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1"/>
    <p:sldMasterId id="2147483673" r:id="rId2"/>
  </p:sldMasterIdLst>
  <p:notesMasterIdLst>
    <p:notesMasterId r:id="rId4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41" autoAdjust="0"/>
  </p:normalViewPr>
  <p:slideViewPr>
    <p:cSldViewPr snapToGrid="0">
      <p:cViewPr varScale="1">
        <p:scale>
          <a:sx n="133" d="100"/>
          <a:sy n="133" d="100"/>
        </p:scale>
        <p:origin x="906" y="126"/>
      </p:cViewPr>
      <p:guideLst>
        <p:guide orient="horz" pos="1620"/>
        <p:guide pos="2880"/>
      </p:guideLst>
    </p:cSldViewPr>
  </p:slideViewPr>
  <p:outlineViewPr>
    <p:cViewPr>
      <p:scale>
        <a:sx n="33" d="100"/>
        <a:sy n="33" d="100"/>
      </p:scale>
      <p:origin x="0" y="-4982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f5a00d87f3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f5a00d87f3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f704e89be4_0_2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3f704e89be4_0_22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FAR Part 8.4 is designed to provide a streamlined and flexible approach to acquiring products and services through the MAS program.</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Unlike more formal procurement methods, it allows ordering activities to tailor their requirements and take advantage of innovative solutions offered by contractors.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This flexibility helps reduce administrative burden and speeds up the acquisition process, making it easier to meet mission needs.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However, it’s important to remember that flexibility does not mean a lack of oversight.</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You are still required to ensure fair opportunity, make a best value determination, and thoroughly document your decisions.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Understanding how to balance flexibility with compliance is key to successfully using MAS.</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f704e89be4_0_2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g3f704e89be4_0_24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One of the greatest strengths of the MAS program is its flexibility.</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Unlike more rigid contracting approaches, MAS allows you to tailor solutions at the order level to meet complex or evolving requirements.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These flexibilities help you:</a:t>
            </a:r>
            <a:endParaRPr>
              <a:solidFill>
                <a:schemeClr val="dk1"/>
              </a:solidFill>
              <a:latin typeface="Helvetica Neue"/>
              <a:ea typeface="Helvetica Neue"/>
              <a:cs typeface="Helvetica Neue"/>
              <a:sym typeface="Helvetica Neue"/>
            </a:endParaRPr>
          </a:p>
          <a:p>
            <a:pPr marL="457200" lvl="0" indent="-298450" algn="l" rtl="0">
              <a:lnSpc>
                <a:spcPct val="115000"/>
              </a:lnSpc>
              <a:spcBef>
                <a:spcPts val="1200"/>
              </a:spcBef>
              <a:spcAft>
                <a:spcPts val="0"/>
              </a:spcAft>
              <a:buClr>
                <a:schemeClr val="dk1"/>
              </a:buClr>
              <a:buSzPts val="1100"/>
              <a:buFont typeface="Helvetica Neue"/>
              <a:buChar char="●"/>
            </a:pPr>
            <a:r>
              <a:rPr lang="en">
                <a:solidFill>
                  <a:schemeClr val="dk1"/>
                </a:solidFill>
                <a:latin typeface="Helvetica Neue"/>
                <a:ea typeface="Helvetica Neue"/>
                <a:cs typeface="Helvetica Neue"/>
                <a:sym typeface="Helvetica Neue"/>
              </a:rPr>
              <a:t>Procure complete solutions</a:t>
            </a:r>
            <a:endParaRPr>
              <a:solidFill>
                <a:schemeClr val="dk1"/>
              </a:solidFill>
              <a:latin typeface="Helvetica Neue"/>
              <a:ea typeface="Helvetica Neue"/>
              <a:cs typeface="Helvetica Neue"/>
              <a:sym typeface="Helvetica Neue"/>
            </a:endParaRPr>
          </a:p>
          <a:p>
            <a:pPr marL="457200" lvl="0" indent="-298450" algn="l" rtl="0">
              <a:lnSpc>
                <a:spcPct val="115000"/>
              </a:lnSpc>
              <a:spcBef>
                <a:spcPts val="0"/>
              </a:spcBef>
              <a:spcAft>
                <a:spcPts val="0"/>
              </a:spcAft>
              <a:buClr>
                <a:schemeClr val="dk1"/>
              </a:buClr>
              <a:buSzPts val="1100"/>
              <a:buFont typeface="Helvetica Neue"/>
              <a:buChar char="●"/>
            </a:pPr>
            <a:r>
              <a:rPr lang="en">
                <a:solidFill>
                  <a:schemeClr val="dk1"/>
                </a:solidFill>
                <a:latin typeface="Helvetica Neue"/>
                <a:ea typeface="Helvetica Neue"/>
                <a:cs typeface="Helvetica Neue"/>
                <a:sym typeface="Helvetica Neue"/>
              </a:rPr>
              <a:t>Reduce procurement lead time</a:t>
            </a:r>
            <a:endParaRPr>
              <a:solidFill>
                <a:schemeClr val="dk1"/>
              </a:solidFill>
              <a:latin typeface="Helvetica Neue"/>
              <a:ea typeface="Helvetica Neue"/>
              <a:cs typeface="Helvetica Neue"/>
              <a:sym typeface="Helvetica Neue"/>
            </a:endParaRPr>
          </a:p>
          <a:p>
            <a:pPr marL="457200" lvl="0" indent="-298450" algn="l" rtl="0">
              <a:lnSpc>
                <a:spcPct val="115000"/>
              </a:lnSpc>
              <a:spcBef>
                <a:spcPts val="0"/>
              </a:spcBef>
              <a:spcAft>
                <a:spcPts val="0"/>
              </a:spcAft>
              <a:buClr>
                <a:schemeClr val="dk1"/>
              </a:buClr>
              <a:buSzPts val="1100"/>
              <a:buFont typeface="Helvetica Neue"/>
              <a:buChar char="●"/>
            </a:pPr>
            <a:r>
              <a:rPr lang="en">
                <a:solidFill>
                  <a:schemeClr val="dk1"/>
                </a:solidFill>
                <a:latin typeface="Helvetica Neue"/>
                <a:ea typeface="Helvetica Neue"/>
                <a:cs typeface="Helvetica Neue"/>
                <a:sym typeface="Helvetica Neue"/>
              </a:rPr>
              <a:t>Adapt to mission needs without starting from scratch</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However, with flexibility comes responsibility—proper use and documentation are critical.</a:t>
            </a:r>
            <a:endParaRPr>
              <a:solidFill>
                <a:schemeClr val="dk1"/>
              </a:solidFill>
              <a:latin typeface="Helvetica Neue"/>
              <a:ea typeface="Helvetica Neue"/>
              <a:cs typeface="Helvetica Neue"/>
              <a:sym typeface="Helvetica Neue"/>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f704e89be4_0_2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f704e89be4_0_25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f704e89be4_0_25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g3f704e89be4_0_25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One of the most commonly misunderstood aspects of MAS ordering is how SIN selection affects RFQ scope.</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While the program is organized into 12 categories, 85 subcategories, and 277 SINs, those SINs are primarily </a:t>
            </a:r>
            <a:r>
              <a:rPr lang="en" b="1">
                <a:solidFill>
                  <a:schemeClr val="dk1"/>
                </a:solidFill>
                <a:latin typeface="Helvetica Neue"/>
                <a:ea typeface="Helvetica Neue"/>
                <a:cs typeface="Helvetica Neue"/>
                <a:sym typeface="Helvetica Neue"/>
              </a:rPr>
              <a:t>organizational tools—not strict barriers to competition at the order level</a:t>
            </a:r>
            <a:r>
              <a:rPr lang="en">
                <a:solidFill>
                  <a:schemeClr val="dk1"/>
                </a:solidFill>
                <a:latin typeface="Helvetica Neue"/>
                <a:ea typeface="Helvetica Neue"/>
                <a:cs typeface="Helvetica Neue"/>
                <a:sym typeface="Helvetica Neue"/>
              </a:rPr>
              <a:t>.</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By default, every RFQ you issue under MAS is considered open to the entire MAS solicitation, even if you select specific SINs when posting in eBuy. This distinction is important. SIN selection may control which contractors </a:t>
            </a:r>
            <a:r>
              <a:rPr lang="en" i="1">
                <a:solidFill>
                  <a:schemeClr val="dk1"/>
                </a:solidFill>
                <a:latin typeface="Helvetica Neue"/>
                <a:ea typeface="Helvetica Neue"/>
                <a:cs typeface="Helvetica Neue"/>
                <a:sym typeface="Helvetica Neue"/>
              </a:rPr>
              <a:t>see</a:t>
            </a:r>
            <a:r>
              <a:rPr lang="en">
                <a:solidFill>
                  <a:schemeClr val="dk1"/>
                </a:solidFill>
                <a:latin typeface="Helvetica Neue"/>
                <a:ea typeface="Helvetica Neue"/>
                <a:cs typeface="Helvetica Neue"/>
                <a:sym typeface="Helvetica Neue"/>
              </a:rPr>
              <a:t> your RFQ, but it does not inherently restrict which SINs contractors can use when submitting a quote—unless you clearly state that restriction in the RFQ itself.</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This principle was reinforced in GAO B-416787 Pitney Bowes Inc., which clarified that scope must be explicitly limited if that is the government’s intent.</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Because many SINs overlap—and contractors structure their offerings differently—you may unintentionally exclude capable vendors or reduce competition by over-restricting SINs. As a result, best practice is to </a:t>
            </a:r>
            <a:r>
              <a:rPr lang="en" b="1">
                <a:solidFill>
                  <a:schemeClr val="dk1"/>
                </a:solidFill>
                <a:latin typeface="Helvetica Neue"/>
                <a:ea typeface="Helvetica Neue"/>
                <a:cs typeface="Helvetica Neue"/>
                <a:sym typeface="Helvetica Neue"/>
              </a:rPr>
              <a:t>keep RFQ scope broad by default</a:t>
            </a:r>
            <a:r>
              <a:rPr lang="en">
                <a:solidFill>
                  <a:schemeClr val="dk1"/>
                </a:solidFill>
                <a:latin typeface="Helvetica Neue"/>
                <a:ea typeface="Helvetica Neue"/>
                <a:cs typeface="Helvetica Neue"/>
                <a:sym typeface="Helvetica Neue"/>
              </a:rPr>
              <a:t>, and only limit SINs when there is a clear technical or mission-driven reason to do so.</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f704e89be4_0_2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3f704e89be4_0_27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In this scenario, an agency is procuring cloud hosting and infrastructure services with specific security, compliance, and performance requirements aligned to a designated Cloud SIN.</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Because the requirement depends on SIN-specific technical qualifications—such as cloud certifications, industry standards, and defined service capabilities—not all SINs include vendors that are vetted to meet these needs.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As a result, the ordering activity appropriately limits the Request for Quote to the relevant Cloud SIN. This ensures that all vendors responding are qualified and capable of meeting the agency’s technical and compliance requirements.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Importantly, competition is still maintained—but within a properly defined pool of vendors that are equipped to deliver the required services.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The key takeaway here is that when requirements are highly technical and directly tied to SIN-specific qualifications, limiting the scope is not only appropriate—it is necessary to ensure mission success.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f704e89be4_0_2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g3f704e89be4_0_27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In this scenario, an agency is outfitting a new office space with desks, chairs, storage, and related equipment.</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These items may fall under multiple overlapping SINs, such as furniture, ancillary equipment, and even installation services. Additionally, contractors often structure their offerings differently across SINs.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Because of this, the ordering activity does not restrict the Request for Quote to specific SINs. Instead, contractors are allowed to propose a complete, end-to-end solution using any SINs awarded under their contract.</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This approach enables vendors to bundle products and services in a way that best meets the agency’s needs—resulting in more comprehensive quotes and increased competition.</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The key takeaway is that for broader, solution-based requirements, keeping the scope open provides greater flexibility and can lead to better overall value.</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The bottom line: limiting SIN scope should be the exception—not the default. Use it strategically when necessary, but otherwise leverage the flexibility of the MAS program to drive stronger acquisition outcomes.</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f704e89be4_0_29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3f704e89be4_0_29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f704e89be4_0_29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g3f704e89be4_0_29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Let’s begin with Order-Level Materials, or OLMs.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So, what are OLMs? OLMs are supplies or services that are necessary to support the performance of a task order but are not specifically included in the contractor’s MAS schedule contract. Their intent is to allow ordering activities to acquire a complete solution without needing open market procedures.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OLMs are appropriate whenever additional items or services are required to support the primary scope of the order. They can be used on all types of orders, including fixed-price, time-and-materials, or labor-hour orders.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It’s important that OLMs are clearly identified in the task order and properly documented. Ordering activities must follow GSAR 583.71 procedures to ensure compliance.</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The authority for using OLMs comes from 41 U.S.C. Section 152(3), which supports the government’s ability to acquire necessary supplies and services efficiently under MAS contracts.</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f704e89be4_0_29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g3f704e89be4_0_29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OLMs should be used when additional items or services are required to support the primary scope of the order.</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These are not standalone requirements—they must be directly tied to and in support of the awarded SINs.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For example, if you’re acquiring a service solution and need incidental materials or ancillary support, OLMs may be appropriate.</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f704e89be4_0_30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g3f704e89be4_0_30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To successfully use OLMs, it’s important to follow best practices.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Clearly define OLM requirements in your solicitation.</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Request detailed supporting documentation from contractors.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And thoroughly document your price analysis.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Common pitfalls include misclassifying items as OLMs, OLMs are outside the scope of the project, and failing to document the basis for price reasonableness.</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f5a00d87f3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f5a00d87f3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f704e89be4_0_3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g3f704e89be4_0_30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Here’s a simple example of how OLMs can be used. Imagine you are ordering training services under a MAS contract, and you need some handouts or minor supplies to support the class. Since these materials are directly tied to the awarded SIN, they can be procured as OLMs, allowing you to get a complete solution without separate open market procedures.</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f704e89be4_0_30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g3f704e89be4_0_30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Here’s a simple example of how OLMs can be used. Imagine you are ordering training services under a MAS contract, and you need some handouts or minor supplies to support the class. Since these materials are directly tied to the awarded SIN, they can be procured as OLMs, allowing you to get a complete solution without separate open market procedures.</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f704e89be4_0_3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f704e89be4_0_3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f704e89be4_0_3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g3f704e89be4_0_32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MAS CTAs, have several key features that distinguish them from other types of contractor relationships.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First, </a:t>
            </a:r>
            <a:r>
              <a:rPr lang="en" b="1">
                <a:solidFill>
                  <a:schemeClr val="dk1"/>
                </a:solidFill>
                <a:latin typeface="Helvetica Neue"/>
                <a:ea typeface="Helvetica Neue"/>
                <a:cs typeface="Helvetica Neue"/>
                <a:sym typeface="Helvetica Neue"/>
              </a:rPr>
              <a:t>each MAS CTA team member holds their own MAS contract</a:t>
            </a:r>
            <a:r>
              <a:rPr lang="en">
                <a:solidFill>
                  <a:schemeClr val="dk1"/>
                </a:solidFill>
                <a:latin typeface="Helvetica Neue"/>
                <a:ea typeface="Helvetica Neue"/>
                <a:cs typeface="Helvetica Neue"/>
                <a:sym typeface="Helvetica Neue"/>
              </a:rPr>
              <a:t>. This means every participant in the MAS CTA is an awarded Schedule contractor and is authorized to provide the products or services they are proposing.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Second, </a:t>
            </a:r>
            <a:r>
              <a:rPr lang="en" b="1">
                <a:solidFill>
                  <a:schemeClr val="dk1"/>
                </a:solidFill>
                <a:latin typeface="Helvetica Neue"/>
                <a:ea typeface="Helvetica Neue"/>
                <a:cs typeface="Helvetica Neue"/>
                <a:sym typeface="Helvetica Neue"/>
              </a:rPr>
              <a:t>each MAS CTA team member is responsible for their own portion of the work</a:t>
            </a:r>
            <a:r>
              <a:rPr lang="en">
                <a:solidFill>
                  <a:schemeClr val="dk1"/>
                </a:solidFill>
                <a:latin typeface="Helvetica Neue"/>
                <a:ea typeface="Helvetica Neue"/>
                <a:cs typeface="Helvetica Neue"/>
                <a:sym typeface="Helvetica Neue"/>
              </a:rPr>
              <a:t>. Rather than one prime contractor overseeing everything, responsibility is divided among the team members based on the work they are performing.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Finally, there is </a:t>
            </a:r>
            <a:r>
              <a:rPr lang="en" b="1">
                <a:solidFill>
                  <a:schemeClr val="dk1"/>
                </a:solidFill>
                <a:latin typeface="Helvetica Neue"/>
                <a:ea typeface="Helvetica Neue"/>
                <a:cs typeface="Helvetica Neue"/>
                <a:sym typeface="Helvetica Neue"/>
              </a:rPr>
              <a:t>no privity of contract between the MAS CTA team members themselves</a:t>
            </a:r>
            <a:r>
              <a:rPr lang="en">
                <a:solidFill>
                  <a:schemeClr val="dk1"/>
                </a:solidFill>
                <a:latin typeface="Helvetica Neue"/>
                <a:ea typeface="Helvetica Neue"/>
                <a:cs typeface="Helvetica Neue"/>
                <a:sym typeface="Helvetica Neue"/>
              </a:rPr>
              <a:t>. Each contractor has a direct contractual relationship with the government for their portion of the order, but not with each other.</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Understanding these features is critical, as they impact how you evaluate the quote, assess risk, and manage contract performance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f704e89be4_0_3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g3f704e89be4_0_32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MAS CTAs, have several key features that distinguish them from other types of contractor relationships.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First, </a:t>
            </a:r>
            <a:r>
              <a:rPr lang="en" b="1">
                <a:solidFill>
                  <a:schemeClr val="dk1"/>
                </a:solidFill>
                <a:latin typeface="Helvetica Neue"/>
                <a:ea typeface="Helvetica Neue"/>
                <a:cs typeface="Helvetica Neue"/>
                <a:sym typeface="Helvetica Neue"/>
              </a:rPr>
              <a:t>each MAS CTA team member holds their own MAS contract</a:t>
            </a:r>
            <a:r>
              <a:rPr lang="en">
                <a:solidFill>
                  <a:schemeClr val="dk1"/>
                </a:solidFill>
                <a:latin typeface="Helvetica Neue"/>
                <a:ea typeface="Helvetica Neue"/>
                <a:cs typeface="Helvetica Neue"/>
                <a:sym typeface="Helvetica Neue"/>
              </a:rPr>
              <a:t>. This means every participant in the MAS CTA is an awarded Schedule contractor and is authorized to provide the products or services they are proposing.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Second, </a:t>
            </a:r>
            <a:r>
              <a:rPr lang="en" b="1">
                <a:solidFill>
                  <a:schemeClr val="dk1"/>
                </a:solidFill>
                <a:latin typeface="Helvetica Neue"/>
                <a:ea typeface="Helvetica Neue"/>
                <a:cs typeface="Helvetica Neue"/>
                <a:sym typeface="Helvetica Neue"/>
              </a:rPr>
              <a:t>each MAS CTA team member is responsible for their own portion of the work</a:t>
            </a:r>
            <a:r>
              <a:rPr lang="en">
                <a:solidFill>
                  <a:schemeClr val="dk1"/>
                </a:solidFill>
                <a:latin typeface="Helvetica Neue"/>
                <a:ea typeface="Helvetica Neue"/>
                <a:cs typeface="Helvetica Neue"/>
                <a:sym typeface="Helvetica Neue"/>
              </a:rPr>
              <a:t>. Rather than one prime contractor overseeing everything, responsibility is divided among the team members based on the work they are performing.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Finally, there is </a:t>
            </a:r>
            <a:r>
              <a:rPr lang="en" b="1">
                <a:solidFill>
                  <a:schemeClr val="dk1"/>
                </a:solidFill>
                <a:latin typeface="Helvetica Neue"/>
                <a:ea typeface="Helvetica Neue"/>
                <a:cs typeface="Helvetica Neue"/>
                <a:sym typeface="Helvetica Neue"/>
              </a:rPr>
              <a:t>no privity of contract between the MAS CTA team members themselves</a:t>
            </a:r>
            <a:r>
              <a:rPr lang="en">
                <a:solidFill>
                  <a:schemeClr val="dk1"/>
                </a:solidFill>
                <a:latin typeface="Helvetica Neue"/>
                <a:ea typeface="Helvetica Neue"/>
                <a:cs typeface="Helvetica Neue"/>
                <a:sym typeface="Helvetica Neue"/>
              </a:rPr>
              <a:t>. Each contractor has a direct contractual relationship with the government for their portion of the order, but not with each other.</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Understanding these features is critical, as they impact how you evaluate the quote, assess risk, and manage contract performance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f704e89be4_0_3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g3f704e89be4_0_32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MAS CTAs, have several key features that distinguish them from other types of contractor relationships.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First, </a:t>
            </a:r>
            <a:r>
              <a:rPr lang="en" b="1">
                <a:solidFill>
                  <a:schemeClr val="dk1"/>
                </a:solidFill>
                <a:latin typeface="Helvetica Neue"/>
                <a:ea typeface="Helvetica Neue"/>
                <a:cs typeface="Helvetica Neue"/>
                <a:sym typeface="Helvetica Neue"/>
              </a:rPr>
              <a:t>each MAS CTA team member holds their own MAS contract</a:t>
            </a:r>
            <a:r>
              <a:rPr lang="en">
                <a:solidFill>
                  <a:schemeClr val="dk1"/>
                </a:solidFill>
                <a:latin typeface="Helvetica Neue"/>
                <a:ea typeface="Helvetica Neue"/>
                <a:cs typeface="Helvetica Neue"/>
                <a:sym typeface="Helvetica Neue"/>
              </a:rPr>
              <a:t>. This means every participant in the MAS CTA is an awarded Schedule contractor and is authorized to provide the products or services they are proposing.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Second, </a:t>
            </a:r>
            <a:r>
              <a:rPr lang="en" b="1">
                <a:solidFill>
                  <a:schemeClr val="dk1"/>
                </a:solidFill>
                <a:latin typeface="Helvetica Neue"/>
                <a:ea typeface="Helvetica Neue"/>
                <a:cs typeface="Helvetica Neue"/>
                <a:sym typeface="Helvetica Neue"/>
              </a:rPr>
              <a:t>each MAS CTA team member is responsible for their own portion of the work</a:t>
            </a:r>
            <a:r>
              <a:rPr lang="en">
                <a:solidFill>
                  <a:schemeClr val="dk1"/>
                </a:solidFill>
                <a:latin typeface="Helvetica Neue"/>
                <a:ea typeface="Helvetica Neue"/>
                <a:cs typeface="Helvetica Neue"/>
                <a:sym typeface="Helvetica Neue"/>
              </a:rPr>
              <a:t>. Rather than one prime contractor overseeing everything, responsibility is divided among the team members based on the work they are performing.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Finally, there is </a:t>
            </a:r>
            <a:r>
              <a:rPr lang="en" b="1">
                <a:solidFill>
                  <a:schemeClr val="dk1"/>
                </a:solidFill>
                <a:latin typeface="Helvetica Neue"/>
                <a:ea typeface="Helvetica Neue"/>
                <a:cs typeface="Helvetica Neue"/>
                <a:sym typeface="Helvetica Neue"/>
              </a:rPr>
              <a:t>no privity of contract between the MAS CTA team members themselves</a:t>
            </a:r>
            <a:r>
              <a:rPr lang="en">
                <a:solidFill>
                  <a:schemeClr val="dk1"/>
                </a:solidFill>
                <a:latin typeface="Helvetica Neue"/>
                <a:ea typeface="Helvetica Neue"/>
                <a:cs typeface="Helvetica Neue"/>
                <a:sym typeface="Helvetica Neue"/>
              </a:rPr>
              <a:t>. Each contractor has a direct contractual relationship with the government for their portion of the order, but not with each other.</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Understanding these features is critical, as they impact how you evaluate the quote, assess risk, and manage contract performance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f704e89be4_0_3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g3f704e89be4_0_32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Here’s a simple example of how OLMs can be used. Imagine you are ordering training services under a MAS contract, and you need some handouts or minor supplies to support the class. Since these materials are directly tied to the awarded SIN, they can be procured as OLMs, allowing you to get a complete solution without separate open market procedures.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f704e89be4_0_3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g3f704e89be4_0_32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Here’s a simple example of how OLMs can be used. Imagine you are ordering training services under a MAS contract, and you need some handouts or minor supplies to support the class. Since these materials are directly tied to the awarded SIN, they can be procured as OLMs, allowing you to get a complete solution without separate open market procedures.</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f704e89be4_0_3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3f704e89be4_0_32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Here’s a simple example of how OLMs can be used. Imagine you are ordering training services under a MAS contract, and you need some handouts or minor supplies to support the class. Since these materials are directly tied to the awarded SIN, they can be procured as OLMs, allowing you to get a complete solution without separate open market procedures.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f704e89be4_0_34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3f704e89be4_0_34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f5a00d87f3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3f5a00d87f3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3f704e89be4_0_3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3f704e89be4_0_34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MAS CTAs, have several key features that distinguish them from other types of contractor relationships.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First, </a:t>
            </a:r>
            <a:r>
              <a:rPr lang="en" b="1">
                <a:solidFill>
                  <a:schemeClr val="dk1"/>
                </a:solidFill>
                <a:latin typeface="Helvetica Neue"/>
                <a:ea typeface="Helvetica Neue"/>
                <a:cs typeface="Helvetica Neue"/>
                <a:sym typeface="Helvetica Neue"/>
              </a:rPr>
              <a:t>each MAS CTA team member holds their own MAS contract</a:t>
            </a:r>
            <a:r>
              <a:rPr lang="en">
                <a:solidFill>
                  <a:schemeClr val="dk1"/>
                </a:solidFill>
                <a:latin typeface="Helvetica Neue"/>
                <a:ea typeface="Helvetica Neue"/>
                <a:cs typeface="Helvetica Neue"/>
                <a:sym typeface="Helvetica Neue"/>
              </a:rPr>
              <a:t>. This means every participant in the MAS CTA is an awarded Schedule contractor and is authorized to provide the products or services they are proposing.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Second, </a:t>
            </a:r>
            <a:r>
              <a:rPr lang="en" b="1">
                <a:solidFill>
                  <a:schemeClr val="dk1"/>
                </a:solidFill>
                <a:latin typeface="Helvetica Neue"/>
                <a:ea typeface="Helvetica Neue"/>
                <a:cs typeface="Helvetica Neue"/>
                <a:sym typeface="Helvetica Neue"/>
              </a:rPr>
              <a:t>each MAS CTA team member is responsible for their own portion of the work</a:t>
            </a:r>
            <a:r>
              <a:rPr lang="en">
                <a:solidFill>
                  <a:schemeClr val="dk1"/>
                </a:solidFill>
                <a:latin typeface="Helvetica Neue"/>
                <a:ea typeface="Helvetica Neue"/>
                <a:cs typeface="Helvetica Neue"/>
                <a:sym typeface="Helvetica Neue"/>
              </a:rPr>
              <a:t>. Rather than one prime contractor overseeing everything, responsibility is divided among the team members based on the work they are performing.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Finally, there is </a:t>
            </a:r>
            <a:r>
              <a:rPr lang="en" b="1">
                <a:solidFill>
                  <a:schemeClr val="dk1"/>
                </a:solidFill>
                <a:latin typeface="Helvetica Neue"/>
                <a:ea typeface="Helvetica Neue"/>
                <a:cs typeface="Helvetica Neue"/>
                <a:sym typeface="Helvetica Neue"/>
              </a:rPr>
              <a:t>no privity of contract between the MAS CTA team members themselves</a:t>
            </a:r>
            <a:r>
              <a:rPr lang="en">
                <a:solidFill>
                  <a:schemeClr val="dk1"/>
                </a:solidFill>
                <a:latin typeface="Helvetica Neue"/>
                <a:ea typeface="Helvetica Neue"/>
                <a:cs typeface="Helvetica Neue"/>
                <a:sym typeface="Helvetica Neue"/>
              </a:rPr>
              <a:t>. Each contractor has a direct contractual relationship with the government for their portion of the order, but not with each other.</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Understanding these features is critical, as they impact how you evaluate the quote, assess risk, and manage contract performance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f704e89be4_0_34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3f704e89be4_0_34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MAS CTAs, have several key features that distinguish them from other types of contractor relationships.</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First, </a:t>
            </a:r>
            <a:r>
              <a:rPr lang="en" b="1">
                <a:solidFill>
                  <a:schemeClr val="dk1"/>
                </a:solidFill>
                <a:latin typeface="Helvetica Neue"/>
                <a:ea typeface="Helvetica Neue"/>
                <a:cs typeface="Helvetica Neue"/>
                <a:sym typeface="Helvetica Neue"/>
              </a:rPr>
              <a:t>each MAS CTA team member holds their own MAS contract</a:t>
            </a:r>
            <a:r>
              <a:rPr lang="en">
                <a:solidFill>
                  <a:schemeClr val="dk1"/>
                </a:solidFill>
                <a:latin typeface="Helvetica Neue"/>
                <a:ea typeface="Helvetica Neue"/>
                <a:cs typeface="Helvetica Neue"/>
                <a:sym typeface="Helvetica Neue"/>
              </a:rPr>
              <a:t>. This means every participant in the MAS CTA is an awarded Schedule contractor and is authorized to provide the products or services they are proposing.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Second, </a:t>
            </a:r>
            <a:r>
              <a:rPr lang="en" b="1">
                <a:solidFill>
                  <a:schemeClr val="dk1"/>
                </a:solidFill>
                <a:latin typeface="Helvetica Neue"/>
                <a:ea typeface="Helvetica Neue"/>
                <a:cs typeface="Helvetica Neue"/>
                <a:sym typeface="Helvetica Neue"/>
              </a:rPr>
              <a:t>each MAS CTA team member is responsible for their own portion of the work</a:t>
            </a:r>
            <a:r>
              <a:rPr lang="en">
                <a:solidFill>
                  <a:schemeClr val="dk1"/>
                </a:solidFill>
                <a:latin typeface="Helvetica Neue"/>
                <a:ea typeface="Helvetica Neue"/>
                <a:cs typeface="Helvetica Neue"/>
                <a:sym typeface="Helvetica Neue"/>
              </a:rPr>
              <a:t>. Rather than one prime contractor overseeing everything, responsibility is divided among the team members based on the work they are performing.</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Finally, there is </a:t>
            </a:r>
            <a:r>
              <a:rPr lang="en" b="1">
                <a:solidFill>
                  <a:schemeClr val="dk1"/>
                </a:solidFill>
                <a:latin typeface="Helvetica Neue"/>
                <a:ea typeface="Helvetica Neue"/>
                <a:cs typeface="Helvetica Neue"/>
                <a:sym typeface="Helvetica Neue"/>
              </a:rPr>
              <a:t>no privity of contract between the MAS CTA team members themselves</a:t>
            </a:r>
            <a:r>
              <a:rPr lang="en">
                <a:solidFill>
                  <a:schemeClr val="dk1"/>
                </a:solidFill>
                <a:latin typeface="Helvetica Neue"/>
                <a:ea typeface="Helvetica Neue"/>
                <a:cs typeface="Helvetica Neue"/>
                <a:sym typeface="Helvetica Neue"/>
              </a:rPr>
              <a:t>. Each contractor has a direct contractual relationship with the government for their portion of the order, but not with each other.</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Understanding these features is critical, as they impact how you evaluate the quote, assess risk, and manage contract performance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f704e89be4_0_34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g3f704e89be4_0_34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Here’s a simple example of how OLMs can be used. Imagine you are ordering training services under a MAS contract, and you need some handouts or minor supplies to support the class. Since these materials are directly tied to the awarded SIN, they can be procured as OLMs, allowing you to get a complete solution without separate open market procedures.</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3f704e89be4_0_34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g3f704e89be4_0_34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Here’s a simple example of how OLMs can be used. Imagine you are ordering training services under a MAS contract, and you need some handouts or minor supplies to support the class. Since these materials are directly tied to the awarded SIN, they can be procured as OLMs, allowing you to get a complete solution without separate open market procedures.</a:t>
            </a:r>
            <a:endParaRPr>
              <a:solidFill>
                <a:schemeClr val="dk1"/>
              </a:solidFill>
              <a:latin typeface="Helvetica Neue"/>
              <a:ea typeface="Helvetica Neue"/>
              <a:cs typeface="Helvetica Neue"/>
              <a:sym typeface="Helvetica Neue"/>
            </a:endParaRPr>
          </a:p>
          <a:p>
            <a:pPr marL="0" lvl="0" indent="0" algn="l" rtl="0">
              <a:spcBef>
                <a:spcPts val="1200"/>
              </a:spcBef>
              <a:spcAft>
                <a:spcPts val="0"/>
              </a:spcAft>
              <a:buClr>
                <a:schemeClr val="dk1"/>
              </a:buClr>
              <a:buSzPts val="1200"/>
              <a:buFont typeface="Arial"/>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f704e89be4_0_36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3f704e89be4_0_36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f704e89be4_0_36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g3f704e89be4_0_36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To wrap up, remember that MAS provides powerful flexibilities that can help you meet mission needs efficiently.</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However, success depends on how well these tools are applied.</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Always ensure:</a:t>
            </a:r>
            <a:endParaRPr>
              <a:solidFill>
                <a:schemeClr val="dk1"/>
              </a:solidFill>
              <a:latin typeface="Helvetica Neue"/>
              <a:ea typeface="Helvetica Neue"/>
              <a:cs typeface="Helvetica Neue"/>
              <a:sym typeface="Helvetica Neue"/>
            </a:endParaRPr>
          </a:p>
          <a:p>
            <a:pPr marL="457200" lvl="0" indent="-298450" algn="l" rtl="0">
              <a:lnSpc>
                <a:spcPct val="115000"/>
              </a:lnSpc>
              <a:spcBef>
                <a:spcPts val="1200"/>
              </a:spcBef>
              <a:spcAft>
                <a:spcPts val="0"/>
              </a:spcAft>
              <a:buClr>
                <a:schemeClr val="dk1"/>
              </a:buClr>
              <a:buSzPts val="1100"/>
              <a:buFont typeface="Helvetica Neue"/>
              <a:buChar char="●"/>
            </a:pPr>
            <a:r>
              <a:rPr lang="en">
                <a:solidFill>
                  <a:schemeClr val="dk1"/>
                </a:solidFill>
                <a:latin typeface="Helvetica Neue"/>
                <a:ea typeface="Helvetica Neue"/>
                <a:cs typeface="Helvetica Neue"/>
                <a:sym typeface="Helvetica Neue"/>
              </a:rPr>
              <a:t>Requirements are clearly defined</a:t>
            </a:r>
            <a:endParaRPr>
              <a:solidFill>
                <a:schemeClr val="dk1"/>
              </a:solidFill>
              <a:latin typeface="Helvetica Neue"/>
              <a:ea typeface="Helvetica Neue"/>
              <a:cs typeface="Helvetica Neue"/>
              <a:sym typeface="Helvetica Neue"/>
            </a:endParaRPr>
          </a:p>
          <a:p>
            <a:pPr marL="457200" lvl="0" indent="-298450" algn="l" rtl="0">
              <a:lnSpc>
                <a:spcPct val="115000"/>
              </a:lnSpc>
              <a:spcBef>
                <a:spcPts val="0"/>
              </a:spcBef>
              <a:spcAft>
                <a:spcPts val="0"/>
              </a:spcAft>
              <a:buClr>
                <a:schemeClr val="dk1"/>
              </a:buClr>
              <a:buSzPts val="1100"/>
              <a:buFont typeface="Helvetica Neue"/>
              <a:buChar char="●"/>
            </a:pPr>
            <a:r>
              <a:rPr lang="en">
                <a:solidFill>
                  <a:schemeClr val="dk1"/>
                </a:solidFill>
                <a:latin typeface="Helvetica Neue"/>
                <a:ea typeface="Helvetica Neue"/>
                <a:cs typeface="Helvetica Neue"/>
                <a:sym typeface="Helvetica Neue"/>
              </a:rPr>
              <a:t>Evaluations are thorough</a:t>
            </a:r>
            <a:endParaRPr>
              <a:solidFill>
                <a:schemeClr val="dk1"/>
              </a:solidFill>
              <a:latin typeface="Helvetica Neue"/>
              <a:ea typeface="Helvetica Neue"/>
              <a:cs typeface="Helvetica Neue"/>
              <a:sym typeface="Helvetica Neue"/>
            </a:endParaRPr>
          </a:p>
          <a:p>
            <a:pPr marL="457200" lvl="0" indent="-298450" algn="l" rtl="0">
              <a:lnSpc>
                <a:spcPct val="115000"/>
              </a:lnSpc>
              <a:spcBef>
                <a:spcPts val="0"/>
              </a:spcBef>
              <a:spcAft>
                <a:spcPts val="0"/>
              </a:spcAft>
              <a:buClr>
                <a:schemeClr val="dk1"/>
              </a:buClr>
              <a:buSzPts val="1100"/>
              <a:buFont typeface="Helvetica Neue"/>
              <a:buChar char="●"/>
            </a:pPr>
            <a:r>
              <a:rPr lang="en">
                <a:solidFill>
                  <a:schemeClr val="dk1"/>
                </a:solidFill>
                <a:latin typeface="Helvetica Neue"/>
                <a:ea typeface="Helvetica Neue"/>
                <a:cs typeface="Helvetica Neue"/>
                <a:sym typeface="Helvetica Neue"/>
              </a:rPr>
              <a:t>Documentation is complete</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And be confident in distinguishing between OLMs, CTAs, and MAS-to-MAS arrangements.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f704e89be4_0_3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g3f704e89be4_0_36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Clr>
                <a:schemeClr val="dk1"/>
              </a:buClr>
              <a:buSzPts val="1200"/>
              <a:buFont typeface="Helvetica Neue"/>
              <a:buNone/>
            </a:pPr>
            <a:r>
              <a:rPr lang="en">
                <a:solidFill>
                  <a:schemeClr val="dk1"/>
                </a:solidFill>
                <a:latin typeface="Helvetica Neue"/>
                <a:ea typeface="Helvetica Neue"/>
                <a:cs typeface="Helvetica Neue"/>
                <a:sym typeface="Helvetica Neue"/>
              </a:rPr>
              <a:t>For more details, please see the MAS website for additional guidance and training and the ordering procedures at GSAR 538.71.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f704e89be4_0_3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0" name="Google Shape;550;g3f704e89be4_0_36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Clr>
                <a:schemeClr val="dk1"/>
              </a:buClr>
              <a:buSzPts val="1200"/>
              <a:buFont typeface="Helvetica Neue"/>
              <a:buNone/>
            </a:pPr>
            <a:r>
              <a:rPr lang="en">
                <a:solidFill>
                  <a:schemeClr val="dk1"/>
                </a:solidFill>
                <a:latin typeface="Helvetica Neue"/>
                <a:ea typeface="Helvetica Neue"/>
                <a:cs typeface="Helvetica Neue"/>
                <a:sym typeface="Helvetica Neue"/>
              </a:rPr>
              <a:t>For more details, please see the MAS website for additional guidance and training and the ordering procedures at GSAR 538.71.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3f704e89be4_0_37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g3f704e89be4_0_37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Clr>
                <a:schemeClr val="dk1"/>
              </a:buClr>
              <a:buSzPts val="1200"/>
              <a:buFont typeface="Helvetica Neue"/>
              <a:buNone/>
            </a:pPr>
            <a:r>
              <a:rPr lang="en">
                <a:solidFill>
                  <a:schemeClr val="dk1"/>
                </a:solidFill>
                <a:latin typeface="Helvetica Neue"/>
                <a:ea typeface="Helvetica Neue"/>
                <a:cs typeface="Helvetica Neue"/>
                <a:sym typeface="Helvetica Neue"/>
              </a:rPr>
              <a:t>For more details, please see the MAS website for additional guidance and training and the ordering procedures at GSAR 538.71.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3e615c0ac7f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3e615c0ac7f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f704e89be4_0_8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
            <a:headEnd type="none" w="sm" len="sm"/>
            <a:tailEnd type="none" w="sm" len="sm"/>
          </a:ln>
        </p:spPr>
      </p:sp>
      <p:sp>
        <p:nvSpPr>
          <p:cNvPr id="244" name="Google Shape;244;g3f704e89be4_0_80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360"/>
              </a:spcBef>
              <a:spcAft>
                <a:spcPts val="0"/>
              </a:spcAft>
              <a:buClr>
                <a:schemeClr val="dk1"/>
              </a:buClr>
              <a:buSzPts val="1400"/>
              <a:buFont typeface="Arial"/>
              <a:buNone/>
            </a:pPr>
            <a:endParaRPr/>
          </a:p>
        </p:txBody>
      </p:sp>
      <p:sp>
        <p:nvSpPr>
          <p:cNvPr id="245" name="Google Shape;245;g3f704e89be4_0_804: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400"/>
              <a:buFont typeface="Arial"/>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f704e89be4_0_15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54" name="Google Shape;254;g3f704e89be4_0_158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360"/>
              </a:spcBef>
              <a:spcAft>
                <a:spcPts val="0"/>
              </a:spcAft>
              <a:buSzPts val="1400"/>
              <a:buNone/>
            </a:pPr>
            <a:endParaRPr/>
          </a:p>
        </p:txBody>
      </p:sp>
      <p:sp>
        <p:nvSpPr>
          <p:cNvPr id="255" name="Google Shape;255;g3f704e89be4_0_1583: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704e89be4_0_17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80" name="Google Shape;280;g3f704e89be4_0_170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360"/>
              </a:spcBef>
              <a:spcAft>
                <a:spcPts val="0"/>
              </a:spcAft>
              <a:buSzPts val="1400"/>
              <a:buNone/>
            </a:pPr>
            <a:endParaRPr/>
          </a:p>
        </p:txBody>
      </p:sp>
      <p:sp>
        <p:nvSpPr>
          <p:cNvPr id="281" name="Google Shape;281;g3f704e89be4_0_1704: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f704e89be4_0_18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
            <a:headEnd type="none" w="sm" len="sm"/>
            <a:tailEnd type="none" w="sm" len="sm"/>
          </a:ln>
        </p:spPr>
      </p:sp>
      <p:sp>
        <p:nvSpPr>
          <p:cNvPr id="306" name="Google Shape;306;g3f704e89be4_0_182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360"/>
              </a:spcBef>
              <a:spcAft>
                <a:spcPts val="0"/>
              </a:spcAft>
              <a:buClr>
                <a:schemeClr val="dk1"/>
              </a:buClr>
              <a:buSzPts val="1400"/>
              <a:buFont typeface="Arial"/>
              <a:buNone/>
            </a:pPr>
            <a:endParaRPr/>
          </a:p>
        </p:txBody>
      </p:sp>
      <p:sp>
        <p:nvSpPr>
          <p:cNvPr id="307" name="Google Shape;307;g3f704e89be4_0_1825: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400"/>
              <a:buFont typeface="Arial"/>
              <a:buNone/>
            </a:pPr>
            <a:fld id="{00000000-1234-1234-1234-123412341234}" type="slidenum">
              <a:rPr lang="en"/>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f5a00d87f3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3f5a00d87f3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f704e89be4_0_2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g3f704e89be4_0_20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Before we dive into flexibilities, let’s briefly revisit how the MAS program operates at the order level.</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The MAS program provides pre-negotiated contracts that allow ordering activities to acquire commercial products and services efficiently under FAR Part 8.4.</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At the order level, you as the ordering activity are responsible for defining requirements, evaluating quotes, and determining best value.</a:t>
            </a:r>
            <a:endParaRPr>
              <a:solidFill>
                <a:schemeClr val="dk1"/>
              </a:solidFill>
              <a:latin typeface="Helvetica Neue"/>
              <a:ea typeface="Helvetica Neue"/>
              <a:cs typeface="Helvetica Neue"/>
              <a:sym typeface="Helvetica Neue"/>
            </a:endParaRPr>
          </a:p>
          <a:p>
            <a:pPr marL="0" lvl="0" indent="0" algn="l" rtl="0">
              <a:lnSpc>
                <a:spcPct val="115000"/>
              </a:lnSpc>
              <a:spcBef>
                <a:spcPts val="1200"/>
              </a:spcBef>
              <a:spcAft>
                <a:spcPts val="1200"/>
              </a:spcAft>
              <a:buClr>
                <a:schemeClr val="dk1"/>
              </a:buClr>
              <a:buSzPts val="1200"/>
              <a:buFont typeface="Helvetica Neue"/>
              <a:buNone/>
            </a:pPr>
            <a:r>
              <a:rPr lang="en">
                <a:solidFill>
                  <a:schemeClr val="dk1"/>
                </a:solidFill>
                <a:latin typeface="Helvetica Neue"/>
                <a:ea typeface="Helvetica Neue"/>
                <a:cs typeface="Helvetica Neue"/>
                <a:sym typeface="Helvetica Neue"/>
              </a:rPr>
              <a:t>The contractor is responsible for delivering within the scope of their awarded contract.</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cstate="email">
            <a:alphaModFix/>
            <a:extLst>
              <a:ext uri="{28A0092B-C50C-407E-A947-70E740481C1C}">
                <a14:useLocalDpi xmlns:a14="http://schemas.microsoft.com/office/drawing/2010/main"/>
              </a:ext>
            </a:extLst>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None/>
              <a:defRPr sz="28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
        <p:nvSpPr>
          <p:cNvPr id="12" name="Google Shape;12;p2"/>
          <p:cNvSpPr/>
          <p:nvPr/>
        </p:nvSpPr>
        <p:spPr>
          <a:xfrm>
            <a:off x="9525" y="0"/>
            <a:ext cx="9144000" cy="1033500"/>
          </a:xfrm>
          <a:prstGeom prst="rect">
            <a:avLst/>
          </a:prstGeom>
          <a:solidFill>
            <a:srgbClr val="FFFFFF"/>
          </a:solidFill>
          <a:ln>
            <a:noFill/>
          </a:ln>
        </p:spPr>
        <p:txBody>
          <a:bodyPr spcFirstLastPara="1" wrap="square" lIns="45725" tIns="45725" rIns="45725" bIns="45725" anchor="ctr" anchorCtr="0">
            <a:noAutofit/>
          </a:bodyPr>
          <a:lstStyle/>
          <a:p>
            <a:pPr marL="0" lvl="0" indent="0" algn="ctr" rtl="0">
              <a:spcBef>
                <a:spcPts val="0"/>
              </a:spcBef>
              <a:spcAft>
                <a:spcPts val="0"/>
              </a:spcAft>
              <a:buNone/>
            </a:pPr>
            <a:endParaRPr sz="700">
              <a:latin typeface="Century Gothic"/>
              <a:ea typeface="Century Gothic"/>
              <a:cs typeface="Century Gothic"/>
              <a:sym typeface="Century Gothic"/>
            </a:endParaRPr>
          </a:p>
        </p:txBody>
      </p:sp>
      <p:pic>
        <p:nvPicPr>
          <p:cNvPr id="13" name="Google Shape;13;p2" title="GSA Star Mark 250 2026 Logo STARMARK SIGNATURE_300dpi.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491750" y="200060"/>
            <a:ext cx="2190163" cy="63895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 You / FAQ">
  <p:cSld name="CUSTOM_3">
    <p:spTree>
      <p:nvGrpSpPr>
        <p:cNvPr id="1" name="Shape 97"/>
        <p:cNvGrpSpPr/>
        <p:nvPr/>
      </p:nvGrpSpPr>
      <p:grpSpPr>
        <a:xfrm>
          <a:off x="0" y="0"/>
          <a:ext cx="0" cy="0"/>
          <a:chOff x="0" y="0"/>
          <a:chExt cx="0" cy="0"/>
        </a:xfrm>
      </p:grpSpPr>
      <p:sp>
        <p:nvSpPr>
          <p:cNvPr id="98" name="Google Shape;98;p11"/>
          <p:cNvSpPr/>
          <p:nvPr/>
        </p:nvSpPr>
        <p:spPr>
          <a:xfrm rot="5400000">
            <a:off x="1511330" y="-153869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 name="Google Shape;99;p11"/>
          <p:cNvGrpSpPr/>
          <p:nvPr/>
        </p:nvGrpSpPr>
        <p:grpSpPr>
          <a:xfrm rot="5400000">
            <a:off x="8323459" y="471350"/>
            <a:ext cx="914382" cy="276493"/>
            <a:chOff x="1799000" y="456425"/>
            <a:chExt cx="1520675" cy="459825"/>
          </a:xfrm>
        </p:grpSpPr>
        <p:sp>
          <p:nvSpPr>
            <p:cNvPr id="100" name="Google Shape;100;p11"/>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1"/>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1"/>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1"/>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1"/>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1"/>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1"/>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11"/>
          <p:cNvGrpSpPr/>
          <p:nvPr/>
        </p:nvGrpSpPr>
        <p:grpSpPr>
          <a:xfrm rot="5400000">
            <a:off x="-1371940" y="3314350"/>
            <a:ext cx="3442940" cy="241072"/>
            <a:chOff x="1652875" y="1409000"/>
            <a:chExt cx="2730325" cy="191175"/>
          </a:xfrm>
        </p:grpSpPr>
        <p:sp>
          <p:nvSpPr>
            <p:cNvPr id="112" name="Google Shape;112;p11"/>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1"/>
          <p:cNvSpPr txBox="1"/>
          <p:nvPr/>
        </p:nvSpPr>
        <p:spPr>
          <a:xfrm>
            <a:off x="1349400" y="1555800"/>
            <a:ext cx="6445200" cy="203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a:solidFill>
                  <a:schemeClr val="dk2"/>
                </a:solidFill>
              </a:rPr>
              <a:t>Thank You</a:t>
            </a:r>
            <a:endParaRPr sz="7200">
              <a:solidFill>
                <a:schemeClr val="dk2"/>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GSA Starmark" type="blank">
  <p:cSld name="BLANK">
    <p:bg>
      <p:bgPr>
        <a:solidFill>
          <a:schemeClr val="lt1"/>
        </a:solidFill>
        <a:effectLst/>
      </p:bgPr>
    </p:bg>
    <p:spTree>
      <p:nvGrpSpPr>
        <p:cNvPr id="1" name="Shape 117"/>
        <p:cNvGrpSpPr/>
        <p:nvPr/>
      </p:nvGrpSpPr>
      <p:grpSpPr>
        <a:xfrm>
          <a:off x="0" y="0"/>
          <a:ext cx="0" cy="0"/>
          <a:chOff x="0" y="0"/>
          <a:chExt cx="0" cy="0"/>
        </a:xfrm>
      </p:grpSpPr>
      <p:sp>
        <p:nvSpPr>
          <p:cNvPr id="118" name="Google Shape;11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19" name="Google Shape;119;p12" descr="U.S. General Services Administration Logo" title="250 Signature.png"/>
          <p:cNvPicPr preferRelativeResize="0"/>
          <p:nvPr/>
        </p:nvPicPr>
        <p:blipFill rotWithShape="1">
          <a:blip r:embed="rId2" cstate="email">
            <a:alphaModFix/>
            <a:extLst>
              <a:ext uri="{28A0092B-C50C-407E-A947-70E740481C1C}">
                <a14:useLocalDpi xmlns:a14="http://schemas.microsoft.com/office/drawing/2010/main"/>
              </a:ext>
            </a:extLst>
          </a:blip>
          <a:srcRect l="661" r="661"/>
          <a:stretch/>
        </p:blipFill>
        <p:spPr>
          <a:xfrm>
            <a:off x="4013551" y="1984975"/>
            <a:ext cx="1238875" cy="11199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4"/>
        <p:cNvGrpSpPr/>
        <p:nvPr/>
      </p:nvGrpSpPr>
      <p:grpSpPr>
        <a:xfrm>
          <a:off x="0" y="0"/>
          <a:ext cx="0" cy="0"/>
          <a:chOff x="0" y="0"/>
          <a:chExt cx="0" cy="0"/>
        </a:xfrm>
      </p:grpSpPr>
      <p:sp>
        <p:nvSpPr>
          <p:cNvPr id="125" name="Google Shape;12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26" name="Google Shape;126;p14" title="ATFRW_white.png"/>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7863200" y="206980"/>
            <a:ext cx="904111" cy="406850"/>
          </a:xfrm>
          <a:prstGeom prst="rect">
            <a:avLst/>
          </a:prstGeom>
          <a:noFill/>
          <a:ln>
            <a:noFill/>
          </a:ln>
        </p:spPr>
      </p:pic>
      <p:pic>
        <p:nvPicPr>
          <p:cNvPr id="127" name="Google Shape;127;p14" title="Artboard 1.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650" y="-19900"/>
            <a:ext cx="9175301" cy="5183325"/>
          </a:xfrm>
          <a:prstGeom prst="rect">
            <a:avLst/>
          </a:prstGeom>
          <a:noFill/>
          <a:ln>
            <a:noFill/>
          </a:ln>
        </p:spPr>
      </p:pic>
      <p:sp>
        <p:nvSpPr>
          <p:cNvPr id="128" name="Google Shape;128;p14"/>
          <p:cNvSpPr/>
          <p:nvPr/>
        </p:nvSpPr>
        <p:spPr>
          <a:xfrm rot="5400000">
            <a:off x="6534550" y="119825"/>
            <a:ext cx="1041900" cy="7623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9" name="Google Shape;129;p14"/>
          <p:cNvSpPr/>
          <p:nvPr/>
        </p:nvSpPr>
        <p:spPr>
          <a:xfrm>
            <a:off x="-16650" y="-17275"/>
            <a:ext cx="66942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 name="Google Shape;15;p37" title="GSA Star Mark 250 2026 Logo STARMARK SIGNATURE_300dpi.png">
            <a:extLst>
              <a:ext uri="{FF2B5EF4-FFF2-40B4-BE49-F238E27FC236}">
                <a16:creationId xmlns:a16="http://schemas.microsoft.com/office/drawing/2014/main" id="{B884DEA7-8C1F-4304-4D60-31E6623A841F}"/>
              </a:ext>
            </a:extLst>
          </p:cNvPr>
          <p:cNvPicPr preferRelativeResize="0"/>
          <p:nvPr userDrawn="1"/>
        </p:nvPicPr>
        <p:blipFill rotWithShape="1">
          <a:blip r:embed="rId4">
            <a:alphaModFix/>
          </a:blip>
          <a:srcRect/>
          <a:stretch/>
        </p:blipFill>
        <p:spPr>
          <a:xfrm>
            <a:off x="447650" y="194050"/>
            <a:ext cx="2103948" cy="6138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1"/>
        <p:cNvGrpSpPr/>
        <p:nvPr/>
      </p:nvGrpSpPr>
      <p:grpSpPr>
        <a:xfrm>
          <a:off x="0" y="0"/>
          <a:ext cx="0" cy="0"/>
          <a:chOff x="0" y="0"/>
          <a:chExt cx="0" cy="0"/>
        </a:xfrm>
      </p:grpSpPr>
      <p:sp>
        <p:nvSpPr>
          <p:cNvPr id="132" name="Google Shape;132;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33" name="Google Shape;133;p15" title="background.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34" name="Google Shape;134;p15"/>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5" name="Google Shape;135;p15"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37" name="Google Shape;137;p15"/>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chemeClr val="lt1"/>
                </a:solidFill>
              </a:rPr>
              <a:t>‹#›</a:t>
            </a:fld>
            <a:endParaRPr sz="1300">
              <a:solidFill>
                <a:schemeClr val="lt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8"/>
        <p:cNvGrpSpPr/>
        <p:nvPr/>
      </p:nvGrpSpPr>
      <p:grpSpPr>
        <a:xfrm>
          <a:off x="0" y="0"/>
          <a:ext cx="0" cy="0"/>
          <a:chOff x="0" y="0"/>
          <a:chExt cx="0" cy="0"/>
        </a:xfrm>
      </p:grpSpPr>
      <p:sp>
        <p:nvSpPr>
          <p:cNvPr id="139" name="Google Shape;139;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40" name="Google Shape;140;p16"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41" name="Google Shape;141;p16"/>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42" name="Google Shape;142;p16"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44" name="Google Shape;144;p16"/>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145" name="Google Shape;145;p16"/>
          <p:cNvSpPr txBox="1">
            <a:spLocks noGrp="1"/>
          </p:cNvSpPr>
          <p:nvPr>
            <p:ph type="body" idx="1"/>
          </p:nvPr>
        </p:nvSpPr>
        <p:spPr>
          <a:xfrm>
            <a:off x="444000" y="1884925"/>
            <a:ext cx="39999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6" name="Google Shape;146;p16"/>
          <p:cNvSpPr txBox="1">
            <a:spLocks noGrp="1"/>
          </p:cNvSpPr>
          <p:nvPr>
            <p:ph type="body" idx="2"/>
          </p:nvPr>
        </p:nvSpPr>
        <p:spPr>
          <a:xfrm>
            <a:off x="4692750" y="1884925"/>
            <a:ext cx="39999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7" name="Google Shape;147;p16"/>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Presenter ">
  <p:cSld name="TITLE_AND_TWO_COLUMNS_1">
    <p:spTree>
      <p:nvGrpSpPr>
        <p:cNvPr id="1" name="Shape 148"/>
        <p:cNvGrpSpPr/>
        <p:nvPr/>
      </p:nvGrpSpPr>
      <p:grpSpPr>
        <a:xfrm>
          <a:off x="0" y="0"/>
          <a:ext cx="0" cy="0"/>
          <a:chOff x="0" y="0"/>
          <a:chExt cx="0" cy="0"/>
        </a:xfrm>
      </p:grpSpPr>
      <p:sp>
        <p:nvSpPr>
          <p:cNvPr id="149" name="Google Shape;14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50" name="Google Shape;150;p17"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51" name="Google Shape;151;p17"/>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52" name="Google Shape;152;p17"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54" name="Google Shape;154;p17"/>
          <p:cNvSpPr txBox="1"/>
          <p:nvPr/>
        </p:nvSpPr>
        <p:spPr>
          <a:xfrm>
            <a:off x="3072000"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55" name="Google Shape;155;p17"/>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Presenters">
  <p:cSld name="TITLE_AND_TWO_COLUMNS_1_1">
    <p:spTree>
      <p:nvGrpSpPr>
        <p:cNvPr id="1" name="Shape 156"/>
        <p:cNvGrpSpPr/>
        <p:nvPr/>
      </p:nvGrpSpPr>
      <p:grpSpPr>
        <a:xfrm>
          <a:off x="0" y="0"/>
          <a:ext cx="0" cy="0"/>
          <a:chOff x="0" y="0"/>
          <a:chExt cx="0" cy="0"/>
        </a:xfrm>
      </p:grpSpPr>
      <p:sp>
        <p:nvSpPr>
          <p:cNvPr id="157" name="Google Shape;157;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58" name="Google Shape;158;p18"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59" name="Google Shape;159;p18"/>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0" name="Google Shape;160;p18"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62" name="Google Shape;162;p18"/>
          <p:cNvSpPr txBox="1"/>
          <p:nvPr/>
        </p:nvSpPr>
        <p:spPr>
          <a:xfrm>
            <a:off x="1071538"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63" name="Google Shape;163;p18"/>
          <p:cNvSpPr txBox="1"/>
          <p:nvPr/>
        </p:nvSpPr>
        <p:spPr>
          <a:xfrm>
            <a:off x="5072463"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64" name="Google Shape;164;p18"/>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One Column ">
  <p:cSld name="TITLE_AND_TWO_COLUMNS_1_1_1">
    <p:spTree>
      <p:nvGrpSpPr>
        <p:cNvPr id="1" name="Shape 165"/>
        <p:cNvGrpSpPr/>
        <p:nvPr/>
      </p:nvGrpSpPr>
      <p:grpSpPr>
        <a:xfrm>
          <a:off x="0" y="0"/>
          <a:ext cx="0" cy="0"/>
          <a:chOff x="0" y="0"/>
          <a:chExt cx="0" cy="0"/>
        </a:xfrm>
      </p:grpSpPr>
      <p:sp>
        <p:nvSpPr>
          <p:cNvPr id="166" name="Google Shape;16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67" name="Google Shape;167;p19"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68" name="Google Shape;168;p19"/>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9" name="Google Shape;169;p19"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71" name="Google Shape;171;p19"/>
          <p:cNvSpPr txBox="1">
            <a:spLocks noGrp="1"/>
          </p:cNvSpPr>
          <p:nvPr>
            <p:ph type="title"/>
          </p:nvPr>
        </p:nvSpPr>
        <p:spPr>
          <a:xfrm>
            <a:off x="444000" y="1096100"/>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172" name="Google Shape;172;p19"/>
          <p:cNvSpPr txBox="1">
            <a:spLocks noGrp="1"/>
          </p:cNvSpPr>
          <p:nvPr>
            <p:ph type="body" idx="1"/>
          </p:nvPr>
        </p:nvSpPr>
        <p:spPr>
          <a:xfrm>
            <a:off x="444000" y="1803550"/>
            <a:ext cx="8256000" cy="31392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73" name="Google Shape;173;p19"/>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One Column &amp; Picture">
  <p:cSld name="TITLE_AND_TWO_COLUMNS_1_1_1_1">
    <p:spTree>
      <p:nvGrpSpPr>
        <p:cNvPr id="1" name="Shape 174"/>
        <p:cNvGrpSpPr/>
        <p:nvPr/>
      </p:nvGrpSpPr>
      <p:grpSpPr>
        <a:xfrm>
          <a:off x="0" y="0"/>
          <a:ext cx="0" cy="0"/>
          <a:chOff x="0" y="0"/>
          <a:chExt cx="0" cy="0"/>
        </a:xfrm>
      </p:grpSpPr>
      <p:sp>
        <p:nvSpPr>
          <p:cNvPr id="175" name="Google Shape;175;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76" name="Google Shape;176;p20"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77" name="Google Shape;177;p20"/>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78" name="Google Shape;178;p20"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80" name="Google Shape;180;p20"/>
          <p:cNvSpPr txBox="1">
            <a:spLocks noGrp="1"/>
          </p:cNvSpPr>
          <p:nvPr>
            <p:ph type="body" idx="1"/>
          </p:nvPr>
        </p:nvSpPr>
        <p:spPr>
          <a:xfrm>
            <a:off x="444000" y="1884925"/>
            <a:ext cx="46758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81" name="Google Shape;181;p20"/>
          <p:cNvSpPr txBox="1">
            <a:spLocks noGrp="1"/>
          </p:cNvSpPr>
          <p:nvPr>
            <p:ph type="title"/>
          </p:nvPr>
        </p:nvSpPr>
        <p:spPr>
          <a:xfrm>
            <a:off x="444000" y="1177475"/>
            <a:ext cx="46758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182" name="Google Shape;182;p20"/>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TITLE_AND_TWO_COLUMNS_1_1_1_1_1">
    <p:spTree>
      <p:nvGrpSpPr>
        <p:cNvPr id="1" name="Shape 183"/>
        <p:cNvGrpSpPr/>
        <p:nvPr/>
      </p:nvGrpSpPr>
      <p:grpSpPr>
        <a:xfrm>
          <a:off x="0" y="0"/>
          <a:ext cx="0" cy="0"/>
          <a:chOff x="0" y="0"/>
          <a:chExt cx="0" cy="0"/>
        </a:xfrm>
      </p:grpSpPr>
      <p:sp>
        <p:nvSpPr>
          <p:cNvPr id="184" name="Google Shape;184;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85" name="Google Shape;185;p21"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86" name="Google Shape;186;p21"/>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87" name="Google Shape;187;p21"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89" name="Google Shape;189;p21"/>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7" name="Google Shape;17;p3"/>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90"/>
        <p:cNvGrpSpPr/>
        <p:nvPr/>
      </p:nvGrpSpPr>
      <p:grpSpPr>
        <a:xfrm>
          <a:off x="0" y="0"/>
          <a:ext cx="0" cy="0"/>
          <a:chOff x="0" y="0"/>
          <a:chExt cx="0" cy="0"/>
        </a:xfrm>
      </p:grpSpPr>
      <p:sp>
        <p:nvSpPr>
          <p:cNvPr id="191" name="Google Shape;191;p2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92" name="Google Shape;192;p2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93" name="Google Shape;193;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Headshots ">
  <p:cSld name="Headshots ">
    <p:spTree>
      <p:nvGrpSpPr>
        <p:cNvPr id="1" name="Shape 194"/>
        <p:cNvGrpSpPr/>
        <p:nvPr/>
      </p:nvGrpSpPr>
      <p:grpSpPr>
        <a:xfrm>
          <a:off x="0" y="0"/>
          <a:ext cx="0" cy="0"/>
          <a:chOff x="0" y="0"/>
          <a:chExt cx="0" cy="0"/>
        </a:xfrm>
      </p:grpSpPr>
      <p:sp>
        <p:nvSpPr>
          <p:cNvPr id="195" name="Google Shape;195;p23"/>
          <p:cNvSpPr txBox="1">
            <a:spLocks noGrp="1"/>
          </p:cNvSpPr>
          <p:nvPr>
            <p:ph type="title"/>
          </p:nvPr>
        </p:nvSpPr>
        <p:spPr>
          <a:xfrm>
            <a:off x="628650" y="428198"/>
            <a:ext cx="7802400" cy="374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A3254"/>
              </a:buClr>
              <a:buSzPts val="2900"/>
              <a:buFont typeface="Arial"/>
              <a:buNone/>
              <a:defRPr sz="2900" b="1" i="0">
                <a:solidFill>
                  <a:srgbClr val="0A3254"/>
                </a:solidFill>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196" name="Google Shape;196;p23"/>
          <p:cNvCxnSpPr/>
          <p:nvPr/>
        </p:nvCxnSpPr>
        <p:spPr>
          <a:xfrm>
            <a:off x="618711" y="922152"/>
            <a:ext cx="7812300" cy="0"/>
          </a:xfrm>
          <a:prstGeom prst="straightConnector1">
            <a:avLst/>
          </a:prstGeom>
          <a:noFill/>
          <a:ln w="14300" cap="flat" cmpd="sng">
            <a:solidFill>
              <a:srgbClr val="0A3254"/>
            </a:solidFill>
            <a:prstDash val="solid"/>
            <a:miter lim="8000"/>
            <a:headEnd type="none" w="sm" len="sm"/>
            <a:tailEnd type="none" w="sm" len="sm"/>
          </a:ln>
        </p:spPr>
      </p:cxnSp>
      <p:sp>
        <p:nvSpPr>
          <p:cNvPr id="197" name="Google Shape;197;p23"/>
          <p:cNvSpPr txBox="1">
            <a:spLocks noGrp="1"/>
          </p:cNvSpPr>
          <p:nvPr>
            <p:ph type="body" idx="1"/>
          </p:nvPr>
        </p:nvSpPr>
        <p:spPr>
          <a:xfrm>
            <a:off x="3843724" y="3089711"/>
            <a:ext cx="1456800" cy="12771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chemeClr val="dk1"/>
              </a:buClr>
              <a:buSzPts val="800"/>
              <a:buNone/>
              <a:defRPr sz="800">
                <a:latin typeface="Arial"/>
                <a:ea typeface="Arial"/>
                <a:cs typeface="Arial"/>
                <a:sym typeface="Arial"/>
              </a:defRPr>
            </a:lvl1pPr>
            <a:lvl2pPr marL="914400" lvl="1" indent="-279400" algn="l">
              <a:lnSpc>
                <a:spcPct val="90000"/>
              </a:lnSpc>
              <a:spcBef>
                <a:spcPts val="1200"/>
              </a:spcBef>
              <a:spcAft>
                <a:spcPts val="0"/>
              </a:spcAft>
              <a:buClr>
                <a:schemeClr val="dk1"/>
              </a:buClr>
              <a:buSzPts val="800"/>
              <a:buChar char="○"/>
              <a:defRPr sz="800">
                <a:latin typeface="Avenir"/>
                <a:ea typeface="Avenir"/>
                <a:cs typeface="Avenir"/>
                <a:sym typeface="Avenir"/>
              </a:defRPr>
            </a:lvl2pPr>
            <a:lvl3pPr marL="1371600" lvl="2" indent="-279400" algn="l">
              <a:lnSpc>
                <a:spcPct val="90000"/>
              </a:lnSpc>
              <a:spcBef>
                <a:spcPts val="1200"/>
              </a:spcBef>
              <a:spcAft>
                <a:spcPts val="0"/>
              </a:spcAft>
              <a:buClr>
                <a:schemeClr val="dk1"/>
              </a:buClr>
              <a:buSzPts val="800"/>
              <a:buChar char="■"/>
              <a:defRPr sz="800">
                <a:latin typeface="Avenir"/>
                <a:ea typeface="Avenir"/>
                <a:cs typeface="Avenir"/>
                <a:sym typeface="Avenir"/>
              </a:defRPr>
            </a:lvl3pPr>
            <a:lvl4pPr marL="1828800" lvl="3" indent="-273050" algn="l">
              <a:lnSpc>
                <a:spcPct val="90000"/>
              </a:lnSpc>
              <a:spcBef>
                <a:spcPts val="1200"/>
              </a:spcBef>
              <a:spcAft>
                <a:spcPts val="0"/>
              </a:spcAft>
              <a:buClr>
                <a:schemeClr val="dk1"/>
              </a:buClr>
              <a:buSzPts val="700"/>
              <a:buChar char="●"/>
              <a:defRPr sz="700">
                <a:latin typeface="Avenir"/>
                <a:ea typeface="Avenir"/>
                <a:cs typeface="Avenir"/>
                <a:sym typeface="Avenir"/>
              </a:defRPr>
            </a:lvl4pPr>
            <a:lvl5pPr marL="2286000" lvl="4" indent="-273050" algn="l">
              <a:lnSpc>
                <a:spcPct val="90000"/>
              </a:lnSpc>
              <a:spcBef>
                <a:spcPts val="1200"/>
              </a:spcBef>
              <a:spcAft>
                <a:spcPts val="0"/>
              </a:spcAft>
              <a:buClr>
                <a:schemeClr val="dk1"/>
              </a:buClr>
              <a:buSzPts val="700"/>
              <a:buChar char="○"/>
              <a:defRPr sz="700">
                <a:latin typeface="Avenir"/>
                <a:ea typeface="Avenir"/>
                <a:cs typeface="Avenir"/>
                <a:sym typeface="Aveni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98" name="Google Shape;198;p23"/>
          <p:cNvSpPr txBox="1">
            <a:spLocks noGrp="1"/>
          </p:cNvSpPr>
          <p:nvPr>
            <p:ph type="body" idx="2"/>
          </p:nvPr>
        </p:nvSpPr>
        <p:spPr>
          <a:xfrm>
            <a:off x="1139129" y="3089711"/>
            <a:ext cx="1456800" cy="13380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chemeClr val="dk1"/>
              </a:buClr>
              <a:buSzPts val="800"/>
              <a:buNone/>
              <a:defRPr sz="800">
                <a:latin typeface="Arial"/>
                <a:ea typeface="Arial"/>
                <a:cs typeface="Arial"/>
                <a:sym typeface="Arial"/>
              </a:defRPr>
            </a:lvl1pPr>
            <a:lvl2pPr marL="914400" lvl="1" indent="-279400" algn="l">
              <a:lnSpc>
                <a:spcPct val="90000"/>
              </a:lnSpc>
              <a:spcBef>
                <a:spcPts val="1200"/>
              </a:spcBef>
              <a:spcAft>
                <a:spcPts val="0"/>
              </a:spcAft>
              <a:buClr>
                <a:schemeClr val="dk1"/>
              </a:buClr>
              <a:buSzPts val="800"/>
              <a:buChar char="○"/>
              <a:defRPr sz="800">
                <a:latin typeface="Avenir"/>
                <a:ea typeface="Avenir"/>
                <a:cs typeface="Avenir"/>
                <a:sym typeface="Avenir"/>
              </a:defRPr>
            </a:lvl2pPr>
            <a:lvl3pPr marL="1371600" lvl="2" indent="-279400" algn="l">
              <a:lnSpc>
                <a:spcPct val="90000"/>
              </a:lnSpc>
              <a:spcBef>
                <a:spcPts val="1200"/>
              </a:spcBef>
              <a:spcAft>
                <a:spcPts val="0"/>
              </a:spcAft>
              <a:buClr>
                <a:schemeClr val="dk1"/>
              </a:buClr>
              <a:buSzPts val="800"/>
              <a:buChar char="■"/>
              <a:defRPr sz="800">
                <a:latin typeface="Avenir"/>
                <a:ea typeface="Avenir"/>
                <a:cs typeface="Avenir"/>
                <a:sym typeface="Avenir"/>
              </a:defRPr>
            </a:lvl3pPr>
            <a:lvl4pPr marL="1828800" lvl="3" indent="-273050" algn="l">
              <a:lnSpc>
                <a:spcPct val="90000"/>
              </a:lnSpc>
              <a:spcBef>
                <a:spcPts val="1200"/>
              </a:spcBef>
              <a:spcAft>
                <a:spcPts val="0"/>
              </a:spcAft>
              <a:buClr>
                <a:schemeClr val="dk1"/>
              </a:buClr>
              <a:buSzPts val="700"/>
              <a:buChar char="●"/>
              <a:defRPr sz="700">
                <a:latin typeface="Avenir"/>
                <a:ea typeface="Avenir"/>
                <a:cs typeface="Avenir"/>
                <a:sym typeface="Avenir"/>
              </a:defRPr>
            </a:lvl4pPr>
            <a:lvl5pPr marL="2286000" lvl="4" indent="-273050" algn="l">
              <a:lnSpc>
                <a:spcPct val="90000"/>
              </a:lnSpc>
              <a:spcBef>
                <a:spcPts val="1200"/>
              </a:spcBef>
              <a:spcAft>
                <a:spcPts val="0"/>
              </a:spcAft>
              <a:buClr>
                <a:schemeClr val="dk1"/>
              </a:buClr>
              <a:buSzPts val="700"/>
              <a:buChar char="○"/>
              <a:defRPr sz="700">
                <a:latin typeface="Avenir"/>
                <a:ea typeface="Avenir"/>
                <a:cs typeface="Avenir"/>
                <a:sym typeface="Aveni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99" name="Google Shape;199;p23"/>
          <p:cNvSpPr>
            <a:spLocks noGrp="1"/>
          </p:cNvSpPr>
          <p:nvPr>
            <p:ph type="pic" idx="3"/>
          </p:nvPr>
        </p:nvSpPr>
        <p:spPr>
          <a:xfrm>
            <a:off x="1081062" y="1304515"/>
            <a:ext cx="1598100" cy="1598100"/>
          </a:xfrm>
          <a:prstGeom prst="ellipse">
            <a:avLst/>
          </a:prstGeom>
          <a:solidFill>
            <a:srgbClr val="F2F2F2"/>
          </a:solidFill>
          <a:ln w="21425" cap="flat" cmpd="sng">
            <a:solidFill>
              <a:srgbClr val="7AADD3"/>
            </a:solidFill>
            <a:prstDash val="solid"/>
            <a:round/>
            <a:headEnd type="none" w="sm" len="sm"/>
            <a:tailEnd type="none" w="sm" len="sm"/>
          </a:ln>
        </p:spPr>
      </p:sp>
      <p:sp>
        <p:nvSpPr>
          <p:cNvPr id="200" name="Google Shape;200;p23"/>
          <p:cNvSpPr txBox="1">
            <a:spLocks noGrp="1"/>
          </p:cNvSpPr>
          <p:nvPr>
            <p:ph type="body" idx="4"/>
          </p:nvPr>
        </p:nvSpPr>
        <p:spPr>
          <a:xfrm>
            <a:off x="6453896" y="3063467"/>
            <a:ext cx="1456800" cy="12771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chemeClr val="dk1"/>
              </a:buClr>
              <a:buSzPts val="800"/>
              <a:buNone/>
              <a:defRPr sz="800">
                <a:latin typeface="Arial"/>
                <a:ea typeface="Arial"/>
                <a:cs typeface="Arial"/>
                <a:sym typeface="Arial"/>
              </a:defRPr>
            </a:lvl1pPr>
            <a:lvl2pPr marL="914400" lvl="1" indent="-279400" algn="l">
              <a:lnSpc>
                <a:spcPct val="90000"/>
              </a:lnSpc>
              <a:spcBef>
                <a:spcPts val="1200"/>
              </a:spcBef>
              <a:spcAft>
                <a:spcPts val="0"/>
              </a:spcAft>
              <a:buClr>
                <a:schemeClr val="dk1"/>
              </a:buClr>
              <a:buSzPts val="800"/>
              <a:buChar char="○"/>
              <a:defRPr sz="800">
                <a:latin typeface="Avenir"/>
                <a:ea typeface="Avenir"/>
                <a:cs typeface="Avenir"/>
                <a:sym typeface="Avenir"/>
              </a:defRPr>
            </a:lvl2pPr>
            <a:lvl3pPr marL="1371600" lvl="2" indent="-279400" algn="l">
              <a:lnSpc>
                <a:spcPct val="90000"/>
              </a:lnSpc>
              <a:spcBef>
                <a:spcPts val="1200"/>
              </a:spcBef>
              <a:spcAft>
                <a:spcPts val="0"/>
              </a:spcAft>
              <a:buClr>
                <a:schemeClr val="dk1"/>
              </a:buClr>
              <a:buSzPts val="800"/>
              <a:buChar char="■"/>
              <a:defRPr sz="800">
                <a:latin typeface="Avenir"/>
                <a:ea typeface="Avenir"/>
                <a:cs typeface="Avenir"/>
                <a:sym typeface="Avenir"/>
              </a:defRPr>
            </a:lvl3pPr>
            <a:lvl4pPr marL="1828800" lvl="3" indent="-273050" algn="l">
              <a:lnSpc>
                <a:spcPct val="90000"/>
              </a:lnSpc>
              <a:spcBef>
                <a:spcPts val="1200"/>
              </a:spcBef>
              <a:spcAft>
                <a:spcPts val="0"/>
              </a:spcAft>
              <a:buClr>
                <a:schemeClr val="dk1"/>
              </a:buClr>
              <a:buSzPts val="700"/>
              <a:buChar char="●"/>
              <a:defRPr sz="700">
                <a:latin typeface="Avenir"/>
                <a:ea typeface="Avenir"/>
                <a:cs typeface="Avenir"/>
                <a:sym typeface="Avenir"/>
              </a:defRPr>
            </a:lvl4pPr>
            <a:lvl5pPr marL="2286000" lvl="4" indent="-273050" algn="l">
              <a:lnSpc>
                <a:spcPct val="90000"/>
              </a:lnSpc>
              <a:spcBef>
                <a:spcPts val="1200"/>
              </a:spcBef>
              <a:spcAft>
                <a:spcPts val="0"/>
              </a:spcAft>
              <a:buClr>
                <a:schemeClr val="dk1"/>
              </a:buClr>
              <a:buSzPts val="700"/>
              <a:buChar char="○"/>
              <a:defRPr sz="700">
                <a:latin typeface="Avenir"/>
                <a:ea typeface="Avenir"/>
                <a:cs typeface="Avenir"/>
                <a:sym typeface="Aveni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01" name="Google Shape;201;p23"/>
          <p:cNvSpPr>
            <a:spLocks noGrp="1"/>
          </p:cNvSpPr>
          <p:nvPr>
            <p:ph type="pic" idx="5"/>
          </p:nvPr>
        </p:nvSpPr>
        <p:spPr>
          <a:xfrm>
            <a:off x="3738446" y="1304515"/>
            <a:ext cx="1598100" cy="1595100"/>
          </a:xfrm>
          <a:prstGeom prst="ellipse">
            <a:avLst/>
          </a:prstGeom>
          <a:solidFill>
            <a:srgbClr val="F2F2F2"/>
          </a:solidFill>
          <a:ln w="21425" cap="flat" cmpd="sng">
            <a:solidFill>
              <a:srgbClr val="7AADD3"/>
            </a:solidFill>
            <a:prstDash val="solid"/>
            <a:round/>
            <a:headEnd type="none" w="sm" len="sm"/>
            <a:tailEnd type="none" w="sm" len="sm"/>
          </a:ln>
        </p:spPr>
      </p:sp>
      <p:sp>
        <p:nvSpPr>
          <p:cNvPr id="202" name="Google Shape;202;p23"/>
          <p:cNvSpPr>
            <a:spLocks noGrp="1"/>
          </p:cNvSpPr>
          <p:nvPr>
            <p:ph type="pic" idx="6"/>
          </p:nvPr>
        </p:nvSpPr>
        <p:spPr>
          <a:xfrm>
            <a:off x="6395829" y="1304515"/>
            <a:ext cx="1598100" cy="1595100"/>
          </a:xfrm>
          <a:prstGeom prst="ellipse">
            <a:avLst/>
          </a:prstGeom>
          <a:solidFill>
            <a:srgbClr val="F2F2F2"/>
          </a:solidFill>
          <a:ln w="21425" cap="flat" cmpd="sng">
            <a:solidFill>
              <a:srgbClr val="7AADD3"/>
            </a:solidFill>
            <a:prstDash val="solid"/>
            <a:round/>
            <a:headEnd type="none" w="sm" len="sm"/>
            <a:tailEnd type="none" w="sm" len="sm"/>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3"/>
        <p:cNvGrpSpPr/>
        <p:nvPr/>
      </p:nvGrpSpPr>
      <p:grpSpPr>
        <a:xfrm>
          <a:off x="0" y="0"/>
          <a:ext cx="0" cy="0"/>
          <a:chOff x="0" y="0"/>
          <a:chExt cx="0" cy="0"/>
        </a:xfrm>
      </p:grpSpPr>
      <p:sp>
        <p:nvSpPr>
          <p:cNvPr id="204" name="Google Shape;204;p2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E3355"/>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5" name="Google Shape;205;p2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06" name="Google Shape;206;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07" name="Google Shape;207;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08" name="Google Shape;208;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209" name="Google Shape;209;p24"/>
          <p:cNvCxnSpPr/>
          <p:nvPr/>
        </p:nvCxnSpPr>
        <p:spPr>
          <a:xfrm>
            <a:off x="628650" y="1268016"/>
            <a:ext cx="7886700" cy="0"/>
          </a:xfrm>
          <a:prstGeom prst="straightConnector1">
            <a:avLst/>
          </a:prstGeom>
          <a:noFill/>
          <a:ln w="14300" cap="flat" cmpd="sng">
            <a:solidFill>
              <a:srgbClr val="0E3355"/>
            </a:solidFill>
            <a:prstDash val="solid"/>
            <a:miter lim="8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Four Images Across">
  <p:cSld name="Four Images Across">
    <p:spTree>
      <p:nvGrpSpPr>
        <p:cNvPr id="1" name="Shape 210"/>
        <p:cNvGrpSpPr/>
        <p:nvPr/>
      </p:nvGrpSpPr>
      <p:grpSpPr>
        <a:xfrm>
          <a:off x="0" y="0"/>
          <a:ext cx="0" cy="0"/>
          <a:chOff x="0" y="0"/>
          <a:chExt cx="0" cy="0"/>
        </a:xfrm>
      </p:grpSpPr>
      <p:sp>
        <p:nvSpPr>
          <p:cNvPr id="211" name="Google Shape;211;p25"/>
          <p:cNvSpPr>
            <a:spLocks noGrp="1"/>
          </p:cNvSpPr>
          <p:nvPr>
            <p:ph type="pic" idx="2"/>
          </p:nvPr>
        </p:nvSpPr>
        <p:spPr>
          <a:xfrm>
            <a:off x="4662489" y="3077767"/>
            <a:ext cx="1890600" cy="1493100"/>
          </a:xfrm>
          <a:prstGeom prst="rect">
            <a:avLst/>
          </a:prstGeom>
          <a:noFill/>
          <a:ln>
            <a:noFill/>
          </a:ln>
        </p:spPr>
        <p:txBody>
          <a:bodyPr/>
          <a:lstStyle/>
          <a:p>
            <a:endParaRPr lang="en-US"/>
          </a:p>
        </p:txBody>
      </p:sp>
      <p:sp>
        <p:nvSpPr>
          <p:cNvPr id="212" name="Google Shape;212;p25"/>
          <p:cNvSpPr>
            <a:spLocks noGrp="1"/>
          </p:cNvSpPr>
          <p:nvPr>
            <p:ph type="pic" idx="3"/>
          </p:nvPr>
        </p:nvSpPr>
        <p:spPr>
          <a:xfrm>
            <a:off x="6672792" y="1407319"/>
            <a:ext cx="1893900" cy="1876500"/>
          </a:xfrm>
          <a:prstGeom prst="rect">
            <a:avLst/>
          </a:prstGeom>
          <a:noFill/>
          <a:ln>
            <a:noFill/>
          </a:ln>
        </p:spPr>
        <p:txBody>
          <a:bodyPr/>
          <a:lstStyle/>
          <a:p>
            <a:endParaRPr lang="en-US"/>
          </a:p>
        </p:txBody>
      </p:sp>
      <p:sp>
        <p:nvSpPr>
          <p:cNvPr id="213" name="Google Shape;213;p25"/>
          <p:cNvSpPr>
            <a:spLocks noGrp="1"/>
          </p:cNvSpPr>
          <p:nvPr>
            <p:ph type="pic" idx="4"/>
          </p:nvPr>
        </p:nvSpPr>
        <p:spPr>
          <a:xfrm>
            <a:off x="578358" y="2395903"/>
            <a:ext cx="1893900" cy="2117400"/>
          </a:xfrm>
          <a:prstGeom prst="rect">
            <a:avLst/>
          </a:prstGeom>
          <a:noFill/>
          <a:ln>
            <a:noFill/>
          </a:ln>
        </p:spPr>
        <p:txBody>
          <a:bodyPr/>
          <a:lstStyle/>
          <a:p>
            <a:endParaRPr lang="en-US"/>
          </a:p>
        </p:txBody>
      </p:sp>
      <p:sp>
        <p:nvSpPr>
          <p:cNvPr id="214" name="Google Shape;214;p25"/>
          <p:cNvSpPr>
            <a:spLocks noGrp="1"/>
          </p:cNvSpPr>
          <p:nvPr>
            <p:ph type="pic" idx="5"/>
          </p:nvPr>
        </p:nvSpPr>
        <p:spPr>
          <a:xfrm>
            <a:off x="2598739" y="1407319"/>
            <a:ext cx="1893900" cy="1325100"/>
          </a:xfrm>
          <a:prstGeom prst="rect">
            <a:avLst/>
          </a:prstGeom>
          <a:noFill/>
          <a:ln>
            <a:noFill/>
          </a:ln>
        </p:spPr>
        <p:txBody>
          <a:bodyPr/>
          <a:lstStyle/>
          <a:p>
            <a:endParaRPr lang="en-US"/>
          </a:p>
        </p:txBody>
      </p:sp>
      <p:sp>
        <p:nvSpPr>
          <p:cNvPr id="215" name="Google Shape;215;p25"/>
          <p:cNvSpPr txBox="1">
            <a:spLocks noGrp="1"/>
          </p:cNvSpPr>
          <p:nvPr>
            <p:ph type="title"/>
          </p:nvPr>
        </p:nvSpPr>
        <p:spPr>
          <a:xfrm>
            <a:off x="496556" y="473202"/>
            <a:ext cx="8161200" cy="706200"/>
          </a:xfrm>
          <a:prstGeom prst="rect">
            <a:avLst/>
          </a:prstGeom>
          <a:noFill/>
          <a:ln>
            <a:noFill/>
          </a:ln>
        </p:spPr>
        <p:txBody>
          <a:bodyPr spcFirstLastPara="1" wrap="square" lIns="68575" tIns="137150" rIns="68575" bIns="34275" anchor="t" anchorCtr="0">
            <a:normAutofit/>
          </a:bodyPr>
          <a:lstStyle>
            <a:lvl1pPr lvl="0" algn="l">
              <a:lnSpc>
                <a:spcPct val="100000"/>
              </a:lnSpc>
              <a:spcBef>
                <a:spcPts val="0"/>
              </a:spcBef>
              <a:spcAft>
                <a:spcPts val="0"/>
              </a:spcAft>
              <a:buClr>
                <a:schemeClr val="lt1"/>
              </a:buClr>
              <a:buSzPts val="1400"/>
              <a:buFont typeface="Arial"/>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6" name="Google Shape;216;p25"/>
          <p:cNvSpPr txBox="1">
            <a:spLocks noGrp="1"/>
          </p:cNvSpPr>
          <p:nvPr>
            <p:ph type="dt" idx="10"/>
          </p:nvPr>
        </p:nvSpPr>
        <p:spPr>
          <a:xfrm>
            <a:off x="457200" y="4767264"/>
            <a:ext cx="2133600" cy="273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17" name="Google Shape;217;p25"/>
          <p:cNvSpPr txBox="1">
            <a:spLocks noGrp="1"/>
          </p:cNvSpPr>
          <p:nvPr>
            <p:ph type="ftr" idx="11"/>
          </p:nvPr>
        </p:nvSpPr>
        <p:spPr>
          <a:xfrm>
            <a:off x="3124200" y="4767264"/>
            <a:ext cx="2895600" cy="273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18" name="Google Shape;218;p25"/>
          <p:cNvSpPr txBox="1">
            <a:spLocks noGrp="1"/>
          </p:cNvSpPr>
          <p:nvPr>
            <p:ph type="sldNum" idx="12"/>
          </p:nvPr>
        </p:nvSpPr>
        <p:spPr>
          <a:xfrm>
            <a:off x="6553200" y="4767264"/>
            <a:ext cx="2133600" cy="2739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219"/>
        <p:cNvGrpSpPr/>
        <p:nvPr/>
      </p:nvGrpSpPr>
      <p:grpSpPr>
        <a:xfrm>
          <a:off x="0" y="0"/>
          <a:ext cx="0" cy="0"/>
          <a:chOff x="0" y="0"/>
          <a:chExt cx="0" cy="0"/>
        </a:xfrm>
      </p:grpSpPr>
      <p:sp>
        <p:nvSpPr>
          <p:cNvPr id="220" name="Google Shape;220;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21" name="Google Shape;221;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22" name="Google Shape;222;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Speaker">
  <p:cSld name="CUSTOM">
    <p:spTree>
      <p:nvGrpSpPr>
        <p:cNvPr id="1" name="Shape 18"/>
        <p:cNvGrpSpPr/>
        <p:nvPr/>
      </p:nvGrpSpPr>
      <p:grpSpPr>
        <a:xfrm>
          <a:off x="0" y="0"/>
          <a:ext cx="0" cy="0"/>
          <a:chOff x="0" y="0"/>
          <a:chExt cx="0" cy="0"/>
        </a:xfrm>
      </p:grpSpPr>
      <p:sp>
        <p:nvSpPr>
          <p:cNvPr id="19" name="Google Shape;19;p4"/>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0" name="Google Shape;20;p4"/>
          <p:cNvGrpSpPr/>
          <p:nvPr/>
        </p:nvGrpSpPr>
        <p:grpSpPr>
          <a:xfrm>
            <a:off x="2850530" y="3521300"/>
            <a:ext cx="3442940" cy="241072"/>
            <a:chOff x="1652875" y="1409000"/>
            <a:chExt cx="2730325" cy="191175"/>
          </a:xfrm>
        </p:grpSpPr>
        <p:sp>
          <p:nvSpPr>
            <p:cNvPr id="21" name="Google Shape;21;p4"/>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Speakers">
  <p:cSld name="CUSTOM_1">
    <p:spTree>
      <p:nvGrpSpPr>
        <p:cNvPr id="1" name="Shape 26"/>
        <p:cNvGrpSpPr/>
        <p:nvPr/>
      </p:nvGrpSpPr>
      <p:grpSpPr>
        <a:xfrm>
          <a:off x="0" y="0"/>
          <a:ext cx="0" cy="0"/>
          <a:chOff x="0" y="0"/>
          <a:chExt cx="0" cy="0"/>
        </a:xfrm>
      </p:grpSpPr>
      <p:sp>
        <p:nvSpPr>
          <p:cNvPr id="27" name="Google Shape;27;p5"/>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8" name="Google Shape;28;p5"/>
          <p:cNvGrpSpPr/>
          <p:nvPr/>
        </p:nvGrpSpPr>
        <p:grpSpPr>
          <a:xfrm>
            <a:off x="1274358" y="3021429"/>
            <a:ext cx="6595284" cy="185382"/>
            <a:chOff x="1141257" y="3021429"/>
            <a:chExt cx="6595284" cy="185382"/>
          </a:xfrm>
        </p:grpSpPr>
        <p:grpSp>
          <p:nvGrpSpPr>
            <p:cNvPr id="29" name="Google Shape;29;p5"/>
            <p:cNvGrpSpPr/>
            <p:nvPr/>
          </p:nvGrpSpPr>
          <p:grpSpPr>
            <a:xfrm>
              <a:off x="5088944" y="3021429"/>
              <a:ext cx="2647596" cy="185382"/>
              <a:chOff x="1652875" y="1409000"/>
              <a:chExt cx="2730325" cy="191175"/>
            </a:xfrm>
          </p:grpSpPr>
          <p:sp>
            <p:nvSpPr>
              <p:cNvPr id="30" name="Google Shape;30;p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1" name="Google Shape;31;p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2" name="Google Shape;32;p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3" name="Google Shape;33;p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grpSp>
        <p:grpSp>
          <p:nvGrpSpPr>
            <p:cNvPr id="34" name="Google Shape;34;p5"/>
            <p:cNvGrpSpPr/>
            <p:nvPr/>
          </p:nvGrpSpPr>
          <p:grpSpPr>
            <a:xfrm>
              <a:off x="1141257" y="3021429"/>
              <a:ext cx="2647596" cy="185382"/>
              <a:chOff x="1652875" y="1409000"/>
              <a:chExt cx="2730325" cy="191175"/>
            </a:xfrm>
          </p:grpSpPr>
          <p:sp>
            <p:nvSpPr>
              <p:cNvPr id="35" name="Google Shape;35;p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6" name="Google Shape;36;p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7" name="Google Shape;37;p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8" name="Google Shape;38;p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grpSp>
      </p:grpSp>
      <p:sp>
        <p:nvSpPr>
          <p:cNvPr id="39" name="Google Shape;3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311700" y="445025"/>
            <a:ext cx="8256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 name="Google Shape;42;p6"/>
          <p:cNvSpPr txBox="1">
            <a:spLocks noGrp="1"/>
          </p:cNvSpPr>
          <p:nvPr>
            <p:ph type="body" idx="1"/>
          </p:nvPr>
        </p:nvSpPr>
        <p:spPr>
          <a:xfrm>
            <a:off x="311700" y="1152475"/>
            <a:ext cx="82560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43" name="Google Shape;43;p6"/>
          <p:cNvGrpSpPr/>
          <p:nvPr/>
        </p:nvGrpSpPr>
        <p:grpSpPr>
          <a:xfrm>
            <a:off x="-5630" y="4740025"/>
            <a:ext cx="3442940" cy="241072"/>
            <a:chOff x="1652875" y="1409000"/>
            <a:chExt cx="2730325" cy="191175"/>
          </a:xfrm>
        </p:grpSpPr>
        <p:sp>
          <p:nvSpPr>
            <p:cNvPr id="44" name="Google Shape;44;p6"/>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6"/>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6"/>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6"/>
          <p:cNvSpPr txBox="1">
            <a:spLocks noGrp="1"/>
          </p:cNvSpPr>
          <p:nvPr>
            <p:ph type="sldNum" idx="12"/>
          </p:nvPr>
        </p:nvSpPr>
        <p:spPr>
          <a:xfrm>
            <a:off x="856770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0"/>
        <p:cNvGrpSpPr/>
        <p:nvPr/>
      </p:nvGrpSpPr>
      <p:grpSpPr>
        <a:xfrm>
          <a:off x="0" y="0"/>
          <a:ext cx="0" cy="0"/>
          <a:chOff x="0" y="0"/>
          <a:chExt cx="0" cy="0"/>
        </a:xfrm>
      </p:grpSpPr>
      <p:grpSp>
        <p:nvGrpSpPr>
          <p:cNvPr id="51" name="Google Shape;51;p7"/>
          <p:cNvGrpSpPr/>
          <p:nvPr/>
        </p:nvGrpSpPr>
        <p:grpSpPr>
          <a:xfrm>
            <a:off x="-5630" y="4740025"/>
            <a:ext cx="3442940" cy="241072"/>
            <a:chOff x="1652875" y="1409000"/>
            <a:chExt cx="2730325" cy="191175"/>
          </a:xfrm>
        </p:grpSpPr>
        <p:sp>
          <p:nvSpPr>
            <p:cNvPr id="52" name="Google Shape;52;p7"/>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56;p7"/>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txBox="1">
            <a:spLocks noGrp="1"/>
          </p:cNvSpPr>
          <p:nvPr>
            <p:ph type="title"/>
          </p:nvPr>
        </p:nvSpPr>
        <p:spPr>
          <a:xfrm>
            <a:off x="311700" y="445025"/>
            <a:ext cx="8256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8" name="Google Shape;58;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9" name="Google Shape;59;p7"/>
          <p:cNvSpPr txBox="1">
            <a:spLocks noGrp="1"/>
          </p:cNvSpPr>
          <p:nvPr>
            <p:ph type="body" idx="2"/>
          </p:nvPr>
        </p:nvSpPr>
        <p:spPr>
          <a:xfrm>
            <a:off x="456045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0" name="Google Shape;60;p7"/>
          <p:cNvSpPr txBox="1">
            <a:spLocks noGrp="1"/>
          </p:cNvSpPr>
          <p:nvPr>
            <p:ph type="sldNum" idx="12"/>
          </p:nvPr>
        </p:nvSpPr>
        <p:spPr>
          <a:xfrm>
            <a:off x="856770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With Photo" type="titleOnly">
  <p:cSld name="TITLE_ONLY">
    <p:spTree>
      <p:nvGrpSpPr>
        <p:cNvPr id="1" name="Shape 61"/>
        <p:cNvGrpSpPr/>
        <p:nvPr/>
      </p:nvGrpSpPr>
      <p:grpSpPr>
        <a:xfrm>
          <a:off x="0" y="0"/>
          <a:ext cx="0" cy="0"/>
          <a:chOff x="0" y="0"/>
          <a:chExt cx="0" cy="0"/>
        </a:xfrm>
      </p:grpSpPr>
      <p:sp>
        <p:nvSpPr>
          <p:cNvPr id="62" name="Google Shape;6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63" name="Google Shape;63;p8"/>
          <p:cNvGrpSpPr/>
          <p:nvPr/>
        </p:nvGrpSpPr>
        <p:grpSpPr>
          <a:xfrm rot="-5400000">
            <a:off x="7032985" y="1594740"/>
            <a:ext cx="3442940" cy="241072"/>
            <a:chOff x="1652875" y="1409000"/>
            <a:chExt cx="2730325" cy="191175"/>
          </a:xfrm>
        </p:grpSpPr>
        <p:sp>
          <p:nvSpPr>
            <p:cNvPr id="64" name="Google Shape;64;p8"/>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8"/>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8"/>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9"/>
        <p:cNvGrpSpPr/>
        <p:nvPr/>
      </p:nvGrpSpPr>
      <p:grpSpPr>
        <a:xfrm>
          <a:off x="0" y="0"/>
          <a:ext cx="0" cy="0"/>
          <a:chOff x="0" y="0"/>
          <a:chExt cx="0" cy="0"/>
        </a:xfrm>
      </p:grpSpPr>
      <p:sp>
        <p:nvSpPr>
          <p:cNvPr id="70" name="Google Shape;70;p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911212"/>
              </a:buClr>
              <a:buSzPts val="12000"/>
              <a:buNone/>
              <a:defRPr sz="12000">
                <a:solidFill>
                  <a:srgbClr val="91121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1" name="Google Shape;71;p9"/>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72" name="Google Shape;7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73" name="Google Shape;73;p9"/>
          <p:cNvGrpSpPr/>
          <p:nvPr/>
        </p:nvGrpSpPr>
        <p:grpSpPr>
          <a:xfrm flipH="1">
            <a:off x="-12361" y="4758581"/>
            <a:ext cx="3442940" cy="241072"/>
            <a:chOff x="1652875" y="1409000"/>
            <a:chExt cx="2730325" cy="191175"/>
          </a:xfrm>
        </p:grpSpPr>
        <p:sp>
          <p:nvSpPr>
            <p:cNvPr id="74" name="Google Shape;74;p9"/>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9"/>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9"/>
          <p:cNvGrpSpPr/>
          <p:nvPr/>
        </p:nvGrpSpPr>
        <p:grpSpPr>
          <a:xfrm rot="-5400000">
            <a:off x="8331034" y="585663"/>
            <a:ext cx="914382" cy="276493"/>
            <a:chOff x="1799000" y="456425"/>
            <a:chExt cx="1520675" cy="459825"/>
          </a:xfrm>
        </p:grpSpPr>
        <p:sp>
          <p:nvSpPr>
            <p:cNvPr id="79" name="Google Shape;79;p9"/>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9"/>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9"/>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9"/>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CUSTOM_2">
    <p:spTree>
      <p:nvGrpSpPr>
        <p:cNvPr id="1" name="Shape 90"/>
        <p:cNvGrpSpPr/>
        <p:nvPr/>
      </p:nvGrpSpPr>
      <p:grpSpPr>
        <a:xfrm>
          <a:off x="0" y="0"/>
          <a:ext cx="0" cy="0"/>
          <a:chOff x="0" y="0"/>
          <a:chExt cx="0" cy="0"/>
        </a:xfrm>
      </p:grpSpPr>
      <p:grpSp>
        <p:nvGrpSpPr>
          <p:cNvPr id="91" name="Google Shape;91;p10"/>
          <p:cNvGrpSpPr/>
          <p:nvPr/>
        </p:nvGrpSpPr>
        <p:grpSpPr>
          <a:xfrm rot="-5400000">
            <a:off x="7032985" y="1594740"/>
            <a:ext cx="3442940" cy="241072"/>
            <a:chOff x="1652875" y="1409000"/>
            <a:chExt cx="2730325" cy="191175"/>
          </a:xfrm>
        </p:grpSpPr>
        <p:sp>
          <p:nvSpPr>
            <p:cNvPr id="92" name="Google Shape;92;p10"/>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0"/>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0"/>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0"/>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96;p10"/>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0"/>
        <p:cNvGrpSpPr/>
        <p:nvPr/>
      </p:nvGrpSpPr>
      <p:grpSpPr>
        <a:xfrm>
          <a:off x="0" y="0"/>
          <a:ext cx="0" cy="0"/>
          <a:chOff x="0" y="0"/>
          <a:chExt cx="0" cy="0"/>
        </a:xfrm>
      </p:grpSpPr>
      <p:sp>
        <p:nvSpPr>
          <p:cNvPr id="121" name="Google Shape;12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22" name="Google Shape;12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123" name="Google Shape;12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hyperlink" Target="https://www.gao.gov/products/b-416787"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hyperlink" Target="http://gsa.gov/mas" TargetMode="External"/><Relationship Id="rId2" Type="http://schemas.openxmlformats.org/officeDocument/2006/relationships/notesSlide" Target="../notesSlides/notesSlide36.xml"/><Relationship Id="rId1" Type="http://schemas.openxmlformats.org/officeDocument/2006/relationships/slideLayout" Target="../slideLayouts/slideLayout24.xml"/><Relationship Id="rId4" Type="http://schemas.openxmlformats.org/officeDocument/2006/relationships/image" Target="../media/image41.jpeg"/></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8" Type="http://schemas.openxmlformats.org/officeDocument/2006/relationships/hyperlink" Target="mailto:maspmo@gsa.gov" TargetMode="External"/><Relationship Id="rId3" Type="http://schemas.openxmlformats.org/officeDocument/2006/relationships/hyperlink" Target="https://www.acquisition.gov/far-overhaul/far-part-deviation-guide" TargetMode="External"/><Relationship Id="rId7" Type="http://schemas.openxmlformats.org/officeDocument/2006/relationships/hyperlink" Target="https://vsc.gsa.gov/vsc/app-content-viewer/section/190?_gl=1*hk5zrr*_ga*MTk1ODMzMjc4MS4xNzY2NDk2NTQ4*_ga_HBYXWFP794*czE3NzU1OTk0NjEkbzExNCRnMSR0MTc3NTU5OTQ3NSRqNDYkbDAkaDA.#1.%20OLM%20Definition%20and%20Scope" TargetMode="External"/><Relationship Id="rId2" Type="http://schemas.openxmlformats.org/officeDocument/2006/relationships/notesSlide" Target="../notesSlides/notesSlide38.xml"/><Relationship Id="rId1" Type="http://schemas.openxmlformats.org/officeDocument/2006/relationships/slideLayout" Target="../slideLayouts/slideLayout24.xml"/><Relationship Id="rId6" Type="http://schemas.openxmlformats.org/officeDocument/2006/relationships/hyperlink" Target="https://preview.gsa.gov/buy-through-us/purchasing-programs/multiple-award-schedule/help-with-mas-buying/mas-order-flexibilities" TargetMode="External"/><Relationship Id="rId11" Type="http://schemas.openxmlformats.org/officeDocument/2006/relationships/image" Target="../media/image43.jpeg"/><Relationship Id="rId5" Type="http://schemas.openxmlformats.org/officeDocument/2006/relationships/hyperlink" Target="https://www.acquisition.gov/fss-ordering-procedures" TargetMode="External"/><Relationship Id="rId10" Type="http://schemas.openxmlformats.org/officeDocument/2006/relationships/hyperlink" Target="https://buy.gsa.gov/interact/community/6/activity-feed" TargetMode="External"/><Relationship Id="rId4" Type="http://schemas.openxmlformats.org/officeDocument/2006/relationships/hyperlink" Target="https://www.acquisition.gov/far-overhaul/far-part-deviation-guide/far-overhaul-part-8" TargetMode="External"/><Relationship Id="rId9" Type="http://schemas.openxmlformats.org/officeDocument/2006/relationships/hyperlink" Target="http://www.gsa.gov/mas"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7"/>
          <p:cNvSpPr txBox="1">
            <a:spLocks noGrp="1"/>
          </p:cNvSpPr>
          <p:nvPr>
            <p:ph type="ctrTitle" idx="4294967295"/>
          </p:nvPr>
        </p:nvSpPr>
        <p:spPr>
          <a:xfrm>
            <a:off x="186175" y="1399475"/>
            <a:ext cx="5595300" cy="187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500" dirty="0"/>
              <a:t>Unlocking MAS Flexibilities</a:t>
            </a:r>
            <a:endParaRPr sz="3500" dirty="0"/>
          </a:p>
          <a:p>
            <a:pPr marL="0" lvl="0" indent="0" algn="l" rtl="0">
              <a:spcBef>
                <a:spcPts val="0"/>
              </a:spcBef>
              <a:spcAft>
                <a:spcPts val="0"/>
              </a:spcAft>
              <a:buNone/>
            </a:pPr>
            <a:endParaRPr sz="2600" dirty="0"/>
          </a:p>
          <a:p>
            <a:pPr marL="0" lvl="0" indent="0" algn="l" rtl="0">
              <a:spcBef>
                <a:spcPts val="0"/>
              </a:spcBef>
              <a:spcAft>
                <a:spcPts val="0"/>
              </a:spcAft>
              <a:buNone/>
            </a:pPr>
            <a:r>
              <a:rPr lang="en" sz="2600" dirty="0"/>
              <a:t>How the FAR RFO is Modernizing The MAS Program</a:t>
            </a:r>
            <a:endParaRPr sz="2600" dirty="0"/>
          </a:p>
        </p:txBody>
      </p:sp>
      <p:sp>
        <p:nvSpPr>
          <p:cNvPr id="228" name="Google Shape;228;p27"/>
          <p:cNvSpPr txBox="1">
            <a:spLocks noGrp="1"/>
          </p:cNvSpPr>
          <p:nvPr>
            <p:ph type="subTitle" idx="4294967295"/>
          </p:nvPr>
        </p:nvSpPr>
        <p:spPr>
          <a:xfrm>
            <a:off x="134525" y="3511325"/>
            <a:ext cx="4611600" cy="7596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1200"/>
              </a:spcAft>
              <a:buNone/>
            </a:pPr>
            <a:r>
              <a:rPr lang="en" sz="2200" dirty="0"/>
              <a:t>Jeffery L Calhoun | August 26, 2026</a:t>
            </a:r>
            <a:endParaRPr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6"/>
          <p:cNvSpPr txBox="1">
            <a:spLocks noGrp="1"/>
          </p:cNvSpPr>
          <p:nvPr>
            <p:ph type="title" idx="4294967295"/>
          </p:nvPr>
        </p:nvSpPr>
        <p:spPr>
          <a:xfrm>
            <a:off x="311700" y="207638"/>
            <a:ext cx="85206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1800"/>
              <a:buFont typeface="Merriweather"/>
              <a:buNone/>
            </a:pPr>
            <a:r>
              <a:rPr lang="en" sz="2400" dirty="0">
                <a:latin typeface="Merriweather"/>
                <a:ea typeface="Merriweather"/>
                <a:cs typeface="Merriweather"/>
                <a:sym typeface="Merriweather"/>
              </a:rPr>
              <a:t>Key concept: Flexibility within the MAS framework</a:t>
            </a:r>
            <a:endParaRPr sz="2400" dirty="0">
              <a:latin typeface="Merriweather"/>
              <a:ea typeface="Merriweather"/>
              <a:cs typeface="Merriweather"/>
              <a:sym typeface="Merriweather"/>
            </a:endParaRPr>
          </a:p>
        </p:txBody>
      </p:sp>
      <p:cxnSp>
        <p:nvCxnSpPr>
          <p:cNvPr id="331" name="Google Shape;331;p36">
            <a:extLst>
              <a:ext uri="{C183D7F6-B498-43B3-948B-1728B52AA6E4}">
                <adec:decorative xmlns:adec="http://schemas.microsoft.com/office/drawing/2017/decorative" val="1"/>
              </a:ext>
            </a:extLst>
          </p:cNvPr>
          <p:cNvCxnSpPr/>
          <p:nvPr/>
        </p:nvCxnSpPr>
        <p:spPr>
          <a:xfrm>
            <a:off x="311700" y="845082"/>
            <a:ext cx="5497200" cy="0"/>
          </a:xfrm>
          <a:prstGeom prst="straightConnector1">
            <a:avLst/>
          </a:prstGeom>
          <a:noFill/>
          <a:ln w="7150" cap="flat" cmpd="sng">
            <a:solidFill>
              <a:schemeClr val="dk2"/>
            </a:solidFill>
            <a:prstDash val="solid"/>
            <a:round/>
            <a:headEnd type="none" w="sm" len="sm"/>
            <a:tailEnd type="none" w="sm" len="sm"/>
          </a:ln>
        </p:spPr>
      </p:cxnSp>
      <p:sp>
        <p:nvSpPr>
          <p:cNvPr id="330" name="Google Shape;330;p36"/>
          <p:cNvSpPr txBox="1">
            <a:spLocks noGrp="1"/>
          </p:cNvSpPr>
          <p:nvPr>
            <p:ph type="body" idx="4294967295"/>
          </p:nvPr>
        </p:nvSpPr>
        <p:spPr>
          <a:xfrm>
            <a:off x="311700" y="1047350"/>
            <a:ext cx="8141700" cy="3416400"/>
          </a:xfrm>
          <a:prstGeom prst="rect">
            <a:avLst/>
          </a:prstGeom>
          <a:noFill/>
          <a:ln>
            <a:noFill/>
          </a:ln>
        </p:spPr>
        <p:txBody>
          <a:bodyPr spcFirstLastPara="1" wrap="square" lIns="68575" tIns="34275" rIns="68575" bIns="34275" anchor="t" anchorCtr="0">
            <a:normAutofit fontScale="62500" lnSpcReduction="20000"/>
          </a:bodyPr>
          <a:lstStyle/>
          <a:p>
            <a:pPr marL="508000" lvl="0" indent="-341313" algn="l" rtl="0">
              <a:lnSpc>
                <a:spcPct val="120000"/>
              </a:lnSpc>
              <a:spcBef>
                <a:spcPts val="0"/>
              </a:spcBef>
              <a:spcAft>
                <a:spcPts val="0"/>
              </a:spcAft>
              <a:buClr>
                <a:srgbClr val="000000"/>
              </a:buClr>
              <a:buSzPct val="100000"/>
              <a:buFont typeface="Noto Sans Symbols"/>
              <a:buChar char="▪"/>
            </a:pPr>
            <a:r>
              <a:rPr lang="en" sz="2200">
                <a:latin typeface="Merriweather"/>
                <a:ea typeface="Merriweather"/>
                <a:cs typeface="Merriweather"/>
                <a:sym typeface="Merriweather"/>
              </a:rPr>
              <a:t>Streamlined ordering process under the MAS Program</a:t>
            </a:r>
            <a:endParaRPr sz="2200">
              <a:latin typeface="Merriweather"/>
              <a:ea typeface="Merriweather"/>
              <a:cs typeface="Merriweather"/>
              <a:sym typeface="Merriweather"/>
            </a:endParaRPr>
          </a:p>
          <a:p>
            <a:pPr marL="508000" lvl="0" indent="-341313" algn="l" rtl="0">
              <a:lnSpc>
                <a:spcPct val="120000"/>
              </a:lnSpc>
              <a:spcBef>
                <a:spcPts val="0"/>
              </a:spcBef>
              <a:spcAft>
                <a:spcPts val="0"/>
              </a:spcAft>
              <a:buClr>
                <a:srgbClr val="000000"/>
              </a:buClr>
              <a:buSzPct val="100000"/>
              <a:buFont typeface="Noto Sans Symbols"/>
              <a:buChar char="▪"/>
            </a:pPr>
            <a:r>
              <a:rPr lang="en" sz="2200">
                <a:latin typeface="Merriweather"/>
                <a:ea typeface="Merriweather"/>
                <a:cs typeface="Merriweather"/>
                <a:sym typeface="Merriweather"/>
              </a:rPr>
              <a:t>Enables flexibility while maintaining compliance with federal acquisition requirements</a:t>
            </a:r>
            <a:endParaRPr sz="2200">
              <a:latin typeface="Merriweather"/>
              <a:ea typeface="Merriweather"/>
              <a:cs typeface="Merriweather"/>
              <a:sym typeface="Merriweather"/>
            </a:endParaRPr>
          </a:p>
          <a:p>
            <a:pPr marL="508000" lvl="0" indent="-341313" algn="l" rtl="0">
              <a:lnSpc>
                <a:spcPct val="120000"/>
              </a:lnSpc>
              <a:spcBef>
                <a:spcPts val="800"/>
              </a:spcBef>
              <a:spcAft>
                <a:spcPts val="0"/>
              </a:spcAft>
              <a:buClr>
                <a:srgbClr val="000000"/>
              </a:buClr>
              <a:buSzPct val="100000"/>
              <a:buFont typeface="Noto Sans Symbols"/>
              <a:buChar char="▪"/>
            </a:pPr>
            <a:r>
              <a:rPr lang="en" sz="2200">
                <a:latin typeface="Merriweather"/>
                <a:ea typeface="Merriweather"/>
                <a:cs typeface="Merriweather"/>
                <a:sym typeface="Merriweather"/>
              </a:rPr>
              <a:t>Allows ordering activities to:</a:t>
            </a:r>
            <a:endParaRPr sz="2200">
              <a:latin typeface="Merriweather"/>
              <a:ea typeface="Merriweather"/>
              <a:cs typeface="Merriweather"/>
              <a:sym typeface="Merriweather"/>
            </a:endParaRPr>
          </a:p>
          <a:p>
            <a:pPr marL="965200" lvl="1" indent="-163513" algn="l" rtl="0">
              <a:lnSpc>
                <a:spcPct val="120000"/>
              </a:lnSpc>
              <a:spcBef>
                <a:spcPts val="400"/>
              </a:spcBef>
              <a:spcAft>
                <a:spcPts val="0"/>
              </a:spcAft>
              <a:buClr>
                <a:srgbClr val="000000"/>
              </a:buClr>
              <a:buSzPct val="100000"/>
              <a:buFont typeface="Noto Sans Symbols"/>
              <a:buChar char="▪"/>
            </a:pPr>
            <a:r>
              <a:rPr lang="en" sz="2200">
                <a:latin typeface="Merriweather"/>
                <a:ea typeface="Merriweather"/>
                <a:cs typeface="Merriweather"/>
                <a:sym typeface="Merriweather"/>
              </a:rPr>
              <a:t>Tailor requirements at the order level</a:t>
            </a:r>
            <a:endParaRPr sz="2200">
              <a:latin typeface="Merriweather"/>
              <a:ea typeface="Merriweather"/>
              <a:cs typeface="Merriweather"/>
              <a:sym typeface="Merriweather"/>
            </a:endParaRPr>
          </a:p>
          <a:p>
            <a:pPr marL="965200" lvl="1" indent="-163513" algn="l" rtl="0">
              <a:lnSpc>
                <a:spcPct val="120000"/>
              </a:lnSpc>
              <a:spcBef>
                <a:spcPts val="400"/>
              </a:spcBef>
              <a:spcAft>
                <a:spcPts val="0"/>
              </a:spcAft>
              <a:buClr>
                <a:srgbClr val="000000"/>
              </a:buClr>
              <a:buSzPct val="100000"/>
              <a:buFont typeface="Noto Sans Symbols"/>
              <a:buChar char="▪"/>
            </a:pPr>
            <a:r>
              <a:rPr lang="en" sz="2200">
                <a:latin typeface="Merriweather"/>
                <a:ea typeface="Merriweather"/>
                <a:cs typeface="Merriweather"/>
                <a:sym typeface="Merriweather"/>
              </a:rPr>
              <a:t>Seek innovative and complete solutions</a:t>
            </a:r>
            <a:endParaRPr sz="2200">
              <a:latin typeface="Merriweather"/>
              <a:ea typeface="Merriweather"/>
              <a:cs typeface="Merriweather"/>
              <a:sym typeface="Merriweather"/>
            </a:endParaRPr>
          </a:p>
          <a:p>
            <a:pPr marL="965200" lvl="1" indent="-163513" algn="l" rtl="0">
              <a:lnSpc>
                <a:spcPct val="120000"/>
              </a:lnSpc>
              <a:spcBef>
                <a:spcPts val="400"/>
              </a:spcBef>
              <a:spcAft>
                <a:spcPts val="0"/>
              </a:spcAft>
              <a:buClr>
                <a:srgbClr val="000000"/>
              </a:buClr>
              <a:buSzPct val="100000"/>
              <a:buFont typeface="Noto Sans Symbols"/>
              <a:buChar char="▪"/>
            </a:pPr>
            <a:r>
              <a:rPr lang="en" sz="2200">
                <a:latin typeface="Merriweather"/>
                <a:ea typeface="Merriweather"/>
                <a:cs typeface="Merriweather"/>
                <a:sym typeface="Merriweather"/>
              </a:rPr>
              <a:t>Leverage contractor expertise and competition</a:t>
            </a:r>
            <a:endParaRPr sz="2200">
              <a:latin typeface="Merriweather"/>
              <a:ea typeface="Merriweather"/>
              <a:cs typeface="Merriweather"/>
              <a:sym typeface="Merriweather"/>
            </a:endParaRPr>
          </a:p>
          <a:p>
            <a:pPr marL="508000" lvl="0" indent="-341313" algn="l" rtl="0">
              <a:lnSpc>
                <a:spcPct val="120000"/>
              </a:lnSpc>
              <a:spcBef>
                <a:spcPts val="800"/>
              </a:spcBef>
              <a:spcAft>
                <a:spcPts val="0"/>
              </a:spcAft>
              <a:buClr>
                <a:srgbClr val="000000"/>
              </a:buClr>
              <a:buSzPct val="100000"/>
              <a:buFont typeface="Noto Sans Symbols"/>
              <a:buChar char="▪"/>
            </a:pPr>
            <a:r>
              <a:rPr lang="en" sz="2200">
                <a:latin typeface="Merriweather"/>
                <a:ea typeface="Merriweather"/>
                <a:cs typeface="Merriweather"/>
                <a:sym typeface="Merriweather"/>
              </a:rPr>
              <a:t>Reduces administrative burden compared to FAR Part 15 procurements</a:t>
            </a:r>
            <a:endParaRPr sz="2200">
              <a:latin typeface="Merriweather"/>
              <a:ea typeface="Merriweather"/>
              <a:cs typeface="Merriweather"/>
              <a:sym typeface="Merriweather"/>
            </a:endParaRPr>
          </a:p>
          <a:p>
            <a:pPr marL="508000" lvl="0" indent="-341313" algn="l" rtl="0">
              <a:lnSpc>
                <a:spcPct val="120000"/>
              </a:lnSpc>
              <a:spcBef>
                <a:spcPts val="800"/>
              </a:spcBef>
              <a:spcAft>
                <a:spcPts val="0"/>
              </a:spcAft>
              <a:buClr>
                <a:srgbClr val="000000"/>
              </a:buClr>
              <a:buSzPct val="100000"/>
              <a:buFont typeface="Noto Sans Symbols"/>
              <a:buChar char="▪"/>
            </a:pPr>
            <a:r>
              <a:rPr lang="en" sz="2200">
                <a:latin typeface="Merriweather"/>
                <a:ea typeface="Merriweather"/>
                <a:cs typeface="Merriweather"/>
                <a:sym typeface="Merriweather"/>
              </a:rPr>
              <a:t>Still requires:</a:t>
            </a:r>
            <a:endParaRPr sz="2200">
              <a:latin typeface="Merriweather"/>
              <a:ea typeface="Merriweather"/>
              <a:cs typeface="Merriweather"/>
              <a:sym typeface="Merriweather"/>
            </a:endParaRPr>
          </a:p>
          <a:p>
            <a:pPr marL="965200" lvl="1" indent="-163513" algn="l" rtl="0">
              <a:lnSpc>
                <a:spcPct val="120000"/>
              </a:lnSpc>
              <a:spcBef>
                <a:spcPts val="400"/>
              </a:spcBef>
              <a:spcAft>
                <a:spcPts val="0"/>
              </a:spcAft>
              <a:buClr>
                <a:srgbClr val="000000"/>
              </a:buClr>
              <a:buSzPct val="100000"/>
              <a:buFont typeface="Noto Sans Symbols"/>
              <a:buChar char="▪"/>
            </a:pPr>
            <a:r>
              <a:rPr lang="en" sz="2200">
                <a:latin typeface="Merriweather"/>
                <a:ea typeface="Merriweather"/>
                <a:cs typeface="Merriweather"/>
                <a:sym typeface="Merriweather"/>
              </a:rPr>
              <a:t>Fair opportunity</a:t>
            </a:r>
            <a:endParaRPr sz="2200">
              <a:latin typeface="Merriweather"/>
              <a:ea typeface="Merriweather"/>
              <a:cs typeface="Merriweather"/>
              <a:sym typeface="Merriweather"/>
            </a:endParaRPr>
          </a:p>
          <a:p>
            <a:pPr marL="965200" lvl="1" indent="-163513" algn="l" rtl="0">
              <a:lnSpc>
                <a:spcPct val="120000"/>
              </a:lnSpc>
              <a:spcBef>
                <a:spcPts val="400"/>
              </a:spcBef>
              <a:spcAft>
                <a:spcPts val="0"/>
              </a:spcAft>
              <a:buClr>
                <a:srgbClr val="000000"/>
              </a:buClr>
              <a:buSzPct val="100000"/>
              <a:buFont typeface="Noto Sans Symbols"/>
              <a:buChar char="▪"/>
            </a:pPr>
            <a:r>
              <a:rPr lang="en" sz="2200">
                <a:latin typeface="Merriweather"/>
                <a:ea typeface="Merriweather"/>
                <a:cs typeface="Merriweather"/>
                <a:sym typeface="Merriweather"/>
              </a:rPr>
              <a:t>Best value determination</a:t>
            </a:r>
            <a:endParaRPr sz="2200">
              <a:latin typeface="Merriweather"/>
              <a:ea typeface="Merriweather"/>
              <a:cs typeface="Merriweather"/>
              <a:sym typeface="Merriweather"/>
            </a:endParaRPr>
          </a:p>
          <a:p>
            <a:pPr marL="965200" lvl="1" indent="-163513" algn="l" rtl="0">
              <a:lnSpc>
                <a:spcPct val="120000"/>
              </a:lnSpc>
              <a:spcBef>
                <a:spcPts val="400"/>
              </a:spcBef>
              <a:spcAft>
                <a:spcPts val="0"/>
              </a:spcAft>
              <a:buClr>
                <a:srgbClr val="000000"/>
              </a:buClr>
              <a:buSzPct val="100000"/>
              <a:buFont typeface="Noto Sans Symbols"/>
              <a:buChar char="▪"/>
            </a:pPr>
            <a:r>
              <a:rPr lang="en" sz="2200">
                <a:latin typeface="Merriweather"/>
                <a:ea typeface="Merriweather"/>
                <a:cs typeface="Merriweather"/>
                <a:sym typeface="Merriweather"/>
              </a:rPr>
              <a:t>Proper documentation</a:t>
            </a:r>
            <a:endParaRPr sz="2200">
              <a:latin typeface="Merriweather"/>
              <a:ea typeface="Merriweather"/>
              <a:cs typeface="Merriweather"/>
              <a:sym typeface="Merriweather"/>
            </a:endParaRPr>
          </a:p>
          <a:p>
            <a:pPr marL="0" lvl="0" indent="0" algn="l" rtl="0">
              <a:lnSpc>
                <a:spcPct val="90000"/>
              </a:lnSpc>
              <a:spcBef>
                <a:spcPts val="800"/>
              </a:spcBef>
              <a:spcAft>
                <a:spcPts val="1200"/>
              </a:spcAft>
              <a:buClr>
                <a:schemeClr val="dk1"/>
              </a:buClr>
              <a:buSzPct val="100000"/>
              <a:buNone/>
            </a:pPr>
            <a:endParaRPr sz="1200">
              <a:latin typeface="Merriweather"/>
              <a:ea typeface="Merriweather"/>
              <a:cs typeface="Merriweather"/>
              <a:sym typeface="Merriweather"/>
            </a:endParaRPr>
          </a:p>
        </p:txBody>
      </p:sp>
      <p:pic>
        <p:nvPicPr>
          <p:cNvPr id="332" name="Google Shape;332;p36" descr="a cartoon drawing of a yellow key with black dots on it . (Provided by Teno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861775" y="1625575"/>
            <a:ext cx="1650025" cy="22599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9" name="Google Shape;339;p37"/>
          <p:cNvSpPr txBox="1">
            <a:spLocks noGrp="1"/>
          </p:cNvSpPr>
          <p:nvPr>
            <p:ph type="title" idx="4294967295"/>
          </p:nvPr>
        </p:nvSpPr>
        <p:spPr>
          <a:xfrm>
            <a:off x="311699" y="154876"/>
            <a:ext cx="7047463" cy="5727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rgbClr val="0E3355"/>
              </a:buClr>
              <a:buSzPts val="1800"/>
              <a:buFont typeface="Merriweather"/>
              <a:buNone/>
            </a:pPr>
            <a:r>
              <a:rPr lang="en" dirty="0">
                <a:latin typeface="Merriweather"/>
                <a:ea typeface="Merriweather"/>
                <a:cs typeface="Merriweather"/>
                <a:sym typeface="Merriweather"/>
              </a:rPr>
              <a:t>Why Order-Level Flexibility Matters</a:t>
            </a:r>
            <a:endParaRPr dirty="0">
              <a:latin typeface="Merriweather"/>
              <a:ea typeface="Merriweather"/>
              <a:cs typeface="Merriweather"/>
              <a:sym typeface="Merriweather"/>
            </a:endParaRPr>
          </a:p>
        </p:txBody>
      </p:sp>
      <p:cxnSp>
        <p:nvCxnSpPr>
          <p:cNvPr id="338" name="Google Shape;338;p37">
            <a:extLst>
              <a:ext uri="{C183D7F6-B498-43B3-948B-1728B52AA6E4}">
                <adec:decorative xmlns:adec="http://schemas.microsoft.com/office/drawing/2017/decorative" val="1"/>
              </a:ext>
            </a:extLst>
          </p:cNvPr>
          <p:cNvCxnSpPr/>
          <p:nvPr/>
        </p:nvCxnSpPr>
        <p:spPr>
          <a:xfrm>
            <a:off x="300459" y="859475"/>
            <a:ext cx="4990800" cy="0"/>
          </a:xfrm>
          <a:prstGeom prst="straightConnector1">
            <a:avLst/>
          </a:prstGeom>
          <a:noFill/>
          <a:ln w="7150" cap="flat" cmpd="sng">
            <a:solidFill>
              <a:schemeClr val="dk2"/>
            </a:solidFill>
            <a:prstDash val="solid"/>
            <a:round/>
            <a:headEnd type="none" w="sm" len="sm"/>
            <a:tailEnd type="none" w="sm" len="sm"/>
          </a:ln>
        </p:spPr>
      </p:cxnSp>
      <p:sp>
        <p:nvSpPr>
          <p:cNvPr id="337" name="Google Shape;337;p37"/>
          <p:cNvSpPr txBox="1">
            <a:spLocks noGrp="1"/>
          </p:cNvSpPr>
          <p:nvPr>
            <p:ph type="body" idx="4294967295"/>
          </p:nvPr>
        </p:nvSpPr>
        <p:spPr>
          <a:xfrm>
            <a:off x="327890" y="1076925"/>
            <a:ext cx="4968300" cy="3179400"/>
          </a:xfrm>
          <a:prstGeom prst="rect">
            <a:avLst/>
          </a:prstGeom>
          <a:noFill/>
          <a:ln>
            <a:noFill/>
          </a:ln>
        </p:spPr>
        <p:txBody>
          <a:bodyPr spcFirstLastPara="1" wrap="square" lIns="68575" tIns="34275" rIns="68575" bIns="34275" anchor="t" anchorCtr="0">
            <a:normAutofit/>
          </a:bodyPr>
          <a:lstStyle/>
          <a:p>
            <a:pPr marL="495300" lvl="0" indent="-342900" algn="l" rtl="0">
              <a:lnSpc>
                <a:spcPct val="175000"/>
              </a:lnSpc>
              <a:spcBef>
                <a:spcPts val="800"/>
              </a:spcBef>
              <a:spcAft>
                <a:spcPts val="0"/>
              </a:spcAft>
              <a:buClr>
                <a:srgbClr val="000000"/>
              </a:buClr>
              <a:buSzPts val="1200"/>
              <a:buFont typeface="Noto Sans Symbols"/>
              <a:buChar char="❑"/>
            </a:pPr>
            <a:r>
              <a:rPr lang="en" dirty="0">
                <a:latin typeface="Merriweather"/>
                <a:ea typeface="Merriweather"/>
                <a:cs typeface="Merriweather"/>
                <a:sym typeface="Merriweather"/>
              </a:rPr>
              <a:t>Flexibilities help agencies:</a:t>
            </a:r>
            <a:endParaRPr dirty="0">
              <a:latin typeface="Merriweather"/>
              <a:ea typeface="Merriweather"/>
              <a:cs typeface="Merriweather"/>
              <a:sym typeface="Merriweather"/>
            </a:endParaRPr>
          </a:p>
          <a:p>
            <a:pPr marL="914400" lvl="1" indent="-304800" algn="l" rtl="0">
              <a:lnSpc>
                <a:spcPct val="175000"/>
              </a:lnSpc>
              <a:spcBef>
                <a:spcPts val="400"/>
              </a:spcBef>
              <a:spcAft>
                <a:spcPts val="0"/>
              </a:spcAft>
              <a:buClr>
                <a:srgbClr val="000000"/>
              </a:buClr>
              <a:buSzPts val="1200"/>
              <a:buFont typeface="Noto Sans Symbols"/>
              <a:buChar char="❑"/>
            </a:pPr>
            <a:r>
              <a:rPr lang="en" dirty="0">
                <a:latin typeface="Merriweather"/>
                <a:ea typeface="Merriweather"/>
                <a:cs typeface="Merriweather"/>
                <a:sym typeface="Merriweather"/>
              </a:rPr>
              <a:t>Reduce procurement lead time</a:t>
            </a:r>
            <a:endParaRPr dirty="0">
              <a:latin typeface="Merriweather"/>
              <a:ea typeface="Merriweather"/>
              <a:cs typeface="Merriweather"/>
              <a:sym typeface="Merriweather"/>
            </a:endParaRPr>
          </a:p>
          <a:p>
            <a:pPr marL="914400" lvl="1" indent="-304800" algn="l" rtl="0">
              <a:lnSpc>
                <a:spcPct val="175000"/>
              </a:lnSpc>
              <a:spcBef>
                <a:spcPts val="400"/>
              </a:spcBef>
              <a:spcAft>
                <a:spcPts val="0"/>
              </a:spcAft>
              <a:buClr>
                <a:srgbClr val="000000"/>
              </a:buClr>
              <a:buSzPts val="1200"/>
              <a:buFont typeface="Noto Sans Symbols"/>
              <a:buChar char="❑"/>
            </a:pPr>
            <a:r>
              <a:rPr lang="en" dirty="0">
                <a:latin typeface="Merriweather"/>
                <a:ea typeface="Merriweather"/>
                <a:cs typeface="Merriweather"/>
                <a:sym typeface="Merriweather"/>
              </a:rPr>
              <a:t>Procure complete solutions</a:t>
            </a:r>
            <a:endParaRPr dirty="0">
              <a:latin typeface="Merriweather"/>
              <a:ea typeface="Merriweather"/>
              <a:cs typeface="Merriweather"/>
              <a:sym typeface="Merriweather"/>
            </a:endParaRPr>
          </a:p>
          <a:p>
            <a:pPr marL="914400" lvl="1" indent="-304800" algn="l" rtl="0">
              <a:lnSpc>
                <a:spcPct val="175000"/>
              </a:lnSpc>
              <a:spcBef>
                <a:spcPts val="400"/>
              </a:spcBef>
              <a:spcAft>
                <a:spcPts val="0"/>
              </a:spcAft>
              <a:buClr>
                <a:srgbClr val="000000"/>
              </a:buClr>
              <a:buSzPts val="1200"/>
              <a:buFont typeface="Noto Sans Symbols"/>
              <a:buChar char="❑"/>
            </a:pPr>
            <a:r>
              <a:rPr lang="en" dirty="0">
                <a:latin typeface="Merriweather"/>
                <a:ea typeface="Merriweather"/>
                <a:cs typeface="Merriweather"/>
                <a:sym typeface="Merriweather"/>
              </a:rPr>
              <a:t>Leverage innovative solutions</a:t>
            </a:r>
            <a:endParaRPr dirty="0">
              <a:latin typeface="Merriweather"/>
              <a:ea typeface="Merriweather"/>
              <a:cs typeface="Merriweather"/>
              <a:sym typeface="Merriweather"/>
            </a:endParaRPr>
          </a:p>
          <a:p>
            <a:pPr marL="914400" lvl="1" indent="-304800" algn="l" rtl="0">
              <a:lnSpc>
                <a:spcPct val="175000"/>
              </a:lnSpc>
              <a:spcBef>
                <a:spcPts val="400"/>
              </a:spcBef>
              <a:spcAft>
                <a:spcPts val="0"/>
              </a:spcAft>
              <a:buClr>
                <a:srgbClr val="000000"/>
              </a:buClr>
              <a:buSzPts val="1200"/>
              <a:buFont typeface="Noto Sans Symbols"/>
              <a:buChar char="❑"/>
            </a:pPr>
            <a:r>
              <a:rPr lang="en" dirty="0">
                <a:latin typeface="Merriweather"/>
                <a:ea typeface="Merriweather"/>
                <a:cs typeface="Merriweather"/>
                <a:sym typeface="Merriweather"/>
              </a:rPr>
              <a:t>Promote best value</a:t>
            </a:r>
            <a:endParaRPr dirty="0">
              <a:latin typeface="Merriweather"/>
              <a:ea typeface="Merriweather"/>
              <a:cs typeface="Merriweather"/>
              <a:sym typeface="Merriweather"/>
            </a:endParaRPr>
          </a:p>
          <a:p>
            <a:pPr marL="914400" lvl="1" indent="-304800" algn="l" rtl="0">
              <a:lnSpc>
                <a:spcPct val="175000"/>
              </a:lnSpc>
              <a:spcBef>
                <a:spcPts val="400"/>
              </a:spcBef>
              <a:spcAft>
                <a:spcPts val="0"/>
              </a:spcAft>
              <a:buClr>
                <a:srgbClr val="000000"/>
              </a:buClr>
              <a:buSzPts val="1200"/>
              <a:buFont typeface="Noto Sans Symbols"/>
              <a:buChar char="❑"/>
            </a:pPr>
            <a:r>
              <a:rPr lang="en" dirty="0">
                <a:latin typeface="Merriweather"/>
                <a:ea typeface="Merriweather"/>
                <a:cs typeface="Merriweather"/>
                <a:sym typeface="Merriweather"/>
              </a:rPr>
              <a:t>Effectively source the best solution</a:t>
            </a:r>
            <a:endParaRPr dirty="0">
              <a:latin typeface="Merriweather"/>
              <a:ea typeface="Merriweather"/>
              <a:cs typeface="Merriweather"/>
              <a:sym typeface="Merriweather"/>
            </a:endParaRPr>
          </a:p>
          <a:p>
            <a:pPr marL="0" lvl="0" indent="0" algn="l" rtl="0">
              <a:lnSpc>
                <a:spcPct val="90000"/>
              </a:lnSpc>
              <a:spcBef>
                <a:spcPts val="800"/>
              </a:spcBef>
              <a:spcAft>
                <a:spcPts val="1200"/>
              </a:spcAft>
              <a:buClr>
                <a:schemeClr val="dk1"/>
              </a:buClr>
              <a:buSzPts val="2100"/>
              <a:buNone/>
            </a:pPr>
            <a:endParaRPr dirty="0">
              <a:latin typeface="Merriweather"/>
              <a:ea typeface="Merriweather"/>
              <a:cs typeface="Merriweather"/>
              <a:sym typeface="Merriweather"/>
            </a:endParaRPr>
          </a:p>
        </p:txBody>
      </p:sp>
      <p:pic>
        <p:nvPicPr>
          <p:cNvPr id="340" name="Google Shape;340;p37" descr="Businesswoman pulling arrow graph go path to goal or target, symbol of growth concept Vector illustration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86575" y="1229250"/>
            <a:ext cx="2236626" cy="2685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38"/>
          <p:cNvSpPr txBox="1">
            <a:spLocks noGrp="1"/>
          </p:cNvSpPr>
          <p:nvPr>
            <p:ph type="title" idx="4294967295"/>
          </p:nvPr>
        </p:nvSpPr>
        <p:spPr>
          <a:xfrm>
            <a:off x="264150" y="2767275"/>
            <a:ext cx="8088600" cy="10536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8566" marR="3426" lvl="0" indent="0" algn="l" defTabSz="914400" rtl="0" eaLnBrk="1" fontAlgn="auto" latinLnBrk="0" hangingPunct="1">
              <a:lnSpc>
                <a:spcPct val="109882"/>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0E3355"/>
                </a:solidFill>
                <a:effectLst/>
                <a:uLnTx/>
                <a:uFillTx/>
                <a:latin typeface="Merriweather"/>
                <a:ea typeface="Merriweather"/>
                <a:cs typeface="Merriweather"/>
                <a:sym typeface="Merriweather"/>
              </a:rPr>
              <a:t>RFQ Scope Flexibilities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2" name="Google Shape;352;p39"/>
          <p:cNvSpPr txBox="1">
            <a:spLocks noGrp="1"/>
          </p:cNvSpPr>
          <p:nvPr>
            <p:ph type="title" idx="4294967295"/>
          </p:nvPr>
        </p:nvSpPr>
        <p:spPr>
          <a:xfrm>
            <a:off x="311699" y="190048"/>
            <a:ext cx="7425531" cy="572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700"/>
              <a:buFont typeface="Merriweather"/>
              <a:buNone/>
            </a:pPr>
            <a:r>
              <a:rPr lang="en" sz="2400" dirty="0">
                <a:latin typeface="Merriweather"/>
                <a:ea typeface="Merriweather"/>
                <a:cs typeface="Merriweather"/>
                <a:sym typeface="Merriweather"/>
              </a:rPr>
              <a:t>Defining RFQ Scope Within MAS SIN Structure</a:t>
            </a:r>
            <a:endParaRPr sz="2400" dirty="0">
              <a:latin typeface="Merriweather"/>
              <a:ea typeface="Merriweather"/>
              <a:cs typeface="Merriweather"/>
              <a:sym typeface="Merriweather"/>
            </a:endParaRPr>
          </a:p>
        </p:txBody>
      </p:sp>
      <p:cxnSp>
        <p:nvCxnSpPr>
          <p:cNvPr id="351" name="Google Shape;351;p39">
            <a:extLst>
              <a:ext uri="{C183D7F6-B498-43B3-948B-1728B52AA6E4}">
                <adec:decorative xmlns:adec="http://schemas.microsoft.com/office/drawing/2017/decorative" val="1"/>
              </a:ext>
            </a:extLst>
          </p:cNvPr>
          <p:cNvCxnSpPr/>
          <p:nvPr/>
        </p:nvCxnSpPr>
        <p:spPr>
          <a:xfrm>
            <a:off x="300459" y="954863"/>
            <a:ext cx="4990800" cy="0"/>
          </a:xfrm>
          <a:prstGeom prst="straightConnector1">
            <a:avLst/>
          </a:prstGeom>
          <a:noFill/>
          <a:ln w="7150" cap="flat" cmpd="sng">
            <a:solidFill>
              <a:schemeClr val="dk2"/>
            </a:solidFill>
            <a:prstDash val="solid"/>
            <a:round/>
            <a:headEnd type="none" w="sm" len="sm"/>
            <a:tailEnd type="none" w="sm" len="sm"/>
          </a:ln>
        </p:spPr>
      </p:cxnSp>
      <p:sp>
        <p:nvSpPr>
          <p:cNvPr id="350" name="Google Shape;350;p39"/>
          <p:cNvSpPr txBox="1">
            <a:spLocks noGrp="1"/>
          </p:cNvSpPr>
          <p:nvPr>
            <p:ph type="body" idx="4294967295"/>
          </p:nvPr>
        </p:nvSpPr>
        <p:spPr>
          <a:xfrm>
            <a:off x="305390" y="1000141"/>
            <a:ext cx="5491800" cy="3379500"/>
          </a:xfrm>
          <a:prstGeom prst="rect">
            <a:avLst/>
          </a:prstGeom>
          <a:noFill/>
          <a:ln>
            <a:noFill/>
          </a:ln>
        </p:spPr>
        <p:txBody>
          <a:bodyPr spcFirstLastPara="1" wrap="square" lIns="68575" tIns="34275" rIns="68575" bIns="34275" anchor="t" anchorCtr="0">
            <a:normAutofit fontScale="25000" lnSpcReduction="20000"/>
          </a:bodyPr>
          <a:lstStyle/>
          <a:p>
            <a:pPr marL="0" lvl="0" indent="0" algn="l" rtl="0">
              <a:lnSpc>
                <a:spcPct val="120000"/>
              </a:lnSpc>
              <a:spcBef>
                <a:spcPts val="800"/>
              </a:spcBef>
              <a:spcAft>
                <a:spcPts val="0"/>
              </a:spcAft>
              <a:buClr>
                <a:schemeClr val="dk1"/>
              </a:buClr>
              <a:buSzPct val="40909"/>
              <a:buNone/>
            </a:pPr>
            <a:r>
              <a:rPr lang="en" sz="4400" b="1">
                <a:latin typeface="Merriweather"/>
                <a:ea typeface="Merriweather"/>
                <a:cs typeface="Merriweather"/>
                <a:sym typeface="Merriweather"/>
              </a:rPr>
              <a:t>The MAS Program includes:</a:t>
            </a:r>
            <a:endParaRPr/>
          </a:p>
          <a:p>
            <a:pPr marL="457200" lvl="0" indent="-255588" algn="l" rtl="0">
              <a:lnSpc>
                <a:spcPct val="120000"/>
              </a:lnSpc>
              <a:spcBef>
                <a:spcPts val="0"/>
              </a:spcBef>
              <a:spcAft>
                <a:spcPts val="0"/>
              </a:spcAft>
              <a:buClr>
                <a:srgbClr val="000000"/>
              </a:buClr>
              <a:buSzPct val="56818"/>
              <a:buFont typeface="Merriweather"/>
              <a:buChar char="•"/>
            </a:pPr>
            <a:r>
              <a:rPr lang="en" sz="4400">
                <a:latin typeface="Merriweather"/>
                <a:ea typeface="Merriweather"/>
                <a:cs typeface="Merriweather"/>
                <a:sym typeface="Merriweather"/>
              </a:rPr>
              <a:t>12 Large Categories</a:t>
            </a:r>
            <a:endParaRPr/>
          </a:p>
          <a:p>
            <a:pPr marL="457200" lvl="0" indent="-255588" algn="l" rtl="0">
              <a:lnSpc>
                <a:spcPct val="120000"/>
              </a:lnSpc>
              <a:spcBef>
                <a:spcPts val="0"/>
              </a:spcBef>
              <a:spcAft>
                <a:spcPts val="0"/>
              </a:spcAft>
              <a:buClr>
                <a:srgbClr val="000000"/>
              </a:buClr>
              <a:buSzPct val="56818"/>
              <a:buFont typeface="Merriweather"/>
              <a:buChar char="•"/>
            </a:pPr>
            <a:r>
              <a:rPr lang="en" sz="4400">
                <a:latin typeface="Merriweather"/>
                <a:ea typeface="Merriweather"/>
                <a:cs typeface="Merriweather"/>
                <a:sym typeface="Merriweather"/>
              </a:rPr>
              <a:t>78 Subcategories</a:t>
            </a:r>
            <a:endParaRPr/>
          </a:p>
          <a:p>
            <a:pPr marL="457200" lvl="0" indent="-255588" algn="l" rtl="0">
              <a:lnSpc>
                <a:spcPct val="120000"/>
              </a:lnSpc>
              <a:spcBef>
                <a:spcPts val="0"/>
              </a:spcBef>
              <a:spcAft>
                <a:spcPts val="0"/>
              </a:spcAft>
              <a:buClr>
                <a:srgbClr val="000000"/>
              </a:buClr>
              <a:buSzPct val="56818"/>
              <a:buFont typeface="Merriweather"/>
              <a:buChar char="•"/>
            </a:pPr>
            <a:r>
              <a:rPr lang="en" sz="4400">
                <a:latin typeface="Merriweather"/>
                <a:ea typeface="Merriweather"/>
                <a:cs typeface="Merriweather"/>
                <a:sym typeface="Merriweather"/>
              </a:rPr>
              <a:t>277 Special Item Numbers (SINs)</a:t>
            </a:r>
            <a:endParaRPr/>
          </a:p>
          <a:p>
            <a:pPr marL="0" lvl="0" indent="0" algn="l" rtl="0">
              <a:lnSpc>
                <a:spcPct val="120000"/>
              </a:lnSpc>
              <a:spcBef>
                <a:spcPts val="1000"/>
              </a:spcBef>
              <a:spcAft>
                <a:spcPts val="0"/>
              </a:spcAft>
              <a:buClr>
                <a:schemeClr val="dk1"/>
              </a:buClr>
              <a:buSzPct val="40909"/>
              <a:buNone/>
            </a:pPr>
            <a:r>
              <a:rPr lang="en" sz="4400">
                <a:latin typeface="Merriweather"/>
                <a:ea typeface="Merriweather"/>
                <a:cs typeface="Merriweather"/>
                <a:sym typeface="Merriweather"/>
              </a:rPr>
              <a:t>Similar products/services exist under multiple SINs</a:t>
            </a:r>
            <a:endParaRPr/>
          </a:p>
          <a:p>
            <a:pPr marL="0" lvl="0" indent="0" algn="l" rtl="0">
              <a:lnSpc>
                <a:spcPct val="120000"/>
              </a:lnSpc>
              <a:spcBef>
                <a:spcPts val="800"/>
              </a:spcBef>
              <a:spcAft>
                <a:spcPts val="0"/>
              </a:spcAft>
              <a:buClr>
                <a:schemeClr val="dk1"/>
              </a:buClr>
              <a:buSzPct val="40909"/>
              <a:buNone/>
            </a:pPr>
            <a:r>
              <a:rPr lang="en" sz="4400" b="1" u="sng">
                <a:latin typeface="Merriweather"/>
                <a:ea typeface="Merriweather"/>
                <a:cs typeface="Merriweather"/>
                <a:sym typeface="Merriweather"/>
              </a:rPr>
              <a:t>Key Principle:</a:t>
            </a:r>
            <a:r>
              <a:rPr lang="en" sz="4400" b="1">
                <a:latin typeface="Merriweather"/>
                <a:ea typeface="Merriweather"/>
                <a:cs typeface="Merriweather"/>
                <a:sym typeface="Merriweather"/>
              </a:rPr>
              <a:t> </a:t>
            </a:r>
            <a:r>
              <a:rPr lang="en" sz="4400">
                <a:latin typeface="Merriweather"/>
                <a:ea typeface="Merriweather"/>
                <a:cs typeface="Merriweather"/>
                <a:sym typeface="Merriweather"/>
              </a:rPr>
              <a:t>By default, the scope of a Request for Quote (RFQ) is the entire MAS Solicitation, regardless of which SIN(s) is selected in eBuy</a:t>
            </a:r>
            <a:endParaRPr sz="4400">
              <a:latin typeface="Merriweather"/>
              <a:ea typeface="Merriweather"/>
              <a:cs typeface="Merriweather"/>
              <a:sym typeface="Merriweather"/>
            </a:endParaRPr>
          </a:p>
          <a:p>
            <a:pPr marL="0" lvl="0" indent="0" algn="l" rtl="0">
              <a:lnSpc>
                <a:spcPct val="120000"/>
              </a:lnSpc>
              <a:spcBef>
                <a:spcPts val="1000"/>
              </a:spcBef>
              <a:spcAft>
                <a:spcPts val="0"/>
              </a:spcAft>
              <a:buClr>
                <a:schemeClr val="dk1"/>
              </a:buClr>
              <a:buSzPct val="40909"/>
              <a:buNone/>
            </a:pPr>
            <a:r>
              <a:rPr lang="en" sz="4400" b="1">
                <a:latin typeface="Merriweather"/>
                <a:ea typeface="Merriweather"/>
                <a:cs typeface="Merriweather"/>
                <a:sym typeface="Merriweather"/>
              </a:rPr>
              <a:t>What This Means for Ordering Activities:</a:t>
            </a:r>
            <a:endParaRPr/>
          </a:p>
          <a:p>
            <a:pPr marL="457200" lvl="0" indent="-255588" algn="l" rtl="0">
              <a:lnSpc>
                <a:spcPct val="120000"/>
              </a:lnSpc>
              <a:spcBef>
                <a:spcPts val="0"/>
              </a:spcBef>
              <a:spcAft>
                <a:spcPts val="0"/>
              </a:spcAft>
              <a:buClr>
                <a:srgbClr val="000000"/>
              </a:buClr>
              <a:buSzPct val="56818"/>
              <a:buFont typeface="Merriweather"/>
              <a:buChar char="•"/>
            </a:pPr>
            <a:r>
              <a:rPr lang="en" sz="4400">
                <a:latin typeface="Merriweather"/>
                <a:ea typeface="Merriweather"/>
                <a:cs typeface="Merriweather"/>
                <a:sym typeface="Merriweather"/>
              </a:rPr>
              <a:t>RFQs are open to all SINs unless explicitly restricted</a:t>
            </a:r>
            <a:endParaRPr/>
          </a:p>
          <a:p>
            <a:pPr marL="457200" lvl="0" indent="-255588" algn="l" rtl="0">
              <a:lnSpc>
                <a:spcPct val="120000"/>
              </a:lnSpc>
              <a:spcBef>
                <a:spcPts val="0"/>
              </a:spcBef>
              <a:spcAft>
                <a:spcPts val="0"/>
              </a:spcAft>
              <a:buClr>
                <a:srgbClr val="000000"/>
              </a:buClr>
              <a:buSzPct val="56818"/>
              <a:buFont typeface="Merriweather"/>
              <a:buChar char="•"/>
            </a:pPr>
            <a:r>
              <a:rPr lang="en" sz="4400">
                <a:latin typeface="Merriweather"/>
                <a:ea typeface="Merriweather"/>
                <a:cs typeface="Merriweather"/>
                <a:sym typeface="Merriweather"/>
              </a:rPr>
              <a:t>Selecting SINs in eBuy may limit visibility, but not scope</a:t>
            </a:r>
            <a:endParaRPr/>
          </a:p>
          <a:p>
            <a:pPr marL="457200" lvl="0" indent="-255588" algn="l" rtl="0">
              <a:lnSpc>
                <a:spcPct val="120000"/>
              </a:lnSpc>
              <a:spcBef>
                <a:spcPts val="0"/>
              </a:spcBef>
              <a:spcAft>
                <a:spcPts val="0"/>
              </a:spcAft>
              <a:buClr>
                <a:srgbClr val="000000"/>
              </a:buClr>
              <a:buSzPct val="56818"/>
              <a:buFont typeface="Merriweather"/>
              <a:buChar char="•"/>
            </a:pPr>
            <a:r>
              <a:rPr lang="en" sz="4400">
                <a:latin typeface="Merriweather"/>
                <a:ea typeface="Merriweather"/>
                <a:cs typeface="Merriweather"/>
                <a:sym typeface="Merriweather"/>
              </a:rPr>
              <a:t>Contractors may quote using any awarded SIN unless the RFQ clearly states otherwise</a:t>
            </a:r>
            <a:endParaRPr/>
          </a:p>
          <a:p>
            <a:pPr marL="0" lvl="0" indent="0" algn="l" rtl="0">
              <a:lnSpc>
                <a:spcPct val="120000"/>
              </a:lnSpc>
              <a:spcBef>
                <a:spcPts val="1000"/>
              </a:spcBef>
              <a:spcAft>
                <a:spcPts val="0"/>
              </a:spcAft>
              <a:buClr>
                <a:schemeClr val="dk1"/>
              </a:buClr>
              <a:buSzPct val="40909"/>
              <a:buNone/>
            </a:pPr>
            <a:r>
              <a:rPr lang="en" sz="4400" b="1">
                <a:latin typeface="Merriweather"/>
                <a:ea typeface="Merriweather"/>
                <a:cs typeface="Merriweather"/>
                <a:sym typeface="Merriweather"/>
              </a:rPr>
              <a:t>Best Practice:</a:t>
            </a:r>
            <a:endParaRPr/>
          </a:p>
          <a:p>
            <a:pPr marL="457200" lvl="0" indent="-255588" algn="l" rtl="0">
              <a:lnSpc>
                <a:spcPct val="120000"/>
              </a:lnSpc>
              <a:spcBef>
                <a:spcPts val="0"/>
              </a:spcBef>
              <a:spcAft>
                <a:spcPts val="0"/>
              </a:spcAft>
              <a:buClr>
                <a:srgbClr val="000000"/>
              </a:buClr>
              <a:buSzPct val="56818"/>
              <a:buFont typeface="Merriweather"/>
              <a:buChar char="•"/>
            </a:pPr>
            <a:r>
              <a:rPr lang="en" sz="4400">
                <a:latin typeface="Merriweather"/>
                <a:ea typeface="Merriweather"/>
                <a:cs typeface="Merriweather"/>
                <a:sym typeface="Merriweather"/>
              </a:rPr>
              <a:t>Avoid unnecessarily restricting SINs</a:t>
            </a:r>
            <a:endParaRPr/>
          </a:p>
          <a:p>
            <a:pPr marL="457200" lvl="0" indent="-255588" algn="l" rtl="0">
              <a:lnSpc>
                <a:spcPct val="120000"/>
              </a:lnSpc>
              <a:spcBef>
                <a:spcPts val="0"/>
              </a:spcBef>
              <a:spcAft>
                <a:spcPts val="0"/>
              </a:spcAft>
              <a:buClr>
                <a:srgbClr val="000000"/>
              </a:buClr>
              <a:buSzPct val="56818"/>
              <a:buFont typeface="Merriweather"/>
              <a:buChar char="•"/>
            </a:pPr>
            <a:r>
              <a:rPr lang="en" sz="4400">
                <a:latin typeface="Merriweather"/>
                <a:ea typeface="Merriweather"/>
                <a:cs typeface="Merriweather"/>
                <a:sym typeface="Merriweather"/>
              </a:rPr>
              <a:t>Use SIN limitations only when justified by technical requirements</a:t>
            </a:r>
            <a:endParaRPr/>
          </a:p>
          <a:p>
            <a:pPr marL="457200" lvl="0" indent="-255588" algn="l" rtl="0">
              <a:lnSpc>
                <a:spcPct val="120000"/>
              </a:lnSpc>
              <a:spcBef>
                <a:spcPts val="0"/>
              </a:spcBef>
              <a:spcAft>
                <a:spcPts val="0"/>
              </a:spcAft>
              <a:buClr>
                <a:srgbClr val="000000"/>
              </a:buClr>
              <a:buSzPct val="56818"/>
              <a:buFont typeface="Merriweather"/>
              <a:buChar char="•"/>
            </a:pPr>
            <a:r>
              <a:rPr lang="en" sz="4400">
                <a:latin typeface="Merriweather"/>
                <a:ea typeface="Merriweather"/>
                <a:cs typeface="Merriweather"/>
                <a:sym typeface="Merriweather"/>
              </a:rPr>
              <a:t>Promote competition and flexibility by keeping scope broad</a:t>
            </a:r>
            <a:endParaRPr/>
          </a:p>
          <a:p>
            <a:pPr marL="0" lvl="0" indent="0" algn="l" rtl="0">
              <a:lnSpc>
                <a:spcPct val="90000"/>
              </a:lnSpc>
              <a:spcBef>
                <a:spcPts val="800"/>
              </a:spcBef>
              <a:spcAft>
                <a:spcPts val="1200"/>
              </a:spcAft>
              <a:buClr>
                <a:schemeClr val="dk1"/>
              </a:buClr>
              <a:buSzPct val="116667"/>
              <a:buNone/>
            </a:pPr>
            <a:endParaRPr>
              <a:latin typeface="Merriweather"/>
              <a:ea typeface="Merriweather"/>
              <a:cs typeface="Merriweather"/>
              <a:sym typeface="Merriweather"/>
            </a:endParaRPr>
          </a:p>
        </p:txBody>
      </p:sp>
      <p:pic>
        <p:nvPicPr>
          <p:cNvPr id="353" name="Google Shape;353;p39" descr="About USDA | USDA"/>
          <p:cNvPicPr preferRelativeResize="0"/>
          <p:nvPr/>
        </p:nvPicPr>
        <p:blipFill rotWithShape="1">
          <a:blip r:embed="rId3" cstate="email">
            <a:alphaModFix amt="66000"/>
            <a:extLst>
              <a:ext uri="{28A0092B-C50C-407E-A947-70E740481C1C}">
                <a14:useLocalDpi xmlns:a14="http://schemas.microsoft.com/office/drawing/2010/main"/>
              </a:ext>
            </a:extLst>
          </a:blip>
          <a:srcRect/>
          <a:stretch/>
        </p:blipFill>
        <p:spPr>
          <a:xfrm>
            <a:off x="5976450" y="1189426"/>
            <a:ext cx="1918500" cy="2038500"/>
          </a:xfrm>
          <a:prstGeom prst="roundRect">
            <a:avLst>
              <a:gd name="adj" fmla="val 7729"/>
            </a:avLst>
          </a:prstGeom>
          <a:noFill/>
          <a:ln>
            <a:noFill/>
          </a:ln>
          <a:effectLst>
            <a:outerShdw blurRad="42863" dist="14288" dir="5400000" algn="bl" rotWithShape="0">
              <a:srgbClr val="000000">
                <a:alpha val="50200"/>
              </a:srgbClr>
            </a:outerShdw>
          </a:effectLst>
        </p:spPr>
      </p:pic>
      <p:sp>
        <p:nvSpPr>
          <p:cNvPr id="354" name="Google Shape;354;p39"/>
          <p:cNvSpPr txBox="1"/>
          <p:nvPr/>
        </p:nvSpPr>
        <p:spPr>
          <a:xfrm>
            <a:off x="5893322" y="3378831"/>
            <a:ext cx="2502600" cy="829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1200"/>
              </a:spcAft>
              <a:buNone/>
            </a:pPr>
            <a:r>
              <a:rPr lang="en" sz="1200" b="1" u="sng">
                <a:solidFill>
                  <a:srgbClr val="000000"/>
                </a:solidFill>
                <a:latin typeface="Merriweather"/>
                <a:ea typeface="Merriweather"/>
                <a:cs typeface="Merriweather"/>
                <a:sym typeface="Merriweather"/>
              </a:rPr>
              <a:t>Note:</a:t>
            </a:r>
            <a:r>
              <a:rPr lang="en" sz="1200">
                <a:solidFill>
                  <a:srgbClr val="000000"/>
                </a:solidFill>
                <a:latin typeface="Merriweather"/>
                <a:ea typeface="Merriweather"/>
                <a:cs typeface="Merriweather"/>
                <a:sym typeface="Merriweather"/>
              </a:rPr>
              <a:t> This principle was reinforced in </a:t>
            </a:r>
            <a:r>
              <a:rPr lang="en" sz="1200" b="1" u="sng">
                <a:solidFill>
                  <a:srgbClr val="01558E"/>
                </a:solidFill>
                <a:latin typeface="Merriweather"/>
                <a:ea typeface="Merriweather"/>
                <a:cs typeface="Merriweather"/>
                <a:sym typeface="Merriweather"/>
                <a:hlinkClick r:id="rId4">
                  <a:extLst>
                    <a:ext uri="{A12FA001-AC4F-418D-AE19-62706E023703}">
                      <ahyp:hlinkClr xmlns:ahyp="http://schemas.microsoft.com/office/drawing/2018/hyperlinkcolor" val="tx"/>
                    </a:ext>
                  </a:extLst>
                </a:hlinkClick>
              </a:rPr>
              <a:t>GAO B-416787</a:t>
            </a:r>
            <a:endParaRPr sz="1200" b="1">
              <a:solidFill>
                <a:srgbClr val="01558E"/>
              </a:solidFill>
              <a:latin typeface="Merriweather"/>
              <a:ea typeface="Merriweather"/>
              <a:cs typeface="Merriweather"/>
              <a:sym typeface="Merriweathe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40"/>
          <p:cNvSpPr txBox="1">
            <a:spLocks noGrp="1"/>
          </p:cNvSpPr>
          <p:nvPr>
            <p:ph type="title" idx="4294967295"/>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E3355"/>
              </a:buClr>
              <a:buSzPts val="700"/>
              <a:buFont typeface="Merriweather"/>
              <a:buNone/>
            </a:pPr>
            <a:r>
              <a:rPr lang="en" sz="1800" dirty="0">
                <a:latin typeface="Merriweather"/>
                <a:ea typeface="Merriweather"/>
                <a:cs typeface="Merriweather"/>
                <a:sym typeface="Merriweather"/>
              </a:rPr>
              <a:t>Scenario 1: Cloud Services Requirement </a:t>
            </a:r>
            <a:br>
              <a:rPr lang="en" sz="1800" dirty="0">
                <a:latin typeface="Merriweather"/>
                <a:ea typeface="Merriweather"/>
                <a:cs typeface="Merriweather"/>
                <a:sym typeface="Merriweather"/>
              </a:rPr>
            </a:br>
            <a:r>
              <a:rPr lang="en" sz="1800" dirty="0">
                <a:latin typeface="Merriweather"/>
                <a:ea typeface="Merriweather"/>
                <a:cs typeface="Merriweather"/>
                <a:sym typeface="Merriweather"/>
              </a:rPr>
              <a:t>(When Limiting Scope is Appropriate)</a:t>
            </a:r>
            <a:endParaRPr sz="1800" dirty="0">
              <a:latin typeface="Merriweather"/>
              <a:ea typeface="Merriweather"/>
              <a:cs typeface="Merriweather"/>
              <a:sym typeface="Merriweather"/>
            </a:endParaRPr>
          </a:p>
          <a:p>
            <a:pPr marL="0" lvl="0" indent="0" algn="l" rtl="0">
              <a:lnSpc>
                <a:spcPct val="90000"/>
              </a:lnSpc>
              <a:spcBef>
                <a:spcPts val="0"/>
              </a:spcBef>
              <a:spcAft>
                <a:spcPts val="0"/>
              </a:spcAft>
              <a:buClr>
                <a:srgbClr val="0E3355"/>
              </a:buClr>
              <a:buSzPts val="700"/>
              <a:buFont typeface="Arial"/>
              <a:buNone/>
            </a:pPr>
            <a:endParaRPr sz="1600" dirty="0">
              <a:latin typeface="Merriweather"/>
              <a:ea typeface="Merriweather"/>
              <a:cs typeface="Merriweather"/>
              <a:sym typeface="Merriweather"/>
            </a:endParaRPr>
          </a:p>
        </p:txBody>
      </p:sp>
      <p:cxnSp>
        <p:nvCxnSpPr>
          <p:cNvPr id="361" name="Google Shape;361;p40">
            <a:extLst>
              <a:ext uri="{C183D7F6-B498-43B3-948B-1728B52AA6E4}">
                <adec:decorative xmlns:adec="http://schemas.microsoft.com/office/drawing/2017/decorative" val="1"/>
              </a:ext>
            </a:extLst>
          </p:cNvPr>
          <p:cNvCxnSpPr/>
          <p:nvPr/>
        </p:nvCxnSpPr>
        <p:spPr>
          <a:xfrm>
            <a:off x="305390" y="1076925"/>
            <a:ext cx="5497200" cy="0"/>
          </a:xfrm>
          <a:prstGeom prst="straightConnector1">
            <a:avLst/>
          </a:prstGeom>
          <a:noFill/>
          <a:ln w="7150" cap="flat" cmpd="sng">
            <a:solidFill>
              <a:schemeClr val="dk2"/>
            </a:solidFill>
            <a:prstDash val="solid"/>
            <a:round/>
            <a:headEnd type="none" w="sm" len="sm"/>
            <a:tailEnd type="none" w="sm" len="sm"/>
          </a:ln>
        </p:spPr>
      </p:cxnSp>
      <p:sp>
        <p:nvSpPr>
          <p:cNvPr id="360" name="Google Shape;360;p40"/>
          <p:cNvSpPr txBox="1">
            <a:spLocks noGrp="1"/>
          </p:cNvSpPr>
          <p:nvPr>
            <p:ph type="body" idx="4294967295"/>
          </p:nvPr>
        </p:nvSpPr>
        <p:spPr>
          <a:xfrm>
            <a:off x="311700" y="1152475"/>
            <a:ext cx="6051300" cy="3416400"/>
          </a:xfrm>
          <a:prstGeom prst="rect">
            <a:avLst/>
          </a:prstGeom>
          <a:noFill/>
          <a:ln>
            <a:noFill/>
          </a:ln>
        </p:spPr>
        <p:txBody>
          <a:bodyPr spcFirstLastPara="1" wrap="square" lIns="68575" tIns="34275" rIns="68575" bIns="34275" anchor="t" anchorCtr="0">
            <a:normAutofit fontScale="92500" lnSpcReduction="10000"/>
          </a:bodyPr>
          <a:lstStyle/>
          <a:p>
            <a:pPr marL="0" lvl="0" indent="0" algn="l" rtl="0">
              <a:lnSpc>
                <a:spcPct val="90000"/>
              </a:lnSpc>
              <a:spcBef>
                <a:spcPts val="800"/>
              </a:spcBef>
              <a:spcAft>
                <a:spcPts val="0"/>
              </a:spcAft>
              <a:buClr>
                <a:schemeClr val="dk1"/>
              </a:buClr>
              <a:buSzPts val="1400"/>
              <a:buNone/>
            </a:pPr>
            <a:r>
              <a:rPr lang="en" sz="1400" b="1" dirty="0">
                <a:latin typeface="Merriweather"/>
                <a:ea typeface="Merriweather"/>
                <a:cs typeface="Merriweather"/>
                <a:sym typeface="Merriweather"/>
              </a:rPr>
              <a:t>Scenario:</a:t>
            </a:r>
            <a:r>
              <a:rPr lang="en" sz="1400" dirty="0">
                <a:latin typeface="Merriweather"/>
                <a:ea typeface="Merriweather"/>
                <a:cs typeface="Merriweather"/>
                <a:sym typeface="Merriweather"/>
              </a:rPr>
              <a:t> </a:t>
            </a:r>
            <a:endParaRPr sz="1400" dirty="0">
              <a:latin typeface="Merriweather"/>
              <a:ea typeface="Merriweather"/>
              <a:cs typeface="Merriweather"/>
              <a:sym typeface="Merriweather"/>
            </a:endParaRPr>
          </a:p>
          <a:p>
            <a:pPr marL="0" lvl="0" indent="0" algn="l" rtl="0">
              <a:lnSpc>
                <a:spcPct val="90000"/>
              </a:lnSpc>
              <a:spcBef>
                <a:spcPts val="800"/>
              </a:spcBef>
              <a:spcAft>
                <a:spcPts val="0"/>
              </a:spcAft>
              <a:buClr>
                <a:schemeClr val="dk1"/>
              </a:buClr>
              <a:buSzPts val="1400"/>
              <a:buNone/>
            </a:pPr>
            <a:r>
              <a:rPr lang="en" sz="1400" dirty="0">
                <a:latin typeface="Merriweather"/>
                <a:ea typeface="Merriweather"/>
                <a:cs typeface="Merriweather"/>
                <a:sym typeface="Merriweather"/>
              </a:rPr>
              <a:t>Customer procuring cloud hosting services requires compliance with NIST SP 800-145 (Essential Characteristics)</a:t>
            </a:r>
            <a:endParaRPr sz="1400" dirty="0">
              <a:latin typeface="Merriweather"/>
              <a:ea typeface="Merriweather"/>
              <a:cs typeface="Merriweather"/>
              <a:sym typeface="Merriweather"/>
            </a:endParaRPr>
          </a:p>
          <a:p>
            <a:pPr marL="317500" lvl="0" indent="-171450" algn="l" rtl="0">
              <a:lnSpc>
                <a:spcPct val="90000"/>
              </a:lnSpc>
              <a:spcBef>
                <a:spcPts val="800"/>
              </a:spcBef>
              <a:spcAft>
                <a:spcPts val="0"/>
              </a:spcAft>
              <a:buClr>
                <a:srgbClr val="000000"/>
              </a:buClr>
              <a:buSzPts val="900"/>
              <a:buChar char="●"/>
            </a:pPr>
            <a:r>
              <a:rPr lang="en" sz="1400" dirty="0">
                <a:latin typeface="Merriweather"/>
                <a:ea typeface="Merriweather"/>
                <a:cs typeface="Merriweather"/>
                <a:sym typeface="Merriweather"/>
              </a:rPr>
              <a:t>SIN 518210C is limited to services that meet NIST SP 800-145</a:t>
            </a:r>
            <a:endParaRPr sz="1400" dirty="0">
              <a:latin typeface="Merriweather"/>
              <a:ea typeface="Merriweather"/>
              <a:cs typeface="Merriweather"/>
              <a:sym typeface="Merriweather"/>
            </a:endParaRPr>
          </a:p>
          <a:p>
            <a:pPr marL="317500" lvl="0" indent="-171450" algn="l" rtl="0">
              <a:lnSpc>
                <a:spcPct val="90000"/>
              </a:lnSpc>
              <a:spcBef>
                <a:spcPts val="0"/>
              </a:spcBef>
              <a:spcAft>
                <a:spcPts val="0"/>
              </a:spcAft>
              <a:buClr>
                <a:srgbClr val="000000"/>
              </a:buClr>
              <a:buSzPts val="900"/>
              <a:buChar char="●"/>
            </a:pPr>
            <a:r>
              <a:rPr lang="en" sz="1400" dirty="0">
                <a:latin typeface="Merriweather"/>
                <a:ea typeface="Merriweather"/>
                <a:cs typeface="Merriweather"/>
                <a:sym typeface="Merriweather"/>
              </a:rPr>
              <a:t>Not all MAS SINs include this requirement</a:t>
            </a:r>
            <a:endParaRPr sz="1400" dirty="0">
              <a:latin typeface="Merriweather"/>
              <a:ea typeface="Merriweather"/>
              <a:cs typeface="Merriweather"/>
              <a:sym typeface="Merriweather"/>
            </a:endParaRPr>
          </a:p>
          <a:p>
            <a:pPr marL="0" lvl="0" indent="0" algn="l" rtl="0">
              <a:lnSpc>
                <a:spcPct val="90000"/>
              </a:lnSpc>
              <a:spcBef>
                <a:spcPts val="1000"/>
              </a:spcBef>
              <a:spcAft>
                <a:spcPts val="0"/>
              </a:spcAft>
              <a:buClr>
                <a:schemeClr val="dk1"/>
              </a:buClr>
              <a:buSzPts val="800"/>
              <a:buNone/>
            </a:pPr>
            <a:r>
              <a:rPr lang="en" sz="1400" b="1" dirty="0">
                <a:latin typeface="Merriweather"/>
                <a:ea typeface="Merriweather"/>
                <a:cs typeface="Merriweather"/>
                <a:sym typeface="Merriweather"/>
              </a:rPr>
              <a:t>Outcome:</a:t>
            </a:r>
            <a:endParaRPr sz="1400" b="1" dirty="0">
              <a:latin typeface="Merriweather"/>
              <a:ea typeface="Merriweather"/>
              <a:cs typeface="Merriweather"/>
              <a:sym typeface="Merriweather"/>
            </a:endParaRPr>
          </a:p>
          <a:p>
            <a:pPr marL="317500" lvl="0" indent="-171450" algn="l" rtl="0">
              <a:lnSpc>
                <a:spcPct val="90000"/>
              </a:lnSpc>
              <a:spcBef>
                <a:spcPts val="0"/>
              </a:spcBef>
              <a:spcAft>
                <a:spcPts val="0"/>
              </a:spcAft>
              <a:buClr>
                <a:srgbClr val="000000"/>
              </a:buClr>
              <a:buSzPts val="900"/>
              <a:buChar char="●"/>
            </a:pPr>
            <a:r>
              <a:rPr lang="en" sz="1400" dirty="0">
                <a:latin typeface="Merriweather"/>
                <a:ea typeface="Merriweather"/>
                <a:cs typeface="Merriweather"/>
                <a:sym typeface="Merriweather"/>
              </a:rPr>
              <a:t>Customer explicitly limits the RFQ to SIN 518210C</a:t>
            </a:r>
            <a:endParaRPr sz="1400" dirty="0">
              <a:latin typeface="Merriweather"/>
              <a:ea typeface="Merriweather"/>
              <a:cs typeface="Merriweather"/>
              <a:sym typeface="Merriweather"/>
            </a:endParaRPr>
          </a:p>
          <a:p>
            <a:pPr marL="317500" lvl="0" indent="-171450" algn="l" rtl="0">
              <a:lnSpc>
                <a:spcPct val="90000"/>
              </a:lnSpc>
              <a:spcBef>
                <a:spcPts val="0"/>
              </a:spcBef>
              <a:spcAft>
                <a:spcPts val="0"/>
              </a:spcAft>
              <a:buClr>
                <a:srgbClr val="000000"/>
              </a:buClr>
              <a:buSzPts val="900"/>
              <a:buChar char="●"/>
            </a:pPr>
            <a:r>
              <a:rPr lang="en" sz="1400" dirty="0">
                <a:latin typeface="Merriweather"/>
                <a:ea typeface="Merriweather"/>
                <a:cs typeface="Merriweather"/>
                <a:sym typeface="Merriweather"/>
              </a:rPr>
              <a:t>Ensures all quotes will meet the necessary requirements</a:t>
            </a:r>
            <a:endParaRPr sz="1400" dirty="0">
              <a:latin typeface="Merriweather"/>
              <a:ea typeface="Merriweather"/>
              <a:cs typeface="Merriweather"/>
              <a:sym typeface="Merriweather"/>
            </a:endParaRPr>
          </a:p>
          <a:p>
            <a:pPr marL="317500" lvl="0" indent="-171450" algn="l" rtl="0">
              <a:lnSpc>
                <a:spcPct val="90000"/>
              </a:lnSpc>
              <a:spcBef>
                <a:spcPts val="0"/>
              </a:spcBef>
              <a:spcAft>
                <a:spcPts val="0"/>
              </a:spcAft>
              <a:buClr>
                <a:srgbClr val="000000"/>
              </a:buClr>
              <a:buSzPts val="900"/>
              <a:buChar char="●"/>
            </a:pPr>
            <a:r>
              <a:rPr lang="en" sz="1400" dirty="0">
                <a:latin typeface="Merriweather"/>
                <a:ea typeface="Merriweather"/>
                <a:cs typeface="Merriweather"/>
                <a:sym typeface="Merriweather"/>
              </a:rPr>
              <a:t>Competition is still achieved—but within a properly defined, qualified vendor pool</a:t>
            </a:r>
            <a:endParaRPr sz="1400" dirty="0">
              <a:latin typeface="Merriweather"/>
              <a:ea typeface="Merriweather"/>
              <a:cs typeface="Merriweather"/>
              <a:sym typeface="Merriweather"/>
            </a:endParaRPr>
          </a:p>
          <a:p>
            <a:pPr marL="0" lvl="0" indent="0" algn="l" rtl="0">
              <a:lnSpc>
                <a:spcPct val="90000"/>
              </a:lnSpc>
              <a:spcBef>
                <a:spcPts val="1000"/>
              </a:spcBef>
              <a:spcAft>
                <a:spcPts val="0"/>
              </a:spcAft>
              <a:buClr>
                <a:schemeClr val="dk1"/>
              </a:buClr>
              <a:buSzPts val="800"/>
              <a:buNone/>
            </a:pPr>
            <a:r>
              <a:rPr lang="en" sz="1400" b="1" dirty="0">
                <a:latin typeface="Merriweather"/>
                <a:ea typeface="Merriweather"/>
                <a:cs typeface="Merriweather"/>
                <a:sym typeface="Merriweather"/>
              </a:rPr>
              <a:t>Key Takeaway:</a:t>
            </a:r>
            <a:endParaRPr sz="1400" b="1" dirty="0">
              <a:latin typeface="Merriweather"/>
              <a:ea typeface="Merriweather"/>
              <a:cs typeface="Merriweather"/>
              <a:sym typeface="Merriweather"/>
            </a:endParaRPr>
          </a:p>
          <a:p>
            <a:pPr marL="317500" lvl="0" indent="-171450" algn="l" rtl="0">
              <a:lnSpc>
                <a:spcPct val="90000"/>
              </a:lnSpc>
              <a:spcBef>
                <a:spcPts val="800"/>
              </a:spcBef>
              <a:spcAft>
                <a:spcPts val="0"/>
              </a:spcAft>
              <a:buClr>
                <a:srgbClr val="000000"/>
              </a:buClr>
              <a:buSzPts val="900"/>
              <a:buChar char="●"/>
            </a:pPr>
            <a:r>
              <a:rPr lang="en" sz="1400" dirty="0">
                <a:latin typeface="Merriweather"/>
                <a:ea typeface="Merriweather"/>
                <a:cs typeface="Merriweather"/>
                <a:sym typeface="Merriweather"/>
              </a:rPr>
              <a:t>When requirements are highly technical and tied to SIN-specific qualifications, </a:t>
            </a:r>
            <a:r>
              <a:rPr lang="en" sz="1400" b="1" dirty="0">
                <a:latin typeface="Merriweather"/>
                <a:ea typeface="Merriweather"/>
                <a:cs typeface="Merriweather"/>
                <a:sym typeface="Merriweather"/>
              </a:rPr>
              <a:t>limiting scope is appropriate and necessary</a:t>
            </a:r>
            <a:endParaRPr sz="1400" dirty="0">
              <a:latin typeface="Merriweather"/>
              <a:ea typeface="Merriweather"/>
              <a:cs typeface="Merriweather"/>
              <a:sym typeface="Merriweather"/>
            </a:endParaRPr>
          </a:p>
          <a:p>
            <a:pPr marL="0" lvl="0" indent="0" algn="l" rtl="0">
              <a:lnSpc>
                <a:spcPct val="90000"/>
              </a:lnSpc>
              <a:spcBef>
                <a:spcPts val="800"/>
              </a:spcBef>
              <a:spcAft>
                <a:spcPts val="1200"/>
              </a:spcAft>
              <a:buClr>
                <a:schemeClr val="dk1"/>
              </a:buClr>
              <a:buSzPts val="1200"/>
              <a:buNone/>
            </a:pPr>
            <a:r>
              <a:rPr lang="en-US" sz="1200" dirty="0">
                <a:latin typeface="Merriweather"/>
                <a:ea typeface="Merriweather"/>
                <a:cs typeface="Merriweather"/>
                <a:sym typeface="Merriweather"/>
              </a:rPr>
              <a:t>		</a:t>
            </a:r>
            <a:endParaRPr sz="1200" dirty="0">
              <a:latin typeface="Merriweather"/>
              <a:ea typeface="Merriweather"/>
              <a:cs typeface="Merriweather"/>
              <a:sym typeface="Merriweather"/>
            </a:endParaRPr>
          </a:p>
        </p:txBody>
      </p:sp>
      <p:pic>
        <p:nvPicPr>
          <p:cNvPr id="362" name="Google Shape;362;p40" descr="Internet communication concept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26900" y="1017725"/>
            <a:ext cx="1988619" cy="2783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1"/>
          <p:cNvSpPr txBox="1">
            <a:spLocks noGrp="1"/>
          </p:cNvSpPr>
          <p:nvPr>
            <p:ph type="title" idx="4294967295"/>
          </p:nvPr>
        </p:nvSpPr>
        <p:spPr>
          <a:xfrm>
            <a:off x="311700" y="300138"/>
            <a:ext cx="85206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800"/>
              <a:buFont typeface="Merriweather"/>
              <a:buNone/>
            </a:pPr>
            <a:r>
              <a:rPr lang="en" sz="1800" dirty="0">
                <a:latin typeface="Merriweather"/>
                <a:ea typeface="Merriweather"/>
                <a:cs typeface="Merriweather"/>
                <a:sym typeface="Merriweather"/>
              </a:rPr>
              <a:t>Scenario 2: Office Furnishing Solution </a:t>
            </a:r>
            <a:br>
              <a:rPr lang="en" sz="1800" dirty="0">
                <a:latin typeface="Merriweather"/>
                <a:ea typeface="Merriweather"/>
                <a:cs typeface="Merriweather"/>
                <a:sym typeface="Merriweather"/>
              </a:rPr>
            </a:br>
            <a:r>
              <a:rPr lang="en" sz="1800" dirty="0">
                <a:latin typeface="Merriweather"/>
                <a:ea typeface="Merriweather"/>
                <a:cs typeface="Merriweather"/>
                <a:sym typeface="Merriweather"/>
              </a:rPr>
              <a:t>(When NOT Limiting Scope Adds Value)</a:t>
            </a:r>
            <a:endParaRPr sz="1800" dirty="0">
              <a:latin typeface="Merriweather"/>
              <a:ea typeface="Merriweather"/>
              <a:cs typeface="Merriweather"/>
              <a:sym typeface="Merriweather"/>
            </a:endParaRPr>
          </a:p>
        </p:txBody>
      </p:sp>
      <p:cxnSp>
        <p:nvCxnSpPr>
          <p:cNvPr id="369" name="Google Shape;369;p41">
            <a:extLst>
              <a:ext uri="{C183D7F6-B498-43B3-948B-1728B52AA6E4}">
                <adec:decorative xmlns:adec="http://schemas.microsoft.com/office/drawing/2017/decorative" val="1"/>
              </a:ext>
            </a:extLst>
          </p:cNvPr>
          <p:cNvCxnSpPr/>
          <p:nvPr/>
        </p:nvCxnSpPr>
        <p:spPr>
          <a:xfrm>
            <a:off x="311690" y="1007175"/>
            <a:ext cx="5497200" cy="0"/>
          </a:xfrm>
          <a:prstGeom prst="straightConnector1">
            <a:avLst/>
          </a:prstGeom>
          <a:noFill/>
          <a:ln w="7150" cap="flat" cmpd="sng">
            <a:solidFill>
              <a:schemeClr val="dk2"/>
            </a:solidFill>
            <a:prstDash val="solid"/>
            <a:round/>
            <a:headEnd type="none" w="sm" len="sm"/>
            <a:tailEnd type="none" w="sm" len="sm"/>
          </a:ln>
        </p:spPr>
      </p:cxnSp>
      <p:sp>
        <p:nvSpPr>
          <p:cNvPr id="368" name="Google Shape;368;p41"/>
          <p:cNvSpPr txBox="1">
            <a:spLocks noGrp="1"/>
          </p:cNvSpPr>
          <p:nvPr>
            <p:ph type="body" idx="4294967295"/>
          </p:nvPr>
        </p:nvSpPr>
        <p:spPr>
          <a:xfrm>
            <a:off x="311700" y="1007175"/>
            <a:ext cx="7894500" cy="3416400"/>
          </a:xfrm>
          <a:prstGeom prst="rect">
            <a:avLst/>
          </a:prstGeom>
          <a:noFill/>
          <a:ln>
            <a:noFill/>
          </a:ln>
        </p:spPr>
        <p:txBody>
          <a:bodyPr spcFirstLastPara="1" wrap="square" lIns="68575" tIns="34275" rIns="68575" bIns="34275" anchor="t" anchorCtr="0">
            <a:normAutofit fontScale="92500" lnSpcReduction="20000"/>
          </a:bodyPr>
          <a:lstStyle/>
          <a:p>
            <a:pPr marL="0" lvl="0" indent="0" algn="l" rtl="0">
              <a:lnSpc>
                <a:spcPct val="90000"/>
              </a:lnSpc>
              <a:spcBef>
                <a:spcPts val="800"/>
              </a:spcBef>
              <a:spcAft>
                <a:spcPts val="0"/>
              </a:spcAft>
              <a:buClr>
                <a:schemeClr val="dk1"/>
              </a:buClr>
              <a:buSzPts val="1200"/>
              <a:buNone/>
            </a:pPr>
            <a:r>
              <a:rPr lang="en" sz="1200" b="1">
                <a:latin typeface="Merriweather"/>
                <a:ea typeface="Merriweather"/>
                <a:cs typeface="Merriweather"/>
                <a:sym typeface="Merriweather"/>
              </a:rPr>
              <a:t>Scenario:</a:t>
            </a:r>
            <a:r>
              <a:rPr lang="en" sz="1200">
                <a:latin typeface="Merriweather"/>
                <a:ea typeface="Merriweather"/>
                <a:cs typeface="Merriweather"/>
                <a:sym typeface="Merriweather"/>
              </a:rPr>
              <a:t> </a:t>
            </a:r>
            <a:endParaRPr sz="1200">
              <a:latin typeface="Merriweather"/>
              <a:ea typeface="Merriweather"/>
              <a:cs typeface="Merriweather"/>
              <a:sym typeface="Merriweather"/>
            </a:endParaRPr>
          </a:p>
          <a:p>
            <a:pPr marL="0" lvl="0" indent="0" algn="l" rtl="0">
              <a:lnSpc>
                <a:spcPct val="90000"/>
              </a:lnSpc>
              <a:spcBef>
                <a:spcPts val="800"/>
              </a:spcBef>
              <a:spcAft>
                <a:spcPts val="0"/>
              </a:spcAft>
              <a:buClr>
                <a:schemeClr val="dk1"/>
              </a:buClr>
              <a:buSzPts val="900"/>
              <a:buNone/>
            </a:pPr>
            <a:r>
              <a:rPr lang="en" sz="1200">
                <a:latin typeface="Merriweather"/>
                <a:ea typeface="Merriweather"/>
                <a:cs typeface="Merriweather"/>
                <a:sym typeface="Merriweather"/>
              </a:rPr>
              <a:t>An agency is outfitting a new office space with desks, chairs, storage, and related equipment</a:t>
            </a:r>
            <a:endParaRPr sz="1200">
              <a:latin typeface="Merriweather"/>
              <a:ea typeface="Merriweather"/>
              <a:cs typeface="Merriweather"/>
              <a:sym typeface="Merriweather"/>
            </a:endParaRPr>
          </a:p>
          <a:p>
            <a:pPr marL="317500" lvl="0" indent="-177800" algn="l" rtl="0">
              <a:lnSpc>
                <a:spcPct val="90000"/>
              </a:lnSpc>
              <a:spcBef>
                <a:spcPts val="800"/>
              </a:spcBef>
              <a:spcAft>
                <a:spcPts val="0"/>
              </a:spcAft>
              <a:buClr>
                <a:srgbClr val="000000"/>
              </a:buClr>
              <a:buSzPts val="1000"/>
              <a:buChar char="●"/>
            </a:pPr>
            <a:r>
              <a:rPr lang="en" sz="1200">
                <a:latin typeface="Merriweather"/>
                <a:ea typeface="Merriweather"/>
                <a:cs typeface="Merriweather"/>
                <a:sym typeface="Merriweather"/>
              </a:rPr>
              <a:t>Similar items fall under multiple SINs (e.g., furniture, ancillary equipment, installation services)</a:t>
            </a:r>
            <a:endParaRPr sz="1200">
              <a:latin typeface="Merriweather"/>
              <a:ea typeface="Merriweather"/>
              <a:cs typeface="Merriweather"/>
              <a:sym typeface="Merriweather"/>
            </a:endParaRPr>
          </a:p>
          <a:p>
            <a:pPr marL="317500" lvl="0" indent="-177800" algn="l" rtl="0">
              <a:lnSpc>
                <a:spcPct val="90000"/>
              </a:lnSpc>
              <a:spcBef>
                <a:spcPts val="800"/>
              </a:spcBef>
              <a:spcAft>
                <a:spcPts val="0"/>
              </a:spcAft>
              <a:buClr>
                <a:srgbClr val="000000"/>
              </a:buClr>
              <a:buSzPts val="1000"/>
              <a:buChar char="●"/>
            </a:pPr>
            <a:r>
              <a:rPr lang="en" sz="1200">
                <a:latin typeface="Merriweather"/>
                <a:ea typeface="Merriweather"/>
                <a:cs typeface="Merriweather"/>
                <a:sym typeface="Merriweather"/>
              </a:rPr>
              <a:t>Customer has determined that technical requirements align with commercial standards</a:t>
            </a:r>
            <a:endParaRPr sz="1200">
              <a:latin typeface="Merriweather"/>
              <a:ea typeface="Merriweather"/>
              <a:cs typeface="Merriweather"/>
              <a:sym typeface="Merriweather"/>
            </a:endParaRPr>
          </a:p>
          <a:p>
            <a:pPr marL="0" lvl="0" indent="0" algn="l" rtl="0">
              <a:lnSpc>
                <a:spcPct val="90000"/>
              </a:lnSpc>
              <a:spcBef>
                <a:spcPts val="1000"/>
              </a:spcBef>
              <a:spcAft>
                <a:spcPts val="0"/>
              </a:spcAft>
              <a:buClr>
                <a:schemeClr val="dk1"/>
              </a:buClr>
              <a:buSzPts val="900"/>
              <a:buNone/>
            </a:pPr>
            <a:r>
              <a:rPr lang="en" sz="1200" b="1">
                <a:latin typeface="Merriweather"/>
                <a:ea typeface="Merriweather"/>
                <a:cs typeface="Merriweather"/>
                <a:sym typeface="Merriweather"/>
              </a:rPr>
              <a:t>Outcome:</a:t>
            </a:r>
            <a:endParaRPr sz="1200" b="1">
              <a:latin typeface="Merriweather"/>
              <a:ea typeface="Merriweather"/>
              <a:cs typeface="Merriweather"/>
              <a:sym typeface="Merriweather"/>
            </a:endParaRPr>
          </a:p>
          <a:p>
            <a:pPr marL="317500" lvl="0" indent="-177800" algn="l" rtl="0">
              <a:lnSpc>
                <a:spcPct val="90000"/>
              </a:lnSpc>
              <a:spcBef>
                <a:spcPts val="800"/>
              </a:spcBef>
              <a:spcAft>
                <a:spcPts val="0"/>
              </a:spcAft>
              <a:buClr>
                <a:srgbClr val="000000"/>
              </a:buClr>
              <a:buSzPts val="1000"/>
              <a:buChar char="●"/>
            </a:pPr>
            <a:r>
              <a:rPr lang="en" sz="1200">
                <a:latin typeface="Merriweather"/>
                <a:ea typeface="Merriweather"/>
                <a:cs typeface="Merriweather"/>
                <a:sym typeface="Merriweather"/>
              </a:rPr>
              <a:t>Customer does not limit the RFQ to a specific SIN(s)</a:t>
            </a:r>
            <a:endParaRPr sz="1200">
              <a:latin typeface="Merriweather"/>
              <a:ea typeface="Merriweather"/>
              <a:cs typeface="Merriweather"/>
              <a:sym typeface="Merriweather"/>
            </a:endParaRPr>
          </a:p>
          <a:p>
            <a:pPr marL="317500" lvl="0" indent="-177800" algn="l" rtl="0">
              <a:lnSpc>
                <a:spcPct val="90000"/>
              </a:lnSpc>
              <a:spcBef>
                <a:spcPts val="800"/>
              </a:spcBef>
              <a:spcAft>
                <a:spcPts val="0"/>
              </a:spcAft>
              <a:buClr>
                <a:srgbClr val="000000"/>
              </a:buClr>
              <a:buSzPts val="1000"/>
              <a:buChar char="●"/>
            </a:pPr>
            <a:r>
              <a:rPr lang="en" sz="1200">
                <a:latin typeface="Merriweather"/>
                <a:ea typeface="Merriweather"/>
                <a:cs typeface="Merriweather"/>
                <a:sym typeface="Merriweather"/>
              </a:rPr>
              <a:t>Customer selects SIN “FURNISH” in eBuy based majority of scope and targeted vendors</a:t>
            </a:r>
            <a:endParaRPr sz="1200">
              <a:latin typeface="Merriweather"/>
              <a:ea typeface="Merriweather"/>
              <a:cs typeface="Merriweather"/>
              <a:sym typeface="Merriweather"/>
            </a:endParaRPr>
          </a:p>
          <a:p>
            <a:pPr marL="317500" lvl="0" indent="-177800" algn="l" rtl="0">
              <a:lnSpc>
                <a:spcPct val="90000"/>
              </a:lnSpc>
              <a:spcBef>
                <a:spcPts val="800"/>
              </a:spcBef>
              <a:spcAft>
                <a:spcPts val="0"/>
              </a:spcAft>
              <a:buClr>
                <a:srgbClr val="000000"/>
              </a:buClr>
              <a:buSzPts val="1000"/>
              <a:buChar char="●"/>
            </a:pPr>
            <a:r>
              <a:rPr lang="en" sz="1200">
                <a:latin typeface="Merriweather"/>
                <a:ea typeface="Merriweather"/>
                <a:cs typeface="Merriweather"/>
                <a:sym typeface="Merriweather"/>
              </a:rPr>
              <a:t>Contractors can quote a complete solution, pulling items from any awarded SIN on their contract</a:t>
            </a:r>
            <a:endParaRPr sz="1200">
              <a:latin typeface="Merriweather"/>
              <a:ea typeface="Merriweather"/>
              <a:cs typeface="Merriweather"/>
              <a:sym typeface="Merriweather"/>
            </a:endParaRPr>
          </a:p>
          <a:p>
            <a:pPr marL="317500" lvl="0" indent="-177800" algn="l" rtl="0">
              <a:lnSpc>
                <a:spcPct val="90000"/>
              </a:lnSpc>
              <a:spcBef>
                <a:spcPts val="800"/>
              </a:spcBef>
              <a:spcAft>
                <a:spcPts val="0"/>
              </a:spcAft>
              <a:buClr>
                <a:srgbClr val="000000"/>
              </a:buClr>
              <a:buSzPts val="1000"/>
              <a:buChar char="●"/>
            </a:pPr>
            <a:r>
              <a:rPr lang="en" sz="1200">
                <a:latin typeface="Merriweather"/>
                <a:ea typeface="Merriweather"/>
                <a:cs typeface="Merriweather"/>
                <a:sym typeface="Merriweather"/>
              </a:rPr>
              <a:t>Customer benefits from more comprehensive quotes and increased competition</a:t>
            </a:r>
            <a:endParaRPr sz="1200">
              <a:latin typeface="Merriweather"/>
              <a:ea typeface="Merriweather"/>
              <a:cs typeface="Merriweather"/>
              <a:sym typeface="Merriweather"/>
            </a:endParaRPr>
          </a:p>
          <a:p>
            <a:pPr marL="0" lvl="0" indent="0" algn="l" rtl="0">
              <a:lnSpc>
                <a:spcPct val="90000"/>
              </a:lnSpc>
              <a:spcBef>
                <a:spcPts val="1000"/>
              </a:spcBef>
              <a:spcAft>
                <a:spcPts val="0"/>
              </a:spcAft>
              <a:buClr>
                <a:schemeClr val="dk1"/>
              </a:buClr>
              <a:buSzPts val="900"/>
              <a:buNone/>
            </a:pPr>
            <a:r>
              <a:rPr lang="en" sz="1200" b="1">
                <a:latin typeface="Merriweather"/>
                <a:ea typeface="Merriweather"/>
                <a:cs typeface="Merriweather"/>
                <a:sym typeface="Merriweather"/>
              </a:rPr>
              <a:t>Key Takeaway:</a:t>
            </a:r>
            <a:endParaRPr sz="1200">
              <a:latin typeface="Merriweather"/>
              <a:ea typeface="Merriweather"/>
              <a:cs typeface="Merriweather"/>
              <a:sym typeface="Merriweather"/>
            </a:endParaRPr>
          </a:p>
          <a:p>
            <a:pPr marL="317500" lvl="0" indent="-177800" algn="l" rtl="0">
              <a:lnSpc>
                <a:spcPct val="90000"/>
              </a:lnSpc>
              <a:spcBef>
                <a:spcPts val="800"/>
              </a:spcBef>
              <a:spcAft>
                <a:spcPts val="0"/>
              </a:spcAft>
              <a:buClr>
                <a:srgbClr val="000000"/>
              </a:buClr>
              <a:buSzPts val="1000"/>
              <a:buChar char="●"/>
            </a:pPr>
            <a:r>
              <a:rPr lang="en" sz="1200">
                <a:latin typeface="Merriweather"/>
                <a:ea typeface="Merriweather"/>
                <a:cs typeface="Merriweather"/>
                <a:sym typeface="Merriweather"/>
              </a:rPr>
              <a:t>For broad, solution-based needs, </a:t>
            </a:r>
            <a:r>
              <a:rPr lang="en" sz="1200" b="1">
                <a:latin typeface="Merriweather"/>
                <a:ea typeface="Merriweather"/>
                <a:cs typeface="Merriweather"/>
                <a:sym typeface="Merriweather"/>
              </a:rPr>
              <a:t>keeping scope open enables flexibility and better overall value</a:t>
            </a:r>
            <a:endParaRPr sz="1200" b="1">
              <a:latin typeface="Merriweather"/>
              <a:ea typeface="Merriweather"/>
              <a:cs typeface="Merriweather"/>
              <a:sym typeface="Merriweather"/>
            </a:endParaRPr>
          </a:p>
          <a:p>
            <a:pPr marL="0" lvl="0" indent="0" algn="l" rtl="0">
              <a:lnSpc>
                <a:spcPct val="90000"/>
              </a:lnSpc>
              <a:spcBef>
                <a:spcPts val="1000"/>
              </a:spcBef>
              <a:spcAft>
                <a:spcPts val="0"/>
              </a:spcAft>
              <a:buClr>
                <a:schemeClr val="dk1"/>
              </a:buClr>
              <a:buSzPts val="900"/>
              <a:buNone/>
            </a:pPr>
            <a:r>
              <a:rPr lang="en" sz="1200" b="1">
                <a:latin typeface="Merriweather"/>
                <a:ea typeface="Merriweather"/>
                <a:cs typeface="Merriweather"/>
                <a:sym typeface="Merriweather"/>
              </a:rPr>
              <a:t>Bottom Line:</a:t>
            </a:r>
            <a:endParaRPr sz="1200">
              <a:latin typeface="Merriweather"/>
              <a:ea typeface="Merriweather"/>
              <a:cs typeface="Merriweather"/>
              <a:sym typeface="Merriweather"/>
            </a:endParaRPr>
          </a:p>
          <a:p>
            <a:pPr marL="317500" lvl="0" indent="-177800" algn="l" rtl="0">
              <a:lnSpc>
                <a:spcPct val="90000"/>
              </a:lnSpc>
              <a:spcBef>
                <a:spcPts val="800"/>
              </a:spcBef>
              <a:spcAft>
                <a:spcPts val="0"/>
              </a:spcAft>
              <a:buClr>
                <a:srgbClr val="000000"/>
              </a:buClr>
              <a:buSzPts val="1000"/>
              <a:buChar char="●"/>
            </a:pPr>
            <a:r>
              <a:rPr lang="en" sz="1200">
                <a:latin typeface="Merriweather"/>
                <a:ea typeface="Merriweather"/>
                <a:cs typeface="Merriweather"/>
                <a:sym typeface="Merriweather"/>
              </a:rPr>
              <a:t>Limiting SIN scope should be the exception—not the default</a:t>
            </a:r>
            <a:endParaRPr sz="1200">
              <a:latin typeface="Merriweather"/>
              <a:ea typeface="Merriweather"/>
              <a:cs typeface="Merriweather"/>
              <a:sym typeface="Merriweather"/>
            </a:endParaRPr>
          </a:p>
          <a:p>
            <a:pPr marL="317500" lvl="0" indent="-177800" algn="l" rtl="0">
              <a:lnSpc>
                <a:spcPct val="90000"/>
              </a:lnSpc>
              <a:spcBef>
                <a:spcPts val="800"/>
              </a:spcBef>
              <a:spcAft>
                <a:spcPts val="1200"/>
              </a:spcAft>
              <a:buClr>
                <a:srgbClr val="000000"/>
              </a:buClr>
              <a:buSzPts val="1000"/>
              <a:buChar char="●"/>
            </a:pPr>
            <a:r>
              <a:rPr lang="en" sz="1200">
                <a:latin typeface="Merriweather"/>
                <a:ea typeface="Merriweather"/>
                <a:cs typeface="Merriweather"/>
                <a:sym typeface="Merriweather"/>
              </a:rPr>
              <a:t>Use it strategically when required, but otherwise allow MAS flexibility to drive better acquisition outcomes</a:t>
            </a:r>
            <a:endParaRPr sz="1200">
              <a:latin typeface="Merriweather"/>
              <a:ea typeface="Merriweather"/>
              <a:cs typeface="Merriweather"/>
              <a:sym typeface="Merriweather"/>
            </a:endParaRPr>
          </a:p>
        </p:txBody>
      </p:sp>
      <p:pic>
        <p:nvPicPr>
          <p:cNvPr id="370" name="Google Shape;370;p41" descr="Laptop computer on desk in vacant office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388848" y="1658549"/>
            <a:ext cx="1274552" cy="84912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2"/>
          <p:cNvSpPr txBox="1">
            <a:spLocks noGrp="1"/>
          </p:cNvSpPr>
          <p:nvPr>
            <p:ph type="title" idx="4294967295"/>
          </p:nvPr>
        </p:nvSpPr>
        <p:spPr>
          <a:xfrm>
            <a:off x="264149" y="2767275"/>
            <a:ext cx="8624874" cy="10536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fontScale="90000"/>
          </a:bodyPr>
          <a:lstStyle/>
          <a:p>
            <a:pPr marL="8566" marR="3426" lvl="0" indent="0" algn="l" defTabSz="914400" rtl="0" eaLnBrk="1" fontAlgn="auto" latinLnBrk="0" hangingPunct="1">
              <a:lnSpc>
                <a:spcPct val="109882"/>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0E3355"/>
                </a:solidFill>
                <a:effectLst/>
                <a:uLnTx/>
                <a:uFillTx/>
                <a:latin typeface="Merriweather"/>
                <a:ea typeface="Merriweather"/>
                <a:cs typeface="Merriweather"/>
                <a:sym typeface="Merriweather"/>
              </a:rPr>
              <a:t>Order-Level Materials (OLMs)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2" name="Google Shape;382;p43"/>
          <p:cNvSpPr txBox="1">
            <a:spLocks noGrp="1"/>
          </p:cNvSpPr>
          <p:nvPr>
            <p:ph type="title" idx="4294967295"/>
          </p:nvPr>
        </p:nvSpPr>
        <p:spPr>
          <a:xfrm>
            <a:off x="311700" y="44502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800"/>
              <a:buFont typeface="Merriweather"/>
              <a:buNone/>
            </a:pPr>
            <a:r>
              <a:rPr lang="en" sz="1800" dirty="0">
                <a:latin typeface="Merriweather"/>
                <a:ea typeface="Merriweather"/>
                <a:cs typeface="Merriweather"/>
                <a:sym typeface="Merriweather"/>
              </a:rPr>
              <a:t>Order-Level Materials (OLMs) </a:t>
            </a:r>
            <a:r>
              <a:rPr lang="en" sz="1800" dirty="0">
                <a:solidFill>
                  <a:srgbClr val="FFFFFF"/>
                </a:solidFill>
                <a:latin typeface="Merriweather"/>
                <a:ea typeface="Merriweather"/>
                <a:cs typeface="Merriweather"/>
                <a:sym typeface="Merriweather"/>
              </a:rPr>
              <a:t>Part 2</a:t>
            </a:r>
            <a:endParaRPr sz="1800" dirty="0">
              <a:solidFill>
                <a:srgbClr val="FFFFFF"/>
              </a:solidFill>
              <a:latin typeface="Merriweather"/>
              <a:ea typeface="Merriweather"/>
              <a:cs typeface="Merriweather"/>
              <a:sym typeface="Merriweather"/>
            </a:endParaRPr>
          </a:p>
        </p:txBody>
      </p:sp>
      <p:cxnSp>
        <p:nvCxnSpPr>
          <p:cNvPr id="381" name="Google Shape;381;p43">
            <a:extLst>
              <a:ext uri="{C183D7F6-B498-43B3-948B-1728B52AA6E4}">
                <adec:decorative xmlns:adec="http://schemas.microsoft.com/office/drawing/2017/decorative" val="1"/>
              </a:ext>
            </a:extLst>
          </p:cNvPr>
          <p:cNvCxnSpPr/>
          <p:nvPr/>
        </p:nvCxnSpPr>
        <p:spPr>
          <a:xfrm>
            <a:off x="305390" y="1076925"/>
            <a:ext cx="4990800" cy="0"/>
          </a:xfrm>
          <a:prstGeom prst="straightConnector1">
            <a:avLst/>
          </a:prstGeom>
          <a:noFill/>
          <a:ln w="7150" cap="flat" cmpd="sng">
            <a:solidFill>
              <a:schemeClr val="dk2"/>
            </a:solidFill>
            <a:prstDash val="solid"/>
            <a:round/>
            <a:headEnd type="none" w="sm" len="sm"/>
            <a:tailEnd type="none" w="sm" len="sm"/>
          </a:ln>
        </p:spPr>
      </p:cxnSp>
      <p:sp>
        <p:nvSpPr>
          <p:cNvPr id="380" name="Google Shape;380;p43"/>
          <p:cNvSpPr txBox="1">
            <a:spLocks noGrp="1"/>
          </p:cNvSpPr>
          <p:nvPr>
            <p:ph type="body" idx="4294967295"/>
          </p:nvPr>
        </p:nvSpPr>
        <p:spPr>
          <a:xfrm>
            <a:off x="311699" y="1189425"/>
            <a:ext cx="5713800" cy="3379500"/>
          </a:xfrm>
          <a:prstGeom prst="rect">
            <a:avLst/>
          </a:prstGeom>
          <a:noFill/>
          <a:ln>
            <a:noFill/>
          </a:ln>
        </p:spPr>
        <p:txBody>
          <a:bodyPr spcFirstLastPara="1" wrap="square" lIns="68575" tIns="34275" rIns="68575" bIns="34275" anchor="t" anchorCtr="0">
            <a:normAutofit fontScale="85000" lnSpcReduction="10000"/>
          </a:bodyPr>
          <a:lstStyle/>
          <a:p>
            <a:pPr marL="520700" lvl="0" indent="-348933" algn="l" rtl="0">
              <a:lnSpc>
                <a:spcPct val="120000"/>
              </a:lnSpc>
              <a:spcBef>
                <a:spcPts val="600"/>
              </a:spcBef>
              <a:spcAft>
                <a:spcPts val="0"/>
              </a:spcAft>
              <a:buClr>
                <a:srgbClr val="000000"/>
              </a:buClr>
              <a:buSzPct val="77778"/>
              <a:buFont typeface="Noto Sans Symbols"/>
              <a:buChar char="❑"/>
            </a:pPr>
            <a:r>
              <a:rPr lang="en" sz="1800">
                <a:latin typeface="Merriweather"/>
                <a:ea typeface="Merriweather"/>
                <a:cs typeface="Merriweather"/>
                <a:sym typeface="Merriweather"/>
              </a:rPr>
              <a:t>Supplies/services added at the order level, not known at MAS contract award</a:t>
            </a:r>
            <a:endParaRPr sz="1800">
              <a:latin typeface="Merriweather"/>
              <a:ea typeface="Merriweather"/>
              <a:cs typeface="Merriweather"/>
              <a:sym typeface="Merriweather"/>
            </a:endParaRPr>
          </a:p>
          <a:p>
            <a:pPr marL="520700" lvl="0" indent="-348933" algn="l" rtl="0">
              <a:lnSpc>
                <a:spcPct val="120000"/>
              </a:lnSpc>
              <a:spcBef>
                <a:spcPts val="600"/>
              </a:spcBef>
              <a:spcAft>
                <a:spcPts val="0"/>
              </a:spcAft>
              <a:buClr>
                <a:srgbClr val="000000"/>
              </a:buClr>
              <a:buSzPct val="77778"/>
              <a:buFont typeface="Noto Sans Symbols"/>
              <a:buChar char="❑"/>
            </a:pPr>
            <a:r>
              <a:rPr lang="en" sz="1800">
                <a:latin typeface="Merriweather"/>
                <a:ea typeface="Merriweather"/>
                <a:cs typeface="Merriweather"/>
                <a:sym typeface="Merriweather"/>
              </a:rPr>
              <a:t>Incidental and not the primary purpose of the order</a:t>
            </a:r>
            <a:endParaRPr sz="1800">
              <a:latin typeface="Merriweather"/>
              <a:ea typeface="Merriweather"/>
              <a:cs typeface="Merriweather"/>
              <a:sym typeface="Merriweather"/>
            </a:endParaRPr>
          </a:p>
          <a:p>
            <a:pPr marL="520700" lvl="0" indent="-348933" algn="l" rtl="0">
              <a:lnSpc>
                <a:spcPct val="120000"/>
              </a:lnSpc>
              <a:spcBef>
                <a:spcPts val="600"/>
              </a:spcBef>
              <a:spcAft>
                <a:spcPts val="0"/>
              </a:spcAft>
              <a:buClr>
                <a:srgbClr val="000000"/>
              </a:buClr>
              <a:buSzPct val="77778"/>
              <a:buFont typeface="Noto Sans Symbols"/>
              <a:buChar char="❑"/>
            </a:pPr>
            <a:r>
              <a:rPr lang="en" sz="1800">
                <a:latin typeface="Merriweather"/>
                <a:ea typeface="Merriweather"/>
                <a:cs typeface="Merriweather"/>
                <a:sym typeface="Merriweather"/>
              </a:rPr>
              <a:t>Allowed on all order types (fixed-price, T&amp;M, LH)</a:t>
            </a:r>
            <a:endParaRPr sz="1800">
              <a:latin typeface="Merriweather"/>
              <a:ea typeface="Merriweather"/>
              <a:cs typeface="Merriweather"/>
              <a:sym typeface="Merriweather"/>
            </a:endParaRPr>
          </a:p>
          <a:p>
            <a:pPr marL="520700" lvl="0" indent="-348933" algn="l" rtl="0">
              <a:lnSpc>
                <a:spcPct val="120000"/>
              </a:lnSpc>
              <a:spcBef>
                <a:spcPts val="600"/>
              </a:spcBef>
              <a:spcAft>
                <a:spcPts val="0"/>
              </a:spcAft>
              <a:buClr>
                <a:srgbClr val="000000"/>
              </a:buClr>
              <a:buSzPct val="77778"/>
              <a:buFont typeface="Noto Sans Symbols"/>
              <a:buChar char="❑"/>
            </a:pPr>
            <a:r>
              <a:rPr lang="en" sz="1800">
                <a:latin typeface="Merriweather"/>
                <a:ea typeface="Merriweather"/>
                <a:cs typeface="Merriweather"/>
                <a:sym typeface="Merriweather"/>
              </a:rPr>
              <a:t>Quoting contractor must have the OLM SIN</a:t>
            </a:r>
            <a:endParaRPr sz="1800">
              <a:latin typeface="Merriweather"/>
              <a:ea typeface="Merriweather"/>
              <a:cs typeface="Merriweather"/>
              <a:sym typeface="Merriweather"/>
            </a:endParaRPr>
          </a:p>
          <a:p>
            <a:pPr marL="520700" lvl="0" indent="-348933" algn="l" rtl="0">
              <a:lnSpc>
                <a:spcPct val="120000"/>
              </a:lnSpc>
              <a:spcBef>
                <a:spcPts val="600"/>
              </a:spcBef>
              <a:spcAft>
                <a:spcPts val="0"/>
              </a:spcAft>
              <a:buClr>
                <a:srgbClr val="000000"/>
              </a:buClr>
              <a:buSzPct val="77778"/>
              <a:buFont typeface="Noto Sans Symbols"/>
              <a:buChar char="❑"/>
            </a:pPr>
            <a:r>
              <a:rPr lang="en" sz="1800">
                <a:latin typeface="Merriweather"/>
                <a:ea typeface="Merriweather"/>
                <a:cs typeface="Merriweather"/>
                <a:sym typeface="Merriweather"/>
              </a:rPr>
              <a:t>OLMs must be clearly identified in the order</a:t>
            </a:r>
            <a:endParaRPr sz="1800">
              <a:latin typeface="Merriweather"/>
              <a:ea typeface="Merriweather"/>
              <a:cs typeface="Merriweather"/>
              <a:sym typeface="Merriweather"/>
            </a:endParaRPr>
          </a:p>
          <a:p>
            <a:pPr marL="520700" lvl="0" indent="-348933" algn="l" rtl="0">
              <a:lnSpc>
                <a:spcPct val="120000"/>
              </a:lnSpc>
              <a:spcBef>
                <a:spcPts val="600"/>
              </a:spcBef>
              <a:spcAft>
                <a:spcPts val="0"/>
              </a:spcAft>
              <a:buClr>
                <a:srgbClr val="000000"/>
              </a:buClr>
              <a:buSzPct val="77778"/>
              <a:buFont typeface="Noto Sans Symbols"/>
              <a:buChar char="❑"/>
            </a:pPr>
            <a:r>
              <a:rPr lang="en" sz="1800" b="1">
                <a:latin typeface="Merriweather"/>
                <a:ea typeface="Merriweather"/>
                <a:cs typeface="Merriweather"/>
                <a:sym typeface="Merriweather"/>
              </a:rPr>
              <a:t>Ordering Activities</a:t>
            </a:r>
            <a:r>
              <a:rPr lang="en" sz="1800">
                <a:latin typeface="Merriweather"/>
                <a:ea typeface="Merriweather"/>
                <a:cs typeface="Merriweather"/>
                <a:sym typeface="Merriweather"/>
              </a:rPr>
              <a:t> must follow GSAR 583.71 procedures</a:t>
            </a:r>
            <a:endParaRPr sz="1800">
              <a:latin typeface="Merriweather"/>
              <a:ea typeface="Merriweather"/>
              <a:cs typeface="Merriweather"/>
              <a:sym typeface="Merriweather"/>
            </a:endParaRPr>
          </a:p>
          <a:p>
            <a:pPr marL="520700" lvl="0" indent="-348933" algn="l" rtl="0">
              <a:lnSpc>
                <a:spcPct val="120000"/>
              </a:lnSpc>
              <a:spcBef>
                <a:spcPts val="600"/>
              </a:spcBef>
              <a:spcAft>
                <a:spcPts val="0"/>
              </a:spcAft>
              <a:buClr>
                <a:srgbClr val="000000"/>
              </a:buClr>
              <a:buSzPct val="77778"/>
              <a:buFont typeface="Noto Sans Symbols"/>
              <a:buChar char="❑"/>
            </a:pPr>
            <a:r>
              <a:rPr lang="en" sz="1800">
                <a:latin typeface="Merriweather"/>
                <a:ea typeface="Merriweather"/>
                <a:cs typeface="Merriweather"/>
                <a:sym typeface="Merriweather"/>
              </a:rPr>
              <a:t>OLM authority: 41 U.S.C. § 152(3)</a:t>
            </a:r>
            <a:endParaRPr sz="1800">
              <a:latin typeface="Merriweather"/>
              <a:ea typeface="Merriweather"/>
              <a:cs typeface="Merriweather"/>
              <a:sym typeface="Merriweather"/>
            </a:endParaRPr>
          </a:p>
          <a:p>
            <a:pPr marL="0" lvl="0" indent="0" algn="l" rtl="0">
              <a:lnSpc>
                <a:spcPct val="90000"/>
              </a:lnSpc>
              <a:spcBef>
                <a:spcPts val="800"/>
              </a:spcBef>
              <a:spcAft>
                <a:spcPts val="1200"/>
              </a:spcAft>
              <a:buClr>
                <a:schemeClr val="dk1"/>
              </a:buClr>
              <a:buSzPct val="116667"/>
              <a:buNone/>
            </a:pPr>
            <a:endParaRPr>
              <a:latin typeface="Merriweather"/>
              <a:ea typeface="Merriweather"/>
              <a:cs typeface="Merriweather"/>
              <a:sym typeface="Merriweather"/>
            </a:endParaRPr>
          </a:p>
        </p:txBody>
      </p:sp>
      <p:pic>
        <p:nvPicPr>
          <p:cNvPr id="383" name="Google Shape;383;p43" descr="1st MAW Commanding General and VMM-268 support Toys for Tots in Maui"/>
          <p:cNvPicPr preferRelativeResize="0"/>
          <p:nvPr/>
        </p:nvPicPr>
        <p:blipFill rotWithShape="1">
          <a:blip r:embed="rId3" cstate="email">
            <a:alphaModFix amt="77000"/>
            <a:extLst>
              <a:ext uri="{28A0092B-C50C-407E-A947-70E740481C1C}">
                <a14:useLocalDpi xmlns:a14="http://schemas.microsoft.com/office/drawing/2010/main"/>
              </a:ext>
            </a:extLst>
          </a:blip>
          <a:srcRect/>
          <a:stretch/>
        </p:blipFill>
        <p:spPr>
          <a:xfrm>
            <a:off x="6025550" y="1213496"/>
            <a:ext cx="2114100" cy="2933700"/>
          </a:xfrm>
          <a:prstGeom prst="roundRect">
            <a:avLst>
              <a:gd name="adj" fmla="val 6569"/>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90" name="Google Shape;390;p44"/>
          <p:cNvSpPr txBox="1">
            <a:spLocks noGrp="1"/>
          </p:cNvSpPr>
          <p:nvPr>
            <p:ph type="title" idx="4294967295"/>
          </p:nvPr>
        </p:nvSpPr>
        <p:spPr>
          <a:xfrm>
            <a:off x="311700" y="24280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800"/>
              <a:buFont typeface="Merriweather"/>
              <a:buNone/>
            </a:pPr>
            <a:r>
              <a:rPr lang="en" sz="1800" dirty="0">
                <a:latin typeface="Merriweather"/>
                <a:ea typeface="Merriweather"/>
                <a:cs typeface="Merriweather"/>
                <a:sym typeface="Merriweather"/>
              </a:rPr>
              <a:t>Order-Level Materials (OLMs) </a:t>
            </a:r>
            <a:r>
              <a:rPr lang="en" sz="1800" dirty="0">
                <a:solidFill>
                  <a:srgbClr val="FFFFFF"/>
                </a:solidFill>
                <a:latin typeface="Merriweather"/>
                <a:ea typeface="Merriweather"/>
                <a:cs typeface="Merriweather"/>
                <a:sym typeface="Merriweather"/>
              </a:rPr>
              <a:t>Part 3</a:t>
            </a:r>
            <a:endParaRPr sz="1800" dirty="0">
              <a:solidFill>
                <a:srgbClr val="FFFFFF"/>
              </a:solidFill>
              <a:latin typeface="Merriweather"/>
              <a:ea typeface="Merriweather"/>
              <a:cs typeface="Merriweather"/>
              <a:sym typeface="Merriweather"/>
            </a:endParaRPr>
          </a:p>
        </p:txBody>
      </p:sp>
      <p:cxnSp>
        <p:nvCxnSpPr>
          <p:cNvPr id="389" name="Google Shape;389;p44">
            <a:extLst>
              <a:ext uri="{C183D7F6-B498-43B3-948B-1728B52AA6E4}">
                <adec:decorative xmlns:adec="http://schemas.microsoft.com/office/drawing/2017/decorative" val="1"/>
              </a:ext>
            </a:extLst>
          </p:cNvPr>
          <p:cNvCxnSpPr/>
          <p:nvPr/>
        </p:nvCxnSpPr>
        <p:spPr>
          <a:xfrm>
            <a:off x="305390" y="813158"/>
            <a:ext cx="4990800" cy="0"/>
          </a:xfrm>
          <a:prstGeom prst="straightConnector1">
            <a:avLst/>
          </a:prstGeom>
          <a:noFill/>
          <a:ln w="7150" cap="flat" cmpd="sng">
            <a:solidFill>
              <a:schemeClr val="dk2"/>
            </a:solidFill>
            <a:prstDash val="solid"/>
            <a:round/>
            <a:headEnd type="none" w="sm" len="sm"/>
            <a:tailEnd type="none" w="sm" len="sm"/>
          </a:ln>
        </p:spPr>
      </p:cxnSp>
      <p:sp>
        <p:nvSpPr>
          <p:cNvPr id="388" name="Google Shape;388;p44"/>
          <p:cNvSpPr txBox="1">
            <a:spLocks noGrp="1"/>
          </p:cNvSpPr>
          <p:nvPr>
            <p:ph type="body" idx="4294967295"/>
          </p:nvPr>
        </p:nvSpPr>
        <p:spPr>
          <a:xfrm>
            <a:off x="305390" y="1200014"/>
            <a:ext cx="5958900" cy="3391200"/>
          </a:xfrm>
          <a:prstGeom prst="rect">
            <a:avLst/>
          </a:prstGeom>
          <a:noFill/>
          <a:ln>
            <a:noFill/>
          </a:ln>
        </p:spPr>
        <p:txBody>
          <a:bodyPr spcFirstLastPara="1" wrap="square" lIns="68575" tIns="34275" rIns="68575" bIns="34275" anchor="t" anchorCtr="0">
            <a:normAutofit fontScale="77500" lnSpcReduction="20000"/>
          </a:bodyPr>
          <a:lstStyle/>
          <a:p>
            <a:pPr marL="0" lvl="0" indent="0" algn="l" rtl="0">
              <a:lnSpc>
                <a:spcPct val="115000"/>
              </a:lnSpc>
              <a:spcBef>
                <a:spcPts val="0"/>
              </a:spcBef>
              <a:spcAft>
                <a:spcPts val="0"/>
              </a:spcAft>
              <a:buClr>
                <a:schemeClr val="dk1"/>
              </a:buClr>
              <a:buSzPct val="100000"/>
              <a:buNone/>
            </a:pPr>
            <a:r>
              <a:rPr lang="en" sz="2200" b="1">
                <a:latin typeface="Merriweather"/>
                <a:ea typeface="Merriweather"/>
                <a:cs typeface="Merriweather"/>
                <a:sym typeface="Merriweather"/>
              </a:rPr>
              <a:t>OLM Fundamentals:</a:t>
            </a:r>
            <a:endParaRPr sz="2200" b="1">
              <a:latin typeface="Merriweather"/>
              <a:ea typeface="Merriweather"/>
              <a:cs typeface="Merriweather"/>
              <a:sym typeface="Merriweather"/>
            </a:endParaRPr>
          </a:p>
          <a:p>
            <a:pPr marL="533400" lvl="0" indent="-349568" algn="l" rtl="0">
              <a:lnSpc>
                <a:spcPct val="115000"/>
              </a:lnSpc>
              <a:spcBef>
                <a:spcPts val="0"/>
              </a:spcBef>
              <a:spcAft>
                <a:spcPts val="0"/>
              </a:spcAft>
              <a:buClr>
                <a:srgbClr val="000000"/>
              </a:buClr>
              <a:buSzPct val="100000"/>
              <a:buChar char="●"/>
            </a:pPr>
            <a:r>
              <a:rPr lang="en" sz="2200">
                <a:latin typeface="Merriweather"/>
                <a:ea typeface="Merriweather"/>
                <a:cs typeface="Merriweather"/>
                <a:sym typeface="Merriweather"/>
              </a:rPr>
              <a:t>Used to acquire incidental items or services  </a:t>
            </a:r>
            <a:endParaRPr sz="2200">
              <a:latin typeface="Merriweather"/>
              <a:ea typeface="Merriweather"/>
              <a:cs typeface="Merriweather"/>
              <a:sym typeface="Merriweather"/>
            </a:endParaRPr>
          </a:p>
          <a:p>
            <a:pPr marL="533400" lvl="0" indent="-349568" algn="l" rtl="0">
              <a:lnSpc>
                <a:spcPct val="115000"/>
              </a:lnSpc>
              <a:spcBef>
                <a:spcPts val="0"/>
              </a:spcBef>
              <a:spcAft>
                <a:spcPts val="0"/>
              </a:spcAft>
              <a:buClr>
                <a:srgbClr val="000000"/>
              </a:buClr>
              <a:buSzPct val="100000"/>
              <a:buChar char="●"/>
            </a:pPr>
            <a:r>
              <a:rPr lang="en" sz="2200">
                <a:latin typeface="Merriweather"/>
                <a:ea typeface="Merriweather"/>
                <a:cs typeface="Merriweather"/>
                <a:sym typeface="Merriweather"/>
              </a:rPr>
              <a:t>Directly tied to awarded MAS SINs</a:t>
            </a:r>
            <a:endParaRPr sz="2200">
              <a:latin typeface="Merriweather"/>
              <a:ea typeface="Merriweather"/>
              <a:cs typeface="Merriweather"/>
              <a:sym typeface="Merriweather"/>
            </a:endParaRPr>
          </a:p>
          <a:p>
            <a:pPr marL="533400" lvl="0" indent="-349568" algn="l" rtl="0">
              <a:lnSpc>
                <a:spcPct val="115000"/>
              </a:lnSpc>
              <a:spcBef>
                <a:spcPts val="0"/>
              </a:spcBef>
              <a:spcAft>
                <a:spcPts val="0"/>
              </a:spcAft>
              <a:buClr>
                <a:srgbClr val="000000"/>
              </a:buClr>
              <a:buSzPct val="100000"/>
              <a:buChar char="●"/>
            </a:pPr>
            <a:r>
              <a:rPr lang="en" sz="2200">
                <a:latin typeface="Merriweather"/>
                <a:ea typeface="Merriweather"/>
                <a:cs typeface="Merriweather"/>
                <a:sym typeface="Merriweather"/>
              </a:rPr>
              <a:t>Not intended for standalone requirements</a:t>
            </a:r>
            <a:endParaRPr sz="2200">
              <a:latin typeface="Merriweather"/>
              <a:ea typeface="Merriweather"/>
              <a:cs typeface="Merriweather"/>
              <a:sym typeface="Merriweather"/>
            </a:endParaRPr>
          </a:p>
          <a:p>
            <a:pPr marL="533400" lvl="0" indent="-349568" algn="l" rtl="0">
              <a:lnSpc>
                <a:spcPct val="115000"/>
              </a:lnSpc>
              <a:spcBef>
                <a:spcPts val="0"/>
              </a:spcBef>
              <a:spcAft>
                <a:spcPts val="0"/>
              </a:spcAft>
              <a:buClr>
                <a:srgbClr val="000000"/>
              </a:buClr>
              <a:buSzPct val="100000"/>
              <a:buChar char="●"/>
            </a:pPr>
            <a:r>
              <a:rPr lang="en" sz="2200">
                <a:latin typeface="Merriweather"/>
                <a:ea typeface="Merriweather"/>
                <a:cs typeface="Merriweather"/>
                <a:sym typeface="Merriweather"/>
              </a:rPr>
              <a:t>Used when the requirement cannot be fully met by awarded contract items alone</a:t>
            </a:r>
            <a:endParaRPr sz="2200">
              <a:latin typeface="Merriweather"/>
              <a:ea typeface="Merriweather"/>
              <a:cs typeface="Merriweather"/>
              <a:sym typeface="Merriweather"/>
            </a:endParaRPr>
          </a:p>
          <a:p>
            <a:pPr marL="533400" lvl="0" indent="-349568" algn="l" rtl="0">
              <a:lnSpc>
                <a:spcPct val="115000"/>
              </a:lnSpc>
              <a:spcBef>
                <a:spcPts val="0"/>
              </a:spcBef>
              <a:spcAft>
                <a:spcPts val="0"/>
              </a:spcAft>
              <a:buClr>
                <a:srgbClr val="000000"/>
              </a:buClr>
              <a:buSzPct val="100000"/>
              <a:buChar char="●"/>
            </a:pPr>
            <a:r>
              <a:rPr lang="en" sz="2200">
                <a:latin typeface="Merriweather"/>
                <a:ea typeface="Merriweather"/>
                <a:cs typeface="Merriweather"/>
                <a:sym typeface="Merriweather"/>
              </a:rPr>
              <a:t>Enables a complete, integrated solution  </a:t>
            </a:r>
            <a:endParaRPr sz="2200">
              <a:latin typeface="Merriweather"/>
              <a:ea typeface="Merriweather"/>
              <a:cs typeface="Merriweather"/>
              <a:sym typeface="Merriweather"/>
            </a:endParaRPr>
          </a:p>
          <a:p>
            <a:pPr marL="800100" lvl="0" indent="-228600" algn="l" rtl="0">
              <a:lnSpc>
                <a:spcPct val="115000"/>
              </a:lnSpc>
              <a:spcBef>
                <a:spcPts val="0"/>
              </a:spcBef>
              <a:spcAft>
                <a:spcPts val="0"/>
              </a:spcAft>
              <a:buClr>
                <a:schemeClr val="dk1"/>
              </a:buClr>
              <a:buSzPct val="100000"/>
              <a:buNone/>
            </a:pPr>
            <a:endParaRPr sz="2200">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ct val="100000"/>
              <a:buNone/>
            </a:pPr>
            <a:r>
              <a:rPr lang="en" sz="2200" b="1">
                <a:latin typeface="Merriweather"/>
                <a:ea typeface="Merriweather"/>
                <a:cs typeface="Merriweather"/>
                <a:sym typeface="Merriweather"/>
              </a:rPr>
              <a:t>Common Examples:</a:t>
            </a:r>
            <a:endParaRPr sz="2200" b="1">
              <a:latin typeface="Merriweather"/>
              <a:ea typeface="Merriweather"/>
              <a:cs typeface="Merriweather"/>
              <a:sym typeface="Merriweather"/>
            </a:endParaRPr>
          </a:p>
          <a:p>
            <a:pPr marL="495300" lvl="0" indent="-336868" algn="l" rtl="0">
              <a:lnSpc>
                <a:spcPct val="115000"/>
              </a:lnSpc>
              <a:spcBef>
                <a:spcPts val="0"/>
              </a:spcBef>
              <a:spcAft>
                <a:spcPts val="0"/>
              </a:spcAft>
              <a:buClr>
                <a:schemeClr val="dk1"/>
              </a:buClr>
              <a:buSzPct val="100000"/>
              <a:buChar char="●"/>
            </a:pPr>
            <a:r>
              <a:rPr lang="en" sz="2200">
                <a:latin typeface="Merriweather"/>
                <a:ea typeface="Merriweather"/>
                <a:cs typeface="Merriweather"/>
                <a:sym typeface="Merriweather"/>
              </a:rPr>
              <a:t>Ancillary materials</a:t>
            </a:r>
            <a:endParaRPr sz="2200">
              <a:latin typeface="Merriweather"/>
              <a:ea typeface="Merriweather"/>
              <a:cs typeface="Merriweather"/>
              <a:sym typeface="Merriweather"/>
            </a:endParaRPr>
          </a:p>
          <a:p>
            <a:pPr marL="495300" lvl="0" indent="-336868" algn="l" rtl="0">
              <a:lnSpc>
                <a:spcPct val="115000"/>
              </a:lnSpc>
              <a:spcBef>
                <a:spcPts val="0"/>
              </a:spcBef>
              <a:spcAft>
                <a:spcPts val="0"/>
              </a:spcAft>
              <a:buClr>
                <a:schemeClr val="dk1"/>
              </a:buClr>
              <a:buSzPct val="100000"/>
              <a:buChar char="●"/>
            </a:pPr>
            <a:r>
              <a:rPr lang="en" sz="2200">
                <a:latin typeface="Merriweather"/>
                <a:ea typeface="Merriweather"/>
                <a:cs typeface="Merriweather"/>
                <a:sym typeface="Merriweather"/>
              </a:rPr>
              <a:t>Minor supporting services</a:t>
            </a:r>
            <a:endParaRPr sz="2200">
              <a:latin typeface="Merriweather"/>
              <a:ea typeface="Merriweather"/>
              <a:cs typeface="Merriweather"/>
              <a:sym typeface="Merriweather"/>
            </a:endParaRPr>
          </a:p>
          <a:p>
            <a:pPr marL="495300" lvl="0" indent="-336868" algn="l" rtl="0">
              <a:lnSpc>
                <a:spcPct val="115000"/>
              </a:lnSpc>
              <a:spcBef>
                <a:spcPts val="0"/>
              </a:spcBef>
              <a:spcAft>
                <a:spcPts val="0"/>
              </a:spcAft>
              <a:buClr>
                <a:schemeClr val="dk1"/>
              </a:buClr>
              <a:buSzPct val="100000"/>
              <a:buChar char="●"/>
            </a:pPr>
            <a:r>
              <a:rPr lang="en" sz="2200">
                <a:latin typeface="Merriweather"/>
                <a:ea typeface="Merriweather"/>
                <a:cs typeface="Merriweather"/>
                <a:sym typeface="Merriweather"/>
              </a:rPr>
              <a:t>Other direct cost items necessary for performance</a:t>
            </a:r>
            <a:endParaRPr sz="2200">
              <a:latin typeface="Merriweather"/>
              <a:ea typeface="Merriweather"/>
              <a:cs typeface="Merriweather"/>
              <a:sym typeface="Merriweather"/>
            </a:endParaRPr>
          </a:p>
          <a:p>
            <a:pPr marL="457200" lvl="0" indent="0" algn="l" rtl="0">
              <a:lnSpc>
                <a:spcPct val="115000"/>
              </a:lnSpc>
              <a:spcBef>
                <a:spcPts val="800"/>
              </a:spcBef>
              <a:spcAft>
                <a:spcPts val="1200"/>
              </a:spcAft>
              <a:buClr>
                <a:schemeClr val="dk1"/>
              </a:buClr>
              <a:buSzPct val="116667"/>
              <a:buNone/>
            </a:pPr>
            <a:endParaRPr>
              <a:latin typeface="Merriweather"/>
              <a:ea typeface="Merriweather"/>
              <a:cs typeface="Merriweather"/>
              <a:sym typeface="Merriweather"/>
            </a:endParaRPr>
          </a:p>
        </p:txBody>
      </p:sp>
      <p:pic>
        <p:nvPicPr>
          <p:cNvPr id="391" name="Google Shape;391;p44" descr="Medical supplies on shelves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64300" y="1165874"/>
            <a:ext cx="1875398" cy="28117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8" name="Google Shape;398;p45"/>
          <p:cNvSpPr txBox="1">
            <a:spLocks noGrp="1"/>
          </p:cNvSpPr>
          <p:nvPr>
            <p:ph type="title" idx="4294967295"/>
          </p:nvPr>
        </p:nvSpPr>
        <p:spPr>
          <a:xfrm>
            <a:off x="311700" y="172464"/>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800"/>
              <a:buFont typeface="Merriweather"/>
              <a:buNone/>
            </a:pPr>
            <a:r>
              <a:rPr lang="en" sz="1800" dirty="0">
                <a:latin typeface="Merriweather"/>
                <a:ea typeface="Merriweather"/>
                <a:cs typeface="Merriweather"/>
                <a:sym typeface="Merriweather"/>
              </a:rPr>
              <a:t>OLM Best Practices &amp; Pitfalls</a:t>
            </a:r>
            <a:endParaRPr sz="1800" dirty="0">
              <a:latin typeface="Merriweather"/>
              <a:ea typeface="Merriweather"/>
              <a:cs typeface="Merriweather"/>
              <a:sym typeface="Merriweather"/>
            </a:endParaRPr>
          </a:p>
        </p:txBody>
      </p:sp>
      <p:cxnSp>
        <p:nvCxnSpPr>
          <p:cNvPr id="397" name="Google Shape;397;p45">
            <a:extLst>
              <a:ext uri="{C183D7F6-B498-43B3-948B-1728B52AA6E4}">
                <adec:decorative xmlns:adec="http://schemas.microsoft.com/office/drawing/2017/decorative" val="1"/>
              </a:ext>
            </a:extLst>
          </p:cNvPr>
          <p:cNvCxnSpPr/>
          <p:nvPr/>
        </p:nvCxnSpPr>
        <p:spPr>
          <a:xfrm>
            <a:off x="300450" y="824296"/>
            <a:ext cx="4990800" cy="0"/>
          </a:xfrm>
          <a:prstGeom prst="straightConnector1">
            <a:avLst/>
          </a:prstGeom>
          <a:noFill/>
          <a:ln w="7150" cap="flat" cmpd="sng">
            <a:solidFill>
              <a:schemeClr val="dk2"/>
            </a:solidFill>
            <a:prstDash val="solid"/>
            <a:round/>
            <a:headEnd type="none" w="sm" len="sm"/>
            <a:tailEnd type="none" w="sm" len="sm"/>
          </a:ln>
        </p:spPr>
      </p:cxnSp>
      <p:sp>
        <p:nvSpPr>
          <p:cNvPr id="396" name="Google Shape;396;p45"/>
          <p:cNvSpPr txBox="1">
            <a:spLocks noGrp="1"/>
          </p:cNvSpPr>
          <p:nvPr>
            <p:ph type="body" idx="4294967295"/>
          </p:nvPr>
        </p:nvSpPr>
        <p:spPr>
          <a:xfrm>
            <a:off x="300450" y="1017725"/>
            <a:ext cx="5583300" cy="3379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800"/>
              </a:spcBef>
              <a:spcAft>
                <a:spcPts val="0"/>
              </a:spcAft>
              <a:buClr>
                <a:schemeClr val="dk1"/>
              </a:buClr>
              <a:buSzPts val="800"/>
              <a:buNone/>
            </a:pPr>
            <a:r>
              <a:rPr lang="en" sz="1500" b="1" u="sng">
                <a:latin typeface="Merriweather"/>
                <a:ea typeface="Merriweather"/>
                <a:cs typeface="Merriweather"/>
                <a:sym typeface="Merriweather"/>
              </a:rPr>
              <a:t>Best Practices:</a:t>
            </a:r>
            <a:endParaRPr sz="1500" b="1" u="sng">
              <a:latin typeface="Merriweather"/>
              <a:ea typeface="Merriweather"/>
              <a:cs typeface="Merriweather"/>
              <a:sym typeface="Merriweather"/>
            </a:endParaRPr>
          </a:p>
          <a:p>
            <a:pPr marL="330200" lvl="0" indent="-171450" algn="l" rtl="0">
              <a:lnSpc>
                <a:spcPct val="100000"/>
              </a:lnSpc>
              <a:spcBef>
                <a:spcPts val="0"/>
              </a:spcBef>
              <a:spcAft>
                <a:spcPts val="0"/>
              </a:spcAft>
              <a:buClr>
                <a:srgbClr val="000000"/>
              </a:buClr>
              <a:buSzPts val="1500"/>
              <a:buChar char="●"/>
            </a:pPr>
            <a:r>
              <a:rPr lang="en" sz="1500">
                <a:latin typeface="Merriweather"/>
                <a:ea typeface="Merriweather"/>
                <a:cs typeface="Merriweather"/>
                <a:sym typeface="Merriweather"/>
              </a:rPr>
              <a:t>Use OLMs to support, not lead</a:t>
            </a:r>
            <a:endParaRPr sz="1500">
              <a:latin typeface="Merriweather"/>
              <a:ea typeface="Merriweather"/>
              <a:cs typeface="Merriweather"/>
              <a:sym typeface="Merriweather"/>
            </a:endParaRPr>
          </a:p>
          <a:p>
            <a:pPr marL="330200" lvl="0" indent="-171450" algn="l" rtl="0">
              <a:lnSpc>
                <a:spcPct val="100000"/>
              </a:lnSpc>
              <a:spcBef>
                <a:spcPts val="0"/>
              </a:spcBef>
              <a:spcAft>
                <a:spcPts val="0"/>
              </a:spcAft>
              <a:buClr>
                <a:srgbClr val="000000"/>
              </a:buClr>
              <a:buSzPts val="1500"/>
              <a:buChar char="●"/>
            </a:pPr>
            <a:r>
              <a:rPr lang="en" sz="1500">
                <a:latin typeface="Merriweather"/>
                <a:ea typeface="Merriweather"/>
                <a:cs typeface="Merriweather"/>
                <a:sym typeface="Merriweather"/>
              </a:rPr>
              <a:t>Request supporting documentation</a:t>
            </a:r>
            <a:endParaRPr sz="1500">
              <a:latin typeface="Merriweather"/>
              <a:ea typeface="Merriweather"/>
              <a:cs typeface="Merriweather"/>
              <a:sym typeface="Merriweather"/>
            </a:endParaRPr>
          </a:p>
          <a:p>
            <a:pPr marL="330200" lvl="0" indent="-171450" algn="l" rtl="0">
              <a:lnSpc>
                <a:spcPct val="100000"/>
              </a:lnSpc>
              <a:spcBef>
                <a:spcPts val="0"/>
              </a:spcBef>
              <a:spcAft>
                <a:spcPts val="0"/>
              </a:spcAft>
              <a:buClr>
                <a:srgbClr val="000000"/>
              </a:buClr>
              <a:buSzPts val="1500"/>
              <a:buChar char="●"/>
            </a:pPr>
            <a:r>
              <a:rPr lang="en" sz="1500">
                <a:latin typeface="Merriweather"/>
                <a:ea typeface="Merriweather"/>
                <a:cs typeface="Merriweather"/>
                <a:sym typeface="Merriweather"/>
              </a:rPr>
              <a:t>Document price analysis in the file</a:t>
            </a:r>
            <a:endParaRPr sz="1500">
              <a:latin typeface="Merriweather"/>
              <a:ea typeface="Merriweather"/>
              <a:cs typeface="Merriweather"/>
              <a:sym typeface="Merriweather"/>
            </a:endParaRPr>
          </a:p>
          <a:p>
            <a:pPr marL="0" lvl="0" indent="0" algn="l" rtl="0">
              <a:lnSpc>
                <a:spcPct val="100000"/>
              </a:lnSpc>
              <a:spcBef>
                <a:spcPts val="800"/>
              </a:spcBef>
              <a:spcAft>
                <a:spcPts val="0"/>
              </a:spcAft>
              <a:buClr>
                <a:schemeClr val="dk1"/>
              </a:buClr>
              <a:buSzPts val="800"/>
              <a:buNone/>
            </a:pPr>
            <a:r>
              <a:rPr lang="en" sz="1500" b="1" u="sng">
                <a:latin typeface="Merriweather"/>
                <a:ea typeface="Merriweather"/>
                <a:cs typeface="Merriweather"/>
                <a:sym typeface="Merriweather"/>
              </a:rPr>
              <a:t>Common Pitfalls:</a:t>
            </a:r>
            <a:endParaRPr sz="1500" b="1" u="sng">
              <a:latin typeface="Merriweather"/>
              <a:ea typeface="Merriweather"/>
              <a:cs typeface="Merriweather"/>
              <a:sym typeface="Merriweather"/>
            </a:endParaRPr>
          </a:p>
          <a:p>
            <a:pPr marL="330200" lvl="0" indent="-171450" algn="l" rtl="0">
              <a:lnSpc>
                <a:spcPct val="100000"/>
              </a:lnSpc>
              <a:spcBef>
                <a:spcPts val="0"/>
              </a:spcBef>
              <a:spcAft>
                <a:spcPts val="0"/>
              </a:spcAft>
              <a:buClr>
                <a:schemeClr val="dk1"/>
              </a:buClr>
              <a:buSzPts val="1500"/>
              <a:buChar char="●"/>
            </a:pPr>
            <a:r>
              <a:rPr lang="en" sz="1500">
                <a:latin typeface="Merriweather"/>
                <a:ea typeface="Merriweather"/>
                <a:cs typeface="Merriweather"/>
                <a:sym typeface="Merriweather"/>
              </a:rPr>
              <a:t>Contractor fails to clearly identify  OLMs</a:t>
            </a:r>
            <a:endParaRPr sz="1500">
              <a:latin typeface="Merriweather"/>
              <a:ea typeface="Merriweather"/>
              <a:cs typeface="Merriweather"/>
              <a:sym typeface="Merriweather"/>
            </a:endParaRPr>
          </a:p>
          <a:p>
            <a:pPr marL="330200" lvl="0" indent="-171450" algn="l" rtl="0">
              <a:lnSpc>
                <a:spcPct val="100000"/>
              </a:lnSpc>
              <a:spcBef>
                <a:spcPts val="0"/>
              </a:spcBef>
              <a:spcAft>
                <a:spcPts val="0"/>
              </a:spcAft>
              <a:buClr>
                <a:schemeClr val="dk1"/>
              </a:buClr>
              <a:buSzPts val="1500"/>
              <a:buChar char="●"/>
            </a:pPr>
            <a:r>
              <a:rPr lang="en" sz="1500">
                <a:latin typeface="Merriweather"/>
                <a:ea typeface="Merriweather"/>
                <a:cs typeface="Merriweather"/>
                <a:sym typeface="Merriweather"/>
              </a:rPr>
              <a:t>OLMs quoted are outside of the scope of the project</a:t>
            </a:r>
            <a:endParaRPr sz="1500">
              <a:latin typeface="Merriweather"/>
              <a:ea typeface="Merriweather"/>
              <a:cs typeface="Merriweather"/>
              <a:sym typeface="Merriweather"/>
            </a:endParaRPr>
          </a:p>
          <a:p>
            <a:pPr marL="330200" lvl="0" indent="-171450" algn="l" rtl="0">
              <a:lnSpc>
                <a:spcPct val="100000"/>
              </a:lnSpc>
              <a:spcBef>
                <a:spcPts val="0"/>
              </a:spcBef>
              <a:spcAft>
                <a:spcPts val="0"/>
              </a:spcAft>
              <a:buClr>
                <a:schemeClr val="dk1"/>
              </a:buClr>
              <a:buSzPts val="1500"/>
              <a:buChar char="●"/>
            </a:pPr>
            <a:r>
              <a:rPr lang="en" sz="1500">
                <a:latin typeface="Merriweather"/>
                <a:ea typeface="Merriweather"/>
                <a:cs typeface="Merriweather"/>
                <a:sym typeface="Merriweather"/>
              </a:rPr>
              <a:t>Incorrectly combining OLMs with standard MAS items</a:t>
            </a:r>
            <a:endParaRPr sz="1500">
              <a:latin typeface="Merriweather"/>
              <a:ea typeface="Merriweather"/>
              <a:cs typeface="Merriweather"/>
              <a:sym typeface="Merriweather"/>
            </a:endParaRPr>
          </a:p>
          <a:p>
            <a:pPr marL="330200" lvl="0" indent="-171450" algn="l" rtl="0">
              <a:lnSpc>
                <a:spcPct val="100000"/>
              </a:lnSpc>
              <a:spcBef>
                <a:spcPts val="0"/>
              </a:spcBef>
              <a:spcAft>
                <a:spcPts val="1200"/>
              </a:spcAft>
              <a:buClr>
                <a:schemeClr val="dk1"/>
              </a:buClr>
              <a:buSzPts val="1500"/>
              <a:buChar char="●"/>
            </a:pPr>
            <a:r>
              <a:rPr lang="en" sz="1500">
                <a:latin typeface="Merriweather"/>
                <a:ea typeface="Merriweather"/>
                <a:cs typeface="Merriweather"/>
                <a:sym typeface="Merriweather"/>
              </a:rPr>
              <a:t>Overly restrictive requirements that limit the use of OLMs</a:t>
            </a:r>
            <a:endParaRPr sz="1500">
              <a:latin typeface="Merriweather"/>
              <a:ea typeface="Merriweather"/>
              <a:cs typeface="Merriweather"/>
              <a:sym typeface="Merriweather"/>
            </a:endParaRPr>
          </a:p>
        </p:txBody>
      </p:sp>
      <p:pic>
        <p:nvPicPr>
          <p:cNvPr id="399" name="Google Shape;399;p45" descr="Preparing for the grim and training the best; MFST and ECCT ready ..."/>
          <p:cNvPicPr preferRelativeResize="0"/>
          <p:nvPr/>
        </p:nvPicPr>
        <p:blipFill rotWithShape="1">
          <a:blip r:embed="rId3" cstate="email">
            <a:alphaModFix amt="79000"/>
            <a:extLst>
              <a:ext uri="{28A0092B-C50C-407E-A947-70E740481C1C}">
                <a14:useLocalDpi xmlns:a14="http://schemas.microsoft.com/office/drawing/2010/main"/>
              </a:ext>
            </a:extLst>
          </a:blip>
          <a:srcRect/>
          <a:stretch/>
        </p:blipFill>
        <p:spPr>
          <a:xfrm>
            <a:off x="5990900" y="1189425"/>
            <a:ext cx="2068500" cy="2866500"/>
          </a:xfrm>
          <a:prstGeom prst="roundRect">
            <a:avLst>
              <a:gd name="adj" fmla="val 4559"/>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4" name="Google Shape;234;p28" descr="Jeffery Calhoun"/>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3465125" y="1662300"/>
            <a:ext cx="1818900" cy="1818900"/>
          </a:xfrm>
          <a:prstGeom prst="ellipse">
            <a:avLst/>
          </a:prstGeom>
          <a:noFill/>
          <a:ln>
            <a:noFill/>
          </a:ln>
        </p:spPr>
      </p:pic>
      <p:sp>
        <p:nvSpPr>
          <p:cNvPr id="235" name="Google Shape;235;p28"/>
          <p:cNvSpPr txBox="1">
            <a:spLocks noGrp="1"/>
          </p:cNvSpPr>
          <p:nvPr>
            <p:ph type="title"/>
          </p:nvPr>
        </p:nvSpPr>
        <p:spPr>
          <a:xfrm>
            <a:off x="2120975" y="3628375"/>
            <a:ext cx="4507200" cy="572700"/>
          </a:xfrm>
          <a:prstGeom prst="rect">
            <a:avLst/>
          </a:prstGeom>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66443"/>
              <a:buFont typeface="Arial"/>
              <a:buNone/>
            </a:pPr>
            <a:r>
              <a:rPr lang="en" sz="1656" b="1" dirty="0"/>
              <a:t>Jeffery Calhoun</a:t>
            </a:r>
            <a:endParaRPr sz="1656" dirty="0"/>
          </a:p>
          <a:p>
            <a:pPr marL="0" lvl="0" indent="0" algn="ctr" rtl="0">
              <a:lnSpc>
                <a:spcPct val="90000"/>
              </a:lnSpc>
              <a:spcBef>
                <a:spcPts val="1000"/>
              </a:spcBef>
              <a:spcAft>
                <a:spcPts val="0"/>
              </a:spcAft>
              <a:buClr>
                <a:schemeClr val="dk1"/>
              </a:buClr>
              <a:buSzPct val="66443"/>
              <a:buFont typeface="Arial"/>
              <a:buNone/>
            </a:pPr>
            <a:r>
              <a:rPr lang="en" sz="1656" b="1" dirty="0"/>
              <a:t>Director of MAS Program Management</a:t>
            </a:r>
            <a:endParaRPr sz="1656" dirty="0"/>
          </a:p>
          <a:p>
            <a:pPr marL="0" lvl="0" indent="0" algn="ctr" rtl="0">
              <a:lnSpc>
                <a:spcPct val="90000"/>
              </a:lnSpc>
              <a:spcBef>
                <a:spcPts val="1000"/>
              </a:spcBef>
              <a:spcAft>
                <a:spcPts val="0"/>
              </a:spcAft>
              <a:buClr>
                <a:schemeClr val="dk1"/>
              </a:buClr>
              <a:buSzPct val="66443"/>
              <a:buFont typeface="Arial"/>
              <a:buNone/>
            </a:pPr>
            <a:r>
              <a:rPr lang="en" sz="1656" b="1" dirty="0"/>
              <a:t>Federal Acquisition Service</a:t>
            </a:r>
            <a:endParaRPr sz="1656" dirty="0"/>
          </a:p>
          <a:p>
            <a:pPr marL="0" lvl="0" indent="0" algn="ctr" rtl="0">
              <a:lnSpc>
                <a:spcPct val="90000"/>
              </a:lnSpc>
              <a:spcBef>
                <a:spcPts val="1000"/>
              </a:spcBef>
              <a:spcAft>
                <a:spcPts val="0"/>
              </a:spcAft>
              <a:buClr>
                <a:schemeClr val="dk1"/>
              </a:buClr>
              <a:buSzPct val="100000"/>
              <a:buFont typeface="Arial"/>
              <a:buNone/>
            </a:pPr>
            <a:br>
              <a:rPr lang="en" sz="1100" dirty="0"/>
            </a:b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46"/>
          <p:cNvSpPr txBox="1">
            <a:spLocks noGrp="1"/>
          </p:cNvSpPr>
          <p:nvPr>
            <p:ph type="title" idx="4294967295"/>
          </p:nvPr>
        </p:nvSpPr>
        <p:spPr>
          <a:xfrm>
            <a:off x="311700" y="216426"/>
            <a:ext cx="85206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1800"/>
              <a:buFont typeface="Merriweather"/>
              <a:buNone/>
            </a:pPr>
            <a:r>
              <a:rPr lang="en" sz="1800" dirty="0">
                <a:latin typeface="Merriweather"/>
                <a:ea typeface="Merriweather"/>
                <a:cs typeface="Merriweather"/>
                <a:sym typeface="Merriweather"/>
              </a:rPr>
              <a:t>OLM Example Scenario</a:t>
            </a:r>
            <a:endParaRPr sz="1800" dirty="0">
              <a:latin typeface="Merriweather"/>
              <a:ea typeface="Merriweather"/>
              <a:cs typeface="Merriweather"/>
              <a:sym typeface="Merriweather"/>
            </a:endParaRPr>
          </a:p>
        </p:txBody>
      </p:sp>
      <p:cxnSp>
        <p:nvCxnSpPr>
          <p:cNvPr id="406" name="Google Shape;406;p46">
            <a:extLst>
              <a:ext uri="{C183D7F6-B498-43B3-948B-1728B52AA6E4}">
                <adec:decorative xmlns:adec="http://schemas.microsoft.com/office/drawing/2017/decorative" val="1"/>
              </a:ext>
            </a:extLst>
          </p:cNvPr>
          <p:cNvCxnSpPr/>
          <p:nvPr/>
        </p:nvCxnSpPr>
        <p:spPr>
          <a:xfrm>
            <a:off x="305390" y="936251"/>
            <a:ext cx="5497200" cy="0"/>
          </a:xfrm>
          <a:prstGeom prst="straightConnector1">
            <a:avLst/>
          </a:prstGeom>
          <a:noFill/>
          <a:ln w="7150" cap="flat" cmpd="sng">
            <a:solidFill>
              <a:schemeClr val="dk2"/>
            </a:solidFill>
            <a:prstDash val="solid"/>
            <a:round/>
            <a:headEnd type="none" w="sm" len="sm"/>
            <a:tailEnd type="none" w="sm" len="sm"/>
          </a:ln>
        </p:spPr>
      </p:cxnSp>
      <p:sp>
        <p:nvSpPr>
          <p:cNvPr id="405" name="Google Shape;405;p46"/>
          <p:cNvSpPr txBox="1">
            <a:spLocks noGrp="1"/>
          </p:cNvSpPr>
          <p:nvPr>
            <p:ph type="body" idx="4294967295"/>
          </p:nvPr>
        </p:nvSpPr>
        <p:spPr>
          <a:xfrm>
            <a:off x="311700" y="1152475"/>
            <a:ext cx="6563100" cy="3416400"/>
          </a:xfrm>
          <a:prstGeom prst="rect">
            <a:avLst/>
          </a:prstGeom>
          <a:noFill/>
          <a:ln>
            <a:noFill/>
          </a:ln>
        </p:spPr>
        <p:txBody>
          <a:bodyPr spcFirstLastPara="1" wrap="square" lIns="68575" tIns="34275" rIns="68575" bIns="34275" anchor="t" anchorCtr="0">
            <a:normAutofit lnSpcReduction="10000"/>
          </a:bodyPr>
          <a:lstStyle/>
          <a:p>
            <a:pPr marL="0" lvl="0" indent="0" algn="l" rtl="0">
              <a:lnSpc>
                <a:spcPct val="115000"/>
              </a:lnSpc>
              <a:spcBef>
                <a:spcPts val="0"/>
              </a:spcBef>
              <a:spcAft>
                <a:spcPts val="0"/>
              </a:spcAft>
              <a:buClr>
                <a:schemeClr val="dk1"/>
              </a:buClr>
              <a:buSzPts val="1200"/>
              <a:buNone/>
            </a:pPr>
            <a:r>
              <a:rPr lang="en" sz="1200" b="1">
                <a:latin typeface="Merriweather"/>
                <a:ea typeface="Merriweather"/>
                <a:cs typeface="Merriweather"/>
                <a:sym typeface="Merriweather"/>
              </a:rPr>
              <a:t>Scenario: </a:t>
            </a:r>
            <a:r>
              <a:rPr lang="en" sz="1200">
                <a:latin typeface="Merriweather"/>
                <a:ea typeface="Merriweather"/>
                <a:cs typeface="Merriweather"/>
                <a:sym typeface="Merriweather"/>
              </a:rPr>
              <a:t>Customer requires complex instructor-led cybersecurity training  </a:t>
            </a:r>
            <a:endParaRPr sz="1200">
              <a:latin typeface="Merriweather"/>
              <a:ea typeface="Merriweather"/>
              <a:cs typeface="Merriweather"/>
              <a:sym typeface="Merriweather"/>
            </a:endParaRPr>
          </a:p>
          <a:p>
            <a:pPr marL="457200" lvl="0" indent="-311150" algn="l" rtl="0">
              <a:lnSpc>
                <a:spcPct val="115000"/>
              </a:lnSpc>
              <a:spcBef>
                <a:spcPts val="0"/>
              </a:spcBef>
              <a:spcAft>
                <a:spcPts val="0"/>
              </a:spcAft>
              <a:buClr>
                <a:schemeClr val="dk1"/>
              </a:buClr>
              <a:buSzPts val="900"/>
              <a:buFont typeface="Merriweather"/>
              <a:buChar char="•"/>
            </a:pPr>
            <a:r>
              <a:rPr lang="en" sz="1200">
                <a:latin typeface="Merriweather"/>
                <a:ea typeface="Merriweather"/>
                <a:cs typeface="Merriweather"/>
                <a:sym typeface="Merriweather"/>
              </a:rPr>
              <a:t>Requirements include non-typical items such as short-term software licenses, pre-configured training laptops and classified exercise materials</a:t>
            </a:r>
            <a:endParaRPr sz="1200">
              <a:latin typeface="Merriweather"/>
              <a:ea typeface="Merriweather"/>
              <a:cs typeface="Merriweather"/>
              <a:sym typeface="Merriweather"/>
            </a:endParaRPr>
          </a:p>
          <a:p>
            <a:pPr marL="457200" lvl="0" indent="0" algn="l" rtl="0">
              <a:lnSpc>
                <a:spcPct val="115000"/>
              </a:lnSpc>
              <a:spcBef>
                <a:spcPts val="0"/>
              </a:spcBef>
              <a:spcAft>
                <a:spcPts val="0"/>
              </a:spcAft>
              <a:buClr>
                <a:schemeClr val="dk1"/>
              </a:buClr>
              <a:buSzPts val="1200"/>
              <a:buNone/>
            </a:pPr>
            <a:endParaRPr sz="1200">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200"/>
              <a:buNone/>
            </a:pPr>
            <a:r>
              <a:rPr lang="en" sz="1200" b="1">
                <a:latin typeface="Merriweather"/>
                <a:ea typeface="Merriweather"/>
                <a:cs typeface="Merriweather"/>
                <a:sym typeface="Merriweather"/>
              </a:rPr>
              <a:t>Outcome:</a:t>
            </a:r>
            <a:endParaRPr sz="1200" b="1">
              <a:latin typeface="Merriweather"/>
              <a:ea typeface="Merriweather"/>
              <a:cs typeface="Merriweather"/>
              <a:sym typeface="Merriweather"/>
            </a:endParaRPr>
          </a:p>
          <a:p>
            <a:pPr marL="457200" lvl="0" indent="-311150" algn="l" rtl="0">
              <a:lnSpc>
                <a:spcPct val="115000"/>
              </a:lnSpc>
              <a:spcBef>
                <a:spcPts val="0"/>
              </a:spcBef>
              <a:spcAft>
                <a:spcPts val="0"/>
              </a:spcAft>
              <a:buClr>
                <a:schemeClr val="dk1"/>
              </a:buClr>
              <a:buSzPts val="900"/>
              <a:buFont typeface="Merriweather"/>
              <a:buChar char="•"/>
            </a:pPr>
            <a:r>
              <a:rPr lang="en" sz="1200">
                <a:latin typeface="Merriweather"/>
                <a:ea typeface="Merriweather"/>
                <a:cs typeface="Merriweather"/>
                <a:sym typeface="Merriweather"/>
              </a:rPr>
              <a:t>Customer understands these requirements are unique and allows OLMs for flexibility</a:t>
            </a:r>
            <a:endParaRPr sz="1200">
              <a:latin typeface="Merriweather"/>
              <a:ea typeface="Merriweather"/>
              <a:cs typeface="Merriweather"/>
              <a:sym typeface="Merriweather"/>
            </a:endParaRPr>
          </a:p>
          <a:p>
            <a:pPr marL="457200" lvl="0" indent="-311150" algn="l" rtl="0">
              <a:lnSpc>
                <a:spcPct val="115000"/>
              </a:lnSpc>
              <a:spcBef>
                <a:spcPts val="0"/>
              </a:spcBef>
              <a:spcAft>
                <a:spcPts val="0"/>
              </a:spcAft>
              <a:buClr>
                <a:schemeClr val="dk1"/>
              </a:buClr>
              <a:buSzPts val="900"/>
              <a:buFont typeface="Merriweather"/>
              <a:buChar char="•"/>
            </a:pPr>
            <a:r>
              <a:rPr lang="en" sz="1200">
                <a:latin typeface="Merriweather"/>
                <a:ea typeface="Merriweather"/>
                <a:cs typeface="Merriweather"/>
                <a:sym typeface="Merriweather"/>
              </a:rPr>
              <a:t>Quote 1 includes only MAS contract items - </a:t>
            </a:r>
            <a:r>
              <a:rPr lang="en" sz="1200" b="1">
                <a:latin typeface="Merriweather"/>
                <a:ea typeface="Merriweather"/>
                <a:cs typeface="Merriweather"/>
                <a:sym typeface="Merriweather"/>
              </a:rPr>
              <a:t>$900K</a:t>
            </a:r>
            <a:endParaRPr sz="1200" b="1">
              <a:latin typeface="Merriweather"/>
              <a:ea typeface="Merriweather"/>
              <a:cs typeface="Merriweather"/>
              <a:sym typeface="Merriweather"/>
            </a:endParaRPr>
          </a:p>
          <a:p>
            <a:pPr marL="457200" lvl="0" indent="-311150" algn="l" rtl="0">
              <a:lnSpc>
                <a:spcPct val="115000"/>
              </a:lnSpc>
              <a:spcBef>
                <a:spcPts val="0"/>
              </a:spcBef>
              <a:spcAft>
                <a:spcPts val="0"/>
              </a:spcAft>
              <a:buClr>
                <a:schemeClr val="dk1"/>
              </a:buClr>
              <a:buSzPts val="900"/>
              <a:buFont typeface="Merriweather"/>
              <a:buChar char="•"/>
            </a:pPr>
            <a:r>
              <a:rPr lang="en" sz="1200">
                <a:latin typeface="Merriweather"/>
                <a:ea typeface="Merriweather"/>
                <a:cs typeface="Merriweather"/>
                <a:sym typeface="Merriweather"/>
              </a:rPr>
              <a:t>Quote 2 includes some OLM items - </a:t>
            </a:r>
            <a:r>
              <a:rPr lang="en" sz="1200" b="1">
                <a:latin typeface="Merriweather"/>
                <a:ea typeface="Merriweather"/>
                <a:cs typeface="Merriweather"/>
                <a:sym typeface="Merriweather"/>
              </a:rPr>
              <a:t>$875K</a:t>
            </a:r>
            <a:endParaRPr sz="1200" b="1">
              <a:latin typeface="Merriweather"/>
              <a:ea typeface="Merriweather"/>
              <a:cs typeface="Merriweather"/>
              <a:sym typeface="Merriweather"/>
            </a:endParaRPr>
          </a:p>
          <a:p>
            <a:pPr marL="457200" lvl="0" indent="-311150" algn="l" rtl="0">
              <a:lnSpc>
                <a:spcPct val="115000"/>
              </a:lnSpc>
              <a:spcBef>
                <a:spcPts val="0"/>
              </a:spcBef>
              <a:spcAft>
                <a:spcPts val="0"/>
              </a:spcAft>
              <a:buClr>
                <a:schemeClr val="dk1"/>
              </a:buClr>
              <a:buSzPts val="900"/>
              <a:buFont typeface="Merriweather"/>
              <a:buChar char="•"/>
            </a:pPr>
            <a:r>
              <a:rPr lang="en" sz="1200">
                <a:latin typeface="Merriweather"/>
                <a:ea typeface="Merriweather"/>
                <a:cs typeface="Merriweather"/>
                <a:sym typeface="Merriweather"/>
              </a:rPr>
              <a:t>Quote 3 includes all OLM items, no MAS contract items </a:t>
            </a:r>
            <a:r>
              <a:rPr lang="en" sz="1200" b="1">
                <a:latin typeface="Merriweather"/>
                <a:ea typeface="Merriweather"/>
                <a:cs typeface="Merriweather"/>
                <a:sym typeface="Merriweather"/>
              </a:rPr>
              <a:t>$850K</a:t>
            </a:r>
            <a:endParaRPr sz="1200" b="1">
              <a:latin typeface="Merriweather"/>
              <a:ea typeface="Merriweather"/>
              <a:cs typeface="Merriweather"/>
              <a:sym typeface="Merriweather"/>
            </a:endParaRPr>
          </a:p>
          <a:p>
            <a:pPr marL="457200" lvl="0" indent="0" algn="l" rtl="0">
              <a:lnSpc>
                <a:spcPct val="115000"/>
              </a:lnSpc>
              <a:spcBef>
                <a:spcPts val="0"/>
              </a:spcBef>
              <a:spcAft>
                <a:spcPts val="0"/>
              </a:spcAft>
              <a:buClr>
                <a:schemeClr val="dk1"/>
              </a:buClr>
              <a:buSzPts val="1200"/>
              <a:buNone/>
            </a:pPr>
            <a:endParaRPr sz="1200">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200"/>
              <a:buNone/>
            </a:pPr>
            <a:r>
              <a:rPr lang="en" sz="1200" b="1">
                <a:latin typeface="Merriweather"/>
                <a:ea typeface="Merriweather"/>
                <a:cs typeface="Merriweather"/>
                <a:sym typeface="Merriweather"/>
              </a:rPr>
              <a:t>Key Questions:</a:t>
            </a:r>
            <a:endParaRPr sz="1200" b="1">
              <a:latin typeface="Merriweather"/>
              <a:ea typeface="Merriweather"/>
              <a:cs typeface="Merriweather"/>
              <a:sym typeface="Merriweather"/>
            </a:endParaRPr>
          </a:p>
          <a:p>
            <a:pPr marL="457200" lvl="0" indent="-311150" algn="l" rtl="0">
              <a:lnSpc>
                <a:spcPct val="115000"/>
              </a:lnSpc>
              <a:spcBef>
                <a:spcPts val="0"/>
              </a:spcBef>
              <a:spcAft>
                <a:spcPts val="0"/>
              </a:spcAft>
              <a:buClr>
                <a:schemeClr val="dk1"/>
              </a:buClr>
              <a:buSzPts val="900"/>
              <a:buFont typeface="Merriweather"/>
              <a:buChar char="•"/>
            </a:pPr>
            <a:r>
              <a:rPr lang="en" sz="1200">
                <a:latin typeface="Merriweather"/>
                <a:ea typeface="Merriweather"/>
                <a:cs typeface="Merriweather"/>
                <a:sym typeface="Merriweather"/>
              </a:rPr>
              <a:t>Is the customer obligated to award to Quote 1 since all contract items?  </a:t>
            </a:r>
            <a:endParaRPr sz="1200">
              <a:latin typeface="Merriweather"/>
              <a:ea typeface="Merriweather"/>
              <a:cs typeface="Merriweather"/>
              <a:sym typeface="Merriweather"/>
            </a:endParaRPr>
          </a:p>
          <a:p>
            <a:pPr marL="457200" lvl="0" indent="-311150" algn="l" rtl="0">
              <a:lnSpc>
                <a:spcPct val="115000"/>
              </a:lnSpc>
              <a:spcBef>
                <a:spcPts val="0"/>
              </a:spcBef>
              <a:spcAft>
                <a:spcPts val="0"/>
              </a:spcAft>
              <a:buClr>
                <a:schemeClr val="dk1"/>
              </a:buClr>
              <a:buSzPts val="900"/>
              <a:buFont typeface="Merriweather"/>
              <a:buChar char="•"/>
            </a:pPr>
            <a:r>
              <a:rPr lang="en" sz="1200">
                <a:latin typeface="Merriweather"/>
                <a:ea typeface="Merriweather"/>
                <a:cs typeface="Merriweather"/>
                <a:sym typeface="Merriweather"/>
              </a:rPr>
              <a:t>Can Quote 2 include up to 50% of the order as OLMs?  </a:t>
            </a:r>
            <a:endParaRPr sz="1200">
              <a:latin typeface="Merriweather"/>
              <a:ea typeface="Merriweather"/>
              <a:cs typeface="Merriweather"/>
              <a:sym typeface="Merriweather"/>
            </a:endParaRPr>
          </a:p>
          <a:p>
            <a:pPr marL="457200" lvl="0" indent="-311150" algn="l" rtl="0">
              <a:lnSpc>
                <a:spcPct val="115000"/>
              </a:lnSpc>
              <a:spcBef>
                <a:spcPts val="0"/>
              </a:spcBef>
              <a:spcAft>
                <a:spcPts val="0"/>
              </a:spcAft>
              <a:buClr>
                <a:schemeClr val="dk1"/>
              </a:buClr>
              <a:buSzPts val="900"/>
              <a:buFont typeface="Merriweather"/>
              <a:buChar char="•"/>
            </a:pPr>
            <a:r>
              <a:rPr lang="en" sz="1200">
                <a:latin typeface="Merriweather"/>
                <a:ea typeface="Merriweather"/>
                <a:cs typeface="Merriweather"/>
                <a:sym typeface="Merriweather"/>
              </a:rPr>
              <a:t>Is Quote 3 eligible for award?  </a:t>
            </a:r>
            <a:endParaRPr sz="1200">
              <a:latin typeface="Merriweather"/>
              <a:ea typeface="Merriweather"/>
              <a:cs typeface="Merriweather"/>
              <a:sym typeface="Merriweather"/>
            </a:endParaRPr>
          </a:p>
          <a:p>
            <a:pPr marL="457200" lvl="0" indent="-311150" algn="l" rtl="0">
              <a:lnSpc>
                <a:spcPct val="115000"/>
              </a:lnSpc>
              <a:spcBef>
                <a:spcPts val="0"/>
              </a:spcBef>
              <a:spcAft>
                <a:spcPts val="0"/>
              </a:spcAft>
              <a:buClr>
                <a:schemeClr val="dk1"/>
              </a:buClr>
              <a:buSzPts val="900"/>
              <a:buFont typeface="Merriweather"/>
              <a:buChar char="•"/>
            </a:pPr>
            <a:r>
              <a:rPr lang="en" sz="1200">
                <a:latin typeface="Merriweather"/>
                <a:ea typeface="Merriweather"/>
                <a:cs typeface="Merriweather"/>
                <a:sym typeface="Merriweather"/>
              </a:rPr>
              <a:t>Must the customer award to Quote 2 as lowest price technically acceptable?  </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pic>
        <p:nvPicPr>
          <p:cNvPr id="407" name="Google Shape;407;p46" descr="Padlock and key with text on purple background (Digital Composite)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813776" y="1087214"/>
            <a:ext cx="1964401" cy="296907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3" name="Google Shape;413;p47"/>
          <p:cNvSpPr txBox="1">
            <a:spLocks noGrp="1"/>
          </p:cNvSpPr>
          <p:nvPr>
            <p:ph type="title" idx="4294967295"/>
          </p:nvPr>
        </p:nvSpPr>
        <p:spPr>
          <a:xfrm>
            <a:off x="311700" y="209050"/>
            <a:ext cx="1974300" cy="601500"/>
          </a:xfrm>
          <a:prstGeom prst="rect">
            <a:avLst/>
          </a:prstGeom>
          <a:noFill/>
          <a:ln w="7150" cap="flat" cmpd="sng">
            <a:solidFill>
              <a:schemeClr val="dk1"/>
            </a:solidFill>
            <a:prstDash val="solid"/>
            <a:round/>
            <a:headEnd type="none" w="sm" len="sm"/>
            <a:tailEnd type="none" w="sm" len="sm"/>
          </a:ln>
        </p:spPr>
        <p:txBody>
          <a:bodyPr spcFirstLastPara="1" wrap="square" lIns="68575" tIns="34275" rIns="68575" bIns="34275" anchor="ctr" anchorCtr="0">
            <a:normAutofit/>
          </a:bodyPr>
          <a:lstStyle/>
          <a:p>
            <a:pPr marL="0" lvl="0" indent="0" algn="ctr" rtl="0">
              <a:lnSpc>
                <a:spcPct val="115000"/>
              </a:lnSpc>
              <a:spcBef>
                <a:spcPts val="0"/>
              </a:spcBef>
              <a:spcAft>
                <a:spcPts val="0"/>
              </a:spcAft>
              <a:buClr>
                <a:srgbClr val="D4AF37"/>
              </a:buClr>
              <a:buSzPts val="1200"/>
              <a:buFont typeface="Merriweather"/>
              <a:buNone/>
            </a:pPr>
            <a:r>
              <a:rPr lang="en" sz="1200">
                <a:solidFill>
                  <a:srgbClr val="0E3355"/>
                </a:solidFill>
                <a:latin typeface="Merriweather"/>
                <a:ea typeface="Merriweather"/>
                <a:cs typeface="Merriweather"/>
                <a:sym typeface="Merriweather"/>
              </a:rPr>
              <a:t>Quote 1: Only MAS contract items  $900K</a:t>
            </a:r>
            <a:endParaRPr sz="1800">
              <a:solidFill>
                <a:srgbClr val="0E3355"/>
              </a:solidFill>
              <a:latin typeface="Merriweather"/>
              <a:ea typeface="Merriweather"/>
              <a:cs typeface="Merriweather"/>
              <a:sym typeface="Merriweather"/>
            </a:endParaRPr>
          </a:p>
        </p:txBody>
      </p:sp>
      <p:sp>
        <p:nvSpPr>
          <p:cNvPr id="414" name="Google Shape;414;p47"/>
          <p:cNvSpPr txBox="1">
            <a:spLocks noGrp="1"/>
          </p:cNvSpPr>
          <p:nvPr>
            <p:ph type="title" idx="4294967295"/>
          </p:nvPr>
        </p:nvSpPr>
        <p:spPr>
          <a:xfrm>
            <a:off x="3347250" y="209050"/>
            <a:ext cx="1974300" cy="601500"/>
          </a:xfrm>
          <a:prstGeom prst="rect">
            <a:avLst/>
          </a:prstGeom>
          <a:noFill/>
          <a:ln w="7150" cap="flat" cmpd="sng">
            <a:solidFill>
              <a:schemeClr val="dk1"/>
            </a:solidFill>
            <a:prstDash val="solid"/>
            <a:round/>
            <a:headEnd type="none" w="sm" len="sm"/>
            <a:tailEnd type="none" w="sm" len="sm"/>
          </a:ln>
        </p:spPr>
        <p:txBody>
          <a:bodyPr spcFirstLastPara="1" wrap="square" lIns="68575" tIns="34275" rIns="68575" bIns="34275" anchor="ctr" anchorCtr="0">
            <a:normAutofit/>
          </a:bodyPr>
          <a:lstStyle/>
          <a:p>
            <a:pPr marL="0" lvl="0" indent="0" algn="ctr" rtl="0">
              <a:lnSpc>
                <a:spcPct val="115000"/>
              </a:lnSpc>
              <a:spcBef>
                <a:spcPts val="0"/>
              </a:spcBef>
              <a:spcAft>
                <a:spcPts val="0"/>
              </a:spcAft>
              <a:buClr>
                <a:srgbClr val="D4AF37"/>
              </a:buClr>
              <a:buSzPts val="1200"/>
              <a:buFont typeface="Merriweather"/>
              <a:buNone/>
            </a:pPr>
            <a:r>
              <a:rPr lang="en" sz="1200">
                <a:solidFill>
                  <a:srgbClr val="0E3355"/>
                </a:solidFill>
                <a:latin typeface="Merriweather"/>
                <a:ea typeface="Merriweather"/>
                <a:cs typeface="Merriweather"/>
                <a:sym typeface="Merriweather"/>
              </a:rPr>
              <a:t>Quote 2: Some ancillary OLM items $875K</a:t>
            </a:r>
            <a:endParaRPr sz="1800">
              <a:solidFill>
                <a:srgbClr val="0E3355"/>
              </a:solidFill>
              <a:latin typeface="Merriweather"/>
              <a:ea typeface="Merriweather"/>
              <a:cs typeface="Merriweather"/>
              <a:sym typeface="Merriweather"/>
            </a:endParaRPr>
          </a:p>
        </p:txBody>
      </p:sp>
      <p:sp>
        <p:nvSpPr>
          <p:cNvPr id="415" name="Google Shape;415;p47"/>
          <p:cNvSpPr txBox="1">
            <a:spLocks noGrp="1"/>
          </p:cNvSpPr>
          <p:nvPr>
            <p:ph type="title" idx="4294967295"/>
          </p:nvPr>
        </p:nvSpPr>
        <p:spPr>
          <a:xfrm>
            <a:off x="6142850" y="209050"/>
            <a:ext cx="1974300" cy="601500"/>
          </a:xfrm>
          <a:prstGeom prst="rect">
            <a:avLst/>
          </a:prstGeom>
          <a:noFill/>
          <a:ln w="7150" cap="flat" cmpd="sng">
            <a:solidFill>
              <a:srgbClr val="0E3355"/>
            </a:solidFill>
            <a:prstDash val="solid"/>
            <a:round/>
            <a:headEnd type="none" w="sm" len="sm"/>
            <a:tailEnd type="none" w="sm" len="sm"/>
          </a:ln>
        </p:spPr>
        <p:txBody>
          <a:bodyPr spcFirstLastPara="1" wrap="square" lIns="68575" tIns="34275" rIns="68575" bIns="34275" anchor="ctr" anchorCtr="0">
            <a:normAutofit/>
          </a:bodyPr>
          <a:lstStyle/>
          <a:p>
            <a:pPr marL="0" lvl="0" indent="0" algn="ctr" rtl="0">
              <a:lnSpc>
                <a:spcPct val="115000"/>
              </a:lnSpc>
              <a:spcBef>
                <a:spcPts val="0"/>
              </a:spcBef>
              <a:spcAft>
                <a:spcPts val="0"/>
              </a:spcAft>
              <a:buClr>
                <a:srgbClr val="D4AF37"/>
              </a:buClr>
              <a:buSzPts val="1200"/>
              <a:buFont typeface="Merriweather"/>
              <a:buNone/>
            </a:pPr>
            <a:r>
              <a:rPr lang="en" sz="1200">
                <a:solidFill>
                  <a:srgbClr val="0E3355"/>
                </a:solidFill>
                <a:latin typeface="Merriweather"/>
                <a:ea typeface="Merriweather"/>
                <a:cs typeface="Merriweather"/>
                <a:sym typeface="Merriweather"/>
              </a:rPr>
              <a:t>Quote 3: All OLM items $850K</a:t>
            </a:r>
            <a:endParaRPr sz="1800">
              <a:solidFill>
                <a:srgbClr val="0E3355"/>
              </a:solidFill>
              <a:latin typeface="Merriweather"/>
              <a:ea typeface="Merriweather"/>
              <a:cs typeface="Merriweather"/>
              <a:sym typeface="Merriweather"/>
            </a:endParaRPr>
          </a:p>
        </p:txBody>
      </p:sp>
      <p:sp>
        <p:nvSpPr>
          <p:cNvPr id="416" name="Google Shape;416;p47"/>
          <p:cNvSpPr txBox="1">
            <a:spLocks noGrp="1"/>
          </p:cNvSpPr>
          <p:nvPr>
            <p:ph type="body" idx="4294967295"/>
          </p:nvPr>
        </p:nvSpPr>
        <p:spPr>
          <a:xfrm>
            <a:off x="455975" y="1226050"/>
            <a:ext cx="8141700" cy="360900"/>
          </a:xfrm>
          <a:prstGeom prst="rect">
            <a:avLst/>
          </a:prstGeom>
          <a:noFill/>
          <a:ln>
            <a:noFill/>
          </a:ln>
        </p:spPr>
        <p:txBody>
          <a:bodyPr spcFirstLastPara="1" wrap="square" lIns="68575" tIns="34275" rIns="68575" bIns="34275" anchor="t" anchorCtr="0">
            <a:normAutofit fontScale="25000" lnSpcReduction="20000"/>
          </a:bodyPr>
          <a:lstStyle/>
          <a:p>
            <a:pPr marL="330200" lvl="0" indent="-188913" algn="l" rtl="0">
              <a:lnSpc>
                <a:spcPct val="150000"/>
              </a:lnSpc>
              <a:spcBef>
                <a:spcPts val="0"/>
              </a:spcBef>
              <a:spcAft>
                <a:spcPts val="0"/>
              </a:spcAft>
              <a:buSzPct val="100000"/>
              <a:buFont typeface="Noto Sans Symbols"/>
              <a:buChar char="●"/>
            </a:pPr>
            <a:r>
              <a:rPr lang="en" sz="4700">
                <a:latin typeface="Merriweather"/>
                <a:ea typeface="Merriweather"/>
                <a:cs typeface="Merriweather"/>
                <a:sym typeface="Merriweather"/>
              </a:rPr>
              <a:t>   Obligated to award to Quote 1 since all contract items? - No, OLM allows flexibility</a:t>
            </a:r>
            <a:endParaRPr sz="4700">
              <a:latin typeface="Merriweather"/>
              <a:ea typeface="Merriweather"/>
              <a:cs typeface="Merriweather"/>
              <a:sym typeface="Merriweather"/>
            </a:endParaRPr>
          </a:p>
          <a:p>
            <a:pPr marL="0" lvl="0" indent="0" algn="l" rtl="0">
              <a:lnSpc>
                <a:spcPct val="115000"/>
              </a:lnSpc>
              <a:spcBef>
                <a:spcPts val="1200"/>
              </a:spcBef>
              <a:spcAft>
                <a:spcPts val="1200"/>
              </a:spcAft>
              <a:buClr>
                <a:schemeClr val="dk1"/>
              </a:buClr>
              <a:buSzPct val="100000"/>
              <a:buNone/>
            </a:pPr>
            <a:endParaRPr sz="1200">
              <a:latin typeface="Merriweather"/>
              <a:ea typeface="Merriweather"/>
              <a:cs typeface="Merriweather"/>
              <a:sym typeface="Merriweather"/>
            </a:endParaRPr>
          </a:p>
        </p:txBody>
      </p:sp>
      <p:sp>
        <p:nvSpPr>
          <p:cNvPr id="417" name="Google Shape;417;p47"/>
          <p:cNvSpPr txBox="1">
            <a:spLocks noGrp="1"/>
          </p:cNvSpPr>
          <p:nvPr>
            <p:ph type="body" idx="4294967295"/>
          </p:nvPr>
        </p:nvSpPr>
        <p:spPr>
          <a:xfrm>
            <a:off x="455975" y="1597900"/>
            <a:ext cx="8141700" cy="393600"/>
          </a:xfrm>
          <a:prstGeom prst="rect">
            <a:avLst/>
          </a:prstGeom>
          <a:noFill/>
          <a:ln>
            <a:noFill/>
          </a:ln>
        </p:spPr>
        <p:txBody>
          <a:bodyPr spcFirstLastPara="1" wrap="square" lIns="68575" tIns="34275" rIns="68575" bIns="34275" anchor="t" anchorCtr="0">
            <a:noAutofit/>
          </a:bodyPr>
          <a:lstStyle/>
          <a:p>
            <a:pPr marL="330200" lvl="0" indent="-190500" algn="l" rtl="0">
              <a:lnSpc>
                <a:spcPct val="150000"/>
              </a:lnSpc>
              <a:spcBef>
                <a:spcPts val="0"/>
              </a:spcBef>
              <a:spcAft>
                <a:spcPts val="0"/>
              </a:spcAft>
              <a:buClr>
                <a:schemeClr val="dk1"/>
              </a:buClr>
              <a:buSzPts val="1200"/>
              <a:buFont typeface="Noto Sans Symbols"/>
              <a:buChar char="⮚"/>
            </a:pPr>
            <a:r>
              <a:rPr lang="en" sz="1200">
                <a:latin typeface="Merriweather"/>
                <a:ea typeface="Merriweather"/>
                <a:cs typeface="Merriweather"/>
                <a:sym typeface="Merriweather"/>
              </a:rPr>
              <a:t>   Can Quote 2 include up to 50% of the order as OLMs? - Yes, just not primary purpose (no more 33%)</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400"/>
              <a:buNone/>
            </a:pPr>
            <a:endParaRPr sz="600">
              <a:latin typeface="Merriweather"/>
              <a:ea typeface="Merriweather"/>
              <a:cs typeface="Merriweather"/>
              <a:sym typeface="Merriweather"/>
            </a:endParaRPr>
          </a:p>
        </p:txBody>
      </p:sp>
      <p:sp>
        <p:nvSpPr>
          <p:cNvPr id="418" name="Google Shape;418;p47"/>
          <p:cNvSpPr txBox="1">
            <a:spLocks noGrp="1"/>
          </p:cNvSpPr>
          <p:nvPr>
            <p:ph type="body" idx="4294967295"/>
          </p:nvPr>
        </p:nvSpPr>
        <p:spPr>
          <a:xfrm>
            <a:off x="455975" y="2002450"/>
            <a:ext cx="8141700" cy="360900"/>
          </a:xfrm>
          <a:prstGeom prst="rect">
            <a:avLst/>
          </a:prstGeom>
          <a:noFill/>
          <a:ln>
            <a:noFill/>
          </a:ln>
        </p:spPr>
        <p:txBody>
          <a:bodyPr spcFirstLastPara="1" wrap="square" lIns="68575" tIns="34275" rIns="68575" bIns="34275" anchor="t" anchorCtr="0">
            <a:noAutofit/>
          </a:bodyPr>
          <a:lstStyle/>
          <a:p>
            <a:pPr marL="457200" lvl="0" indent="-317500" algn="l" rtl="0">
              <a:lnSpc>
                <a:spcPct val="150000"/>
              </a:lnSpc>
              <a:spcBef>
                <a:spcPts val="0"/>
              </a:spcBef>
              <a:spcAft>
                <a:spcPts val="0"/>
              </a:spcAft>
              <a:buClr>
                <a:schemeClr val="dk1"/>
              </a:buClr>
              <a:buSzPts val="1200"/>
              <a:buFont typeface="Noto Sans Symbols"/>
              <a:buChar char="⮚"/>
            </a:pPr>
            <a:r>
              <a:rPr lang="en" sz="1200">
                <a:latin typeface="Merriweather"/>
                <a:ea typeface="Merriweather"/>
                <a:cs typeface="Merriweather"/>
                <a:sym typeface="Merriweather"/>
              </a:rPr>
              <a:t>Is Quote 3 eligible for award? - No, OLMs cannot be primary purpose of the order </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300"/>
              <a:buNone/>
            </a:pPr>
            <a:endParaRPr sz="500">
              <a:latin typeface="Merriweather"/>
              <a:ea typeface="Merriweather"/>
              <a:cs typeface="Merriweather"/>
              <a:sym typeface="Merriweather"/>
            </a:endParaRPr>
          </a:p>
        </p:txBody>
      </p:sp>
      <p:sp>
        <p:nvSpPr>
          <p:cNvPr id="412" name="Google Shape;412;p47"/>
          <p:cNvSpPr txBox="1">
            <a:spLocks noGrp="1"/>
          </p:cNvSpPr>
          <p:nvPr>
            <p:ph type="body" idx="4294967295"/>
          </p:nvPr>
        </p:nvSpPr>
        <p:spPr>
          <a:xfrm>
            <a:off x="455975" y="2416400"/>
            <a:ext cx="8141700" cy="393600"/>
          </a:xfrm>
          <a:prstGeom prst="rect">
            <a:avLst/>
          </a:prstGeom>
          <a:noFill/>
          <a:ln>
            <a:noFill/>
          </a:ln>
        </p:spPr>
        <p:txBody>
          <a:bodyPr spcFirstLastPara="1" wrap="square" lIns="68575" tIns="34275" rIns="68575" bIns="34275" anchor="t" anchorCtr="0">
            <a:noAutofit/>
          </a:bodyPr>
          <a:lstStyle/>
          <a:p>
            <a:pPr marL="457200" lvl="0" indent="-317500" algn="l" rtl="0">
              <a:lnSpc>
                <a:spcPct val="150000"/>
              </a:lnSpc>
              <a:spcBef>
                <a:spcPts val="0"/>
              </a:spcBef>
              <a:spcAft>
                <a:spcPts val="0"/>
              </a:spcAft>
              <a:buClr>
                <a:schemeClr val="dk1"/>
              </a:buClr>
              <a:buSzPts val="1200"/>
              <a:buFont typeface="Noto Sans Symbols"/>
              <a:buChar char="⮚"/>
            </a:pPr>
            <a:r>
              <a:rPr lang="en" sz="1200">
                <a:latin typeface="Merriweather"/>
                <a:ea typeface="Merriweather"/>
                <a:cs typeface="Merriweather"/>
                <a:sym typeface="Merriweather"/>
              </a:rPr>
              <a:t>Must award to Quote 2 as lowest price technically acceptable? - No, select best value!</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400"/>
              <a:buNone/>
            </a:pPr>
            <a:endParaRPr sz="600">
              <a:latin typeface="Merriweather"/>
              <a:ea typeface="Merriweather"/>
              <a:cs typeface="Merriweather"/>
              <a:sym typeface="Merriweather"/>
            </a:endParaRPr>
          </a:p>
        </p:txBody>
      </p:sp>
      <p:sp>
        <p:nvSpPr>
          <p:cNvPr id="419" name="Google Shape;419;p47"/>
          <p:cNvSpPr txBox="1">
            <a:spLocks noGrp="1"/>
          </p:cNvSpPr>
          <p:nvPr>
            <p:ph type="body" idx="4294967295"/>
          </p:nvPr>
        </p:nvSpPr>
        <p:spPr>
          <a:xfrm>
            <a:off x="455975" y="2887138"/>
            <a:ext cx="8141700" cy="393600"/>
          </a:xfrm>
          <a:prstGeom prst="rect">
            <a:avLst/>
          </a:prstGeom>
          <a:noFill/>
          <a:ln>
            <a:noFill/>
          </a:ln>
        </p:spPr>
        <p:txBody>
          <a:bodyPr spcFirstLastPara="1" wrap="square" lIns="68575" tIns="34275" rIns="68575" bIns="34275" anchor="t" anchorCtr="0">
            <a:noAutofit/>
          </a:bodyPr>
          <a:lstStyle/>
          <a:p>
            <a:pPr marL="330200" lvl="0" indent="-190500" algn="l" rtl="0">
              <a:lnSpc>
                <a:spcPct val="150000"/>
              </a:lnSpc>
              <a:spcBef>
                <a:spcPts val="0"/>
              </a:spcBef>
              <a:spcAft>
                <a:spcPts val="0"/>
              </a:spcAft>
              <a:buClr>
                <a:schemeClr val="dk1"/>
              </a:buClr>
              <a:buSzPts val="1200"/>
              <a:buFont typeface="Noto Sans Symbols"/>
              <a:buChar char="⮚"/>
            </a:pPr>
            <a:r>
              <a:rPr lang="en" sz="1200">
                <a:latin typeface="Merriweather"/>
                <a:ea typeface="Merriweather"/>
                <a:cs typeface="Merriweather"/>
                <a:sym typeface="Merriweather"/>
              </a:rPr>
              <a:t>    Assume you select Quote 2 as the best value, would you still award if…..</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400"/>
              <a:buNone/>
            </a:pPr>
            <a:endParaRPr sz="600">
              <a:latin typeface="Merriweather"/>
              <a:ea typeface="Merriweather"/>
              <a:cs typeface="Merriweather"/>
              <a:sym typeface="Merriweather"/>
            </a:endParaRPr>
          </a:p>
        </p:txBody>
      </p:sp>
      <p:sp>
        <p:nvSpPr>
          <p:cNvPr id="420" name="Google Shape;420;p47"/>
          <p:cNvSpPr txBox="1">
            <a:spLocks noGrp="1"/>
          </p:cNvSpPr>
          <p:nvPr>
            <p:ph type="body" idx="4294967295"/>
          </p:nvPr>
        </p:nvSpPr>
        <p:spPr>
          <a:xfrm>
            <a:off x="771599" y="3280750"/>
            <a:ext cx="8206200" cy="393600"/>
          </a:xfrm>
          <a:prstGeom prst="rect">
            <a:avLst/>
          </a:prstGeom>
          <a:noFill/>
          <a:ln>
            <a:noFill/>
          </a:ln>
        </p:spPr>
        <p:txBody>
          <a:bodyPr spcFirstLastPara="1" wrap="square" lIns="68575" tIns="34275" rIns="68575" bIns="34275" anchor="t" anchorCtr="0">
            <a:noAutofit/>
          </a:bodyPr>
          <a:lstStyle/>
          <a:p>
            <a:pPr marL="457200" lvl="0" indent="-317500" algn="l" rtl="0">
              <a:lnSpc>
                <a:spcPct val="150000"/>
              </a:lnSpc>
              <a:spcBef>
                <a:spcPts val="0"/>
              </a:spcBef>
              <a:spcAft>
                <a:spcPts val="0"/>
              </a:spcAft>
              <a:buClr>
                <a:schemeClr val="dk1"/>
              </a:buClr>
              <a:buSzPts val="1200"/>
              <a:buFont typeface="Noto Sans Symbols"/>
              <a:buChar char="❑"/>
            </a:pPr>
            <a:r>
              <a:rPr lang="en" sz="1200">
                <a:latin typeface="Merriweather"/>
                <a:ea typeface="Merriweather"/>
                <a:cs typeface="Merriweather"/>
                <a:sym typeface="Merriweather"/>
              </a:rPr>
              <a:t>OLM portion of the order was 51% of total price? Possibly, primary purpose isn’t a strict percentage test </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400"/>
              <a:buNone/>
            </a:pPr>
            <a:endParaRPr sz="600">
              <a:latin typeface="Merriweather"/>
              <a:ea typeface="Merriweather"/>
              <a:cs typeface="Merriweather"/>
              <a:sym typeface="Merriweather"/>
            </a:endParaRPr>
          </a:p>
        </p:txBody>
      </p:sp>
      <p:sp>
        <p:nvSpPr>
          <p:cNvPr id="421" name="Google Shape;421;p47"/>
          <p:cNvSpPr txBox="1">
            <a:spLocks noGrp="1"/>
          </p:cNvSpPr>
          <p:nvPr>
            <p:ph type="body" idx="4294967295"/>
          </p:nvPr>
        </p:nvSpPr>
        <p:spPr>
          <a:xfrm>
            <a:off x="771600" y="3674338"/>
            <a:ext cx="8141700" cy="393600"/>
          </a:xfrm>
          <a:prstGeom prst="rect">
            <a:avLst/>
          </a:prstGeom>
          <a:noFill/>
          <a:ln>
            <a:noFill/>
          </a:ln>
        </p:spPr>
        <p:txBody>
          <a:bodyPr spcFirstLastPara="1" wrap="square" lIns="68575" tIns="34275" rIns="68575" bIns="34275" anchor="t" anchorCtr="0">
            <a:noAutofit/>
          </a:bodyPr>
          <a:lstStyle/>
          <a:p>
            <a:pPr marL="457200" lvl="0" indent="-317500" algn="l" rtl="0">
              <a:lnSpc>
                <a:spcPct val="150000"/>
              </a:lnSpc>
              <a:spcBef>
                <a:spcPts val="0"/>
              </a:spcBef>
              <a:spcAft>
                <a:spcPts val="0"/>
              </a:spcAft>
              <a:buClr>
                <a:schemeClr val="dk1"/>
              </a:buClr>
              <a:buSzPts val="1200"/>
              <a:buFont typeface="Noto Sans Symbols"/>
              <a:buChar char="❑"/>
            </a:pPr>
            <a:r>
              <a:rPr lang="en" sz="1200">
                <a:latin typeface="Merriweather"/>
                <a:ea typeface="Merriweather"/>
                <a:cs typeface="Merriweather"/>
                <a:sym typeface="Merriweather"/>
              </a:rPr>
              <a:t>Price analysis shows OLM’s were clearly overpriced? No, you must determine OLM’s fair &amp; reasonable</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400"/>
              <a:buNone/>
            </a:pPr>
            <a:endParaRPr sz="600">
              <a:latin typeface="Merriweather"/>
              <a:ea typeface="Merriweather"/>
              <a:cs typeface="Merriweather"/>
              <a:sym typeface="Merriweather"/>
            </a:endParaRPr>
          </a:p>
        </p:txBody>
      </p:sp>
      <p:sp>
        <p:nvSpPr>
          <p:cNvPr id="422" name="Google Shape;422;p47"/>
          <p:cNvSpPr txBox="1">
            <a:spLocks noGrp="1"/>
          </p:cNvSpPr>
          <p:nvPr>
            <p:ph type="body" idx="4294967295"/>
          </p:nvPr>
        </p:nvSpPr>
        <p:spPr>
          <a:xfrm>
            <a:off x="771600" y="4067938"/>
            <a:ext cx="8141700" cy="393600"/>
          </a:xfrm>
          <a:prstGeom prst="rect">
            <a:avLst/>
          </a:prstGeom>
          <a:noFill/>
          <a:ln>
            <a:noFill/>
          </a:ln>
        </p:spPr>
        <p:txBody>
          <a:bodyPr spcFirstLastPara="1" wrap="square" lIns="68575" tIns="34275" rIns="68575" bIns="34275" anchor="t" anchorCtr="0">
            <a:noAutofit/>
          </a:bodyPr>
          <a:lstStyle/>
          <a:p>
            <a:pPr marL="457200" lvl="0" indent="-317500" algn="l" rtl="0">
              <a:lnSpc>
                <a:spcPct val="150000"/>
              </a:lnSpc>
              <a:spcBef>
                <a:spcPts val="0"/>
              </a:spcBef>
              <a:spcAft>
                <a:spcPts val="0"/>
              </a:spcAft>
              <a:buClr>
                <a:schemeClr val="dk1"/>
              </a:buClr>
              <a:buSzPts val="1200"/>
              <a:buFont typeface="Noto Sans Symbols"/>
              <a:buChar char="❑"/>
            </a:pPr>
            <a:r>
              <a:rPr lang="en" sz="1200">
                <a:latin typeface="Merriweather"/>
                <a:ea typeface="Merriweather"/>
                <a:cs typeface="Merriweather"/>
                <a:sym typeface="Merriweather"/>
              </a:rPr>
              <a:t>Quote 2 charged OLM handling fee? Possibly, this is allowable if fee is fair &amp; reasonable</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400"/>
              <a:buNone/>
            </a:pPr>
            <a:endParaRPr sz="600">
              <a:latin typeface="Merriweather"/>
              <a:ea typeface="Merriweather"/>
              <a:cs typeface="Merriweather"/>
              <a:sym typeface="Merriweath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48"/>
          <p:cNvSpPr txBox="1">
            <a:spLocks noGrp="1"/>
          </p:cNvSpPr>
          <p:nvPr>
            <p:ph type="title" idx="4294967295"/>
          </p:nvPr>
        </p:nvSpPr>
        <p:spPr>
          <a:xfrm>
            <a:off x="264150" y="2767275"/>
            <a:ext cx="8088600" cy="10536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fontScale="90000"/>
          </a:bodyPr>
          <a:lstStyle/>
          <a:p>
            <a:pPr marL="8566" marR="3426" lvl="0" indent="0" algn="l" defTabSz="914400" rtl="0" eaLnBrk="1" fontAlgn="auto" latinLnBrk="0" hangingPunct="1">
              <a:lnSpc>
                <a:spcPct val="109882"/>
              </a:lnSpc>
              <a:spcBef>
                <a:spcPts val="0"/>
              </a:spcBef>
              <a:spcAft>
                <a:spcPts val="0"/>
              </a:spcAft>
              <a:buClr>
                <a:srgbClr val="000000"/>
              </a:buClr>
              <a:buSzTx/>
              <a:buFont typeface="Arial"/>
              <a:buNone/>
              <a:tabLst/>
              <a:defRPr/>
            </a:pPr>
            <a:r>
              <a:rPr kumimoji="0" lang="pt-BR" sz="4800" b="1" i="0" u="none" strike="noStrike" kern="0" cap="none" spc="0" normalizeH="0" baseline="0" noProof="0" dirty="0">
                <a:ln>
                  <a:noFill/>
                </a:ln>
                <a:solidFill>
                  <a:srgbClr val="0E3355"/>
                </a:solidFill>
                <a:effectLst/>
                <a:uLnTx/>
                <a:uFillTx/>
                <a:latin typeface="Merriweather"/>
                <a:ea typeface="Merriweather"/>
                <a:cs typeface="Merriweather"/>
                <a:sym typeface="Merriweather"/>
              </a:rPr>
              <a:t>MAS Contractor Team Arrangements (MAS CTAs)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4" name="Google Shape;434;p49"/>
          <p:cNvSpPr txBox="1">
            <a:spLocks noGrp="1"/>
          </p:cNvSpPr>
          <p:nvPr>
            <p:ph type="title" idx="4294967295"/>
          </p:nvPr>
        </p:nvSpPr>
        <p:spPr>
          <a:xfrm>
            <a:off x="316650" y="23577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1800"/>
              <a:buFont typeface="Merriweather"/>
              <a:buNone/>
            </a:pPr>
            <a:r>
              <a:rPr lang="en" sz="1800" dirty="0">
                <a:latin typeface="Merriweather"/>
                <a:ea typeface="Merriweather"/>
                <a:cs typeface="Merriweather"/>
                <a:sym typeface="Merriweather"/>
              </a:rPr>
              <a:t>MAS Contractor Team Arrangements (MAS CTAs) – Basics</a:t>
            </a:r>
            <a:endParaRPr sz="1800" dirty="0">
              <a:latin typeface="Merriweather"/>
              <a:ea typeface="Merriweather"/>
              <a:cs typeface="Merriweather"/>
              <a:sym typeface="Merriweather"/>
            </a:endParaRPr>
          </a:p>
        </p:txBody>
      </p:sp>
      <p:cxnSp>
        <p:nvCxnSpPr>
          <p:cNvPr id="433" name="Google Shape;433;p49">
            <a:extLst>
              <a:ext uri="{C183D7F6-B498-43B3-948B-1728B52AA6E4}">
                <adec:decorative xmlns:adec="http://schemas.microsoft.com/office/drawing/2017/decorative" val="1"/>
              </a:ext>
            </a:extLst>
          </p:cNvPr>
          <p:cNvCxnSpPr/>
          <p:nvPr/>
        </p:nvCxnSpPr>
        <p:spPr>
          <a:xfrm>
            <a:off x="305409" y="954863"/>
            <a:ext cx="4990800" cy="0"/>
          </a:xfrm>
          <a:prstGeom prst="straightConnector1">
            <a:avLst/>
          </a:prstGeom>
          <a:noFill/>
          <a:ln w="7150" cap="flat" cmpd="sng">
            <a:solidFill>
              <a:schemeClr val="dk2"/>
            </a:solidFill>
            <a:prstDash val="solid"/>
            <a:round/>
            <a:headEnd type="none" w="sm" len="sm"/>
            <a:tailEnd type="none" w="sm" len="sm"/>
          </a:ln>
        </p:spPr>
      </p:cxnSp>
      <p:sp>
        <p:nvSpPr>
          <p:cNvPr id="432" name="Google Shape;432;p49"/>
          <p:cNvSpPr txBox="1">
            <a:spLocks noGrp="1"/>
          </p:cNvSpPr>
          <p:nvPr>
            <p:ph type="body" idx="4294967295"/>
          </p:nvPr>
        </p:nvSpPr>
        <p:spPr>
          <a:xfrm>
            <a:off x="305390" y="1085839"/>
            <a:ext cx="5500500" cy="3379500"/>
          </a:xfrm>
          <a:prstGeom prst="rect">
            <a:avLst/>
          </a:prstGeom>
          <a:noFill/>
          <a:ln>
            <a:noFill/>
          </a:ln>
        </p:spPr>
        <p:txBody>
          <a:bodyPr spcFirstLastPara="1" wrap="square" lIns="68575" tIns="34275" rIns="68575" bIns="34275" anchor="t" anchorCtr="0">
            <a:normAutofit fontScale="92500"/>
          </a:bodyPr>
          <a:lstStyle/>
          <a:p>
            <a:pPr marL="165100" lvl="0" indent="0" algn="l" rtl="0">
              <a:lnSpc>
                <a:spcPct val="100000"/>
              </a:lnSpc>
              <a:spcBef>
                <a:spcPts val="800"/>
              </a:spcBef>
              <a:spcAft>
                <a:spcPts val="0"/>
              </a:spcAft>
              <a:buClr>
                <a:srgbClr val="000000"/>
              </a:buClr>
              <a:buSzPct val="109091"/>
              <a:buNone/>
            </a:pPr>
            <a:r>
              <a:rPr lang="en" sz="1100" b="1">
                <a:solidFill>
                  <a:schemeClr val="dk1"/>
                </a:solidFill>
                <a:latin typeface="Merriweather"/>
                <a:ea typeface="Merriweather"/>
                <a:cs typeface="Merriweather"/>
                <a:sym typeface="Merriweather"/>
              </a:rPr>
              <a:t>MAS CTA Definition:</a:t>
            </a:r>
            <a:r>
              <a:rPr lang="en" sz="1100">
                <a:solidFill>
                  <a:schemeClr val="dk1"/>
                </a:solidFill>
                <a:latin typeface="Merriweather"/>
                <a:ea typeface="Merriweather"/>
                <a:cs typeface="Merriweather"/>
                <a:sym typeface="Merriweather"/>
              </a:rPr>
              <a:t> Agreement between </a:t>
            </a:r>
            <a:r>
              <a:rPr lang="en" sz="1100" b="1">
                <a:solidFill>
                  <a:schemeClr val="dk1"/>
                </a:solidFill>
                <a:latin typeface="Merriweather"/>
                <a:ea typeface="Merriweather"/>
                <a:cs typeface="Merriweather"/>
                <a:sym typeface="Merriweather"/>
              </a:rPr>
              <a:t>2+ MAS contractors</a:t>
            </a:r>
            <a:r>
              <a:rPr lang="en" sz="1100">
                <a:solidFill>
                  <a:schemeClr val="dk1"/>
                </a:solidFill>
                <a:latin typeface="Merriweather"/>
                <a:ea typeface="Merriweather"/>
                <a:cs typeface="Merriweather"/>
                <a:sym typeface="Merriweather"/>
              </a:rPr>
              <a:t> to jointly meet an agency requirement</a:t>
            </a:r>
            <a:endParaRPr>
              <a:latin typeface="Merriweather"/>
              <a:ea typeface="Merriweather"/>
              <a:cs typeface="Merriweather"/>
              <a:sym typeface="Merriweather"/>
            </a:endParaRPr>
          </a:p>
          <a:p>
            <a:pPr marL="165100" lvl="0" indent="0" algn="l" rtl="0">
              <a:lnSpc>
                <a:spcPct val="100000"/>
              </a:lnSpc>
              <a:spcBef>
                <a:spcPts val="1000"/>
              </a:spcBef>
              <a:spcAft>
                <a:spcPts val="0"/>
              </a:spcAft>
              <a:buClr>
                <a:srgbClr val="000000"/>
              </a:buClr>
              <a:buSzPct val="109091"/>
              <a:buNone/>
            </a:pPr>
            <a:r>
              <a:rPr lang="en" sz="1100" b="1">
                <a:solidFill>
                  <a:schemeClr val="dk1"/>
                </a:solidFill>
                <a:latin typeface="Merriweather"/>
                <a:ea typeface="Merriweather"/>
                <a:cs typeface="Merriweather"/>
                <a:sym typeface="Merriweather"/>
              </a:rPr>
              <a:t>Purpose:</a:t>
            </a:r>
            <a:r>
              <a:rPr lang="en" sz="1100">
                <a:solidFill>
                  <a:schemeClr val="dk1"/>
                </a:solidFill>
                <a:latin typeface="Merriweather"/>
                <a:ea typeface="Merriweather"/>
                <a:cs typeface="Merriweather"/>
                <a:sym typeface="Merriweather"/>
              </a:rPr>
              <a:t> Deliver a </a:t>
            </a:r>
            <a:r>
              <a:rPr lang="en" sz="1100" b="1">
                <a:solidFill>
                  <a:schemeClr val="dk1"/>
                </a:solidFill>
                <a:latin typeface="Merriweather"/>
                <a:ea typeface="Merriweather"/>
                <a:cs typeface="Merriweather"/>
                <a:sym typeface="Merriweather"/>
              </a:rPr>
              <a:t>total solution</a:t>
            </a:r>
            <a:r>
              <a:rPr lang="en" sz="1100">
                <a:solidFill>
                  <a:schemeClr val="dk1"/>
                </a:solidFill>
                <a:latin typeface="Merriweather"/>
                <a:ea typeface="Merriweather"/>
                <a:cs typeface="Merriweather"/>
                <a:sym typeface="Merriweather"/>
              </a:rPr>
              <a:t> by combining capabilities, products, and services</a:t>
            </a:r>
            <a:endParaRPr>
              <a:latin typeface="Merriweather"/>
              <a:ea typeface="Merriweather"/>
              <a:cs typeface="Merriweather"/>
              <a:sym typeface="Merriweather"/>
            </a:endParaRPr>
          </a:p>
          <a:p>
            <a:pPr marL="177800" lvl="0" indent="0" algn="l" rtl="0">
              <a:lnSpc>
                <a:spcPct val="100000"/>
              </a:lnSpc>
              <a:spcBef>
                <a:spcPts val="1200"/>
              </a:spcBef>
              <a:spcAft>
                <a:spcPts val="0"/>
              </a:spcAft>
              <a:buClr>
                <a:schemeClr val="dk1"/>
              </a:buClr>
              <a:buSzPct val="100000"/>
              <a:buNone/>
            </a:pPr>
            <a:r>
              <a:rPr lang="en" sz="1100" b="1">
                <a:solidFill>
                  <a:schemeClr val="dk1"/>
                </a:solidFill>
                <a:latin typeface="Merriweather"/>
                <a:ea typeface="Merriweather"/>
                <a:cs typeface="Merriweather"/>
                <a:sym typeface="Merriweather"/>
              </a:rPr>
              <a:t>Structure:</a:t>
            </a:r>
            <a:endParaRPr sz="1100" b="1">
              <a:solidFill>
                <a:schemeClr val="dk1"/>
              </a:solidFill>
              <a:latin typeface="Merriweather"/>
              <a:ea typeface="Merriweather"/>
              <a:cs typeface="Merriweather"/>
              <a:sym typeface="Merriweather"/>
            </a:endParaRPr>
          </a:p>
          <a:p>
            <a:pPr marL="914400" lvl="0" indent="-280511" algn="l" rtl="0">
              <a:lnSpc>
                <a:spcPct val="115000"/>
              </a:lnSpc>
              <a:spcBef>
                <a:spcPts val="600"/>
              </a:spcBef>
              <a:spcAft>
                <a:spcPts val="0"/>
              </a:spcAft>
              <a:buSzPct val="100000"/>
              <a:buFont typeface="Noto Sans Symbols"/>
              <a:buChar char="●"/>
            </a:pPr>
            <a:r>
              <a:rPr lang="en" sz="1100">
                <a:solidFill>
                  <a:schemeClr val="dk1"/>
                </a:solidFill>
                <a:latin typeface="Merriweather"/>
                <a:ea typeface="Merriweather"/>
                <a:cs typeface="Merriweather"/>
                <a:sym typeface="Merriweather"/>
              </a:rPr>
              <a:t>Each contractor has a </a:t>
            </a:r>
            <a:r>
              <a:rPr lang="en" sz="1100" b="1">
                <a:solidFill>
                  <a:schemeClr val="dk1"/>
                </a:solidFill>
                <a:latin typeface="Merriweather"/>
                <a:ea typeface="Merriweather"/>
                <a:cs typeface="Merriweather"/>
                <a:sym typeface="Merriweather"/>
              </a:rPr>
              <a:t>separate MAS contract</a:t>
            </a:r>
            <a:endParaRPr sz="1100" b="1">
              <a:solidFill>
                <a:schemeClr val="dk1"/>
              </a:solidFill>
              <a:latin typeface="Merriweather"/>
              <a:ea typeface="Merriweather"/>
              <a:cs typeface="Merriweather"/>
              <a:sym typeface="Merriweather"/>
            </a:endParaRPr>
          </a:p>
          <a:p>
            <a:pPr marL="914400" lvl="0" indent="-280511" algn="l" rtl="0">
              <a:lnSpc>
                <a:spcPct val="115000"/>
              </a:lnSpc>
              <a:spcBef>
                <a:spcPts val="600"/>
              </a:spcBef>
              <a:spcAft>
                <a:spcPts val="0"/>
              </a:spcAft>
              <a:buSzPct val="100000"/>
              <a:buFont typeface="Noto Sans Symbols"/>
              <a:buChar char="●"/>
            </a:pPr>
            <a:r>
              <a:rPr lang="en" sz="1100">
                <a:solidFill>
                  <a:schemeClr val="dk1"/>
                </a:solidFill>
                <a:latin typeface="Merriweather"/>
                <a:ea typeface="Merriweather"/>
                <a:cs typeface="Merriweather"/>
                <a:sym typeface="Merriweather"/>
              </a:rPr>
              <a:t>Each is responsible for </a:t>
            </a:r>
            <a:r>
              <a:rPr lang="en" sz="1100" b="1">
                <a:solidFill>
                  <a:schemeClr val="dk1"/>
                </a:solidFill>
                <a:latin typeface="Merriweather"/>
                <a:ea typeface="Merriweather"/>
                <a:cs typeface="Merriweather"/>
                <a:sym typeface="Merriweather"/>
              </a:rPr>
              <a:t>their portion of work</a:t>
            </a:r>
            <a:endParaRPr sz="1100" b="1">
              <a:solidFill>
                <a:schemeClr val="dk1"/>
              </a:solidFill>
              <a:latin typeface="Merriweather"/>
              <a:ea typeface="Merriweather"/>
              <a:cs typeface="Merriweather"/>
              <a:sym typeface="Merriweather"/>
            </a:endParaRPr>
          </a:p>
          <a:p>
            <a:pPr marL="177800" lvl="0" indent="0" algn="l" rtl="0">
              <a:lnSpc>
                <a:spcPct val="100000"/>
              </a:lnSpc>
              <a:spcBef>
                <a:spcPts val="1200"/>
              </a:spcBef>
              <a:spcAft>
                <a:spcPts val="0"/>
              </a:spcAft>
              <a:buClr>
                <a:schemeClr val="dk1"/>
              </a:buClr>
              <a:buSzPct val="100000"/>
              <a:buNone/>
            </a:pPr>
            <a:r>
              <a:rPr lang="en" sz="1100" b="1">
                <a:solidFill>
                  <a:schemeClr val="dk1"/>
                </a:solidFill>
                <a:latin typeface="Merriweather"/>
                <a:ea typeface="Merriweather"/>
                <a:cs typeface="Merriweather"/>
                <a:sym typeface="Merriweather"/>
              </a:rPr>
              <a:t>Key Roles:</a:t>
            </a:r>
            <a:endParaRPr sz="1100" b="1">
              <a:solidFill>
                <a:schemeClr val="dk1"/>
              </a:solidFill>
              <a:latin typeface="Merriweather"/>
              <a:ea typeface="Merriweather"/>
              <a:cs typeface="Merriweather"/>
              <a:sym typeface="Merriweather"/>
            </a:endParaRPr>
          </a:p>
          <a:p>
            <a:pPr marL="914400" lvl="0" indent="-280511" algn="l" rtl="0">
              <a:lnSpc>
                <a:spcPct val="115000"/>
              </a:lnSpc>
              <a:spcBef>
                <a:spcPts val="600"/>
              </a:spcBef>
              <a:spcAft>
                <a:spcPts val="0"/>
              </a:spcAft>
              <a:buClr>
                <a:schemeClr val="dk1"/>
              </a:buClr>
              <a:buSzPct val="100000"/>
              <a:buChar char="●"/>
            </a:pPr>
            <a:r>
              <a:rPr lang="en" sz="1100" b="1">
                <a:solidFill>
                  <a:schemeClr val="dk1"/>
                </a:solidFill>
                <a:latin typeface="Merriweather"/>
                <a:ea typeface="Merriweather"/>
                <a:cs typeface="Merriweather"/>
                <a:sym typeface="Merriweather"/>
              </a:rPr>
              <a:t>MAS CTA Lead:</a:t>
            </a:r>
            <a:r>
              <a:rPr lang="en" sz="1100">
                <a:solidFill>
                  <a:schemeClr val="dk1"/>
                </a:solidFill>
                <a:latin typeface="Merriweather"/>
                <a:ea typeface="Merriweather"/>
                <a:cs typeface="Merriweather"/>
                <a:sym typeface="Merriweather"/>
              </a:rPr>
              <a:t> Primary POC, often manages coordination/invoicing</a:t>
            </a:r>
            <a:endParaRPr sz="1100">
              <a:solidFill>
                <a:schemeClr val="dk1"/>
              </a:solidFill>
              <a:latin typeface="Merriweather"/>
              <a:ea typeface="Merriweather"/>
              <a:cs typeface="Merriweather"/>
              <a:sym typeface="Merriweather"/>
            </a:endParaRPr>
          </a:p>
          <a:p>
            <a:pPr marL="914400" lvl="0" indent="-280511" algn="l" rtl="0">
              <a:lnSpc>
                <a:spcPct val="115000"/>
              </a:lnSpc>
              <a:spcBef>
                <a:spcPts val="600"/>
              </a:spcBef>
              <a:spcAft>
                <a:spcPts val="0"/>
              </a:spcAft>
              <a:buClr>
                <a:schemeClr val="dk1"/>
              </a:buClr>
              <a:buSzPct val="100000"/>
              <a:buChar char="●"/>
            </a:pPr>
            <a:r>
              <a:rPr lang="en" sz="1100" b="1">
                <a:solidFill>
                  <a:schemeClr val="dk1"/>
                </a:solidFill>
                <a:latin typeface="Merriweather"/>
                <a:ea typeface="Merriweather"/>
                <a:cs typeface="Merriweather"/>
                <a:sym typeface="Merriweather"/>
              </a:rPr>
              <a:t>MAS CTA Members:</a:t>
            </a:r>
            <a:r>
              <a:rPr lang="en" sz="1100">
                <a:solidFill>
                  <a:schemeClr val="dk1"/>
                </a:solidFill>
                <a:latin typeface="Merriweather"/>
                <a:ea typeface="Merriweather"/>
                <a:cs typeface="Merriweather"/>
                <a:sym typeface="Merriweather"/>
              </a:rPr>
              <a:t> Clearly defined scope of work per CTA agreement</a:t>
            </a:r>
            <a:endParaRPr sz="1100">
              <a:solidFill>
                <a:schemeClr val="dk1"/>
              </a:solidFill>
              <a:latin typeface="Merriweather"/>
              <a:ea typeface="Merriweather"/>
              <a:cs typeface="Merriweather"/>
              <a:sym typeface="Merriweather"/>
            </a:endParaRPr>
          </a:p>
          <a:p>
            <a:pPr marL="177800" lvl="0" indent="0" algn="l" rtl="0">
              <a:lnSpc>
                <a:spcPct val="115000"/>
              </a:lnSpc>
              <a:spcBef>
                <a:spcPts val="1200"/>
              </a:spcBef>
              <a:spcAft>
                <a:spcPts val="0"/>
              </a:spcAft>
              <a:buClr>
                <a:schemeClr val="dk1"/>
              </a:buClr>
              <a:buSzPct val="100000"/>
              <a:buNone/>
            </a:pPr>
            <a:r>
              <a:rPr lang="en" sz="1100" b="1">
                <a:solidFill>
                  <a:schemeClr val="dk1"/>
                </a:solidFill>
                <a:latin typeface="Merriweather"/>
                <a:ea typeface="Merriweather"/>
                <a:cs typeface="Merriweather"/>
                <a:sym typeface="Merriweather"/>
              </a:rPr>
              <a:t>Important Distinction:</a:t>
            </a:r>
            <a:endParaRPr sz="1100" b="1">
              <a:solidFill>
                <a:schemeClr val="dk1"/>
              </a:solidFill>
              <a:latin typeface="Merriweather"/>
              <a:ea typeface="Merriweather"/>
              <a:cs typeface="Merriweather"/>
              <a:sym typeface="Merriweather"/>
            </a:endParaRPr>
          </a:p>
          <a:p>
            <a:pPr marL="914400" lvl="0" indent="-280511" algn="l" rtl="0">
              <a:lnSpc>
                <a:spcPct val="115000"/>
              </a:lnSpc>
              <a:spcBef>
                <a:spcPts val="1200"/>
              </a:spcBef>
              <a:spcAft>
                <a:spcPts val="0"/>
              </a:spcAft>
              <a:buClr>
                <a:schemeClr val="dk1"/>
              </a:buClr>
              <a:buSzPct val="100000"/>
              <a:buChar char="●"/>
            </a:pPr>
            <a:r>
              <a:rPr lang="en" sz="1100">
                <a:solidFill>
                  <a:schemeClr val="dk1"/>
                </a:solidFill>
                <a:latin typeface="Merriweather"/>
                <a:ea typeface="Merriweather"/>
                <a:cs typeface="Merriweather"/>
                <a:sym typeface="Merriweather"/>
              </a:rPr>
              <a:t>Not a prime/sub relationship — all members have </a:t>
            </a:r>
            <a:r>
              <a:rPr lang="en" sz="1100" b="1">
                <a:solidFill>
                  <a:schemeClr val="dk1"/>
                </a:solidFill>
                <a:latin typeface="Merriweather"/>
                <a:ea typeface="Merriweather"/>
                <a:cs typeface="Merriweather"/>
                <a:sym typeface="Merriweather"/>
              </a:rPr>
              <a:t>privity of contract with the Government</a:t>
            </a:r>
            <a:endParaRPr sz="1100" b="1">
              <a:solidFill>
                <a:schemeClr val="dk1"/>
              </a:solidFill>
              <a:latin typeface="Merriweather"/>
              <a:ea typeface="Merriweather"/>
              <a:cs typeface="Merriweather"/>
              <a:sym typeface="Merriweather"/>
            </a:endParaRPr>
          </a:p>
          <a:p>
            <a:pPr marL="0" lvl="0" indent="0" algn="l" rtl="0">
              <a:lnSpc>
                <a:spcPct val="115000"/>
              </a:lnSpc>
              <a:spcBef>
                <a:spcPts val="1200"/>
              </a:spcBef>
              <a:spcAft>
                <a:spcPts val="0"/>
              </a:spcAft>
              <a:buClr>
                <a:schemeClr val="dk1"/>
              </a:buClr>
              <a:buSzPct val="100000"/>
              <a:buNone/>
            </a:pPr>
            <a:endParaRPr sz="1100">
              <a:solidFill>
                <a:schemeClr val="dk1"/>
              </a:solidFill>
            </a:endParaRPr>
          </a:p>
          <a:p>
            <a:pPr marL="0" lvl="0" indent="0" algn="l" rtl="0">
              <a:lnSpc>
                <a:spcPct val="115000"/>
              </a:lnSpc>
              <a:spcBef>
                <a:spcPts val="1200"/>
              </a:spcBef>
              <a:spcAft>
                <a:spcPts val="1200"/>
              </a:spcAft>
              <a:buClr>
                <a:schemeClr val="dk1"/>
              </a:buClr>
              <a:buSzPct val="100000"/>
              <a:buNone/>
            </a:pPr>
            <a:endParaRPr sz="1100" b="1">
              <a:solidFill>
                <a:schemeClr val="dk1"/>
              </a:solidFill>
            </a:endParaRPr>
          </a:p>
        </p:txBody>
      </p:sp>
      <p:pic>
        <p:nvPicPr>
          <p:cNvPr id="435" name="Google Shape;435;p49" descr="Business network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27098" y="1186549"/>
            <a:ext cx="2019648" cy="27704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2" name="Google Shape;442;p50"/>
          <p:cNvSpPr txBox="1">
            <a:spLocks noGrp="1"/>
          </p:cNvSpPr>
          <p:nvPr>
            <p:ph type="title" idx="4294967295"/>
          </p:nvPr>
        </p:nvSpPr>
        <p:spPr>
          <a:xfrm>
            <a:off x="311700" y="44502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1800"/>
              <a:buFont typeface="Merriweather"/>
              <a:buNone/>
            </a:pPr>
            <a:r>
              <a:rPr lang="en" sz="1800" dirty="0">
                <a:latin typeface="Merriweather"/>
                <a:ea typeface="Merriweather"/>
                <a:cs typeface="Merriweather"/>
                <a:sym typeface="Merriweather"/>
              </a:rPr>
              <a:t>How MAS CTAs Work</a:t>
            </a:r>
            <a:endParaRPr sz="1800" dirty="0">
              <a:latin typeface="Merriweather"/>
              <a:ea typeface="Merriweather"/>
              <a:cs typeface="Merriweather"/>
              <a:sym typeface="Merriweather"/>
            </a:endParaRPr>
          </a:p>
        </p:txBody>
      </p:sp>
      <p:cxnSp>
        <p:nvCxnSpPr>
          <p:cNvPr id="441" name="Google Shape;441;p50">
            <a:extLst>
              <a:ext uri="{C183D7F6-B498-43B3-948B-1728B52AA6E4}">
                <adec:decorative xmlns:adec="http://schemas.microsoft.com/office/drawing/2017/decorative" val="1"/>
              </a:ext>
            </a:extLst>
          </p:cNvPr>
          <p:cNvCxnSpPr/>
          <p:nvPr/>
        </p:nvCxnSpPr>
        <p:spPr>
          <a:xfrm>
            <a:off x="305390" y="1076925"/>
            <a:ext cx="4990800" cy="0"/>
          </a:xfrm>
          <a:prstGeom prst="straightConnector1">
            <a:avLst/>
          </a:prstGeom>
          <a:noFill/>
          <a:ln w="7150" cap="flat" cmpd="sng">
            <a:solidFill>
              <a:schemeClr val="dk2"/>
            </a:solidFill>
            <a:prstDash val="solid"/>
            <a:round/>
            <a:headEnd type="none" w="sm" len="sm"/>
            <a:tailEnd type="none" w="sm" len="sm"/>
          </a:ln>
        </p:spPr>
      </p:cxnSp>
      <p:sp>
        <p:nvSpPr>
          <p:cNvPr id="440" name="Google Shape;440;p50"/>
          <p:cNvSpPr txBox="1">
            <a:spLocks noGrp="1"/>
          </p:cNvSpPr>
          <p:nvPr>
            <p:ph type="body" idx="4294967295"/>
          </p:nvPr>
        </p:nvSpPr>
        <p:spPr>
          <a:xfrm>
            <a:off x="311700" y="1136123"/>
            <a:ext cx="5614200" cy="3379500"/>
          </a:xfrm>
          <a:prstGeom prst="rect">
            <a:avLst/>
          </a:prstGeom>
          <a:noFill/>
          <a:ln>
            <a:noFill/>
          </a:ln>
        </p:spPr>
        <p:txBody>
          <a:bodyPr spcFirstLastPara="1" wrap="square" lIns="68575" tIns="34275" rIns="68575" bIns="34275" anchor="t" anchorCtr="0">
            <a:normAutofit/>
          </a:bodyPr>
          <a:lstStyle/>
          <a:p>
            <a:pPr marL="0" lvl="0" indent="0" algn="l" rtl="0">
              <a:lnSpc>
                <a:spcPct val="100000"/>
              </a:lnSpc>
              <a:spcBef>
                <a:spcPts val="1200"/>
              </a:spcBef>
              <a:spcAft>
                <a:spcPts val="0"/>
              </a:spcAft>
              <a:buClr>
                <a:schemeClr val="dk1"/>
              </a:buClr>
              <a:buSzPts val="1100"/>
              <a:buNone/>
            </a:pPr>
            <a:r>
              <a:rPr lang="en" sz="1100" b="1">
                <a:solidFill>
                  <a:schemeClr val="dk1"/>
                </a:solidFill>
                <a:latin typeface="Merriweather"/>
                <a:ea typeface="Merriweather"/>
                <a:cs typeface="Merriweather"/>
                <a:sym typeface="Merriweather"/>
              </a:rPr>
              <a:t>Formation: </a:t>
            </a:r>
            <a:r>
              <a:rPr lang="en" sz="1100">
                <a:solidFill>
                  <a:schemeClr val="dk1"/>
                </a:solidFill>
                <a:latin typeface="Merriweather"/>
                <a:ea typeface="Merriweather"/>
                <a:cs typeface="Merriweather"/>
                <a:sym typeface="Merriweather"/>
              </a:rPr>
              <a:t>Contractors </a:t>
            </a:r>
            <a:r>
              <a:rPr lang="en" sz="1100" b="1">
                <a:solidFill>
                  <a:schemeClr val="dk1"/>
                </a:solidFill>
                <a:latin typeface="Merriweather"/>
                <a:ea typeface="Merriweather"/>
                <a:cs typeface="Merriweather"/>
                <a:sym typeface="Merriweather"/>
              </a:rPr>
              <a:t>team together</a:t>
            </a:r>
            <a:r>
              <a:rPr lang="en" sz="1100">
                <a:solidFill>
                  <a:schemeClr val="dk1"/>
                </a:solidFill>
                <a:latin typeface="Merriweather"/>
                <a:ea typeface="Merriweather"/>
                <a:cs typeface="Merriweather"/>
                <a:sym typeface="Merriweather"/>
              </a:rPr>
              <a:t> and define roles in </a:t>
            </a:r>
            <a:r>
              <a:rPr lang="en" sz="1100" b="1">
                <a:solidFill>
                  <a:schemeClr val="dk1"/>
                </a:solidFill>
                <a:latin typeface="Merriweather"/>
                <a:ea typeface="Merriweather"/>
                <a:cs typeface="Merriweather"/>
                <a:sym typeface="Merriweather"/>
              </a:rPr>
              <a:t>MAS</a:t>
            </a:r>
            <a:r>
              <a:rPr lang="en" sz="1100">
                <a:solidFill>
                  <a:schemeClr val="dk1"/>
                </a:solidFill>
                <a:latin typeface="Merriweather"/>
                <a:ea typeface="Merriweather"/>
                <a:cs typeface="Merriweather"/>
                <a:sym typeface="Merriweather"/>
              </a:rPr>
              <a:t> </a:t>
            </a:r>
            <a:r>
              <a:rPr lang="en" sz="1100" b="1">
                <a:solidFill>
                  <a:schemeClr val="dk1"/>
                </a:solidFill>
                <a:latin typeface="Merriweather"/>
                <a:ea typeface="Merriweather"/>
                <a:cs typeface="Merriweather"/>
                <a:sym typeface="Merriweather"/>
              </a:rPr>
              <a:t>CTA Agreement</a:t>
            </a:r>
            <a:endParaRPr sz="1100" b="1">
              <a:solidFill>
                <a:schemeClr val="dk1"/>
              </a:solidFill>
              <a:latin typeface="Merriweather"/>
              <a:ea typeface="Merriweather"/>
              <a:cs typeface="Merriweather"/>
              <a:sym typeface="Merriweather"/>
            </a:endParaRPr>
          </a:p>
          <a:p>
            <a:pPr marL="0" lvl="0" indent="0" algn="l" rtl="0">
              <a:lnSpc>
                <a:spcPct val="100000"/>
              </a:lnSpc>
              <a:spcBef>
                <a:spcPts val="1200"/>
              </a:spcBef>
              <a:spcAft>
                <a:spcPts val="0"/>
              </a:spcAft>
              <a:buClr>
                <a:schemeClr val="dk1"/>
              </a:buClr>
              <a:buSzPts val="1100"/>
              <a:buNone/>
            </a:pPr>
            <a:r>
              <a:rPr lang="en" sz="1100" b="1">
                <a:solidFill>
                  <a:schemeClr val="dk1"/>
                </a:solidFill>
                <a:latin typeface="Merriweather"/>
                <a:ea typeface="Merriweather"/>
                <a:cs typeface="Merriweather"/>
                <a:sym typeface="Merriweather"/>
              </a:rPr>
              <a:t>MAS CTA Agreement Includes:</a:t>
            </a:r>
            <a:endParaRPr sz="1100" b="1">
              <a:solidFill>
                <a:schemeClr val="dk1"/>
              </a:solidFill>
              <a:latin typeface="Merriweather"/>
              <a:ea typeface="Merriweather"/>
              <a:cs typeface="Merriweather"/>
              <a:sym typeface="Merriweather"/>
            </a:endParaRPr>
          </a:p>
          <a:p>
            <a:pPr marL="342900" lvl="0" indent="-171450" algn="l" rtl="0">
              <a:lnSpc>
                <a:spcPct val="100000"/>
              </a:lnSpc>
              <a:spcBef>
                <a:spcPts val="600"/>
              </a:spcBef>
              <a:spcAft>
                <a:spcPts val="0"/>
              </a:spcAft>
              <a:buClr>
                <a:schemeClr val="dk1"/>
              </a:buClr>
              <a:buSzPts val="1100"/>
              <a:buChar char="●"/>
            </a:pPr>
            <a:r>
              <a:rPr lang="en" sz="1100">
                <a:solidFill>
                  <a:schemeClr val="dk1"/>
                </a:solidFill>
                <a:latin typeface="Merriweather"/>
                <a:ea typeface="Merriweather"/>
                <a:cs typeface="Merriweather"/>
                <a:sym typeface="Merriweather"/>
              </a:rPr>
              <a:t>Roles/responsibilities and task ownership</a:t>
            </a:r>
            <a:endParaRPr sz="1100">
              <a:solidFill>
                <a:schemeClr val="dk1"/>
              </a:solidFill>
              <a:latin typeface="Merriweather"/>
              <a:ea typeface="Merriweather"/>
              <a:cs typeface="Merriweather"/>
              <a:sym typeface="Merriweather"/>
            </a:endParaRPr>
          </a:p>
          <a:p>
            <a:pPr marL="342900" lvl="0" indent="-171450" algn="l" rtl="0">
              <a:lnSpc>
                <a:spcPct val="100000"/>
              </a:lnSpc>
              <a:spcBef>
                <a:spcPts val="600"/>
              </a:spcBef>
              <a:spcAft>
                <a:spcPts val="0"/>
              </a:spcAft>
              <a:buClr>
                <a:schemeClr val="dk1"/>
              </a:buClr>
              <a:buSzPts val="1100"/>
              <a:buChar char="●"/>
            </a:pPr>
            <a:r>
              <a:rPr lang="en" sz="1100">
                <a:solidFill>
                  <a:schemeClr val="dk1"/>
                </a:solidFill>
                <a:latin typeface="Merriweather"/>
                <a:ea typeface="Merriweather"/>
                <a:cs typeface="Merriweather"/>
                <a:sym typeface="Merriweather"/>
              </a:rPr>
              <a:t>Pricing (at or below MAS rates)</a:t>
            </a:r>
            <a:endParaRPr sz="1100">
              <a:solidFill>
                <a:schemeClr val="dk1"/>
              </a:solidFill>
              <a:latin typeface="Merriweather"/>
              <a:ea typeface="Merriweather"/>
              <a:cs typeface="Merriweather"/>
              <a:sym typeface="Merriweather"/>
            </a:endParaRPr>
          </a:p>
          <a:p>
            <a:pPr marL="342900" lvl="0" indent="-171450" algn="l" rtl="0">
              <a:lnSpc>
                <a:spcPct val="100000"/>
              </a:lnSpc>
              <a:spcBef>
                <a:spcPts val="600"/>
              </a:spcBef>
              <a:spcAft>
                <a:spcPts val="0"/>
              </a:spcAft>
              <a:buClr>
                <a:schemeClr val="dk1"/>
              </a:buClr>
              <a:buSzPts val="1100"/>
              <a:buChar char="●"/>
            </a:pPr>
            <a:r>
              <a:rPr lang="en" sz="1100">
                <a:solidFill>
                  <a:schemeClr val="dk1"/>
                </a:solidFill>
                <a:latin typeface="Merriweather"/>
                <a:ea typeface="Merriweather"/>
                <a:cs typeface="Merriweather"/>
                <a:sym typeface="Merriweather"/>
              </a:rPr>
              <a:t>Invoicing and payment structure</a:t>
            </a:r>
            <a:endParaRPr sz="1100">
              <a:solidFill>
                <a:schemeClr val="dk1"/>
              </a:solidFill>
              <a:latin typeface="Merriweather"/>
              <a:ea typeface="Merriweather"/>
              <a:cs typeface="Merriweather"/>
              <a:sym typeface="Merriweather"/>
            </a:endParaRPr>
          </a:p>
          <a:p>
            <a:pPr marL="342900" lvl="0" indent="-171450" algn="l" rtl="0">
              <a:lnSpc>
                <a:spcPct val="100000"/>
              </a:lnSpc>
              <a:spcBef>
                <a:spcPts val="600"/>
              </a:spcBef>
              <a:spcAft>
                <a:spcPts val="0"/>
              </a:spcAft>
              <a:buClr>
                <a:schemeClr val="dk1"/>
              </a:buClr>
              <a:buSzPts val="1100"/>
              <a:buChar char="●"/>
            </a:pPr>
            <a:r>
              <a:rPr lang="en" sz="1100">
                <a:solidFill>
                  <a:schemeClr val="dk1"/>
                </a:solidFill>
                <a:latin typeface="Merriweather"/>
                <a:ea typeface="Merriweather"/>
                <a:cs typeface="Merriweather"/>
                <a:sym typeface="Merriweather"/>
              </a:rPr>
              <a:t>Ordering procedures and duration</a:t>
            </a:r>
            <a:endParaRPr sz="1100">
              <a:solidFill>
                <a:schemeClr val="dk1"/>
              </a:solidFill>
              <a:latin typeface="Merriweather"/>
              <a:ea typeface="Merriweather"/>
              <a:cs typeface="Merriweather"/>
              <a:sym typeface="Merriweather"/>
            </a:endParaRPr>
          </a:p>
          <a:p>
            <a:pPr marL="0" lvl="0" indent="0" algn="l" rtl="0">
              <a:lnSpc>
                <a:spcPct val="100000"/>
              </a:lnSpc>
              <a:spcBef>
                <a:spcPts val="1200"/>
              </a:spcBef>
              <a:spcAft>
                <a:spcPts val="0"/>
              </a:spcAft>
              <a:buClr>
                <a:schemeClr val="dk1"/>
              </a:buClr>
              <a:buSzPts val="1100"/>
              <a:buNone/>
            </a:pPr>
            <a:r>
              <a:rPr lang="en" sz="1100" b="1">
                <a:solidFill>
                  <a:schemeClr val="dk1"/>
                </a:solidFill>
                <a:latin typeface="Merriweather"/>
                <a:ea typeface="Merriweather"/>
                <a:cs typeface="Merriweather"/>
                <a:sym typeface="Merriweather"/>
              </a:rPr>
              <a:t>Execution:</a:t>
            </a:r>
            <a:endParaRPr sz="1100" b="1">
              <a:solidFill>
                <a:schemeClr val="dk1"/>
              </a:solidFill>
              <a:latin typeface="Merriweather"/>
              <a:ea typeface="Merriweather"/>
              <a:cs typeface="Merriweather"/>
              <a:sym typeface="Merriweather"/>
            </a:endParaRPr>
          </a:p>
          <a:p>
            <a:pPr marL="342900" lvl="0" indent="-171450" algn="l" rtl="0">
              <a:lnSpc>
                <a:spcPct val="100000"/>
              </a:lnSpc>
              <a:spcBef>
                <a:spcPts val="600"/>
              </a:spcBef>
              <a:spcAft>
                <a:spcPts val="0"/>
              </a:spcAft>
              <a:buClr>
                <a:schemeClr val="dk1"/>
              </a:buClr>
              <a:buSzPts val="1100"/>
              <a:buChar char="●"/>
            </a:pPr>
            <a:r>
              <a:rPr lang="en" sz="1100" b="1">
                <a:solidFill>
                  <a:schemeClr val="dk1"/>
                </a:solidFill>
                <a:latin typeface="Merriweather"/>
                <a:ea typeface="Merriweather"/>
                <a:cs typeface="Merriweather"/>
                <a:sym typeface="Merriweather"/>
              </a:rPr>
              <a:t>Single quote</a:t>
            </a:r>
            <a:r>
              <a:rPr lang="en" sz="1100">
                <a:solidFill>
                  <a:schemeClr val="dk1"/>
                </a:solidFill>
                <a:latin typeface="Merriweather"/>
                <a:ea typeface="Merriweather"/>
                <a:cs typeface="Merriweather"/>
                <a:sym typeface="Merriweather"/>
              </a:rPr>
              <a:t> provided with MAS CTA Agreement</a:t>
            </a:r>
            <a:endParaRPr sz="1100">
              <a:solidFill>
                <a:schemeClr val="dk1"/>
              </a:solidFill>
              <a:latin typeface="Merriweather"/>
              <a:ea typeface="Merriweather"/>
              <a:cs typeface="Merriweather"/>
              <a:sym typeface="Merriweather"/>
            </a:endParaRPr>
          </a:p>
          <a:p>
            <a:pPr marL="342900" lvl="0" indent="-171450" algn="l" rtl="0">
              <a:lnSpc>
                <a:spcPct val="100000"/>
              </a:lnSpc>
              <a:spcBef>
                <a:spcPts val="600"/>
              </a:spcBef>
              <a:spcAft>
                <a:spcPts val="0"/>
              </a:spcAft>
              <a:buClr>
                <a:schemeClr val="dk1"/>
              </a:buClr>
              <a:buSzPts val="1100"/>
              <a:buChar char="●"/>
            </a:pPr>
            <a:r>
              <a:rPr lang="en" sz="1100">
                <a:solidFill>
                  <a:schemeClr val="dk1"/>
                </a:solidFill>
                <a:latin typeface="Merriweather"/>
                <a:ea typeface="Merriweather"/>
                <a:cs typeface="Merriweather"/>
                <a:sym typeface="Merriweather"/>
              </a:rPr>
              <a:t>All members </a:t>
            </a:r>
            <a:r>
              <a:rPr lang="en" sz="1100" b="1">
                <a:solidFill>
                  <a:schemeClr val="dk1"/>
                </a:solidFill>
                <a:latin typeface="Merriweather"/>
                <a:ea typeface="Merriweather"/>
                <a:cs typeface="Merriweather"/>
                <a:sym typeface="Merriweather"/>
              </a:rPr>
              <a:t>perform and report independently</a:t>
            </a:r>
            <a:r>
              <a:rPr lang="en" sz="1100">
                <a:solidFill>
                  <a:schemeClr val="dk1"/>
                </a:solidFill>
                <a:latin typeface="Merriweather"/>
                <a:ea typeface="Merriweather"/>
                <a:cs typeface="Merriweather"/>
                <a:sym typeface="Merriweather"/>
              </a:rPr>
              <a:t> (sales, IFF)</a:t>
            </a:r>
            <a:endParaRPr sz="1100">
              <a:solidFill>
                <a:schemeClr val="dk1"/>
              </a:solidFill>
              <a:latin typeface="Merriweather"/>
              <a:ea typeface="Merriweather"/>
              <a:cs typeface="Merriweather"/>
              <a:sym typeface="Merriweather"/>
            </a:endParaRPr>
          </a:p>
          <a:p>
            <a:pPr marL="0" lvl="0" indent="0" algn="l" rtl="0">
              <a:lnSpc>
                <a:spcPct val="100000"/>
              </a:lnSpc>
              <a:spcBef>
                <a:spcPts val="1200"/>
              </a:spcBef>
              <a:spcAft>
                <a:spcPts val="0"/>
              </a:spcAft>
              <a:buClr>
                <a:schemeClr val="dk1"/>
              </a:buClr>
              <a:buSzPts val="1100"/>
              <a:buNone/>
            </a:pPr>
            <a:r>
              <a:rPr lang="en" sz="1100" b="1">
                <a:solidFill>
                  <a:schemeClr val="dk1"/>
                </a:solidFill>
                <a:latin typeface="Merriweather"/>
                <a:ea typeface="Merriweather"/>
                <a:cs typeface="Merriweather"/>
                <a:sym typeface="Merriweather"/>
              </a:rPr>
              <a:t>Best Practice:</a:t>
            </a:r>
            <a:endParaRPr sz="1100" b="1">
              <a:solidFill>
                <a:schemeClr val="dk1"/>
              </a:solidFill>
              <a:latin typeface="Merriweather"/>
              <a:ea typeface="Merriweather"/>
              <a:cs typeface="Merriweather"/>
              <a:sym typeface="Merriweather"/>
            </a:endParaRPr>
          </a:p>
          <a:p>
            <a:pPr marL="457200" lvl="0" indent="-285750" algn="l" rtl="0">
              <a:lnSpc>
                <a:spcPct val="100000"/>
              </a:lnSpc>
              <a:spcBef>
                <a:spcPts val="1200"/>
              </a:spcBef>
              <a:spcAft>
                <a:spcPts val="0"/>
              </a:spcAft>
              <a:buClr>
                <a:schemeClr val="dk1"/>
              </a:buClr>
              <a:buSzPts val="1100"/>
              <a:buChar char="●"/>
            </a:pPr>
            <a:r>
              <a:rPr lang="en" sz="1100">
                <a:solidFill>
                  <a:schemeClr val="dk1"/>
                </a:solidFill>
                <a:latin typeface="Merriweather"/>
                <a:ea typeface="Merriweather"/>
                <a:cs typeface="Merriweather"/>
                <a:sym typeface="Merriweather"/>
              </a:rPr>
              <a:t>CTA Lead as </a:t>
            </a:r>
            <a:r>
              <a:rPr lang="en" sz="1100" b="1">
                <a:solidFill>
                  <a:schemeClr val="dk1"/>
                </a:solidFill>
                <a:latin typeface="Merriweather"/>
                <a:ea typeface="Merriweather"/>
                <a:cs typeface="Merriweather"/>
                <a:sym typeface="Merriweather"/>
              </a:rPr>
              <a:t>central coordinator / single interface</a:t>
            </a:r>
            <a:r>
              <a:rPr lang="en" sz="1100">
                <a:solidFill>
                  <a:schemeClr val="dk1"/>
                </a:solidFill>
                <a:latin typeface="Merriweather"/>
                <a:ea typeface="Merriweather"/>
                <a:cs typeface="Merriweather"/>
                <a:sym typeface="Merriweather"/>
              </a:rPr>
              <a:t> for the customer</a:t>
            </a:r>
            <a:endParaRPr sz="1100">
              <a:solidFill>
                <a:schemeClr val="dk1"/>
              </a:solidFill>
              <a:latin typeface="Merriweather"/>
              <a:ea typeface="Merriweather"/>
              <a:cs typeface="Merriweather"/>
              <a:sym typeface="Merriweather"/>
            </a:endParaRPr>
          </a:p>
          <a:p>
            <a:pPr marL="0" lvl="0" indent="0" algn="l" rtl="0">
              <a:lnSpc>
                <a:spcPct val="115000"/>
              </a:lnSpc>
              <a:spcBef>
                <a:spcPts val="1200"/>
              </a:spcBef>
              <a:spcAft>
                <a:spcPts val="0"/>
              </a:spcAft>
              <a:buClr>
                <a:schemeClr val="dk1"/>
              </a:buClr>
              <a:buSzPts val="1100"/>
              <a:buNone/>
            </a:pPr>
            <a:endParaRPr sz="1100" b="1">
              <a:solidFill>
                <a:schemeClr val="dk1"/>
              </a:solidFill>
            </a:endParaRPr>
          </a:p>
          <a:p>
            <a:pPr marL="0" lvl="0" indent="0" algn="l" rtl="0">
              <a:lnSpc>
                <a:spcPct val="115000"/>
              </a:lnSpc>
              <a:spcBef>
                <a:spcPts val="1200"/>
              </a:spcBef>
              <a:spcAft>
                <a:spcPts val="1200"/>
              </a:spcAft>
              <a:buClr>
                <a:schemeClr val="dk1"/>
              </a:buClr>
              <a:buSzPts val="1100"/>
              <a:buNone/>
            </a:pPr>
            <a:endParaRPr sz="1100" b="1">
              <a:solidFill>
                <a:schemeClr val="dk1"/>
              </a:solidFill>
            </a:endParaRPr>
          </a:p>
        </p:txBody>
      </p:sp>
      <p:pic>
        <p:nvPicPr>
          <p:cNvPr id="443" name="Google Shape;443;p50" descr="tungsten toned close-up of a hand filling a form with a pen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926000" y="1136123"/>
            <a:ext cx="2158225" cy="300684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50" name="Google Shape;450;p51"/>
          <p:cNvSpPr txBox="1">
            <a:spLocks noGrp="1"/>
          </p:cNvSpPr>
          <p:nvPr>
            <p:ph type="title" idx="4294967295"/>
          </p:nvPr>
        </p:nvSpPr>
        <p:spPr>
          <a:xfrm>
            <a:off x="311700" y="44502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1800"/>
              <a:buFont typeface="Merriweather"/>
              <a:buNone/>
            </a:pPr>
            <a:r>
              <a:rPr lang="en" sz="1800" dirty="0">
                <a:latin typeface="Merriweather"/>
                <a:ea typeface="Merriweather"/>
                <a:cs typeface="Merriweather"/>
                <a:sym typeface="Merriweather"/>
              </a:rPr>
              <a:t>Key Benefits of MAS CTAs</a:t>
            </a:r>
            <a:endParaRPr sz="1800" dirty="0">
              <a:latin typeface="Merriweather"/>
              <a:ea typeface="Merriweather"/>
              <a:cs typeface="Merriweather"/>
              <a:sym typeface="Merriweather"/>
            </a:endParaRPr>
          </a:p>
        </p:txBody>
      </p:sp>
      <p:cxnSp>
        <p:nvCxnSpPr>
          <p:cNvPr id="449" name="Google Shape;449;p51">
            <a:extLst>
              <a:ext uri="{C183D7F6-B498-43B3-948B-1728B52AA6E4}">
                <adec:decorative xmlns:adec="http://schemas.microsoft.com/office/drawing/2017/decorative" val="1"/>
              </a:ext>
            </a:extLst>
          </p:cNvPr>
          <p:cNvCxnSpPr/>
          <p:nvPr/>
        </p:nvCxnSpPr>
        <p:spPr>
          <a:xfrm>
            <a:off x="300440" y="1017725"/>
            <a:ext cx="4990800" cy="0"/>
          </a:xfrm>
          <a:prstGeom prst="straightConnector1">
            <a:avLst/>
          </a:prstGeom>
          <a:noFill/>
          <a:ln w="7150" cap="flat" cmpd="sng">
            <a:solidFill>
              <a:schemeClr val="dk2"/>
            </a:solidFill>
            <a:prstDash val="solid"/>
            <a:round/>
            <a:headEnd type="none" w="sm" len="sm"/>
            <a:tailEnd type="none" w="sm" len="sm"/>
          </a:ln>
        </p:spPr>
      </p:cxnSp>
      <p:sp>
        <p:nvSpPr>
          <p:cNvPr id="448" name="Google Shape;448;p51"/>
          <p:cNvSpPr txBox="1">
            <a:spLocks noGrp="1"/>
          </p:cNvSpPr>
          <p:nvPr>
            <p:ph type="body" idx="4294967295"/>
          </p:nvPr>
        </p:nvSpPr>
        <p:spPr>
          <a:xfrm>
            <a:off x="300440" y="1017725"/>
            <a:ext cx="5364600" cy="3379500"/>
          </a:xfrm>
          <a:prstGeom prst="rect">
            <a:avLst/>
          </a:prstGeom>
          <a:noFill/>
          <a:ln>
            <a:noFill/>
          </a:ln>
        </p:spPr>
        <p:txBody>
          <a:bodyPr spcFirstLastPara="1" wrap="square" lIns="68575" tIns="34275" rIns="68575" bIns="34275" anchor="t" anchorCtr="0">
            <a:normAutofit fontScale="55000" lnSpcReduction="20000"/>
          </a:bodyPr>
          <a:lstStyle/>
          <a:p>
            <a:pPr marL="177800" lvl="0" indent="-157480" algn="l" rtl="0">
              <a:lnSpc>
                <a:spcPct val="120000"/>
              </a:lnSpc>
              <a:spcBef>
                <a:spcPts val="1200"/>
              </a:spcBef>
              <a:spcAft>
                <a:spcPts val="0"/>
              </a:spcAft>
              <a:buClr>
                <a:schemeClr val="dk1"/>
              </a:buClr>
              <a:buSzPct val="100000"/>
              <a:buFont typeface="Play"/>
              <a:buAutoNum type="arabicPeriod"/>
            </a:pPr>
            <a:r>
              <a:rPr lang="en" sz="2200" b="1">
                <a:solidFill>
                  <a:schemeClr val="dk1"/>
                </a:solidFill>
                <a:latin typeface="Merriweather"/>
                <a:ea typeface="Merriweather"/>
                <a:cs typeface="Merriweather"/>
                <a:sym typeface="Merriweather"/>
              </a:rPr>
              <a:t>Access to Larger Opportunities: </a:t>
            </a:r>
            <a:r>
              <a:rPr lang="en" sz="2200">
                <a:solidFill>
                  <a:schemeClr val="dk1"/>
                </a:solidFill>
                <a:latin typeface="Merriweather"/>
                <a:ea typeface="Merriweather"/>
                <a:cs typeface="Merriweather"/>
                <a:sym typeface="Merriweather"/>
              </a:rPr>
              <a:t>Compete for </a:t>
            </a:r>
            <a:r>
              <a:rPr lang="en" sz="2200" b="1">
                <a:solidFill>
                  <a:schemeClr val="dk1"/>
                </a:solidFill>
                <a:latin typeface="Merriweather"/>
                <a:ea typeface="Merriweather"/>
                <a:cs typeface="Merriweather"/>
                <a:sym typeface="Merriweather"/>
              </a:rPr>
              <a:t>complex or bundled requirements</a:t>
            </a:r>
            <a:r>
              <a:rPr lang="en" sz="2200">
                <a:solidFill>
                  <a:schemeClr val="dk1"/>
                </a:solidFill>
                <a:latin typeface="Merriweather"/>
                <a:ea typeface="Merriweather"/>
                <a:cs typeface="Merriweather"/>
                <a:sym typeface="Merriweather"/>
              </a:rPr>
              <a:t> not feasible alone</a:t>
            </a:r>
            <a:endParaRPr/>
          </a:p>
          <a:p>
            <a:pPr marL="177800" lvl="0" indent="-157480" algn="l" rtl="0">
              <a:lnSpc>
                <a:spcPct val="120000"/>
              </a:lnSpc>
              <a:spcBef>
                <a:spcPts val="1200"/>
              </a:spcBef>
              <a:spcAft>
                <a:spcPts val="0"/>
              </a:spcAft>
              <a:buClr>
                <a:schemeClr val="dk1"/>
              </a:buClr>
              <a:buSzPct val="100000"/>
              <a:buFont typeface="Play"/>
              <a:buAutoNum type="arabicPeriod"/>
            </a:pPr>
            <a:r>
              <a:rPr lang="en" sz="2200" b="1">
                <a:solidFill>
                  <a:schemeClr val="dk1"/>
                </a:solidFill>
                <a:latin typeface="Merriweather"/>
                <a:ea typeface="Merriweather"/>
                <a:cs typeface="Merriweather"/>
                <a:sym typeface="Merriweather"/>
              </a:rPr>
              <a:t>Complementary Expertise: </a:t>
            </a:r>
            <a:r>
              <a:rPr lang="en" sz="2200">
                <a:solidFill>
                  <a:schemeClr val="dk1"/>
                </a:solidFill>
                <a:latin typeface="Merriweather"/>
                <a:ea typeface="Merriweather"/>
                <a:cs typeface="Merriweather"/>
                <a:sym typeface="Merriweather"/>
              </a:rPr>
              <a:t>Combine specialized capabilities to deliver a </a:t>
            </a:r>
            <a:r>
              <a:rPr lang="en" sz="2200" b="1">
                <a:solidFill>
                  <a:schemeClr val="dk1"/>
                </a:solidFill>
                <a:latin typeface="Merriweather"/>
                <a:ea typeface="Merriweather"/>
                <a:cs typeface="Merriweather"/>
                <a:sym typeface="Merriweather"/>
              </a:rPr>
              <a:t>high-quality, end-to-end solution</a:t>
            </a:r>
            <a:endParaRPr/>
          </a:p>
          <a:p>
            <a:pPr marL="177800" lvl="0" indent="-157480" algn="l" rtl="0">
              <a:lnSpc>
                <a:spcPct val="120000"/>
              </a:lnSpc>
              <a:spcBef>
                <a:spcPts val="1200"/>
              </a:spcBef>
              <a:spcAft>
                <a:spcPts val="0"/>
              </a:spcAft>
              <a:buClr>
                <a:schemeClr val="dk1"/>
              </a:buClr>
              <a:buSzPct val="100000"/>
              <a:buFont typeface="Play"/>
              <a:buAutoNum type="arabicPeriod"/>
            </a:pPr>
            <a:r>
              <a:rPr lang="en" sz="2200" b="1">
                <a:solidFill>
                  <a:schemeClr val="dk1"/>
                </a:solidFill>
                <a:latin typeface="Merriweather"/>
                <a:ea typeface="Merriweather"/>
                <a:cs typeface="Merriweather"/>
                <a:sym typeface="Merriweather"/>
              </a:rPr>
              <a:t>Flexibility &amp; Customization: </a:t>
            </a:r>
            <a:r>
              <a:rPr lang="en" sz="2200">
                <a:solidFill>
                  <a:schemeClr val="dk1"/>
                </a:solidFill>
                <a:latin typeface="Merriweather"/>
                <a:ea typeface="Merriweather"/>
                <a:cs typeface="Merriweather"/>
                <a:sym typeface="Merriweather"/>
              </a:rPr>
              <a:t>Tailor teams and solutions to </a:t>
            </a:r>
            <a:r>
              <a:rPr lang="en" sz="2200" b="1">
                <a:solidFill>
                  <a:schemeClr val="dk1"/>
                </a:solidFill>
                <a:latin typeface="Merriweather"/>
                <a:ea typeface="Merriweather"/>
                <a:cs typeface="Merriweather"/>
                <a:sym typeface="Merriweather"/>
              </a:rPr>
              <a:t>unique agency needs</a:t>
            </a:r>
            <a:endParaRPr/>
          </a:p>
          <a:p>
            <a:pPr marL="177800" lvl="0" indent="-157480" algn="l" rtl="0">
              <a:lnSpc>
                <a:spcPct val="120000"/>
              </a:lnSpc>
              <a:spcBef>
                <a:spcPts val="1200"/>
              </a:spcBef>
              <a:spcAft>
                <a:spcPts val="0"/>
              </a:spcAft>
              <a:buClr>
                <a:schemeClr val="dk1"/>
              </a:buClr>
              <a:buSzPct val="100000"/>
              <a:buFont typeface="Play"/>
              <a:buAutoNum type="arabicPeriod"/>
            </a:pPr>
            <a:r>
              <a:rPr lang="en" sz="2200" b="1">
                <a:solidFill>
                  <a:schemeClr val="dk1"/>
                </a:solidFill>
                <a:latin typeface="Merriweather"/>
                <a:ea typeface="Merriweather"/>
                <a:cs typeface="Merriweather"/>
                <a:sym typeface="Merriweather"/>
              </a:rPr>
              <a:t>Reduced Risk / Shared Resources: </a:t>
            </a:r>
            <a:r>
              <a:rPr lang="en" sz="2200">
                <a:solidFill>
                  <a:schemeClr val="dk1"/>
                </a:solidFill>
                <a:latin typeface="Merriweather"/>
                <a:ea typeface="Merriweather"/>
                <a:cs typeface="Merriweather"/>
                <a:sym typeface="Merriweather"/>
              </a:rPr>
              <a:t>Distribute responsibilities across team members</a:t>
            </a:r>
            <a:endParaRPr/>
          </a:p>
          <a:p>
            <a:pPr marL="177800" lvl="0" indent="-157480" algn="l" rtl="0">
              <a:lnSpc>
                <a:spcPct val="120000"/>
              </a:lnSpc>
              <a:spcBef>
                <a:spcPts val="1200"/>
              </a:spcBef>
              <a:spcAft>
                <a:spcPts val="0"/>
              </a:spcAft>
              <a:buClr>
                <a:schemeClr val="dk1"/>
              </a:buClr>
              <a:buSzPct val="100000"/>
              <a:buFont typeface="Play"/>
              <a:buAutoNum type="arabicPeriod"/>
            </a:pPr>
            <a:r>
              <a:rPr lang="en" sz="2200" b="1">
                <a:solidFill>
                  <a:schemeClr val="dk1"/>
                </a:solidFill>
                <a:latin typeface="Merriweather"/>
                <a:ea typeface="Merriweather"/>
                <a:cs typeface="Merriweather"/>
                <a:sym typeface="Merriweather"/>
              </a:rPr>
              <a:t>Streamlined Procurement: </a:t>
            </a:r>
            <a:r>
              <a:rPr lang="en" sz="2200">
                <a:solidFill>
                  <a:schemeClr val="dk1"/>
                </a:solidFill>
                <a:latin typeface="Merriweather"/>
                <a:ea typeface="Merriweather"/>
                <a:cs typeface="Merriweather"/>
                <a:sym typeface="Merriweather"/>
              </a:rPr>
              <a:t>Single acquisition for integrated solution vs. </a:t>
            </a:r>
            <a:r>
              <a:rPr lang="en" sz="2200" b="1">
                <a:solidFill>
                  <a:schemeClr val="dk1"/>
                </a:solidFill>
                <a:latin typeface="Merriweather"/>
                <a:ea typeface="Merriweather"/>
                <a:cs typeface="Merriweather"/>
                <a:sym typeface="Merriweather"/>
              </a:rPr>
              <a:t>multiple separate orders</a:t>
            </a:r>
            <a:endParaRPr/>
          </a:p>
          <a:p>
            <a:pPr marL="177800" lvl="0" indent="-157480" algn="l" rtl="0">
              <a:lnSpc>
                <a:spcPct val="120000"/>
              </a:lnSpc>
              <a:spcBef>
                <a:spcPts val="1200"/>
              </a:spcBef>
              <a:spcAft>
                <a:spcPts val="0"/>
              </a:spcAft>
              <a:buClr>
                <a:schemeClr val="dk1"/>
              </a:buClr>
              <a:buSzPct val="100000"/>
              <a:buFont typeface="Play"/>
              <a:buAutoNum type="arabicPeriod"/>
            </a:pPr>
            <a:r>
              <a:rPr lang="en" sz="2200" b="1">
                <a:solidFill>
                  <a:schemeClr val="dk1"/>
                </a:solidFill>
                <a:latin typeface="Merriweather"/>
                <a:ea typeface="Merriweather"/>
                <a:cs typeface="Merriweather"/>
                <a:sym typeface="Merriweather"/>
              </a:rPr>
              <a:t>Improved Competition &amp; Value: </a:t>
            </a:r>
            <a:r>
              <a:rPr lang="en" sz="2200">
                <a:solidFill>
                  <a:schemeClr val="dk1"/>
                </a:solidFill>
                <a:latin typeface="Merriweather"/>
                <a:ea typeface="Merriweather"/>
                <a:cs typeface="Merriweather"/>
                <a:sym typeface="Merriweather"/>
              </a:rPr>
              <a:t>Encourages </a:t>
            </a:r>
            <a:r>
              <a:rPr lang="en" sz="2200" b="1">
                <a:solidFill>
                  <a:schemeClr val="dk1"/>
                </a:solidFill>
                <a:latin typeface="Merriweather"/>
                <a:ea typeface="Merriweather"/>
                <a:cs typeface="Merriweather"/>
                <a:sym typeface="Merriweather"/>
              </a:rPr>
              <a:t>more comprehensive and competitive proposals</a:t>
            </a:r>
            <a:endParaRPr/>
          </a:p>
          <a:p>
            <a:pPr marL="457200" lvl="0" indent="0" algn="l" rtl="0">
              <a:lnSpc>
                <a:spcPct val="100000"/>
              </a:lnSpc>
              <a:spcBef>
                <a:spcPts val="1200"/>
              </a:spcBef>
              <a:spcAft>
                <a:spcPts val="0"/>
              </a:spcAft>
              <a:buClr>
                <a:schemeClr val="dk1"/>
              </a:buClr>
              <a:buSzPct val="100000"/>
              <a:buNone/>
            </a:pPr>
            <a:endParaRPr sz="1100" b="1">
              <a:solidFill>
                <a:schemeClr val="dk1"/>
              </a:solidFill>
            </a:endParaRPr>
          </a:p>
          <a:p>
            <a:pPr marL="0" lvl="0" indent="0" algn="l" rtl="0">
              <a:lnSpc>
                <a:spcPct val="115000"/>
              </a:lnSpc>
              <a:spcBef>
                <a:spcPts val="1200"/>
              </a:spcBef>
              <a:spcAft>
                <a:spcPts val="0"/>
              </a:spcAft>
              <a:buClr>
                <a:schemeClr val="dk1"/>
              </a:buClr>
              <a:buSzPct val="100000"/>
              <a:buNone/>
            </a:pPr>
            <a:endParaRPr sz="1100" b="1">
              <a:solidFill>
                <a:schemeClr val="dk1"/>
              </a:solidFill>
            </a:endParaRPr>
          </a:p>
          <a:p>
            <a:pPr marL="0" lvl="0" indent="0" algn="l" rtl="0">
              <a:lnSpc>
                <a:spcPct val="115000"/>
              </a:lnSpc>
              <a:spcBef>
                <a:spcPts val="1200"/>
              </a:spcBef>
              <a:spcAft>
                <a:spcPts val="1200"/>
              </a:spcAft>
              <a:buClr>
                <a:schemeClr val="dk1"/>
              </a:buClr>
              <a:buSzPct val="100000"/>
              <a:buNone/>
            </a:pPr>
            <a:endParaRPr sz="1100" b="1">
              <a:solidFill>
                <a:schemeClr val="dk1"/>
              </a:solidFill>
            </a:endParaRPr>
          </a:p>
        </p:txBody>
      </p:sp>
      <p:pic>
        <p:nvPicPr>
          <p:cNvPr id="451" name="Google Shape;451;p51" descr="Rear view of two businessmen at the stock exchange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80975" y="1128651"/>
            <a:ext cx="1764425" cy="2886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52"/>
          <p:cNvSpPr txBox="1">
            <a:spLocks noGrp="1"/>
          </p:cNvSpPr>
          <p:nvPr>
            <p:ph type="title" idx="4294967295"/>
          </p:nvPr>
        </p:nvSpPr>
        <p:spPr>
          <a:xfrm>
            <a:off x="311700" y="445025"/>
            <a:ext cx="85206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1800"/>
              <a:buFont typeface="Merriweather"/>
              <a:buNone/>
            </a:pPr>
            <a:r>
              <a:rPr lang="en" sz="1800" dirty="0">
                <a:latin typeface="Merriweather"/>
                <a:ea typeface="Merriweather"/>
                <a:cs typeface="Merriweather"/>
                <a:sym typeface="Merriweather"/>
              </a:rPr>
              <a:t>MAS CTA Example Scenario</a:t>
            </a:r>
            <a:endParaRPr sz="1800" dirty="0">
              <a:latin typeface="Merriweather"/>
              <a:ea typeface="Merriweather"/>
              <a:cs typeface="Merriweather"/>
              <a:sym typeface="Merriweather"/>
            </a:endParaRPr>
          </a:p>
        </p:txBody>
      </p:sp>
      <p:cxnSp>
        <p:nvCxnSpPr>
          <p:cNvPr id="458" name="Google Shape;458;p52">
            <a:extLst>
              <a:ext uri="{C183D7F6-B498-43B3-948B-1728B52AA6E4}">
                <adec:decorative xmlns:adec="http://schemas.microsoft.com/office/drawing/2017/decorative" val="1"/>
              </a:ext>
            </a:extLst>
          </p:cNvPr>
          <p:cNvCxnSpPr/>
          <p:nvPr/>
        </p:nvCxnSpPr>
        <p:spPr>
          <a:xfrm>
            <a:off x="338690" y="988144"/>
            <a:ext cx="5497200" cy="0"/>
          </a:xfrm>
          <a:prstGeom prst="straightConnector1">
            <a:avLst/>
          </a:prstGeom>
          <a:noFill/>
          <a:ln w="7150" cap="flat" cmpd="sng">
            <a:solidFill>
              <a:schemeClr val="dk2"/>
            </a:solidFill>
            <a:prstDash val="solid"/>
            <a:round/>
            <a:headEnd type="none" w="sm" len="sm"/>
            <a:tailEnd type="none" w="sm" len="sm"/>
          </a:ln>
        </p:spPr>
      </p:cxnSp>
      <p:sp>
        <p:nvSpPr>
          <p:cNvPr id="457" name="Google Shape;457;p52"/>
          <p:cNvSpPr txBox="1">
            <a:spLocks noGrp="1"/>
          </p:cNvSpPr>
          <p:nvPr>
            <p:ph type="body" idx="4294967295"/>
          </p:nvPr>
        </p:nvSpPr>
        <p:spPr>
          <a:xfrm>
            <a:off x="305390" y="1076925"/>
            <a:ext cx="6069000" cy="3416400"/>
          </a:xfrm>
          <a:prstGeom prst="rect">
            <a:avLst/>
          </a:prstGeom>
          <a:noFill/>
          <a:ln>
            <a:noFill/>
          </a:ln>
        </p:spPr>
        <p:txBody>
          <a:bodyPr spcFirstLastPara="1" wrap="square" lIns="68575" tIns="34275" rIns="68575" bIns="34275" anchor="t" anchorCtr="0">
            <a:normAutofit fontScale="85000" lnSpcReduction="20000"/>
          </a:bodyPr>
          <a:lstStyle/>
          <a:p>
            <a:pPr marL="0" lvl="0" indent="0" algn="l" rtl="0">
              <a:lnSpc>
                <a:spcPct val="110000"/>
              </a:lnSpc>
              <a:spcBef>
                <a:spcPts val="800"/>
              </a:spcBef>
              <a:spcAft>
                <a:spcPts val="0"/>
              </a:spcAft>
              <a:buClr>
                <a:schemeClr val="dk1"/>
              </a:buClr>
              <a:buSzPct val="75000"/>
              <a:buNone/>
            </a:pPr>
            <a:r>
              <a:rPr lang="en" sz="1200" b="1">
                <a:latin typeface="Merriweather"/>
                <a:ea typeface="Merriweather"/>
                <a:cs typeface="Merriweather"/>
                <a:sym typeface="Merriweather"/>
              </a:rPr>
              <a:t>Scenario:</a:t>
            </a:r>
            <a:r>
              <a:rPr lang="en" sz="1200">
                <a:latin typeface="Merriweather"/>
                <a:ea typeface="Merriweather"/>
                <a:cs typeface="Merriweather"/>
                <a:sym typeface="Merriweather"/>
              </a:rPr>
              <a:t> Customer requires cybersecurity and network infrastructure services  </a:t>
            </a:r>
            <a:endParaRPr sz="1200">
              <a:latin typeface="Merriweather"/>
              <a:ea typeface="Merriweather"/>
              <a:cs typeface="Merriweather"/>
              <a:sym typeface="Merriweather"/>
            </a:endParaRPr>
          </a:p>
          <a:p>
            <a:pPr marL="317500" lvl="0" indent="-173038" algn="l" rtl="0">
              <a:lnSpc>
                <a:spcPct val="110000"/>
              </a:lnSpc>
              <a:spcBef>
                <a:spcPts val="800"/>
              </a:spcBef>
              <a:spcAft>
                <a:spcPts val="0"/>
              </a:spcAft>
              <a:buClr>
                <a:srgbClr val="000000"/>
              </a:buClr>
              <a:buSzPct val="83333"/>
              <a:buChar char="●"/>
            </a:pPr>
            <a:r>
              <a:rPr lang="en" sz="1200">
                <a:latin typeface="Merriweather"/>
                <a:ea typeface="Merriweather"/>
                <a:cs typeface="Merriweather"/>
                <a:sym typeface="Merriweather"/>
              </a:rPr>
              <a:t>Requirements are commonly packaged as a total solution, but require specialized experience in each area</a:t>
            </a:r>
            <a:endParaRPr sz="1200">
              <a:latin typeface="Merriweather"/>
              <a:ea typeface="Merriweather"/>
              <a:cs typeface="Merriweather"/>
              <a:sym typeface="Merriweather"/>
            </a:endParaRPr>
          </a:p>
          <a:p>
            <a:pPr marL="0" lvl="0" indent="0" algn="l" rtl="0">
              <a:lnSpc>
                <a:spcPct val="110000"/>
              </a:lnSpc>
              <a:spcBef>
                <a:spcPts val="1000"/>
              </a:spcBef>
              <a:spcAft>
                <a:spcPts val="0"/>
              </a:spcAft>
              <a:buClr>
                <a:schemeClr val="dk1"/>
              </a:buClr>
              <a:buSzPct val="75000"/>
              <a:buNone/>
            </a:pPr>
            <a:r>
              <a:rPr lang="en" sz="1200" b="1">
                <a:latin typeface="Merriweather"/>
                <a:ea typeface="Merriweather"/>
                <a:cs typeface="Merriweather"/>
                <a:sym typeface="Merriweather"/>
              </a:rPr>
              <a:t>Outcome:</a:t>
            </a:r>
            <a:endParaRPr sz="1200" b="1">
              <a:latin typeface="Merriweather"/>
              <a:ea typeface="Merriweather"/>
              <a:cs typeface="Merriweather"/>
              <a:sym typeface="Merriweather"/>
            </a:endParaRPr>
          </a:p>
          <a:p>
            <a:pPr marL="317500" lvl="0" indent="-173038" algn="l" rtl="0">
              <a:lnSpc>
                <a:spcPct val="110000"/>
              </a:lnSpc>
              <a:spcBef>
                <a:spcPts val="800"/>
              </a:spcBef>
              <a:spcAft>
                <a:spcPts val="0"/>
              </a:spcAft>
              <a:buClr>
                <a:srgbClr val="000000"/>
              </a:buClr>
              <a:buSzPct val="83333"/>
              <a:buChar char="●"/>
            </a:pPr>
            <a:r>
              <a:rPr lang="en" sz="1200">
                <a:latin typeface="Merriweather"/>
                <a:ea typeface="Merriweather"/>
                <a:cs typeface="Merriweather"/>
                <a:sym typeface="Merriweather"/>
              </a:rPr>
              <a:t>Customer encourages CTAs to maximize flexibility</a:t>
            </a:r>
            <a:endParaRPr sz="1200">
              <a:latin typeface="Merriweather"/>
              <a:ea typeface="Merriweather"/>
              <a:cs typeface="Merriweather"/>
              <a:sym typeface="Merriweather"/>
            </a:endParaRPr>
          </a:p>
          <a:p>
            <a:pPr marL="317500" lvl="0" indent="-173038" algn="l" rtl="0">
              <a:lnSpc>
                <a:spcPct val="110000"/>
              </a:lnSpc>
              <a:spcBef>
                <a:spcPts val="800"/>
              </a:spcBef>
              <a:spcAft>
                <a:spcPts val="0"/>
              </a:spcAft>
              <a:buClr>
                <a:srgbClr val="000000"/>
              </a:buClr>
              <a:buSzPct val="83333"/>
              <a:buChar char="●"/>
            </a:pPr>
            <a:r>
              <a:rPr lang="en" sz="1200">
                <a:latin typeface="Merriweather"/>
                <a:ea typeface="Merriweather"/>
                <a:cs typeface="Merriweather"/>
                <a:sym typeface="Merriweather"/>
              </a:rPr>
              <a:t>Quote 1 includes all MAS contract items no CTA - </a:t>
            </a:r>
            <a:r>
              <a:rPr lang="en" sz="1200" b="1">
                <a:latin typeface="Merriweather"/>
                <a:ea typeface="Merriweather"/>
                <a:cs typeface="Merriweather"/>
                <a:sym typeface="Merriweather"/>
              </a:rPr>
              <a:t>$900K</a:t>
            </a:r>
            <a:endParaRPr sz="1200" b="1">
              <a:latin typeface="Merriweather"/>
              <a:ea typeface="Merriweather"/>
              <a:cs typeface="Merriweather"/>
              <a:sym typeface="Merriweather"/>
            </a:endParaRPr>
          </a:p>
          <a:p>
            <a:pPr marL="317500" lvl="0" indent="-173038" algn="l" rtl="0">
              <a:lnSpc>
                <a:spcPct val="110000"/>
              </a:lnSpc>
              <a:spcBef>
                <a:spcPts val="800"/>
              </a:spcBef>
              <a:spcAft>
                <a:spcPts val="0"/>
              </a:spcAft>
              <a:buClr>
                <a:srgbClr val="000000"/>
              </a:buClr>
              <a:buSzPct val="83333"/>
              <a:buChar char="●"/>
            </a:pPr>
            <a:r>
              <a:rPr lang="en" sz="1200">
                <a:latin typeface="Merriweather"/>
                <a:ea typeface="Merriweather"/>
                <a:cs typeface="Merriweather"/>
                <a:sym typeface="Merriweather"/>
              </a:rPr>
              <a:t>Quote 2 includes MAS CTA with multiple partners, a well-structured MAS CTA plan and one CTA lead POC  - </a:t>
            </a:r>
            <a:r>
              <a:rPr lang="en" sz="1200" b="1">
                <a:latin typeface="Merriweather"/>
                <a:ea typeface="Merriweather"/>
                <a:cs typeface="Merriweather"/>
                <a:sym typeface="Merriweather"/>
              </a:rPr>
              <a:t>$875K</a:t>
            </a:r>
            <a:endParaRPr sz="1200" b="1">
              <a:latin typeface="Merriweather"/>
              <a:ea typeface="Merriweather"/>
              <a:cs typeface="Merriweather"/>
              <a:sym typeface="Merriweather"/>
            </a:endParaRPr>
          </a:p>
          <a:p>
            <a:pPr marL="317500" lvl="0" indent="-173038" algn="l" rtl="0">
              <a:lnSpc>
                <a:spcPct val="110000"/>
              </a:lnSpc>
              <a:spcBef>
                <a:spcPts val="800"/>
              </a:spcBef>
              <a:spcAft>
                <a:spcPts val="0"/>
              </a:spcAft>
              <a:buClr>
                <a:srgbClr val="000000"/>
              </a:buClr>
              <a:buSzPct val="83333"/>
              <a:buChar char="●"/>
            </a:pPr>
            <a:r>
              <a:rPr lang="en" sz="1200">
                <a:latin typeface="Merriweather"/>
                <a:ea typeface="Merriweather"/>
                <a:cs typeface="Merriweather"/>
                <a:sym typeface="Merriweather"/>
              </a:rPr>
              <a:t>Quote 3 includes MAS CTA with multiple partners, poorly structured, no CTA lead - </a:t>
            </a:r>
            <a:r>
              <a:rPr lang="en" sz="1200" b="1">
                <a:latin typeface="Merriweather"/>
                <a:ea typeface="Merriweather"/>
                <a:cs typeface="Merriweather"/>
                <a:sym typeface="Merriweather"/>
              </a:rPr>
              <a:t>$850K </a:t>
            </a:r>
            <a:endParaRPr sz="1200" b="1">
              <a:latin typeface="Merriweather"/>
              <a:ea typeface="Merriweather"/>
              <a:cs typeface="Merriweather"/>
              <a:sym typeface="Merriweather"/>
            </a:endParaRPr>
          </a:p>
          <a:p>
            <a:pPr marL="0" lvl="0" indent="0" algn="l" rtl="0">
              <a:lnSpc>
                <a:spcPct val="110000"/>
              </a:lnSpc>
              <a:spcBef>
                <a:spcPts val="1000"/>
              </a:spcBef>
              <a:spcAft>
                <a:spcPts val="0"/>
              </a:spcAft>
              <a:buClr>
                <a:schemeClr val="dk1"/>
              </a:buClr>
              <a:buSzPct val="75000"/>
              <a:buNone/>
            </a:pPr>
            <a:r>
              <a:rPr lang="en" sz="1200" b="1">
                <a:latin typeface="Merriweather"/>
                <a:ea typeface="Merriweather"/>
                <a:cs typeface="Merriweather"/>
                <a:sym typeface="Merriweather"/>
              </a:rPr>
              <a:t>Key Questions:</a:t>
            </a:r>
            <a:endParaRPr sz="1200">
              <a:latin typeface="Merriweather"/>
              <a:ea typeface="Merriweather"/>
              <a:cs typeface="Merriweather"/>
              <a:sym typeface="Merriweather"/>
            </a:endParaRPr>
          </a:p>
          <a:p>
            <a:pPr marL="317500" lvl="0" indent="-173038" algn="l" rtl="0">
              <a:lnSpc>
                <a:spcPct val="110000"/>
              </a:lnSpc>
              <a:spcBef>
                <a:spcPts val="800"/>
              </a:spcBef>
              <a:spcAft>
                <a:spcPts val="0"/>
              </a:spcAft>
              <a:buClr>
                <a:srgbClr val="000000"/>
              </a:buClr>
              <a:buSzPct val="83333"/>
              <a:buChar char="●"/>
            </a:pPr>
            <a:r>
              <a:rPr lang="en" sz="1200">
                <a:latin typeface="Merriweather"/>
                <a:ea typeface="Merriweather"/>
                <a:cs typeface="Merriweather"/>
                <a:sym typeface="Merriweather"/>
              </a:rPr>
              <a:t>Obligated to award to Quote 1 since no CTA?  </a:t>
            </a:r>
            <a:endParaRPr sz="1200">
              <a:latin typeface="Merriweather"/>
              <a:ea typeface="Merriweather"/>
              <a:cs typeface="Merriweather"/>
              <a:sym typeface="Merriweather"/>
            </a:endParaRPr>
          </a:p>
          <a:p>
            <a:pPr marL="317500" lvl="0" indent="-173038" algn="l" rtl="0">
              <a:lnSpc>
                <a:spcPct val="110000"/>
              </a:lnSpc>
              <a:spcBef>
                <a:spcPts val="800"/>
              </a:spcBef>
              <a:spcAft>
                <a:spcPts val="0"/>
              </a:spcAft>
              <a:buClr>
                <a:srgbClr val="000000"/>
              </a:buClr>
              <a:buSzPct val="83333"/>
              <a:buChar char="●"/>
            </a:pPr>
            <a:r>
              <a:rPr lang="en" sz="1200">
                <a:latin typeface="Merriweather"/>
                <a:ea typeface="Merriweather"/>
                <a:cs typeface="Merriweather"/>
                <a:sym typeface="Merriweather"/>
              </a:rPr>
              <a:t>Must award to Quote 3 as lowest price technically acceptable?  </a:t>
            </a:r>
            <a:endParaRPr sz="1200">
              <a:latin typeface="Merriweather"/>
              <a:ea typeface="Merriweather"/>
              <a:cs typeface="Merriweather"/>
              <a:sym typeface="Merriweather"/>
            </a:endParaRPr>
          </a:p>
          <a:p>
            <a:pPr marL="317500" lvl="0" indent="-173038" algn="l" rtl="0">
              <a:lnSpc>
                <a:spcPct val="110000"/>
              </a:lnSpc>
              <a:spcBef>
                <a:spcPts val="800"/>
              </a:spcBef>
              <a:spcAft>
                <a:spcPts val="1200"/>
              </a:spcAft>
              <a:buClr>
                <a:srgbClr val="000000"/>
              </a:buClr>
              <a:buSzPct val="83333"/>
              <a:buChar char="●"/>
            </a:pPr>
            <a:r>
              <a:rPr lang="en" sz="1200">
                <a:latin typeface="Merriweather"/>
                <a:ea typeface="Merriweather"/>
                <a:cs typeface="Merriweather"/>
                <a:sym typeface="Merriweather"/>
              </a:rPr>
              <a:t>Can award to any of the 3 based on value?  </a:t>
            </a:r>
            <a:endParaRPr sz="1200">
              <a:latin typeface="Merriweather"/>
              <a:ea typeface="Merriweather"/>
              <a:cs typeface="Merriweather"/>
              <a:sym typeface="Merriweather"/>
            </a:endParaRPr>
          </a:p>
        </p:txBody>
      </p:sp>
      <p:pic>
        <p:nvPicPr>
          <p:cNvPr id="459" name="Google Shape;459;p52" descr="Close up of a network server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41226" y="1138225"/>
            <a:ext cx="1867480" cy="286705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73" name="Google Shape;473;p53"/>
          <p:cNvSpPr txBox="1">
            <a:spLocks noGrp="1"/>
          </p:cNvSpPr>
          <p:nvPr>
            <p:ph type="title" idx="4294967295"/>
          </p:nvPr>
        </p:nvSpPr>
        <p:spPr>
          <a:xfrm>
            <a:off x="903500" y="208125"/>
            <a:ext cx="2033400" cy="601500"/>
          </a:xfrm>
          <a:prstGeom prst="rect">
            <a:avLst/>
          </a:prstGeom>
          <a:noFill/>
          <a:ln w="7150" cap="flat" cmpd="sng">
            <a:solidFill>
              <a:srgbClr val="0E3355"/>
            </a:solidFill>
            <a:prstDash val="solid"/>
            <a:round/>
            <a:headEnd type="none" w="sm" len="sm"/>
            <a:tailEnd type="none" w="sm" len="sm"/>
          </a:ln>
        </p:spPr>
        <p:txBody>
          <a:bodyPr spcFirstLastPara="1" wrap="square" lIns="68575" tIns="34275" rIns="68575" bIns="34275" anchor="ctr" anchorCtr="0">
            <a:noAutofit/>
          </a:bodyPr>
          <a:lstStyle/>
          <a:p>
            <a:pPr marL="0" lvl="0" indent="0" algn="ctr" rtl="0">
              <a:lnSpc>
                <a:spcPct val="115000"/>
              </a:lnSpc>
              <a:spcBef>
                <a:spcPts val="0"/>
              </a:spcBef>
              <a:spcAft>
                <a:spcPts val="0"/>
              </a:spcAft>
              <a:buClr>
                <a:srgbClr val="0E3355"/>
              </a:buClr>
              <a:buSzPts val="700"/>
              <a:buFont typeface="Arial"/>
              <a:buNone/>
            </a:pPr>
            <a:endParaRPr sz="1200">
              <a:solidFill>
                <a:srgbClr val="D4AF37"/>
              </a:solidFill>
              <a:latin typeface="Merriweather"/>
              <a:ea typeface="Merriweather"/>
              <a:cs typeface="Merriweather"/>
              <a:sym typeface="Merriweather"/>
            </a:endParaRPr>
          </a:p>
          <a:p>
            <a:pPr marL="0" lvl="0" indent="0" algn="ctr" rtl="0">
              <a:lnSpc>
                <a:spcPct val="115000"/>
              </a:lnSpc>
              <a:spcBef>
                <a:spcPts val="0"/>
              </a:spcBef>
              <a:spcAft>
                <a:spcPts val="0"/>
              </a:spcAft>
              <a:buClr>
                <a:srgbClr val="D4AF37"/>
              </a:buClr>
              <a:buSzPts val="700"/>
              <a:buFont typeface="Merriweather"/>
              <a:buNone/>
            </a:pPr>
            <a:r>
              <a:rPr lang="en" sz="1200">
                <a:solidFill>
                  <a:srgbClr val="0E3355"/>
                </a:solidFill>
                <a:latin typeface="Merriweather"/>
                <a:ea typeface="Merriweather"/>
                <a:cs typeface="Merriweather"/>
                <a:sym typeface="Merriweather"/>
              </a:rPr>
              <a:t>Quote 1: One MAS contract no CTA  $900K</a:t>
            </a:r>
            <a:endParaRPr sz="1200">
              <a:solidFill>
                <a:srgbClr val="0E3355"/>
              </a:solidFill>
              <a:latin typeface="Merriweather"/>
              <a:ea typeface="Merriweather"/>
              <a:cs typeface="Merriweather"/>
              <a:sym typeface="Merriweather"/>
            </a:endParaRPr>
          </a:p>
          <a:p>
            <a:pPr marL="0" lvl="0" indent="0" algn="ctr" rtl="0">
              <a:lnSpc>
                <a:spcPct val="115000"/>
              </a:lnSpc>
              <a:spcBef>
                <a:spcPts val="0"/>
              </a:spcBef>
              <a:spcAft>
                <a:spcPts val="0"/>
              </a:spcAft>
              <a:buClr>
                <a:srgbClr val="0E3355"/>
              </a:buClr>
              <a:buSzPts val="700"/>
              <a:buFont typeface="Arial"/>
              <a:buNone/>
            </a:pPr>
            <a:endParaRPr sz="1100">
              <a:solidFill>
                <a:srgbClr val="D4AF37"/>
              </a:solidFill>
              <a:latin typeface="Merriweather"/>
              <a:ea typeface="Merriweather"/>
              <a:cs typeface="Merriweather"/>
              <a:sym typeface="Merriweather"/>
            </a:endParaRPr>
          </a:p>
        </p:txBody>
      </p:sp>
      <p:sp>
        <p:nvSpPr>
          <p:cNvPr id="464" name="Google Shape;464;p53"/>
          <p:cNvSpPr txBox="1">
            <a:spLocks noGrp="1"/>
          </p:cNvSpPr>
          <p:nvPr>
            <p:ph type="title" idx="4294967295"/>
          </p:nvPr>
        </p:nvSpPr>
        <p:spPr>
          <a:xfrm>
            <a:off x="3555300" y="208125"/>
            <a:ext cx="2033400" cy="601500"/>
          </a:xfrm>
          <a:prstGeom prst="rect">
            <a:avLst/>
          </a:prstGeom>
          <a:noFill/>
          <a:ln w="7150" cap="flat" cmpd="sng">
            <a:solidFill>
              <a:srgbClr val="0E3355"/>
            </a:solidFill>
            <a:prstDash val="solid"/>
            <a:round/>
            <a:headEnd type="none" w="sm" len="sm"/>
            <a:tailEnd type="none" w="sm" len="sm"/>
          </a:ln>
        </p:spPr>
        <p:txBody>
          <a:bodyPr spcFirstLastPara="1" wrap="square" lIns="68575" tIns="34275" rIns="68575" bIns="34275" anchor="ctr" anchorCtr="0">
            <a:normAutofit/>
          </a:bodyPr>
          <a:lstStyle/>
          <a:p>
            <a:pPr marL="0" lvl="0" indent="0" algn="ctr" rtl="0">
              <a:lnSpc>
                <a:spcPct val="115000"/>
              </a:lnSpc>
              <a:spcBef>
                <a:spcPts val="0"/>
              </a:spcBef>
              <a:spcAft>
                <a:spcPts val="0"/>
              </a:spcAft>
              <a:buClr>
                <a:srgbClr val="D4AF37"/>
              </a:buClr>
              <a:buSzPts val="1200"/>
              <a:buFont typeface="Merriweather"/>
              <a:buNone/>
            </a:pPr>
            <a:r>
              <a:rPr lang="en" sz="1200" dirty="0">
                <a:solidFill>
                  <a:srgbClr val="0E3355"/>
                </a:solidFill>
                <a:latin typeface="Merriweather"/>
                <a:ea typeface="Merriweather"/>
                <a:cs typeface="Merriweather"/>
                <a:sym typeface="Merriweather"/>
              </a:rPr>
              <a:t>Quote 2: Well-structured MAS CTA plan $875K</a:t>
            </a:r>
            <a:endParaRPr sz="1800" dirty="0">
              <a:solidFill>
                <a:srgbClr val="0E3355"/>
              </a:solidFill>
              <a:latin typeface="Merriweather"/>
              <a:ea typeface="Merriweather"/>
              <a:cs typeface="Merriweather"/>
              <a:sym typeface="Merriweather"/>
            </a:endParaRPr>
          </a:p>
        </p:txBody>
      </p:sp>
      <p:sp>
        <p:nvSpPr>
          <p:cNvPr id="465" name="Google Shape;465;p53"/>
          <p:cNvSpPr txBox="1">
            <a:spLocks noGrp="1"/>
          </p:cNvSpPr>
          <p:nvPr>
            <p:ph type="title" idx="4294967295"/>
          </p:nvPr>
        </p:nvSpPr>
        <p:spPr>
          <a:xfrm>
            <a:off x="6053450" y="208125"/>
            <a:ext cx="2180700" cy="601500"/>
          </a:xfrm>
          <a:prstGeom prst="rect">
            <a:avLst/>
          </a:prstGeom>
          <a:noFill/>
          <a:ln w="7150" cap="flat" cmpd="sng">
            <a:solidFill>
              <a:srgbClr val="0E3355"/>
            </a:solidFill>
            <a:prstDash val="solid"/>
            <a:round/>
            <a:headEnd type="none" w="sm" len="sm"/>
            <a:tailEnd type="none" w="sm" len="sm"/>
          </a:ln>
        </p:spPr>
        <p:txBody>
          <a:bodyPr spcFirstLastPara="1" wrap="square" lIns="68575" tIns="34275" rIns="68575" bIns="34275" anchor="ctr" anchorCtr="0">
            <a:normAutofit/>
          </a:bodyPr>
          <a:lstStyle/>
          <a:p>
            <a:pPr marL="0" lvl="0" indent="0" algn="ctr" rtl="0">
              <a:lnSpc>
                <a:spcPct val="115000"/>
              </a:lnSpc>
              <a:spcBef>
                <a:spcPts val="0"/>
              </a:spcBef>
              <a:spcAft>
                <a:spcPts val="0"/>
              </a:spcAft>
              <a:buClr>
                <a:srgbClr val="D4AF37"/>
              </a:buClr>
              <a:buSzPts val="1200"/>
              <a:buFont typeface="Merriweather"/>
              <a:buNone/>
            </a:pPr>
            <a:r>
              <a:rPr lang="en" sz="1200">
                <a:solidFill>
                  <a:srgbClr val="0E3355"/>
                </a:solidFill>
                <a:latin typeface="Merriweather"/>
                <a:ea typeface="Merriweather"/>
                <a:cs typeface="Merriweather"/>
                <a:sym typeface="Merriweather"/>
              </a:rPr>
              <a:t>Quote 3: Poorly-structured MAS CTA plan $850K</a:t>
            </a:r>
            <a:endParaRPr sz="1800">
              <a:solidFill>
                <a:srgbClr val="0E3355"/>
              </a:solidFill>
              <a:latin typeface="Merriweather"/>
              <a:ea typeface="Merriweather"/>
              <a:cs typeface="Merriweather"/>
              <a:sym typeface="Merriweather"/>
            </a:endParaRPr>
          </a:p>
        </p:txBody>
      </p:sp>
      <p:sp>
        <p:nvSpPr>
          <p:cNvPr id="474" name="Google Shape;474;p53"/>
          <p:cNvSpPr txBox="1"/>
          <p:nvPr/>
        </p:nvSpPr>
        <p:spPr>
          <a:xfrm>
            <a:off x="439650" y="1019113"/>
            <a:ext cx="8264700" cy="369300"/>
          </a:xfrm>
          <a:prstGeom prst="rect">
            <a:avLst/>
          </a:prstGeom>
          <a:noFill/>
          <a:ln>
            <a:noFill/>
          </a:ln>
        </p:spPr>
        <p:txBody>
          <a:bodyPr spcFirstLastPara="1" wrap="square" lIns="91425" tIns="91425" rIns="91425" bIns="91425" anchor="t" anchorCtr="0">
            <a:spAutoFit/>
          </a:bodyPr>
          <a:lstStyle/>
          <a:p>
            <a:pPr marL="342900" marR="0" lvl="0" indent="-241300" algn="l" rtl="0">
              <a:lnSpc>
                <a:spcPct val="150000"/>
              </a:lnSpc>
              <a:spcBef>
                <a:spcPts val="0"/>
              </a:spcBef>
              <a:spcAft>
                <a:spcPts val="0"/>
              </a:spcAft>
              <a:buClr>
                <a:schemeClr val="dk1"/>
              </a:buClr>
              <a:buSzPts val="1200"/>
              <a:buFont typeface="Merriweather"/>
              <a:buChar char="➢"/>
            </a:pPr>
            <a:r>
              <a:rPr lang="en" sz="1200">
                <a:solidFill>
                  <a:schemeClr val="dk1"/>
                </a:solidFill>
                <a:latin typeface="Merriweather"/>
                <a:ea typeface="Merriweather"/>
                <a:cs typeface="Merriweather"/>
                <a:sym typeface="Merriweather"/>
              </a:rPr>
              <a:t>Obligated to award to Quote 1 since no CTA? - No, MAS CTAs allow flexibility</a:t>
            </a:r>
            <a:endParaRPr sz="2100">
              <a:solidFill>
                <a:schemeClr val="dk1"/>
              </a:solidFill>
              <a:latin typeface="Arial"/>
              <a:ea typeface="Arial"/>
              <a:cs typeface="Arial"/>
              <a:sym typeface="Arial"/>
            </a:endParaRPr>
          </a:p>
        </p:txBody>
      </p:sp>
      <p:sp>
        <p:nvSpPr>
          <p:cNvPr id="467" name="Google Shape;467;p53"/>
          <p:cNvSpPr txBox="1">
            <a:spLocks noGrp="1"/>
          </p:cNvSpPr>
          <p:nvPr>
            <p:ph type="body" idx="4294967295"/>
          </p:nvPr>
        </p:nvSpPr>
        <p:spPr>
          <a:xfrm>
            <a:off x="455975" y="1523837"/>
            <a:ext cx="8141700" cy="393600"/>
          </a:xfrm>
          <a:prstGeom prst="rect">
            <a:avLst/>
          </a:prstGeom>
          <a:noFill/>
          <a:ln>
            <a:noFill/>
          </a:ln>
        </p:spPr>
        <p:txBody>
          <a:bodyPr spcFirstLastPara="1" wrap="square" lIns="68575" tIns="34275" rIns="68575" bIns="34275" anchor="t" anchorCtr="0">
            <a:noAutofit/>
          </a:bodyPr>
          <a:lstStyle/>
          <a:p>
            <a:pPr marL="342900" lvl="0" indent="-241300" algn="l" rtl="0">
              <a:lnSpc>
                <a:spcPct val="150000"/>
              </a:lnSpc>
              <a:spcBef>
                <a:spcPts val="0"/>
              </a:spcBef>
              <a:spcAft>
                <a:spcPts val="0"/>
              </a:spcAft>
              <a:buSzPts val="1200"/>
              <a:buFont typeface="Merriweather"/>
              <a:buChar char="●"/>
            </a:pPr>
            <a:r>
              <a:rPr lang="en" sz="1200">
                <a:latin typeface="Merriweather"/>
                <a:ea typeface="Merriweather"/>
                <a:cs typeface="Merriweather"/>
                <a:sym typeface="Merriweather"/>
              </a:rPr>
              <a:t>Must award to Quote 3 as lowest price technically acceptable? - No, select best value!</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sp>
        <p:nvSpPr>
          <p:cNvPr id="468" name="Google Shape;468;p53"/>
          <p:cNvSpPr txBox="1">
            <a:spLocks noGrp="1"/>
          </p:cNvSpPr>
          <p:nvPr>
            <p:ph type="body" idx="4294967295"/>
          </p:nvPr>
        </p:nvSpPr>
        <p:spPr>
          <a:xfrm>
            <a:off x="455975" y="2042453"/>
            <a:ext cx="8141700" cy="1008600"/>
          </a:xfrm>
          <a:prstGeom prst="rect">
            <a:avLst/>
          </a:prstGeom>
          <a:noFill/>
          <a:ln>
            <a:noFill/>
          </a:ln>
        </p:spPr>
        <p:txBody>
          <a:bodyPr spcFirstLastPara="1" wrap="square" lIns="68575" tIns="34275" rIns="68575" bIns="34275" anchor="t" anchorCtr="0">
            <a:normAutofit fontScale="25000" lnSpcReduction="20000"/>
          </a:bodyPr>
          <a:lstStyle/>
          <a:p>
            <a:pPr marL="342900" lvl="0" indent="-241300" algn="l" rtl="0">
              <a:lnSpc>
                <a:spcPct val="90000"/>
              </a:lnSpc>
              <a:spcBef>
                <a:spcPts val="800"/>
              </a:spcBef>
              <a:spcAft>
                <a:spcPts val="0"/>
              </a:spcAft>
              <a:buClr>
                <a:schemeClr val="dk1"/>
              </a:buClr>
              <a:buSzPct val="109091"/>
              <a:buFont typeface="Merriweather"/>
              <a:buChar char="●"/>
            </a:pPr>
            <a:r>
              <a:rPr lang="en" sz="4400">
                <a:solidFill>
                  <a:schemeClr val="dk1"/>
                </a:solidFill>
                <a:latin typeface="Merriweather"/>
                <a:ea typeface="Merriweather"/>
                <a:cs typeface="Merriweather"/>
                <a:sym typeface="Merriweather"/>
              </a:rPr>
              <a:t>Can award to any of the 3 based on value? - Yes, depending on the value customer associates with:</a:t>
            </a:r>
            <a:endParaRPr sz="4400">
              <a:solidFill>
                <a:schemeClr val="dk1"/>
              </a:solidFill>
              <a:latin typeface="Merriweather"/>
              <a:ea typeface="Merriweather"/>
              <a:cs typeface="Merriweather"/>
              <a:sym typeface="Merriweather"/>
            </a:endParaRPr>
          </a:p>
          <a:p>
            <a:pPr marL="1485900" lvl="1" indent="-279400" algn="l" rtl="0">
              <a:lnSpc>
                <a:spcPct val="90000"/>
              </a:lnSpc>
              <a:spcBef>
                <a:spcPts val="400"/>
              </a:spcBef>
              <a:spcAft>
                <a:spcPts val="0"/>
              </a:spcAft>
              <a:buClr>
                <a:schemeClr val="dk1"/>
              </a:buClr>
              <a:buSzPct val="109091"/>
              <a:buFont typeface="Noto Sans Symbols"/>
              <a:buChar char="○"/>
            </a:pPr>
            <a:r>
              <a:rPr lang="en" sz="4400">
                <a:solidFill>
                  <a:schemeClr val="dk1"/>
                </a:solidFill>
                <a:latin typeface="Merriweather"/>
                <a:ea typeface="Merriweather"/>
                <a:cs typeface="Merriweather"/>
                <a:sym typeface="Merriweather"/>
              </a:rPr>
              <a:t>Quote 1 - single MAS contract, no MAS CTA</a:t>
            </a:r>
            <a:endParaRPr sz="4400">
              <a:solidFill>
                <a:schemeClr val="dk1"/>
              </a:solidFill>
              <a:latin typeface="Merriweather"/>
              <a:ea typeface="Merriweather"/>
              <a:cs typeface="Merriweather"/>
              <a:sym typeface="Merriweather"/>
            </a:endParaRPr>
          </a:p>
          <a:p>
            <a:pPr marL="1485900" lvl="1" indent="-279400" algn="l" rtl="0">
              <a:lnSpc>
                <a:spcPct val="90000"/>
              </a:lnSpc>
              <a:spcBef>
                <a:spcPts val="400"/>
              </a:spcBef>
              <a:spcAft>
                <a:spcPts val="0"/>
              </a:spcAft>
              <a:buClr>
                <a:schemeClr val="dk1"/>
              </a:buClr>
              <a:buSzPct val="109091"/>
              <a:buFont typeface="Noto Sans Symbols"/>
              <a:buChar char="○"/>
            </a:pPr>
            <a:r>
              <a:rPr lang="en" sz="4400">
                <a:solidFill>
                  <a:schemeClr val="dk1"/>
                </a:solidFill>
                <a:latin typeface="Merriweather"/>
                <a:ea typeface="Merriweather"/>
                <a:cs typeface="Merriweather"/>
                <a:sym typeface="Merriweather"/>
              </a:rPr>
              <a:t>Quote 2 - well structured CTA, one POC</a:t>
            </a:r>
            <a:endParaRPr sz="4400">
              <a:latin typeface="Merriweather"/>
              <a:ea typeface="Merriweather"/>
              <a:cs typeface="Merriweather"/>
              <a:sym typeface="Merriweather"/>
            </a:endParaRPr>
          </a:p>
          <a:p>
            <a:pPr marL="1485900" lvl="1" indent="-279400" algn="l" rtl="0">
              <a:lnSpc>
                <a:spcPct val="90000"/>
              </a:lnSpc>
              <a:spcBef>
                <a:spcPts val="400"/>
              </a:spcBef>
              <a:spcAft>
                <a:spcPts val="0"/>
              </a:spcAft>
              <a:buClr>
                <a:schemeClr val="dk1"/>
              </a:buClr>
              <a:buSzPct val="109091"/>
              <a:buFont typeface="Noto Sans Symbols"/>
              <a:buChar char="○"/>
            </a:pPr>
            <a:r>
              <a:rPr lang="en" sz="4400">
                <a:solidFill>
                  <a:schemeClr val="dk1"/>
                </a:solidFill>
                <a:latin typeface="Merriweather"/>
                <a:ea typeface="Merriweather"/>
                <a:cs typeface="Merriweather"/>
                <a:sym typeface="Merriweather"/>
              </a:rPr>
              <a:t>Quote 3 - poorly structured CTA, but lowest price</a:t>
            </a:r>
            <a:endParaRPr sz="44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ct val="100000"/>
              <a:buNone/>
            </a:pPr>
            <a:endParaRPr sz="1200">
              <a:latin typeface="Merriweather"/>
              <a:ea typeface="Merriweather"/>
              <a:cs typeface="Merriweather"/>
              <a:sym typeface="Merriweather"/>
            </a:endParaRPr>
          </a:p>
        </p:txBody>
      </p:sp>
      <p:sp>
        <p:nvSpPr>
          <p:cNvPr id="469" name="Google Shape;469;p53"/>
          <p:cNvSpPr txBox="1">
            <a:spLocks noGrp="1"/>
          </p:cNvSpPr>
          <p:nvPr>
            <p:ph type="body" idx="4294967295"/>
          </p:nvPr>
        </p:nvSpPr>
        <p:spPr>
          <a:xfrm>
            <a:off x="439650" y="2948981"/>
            <a:ext cx="8141700" cy="393600"/>
          </a:xfrm>
          <a:prstGeom prst="rect">
            <a:avLst/>
          </a:prstGeom>
          <a:noFill/>
          <a:ln>
            <a:noFill/>
          </a:ln>
        </p:spPr>
        <p:txBody>
          <a:bodyPr spcFirstLastPara="1" wrap="square" lIns="68575" tIns="34275" rIns="68575" bIns="34275" anchor="t" anchorCtr="0">
            <a:noAutofit/>
          </a:bodyPr>
          <a:lstStyle/>
          <a:p>
            <a:pPr marL="342900" lvl="0" indent="-241300" algn="l" rtl="0">
              <a:lnSpc>
                <a:spcPct val="150000"/>
              </a:lnSpc>
              <a:spcBef>
                <a:spcPts val="0"/>
              </a:spcBef>
              <a:spcAft>
                <a:spcPts val="0"/>
              </a:spcAft>
              <a:buSzPts val="1200"/>
              <a:buFont typeface="Merriweather"/>
              <a:buChar char="●"/>
            </a:pPr>
            <a:r>
              <a:rPr lang="en" sz="1200">
                <a:latin typeface="Merriweather"/>
                <a:ea typeface="Merriweather"/>
                <a:cs typeface="Merriweather"/>
                <a:sym typeface="Merriweather"/>
              </a:rPr>
              <a:t>Other MAS CTA considerations:</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400"/>
              <a:buNone/>
            </a:pPr>
            <a:endParaRPr sz="600">
              <a:latin typeface="Merriweather"/>
              <a:ea typeface="Merriweather"/>
              <a:cs typeface="Merriweather"/>
              <a:sym typeface="Merriweather"/>
            </a:endParaRPr>
          </a:p>
        </p:txBody>
      </p:sp>
      <p:sp>
        <p:nvSpPr>
          <p:cNvPr id="470" name="Google Shape;470;p53"/>
          <p:cNvSpPr txBox="1">
            <a:spLocks noGrp="1"/>
          </p:cNvSpPr>
          <p:nvPr>
            <p:ph type="body" idx="4294967295"/>
          </p:nvPr>
        </p:nvSpPr>
        <p:spPr>
          <a:xfrm>
            <a:off x="771600" y="3280750"/>
            <a:ext cx="8141700" cy="393600"/>
          </a:xfrm>
          <a:prstGeom prst="rect">
            <a:avLst/>
          </a:prstGeom>
          <a:noFill/>
          <a:ln>
            <a:noFill/>
          </a:ln>
        </p:spPr>
        <p:txBody>
          <a:bodyPr spcFirstLastPara="1" wrap="square" lIns="68575" tIns="34275" rIns="68575" bIns="34275" anchor="t" anchorCtr="0">
            <a:noAutofit/>
          </a:bodyPr>
          <a:lstStyle/>
          <a:p>
            <a:pPr marL="457200" lvl="0" indent="-292100" algn="l" rtl="0">
              <a:lnSpc>
                <a:spcPct val="150000"/>
              </a:lnSpc>
              <a:spcBef>
                <a:spcPts val="0"/>
              </a:spcBef>
              <a:spcAft>
                <a:spcPts val="0"/>
              </a:spcAft>
              <a:buClr>
                <a:schemeClr val="dk1"/>
              </a:buClr>
              <a:buSzPts val="800"/>
              <a:buFont typeface="Merriweather"/>
              <a:buChar char="●"/>
            </a:pPr>
            <a:r>
              <a:rPr lang="en" sz="1100">
                <a:latin typeface="Merriweather"/>
                <a:ea typeface="Merriweather"/>
                <a:cs typeface="Merriweather"/>
                <a:sym typeface="Merriweather"/>
              </a:rPr>
              <a:t>Does the MAS CTA agreement  make coordination easy? Main POC on team, single point of invoicing?</a:t>
            </a:r>
            <a:endParaRPr sz="11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400"/>
              <a:buNone/>
            </a:pPr>
            <a:endParaRPr sz="600">
              <a:latin typeface="Merriweather"/>
              <a:ea typeface="Merriweather"/>
              <a:cs typeface="Merriweather"/>
              <a:sym typeface="Merriweather"/>
            </a:endParaRPr>
          </a:p>
        </p:txBody>
      </p:sp>
      <p:sp>
        <p:nvSpPr>
          <p:cNvPr id="471" name="Google Shape;471;p53"/>
          <p:cNvSpPr txBox="1">
            <a:spLocks noGrp="1"/>
          </p:cNvSpPr>
          <p:nvPr>
            <p:ph type="body" idx="4294967295"/>
          </p:nvPr>
        </p:nvSpPr>
        <p:spPr>
          <a:xfrm>
            <a:off x="771600" y="3550676"/>
            <a:ext cx="8141700" cy="393600"/>
          </a:xfrm>
          <a:prstGeom prst="rect">
            <a:avLst/>
          </a:prstGeom>
          <a:noFill/>
          <a:ln>
            <a:noFill/>
          </a:ln>
        </p:spPr>
        <p:txBody>
          <a:bodyPr spcFirstLastPara="1" wrap="square" lIns="68575" tIns="34275" rIns="68575" bIns="34275" anchor="t" anchorCtr="0">
            <a:noAutofit/>
          </a:bodyPr>
          <a:lstStyle/>
          <a:p>
            <a:pPr marL="457200" lvl="0" indent="-292100" algn="l" rtl="0">
              <a:lnSpc>
                <a:spcPct val="150000"/>
              </a:lnSpc>
              <a:spcBef>
                <a:spcPts val="0"/>
              </a:spcBef>
              <a:spcAft>
                <a:spcPts val="0"/>
              </a:spcAft>
              <a:buClr>
                <a:schemeClr val="dk1"/>
              </a:buClr>
              <a:buSzPts val="800"/>
              <a:buFont typeface="Merriweather"/>
              <a:buChar char="●"/>
            </a:pPr>
            <a:r>
              <a:rPr lang="en" sz="1100">
                <a:latin typeface="Merriweather"/>
                <a:ea typeface="Merriweather"/>
                <a:cs typeface="Merriweather"/>
                <a:sym typeface="Merriweather"/>
              </a:rPr>
              <a:t>Did each MAS CTA partner quote within individual MAS contract terms? </a:t>
            </a:r>
            <a:endParaRPr sz="11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sp>
        <p:nvSpPr>
          <p:cNvPr id="472" name="Google Shape;472;p53"/>
          <p:cNvSpPr txBox="1">
            <a:spLocks noGrp="1"/>
          </p:cNvSpPr>
          <p:nvPr>
            <p:ph type="body" idx="4294967295"/>
          </p:nvPr>
        </p:nvSpPr>
        <p:spPr>
          <a:xfrm>
            <a:off x="771600" y="3844375"/>
            <a:ext cx="8141700" cy="393600"/>
          </a:xfrm>
          <a:prstGeom prst="rect">
            <a:avLst/>
          </a:prstGeom>
          <a:noFill/>
          <a:ln>
            <a:noFill/>
          </a:ln>
        </p:spPr>
        <p:txBody>
          <a:bodyPr spcFirstLastPara="1" wrap="square" lIns="68575" tIns="34275" rIns="68575" bIns="34275" anchor="t" anchorCtr="0">
            <a:noAutofit/>
          </a:bodyPr>
          <a:lstStyle/>
          <a:p>
            <a:pPr marL="457200" lvl="0" indent="-292100" algn="l" rtl="0">
              <a:lnSpc>
                <a:spcPct val="150000"/>
              </a:lnSpc>
              <a:spcBef>
                <a:spcPts val="0"/>
              </a:spcBef>
              <a:spcAft>
                <a:spcPts val="0"/>
              </a:spcAft>
              <a:buClr>
                <a:schemeClr val="dk1"/>
              </a:buClr>
              <a:buSzPts val="800"/>
              <a:buFont typeface="Merriweather"/>
              <a:buChar char="●"/>
            </a:pPr>
            <a:r>
              <a:rPr lang="en" sz="1100">
                <a:latin typeface="Merriweather"/>
                <a:ea typeface="Merriweather"/>
                <a:cs typeface="Merriweather"/>
                <a:sym typeface="Merriweather"/>
              </a:rPr>
              <a:t>Does the MAS CTA Agreement clearly outline the responsibilities of each partner?</a:t>
            </a:r>
            <a:endParaRPr sz="11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7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54"/>
          <p:cNvSpPr txBox="1">
            <a:spLocks noGrp="1"/>
          </p:cNvSpPr>
          <p:nvPr>
            <p:ph type="title" idx="4294967295"/>
          </p:nvPr>
        </p:nvSpPr>
        <p:spPr>
          <a:xfrm>
            <a:off x="311700" y="181257"/>
            <a:ext cx="85206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800"/>
              <a:buFont typeface="Merriweather"/>
              <a:buNone/>
            </a:pPr>
            <a:r>
              <a:rPr lang="en" sz="2400" dirty="0">
                <a:latin typeface="Merriweather"/>
                <a:ea typeface="Merriweather"/>
                <a:cs typeface="Merriweather"/>
                <a:sym typeface="Merriweather"/>
              </a:rPr>
              <a:t>MAS CTA Example Scenario - continued</a:t>
            </a:r>
            <a:endParaRPr sz="2400" dirty="0">
              <a:latin typeface="Merriweather"/>
              <a:ea typeface="Merriweather"/>
              <a:cs typeface="Merriweather"/>
              <a:sym typeface="Merriweather"/>
            </a:endParaRPr>
          </a:p>
        </p:txBody>
      </p:sp>
      <p:cxnSp>
        <p:nvCxnSpPr>
          <p:cNvPr id="481" name="Google Shape;481;p54">
            <a:extLst>
              <a:ext uri="{C183D7F6-B498-43B3-948B-1728B52AA6E4}">
                <adec:decorative xmlns:adec="http://schemas.microsoft.com/office/drawing/2017/decorative" val="1"/>
              </a:ext>
            </a:extLst>
          </p:cNvPr>
          <p:cNvCxnSpPr/>
          <p:nvPr/>
        </p:nvCxnSpPr>
        <p:spPr>
          <a:xfrm>
            <a:off x="305390" y="874702"/>
            <a:ext cx="5497200" cy="0"/>
          </a:xfrm>
          <a:prstGeom prst="straightConnector1">
            <a:avLst/>
          </a:prstGeom>
          <a:noFill/>
          <a:ln w="7150" cap="flat" cmpd="sng">
            <a:solidFill>
              <a:schemeClr val="dk2"/>
            </a:solidFill>
            <a:prstDash val="solid"/>
            <a:round/>
            <a:headEnd type="none" w="sm" len="sm"/>
            <a:tailEnd type="none" w="sm" len="sm"/>
          </a:ln>
        </p:spPr>
      </p:cxnSp>
      <p:sp>
        <p:nvSpPr>
          <p:cNvPr id="480" name="Google Shape;480;p54"/>
          <p:cNvSpPr txBox="1">
            <a:spLocks noGrp="1"/>
          </p:cNvSpPr>
          <p:nvPr>
            <p:ph type="body" idx="4294967295"/>
          </p:nvPr>
        </p:nvSpPr>
        <p:spPr>
          <a:xfrm>
            <a:off x="305390" y="1214821"/>
            <a:ext cx="8141700" cy="34164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Clr>
                <a:schemeClr val="dk1"/>
              </a:buClr>
              <a:buSzPts val="800"/>
              <a:buNone/>
            </a:pPr>
            <a:r>
              <a:rPr lang="en" sz="1200" b="1" dirty="0">
                <a:latin typeface="Merriweather"/>
                <a:ea typeface="Merriweather"/>
                <a:cs typeface="Merriweather"/>
                <a:sym typeface="Merriweather"/>
              </a:rPr>
              <a:t>Scenario:</a:t>
            </a:r>
            <a:r>
              <a:rPr lang="en" sz="1200" dirty="0">
                <a:latin typeface="Merriweather"/>
                <a:ea typeface="Merriweather"/>
                <a:cs typeface="Merriweather"/>
                <a:sym typeface="Merriweather"/>
              </a:rPr>
              <a:t> Customer requires cybersecurity and network infrastructure services  </a:t>
            </a:r>
            <a:endParaRPr sz="1200" dirty="0">
              <a:latin typeface="Merriweather"/>
              <a:ea typeface="Merriweather"/>
              <a:cs typeface="Merriweather"/>
              <a:sym typeface="Merriweather"/>
            </a:endParaRPr>
          </a:p>
          <a:p>
            <a:pPr marL="317500" lvl="0" indent="-171450" algn="l" rtl="0">
              <a:lnSpc>
                <a:spcPct val="90000"/>
              </a:lnSpc>
              <a:spcBef>
                <a:spcPts val="1000"/>
              </a:spcBef>
              <a:spcAft>
                <a:spcPts val="0"/>
              </a:spcAft>
              <a:buClr>
                <a:srgbClr val="000000"/>
              </a:buClr>
              <a:buSzPts val="900"/>
              <a:buChar char="●"/>
            </a:pPr>
            <a:r>
              <a:rPr lang="en" sz="1200" dirty="0">
                <a:latin typeface="Merriweather"/>
                <a:ea typeface="Merriweather"/>
                <a:cs typeface="Merriweather"/>
                <a:sym typeface="Merriweather"/>
              </a:rPr>
              <a:t>Requirements are common as a total solution, but require specialized experience</a:t>
            </a:r>
            <a:endParaRPr sz="1200" dirty="0">
              <a:latin typeface="Merriweather"/>
              <a:ea typeface="Merriweather"/>
              <a:cs typeface="Merriweather"/>
              <a:sym typeface="Merriweather"/>
            </a:endParaRPr>
          </a:p>
          <a:p>
            <a:pPr marL="0" lvl="0" indent="0" algn="l" rtl="0">
              <a:lnSpc>
                <a:spcPct val="90000"/>
              </a:lnSpc>
              <a:spcBef>
                <a:spcPts val="1000"/>
              </a:spcBef>
              <a:spcAft>
                <a:spcPts val="0"/>
              </a:spcAft>
              <a:buClr>
                <a:schemeClr val="dk1"/>
              </a:buClr>
              <a:buSzPts val="800"/>
              <a:buNone/>
            </a:pPr>
            <a:r>
              <a:rPr lang="en" sz="1200" b="1" dirty="0">
                <a:latin typeface="Merriweather"/>
                <a:ea typeface="Merriweather"/>
                <a:cs typeface="Merriweather"/>
                <a:sym typeface="Merriweather"/>
              </a:rPr>
              <a:t>Additional Questions:</a:t>
            </a:r>
            <a:endParaRPr sz="1200" dirty="0">
              <a:latin typeface="Merriweather"/>
              <a:ea typeface="Merriweather"/>
              <a:cs typeface="Merriweather"/>
              <a:sym typeface="Merriweather"/>
            </a:endParaRPr>
          </a:p>
          <a:p>
            <a:pPr marL="317500" lvl="0" indent="-171450" algn="l" rtl="0">
              <a:lnSpc>
                <a:spcPct val="90000"/>
              </a:lnSpc>
              <a:spcBef>
                <a:spcPts val="1000"/>
              </a:spcBef>
              <a:spcAft>
                <a:spcPts val="0"/>
              </a:spcAft>
              <a:buClr>
                <a:srgbClr val="000000"/>
              </a:buClr>
              <a:buSzPts val="900"/>
              <a:buChar char="●"/>
            </a:pPr>
            <a:r>
              <a:rPr lang="en" sz="1200" dirty="0">
                <a:latin typeface="Merriweather"/>
                <a:ea typeface="Merriweather"/>
                <a:cs typeface="Merriweather"/>
                <a:sym typeface="Merriweather"/>
              </a:rPr>
              <a:t>What if the order is a set-aside? All MAS CTA partners must be individually eligible</a:t>
            </a:r>
            <a:endParaRPr sz="1200" dirty="0">
              <a:latin typeface="Merriweather"/>
              <a:ea typeface="Merriweather"/>
              <a:cs typeface="Merriweather"/>
              <a:sym typeface="Merriweather"/>
            </a:endParaRPr>
          </a:p>
          <a:p>
            <a:pPr marL="317500" lvl="0" indent="-171450" algn="l" rtl="0">
              <a:lnSpc>
                <a:spcPct val="90000"/>
              </a:lnSpc>
              <a:spcBef>
                <a:spcPts val="1000"/>
              </a:spcBef>
              <a:spcAft>
                <a:spcPts val="0"/>
              </a:spcAft>
              <a:buClr>
                <a:srgbClr val="000000"/>
              </a:buClr>
              <a:buSzPts val="900"/>
              <a:buChar char="●"/>
            </a:pPr>
            <a:r>
              <a:rPr lang="en" sz="1200" dirty="0">
                <a:latin typeface="Merriweather"/>
                <a:ea typeface="Merriweather"/>
                <a:cs typeface="Merriweather"/>
                <a:sym typeface="Merriweather"/>
              </a:rPr>
              <a:t>If I allow MAS CTAs, do I have to invoice all partners? Allowing a MAS CTA does not require you to invoice every partner. Responsibilities, including invoicing, should be clearly defined in the CTA agreement. As a best practice, the CTA Lead typically manages invoicing for the team. </a:t>
            </a:r>
            <a:endParaRPr sz="1200" dirty="0">
              <a:latin typeface="Merriweather"/>
              <a:ea typeface="Merriweather"/>
              <a:cs typeface="Merriweather"/>
              <a:sym typeface="Merriweather"/>
            </a:endParaRPr>
          </a:p>
          <a:p>
            <a:pPr marL="317500" lvl="0" indent="-171450" algn="l" rtl="0">
              <a:lnSpc>
                <a:spcPct val="90000"/>
              </a:lnSpc>
              <a:spcBef>
                <a:spcPts val="1000"/>
              </a:spcBef>
              <a:spcAft>
                <a:spcPts val="0"/>
              </a:spcAft>
              <a:buClr>
                <a:srgbClr val="000000"/>
              </a:buClr>
              <a:buSzPts val="900"/>
              <a:buChar char="●"/>
            </a:pPr>
            <a:r>
              <a:rPr lang="en" sz="1200" dirty="0">
                <a:latin typeface="Merriweather"/>
                <a:ea typeface="Merriweather"/>
                <a:cs typeface="Merriweather"/>
                <a:sym typeface="Merriweather"/>
              </a:rPr>
              <a:t>If needed, can I contact individual partners regardless of the MAS Teaming agreement? Yes, the ordering activity has privity of contract with each individual MAS CTA member. </a:t>
            </a:r>
            <a:endParaRPr sz="1200" dirty="0">
              <a:latin typeface="Merriweather"/>
              <a:ea typeface="Merriweather"/>
              <a:cs typeface="Merriweather"/>
              <a:sym typeface="Merriweather"/>
            </a:endParaRPr>
          </a:p>
          <a:p>
            <a:pPr marL="317500" lvl="0" indent="-171450" algn="l" rtl="0">
              <a:lnSpc>
                <a:spcPct val="90000"/>
              </a:lnSpc>
              <a:spcBef>
                <a:spcPts val="1000"/>
              </a:spcBef>
              <a:spcAft>
                <a:spcPts val="0"/>
              </a:spcAft>
              <a:buClr>
                <a:srgbClr val="000000"/>
              </a:buClr>
              <a:buSzPts val="900"/>
              <a:buChar char="●"/>
            </a:pPr>
            <a:r>
              <a:rPr lang="en" sz="1200" dirty="0">
                <a:latin typeface="Merriweather"/>
                <a:ea typeface="Merriweather"/>
                <a:cs typeface="Merriweather"/>
                <a:sym typeface="Merriweather"/>
              </a:rPr>
              <a:t>Could I allow both MAS CTAs and OLMs? - Yes, encouraged to use all flexibilities</a:t>
            </a:r>
            <a:endParaRPr sz="1200" dirty="0">
              <a:latin typeface="Merriweather"/>
              <a:ea typeface="Merriweather"/>
              <a:cs typeface="Merriweather"/>
              <a:sym typeface="Merriweather"/>
            </a:endParaRPr>
          </a:p>
          <a:p>
            <a:pPr marL="0" lvl="0" indent="0" algn="l" rtl="0">
              <a:lnSpc>
                <a:spcPct val="90000"/>
              </a:lnSpc>
              <a:spcBef>
                <a:spcPts val="1000"/>
              </a:spcBef>
              <a:spcAft>
                <a:spcPts val="1000"/>
              </a:spcAft>
              <a:buClr>
                <a:schemeClr val="dk1"/>
              </a:buClr>
              <a:buSzPts val="1200"/>
              <a:buNone/>
            </a:pPr>
            <a:endParaRPr sz="1200" dirty="0">
              <a:latin typeface="Merriweather"/>
              <a:ea typeface="Merriweather"/>
              <a:cs typeface="Merriweather"/>
              <a:sym typeface="Merriweather"/>
            </a:endParaRPr>
          </a:p>
        </p:txBody>
      </p:sp>
      <p:pic>
        <p:nvPicPr>
          <p:cNvPr id="482" name="Google Shape;482;p54" descr="Online scam, malware and password phishing. Profile hooked by hackers. Data phishing, Stealing information from smartphone. Mobile internet security problem.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224200" y="973750"/>
            <a:ext cx="1192950" cy="11929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55"/>
          <p:cNvSpPr txBox="1">
            <a:spLocks noGrp="1"/>
          </p:cNvSpPr>
          <p:nvPr>
            <p:ph type="title" idx="4294967295"/>
          </p:nvPr>
        </p:nvSpPr>
        <p:spPr>
          <a:xfrm>
            <a:off x="264149" y="2767275"/>
            <a:ext cx="8783136" cy="10536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8566" marR="3426" lvl="0" indent="0" algn="l" defTabSz="914400" rtl="0" eaLnBrk="1" fontAlgn="auto" latinLnBrk="0" hangingPunct="1">
              <a:lnSpc>
                <a:spcPct val="109882"/>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E3355"/>
                </a:solidFill>
                <a:effectLst/>
                <a:uLnTx/>
                <a:uFillTx/>
                <a:latin typeface="Merriweather"/>
                <a:ea typeface="Merriweather"/>
                <a:cs typeface="Merriweather"/>
                <a:sym typeface="Merriweather"/>
              </a:rPr>
              <a:t>Contractor Use of MAS Contracts</a:t>
            </a:r>
          </a:p>
          <a:p>
            <a:pPr marL="8566" marR="3426" lvl="0" indent="0" algn="l" defTabSz="914400" rtl="0" eaLnBrk="1" fontAlgn="auto" latinLnBrk="0" hangingPunct="1">
              <a:lnSpc>
                <a:spcPct val="109882"/>
              </a:lnSpc>
              <a:spcBef>
                <a:spcPts val="0"/>
              </a:spcBef>
              <a:spcAft>
                <a:spcPts val="0"/>
              </a:spcAft>
              <a:buClr>
                <a:srgbClr val="000000"/>
              </a:buClr>
              <a:buSzTx/>
              <a:buFont typeface="Arial"/>
              <a:buNone/>
              <a:tabLst/>
              <a:defRPr/>
            </a:pPr>
            <a:endParaRPr kumimoji="0" lang="en-US" sz="4000" b="1" i="0" u="none" strike="noStrike" kern="0" cap="none" spc="0" normalizeH="0" baseline="0" noProof="0" dirty="0">
              <a:ln>
                <a:noFill/>
              </a:ln>
              <a:solidFill>
                <a:srgbClr val="0E3355"/>
              </a:solidFill>
              <a:effectLst/>
              <a:uLnTx/>
              <a:uFillTx/>
              <a:latin typeface="Merriweather"/>
              <a:ea typeface="Merriweather"/>
              <a:cs typeface="Merriweather"/>
              <a:sym typeface="Merriweathe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Agenda</a:t>
            </a:r>
            <a:endParaRPr/>
          </a:p>
        </p:txBody>
      </p:sp>
      <p:sp>
        <p:nvSpPr>
          <p:cNvPr id="241" name="Google Shape;241;p29"/>
          <p:cNvSpPr txBox="1">
            <a:spLocks noGrp="1"/>
          </p:cNvSpPr>
          <p:nvPr>
            <p:ph type="body" idx="4294967295"/>
          </p:nvPr>
        </p:nvSpPr>
        <p:spPr>
          <a:xfrm>
            <a:off x="628650" y="1803494"/>
            <a:ext cx="7886700" cy="3263400"/>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chemeClr val="dk1"/>
              </a:buClr>
              <a:buSzPts val="2100"/>
              <a:buChar char="●"/>
            </a:pPr>
            <a:r>
              <a:rPr lang="en"/>
              <a:t> MAS Program Refresher</a:t>
            </a:r>
            <a:endParaRPr/>
          </a:p>
          <a:p>
            <a:pPr marL="177800" lvl="0" indent="-171450" algn="l" rtl="0">
              <a:lnSpc>
                <a:spcPct val="90000"/>
              </a:lnSpc>
              <a:spcBef>
                <a:spcPts val="800"/>
              </a:spcBef>
              <a:spcAft>
                <a:spcPts val="0"/>
              </a:spcAft>
              <a:buClr>
                <a:schemeClr val="dk1"/>
              </a:buClr>
              <a:buSzPts val="2100"/>
              <a:buChar char="●"/>
            </a:pPr>
            <a:r>
              <a:rPr lang="en"/>
              <a:t>MAS Ordering Procedures </a:t>
            </a:r>
            <a:endParaRPr/>
          </a:p>
          <a:p>
            <a:pPr marL="177800" lvl="0" indent="-171450" algn="l" rtl="0">
              <a:lnSpc>
                <a:spcPct val="90000"/>
              </a:lnSpc>
              <a:spcBef>
                <a:spcPts val="800"/>
              </a:spcBef>
              <a:spcAft>
                <a:spcPts val="0"/>
              </a:spcAft>
              <a:buClr>
                <a:schemeClr val="dk1"/>
              </a:buClr>
              <a:buSzPts val="2100"/>
              <a:buChar char="●"/>
            </a:pPr>
            <a:r>
              <a:rPr lang="en"/>
              <a:t>RFQ Scope Flexibilities</a:t>
            </a:r>
            <a:endParaRPr/>
          </a:p>
          <a:p>
            <a:pPr marL="177800" lvl="0" indent="-171450" algn="l" rtl="0">
              <a:lnSpc>
                <a:spcPct val="90000"/>
              </a:lnSpc>
              <a:spcBef>
                <a:spcPts val="800"/>
              </a:spcBef>
              <a:spcAft>
                <a:spcPts val="0"/>
              </a:spcAft>
              <a:buClr>
                <a:schemeClr val="dk1"/>
              </a:buClr>
              <a:buSzPts val="2100"/>
              <a:buChar char="●"/>
            </a:pPr>
            <a:r>
              <a:rPr lang="en"/>
              <a:t> Order-Level Materials (OLMs) Deep Dive</a:t>
            </a:r>
            <a:endParaRPr/>
          </a:p>
          <a:p>
            <a:pPr marL="177800" lvl="0" indent="-171450" algn="l" rtl="0">
              <a:lnSpc>
                <a:spcPct val="90000"/>
              </a:lnSpc>
              <a:spcBef>
                <a:spcPts val="800"/>
              </a:spcBef>
              <a:spcAft>
                <a:spcPts val="0"/>
              </a:spcAft>
              <a:buClr>
                <a:schemeClr val="dk1"/>
              </a:buClr>
              <a:buSzPts val="2100"/>
              <a:buChar char="●"/>
            </a:pPr>
            <a:r>
              <a:rPr lang="en"/>
              <a:t> MAS Contractor Team Arrangements (MAS CTAs)</a:t>
            </a:r>
            <a:endParaRPr/>
          </a:p>
          <a:p>
            <a:pPr marL="177800" lvl="0" indent="-171450" algn="l" rtl="0">
              <a:lnSpc>
                <a:spcPct val="90000"/>
              </a:lnSpc>
              <a:spcBef>
                <a:spcPts val="800"/>
              </a:spcBef>
              <a:spcAft>
                <a:spcPts val="0"/>
              </a:spcAft>
              <a:buClr>
                <a:schemeClr val="dk1"/>
              </a:buClr>
              <a:buSzPts val="2100"/>
              <a:buChar char="●"/>
            </a:pPr>
            <a:r>
              <a:rPr lang="en"/>
              <a:t> Contractor Use of MAS Contracts</a:t>
            </a:r>
            <a:endParaRPr/>
          </a:p>
          <a:p>
            <a:pPr marL="177800" lvl="0" indent="-171450" algn="l" rtl="0">
              <a:lnSpc>
                <a:spcPct val="90000"/>
              </a:lnSpc>
              <a:spcBef>
                <a:spcPts val="800"/>
              </a:spcBef>
              <a:spcAft>
                <a:spcPts val="0"/>
              </a:spcAft>
              <a:buClr>
                <a:schemeClr val="dk1"/>
              </a:buClr>
              <a:buSzPts val="2100"/>
              <a:buChar char="●"/>
            </a:pPr>
            <a:r>
              <a:rPr lang="en"/>
              <a:t> Key Takeaways</a:t>
            </a:r>
            <a:endParaRPr/>
          </a:p>
          <a:p>
            <a:pPr marL="177800" lvl="0" indent="-38100" algn="l" rtl="0">
              <a:lnSpc>
                <a:spcPct val="90000"/>
              </a:lnSpc>
              <a:spcBef>
                <a:spcPts val="800"/>
              </a:spcBef>
              <a:spcAft>
                <a:spcPts val="1200"/>
              </a:spcAft>
              <a:buClr>
                <a:schemeClr val="dk1"/>
              </a:buClr>
              <a:buSzPts val="2100"/>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4" name="Google Shape;494;p56"/>
          <p:cNvSpPr txBox="1">
            <a:spLocks noGrp="1"/>
          </p:cNvSpPr>
          <p:nvPr>
            <p:ph type="title" idx="4294967295"/>
          </p:nvPr>
        </p:nvSpPr>
        <p:spPr>
          <a:xfrm>
            <a:off x="311700" y="44502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1800"/>
              <a:buFont typeface="Merriweather"/>
              <a:buNone/>
            </a:pPr>
            <a:r>
              <a:rPr lang="en" sz="1800" dirty="0">
                <a:latin typeface="Merriweather"/>
                <a:ea typeface="Merriweather"/>
                <a:cs typeface="Merriweather"/>
                <a:sym typeface="Merriweather"/>
              </a:rPr>
              <a:t>Contractor Use of MAS Contracts – Basics</a:t>
            </a:r>
            <a:endParaRPr sz="1800" dirty="0">
              <a:latin typeface="Merriweather"/>
              <a:ea typeface="Merriweather"/>
              <a:cs typeface="Merriweather"/>
              <a:sym typeface="Merriweather"/>
            </a:endParaRPr>
          </a:p>
        </p:txBody>
      </p:sp>
      <p:cxnSp>
        <p:nvCxnSpPr>
          <p:cNvPr id="493" name="Google Shape;493;p56">
            <a:extLst>
              <a:ext uri="{C183D7F6-B498-43B3-948B-1728B52AA6E4}">
                <adec:decorative xmlns:adec="http://schemas.microsoft.com/office/drawing/2017/decorative" val="1"/>
              </a:ext>
            </a:extLst>
          </p:cNvPr>
          <p:cNvCxnSpPr/>
          <p:nvPr/>
        </p:nvCxnSpPr>
        <p:spPr>
          <a:xfrm>
            <a:off x="305390" y="1076925"/>
            <a:ext cx="4990800" cy="0"/>
          </a:xfrm>
          <a:prstGeom prst="straightConnector1">
            <a:avLst/>
          </a:prstGeom>
          <a:noFill/>
          <a:ln w="7150" cap="flat" cmpd="sng">
            <a:solidFill>
              <a:schemeClr val="dk2"/>
            </a:solidFill>
            <a:prstDash val="solid"/>
            <a:round/>
            <a:headEnd type="none" w="sm" len="sm"/>
            <a:tailEnd type="none" w="sm" len="sm"/>
          </a:ln>
        </p:spPr>
      </p:cxnSp>
      <p:sp>
        <p:nvSpPr>
          <p:cNvPr id="492" name="Google Shape;492;p56"/>
          <p:cNvSpPr txBox="1">
            <a:spLocks noGrp="1"/>
          </p:cNvSpPr>
          <p:nvPr>
            <p:ph type="body" idx="4294967295"/>
          </p:nvPr>
        </p:nvSpPr>
        <p:spPr>
          <a:xfrm>
            <a:off x="311700" y="1189425"/>
            <a:ext cx="5131500" cy="3379500"/>
          </a:xfrm>
          <a:prstGeom prst="rect">
            <a:avLst/>
          </a:prstGeom>
          <a:noFill/>
          <a:ln>
            <a:noFill/>
          </a:ln>
        </p:spPr>
        <p:txBody>
          <a:bodyPr spcFirstLastPara="1" wrap="square" lIns="68575" tIns="34275" rIns="68575" bIns="34275" anchor="t" anchorCtr="0">
            <a:normAutofit fontScale="25000" lnSpcReduction="20000"/>
          </a:bodyPr>
          <a:lstStyle/>
          <a:p>
            <a:pPr marL="457200" lvl="0" indent="-304800" algn="l" rtl="0">
              <a:lnSpc>
                <a:spcPct val="150000"/>
              </a:lnSpc>
              <a:spcBef>
                <a:spcPts val="1200"/>
              </a:spcBef>
              <a:spcAft>
                <a:spcPts val="0"/>
              </a:spcAft>
              <a:buClr>
                <a:schemeClr val="dk1"/>
              </a:buClr>
              <a:buSzPct val="109091"/>
              <a:buChar char="●"/>
            </a:pPr>
            <a:r>
              <a:rPr lang="en" sz="4400">
                <a:solidFill>
                  <a:schemeClr val="dk1"/>
                </a:solidFill>
                <a:latin typeface="Merriweather"/>
                <a:ea typeface="Merriweather"/>
                <a:cs typeface="Merriweather"/>
                <a:sym typeface="Merriweather"/>
              </a:rPr>
              <a:t>Contractors can </a:t>
            </a:r>
            <a:r>
              <a:rPr lang="en" sz="4400" b="1">
                <a:solidFill>
                  <a:schemeClr val="dk1"/>
                </a:solidFill>
                <a:latin typeface="Merriweather"/>
                <a:ea typeface="Merriweather"/>
                <a:cs typeface="Merriweather"/>
                <a:sym typeface="Merriweather"/>
              </a:rPr>
              <a:t>purchase products/services from other MAS contractors</a:t>
            </a:r>
            <a:r>
              <a:rPr lang="en" sz="4400">
                <a:solidFill>
                  <a:schemeClr val="dk1"/>
                </a:solidFill>
                <a:latin typeface="Merriweather"/>
                <a:ea typeface="Merriweather"/>
                <a:cs typeface="Merriweather"/>
                <a:sym typeface="Merriweather"/>
              </a:rPr>
              <a:t> to support orders</a:t>
            </a:r>
            <a:endParaRPr sz="4400">
              <a:solidFill>
                <a:schemeClr val="dk1"/>
              </a:solidFill>
              <a:latin typeface="Merriweather"/>
              <a:ea typeface="Merriweather"/>
              <a:cs typeface="Merriweather"/>
              <a:sym typeface="Merriweather"/>
            </a:endParaRPr>
          </a:p>
          <a:p>
            <a:pPr marL="457200" lvl="0" indent="-304800" algn="l" rtl="0">
              <a:lnSpc>
                <a:spcPct val="150000"/>
              </a:lnSpc>
              <a:spcBef>
                <a:spcPts val="1200"/>
              </a:spcBef>
              <a:spcAft>
                <a:spcPts val="0"/>
              </a:spcAft>
              <a:buClr>
                <a:schemeClr val="dk1"/>
              </a:buClr>
              <a:buSzPct val="109091"/>
              <a:buChar char="●"/>
            </a:pPr>
            <a:r>
              <a:rPr lang="en" sz="4400">
                <a:solidFill>
                  <a:schemeClr val="dk1"/>
                </a:solidFill>
                <a:latin typeface="Merriweather"/>
                <a:ea typeface="Merriweather"/>
                <a:cs typeface="Merriweather"/>
                <a:sym typeface="Merriweather"/>
              </a:rPr>
              <a:t>Supports </a:t>
            </a:r>
            <a:r>
              <a:rPr lang="en" sz="4400" b="1">
                <a:solidFill>
                  <a:schemeClr val="dk1"/>
                </a:solidFill>
                <a:latin typeface="Merriweather"/>
                <a:ea typeface="Merriweather"/>
                <a:cs typeface="Merriweather"/>
                <a:sym typeface="Merriweather"/>
              </a:rPr>
              <a:t>faster, more efficient acquisition</a:t>
            </a:r>
            <a:r>
              <a:rPr lang="en" sz="4400">
                <a:solidFill>
                  <a:schemeClr val="dk1"/>
                </a:solidFill>
                <a:latin typeface="Merriweather"/>
                <a:ea typeface="Merriweather"/>
                <a:cs typeface="Merriweather"/>
                <a:sym typeface="Merriweather"/>
              </a:rPr>
              <a:t> without increasing supply chain risk</a:t>
            </a:r>
            <a:endParaRPr sz="4400">
              <a:solidFill>
                <a:schemeClr val="dk1"/>
              </a:solidFill>
              <a:latin typeface="Merriweather"/>
              <a:ea typeface="Merriweather"/>
              <a:cs typeface="Merriweather"/>
              <a:sym typeface="Merriweather"/>
            </a:endParaRPr>
          </a:p>
          <a:p>
            <a:pPr marL="457200" lvl="0" indent="-304800" algn="l" rtl="0">
              <a:lnSpc>
                <a:spcPct val="150000"/>
              </a:lnSpc>
              <a:spcBef>
                <a:spcPts val="1200"/>
              </a:spcBef>
              <a:spcAft>
                <a:spcPts val="0"/>
              </a:spcAft>
              <a:buClr>
                <a:schemeClr val="dk1"/>
              </a:buClr>
              <a:buSzPct val="109091"/>
              <a:buChar char="●"/>
            </a:pPr>
            <a:r>
              <a:rPr lang="en" sz="4400">
                <a:solidFill>
                  <a:schemeClr val="dk1"/>
                </a:solidFill>
                <a:latin typeface="Merriweather"/>
                <a:ea typeface="Merriweather"/>
                <a:cs typeface="Merriweather"/>
                <a:sym typeface="Merriweather"/>
              </a:rPr>
              <a:t>MAS offerings are </a:t>
            </a:r>
            <a:r>
              <a:rPr lang="en" sz="4400" b="1">
                <a:solidFill>
                  <a:schemeClr val="dk1"/>
                </a:solidFill>
                <a:latin typeface="Merriweather"/>
                <a:ea typeface="Merriweather"/>
                <a:cs typeface="Merriweather"/>
                <a:sym typeface="Merriweather"/>
              </a:rPr>
              <a:t>pre-vetted, competitively awarded</a:t>
            </a:r>
            <a:endParaRPr sz="4400" b="1">
              <a:solidFill>
                <a:schemeClr val="dk1"/>
              </a:solidFill>
              <a:latin typeface="Merriweather"/>
              <a:ea typeface="Merriweather"/>
              <a:cs typeface="Merriweather"/>
              <a:sym typeface="Merriweather"/>
            </a:endParaRPr>
          </a:p>
          <a:p>
            <a:pPr marL="457200" lvl="0" indent="-304800" algn="l" rtl="0">
              <a:lnSpc>
                <a:spcPct val="150000"/>
              </a:lnSpc>
              <a:spcBef>
                <a:spcPts val="1200"/>
              </a:spcBef>
              <a:spcAft>
                <a:spcPts val="0"/>
              </a:spcAft>
              <a:buClr>
                <a:schemeClr val="dk1"/>
              </a:buClr>
              <a:buSzPct val="109091"/>
              <a:buChar char="●"/>
            </a:pPr>
            <a:r>
              <a:rPr lang="en" sz="4400">
                <a:solidFill>
                  <a:schemeClr val="dk1"/>
                </a:solidFill>
                <a:latin typeface="Merriweather"/>
                <a:ea typeface="Merriweather"/>
                <a:cs typeface="Merriweather"/>
                <a:sym typeface="Merriweather"/>
              </a:rPr>
              <a:t>Contractors can leverage </a:t>
            </a:r>
            <a:r>
              <a:rPr lang="en" sz="4400" b="1">
                <a:solidFill>
                  <a:schemeClr val="dk1"/>
                </a:solidFill>
                <a:latin typeface="Merriweather"/>
                <a:ea typeface="Merriweather"/>
                <a:cs typeface="Merriweather"/>
                <a:sym typeface="Merriweather"/>
              </a:rPr>
              <a:t>government-negotiated pricing</a:t>
            </a:r>
            <a:r>
              <a:rPr lang="en" sz="4400">
                <a:solidFill>
                  <a:schemeClr val="dk1"/>
                </a:solidFill>
                <a:latin typeface="Merriweather"/>
                <a:ea typeface="Merriweather"/>
                <a:cs typeface="Merriweather"/>
                <a:sym typeface="Merriweather"/>
              </a:rPr>
              <a:t> (e.g., OneGov IT discounts)</a:t>
            </a:r>
            <a:endParaRPr sz="4400">
              <a:solidFill>
                <a:schemeClr val="dk1"/>
              </a:solidFill>
              <a:latin typeface="Merriweather"/>
              <a:ea typeface="Merriweather"/>
              <a:cs typeface="Merriweather"/>
              <a:sym typeface="Merriweather"/>
            </a:endParaRPr>
          </a:p>
          <a:p>
            <a:pPr marL="457200" lvl="0" indent="-304800" algn="l" rtl="0">
              <a:lnSpc>
                <a:spcPct val="150000"/>
              </a:lnSpc>
              <a:spcBef>
                <a:spcPts val="1200"/>
              </a:spcBef>
              <a:spcAft>
                <a:spcPts val="0"/>
              </a:spcAft>
              <a:buClr>
                <a:schemeClr val="dk1"/>
              </a:buClr>
              <a:buSzPct val="109091"/>
              <a:buChar char="●"/>
            </a:pPr>
            <a:r>
              <a:rPr lang="en" sz="4400" b="1">
                <a:solidFill>
                  <a:schemeClr val="dk1"/>
                </a:solidFill>
                <a:latin typeface="Merriweather"/>
                <a:ea typeface="Merriweather"/>
                <a:cs typeface="Merriweather"/>
                <a:sym typeface="Merriweather"/>
              </a:rPr>
              <a:t>No additional authorization required</a:t>
            </a:r>
            <a:r>
              <a:rPr lang="en" sz="4400">
                <a:solidFill>
                  <a:schemeClr val="dk1"/>
                </a:solidFill>
                <a:latin typeface="Merriweather"/>
                <a:ea typeface="Merriweather"/>
                <a:cs typeface="Merriweather"/>
                <a:sym typeface="Merriweather"/>
              </a:rPr>
              <a:t> under GSAR 538.7102-1(e)</a:t>
            </a:r>
            <a:endParaRPr sz="4400">
              <a:solidFill>
                <a:schemeClr val="dk1"/>
              </a:solidFill>
              <a:latin typeface="Merriweather"/>
              <a:ea typeface="Merriweather"/>
              <a:cs typeface="Merriweather"/>
              <a:sym typeface="Merriweather"/>
            </a:endParaRPr>
          </a:p>
          <a:p>
            <a:pPr marL="457200" lvl="0" indent="-304800" algn="l" rtl="0">
              <a:lnSpc>
                <a:spcPct val="150000"/>
              </a:lnSpc>
              <a:spcBef>
                <a:spcPts val="1200"/>
              </a:spcBef>
              <a:spcAft>
                <a:spcPts val="0"/>
              </a:spcAft>
              <a:buClr>
                <a:schemeClr val="dk1"/>
              </a:buClr>
              <a:buSzPct val="109091"/>
              <a:buChar char="●"/>
            </a:pPr>
            <a:r>
              <a:rPr lang="en" sz="4400">
                <a:solidFill>
                  <a:schemeClr val="dk1"/>
                </a:solidFill>
                <a:latin typeface="Merriweather"/>
                <a:ea typeface="Merriweather"/>
                <a:cs typeface="Merriweather"/>
                <a:sym typeface="Merriweather"/>
              </a:rPr>
              <a:t>Contractors retain discretion to </a:t>
            </a:r>
            <a:r>
              <a:rPr lang="en" sz="4400" b="1">
                <a:solidFill>
                  <a:schemeClr val="dk1"/>
                </a:solidFill>
                <a:latin typeface="Merriweather"/>
                <a:ea typeface="Merriweather"/>
                <a:cs typeface="Merriweather"/>
                <a:sym typeface="Merriweather"/>
              </a:rPr>
              <a:t>accept or decline orders from other contractors</a:t>
            </a:r>
            <a:endParaRPr sz="4400" b="1">
              <a:solidFill>
                <a:schemeClr val="dk1"/>
              </a:solidFill>
              <a:latin typeface="Merriweather"/>
              <a:ea typeface="Merriweather"/>
              <a:cs typeface="Merriweather"/>
              <a:sym typeface="Merriweather"/>
            </a:endParaRPr>
          </a:p>
          <a:p>
            <a:pPr marL="914400" lvl="0" indent="0" algn="l" rtl="0">
              <a:lnSpc>
                <a:spcPct val="115000"/>
              </a:lnSpc>
              <a:spcBef>
                <a:spcPts val="1200"/>
              </a:spcBef>
              <a:spcAft>
                <a:spcPts val="0"/>
              </a:spcAft>
              <a:buClr>
                <a:schemeClr val="dk1"/>
              </a:buClr>
              <a:buSzPct val="100000"/>
              <a:buNone/>
            </a:pPr>
            <a:endParaRPr sz="1100" b="1">
              <a:solidFill>
                <a:schemeClr val="dk1"/>
              </a:solidFill>
            </a:endParaRPr>
          </a:p>
          <a:p>
            <a:pPr marL="0" lvl="0" indent="0" algn="l" rtl="0">
              <a:lnSpc>
                <a:spcPct val="115000"/>
              </a:lnSpc>
              <a:spcBef>
                <a:spcPts val="1200"/>
              </a:spcBef>
              <a:spcAft>
                <a:spcPts val="0"/>
              </a:spcAft>
              <a:buClr>
                <a:schemeClr val="dk1"/>
              </a:buClr>
              <a:buSzPct val="100000"/>
              <a:buNone/>
            </a:pPr>
            <a:endParaRPr sz="1100">
              <a:solidFill>
                <a:schemeClr val="dk1"/>
              </a:solidFill>
            </a:endParaRPr>
          </a:p>
          <a:p>
            <a:pPr marL="0" lvl="0" indent="0" algn="l" rtl="0">
              <a:lnSpc>
                <a:spcPct val="115000"/>
              </a:lnSpc>
              <a:spcBef>
                <a:spcPts val="1200"/>
              </a:spcBef>
              <a:spcAft>
                <a:spcPts val="1200"/>
              </a:spcAft>
              <a:buClr>
                <a:schemeClr val="dk1"/>
              </a:buClr>
              <a:buSzPct val="100000"/>
              <a:buNone/>
            </a:pPr>
            <a:endParaRPr sz="1100" b="1">
              <a:solidFill>
                <a:schemeClr val="dk1"/>
              </a:solidFill>
            </a:endParaRPr>
          </a:p>
        </p:txBody>
      </p:sp>
      <p:pic>
        <p:nvPicPr>
          <p:cNvPr id="495" name="Google Shape;495;p56" descr="laptop displaying a buy sign in a trolley with heap of boxes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989376" y="1182775"/>
            <a:ext cx="2072649" cy="277794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57"/>
          <p:cNvSpPr txBox="1">
            <a:spLocks noGrp="1"/>
          </p:cNvSpPr>
          <p:nvPr>
            <p:ph type="title"/>
          </p:nvPr>
        </p:nvSpPr>
        <p:spPr>
          <a:xfrm>
            <a:off x="204008" y="-1"/>
            <a:ext cx="6709200" cy="810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800"/>
              <a:buFont typeface="Merriweather"/>
              <a:buNone/>
            </a:pPr>
            <a:r>
              <a:rPr lang="en" sz="1800">
                <a:solidFill>
                  <a:schemeClr val="accent2"/>
                </a:solidFill>
                <a:latin typeface="Merriweather"/>
                <a:ea typeface="Merriweather"/>
                <a:cs typeface="Merriweather"/>
                <a:sym typeface="Merriweather"/>
              </a:rPr>
              <a:t>Contractor Use of MAS Contracts – Process</a:t>
            </a:r>
            <a:endParaRPr sz="1800">
              <a:solidFill>
                <a:schemeClr val="accent2"/>
              </a:solidFill>
              <a:latin typeface="Merriweather"/>
              <a:ea typeface="Merriweather"/>
              <a:cs typeface="Merriweather"/>
              <a:sym typeface="Merriweather"/>
            </a:endParaRPr>
          </a:p>
        </p:txBody>
      </p:sp>
      <p:pic>
        <p:nvPicPr>
          <p:cNvPr id="501" name="Google Shape;501;p57" descr="Business people busy with paperwork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883600"/>
            <a:ext cx="2151450" cy="3539400"/>
          </a:xfrm>
          <a:prstGeom prst="rect">
            <a:avLst/>
          </a:prstGeom>
          <a:noFill/>
          <a:ln>
            <a:noFill/>
          </a:ln>
        </p:spPr>
      </p:pic>
      <p:sp>
        <p:nvSpPr>
          <p:cNvPr id="502" name="Google Shape;502;p57"/>
          <p:cNvSpPr/>
          <p:nvPr/>
        </p:nvSpPr>
        <p:spPr>
          <a:xfrm>
            <a:off x="2073975" y="883600"/>
            <a:ext cx="2151300" cy="3539400"/>
          </a:xfrm>
          <a:prstGeom prst="rect">
            <a:avLst/>
          </a:prstGeom>
          <a:solidFill>
            <a:schemeClr val="lt1"/>
          </a:solidFill>
          <a:ln w="715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spcBef>
                <a:spcPts val="1200"/>
              </a:spcBef>
              <a:spcAft>
                <a:spcPts val="0"/>
              </a:spcAft>
              <a:buNone/>
            </a:pPr>
            <a:r>
              <a:rPr lang="en" sz="1000" b="1">
                <a:solidFill>
                  <a:schemeClr val="dk1"/>
                </a:solidFill>
                <a:latin typeface="Merriweather"/>
                <a:ea typeface="Merriweather"/>
                <a:cs typeface="Merriweather"/>
                <a:sym typeface="Merriweather"/>
              </a:rPr>
              <a:t>Selling contractor:</a:t>
            </a:r>
            <a:endParaRPr sz="1000" b="1">
              <a:solidFill>
                <a:schemeClr val="dk1"/>
              </a:solidFill>
              <a:latin typeface="Merriweather"/>
              <a:ea typeface="Merriweather"/>
              <a:cs typeface="Merriweather"/>
              <a:sym typeface="Merriweather"/>
            </a:endParaRPr>
          </a:p>
          <a:p>
            <a:pPr marL="177800" marR="0" lvl="0" indent="-152400" algn="l" rtl="0">
              <a:spcBef>
                <a:spcPts val="1200"/>
              </a:spcBef>
              <a:spcAft>
                <a:spcPts val="0"/>
              </a:spcAft>
              <a:buClr>
                <a:schemeClr val="dk1"/>
              </a:buClr>
              <a:buSzPts val="800"/>
              <a:buFont typeface="Merriweather"/>
              <a:buChar char="•"/>
            </a:pPr>
            <a:r>
              <a:rPr lang="en" sz="1000">
                <a:solidFill>
                  <a:schemeClr val="dk1"/>
                </a:solidFill>
                <a:latin typeface="Merriweather"/>
                <a:ea typeface="Merriweather"/>
                <a:cs typeface="Merriweather"/>
                <a:sym typeface="Merriweather"/>
              </a:rPr>
              <a:t>Provides product/service under MAS contract</a:t>
            </a:r>
            <a:endParaRPr sz="1000">
              <a:solidFill>
                <a:schemeClr val="dk1"/>
              </a:solidFill>
              <a:latin typeface="Merriweather"/>
              <a:ea typeface="Merriweather"/>
              <a:cs typeface="Merriweather"/>
              <a:sym typeface="Merriweather"/>
            </a:endParaRPr>
          </a:p>
          <a:p>
            <a:pPr marL="177800" marR="0" lvl="0" indent="-152400" algn="l" rtl="0">
              <a:spcBef>
                <a:spcPts val="1200"/>
              </a:spcBef>
              <a:spcAft>
                <a:spcPts val="0"/>
              </a:spcAft>
              <a:buClr>
                <a:schemeClr val="dk1"/>
              </a:buClr>
              <a:buSzPts val="800"/>
              <a:buFont typeface="Merriweather"/>
              <a:buChar char="•"/>
            </a:pPr>
            <a:r>
              <a:rPr lang="en" sz="1000">
                <a:solidFill>
                  <a:schemeClr val="dk1"/>
                </a:solidFill>
                <a:latin typeface="Merriweather"/>
                <a:ea typeface="Merriweather"/>
                <a:cs typeface="Merriweather"/>
                <a:sym typeface="Merriweather"/>
              </a:rPr>
              <a:t>Invoices procuring contractor</a:t>
            </a:r>
            <a:endParaRPr sz="1000">
              <a:solidFill>
                <a:schemeClr val="dk1"/>
              </a:solidFill>
              <a:latin typeface="Merriweather"/>
              <a:ea typeface="Merriweather"/>
              <a:cs typeface="Merriweather"/>
              <a:sym typeface="Merriweather"/>
            </a:endParaRPr>
          </a:p>
          <a:p>
            <a:pPr marL="177800" marR="0" lvl="0" indent="-152400" algn="l" rtl="0">
              <a:spcBef>
                <a:spcPts val="1200"/>
              </a:spcBef>
              <a:spcAft>
                <a:spcPts val="1000"/>
              </a:spcAft>
              <a:buClr>
                <a:schemeClr val="dk1"/>
              </a:buClr>
              <a:buSzPts val="800"/>
              <a:buFont typeface="Merriweather"/>
              <a:buChar char="•"/>
            </a:pPr>
            <a:r>
              <a:rPr lang="en" sz="1000">
                <a:solidFill>
                  <a:schemeClr val="dk1"/>
                </a:solidFill>
                <a:latin typeface="Merriweather"/>
                <a:ea typeface="Merriweather"/>
                <a:cs typeface="Merriweather"/>
                <a:sym typeface="Merriweather"/>
              </a:rPr>
              <a:t>Reports sale + remits IFF</a:t>
            </a:r>
            <a:endParaRPr sz="1600">
              <a:solidFill>
                <a:schemeClr val="dk1"/>
              </a:solidFill>
              <a:latin typeface="Arial"/>
              <a:ea typeface="Arial"/>
              <a:cs typeface="Arial"/>
              <a:sym typeface="Arial"/>
            </a:endParaRPr>
          </a:p>
        </p:txBody>
      </p:sp>
      <p:sp>
        <p:nvSpPr>
          <p:cNvPr id="503" name="Google Shape;503;p57"/>
          <p:cNvSpPr/>
          <p:nvPr/>
        </p:nvSpPr>
        <p:spPr>
          <a:xfrm>
            <a:off x="4300538" y="883600"/>
            <a:ext cx="2433600" cy="3539400"/>
          </a:xfrm>
          <a:prstGeom prst="rect">
            <a:avLst/>
          </a:prstGeom>
          <a:solidFill>
            <a:schemeClr val="lt1"/>
          </a:solidFill>
          <a:ln w="715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spcBef>
                <a:spcPts val="1200"/>
              </a:spcBef>
              <a:spcAft>
                <a:spcPts val="0"/>
              </a:spcAft>
              <a:buNone/>
            </a:pPr>
            <a:r>
              <a:rPr lang="en" sz="1000" b="1">
                <a:solidFill>
                  <a:schemeClr val="dk1"/>
                </a:solidFill>
                <a:latin typeface="Merriweather"/>
                <a:ea typeface="Merriweather"/>
                <a:cs typeface="Merriweather"/>
                <a:sym typeface="Merriweather"/>
              </a:rPr>
              <a:t>Procuring contractor:</a:t>
            </a:r>
            <a:endParaRPr sz="1000" b="1">
              <a:solidFill>
                <a:schemeClr val="dk1"/>
              </a:solidFill>
              <a:latin typeface="Merriweather"/>
              <a:ea typeface="Merriweather"/>
              <a:cs typeface="Merriweather"/>
              <a:sym typeface="Merriweather"/>
            </a:endParaRPr>
          </a:p>
          <a:p>
            <a:pPr marL="177800" marR="0" lvl="0" indent="-152400" algn="l" rtl="0">
              <a:spcBef>
                <a:spcPts val="1200"/>
              </a:spcBef>
              <a:spcAft>
                <a:spcPts val="0"/>
              </a:spcAft>
              <a:buClr>
                <a:schemeClr val="dk1"/>
              </a:buClr>
              <a:buSzPts val="800"/>
              <a:buFont typeface="Merriweather"/>
              <a:buChar char="•"/>
            </a:pPr>
            <a:r>
              <a:rPr lang="en" sz="1000">
                <a:solidFill>
                  <a:schemeClr val="dk1"/>
                </a:solidFill>
                <a:latin typeface="Merriweather"/>
                <a:ea typeface="Merriweather"/>
                <a:cs typeface="Merriweather"/>
                <a:sym typeface="Merriweather"/>
              </a:rPr>
              <a:t>Purchases to fulfill MAS order - Follow GSAR 538.7103 </a:t>
            </a:r>
            <a:endParaRPr sz="1000">
              <a:solidFill>
                <a:schemeClr val="dk1"/>
              </a:solidFill>
              <a:latin typeface="Merriweather"/>
              <a:ea typeface="Merriweather"/>
              <a:cs typeface="Merriweather"/>
              <a:sym typeface="Merriweather"/>
            </a:endParaRPr>
          </a:p>
          <a:p>
            <a:pPr marL="177800" marR="0" lvl="0" indent="-152400" algn="l" rtl="0">
              <a:spcBef>
                <a:spcPts val="1200"/>
              </a:spcBef>
              <a:spcAft>
                <a:spcPts val="0"/>
              </a:spcAft>
              <a:buClr>
                <a:schemeClr val="dk1"/>
              </a:buClr>
              <a:buSzPts val="800"/>
              <a:buFont typeface="Merriweather"/>
              <a:buChar char="•"/>
            </a:pPr>
            <a:r>
              <a:rPr lang="en" sz="1000">
                <a:solidFill>
                  <a:schemeClr val="dk1"/>
                </a:solidFill>
                <a:latin typeface="Merriweather"/>
                <a:ea typeface="Merriweather"/>
                <a:cs typeface="Merriweather"/>
                <a:sym typeface="Merriweather"/>
              </a:rPr>
              <a:t>Bills agency at </a:t>
            </a:r>
            <a:r>
              <a:rPr lang="en" sz="1000" b="1">
                <a:solidFill>
                  <a:schemeClr val="dk1"/>
                </a:solidFill>
                <a:latin typeface="Merriweather"/>
                <a:ea typeface="Merriweather"/>
                <a:cs typeface="Merriweather"/>
                <a:sym typeface="Merriweather"/>
              </a:rPr>
              <a:t>exact cost paid</a:t>
            </a:r>
            <a:endParaRPr sz="1000" b="1">
              <a:solidFill>
                <a:schemeClr val="dk1"/>
              </a:solidFill>
              <a:latin typeface="Merriweather"/>
              <a:ea typeface="Merriweather"/>
              <a:cs typeface="Merriweather"/>
              <a:sym typeface="Merriweather"/>
            </a:endParaRPr>
          </a:p>
          <a:p>
            <a:pPr marL="177800" marR="0" lvl="0" indent="-152400" algn="l" rtl="0">
              <a:spcBef>
                <a:spcPts val="1200"/>
              </a:spcBef>
              <a:spcAft>
                <a:spcPts val="0"/>
              </a:spcAft>
              <a:buClr>
                <a:schemeClr val="dk1"/>
              </a:buClr>
              <a:buSzPts val="800"/>
              <a:buFont typeface="Merriweather"/>
              <a:buChar char="•"/>
            </a:pPr>
            <a:r>
              <a:rPr lang="en" sz="1000">
                <a:solidFill>
                  <a:schemeClr val="dk1"/>
                </a:solidFill>
                <a:latin typeface="Merriweather"/>
                <a:ea typeface="Merriweather"/>
                <a:cs typeface="Merriweather"/>
                <a:sym typeface="Merriweather"/>
              </a:rPr>
              <a:t>Identifies items as </a:t>
            </a:r>
            <a:r>
              <a:rPr lang="en" sz="1000" b="1">
                <a:solidFill>
                  <a:schemeClr val="dk1"/>
                </a:solidFill>
                <a:latin typeface="Merriweather"/>
                <a:ea typeface="Merriweather"/>
                <a:cs typeface="Merriweather"/>
                <a:sym typeface="Merriweather"/>
              </a:rPr>
              <a:t>“MAS–[Selling Contractor Contract #]”</a:t>
            </a:r>
            <a:endParaRPr sz="1000" b="1">
              <a:solidFill>
                <a:schemeClr val="dk1"/>
              </a:solidFill>
              <a:latin typeface="Merriweather"/>
              <a:ea typeface="Merriweather"/>
              <a:cs typeface="Merriweather"/>
              <a:sym typeface="Merriweather"/>
            </a:endParaRPr>
          </a:p>
          <a:p>
            <a:pPr marL="177800" marR="0" lvl="0" indent="-152400" algn="l" rtl="0">
              <a:spcBef>
                <a:spcPts val="1200"/>
              </a:spcBef>
              <a:spcAft>
                <a:spcPts val="1200"/>
              </a:spcAft>
              <a:buClr>
                <a:schemeClr val="dk1"/>
              </a:buClr>
              <a:buSzPts val="800"/>
              <a:buFont typeface="Merriweather"/>
              <a:buChar char="•"/>
            </a:pPr>
            <a:r>
              <a:rPr lang="en" sz="1000">
                <a:solidFill>
                  <a:schemeClr val="dk1"/>
                </a:solidFill>
                <a:latin typeface="Merriweather"/>
                <a:ea typeface="Merriweather"/>
                <a:cs typeface="Merriweather"/>
                <a:sym typeface="Merriweather"/>
              </a:rPr>
              <a:t>Does not report or remit IFF</a:t>
            </a:r>
            <a:endParaRPr sz="1000" b="1" u="sng">
              <a:solidFill>
                <a:schemeClr val="dk1"/>
              </a:solidFill>
              <a:latin typeface="Merriweather"/>
              <a:ea typeface="Merriweather"/>
              <a:cs typeface="Merriweather"/>
              <a:sym typeface="Merriweather"/>
            </a:endParaRPr>
          </a:p>
        </p:txBody>
      </p:sp>
      <p:sp>
        <p:nvSpPr>
          <p:cNvPr id="504" name="Google Shape;504;p57"/>
          <p:cNvSpPr/>
          <p:nvPr/>
        </p:nvSpPr>
        <p:spPr>
          <a:xfrm>
            <a:off x="6809400" y="883600"/>
            <a:ext cx="2334600" cy="3539400"/>
          </a:xfrm>
          <a:prstGeom prst="rect">
            <a:avLst/>
          </a:prstGeom>
          <a:solidFill>
            <a:schemeClr val="lt1"/>
          </a:solidFill>
          <a:ln w="715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spcBef>
                <a:spcPts val="1200"/>
              </a:spcBef>
              <a:spcAft>
                <a:spcPts val="0"/>
              </a:spcAft>
              <a:buNone/>
            </a:pPr>
            <a:r>
              <a:rPr lang="en" sz="1000" b="1">
                <a:solidFill>
                  <a:schemeClr val="dk1"/>
                </a:solidFill>
                <a:latin typeface="Merriweather"/>
                <a:ea typeface="Merriweather"/>
                <a:cs typeface="Merriweather"/>
                <a:sym typeface="Merriweather"/>
              </a:rPr>
              <a:t>Documentation Requirements (Both Parties):</a:t>
            </a:r>
            <a:endParaRPr sz="1000" b="1">
              <a:solidFill>
                <a:schemeClr val="dk1"/>
              </a:solidFill>
              <a:latin typeface="Merriweather"/>
              <a:ea typeface="Merriweather"/>
              <a:cs typeface="Merriweather"/>
              <a:sym typeface="Merriweather"/>
            </a:endParaRPr>
          </a:p>
          <a:p>
            <a:pPr marL="457200" marR="0" lvl="0" indent="-292100" algn="l" rtl="0">
              <a:spcBef>
                <a:spcPts val="1200"/>
              </a:spcBef>
              <a:spcAft>
                <a:spcPts val="0"/>
              </a:spcAft>
              <a:buClr>
                <a:schemeClr val="dk1"/>
              </a:buClr>
              <a:buSzPts val="800"/>
              <a:buFont typeface="Merriweather"/>
              <a:buChar char="•"/>
            </a:pPr>
            <a:r>
              <a:rPr lang="en" sz="1000">
                <a:solidFill>
                  <a:schemeClr val="dk1"/>
                </a:solidFill>
                <a:latin typeface="Merriweather"/>
                <a:ea typeface="Merriweather"/>
                <a:cs typeface="Merriweather"/>
                <a:sym typeface="Merriweather"/>
              </a:rPr>
              <a:t>Competition or sole source justification</a:t>
            </a:r>
            <a:endParaRPr sz="1000">
              <a:solidFill>
                <a:schemeClr val="dk1"/>
              </a:solidFill>
              <a:latin typeface="Merriweather"/>
              <a:ea typeface="Merriweather"/>
              <a:cs typeface="Merriweather"/>
              <a:sym typeface="Merriweather"/>
            </a:endParaRPr>
          </a:p>
          <a:p>
            <a:pPr marL="457200" marR="0" lvl="0" indent="-292100" algn="l" rtl="0">
              <a:spcBef>
                <a:spcPts val="1200"/>
              </a:spcBef>
              <a:spcAft>
                <a:spcPts val="0"/>
              </a:spcAft>
              <a:buClr>
                <a:schemeClr val="dk1"/>
              </a:buClr>
              <a:buSzPts val="800"/>
              <a:buFont typeface="Merriweather"/>
              <a:buChar char="•"/>
            </a:pPr>
            <a:r>
              <a:rPr lang="en" sz="1000">
                <a:solidFill>
                  <a:schemeClr val="dk1"/>
                </a:solidFill>
                <a:latin typeface="Merriweather"/>
                <a:ea typeface="Merriweather"/>
                <a:cs typeface="Merriweather"/>
                <a:sym typeface="Merriweather"/>
              </a:rPr>
              <a:t>Price reasonableness determination</a:t>
            </a:r>
            <a:endParaRPr sz="1000">
              <a:solidFill>
                <a:schemeClr val="dk1"/>
              </a:solidFill>
              <a:latin typeface="Merriweather"/>
              <a:ea typeface="Merriweather"/>
              <a:cs typeface="Merriweather"/>
              <a:sym typeface="Merriweather"/>
            </a:endParaRPr>
          </a:p>
          <a:p>
            <a:pPr marL="457200" marR="0" lvl="0" indent="-292100" algn="l" rtl="0">
              <a:spcBef>
                <a:spcPts val="1200"/>
              </a:spcBef>
              <a:spcAft>
                <a:spcPts val="0"/>
              </a:spcAft>
              <a:buClr>
                <a:schemeClr val="dk1"/>
              </a:buClr>
              <a:buSzPts val="800"/>
              <a:buFont typeface="Merriweather"/>
              <a:buChar char="•"/>
            </a:pPr>
            <a:r>
              <a:rPr lang="en" sz="1000">
                <a:solidFill>
                  <a:schemeClr val="dk1"/>
                </a:solidFill>
                <a:latin typeface="Merriweather"/>
                <a:ea typeface="Merriweather"/>
                <a:cs typeface="Merriweather"/>
                <a:sym typeface="Merriweather"/>
              </a:rPr>
              <a:t>Quotes, communications, and award documentation</a:t>
            </a:r>
            <a:endParaRPr sz="1000">
              <a:solidFill>
                <a:schemeClr val="dk1"/>
              </a:solidFill>
              <a:latin typeface="Merriweather"/>
              <a:ea typeface="Merriweather"/>
              <a:cs typeface="Merriweather"/>
              <a:sym typeface="Merriweather"/>
            </a:endParaRPr>
          </a:p>
          <a:p>
            <a:pPr marL="457200" marR="0" lvl="0" indent="-292100" algn="l" rtl="0">
              <a:spcBef>
                <a:spcPts val="1200"/>
              </a:spcBef>
              <a:spcAft>
                <a:spcPts val="0"/>
              </a:spcAft>
              <a:buClr>
                <a:schemeClr val="dk1"/>
              </a:buClr>
              <a:buSzPts val="800"/>
              <a:buFont typeface="Merriweather"/>
              <a:buChar char="•"/>
            </a:pPr>
            <a:r>
              <a:rPr lang="en" sz="1000">
                <a:solidFill>
                  <a:schemeClr val="dk1"/>
                </a:solidFill>
                <a:latin typeface="Merriweather"/>
                <a:ea typeface="Merriweather"/>
                <a:cs typeface="Merriweather"/>
                <a:sym typeface="Merriweather"/>
              </a:rPr>
              <a:t>Compliance with MAS clauses</a:t>
            </a:r>
            <a:endParaRPr sz="1000">
              <a:solidFill>
                <a:schemeClr val="dk1"/>
              </a:solidFill>
              <a:latin typeface="Merriweather"/>
              <a:ea typeface="Merriweather"/>
              <a:cs typeface="Merriweather"/>
              <a:sym typeface="Merriweather"/>
            </a:endParaRPr>
          </a:p>
          <a:p>
            <a:pPr marL="457200" marR="0" lvl="0" indent="-292100" algn="l" rtl="0">
              <a:spcBef>
                <a:spcPts val="1200"/>
              </a:spcBef>
              <a:spcAft>
                <a:spcPts val="1200"/>
              </a:spcAft>
              <a:buClr>
                <a:schemeClr val="dk1"/>
              </a:buClr>
              <a:buSzPts val="800"/>
              <a:buFont typeface="Merriweather"/>
              <a:buChar char="•"/>
            </a:pPr>
            <a:r>
              <a:rPr lang="en" sz="1000">
                <a:solidFill>
                  <a:schemeClr val="dk1"/>
                </a:solidFill>
                <a:latin typeface="Merriweather"/>
                <a:ea typeface="Merriweather"/>
                <a:cs typeface="Merriweather"/>
                <a:sym typeface="Merriweather"/>
              </a:rPr>
              <a:t>Maintain records per contract retention requirements</a:t>
            </a:r>
            <a:endParaRPr sz="1200" b="1" u="sng">
              <a:solidFill>
                <a:schemeClr val="dk1"/>
              </a:solidFill>
              <a:latin typeface="Merriweather"/>
              <a:ea typeface="Merriweather"/>
              <a:cs typeface="Merriweather"/>
              <a:sym typeface="Merriweathe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58"/>
          <p:cNvSpPr txBox="1">
            <a:spLocks noGrp="1"/>
          </p:cNvSpPr>
          <p:nvPr>
            <p:ph type="title" idx="4294967295"/>
          </p:nvPr>
        </p:nvSpPr>
        <p:spPr>
          <a:xfrm>
            <a:off x="311700" y="445025"/>
            <a:ext cx="85206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800"/>
              <a:buFont typeface="Merriweather"/>
              <a:buNone/>
            </a:pPr>
            <a:r>
              <a:rPr lang="en" sz="1800" dirty="0">
                <a:solidFill>
                  <a:schemeClr val="dk1"/>
                </a:solidFill>
                <a:latin typeface="Merriweather"/>
                <a:ea typeface="Merriweather"/>
                <a:cs typeface="Merriweather"/>
                <a:sym typeface="Merriweather"/>
              </a:rPr>
              <a:t>Contractor Use of MAS Contracts - </a:t>
            </a:r>
            <a:r>
              <a:rPr lang="en" sz="1800" dirty="0">
                <a:latin typeface="Merriweather"/>
                <a:ea typeface="Merriweather"/>
                <a:cs typeface="Merriweather"/>
                <a:sym typeface="Merriweather"/>
              </a:rPr>
              <a:t>Example Scenario</a:t>
            </a:r>
            <a:endParaRPr sz="1800" dirty="0">
              <a:latin typeface="Merriweather"/>
              <a:ea typeface="Merriweather"/>
              <a:cs typeface="Merriweather"/>
              <a:sym typeface="Merriweather"/>
            </a:endParaRPr>
          </a:p>
        </p:txBody>
      </p:sp>
      <p:sp>
        <p:nvSpPr>
          <p:cNvPr id="510" name="Google Shape;510;p58"/>
          <p:cNvSpPr txBox="1">
            <a:spLocks noGrp="1"/>
          </p:cNvSpPr>
          <p:nvPr>
            <p:ph type="body" idx="4294967295"/>
          </p:nvPr>
        </p:nvSpPr>
        <p:spPr>
          <a:xfrm>
            <a:off x="311700" y="1152475"/>
            <a:ext cx="8141700" cy="34164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1200"/>
              <a:buNone/>
            </a:pPr>
            <a:r>
              <a:rPr lang="en" sz="1200" b="1">
                <a:latin typeface="Merriweather"/>
                <a:ea typeface="Merriweather"/>
                <a:cs typeface="Merriweather"/>
                <a:sym typeface="Merriweather"/>
              </a:rPr>
              <a:t>Scenario: </a:t>
            </a:r>
            <a:r>
              <a:rPr lang="en" sz="1200">
                <a:latin typeface="Merriweather"/>
                <a:ea typeface="Merriweather"/>
                <a:cs typeface="Merriweather"/>
                <a:sym typeface="Merriweather"/>
              </a:rPr>
              <a:t>Customer requires products &amp; services to support a large industry engagement event </a:t>
            </a:r>
            <a:endParaRPr sz="1200">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Requirements include AV equipment, event support services and registration software</a:t>
            </a:r>
            <a:endParaRPr sz="1200">
              <a:latin typeface="Merriweather"/>
              <a:ea typeface="Merriweather"/>
              <a:cs typeface="Merriweather"/>
              <a:sym typeface="Merriweather"/>
            </a:endParaRPr>
          </a:p>
          <a:p>
            <a:pPr marL="457200" lvl="0" indent="0" algn="l" rtl="0">
              <a:lnSpc>
                <a:spcPct val="115000"/>
              </a:lnSpc>
              <a:spcBef>
                <a:spcPts val="0"/>
              </a:spcBef>
              <a:spcAft>
                <a:spcPts val="0"/>
              </a:spcAft>
              <a:buClr>
                <a:schemeClr val="dk1"/>
              </a:buClr>
              <a:buSzPts val="1200"/>
              <a:buNone/>
            </a:pPr>
            <a:endParaRPr sz="1200">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200"/>
              <a:buNone/>
            </a:pPr>
            <a:r>
              <a:rPr lang="en" sz="1200" b="1">
                <a:latin typeface="Merriweather"/>
                <a:ea typeface="Merriweather"/>
                <a:cs typeface="Merriweather"/>
                <a:sym typeface="Merriweather"/>
              </a:rPr>
              <a:t>Outcome:</a:t>
            </a:r>
            <a:endParaRPr sz="1200" b="1">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Customer understands these requirements are broad, encourages quoters to leverage flexibilities    </a:t>
            </a:r>
            <a:endParaRPr sz="1200">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Quote 1 includes all items on a single MAS contract - </a:t>
            </a:r>
            <a:r>
              <a:rPr lang="en" sz="1200" b="1">
                <a:latin typeface="Merriweather"/>
                <a:ea typeface="Merriweather"/>
                <a:cs typeface="Merriweather"/>
                <a:sym typeface="Merriweather"/>
              </a:rPr>
              <a:t>$300K</a:t>
            </a:r>
            <a:endParaRPr sz="1200" b="1">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Quote 2 includes some other MAS contract items - </a:t>
            </a:r>
            <a:r>
              <a:rPr lang="en" sz="1200" b="1">
                <a:latin typeface="Merriweather"/>
                <a:ea typeface="Merriweather"/>
                <a:cs typeface="Merriweather"/>
                <a:sym typeface="Merriweather"/>
              </a:rPr>
              <a:t>$250K</a:t>
            </a:r>
            <a:endParaRPr sz="1200" b="1">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Quote 3 includes mostly MAS contract items, AV equipment is “open market”- </a:t>
            </a:r>
            <a:r>
              <a:rPr lang="en" sz="1200" b="1">
                <a:latin typeface="Merriweather"/>
                <a:ea typeface="Merriweather"/>
                <a:cs typeface="Merriweather"/>
                <a:sym typeface="Merriweather"/>
              </a:rPr>
              <a:t>$225K</a:t>
            </a:r>
            <a:endParaRPr sz="1200" b="1">
              <a:latin typeface="Merriweather"/>
              <a:ea typeface="Merriweather"/>
              <a:cs typeface="Merriweather"/>
              <a:sym typeface="Merriweather"/>
            </a:endParaRPr>
          </a:p>
          <a:p>
            <a:pPr marL="457200" lvl="0" indent="0" algn="l" rtl="0">
              <a:lnSpc>
                <a:spcPct val="115000"/>
              </a:lnSpc>
              <a:spcBef>
                <a:spcPts val="0"/>
              </a:spcBef>
              <a:spcAft>
                <a:spcPts val="0"/>
              </a:spcAft>
              <a:buClr>
                <a:schemeClr val="dk1"/>
              </a:buClr>
              <a:buSzPts val="1200"/>
              <a:buNone/>
            </a:pPr>
            <a:endParaRPr sz="1200">
              <a:latin typeface="Merriweather"/>
              <a:ea typeface="Merriweather"/>
              <a:cs typeface="Merriweather"/>
              <a:sym typeface="Merriweather"/>
            </a:endParaRPr>
          </a:p>
          <a:p>
            <a:pPr marL="0" lvl="0" indent="0" algn="l" rtl="0">
              <a:lnSpc>
                <a:spcPct val="115000"/>
              </a:lnSpc>
              <a:spcBef>
                <a:spcPts val="0"/>
              </a:spcBef>
              <a:spcAft>
                <a:spcPts val="0"/>
              </a:spcAft>
              <a:buClr>
                <a:schemeClr val="dk1"/>
              </a:buClr>
              <a:buSzPts val="1200"/>
              <a:buNone/>
            </a:pPr>
            <a:r>
              <a:rPr lang="en" sz="1200" b="1">
                <a:latin typeface="Merriweather"/>
                <a:ea typeface="Merriweather"/>
                <a:cs typeface="Merriweather"/>
                <a:sym typeface="Merriweather"/>
              </a:rPr>
              <a:t>Key Questions:</a:t>
            </a:r>
            <a:endParaRPr sz="1200" b="1">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Is customer obligated to award to Quote 1 since all items on a single MAS contract?  </a:t>
            </a:r>
            <a:endParaRPr sz="1200">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Can Quote 2 include items from another MAS contract without specific authorization?  </a:t>
            </a:r>
            <a:endParaRPr sz="1200">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Should Quote 3 be considered?  </a:t>
            </a:r>
            <a:endParaRPr sz="1200">
              <a:latin typeface="Merriweather"/>
              <a:ea typeface="Merriweather"/>
              <a:cs typeface="Merriweather"/>
              <a:sym typeface="Merriweather"/>
            </a:endParaRPr>
          </a:p>
          <a:p>
            <a:pPr marL="457200" lvl="0" indent="-330200" algn="l" rtl="0">
              <a:lnSpc>
                <a:spcPct val="115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Must the customer award to Quote 2 as lowest price technically acceptable?  </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cxnSp>
        <p:nvCxnSpPr>
          <p:cNvPr id="511" name="Google Shape;511;p58">
            <a:extLst>
              <a:ext uri="{C183D7F6-B498-43B3-948B-1728B52AA6E4}">
                <adec:decorative xmlns:adec="http://schemas.microsoft.com/office/drawing/2017/decorative" val="1"/>
              </a:ext>
            </a:extLst>
          </p:cNvPr>
          <p:cNvCxnSpPr/>
          <p:nvPr/>
        </p:nvCxnSpPr>
        <p:spPr>
          <a:xfrm>
            <a:off x="305390" y="1076925"/>
            <a:ext cx="5497200" cy="0"/>
          </a:xfrm>
          <a:prstGeom prst="straightConnector1">
            <a:avLst/>
          </a:prstGeom>
          <a:noFill/>
          <a:ln w="7150" cap="flat" cmpd="sng">
            <a:solidFill>
              <a:schemeClr val="dk2"/>
            </a:solidFill>
            <a:prstDash val="solid"/>
            <a:round/>
            <a:headEnd type="none" w="sm" len="sm"/>
            <a:tailEnd type="none" w="sm" len="sm"/>
          </a:ln>
        </p:spPr>
      </p:cxnSp>
      <p:pic>
        <p:nvPicPr>
          <p:cNvPr id="512" name="Google Shape;512;p58" descr="Business conference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09750" y="128100"/>
            <a:ext cx="1422551" cy="94882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59"/>
          <p:cNvSpPr txBox="1">
            <a:spLocks noGrp="1"/>
          </p:cNvSpPr>
          <p:nvPr>
            <p:ph type="body" idx="4294967295"/>
          </p:nvPr>
        </p:nvSpPr>
        <p:spPr>
          <a:xfrm>
            <a:off x="455975" y="2200000"/>
            <a:ext cx="8141700" cy="573900"/>
          </a:xfrm>
          <a:prstGeom prst="rect">
            <a:avLst/>
          </a:prstGeom>
          <a:noFill/>
          <a:ln>
            <a:noFill/>
          </a:ln>
        </p:spPr>
        <p:txBody>
          <a:bodyPr spcFirstLastPara="1" wrap="square" lIns="68575" tIns="34275" rIns="68575" bIns="34275" anchor="t" anchorCtr="0">
            <a:noAutofit/>
          </a:bodyPr>
          <a:lstStyle/>
          <a:p>
            <a:pPr marL="342900" lvl="0" indent="-241300" algn="l" rtl="0">
              <a:lnSpc>
                <a:spcPct val="100000"/>
              </a:lnSpc>
              <a:spcBef>
                <a:spcPts val="0"/>
              </a:spcBef>
              <a:spcAft>
                <a:spcPts val="0"/>
              </a:spcAft>
              <a:buSzPts val="1200"/>
              <a:buFont typeface="Merriweather"/>
              <a:buChar char="●"/>
            </a:pPr>
            <a:r>
              <a:rPr lang="en" sz="1200">
                <a:latin typeface="Merriweather"/>
                <a:ea typeface="Merriweather"/>
                <a:cs typeface="Merriweather"/>
                <a:sym typeface="Merriweather"/>
              </a:rPr>
              <a:t>Should Quote 3 be considered? Likely not. Given new flexibilities, including open market items on MAS orders should not be necessary - Avoid cumbersome process of considering non-MAS items! </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sp>
        <p:nvSpPr>
          <p:cNvPr id="518" name="Google Shape;518;p59"/>
          <p:cNvSpPr txBox="1">
            <a:spLocks noGrp="1"/>
          </p:cNvSpPr>
          <p:nvPr>
            <p:ph type="title" idx="4294967295"/>
          </p:nvPr>
        </p:nvSpPr>
        <p:spPr>
          <a:xfrm>
            <a:off x="3154625" y="161200"/>
            <a:ext cx="2116500" cy="601500"/>
          </a:xfrm>
          <a:prstGeom prst="rect">
            <a:avLst/>
          </a:prstGeom>
          <a:noFill/>
          <a:ln w="7150" cap="flat" cmpd="sng">
            <a:solidFill>
              <a:srgbClr val="0E3355"/>
            </a:solidFill>
            <a:prstDash val="solid"/>
            <a:round/>
            <a:headEnd type="none" w="sm" len="sm"/>
            <a:tailEnd type="none" w="sm" len="sm"/>
          </a:ln>
        </p:spPr>
        <p:txBody>
          <a:bodyPr spcFirstLastPara="1" wrap="square" lIns="68575" tIns="34275" rIns="68575" bIns="34275" anchor="ctr" anchorCtr="0">
            <a:normAutofit/>
          </a:bodyPr>
          <a:lstStyle/>
          <a:p>
            <a:pPr marL="0" lvl="0" indent="0" algn="ctr" rtl="0">
              <a:lnSpc>
                <a:spcPct val="115000"/>
              </a:lnSpc>
              <a:spcBef>
                <a:spcPts val="0"/>
              </a:spcBef>
              <a:spcAft>
                <a:spcPts val="0"/>
              </a:spcAft>
              <a:buClr>
                <a:schemeClr val="lt2"/>
              </a:buClr>
              <a:buSzPts val="1200"/>
              <a:buFont typeface="Merriweather"/>
              <a:buNone/>
            </a:pPr>
            <a:r>
              <a:rPr lang="en" sz="1200">
                <a:solidFill>
                  <a:srgbClr val="0E3355"/>
                </a:solidFill>
                <a:latin typeface="Merriweather"/>
                <a:ea typeface="Merriweather"/>
                <a:cs typeface="Merriweather"/>
                <a:sym typeface="Merriweather"/>
              </a:rPr>
              <a:t>Quote 2: Some other MAS contract items $250K</a:t>
            </a:r>
            <a:endParaRPr sz="1800">
              <a:solidFill>
                <a:srgbClr val="0E3355"/>
              </a:solidFill>
              <a:latin typeface="Merriweather"/>
              <a:ea typeface="Merriweather"/>
              <a:cs typeface="Merriweather"/>
              <a:sym typeface="Merriweather"/>
            </a:endParaRPr>
          </a:p>
        </p:txBody>
      </p:sp>
      <p:sp>
        <p:nvSpPr>
          <p:cNvPr id="519" name="Google Shape;519;p59"/>
          <p:cNvSpPr txBox="1">
            <a:spLocks noGrp="1"/>
          </p:cNvSpPr>
          <p:nvPr>
            <p:ph type="title" idx="4294967295"/>
          </p:nvPr>
        </p:nvSpPr>
        <p:spPr>
          <a:xfrm>
            <a:off x="308600" y="128175"/>
            <a:ext cx="1974300" cy="601500"/>
          </a:xfrm>
          <a:prstGeom prst="rect">
            <a:avLst/>
          </a:prstGeom>
          <a:noFill/>
          <a:ln w="7150" cap="flat" cmpd="sng">
            <a:solidFill>
              <a:srgbClr val="0E3355"/>
            </a:solidFill>
            <a:prstDash val="solid"/>
            <a:round/>
            <a:headEnd type="none" w="sm" len="sm"/>
            <a:tailEnd type="none" w="sm" len="sm"/>
          </a:ln>
        </p:spPr>
        <p:txBody>
          <a:bodyPr spcFirstLastPara="1" wrap="square" lIns="68575" tIns="34275" rIns="68575" bIns="34275" anchor="ctr" anchorCtr="0">
            <a:normAutofit/>
          </a:bodyPr>
          <a:lstStyle/>
          <a:p>
            <a:pPr marL="0" lvl="0" indent="0" algn="ctr" rtl="0">
              <a:lnSpc>
                <a:spcPct val="115000"/>
              </a:lnSpc>
              <a:spcBef>
                <a:spcPts val="0"/>
              </a:spcBef>
              <a:spcAft>
                <a:spcPts val="0"/>
              </a:spcAft>
              <a:buClr>
                <a:schemeClr val="lt2"/>
              </a:buClr>
              <a:buSzPts val="1200"/>
              <a:buFont typeface="Merriweather"/>
              <a:buNone/>
            </a:pPr>
            <a:r>
              <a:rPr lang="en" sz="1200">
                <a:solidFill>
                  <a:srgbClr val="0E3355"/>
                </a:solidFill>
                <a:latin typeface="Merriweather"/>
                <a:ea typeface="Merriweather"/>
                <a:cs typeface="Merriweather"/>
                <a:sym typeface="Merriweather"/>
              </a:rPr>
              <a:t>Quote 1: Single MAS contract items  $300K</a:t>
            </a:r>
            <a:endParaRPr sz="1800">
              <a:solidFill>
                <a:srgbClr val="0E3355"/>
              </a:solidFill>
              <a:latin typeface="Merriweather"/>
              <a:ea typeface="Merriweather"/>
              <a:cs typeface="Merriweather"/>
              <a:sym typeface="Merriweather"/>
            </a:endParaRPr>
          </a:p>
        </p:txBody>
      </p:sp>
      <p:sp>
        <p:nvSpPr>
          <p:cNvPr id="520" name="Google Shape;520;p59"/>
          <p:cNvSpPr txBox="1">
            <a:spLocks noGrp="1"/>
          </p:cNvSpPr>
          <p:nvPr>
            <p:ph type="title" idx="4294967295"/>
          </p:nvPr>
        </p:nvSpPr>
        <p:spPr>
          <a:xfrm>
            <a:off x="6142850" y="161200"/>
            <a:ext cx="1974300" cy="601500"/>
          </a:xfrm>
          <a:prstGeom prst="rect">
            <a:avLst/>
          </a:prstGeom>
          <a:noFill/>
          <a:ln w="7150" cap="flat" cmpd="sng">
            <a:solidFill>
              <a:srgbClr val="0E3355"/>
            </a:solidFill>
            <a:prstDash val="solid"/>
            <a:round/>
            <a:headEnd type="none" w="sm" len="sm"/>
            <a:tailEnd type="none" w="sm" len="sm"/>
          </a:ln>
        </p:spPr>
        <p:txBody>
          <a:bodyPr spcFirstLastPara="1" wrap="square" lIns="68575" tIns="34275" rIns="68575" bIns="34275" anchor="ctr" anchorCtr="0">
            <a:normAutofit fontScale="90000"/>
          </a:bodyPr>
          <a:lstStyle/>
          <a:p>
            <a:pPr marL="0" lvl="0" indent="0" algn="ctr" rtl="0">
              <a:lnSpc>
                <a:spcPct val="115000"/>
              </a:lnSpc>
              <a:spcBef>
                <a:spcPts val="0"/>
              </a:spcBef>
              <a:spcAft>
                <a:spcPts val="0"/>
              </a:spcAft>
              <a:buClr>
                <a:schemeClr val="lt2"/>
              </a:buClr>
              <a:buSzPts val="1200"/>
              <a:buFont typeface="Merriweather"/>
              <a:buNone/>
            </a:pPr>
            <a:r>
              <a:rPr lang="en" sz="1200">
                <a:solidFill>
                  <a:srgbClr val="0E3355"/>
                </a:solidFill>
                <a:latin typeface="Merriweather"/>
                <a:ea typeface="Merriweather"/>
                <a:cs typeface="Merriweather"/>
                <a:sym typeface="Merriweather"/>
              </a:rPr>
              <a:t>Quote 3: Some “open market” AV items $225K</a:t>
            </a:r>
            <a:endParaRPr sz="1800">
              <a:solidFill>
                <a:srgbClr val="0E3355"/>
              </a:solidFill>
              <a:latin typeface="Merriweather"/>
              <a:ea typeface="Merriweather"/>
              <a:cs typeface="Merriweather"/>
              <a:sym typeface="Merriweather"/>
            </a:endParaRPr>
          </a:p>
        </p:txBody>
      </p:sp>
      <p:sp>
        <p:nvSpPr>
          <p:cNvPr id="521" name="Google Shape;521;p59"/>
          <p:cNvSpPr txBox="1">
            <a:spLocks noGrp="1"/>
          </p:cNvSpPr>
          <p:nvPr>
            <p:ph type="body" idx="4294967295"/>
          </p:nvPr>
        </p:nvSpPr>
        <p:spPr>
          <a:xfrm>
            <a:off x="455975" y="1226050"/>
            <a:ext cx="8141700" cy="360900"/>
          </a:xfrm>
          <a:prstGeom prst="rect">
            <a:avLst/>
          </a:prstGeom>
          <a:noFill/>
          <a:ln>
            <a:noFill/>
          </a:ln>
        </p:spPr>
        <p:txBody>
          <a:bodyPr spcFirstLastPara="1" wrap="square" lIns="68575" tIns="34275" rIns="68575" bIns="34275" anchor="t" anchorCtr="0">
            <a:noAutofit/>
          </a:bodyPr>
          <a:lstStyle/>
          <a:p>
            <a:pPr marL="342900" lvl="0" indent="-241300" algn="l" rtl="0">
              <a:lnSpc>
                <a:spcPct val="150000"/>
              </a:lnSpc>
              <a:spcBef>
                <a:spcPts val="0"/>
              </a:spcBef>
              <a:spcAft>
                <a:spcPts val="0"/>
              </a:spcAft>
              <a:buSzPts val="1200"/>
              <a:buFont typeface="Merriweather"/>
              <a:buChar char="●"/>
            </a:pPr>
            <a:r>
              <a:rPr lang="en" sz="1200">
                <a:latin typeface="Merriweather"/>
                <a:ea typeface="Merriweather"/>
                <a:cs typeface="Merriweather"/>
                <a:sym typeface="Merriweather"/>
              </a:rPr>
              <a:t>Obligated to award to Quote 1 since all items on a single MAS contract? - No, MAS allows flexibility</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sp>
        <p:nvSpPr>
          <p:cNvPr id="522" name="Google Shape;522;p59"/>
          <p:cNvSpPr txBox="1">
            <a:spLocks noGrp="1"/>
          </p:cNvSpPr>
          <p:nvPr>
            <p:ph type="body" idx="4294967295"/>
          </p:nvPr>
        </p:nvSpPr>
        <p:spPr>
          <a:xfrm>
            <a:off x="455975" y="1597900"/>
            <a:ext cx="8141700" cy="632700"/>
          </a:xfrm>
          <a:prstGeom prst="rect">
            <a:avLst/>
          </a:prstGeom>
          <a:noFill/>
          <a:ln>
            <a:noFill/>
          </a:ln>
        </p:spPr>
        <p:txBody>
          <a:bodyPr spcFirstLastPara="1" wrap="square" lIns="68575" tIns="34275" rIns="68575" bIns="34275" anchor="t" anchorCtr="0">
            <a:noAutofit/>
          </a:bodyPr>
          <a:lstStyle/>
          <a:p>
            <a:pPr marL="342900" lvl="0" indent="-241300" algn="l" rtl="0">
              <a:lnSpc>
                <a:spcPct val="100000"/>
              </a:lnSpc>
              <a:spcBef>
                <a:spcPts val="0"/>
              </a:spcBef>
              <a:spcAft>
                <a:spcPts val="0"/>
              </a:spcAft>
              <a:buSzPts val="1200"/>
              <a:buFont typeface="Merriweather"/>
              <a:buChar char="●"/>
            </a:pPr>
            <a:r>
              <a:rPr lang="en" sz="1200">
                <a:latin typeface="Merriweather"/>
                <a:ea typeface="Merriweather"/>
                <a:cs typeface="Merriweather"/>
                <a:sym typeface="Merriweather"/>
              </a:rPr>
              <a:t>Can Quote 2 include items from another MAS contract without specific authorization? Yes, RFO MAS Ordering procedures automatically allow for this</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sp>
        <p:nvSpPr>
          <p:cNvPr id="523" name="Google Shape;523;p59"/>
          <p:cNvSpPr txBox="1">
            <a:spLocks noGrp="1"/>
          </p:cNvSpPr>
          <p:nvPr>
            <p:ph type="body" idx="4294967295"/>
          </p:nvPr>
        </p:nvSpPr>
        <p:spPr>
          <a:xfrm>
            <a:off x="455975" y="2755663"/>
            <a:ext cx="8141700" cy="393600"/>
          </a:xfrm>
          <a:prstGeom prst="rect">
            <a:avLst/>
          </a:prstGeom>
          <a:noFill/>
          <a:ln>
            <a:noFill/>
          </a:ln>
        </p:spPr>
        <p:txBody>
          <a:bodyPr spcFirstLastPara="1" wrap="square" lIns="68575" tIns="34275" rIns="68575" bIns="34275" anchor="t" anchorCtr="0">
            <a:noAutofit/>
          </a:bodyPr>
          <a:lstStyle/>
          <a:p>
            <a:pPr marL="342900" lvl="0" indent="-241300" algn="l" rtl="0">
              <a:lnSpc>
                <a:spcPct val="150000"/>
              </a:lnSpc>
              <a:spcBef>
                <a:spcPts val="0"/>
              </a:spcBef>
              <a:spcAft>
                <a:spcPts val="0"/>
              </a:spcAft>
              <a:buSzPts val="1200"/>
              <a:buFont typeface="Merriweather"/>
              <a:buChar char="●"/>
            </a:pPr>
            <a:r>
              <a:rPr lang="en" sz="1200">
                <a:latin typeface="Merriweather"/>
                <a:ea typeface="Merriweather"/>
                <a:cs typeface="Merriweather"/>
                <a:sym typeface="Merriweather"/>
              </a:rPr>
              <a:t>What else should we consider?</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sp>
        <p:nvSpPr>
          <p:cNvPr id="524" name="Google Shape;524;p59"/>
          <p:cNvSpPr txBox="1">
            <a:spLocks noGrp="1"/>
          </p:cNvSpPr>
          <p:nvPr>
            <p:ph type="body" idx="4294967295"/>
          </p:nvPr>
        </p:nvSpPr>
        <p:spPr>
          <a:xfrm>
            <a:off x="793800" y="3149275"/>
            <a:ext cx="8141700" cy="393600"/>
          </a:xfrm>
          <a:prstGeom prst="rect">
            <a:avLst/>
          </a:prstGeom>
          <a:noFill/>
          <a:ln>
            <a:noFill/>
          </a:ln>
        </p:spPr>
        <p:txBody>
          <a:bodyPr spcFirstLastPara="1" wrap="square" lIns="68575" tIns="34275" rIns="68575" bIns="34275" anchor="t" anchorCtr="0">
            <a:noAutofit/>
          </a:bodyPr>
          <a:lstStyle/>
          <a:p>
            <a:pPr marL="457200" lvl="0" indent="-330200" algn="l" rtl="0">
              <a:lnSpc>
                <a:spcPct val="150000"/>
              </a:lnSpc>
              <a:spcBef>
                <a:spcPts val="0"/>
              </a:spcBef>
              <a:spcAft>
                <a:spcPts val="0"/>
              </a:spcAft>
              <a:buClr>
                <a:schemeClr val="dk1"/>
              </a:buClr>
              <a:buSzPts val="1200"/>
              <a:buFont typeface="Merriweather"/>
              <a:buChar char="●"/>
            </a:pPr>
            <a:r>
              <a:rPr lang="en" sz="1200">
                <a:latin typeface="Merriweather"/>
                <a:ea typeface="Merriweather"/>
                <a:cs typeface="Merriweather"/>
                <a:sym typeface="Merriweather"/>
              </a:rPr>
              <a:t>If no SIN specific technical requirements, do not limit scope of RFQ to specific SIN(s)  </a:t>
            </a:r>
            <a:endParaRPr sz="12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ts val="1200"/>
              <a:buNone/>
            </a:pPr>
            <a:endParaRPr sz="1200">
              <a:latin typeface="Merriweather"/>
              <a:ea typeface="Merriweather"/>
              <a:cs typeface="Merriweather"/>
              <a:sym typeface="Merriweather"/>
            </a:endParaRPr>
          </a:p>
        </p:txBody>
      </p:sp>
      <p:sp>
        <p:nvSpPr>
          <p:cNvPr id="525" name="Google Shape;525;p59"/>
          <p:cNvSpPr txBox="1">
            <a:spLocks noGrp="1"/>
          </p:cNvSpPr>
          <p:nvPr>
            <p:ph type="body" idx="4294967295"/>
          </p:nvPr>
        </p:nvSpPr>
        <p:spPr>
          <a:xfrm>
            <a:off x="765713" y="3524713"/>
            <a:ext cx="8197800" cy="393600"/>
          </a:xfrm>
          <a:prstGeom prst="rect">
            <a:avLst/>
          </a:prstGeom>
          <a:noFill/>
          <a:ln>
            <a:noFill/>
          </a:ln>
        </p:spPr>
        <p:txBody>
          <a:bodyPr spcFirstLastPara="1" wrap="square" lIns="68575" tIns="34275" rIns="68575" bIns="34275" anchor="t" anchorCtr="0">
            <a:normAutofit fontScale="25000" lnSpcReduction="20000"/>
          </a:bodyPr>
          <a:lstStyle/>
          <a:p>
            <a:pPr marL="457200" lvl="0" indent="-292100" algn="l" rtl="0">
              <a:lnSpc>
                <a:spcPct val="150000"/>
              </a:lnSpc>
              <a:spcBef>
                <a:spcPts val="0"/>
              </a:spcBef>
              <a:spcAft>
                <a:spcPts val="0"/>
              </a:spcAft>
              <a:buClr>
                <a:schemeClr val="dk1"/>
              </a:buClr>
              <a:buSzPct val="100000"/>
              <a:buFont typeface="Merriweather"/>
              <a:buChar char="●"/>
            </a:pPr>
            <a:r>
              <a:rPr lang="en" sz="4800">
                <a:latin typeface="Merriweather"/>
                <a:ea typeface="Merriweather"/>
                <a:cs typeface="Merriweather"/>
                <a:sym typeface="Merriweather"/>
              </a:rPr>
              <a:t>Allow for and encourage OLMs, the more flexibility you allow, the more innovative contractors can be</a:t>
            </a:r>
            <a:endParaRPr sz="4800">
              <a:latin typeface="Merriweather"/>
              <a:ea typeface="Merriweather"/>
              <a:cs typeface="Merriweather"/>
              <a:sym typeface="Merriweather"/>
            </a:endParaRPr>
          </a:p>
          <a:p>
            <a:pPr marL="0" lvl="0" indent="0" algn="l" rtl="0">
              <a:lnSpc>
                <a:spcPct val="115000"/>
              </a:lnSpc>
              <a:spcBef>
                <a:spcPts val="800"/>
              </a:spcBef>
              <a:spcAft>
                <a:spcPts val="1200"/>
              </a:spcAft>
              <a:buClr>
                <a:schemeClr val="dk1"/>
              </a:buClr>
              <a:buSzPct val="100000"/>
              <a:buNone/>
            </a:pPr>
            <a:endParaRPr sz="1200">
              <a:latin typeface="Merriweather"/>
              <a:ea typeface="Merriweather"/>
              <a:cs typeface="Merriweather"/>
              <a:sym typeface="Merriweather"/>
            </a:endParaRPr>
          </a:p>
        </p:txBody>
      </p:sp>
      <p:sp>
        <p:nvSpPr>
          <p:cNvPr id="526" name="Google Shape;526;p59"/>
          <p:cNvSpPr txBox="1">
            <a:spLocks noGrp="1"/>
          </p:cNvSpPr>
          <p:nvPr>
            <p:ph type="body" idx="4294967295"/>
          </p:nvPr>
        </p:nvSpPr>
        <p:spPr>
          <a:xfrm>
            <a:off x="848344" y="3870763"/>
            <a:ext cx="8141700" cy="393600"/>
          </a:xfrm>
          <a:prstGeom prst="rect">
            <a:avLst/>
          </a:prstGeom>
          <a:noFill/>
          <a:ln>
            <a:noFill/>
          </a:ln>
        </p:spPr>
        <p:txBody>
          <a:bodyPr spcFirstLastPara="1" wrap="square" lIns="68575" tIns="34275" rIns="68575" bIns="34275" anchor="t" anchorCtr="0">
            <a:normAutofit/>
          </a:bodyPr>
          <a:lstStyle/>
          <a:p>
            <a:pPr marL="342900" lvl="0" indent="-241300" algn="l" rtl="0">
              <a:lnSpc>
                <a:spcPct val="150000"/>
              </a:lnSpc>
              <a:spcBef>
                <a:spcPts val="0"/>
              </a:spcBef>
              <a:spcAft>
                <a:spcPts val="0"/>
              </a:spcAft>
              <a:buSzPts val="1200"/>
              <a:buFont typeface="Merriweather"/>
              <a:buChar char="●"/>
            </a:pPr>
            <a:r>
              <a:rPr lang="en" sz="1200">
                <a:latin typeface="Merriweather"/>
                <a:ea typeface="Merriweather"/>
                <a:cs typeface="Merriweather"/>
                <a:sym typeface="Merriweather"/>
              </a:rPr>
              <a:t>Remember to consider best value, Quote 1 may include on-site technical support for example</a:t>
            </a:r>
            <a:endParaRPr sz="1200">
              <a:latin typeface="Merriweather"/>
              <a:ea typeface="Merriweather"/>
              <a:cs typeface="Merriweather"/>
              <a:sym typeface="Merriweath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60"/>
          <p:cNvSpPr txBox="1">
            <a:spLocks noGrp="1"/>
          </p:cNvSpPr>
          <p:nvPr>
            <p:ph type="title" idx="4294967295"/>
          </p:nvPr>
        </p:nvSpPr>
        <p:spPr>
          <a:xfrm>
            <a:off x="264150" y="2767275"/>
            <a:ext cx="8088600" cy="10536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8566" marR="3426" lvl="0" indent="0" algn="l" defTabSz="914400" rtl="0" eaLnBrk="1" fontAlgn="auto" latinLnBrk="0" hangingPunct="1">
              <a:lnSpc>
                <a:spcPct val="109882"/>
              </a:lnSpc>
              <a:spcBef>
                <a:spcPts val="0"/>
              </a:spcBef>
              <a:spcAft>
                <a:spcPts val="0"/>
              </a:spcAft>
              <a:buClr>
                <a:schemeClr val="dk1"/>
              </a:buClr>
              <a:buSzPct val="100000"/>
              <a:buFont typeface="Merriweather"/>
              <a:buNone/>
              <a:tabLst/>
              <a:defRPr/>
            </a:pPr>
            <a:r>
              <a:rPr kumimoji="0" lang="en-US" sz="5464" b="1" i="0" u="none" strike="noStrike" kern="0" cap="none" spc="0" normalizeH="0" baseline="0" noProof="0" dirty="0">
                <a:ln>
                  <a:noFill/>
                </a:ln>
                <a:solidFill>
                  <a:srgbClr val="0E3355"/>
                </a:solidFill>
                <a:effectLst/>
                <a:uLnTx/>
                <a:uFillTx/>
                <a:latin typeface="Merriweather"/>
                <a:ea typeface="Merriweather"/>
                <a:cs typeface="Merriweather"/>
                <a:sym typeface="Merriweather"/>
              </a:rPr>
              <a:t>Key Takeaways</a:t>
            </a:r>
            <a:endParaRPr kumimoji="0" lang="en-US" sz="4800" b="1" i="0" u="none" strike="noStrike" kern="0" cap="none" spc="0" normalizeH="0" baseline="0" noProof="0" dirty="0">
              <a:ln>
                <a:noFill/>
              </a:ln>
              <a:solidFill>
                <a:srgbClr val="0E3355"/>
              </a:solidFill>
              <a:effectLst/>
              <a:uLnTx/>
              <a:uFillTx/>
              <a:latin typeface="Merriweather"/>
              <a:ea typeface="Merriweather"/>
              <a:cs typeface="Merriweather"/>
              <a:sym typeface="Merriweather"/>
            </a:endParaRPr>
          </a:p>
          <a:p>
            <a:pPr marL="8566" marR="3426" lvl="0" indent="0" algn="l" defTabSz="914400" rtl="0" eaLnBrk="1" fontAlgn="auto" latinLnBrk="0" hangingPunct="1">
              <a:lnSpc>
                <a:spcPct val="109882"/>
              </a:lnSpc>
              <a:spcBef>
                <a:spcPts val="0"/>
              </a:spcBef>
              <a:spcAft>
                <a:spcPts val="0"/>
              </a:spcAft>
              <a:buClr>
                <a:srgbClr val="000000"/>
              </a:buClr>
              <a:buSzTx/>
              <a:buFont typeface="Arial"/>
              <a:buNone/>
              <a:tabLst/>
              <a:defRPr/>
            </a:pPr>
            <a:endParaRPr kumimoji="0" lang="en-US" sz="4800" b="1" i="0" u="none" strike="noStrike" kern="0" cap="none" spc="0" normalizeH="0" baseline="0" noProof="0" dirty="0">
              <a:ln>
                <a:noFill/>
              </a:ln>
              <a:solidFill>
                <a:srgbClr val="0E3355"/>
              </a:solidFill>
              <a:effectLst/>
              <a:uLnTx/>
              <a:uFillTx/>
              <a:latin typeface="Merriweather"/>
              <a:ea typeface="Merriweather"/>
              <a:cs typeface="Merriweather"/>
              <a:sym typeface="Merriweathe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8" name="Google Shape;538;p61"/>
          <p:cNvSpPr txBox="1">
            <a:spLocks noGrp="1"/>
          </p:cNvSpPr>
          <p:nvPr>
            <p:ph type="title" idx="4294967295"/>
          </p:nvPr>
        </p:nvSpPr>
        <p:spPr>
          <a:xfrm>
            <a:off x="311700" y="44502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800"/>
              <a:buFont typeface="Merriweather"/>
              <a:buNone/>
            </a:pPr>
            <a:r>
              <a:rPr lang="en" sz="1800" dirty="0">
                <a:latin typeface="Merriweather"/>
                <a:ea typeface="Merriweather"/>
                <a:cs typeface="Merriweather"/>
                <a:sym typeface="Merriweather"/>
              </a:rPr>
              <a:t>Key Takeaways</a:t>
            </a:r>
            <a:endParaRPr sz="1800" dirty="0">
              <a:latin typeface="Merriweather"/>
              <a:ea typeface="Merriweather"/>
              <a:cs typeface="Merriweather"/>
              <a:sym typeface="Merriweather"/>
            </a:endParaRPr>
          </a:p>
        </p:txBody>
      </p:sp>
      <p:cxnSp>
        <p:nvCxnSpPr>
          <p:cNvPr id="537" name="Google Shape;537;p61">
            <a:extLst>
              <a:ext uri="{C183D7F6-B498-43B3-948B-1728B52AA6E4}">
                <adec:decorative xmlns:adec="http://schemas.microsoft.com/office/drawing/2017/decorative" val="1"/>
              </a:ext>
            </a:extLst>
          </p:cNvPr>
          <p:cNvCxnSpPr/>
          <p:nvPr/>
        </p:nvCxnSpPr>
        <p:spPr>
          <a:xfrm>
            <a:off x="300459" y="1017731"/>
            <a:ext cx="4990800" cy="0"/>
          </a:xfrm>
          <a:prstGeom prst="straightConnector1">
            <a:avLst/>
          </a:prstGeom>
          <a:noFill/>
          <a:ln w="7150" cap="flat" cmpd="sng">
            <a:solidFill>
              <a:schemeClr val="dk2"/>
            </a:solidFill>
            <a:prstDash val="solid"/>
            <a:round/>
            <a:headEnd type="none" w="sm" len="sm"/>
            <a:tailEnd type="none" w="sm" len="sm"/>
          </a:ln>
        </p:spPr>
      </p:cxnSp>
      <p:sp>
        <p:nvSpPr>
          <p:cNvPr id="536" name="Google Shape;536;p61"/>
          <p:cNvSpPr txBox="1">
            <a:spLocks noGrp="1"/>
          </p:cNvSpPr>
          <p:nvPr>
            <p:ph type="body" idx="4294967295"/>
          </p:nvPr>
        </p:nvSpPr>
        <p:spPr>
          <a:xfrm>
            <a:off x="305400" y="1076925"/>
            <a:ext cx="6419400" cy="3379500"/>
          </a:xfrm>
          <a:prstGeom prst="rect">
            <a:avLst/>
          </a:prstGeom>
          <a:noFill/>
          <a:ln>
            <a:noFill/>
          </a:ln>
        </p:spPr>
        <p:txBody>
          <a:bodyPr spcFirstLastPara="1" wrap="square" lIns="68575" tIns="34275" rIns="68575" bIns="34275" anchor="t" anchorCtr="0">
            <a:normAutofit fontScale="92500"/>
          </a:bodyPr>
          <a:lstStyle/>
          <a:p>
            <a:pPr marL="457200" lvl="0" indent="-292100" algn="l" rtl="0">
              <a:lnSpc>
                <a:spcPct val="100000"/>
              </a:lnSpc>
              <a:spcBef>
                <a:spcPts val="800"/>
              </a:spcBef>
              <a:spcAft>
                <a:spcPts val="0"/>
              </a:spcAft>
              <a:buClr>
                <a:schemeClr val="dk1"/>
              </a:buClr>
              <a:buSzPts val="800"/>
              <a:buFont typeface="Merriweather"/>
              <a:buChar char="●"/>
            </a:pPr>
            <a:r>
              <a:rPr lang="en" sz="1100" b="1">
                <a:solidFill>
                  <a:schemeClr val="dk1"/>
                </a:solidFill>
                <a:latin typeface="Merriweather"/>
                <a:ea typeface="Merriweather"/>
                <a:cs typeface="Merriweather"/>
                <a:sym typeface="Merriweather"/>
              </a:rPr>
              <a:t>RFQ Scope Flexibilities</a:t>
            </a:r>
            <a:r>
              <a:rPr lang="en" sz="1100">
                <a:solidFill>
                  <a:schemeClr val="dk1"/>
                </a:solidFill>
                <a:latin typeface="Merriweather"/>
                <a:ea typeface="Merriweather"/>
                <a:cs typeface="Merriweather"/>
                <a:sym typeface="Merriweather"/>
              </a:rPr>
              <a:t>:</a:t>
            </a:r>
            <a:endParaRPr sz="1100">
              <a:solidFill>
                <a:schemeClr val="dk1"/>
              </a:solidFill>
              <a:latin typeface="Merriweather"/>
              <a:ea typeface="Merriweather"/>
              <a:cs typeface="Merriweather"/>
              <a:sym typeface="Merriweather"/>
            </a:endParaRPr>
          </a:p>
          <a:p>
            <a:pPr marL="914400" lvl="1" indent="-292100" algn="l" rtl="0">
              <a:lnSpc>
                <a:spcPct val="90000"/>
              </a:lnSpc>
              <a:spcBef>
                <a:spcPts val="400"/>
              </a:spcBef>
              <a:spcAft>
                <a:spcPts val="0"/>
              </a:spcAft>
              <a:buClr>
                <a:schemeClr val="dk1"/>
              </a:buClr>
              <a:buSzPts val="800"/>
              <a:buFont typeface="Merriweather"/>
              <a:buChar char="○"/>
            </a:pPr>
            <a:r>
              <a:rPr lang="en" sz="1100">
                <a:solidFill>
                  <a:schemeClr val="dk1"/>
                </a:solidFill>
                <a:latin typeface="Merriweather"/>
                <a:ea typeface="Merriweather"/>
                <a:cs typeface="Merriweather"/>
                <a:sym typeface="Merriweather"/>
              </a:rPr>
              <a:t>Avoid unnecessary SIN restrictions</a:t>
            </a:r>
            <a:endParaRPr sz="1100">
              <a:solidFill>
                <a:schemeClr val="dk1"/>
              </a:solidFill>
              <a:latin typeface="Merriweather"/>
              <a:ea typeface="Merriweather"/>
              <a:cs typeface="Merriweather"/>
              <a:sym typeface="Merriweather"/>
            </a:endParaRPr>
          </a:p>
          <a:p>
            <a:pPr marL="914400" lvl="1" indent="-292100" algn="l" rtl="0">
              <a:lnSpc>
                <a:spcPct val="90000"/>
              </a:lnSpc>
              <a:spcBef>
                <a:spcPts val="0"/>
              </a:spcBef>
              <a:spcAft>
                <a:spcPts val="0"/>
              </a:spcAft>
              <a:buClr>
                <a:schemeClr val="dk1"/>
              </a:buClr>
              <a:buSzPts val="800"/>
              <a:buFont typeface="Merriweather"/>
              <a:buChar char="○"/>
            </a:pPr>
            <a:r>
              <a:rPr lang="en" sz="1100">
                <a:solidFill>
                  <a:schemeClr val="dk1"/>
                </a:solidFill>
                <a:latin typeface="Merriweather"/>
                <a:ea typeface="Merriweather"/>
                <a:cs typeface="Merriweather"/>
                <a:sym typeface="Merriweather"/>
              </a:rPr>
              <a:t>Limit SINs in RFQ only for justified technical or mission needs</a:t>
            </a:r>
            <a:endParaRPr sz="1100">
              <a:solidFill>
                <a:schemeClr val="dk1"/>
              </a:solidFill>
              <a:latin typeface="Merriweather"/>
              <a:ea typeface="Merriweather"/>
              <a:cs typeface="Merriweather"/>
              <a:sym typeface="Merriweather"/>
            </a:endParaRPr>
          </a:p>
          <a:p>
            <a:pPr marL="457200" lvl="0" indent="-292100" algn="l" rtl="0">
              <a:lnSpc>
                <a:spcPct val="100000"/>
              </a:lnSpc>
              <a:spcBef>
                <a:spcPts val="1000"/>
              </a:spcBef>
              <a:spcAft>
                <a:spcPts val="0"/>
              </a:spcAft>
              <a:buClr>
                <a:schemeClr val="dk1"/>
              </a:buClr>
              <a:buSzPts val="800"/>
              <a:buFont typeface="Merriweather"/>
              <a:buChar char="●"/>
            </a:pPr>
            <a:r>
              <a:rPr lang="en" sz="1100" b="1">
                <a:solidFill>
                  <a:schemeClr val="dk1"/>
                </a:solidFill>
                <a:latin typeface="Merriweather"/>
                <a:ea typeface="Merriweather"/>
                <a:cs typeface="Merriweather"/>
                <a:sym typeface="Merriweather"/>
              </a:rPr>
              <a:t>Order-Level Materials (OLMs):</a:t>
            </a:r>
            <a:endParaRPr sz="1100" b="1">
              <a:solidFill>
                <a:schemeClr val="dk1"/>
              </a:solidFill>
              <a:latin typeface="Merriweather"/>
              <a:ea typeface="Merriweather"/>
              <a:cs typeface="Merriweather"/>
              <a:sym typeface="Merriweather"/>
            </a:endParaRPr>
          </a:p>
          <a:p>
            <a:pPr marL="914400" lvl="1" indent="-292100" algn="l" rtl="0">
              <a:lnSpc>
                <a:spcPct val="100000"/>
              </a:lnSpc>
              <a:spcBef>
                <a:spcPts val="400"/>
              </a:spcBef>
              <a:spcAft>
                <a:spcPts val="0"/>
              </a:spcAft>
              <a:buClr>
                <a:schemeClr val="dk1"/>
              </a:buClr>
              <a:buSzPts val="800"/>
              <a:buFont typeface="Merriweather"/>
              <a:buChar char="○"/>
            </a:pPr>
            <a:r>
              <a:rPr lang="en" sz="1100">
                <a:solidFill>
                  <a:schemeClr val="dk1"/>
                </a:solidFill>
                <a:latin typeface="Merriweather"/>
                <a:ea typeface="Merriweather"/>
                <a:cs typeface="Merriweather"/>
                <a:sym typeface="Merriweather"/>
              </a:rPr>
              <a:t>Significant flexibility for unknown, incidental items</a:t>
            </a:r>
            <a:endParaRPr sz="1100">
              <a:solidFill>
                <a:schemeClr val="dk1"/>
              </a:solidFill>
              <a:latin typeface="Merriweather"/>
              <a:ea typeface="Merriweather"/>
              <a:cs typeface="Merriweather"/>
              <a:sym typeface="Merriweather"/>
            </a:endParaRPr>
          </a:p>
          <a:p>
            <a:pPr marL="914400" lvl="1" indent="-292100" algn="l" rtl="0">
              <a:lnSpc>
                <a:spcPct val="100000"/>
              </a:lnSpc>
              <a:spcBef>
                <a:spcPts val="0"/>
              </a:spcBef>
              <a:spcAft>
                <a:spcPts val="0"/>
              </a:spcAft>
              <a:buClr>
                <a:schemeClr val="dk1"/>
              </a:buClr>
              <a:buSzPts val="800"/>
              <a:buFont typeface="Merriweather"/>
              <a:buChar char="○"/>
            </a:pPr>
            <a:r>
              <a:rPr lang="en" sz="1100">
                <a:solidFill>
                  <a:schemeClr val="dk1"/>
                </a:solidFill>
                <a:latin typeface="Merriweather"/>
                <a:ea typeface="Merriweather"/>
                <a:cs typeface="Merriweather"/>
                <a:sym typeface="Merriweather"/>
              </a:rPr>
              <a:t>Ordering activity must conduct price analysis</a:t>
            </a:r>
            <a:endParaRPr sz="1100">
              <a:solidFill>
                <a:schemeClr val="dk1"/>
              </a:solidFill>
              <a:latin typeface="Merriweather"/>
              <a:ea typeface="Merriweather"/>
              <a:cs typeface="Merriweather"/>
              <a:sym typeface="Merriweather"/>
            </a:endParaRPr>
          </a:p>
          <a:p>
            <a:pPr marL="457200" lvl="0" indent="-292100" algn="l" rtl="0">
              <a:lnSpc>
                <a:spcPct val="100000"/>
              </a:lnSpc>
              <a:spcBef>
                <a:spcPts val="1000"/>
              </a:spcBef>
              <a:spcAft>
                <a:spcPts val="0"/>
              </a:spcAft>
              <a:buClr>
                <a:schemeClr val="dk1"/>
              </a:buClr>
              <a:buSzPts val="800"/>
              <a:buFont typeface="Merriweather"/>
              <a:buChar char="●"/>
            </a:pPr>
            <a:r>
              <a:rPr lang="en" sz="1100" b="1">
                <a:solidFill>
                  <a:schemeClr val="dk1"/>
                </a:solidFill>
                <a:latin typeface="Merriweather"/>
                <a:ea typeface="Merriweather"/>
                <a:cs typeface="Merriweather"/>
                <a:sym typeface="Merriweather"/>
              </a:rPr>
              <a:t>MAS Contractor Team Arrangements (MAS CTAs):</a:t>
            </a:r>
            <a:endParaRPr sz="1100" b="1">
              <a:solidFill>
                <a:schemeClr val="dk1"/>
              </a:solidFill>
              <a:latin typeface="Merriweather"/>
              <a:ea typeface="Merriweather"/>
              <a:cs typeface="Merriweather"/>
              <a:sym typeface="Merriweather"/>
            </a:endParaRPr>
          </a:p>
          <a:p>
            <a:pPr marL="914400" lvl="1" indent="-292100" algn="l" rtl="0">
              <a:lnSpc>
                <a:spcPct val="100000"/>
              </a:lnSpc>
              <a:spcBef>
                <a:spcPts val="400"/>
              </a:spcBef>
              <a:spcAft>
                <a:spcPts val="0"/>
              </a:spcAft>
              <a:buClr>
                <a:schemeClr val="dk1"/>
              </a:buClr>
              <a:buSzPts val="800"/>
              <a:buFont typeface="Merriweather"/>
              <a:buChar char="○"/>
            </a:pPr>
            <a:r>
              <a:rPr lang="en" sz="1100">
                <a:solidFill>
                  <a:schemeClr val="dk1"/>
                </a:solidFill>
                <a:latin typeface="Merriweather"/>
                <a:ea typeface="Merriweather"/>
                <a:cs typeface="Merriweather"/>
                <a:sym typeface="Merriweather"/>
              </a:rPr>
              <a:t>Allows multiple MAS contractors to collaborate and deliver a complete solution</a:t>
            </a:r>
            <a:endParaRPr sz="1100">
              <a:solidFill>
                <a:schemeClr val="dk1"/>
              </a:solidFill>
              <a:latin typeface="Merriweather"/>
              <a:ea typeface="Merriweather"/>
              <a:cs typeface="Merriweather"/>
              <a:sym typeface="Merriweather"/>
            </a:endParaRPr>
          </a:p>
          <a:p>
            <a:pPr marL="914400" lvl="1" indent="-292100" algn="l" rtl="0">
              <a:lnSpc>
                <a:spcPct val="100000"/>
              </a:lnSpc>
              <a:spcBef>
                <a:spcPts val="0"/>
              </a:spcBef>
              <a:spcAft>
                <a:spcPts val="0"/>
              </a:spcAft>
              <a:buClr>
                <a:schemeClr val="dk1"/>
              </a:buClr>
              <a:buSzPts val="800"/>
              <a:buFont typeface="Merriweather"/>
              <a:buChar char="○"/>
            </a:pPr>
            <a:r>
              <a:rPr lang="en" sz="1100">
                <a:solidFill>
                  <a:schemeClr val="dk1"/>
                </a:solidFill>
                <a:latin typeface="Merriweather"/>
                <a:ea typeface="Merriweather"/>
                <a:cs typeface="Merriweather"/>
                <a:sym typeface="Merriweather"/>
              </a:rPr>
              <a:t>Each member has a MAS contract and is responsible for their portion of work</a:t>
            </a:r>
            <a:endParaRPr sz="1100">
              <a:solidFill>
                <a:schemeClr val="dk1"/>
              </a:solidFill>
              <a:latin typeface="Merriweather"/>
              <a:ea typeface="Merriweather"/>
              <a:cs typeface="Merriweather"/>
              <a:sym typeface="Merriweather"/>
            </a:endParaRPr>
          </a:p>
          <a:p>
            <a:pPr marL="457200" lvl="0" indent="-292100" algn="l" rtl="0">
              <a:lnSpc>
                <a:spcPct val="100000"/>
              </a:lnSpc>
              <a:spcBef>
                <a:spcPts val="1000"/>
              </a:spcBef>
              <a:spcAft>
                <a:spcPts val="0"/>
              </a:spcAft>
              <a:buClr>
                <a:schemeClr val="dk1"/>
              </a:buClr>
              <a:buSzPts val="800"/>
              <a:buFont typeface="Merriweather"/>
              <a:buChar char="●"/>
            </a:pPr>
            <a:r>
              <a:rPr lang="en" sz="1100" b="1">
                <a:solidFill>
                  <a:schemeClr val="dk1"/>
                </a:solidFill>
                <a:latin typeface="Merriweather"/>
                <a:ea typeface="Merriweather"/>
                <a:cs typeface="Merriweather"/>
                <a:sym typeface="Merriweather"/>
              </a:rPr>
              <a:t> Contractor Use of MAS Contracts:</a:t>
            </a:r>
            <a:endParaRPr sz="1100" b="1">
              <a:solidFill>
                <a:schemeClr val="dk1"/>
              </a:solidFill>
              <a:latin typeface="Merriweather"/>
              <a:ea typeface="Merriweather"/>
              <a:cs typeface="Merriweather"/>
              <a:sym typeface="Merriweather"/>
            </a:endParaRPr>
          </a:p>
          <a:p>
            <a:pPr marL="914400" lvl="1" indent="-292100" algn="l" rtl="0">
              <a:lnSpc>
                <a:spcPct val="100000"/>
              </a:lnSpc>
              <a:spcBef>
                <a:spcPts val="400"/>
              </a:spcBef>
              <a:spcAft>
                <a:spcPts val="0"/>
              </a:spcAft>
              <a:buClr>
                <a:schemeClr val="dk1"/>
              </a:buClr>
              <a:buSzPts val="800"/>
              <a:buFont typeface="Merriweather"/>
              <a:buChar char="○"/>
            </a:pPr>
            <a:r>
              <a:rPr lang="en" sz="1100">
                <a:solidFill>
                  <a:schemeClr val="dk1"/>
                </a:solidFill>
                <a:latin typeface="Merriweather"/>
                <a:ea typeface="Merriweather"/>
                <a:cs typeface="Merriweather"/>
                <a:sym typeface="Merriweather"/>
              </a:rPr>
              <a:t>Contractors can leverage</a:t>
            </a:r>
            <a:r>
              <a:rPr lang="en" sz="1100" b="1">
                <a:solidFill>
                  <a:schemeClr val="dk1"/>
                </a:solidFill>
                <a:latin typeface="Merriweather"/>
                <a:ea typeface="Merriweather"/>
                <a:cs typeface="Merriweather"/>
                <a:sym typeface="Merriweather"/>
              </a:rPr>
              <a:t> </a:t>
            </a:r>
            <a:r>
              <a:rPr lang="en" sz="1100">
                <a:solidFill>
                  <a:schemeClr val="dk1"/>
                </a:solidFill>
                <a:latin typeface="Merriweather"/>
                <a:ea typeface="Merriweather"/>
                <a:cs typeface="Merriweather"/>
                <a:sym typeface="Merriweather"/>
              </a:rPr>
              <a:t>pre-vetted, GSA-established products and service</a:t>
            </a:r>
            <a:r>
              <a:rPr lang="en" sz="1100" b="1">
                <a:solidFill>
                  <a:schemeClr val="dk1"/>
                </a:solidFill>
                <a:latin typeface="Merriweather"/>
                <a:ea typeface="Merriweather"/>
                <a:cs typeface="Merriweather"/>
                <a:sym typeface="Merriweather"/>
              </a:rPr>
              <a:t>s</a:t>
            </a:r>
            <a:endParaRPr sz="1100" b="1">
              <a:solidFill>
                <a:schemeClr val="dk1"/>
              </a:solidFill>
              <a:latin typeface="Merriweather"/>
              <a:ea typeface="Merriweather"/>
              <a:cs typeface="Merriweather"/>
              <a:sym typeface="Merriweather"/>
            </a:endParaRPr>
          </a:p>
          <a:p>
            <a:pPr marL="914400" lvl="1" indent="-292100" algn="l" rtl="0">
              <a:lnSpc>
                <a:spcPct val="100000"/>
              </a:lnSpc>
              <a:spcBef>
                <a:spcPts val="400"/>
              </a:spcBef>
              <a:spcAft>
                <a:spcPts val="0"/>
              </a:spcAft>
              <a:buClr>
                <a:schemeClr val="dk1"/>
              </a:buClr>
              <a:buSzPts val="800"/>
              <a:buFont typeface="Merriweather"/>
              <a:buChar char="○"/>
            </a:pPr>
            <a:r>
              <a:rPr lang="en" sz="1100">
                <a:solidFill>
                  <a:schemeClr val="dk1"/>
                </a:solidFill>
                <a:latin typeface="Merriweather"/>
                <a:ea typeface="Merriweather"/>
                <a:cs typeface="Merriweather"/>
                <a:sym typeface="Merriweather"/>
              </a:rPr>
              <a:t>Procuring contractor must follow MAS ordering procedures</a:t>
            </a:r>
            <a:endParaRPr sz="1100">
              <a:solidFill>
                <a:schemeClr val="dk1"/>
              </a:solidFill>
              <a:latin typeface="Merriweather"/>
              <a:ea typeface="Merriweather"/>
              <a:cs typeface="Merriweather"/>
              <a:sym typeface="Merriweather"/>
            </a:endParaRPr>
          </a:p>
          <a:p>
            <a:pPr marL="457200" lvl="0" indent="-292100" algn="l" rtl="0">
              <a:lnSpc>
                <a:spcPct val="90000"/>
              </a:lnSpc>
              <a:spcBef>
                <a:spcPts val="1000"/>
              </a:spcBef>
              <a:spcAft>
                <a:spcPts val="0"/>
              </a:spcAft>
              <a:buClr>
                <a:schemeClr val="dk1"/>
              </a:buClr>
              <a:buSzPts val="800"/>
              <a:buFont typeface="Merriweather"/>
              <a:buChar char="➢"/>
            </a:pPr>
            <a:r>
              <a:rPr lang="en" sz="1100" b="1">
                <a:solidFill>
                  <a:schemeClr val="dk1"/>
                </a:solidFill>
                <a:latin typeface="Merriweather"/>
                <a:ea typeface="Merriweather"/>
                <a:cs typeface="Merriweather"/>
                <a:sym typeface="Merriweather"/>
              </a:rPr>
              <a:t>Maximizing MAS ordering flexibilities drives innovation, reduces costs, and delivers greater value to federal acquisition</a:t>
            </a:r>
            <a:endParaRPr sz="1100" b="1">
              <a:solidFill>
                <a:schemeClr val="dk1"/>
              </a:solidFill>
              <a:latin typeface="Merriweather"/>
              <a:ea typeface="Merriweather"/>
              <a:cs typeface="Merriweather"/>
              <a:sym typeface="Merriweather"/>
            </a:endParaRPr>
          </a:p>
          <a:p>
            <a:pPr marL="914400" lvl="1" indent="-292100" algn="l" rtl="0">
              <a:lnSpc>
                <a:spcPct val="90000"/>
              </a:lnSpc>
              <a:spcBef>
                <a:spcPts val="400"/>
              </a:spcBef>
              <a:spcAft>
                <a:spcPts val="1200"/>
              </a:spcAft>
              <a:buClr>
                <a:schemeClr val="dk1"/>
              </a:buClr>
              <a:buSzPts val="800"/>
              <a:buFont typeface="Merriweather"/>
              <a:buChar char="○"/>
            </a:pPr>
            <a:r>
              <a:rPr lang="en" sz="1100" b="1">
                <a:solidFill>
                  <a:schemeClr val="dk1"/>
                </a:solidFill>
                <a:latin typeface="Merriweather"/>
                <a:ea typeface="Merriweather"/>
                <a:cs typeface="Merriweather"/>
                <a:sym typeface="Merriweather"/>
              </a:rPr>
              <a:t>These flexibilities are built-in by default, leverage them fully!</a:t>
            </a:r>
            <a:endParaRPr sz="1100" b="1">
              <a:solidFill>
                <a:schemeClr val="dk1"/>
              </a:solidFill>
              <a:latin typeface="Merriweather"/>
              <a:ea typeface="Merriweather"/>
              <a:cs typeface="Merriweather"/>
              <a:sym typeface="Merriweather"/>
            </a:endParaRPr>
          </a:p>
        </p:txBody>
      </p:sp>
      <p:pic>
        <p:nvPicPr>
          <p:cNvPr id="539" name="Google Shape;539;p61" descr="Hand holding magnifying glass, icons in background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24801" y="1076924"/>
            <a:ext cx="1913510" cy="271160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6" name="Google Shape;546;p62"/>
          <p:cNvSpPr txBox="1">
            <a:spLocks noGrp="1"/>
          </p:cNvSpPr>
          <p:nvPr>
            <p:ph type="title" idx="4294967295"/>
          </p:nvPr>
        </p:nvSpPr>
        <p:spPr>
          <a:xfrm>
            <a:off x="311700" y="44502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3300"/>
              <a:buFont typeface="Merriweather"/>
              <a:buNone/>
            </a:pPr>
            <a:r>
              <a:rPr lang="en" b="1" dirty="0">
                <a:latin typeface="Merriweather"/>
                <a:ea typeface="Merriweather"/>
                <a:cs typeface="Merriweather"/>
                <a:sym typeface="Merriweather"/>
              </a:rPr>
              <a:t>Resources</a:t>
            </a:r>
            <a:endParaRPr b="1" dirty="0">
              <a:latin typeface="Merriweather"/>
              <a:ea typeface="Merriweather"/>
              <a:cs typeface="Merriweather"/>
              <a:sym typeface="Merriweather"/>
            </a:endParaRPr>
          </a:p>
        </p:txBody>
      </p:sp>
      <p:cxnSp>
        <p:nvCxnSpPr>
          <p:cNvPr id="545" name="Google Shape;545;p62">
            <a:extLst>
              <a:ext uri="{C183D7F6-B498-43B3-948B-1728B52AA6E4}">
                <adec:decorative xmlns:adec="http://schemas.microsoft.com/office/drawing/2017/decorative" val="1"/>
              </a:ext>
            </a:extLst>
          </p:cNvPr>
          <p:cNvCxnSpPr/>
          <p:nvPr/>
        </p:nvCxnSpPr>
        <p:spPr>
          <a:xfrm>
            <a:off x="305390" y="1076925"/>
            <a:ext cx="4990800" cy="0"/>
          </a:xfrm>
          <a:prstGeom prst="straightConnector1">
            <a:avLst/>
          </a:prstGeom>
          <a:noFill/>
          <a:ln w="7150" cap="flat" cmpd="sng">
            <a:solidFill>
              <a:schemeClr val="dk2"/>
            </a:solidFill>
            <a:prstDash val="solid"/>
            <a:round/>
            <a:headEnd type="none" w="sm" len="sm"/>
            <a:tailEnd type="none" w="sm" len="sm"/>
          </a:ln>
        </p:spPr>
      </p:cxnSp>
      <p:sp>
        <p:nvSpPr>
          <p:cNvPr id="544" name="Google Shape;544;p62"/>
          <p:cNvSpPr txBox="1">
            <a:spLocks noGrp="1"/>
          </p:cNvSpPr>
          <p:nvPr>
            <p:ph type="body" idx="4294967295"/>
          </p:nvPr>
        </p:nvSpPr>
        <p:spPr>
          <a:xfrm>
            <a:off x="311700" y="1189425"/>
            <a:ext cx="5103600" cy="33795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800"/>
              </a:spcBef>
              <a:spcAft>
                <a:spcPts val="0"/>
              </a:spcAft>
              <a:buClr>
                <a:schemeClr val="dk1"/>
              </a:buClr>
              <a:buSzPts val="1600"/>
              <a:buNone/>
            </a:pPr>
            <a:r>
              <a:rPr lang="en" sz="1600" b="1">
                <a:latin typeface="Merriweather"/>
                <a:ea typeface="Merriweather"/>
                <a:cs typeface="Merriweather"/>
                <a:sym typeface="Merriweather"/>
              </a:rPr>
              <a:t>Sample RFQ language on overall flexibilities: </a:t>
            </a:r>
            <a:endParaRPr sz="1600" b="1">
              <a:latin typeface="Merriweather"/>
              <a:ea typeface="Merriweather"/>
              <a:cs typeface="Merriweather"/>
              <a:sym typeface="Merriweather"/>
            </a:endParaRPr>
          </a:p>
          <a:p>
            <a:pPr marL="177800" lvl="0" indent="-127000" algn="l" rtl="0">
              <a:lnSpc>
                <a:spcPct val="100000"/>
              </a:lnSpc>
              <a:spcBef>
                <a:spcPts val="800"/>
              </a:spcBef>
              <a:spcAft>
                <a:spcPts val="0"/>
              </a:spcAft>
              <a:buClr>
                <a:srgbClr val="000000"/>
              </a:buClr>
              <a:buSzPts val="1000"/>
              <a:buFont typeface="Merriweather"/>
              <a:buChar char="•"/>
            </a:pPr>
            <a:r>
              <a:rPr lang="en" sz="1300">
                <a:solidFill>
                  <a:schemeClr val="dk1"/>
                </a:solidFill>
                <a:latin typeface="Merriweather"/>
                <a:ea typeface="Merriweather"/>
                <a:cs typeface="Merriweather"/>
                <a:sym typeface="Merriweather"/>
              </a:rPr>
              <a:t>Offerors are encouraged to leverage existing MAS ordering flexibilities to the maximum extent practicable, including use of the Order-Level Materials (OLM) SIN, MAS Contractor Team Arrangements (CTAs), and the ability to obtain supplies and services from other MAS contracts to support a total solution. These flexibilities are inherent to MAS ordering procedures and are intended to enhance competition, innovation, and overall value. </a:t>
            </a:r>
            <a:endParaRPr sz="1300">
              <a:solidFill>
                <a:schemeClr val="dk1"/>
              </a:solidFill>
              <a:latin typeface="Merriweather"/>
              <a:ea typeface="Merriweather"/>
              <a:cs typeface="Merriweather"/>
              <a:sym typeface="Merriweather"/>
            </a:endParaRPr>
          </a:p>
          <a:p>
            <a:pPr marL="177800" lvl="0" indent="-127000" algn="l" rtl="0">
              <a:lnSpc>
                <a:spcPct val="100000"/>
              </a:lnSpc>
              <a:spcBef>
                <a:spcPts val="1000"/>
              </a:spcBef>
              <a:spcAft>
                <a:spcPts val="0"/>
              </a:spcAft>
              <a:buClr>
                <a:srgbClr val="000000"/>
              </a:buClr>
              <a:buSzPts val="1000"/>
              <a:buFont typeface="Merriweather"/>
              <a:buChar char="•"/>
            </a:pPr>
            <a:r>
              <a:rPr lang="en" sz="1300">
                <a:solidFill>
                  <a:schemeClr val="dk1"/>
                </a:solidFill>
                <a:latin typeface="Merriweather"/>
                <a:ea typeface="Merriweather"/>
                <a:cs typeface="Merriweather"/>
                <a:sym typeface="Merriweather"/>
              </a:rPr>
              <a:t>Offerors should clearly identify any use of these flexibilities in their quotation. </a:t>
            </a:r>
            <a:endParaRPr sz="1300">
              <a:solidFill>
                <a:schemeClr val="dk1"/>
              </a:solidFill>
              <a:latin typeface="Merriweather"/>
              <a:ea typeface="Merriweather"/>
              <a:cs typeface="Merriweather"/>
              <a:sym typeface="Merriweather"/>
            </a:endParaRPr>
          </a:p>
          <a:p>
            <a:pPr marL="0" lvl="0" indent="0" algn="l" rtl="0">
              <a:lnSpc>
                <a:spcPct val="100000"/>
              </a:lnSpc>
              <a:spcBef>
                <a:spcPts val="1000"/>
              </a:spcBef>
              <a:spcAft>
                <a:spcPts val="0"/>
              </a:spcAft>
              <a:buClr>
                <a:schemeClr val="dk1"/>
              </a:buClr>
              <a:buSzPts val="1400"/>
              <a:buNone/>
            </a:pPr>
            <a:r>
              <a:rPr lang="en" sz="1400" b="1">
                <a:solidFill>
                  <a:schemeClr val="dk1"/>
                </a:solidFill>
                <a:latin typeface="Merriweather"/>
                <a:ea typeface="Merriweather"/>
                <a:cs typeface="Merriweather"/>
                <a:sym typeface="Merriweather"/>
              </a:rPr>
              <a:t>For additional guidance, refer to GSA MAS resources at </a:t>
            </a:r>
            <a:r>
              <a:rPr lang="en" sz="1400" b="1" u="sng">
                <a:solidFill>
                  <a:schemeClr val="hlink"/>
                </a:solidFill>
                <a:latin typeface="Merriweather"/>
                <a:ea typeface="Merriweather"/>
                <a:cs typeface="Merriweather"/>
                <a:sym typeface="Merriweather"/>
                <a:hlinkClick r:id="rId3"/>
              </a:rPr>
              <a:t>gsa.gov/mas</a:t>
            </a:r>
            <a:r>
              <a:rPr lang="en" sz="1400" b="1">
                <a:solidFill>
                  <a:schemeClr val="dk1"/>
                </a:solidFill>
                <a:latin typeface="Merriweather"/>
                <a:ea typeface="Merriweather"/>
                <a:cs typeface="Merriweather"/>
                <a:sym typeface="Merriweather"/>
              </a:rPr>
              <a:t>.</a:t>
            </a:r>
            <a:endParaRPr sz="1400" b="1">
              <a:solidFill>
                <a:schemeClr val="dk1"/>
              </a:solidFill>
              <a:latin typeface="Merriweather"/>
              <a:ea typeface="Merriweather"/>
              <a:cs typeface="Merriweather"/>
              <a:sym typeface="Merriweather"/>
            </a:endParaRPr>
          </a:p>
          <a:p>
            <a:pPr marL="914400" lvl="0" indent="0" algn="l" rtl="0">
              <a:lnSpc>
                <a:spcPct val="90000"/>
              </a:lnSpc>
              <a:spcBef>
                <a:spcPts val="1000"/>
              </a:spcBef>
              <a:spcAft>
                <a:spcPts val="1200"/>
              </a:spcAft>
              <a:buClr>
                <a:schemeClr val="dk1"/>
              </a:buClr>
              <a:buSzPts val="2100"/>
              <a:buNone/>
            </a:pPr>
            <a:endParaRPr>
              <a:solidFill>
                <a:schemeClr val="dk1"/>
              </a:solidFill>
              <a:latin typeface="Merriweather"/>
              <a:ea typeface="Merriweather"/>
              <a:cs typeface="Merriweather"/>
              <a:sym typeface="Merriweather"/>
            </a:endParaRPr>
          </a:p>
        </p:txBody>
      </p:sp>
      <p:pic>
        <p:nvPicPr>
          <p:cNvPr id="547" name="Google Shape;547;p62" descr="Federal Reserve Building, Washington,DC (Provided by Getty Imag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85976" y="445025"/>
            <a:ext cx="2386475" cy="358322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4" name="Google Shape;554;p63"/>
          <p:cNvSpPr txBox="1">
            <a:spLocks noGrp="1"/>
          </p:cNvSpPr>
          <p:nvPr>
            <p:ph type="title" idx="4294967295"/>
          </p:nvPr>
        </p:nvSpPr>
        <p:spPr>
          <a:xfrm>
            <a:off x="311700" y="44502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3300"/>
              <a:buFont typeface="Merriweather"/>
              <a:buNone/>
            </a:pPr>
            <a:r>
              <a:rPr lang="en" b="1" dirty="0">
                <a:latin typeface="Merriweather"/>
                <a:ea typeface="Merriweather"/>
                <a:cs typeface="Merriweather"/>
                <a:sym typeface="Merriweather"/>
              </a:rPr>
              <a:t>Resources </a:t>
            </a:r>
            <a:r>
              <a:rPr lang="en" b="1" dirty="0">
                <a:solidFill>
                  <a:srgbClr val="FFFFFF"/>
                </a:solidFill>
                <a:latin typeface="Merriweather"/>
                <a:ea typeface="Merriweather"/>
                <a:cs typeface="Merriweather"/>
                <a:sym typeface="Merriweather"/>
              </a:rPr>
              <a:t>PArt2</a:t>
            </a:r>
            <a:endParaRPr b="1" dirty="0">
              <a:solidFill>
                <a:srgbClr val="FFFFFF"/>
              </a:solidFill>
              <a:latin typeface="Merriweather"/>
              <a:ea typeface="Merriweather"/>
              <a:cs typeface="Merriweather"/>
              <a:sym typeface="Merriweather"/>
            </a:endParaRPr>
          </a:p>
        </p:txBody>
      </p:sp>
      <p:cxnSp>
        <p:nvCxnSpPr>
          <p:cNvPr id="553" name="Google Shape;553;p63">
            <a:extLst>
              <a:ext uri="{C183D7F6-B498-43B3-948B-1728B52AA6E4}">
                <adec:decorative xmlns:adec="http://schemas.microsoft.com/office/drawing/2017/decorative" val="1"/>
              </a:ext>
            </a:extLst>
          </p:cNvPr>
          <p:cNvCxnSpPr/>
          <p:nvPr/>
        </p:nvCxnSpPr>
        <p:spPr>
          <a:xfrm>
            <a:off x="305390" y="1076925"/>
            <a:ext cx="4990800" cy="0"/>
          </a:xfrm>
          <a:prstGeom prst="straightConnector1">
            <a:avLst/>
          </a:prstGeom>
          <a:noFill/>
          <a:ln w="7150" cap="flat" cmpd="sng">
            <a:solidFill>
              <a:schemeClr val="dk2"/>
            </a:solidFill>
            <a:prstDash val="solid"/>
            <a:round/>
            <a:headEnd type="none" w="sm" len="sm"/>
            <a:tailEnd type="none" w="sm" len="sm"/>
          </a:ln>
        </p:spPr>
      </p:cxnSp>
      <p:sp>
        <p:nvSpPr>
          <p:cNvPr id="552" name="Google Shape;552;p63"/>
          <p:cNvSpPr txBox="1">
            <a:spLocks noGrp="1"/>
          </p:cNvSpPr>
          <p:nvPr>
            <p:ph type="body" idx="4294967295"/>
          </p:nvPr>
        </p:nvSpPr>
        <p:spPr>
          <a:xfrm>
            <a:off x="311700" y="1189425"/>
            <a:ext cx="5103600" cy="33795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800"/>
              </a:spcBef>
              <a:spcAft>
                <a:spcPts val="0"/>
              </a:spcAft>
              <a:buClr>
                <a:schemeClr val="dk1"/>
              </a:buClr>
              <a:buSzPts val="1600"/>
              <a:buNone/>
            </a:pPr>
            <a:r>
              <a:rPr lang="en" sz="1600" b="1" dirty="0">
                <a:solidFill>
                  <a:schemeClr val="dk1"/>
                </a:solidFill>
                <a:latin typeface="Merriweather"/>
                <a:ea typeface="Merriweather"/>
                <a:cs typeface="Merriweather"/>
                <a:sym typeface="Merriweather"/>
              </a:rPr>
              <a:t>Sample RFQ language on SIN flexibilities: </a:t>
            </a:r>
            <a:endParaRPr sz="1600" b="1" dirty="0">
              <a:solidFill>
                <a:schemeClr val="dk1"/>
              </a:solidFill>
              <a:latin typeface="Merriweather"/>
              <a:ea typeface="Merriweather"/>
              <a:cs typeface="Merriweather"/>
              <a:sym typeface="Merriweather"/>
            </a:endParaRPr>
          </a:p>
          <a:p>
            <a:pPr marL="177800" lvl="0" indent="-127000" algn="l" rtl="0">
              <a:lnSpc>
                <a:spcPct val="115000"/>
              </a:lnSpc>
              <a:spcBef>
                <a:spcPts val="0"/>
              </a:spcBef>
              <a:spcAft>
                <a:spcPts val="0"/>
              </a:spcAft>
              <a:buClr>
                <a:schemeClr val="dk1"/>
              </a:buClr>
              <a:buSzPts val="1000"/>
              <a:buFont typeface="Merriweather"/>
              <a:buChar char="•"/>
            </a:pPr>
            <a:r>
              <a:rPr lang="en" sz="1300" dirty="0">
                <a:solidFill>
                  <a:schemeClr val="dk1"/>
                </a:solidFill>
                <a:latin typeface="Merriweather"/>
                <a:ea typeface="Merriweather"/>
                <a:cs typeface="Merriweather"/>
                <a:sym typeface="Merriweather"/>
              </a:rPr>
              <a:t>This RFQ is not limited to specific Special Item Numbers (SINs). The scope of this RFQ includes the full MAS Solicitation. Offerors are encouraged to propose supplies and/or services under any awarded SIN(s) that meet the requirements of this RFQ.</a:t>
            </a:r>
            <a:endParaRPr sz="1300" dirty="0">
              <a:solidFill>
                <a:schemeClr val="dk1"/>
              </a:solidFill>
              <a:latin typeface="Merriweather"/>
              <a:ea typeface="Merriweather"/>
              <a:cs typeface="Merriweather"/>
              <a:sym typeface="Merriweather"/>
            </a:endParaRPr>
          </a:p>
          <a:p>
            <a:pPr marL="177800" lvl="0" indent="-127000" algn="l" rtl="0">
              <a:lnSpc>
                <a:spcPct val="115000"/>
              </a:lnSpc>
              <a:spcBef>
                <a:spcPts val="1200"/>
              </a:spcBef>
              <a:spcAft>
                <a:spcPts val="0"/>
              </a:spcAft>
              <a:buClr>
                <a:schemeClr val="dk1"/>
              </a:buClr>
              <a:buSzPts val="1000"/>
              <a:buFont typeface="Merriweather"/>
              <a:buChar char="•"/>
            </a:pPr>
            <a:r>
              <a:rPr lang="en" sz="1300" dirty="0">
                <a:solidFill>
                  <a:schemeClr val="dk1"/>
                </a:solidFill>
                <a:latin typeface="Merriweather"/>
                <a:ea typeface="Merriweather"/>
                <a:cs typeface="Merriweather"/>
                <a:sym typeface="Merriweather"/>
              </a:rPr>
              <a:t>The identification of SINs in eBuy is for administrative purposes and may affect visibility, but does not restrict the scope of this RFQ. Offerors should not interpret listed SINs as limiting if their awarded SIN(s) otherwise align with the requirements.</a:t>
            </a:r>
            <a:endParaRPr sz="1300" dirty="0">
              <a:solidFill>
                <a:schemeClr val="dk1"/>
              </a:solidFill>
              <a:latin typeface="Merriweather"/>
              <a:ea typeface="Merriweather"/>
              <a:cs typeface="Merriweather"/>
              <a:sym typeface="Merriweather"/>
            </a:endParaRPr>
          </a:p>
          <a:p>
            <a:pPr marL="914400" lvl="0" indent="0" algn="l" rtl="0">
              <a:lnSpc>
                <a:spcPct val="90000"/>
              </a:lnSpc>
              <a:spcBef>
                <a:spcPts val="1200"/>
              </a:spcBef>
              <a:spcAft>
                <a:spcPts val="1200"/>
              </a:spcAft>
              <a:buClr>
                <a:schemeClr val="dk1"/>
              </a:buClr>
              <a:buSzPts val="2100"/>
              <a:buNone/>
            </a:pPr>
            <a:endParaRPr dirty="0">
              <a:solidFill>
                <a:schemeClr val="dk1"/>
              </a:solidFill>
              <a:latin typeface="Merriweather"/>
              <a:ea typeface="Merriweather"/>
              <a:cs typeface="Merriweather"/>
              <a:sym typeface="Merriweather"/>
            </a:endParaRPr>
          </a:p>
        </p:txBody>
      </p:sp>
      <p:pic>
        <p:nvPicPr>
          <p:cNvPr id="555" name="Google Shape;555;p63" descr="Exterior of building (Provided by Getty Imag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42334" y="678351"/>
            <a:ext cx="2466599" cy="378679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2" name="Google Shape;562;p64"/>
          <p:cNvSpPr txBox="1">
            <a:spLocks noGrp="1"/>
          </p:cNvSpPr>
          <p:nvPr>
            <p:ph type="title" idx="4294967295"/>
          </p:nvPr>
        </p:nvSpPr>
        <p:spPr>
          <a:xfrm>
            <a:off x="311700" y="445025"/>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E3355"/>
              </a:buClr>
              <a:buSzPts val="3300"/>
              <a:buFont typeface="Merriweather"/>
              <a:buNone/>
            </a:pPr>
            <a:r>
              <a:rPr lang="en" b="1" dirty="0">
                <a:latin typeface="Merriweather"/>
                <a:ea typeface="Merriweather"/>
                <a:cs typeface="Merriweather"/>
                <a:sym typeface="Merriweather"/>
              </a:rPr>
              <a:t>Resources </a:t>
            </a:r>
            <a:r>
              <a:rPr lang="en" b="1" dirty="0">
                <a:solidFill>
                  <a:srgbClr val="FFFFFF"/>
                </a:solidFill>
                <a:latin typeface="Merriweather"/>
                <a:ea typeface="Merriweather"/>
                <a:cs typeface="Merriweather"/>
                <a:sym typeface="Merriweather"/>
              </a:rPr>
              <a:t>Part 3</a:t>
            </a:r>
            <a:endParaRPr b="1" dirty="0">
              <a:solidFill>
                <a:srgbClr val="FFFFFF"/>
              </a:solidFill>
              <a:latin typeface="Merriweather"/>
              <a:ea typeface="Merriweather"/>
              <a:cs typeface="Merriweather"/>
              <a:sym typeface="Merriweather"/>
            </a:endParaRPr>
          </a:p>
        </p:txBody>
      </p:sp>
      <p:cxnSp>
        <p:nvCxnSpPr>
          <p:cNvPr id="561" name="Google Shape;561;p64">
            <a:extLst>
              <a:ext uri="{C183D7F6-B498-43B3-948B-1728B52AA6E4}">
                <adec:decorative xmlns:adec="http://schemas.microsoft.com/office/drawing/2017/decorative" val="1"/>
              </a:ext>
            </a:extLst>
          </p:cNvPr>
          <p:cNvCxnSpPr/>
          <p:nvPr/>
        </p:nvCxnSpPr>
        <p:spPr>
          <a:xfrm>
            <a:off x="305390" y="1076925"/>
            <a:ext cx="4990800" cy="0"/>
          </a:xfrm>
          <a:prstGeom prst="straightConnector1">
            <a:avLst/>
          </a:prstGeom>
          <a:noFill/>
          <a:ln w="7150" cap="flat" cmpd="sng">
            <a:solidFill>
              <a:schemeClr val="dk2"/>
            </a:solidFill>
            <a:prstDash val="solid"/>
            <a:round/>
            <a:headEnd type="none" w="sm" len="sm"/>
            <a:tailEnd type="none" w="sm" len="sm"/>
          </a:ln>
        </p:spPr>
      </p:cxnSp>
      <p:sp>
        <p:nvSpPr>
          <p:cNvPr id="560" name="Google Shape;560;p64"/>
          <p:cNvSpPr txBox="1">
            <a:spLocks noGrp="1"/>
          </p:cNvSpPr>
          <p:nvPr>
            <p:ph type="body" idx="4294967295"/>
          </p:nvPr>
        </p:nvSpPr>
        <p:spPr>
          <a:xfrm>
            <a:off x="305390" y="1076925"/>
            <a:ext cx="5548800" cy="3379500"/>
          </a:xfrm>
          <a:prstGeom prst="rect">
            <a:avLst/>
          </a:prstGeom>
          <a:noFill/>
          <a:ln>
            <a:noFill/>
          </a:ln>
        </p:spPr>
        <p:txBody>
          <a:bodyPr spcFirstLastPara="1" wrap="square" lIns="68575" tIns="34275" rIns="68575" bIns="34275" anchor="t" anchorCtr="0">
            <a:normAutofit fontScale="70000" lnSpcReduction="20000"/>
          </a:bodyPr>
          <a:lstStyle/>
          <a:p>
            <a:pPr marL="508000" lvl="0" indent="-351155" algn="l" rtl="0">
              <a:lnSpc>
                <a:spcPct val="120000"/>
              </a:lnSpc>
              <a:spcBef>
                <a:spcPts val="800"/>
              </a:spcBef>
              <a:spcAft>
                <a:spcPts val="0"/>
              </a:spcAft>
              <a:buClr>
                <a:srgbClr val="000000"/>
              </a:buClr>
              <a:buSzPct val="66667"/>
              <a:buChar char="●"/>
            </a:pPr>
            <a:r>
              <a:rPr lang="en" u="sng">
                <a:solidFill>
                  <a:schemeClr val="accent1"/>
                </a:solidFill>
                <a:latin typeface="Merriweather"/>
                <a:ea typeface="Merriweather"/>
                <a:cs typeface="Merriweather"/>
                <a:sym typeface="Merriweather"/>
                <a:hlinkClick r:id="rId3">
                  <a:extLst>
                    <a:ext uri="{A12FA001-AC4F-418D-AE19-62706E023703}">
                      <ahyp:hlinkClr xmlns:ahyp="http://schemas.microsoft.com/office/drawing/2018/hyperlinkcolor" val="tx"/>
                    </a:ext>
                  </a:extLst>
                </a:hlinkClick>
              </a:rPr>
              <a:t>RFO FAR Parts and Agency Deviations</a:t>
            </a:r>
            <a:endParaRPr>
              <a:solidFill>
                <a:schemeClr val="accent1"/>
              </a:solidFill>
              <a:latin typeface="Merriweather"/>
              <a:ea typeface="Merriweather"/>
              <a:cs typeface="Merriweather"/>
              <a:sym typeface="Merriweather"/>
            </a:endParaRPr>
          </a:p>
          <a:p>
            <a:pPr marL="508000" lvl="0" indent="-351155" algn="l" rtl="0">
              <a:lnSpc>
                <a:spcPct val="120000"/>
              </a:lnSpc>
              <a:spcBef>
                <a:spcPts val="1000"/>
              </a:spcBef>
              <a:spcAft>
                <a:spcPts val="0"/>
              </a:spcAft>
              <a:buClr>
                <a:srgbClr val="000000"/>
              </a:buClr>
              <a:buSzPct val="66667"/>
              <a:buChar char="●"/>
            </a:pPr>
            <a:r>
              <a:rPr lang="en" u="sng">
                <a:solidFill>
                  <a:schemeClr val="accent1"/>
                </a:solidFill>
                <a:latin typeface="Merriweather"/>
                <a:ea typeface="Merriweather"/>
                <a:cs typeface="Merriweather"/>
                <a:sym typeface="Merriweather"/>
                <a:hlinkClick r:id="rId4">
                  <a:extLst>
                    <a:ext uri="{A12FA001-AC4F-418D-AE19-62706E023703}">
                      <ahyp:hlinkClr xmlns:ahyp="http://schemas.microsoft.com/office/drawing/2018/hyperlinkcolor" val="tx"/>
                    </a:ext>
                  </a:extLst>
                </a:hlinkClick>
              </a:rPr>
              <a:t>RFO FAR Part 8</a:t>
            </a:r>
            <a:endParaRPr>
              <a:solidFill>
                <a:schemeClr val="accent1"/>
              </a:solidFill>
              <a:latin typeface="Merriweather"/>
              <a:ea typeface="Merriweather"/>
              <a:cs typeface="Merriweather"/>
              <a:sym typeface="Merriweather"/>
            </a:endParaRPr>
          </a:p>
          <a:p>
            <a:pPr marL="508000" lvl="0" indent="-351155" algn="l" rtl="0">
              <a:lnSpc>
                <a:spcPct val="120000"/>
              </a:lnSpc>
              <a:spcBef>
                <a:spcPts val="1000"/>
              </a:spcBef>
              <a:spcAft>
                <a:spcPts val="0"/>
              </a:spcAft>
              <a:buClr>
                <a:srgbClr val="000000"/>
              </a:buClr>
              <a:buSzPct val="66667"/>
              <a:buChar char="●"/>
            </a:pPr>
            <a:r>
              <a:rPr lang="en" u="sng">
                <a:solidFill>
                  <a:schemeClr val="accent1"/>
                </a:solidFill>
                <a:latin typeface="Merriweather"/>
                <a:ea typeface="Merriweather"/>
                <a:cs typeface="Merriweather"/>
                <a:sym typeface="Merriweather"/>
                <a:hlinkClick r:id="rId5">
                  <a:extLst>
                    <a:ext uri="{A12FA001-AC4F-418D-AE19-62706E023703}">
                      <ahyp:hlinkClr xmlns:ahyp="http://schemas.microsoft.com/office/drawing/2018/hyperlinkcolor" val="tx"/>
                    </a:ext>
                  </a:extLst>
                </a:hlinkClick>
              </a:rPr>
              <a:t>GSAR 538.71— Federal Supply Schedule Ordering Procedures</a:t>
            </a:r>
            <a:endParaRPr>
              <a:solidFill>
                <a:schemeClr val="accent1"/>
              </a:solidFill>
              <a:latin typeface="Merriweather"/>
              <a:ea typeface="Merriweather"/>
              <a:cs typeface="Merriweather"/>
              <a:sym typeface="Merriweather"/>
            </a:endParaRPr>
          </a:p>
          <a:p>
            <a:pPr marL="508000" lvl="0" indent="-351155" algn="l" rtl="0">
              <a:lnSpc>
                <a:spcPct val="120000"/>
              </a:lnSpc>
              <a:spcBef>
                <a:spcPts val="1000"/>
              </a:spcBef>
              <a:spcAft>
                <a:spcPts val="0"/>
              </a:spcAft>
              <a:buClr>
                <a:srgbClr val="000000"/>
              </a:buClr>
              <a:buSzPct val="66667"/>
              <a:buChar char="●"/>
            </a:pPr>
            <a:r>
              <a:rPr lang="en" u="sng">
                <a:solidFill>
                  <a:schemeClr val="accent1"/>
                </a:solidFill>
                <a:latin typeface="Merriweather"/>
                <a:ea typeface="Merriweather"/>
                <a:cs typeface="Merriweather"/>
                <a:sym typeface="Merriweather"/>
                <a:hlinkClick r:id="rId6">
                  <a:extLst>
                    <a:ext uri="{A12FA001-AC4F-418D-AE19-62706E023703}">
                      <ahyp:hlinkClr xmlns:ahyp="http://schemas.microsoft.com/office/drawing/2018/hyperlinkcolor" val="tx"/>
                    </a:ext>
                  </a:extLst>
                </a:hlinkClick>
              </a:rPr>
              <a:t>MAS Flexibilities </a:t>
            </a:r>
            <a:endParaRPr>
              <a:solidFill>
                <a:schemeClr val="accent1"/>
              </a:solidFill>
              <a:latin typeface="Merriweather"/>
              <a:ea typeface="Merriweather"/>
              <a:cs typeface="Merriweather"/>
              <a:sym typeface="Merriweather"/>
            </a:endParaRPr>
          </a:p>
          <a:p>
            <a:pPr marL="508000" lvl="0" indent="-351155" algn="l" rtl="0">
              <a:lnSpc>
                <a:spcPct val="120000"/>
              </a:lnSpc>
              <a:spcBef>
                <a:spcPts val="1000"/>
              </a:spcBef>
              <a:spcAft>
                <a:spcPts val="0"/>
              </a:spcAft>
              <a:buClr>
                <a:srgbClr val="000000"/>
              </a:buClr>
              <a:buSzPct val="66667"/>
              <a:buChar char="●"/>
            </a:pPr>
            <a:r>
              <a:rPr lang="en" u="sng">
                <a:solidFill>
                  <a:schemeClr val="accent1"/>
                </a:solidFill>
                <a:latin typeface="Merriweather"/>
                <a:ea typeface="Merriweather"/>
                <a:cs typeface="Merriweather"/>
                <a:sym typeface="Merriweather"/>
                <a:hlinkClick r:id="rId7">
                  <a:extLst>
                    <a:ext uri="{A12FA001-AC4F-418D-AE19-62706E023703}">
                      <ahyp:hlinkClr xmlns:ahyp="http://schemas.microsoft.com/office/drawing/2018/hyperlinkcolor" val="tx"/>
                    </a:ext>
                  </a:extLst>
                </a:hlinkClick>
              </a:rPr>
              <a:t>Order Level Materials FAQs</a:t>
            </a:r>
            <a:endParaRPr>
              <a:solidFill>
                <a:schemeClr val="accent1"/>
              </a:solidFill>
              <a:latin typeface="Merriweather"/>
              <a:ea typeface="Merriweather"/>
              <a:cs typeface="Merriweather"/>
              <a:sym typeface="Merriweather"/>
            </a:endParaRPr>
          </a:p>
          <a:p>
            <a:pPr marL="508000" lvl="0" indent="-351155" algn="l" rtl="0">
              <a:lnSpc>
                <a:spcPct val="120000"/>
              </a:lnSpc>
              <a:spcBef>
                <a:spcPts val="1000"/>
              </a:spcBef>
              <a:spcAft>
                <a:spcPts val="0"/>
              </a:spcAft>
              <a:buClr>
                <a:srgbClr val="000000"/>
              </a:buClr>
              <a:buSzPct val="66667"/>
              <a:buChar char="●"/>
            </a:pPr>
            <a:r>
              <a:rPr lang="en">
                <a:solidFill>
                  <a:schemeClr val="accent1"/>
                </a:solidFill>
                <a:latin typeface="Merriweather"/>
                <a:ea typeface="Merriweather"/>
                <a:cs typeface="Merriweather"/>
                <a:sym typeface="Merriweather"/>
              </a:rPr>
              <a:t>For Questions contact:</a:t>
            </a:r>
            <a:endParaRPr>
              <a:solidFill>
                <a:schemeClr val="accent1"/>
              </a:solidFill>
              <a:latin typeface="Merriweather"/>
              <a:ea typeface="Merriweather"/>
              <a:cs typeface="Merriweather"/>
              <a:sym typeface="Merriweather"/>
            </a:endParaRPr>
          </a:p>
          <a:p>
            <a:pPr marL="914400" lvl="1" indent="-300355" algn="l" rtl="0">
              <a:lnSpc>
                <a:spcPct val="120000"/>
              </a:lnSpc>
              <a:spcBef>
                <a:spcPts val="1000"/>
              </a:spcBef>
              <a:spcAft>
                <a:spcPts val="0"/>
              </a:spcAft>
              <a:buClr>
                <a:srgbClr val="000000"/>
              </a:buClr>
              <a:buSzPct val="85714"/>
              <a:buChar char="○"/>
            </a:pPr>
            <a:r>
              <a:rPr lang="en" u="sng">
                <a:solidFill>
                  <a:schemeClr val="accent1"/>
                </a:solidFill>
                <a:latin typeface="Merriweather"/>
                <a:ea typeface="Merriweather"/>
                <a:cs typeface="Merriweather"/>
                <a:sym typeface="Merriweather"/>
                <a:hlinkClick r:id="rId8">
                  <a:extLst>
                    <a:ext uri="{A12FA001-AC4F-418D-AE19-62706E023703}">
                      <ahyp:hlinkClr xmlns:ahyp="http://schemas.microsoft.com/office/drawing/2018/hyperlinkcolor" val="tx"/>
                    </a:ext>
                  </a:extLst>
                </a:hlinkClick>
              </a:rPr>
              <a:t>maspmo@gsa.gov</a:t>
            </a:r>
            <a:endParaRPr>
              <a:solidFill>
                <a:schemeClr val="accent1"/>
              </a:solidFill>
              <a:latin typeface="Merriweather"/>
              <a:ea typeface="Merriweather"/>
              <a:cs typeface="Merriweather"/>
              <a:sym typeface="Merriweather"/>
            </a:endParaRPr>
          </a:p>
          <a:p>
            <a:pPr marL="914400" lvl="1" indent="-300355" algn="l" rtl="0">
              <a:lnSpc>
                <a:spcPct val="120000"/>
              </a:lnSpc>
              <a:spcBef>
                <a:spcPts val="1000"/>
              </a:spcBef>
              <a:spcAft>
                <a:spcPts val="0"/>
              </a:spcAft>
              <a:buClr>
                <a:srgbClr val="000000"/>
              </a:buClr>
              <a:buSzPct val="85714"/>
              <a:buChar char="○"/>
            </a:pPr>
            <a:r>
              <a:rPr lang="en" u="sng">
                <a:solidFill>
                  <a:schemeClr val="accent1"/>
                </a:solidFill>
                <a:latin typeface="Merriweather"/>
                <a:ea typeface="Merriweather"/>
                <a:cs typeface="Merriweather"/>
                <a:sym typeface="Merriweather"/>
                <a:hlinkClick r:id="rId9">
                  <a:extLst>
                    <a:ext uri="{A12FA001-AC4F-418D-AE19-62706E023703}">
                      <ahyp:hlinkClr xmlns:ahyp="http://schemas.microsoft.com/office/drawing/2018/hyperlinkcolor" val="tx"/>
                    </a:ext>
                  </a:extLst>
                </a:hlinkClick>
              </a:rPr>
              <a:t>www.gsa.gov/mas</a:t>
            </a:r>
            <a:endParaRPr>
              <a:solidFill>
                <a:schemeClr val="accent1"/>
              </a:solidFill>
              <a:latin typeface="Merriweather"/>
              <a:ea typeface="Merriweather"/>
              <a:cs typeface="Merriweather"/>
              <a:sym typeface="Merriweather"/>
            </a:endParaRPr>
          </a:p>
          <a:p>
            <a:pPr marL="914400" lvl="1" indent="-300355" algn="l" rtl="0">
              <a:lnSpc>
                <a:spcPct val="120000"/>
              </a:lnSpc>
              <a:spcBef>
                <a:spcPts val="1000"/>
              </a:spcBef>
              <a:spcAft>
                <a:spcPts val="1000"/>
              </a:spcAft>
              <a:buClr>
                <a:srgbClr val="000000"/>
              </a:buClr>
              <a:buSzPct val="85714"/>
              <a:buChar char="○"/>
            </a:pPr>
            <a:r>
              <a:rPr lang="en">
                <a:solidFill>
                  <a:schemeClr val="accent1"/>
                </a:solidFill>
                <a:latin typeface="Merriweather"/>
                <a:ea typeface="Merriweather"/>
                <a:cs typeface="Merriweather"/>
                <a:sym typeface="Merriweather"/>
              </a:rPr>
              <a:t>MAS Page on GSA Interact: </a:t>
            </a:r>
            <a:r>
              <a:rPr lang="en" u="sng">
                <a:solidFill>
                  <a:schemeClr val="accent1"/>
                </a:solidFill>
                <a:latin typeface="Merriweather"/>
                <a:ea typeface="Merriweather"/>
                <a:cs typeface="Merriweather"/>
                <a:sym typeface="Merriweather"/>
                <a:hlinkClick r:id="rId10">
                  <a:extLst>
                    <a:ext uri="{A12FA001-AC4F-418D-AE19-62706E023703}">
                      <ahyp:hlinkClr xmlns:ahyp="http://schemas.microsoft.com/office/drawing/2018/hyperlinkcolor" val="tx"/>
                    </a:ext>
                  </a:extLst>
                </a:hlinkClick>
              </a:rPr>
              <a:t>https://buy.gsa.gov/interact/community/6/activity-feed</a:t>
            </a:r>
            <a:endParaRPr>
              <a:solidFill>
                <a:schemeClr val="accent1"/>
              </a:solidFill>
              <a:latin typeface="Merriweather"/>
              <a:ea typeface="Merriweather"/>
              <a:cs typeface="Merriweather"/>
              <a:sym typeface="Merriweather"/>
            </a:endParaRPr>
          </a:p>
        </p:txBody>
      </p:sp>
      <p:pic>
        <p:nvPicPr>
          <p:cNvPr id="563" name="Google Shape;563;p64" descr="Capitol building and Supreme Court Building in Washington DC, USA (Provided by Getty Images)"/>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139976" y="445025"/>
            <a:ext cx="2332475" cy="349445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2" name="Title 1">
            <a:extLst>
              <a:ext uri="{FF2B5EF4-FFF2-40B4-BE49-F238E27FC236}">
                <a16:creationId xmlns:a16="http://schemas.microsoft.com/office/drawing/2014/main" id="{58447CEB-4DF5-CAE6-CB39-56BEA095B786}"/>
              </a:ext>
            </a:extLst>
          </p:cNvPr>
          <p:cNvSpPr>
            <a:spLocks noGrp="1"/>
          </p:cNvSpPr>
          <p:nvPr>
            <p:ph type="title" idx="4294967295"/>
          </p:nvPr>
        </p:nvSpPr>
        <p:spPr>
          <a:xfrm>
            <a:off x="311700" y="-622940"/>
            <a:ext cx="8520600" cy="572700"/>
          </a:xfrm>
        </p:spPr>
        <p:txBody>
          <a:bodyPr spcFirstLastPara="1" wrap="square" lIns="91425" tIns="91425" rIns="91425" bIns="91425" anchor="b" anchorCtr="0">
            <a:normAutofit fontScale="90000"/>
          </a:bodyPr>
          <a:lstStyle/>
          <a:p>
            <a:r>
              <a:rPr lang="en-US" dirty="0"/>
              <a:t>GSA Starmark Logo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 name="Title 1">
            <a:extLst>
              <a:ext uri="{FF2B5EF4-FFF2-40B4-BE49-F238E27FC236}">
                <a16:creationId xmlns:a16="http://schemas.microsoft.com/office/drawing/2014/main" id="{B2C03851-3C84-330F-EC2F-6B73D3B63E78}"/>
              </a:ext>
            </a:extLst>
          </p:cNvPr>
          <p:cNvSpPr>
            <a:spLocks noGrp="1"/>
          </p:cNvSpPr>
          <p:nvPr>
            <p:ph type="title"/>
          </p:nvPr>
        </p:nvSpPr>
        <p:spPr>
          <a:xfrm>
            <a:off x="496556" y="-756440"/>
            <a:ext cx="8161200" cy="706200"/>
          </a:xfrm>
        </p:spPr>
        <p:txBody>
          <a:bodyPr spcFirstLastPara="1" wrap="square" lIns="68575" tIns="137150" rIns="68575" bIns="34275" anchor="b" anchorCtr="0">
            <a:normAutofit/>
          </a:bodyPr>
          <a:lstStyle/>
          <a:p>
            <a:r>
              <a:rPr lang="en-US" dirty="0"/>
              <a:t>MAS Award Schedule (MAS) Program</a:t>
            </a:r>
          </a:p>
        </p:txBody>
      </p:sp>
      <p:grpSp>
        <p:nvGrpSpPr>
          <p:cNvPr id="247" name="Google Shape;247;p30">
            <a:extLst>
              <a:ext uri="{C183D7F6-B498-43B3-948B-1728B52AA6E4}">
                <adec:decorative xmlns:adec="http://schemas.microsoft.com/office/drawing/2017/decorative" val="1"/>
              </a:ext>
            </a:extLst>
          </p:cNvPr>
          <p:cNvGrpSpPr/>
          <p:nvPr/>
        </p:nvGrpSpPr>
        <p:grpSpPr>
          <a:xfrm>
            <a:off x="492919" y="357188"/>
            <a:ext cx="8158275" cy="500175"/>
            <a:chOff x="657225" y="476250"/>
            <a:chExt cx="10877700" cy="666900"/>
          </a:xfrm>
        </p:grpSpPr>
        <p:sp>
          <p:nvSpPr>
            <p:cNvPr id="248" name="Google Shape;248;p30"/>
            <p:cNvSpPr/>
            <p:nvPr/>
          </p:nvSpPr>
          <p:spPr>
            <a:xfrm>
              <a:off x="657225" y="476250"/>
              <a:ext cx="10877700" cy="6669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49" name="Google Shape;249;p30"/>
            <p:cNvSpPr txBox="1"/>
            <p:nvPr/>
          </p:nvSpPr>
          <p:spPr>
            <a:xfrm>
              <a:off x="657225" y="476250"/>
              <a:ext cx="10877700" cy="6669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3200" b="0" dirty="0">
                  <a:solidFill>
                    <a:srgbClr val="0E3355"/>
                  </a:solidFill>
                  <a:latin typeface="Oswald"/>
                  <a:ea typeface="Oswald"/>
                  <a:cs typeface="Oswald"/>
                  <a:sym typeface="Oswald"/>
                </a:rPr>
                <a:t>MAS Award Schedule (MAS) Program</a:t>
              </a:r>
              <a:endParaRPr sz="3200" b="0" dirty="0">
                <a:solidFill>
                  <a:srgbClr val="0E3355"/>
                </a:solidFill>
                <a:latin typeface="Oswald"/>
                <a:ea typeface="Oswald"/>
                <a:cs typeface="Oswald"/>
                <a:sym typeface="Oswald"/>
              </a:endParaRPr>
            </a:p>
          </p:txBody>
        </p:sp>
      </p:grpSp>
      <p:cxnSp>
        <p:nvCxnSpPr>
          <p:cNvPr id="251" name="Google Shape;251;p30">
            <a:extLst>
              <a:ext uri="{C183D7F6-B498-43B3-948B-1728B52AA6E4}">
                <adec:decorative xmlns:adec="http://schemas.microsoft.com/office/drawing/2017/decorative" val="1"/>
              </a:ext>
            </a:extLst>
          </p:cNvPr>
          <p:cNvCxnSpPr/>
          <p:nvPr/>
        </p:nvCxnSpPr>
        <p:spPr>
          <a:xfrm>
            <a:off x="492919" y="892969"/>
            <a:ext cx="8158200" cy="0"/>
          </a:xfrm>
          <a:prstGeom prst="straightConnector1">
            <a:avLst/>
          </a:prstGeom>
          <a:solidFill>
            <a:srgbClr val="FFFFFF"/>
          </a:solidFill>
          <a:ln w="14300" cap="flat" cmpd="sng">
            <a:solidFill>
              <a:srgbClr val="0E3355"/>
            </a:solidFill>
            <a:prstDash val="solid"/>
            <a:round/>
            <a:headEnd type="none" w="sm" len="sm"/>
            <a:tailEnd type="none" w="sm" len="sm"/>
          </a:ln>
        </p:spPr>
      </p:cxnSp>
      <p:sp>
        <p:nvSpPr>
          <p:cNvPr id="250" name="Google Shape;250;p30"/>
          <p:cNvSpPr txBox="1"/>
          <p:nvPr/>
        </p:nvSpPr>
        <p:spPr>
          <a:xfrm>
            <a:off x="492919" y="1000125"/>
            <a:ext cx="8158200" cy="2428800"/>
          </a:xfrm>
          <a:prstGeom prst="rect">
            <a:avLst/>
          </a:prstGeom>
          <a:noFill/>
          <a:ln>
            <a:noFill/>
          </a:ln>
        </p:spPr>
        <p:txBody>
          <a:bodyPr spcFirstLastPara="1" wrap="square" lIns="0" tIns="0" rIns="0" bIns="0" anchor="t" anchorCtr="0">
            <a:noAutofit/>
          </a:bodyPr>
          <a:lstStyle/>
          <a:p>
            <a:pPr marL="342900" lvl="0" indent="-311150" algn="l" rtl="0">
              <a:spcBef>
                <a:spcPts val="0"/>
              </a:spcBef>
              <a:spcAft>
                <a:spcPts val="0"/>
              </a:spcAft>
              <a:buClr>
                <a:schemeClr val="dk1"/>
              </a:buClr>
              <a:buSzPts val="2300"/>
              <a:buFont typeface="Oswald"/>
              <a:buChar char="●"/>
            </a:pPr>
            <a:r>
              <a:rPr lang="en" sz="2300" b="0">
                <a:solidFill>
                  <a:schemeClr val="dk1"/>
                </a:solidFill>
                <a:latin typeface="Oswald"/>
                <a:ea typeface="Oswald"/>
                <a:cs typeface="Oswald"/>
                <a:sym typeface="Oswald"/>
              </a:rPr>
              <a:t>Government-wide multiple award, indefinite delivery/indefinite quantity (IDIQ) contract vehicle for commercial products, services, and solutions</a:t>
            </a:r>
            <a:endParaRPr sz="2300" b="0">
              <a:solidFill>
                <a:schemeClr val="dk1"/>
              </a:solidFill>
              <a:latin typeface="Oswald"/>
              <a:ea typeface="Oswald"/>
              <a:cs typeface="Oswald"/>
              <a:sym typeface="Oswald"/>
            </a:endParaRPr>
          </a:p>
          <a:p>
            <a:pPr marL="342900" lvl="0" indent="-311150" algn="l" rtl="0">
              <a:spcBef>
                <a:spcPts val="800"/>
              </a:spcBef>
              <a:spcAft>
                <a:spcPts val="0"/>
              </a:spcAft>
              <a:buClr>
                <a:schemeClr val="dk1"/>
              </a:buClr>
              <a:buSzPts val="2300"/>
              <a:buFont typeface="Oswald"/>
              <a:buChar char="●"/>
            </a:pPr>
            <a:r>
              <a:rPr lang="en" sz="2300" b="0">
                <a:solidFill>
                  <a:schemeClr val="dk1"/>
                </a:solidFill>
                <a:latin typeface="Oswald"/>
                <a:ea typeface="Oswald"/>
                <a:cs typeface="Oswald"/>
                <a:sym typeface="Oswald"/>
              </a:rPr>
              <a:t>GSA gives agencies fast access to pre-vetted vendors and pre-negotiated pricing</a:t>
            </a:r>
            <a:endParaRPr sz="2300" b="0">
              <a:solidFill>
                <a:schemeClr val="dk1"/>
              </a:solidFill>
              <a:latin typeface="Oswald"/>
              <a:ea typeface="Oswald"/>
              <a:cs typeface="Oswald"/>
              <a:sym typeface="Oswald"/>
            </a:endParaRPr>
          </a:p>
          <a:p>
            <a:pPr marL="342900" lvl="0" indent="-311150" algn="l" rtl="0">
              <a:spcBef>
                <a:spcPts val="800"/>
              </a:spcBef>
              <a:spcAft>
                <a:spcPts val="0"/>
              </a:spcAft>
              <a:buClr>
                <a:schemeClr val="dk1"/>
              </a:buClr>
              <a:buSzPts val="2300"/>
              <a:buFont typeface="Oswald"/>
              <a:buChar char="●"/>
            </a:pPr>
            <a:r>
              <a:rPr lang="en" sz="2300" b="0">
                <a:solidFill>
                  <a:schemeClr val="dk1"/>
                </a:solidFill>
                <a:latin typeface="Oswald"/>
                <a:ea typeface="Oswald"/>
                <a:cs typeface="Oswald"/>
                <a:sym typeface="Oswald"/>
              </a:rPr>
              <a:t>Customers order directly from MAS vendors using streamlined ordering procedures</a:t>
            </a:r>
            <a:endParaRPr sz="2300" b="0">
              <a:solidFill>
                <a:schemeClr val="dk1"/>
              </a:solidFill>
              <a:latin typeface="Oswald"/>
              <a:ea typeface="Oswald"/>
              <a:cs typeface="Oswald"/>
              <a:sym typeface="Oswald"/>
            </a:endParaRPr>
          </a:p>
          <a:p>
            <a:pPr marL="342900" lvl="0" indent="-311150" algn="l" rtl="0">
              <a:spcBef>
                <a:spcPts val="800"/>
              </a:spcBef>
              <a:spcAft>
                <a:spcPts val="800"/>
              </a:spcAft>
              <a:buClr>
                <a:schemeClr val="dk1"/>
              </a:buClr>
              <a:buSzPts val="2300"/>
              <a:buFont typeface="Oswald"/>
              <a:buChar char="●"/>
            </a:pPr>
            <a:r>
              <a:rPr lang="en" sz="2300" b="0">
                <a:solidFill>
                  <a:schemeClr val="dk1"/>
                </a:solidFill>
                <a:latin typeface="Oswald"/>
                <a:ea typeface="Oswald"/>
                <a:cs typeface="Oswald"/>
                <a:sym typeface="Oswald"/>
              </a:rPr>
              <a:t>Approximately $52 Billion annually through MAS program</a:t>
            </a:r>
            <a:endParaRPr sz="2300" b="0">
              <a:solidFill>
                <a:schemeClr val="dk1"/>
              </a:solidFill>
              <a:latin typeface="Oswald"/>
              <a:ea typeface="Oswald"/>
              <a:cs typeface="Oswald"/>
              <a:sym typeface="Oswa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Shape 256"/>
        <p:cNvGrpSpPr/>
        <p:nvPr/>
      </p:nvGrpSpPr>
      <p:grpSpPr>
        <a:xfrm>
          <a:off x="0" y="0"/>
          <a:ext cx="0" cy="0"/>
          <a:chOff x="0" y="0"/>
          <a:chExt cx="0" cy="0"/>
        </a:xfrm>
      </p:grpSpPr>
      <p:sp>
        <p:nvSpPr>
          <p:cNvPr id="257" name="Google Shape;257;p31"/>
          <p:cNvSpPr txBox="1">
            <a:spLocks noGrp="1"/>
          </p:cNvSpPr>
          <p:nvPr>
            <p:ph type="title" idx="4294967295"/>
          </p:nvPr>
        </p:nvSpPr>
        <p:spPr>
          <a:xfrm>
            <a:off x="906651" y="211725"/>
            <a:ext cx="7338447" cy="296700"/>
          </a:xfrm>
          <a:prstGeom prst="rect">
            <a:avLst/>
          </a:prstGeom>
          <a:noFill/>
          <a:ln>
            <a:noFill/>
            <a:prstDash/>
          </a:ln>
          <a:effectLst/>
        </p:spPr>
        <p:txBody>
          <a:bodyPr rot="0" spcFirstLastPara="1" vertOverflow="overflow" horzOverflow="overflow" vert="horz" wrap="square" lIns="77925" tIns="38950" rIns="77925" bIns="3895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1818"/>
              <a:buFont typeface="Arial"/>
              <a:buNone/>
              <a:tabLst/>
              <a:defRPr/>
            </a:pPr>
            <a:r>
              <a:rPr kumimoji="0" lang="en-US" sz="3295" b="0" i="0" u="none" strike="noStrike" kern="0" cap="none" spc="0" normalizeH="0" baseline="0" noProof="0" dirty="0">
                <a:ln>
                  <a:noFill/>
                </a:ln>
                <a:solidFill>
                  <a:srgbClr val="D4AF37"/>
                </a:solidFill>
                <a:effectLst/>
                <a:uLnTx/>
                <a:uFillTx/>
                <a:latin typeface="Oswald"/>
                <a:ea typeface="Oswald"/>
                <a:cs typeface="Oswald"/>
                <a:sym typeface="Oswald"/>
              </a:rPr>
              <a:t>MAS Value Add to Agencies</a:t>
            </a:r>
            <a:endParaRPr kumimoji="0" lang="en-US" sz="3522" b="0" i="0" u="none" strike="noStrike" kern="0" cap="none" spc="0" normalizeH="0" baseline="0" noProof="0" dirty="0">
              <a:ln>
                <a:noFill/>
              </a:ln>
              <a:solidFill>
                <a:srgbClr val="D4AF37"/>
              </a:solidFill>
              <a:effectLst/>
              <a:uLnTx/>
              <a:uFillTx/>
              <a:latin typeface="Oswald"/>
              <a:ea typeface="Oswald"/>
              <a:cs typeface="Oswald"/>
              <a:sym typeface="Oswald"/>
            </a:endParaRPr>
          </a:p>
        </p:txBody>
      </p:sp>
      <p:pic>
        <p:nvPicPr>
          <p:cNvPr id="261" name="Google Shape;261;p31">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860571" y="1047813"/>
            <a:ext cx="490170" cy="516774"/>
          </a:xfrm>
          <a:prstGeom prst="rect">
            <a:avLst/>
          </a:prstGeom>
          <a:noFill/>
          <a:ln>
            <a:noFill/>
          </a:ln>
        </p:spPr>
      </p:pic>
      <p:grpSp>
        <p:nvGrpSpPr>
          <p:cNvPr id="258" name="Google Shape;258;p31">
            <a:extLst>
              <a:ext uri="{C183D7F6-B498-43B3-948B-1728B52AA6E4}">
                <adec:decorative xmlns:adec="http://schemas.microsoft.com/office/drawing/2017/decorative" val="1"/>
              </a:ext>
            </a:extLst>
          </p:cNvPr>
          <p:cNvGrpSpPr/>
          <p:nvPr/>
        </p:nvGrpSpPr>
        <p:grpSpPr>
          <a:xfrm>
            <a:off x="652492" y="1564580"/>
            <a:ext cx="2906387" cy="997386"/>
            <a:chOff x="1684865" y="-1926456"/>
            <a:chExt cx="3875700" cy="1330025"/>
          </a:xfrm>
        </p:grpSpPr>
        <p:sp>
          <p:nvSpPr>
            <p:cNvPr id="259" name="Google Shape;259;p31"/>
            <p:cNvSpPr txBox="1"/>
            <p:nvPr/>
          </p:nvSpPr>
          <p:spPr>
            <a:xfrm>
              <a:off x="1684865" y="-1926456"/>
              <a:ext cx="3875700" cy="448500"/>
            </a:xfrm>
            <a:prstGeom prst="rect">
              <a:avLst/>
            </a:prstGeom>
            <a:noFill/>
            <a:ln>
              <a:noFill/>
            </a:ln>
          </p:spPr>
          <p:txBody>
            <a:bodyPr spcFirstLastPara="1" wrap="square" lIns="67500" tIns="35075" rIns="67500" bIns="3507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dirty="0">
                  <a:solidFill>
                    <a:srgbClr val="D4AF37"/>
                  </a:solidFill>
                  <a:latin typeface="Oswald"/>
                  <a:ea typeface="Oswald"/>
                  <a:cs typeface="Oswald"/>
                  <a:sym typeface="Oswald"/>
                </a:rPr>
                <a:t>Pre-qualified Contractors</a:t>
              </a:r>
              <a:endParaRPr sz="1400" i="0" u="none" strike="noStrike" cap="none" dirty="0">
                <a:solidFill>
                  <a:srgbClr val="D4AF37"/>
                </a:solidFill>
                <a:latin typeface="Oswald"/>
                <a:ea typeface="Oswald"/>
                <a:cs typeface="Oswald"/>
                <a:sym typeface="Oswald"/>
              </a:endParaRPr>
            </a:p>
          </p:txBody>
        </p:sp>
        <p:sp>
          <p:nvSpPr>
            <p:cNvPr id="260" name="Google Shape;260;p31"/>
            <p:cNvSpPr txBox="1"/>
            <p:nvPr/>
          </p:nvSpPr>
          <p:spPr>
            <a:xfrm>
              <a:off x="1950190" y="-1552831"/>
              <a:ext cx="3256500" cy="956400"/>
            </a:xfrm>
            <a:prstGeom prst="rect">
              <a:avLst/>
            </a:prstGeom>
            <a:noFill/>
            <a:ln>
              <a:noFill/>
            </a:ln>
          </p:spPr>
          <p:txBody>
            <a:bodyPr spcFirstLastPara="1" wrap="square" lIns="67500" tIns="35075" rIns="67500" bIns="35075" anchor="t" anchorCtr="0">
              <a:spAutoFit/>
            </a:bodyPr>
            <a:lstStyle/>
            <a:p>
              <a:pPr marL="0" lvl="0" indent="0" algn="ctr" rtl="0">
                <a:spcBef>
                  <a:spcPts val="0"/>
                </a:spcBef>
                <a:spcAft>
                  <a:spcPts val="0"/>
                </a:spcAft>
                <a:buNone/>
              </a:pPr>
              <a:r>
                <a:rPr lang="en" sz="1400" dirty="0">
                  <a:solidFill>
                    <a:schemeClr val="lt1"/>
                  </a:solidFill>
                  <a:latin typeface="Oswald"/>
                  <a:ea typeface="Oswald"/>
                  <a:cs typeface="Oswald"/>
                  <a:sym typeface="Oswald"/>
                </a:rPr>
                <a:t>Vetted for responsibility, financial stability, performance history, and regulatory compliance</a:t>
              </a:r>
              <a:endParaRPr sz="1300" i="0" u="none" strike="noStrike" cap="none" dirty="0">
                <a:solidFill>
                  <a:srgbClr val="000000"/>
                </a:solidFill>
                <a:latin typeface="Oswald"/>
                <a:ea typeface="Oswald"/>
                <a:cs typeface="Oswald"/>
                <a:sym typeface="Oswald"/>
              </a:endParaRPr>
            </a:p>
          </p:txBody>
        </p:sp>
      </p:grpSp>
      <p:pic>
        <p:nvPicPr>
          <p:cNvPr id="274" name="Google Shape;274;p31">
            <a:extLst>
              <a:ext uri="{C183D7F6-B498-43B3-948B-1728B52AA6E4}">
                <adec:decorative xmlns:adec="http://schemas.microsoft.com/office/drawing/2017/decorative" val="1"/>
              </a:ext>
            </a:extLst>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4599376" y="1011699"/>
            <a:ext cx="589020" cy="589020"/>
          </a:xfrm>
          <a:prstGeom prst="rect">
            <a:avLst/>
          </a:prstGeom>
          <a:noFill/>
          <a:ln>
            <a:noFill/>
          </a:ln>
        </p:spPr>
      </p:pic>
      <p:grpSp>
        <p:nvGrpSpPr>
          <p:cNvPr id="262" name="Google Shape;262;p31">
            <a:extLst>
              <a:ext uri="{C183D7F6-B498-43B3-948B-1728B52AA6E4}">
                <adec:decorative xmlns:adec="http://schemas.microsoft.com/office/drawing/2017/decorative" val="1"/>
              </a:ext>
            </a:extLst>
          </p:cNvPr>
          <p:cNvGrpSpPr/>
          <p:nvPr/>
        </p:nvGrpSpPr>
        <p:grpSpPr>
          <a:xfrm>
            <a:off x="3558724" y="1583726"/>
            <a:ext cx="2566084" cy="819094"/>
            <a:chOff x="1727256" y="-1900934"/>
            <a:chExt cx="2856600" cy="1092271"/>
          </a:xfrm>
        </p:grpSpPr>
        <p:sp>
          <p:nvSpPr>
            <p:cNvPr id="263" name="Google Shape;263;p31"/>
            <p:cNvSpPr txBox="1"/>
            <p:nvPr/>
          </p:nvSpPr>
          <p:spPr>
            <a:xfrm>
              <a:off x="1727256" y="-1900934"/>
              <a:ext cx="2856600" cy="448500"/>
            </a:xfrm>
            <a:prstGeom prst="rect">
              <a:avLst/>
            </a:prstGeom>
            <a:noFill/>
            <a:ln>
              <a:noFill/>
            </a:ln>
          </p:spPr>
          <p:txBody>
            <a:bodyPr spcFirstLastPara="1" wrap="square" lIns="67500" tIns="35075" rIns="67500" bIns="3507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a:solidFill>
                    <a:srgbClr val="D4AF37"/>
                  </a:solidFill>
                  <a:latin typeface="Oswald"/>
                  <a:ea typeface="Oswald"/>
                  <a:cs typeface="Oswald"/>
                  <a:sym typeface="Oswald"/>
                </a:rPr>
                <a:t>Pre-Negotiated ceiling pricing</a:t>
              </a:r>
              <a:endParaRPr sz="1400" i="0" u="none" strike="noStrike" cap="none">
                <a:solidFill>
                  <a:srgbClr val="D4AF37"/>
                </a:solidFill>
                <a:latin typeface="Oswald"/>
                <a:ea typeface="Oswald"/>
                <a:cs typeface="Oswald"/>
                <a:sym typeface="Oswald"/>
              </a:endParaRPr>
            </a:p>
          </p:txBody>
        </p:sp>
        <p:sp>
          <p:nvSpPr>
            <p:cNvPr id="264" name="Google Shape;264;p31"/>
            <p:cNvSpPr txBox="1"/>
            <p:nvPr/>
          </p:nvSpPr>
          <p:spPr>
            <a:xfrm>
              <a:off x="1727256" y="-1477963"/>
              <a:ext cx="2856600" cy="669300"/>
            </a:xfrm>
            <a:prstGeom prst="rect">
              <a:avLst/>
            </a:prstGeom>
            <a:noFill/>
            <a:ln>
              <a:noFill/>
            </a:ln>
          </p:spPr>
          <p:txBody>
            <a:bodyPr spcFirstLastPara="1" wrap="square" lIns="67500" tIns="35075" rIns="67500" bIns="350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a:solidFill>
                    <a:schemeClr val="lt1"/>
                  </a:solidFill>
                  <a:latin typeface="Oswald"/>
                  <a:ea typeface="Oswald"/>
                  <a:cs typeface="Oswald"/>
                  <a:sym typeface="Oswald"/>
                </a:rPr>
                <a:t>Pricing negotiated at the contract level</a:t>
              </a:r>
              <a:endParaRPr sz="1300" i="0" u="none" strike="noStrike" cap="none">
                <a:solidFill>
                  <a:srgbClr val="000000"/>
                </a:solidFill>
                <a:latin typeface="Oswald"/>
                <a:ea typeface="Oswald"/>
                <a:cs typeface="Oswald"/>
                <a:sym typeface="Oswald"/>
              </a:endParaRPr>
            </a:p>
          </p:txBody>
        </p:sp>
      </p:grpSp>
      <p:pic>
        <p:nvPicPr>
          <p:cNvPr id="275" name="Google Shape;275;p31">
            <a:extLst>
              <a:ext uri="{C183D7F6-B498-43B3-948B-1728B52AA6E4}">
                <adec:decorative xmlns:adec="http://schemas.microsoft.com/office/drawing/2017/decorative" val="1"/>
              </a:ext>
            </a:extLst>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7368249" y="1011699"/>
            <a:ext cx="589002" cy="589002"/>
          </a:xfrm>
          <a:prstGeom prst="rect">
            <a:avLst/>
          </a:prstGeom>
          <a:noFill/>
          <a:ln>
            <a:noFill/>
          </a:ln>
        </p:spPr>
      </p:pic>
      <p:grpSp>
        <p:nvGrpSpPr>
          <p:cNvPr id="265" name="Google Shape;265;p31">
            <a:extLst>
              <a:ext uri="{C183D7F6-B498-43B3-948B-1728B52AA6E4}">
                <adec:decorative xmlns:adec="http://schemas.microsoft.com/office/drawing/2017/decorative" val="1"/>
              </a:ext>
            </a:extLst>
          </p:cNvPr>
          <p:cNvGrpSpPr/>
          <p:nvPr/>
        </p:nvGrpSpPr>
        <p:grpSpPr>
          <a:xfrm>
            <a:off x="6565601" y="1629524"/>
            <a:ext cx="2194357" cy="1053530"/>
            <a:chOff x="1938548" y="-2172100"/>
            <a:chExt cx="2926200" cy="1404894"/>
          </a:xfrm>
        </p:grpSpPr>
        <p:sp>
          <p:nvSpPr>
            <p:cNvPr id="266" name="Google Shape;266;p31"/>
            <p:cNvSpPr txBox="1"/>
            <p:nvPr/>
          </p:nvSpPr>
          <p:spPr>
            <a:xfrm>
              <a:off x="1938548" y="-2172100"/>
              <a:ext cx="2926200" cy="448500"/>
            </a:xfrm>
            <a:prstGeom prst="rect">
              <a:avLst/>
            </a:prstGeom>
            <a:noFill/>
            <a:ln>
              <a:noFill/>
            </a:ln>
          </p:spPr>
          <p:txBody>
            <a:bodyPr spcFirstLastPara="1" wrap="square" lIns="67500" tIns="35075" rIns="67500" bIns="3507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400">
                  <a:solidFill>
                    <a:srgbClr val="D4AF37"/>
                  </a:solidFill>
                  <a:latin typeface="Oswald"/>
                  <a:ea typeface="Oswald"/>
                  <a:cs typeface="Oswald"/>
                  <a:sym typeface="Oswald"/>
                </a:rPr>
                <a:t>FAR-compliant ordering procedures</a:t>
              </a:r>
              <a:endParaRPr sz="1100" i="0" u="none" strike="noStrike" cap="none">
                <a:solidFill>
                  <a:srgbClr val="D4AF37"/>
                </a:solidFill>
                <a:latin typeface="Oswald"/>
                <a:ea typeface="Oswald"/>
                <a:cs typeface="Oswald"/>
                <a:sym typeface="Oswald"/>
              </a:endParaRPr>
            </a:p>
          </p:txBody>
        </p:sp>
        <p:sp>
          <p:nvSpPr>
            <p:cNvPr id="267" name="Google Shape;267;p31"/>
            <p:cNvSpPr txBox="1"/>
            <p:nvPr/>
          </p:nvSpPr>
          <p:spPr>
            <a:xfrm>
              <a:off x="1973320" y="-1723607"/>
              <a:ext cx="2856600" cy="956400"/>
            </a:xfrm>
            <a:prstGeom prst="rect">
              <a:avLst/>
            </a:prstGeom>
            <a:noFill/>
            <a:ln>
              <a:noFill/>
            </a:ln>
          </p:spPr>
          <p:txBody>
            <a:bodyPr spcFirstLastPara="1" wrap="square" lIns="67500" tIns="35075" rIns="67500" bIns="350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a:solidFill>
                    <a:schemeClr val="lt1"/>
                  </a:solidFill>
                  <a:latin typeface="Oswald"/>
                  <a:ea typeface="Oswald"/>
                  <a:cs typeface="Oswald"/>
                  <a:sym typeface="Oswald"/>
                </a:rPr>
                <a:t>Maintains competition requirements and reduces protest and audit risk</a:t>
              </a:r>
              <a:endParaRPr sz="1400" i="0" u="none" strike="noStrike" cap="none">
                <a:solidFill>
                  <a:schemeClr val="lt1"/>
                </a:solidFill>
                <a:latin typeface="Oswald"/>
                <a:ea typeface="Oswald"/>
                <a:cs typeface="Oswald"/>
                <a:sym typeface="Oswald"/>
              </a:endParaRPr>
            </a:p>
          </p:txBody>
        </p:sp>
      </p:grpSp>
      <p:pic>
        <p:nvPicPr>
          <p:cNvPr id="276" name="Google Shape;276;p31">
            <a:extLst>
              <a:ext uri="{C183D7F6-B498-43B3-948B-1728B52AA6E4}">
                <adec:decorative xmlns:adec="http://schemas.microsoft.com/office/drawing/2017/decorative" val="1"/>
              </a:ext>
            </a:extLst>
          </p:cNvPr>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3050183" y="2913238"/>
            <a:ext cx="702312" cy="702312"/>
          </a:xfrm>
          <a:prstGeom prst="rect">
            <a:avLst/>
          </a:prstGeom>
          <a:noFill/>
          <a:ln>
            <a:noFill/>
          </a:ln>
        </p:spPr>
      </p:pic>
      <p:grpSp>
        <p:nvGrpSpPr>
          <p:cNvPr id="268" name="Google Shape;268;p31">
            <a:extLst>
              <a:ext uri="{C183D7F6-B498-43B3-948B-1728B52AA6E4}">
                <adec:decorative xmlns:adec="http://schemas.microsoft.com/office/drawing/2017/decorative" val="1"/>
              </a:ext>
            </a:extLst>
          </p:cNvPr>
          <p:cNvGrpSpPr/>
          <p:nvPr/>
        </p:nvGrpSpPr>
        <p:grpSpPr>
          <a:xfrm>
            <a:off x="2118249" y="3460345"/>
            <a:ext cx="2566233" cy="1038349"/>
            <a:chOff x="1670612" y="-2102477"/>
            <a:chExt cx="3422100" cy="1384650"/>
          </a:xfrm>
        </p:grpSpPr>
        <p:sp>
          <p:nvSpPr>
            <p:cNvPr id="269" name="Google Shape;269;p31"/>
            <p:cNvSpPr txBox="1"/>
            <p:nvPr/>
          </p:nvSpPr>
          <p:spPr>
            <a:xfrm>
              <a:off x="1937011" y="-2102477"/>
              <a:ext cx="3034800" cy="640500"/>
            </a:xfrm>
            <a:prstGeom prst="rect">
              <a:avLst/>
            </a:prstGeom>
            <a:noFill/>
            <a:ln>
              <a:noFill/>
            </a:ln>
          </p:spPr>
          <p:txBody>
            <a:bodyPr spcFirstLastPara="1" wrap="square" lIns="67500" tIns="35075" rIns="67500" bIns="350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600">
                  <a:solidFill>
                    <a:srgbClr val="D4AF37"/>
                  </a:solidFill>
                  <a:latin typeface="Oswald"/>
                  <a:ea typeface="Oswald"/>
                  <a:cs typeface="Oswald"/>
                  <a:sym typeface="Oswald"/>
                </a:rPr>
                <a:t>Flexible ordering options (RFQ’s, BPA’s, etc…)</a:t>
              </a:r>
              <a:endParaRPr sz="1500" i="0" u="none" strike="noStrike" cap="none">
                <a:solidFill>
                  <a:srgbClr val="D4AF37"/>
                </a:solidFill>
                <a:latin typeface="Oswald"/>
                <a:ea typeface="Oswald"/>
                <a:cs typeface="Oswald"/>
                <a:sym typeface="Oswald"/>
              </a:endParaRPr>
            </a:p>
          </p:txBody>
        </p:sp>
        <p:sp>
          <p:nvSpPr>
            <p:cNvPr id="270" name="Google Shape;270;p31"/>
            <p:cNvSpPr txBox="1"/>
            <p:nvPr/>
          </p:nvSpPr>
          <p:spPr>
            <a:xfrm>
              <a:off x="1670612" y="-1387127"/>
              <a:ext cx="3422100" cy="669300"/>
            </a:xfrm>
            <a:prstGeom prst="rect">
              <a:avLst/>
            </a:prstGeom>
            <a:noFill/>
            <a:ln>
              <a:noFill/>
            </a:ln>
          </p:spPr>
          <p:txBody>
            <a:bodyPr spcFirstLastPara="1" wrap="square" lIns="67500" tIns="35075" rIns="67500" bIns="350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a:solidFill>
                    <a:schemeClr val="lt1"/>
                  </a:solidFill>
                  <a:latin typeface="Oswald"/>
                  <a:ea typeface="Oswald"/>
                  <a:cs typeface="Oswald"/>
                  <a:sym typeface="Oswald"/>
                </a:rPr>
                <a:t>Enables strategic sourcing and recurring ordering</a:t>
              </a:r>
              <a:endParaRPr sz="1400" i="0" u="none" strike="noStrike" cap="none">
                <a:solidFill>
                  <a:schemeClr val="lt1"/>
                </a:solidFill>
                <a:latin typeface="Oswald"/>
                <a:ea typeface="Oswald"/>
                <a:cs typeface="Oswald"/>
                <a:sym typeface="Oswald"/>
              </a:endParaRPr>
            </a:p>
          </p:txBody>
        </p:sp>
      </p:grpSp>
      <p:pic>
        <p:nvPicPr>
          <p:cNvPr id="277" name="Google Shape;277;p31">
            <a:extLst>
              <a:ext uri="{C183D7F6-B498-43B3-948B-1728B52AA6E4}">
                <adec:decorative xmlns:adec="http://schemas.microsoft.com/office/drawing/2017/decorative" val="1"/>
              </a:ext>
            </a:extLst>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161156" y="2802866"/>
            <a:ext cx="597201" cy="549384"/>
          </a:xfrm>
          <a:prstGeom prst="rect">
            <a:avLst/>
          </a:prstGeom>
          <a:noFill/>
          <a:ln>
            <a:noFill/>
          </a:ln>
        </p:spPr>
      </p:pic>
      <p:grpSp>
        <p:nvGrpSpPr>
          <p:cNvPr id="271" name="Google Shape;271;p31">
            <a:extLst>
              <a:ext uri="{C183D7F6-B498-43B3-948B-1728B52AA6E4}">
                <adec:decorative xmlns:adec="http://schemas.microsoft.com/office/drawing/2017/decorative" val="1"/>
              </a:ext>
            </a:extLst>
          </p:cNvPr>
          <p:cNvGrpSpPr/>
          <p:nvPr/>
        </p:nvGrpSpPr>
        <p:grpSpPr>
          <a:xfrm>
            <a:off x="5176665" y="3460345"/>
            <a:ext cx="2566233" cy="1253645"/>
            <a:chOff x="1670612" y="-2102477"/>
            <a:chExt cx="3422100" cy="1671750"/>
          </a:xfrm>
        </p:grpSpPr>
        <p:sp>
          <p:nvSpPr>
            <p:cNvPr id="272" name="Google Shape;272;p31"/>
            <p:cNvSpPr txBox="1"/>
            <p:nvPr/>
          </p:nvSpPr>
          <p:spPr>
            <a:xfrm>
              <a:off x="1937011" y="-2102477"/>
              <a:ext cx="3034800" cy="640500"/>
            </a:xfrm>
            <a:prstGeom prst="rect">
              <a:avLst/>
            </a:prstGeom>
            <a:noFill/>
            <a:ln>
              <a:noFill/>
            </a:ln>
          </p:spPr>
          <p:txBody>
            <a:bodyPr spcFirstLastPara="1" wrap="square" lIns="67500" tIns="35075" rIns="67500" bIns="350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600">
                  <a:solidFill>
                    <a:srgbClr val="D4AF37"/>
                  </a:solidFill>
                  <a:latin typeface="Oswald"/>
                  <a:ea typeface="Oswald"/>
                  <a:cs typeface="Oswald"/>
                  <a:sym typeface="Oswald"/>
                </a:rPr>
                <a:t>Faster procurement timelines</a:t>
              </a:r>
              <a:endParaRPr sz="1500" i="0" u="none" strike="noStrike" cap="none">
                <a:solidFill>
                  <a:srgbClr val="D4AF37"/>
                </a:solidFill>
                <a:latin typeface="Oswald"/>
                <a:ea typeface="Oswald"/>
                <a:cs typeface="Oswald"/>
                <a:sym typeface="Oswald"/>
              </a:endParaRPr>
            </a:p>
          </p:txBody>
        </p:sp>
        <p:sp>
          <p:nvSpPr>
            <p:cNvPr id="273" name="Google Shape;273;p31"/>
            <p:cNvSpPr txBox="1"/>
            <p:nvPr/>
          </p:nvSpPr>
          <p:spPr>
            <a:xfrm>
              <a:off x="1670612" y="-1387127"/>
              <a:ext cx="3422100" cy="956400"/>
            </a:xfrm>
            <a:prstGeom prst="rect">
              <a:avLst/>
            </a:prstGeom>
            <a:noFill/>
            <a:ln>
              <a:noFill/>
            </a:ln>
          </p:spPr>
          <p:txBody>
            <a:bodyPr spcFirstLastPara="1" wrap="square" lIns="67500" tIns="35075" rIns="67500" bIns="350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a:solidFill>
                    <a:schemeClr val="lt1"/>
                  </a:solidFill>
                  <a:latin typeface="Oswald"/>
                  <a:ea typeface="Oswald"/>
                  <a:cs typeface="Oswald"/>
                  <a:sym typeface="Oswald"/>
                </a:rPr>
                <a:t>Accelerates mission delivery and improves responsiveness to urgent requirements</a:t>
              </a:r>
              <a:endParaRPr sz="1400" i="0" u="none" strike="noStrike" cap="none">
                <a:solidFill>
                  <a:schemeClr val="lt1"/>
                </a:solidFill>
                <a:latin typeface="Oswald"/>
                <a:ea typeface="Oswald"/>
                <a:cs typeface="Oswald"/>
                <a:sym typeface="Oswald"/>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Shape 282"/>
        <p:cNvGrpSpPr/>
        <p:nvPr/>
      </p:nvGrpSpPr>
      <p:grpSpPr>
        <a:xfrm>
          <a:off x="0" y="0"/>
          <a:ext cx="0" cy="0"/>
          <a:chOff x="0" y="0"/>
          <a:chExt cx="0" cy="0"/>
        </a:xfrm>
      </p:grpSpPr>
      <p:sp>
        <p:nvSpPr>
          <p:cNvPr id="283" name="Google Shape;283;p32"/>
          <p:cNvSpPr txBox="1">
            <a:spLocks noGrp="1"/>
          </p:cNvSpPr>
          <p:nvPr>
            <p:ph type="title" idx="4294967295"/>
          </p:nvPr>
        </p:nvSpPr>
        <p:spPr>
          <a:xfrm>
            <a:off x="931322" y="291188"/>
            <a:ext cx="7329276" cy="250800"/>
          </a:xfrm>
          <a:prstGeom prst="rect">
            <a:avLst/>
          </a:prstGeom>
          <a:noFill/>
          <a:ln>
            <a:noFill/>
            <a:prstDash/>
          </a:ln>
          <a:effectLst/>
        </p:spPr>
        <p:txBody>
          <a:bodyPr rot="0" spcFirstLastPara="1" vertOverflow="overflow" horzOverflow="overflow" vert="horz" wrap="square" lIns="81475" tIns="40725" rIns="81475" bIns="4072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1901"/>
              <a:buFont typeface="Arial"/>
              <a:buNone/>
              <a:tabLst/>
              <a:defRPr/>
            </a:pPr>
            <a:r>
              <a:rPr kumimoji="0" lang="en-US" sz="3445" b="0" i="0" u="none" strike="noStrike" kern="0" cap="none" spc="0" normalizeH="0" baseline="0" noProof="0" dirty="0">
                <a:ln>
                  <a:noFill/>
                </a:ln>
                <a:solidFill>
                  <a:srgbClr val="D4AF37"/>
                </a:solidFill>
                <a:effectLst/>
                <a:uLnTx/>
                <a:uFillTx/>
                <a:latin typeface="Oswald"/>
                <a:ea typeface="Oswald"/>
                <a:cs typeface="Oswald"/>
                <a:sym typeface="Oswald"/>
              </a:rPr>
              <a:t>MAS Value Add to Industry</a:t>
            </a:r>
            <a:endParaRPr kumimoji="0" lang="en-US" sz="3683" b="0" i="0" u="none" strike="noStrike" kern="0" cap="none" spc="0" normalizeH="0" baseline="0" noProof="0" dirty="0">
              <a:ln>
                <a:noFill/>
              </a:ln>
              <a:solidFill>
                <a:srgbClr val="D4AF37"/>
              </a:solidFill>
              <a:effectLst/>
              <a:uLnTx/>
              <a:uFillTx/>
              <a:latin typeface="Oswald"/>
              <a:ea typeface="Oswald"/>
              <a:cs typeface="Oswald"/>
              <a:sym typeface="Oswald"/>
            </a:endParaRPr>
          </a:p>
        </p:txBody>
      </p:sp>
      <p:pic>
        <p:nvPicPr>
          <p:cNvPr id="303" name="Google Shape;303;p32">
            <a:extLst>
              <a:ext uri="{C183D7F6-B498-43B3-948B-1728B52AA6E4}">
                <adec:decorative xmlns:adec="http://schemas.microsoft.com/office/drawing/2017/decorative" val="1"/>
              </a:ext>
            </a:extLst>
          </p:cNvPr>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702571" y="713046"/>
            <a:ext cx="993438" cy="745087"/>
          </a:xfrm>
          <a:prstGeom prst="rect">
            <a:avLst/>
          </a:prstGeom>
          <a:noFill/>
          <a:ln>
            <a:noFill/>
          </a:ln>
        </p:spPr>
      </p:pic>
      <p:grpSp>
        <p:nvGrpSpPr>
          <p:cNvPr id="284" name="Google Shape;284;p32">
            <a:extLst>
              <a:ext uri="{C183D7F6-B498-43B3-948B-1728B52AA6E4}">
                <adec:decorative xmlns:adec="http://schemas.microsoft.com/office/drawing/2017/decorative" val="1"/>
              </a:ext>
            </a:extLst>
          </p:cNvPr>
          <p:cNvGrpSpPr/>
          <p:nvPr/>
        </p:nvGrpSpPr>
        <p:grpSpPr>
          <a:xfrm>
            <a:off x="730178" y="1450547"/>
            <a:ext cx="2938168" cy="1241863"/>
            <a:chOff x="1684865" y="-1926456"/>
            <a:chExt cx="3875700" cy="1638125"/>
          </a:xfrm>
        </p:grpSpPr>
        <p:sp>
          <p:nvSpPr>
            <p:cNvPr id="285" name="Google Shape;285;p32"/>
            <p:cNvSpPr txBox="1"/>
            <p:nvPr/>
          </p:nvSpPr>
          <p:spPr>
            <a:xfrm>
              <a:off x="1684865" y="-1926456"/>
              <a:ext cx="3875700" cy="448500"/>
            </a:xfrm>
            <a:prstGeom prst="rect">
              <a:avLst/>
            </a:prstGeom>
            <a:noFill/>
            <a:ln>
              <a:noFill/>
            </a:ln>
          </p:spPr>
          <p:txBody>
            <a:bodyPr spcFirstLastPara="1" wrap="square" lIns="68225" tIns="35500" rIns="68225" bIns="35500" anchor="ctr" anchorCtr="0">
              <a:noAutofit/>
            </a:bodyPr>
            <a:lstStyle/>
            <a:p>
              <a:pPr marL="0" marR="0" lvl="0" indent="0" algn="ctr" rtl="0">
                <a:lnSpc>
                  <a:spcPct val="100000"/>
                </a:lnSpc>
                <a:spcBef>
                  <a:spcPts val="0"/>
                </a:spcBef>
                <a:spcAft>
                  <a:spcPts val="0"/>
                </a:spcAft>
                <a:buClr>
                  <a:srgbClr val="000000"/>
                </a:buClr>
                <a:buSzPts val="1617"/>
                <a:buFont typeface="Arial"/>
                <a:buNone/>
              </a:pPr>
              <a:r>
                <a:rPr lang="en" sz="1617">
                  <a:solidFill>
                    <a:srgbClr val="D4AF37"/>
                  </a:solidFill>
                  <a:latin typeface="Oswald"/>
                  <a:ea typeface="Oswald"/>
                  <a:cs typeface="Oswald"/>
                  <a:sym typeface="Oswald"/>
                </a:rPr>
                <a:t>Faster Path to Federal Revenue</a:t>
              </a:r>
              <a:endParaRPr sz="1415" i="0" u="none" strike="noStrike" cap="none">
                <a:solidFill>
                  <a:srgbClr val="D4AF37"/>
                </a:solidFill>
                <a:latin typeface="Oswald"/>
                <a:ea typeface="Oswald"/>
                <a:cs typeface="Oswald"/>
                <a:sym typeface="Oswald"/>
              </a:endParaRPr>
            </a:p>
          </p:txBody>
        </p:sp>
        <p:sp>
          <p:nvSpPr>
            <p:cNvPr id="286" name="Google Shape;286;p32"/>
            <p:cNvSpPr txBox="1"/>
            <p:nvPr/>
          </p:nvSpPr>
          <p:spPr>
            <a:xfrm>
              <a:off x="1950190" y="-1552831"/>
              <a:ext cx="3256500" cy="1264500"/>
            </a:xfrm>
            <a:prstGeom prst="rect">
              <a:avLst/>
            </a:prstGeom>
            <a:noFill/>
            <a:ln>
              <a:noFill/>
            </a:ln>
          </p:spPr>
          <p:txBody>
            <a:bodyPr spcFirstLastPara="1" wrap="square" lIns="68225" tIns="35500" rIns="68225" bIns="35500" anchor="t" anchorCtr="0">
              <a:noAutofit/>
            </a:bodyPr>
            <a:lstStyle/>
            <a:p>
              <a:pPr marL="0" lvl="0" indent="0" algn="ctr" rtl="0">
                <a:spcBef>
                  <a:spcPts val="0"/>
                </a:spcBef>
                <a:spcAft>
                  <a:spcPts val="0"/>
                </a:spcAft>
                <a:buNone/>
              </a:pPr>
              <a:r>
                <a:rPr lang="en" sz="1415">
                  <a:solidFill>
                    <a:schemeClr val="lt1"/>
                  </a:solidFill>
                  <a:latin typeface="Oswald"/>
                  <a:ea typeface="Oswald"/>
                  <a:cs typeface="Oswald"/>
                  <a:sym typeface="Oswald"/>
                </a:rPr>
                <a:t>MAS ordering streamlines procurements compared to traditional full and open competition</a:t>
              </a:r>
              <a:endParaRPr sz="1314" i="0" u="none" strike="noStrike" cap="none">
                <a:solidFill>
                  <a:srgbClr val="000000"/>
                </a:solidFill>
                <a:latin typeface="Oswald"/>
                <a:ea typeface="Oswald"/>
                <a:cs typeface="Oswald"/>
                <a:sym typeface="Oswald"/>
              </a:endParaRPr>
            </a:p>
          </p:txBody>
        </p:sp>
      </p:grpSp>
      <p:pic>
        <p:nvPicPr>
          <p:cNvPr id="290" name="Google Shape;290;p32">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806366" y="928093"/>
            <a:ext cx="403829" cy="522435"/>
          </a:xfrm>
          <a:prstGeom prst="rect">
            <a:avLst/>
          </a:prstGeom>
          <a:noFill/>
          <a:ln>
            <a:noFill/>
          </a:ln>
        </p:spPr>
      </p:pic>
      <p:grpSp>
        <p:nvGrpSpPr>
          <p:cNvPr id="287" name="Google Shape;287;p32">
            <a:extLst>
              <a:ext uri="{C183D7F6-B498-43B3-948B-1728B52AA6E4}">
                <adec:decorative xmlns:adec="http://schemas.microsoft.com/office/drawing/2017/decorative" val="1"/>
              </a:ext>
            </a:extLst>
          </p:cNvPr>
          <p:cNvGrpSpPr/>
          <p:nvPr/>
        </p:nvGrpSpPr>
        <p:grpSpPr>
          <a:xfrm>
            <a:off x="3867681" y="1469895"/>
            <a:ext cx="2300706" cy="1045701"/>
            <a:chOff x="1727256" y="-1900934"/>
            <a:chExt cx="2856600" cy="1379371"/>
          </a:xfrm>
        </p:grpSpPr>
        <p:sp>
          <p:nvSpPr>
            <p:cNvPr id="288" name="Google Shape;288;p32"/>
            <p:cNvSpPr txBox="1"/>
            <p:nvPr/>
          </p:nvSpPr>
          <p:spPr>
            <a:xfrm>
              <a:off x="1727256" y="-1900934"/>
              <a:ext cx="2856600" cy="448500"/>
            </a:xfrm>
            <a:prstGeom prst="rect">
              <a:avLst/>
            </a:prstGeom>
            <a:noFill/>
            <a:ln>
              <a:noFill/>
            </a:ln>
          </p:spPr>
          <p:txBody>
            <a:bodyPr spcFirstLastPara="1" wrap="square" lIns="68225" tIns="35500" rIns="68225" bIns="35500" anchor="ctr" anchorCtr="0">
              <a:noAutofit/>
            </a:bodyPr>
            <a:lstStyle/>
            <a:p>
              <a:pPr marL="0" marR="0" lvl="0" indent="0" algn="ctr" rtl="0">
                <a:lnSpc>
                  <a:spcPct val="100000"/>
                </a:lnSpc>
                <a:spcBef>
                  <a:spcPts val="0"/>
                </a:spcBef>
                <a:spcAft>
                  <a:spcPts val="0"/>
                </a:spcAft>
                <a:buClr>
                  <a:srgbClr val="000000"/>
                </a:buClr>
                <a:buSzPts val="1617"/>
                <a:buFont typeface="Arial"/>
                <a:buNone/>
              </a:pPr>
              <a:r>
                <a:rPr lang="en" sz="1617">
                  <a:solidFill>
                    <a:srgbClr val="D4AF37"/>
                  </a:solidFill>
                  <a:latin typeface="Oswald"/>
                  <a:ea typeface="Oswald"/>
                  <a:cs typeface="Oswald"/>
                  <a:sym typeface="Oswald"/>
                </a:rPr>
                <a:t>Direct Visibility</a:t>
              </a:r>
              <a:endParaRPr sz="1415" i="0" u="none" strike="noStrike" cap="none">
                <a:solidFill>
                  <a:srgbClr val="D4AF37"/>
                </a:solidFill>
                <a:latin typeface="Oswald"/>
                <a:ea typeface="Oswald"/>
                <a:cs typeface="Oswald"/>
                <a:sym typeface="Oswald"/>
              </a:endParaRPr>
            </a:p>
          </p:txBody>
        </p:sp>
        <p:sp>
          <p:nvSpPr>
            <p:cNvPr id="289" name="Google Shape;289;p32"/>
            <p:cNvSpPr txBox="1"/>
            <p:nvPr/>
          </p:nvSpPr>
          <p:spPr>
            <a:xfrm>
              <a:off x="1727256" y="-1477963"/>
              <a:ext cx="2856600" cy="956400"/>
            </a:xfrm>
            <a:prstGeom prst="rect">
              <a:avLst/>
            </a:prstGeom>
            <a:noFill/>
            <a:ln>
              <a:noFill/>
            </a:ln>
          </p:spPr>
          <p:txBody>
            <a:bodyPr spcFirstLastPara="1" wrap="square" lIns="68225" tIns="35500" rIns="68225" bIns="35500" anchor="t" anchorCtr="0">
              <a:spAutoFit/>
            </a:bodyPr>
            <a:lstStyle/>
            <a:p>
              <a:pPr marL="0" marR="0" lvl="0" indent="0" algn="ctr" rtl="0">
                <a:lnSpc>
                  <a:spcPct val="100000"/>
                </a:lnSpc>
                <a:spcBef>
                  <a:spcPts val="0"/>
                </a:spcBef>
                <a:spcAft>
                  <a:spcPts val="0"/>
                </a:spcAft>
                <a:buClr>
                  <a:srgbClr val="000000"/>
                </a:buClr>
                <a:buSzPts val="1415"/>
                <a:buFont typeface="Arial"/>
                <a:buNone/>
              </a:pPr>
              <a:r>
                <a:rPr lang="en" sz="1415">
                  <a:solidFill>
                    <a:schemeClr val="lt1"/>
                  </a:solidFill>
                  <a:latin typeface="Oswald"/>
                  <a:ea typeface="Oswald"/>
                  <a:cs typeface="Oswald"/>
                  <a:sym typeface="Oswald"/>
                </a:rPr>
                <a:t>Thousands of Federal, state, and local buyers actively searching GSA for solutions</a:t>
              </a:r>
              <a:r>
                <a:rPr lang="en" sz="1314" i="0" u="none" strike="noStrike" cap="none">
                  <a:solidFill>
                    <a:srgbClr val="A4D6FF"/>
                  </a:solidFill>
                  <a:latin typeface="Oswald"/>
                  <a:ea typeface="Oswald"/>
                  <a:cs typeface="Oswald"/>
                  <a:sym typeface="Oswald"/>
                </a:rPr>
                <a:t>.</a:t>
              </a:r>
              <a:endParaRPr sz="1314" i="0" u="none" strike="noStrike" cap="none">
                <a:solidFill>
                  <a:srgbClr val="000000"/>
                </a:solidFill>
                <a:latin typeface="Oswald"/>
                <a:ea typeface="Oswald"/>
                <a:cs typeface="Oswald"/>
                <a:sym typeface="Oswald"/>
              </a:endParaRPr>
            </a:p>
          </p:txBody>
        </p:sp>
      </p:grpSp>
      <p:pic>
        <p:nvPicPr>
          <p:cNvPr id="291" name="Google Shape;291;p32">
            <a:extLst>
              <a:ext uri="{C183D7F6-B498-43B3-948B-1728B52AA6E4}">
                <adec:decorative xmlns:adec="http://schemas.microsoft.com/office/drawing/2017/decorative" val="1"/>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569490" y="908715"/>
            <a:ext cx="495538" cy="561174"/>
          </a:xfrm>
          <a:prstGeom prst="rect">
            <a:avLst/>
          </a:prstGeom>
          <a:noFill/>
          <a:ln>
            <a:noFill/>
          </a:ln>
        </p:spPr>
      </p:pic>
      <p:grpSp>
        <p:nvGrpSpPr>
          <p:cNvPr id="292" name="Google Shape;292;p32">
            <a:extLst>
              <a:ext uri="{C183D7F6-B498-43B3-948B-1728B52AA6E4}">
                <adec:decorative xmlns:adec="http://schemas.microsoft.com/office/drawing/2017/decorative" val="1"/>
              </a:ext>
            </a:extLst>
          </p:cNvPr>
          <p:cNvGrpSpPr/>
          <p:nvPr/>
        </p:nvGrpSpPr>
        <p:grpSpPr>
          <a:xfrm>
            <a:off x="6708052" y="1571092"/>
            <a:ext cx="2218354" cy="948587"/>
            <a:chOff x="1938520" y="-2099700"/>
            <a:chExt cx="2926203" cy="1251269"/>
          </a:xfrm>
        </p:grpSpPr>
        <p:sp>
          <p:nvSpPr>
            <p:cNvPr id="293" name="Google Shape;293;p32"/>
            <p:cNvSpPr txBox="1"/>
            <p:nvPr/>
          </p:nvSpPr>
          <p:spPr>
            <a:xfrm>
              <a:off x="1938523" y="-2099700"/>
              <a:ext cx="2926200" cy="448500"/>
            </a:xfrm>
            <a:prstGeom prst="rect">
              <a:avLst/>
            </a:prstGeom>
            <a:noFill/>
            <a:ln>
              <a:noFill/>
            </a:ln>
          </p:spPr>
          <p:txBody>
            <a:bodyPr spcFirstLastPara="1" wrap="square" lIns="68225" tIns="35500" rIns="68225" bIns="35500" anchor="ctr" anchorCtr="0">
              <a:noAutofit/>
            </a:bodyPr>
            <a:lstStyle/>
            <a:p>
              <a:pPr marL="0" marR="0" lvl="0" indent="0" algn="ctr" rtl="0">
                <a:lnSpc>
                  <a:spcPct val="100000"/>
                </a:lnSpc>
                <a:spcBef>
                  <a:spcPts val="0"/>
                </a:spcBef>
                <a:spcAft>
                  <a:spcPts val="0"/>
                </a:spcAft>
                <a:buClr>
                  <a:srgbClr val="000000"/>
                </a:buClr>
                <a:buSzPts val="1718"/>
                <a:buFont typeface="Arial"/>
                <a:buNone/>
              </a:pPr>
              <a:r>
                <a:rPr lang="en" sz="1415">
                  <a:solidFill>
                    <a:srgbClr val="D4AF37"/>
                  </a:solidFill>
                  <a:latin typeface="Oswald"/>
                  <a:ea typeface="Oswald"/>
                  <a:cs typeface="Oswald"/>
                  <a:sym typeface="Oswald"/>
                </a:rPr>
                <a:t>Long-Term Federal Market Presence</a:t>
              </a:r>
              <a:endParaRPr sz="1112" i="0" u="none" strike="noStrike" cap="none">
                <a:solidFill>
                  <a:srgbClr val="D4AF37"/>
                </a:solidFill>
                <a:latin typeface="Oswald"/>
                <a:ea typeface="Oswald"/>
                <a:cs typeface="Oswald"/>
                <a:sym typeface="Oswald"/>
              </a:endParaRPr>
            </a:p>
          </p:txBody>
        </p:sp>
        <p:sp>
          <p:nvSpPr>
            <p:cNvPr id="294" name="Google Shape;294;p32"/>
            <p:cNvSpPr txBox="1"/>
            <p:nvPr/>
          </p:nvSpPr>
          <p:spPr>
            <a:xfrm>
              <a:off x="1938520" y="-1517732"/>
              <a:ext cx="2856600" cy="669300"/>
            </a:xfrm>
            <a:prstGeom prst="rect">
              <a:avLst/>
            </a:prstGeom>
            <a:noFill/>
            <a:ln>
              <a:noFill/>
            </a:ln>
          </p:spPr>
          <p:txBody>
            <a:bodyPr spcFirstLastPara="1" wrap="square" lIns="68225" tIns="35500" rIns="68225" bIns="35500" anchor="t" anchorCtr="0">
              <a:spAutoFit/>
            </a:bodyPr>
            <a:lstStyle/>
            <a:p>
              <a:pPr marL="0" marR="0" lvl="0" indent="0" algn="ctr" rtl="0">
                <a:lnSpc>
                  <a:spcPct val="100000"/>
                </a:lnSpc>
                <a:spcBef>
                  <a:spcPts val="0"/>
                </a:spcBef>
                <a:spcAft>
                  <a:spcPts val="0"/>
                </a:spcAft>
                <a:buClr>
                  <a:srgbClr val="000000"/>
                </a:buClr>
                <a:buSzPts val="1415"/>
                <a:buFont typeface="Arial"/>
                <a:buNone/>
              </a:pPr>
              <a:r>
                <a:rPr lang="en" sz="1415">
                  <a:solidFill>
                    <a:schemeClr val="lt1"/>
                  </a:solidFill>
                  <a:latin typeface="Oswald"/>
                  <a:ea typeface="Oswald"/>
                  <a:cs typeface="Oswald"/>
                  <a:sym typeface="Oswald"/>
                </a:rPr>
                <a:t>Potential contract life of up to 20 years (Base plus options)</a:t>
              </a:r>
              <a:endParaRPr sz="1415" i="0" u="none" strike="noStrike" cap="none">
                <a:solidFill>
                  <a:schemeClr val="lt1"/>
                </a:solidFill>
                <a:latin typeface="Oswald"/>
                <a:ea typeface="Oswald"/>
                <a:cs typeface="Oswald"/>
                <a:sym typeface="Oswald"/>
              </a:endParaRPr>
            </a:p>
          </p:txBody>
        </p:sp>
      </p:grpSp>
      <p:pic>
        <p:nvPicPr>
          <p:cNvPr id="295" name="Google Shape;295;p32">
            <a:extLst>
              <a:ext uri="{C183D7F6-B498-43B3-948B-1728B52AA6E4}">
                <adec:decorative xmlns:adec="http://schemas.microsoft.com/office/drawing/2017/decorative" val="1"/>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2227" y="2749152"/>
            <a:ext cx="595466" cy="561171"/>
          </a:xfrm>
          <a:prstGeom prst="rect">
            <a:avLst/>
          </a:prstGeom>
          <a:noFill/>
          <a:ln>
            <a:noFill/>
          </a:ln>
        </p:spPr>
      </p:pic>
      <p:grpSp>
        <p:nvGrpSpPr>
          <p:cNvPr id="296" name="Google Shape;296;p32">
            <a:extLst>
              <a:ext uri="{C183D7F6-B498-43B3-948B-1728B52AA6E4}">
                <adec:decorative xmlns:adec="http://schemas.microsoft.com/office/drawing/2017/decorative" val="1"/>
              </a:ext>
            </a:extLst>
          </p:cNvPr>
          <p:cNvGrpSpPr/>
          <p:nvPr/>
        </p:nvGrpSpPr>
        <p:grpSpPr>
          <a:xfrm>
            <a:off x="2211996" y="3367081"/>
            <a:ext cx="2594294" cy="1049703"/>
            <a:chOff x="1670612" y="-2102477"/>
            <a:chExt cx="3422100" cy="1384650"/>
          </a:xfrm>
        </p:grpSpPr>
        <p:sp>
          <p:nvSpPr>
            <p:cNvPr id="297" name="Google Shape;297;p32"/>
            <p:cNvSpPr txBox="1"/>
            <p:nvPr/>
          </p:nvSpPr>
          <p:spPr>
            <a:xfrm>
              <a:off x="1937011" y="-2102477"/>
              <a:ext cx="3034800" cy="640500"/>
            </a:xfrm>
            <a:prstGeom prst="rect">
              <a:avLst/>
            </a:prstGeom>
            <a:noFill/>
            <a:ln>
              <a:noFill/>
            </a:ln>
          </p:spPr>
          <p:txBody>
            <a:bodyPr spcFirstLastPara="1" wrap="square" lIns="68225" tIns="35500" rIns="68225" bIns="35500" anchor="ctr" anchorCtr="0">
              <a:noAutofit/>
            </a:bodyPr>
            <a:lstStyle/>
            <a:p>
              <a:pPr marL="0" marR="0" lvl="0" indent="0" algn="ctr" rtl="0">
                <a:lnSpc>
                  <a:spcPct val="100000"/>
                </a:lnSpc>
                <a:spcBef>
                  <a:spcPts val="0"/>
                </a:spcBef>
                <a:spcAft>
                  <a:spcPts val="0"/>
                </a:spcAft>
                <a:buClr>
                  <a:srgbClr val="000000"/>
                </a:buClr>
                <a:buSzPts val="1819"/>
                <a:buFont typeface="Arial"/>
                <a:buNone/>
              </a:pPr>
              <a:r>
                <a:rPr lang="en" sz="1617">
                  <a:solidFill>
                    <a:srgbClr val="D4AF37"/>
                  </a:solidFill>
                  <a:latin typeface="Oswald"/>
                  <a:ea typeface="Oswald"/>
                  <a:cs typeface="Oswald"/>
                  <a:sym typeface="Oswald"/>
                </a:rPr>
                <a:t>Relationship-building with agencies</a:t>
              </a:r>
              <a:endParaRPr sz="1516" i="0" u="none" strike="noStrike" cap="none">
                <a:solidFill>
                  <a:srgbClr val="D4AF37"/>
                </a:solidFill>
                <a:latin typeface="Oswald"/>
                <a:ea typeface="Oswald"/>
                <a:cs typeface="Oswald"/>
                <a:sym typeface="Oswald"/>
              </a:endParaRPr>
            </a:p>
          </p:txBody>
        </p:sp>
        <p:sp>
          <p:nvSpPr>
            <p:cNvPr id="298" name="Google Shape;298;p32"/>
            <p:cNvSpPr txBox="1"/>
            <p:nvPr/>
          </p:nvSpPr>
          <p:spPr>
            <a:xfrm>
              <a:off x="1670612" y="-1387127"/>
              <a:ext cx="3422100" cy="669300"/>
            </a:xfrm>
            <a:prstGeom prst="rect">
              <a:avLst/>
            </a:prstGeom>
            <a:noFill/>
            <a:ln>
              <a:noFill/>
            </a:ln>
          </p:spPr>
          <p:txBody>
            <a:bodyPr spcFirstLastPara="1" wrap="square" lIns="68225" tIns="35500" rIns="68225" bIns="35500" anchor="t" anchorCtr="0">
              <a:spAutoFit/>
            </a:bodyPr>
            <a:lstStyle/>
            <a:p>
              <a:pPr marL="0" marR="0" lvl="0" indent="0" algn="ctr" rtl="0">
                <a:lnSpc>
                  <a:spcPct val="100000"/>
                </a:lnSpc>
                <a:spcBef>
                  <a:spcPts val="0"/>
                </a:spcBef>
                <a:spcAft>
                  <a:spcPts val="0"/>
                </a:spcAft>
                <a:buClr>
                  <a:srgbClr val="000000"/>
                </a:buClr>
                <a:buSzPts val="1415"/>
                <a:buFont typeface="Arial"/>
                <a:buNone/>
              </a:pPr>
              <a:r>
                <a:rPr lang="en" sz="1415">
                  <a:solidFill>
                    <a:schemeClr val="lt1"/>
                  </a:solidFill>
                  <a:latin typeface="Oswald"/>
                  <a:ea typeface="Oswald"/>
                  <a:cs typeface="Oswald"/>
                  <a:sym typeface="Oswald"/>
                </a:rPr>
                <a:t>Ease of doing business directly supports repeat engagement </a:t>
              </a:r>
              <a:endParaRPr sz="1415" i="0" u="none" strike="noStrike" cap="none">
                <a:solidFill>
                  <a:schemeClr val="lt1"/>
                </a:solidFill>
                <a:latin typeface="Oswald"/>
                <a:ea typeface="Oswald"/>
                <a:cs typeface="Oswald"/>
                <a:sym typeface="Oswald"/>
              </a:endParaRPr>
            </a:p>
          </p:txBody>
        </p:sp>
      </p:grpSp>
      <p:pic>
        <p:nvPicPr>
          <p:cNvPr id="299" name="Google Shape;299;p32">
            <a:extLst>
              <a:ext uri="{C183D7F6-B498-43B3-948B-1728B52AA6E4}">
                <adec:decorative xmlns:adec="http://schemas.microsoft.com/office/drawing/2017/decorative" val="1"/>
              </a:ext>
            </a:extLst>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26264" y="2311563"/>
            <a:ext cx="1149671" cy="1436348"/>
          </a:xfrm>
          <a:prstGeom prst="rect">
            <a:avLst/>
          </a:prstGeom>
          <a:noFill/>
          <a:ln>
            <a:noFill/>
          </a:ln>
        </p:spPr>
      </p:pic>
      <p:grpSp>
        <p:nvGrpSpPr>
          <p:cNvPr id="300" name="Google Shape;300;p32">
            <a:extLst>
              <a:ext uri="{C183D7F6-B498-43B3-948B-1728B52AA6E4}">
                <adec:decorative xmlns:adec="http://schemas.microsoft.com/office/drawing/2017/decorative" val="1"/>
              </a:ext>
            </a:extLst>
          </p:cNvPr>
          <p:cNvGrpSpPr/>
          <p:nvPr/>
        </p:nvGrpSpPr>
        <p:grpSpPr>
          <a:xfrm>
            <a:off x="5303924" y="3367081"/>
            <a:ext cx="2594294" cy="1485232"/>
            <a:chOff x="1670612" y="-2102477"/>
            <a:chExt cx="3422100" cy="1959150"/>
          </a:xfrm>
        </p:grpSpPr>
        <p:sp>
          <p:nvSpPr>
            <p:cNvPr id="301" name="Google Shape;301;p32"/>
            <p:cNvSpPr txBox="1"/>
            <p:nvPr/>
          </p:nvSpPr>
          <p:spPr>
            <a:xfrm>
              <a:off x="1937011" y="-2102477"/>
              <a:ext cx="3034800" cy="640500"/>
            </a:xfrm>
            <a:prstGeom prst="rect">
              <a:avLst/>
            </a:prstGeom>
            <a:noFill/>
            <a:ln>
              <a:noFill/>
            </a:ln>
          </p:spPr>
          <p:txBody>
            <a:bodyPr spcFirstLastPara="1" wrap="square" lIns="68225" tIns="35500" rIns="68225" bIns="35500" anchor="ctr" anchorCtr="0">
              <a:noAutofit/>
            </a:bodyPr>
            <a:lstStyle/>
            <a:p>
              <a:pPr marL="0" marR="0" lvl="0" indent="0" algn="ctr" rtl="0">
                <a:lnSpc>
                  <a:spcPct val="100000"/>
                </a:lnSpc>
                <a:spcBef>
                  <a:spcPts val="0"/>
                </a:spcBef>
                <a:spcAft>
                  <a:spcPts val="0"/>
                </a:spcAft>
                <a:buClr>
                  <a:srgbClr val="000000"/>
                </a:buClr>
                <a:buSzPts val="1819"/>
                <a:buFont typeface="Arial"/>
                <a:buNone/>
              </a:pPr>
              <a:r>
                <a:rPr lang="en" sz="1617">
                  <a:solidFill>
                    <a:srgbClr val="D4AF37"/>
                  </a:solidFill>
                  <a:latin typeface="Oswald"/>
                  <a:ea typeface="Oswald"/>
                  <a:cs typeface="Oswald"/>
                  <a:sym typeface="Oswald"/>
                </a:rPr>
                <a:t>Government-validated credibility</a:t>
              </a:r>
              <a:endParaRPr sz="1516" i="0" u="none" strike="noStrike" cap="none">
                <a:solidFill>
                  <a:srgbClr val="D4AF37"/>
                </a:solidFill>
                <a:latin typeface="Oswald"/>
                <a:ea typeface="Oswald"/>
                <a:cs typeface="Oswald"/>
                <a:sym typeface="Oswald"/>
              </a:endParaRPr>
            </a:p>
          </p:txBody>
        </p:sp>
        <p:sp>
          <p:nvSpPr>
            <p:cNvPr id="302" name="Google Shape;302;p32"/>
            <p:cNvSpPr txBox="1"/>
            <p:nvPr/>
          </p:nvSpPr>
          <p:spPr>
            <a:xfrm>
              <a:off x="1670612" y="-1387127"/>
              <a:ext cx="3422100" cy="1243800"/>
            </a:xfrm>
            <a:prstGeom prst="rect">
              <a:avLst/>
            </a:prstGeom>
            <a:noFill/>
            <a:ln>
              <a:noFill/>
            </a:ln>
          </p:spPr>
          <p:txBody>
            <a:bodyPr spcFirstLastPara="1" wrap="square" lIns="68225" tIns="35500" rIns="68225" bIns="35500" anchor="t" anchorCtr="0">
              <a:spAutoFit/>
            </a:bodyPr>
            <a:lstStyle/>
            <a:p>
              <a:pPr marL="0" marR="0" lvl="0" indent="0" algn="ctr" rtl="0">
                <a:lnSpc>
                  <a:spcPct val="100000"/>
                </a:lnSpc>
                <a:spcBef>
                  <a:spcPts val="0"/>
                </a:spcBef>
                <a:spcAft>
                  <a:spcPts val="0"/>
                </a:spcAft>
                <a:buClr>
                  <a:srgbClr val="000000"/>
                </a:buClr>
                <a:buSzPts val="1415"/>
                <a:buFont typeface="Arial"/>
                <a:buNone/>
              </a:pPr>
              <a:r>
                <a:rPr lang="en" sz="1415">
                  <a:solidFill>
                    <a:schemeClr val="lt1"/>
                  </a:solidFill>
                  <a:latin typeface="Oswald"/>
                  <a:ea typeface="Oswald"/>
                  <a:cs typeface="Oswald"/>
                  <a:sym typeface="Oswald"/>
                </a:rPr>
                <a:t>MAS contracts demonstrate your meeting Federal standards for pricing, responsibility, and performance</a:t>
              </a:r>
              <a:endParaRPr sz="1415" i="0" u="none" strike="noStrike" cap="none">
                <a:solidFill>
                  <a:schemeClr val="lt1"/>
                </a:solidFill>
                <a:latin typeface="Oswald"/>
                <a:ea typeface="Oswald"/>
                <a:cs typeface="Oswald"/>
                <a:sym typeface="Oswald"/>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3"/>
          <p:cNvSpPr txBox="1">
            <a:spLocks noGrp="1"/>
          </p:cNvSpPr>
          <p:nvPr>
            <p:ph type="title" idx="4294967295"/>
          </p:nvPr>
        </p:nvSpPr>
        <p:spPr>
          <a:xfrm>
            <a:off x="496555" y="357951"/>
            <a:ext cx="8095800" cy="2250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900" b="1" i="0" u="none" strike="noStrike" kern="0" cap="none" spc="0" normalizeH="0" baseline="0" noProof="0" dirty="0">
                <a:ln>
                  <a:noFill/>
                </a:ln>
                <a:solidFill>
                  <a:srgbClr val="0E3355"/>
                </a:solidFill>
                <a:effectLst/>
                <a:uLnTx/>
                <a:uFillTx/>
                <a:latin typeface="Oswald"/>
                <a:ea typeface="Oswald"/>
                <a:cs typeface="Oswald"/>
                <a:sym typeface="Oswald"/>
              </a:rPr>
              <a:t>Structural Hierarchy of MAS</a:t>
            </a:r>
            <a:endParaRPr kumimoji="0" lang="en-US" sz="3100" b="1" i="0" u="none" strike="noStrike" kern="0" cap="none" spc="0" normalizeH="0" baseline="0" noProof="0" dirty="0">
              <a:ln>
                <a:noFill/>
              </a:ln>
              <a:solidFill>
                <a:srgbClr val="0E3355"/>
              </a:solidFill>
              <a:effectLst/>
              <a:uLnTx/>
              <a:uFillTx/>
              <a:latin typeface="Oswald"/>
              <a:ea typeface="Oswald"/>
              <a:cs typeface="Oswald"/>
              <a:sym typeface="Oswald"/>
            </a:endParaRPr>
          </a:p>
        </p:txBody>
      </p:sp>
      <p:sp>
        <p:nvSpPr>
          <p:cNvPr id="310" name="Google Shape;310;p33"/>
          <p:cNvSpPr txBox="1"/>
          <p:nvPr/>
        </p:nvSpPr>
        <p:spPr>
          <a:xfrm>
            <a:off x="371746" y="790449"/>
            <a:ext cx="7339500" cy="3995100"/>
          </a:xfrm>
          <a:prstGeom prst="rect">
            <a:avLst/>
          </a:prstGeom>
          <a:noFill/>
          <a:ln>
            <a:noFill/>
          </a:ln>
        </p:spPr>
        <p:txBody>
          <a:bodyPr spcFirstLastPara="1" wrap="square" lIns="68575" tIns="68575" rIns="68575" bIns="68575" anchor="t" anchorCtr="0">
            <a:noAutofit/>
          </a:bodyPr>
          <a:lstStyle/>
          <a:p>
            <a:pPr marL="342900" marR="0" lvl="0" indent="-298450" algn="l" rtl="0">
              <a:spcBef>
                <a:spcPts val="0"/>
              </a:spcBef>
              <a:spcAft>
                <a:spcPts val="0"/>
              </a:spcAft>
              <a:buClr>
                <a:schemeClr val="dk1"/>
              </a:buClr>
              <a:buSzPts val="2100"/>
              <a:buFont typeface="Oswald"/>
              <a:buChar char="●"/>
            </a:pPr>
            <a:r>
              <a:rPr lang="en" sz="2100">
                <a:solidFill>
                  <a:schemeClr val="dk1"/>
                </a:solidFill>
                <a:latin typeface="Oswald"/>
                <a:ea typeface="Oswald"/>
                <a:cs typeface="Oswald"/>
                <a:sym typeface="Oswald"/>
              </a:rPr>
              <a:t>MAS Program (Single consolidated Schedule)</a:t>
            </a:r>
            <a:endParaRPr sz="2100">
              <a:solidFill>
                <a:schemeClr val="dk1"/>
              </a:solidFill>
              <a:latin typeface="Oswald"/>
              <a:ea typeface="Oswald"/>
              <a:cs typeface="Oswald"/>
              <a:sym typeface="Oswald"/>
            </a:endParaRPr>
          </a:p>
          <a:p>
            <a:pPr marL="685800" marR="0" lvl="1" indent="-266700" algn="l" rtl="0">
              <a:spcBef>
                <a:spcPts val="0"/>
              </a:spcBef>
              <a:spcAft>
                <a:spcPts val="0"/>
              </a:spcAft>
              <a:buClr>
                <a:schemeClr val="dk1"/>
              </a:buClr>
              <a:buSzPts val="1600"/>
              <a:buFont typeface="Oswald"/>
              <a:buChar char="○"/>
            </a:pPr>
            <a:r>
              <a:rPr lang="en" sz="1600" b="0" i="0" u="none" strike="noStrike" cap="none">
                <a:solidFill>
                  <a:schemeClr val="dk1"/>
                </a:solidFill>
                <a:latin typeface="Oswald"/>
                <a:ea typeface="Oswald"/>
                <a:cs typeface="Oswald"/>
                <a:sym typeface="Oswald"/>
              </a:rPr>
              <a:t>One overarching contract vehicle managed by GSA</a:t>
            </a:r>
            <a:endParaRPr sz="1600" b="0" i="0" u="none" strike="noStrike" cap="none">
              <a:solidFill>
                <a:schemeClr val="dk1"/>
              </a:solidFill>
              <a:latin typeface="Oswald"/>
              <a:ea typeface="Oswald"/>
              <a:cs typeface="Oswald"/>
              <a:sym typeface="Oswald"/>
            </a:endParaRPr>
          </a:p>
          <a:p>
            <a:pPr marL="685800" marR="0" lvl="1" indent="-266700" algn="l" rtl="0">
              <a:spcBef>
                <a:spcPts val="0"/>
              </a:spcBef>
              <a:spcAft>
                <a:spcPts val="0"/>
              </a:spcAft>
              <a:buClr>
                <a:schemeClr val="dk1"/>
              </a:buClr>
              <a:buSzPts val="1600"/>
              <a:buFont typeface="Oswald"/>
              <a:buChar char="○"/>
            </a:pPr>
            <a:r>
              <a:rPr lang="en" sz="1600" b="0" i="0" u="none" strike="noStrike" cap="none">
                <a:solidFill>
                  <a:schemeClr val="dk1"/>
                </a:solidFill>
                <a:latin typeface="Oswald"/>
                <a:ea typeface="Oswald"/>
                <a:cs typeface="Oswald"/>
                <a:sym typeface="Oswald"/>
              </a:rPr>
              <a:t>Used by Federal, State, Local, Tribal, and other eligible buyers</a:t>
            </a:r>
            <a:endParaRPr sz="1600" b="0" i="0" u="none" strike="noStrike" cap="none">
              <a:solidFill>
                <a:schemeClr val="dk1"/>
              </a:solidFill>
              <a:latin typeface="Oswald"/>
              <a:ea typeface="Oswald"/>
              <a:cs typeface="Oswald"/>
              <a:sym typeface="Oswald"/>
            </a:endParaRPr>
          </a:p>
          <a:p>
            <a:pPr marL="342900" marR="0" lvl="0" indent="-298450" algn="l" rtl="0">
              <a:spcBef>
                <a:spcPts val="800"/>
              </a:spcBef>
              <a:spcAft>
                <a:spcPts val="0"/>
              </a:spcAft>
              <a:buClr>
                <a:schemeClr val="dk1"/>
              </a:buClr>
              <a:buSzPts val="2100"/>
              <a:buFont typeface="Oswald"/>
              <a:buChar char="●"/>
            </a:pPr>
            <a:r>
              <a:rPr lang="en" sz="2100">
                <a:solidFill>
                  <a:schemeClr val="dk1"/>
                </a:solidFill>
                <a:latin typeface="Oswald"/>
                <a:ea typeface="Oswald"/>
                <a:cs typeface="Oswald"/>
                <a:sym typeface="Oswald"/>
              </a:rPr>
              <a:t> Large Categories (Portfolio level)</a:t>
            </a:r>
            <a:endParaRPr sz="2100">
              <a:solidFill>
                <a:schemeClr val="dk1"/>
              </a:solidFill>
              <a:latin typeface="Oswald"/>
              <a:ea typeface="Oswald"/>
              <a:cs typeface="Oswald"/>
              <a:sym typeface="Oswald"/>
            </a:endParaRPr>
          </a:p>
          <a:p>
            <a:pPr marL="685800" marR="0" lvl="1" indent="-266700" algn="l" rtl="0">
              <a:spcBef>
                <a:spcPts val="0"/>
              </a:spcBef>
              <a:spcAft>
                <a:spcPts val="0"/>
              </a:spcAft>
              <a:buClr>
                <a:schemeClr val="dk1"/>
              </a:buClr>
              <a:buSzPts val="1600"/>
              <a:buFont typeface="Oswald"/>
              <a:buChar char="○"/>
            </a:pPr>
            <a:r>
              <a:rPr lang="en" sz="1600" b="0" i="0" u="none" strike="noStrike" cap="none">
                <a:solidFill>
                  <a:schemeClr val="dk1"/>
                </a:solidFill>
                <a:latin typeface="Oswald"/>
                <a:ea typeface="Oswald"/>
                <a:cs typeface="Oswald"/>
                <a:sym typeface="Oswald"/>
              </a:rPr>
              <a:t>MAS is divided into major market segments</a:t>
            </a:r>
            <a:endParaRPr sz="1600" b="0" i="0" u="none" strike="noStrike" cap="none">
              <a:solidFill>
                <a:schemeClr val="dk1"/>
              </a:solidFill>
              <a:latin typeface="Oswald"/>
              <a:ea typeface="Oswald"/>
              <a:cs typeface="Oswald"/>
              <a:sym typeface="Oswald"/>
            </a:endParaRPr>
          </a:p>
          <a:p>
            <a:pPr marL="685800" marR="0" lvl="1" indent="-266700" algn="l" rtl="0">
              <a:spcBef>
                <a:spcPts val="0"/>
              </a:spcBef>
              <a:spcAft>
                <a:spcPts val="0"/>
              </a:spcAft>
              <a:buClr>
                <a:schemeClr val="dk1"/>
              </a:buClr>
              <a:buSzPts val="1600"/>
              <a:buFont typeface="Oswald"/>
              <a:buChar char="○"/>
            </a:pPr>
            <a:r>
              <a:rPr lang="en" sz="1600" b="0" i="0" u="none" strike="noStrike" cap="none">
                <a:solidFill>
                  <a:schemeClr val="dk1"/>
                </a:solidFill>
                <a:latin typeface="Oswald"/>
                <a:ea typeface="Oswald"/>
                <a:cs typeface="Oswald"/>
                <a:sym typeface="Oswald"/>
              </a:rPr>
              <a:t>12 large categories</a:t>
            </a:r>
            <a:endParaRPr sz="1600" b="0" i="0" u="none" strike="noStrike" cap="none">
              <a:solidFill>
                <a:schemeClr val="dk1"/>
              </a:solidFill>
              <a:latin typeface="Oswald"/>
              <a:ea typeface="Oswald"/>
              <a:cs typeface="Oswald"/>
              <a:sym typeface="Oswald"/>
            </a:endParaRPr>
          </a:p>
          <a:p>
            <a:pPr marL="342900" marR="0" lvl="0" indent="-298450" algn="l" rtl="0">
              <a:spcBef>
                <a:spcPts val="800"/>
              </a:spcBef>
              <a:spcAft>
                <a:spcPts val="0"/>
              </a:spcAft>
              <a:buClr>
                <a:schemeClr val="dk1"/>
              </a:buClr>
              <a:buSzPts val="2100"/>
              <a:buFont typeface="Oswald"/>
              <a:buChar char="●"/>
            </a:pPr>
            <a:r>
              <a:rPr lang="en" sz="2100">
                <a:solidFill>
                  <a:schemeClr val="dk1"/>
                </a:solidFill>
                <a:latin typeface="Oswald"/>
                <a:ea typeface="Oswald"/>
                <a:cs typeface="Oswald"/>
                <a:sym typeface="Oswald"/>
              </a:rPr>
              <a:t>Subcategories</a:t>
            </a:r>
            <a:endParaRPr sz="2100">
              <a:solidFill>
                <a:schemeClr val="dk1"/>
              </a:solidFill>
              <a:latin typeface="Oswald"/>
              <a:ea typeface="Oswald"/>
              <a:cs typeface="Oswald"/>
              <a:sym typeface="Oswald"/>
            </a:endParaRPr>
          </a:p>
          <a:p>
            <a:pPr marL="685800" marR="0" lvl="1" indent="-266700" algn="l" rtl="0">
              <a:spcBef>
                <a:spcPts val="0"/>
              </a:spcBef>
              <a:spcAft>
                <a:spcPts val="0"/>
              </a:spcAft>
              <a:buClr>
                <a:schemeClr val="dk1"/>
              </a:buClr>
              <a:buSzPts val="1600"/>
              <a:buFont typeface="Oswald"/>
              <a:buChar char="○"/>
            </a:pPr>
            <a:r>
              <a:rPr lang="en" sz="1600" b="0" i="0" u="none" strike="noStrike" cap="none">
                <a:solidFill>
                  <a:schemeClr val="dk1"/>
                </a:solidFill>
                <a:latin typeface="Oswald"/>
                <a:ea typeface="Oswald"/>
                <a:cs typeface="Oswald"/>
                <a:sym typeface="Oswald"/>
              </a:rPr>
              <a:t>More specific capability areas</a:t>
            </a:r>
            <a:endParaRPr sz="1600" b="0" i="0" u="none" strike="noStrike" cap="none">
              <a:solidFill>
                <a:schemeClr val="dk1"/>
              </a:solidFill>
              <a:latin typeface="Oswald"/>
              <a:ea typeface="Oswald"/>
              <a:cs typeface="Oswald"/>
              <a:sym typeface="Oswald"/>
            </a:endParaRPr>
          </a:p>
          <a:p>
            <a:pPr marL="685800" marR="0" lvl="1" indent="-266700" algn="l" rtl="0">
              <a:spcBef>
                <a:spcPts val="0"/>
              </a:spcBef>
              <a:spcAft>
                <a:spcPts val="0"/>
              </a:spcAft>
              <a:buClr>
                <a:schemeClr val="dk1"/>
              </a:buClr>
              <a:buSzPts val="1600"/>
              <a:buFont typeface="Oswald"/>
              <a:buChar char="○"/>
            </a:pPr>
            <a:r>
              <a:rPr lang="en" sz="1600" b="0" i="0" u="none" strike="noStrike" cap="none">
                <a:solidFill>
                  <a:schemeClr val="dk1"/>
                </a:solidFill>
                <a:latin typeface="Oswald"/>
                <a:ea typeface="Oswald"/>
                <a:cs typeface="Oswald"/>
                <a:sym typeface="Oswald"/>
              </a:rPr>
              <a:t>79 subcategories</a:t>
            </a:r>
            <a:endParaRPr sz="1600" b="0" i="0" u="none" strike="noStrike" cap="none">
              <a:solidFill>
                <a:schemeClr val="dk1"/>
              </a:solidFill>
              <a:latin typeface="Oswald"/>
              <a:ea typeface="Oswald"/>
              <a:cs typeface="Oswald"/>
              <a:sym typeface="Oswald"/>
            </a:endParaRPr>
          </a:p>
          <a:p>
            <a:pPr marL="342900" marR="0" lvl="0" indent="-298450" algn="l" rtl="0">
              <a:spcBef>
                <a:spcPts val="800"/>
              </a:spcBef>
              <a:spcAft>
                <a:spcPts val="0"/>
              </a:spcAft>
              <a:buClr>
                <a:schemeClr val="dk1"/>
              </a:buClr>
              <a:buSzPts val="2100"/>
              <a:buFont typeface="Oswald"/>
              <a:buChar char="●"/>
            </a:pPr>
            <a:r>
              <a:rPr lang="en" sz="2100">
                <a:solidFill>
                  <a:schemeClr val="dk1"/>
                </a:solidFill>
                <a:latin typeface="Oswald"/>
                <a:ea typeface="Oswald"/>
                <a:cs typeface="Oswald"/>
                <a:sym typeface="Oswald"/>
              </a:rPr>
              <a:t>Special Items Numbers (SINs) (277)</a:t>
            </a:r>
            <a:endParaRPr sz="2100">
              <a:solidFill>
                <a:schemeClr val="dk1"/>
              </a:solidFill>
              <a:latin typeface="Oswald"/>
              <a:ea typeface="Oswald"/>
              <a:cs typeface="Oswald"/>
              <a:sym typeface="Oswald"/>
            </a:endParaRPr>
          </a:p>
          <a:p>
            <a:pPr marL="685800" marR="0" lvl="1" indent="-266700" algn="l" rtl="0">
              <a:spcBef>
                <a:spcPts val="0"/>
              </a:spcBef>
              <a:spcAft>
                <a:spcPts val="0"/>
              </a:spcAft>
              <a:buClr>
                <a:schemeClr val="dk1"/>
              </a:buClr>
              <a:buSzPts val="1600"/>
              <a:buFont typeface="Oswald"/>
              <a:buChar char="○"/>
            </a:pPr>
            <a:r>
              <a:rPr lang="en" sz="1600" b="0" i="0" u="none" strike="noStrike" cap="none">
                <a:solidFill>
                  <a:schemeClr val="dk1"/>
                </a:solidFill>
                <a:latin typeface="Oswald"/>
                <a:ea typeface="Oswald"/>
                <a:cs typeface="Oswald"/>
                <a:sym typeface="Oswald"/>
              </a:rPr>
              <a:t>Defines specific product/service offerings</a:t>
            </a:r>
            <a:endParaRPr sz="1600" b="0" i="0" u="none" strike="noStrike" cap="none">
              <a:solidFill>
                <a:schemeClr val="dk1"/>
              </a:solidFill>
              <a:latin typeface="Oswald"/>
              <a:ea typeface="Oswald"/>
              <a:cs typeface="Oswald"/>
              <a:sym typeface="Oswald"/>
            </a:endParaRPr>
          </a:p>
          <a:p>
            <a:pPr marL="685800" marR="0" lvl="1" indent="-266700" algn="l" rtl="0">
              <a:spcBef>
                <a:spcPts val="0"/>
              </a:spcBef>
              <a:spcAft>
                <a:spcPts val="0"/>
              </a:spcAft>
              <a:buClr>
                <a:schemeClr val="dk1"/>
              </a:buClr>
              <a:buSzPts val="1600"/>
              <a:buFont typeface="Oswald"/>
              <a:buChar char="○"/>
            </a:pPr>
            <a:r>
              <a:rPr lang="en" sz="1600" b="0" i="0" u="none" strike="noStrike" cap="none">
                <a:solidFill>
                  <a:schemeClr val="dk1"/>
                </a:solidFill>
                <a:latin typeface="Oswald"/>
                <a:ea typeface="Oswald"/>
                <a:cs typeface="Oswald"/>
                <a:sym typeface="Oswald"/>
              </a:rPr>
              <a:t>SIN is tied to Scope, NAICS Alignment, Proposal Requirements, Ordering Guidance</a:t>
            </a:r>
            <a:endParaRPr sz="1600" b="0" i="0" u="none" strike="noStrike" cap="none">
              <a:solidFill>
                <a:schemeClr val="dk1"/>
              </a:solidFill>
              <a:latin typeface="Oswald"/>
              <a:ea typeface="Oswald"/>
              <a:cs typeface="Oswald"/>
              <a:sym typeface="Oswald"/>
            </a:endParaRPr>
          </a:p>
          <a:p>
            <a:pPr marL="342900" marR="0" lvl="0" indent="0" algn="l" rtl="0">
              <a:lnSpc>
                <a:spcPct val="115000"/>
              </a:lnSpc>
              <a:spcBef>
                <a:spcPts val="0"/>
              </a:spcBef>
              <a:spcAft>
                <a:spcPts val="0"/>
              </a:spcAft>
              <a:buNone/>
            </a:pPr>
            <a:endParaRPr sz="2300">
              <a:solidFill>
                <a:schemeClr val="dk1"/>
              </a:solidFill>
              <a:latin typeface="Arial"/>
              <a:ea typeface="Arial"/>
              <a:cs typeface="Arial"/>
              <a:sym typeface="Arial"/>
            </a:endParaRPr>
          </a:p>
        </p:txBody>
      </p:sp>
      <p:pic>
        <p:nvPicPr>
          <p:cNvPr id="311" name="Google Shape;311;p33">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510594" y="1742701"/>
            <a:ext cx="4126576" cy="231328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4"/>
          <p:cNvSpPr txBox="1">
            <a:spLocks noGrp="1"/>
          </p:cNvSpPr>
          <p:nvPr>
            <p:ph type="title" idx="4294967295"/>
          </p:nvPr>
        </p:nvSpPr>
        <p:spPr>
          <a:xfrm>
            <a:off x="264150" y="2767275"/>
            <a:ext cx="8088600" cy="10536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8566" marR="3426" lvl="0" indent="0" algn="l" defTabSz="914400" rtl="0" eaLnBrk="1" fontAlgn="auto" latinLnBrk="0" hangingPunct="1">
              <a:lnSpc>
                <a:spcPct val="109882"/>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0E3355"/>
                </a:solidFill>
                <a:effectLst/>
                <a:uLnTx/>
                <a:uFillTx/>
                <a:latin typeface="Merriweather"/>
                <a:ea typeface="Merriweather"/>
                <a:cs typeface="Merriweather"/>
                <a:sym typeface="Merriweather"/>
              </a:rPr>
              <a:t>MAS Ordering Procedures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3" name="Google Shape;323;p35"/>
          <p:cNvSpPr txBox="1">
            <a:spLocks noGrp="1"/>
          </p:cNvSpPr>
          <p:nvPr>
            <p:ph type="title" idx="4294967295"/>
          </p:nvPr>
        </p:nvSpPr>
        <p:spPr>
          <a:xfrm>
            <a:off x="371925" y="167582"/>
            <a:ext cx="49683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800"/>
              <a:buFont typeface="Merriweather"/>
              <a:buNone/>
            </a:pPr>
            <a:r>
              <a:rPr lang="en" sz="2400" dirty="0">
                <a:latin typeface="Merriweather"/>
                <a:ea typeface="Merriweather"/>
                <a:cs typeface="Merriweather"/>
                <a:sym typeface="Merriweather"/>
              </a:rPr>
              <a:t>MAS Ordering Overview</a:t>
            </a:r>
            <a:endParaRPr sz="2400" dirty="0">
              <a:latin typeface="Merriweather"/>
              <a:ea typeface="Merriweather"/>
              <a:cs typeface="Merriweather"/>
              <a:sym typeface="Merriweather"/>
            </a:endParaRPr>
          </a:p>
        </p:txBody>
      </p:sp>
      <p:cxnSp>
        <p:nvCxnSpPr>
          <p:cNvPr id="322" name="Google Shape;322;p35">
            <a:extLst>
              <a:ext uri="{C183D7F6-B498-43B3-948B-1728B52AA6E4}">
                <adec:decorative xmlns:adec="http://schemas.microsoft.com/office/drawing/2017/decorative" val="1"/>
              </a:ext>
            </a:extLst>
          </p:cNvPr>
          <p:cNvCxnSpPr/>
          <p:nvPr/>
        </p:nvCxnSpPr>
        <p:spPr>
          <a:xfrm>
            <a:off x="294103" y="828992"/>
            <a:ext cx="4990800" cy="0"/>
          </a:xfrm>
          <a:prstGeom prst="straightConnector1">
            <a:avLst/>
          </a:prstGeom>
          <a:noFill/>
          <a:ln w="7150" cap="flat" cmpd="sng">
            <a:solidFill>
              <a:schemeClr val="dk2"/>
            </a:solidFill>
            <a:prstDash val="solid"/>
            <a:round/>
            <a:headEnd type="none" w="sm" len="sm"/>
            <a:tailEnd type="none" w="sm" len="sm"/>
          </a:ln>
        </p:spPr>
      </p:cxnSp>
      <p:sp>
        <p:nvSpPr>
          <p:cNvPr id="321" name="Google Shape;321;p35"/>
          <p:cNvSpPr txBox="1">
            <a:spLocks noGrp="1"/>
          </p:cNvSpPr>
          <p:nvPr>
            <p:ph type="body" idx="4294967295"/>
          </p:nvPr>
        </p:nvSpPr>
        <p:spPr>
          <a:xfrm>
            <a:off x="305391" y="978712"/>
            <a:ext cx="5970900" cy="3379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1200"/>
              </a:spcBef>
              <a:spcAft>
                <a:spcPts val="0"/>
              </a:spcAft>
              <a:buClr>
                <a:schemeClr val="dk1"/>
              </a:buClr>
              <a:buSzPts val="1100"/>
              <a:buNone/>
            </a:pPr>
            <a:r>
              <a:rPr lang="en" sz="1100" dirty="0">
                <a:latin typeface="Merriweather"/>
                <a:ea typeface="Merriweather"/>
                <a:cs typeface="Merriweather"/>
                <a:sym typeface="Merriweather"/>
              </a:rPr>
              <a:t>The Multiple Award Schedule (MAS) Program is a government-wide contract vehicle that allows federal agencies to rapidly acquire commercial products and services from multiple vendors. This process is flexible, streamlined, and utilizes pre-negotiated terms.</a:t>
            </a:r>
            <a:endParaRPr sz="1100" dirty="0">
              <a:latin typeface="Merriweather"/>
              <a:ea typeface="Merriweather"/>
              <a:cs typeface="Merriweather"/>
              <a:sym typeface="Merriweather"/>
            </a:endParaRPr>
          </a:p>
          <a:p>
            <a:pPr marL="0" lvl="0" indent="0" algn="l" rtl="0">
              <a:lnSpc>
                <a:spcPct val="100000"/>
              </a:lnSpc>
              <a:spcBef>
                <a:spcPts val="1200"/>
              </a:spcBef>
              <a:spcAft>
                <a:spcPts val="0"/>
              </a:spcAft>
              <a:buClr>
                <a:schemeClr val="dk1"/>
              </a:buClr>
              <a:buSzPts val="1100"/>
              <a:buNone/>
            </a:pPr>
            <a:r>
              <a:rPr lang="en" sz="1100" b="1" dirty="0">
                <a:latin typeface="Merriweather"/>
                <a:ea typeface="Merriweather"/>
                <a:cs typeface="Merriweather"/>
                <a:sym typeface="Merriweather"/>
              </a:rPr>
              <a:t>Key Roles:</a:t>
            </a:r>
            <a:endParaRPr sz="1100" b="1" dirty="0">
              <a:latin typeface="Merriweather"/>
              <a:ea typeface="Merriweather"/>
              <a:cs typeface="Merriweather"/>
              <a:sym typeface="Merriweather"/>
            </a:endParaRPr>
          </a:p>
          <a:p>
            <a:pPr marL="457200" lvl="0" indent="-298450" algn="l" rtl="0">
              <a:lnSpc>
                <a:spcPct val="100000"/>
              </a:lnSpc>
              <a:spcBef>
                <a:spcPts val="600"/>
              </a:spcBef>
              <a:spcAft>
                <a:spcPts val="0"/>
              </a:spcAft>
              <a:buClr>
                <a:schemeClr val="dk1"/>
              </a:buClr>
              <a:buSzPts val="900"/>
              <a:buFont typeface="Merriweather"/>
              <a:buChar char="●"/>
            </a:pPr>
            <a:r>
              <a:rPr lang="en" sz="1100" b="1" dirty="0">
                <a:latin typeface="Merriweather"/>
                <a:ea typeface="Merriweather"/>
                <a:cs typeface="Merriweather"/>
                <a:sym typeface="Merriweather"/>
              </a:rPr>
              <a:t>Ordering Activity:</a:t>
            </a:r>
            <a:r>
              <a:rPr lang="en" sz="1100" dirty="0">
                <a:latin typeface="Merriweather"/>
                <a:ea typeface="Merriweather"/>
                <a:cs typeface="Merriweather"/>
                <a:sym typeface="Merriweather"/>
              </a:rPr>
              <a:t> Defines requirements (in the RFQ), evaluates quotes, and determines the best value.</a:t>
            </a:r>
            <a:endParaRPr dirty="0"/>
          </a:p>
          <a:p>
            <a:pPr marL="457200" lvl="0" indent="-298450" algn="l" rtl="0">
              <a:lnSpc>
                <a:spcPct val="100000"/>
              </a:lnSpc>
              <a:spcBef>
                <a:spcPts val="600"/>
              </a:spcBef>
              <a:spcAft>
                <a:spcPts val="0"/>
              </a:spcAft>
              <a:buClr>
                <a:schemeClr val="dk1"/>
              </a:buClr>
              <a:buSzPts val="900"/>
              <a:buFont typeface="Merriweather"/>
              <a:buChar char="●"/>
            </a:pPr>
            <a:r>
              <a:rPr lang="en" sz="1100" b="1" dirty="0">
                <a:latin typeface="Merriweather"/>
                <a:ea typeface="Merriweather"/>
                <a:cs typeface="Merriweather"/>
                <a:sym typeface="Merriweather"/>
              </a:rPr>
              <a:t>MAS Contractor(s):</a:t>
            </a:r>
            <a:r>
              <a:rPr lang="en" sz="1100" dirty="0">
                <a:latin typeface="Merriweather"/>
                <a:ea typeface="Merriweather"/>
                <a:cs typeface="Merriweather"/>
                <a:sym typeface="Merriweather"/>
              </a:rPr>
              <a:t> Provides quotes for products and services consistent with the terms of the MAS contract.</a:t>
            </a:r>
            <a:endParaRPr sz="1100" dirty="0">
              <a:latin typeface="Merriweather"/>
              <a:ea typeface="Merriweather"/>
              <a:cs typeface="Merriweather"/>
              <a:sym typeface="Merriweather"/>
            </a:endParaRPr>
          </a:p>
          <a:p>
            <a:pPr marL="0" lvl="0" indent="0" algn="l" rtl="0">
              <a:lnSpc>
                <a:spcPct val="100000"/>
              </a:lnSpc>
              <a:spcBef>
                <a:spcPts val="1200"/>
              </a:spcBef>
              <a:spcAft>
                <a:spcPts val="0"/>
              </a:spcAft>
              <a:buClr>
                <a:schemeClr val="dk1"/>
              </a:buClr>
              <a:buSzPts val="1100"/>
              <a:buNone/>
            </a:pPr>
            <a:r>
              <a:rPr lang="en" sz="1100" b="1" dirty="0">
                <a:latin typeface="Merriweather"/>
                <a:ea typeface="Merriweather"/>
                <a:cs typeface="Merriweather"/>
                <a:sym typeface="Merriweather"/>
              </a:rPr>
              <a:t>MAS Ordering Procedures - </a:t>
            </a:r>
            <a:r>
              <a:rPr lang="en" sz="1100" dirty="0">
                <a:latin typeface="Merriweather"/>
                <a:ea typeface="Merriweather"/>
                <a:cs typeface="Merriweather"/>
                <a:sym typeface="Merriweather"/>
              </a:rPr>
              <a:t>Following the Revolutionary FAR Overhaul (RFO), MAS ordering procedures can be found in:</a:t>
            </a:r>
            <a:endParaRPr sz="1100" dirty="0">
              <a:latin typeface="Merriweather"/>
              <a:ea typeface="Merriweather"/>
              <a:cs typeface="Merriweather"/>
              <a:sym typeface="Merriweather"/>
            </a:endParaRPr>
          </a:p>
          <a:p>
            <a:pPr marL="457200" lvl="0" indent="-298450" algn="l" rtl="0">
              <a:lnSpc>
                <a:spcPct val="100000"/>
              </a:lnSpc>
              <a:spcBef>
                <a:spcPts val="1200"/>
              </a:spcBef>
              <a:spcAft>
                <a:spcPts val="0"/>
              </a:spcAft>
              <a:buClr>
                <a:schemeClr val="dk1"/>
              </a:buClr>
              <a:buSzPts val="900"/>
              <a:buFont typeface="Merriweather"/>
              <a:buChar char="●"/>
            </a:pPr>
            <a:r>
              <a:rPr lang="en" sz="1100" dirty="0">
                <a:latin typeface="Merriweather"/>
                <a:ea typeface="Merriweather"/>
                <a:cs typeface="Merriweather"/>
                <a:sym typeface="Merriweather"/>
              </a:rPr>
              <a:t>RFO Part 8</a:t>
            </a:r>
            <a:endParaRPr sz="1100" dirty="0">
              <a:latin typeface="Merriweather"/>
              <a:ea typeface="Merriweather"/>
              <a:cs typeface="Merriweather"/>
              <a:sym typeface="Merriweather"/>
            </a:endParaRPr>
          </a:p>
          <a:p>
            <a:pPr marL="457200" lvl="0" indent="-298450" algn="l" rtl="0">
              <a:lnSpc>
                <a:spcPct val="100000"/>
              </a:lnSpc>
              <a:spcBef>
                <a:spcPts val="600"/>
              </a:spcBef>
              <a:spcAft>
                <a:spcPts val="0"/>
              </a:spcAft>
              <a:buClr>
                <a:schemeClr val="dk1"/>
              </a:buClr>
              <a:buSzPts val="900"/>
              <a:buFont typeface="Merriweather"/>
              <a:buChar char="●"/>
            </a:pPr>
            <a:r>
              <a:rPr lang="en" sz="1100" dirty="0">
                <a:latin typeface="Merriweather"/>
                <a:ea typeface="Merriweather"/>
                <a:cs typeface="Merriweather"/>
                <a:sym typeface="Merriweather"/>
              </a:rPr>
              <a:t>GSAR 538.71</a:t>
            </a:r>
            <a:endParaRPr sz="1100" dirty="0">
              <a:latin typeface="Merriweather"/>
              <a:ea typeface="Merriweather"/>
              <a:cs typeface="Merriweather"/>
              <a:sym typeface="Merriweather"/>
            </a:endParaRPr>
          </a:p>
          <a:p>
            <a:pPr marL="457200" lvl="0" indent="-298450" algn="l" rtl="0">
              <a:lnSpc>
                <a:spcPct val="100000"/>
              </a:lnSpc>
              <a:spcBef>
                <a:spcPts val="600"/>
              </a:spcBef>
              <a:spcAft>
                <a:spcPts val="600"/>
              </a:spcAft>
              <a:buClr>
                <a:schemeClr val="dk1"/>
              </a:buClr>
              <a:buSzPts val="900"/>
              <a:buFont typeface="Merriweather"/>
              <a:buChar char="●"/>
            </a:pPr>
            <a:r>
              <a:rPr lang="en" sz="1100" dirty="0">
                <a:latin typeface="Merriweather"/>
                <a:ea typeface="Merriweather"/>
                <a:cs typeface="Merriweather"/>
                <a:sym typeface="Merriweather"/>
              </a:rPr>
              <a:t>GSA.gov</a:t>
            </a:r>
            <a:endParaRPr sz="1100" dirty="0">
              <a:latin typeface="Merriweather"/>
              <a:ea typeface="Merriweather"/>
              <a:cs typeface="Merriweather"/>
              <a:sym typeface="Merriweather"/>
            </a:endParaRPr>
          </a:p>
        </p:txBody>
      </p:sp>
      <p:pic>
        <p:nvPicPr>
          <p:cNvPr id="324" name="Google Shape;324;p35">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09531" y="882000"/>
            <a:ext cx="2799286" cy="3483786"/>
          </a:xfrm>
          <a:prstGeom prst="rect">
            <a:avLst/>
          </a:prstGeom>
          <a:noFill/>
          <a:ln>
            <a:noFill/>
          </a:ln>
        </p:spPr>
      </p:pic>
    </p:spTree>
  </p:cSld>
  <p:clrMapOvr>
    <a:masterClrMapping/>
  </p:clrMapOvr>
</p:sld>
</file>

<file path=ppt/theme/theme1.xml><?xml version="1.0" encoding="utf-8"?>
<a:theme xmlns:a="http://schemas.openxmlformats.org/drawingml/2006/main" name="GSS Roundtabl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5552</Words>
  <Application>Microsoft Office PowerPoint</Application>
  <PresentationFormat>On-screen Show (16:9)</PresentationFormat>
  <Paragraphs>431</Paragraphs>
  <Slides>39</Slides>
  <Notes>39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Arial</vt:lpstr>
      <vt:lpstr>Avenir</vt:lpstr>
      <vt:lpstr>Century Gothic</vt:lpstr>
      <vt:lpstr>Helvetica Neue</vt:lpstr>
      <vt:lpstr>Merriweather</vt:lpstr>
      <vt:lpstr>Noto Sans Symbols</vt:lpstr>
      <vt:lpstr>Oswald</vt:lpstr>
      <vt:lpstr>Play</vt:lpstr>
      <vt:lpstr>GSS Roundtable</vt:lpstr>
      <vt:lpstr>Simple Light</vt:lpstr>
      <vt:lpstr>Unlocking MAS Flexibilities  How the FAR RFO is Modernizing The MAS Program</vt:lpstr>
      <vt:lpstr>Jeffery Calhoun Director of MAS Program Management Federal Acquisition Service  </vt:lpstr>
      <vt:lpstr>Agenda</vt:lpstr>
      <vt:lpstr>MAS Award Schedule (MAS) Program</vt:lpstr>
      <vt:lpstr>MAS Value Add to Agencies</vt:lpstr>
      <vt:lpstr>MAS Value Add to Industry</vt:lpstr>
      <vt:lpstr>Structural Hierarchy of MAS</vt:lpstr>
      <vt:lpstr>MAS Ordering Procedures</vt:lpstr>
      <vt:lpstr>MAS Ordering Overview</vt:lpstr>
      <vt:lpstr>Key concept: Flexibility within the MAS framework</vt:lpstr>
      <vt:lpstr>Why Order-Level Flexibility Matters</vt:lpstr>
      <vt:lpstr>RFQ Scope Flexibilities</vt:lpstr>
      <vt:lpstr>Defining RFQ Scope Within MAS SIN Structure</vt:lpstr>
      <vt:lpstr>Scenario 1: Cloud Services Requirement  (When Limiting Scope is Appropriate) </vt:lpstr>
      <vt:lpstr>Scenario 2: Office Furnishing Solution  (When NOT Limiting Scope Adds Value)</vt:lpstr>
      <vt:lpstr>Order-Level Materials (OLMs)</vt:lpstr>
      <vt:lpstr>Order-Level Materials (OLMs) Part 2</vt:lpstr>
      <vt:lpstr>Order-Level Materials (OLMs) Part 3</vt:lpstr>
      <vt:lpstr>OLM Best Practices &amp; Pitfalls</vt:lpstr>
      <vt:lpstr>OLM Example Scenario</vt:lpstr>
      <vt:lpstr>Quote 1: Only MAS contract items  $900K</vt:lpstr>
      <vt:lpstr>MAS Contractor Team Arrangements (MAS CTAs)</vt:lpstr>
      <vt:lpstr>MAS Contractor Team Arrangements (MAS CTAs) – Basics</vt:lpstr>
      <vt:lpstr>How MAS CTAs Work</vt:lpstr>
      <vt:lpstr>Key Benefits of MAS CTAs</vt:lpstr>
      <vt:lpstr>MAS CTA Example Scenario</vt:lpstr>
      <vt:lpstr> Quote 1: One MAS contract no CTA  $900K </vt:lpstr>
      <vt:lpstr>MAS CTA Example Scenario - continued</vt:lpstr>
      <vt:lpstr>Contractor Use of MAS Contracts </vt:lpstr>
      <vt:lpstr>Contractor Use of MAS Contracts – Basics</vt:lpstr>
      <vt:lpstr>Contractor Use of MAS Contracts – Process</vt:lpstr>
      <vt:lpstr>Contractor Use of MAS Contracts - Example Scenario</vt:lpstr>
      <vt:lpstr>Quote 2: Some other MAS contract items $250K</vt:lpstr>
      <vt:lpstr>Key Takeaways </vt:lpstr>
      <vt:lpstr>Key Takeaways</vt:lpstr>
      <vt:lpstr>Resources</vt:lpstr>
      <vt:lpstr>Resources PArt2</vt:lpstr>
      <vt:lpstr>Resources Part 3</vt:lpstr>
      <vt:lpstr>GSA Starmark Logo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SherellLFuller</cp:lastModifiedBy>
  <cp:revision>4</cp:revision>
  <dcterms:modified xsi:type="dcterms:W3CDTF">2026-08-20T16:50:21Z</dcterms:modified>
</cp:coreProperties>
</file>