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9" r:id="rId6"/>
    <p:sldId id="261" r:id="rId7"/>
    <p:sldId id="262" r:id="rId8"/>
    <p:sldId id="268" r:id="rId9"/>
    <p:sldId id="264" r:id="rId10"/>
    <p:sldId id="265" r:id="rId11"/>
    <p:sldId id="266" r:id="rId12"/>
    <p:sldId id="267" r:id="rId13"/>
  </p:sldIdLst>
  <p:sldSz cx="12192000" cy="6858000"/>
  <p:notesSz cx="6858000" cy="12192000"/>
  <p:custDataLst>
    <p:tags r:id="rId15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598" autoAdjust="0"/>
  </p:normalViewPr>
  <p:slideViewPr>
    <p:cSldViewPr snapToGrid="0">
      <p:cViewPr varScale="1">
        <p:scale>
          <a:sx n="101" d="100"/>
          <a:sy n="101" d="100"/>
        </p:scale>
        <p:origin x="876" y="102"/>
      </p:cViewPr>
      <p:guideLst/>
    </p:cSldViewPr>
  </p:slideViewPr>
  <p:outlineViewPr>
    <p:cViewPr>
      <p:scale>
        <a:sx n="33" d="100"/>
        <a:sy n="33" d="100"/>
      </p:scale>
      <p:origin x="0" y="-179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68156065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68156065f_0_0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68156065f_2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f68156065f_2_58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68356fb4f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f68356fb4f_1_19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Team will drop a link for engagement survey via chat.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f68156065f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f68156065f_0_49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68156065f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68156065f_0_33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68156065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f68156065f_0_10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68156065f_2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f68156065f_2_48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>
          <a:extLst>
            <a:ext uri="{FF2B5EF4-FFF2-40B4-BE49-F238E27FC236}">
              <a16:creationId xmlns:a16="http://schemas.microsoft.com/office/drawing/2014/main" id="{E98B8994-22AF-8EC1-357D-D5F6B4F38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68156065f_2_11:notes">
            <a:extLst>
              <a:ext uri="{FF2B5EF4-FFF2-40B4-BE49-F238E27FC236}">
                <a16:creationId xmlns:a16="http://schemas.microsoft.com/office/drawing/2014/main" id="{921743E8-44FF-A46C-9665-9A8DA70738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f68156065f_2_11:notes">
            <a:extLst>
              <a:ext uri="{FF2B5EF4-FFF2-40B4-BE49-F238E27FC236}">
                <a16:creationId xmlns:a16="http://schemas.microsoft.com/office/drawing/2014/main" id="{0FAF8A2D-208D-E6F2-5BE1-DAFAD2B6B4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406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68156065f_2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f68156065f_2_53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Relate it to real world implications with AI and how it matches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695411bbb_3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f695411bbb_3_187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Tee up the use case and how it was identified to be the most valuable for everyone. 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B160DFA3-D1DE-FE2E-B707-5AE1C6001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68156065f_2_84:notes">
            <a:extLst>
              <a:ext uri="{FF2B5EF4-FFF2-40B4-BE49-F238E27FC236}">
                <a16:creationId xmlns:a16="http://schemas.microsoft.com/office/drawing/2014/main" id="{1C3BE3F7-5D19-703E-08C8-CFEFF54614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f68156065f_2_84:notes">
            <a:extLst>
              <a:ext uri="{FF2B5EF4-FFF2-40B4-BE49-F238E27FC236}">
                <a16:creationId xmlns:a16="http://schemas.microsoft.com/office/drawing/2014/main" id="{5CF83ABF-5482-EA5D-B687-22857E01D8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Note how EO on Procurement Consolidation is requiring you to do this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6866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f68156065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f68156065f_0_5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SA Starmark" type="blank">
  <p:cSld name="BLANK"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9" name="Google Shape;79;p11" descr="U.S. General Services Administration Logo" title="250 Signature.png"/>
          <p:cNvPicPr preferRelativeResize="0"/>
          <p:nvPr/>
        </p:nvPicPr>
        <p:blipFill rotWithShape="1">
          <a:blip r:embed="rId2">
            <a:alphaModFix/>
          </a:blip>
          <a:srcRect l="661" r="661"/>
          <a:stretch/>
        </p:blipFill>
        <p:spPr>
          <a:xfrm>
            <a:off x="5351401" y="2646633"/>
            <a:ext cx="1651833" cy="149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 1">
  <p:cSld name="Title and One Column  (g3f695411bbb_21_0)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592000" y="1461467"/>
            <a:ext cx="110079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1pPr>
            <a:lvl2pPr lvl="1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>
            <a:off x="592000" y="2404733"/>
            <a:ext cx="11007900" cy="41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" name="Google Shape;13;p3" title="ATFRW_white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484267" y="275973"/>
            <a:ext cx="1205481" cy="542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" title="Artboard 1.png"/>
          <p:cNvPicPr preferRelativeResize="0"/>
          <p:nvPr/>
        </p:nvPicPr>
        <p:blipFill rotWithShape="1">
          <a:blip r:embed="rId3">
            <a:alphaModFix/>
          </a:blip>
          <a:srcRect l="19707" r="17110"/>
          <a:stretch/>
        </p:blipFill>
        <p:spPr>
          <a:xfrm>
            <a:off x="-22200" y="-26533"/>
            <a:ext cx="12233733" cy="691110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/>
          <p:nvPr/>
        </p:nvSpPr>
        <p:spPr>
          <a:xfrm rot="5400000">
            <a:off x="8712683" y="159817"/>
            <a:ext cx="1389300" cy="1016400"/>
          </a:xfrm>
          <a:prstGeom prst="rtTriangle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16" name="Google Shape;16;p3"/>
          <p:cNvSpPr/>
          <p:nvPr/>
        </p:nvSpPr>
        <p:spPr>
          <a:xfrm>
            <a:off x="-22200" y="-23033"/>
            <a:ext cx="8925600" cy="1382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17" name="Google Shape;17;p3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6866" y="258733"/>
            <a:ext cx="2805265" cy="818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" name="Google Shape;20;p4" title="background.png"/>
          <p:cNvPicPr preferRelativeResize="0"/>
          <p:nvPr/>
        </p:nvPicPr>
        <p:blipFill rotWithShape="1">
          <a:blip r:embed="rId2">
            <a:alphaModFix/>
          </a:blip>
          <a:srcRect l="4645" r="31899"/>
          <a:stretch/>
        </p:blipFill>
        <p:spPr>
          <a:xfrm>
            <a:off x="-22033" y="0"/>
            <a:ext cx="1221403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/>
          <p:nvPr/>
        </p:nvSpPr>
        <p:spPr>
          <a:xfrm>
            <a:off x="-22200" y="-23033"/>
            <a:ext cx="12213900" cy="1382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22" name="Google Shape;22;p4" title="ATFRW_blac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12333" y="317594"/>
            <a:ext cx="1687905" cy="75956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/>
          <p:nvPr/>
        </p:nvSpPr>
        <p:spPr>
          <a:xfrm>
            <a:off x="11296610" y="6319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700">
                <a:solidFill>
                  <a:schemeClr val="lt1"/>
                </a:solidFill>
              </a:rPr>
              <a:t>‹#›</a:t>
            </a:fld>
            <a:endParaRPr sz="17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">
  <p:cSld name="TITLE_AND_TWO_COLUMNS_1_1_1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" name="Google Shape;27;p5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22033" y="0"/>
            <a:ext cx="1221403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5"/>
          <p:cNvSpPr/>
          <p:nvPr/>
        </p:nvSpPr>
        <p:spPr>
          <a:xfrm>
            <a:off x="-22200" y="-23033"/>
            <a:ext cx="12213900" cy="1382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29" name="Google Shape;29;p5" title="ATFRW_blac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12333" y="317594"/>
            <a:ext cx="1687905" cy="759567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592000" y="1461467"/>
            <a:ext cx="110079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1pPr>
            <a:lvl2pPr lvl="1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592000" y="2404733"/>
            <a:ext cx="11007900" cy="41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33" name="Google Shape;33;p5"/>
          <p:cNvSpPr txBox="1"/>
          <p:nvPr/>
        </p:nvSpPr>
        <p:spPr>
          <a:xfrm>
            <a:off x="11296610" y="6319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700">
                <a:solidFill>
                  <a:srgbClr val="000000"/>
                </a:solidFill>
              </a:rPr>
              <a:t>‹#›</a:t>
            </a:fld>
            <a:endParaRPr sz="17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Presenter ">
  <p:cSld name="TITLE_AND_TWO_COLUMNS_1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6" name="Google Shape;36;p6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22033" y="0"/>
            <a:ext cx="1221403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"/>
          <p:cNvSpPr/>
          <p:nvPr/>
        </p:nvSpPr>
        <p:spPr>
          <a:xfrm>
            <a:off x="-22200" y="-23033"/>
            <a:ext cx="12213900" cy="1382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38" name="Google Shape;38;p6" title="ATFRW_blac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12333" y="317594"/>
            <a:ext cx="1687905" cy="75956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"/>
          <p:cNvSpPr txBox="1"/>
          <p:nvPr/>
        </p:nvSpPr>
        <p:spPr>
          <a:xfrm>
            <a:off x="4096000" y="4936244"/>
            <a:ext cx="3999900" cy="14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Presenter's Name</a:t>
            </a:r>
            <a:endParaRPr sz="2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Title</a:t>
            </a:r>
            <a:endParaRPr sz="2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Contact information</a:t>
            </a:r>
            <a:endParaRPr sz="2700">
              <a:solidFill>
                <a:schemeClr val="dk1"/>
              </a:solidFill>
            </a:endParaRPr>
          </a:p>
        </p:txBody>
      </p:sp>
      <p:sp>
        <p:nvSpPr>
          <p:cNvPr id="41" name="Google Shape;41;p6"/>
          <p:cNvSpPr txBox="1"/>
          <p:nvPr/>
        </p:nvSpPr>
        <p:spPr>
          <a:xfrm>
            <a:off x="11296610" y="6319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700">
                <a:solidFill>
                  <a:srgbClr val="000000"/>
                </a:solidFill>
              </a:rPr>
              <a:t>‹#›</a:t>
            </a:fld>
            <a:endParaRPr sz="17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Presenters">
  <p:cSld name="TITLE_AND_TWO_COLUMNS_1_1_2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4" name="Google Shape;44;p7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22033" y="0"/>
            <a:ext cx="1221403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7"/>
          <p:cNvSpPr/>
          <p:nvPr/>
        </p:nvSpPr>
        <p:spPr>
          <a:xfrm>
            <a:off x="-22200" y="-23033"/>
            <a:ext cx="12213900" cy="1382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46" name="Google Shape;46;p7" title="ATFRW_blac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12333" y="317594"/>
            <a:ext cx="1687905" cy="759567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7"/>
          <p:cNvSpPr txBox="1"/>
          <p:nvPr/>
        </p:nvSpPr>
        <p:spPr>
          <a:xfrm>
            <a:off x="1428717" y="4936244"/>
            <a:ext cx="3999900" cy="14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Presenter's Name</a:t>
            </a:r>
            <a:endParaRPr sz="2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Title</a:t>
            </a:r>
            <a:endParaRPr sz="2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Contact information</a:t>
            </a:r>
            <a:endParaRPr sz="2700">
              <a:solidFill>
                <a:schemeClr val="dk1"/>
              </a:solidFill>
            </a:endParaRPr>
          </a:p>
        </p:txBody>
      </p:sp>
      <p:sp>
        <p:nvSpPr>
          <p:cNvPr id="49" name="Google Shape;49;p7"/>
          <p:cNvSpPr txBox="1"/>
          <p:nvPr/>
        </p:nvSpPr>
        <p:spPr>
          <a:xfrm>
            <a:off x="6763283" y="4936244"/>
            <a:ext cx="3999900" cy="14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Presenter's Name</a:t>
            </a:r>
            <a:endParaRPr sz="2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Title</a:t>
            </a:r>
            <a:endParaRPr sz="2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</a:rPr>
              <a:t>Contact information</a:t>
            </a:r>
            <a:endParaRPr sz="2700">
              <a:solidFill>
                <a:schemeClr val="dk1"/>
              </a:solidFill>
            </a:endParaRPr>
          </a:p>
        </p:txBody>
      </p:sp>
      <p:sp>
        <p:nvSpPr>
          <p:cNvPr id="50" name="Google Shape;50;p7"/>
          <p:cNvSpPr txBox="1"/>
          <p:nvPr/>
        </p:nvSpPr>
        <p:spPr>
          <a:xfrm>
            <a:off x="11296610" y="6319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700">
                <a:solidFill>
                  <a:srgbClr val="000000"/>
                </a:solidFill>
              </a:rPr>
              <a:t>‹#›</a:t>
            </a:fld>
            <a:endParaRPr sz="17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TWO_COLUMNS_2">
  <p:cSld name="TITLE_AND_TWO_COLUMNS_2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3" name="Google Shape;53;p8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22033" y="0"/>
            <a:ext cx="1221403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8"/>
          <p:cNvSpPr/>
          <p:nvPr/>
        </p:nvSpPr>
        <p:spPr>
          <a:xfrm>
            <a:off x="-22200" y="-23033"/>
            <a:ext cx="12213900" cy="1382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55" name="Google Shape;55;p8" title="ATFRW_blac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12333" y="317594"/>
            <a:ext cx="1687905" cy="759567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592000" y="1569967"/>
            <a:ext cx="110079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1pPr>
            <a:lvl2pPr lvl="1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1"/>
          </p:nvPr>
        </p:nvSpPr>
        <p:spPr>
          <a:xfrm>
            <a:off x="592000" y="2513233"/>
            <a:ext cx="5333100" cy="41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2"/>
          </p:nvPr>
        </p:nvSpPr>
        <p:spPr>
          <a:xfrm>
            <a:off x="6257000" y="2513233"/>
            <a:ext cx="5333100" cy="41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60" name="Google Shape;60;p8"/>
          <p:cNvSpPr txBox="1"/>
          <p:nvPr/>
        </p:nvSpPr>
        <p:spPr>
          <a:xfrm>
            <a:off x="11296610" y="6319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700">
                <a:solidFill>
                  <a:srgbClr val="000000"/>
                </a:solidFill>
              </a:rPr>
              <a:t>‹#›</a:t>
            </a:fld>
            <a:endParaRPr sz="17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&amp; Picture">
  <p:cSld name="TITLE_AND_TWO_COLUMNS_1_1_1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3" name="Google Shape;63;p9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22033" y="0"/>
            <a:ext cx="1221403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9"/>
          <p:cNvSpPr/>
          <p:nvPr/>
        </p:nvSpPr>
        <p:spPr>
          <a:xfrm>
            <a:off x="-22200" y="-23033"/>
            <a:ext cx="12213900" cy="1382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65" name="Google Shape;65;p9" title="ATFRW_blac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12333" y="317594"/>
            <a:ext cx="1687905" cy="759567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592000" y="2513233"/>
            <a:ext cx="6234300" cy="41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592000" y="1569967"/>
            <a:ext cx="62343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1pPr>
            <a:lvl2pPr lvl="1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ct val="100000"/>
              <a:buNone/>
              <a:defRPr sz="1900"/>
            </a:lvl9pPr>
          </a:lstStyle>
          <a:p>
            <a:endParaRPr/>
          </a:p>
        </p:txBody>
      </p:sp>
      <p:sp>
        <p:nvSpPr>
          <p:cNvPr id="69" name="Google Shape;69;p9"/>
          <p:cNvSpPr txBox="1"/>
          <p:nvPr/>
        </p:nvSpPr>
        <p:spPr>
          <a:xfrm>
            <a:off x="11296610" y="6319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700">
                <a:solidFill>
                  <a:srgbClr val="000000"/>
                </a:solidFill>
              </a:rPr>
              <a:t>‹#›</a:t>
            </a:fld>
            <a:endParaRPr sz="17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AND_TWO_COLUMNS_1_1_1_1_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2" name="Google Shape;72;p10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22033" y="0"/>
            <a:ext cx="1221403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0"/>
          <p:cNvSpPr/>
          <p:nvPr/>
        </p:nvSpPr>
        <p:spPr>
          <a:xfrm>
            <a:off x="-22200" y="-23033"/>
            <a:ext cx="12213900" cy="1382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74" name="Google Shape;74;p10" title="ATFRW_blac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12333" y="317594"/>
            <a:ext cx="1687905" cy="759567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0"/>
          <p:cNvSpPr txBox="1"/>
          <p:nvPr/>
        </p:nvSpPr>
        <p:spPr>
          <a:xfrm>
            <a:off x="11296610" y="6319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700">
                <a:solidFill>
                  <a:srgbClr val="000000"/>
                </a:solidFill>
              </a:rPr>
              <a:t>‹#›</a:t>
            </a:fld>
            <a:endParaRPr sz="17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hyperlink" Target="mailto:RFOTech@GSA.gov" TargetMode="External"/><Relationship Id="rId5" Type="http://schemas.openxmlformats.org/officeDocument/2006/relationships/hyperlink" Target="mailto:Rocky.Miller@GSA.gov" TargetMode="Externa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ctrTitle"/>
          </p:nvPr>
        </p:nvSpPr>
        <p:spPr>
          <a:xfrm>
            <a:off x="415600" y="2363600"/>
            <a:ext cx="6903900" cy="18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00" dirty="0"/>
              <a:t>Strategic Acquisition Guidance AI</a:t>
            </a:r>
            <a:endParaRPr sz="5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i="1" dirty="0"/>
              <a:t>Credibility Before Capability</a:t>
            </a:r>
            <a:endParaRPr sz="3000" i="1" dirty="0"/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1"/>
          </p:nvPr>
        </p:nvSpPr>
        <p:spPr>
          <a:xfrm>
            <a:off x="415600" y="4593842"/>
            <a:ext cx="69039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/>
              <a:t>Rocky Miller | August 25, 2026</a:t>
            </a:r>
            <a:endParaRPr sz="2900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2"/>
          <p:cNvSpPr txBox="1">
            <a:spLocks noGrp="1"/>
          </p:cNvSpPr>
          <p:nvPr>
            <p:ph type="title"/>
          </p:nvPr>
        </p:nvSpPr>
        <p:spPr>
          <a:xfrm>
            <a:off x="415600" y="2675867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</a:rPr>
              <a:t>Poll 3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222" name="Google Shape;222;p22"/>
          <p:cNvSpPr txBox="1"/>
          <p:nvPr/>
        </p:nvSpPr>
        <p:spPr>
          <a:xfrm>
            <a:off x="521800" y="3999067"/>
            <a:ext cx="11148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12700" marR="0" lvl="0" indent="0" algn="ctr" rtl="0">
              <a:lnSpc>
                <a:spcPct val="1098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</a:rPr>
              <a:t>What feedback do you have?</a:t>
            </a:r>
            <a:endParaRPr sz="2800">
              <a:solidFill>
                <a:schemeClr val="lt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3"/>
          <p:cNvSpPr txBox="1">
            <a:spLocks noGrp="1"/>
          </p:cNvSpPr>
          <p:nvPr>
            <p:ph type="title"/>
          </p:nvPr>
        </p:nvSpPr>
        <p:spPr>
          <a:xfrm>
            <a:off x="592000" y="1461467"/>
            <a:ext cx="110079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/>
              <a:t>How You Can Get Involved</a:t>
            </a:r>
            <a:endParaRPr sz="3600" b="1" dirty="0"/>
          </a:p>
        </p:txBody>
      </p:sp>
      <p:sp>
        <p:nvSpPr>
          <p:cNvPr id="232" name="Google Shape;232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5775" y="2535100"/>
            <a:ext cx="3468900" cy="2372100"/>
          </a:xfrm>
          <a:prstGeom prst="roundRect">
            <a:avLst>
              <a:gd name="adj" fmla="val 4091"/>
            </a:avLst>
          </a:prstGeom>
          <a:solidFill>
            <a:srgbClr val="CFE2F3"/>
          </a:solidFill>
          <a:ln w="23125" cap="flat" cmpd="sng">
            <a:solidFill>
              <a:srgbClr val="FDF3E2"/>
            </a:solidFill>
            <a:prstDash val="solid"/>
            <a:round/>
            <a:headEnd type="none" w="sm" len="sm"/>
            <a:tailEnd type="none" w="sm" len="sm"/>
          </a:ln>
          <a:effectLst>
            <a:outerShdw blurRad="231177" dist="46235" dir="5400000" algn="bl" rotWithShape="0">
              <a:srgbClr val="1E2761">
                <a:alpha val="12160"/>
              </a:srgbClr>
            </a:outerShdw>
          </a:effectLst>
        </p:spPr>
        <p:txBody>
          <a:bodyPr spcFirstLastPara="1" wrap="square" lIns="166425" tIns="166425" rIns="166425" bIns="166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12">
              <a:solidFill>
                <a:schemeClr val="dk1"/>
              </a:solidFill>
            </a:endParaRPr>
          </a:p>
        </p:txBody>
      </p:sp>
      <p:sp>
        <p:nvSpPr>
          <p:cNvPr id="233" name="Google Shape;233;p23"/>
          <p:cNvSpPr/>
          <p:nvPr/>
        </p:nvSpPr>
        <p:spPr>
          <a:xfrm>
            <a:off x="532025" y="2800600"/>
            <a:ext cx="3296400" cy="18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277"/>
              <a:buFont typeface="Cambria"/>
              <a:buNone/>
            </a:pPr>
            <a:r>
              <a:rPr lang="en-US" sz="2400" b="1">
                <a:solidFill>
                  <a:srgbClr val="1E2761"/>
                </a:solidFill>
              </a:rPr>
              <a:t>Share Your </a:t>
            </a:r>
            <a:endParaRPr sz="2400" b="1">
              <a:solidFill>
                <a:srgbClr val="1E276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277"/>
              <a:buFont typeface="Cambria"/>
              <a:buNone/>
            </a:pPr>
            <a:r>
              <a:rPr lang="en-US" sz="2400" b="1">
                <a:solidFill>
                  <a:srgbClr val="1E2761"/>
                </a:solidFill>
              </a:rPr>
              <a:t>Feedback</a:t>
            </a:r>
            <a:endParaRPr sz="2400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235" name="Google Shape;235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7025" y="2723650"/>
            <a:ext cx="897300" cy="89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9713" y="2535100"/>
            <a:ext cx="3615300" cy="2372100"/>
          </a:xfrm>
          <a:prstGeom prst="roundRect">
            <a:avLst>
              <a:gd name="adj" fmla="val 4091"/>
            </a:avLst>
          </a:prstGeom>
          <a:solidFill>
            <a:srgbClr val="CFE2F3"/>
          </a:solidFill>
          <a:ln w="23125" cap="flat" cmpd="sng">
            <a:solidFill>
              <a:srgbClr val="FDF3E2"/>
            </a:solidFill>
            <a:prstDash val="solid"/>
            <a:round/>
            <a:headEnd type="none" w="sm" len="sm"/>
            <a:tailEnd type="none" w="sm" len="sm"/>
          </a:ln>
          <a:effectLst>
            <a:outerShdw blurRad="231177" dist="46235" dir="5400000" algn="bl" rotWithShape="0">
              <a:srgbClr val="1E2761">
                <a:alpha val="12160"/>
              </a:srgbClr>
            </a:outerShdw>
          </a:effectLst>
        </p:spPr>
        <p:txBody>
          <a:bodyPr spcFirstLastPara="1" wrap="square" lIns="166425" tIns="166425" rIns="166425" bIns="166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12">
              <a:solidFill>
                <a:schemeClr val="dk1"/>
              </a:solidFill>
            </a:endParaRPr>
          </a:p>
        </p:txBody>
      </p:sp>
      <p:sp>
        <p:nvSpPr>
          <p:cNvPr id="229" name="Google Shape;229;p23"/>
          <p:cNvSpPr/>
          <p:nvPr/>
        </p:nvSpPr>
        <p:spPr>
          <a:xfrm>
            <a:off x="4516275" y="2800600"/>
            <a:ext cx="3296400" cy="18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277"/>
              <a:buFont typeface="Cambria"/>
              <a:buNone/>
            </a:pPr>
            <a:r>
              <a:rPr lang="en-US" sz="2400" b="1">
                <a:solidFill>
                  <a:srgbClr val="1E2761"/>
                </a:solidFill>
              </a:rPr>
              <a:t>Send Us Requirements to Test</a:t>
            </a:r>
            <a:endParaRPr sz="2400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236" name="Google Shape;236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0625" y="2723650"/>
            <a:ext cx="897300" cy="89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0075" y="2535100"/>
            <a:ext cx="3615300" cy="2372100"/>
          </a:xfrm>
          <a:prstGeom prst="roundRect">
            <a:avLst>
              <a:gd name="adj" fmla="val 4091"/>
            </a:avLst>
          </a:prstGeom>
          <a:solidFill>
            <a:srgbClr val="CFE2F3"/>
          </a:solidFill>
          <a:ln w="23125" cap="flat" cmpd="sng">
            <a:solidFill>
              <a:srgbClr val="FDF3E2"/>
            </a:solidFill>
            <a:prstDash val="solid"/>
            <a:round/>
            <a:headEnd type="none" w="sm" len="sm"/>
            <a:tailEnd type="none" w="sm" len="sm"/>
          </a:ln>
          <a:effectLst>
            <a:outerShdw blurRad="231177" dist="46235" dir="5400000" algn="bl" rotWithShape="0">
              <a:srgbClr val="1E2761">
                <a:alpha val="12160"/>
              </a:srgbClr>
            </a:outerShdw>
          </a:effectLst>
        </p:spPr>
        <p:txBody>
          <a:bodyPr spcFirstLastPara="1" wrap="square" lIns="166425" tIns="166425" rIns="166425" bIns="166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12">
              <a:solidFill>
                <a:schemeClr val="dk1"/>
              </a:solidFill>
            </a:endParaRPr>
          </a:p>
        </p:txBody>
      </p:sp>
      <p:sp>
        <p:nvSpPr>
          <p:cNvPr id="231" name="Google Shape;231;p23"/>
          <p:cNvSpPr/>
          <p:nvPr/>
        </p:nvSpPr>
        <p:spPr>
          <a:xfrm>
            <a:off x="8541380" y="2800600"/>
            <a:ext cx="2972700" cy="18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3277"/>
              <a:buFont typeface="Cambria"/>
              <a:buNone/>
            </a:pPr>
            <a:r>
              <a:rPr lang="en-US" sz="2441" b="1">
                <a:solidFill>
                  <a:srgbClr val="1E2761"/>
                </a:solidFill>
              </a:rPr>
              <a:t>Sign-Up For Our Listserv</a:t>
            </a:r>
            <a:endParaRPr sz="2441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237" name="Google Shape;237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560425" y="2723650"/>
            <a:ext cx="998775" cy="99877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3"/>
          <p:cNvSpPr txBox="1"/>
          <p:nvPr/>
        </p:nvSpPr>
        <p:spPr>
          <a:xfrm>
            <a:off x="655875" y="5135650"/>
            <a:ext cx="106605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i="1" dirty="0">
                <a:solidFill>
                  <a:schemeClr val="dk1"/>
                </a:solidFill>
              </a:rPr>
              <a:t>The best acquisition tools aren't built for the workforce; they're built </a:t>
            </a:r>
            <a:r>
              <a:rPr lang="en-US" sz="2500" b="1" i="1" dirty="0">
                <a:solidFill>
                  <a:schemeClr val="dk1"/>
                </a:solidFill>
              </a:rPr>
              <a:t>with </a:t>
            </a:r>
            <a:r>
              <a:rPr lang="en-US" sz="2500" i="1" dirty="0">
                <a:solidFill>
                  <a:schemeClr val="dk1"/>
                </a:solidFill>
              </a:rPr>
              <a:t>the workforce. </a:t>
            </a:r>
            <a:endParaRPr sz="2500" i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dk1"/>
                </a:solidFill>
              </a:rPr>
              <a:t>Join us in shaping what's next!</a:t>
            </a:r>
            <a:endParaRPr sz="2500" dirty="0">
              <a:solidFill>
                <a:schemeClr val="dk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80D25-712C-09FC-C804-EF6ABA6593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4029" y="-1325563"/>
            <a:ext cx="10515600" cy="103527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Conclusion 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9064A-AC67-D999-74BD-0565B05FF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00" y="-763500"/>
            <a:ext cx="11007900" cy="763500"/>
          </a:xfr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dirty="0"/>
              <a:t>Agenda</a:t>
            </a:r>
          </a:p>
        </p:txBody>
      </p:sp>
      <p:pic>
        <p:nvPicPr>
          <p:cNvPr id="95" name="Google Shape;95;p14" descr="This image shows Rocky Miller, the Business Integration Lead."/>
          <p:cNvPicPr preferRelativeResize="0"/>
          <p:nvPr/>
        </p:nvPicPr>
        <p:blipFill rotWithShape="1">
          <a:blip r:embed="rId4">
            <a:alphaModFix/>
          </a:blip>
          <a:srcRect t="1999" b="2344"/>
          <a:stretch/>
        </p:blipFill>
        <p:spPr>
          <a:xfrm>
            <a:off x="1242548" y="1737650"/>
            <a:ext cx="2816246" cy="2646946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239486" y="4528186"/>
            <a:ext cx="4822371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dk1"/>
                </a:solidFill>
              </a:rPr>
              <a:t>Rocky Miller</a:t>
            </a:r>
            <a:endParaRPr sz="25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dk1"/>
                </a:solidFill>
              </a:rPr>
              <a:t>Business Integration Lead, GSA</a:t>
            </a:r>
            <a:endParaRPr sz="25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u="sng" dirty="0">
                <a:solidFill>
                  <a:schemeClr val="hlink"/>
                </a:solidFill>
                <a:hlinkClick r:id="rId5"/>
              </a:rPr>
              <a:t>Rocky.Miller@GSA.gov</a:t>
            </a:r>
            <a:endParaRPr sz="12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u="sng" dirty="0">
                <a:solidFill>
                  <a:schemeClr val="hlink"/>
                </a:solidFill>
                <a:hlinkClick r:id="rId6"/>
              </a:rPr>
              <a:t>RFOTech@GSA.gov</a:t>
            </a:r>
            <a:r>
              <a:rPr lang="en-US" sz="2500" dirty="0">
                <a:solidFill>
                  <a:schemeClr val="dk1"/>
                </a:solidFill>
              </a:rPr>
              <a:t> </a:t>
            </a:r>
            <a:endParaRPr sz="2500" dirty="0">
              <a:solidFill>
                <a:schemeClr val="dk1"/>
              </a:solidFill>
            </a:endParaRPr>
          </a:p>
        </p:txBody>
      </p:sp>
      <p:sp>
        <p:nvSpPr>
          <p:cNvPr id="96" name="Google Shape;96;p14"/>
          <p:cNvSpPr txBox="1">
            <a:spLocks noGrp="1"/>
          </p:cNvSpPr>
          <p:nvPr>
            <p:ph type="body" idx="1"/>
          </p:nvPr>
        </p:nvSpPr>
        <p:spPr>
          <a:xfrm>
            <a:off x="5512025" y="1737650"/>
            <a:ext cx="6601800" cy="4575600"/>
          </a:xfrm>
          <a:prstGeom prst="rect">
            <a:avLst/>
          </a:prstGeom>
          <a:solidFill>
            <a:srgbClr val="F2F5FC"/>
          </a:solidFill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/>
              <a:t>Agenda</a:t>
            </a:r>
            <a:endParaRPr sz="24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b="1"/>
              <a:t>Welcome &amp; Overview:</a:t>
            </a:r>
            <a:r>
              <a:rPr lang="en-US" sz="1600"/>
              <a:t> Why credibility, why now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b="1"/>
              <a:t>Poll 1: </a:t>
            </a:r>
            <a:r>
              <a:rPr lang="en-US" sz="1600"/>
              <a:t>What is your background in acquisition? How often do you use AI to aid your job? 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b="1"/>
              <a:t>The Landscape: </a:t>
            </a:r>
            <a:r>
              <a:rPr lang="en-US" sz="1600"/>
              <a:t>What has changed and what will shift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b="1"/>
              <a:t>Poll 2:</a:t>
            </a:r>
            <a:r>
              <a:rPr lang="en-US" sz="1600"/>
              <a:t> What is preventing trust in AI? 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b="1"/>
              <a:t>Use Case + Demo:</a:t>
            </a:r>
            <a:r>
              <a:rPr lang="en-US" sz="1600"/>
              <a:t> What we built and why we built it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b="1"/>
              <a:t>Poll 3: </a:t>
            </a:r>
            <a:r>
              <a:rPr lang="en-US" sz="1600"/>
              <a:t>What feedback do you have?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b="1"/>
              <a:t>The Ask:</a:t>
            </a:r>
            <a:r>
              <a:rPr lang="en-US" sz="1600"/>
              <a:t> How you can get involved</a:t>
            </a:r>
            <a:endParaRPr sz="160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592000" y="1461467"/>
            <a:ext cx="110079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/>
              <a:t>Bottom Line Up Front</a:t>
            </a:r>
            <a:endParaRPr sz="3600" b="1"/>
          </a:p>
        </p:txBody>
      </p:sp>
      <p:sp>
        <p:nvSpPr>
          <p:cNvPr id="102" name="Google Shape;102;p15"/>
          <p:cNvSpPr txBox="1">
            <a:spLocks noGrp="1"/>
          </p:cNvSpPr>
          <p:nvPr>
            <p:ph type="body" idx="1"/>
          </p:nvPr>
        </p:nvSpPr>
        <p:spPr>
          <a:xfrm>
            <a:off x="592000" y="2404733"/>
            <a:ext cx="11007900" cy="4185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arenR"/>
            </a:pPr>
            <a:r>
              <a:rPr lang="en-US" sz="2800" b="1"/>
              <a:t>The technology is no longer the hard part.</a:t>
            </a:r>
            <a:endParaRPr sz="2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AI models can already draft market research, summarize proposals, and find precedent well enough to matter. That is not where our projects are failing.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arenR"/>
            </a:pPr>
            <a:r>
              <a:rPr lang="en-US" sz="2800" b="1"/>
              <a:t>Credibility is the binding constraint.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tool the workforce won't stake their own signature on has zero value, no matter how capable. Unused capability is just expensive shelfware with a risk profile.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arenR"/>
            </a:pPr>
            <a:r>
              <a:rPr lang="en-US" sz="2800" b="1"/>
              <a:t>Credibility is engineered, not asserted.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It comes from provenance, bounded scope, published failure modes, and an audit trail — design decisions you make before deployment, not messaging you add after.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title"/>
          </p:nvPr>
        </p:nvSpPr>
        <p:spPr>
          <a:xfrm>
            <a:off x="415600" y="2675867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</a:rPr>
              <a:t>Poll 1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108" name="Google Shape;108;p16"/>
          <p:cNvSpPr txBox="1"/>
          <p:nvPr/>
        </p:nvSpPr>
        <p:spPr>
          <a:xfrm>
            <a:off x="521800" y="3999067"/>
            <a:ext cx="11148300" cy="11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12700" marR="0" lvl="0" indent="0" algn="ctr" rtl="0">
              <a:lnSpc>
                <a:spcPct val="1098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</a:rPr>
              <a:t>What is your background in acquisition? How often do you use AI to aid your job?</a:t>
            </a:r>
            <a:endParaRPr sz="2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>
          <a:extLst>
            <a:ext uri="{FF2B5EF4-FFF2-40B4-BE49-F238E27FC236}">
              <a16:creationId xmlns:a16="http://schemas.microsoft.com/office/drawing/2014/main" id="{CA4A7677-1B6A-E857-0E88-0B04CAA17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>
            <a:extLst>
              <a:ext uri="{FF2B5EF4-FFF2-40B4-BE49-F238E27FC236}">
                <a16:creationId xmlns:a16="http://schemas.microsoft.com/office/drawing/2014/main" id="{34A8A43F-B598-2F83-92DA-E35FA810ED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2000" y="1461467"/>
            <a:ext cx="110079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/>
              <a:t>Regulations and Policy Are Not Static</a:t>
            </a:r>
            <a:endParaRPr sz="3600" b="1" dirty="0"/>
          </a:p>
        </p:txBody>
      </p:sp>
      <p:pic>
        <p:nvPicPr>
          <p:cNvPr id="3" name="Picture 2" descr="This image outlines regulations and policies in chronological order: April 2025 EO 14275; May 2025 M-25-25; Phase 1 for 2025-2026*; Phase 2 in June 2026*; and a target by the end of 2026.">
            <a:extLst>
              <a:ext uri="{FF2B5EF4-FFF2-40B4-BE49-F238E27FC236}">
                <a16:creationId xmlns:a16="http://schemas.microsoft.com/office/drawing/2014/main" id="{78B1B9D2-CA50-5C9E-9356-F574F409C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50431"/>
            <a:ext cx="12192000" cy="1791868"/>
          </a:xfrm>
          <a:prstGeom prst="rect">
            <a:avLst/>
          </a:prstGeom>
        </p:spPr>
      </p:pic>
      <p:sp>
        <p:nvSpPr>
          <p:cNvPr id="114" name="Google Shape;114;p17">
            <a:extLst>
              <a:ext uri="{FF2B5EF4-FFF2-40B4-BE49-F238E27FC236}">
                <a16:creationId xmlns:a16="http://schemas.microsoft.com/office/drawing/2014/main" id="{18540E99-90E9-7E6E-7EBB-2B55CAAC46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5800" y="4267763"/>
            <a:ext cx="11686200" cy="152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 dirty="0">
                <a:solidFill>
                  <a:schemeClr val="dk1"/>
                </a:solidFill>
              </a:rPr>
              <a:t>Risks: </a:t>
            </a:r>
            <a:endParaRPr sz="2000" b="1" i="1" dirty="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-US" sz="2000" dirty="0"/>
              <a:t>The FAR your AI tool learned is not the FAR the workforce is working under today.</a:t>
            </a:r>
            <a:endParaRPr sz="2000"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-US" sz="2000" dirty="0"/>
              <a:t>The processes you configured may not be the reality of what the workforce is being asked to do.</a:t>
            </a:r>
            <a:endParaRPr sz="2000"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-US" sz="2000" dirty="0"/>
              <a:t>The time required to validate AI-generated outputs may reduce productivity gains if users must manually verify every recommendation.</a:t>
            </a:r>
            <a:endParaRPr sz="2000" dirty="0"/>
          </a:p>
        </p:txBody>
      </p:sp>
      <p:sp>
        <p:nvSpPr>
          <p:cNvPr id="139" name="Google Shape;139;p17">
            <a:extLst>
              <a:ext uri="{FF2B5EF4-FFF2-40B4-BE49-F238E27FC236}">
                <a16:creationId xmlns:a16="http://schemas.microsoft.com/office/drawing/2014/main" id="{15C68335-CE5F-8D22-8C41-9D03B3297E74}"/>
              </a:ext>
            </a:extLst>
          </p:cNvPr>
          <p:cNvSpPr/>
          <p:nvPr/>
        </p:nvSpPr>
        <p:spPr>
          <a:xfrm>
            <a:off x="416600" y="6327650"/>
            <a:ext cx="111048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879E"/>
              </a:buClr>
              <a:buSzPts val="900"/>
              <a:buFont typeface="Calibri"/>
              <a:buNone/>
            </a:pPr>
            <a:r>
              <a:rPr lang="en-US" sz="1200" i="1">
                <a:solidFill>
                  <a:schemeClr val="dk1"/>
                </a:solidFill>
              </a:rPr>
              <a:t>*</a:t>
            </a:r>
            <a:r>
              <a:rPr lang="en-US" sz="1200" i="1" u="none" strike="noStrike" cap="none">
                <a:solidFill>
                  <a:schemeClr val="dk1"/>
                </a:solidFill>
              </a:rPr>
              <a:t>Phase 1 model deviations drew roughly 1,600 comments. Phase 2 proposes a four-year sunset for FAR sections not required by statute.</a:t>
            </a:r>
            <a:endParaRPr sz="1200" i="0" u="none" strike="noStrike" cap="none">
              <a:solidFill>
                <a:schemeClr val="dk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1312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8"/>
          <p:cNvSpPr txBox="1">
            <a:spLocks noGrp="1"/>
          </p:cNvSpPr>
          <p:nvPr>
            <p:ph type="title"/>
          </p:nvPr>
        </p:nvSpPr>
        <p:spPr>
          <a:xfrm>
            <a:off x="415600" y="2675867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solidFill>
                  <a:schemeClr val="lt1"/>
                </a:solidFill>
              </a:rPr>
              <a:t>Poll 2</a:t>
            </a:r>
            <a:endParaRPr sz="7200" dirty="0">
              <a:solidFill>
                <a:schemeClr val="lt1"/>
              </a:solidFill>
            </a:endParaRPr>
          </a:p>
        </p:txBody>
      </p:sp>
      <p:sp>
        <p:nvSpPr>
          <p:cNvPr id="145" name="Google Shape;145;p18"/>
          <p:cNvSpPr txBox="1"/>
          <p:nvPr/>
        </p:nvSpPr>
        <p:spPr>
          <a:xfrm>
            <a:off x="521800" y="3999067"/>
            <a:ext cx="11148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12700" marR="0" lvl="0" indent="0" algn="ctr" rtl="0">
              <a:lnSpc>
                <a:spcPct val="1098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</a:rPr>
              <a:t>What is preventing trust in AI? </a:t>
            </a:r>
            <a:endParaRPr sz="2800">
              <a:solidFill>
                <a:schemeClr val="lt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9"/>
          <p:cNvSpPr txBox="1">
            <a:spLocks noGrp="1"/>
          </p:cNvSpPr>
          <p:nvPr>
            <p:ph type="title" idx="4294967295"/>
          </p:nvPr>
        </p:nvSpPr>
        <p:spPr>
          <a:xfrm>
            <a:off x="307043" y="1598920"/>
            <a:ext cx="11056200" cy="6429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121625" tIns="121625" rIns="121625" bIns="121625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7"/>
              <a:buFont typeface="Arial"/>
              <a:buNone/>
              <a:tabLst/>
              <a:defRPr/>
            </a:pPr>
            <a:r>
              <a:rPr kumimoji="0" lang="en-US" sz="3592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Strategic Acquisition Guidance Overview</a:t>
            </a:r>
            <a:endParaRPr kumimoji="0" lang="en-US" sz="319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This image depicts a centralized, AI-driven hub that enables the government-wide acquisition workforce to carry out more efficient, RFO-aligned acquisitions. This leads to faster acquisitions, reduced costs, and a stronger marketplace.">
            <a:extLst>
              <a:ext uri="{FF2B5EF4-FFF2-40B4-BE49-F238E27FC236}">
                <a16:creationId xmlns:a16="http://schemas.microsoft.com/office/drawing/2014/main" id="{72837E67-B193-C5BD-6A6E-679708A2E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66" y="2490758"/>
            <a:ext cx="12042259" cy="357766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B0DD6297-34F5-3023-FF8E-8B4EBA5C3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2175898-875D-3D9E-9F64-56F6C7751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00" y="-763500"/>
            <a:ext cx="11007900" cy="763500"/>
          </a:xfr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dirty="0"/>
              <a:t>Our Use Case: Government-Wide Vehicle Scope Reviews</a:t>
            </a:r>
          </a:p>
        </p:txBody>
      </p:sp>
      <p:pic>
        <p:nvPicPr>
          <p:cNvPr id="173" name="Google Shape;173;p20">
            <a:extLst>
              <a:ext uri="{FF2B5EF4-FFF2-40B4-BE49-F238E27FC236}">
                <a16:creationId xmlns:a16="http://schemas.microsoft.com/office/drawing/2014/main" id="{3BE2A78C-0921-8052-9537-68DE8A642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6650" t="20561" r="53530" b="6425"/>
          <a:stretch/>
        </p:blipFill>
        <p:spPr>
          <a:xfrm>
            <a:off x="-22033" y="0"/>
            <a:ext cx="1221403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0" descr="This image represents the acquisition training for the real-world banner.">
            <a:extLst>
              <a:ext uri="{FF2B5EF4-FFF2-40B4-BE49-F238E27FC236}">
                <a16:creationId xmlns:a16="http://schemas.microsoft.com/office/drawing/2014/main" id="{1E8E7450-8E2B-6D77-7179-C74DE814A801}"/>
              </a:ext>
            </a:extLst>
          </p:cNvPr>
          <p:cNvSpPr/>
          <p:nvPr/>
        </p:nvSpPr>
        <p:spPr>
          <a:xfrm>
            <a:off x="-22200" y="-23033"/>
            <a:ext cx="12213900" cy="1382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175" name="Google Shape;175;p20">
            <a:extLst>
              <a:ext uri="{FF2B5EF4-FFF2-40B4-BE49-F238E27FC236}">
                <a16:creationId xmlns:a16="http://schemas.microsoft.com/office/drawing/2014/main" id="{BBD47782-0140-3F20-5FE9-43B08F517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12333" y="317594"/>
            <a:ext cx="1687905" cy="759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3FAF7D-C6F3-D360-AF67-E4210AFD4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98" y="1485946"/>
            <a:ext cx="11531965" cy="19784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E216C1-C258-4F34-7C19-703474FE5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2200" y="3712342"/>
            <a:ext cx="11691363" cy="2464377"/>
          </a:xfrm>
          <a:prstGeom prst="rect">
            <a:avLst/>
          </a:prstGeom>
        </p:spPr>
      </p:pic>
      <p:sp>
        <p:nvSpPr>
          <p:cNvPr id="177" name="Google Shape;177;p20">
            <a:extLst>
              <a:ext uri="{FF2B5EF4-FFF2-40B4-BE49-F238E27FC236}">
                <a16:creationId xmlns:a16="http://schemas.microsoft.com/office/drawing/2014/main" id="{02C52E01-3358-7990-B29D-7D6FBE9A4F26}"/>
              </a:ext>
            </a:extLst>
          </p:cNvPr>
          <p:cNvSpPr txBox="1"/>
          <p:nvPr/>
        </p:nvSpPr>
        <p:spPr>
          <a:xfrm>
            <a:off x="11296610" y="6319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700">
                <a:solidFill>
                  <a:srgbClr val="000000"/>
                </a:solidFill>
              </a:rPr>
              <a:t>8</a:t>
            </a:fld>
            <a:endParaRPr sz="170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7922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"/>
          <p:cNvSpPr txBox="1">
            <a:spLocks noGrp="1"/>
          </p:cNvSpPr>
          <p:nvPr>
            <p:ph type="title"/>
          </p:nvPr>
        </p:nvSpPr>
        <p:spPr>
          <a:xfrm>
            <a:off x="415600" y="2675867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chemeClr val="lt1"/>
                </a:solidFill>
              </a:rPr>
              <a:t>Pre-Release Demo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216" name="Google Shape;216;p21"/>
          <p:cNvSpPr txBox="1"/>
          <p:nvPr/>
        </p:nvSpPr>
        <p:spPr>
          <a:xfrm>
            <a:off x="521800" y="3999067"/>
            <a:ext cx="11148300" cy="11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12700" marR="0" lvl="0" indent="0" algn="ctr" rtl="0">
              <a:lnSpc>
                <a:spcPct val="1098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</a:rPr>
              <a:t>Strategic Acquisition Guidance Minimum Viable Product (MVP)</a:t>
            </a:r>
            <a:endParaRPr sz="2800">
              <a:solidFill>
                <a:schemeClr val="lt1"/>
              </a:solidFill>
            </a:endParaRPr>
          </a:p>
          <a:p>
            <a:pPr marL="12700" marR="0" lvl="0" indent="0" algn="ctr" rtl="0">
              <a:lnSpc>
                <a:spcPct val="1098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</a:rPr>
              <a:t>Progress to-Date and Roadmap</a:t>
            </a:r>
            <a:endParaRPr sz="2800">
              <a:solidFill>
                <a:schemeClr val="lt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475</Words>
  <Application>Microsoft Office PowerPoint</Application>
  <PresentationFormat>Widescreen</PresentationFormat>
  <Paragraphs>64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Strategic Acquisition Guidance AI Credibility Before Capability</vt:lpstr>
      <vt:lpstr>Agenda</vt:lpstr>
      <vt:lpstr>Bottom Line Up Front</vt:lpstr>
      <vt:lpstr>Poll 1</vt:lpstr>
      <vt:lpstr>Regulations and Policy Are Not Static</vt:lpstr>
      <vt:lpstr>Poll 2</vt:lpstr>
      <vt:lpstr>Strategic Acquisition Guidance Overview</vt:lpstr>
      <vt:lpstr>Our Use Case: Government-Wide Vehicle Scope Reviews</vt:lpstr>
      <vt:lpstr>Pre-Release Demo</vt:lpstr>
      <vt:lpstr>Poll 3</vt:lpstr>
      <vt:lpstr>How You Can Get Involved</vt:lpstr>
      <vt:lpstr>Conclusion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SherellLFuller</cp:lastModifiedBy>
  <cp:revision>6</cp:revision>
  <dcterms:modified xsi:type="dcterms:W3CDTF">2026-08-20T13:42:19Z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4C38E214-87C0-4047-A1A9-2A0970966692</vt:lpwstr>
  </property>
  <property fmtid="{D5CDD505-2E9C-101B-9397-08002B2CF9AE}" pid="3" name="ArticulatePath">
    <vt:lpwstr>20260825 ATRW Strategic Acquisition Guidance_081926_508</vt:lpwstr>
  </property>
</Properties>
</file>