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5143500" cx="9144000"/>
  <p:notesSz cx="6858000" cy="9144000"/>
  <p:embeddedFontLst>
    <p:embeddedFont>
      <p:font typeface="Century Gothic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21" roundtripDataSignature="AMtx7mi9LcoZ/jyq3WKYJ67ZeN4/03TK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enturyGothic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21" Type="http://customschemas.google.com/relationships/presentationmetadata" Target="meta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CenturyGothic-regular.fntdata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font" Target="fonts/CenturyGothic-italic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CenturyGothic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" name="Google Shape;18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4" name="Google Shape;24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5" name="Google Shape;19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5" name="Google Shape;20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0" name="Google Shape;21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5" name="Google Shape;21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2" name="Google Shape;22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7" name="Google Shape;22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3" name="Google Shape;23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9" name="Google Shape;23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" name="Google Shape;11;p12" title="ATFRW_white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63200" y="206980"/>
            <a:ext cx="904111" cy="40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2" title="Artboard 1.png"/>
          <p:cNvPicPr preferRelativeResize="0"/>
          <p:nvPr/>
        </p:nvPicPr>
        <p:blipFill rotWithShape="1">
          <a:blip r:embed="rId3">
            <a:alphaModFix/>
          </a:blip>
          <a:srcRect b="0" l="19707" r="17110" t="0"/>
          <a:stretch/>
        </p:blipFill>
        <p:spPr>
          <a:xfrm>
            <a:off x="-16650" y="-19900"/>
            <a:ext cx="9175301" cy="518332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2"/>
          <p:cNvSpPr/>
          <p:nvPr/>
        </p:nvSpPr>
        <p:spPr>
          <a:xfrm rot="5400000">
            <a:off x="6534550" y="119825"/>
            <a:ext cx="1041900" cy="762300"/>
          </a:xfrm>
          <a:prstGeom prst="rtTriangl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2"/>
          <p:cNvSpPr/>
          <p:nvPr/>
        </p:nvSpPr>
        <p:spPr>
          <a:xfrm>
            <a:off x="-16650" y="-17275"/>
            <a:ext cx="6694200" cy="1036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Google Shape;15;p12" title="GSA Star Mark 250 2026 Logo STARMARK SIGNATURE_300dpi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7650" y="194050"/>
            <a:ext cx="2103948" cy="61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SA Starmark" type="blank">
  <p:cSld name="BLANK">
    <p:bg>
      <p:bgPr>
        <a:solidFill>
          <a:schemeClr val="lt1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U.S. General Services Administration Logo" id="78" name="Google Shape;78;p16" title="250 Signature.png"/>
          <p:cNvPicPr preferRelativeResize="0"/>
          <p:nvPr/>
        </p:nvPicPr>
        <p:blipFill rotWithShape="1">
          <a:blip r:embed="rId2">
            <a:alphaModFix/>
          </a:blip>
          <a:srcRect b="0" l="661" r="661" t="0"/>
          <a:stretch/>
        </p:blipFill>
        <p:spPr>
          <a:xfrm>
            <a:off x="4013551" y="1984975"/>
            <a:ext cx="1238875" cy="111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81" name="Google Shape;81;p1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82" name="Google Shape;82;p17"/>
          <p:cNvSpPr/>
          <p:nvPr/>
        </p:nvSpPr>
        <p:spPr>
          <a:xfrm>
            <a:off x="9525" y="0"/>
            <a:ext cx="9144000" cy="103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83" name="Google Shape;83;p17" title="GSA Star Mark 250 2026 Logo STARMARK SIGNATURE_300dpi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1750" y="200060"/>
            <a:ext cx="2190163" cy="63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86" name="Google Shape;86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7" name="Google Shape;87;p18"/>
          <p:cNvSpPr/>
          <p:nvPr/>
        </p:nvSpPr>
        <p:spPr>
          <a:xfrm>
            <a:off x="0" y="0"/>
            <a:ext cx="333300" cy="5143500"/>
          </a:xfrm>
          <a:prstGeom prst="rect">
            <a:avLst/>
          </a:prstGeom>
          <a:solidFill>
            <a:srgbClr val="B0111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Speaker">
  <p:cSld name="CUSTOM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/>
          <p:nvPr/>
        </p:nvSpPr>
        <p:spPr>
          <a:xfrm>
            <a:off x="0" y="0"/>
            <a:ext cx="333300" cy="5143500"/>
          </a:xfrm>
          <a:prstGeom prst="rect">
            <a:avLst/>
          </a:prstGeom>
          <a:solidFill>
            <a:srgbClr val="B0111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" name="Google Shape;90;p19"/>
          <p:cNvGrpSpPr/>
          <p:nvPr/>
        </p:nvGrpSpPr>
        <p:grpSpPr>
          <a:xfrm>
            <a:off x="2850530" y="3521300"/>
            <a:ext cx="3442940" cy="241072"/>
            <a:chOff x="1652875" y="1409000"/>
            <a:chExt cx="2730325" cy="191175"/>
          </a:xfrm>
        </p:grpSpPr>
        <p:sp>
          <p:nvSpPr>
            <p:cNvPr id="91" name="Google Shape;91;p19"/>
            <p:cNvSpPr/>
            <p:nvPr/>
          </p:nvSpPr>
          <p:spPr>
            <a:xfrm>
              <a:off x="1652875" y="1572525"/>
              <a:ext cx="2730325" cy="27650"/>
            </a:xfrm>
            <a:custGeom>
              <a:rect b="b" l="l" r="r" t="t"/>
              <a:pathLst>
                <a:path extrusionOk="0" h="1106" w="109213">
                  <a:moveTo>
                    <a:pt x="0" y="1"/>
                  </a:moveTo>
                  <a:lnTo>
                    <a:pt x="0" y="1106"/>
                  </a:lnTo>
                  <a:lnTo>
                    <a:pt x="109212" y="1106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9"/>
            <p:cNvSpPr/>
            <p:nvPr/>
          </p:nvSpPr>
          <p:spPr>
            <a:xfrm>
              <a:off x="1652875" y="1518175"/>
              <a:ext cx="2730325" cy="27200"/>
            </a:xfrm>
            <a:custGeom>
              <a:rect b="b" l="l" r="r" t="t"/>
              <a:pathLst>
                <a:path extrusionOk="0" h="1088" w="109213">
                  <a:moveTo>
                    <a:pt x="0" y="0"/>
                  </a:moveTo>
                  <a:lnTo>
                    <a:pt x="0" y="1087"/>
                  </a:lnTo>
                  <a:lnTo>
                    <a:pt x="109212" y="1087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9"/>
            <p:cNvSpPr/>
            <p:nvPr/>
          </p:nvSpPr>
          <p:spPr>
            <a:xfrm>
              <a:off x="1652875" y="1463375"/>
              <a:ext cx="2730325" cy="27650"/>
            </a:xfrm>
            <a:custGeom>
              <a:rect b="b" l="l" r="r" t="t"/>
              <a:pathLst>
                <a:path extrusionOk="0" h="1106" w="109213">
                  <a:moveTo>
                    <a:pt x="0" y="0"/>
                  </a:moveTo>
                  <a:lnTo>
                    <a:pt x="0" y="1105"/>
                  </a:lnTo>
                  <a:lnTo>
                    <a:pt x="109212" y="1105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9"/>
            <p:cNvSpPr/>
            <p:nvPr/>
          </p:nvSpPr>
          <p:spPr>
            <a:xfrm>
              <a:off x="1652875" y="1409000"/>
              <a:ext cx="2730325" cy="27225"/>
            </a:xfrm>
            <a:custGeom>
              <a:rect b="b" l="l" r="r" t="t"/>
              <a:pathLst>
                <a:path extrusionOk="0" h="1089" w="109213">
                  <a:moveTo>
                    <a:pt x="0" y="1"/>
                  </a:moveTo>
                  <a:lnTo>
                    <a:pt x="0" y="1088"/>
                  </a:lnTo>
                  <a:lnTo>
                    <a:pt x="109212" y="1088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" name="Google Shape;95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peakers">
  <p:cSld name="CUSTOM_1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/>
          <p:nvPr/>
        </p:nvSpPr>
        <p:spPr>
          <a:xfrm>
            <a:off x="0" y="0"/>
            <a:ext cx="333300" cy="5143500"/>
          </a:xfrm>
          <a:prstGeom prst="rect">
            <a:avLst/>
          </a:prstGeom>
          <a:solidFill>
            <a:srgbClr val="B0111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8" name="Google Shape;98;p20"/>
          <p:cNvGrpSpPr/>
          <p:nvPr/>
        </p:nvGrpSpPr>
        <p:grpSpPr>
          <a:xfrm>
            <a:off x="1274358" y="3021429"/>
            <a:ext cx="6595283" cy="185382"/>
            <a:chOff x="1141257" y="3021429"/>
            <a:chExt cx="6595283" cy="185382"/>
          </a:xfrm>
        </p:grpSpPr>
        <p:grpSp>
          <p:nvGrpSpPr>
            <p:cNvPr id="99" name="Google Shape;99;p20"/>
            <p:cNvGrpSpPr/>
            <p:nvPr/>
          </p:nvGrpSpPr>
          <p:grpSpPr>
            <a:xfrm>
              <a:off x="5088944" y="3021429"/>
              <a:ext cx="2647596" cy="185382"/>
              <a:chOff x="1652875" y="1409000"/>
              <a:chExt cx="2730325" cy="191175"/>
            </a:xfrm>
          </p:grpSpPr>
          <p:sp>
            <p:nvSpPr>
              <p:cNvPr id="100" name="Google Shape;100;p20"/>
              <p:cNvSpPr/>
              <p:nvPr/>
            </p:nvSpPr>
            <p:spPr>
              <a:xfrm>
                <a:off x="1652875" y="1572525"/>
                <a:ext cx="2730325" cy="27650"/>
              </a:xfrm>
              <a:custGeom>
                <a:rect b="b" l="l" r="r" t="t"/>
                <a:pathLst>
                  <a:path extrusionOk="0" h="1106" w="109213">
                    <a:moveTo>
                      <a:pt x="0" y="1"/>
                    </a:moveTo>
                    <a:lnTo>
                      <a:pt x="0" y="1106"/>
                    </a:lnTo>
                    <a:lnTo>
                      <a:pt x="109212" y="1106"/>
                    </a:lnTo>
                    <a:lnTo>
                      <a:pt x="109212" y="1"/>
                    </a:lnTo>
                    <a:close/>
                  </a:path>
                </a:pathLst>
              </a:custGeom>
              <a:solidFill>
                <a:srgbClr val="182F66"/>
              </a:solidFill>
              <a:ln>
                <a:noFill/>
              </a:ln>
            </p:spPr>
            <p:txBody>
              <a:bodyPr anchorCtr="0" anchor="ctr" bIns="70300" lIns="70300" spcFirstLastPara="1" rIns="70300" wrap="square" tIns="703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20"/>
              <p:cNvSpPr/>
              <p:nvPr/>
            </p:nvSpPr>
            <p:spPr>
              <a:xfrm>
                <a:off x="1652875" y="1518175"/>
                <a:ext cx="2730325" cy="27200"/>
              </a:xfrm>
              <a:custGeom>
                <a:rect b="b" l="l" r="r" t="t"/>
                <a:pathLst>
                  <a:path extrusionOk="0" h="1088" w="109213">
                    <a:moveTo>
                      <a:pt x="0" y="0"/>
                    </a:moveTo>
                    <a:lnTo>
                      <a:pt x="0" y="1087"/>
                    </a:lnTo>
                    <a:lnTo>
                      <a:pt x="109212" y="1087"/>
                    </a:lnTo>
                    <a:lnTo>
                      <a:pt x="109212" y="0"/>
                    </a:lnTo>
                    <a:close/>
                  </a:path>
                </a:pathLst>
              </a:custGeom>
              <a:solidFill>
                <a:srgbClr val="182F66"/>
              </a:solidFill>
              <a:ln>
                <a:noFill/>
              </a:ln>
            </p:spPr>
            <p:txBody>
              <a:bodyPr anchorCtr="0" anchor="ctr" bIns="70300" lIns="70300" spcFirstLastPara="1" rIns="70300" wrap="square" tIns="703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20"/>
              <p:cNvSpPr/>
              <p:nvPr/>
            </p:nvSpPr>
            <p:spPr>
              <a:xfrm>
                <a:off x="1652875" y="1463375"/>
                <a:ext cx="2730325" cy="27650"/>
              </a:xfrm>
              <a:custGeom>
                <a:rect b="b" l="l" r="r" t="t"/>
                <a:pathLst>
                  <a:path extrusionOk="0" h="1106" w="109213">
                    <a:moveTo>
                      <a:pt x="0" y="0"/>
                    </a:moveTo>
                    <a:lnTo>
                      <a:pt x="0" y="1105"/>
                    </a:lnTo>
                    <a:lnTo>
                      <a:pt x="109212" y="1105"/>
                    </a:lnTo>
                    <a:lnTo>
                      <a:pt x="109212" y="0"/>
                    </a:lnTo>
                    <a:close/>
                  </a:path>
                </a:pathLst>
              </a:custGeom>
              <a:solidFill>
                <a:srgbClr val="182F66"/>
              </a:solidFill>
              <a:ln>
                <a:noFill/>
              </a:ln>
            </p:spPr>
            <p:txBody>
              <a:bodyPr anchorCtr="0" anchor="ctr" bIns="70300" lIns="70300" spcFirstLastPara="1" rIns="70300" wrap="square" tIns="703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20"/>
              <p:cNvSpPr/>
              <p:nvPr/>
            </p:nvSpPr>
            <p:spPr>
              <a:xfrm>
                <a:off x="1652875" y="1409000"/>
                <a:ext cx="2730325" cy="27225"/>
              </a:xfrm>
              <a:custGeom>
                <a:rect b="b" l="l" r="r" t="t"/>
                <a:pathLst>
                  <a:path extrusionOk="0" h="1089" w="109213">
                    <a:moveTo>
                      <a:pt x="0" y="1"/>
                    </a:moveTo>
                    <a:lnTo>
                      <a:pt x="0" y="1088"/>
                    </a:lnTo>
                    <a:lnTo>
                      <a:pt x="109212" y="1088"/>
                    </a:lnTo>
                    <a:lnTo>
                      <a:pt x="109212" y="1"/>
                    </a:lnTo>
                    <a:close/>
                  </a:path>
                </a:pathLst>
              </a:custGeom>
              <a:solidFill>
                <a:srgbClr val="182F66"/>
              </a:solidFill>
              <a:ln>
                <a:noFill/>
              </a:ln>
            </p:spPr>
            <p:txBody>
              <a:bodyPr anchorCtr="0" anchor="ctr" bIns="70300" lIns="70300" spcFirstLastPara="1" rIns="70300" wrap="square" tIns="703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4" name="Google Shape;104;p20"/>
            <p:cNvGrpSpPr/>
            <p:nvPr/>
          </p:nvGrpSpPr>
          <p:grpSpPr>
            <a:xfrm>
              <a:off x="1141257" y="3021429"/>
              <a:ext cx="2647596" cy="185382"/>
              <a:chOff x="1652875" y="1409000"/>
              <a:chExt cx="2730325" cy="191175"/>
            </a:xfrm>
          </p:grpSpPr>
          <p:sp>
            <p:nvSpPr>
              <p:cNvPr id="105" name="Google Shape;105;p20"/>
              <p:cNvSpPr/>
              <p:nvPr/>
            </p:nvSpPr>
            <p:spPr>
              <a:xfrm>
                <a:off x="1652875" y="1572525"/>
                <a:ext cx="2730325" cy="27650"/>
              </a:xfrm>
              <a:custGeom>
                <a:rect b="b" l="l" r="r" t="t"/>
                <a:pathLst>
                  <a:path extrusionOk="0" h="1106" w="109213">
                    <a:moveTo>
                      <a:pt x="0" y="1"/>
                    </a:moveTo>
                    <a:lnTo>
                      <a:pt x="0" y="1106"/>
                    </a:lnTo>
                    <a:lnTo>
                      <a:pt x="109212" y="1106"/>
                    </a:lnTo>
                    <a:lnTo>
                      <a:pt x="109212" y="1"/>
                    </a:lnTo>
                    <a:close/>
                  </a:path>
                </a:pathLst>
              </a:custGeom>
              <a:solidFill>
                <a:srgbClr val="182F66"/>
              </a:solidFill>
              <a:ln>
                <a:noFill/>
              </a:ln>
            </p:spPr>
            <p:txBody>
              <a:bodyPr anchorCtr="0" anchor="ctr" bIns="70300" lIns="70300" spcFirstLastPara="1" rIns="70300" wrap="square" tIns="703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20"/>
              <p:cNvSpPr/>
              <p:nvPr/>
            </p:nvSpPr>
            <p:spPr>
              <a:xfrm>
                <a:off x="1652875" y="1518175"/>
                <a:ext cx="2730325" cy="27200"/>
              </a:xfrm>
              <a:custGeom>
                <a:rect b="b" l="l" r="r" t="t"/>
                <a:pathLst>
                  <a:path extrusionOk="0" h="1088" w="109213">
                    <a:moveTo>
                      <a:pt x="0" y="0"/>
                    </a:moveTo>
                    <a:lnTo>
                      <a:pt x="0" y="1087"/>
                    </a:lnTo>
                    <a:lnTo>
                      <a:pt x="109212" y="1087"/>
                    </a:lnTo>
                    <a:lnTo>
                      <a:pt x="109212" y="0"/>
                    </a:lnTo>
                    <a:close/>
                  </a:path>
                </a:pathLst>
              </a:custGeom>
              <a:solidFill>
                <a:srgbClr val="182F66"/>
              </a:solidFill>
              <a:ln>
                <a:noFill/>
              </a:ln>
            </p:spPr>
            <p:txBody>
              <a:bodyPr anchorCtr="0" anchor="ctr" bIns="70300" lIns="70300" spcFirstLastPara="1" rIns="70300" wrap="square" tIns="703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20"/>
              <p:cNvSpPr/>
              <p:nvPr/>
            </p:nvSpPr>
            <p:spPr>
              <a:xfrm>
                <a:off x="1652875" y="1463375"/>
                <a:ext cx="2730325" cy="27650"/>
              </a:xfrm>
              <a:custGeom>
                <a:rect b="b" l="l" r="r" t="t"/>
                <a:pathLst>
                  <a:path extrusionOk="0" h="1106" w="109213">
                    <a:moveTo>
                      <a:pt x="0" y="0"/>
                    </a:moveTo>
                    <a:lnTo>
                      <a:pt x="0" y="1105"/>
                    </a:lnTo>
                    <a:lnTo>
                      <a:pt x="109212" y="1105"/>
                    </a:lnTo>
                    <a:lnTo>
                      <a:pt x="109212" y="0"/>
                    </a:lnTo>
                    <a:close/>
                  </a:path>
                </a:pathLst>
              </a:custGeom>
              <a:solidFill>
                <a:srgbClr val="182F66"/>
              </a:solidFill>
              <a:ln>
                <a:noFill/>
              </a:ln>
            </p:spPr>
            <p:txBody>
              <a:bodyPr anchorCtr="0" anchor="ctr" bIns="70300" lIns="70300" spcFirstLastPara="1" rIns="70300" wrap="square" tIns="703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20"/>
              <p:cNvSpPr/>
              <p:nvPr/>
            </p:nvSpPr>
            <p:spPr>
              <a:xfrm>
                <a:off x="1652875" y="1409000"/>
                <a:ext cx="2730325" cy="27225"/>
              </a:xfrm>
              <a:custGeom>
                <a:rect b="b" l="l" r="r" t="t"/>
                <a:pathLst>
                  <a:path extrusionOk="0" h="1089" w="109213">
                    <a:moveTo>
                      <a:pt x="0" y="1"/>
                    </a:moveTo>
                    <a:lnTo>
                      <a:pt x="0" y="1088"/>
                    </a:lnTo>
                    <a:lnTo>
                      <a:pt x="109212" y="1088"/>
                    </a:lnTo>
                    <a:lnTo>
                      <a:pt x="109212" y="1"/>
                    </a:lnTo>
                    <a:close/>
                  </a:path>
                </a:pathLst>
              </a:custGeom>
              <a:solidFill>
                <a:srgbClr val="182F66"/>
              </a:solidFill>
              <a:ln>
                <a:noFill/>
              </a:ln>
            </p:spPr>
            <p:txBody>
              <a:bodyPr anchorCtr="0" anchor="ctr" bIns="70300" lIns="70300" spcFirstLastPara="1" rIns="70300" wrap="square" tIns="703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9" name="Google Shape;10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/>
          <p:nvPr>
            <p:ph type="title"/>
          </p:nvPr>
        </p:nvSpPr>
        <p:spPr>
          <a:xfrm>
            <a:off x="311700" y="445025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2" name="Google Shape;112;p21"/>
          <p:cNvSpPr txBox="1"/>
          <p:nvPr>
            <p:ph idx="1" type="body"/>
          </p:nvPr>
        </p:nvSpPr>
        <p:spPr>
          <a:xfrm>
            <a:off x="311700" y="1152475"/>
            <a:ext cx="8256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grpSp>
        <p:nvGrpSpPr>
          <p:cNvPr id="113" name="Google Shape;113;p21"/>
          <p:cNvGrpSpPr/>
          <p:nvPr/>
        </p:nvGrpSpPr>
        <p:grpSpPr>
          <a:xfrm>
            <a:off x="-5630" y="4740025"/>
            <a:ext cx="3442940" cy="241072"/>
            <a:chOff x="1652875" y="1409000"/>
            <a:chExt cx="2730325" cy="191175"/>
          </a:xfrm>
        </p:grpSpPr>
        <p:sp>
          <p:nvSpPr>
            <p:cNvPr id="114" name="Google Shape;114;p21"/>
            <p:cNvSpPr/>
            <p:nvPr/>
          </p:nvSpPr>
          <p:spPr>
            <a:xfrm>
              <a:off x="1652875" y="1572525"/>
              <a:ext cx="2730325" cy="27650"/>
            </a:xfrm>
            <a:custGeom>
              <a:rect b="b" l="l" r="r" t="t"/>
              <a:pathLst>
                <a:path extrusionOk="0" h="1106" w="109213">
                  <a:moveTo>
                    <a:pt x="0" y="1"/>
                  </a:moveTo>
                  <a:lnTo>
                    <a:pt x="0" y="1106"/>
                  </a:lnTo>
                  <a:lnTo>
                    <a:pt x="109212" y="1106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1"/>
            <p:cNvSpPr/>
            <p:nvPr/>
          </p:nvSpPr>
          <p:spPr>
            <a:xfrm>
              <a:off x="1652875" y="1518175"/>
              <a:ext cx="2730325" cy="27200"/>
            </a:xfrm>
            <a:custGeom>
              <a:rect b="b" l="l" r="r" t="t"/>
              <a:pathLst>
                <a:path extrusionOk="0" h="1088" w="109213">
                  <a:moveTo>
                    <a:pt x="0" y="0"/>
                  </a:moveTo>
                  <a:lnTo>
                    <a:pt x="0" y="1087"/>
                  </a:lnTo>
                  <a:lnTo>
                    <a:pt x="109212" y="1087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1"/>
            <p:cNvSpPr/>
            <p:nvPr/>
          </p:nvSpPr>
          <p:spPr>
            <a:xfrm>
              <a:off x="1652875" y="1463375"/>
              <a:ext cx="2730325" cy="27650"/>
            </a:xfrm>
            <a:custGeom>
              <a:rect b="b" l="l" r="r" t="t"/>
              <a:pathLst>
                <a:path extrusionOk="0" h="1106" w="109213">
                  <a:moveTo>
                    <a:pt x="0" y="0"/>
                  </a:moveTo>
                  <a:lnTo>
                    <a:pt x="0" y="1105"/>
                  </a:lnTo>
                  <a:lnTo>
                    <a:pt x="109212" y="1105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1"/>
            <p:cNvSpPr/>
            <p:nvPr/>
          </p:nvSpPr>
          <p:spPr>
            <a:xfrm>
              <a:off x="1652875" y="1409000"/>
              <a:ext cx="2730325" cy="27225"/>
            </a:xfrm>
            <a:custGeom>
              <a:rect b="b" l="l" r="r" t="t"/>
              <a:pathLst>
                <a:path extrusionOk="0" h="1089" w="109213">
                  <a:moveTo>
                    <a:pt x="0" y="1"/>
                  </a:moveTo>
                  <a:lnTo>
                    <a:pt x="0" y="1088"/>
                  </a:lnTo>
                  <a:lnTo>
                    <a:pt x="109212" y="1088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8" name="Google Shape;118;p21"/>
          <p:cNvSpPr/>
          <p:nvPr/>
        </p:nvSpPr>
        <p:spPr>
          <a:xfrm>
            <a:off x="8809200" y="-30925"/>
            <a:ext cx="334800" cy="5207700"/>
          </a:xfrm>
          <a:prstGeom prst="rect">
            <a:avLst/>
          </a:prstGeom>
          <a:solidFill>
            <a:srgbClr val="91121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1"/>
          <p:cNvSpPr txBox="1"/>
          <p:nvPr>
            <p:ph idx="12" type="sldNum"/>
          </p:nvPr>
        </p:nvSpPr>
        <p:spPr>
          <a:xfrm>
            <a:off x="856770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oogle Shape;121;p22"/>
          <p:cNvGrpSpPr/>
          <p:nvPr/>
        </p:nvGrpSpPr>
        <p:grpSpPr>
          <a:xfrm>
            <a:off x="-5630" y="4740025"/>
            <a:ext cx="3442940" cy="241072"/>
            <a:chOff x="1652875" y="1409000"/>
            <a:chExt cx="2730325" cy="191175"/>
          </a:xfrm>
        </p:grpSpPr>
        <p:sp>
          <p:nvSpPr>
            <p:cNvPr id="122" name="Google Shape;122;p22"/>
            <p:cNvSpPr/>
            <p:nvPr/>
          </p:nvSpPr>
          <p:spPr>
            <a:xfrm>
              <a:off x="1652875" y="1572525"/>
              <a:ext cx="2730325" cy="27650"/>
            </a:xfrm>
            <a:custGeom>
              <a:rect b="b" l="l" r="r" t="t"/>
              <a:pathLst>
                <a:path extrusionOk="0" h="1106" w="109213">
                  <a:moveTo>
                    <a:pt x="0" y="1"/>
                  </a:moveTo>
                  <a:lnTo>
                    <a:pt x="0" y="1106"/>
                  </a:lnTo>
                  <a:lnTo>
                    <a:pt x="109212" y="1106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2"/>
            <p:cNvSpPr/>
            <p:nvPr/>
          </p:nvSpPr>
          <p:spPr>
            <a:xfrm>
              <a:off x="1652875" y="1518175"/>
              <a:ext cx="2730325" cy="27200"/>
            </a:xfrm>
            <a:custGeom>
              <a:rect b="b" l="l" r="r" t="t"/>
              <a:pathLst>
                <a:path extrusionOk="0" h="1088" w="109213">
                  <a:moveTo>
                    <a:pt x="0" y="0"/>
                  </a:moveTo>
                  <a:lnTo>
                    <a:pt x="0" y="1087"/>
                  </a:lnTo>
                  <a:lnTo>
                    <a:pt x="109212" y="1087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2"/>
            <p:cNvSpPr/>
            <p:nvPr/>
          </p:nvSpPr>
          <p:spPr>
            <a:xfrm>
              <a:off x="1652875" y="1463375"/>
              <a:ext cx="2730325" cy="27650"/>
            </a:xfrm>
            <a:custGeom>
              <a:rect b="b" l="l" r="r" t="t"/>
              <a:pathLst>
                <a:path extrusionOk="0" h="1106" w="109213">
                  <a:moveTo>
                    <a:pt x="0" y="0"/>
                  </a:moveTo>
                  <a:lnTo>
                    <a:pt x="0" y="1105"/>
                  </a:lnTo>
                  <a:lnTo>
                    <a:pt x="109212" y="1105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2"/>
            <p:cNvSpPr/>
            <p:nvPr/>
          </p:nvSpPr>
          <p:spPr>
            <a:xfrm>
              <a:off x="1652875" y="1409000"/>
              <a:ext cx="2730325" cy="27225"/>
            </a:xfrm>
            <a:custGeom>
              <a:rect b="b" l="l" r="r" t="t"/>
              <a:pathLst>
                <a:path extrusionOk="0" h="1089" w="109213">
                  <a:moveTo>
                    <a:pt x="0" y="1"/>
                  </a:moveTo>
                  <a:lnTo>
                    <a:pt x="0" y="1088"/>
                  </a:lnTo>
                  <a:lnTo>
                    <a:pt x="109212" y="1088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" name="Google Shape;126;p22"/>
          <p:cNvSpPr/>
          <p:nvPr/>
        </p:nvSpPr>
        <p:spPr>
          <a:xfrm>
            <a:off x="8809200" y="-30925"/>
            <a:ext cx="334800" cy="5207700"/>
          </a:xfrm>
          <a:prstGeom prst="rect">
            <a:avLst/>
          </a:prstGeom>
          <a:solidFill>
            <a:srgbClr val="91121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2"/>
          <p:cNvSpPr txBox="1"/>
          <p:nvPr>
            <p:ph type="title"/>
          </p:nvPr>
        </p:nvSpPr>
        <p:spPr>
          <a:xfrm>
            <a:off x="311700" y="445025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8" name="Google Shape;128;p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9" name="Google Shape;129;p22"/>
          <p:cNvSpPr txBox="1"/>
          <p:nvPr>
            <p:ph idx="2" type="body"/>
          </p:nvPr>
        </p:nvSpPr>
        <p:spPr>
          <a:xfrm>
            <a:off x="456045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30" name="Google Shape;130;p22"/>
          <p:cNvSpPr txBox="1"/>
          <p:nvPr>
            <p:ph idx="12" type="sldNum"/>
          </p:nvPr>
        </p:nvSpPr>
        <p:spPr>
          <a:xfrm>
            <a:off x="856770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With Photo" type="titleOnly">
  <p:cSld name="TITLE_ONLY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33" name="Google Shape;133;p23"/>
          <p:cNvGrpSpPr/>
          <p:nvPr/>
        </p:nvGrpSpPr>
        <p:grpSpPr>
          <a:xfrm rot="-5400000">
            <a:off x="7032985" y="1594740"/>
            <a:ext cx="3442940" cy="241072"/>
            <a:chOff x="1652875" y="1409000"/>
            <a:chExt cx="2730325" cy="191175"/>
          </a:xfrm>
        </p:grpSpPr>
        <p:sp>
          <p:nvSpPr>
            <p:cNvPr id="134" name="Google Shape;134;p23"/>
            <p:cNvSpPr/>
            <p:nvPr/>
          </p:nvSpPr>
          <p:spPr>
            <a:xfrm>
              <a:off x="1652875" y="1572525"/>
              <a:ext cx="2730325" cy="27650"/>
            </a:xfrm>
            <a:custGeom>
              <a:rect b="b" l="l" r="r" t="t"/>
              <a:pathLst>
                <a:path extrusionOk="0" h="1106" w="109213">
                  <a:moveTo>
                    <a:pt x="0" y="1"/>
                  </a:moveTo>
                  <a:lnTo>
                    <a:pt x="0" y="1106"/>
                  </a:lnTo>
                  <a:lnTo>
                    <a:pt x="109212" y="1106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3"/>
            <p:cNvSpPr/>
            <p:nvPr/>
          </p:nvSpPr>
          <p:spPr>
            <a:xfrm>
              <a:off x="1652875" y="1518175"/>
              <a:ext cx="2730325" cy="27200"/>
            </a:xfrm>
            <a:custGeom>
              <a:rect b="b" l="l" r="r" t="t"/>
              <a:pathLst>
                <a:path extrusionOk="0" h="1088" w="109213">
                  <a:moveTo>
                    <a:pt x="0" y="0"/>
                  </a:moveTo>
                  <a:lnTo>
                    <a:pt x="0" y="1087"/>
                  </a:lnTo>
                  <a:lnTo>
                    <a:pt x="109212" y="1087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23"/>
            <p:cNvSpPr/>
            <p:nvPr/>
          </p:nvSpPr>
          <p:spPr>
            <a:xfrm>
              <a:off x="1652875" y="1463375"/>
              <a:ext cx="2730325" cy="27650"/>
            </a:xfrm>
            <a:custGeom>
              <a:rect b="b" l="l" r="r" t="t"/>
              <a:pathLst>
                <a:path extrusionOk="0" h="1106" w="109213">
                  <a:moveTo>
                    <a:pt x="0" y="0"/>
                  </a:moveTo>
                  <a:lnTo>
                    <a:pt x="0" y="1105"/>
                  </a:lnTo>
                  <a:lnTo>
                    <a:pt x="109212" y="1105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23"/>
            <p:cNvSpPr/>
            <p:nvPr/>
          </p:nvSpPr>
          <p:spPr>
            <a:xfrm>
              <a:off x="1652875" y="1409000"/>
              <a:ext cx="2730325" cy="27225"/>
            </a:xfrm>
            <a:custGeom>
              <a:rect b="b" l="l" r="r" t="t"/>
              <a:pathLst>
                <a:path extrusionOk="0" h="1089" w="109213">
                  <a:moveTo>
                    <a:pt x="0" y="1"/>
                  </a:moveTo>
                  <a:lnTo>
                    <a:pt x="0" y="1088"/>
                  </a:lnTo>
                  <a:lnTo>
                    <a:pt x="109212" y="1088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" name="Google Shape;138;p23"/>
          <p:cNvSpPr/>
          <p:nvPr/>
        </p:nvSpPr>
        <p:spPr>
          <a:xfrm rot="5400000">
            <a:off x="1505095" y="3275885"/>
            <a:ext cx="350100" cy="3397500"/>
          </a:xfrm>
          <a:prstGeom prst="rect">
            <a:avLst/>
          </a:prstGeom>
          <a:solidFill>
            <a:srgbClr val="91121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212"/>
              </a:buClr>
              <a:buSzPts val="12000"/>
              <a:buNone/>
              <a:defRPr sz="12000">
                <a:solidFill>
                  <a:srgbClr val="91121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1" name="Google Shape;141;p2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2" name="Google Shape;142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43" name="Google Shape;143;p24"/>
          <p:cNvGrpSpPr/>
          <p:nvPr/>
        </p:nvGrpSpPr>
        <p:grpSpPr>
          <a:xfrm flipH="1">
            <a:off x="-12361" y="4758581"/>
            <a:ext cx="3442940" cy="241072"/>
            <a:chOff x="1652875" y="1409000"/>
            <a:chExt cx="2730325" cy="191175"/>
          </a:xfrm>
        </p:grpSpPr>
        <p:sp>
          <p:nvSpPr>
            <p:cNvPr id="144" name="Google Shape;144;p24"/>
            <p:cNvSpPr/>
            <p:nvPr/>
          </p:nvSpPr>
          <p:spPr>
            <a:xfrm>
              <a:off x="1652875" y="1572525"/>
              <a:ext cx="2730325" cy="27650"/>
            </a:xfrm>
            <a:custGeom>
              <a:rect b="b" l="l" r="r" t="t"/>
              <a:pathLst>
                <a:path extrusionOk="0" h="1106" w="109213">
                  <a:moveTo>
                    <a:pt x="0" y="1"/>
                  </a:moveTo>
                  <a:lnTo>
                    <a:pt x="0" y="1106"/>
                  </a:lnTo>
                  <a:lnTo>
                    <a:pt x="109212" y="1106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4"/>
            <p:cNvSpPr/>
            <p:nvPr/>
          </p:nvSpPr>
          <p:spPr>
            <a:xfrm>
              <a:off x="1652875" y="1518175"/>
              <a:ext cx="2730325" cy="27200"/>
            </a:xfrm>
            <a:custGeom>
              <a:rect b="b" l="l" r="r" t="t"/>
              <a:pathLst>
                <a:path extrusionOk="0" h="1088" w="109213">
                  <a:moveTo>
                    <a:pt x="0" y="0"/>
                  </a:moveTo>
                  <a:lnTo>
                    <a:pt x="0" y="1087"/>
                  </a:lnTo>
                  <a:lnTo>
                    <a:pt x="109212" y="1087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4"/>
            <p:cNvSpPr/>
            <p:nvPr/>
          </p:nvSpPr>
          <p:spPr>
            <a:xfrm>
              <a:off x="1652875" y="1463375"/>
              <a:ext cx="2730325" cy="27650"/>
            </a:xfrm>
            <a:custGeom>
              <a:rect b="b" l="l" r="r" t="t"/>
              <a:pathLst>
                <a:path extrusionOk="0" h="1106" w="109213">
                  <a:moveTo>
                    <a:pt x="0" y="0"/>
                  </a:moveTo>
                  <a:lnTo>
                    <a:pt x="0" y="1105"/>
                  </a:lnTo>
                  <a:lnTo>
                    <a:pt x="109212" y="1105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4"/>
            <p:cNvSpPr/>
            <p:nvPr/>
          </p:nvSpPr>
          <p:spPr>
            <a:xfrm>
              <a:off x="1652875" y="1409000"/>
              <a:ext cx="2730325" cy="27225"/>
            </a:xfrm>
            <a:custGeom>
              <a:rect b="b" l="l" r="r" t="t"/>
              <a:pathLst>
                <a:path extrusionOk="0" h="1089" w="109213">
                  <a:moveTo>
                    <a:pt x="0" y="1"/>
                  </a:moveTo>
                  <a:lnTo>
                    <a:pt x="0" y="1088"/>
                  </a:lnTo>
                  <a:lnTo>
                    <a:pt x="109212" y="1088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" name="Google Shape;148;p24"/>
          <p:cNvGrpSpPr/>
          <p:nvPr/>
        </p:nvGrpSpPr>
        <p:grpSpPr>
          <a:xfrm rot="-5400000">
            <a:off x="8331034" y="585663"/>
            <a:ext cx="914382" cy="276493"/>
            <a:chOff x="1799000" y="456425"/>
            <a:chExt cx="1520675" cy="459825"/>
          </a:xfrm>
        </p:grpSpPr>
        <p:sp>
          <p:nvSpPr>
            <p:cNvPr id="149" name="Google Shape;149;p24"/>
            <p:cNvSpPr/>
            <p:nvPr/>
          </p:nvSpPr>
          <p:spPr>
            <a:xfrm>
              <a:off x="1799000" y="456425"/>
              <a:ext cx="166225" cy="459825"/>
            </a:xfrm>
            <a:custGeom>
              <a:rect b="b" l="l" r="r" t="t"/>
              <a:pathLst>
                <a:path extrusionOk="0" h="18393" w="6649">
                  <a:moveTo>
                    <a:pt x="3708" y="1"/>
                  </a:moveTo>
                  <a:lnTo>
                    <a:pt x="1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4"/>
            <p:cNvSpPr/>
            <p:nvPr/>
          </p:nvSpPr>
          <p:spPr>
            <a:xfrm>
              <a:off x="1934450" y="456425"/>
              <a:ext cx="166200" cy="459825"/>
            </a:xfrm>
            <a:custGeom>
              <a:rect b="b" l="l" r="r" t="t"/>
              <a:pathLst>
                <a:path extrusionOk="0" h="18393" w="6648">
                  <a:moveTo>
                    <a:pt x="3707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4"/>
            <p:cNvSpPr/>
            <p:nvPr/>
          </p:nvSpPr>
          <p:spPr>
            <a:xfrm>
              <a:off x="2069900" y="456425"/>
              <a:ext cx="166200" cy="459825"/>
            </a:xfrm>
            <a:custGeom>
              <a:rect b="b" l="l" r="r" t="t"/>
              <a:pathLst>
                <a:path extrusionOk="0" h="18393" w="6648">
                  <a:moveTo>
                    <a:pt x="3707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4"/>
            <p:cNvSpPr/>
            <p:nvPr/>
          </p:nvSpPr>
          <p:spPr>
            <a:xfrm>
              <a:off x="2205350" y="456425"/>
              <a:ext cx="166200" cy="459825"/>
            </a:xfrm>
            <a:custGeom>
              <a:rect b="b" l="l" r="r" t="t"/>
              <a:pathLst>
                <a:path extrusionOk="0" h="18393" w="6648">
                  <a:moveTo>
                    <a:pt x="3707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4"/>
            <p:cNvSpPr/>
            <p:nvPr/>
          </p:nvSpPr>
          <p:spPr>
            <a:xfrm>
              <a:off x="2340775" y="456425"/>
              <a:ext cx="166225" cy="459825"/>
            </a:xfrm>
            <a:custGeom>
              <a:rect b="b" l="l" r="r" t="t"/>
              <a:pathLst>
                <a:path extrusionOk="0" h="18393" w="6649">
                  <a:moveTo>
                    <a:pt x="3708" y="1"/>
                  </a:moveTo>
                  <a:lnTo>
                    <a:pt x="1" y="18393"/>
                  </a:lnTo>
                  <a:lnTo>
                    <a:pt x="2924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4"/>
            <p:cNvSpPr/>
            <p:nvPr/>
          </p:nvSpPr>
          <p:spPr>
            <a:xfrm>
              <a:off x="2476225" y="456425"/>
              <a:ext cx="166225" cy="459825"/>
            </a:xfrm>
            <a:custGeom>
              <a:rect b="b" l="l" r="r" t="t"/>
              <a:pathLst>
                <a:path extrusionOk="0" h="18393" w="6649">
                  <a:moveTo>
                    <a:pt x="3708" y="1"/>
                  </a:moveTo>
                  <a:lnTo>
                    <a:pt x="1" y="18393"/>
                  </a:lnTo>
                  <a:lnTo>
                    <a:pt x="2924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4"/>
            <p:cNvSpPr/>
            <p:nvPr/>
          </p:nvSpPr>
          <p:spPr>
            <a:xfrm>
              <a:off x="2611675" y="456425"/>
              <a:ext cx="166225" cy="459825"/>
            </a:xfrm>
            <a:custGeom>
              <a:rect b="b" l="l" r="r" t="t"/>
              <a:pathLst>
                <a:path extrusionOk="0" h="18393" w="6649">
                  <a:moveTo>
                    <a:pt x="3725" y="1"/>
                  </a:moveTo>
                  <a:lnTo>
                    <a:pt x="1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4"/>
            <p:cNvSpPr/>
            <p:nvPr/>
          </p:nvSpPr>
          <p:spPr>
            <a:xfrm>
              <a:off x="2747125" y="456425"/>
              <a:ext cx="166225" cy="459825"/>
            </a:xfrm>
            <a:custGeom>
              <a:rect b="b" l="l" r="r" t="t"/>
              <a:pathLst>
                <a:path extrusionOk="0" h="18393" w="6649">
                  <a:moveTo>
                    <a:pt x="3725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4"/>
            <p:cNvSpPr/>
            <p:nvPr/>
          </p:nvSpPr>
          <p:spPr>
            <a:xfrm>
              <a:off x="2882575" y="456425"/>
              <a:ext cx="166200" cy="459825"/>
            </a:xfrm>
            <a:custGeom>
              <a:rect b="b" l="l" r="r" t="t"/>
              <a:pathLst>
                <a:path extrusionOk="0" h="18393" w="6648">
                  <a:moveTo>
                    <a:pt x="3725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4"/>
            <p:cNvSpPr/>
            <p:nvPr/>
          </p:nvSpPr>
          <p:spPr>
            <a:xfrm>
              <a:off x="3018025" y="456425"/>
              <a:ext cx="166200" cy="459825"/>
            </a:xfrm>
            <a:custGeom>
              <a:rect b="b" l="l" r="r" t="t"/>
              <a:pathLst>
                <a:path extrusionOk="0" h="18393" w="6648">
                  <a:moveTo>
                    <a:pt x="3725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4"/>
            <p:cNvSpPr/>
            <p:nvPr/>
          </p:nvSpPr>
          <p:spPr>
            <a:xfrm>
              <a:off x="3153475" y="456425"/>
              <a:ext cx="166200" cy="459825"/>
            </a:xfrm>
            <a:custGeom>
              <a:rect b="b" l="l" r="r" t="t"/>
              <a:pathLst>
                <a:path extrusionOk="0" h="18393" w="6648">
                  <a:moveTo>
                    <a:pt x="3725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CUSTOM_2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oogle Shape;161;p25"/>
          <p:cNvGrpSpPr/>
          <p:nvPr/>
        </p:nvGrpSpPr>
        <p:grpSpPr>
          <a:xfrm rot="-5400000">
            <a:off x="7032985" y="1594740"/>
            <a:ext cx="3442940" cy="241072"/>
            <a:chOff x="1652875" y="1409000"/>
            <a:chExt cx="2730325" cy="191175"/>
          </a:xfrm>
        </p:grpSpPr>
        <p:sp>
          <p:nvSpPr>
            <p:cNvPr id="162" name="Google Shape;162;p25"/>
            <p:cNvSpPr/>
            <p:nvPr/>
          </p:nvSpPr>
          <p:spPr>
            <a:xfrm>
              <a:off x="1652875" y="1572525"/>
              <a:ext cx="2730325" cy="27650"/>
            </a:xfrm>
            <a:custGeom>
              <a:rect b="b" l="l" r="r" t="t"/>
              <a:pathLst>
                <a:path extrusionOk="0" h="1106" w="109213">
                  <a:moveTo>
                    <a:pt x="0" y="1"/>
                  </a:moveTo>
                  <a:lnTo>
                    <a:pt x="0" y="1106"/>
                  </a:lnTo>
                  <a:lnTo>
                    <a:pt x="109212" y="1106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5"/>
            <p:cNvSpPr/>
            <p:nvPr/>
          </p:nvSpPr>
          <p:spPr>
            <a:xfrm>
              <a:off x="1652875" y="1518175"/>
              <a:ext cx="2730325" cy="27200"/>
            </a:xfrm>
            <a:custGeom>
              <a:rect b="b" l="l" r="r" t="t"/>
              <a:pathLst>
                <a:path extrusionOk="0" h="1088" w="109213">
                  <a:moveTo>
                    <a:pt x="0" y="0"/>
                  </a:moveTo>
                  <a:lnTo>
                    <a:pt x="0" y="1087"/>
                  </a:lnTo>
                  <a:lnTo>
                    <a:pt x="109212" y="1087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5"/>
            <p:cNvSpPr/>
            <p:nvPr/>
          </p:nvSpPr>
          <p:spPr>
            <a:xfrm>
              <a:off x="1652875" y="1463375"/>
              <a:ext cx="2730325" cy="27650"/>
            </a:xfrm>
            <a:custGeom>
              <a:rect b="b" l="l" r="r" t="t"/>
              <a:pathLst>
                <a:path extrusionOk="0" h="1106" w="109213">
                  <a:moveTo>
                    <a:pt x="0" y="0"/>
                  </a:moveTo>
                  <a:lnTo>
                    <a:pt x="0" y="1105"/>
                  </a:lnTo>
                  <a:lnTo>
                    <a:pt x="109212" y="1105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5"/>
            <p:cNvSpPr/>
            <p:nvPr/>
          </p:nvSpPr>
          <p:spPr>
            <a:xfrm>
              <a:off x="1652875" y="1409000"/>
              <a:ext cx="2730325" cy="27225"/>
            </a:xfrm>
            <a:custGeom>
              <a:rect b="b" l="l" r="r" t="t"/>
              <a:pathLst>
                <a:path extrusionOk="0" h="1089" w="109213">
                  <a:moveTo>
                    <a:pt x="0" y="1"/>
                  </a:moveTo>
                  <a:lnTo>
                    <a:pt x="0" y="1088"/>
                  </a:lnTo>
                  <a:lnTo>
                    <a:pt x="109212" y="1088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6" name="Google Shape;166;p25"/>
          <p:cNvSpPr/>
          <p:nvPr/>
        </p:nvSpPr>
        <p:spPr>
          <a:xfrm rot="5400000">
            <a:off x="1505095" y="3275885"/>
            <a:ext cx="350100" cy="3397500"/>
          </a:xfrm>
          <a:prstGeom prst="rect">
            <a:avLst/>
          </a:prstGeom>
          <a:solidFill>
            <a:srgbClr val="91121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8" name="Google Shape;18;p13" title="Artboard 1.png"/>
          <p:cNvPicPr preferRelativeResize="0"/>
          <p:nvPr/>
        </p:nvPicPr>
        <p:blipFill rotWithShape="1">
          <a:blip r:embed="rId2">
            <a:alphaModFix/>
          </a:blip>
          <a:srcRect b="6425" l="6650" r="53530" t="20561"/>
          <a:stretch/>
        </p:blipFill>
        <p:spPr>
          <a:xfrm>
            <a:off x="-16525" y="0"/>
            <a:ext cx="91605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13"/>
          <p:cNvSpPr/>
          <p:nvPr/>
        </p:nvSpPr>
        <p:spPr>
          <a:xfrm>
            <a:off x="-16650" y="-17275"/>
            <a:ext cx="9160500" cy="1036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13" title="ATFRW_black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09250" y="238196"/>
            <a:ext cx="1265929" cy="56967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3"/>
          <p:cNvSpPr txBox="1"/>
          <p:nvPr>
            <p:ph type="title"/>
          </p:nvPr>
        </p:nvSpPr>
        <p:spPr>
          <a:xfrm>
            <a:off x="444000" y="1177475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13"/>
          <p:cNvSpPr txBox="1"/>
          <p:nvPr>
            <p:ph idx="1" type="body"/>
          </p:nvPr>
        </p:nvSpPr>
        <p:spPr>
          <a:xfrm>
            <a:off x="444000" y="1884925"/>
            <a:ext cx="3999900" cy="30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2" type="body"/>
          </p:nvPr>
        </p:nvSpPr>
        <p:spPr>
          <a:xfrm>
            <a:off x="4692750" y="1884925"/>
            <a:ext cx="3999900" cy="30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13"/>
          <p:cNvSpPr txBox="1"/>
          <p:nvPr/>
        </p:nvSpPr>
        <p:spPr>
          <a:xfrm>
            <a:off x="8472458" y="4739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/ FAQ">
  <p:cSld name="CUSTOM_3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/>
          <p:nvPr/>
        </p:nvSpPr>
        <p:spPr>
          <a:xfrm rot="5400000">
            <a:off x="1511330" y="-1538695"/>
            <a:ext cx="350100" cy="3397500"/>
          </a:xfrm>
          <a:prstGeom prst="rect">
            <a:avLst/>
          </a:prstGeom>
          <a:solidFill>
            <a:srgbClr val="91121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9" name="Google Shape;169;p26"/>
          <p:cNvGrpSpPr/>
          <p:nvPr/>
        </p:nvGrpSpPr>
        <p:grpSpPr>
          <a:xfrm rot="5400000">
            <a:off x="8323459" y="471350"/>
            <a:ext cx="914382" cy="276493"/>
            <a:chOff x="1799000" y="456425"/>
            <a:chExt cx="1520675" cy="459825"/>
          </a:xfrm>
        </p:grpSpPr>
        <p:sp>
          <p:nvSpPr>
            <p:cNvPr id="170" name="Google Shape;170;p26"/>
            <p:cNvSpPr/>
            <p:nvPr/>
          </p:nvSpPr>
          <p:spPr>
            <a:xfrm>
              <a:off x="1799000" y="456425"/>
              <a:ext cx="166225" cy="459825"/>
            </a:xfrm>
            <a:custGeom>
              <a:rect b="b" l="l" r="r" t="t"/>
              <a:pathLst>
                <a:path extrusionOk="0" h="18393" w="6649">
                  <a:moveTo>
                    <a:pt x="3708" y="1"/>
                  </a:moveTo>
                  <a:lnTo>
                    <a:pt x="1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6"/>
            <p:cNvSpPr/>
            <p:nvPr/>
          </p:nvSpPr>
          <p:spPr>
            <a:xfrm>
              <a:off x="1934450" y="456425"/>
              <a:ext cx="166200" cy="459825"/>
            </a:xfrm>
            <a:custGeom>
              <a:rect b="b" l="l" r="r" t="t"/>
              <a:pathLst>
                <a:path extrusionOk="0" h="18393" w="6648">
                  <a:moveTo>
                    <a:pt x="3707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26"/>
            <p:cNvSpPr/>
            <p:nvPr/>
          </p:nvSpPr>
          <p:spPr>
            <a:xfrm>
              <a:off x="2069900" y="456425"/>
              <a:ext cx="166200" cy="459825"/>
            </a:xfrm>
            <a:custGeom>
              <a:rect b="b" l="l" r="r" t="t"/>
              <a:pathLst>
                <a:path extrusionOk="0" h="18393" w="6648">
                  <a:moveTo>
                    <a:pt x="3707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6"/>
            <p:cNvSpPr/>
            <p:nvPr/>
          </p:nvSpPr>
          <p:spPr>
            <a:xfrm>
              <a:off x="2205350" y="456425"/>
              <a:ext cx="166200" cy="459825"/>
            </a:xfrm>
            <a:custGeom>
              <a:rect b="b" l="l" r="r" t="t"/>
              <a:pathLst>
                <a:path extrusionOk="0" h="18393" w="6648">
                  <a:moveTo>
                    <a:pt x="3707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6"/>
            <p:cNvSpPr/>
            <p:nvPr/>
          </p:nvSpPr>
          <p:spPr>
            <a:xfrm>
              <a:off x="2340775" y="456425"/>
              <a:ext cx="166225" cy="459825"/>
            </a:xfrm>
            <a:custGeom>
              <a:rect b="b" l="l" r="r" t="t"/>
              <a:pathLst>
                <a:path extrusionOk="0" h="18393" w="6649">
                  <a:moveTo>
                    <a:pt x="3708" y="1"/>
                  </a:moveTo>
                  <a:lnTo>
                    <a:pt x="1" y="18393"/>
                  </a:lnTo>
                  <a:lnTo>
                    <a:pt x="2924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26"/>
            <p:cNvSpPr/>
            <p:nvPr/>
          </p:nvSpPr>
          <p:spPr>
            <a:xfrm>
              <a:off x="2476225" y="456425"/>
              <a:ext cx="166225" cy="459825"/>
            </a:xfrm>
            <a:custGeom>
              <a:rect b="b" l="l" r="r" t="t"/>
              <a:pathLst>
                <a:path extrusionOk="0" h="18393" w="6649">
                  <a:moveTo>
                    <a:pt x="3708" y="1"/>
                  </a:moveTo>
                  <a:lnTo>
                    <a:pt x="1" y="18393"/>
                  </a:lnTo>
                  <a:lnTo>
                    <a:pt x="2924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26"/>
            <p:cNvSpPr/>
            <p:nvPr/>
          </p:nvSpPr>
          <p:spPr>
            <a:xfrm>
              <a:off x="2611675" y="456425"/>
              <a:ext cx="166225" cy="459825"/>
            </a:xfrm>
            <a:custGeom>
              <a:rect b="b" l="l" r="r" t="t"/>
              <a:pathLst>
                <a:path extrusionOk="0" h="18393" w="6649">
                  <a:moveTo>
                    <a:pt x="3725" y="1"/>
                  </a:moveTo>
                  <a:lnTo>
                    <a:pt x="1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26"/>
            <p:cNvSpPr/>
            <p:nvPr/>
          </p:nvSpPr>
          <p:spPr>
            <a:xfrm>
              <a:off x="2747125" y="456425"/>
              <a:ext cx="166225" cy="459825"/>
            </a:xfrm>
            <a:custGeom>
              <a:rect b="b" l="l" r="r" t="t"/>
              <a:pathLst>
                <a:path extrusionOk="0" h="18393" w="6649">
                  <a:moveTo>
                    <a:pt x="3725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6"/>
            <p:cNvSpPr/>
            <p:nvPr/>
          </p:nvSpPr>
          <p:spPr>
            <a:xfrm>
              <a:off x="2882575" y="456425"/>
              <a:ext cx="166200" cy="459825"/>
            </a:xfrm>
            <a:custGeom>
              <a:rect b="b" l="l" r="r" t="t"/>
              <a:pathLst>
                <a:path extrusionOk="0" h="18393" w="6648">
                  <a:moveTo>
                    <a:pt x="3725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6"/>
            <p:cNvSpPr/>
            <p:nvPr/>
          </p:nvSpPr>
          <p:spPr>
            <a:xfrm>
              <a:off x="3018025" y="456425"/>
              <a:ext cx="166200" cy="459825"/>
            </a:xfrm>
            <a:custGeom>
              <a:rect b="b" l="l" r="r" t="t"/>
              <a:pathLst>
                <a:path extrusionOk="0" h="18393" w="6648">
                  <a:moveTo>
                    <a:pt x="3725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26"/>
            <p:cNvSpPr/>
            <p:nvPr/>
          </p:nvSpPr>
          <p:spPr>
            <a:xfrm>
              <a:off x="3153475" y="456425"/>
              <a:ext cx="166200" cy="459825"/>
            </a:xfrm>
            <a:custGeom>
              <a:rect b="b" l="l" r="r" t="t"/>
              <a:pathLst>
                <a:path extrusionOk="0" h="18393" w="6648">
                  <a:moveTo>
                    <a:pt x="3725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" name="Google Shape;181;p26"/>
          <p:cNvGrpSpPr/>
          <p:nvPr/>
        </p:nvGrpSpPr>
        <p:grpSpPr>
          <a:xfrm rot="5400000">
            <a:off x="-1371940" y="3314350"/>
            <a:ext cx="3442940" cy="241072"/>
            <a:chOff x="1652875" y="1409000"/>
            <a:chExt cx="2730325" cy="191175"/>
          </a:xfrm>
        </p:grpSpPr>
        <p:sp>
          <p:nvSpPr>
            <p:cNvPr id="182" name="Google Shape;182;p26"/>
            <p:cNvSpPr/>
            <p:nvPr/>
          </p:nvSpPr>
          <p:spPr>
            <a:xfrm>
              <a:off x="1652875" y="1572525"/>
              <a:ext cx="2730325" cy="27650"/>
            </a:xfrm>
            <a:custGeom>
              <a:rect b="b" l="l" r="r" t="t"/>
              <a:pathLst>
                <a:path extrusionOk="0" h="1106" w="109213">
                  <a:moveTo>
                    <a:pt x="0" y="1"/>
                  </a:moveTo>
                  <a:lnTo>
                    <a:pt x="0" y="1106"/>
                  </a:lnTo>
                  <a:lnTo>
                    <a:pt x="109212" y="1106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26"/>
            <p:cNvSpPr/>
            <p:nvPr/>
          </p:nvSpPr>
          <p:spPr>
            <a:xfrm>
              <a:off x="1652875" y="1518175"/>
              <a:ext cx="2730325" cy="27200"/>
            </a:xfrm>
            <a:custGeom>
              <a:rect b="b" l="l" r="r" t="t"/>
              <a:pathLst>
                <a:path extrusionOk="0" h="1088" w="109213">
                  <a:moveTo>
                    <a:pt x="0" y="0"/>
                  </a:moveTo>
                  <a:lnTo>
                    <a:pt x="0" y="1087"/>
                  </a:lnTo>
                  <a:lnTo>
                    <a:pt x="109212" y="1087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6"/>
            <p:cNvSpPr/>
            <p:nvPr/>
          </p:nvSpPr>
          <p:spPr>
            <a:xfrm>
              <a:off x="1652875" y="1463375"/>
              <a:ext cx="2730325" cy="27650"/>
            </a:xfrm>
            <a:custGeom>
              <a:rect b="b" l="l" r="r" t="t"/>
              <a:pathLst>
                <a:path extrusionOk="0" h="1106" w="109213">
                  <a:moveTo>
                    <a:pt x="0" y="0"/>
                  </a:moveTo>
                  <a:lnTo>
                    <a:pt x="0" y="1105"/>
                  </a:lnTo>
                  <a:lnTo>
                    <a:pt x="109212" y="1105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6"/>
            <p:cNvSpPr/>
            <p:nvPr/>
          </p:nvSpPr>
          <p:spPr>
            <a:xfrm>
              <a:off x="1652875" y="1409000"/>
              <a:ext cx="2730325" cy="27225"/>
            </a:xfrm>
            <a:custGeom>
              <a:rect b="b" l="l" r="r" t="t"/>
              <a:pathLst>
                <a:path extrusionOk="0" h="1089" w="109213">
                  <a:moveTo>
                    <a:pt x="0" y="1"/>
                  </a:moveTo>
                  <a:lnTo>
                    <a:pt x="0" y="1088"/>
                  </a:lnTo>
                  <a:lnTo>
                    <a:pt x="109212" y="1088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6" name="Google Shape;186;p26"/>
          <p:cNvSpPr txBox="1"/>
          <p:nvPr/>
        </p:nvSpPr>
        <p:spPr>
          <a:xfrm>
            <a:off x="1349400" y="1555800"/>
            <a:ext cx="64452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0" i="0" lang="en" sz="7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b="0" i="0" sz="7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One Column ">
  <p:cSld name="TITLE_AND_TWO_COLUMNS_1_1_1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7" name="Google Shape;27;p14" title="Artboard 1.png"/>
          <p:cNvPicPr preferRelativeResize="0"/>
          <p:nvPr/>
        </p:nvPicPr>
        <p:blipFill rotWithShape="1">
          <a:blip r:embed="rId2">
            <a:alphaModFix/>
          </a:blip>
          <a:srcRect b="6425" l="6650" r="53530" t="20561"/>
          <a:stretch/>
        </p:blipFill>
        <p:spPr>
          <a:xfrm>
            <a:off x="-16525" y="0"/>
            <a:ext cx="91605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14"/>
          <p:cNvSpPr/>
          <p:nvPr/>
        </p:nvSpPr>
        <p:spPr>
          <a:xfrm>
            <a:off x="-16650" y="-17275"/>
            <a:ext cx="9160500" cy="1036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" name="Google Shape;29;p14" title="ATFRW_black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09250" y="238196"/>
            <a:ext cx="1265929" cy="569675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14"/>
          <p:cNvSpPr txBox="1"/>
          <p:nvPr>
            <p:ph type="title"/>
          </p:nvPr>
        </p:nvSpPr>
        <p:spPr>
          <a:xfrm>
            <a:off x="444000" y="10961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" type="body"/>
          </p:nvPr>
        </p:nvSpPr>
        <p:spPr>
          <a:xfrm>
            <a:off x="444000" y="1803550"/>
            <a:ext cx="8256000" cy="31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2" name="Google Shape;32;p14"/>
          <p:cNvSpPr txBox="1"/>
          <p:nvPr/>
        </p:nvSpPr>
        <p:spPr>
          <a:xfrm>
            <a:off x="8472458" y="4739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5" name="Google Shape;35;p27" title="background.png"/>
          <p:cNvPicPr preferRelativeResize="0"/>
          <p:nvPr/>
        </p:nvPicPr>
        <p:blipFill rotWithShape="1">
          <a:blip r:embed="rId2">
            <a:alphaModFix/>
          </a:blip>
          <a:srcRect b="0" l="4645" r="31899" t="0"/>
          <a:stretch/>
        </p:blipFill>
        <p:spPr>
          <a:xfrm>
            <a:off x="-16525" y="0"/>
            <a:ext cx="91605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27"/>
          <p:cNvSpPr/>
          <p:nvPr/>
        </p:nvSpPr>
        <p:spPr>
          <a:xfrm>
            <a:off x="-16650" y="-17275"/>
            <a:ext cx="9160500" cy="1036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" name="Google Shape;37;p27" title="ATFRW_black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09250" y="238196"/>
            <a:ext cx="1265929" cy="569675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7"/>
          <p:cNvSpPr txBox="1"/>
          <p:nvPr/>
        </p:nvSpPr>
        <p:spPr>
          <a:xfrm>
            <a:off x="8472458" y="4739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Presenter ">
  <p:cSld name="TITLE_AND_TWO_COLUMNS_1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" name="Google Shape;41;p28" title="Artboard 1.png"/>
          <p:cNvPicPr preferRelativeResize="0"/>
          <p:nvPr/>
        </p:nvPicPr>
        <p:blipFill rotWithShape="1">
          <a:blip r:embed="rId2">
            <a:alphaModFix/>
          </a:blip>
          <a:srcRect b="6425" l="6650" r="53530" t="20561"/>
          <a:stretch/>
        </p:blipFill>
        <p:spPr>
          <a:xfrm>
            <a:off x="-16525" y="0"/>
            <a:ext cx="91605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28"/>
          <p:cNvSpPr/>
          <p:nvPr/>
        </p:nvSpPr>
        <p:spPr>
          <a:xfrm>
            <a:off x="-16650" y="-17275"/>
            <a:ext cx="9160500" cy="1036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" name="Google Shape;43;p28" title="ATFRW_black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09250" y="238196"/>
            <a:ext cx="1265929" cy="569675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28"/>
          <p:cNvSpPr txBox="1"/>
          <p:nvPr/>
        </p:nvSpPr>
        <p:spPr>
          <a:xfrm>
            <a:off x="3072000" y="3702183"/>
            <a:ext cx="30000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Presenter's Name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Contact information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28"/>
          <p:cNvSpPr txBox="1"/>
          <p:nvPr/>
        </p:nvSpPr>
        <p:spPr>
          <a:xfrm>
            <a:off x="8472458" y="4739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resenters">
  <p:cSld name="TITLE_AND_TWO_COLUMNS_1_1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8" name="Google Shape;48;p29" title="Artboard 1.png"/>
          <p:cNvPicPr preferRelativeResize="0"/>
          <p:nvPr/>
        </p:nvPicPr>
        <p:blipFill rotWithShape="1">
          <a:blip r:embed="rId2">
            <a:alphaModFix/>
          </a:blip>
          <a:srcRect b="6425" l="6650" r="53530" t="20561"/>
          <a:stretch/>
        </p:blipFill>
        <p:spPr>
          <a:xfrm>
            <a:off x="-16525" y="0"/>
            <a:ext cx="91605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29"/>
          <p:cNvSpPr/>
          <p:nvPr/>
        </p:nvSpPr>
        <p:spPr>
          <a:xfrm>
            <a:off x="-16650" y="-17275"/>
            <a:ext cx="9160500" cy="1036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" name="Google Shape;50;p29" title="ATFRW_black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09250" y="238196"/>
            <a:ext cx="1265929" cy="569675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29"/>
          <p:cNvSpPr txBox="1"/>
          <p:nvPr/>
        </p:nvSpPr>
        <p:spPr>
          <a:xfrm>
            <a:off x="1071538" y="3702183"/>
            <a:ext cx="30000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Presenter's Name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Contact information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29"/>
          <p:cNvSpPr txBox="1"/>
          <p:nvPr/>
        </p:nvSpPr>
        <p:spPr>
          <a:xfrm>
            <a:off x="5072463" y="3702183"/>
            <a:ext cx="30000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Presenter's Name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Contact information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29"/>
          <p:cNvSpPr txBox="1"/>
          <p:nvPr/>
        </p:nvSpPr>
        <p:spPr>
          <a:xfrm>
            <a:off x="8472458" y="4739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One Column &amp; Picture">
  <p:cSld name="TITLE_AND_TWO_COLUMNS_1_1_1_1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6" name="Google Shape;56;p30" title="Artboard 1.png"/>
          <p:cNvPicPr preferRelativeResize="0"/>
          <p:nvPr/>
        </p:nvPicPr>
        <p:blipFill rotWithShape="1">
          <a:blip r:embed="rId2">
            <a:alphaModFix/>
          </a:blip>
          <a:srcRect b="6425" l="6650" r="53530" t="20561"/>
          <a:stretch/>
        </p:blipFill>
        <p:spPr>
          <a:xfrm>
            <a:off x="-16525" y="0"/>
            <a:ext cx="91605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30"/>
          <p:cNvSpPr/>
          <p:nvPr/>
        </p:nvSpPr>
        <p:spPr>
          <a:xfrm>
            <a:off x="-16650" y="-17275"/>
            <a:ext cx="9160500" cy="1036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30" title="ATFRW_black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09250" y="238196"/>
            <a:ext cx="1265929" cy="56967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30"/>
          <p:cNvSpPr txBox="1"/>
          <p:nvPr>
            <p:ph idx="1" type="body"/>
          </p:nvPr>
        </p:nvSpPr>
        <p:spPr>
          <a:xfrm>
            <a:off x="444000" y="1884925"/>
            <a:ext cx="4675800" cy="30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30"/>
          <p:cNvSpPr txBox="1"/>
          <p:nvPr>
            <p:ph type="title"/>
          </p:nvPr>
        </p:nvSpPr>
        <p:spPr>
          <a:xfrm>
            <a:off x="444000" y="1177475"/>
            <a:ext cx="4675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1" name="Google Shape;61;p30"/>
          <p:cNvSpPr txBox="1"/>
          <p:nvPr/>
        </p:nvSpPr>
        <p:spPr>
          <a:xfrm>
            <a:off x="8472458" y="4739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TITLE_AND_TWO_COLUMNS_1_1_1_1_1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4" name="Google Shape;64;p31" title="Artboard 1.png"/>
          <p:cNvPicPr preferRelativeResize="0"/>
          <p:nvPr/>
        </p:nvPicPr>
        <p:blipFill rotWithShape="1">
          <a:blip r:embed="rId2">
            <a:alphaModFix/>
          </a:blip>
          <a:srcRect b="6425" l="6650" r="53530" t="20561"/>
          <a:stretch/>
        </p:blipFill>
        <p:spPr>
          <a:xfrm>
            <a:off x="-16525" y="0"/>
            <a:ext cx="91605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31"/>
          <p:cNvSpPr/>
          <p:nvPr/>
        </p:nvSpPr>
        <p:spPr>
          <a:xfrm>
            <a:off x="-16650" y="-17275"/>
            <a:ext cx="9160500" cy="1036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" name="Google Shape;66;p31" title="ATFRW_black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09250" y="238196"/>
            <a:ext cx="1265929" cy="5696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31"/>
          <p:cNvSpPr txBox="1"/>
          <p:nvPr/>
        </p:nvSpPr>
        <p:spPr>
          <a:xfrm>
            <a:off x="8472458" y="4739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0" name="Google Shape;70;p3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1" name="Google Shape;71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9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2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Relationship Id="rId4" Type="http://schemas.openxmlformats.org/officeDocument/2006/relationships/image" Target="../media/image10.png"/><Relationship Id="rId5" Type="http://schemas.openxmlformats.org/officeDocument/2006/relationships/image" Target="../media/image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fai.gov/resources/cor-toolkit" TargetMode="External"/><Relationship Id="rId4" Type="http://schemas.openxmlformats.org/officeDocument/2006/relationships/hyperlink" Target="https://buy.gsa.gov/spba" TargetMode="External"/><Relationship Id="rId5" Type="http://schemas.openxmlformats.org/officeDocument/2006/relationships/hyperlink" Target="https://buy.gsa.gov/pricing/qr/mas" TargetMode="External"/><Relationship Id="rId6" Type="http://schemas.openxmlformats.org/officeDocument/2006/relationships/hyperlink" Target="https://hallways.cap.gsa.gov/app/#/igce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"/>
          <p:cNvSpPr txBox="1"/>
          <p:nvPr>
            <p:ph idx="4294967295" type="ctrTitle"/>
          </p:nvPr>
        </p:nvSpPr>
        <p:spPr>
          <a:xfrm>
            <a:off x="311700" y="1291653"/>
            <a:ext cx="5178000" cy="10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Real Contracting Officer's Representatives (CORs) of the Federal Government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1"/>
          <p:cNvSpPr txBox="1"/>
          <p:nvPr>
            <p:ph idx="4294967295" type="subTitle"/>
          </p:nvPr>
        </p:nvSpPr>
        <p:spPr>
          <a:xfrm>
            <a:off x="311700" y="3629707"/>
            <a:ext cx="40053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U.S. Department of Health and Human Services (HHS) &amp; 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 General Services Administration (GSA) 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August 27, 2026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0"/>
          <p:cNvSpPr txBox="1"/>
          <p:nvPr>
            <p:ph idx="4294967295" type="title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None/>
            </a:pPr>
            <a:r>
              <a:rPr lang="en"/>
              <a:t>Conclusion Slide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"/>
          <p:cNvSpPr txBox="1"/>
          <p:nvPr>
            <p:ph type="title"/>
          </p:nvPr>
        </p:nvSpPr>
        <p:spPr>
          <a:xfrm>
            <a:off x="571500" y="2952750"/>
            <a:ext cx="2381400" cy="2000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20"/>
              <a:buNone/>
            </a:pPr>
            <a:r>
              <a:rPr b="1" lang="en" sz="1200">
                <a:solidFill>
                  <a:srgbClr val="000000"/>
                </a:solidFill>
              </a:rPr>
              <a:t>Donna Sykes</a:t>
            </a:r>
            <a:endParaRPr b="1" sz="12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SzPts val="2520"/>
              <a:buNone/>
            </a:pPr>
            <a:r>
              <a:rPr b="1" lang="en" sz="1200">
                <a:solidFill>
                  <a:srgbClr val="005EA2"/>
                </a:solidFill>
              </a:rPr>
              <a:t>Contract Specialist</a:t>
            </a:r>
            <a:endParaRPr b="1" sz="1200">
              <a:solidFill>
                <a:srgbClr val="005EA2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2520"/>
              <a:buNone/>
            </a:pPr>
            <a:r>
              <a:rPr lang="en" sz="1200">
                <a:solidFill>
                  <a:srgbClr val="222222"/>
                </a:solidFill>
              </a:rPr>
              <a:t>Assistant Secretary for Financial Resources (ASFR)</a:t>
            </a:r>
            <a:r>
              <a:rPr lang="en" sz="1200"/>
              <a:t> </a:t>
            </a:r>
            <a:endParaRPr sz="1200">
              <a:solidFill>
                <a:srgbClr val="555555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2520"/>
              <a:buNone/>
            </a:pPr>
            <a:r>
              <a:rPr lang="en" sz="1200">
                <a:solidFill>
                  <a:srgbClr val="555555"/>
                </a:solidFill>
              </a:rPr>
              <a:t>U.S. Department of Health and Human Services</a:t>
            </a:r>
            <a:endParaRPr sz="1200">
              <a:solidFill>
                <a:srgbClr val="555555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2520"/>
              <a:buNone/>
            </a:pPr>
            <a:r>
              <a:rPr b="1" lang="en" sz="1200">
                <a:solidFill>
                  <a:srgbClr val="005EA2"/>
                </a:solidFill>
              </a:rPr>
              <a:t>Donna.Sykes@hhs.gov</a:t>
            </a:r>
            <a:endParaRPr b="1" sz="1200">
              <a:solidFill>
                <a:srgbClr val="005EA2"/>
              </a:solidFill>
            </a:endParaRPr>
          </a:p>
        </p:txBody>
      </p:sp>
      <p:pic>
        <p:nvPicPr>
          <p:cNvPr descr="This image features Donna Sykes, the Contract Specialist for the HHS Assistant Secretary for Financial Resources." id="198" name="Google Shape;198;p2"/>
          <p:cNvPicPr preferRelativeResize="0"/>
          <p:nvPr/>
        </p:nvPicPr>
        <p:blipFill rotWithShape="1">
          <a:blip r:embed="rId3">
            <a:alphaModFix/>
          </a:blip>
          <a:srcRect b="4305" l="0" r="0" t="4305"/>
          <a:stretch/>
        </p:blipFill>
        <p:spPr>
          <a:xfrm>
            <a:off x="693477" y="1143000"/>
            <a:ext cx="1619100" cy="1619100"/>
          </a:xfrm>
          <a:prstGeom prst="roundRect">
            <a:avLst>
              <a:gd fmla="val 5882" name="adj"/>
            </a:avLst>
          </a:prstGeom>
          <a:noFill/>
          <a:ln>
            <a:noFill/>
          </a:ln>
        </p:spPr>
      </p:pic>
      <p:pic>
        <p:nvPicPr>
          <p:cNvPr descr="This image features Nicol Ford, the program analyst for the Office of Centralized Acquisition Services." id="199" name="Google Shape;199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41475" y="1143000"/>
            <a:ext cx="1619100" cy="1619100"/>
          </a:xfrm>
          <a:prstGeom prst="roundRect">
            <a:avLst>
              <a:gd fmla="val 5882" name="adj"/>
            </a:avLst>
          </a:prstGeom>
          <a:noFill/>
          <a:ln>
            <a:noFill/>
          </a:ln>
        </p:spPr>
      </p:pic>
      <p:sp>
        <p:nvSpPr>
          <p:cNvPr id="200" name="Google Shape;200;p2"/>
          <p:cNvSpPr txBox="1"/>
          <p:nvPr>
            <p:ph idx="1" type="body"/>
          </p:nvPr>
        </p:nvSpPr>
        <p:spPr>
          <a:xfrm>
            <a:off x="3619500" y="2952750"/>
            <a:ext cx="2381400" cy="2000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Nicol Ford</a:t>
            </a:r>
            <a:endParaRPr b="1"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450"/>
              </a:spcBef>
              <a:spcAft>
                <a:spcPts val="0"/>
              </a:spcAft>
              <a:buSzPts val="1800"/>
              <a:buNone/>
            </a:pPr>
            <a:r>
              <a:rPr b="1" lang="en" sz="1200">
                <a:solidFill>
                  <a:srgbClr val="005EA2"/>
                </a:solidFill>
                <a:latin typeface="Arial"/>
                <a:ea typeface="Arial"/>
                <a:cs typeface="Arial"/>
                <a:sym typeface="Arial"/>
              </a:rPr>
              <a:t>Program Analyst</a:t>
            </a:r>
            <a:endParaRPr b="1" sz="1200">
              <a:solidFill>
                <a:srgbClr val="005EA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Office of Centralized Acquisition Services</a:t>
            </a:r>
            <a:endParaRPr sz="1200">
              <a:solidFill>
                <a:srgbClr val="5555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General Services Administration</a:t>
            </a:r>
            <a:endParaRPr sz="1200">
              <a:solidFill>
                <a:srgbClr val="5555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900"/>
              </a:spcBef>
              <a:spcAft>
                <a:spcPts val="1200"/>
              </a:spcAft>
              <a:buSzPts val="1800"/>
              <a:buNone/>
            </a:pPr>
            <a:r>
              <a:rPr b="1" lang="en" sz="1100">
                <a:solidFill>
                  <a:srgbClr val="005EA2"/>
                </a:solidFill>
                <a:latin typeface="Arial"/>
                <a:ea typeface="Arial"/>
                <a:cs typeface="Arial"/>
                <a:sym typeface="Arial"/>
              </a:rPr>
              <a:t>nicol.ford@gsa.gov</a:t>
            </a:r>
            <a:endParaRPr b="1" sz="1100">
              <a:solidFill>
                <a:srgbClr val="005EA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his image features Kelly Whitfield, who is the Program Manager for the Customer Education Service Center." id="201" name="Google Shape;201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89475" y="1143000"/>
            <a:ext cx="1619100" cy="1619100"/>
          </a:xfrm>
          <a:prstGeom prst="roundRect">
            <a:avLst>
              <a:gd fmla="val 5882" name="adj"/>
            </a:avLst>
          </a:prstGeom>
          <a:noFill/>
          <a:ln>
            <a:noFill/>
          </a:ln>
        </p:spPr>
      </p:pic>
      <p:sp>
        <p:nvSpPr>
          <p:cNvPr id="202" name="Google Shape;202;p2"/>
          <p:cNvSpPr txBox="1"/>
          <p:nvPr>
            <p:ph idx="1" type="body"/>
          </p:nvPr>
        </p:nvSpPr>
        <p:spPr>
          <a:xfrm>
            <a:off x="6667500" y="2952750"/>
            <a:ext cx="2381400" cy="2000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Kelly Whitfield</a:t>
            </a:r>
            <a:endParaRPr b="1"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450"/>
              </a:spcBef>
              <a:spcAft>
                <a:spcPts val="0"/>
              </a:spcAft>
              <a:buSzPts val="1800"/>
              <a:buNone/>
            </a:pPr>
            <a:r>
              <a:rPr b="1" lang="en" sz="1200">
                <a:solidFill>
                  <a:srgbClr val="005EA2"/>
                </a:solidFill>
                <a:latin typeface="Arial"/>
                <a:ea typeface="Arial"/>
                <a:cs typeface="Arial"/>
                <a:sym typeface="Arial"/>
              </a:rPr>
              <a:t>Customer Education Service Center</a:t>
            </a:r>
            <a:endParaRPr b="1" sz="1200">
              <a:solidFill>
                <a:srgbClr val="005EA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General Services Administration</a:t>
            </a:r>
            <a:endParaRPr sz="1200">
              <a:solidFill>
                <a:srgbClr val="55555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900"/>
              </a:spcBef>
              <a:spcAft>
                <a:spcPts val="1200"/>
              </a:spcAft>
              <a:buSzPts val="1800"/>
              <a:buNone/>
            </a:pPr>
            <a:r>
              <a:rPr b="1" lang="en" sz="1100">
                <a:solidFill>
                  <a:srgbClr val="005EA2"/>
                </a:solidFill>
                <a:latin typeface="Arial"/>
                <a:ea typeface="Arial"/>
                <a:cs typeface="Arial"/>
                <a:sym typeface="Arial"/>
              </a:rPr>
              <a:t>kelly.robinson@gsa.gov</a:t>
            </a:r>
            <a:endParaRPr b="1" sz="1100">
              <a:solidFill>
                <a:srgbClr val="005EA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"/>
          <p:cNvSpPr txBox="1"/>
          <p:nvPr>
            <p:ph type="title"/>
          </p:nvPr>
        </p:nvSpPr>
        <p:spPr>
          <a:xfrm>
            <a:off x="592000" y="1577925"/>
            <a:ext cx="4128000" cy="26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" sz="2640"/>
              <a:t>What challenges do you think most COR's within the Federal Government experience?</a:t>
            </a:r>
            <a:endParaRPr sz="336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82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4"/>
          <p:cNvSpPr txBox="1"/>
          <p:nvPr>
            <p:ph type="title"/>
          </p:nvPr>
        </p:nvSpPr>
        <p:spPr>
          <a:xfrm>
            <a:off x="4714000" y="1963877"/>
            <a:ext cx="4128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" sz="2940"/>
              <a:t>Please share some mistakes even good CORs make. </a:t>
            </a:r>
            <a:endParaRPr sz="366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312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"/>
          <p:cNvSpPr txBox="1"/>
          <p:nvPr>
            <p:ph type="title"/>
          </p:nvPr>
        </p:nvSpPr>
        <p:spPr>
          <a:xfrm>
            <a:off x="444000" y="10961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" sz="2540"/>
              <a:t>What advice do you have for CORs to make their work experience more efficient? (tips &amp; tricks)</a:t>
            </a:r>
            <a:endParaRPr b="1" sz="254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720"/>
          </a:p>
        </p:txBody>
      </p:sp>
      <p:pic>
        <p:nvPicPr>
          <p:cNvPr descr="coworkers handing each other completed work" id="218" name="Google Shape;218;p5" title="office work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8275" y="2713474"/>
            <a:ext cx="3904224" cy="21961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ntractor completing tasks" id="219" name="Google Shape;219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13022" y="2715400"/>
            <a:ext cx="2738477" cy="219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6"/>
          <p:cNvSpPr txBox="1"/>
          <p:nvPr>
            <p:ph type="title"/>
          </p:nvPr>
        </p:nvSpPr>
        <p:spPr>
          <a:xfrm>
            <a:off x="4164960" y="1725150"/>
            <a:ext cx="4128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" sz="2740"/>
              <a:t>What is one of the strangest calls you've ever gotten/problem you've had to solve as a COR?</a:t>
            </a:r>
            <a:endParaRPr b="1" sz="2740"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t/>
            </a:r>
            <a:endParaRPr b="1" sz="274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92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7"/>
          <p:cNvSpPr txBox="1"/>
          <p:nvPr>
            <p:ph type="title"/>
          </p:nvPr>
        </p:nvSpPr>
        <p:spPr>
          <a:xfrm>
            <a:off x="444000" y="1706664"/>
            <a:ext cx="4128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" sz="2840"/>
              <a:t>Are there any tools or resources that you especially like to use as a COR?</a:t>
            </a:r>
            <a:endParaRPr b="1" sz="284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t/>
            </a:r>
            <a:endParaRPr b="1" sz="284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3020"/>
          </a:p>
        </p:txBody>
      </p:sp>
      <p:pic>
        <p:nvPicPr>
          <p:cNvPr descr="picture of man standing on his resources to look over a wall" id="230" name="Google Shape;230;p7" title="resources cartoon"/>
          <p:cNvPicPr preferRelativeResize="0"/>
          <p:nvPr/>
        </p:nvPicPr>
        <p:blipFill rotWithShape="1">
          <a:blip r:embed="rId3">
            <a:alphaModFix/>
          </a:blip>
          <a:srcRect b="3670" l="0" r="0" t="0"/>
          <a:stretch/>
        </p:blipFill>
        <p:spPr>
          <a:xfrm>
            <a:off x="5174200" y="1019325"/>
            <a:ext cx="3065275" cy="372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8"/>
          <p:cNvSpPr txBox="1"/>
          <p:nvPr>
            <p:ph type="title"/>
          </p:nvPr>
        </p:nvSpPr>
        <p:spPr>
          <a:xfrm>
            <a:off x="444000" y="10961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200"/>
              <a:t>Resources </a:t>
            </a:r>
            <a:endParaRPr b="1"/>
          </a:p>
        </p:txBody>
      </p:sp>
      <p:sp>
        <p:nvSpPr>
          <p:cNvPr id="236" name="Google Shape;236;p8"/>
          <p:cNvSpPr txBox="1"/>
          <p:nvPr>
            <p:ph idx="1" type="body"/>
          </p:nvPr>
        </p:nvSpPr>
        <p:spPr>
          <a:xfrm>
            <a:off x="444000" y="1803550"/>
            <a:ext cx="8256000" cy="31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</a:rPr>
              <a:t>COR Toolkit:  </a:t>
            </a:r>
            <a:r>
              <a:rPr lang="en" sz="2200" u="sng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https://www.fai.gov/resources/cor-toolkit</a:t>
            </a:r>
            <a:r>
              <a:rPr lang="en" sz="2200">
                <a:solidFill>
                  <a:schemeClr val="dk1"/>
                </a:solidFill>
              </a:rPr>
              <a:t> 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</a:rPr>
              <a:t>Steps to Performance-Based Acquisition:  </a:t>
            </a:r>
            <a:r>
              <a:rPr lang="en" sz="2200" u="sng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https://buy.gsa.gov/spba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</a:rPr>
              <a:t>CALC+ Quick Rate:  </a:t>
            </a:r>
            <a:r>
              <a:rPr lang="en" sz="2200" u="sng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https://buy.gsa.gov/pricing/qr/mas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</a:rPr>
              <a:t>IGCE Tool </a:t>
            </a:r>
            <a:r>
              <a:rPr lang="en" sz="2200" u="sng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https://hallways.cap.gsa.gov/app/#/igce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9"/>
          <p:cNvSpPr txBox="1"/>
          <p:nvPr>
            <p:ph type="title"/>
          </p:nvPr>
        </p:nvSpPr>
        <p:spPr>
          <a:xfrm>
            <a:off x="444000" y="10961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382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820"/>
              <a:t>Thank You!</a:t>
            </a:r>
            <a:endParaRPr sz="382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382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820"/>
              <a:t>Questions?</a:t>
            </a:r>
            <a:endParaRPr sz="382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SS Roundtabl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71B23CF0-F8D1-4B3A-9427-20094EBA1C61</vt:lpwstr>
  </property>
  <property fmtid="{D5CDD505-2E9C-101B-9397-08002B2CF9AE}" pid="3" name="ArticulatePath">
    <vt:lpwstr>Real CORs of the Fed Gov ATRW Summer 2026_081826_508</vt:lpwstr>
  </property>
</Properties>
</file>