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Merriweather" panose="00000500000000000000" pitchFamily="2" charset="0"/>
      <p:regular r:id="rId26"/>
      <p:bold r:id="rId27"/>
      <p:boldItalic r:id="rId28"/>
    </p:embeddedFont>
    <p:embeddedFont>
      <p:font typeface="Poppins" panose="00000500000000000000" pitchFamily="2" charset="0"/>
      <p:regular r:id="rId29"/>
      <p:bold r:id="rId30"/>
      <p:italic r:id="rId31"/>
      <p:boldItalic r:id="rId32"/>
    </p:embeddedFont>
  </p:embeddedFontLst>
  <p:custDataLst>
    <p:tags r:id="rId3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63" autoAdjust="0"/>
    <p:restoredTop sz="86432" autoAdjust="0"/>
  </p:normalViewPr>
  <p:slideViewPr>
    <p:cSldViewPr snapToGrid="0">
      <p:cViewPr varScale="1">
        <p:scale>
          <a:sx n="121" d="100"/>
          <a:sy n="121" d="100"/>
        </p:scale>
        <p:origin x="1344" y="1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3f6bb45dcfe_3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3f6bb45dcfe_3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f6bb45dcfe_2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3f6bb45dcfe_2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Ryan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"Shadow IT" Warning: Look, I know that shiny new AI tool you found on the internet looks cool, but unless it's on our 'Approved' list, it’s basically a security bonfire waiting to happen. If you're putting agency data into unvetted tools, stop. Just… don't.</a:t>
            </a:r>
            <a:br>
              <a:rPr lang="en">
                <a:solidFill>
                  <a:schemeClr val="dk1"/>
                </a:solidFill>
              </a:rPr>
            </a:b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"Authorized" Advantage: We have internal, agency-approved tools for a reason. They’re like our secured, fenced-in backyard. You can play, experiment, and do your work there without worrying that you’re accidentally leaking sensitive data to a server in a basement somewhere.</a:t>
            </a:r>
            <a:br>
              <a:rPr lang="en">
                <a:solidFill>
                  <a:schemeClr val="dk1"/>
                </a:solidFill>
              </a:rPr>
            </a:b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 "Vetting" Reality Check: If you absolutely *must* use a tool that isn’t on the list, your agency has a vetting process. It’s not just red tape—it’s the digital equivalent of making sure the tool isn’t going to steal your wallet and sell your identity.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f6bb45dcfe_2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f6bb45dcfe_2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Ryan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f6bb45dcfe_2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3f6bb45dcfe_2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Andrea</a:t>
            </a:r>
            <a:endParaRPr/>
          </a:p>
          <a:p>
            <a:pPr marL="0" lvl="0" indent="0" algn="l" rtl="0">
              <a:spcBef>
                <a:spcPts val="0"/>
              </a:spcBef>
              <a:spcAft>
                <a:spcPts val="0"/>
              </a:spcAft>
              <a:buNone/>
            </a:pPr>
            <a:br>
              <a:rPr lang="en"/>
            </a:br>
            <a:r>
              <a:rPr lang="en"/>
              <a:t>This might look familiar.  This is also how our Center of Excellence for Outcome-Based Contracting recommend you write requirements.  Which this kind of is, in a way.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f6bb45dcfe_2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f6bb45dcfe_2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Andrea</a:t>
            </a:r>
            <a:br>
              <a:rPr lang="en"/>
            </a:br>
            <a:br>
              <a:rPr lang="en"/>
            </a:br>
            <a:r>
              <a:rPr lang="en"/>
              <a:t>I like to be edu-tained.  Life is short.  What personas would be useful for you in your work?  Share in the chat</a:t>
            </a:r>
            <a:br>
              <a:rPr lang="en"/>
            </a:br>
            <a:br>
              <a:rPr lang="en"/>
            </a:br>
            <a:r>
              <a:rPr lang="en"/>
              <a:t>Transition to live demo</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f6bb45dcfe_2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f6bb45dcfe_2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Danielle</a:t>
            </a:r>
            <a:endParaRPr/>
          </a:p>
          <a:p>
            <a:pPr marL="0" lvl="0" indent="0" algn="l" rtl="0">
              <a:spcBef>
                <a:spcPts val="0"/>
              </a:spcBef>
              <a:spcAft>
                <a:spcPts val="0"/>
              </a:spcAft>
              <a:buNone/>
            </a:pPr>
            <a:endParaRPr/>
          </a:p>
          <a:p>
            <a:pPr marL="0" lvl="0" indent="0" algn="l" rtl="0">
              <a:spcBef>
                <a:spcPts val="0"/>
              </a:spcBef>
              <a:spcAft>
                <a:spcPts val="0"/>
              </a:spcAft>
              <a:buNone/>
            </a:pPr>
            <a:r>
              <a:rPr lang="en"/>
              <a:t>These are real and we didn’t make these up.</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f6bb45dcfe_1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3f6bb45dcfe_1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6bb45dcfe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f6bb45dcfe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Ryan</a:t>
            </a:r>
            <a:br>
              <a:rPr lang="en"/>
            </a:br>
            <a:br>
              <a:rPr lang="en"/>
            </a:br>
            <a:r>
              <a:rPr lang="en" b="1">
                <a:solidFill>
                  <a:schemeClr val="dk1"/>
                </a:solidFill>
              </a:rPr>
              <a:t>The "Human Illusion" (The Creepy Factor):</a:t>
            </a:r>
            <a:r>
              <a:rPr lang="en">
                <a:solidFill>
                  <a:schemeClr val="dk1"/>
                </a:solidFill>
              </a:rPr>
              <a:t> "Let's be real: we are hard-wired to make friends with anything that talks back to us. But stop it. This thing doesn't have a soul, it doesn't have a gut feeling, and it definitely doesn't care about your project deadline. It’s just math—fancy, fast, shiny math—pretending to be a person. </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The "Pattern Recognition" (The Autocorrect on Steroids):</a:t>
            </a:r>
            <a:r>
              <a:rPr lang="en">
                <a:solidFill>
                  <a:schemeClr val="dk1"/>
                </a:solidFill>
              </a:rPr>
              <a:t> "AI isn't ‘thinking’ about your acquisition strategy. It’s basically the world’s most sophisticated game of ‘Guess the Next Word.’ It’s a pattern-matching machine. If it sounds smart, it’s only because it read a lot of smart stuff, not because it’s having an epiphany. If you feed it bad data, you get bad results. It’s ‘garbage in, garbage out’—but faster.</a:t>
            </a:r>
            <a:endParaRPr>
              <a:solidFill>
                <a:schemeClr val="dk1"/>
              </a:solidFill>
            </a:endParaRPr>
          </a:p>
          <a:p>
            <a:pPr marL="0" lvl="0" indent="0" algn="l" rtl="0">
              <a:lnSpc>
                <a:spcPct val="115000"/>
              </a:lnSpc>
              <a:spcBef>
                <a:spcPts val="1200"/>
              </a:spcBef>
              <a:spcAft>
                <a:spcPts val="1200"/>
              </a:spcAft>
              <a:buNone/>
            </a:pPr>
            <a:r>
              <a:rPr lang="en" b="1">
                <a:solidFill>
                  <a:schemeClr val="dk1"/>
                </a:solidFill>
              </a:rPr>
              <a:t>The "Decision Support" (The Calculator Metaphor):</a:t>
            </a:r>
            <a:r>
              <a:rPr lang="en">
                <a:solidFill>
                  <a:schemeClr val="dk1"/>
                </a:solidFill>
              </a:rPr>
              <a:t> "Treat this like a calculator for words. You wouldn’t ask your calculator to do your taxes and then blindly sign the return, right? Same here. You are the brains; the AI is just the glorified spell-check.</a:t>
            </a:r>
            <a:br>
              <a:rPr lang="en">
                <a:solidFill>
                  <a:schemeClr val="dk1"/>
                </a:solidFill>
              </a:rPr>
            </a:b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f6bb45dcfe_1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f6bb45dcfe_1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Danielle</a:t>
            </a:r>
            <a:br>
              <a:rPr lang="en">
                <a:solidFill>
                  <a:schemeClr val="dk1"/>
                </a:solidFill>
              </a:rPr>
            </a:br>
            <a:br>
              <a:rPr lang="en">
                <a:solidFill>
                  <a:schemeClr val="dk1"/>
                </a:solidFill>
              </a:rPr>
            </a:br>
            <a:r>
              <a:rPr lang="en" b="1">
                <a:solidFill>
                  <a:schemeClr val="dk1"/>
                </a:solidFill>
              </a:rPr>
              <a:t>The "Confident Liar" Problem:</a:t>
            </a:r>
            <a:r>
              <a:rPr lang="en">
                <a:solidFill>
                  <a:schemeClr val="dk1"/>
                </a:solidFill>
              </a:rPr>
              <a:t> AI is not a research database; it is a text-generation engine. It can produce highly convincing, professional-sounding content that contains fabricated information—including fake Federal Acquisition Regulation (FAR) citations. If the AI provides a regulation you haven't personally verified, assume it might be incorrect.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The "Receipts" Rule:</a:t>
            </a:r>
            <a:r>
              <a:rPr lang="en">
                <a:solidFill>
                  <a:schemeClr val="dk1"/>
                </a:solidFill>
              </a:rPr>
              <a:t> Don't just take the AI's word for it. Make it 'show its work.' If the AI gives you a regulation, make it provide the specific reference. If it can’t give you the link or the exact subsection, treat it like it’s making it up—because it probably is.</a:t>
            </a:r>
            <a:endParaRPr>
              <a:solidFill>
                <a:schemeClr val="dk1"/>
              </a:solidFill>
            </a:endParaRPr>
          </a:p>
          <a:p>
            <a:pPr marL="0" lvl="0" indent="0" algn="l" rtl="0">
              <a:lnSpc>
                <a:spcPct val="115000"/>
              </a:lnSpc>
              <a:spcBef>
                <a:spcPts val="1200"/>
              </a:spcBef>
              <a:spcAft>
                <a:spcPts val="1200"/>
              </a:spcAft>
              <a:buClr>
                <a:schemeClr val="dk1"/>
              </a:buClr>
              <a:buSzPts val="1100"/>
              <a:buFont typeface="Arial"/>
              <a:buNone/>
            </a:pPr>
            <a:r>
              <a:rPr lang="en" b="1">
                <a:solidFill>
                  <a:schemeClr val="dk1"/>
                </a:solidFill>
              </a:rPr>
              <a:t>Final Accountability:</a:t>
            </a:r>
            <a:r>
              <a:rPr lang="en">
                <a:solidFill>
                  <a:schemeClr val="dk1"/>
                </a:solidFill>
              </a:rPr>
              <a:t> If you put a hallucinated FAR clause in a solicitation and it gets protested, you can’t tell the GAO, 'But the bot said it was okay!' You are the Contracting Officer. You own the signature, you own the research, and you own the risk.</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f6bb45dcfe_1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3f6bb45dcfe_1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f6bb45dcfe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f6bb45dcfe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f6bb45dcfe_3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f6bb45dcfe_3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f6bb45dcfe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3f6bb45dcfe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f6bb45dcfe_1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f6bb45dcfe_1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f6bb45dcfe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f6bb45dcfe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50">
                <a:solidFill>
                  <a:srgbClr val="1F1F1F"/>
                </a:solidFill>
                <a:highlight>
                  <a:srgbClr val="E9EEF6"/>
                </a:highlight>
              </a:rPr>
              <a:t>Danielle will cover briefly resources PILOTS makes available to GSA and beyond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f6bb45dcfe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3f6bb45dcfe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50">
                <a:solidFill>
                  <a:srgbClr val="1F1F1F"/>
                </a:solidFill>
              </a:rPr>
              <a:t>Danielle will cover briefly resources PILOTS makes available to GSA and beyond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f6bb45dcfe_3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f6bb45dcfe_3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Ryan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f6bb45dcfe_3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f6bb45dcfe_3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Danielle; Which of these feels most familiar?</a:t>
            </a:r>
            <a:r>
              <a:rPr lang="en">
                <a:solidFill>
                  <a:schemeClr val="dk1"/>
                </a:solidFill>
              </a:rPr>
              <a:t>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f6bb45dcfe_2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f6bb45dcfe_2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a:solidFill>
                  <a:schemeClr val="dk1"/>
                </a:solidFill>
              </a:rPr>
              <a:t>ANDREA:</a:t>
            </a:r>
            <a:r>
              <a:rPr lang="en" sz="1200">
                <a:solidFill>
                  <a:schemeClr val="dk1"/>
                </a:solidFill>
              </a:rPr>
              <a:t> So, when you heard this session was going to include AI — what was your first thought.</a:t>
            </a:r>
            <a:endParaRPr sz="12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rPr>
              <a:t>Don't answer yet. I'm going to answer for you.</a:t>
            </a:r>
            <a:endParaRPr sz="12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200" i="1">
                <a:solidFill>
                  <a:schemeClr val="dk1"/>
                </a:solidFill>
              </a:rPr>
              <a:t>(beat)</a:t>
            </a:r>
            <a:endParaRPr sz="1200"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rPr>
              <a:t>Some of you thought: </a:t>
            </a:r>
            <a:r>
              <a:rPr lang="en" sz="1200" i="1">
                <a:solidFill>
                  <a:schemeClr val="dk1"/>
                </a:solidFill>
              </a:rPr>
              <a:t>"Is this going to replace my job."</a:t>
            </a:r>
            <a:endParaRPr sz="1200"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rPr>
              <a:t>Some of you thought: </a:t>
            </a:r>
            <a:r>
              <a:rPr lang="en" sz="1200" i="1">
                <a:solidFill>
                  <a:schemeClr val="dk1"/>
                </a:solidFill>
              </a:rPr>
              <a:t>"I hope nobody puts sensitive data into one of these things."</a:t>
            </a:r>
            <a:endParaRPr sz="1200" i="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sz="1200">
                <a:solidFill>
                  <a:schemeClr val="dk1"/>
                </a:solidFill>
              </a:rPr>
              <a:t>Some of you thought: </a:t>
            </a:r>
            <a:r>
              <a:rPr lang="en" sz="1200" i="1">
                <a:solidFill>
                  <a:schemeClr val="dk1"/>
                </a:solidFill>
              </a:rPr>
              <a:t>"We can barely get our WiFi in the office to work what are we doing talking about artificial intelligence."</a:t>
            </a:r>
            <a:endParaRPr sz="1200" i="1">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f6bb45dcfe_2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f6bb45dcfe_2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Andrea</a:t>
            </a:r>
            <a:br>
              <a:rPr lang="en">
                <a:solidFill>
                  <a:schemeClr val="dk1"/>
                </a:solidFill>
              </a:rPr>
            </a:br>
            <a:br>
              <a:rPr lang="en">
                <a:solidFill>
                  <a:schemeClr val="dk1"/>
                </a:solidFill>
              </a:rPr>
            </a:br>
            <a:r>
              <a:rPr lang="en">
                <a:solidFill>
                  <a:schemeClr val="dk1"/>
                </a:solidFill>
              </a:rPr>
              <a:t>Policy slide. I know. Try to stay awake—I promise this isn’t just reading memo titles out loud. Think of this slide as the permission and guardrails slide, even if you’re scared.</a:t>
            </a:r>
            <a:br>
              <a:rPr lang="en">
                <a:solidFill>
                  <a:schemeClr val="dk1"/>
                </a:solidFill>
              </a:rPr>
            </a:br>
            <a:r>
              <a:rPr lang="en">
                <a:solidFill>
                  <a:schemeClr val="dk1"/>
                </a:solidFill>
              </a:rPr>
              <a:t>It says: don't break anything, don't trap us in a single-vendor subscription we can't escape, and please—for the love of the taxpayer—be honest about what the AI is actually doing.</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Think of AI as a very smart, very fast intern who occasionally hallucinates and lies to your face. You are the boss. You sign the paper. If the AI hallucinates a FAR citation, that is on you. Double-check its math.</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At GSA, we have four buckets for AI projects (CIO 2185.1C). Think of this like doing laundry. Ideally you wouldn’t a delicate silk shirt in with your gym socks if you want to get either actually clean. Don’t treat a high-stakes 'Production' application like a low-stakes 'Sandbox' test. Know which pile your project belongs in.  And if you don’t, ask.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f6bb45dcfe_2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3f6bb45dcfe_2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Ryan - left</a:t>
            </a:r>
            <a:br>
              <a:rPr lang="en"/>
            </a:br>
            <a:br>
              <a:rPr lang="en"/>
            </a:br>
            <a:r>
              <a:rPr lang="en"/>
              <a:t>Danielle - right</a:t>
            </a:r>
            <a:br>
              <a:rPr lang="en"/>
            </a:br>
            <a:br>
              <a:rPr lang="en"/>
            </a:br>
            <a:r>
              <a:rPr lang="en"/>
              <a:t>Add’l notes:</a:t>
            </a:r>
            <a:br>
              <a:rPr lang="en"/>
            </a:br>
            <a:r>
              <a:rPr lang="en"/>
              <a:t>Bottom Line: We have the Cover! We have the Technology Tools! We need more Use Cases to Grow Confidence and Share Best Practices</a:t>
            </a:r>
            <a:br>
              <a:rPr lang="en"/>
            </a:br>
            <a:br>
              <a:rPr lang="en"/>
            </a:br>
            <a:r>
              <a:rPr lang="en"/>
              <a:t>RFO empowers teams to:</a:t>
            </a:r>
            <a:endParaRPr/>
          </a:p>
          <a:p>
            <a:pPr marL="0" lvl="0" indent="0" algn="l" rtl="0">
              <a:spcBef>
                <a:spcPts val="0"/>
              </a:spcBef>
              <a:spcAft>
                <a:spcPts val="0"/>
              </a:spcAft>
              <a:buNone/>
            </a:pPr>
            <a:r>
              <a:rPr lang="en"/>
              <a:t>• Exercise business judgment &amp; plan smarter</a:t>
            </a:r>
            <a:endParaRPr/>
          </a:p>
          <a:p>
            <a:pPr marL="0" lvl="0" indent="0" algn="l" rtl="0">
              <a:spcBef>
                <a:spcPts val="0"/>
              </a:spcBef>
              <a:spcAft>
                <a:spcPts val="0"/>
              </a:spcAft>
              <a:buNone/>
            </a:pPr>
            <a:r>
              <a:rPr lang="en"/>
              <a:t>• Remove friction &amp; build workforce trust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f6bb45dcfe_2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f6bb45dcfe_2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Danielle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f6bb45dcfe_2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f6bb45dcfe_2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Danielle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Generated (g3f6bb45dcfe_7_0)">
  <p:cSld name="Generated (g3f6bb45dcfe_7_0)">
    <p:spTree>
      <p:nvGrpSpPr>
        <p:cNvPr id="1"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0" name="Google Shape;2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6"/>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6"/>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1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1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3.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3.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3.gif"/><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12.gif"/><Relationship Id="rId5" Type="http://schemas.openxmlformats.org/officeDocument/2006/relationships/image" Target="../media/image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3.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4.jpg"/><Relationship Id="rId11" Type="http://schemas.openxmlformats.org/officeDocument/2006/relationships/hyperlink" Target="mailto:andrea.azarcon@gsa.gov" TargetMode="External"/><Relationship Id="rId5" Type="http://schemas.openxmlformats.org/officeDocument/2006/relationships/image" Target="../media/image3.png"/><Relationship Id="rId10" Type="http://schemas.openxmlformats.org/officeDocument/2006/relationships/hyperlink" Target="mailto:Danielle.Mouw@gsa.gov" TargetMode="External"/><Relationship Id="rId4" Type="http://schemas.openxmlformats.org/officeDocument/2006/relationships/image" Target="../media/image1.png"/><Relationship Id="rId9" Type="http://schemas.openxmlformats.org/officeDocument/2006/relationships/hyperlink" Target="mailto:ryan.williams@gsa.gov"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image" Target="../media/image3.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3.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hyperlink" Target="https://www.fai.gov/sites/fai/files/CFEN%20001%20AI%20Prompt%20Engineering%20Credential%20Concept%20Card%20%20-%202024-09-26_.pdf" TargetMode="External"/><Relationship Id="rId13" Type="http://schemas.openxmlformats.org/officeDocument/2006/relationships/image" Target="../media/image22.png"/><Relationship Id="rId18" Type="http://schemas.openxmlformats.org/officeDocument/2006/relationships/hyperlink" Target="mailto:TECHACQ-COP@listserv.gsa.gov" TargetMode="External"/><Relationship Id="rId26" Type="http://schemas.openxmlformats.org/officeDocument/2006/relationships/hyperlink" Target="https://www.gsa.gov/buy-through-us/products-and-services/professional-services/buy-services/oasis-plus/buyers-guide/research-the-oasis-plus-contract-features/blanket-purchase-agreements" TargetMode="External"/><Relationship Id="rId3" Type="http://schemas.openxmlformats.org/officeDocument/2006/relationships/notesSlide" Target="../notesSlides/notesSlide22.xml"/><Relationship Id="rId21" Type="http://schemas.openxmlformats.org/officeDocument/2006/relationships/hyperlink" Target="http://acquisition.gov" TargetMode="External"/><Relationship Id="rId7" Type="http://schemas.openxmlformats.org/officeDocument/2006/relationships/image" Target="../media/image21.png"/><Relationship Id="rId12" Type="http://schemas.openxmlformats.org/officeDocument/2006/relationships/hyperlink" Target="https://chat.google.com/app/chat/AAAAwxS3fGU" TargetMode="External"/><Relationship Id="rId17" Type="http://schemas.openxmlformats.org/officeDocument/2006/relationships/image" Target="../media/image23.png"/><Relationship Id="rId25" Type="http://schemas.openxmlformats.org/officeDocument/2006/relationships/hyperlink" Target="about:blank" TargetMode="External"/><Relationship Id="rId2" Type="http://schemas.openxmlformats.org/officeDocument/2006/relationships/slideLayout" Target="../slideLayouts/slideLayout4.xml"/><Relationship Id="rId16" Type="http://schemas.openxmlformats.org/officeDocument/2006/relationships/hyperlink" Target="mailto:SAGTesting@gsa.gov" TargetMode="External"/><Relationship Id="rId20" Type="http://schemas.openxmlformats.org/officeDocument/2006/relationships/hyperlink" Target="https://dau.csod.com/phnx/driver.aspx?routename=Social/Communities/CommunityWithFeed&amp;Root=73" TargetMode="External"/><Relationship Id="rId29" Type="http://schemas.openxmlformats.org/officeDocument/2006/relationships/image" Target="../media/image24.png"/><Relationship Id="rId1" Type="http://schemas.openxmlformats.org/officeDocument/2006/relationships/tags" Target="../tags/tag23.xml"/><Relationship Id="rId6" Type="http://schemas.openxmlformats.org/officeDocument/2006/relationships/image" Target="../media/image20.png"/><Relationship Id="rId11" Type="http://schemas.openxmlformats.org/officeDocument/2006/relationships/hyperlink" Target="mailto:aicop@gsa.gov" TargetMode="External"/><Relationship Id="rId24" Type="http://schemas.openxmlformats.org/officeDocument/2006/relationships/hyperlink" Target="https://acquisition.gov/sites/default/files/page_file_uploads/category-management-buying-guide.pdf" TargetMode="External"/><Relationship Id="rId32" Type="http://schemas.openxmlformats.org/officeDocument/2006/relationships/hyperlink" Target="https://gsa.zoomgov.com/meeting/register/dzGWKMGURNGzU5676no51g" TargetMode="External"/><Relationship Id="rId5" Type="http://schemas.openxmlformats.org/officeDocument/2006/relationships/image" Target="../media/image19.png"/><Relationship Id="rId15" Type="http://schemas.openxmlformats.org/officeDocument/2006/relationships/hyperlink" Target="https://www.acquisitiongateway.gov/additional-resources/resources/4173?_a%5Eg_nid=252" TargetMode="External"/><Relationship Id="rId23" Type="http://schemas.openxmlformats.org/officeDocument/2006/relationships/hyperlink" Target="https://acquisition.gov/sites/default/files/page_file_uploads/far-companion.pdf" TargetMode="External"/><Relationship Id="rId28" Type="http://schemas.openxmlformats.org/officeDocument/2006/relationships/hyperlink" Target="https://docs.google.com/spreadsheets/d/1qQqnHgXX2csHxYEGjFp_40oyyWXb_aJy_F_UWLtLqdY/edit?gid=58741860" TargetMode="External"/><Relationship Id="rId10" Type="http://schemas.openxmlformats.org/officeDocument/2006/relationships/hyperlink" Target="https://docs.google.com/document/u/0/d/1Qo2DposX8ijE1TlPM7sJkFV2DCRj5JUvYmhJYlpTOQA/edit" TargetMode="External"/><Relationship Id="rId19" Type="http://schemas.openxmlformats.org/officeDocument/2006/relationships/hyperlink" Target="https://acquisitiongateway.gov/additional-resources/resources/4173?_a%5Eg_nid=252" TargetMode="External"/><Relationship Id="rId31" Type="http://schemas.openxmlformats.org/officeDocument/2006/relationships/hyperlink" Target="https://gsa.zoomgov.com/webinar/register/WN_5xhjIL8SRq-xDj2IwcNXPA#/registration" TargetMode="External"/><Relationship Id="rId4" Type="http://schemas.openxmlformats.org/officeDocument/2006/relationships/image" Target="../media/image18.png"/><Relationship Id="rId9" Type="http://schemas.openxmlformats.org/officeDocument/2006/relationships/hyperlink" Target="https://docs.google.com/document/u/0/d/1WmKjBtfYpe3E7xaL4Fk_Yi4Aij3wP3r0CvNpywaSWfM/edit" TargetMode="External"/><Relationship Id="rId14" Type="http://schemas.openxmlformats.org/officeDocument/2006/relationships/hyperlink" Target="https://docs.google.com/spreadsheets/d/1qQqnHgXX2csHxYEGjFp_40oyyWXb_aJy_F_UWLtLqdY/edit?usp=sharing" TargetMode="External"/><Relationship Id="rId22" Type="http://schemas.openxmlformats.org/officeDocument/2006/relationships/hyperlink" Target="https://acquisition.gov/far-overhaul/practitioner-albums" TargetMode="External"/><Relationship Id="rId27" Type="http://schemas.openxmlformats.org/officeDocument/2006/relationships/hyperlink" Target="https://www.gsa.gov/technology/it-contract-vehicles-and-purchasing-programs/gwacs" TargetMode="External"/><Relationship Id="rId30"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hyperlink" Target="https://learn.csodfed.com/ui/lms-learning-details/app/curriculum/3d1629a0-fd66-4767-80c7-212bc65652b6" TargetMode="External"/><Relationship Id="rId13" Type="http://schemas.openxmlformats.org/officeDocument/2006/relationships/hyperlink" Target="https://learn.csodfed.com/ui/lms-learning-details/app/curriculum/e8eecac7-914c-4ba0-8fe9-74549ff8e9d0" TargetMode="External"/><Relationship Id="rId3" Type="http://schemas.openxmlformats.org/officeDocument/2006/relationships/notesSlide" Target="../notesSlides/notesSlide23.xml"/><Relationship Id="rId7" Type="http://schemas.openxmlformats.org/officeDocument/2006/relationships/hyperlink" Target="https://learn.csodfed.com/ui/lms-learning-details/app/curriculum/cb04c2b2-4b9f-4421-9af1-4cf7548ab6ca" TargetMode="External"/><Relationship Id="rId12" Type="http://schemas.openxmlformats.org/officeDocument/2006/relationships/hyperlink" Target="https://learn.csodfed.com/ui/lms-learning-details/app/curriculum/36704fd6-0605-4677-9165-f172c72fab80" TargetMode="External"/><Relationship Id="rId2" Type="http://schemas.openxmlformats.org/officeDocument/2006/relationships/slideLayout" Target="../slideLayouts/slideLayout4.xml"/><Relationship Id="rId1" Type="http://schemas.openxmlformats.org/officeDocument/2006/relationships/tags" Target="../tags/tag24.xml"/><Relationship Id="rId6" Type="http://schemas.openxmlformats.org/officeDocument/2006/relationships/image" Target="../media/image3.png"/><Relationship Id="rId11" Type="http://schemas.openxmlformats.org/officeDocument/2006/relationships/hyperlink" Target="https://learn.csodfed.com/ui/lms-learning-details/app/curriculum/b178a132-4961-475b-8411-f3f4c633a694" TargetMode="External"/><Relationship Id="rId5" Type="http://schemas.openxmlformats.org/officeDocument/2006/relationships/image" Target="../media/image19.png"/><Relationship Id="rId15" Type="http://schemas.openxmlformats.org/officeDocument/2006/relationships/image" Target="../media/image26.png"/><Relationship Id="rId10" Type="http://schemas.openxmlformats.org/officeDocument/2006/relationships/hyperlink" Target="https://learn.csodfed.com/ui/lms-learning-details/app/curriculum/af5fcb10-1e68-4bfe-9212-3781f75da69d" TargetMode="External"/><Relationship Id="rId4" Type="http://schemas.openxmlformats.org/officeDocument/2006/relationships/image" Target="../media/image18.png"/><Relationship Id="rId9" Type="http://schemas.openxmlformats.org/officeDocument/2006/relationships/hyperlink" Target="https://learn.csodfed.com/ui/lms-learning-details/app/curriculum/3889cb81-b0c6-4988-a552-958e305caf3a" TargetMode="External"/><Relationship Id="rId14" Type="http://schemas.openxmlformats.org/officeDocument/2006/relationships/hyperlink" Target="https://learn.csodfed.com/ui/lms-learning-details/app/event/16b93e1c-00f6-4e18-a96f-12e4b5b0dd31"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8.gif"/><Relationship Id="rId5" Type="http://schemas.openxmlformats.org/officeDocument/2006/relationships/image" Target="../media/image3.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3.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hyperlink" Target="https://www.whitehouse.gov/presidential-actions/2025/04/restoring-common-sense-to-federal-procurement/" TargetMode="External"/><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0.png"/><Relationship Id="rId11" Type="http://schemas.openxmlformats.org/officeDocument/2006/relationships/hyperlink" Target="https://www.whitehouse.gov/presidential-actions/2025/03/eliminating-waste-and-saving-taxpayer-dollars-by-consolidating-procurement/" TargetMode="External"/><Relationship Id="rId5" Type="http://schemas.openxmlformats.org/officeDocument/2006/relationships/image" Target="../media/image3.png"/><Relationship Id="rId10" Type="http://schemas.openxmlformats.org/officeDocument/2006/relationships/hyperlink" Target="https://www.whitehouse.gov/presidential-actions/2025/04/ensuring-commercial-cost-effective-solutions-in-federal-contracts/" TargetMode="External"/><Relationship Id="rId4" Type="http://schemas.openxmlformats.org/officeDocument/2006/relationships/image" Target="../media/image1.png"/><Relationship Id="rId9" Type="http://schemas.openxmlformats.org/officeDocument/2006/relationships/hyperlink" Target="https://www.whitehouse.gov/wp-content/uploads/2025/02/M-25-26-Overhauling-the-Federal-Acquisition-Regulation-0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2" name="Title 1">
            <a:extLst>
              <a:ext uri="{FF2B5EF4-FFF2-40B4-BE49-F238E27FC236}">
                <a16:creationId xmlns:a16="http://schemas.microsoft.com/office/drawing/2014/main" id="{C87B9A7E-F9D4-DF4E-F920-038B5C861C78}"/>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The Monday Morning Problem</a:t>
            </a:r>
          </a:p>
        </p:txBody>
      </p:sp>
      <p:grpSp>
        <p:nvGrpSpPr>
          <p:cNvPr id="55" name="Google Shape;55;p14">
            <a:extLst>
              <a:ext uri="{C183D7F6-B498-43B3-948B-1728B52AA6E4}">
                <adec:decorative xmlns:adec="http://schemas.microsoft.com/office/drawing/2017/decorative" val="1"/>
              </a:ext>
            </a:extLst>
          </p:cNvPr>
          <p:cNvGrpSpPr/>
          <p:nvPr/>
        </p:nvGrpSpPr>
        <p:grpSpPr>
          <a:xfrm>
            <a:off x="-16650" y="-19975"/>
            <a:ext cx="9175200" cy="5183475"/>
            <a:chOff x="-16650" y="-19975"/>
            <a:chExt cx="9175200" cy="5183475"/>
          </a:xfrm>
        </p:grpSpPr>
        <p:sp>
          <p:nvSpPr>
            <p:cNvPr id="56" name="Google Shape;56;p14"/>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7" name="Google Shape;57;p14"/>
            <p:cNvPicPr preferRelativeResize="0"/>
            <p:nvPr/>
          </p:nvPicPr>
          <p:blipFill rotWithShape="1">
            <a:blip r:embed="rId4">
              <a:alphaModFix/>
            </a:blip>
            <a:srcRect l="19707" r="17110"/>
            <a:stretch/>
          </p:blipFill>
          <p:spPr>
            <a:xfrm>
              <a:off x="-16650" y="-19900"/>
              <a:ext cx="9175200" cy="5183400"/>
            </a:xfrm>
            <a:prstGeom prst="rect">
              <a:avLst/>
            </a:prstGeom>
            <a:noFill/>
            <a:ln>
              <a:noFill/>
            </a:ln>
          </p:spPr>
        </p:pic>
        <p:sp>
          <p:nvSpPr>
            <p:cNvPr id="58" name="Google Shape;58;p14"/>
            <p:cNvSpPr/>
            <p:nvPr/>
          </p:nvSpPr>
          <p:spPr>
            <a:xfrm rot="5400000">
              <a:off x="6534553" y="119825"/>
              <a:ext cx="1041900" cy="762300"/>
            </a:xfrm>
            <a:custGeom>
              <a:avLst/>
              <a:gdLst/>
              <a:ahLst/>
              <a:cxnLst/>
              <a:rect l="l" t="t" r="r" b="b"/>
              <a:pathLst>
                <a:path w="120000" h="120000" extrusionOk="0">
                  <a:moveTo>
                    <a:pt x="0" y="120000"/>
                  </a:moveTo>
                  <a:lnTo>
                    <a:pt x="0" y="0"/>
                  </a:lnTo>
                  <a:lnTo>
                    <a:pt x="120000" y="12000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 name="Google Shape;59;p14"/>
            <p:cNvSpPr/>
            <p:nvPr/>
          </p:nvSpPr>
          <p:spPr>
            <a:xfrm>
              <a:off x="-16650" y="-17275"/>
              <a:ext cx="66942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0" name="Google Shape;60;p14"/>
            <p:cNvPicPr preferRelativeResize="0"/>
            <p:nvPr/>
          </p:nvPicPr>
          <p:blipFill rotWithShape="1">
            <a:blip r:embed="rId5">
              <a:alphaModFix/>
            </a:blip>
            <a:srcRect/>
            <a:stretch/>
          </p:blipFill>
          <p:spPr>
            <a:xfrm>
              <a:off x="447650" y="194050"/>
              <a:ext cx="2103900" cy="613800"/>
            </a:xfrm>
            <a:prstGeom prst="rect">
              <a:avLst/>
            </a:prstGeom>
            <a:noFill/>
            <a:ln>
              <a:noFill/>
            </a:ln>
          </p:spPr>
        </p:pic>
      </p:grpSp>
      <p:grpSp>
        <p:nvGrpSpPr>
          <p:cNvPr id="62" name="Google Shape;62;p14" descr="This image displays the phrase &quot;The Monday Morning Problem: Transforming AI Experiments into Acquisition Capability&quot;."/>
          <p:cNvGrpSpPr/>
          <p:nvPr/>
        </p:nvGrpSpPr>
        <p:grpSpPr>
          <a:xfrm>
            <a:off x="311700" y="1524000"/>
            <a:ext cx="5524500" cy="1809600"/>
            <a:chOff x="0" y="0"/>
            <a:chExt cx="5524500" cy="1809600"/>
          </a:xfrm>
        </p:grpSpPr>
        <p:sp>
          <p:nvSpPr>
            <p:cNvPr id="63" name="Google Shape;63;p14"/>
            <p:cNvSpPr/>
            <p:nvPr/>
          </p:nvSpPr>
          <p:spPr>
            <a:xfrm>
              <a:off x="0" y="0"/>
              <a:ext cx="5524500" cy="16191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4" name="Google Shape;64;p14"/>
            <p:cNvSpPr txBox="1"/>
            <p:nvPr/>
          </p:nvSpPr>
          <p:spPr>
            <a:xfrm>
              <a:off x="0" y="0"/>
              <a:ext cx="4990800" cy="180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45" b="1">
                  <a:solidFill>
                    <a:srgbClr val="182F66"/>
                  </a:solidFill>
                  <a:latin typeface="Arial"/>
                  <a:ea typeface="Arial"/>
                  <a:cs typeface="Arial"/>
                  <a:sym typeface="Arial"/>
                </a:rPr>
                <a:t>The Monday Morning Problem</a:t>
              </a:r>
              <a:endParaRPr sz="3145" b="1">
                <a:solidFill>
                  <a:srgbClr val="182F66"/>
                </a:solidFill>
                <a:latin typeface="Arial"/>
                <a:ea typeface="Arial"/>
                <a:cs typeface="Arial"/>
                <a:sym typeface="Arial"/>
              </a:endParaRPr>
            </a:p>
            <a:p>
              <a:pPr marL="0" lvl="0" indent="0" algn="l" rtl="0">
                <a:spcBef>
                  <a:spcPts val="900"/>
                </a:spcBef>
                <a:spcAft>
                  <a:spcPts val="0"/>
                </a:spcAft>
                <a:buNone/>
              </a:pPr>
              <a:r>
                <a:rPr lang="en" sz="1850" b="0">
                  <a:solidFill>
                    <a:srgbClr val="595959"/>
                  </a:solidFill>
                  <a:latin typeface="Arial"/>
                  <a:ea typeface="Arial"/>
                  <a:cs typeface="Arial"/>
                  <a:sym typeface="Arial"/>
                </a:rPr>
                <a:t>Turning AI Experiments into </a:t>
              </a:r>
              <a:br>
                <a:rPr lang="en" sz="1850" b="0">
                  <a:solidFill>
                    <a:srgbClr val="595959"/>
                  </a:solidFill>
                  <a:latin typeface="Arial"/>
                  <a:ea typeface="Arial"/>
                  <a:cs typeface="Arial"/>
                  <a:sym typeface="Arial"/>
                </a:rPr>
              </a:br>
              <a:r>
                <a:rPr lang="en" sz="1850" b="0">
                  <a:solidFill>
                    <a:srgbClr val="595959"/>
                  </a:solidFill>
                  <a:latin typeface="Arial"/>
                  <a:ea typeface="Arial"/>
                  <a:cs typeface="Arial"/>
                  <a:sym typeface="Arial"/>
                </a:rPr>
                <a:t>Acquisition Capability</a:t>
              </a:r>
              <a:endParaRPr sz="1850" b="0">
                <a:solidFill>
                  <a:srgbClr val="595959"/>
                </a:solidFill>
                <a:latin typeface="Arial"/>
                <a:ea typeface="Arial"/>
                <a:cs typeface="Arial"/>
                <a:sym typeface="Arial"/>
              </a:endParaRPr>
            </a:p>
          </p:txBody>
        </p:sp>
      </p:grpSp>
      <p:grpSp>
        <p:nvGrpSpPr>
          <p:cNvPr id="65" name="Google Shape;65;p14" descr="This image features the names of the presenters: Ryan Williams, Danielle Mouw, and Andrea Azarcon Heller."/>
          <p:cNvGrpSpPr/>
          <p:nvPr/>
        </p:nvGrpSpPr>
        <p:grpSpPr>
          <a:xfrm>
            <a:off x="311700" y="3333750"/>
            <a:ext cx="5524500" cy="1619100"/>
            <a:chOff x="0" y="0"/>
            <a:chExt cx="5524500" cy="1619100"/>
          </a:xfrm>
        </p:grpSpPr>
        <p:sp>
          <p:nvSpPr>
            <p:cNvPr id="66" name="Google Shape;66;p14"/>
            <p:cNvSpPr/>
            <p:nvPr/>
          </p:nvSpPr>
          <p:spPr>
            <a:xfrm>
              <a:off x="0" y="0"/>
              <a:ext cx="5524500" cy="10479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7" name="Google Shape;67;p14"/>
            <p:cNvSpPr txBox="1"/>
            <p:nvPr/>
          </p:nvSpPr>
          <p:spPr>
            <a:xfrm>
              <a:off x="0" y="0"/>
              <a:ext cx="5319900" cy="16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0">
                  <a:solidFill>
                    <a:srgbClr val="000000"/>
                  </a:solidFill>
                  <a:latin typeface="Arial"/>
                  <a:ea typeface="Arial"/>
                  <a:cs typeface="Arial"/>
                  <a:sym typeface="Arial"/>
                </a:rPr>
                <a:t>Ryan Williams</a:t>
              </a:r>
              <a:br>
                <a:rPr lang="en" sz="1800"/>
              </a:br>
              <a:r>
                <a:rPr lang="en" sz="1800" b="0">
                  <a:solidFill>
                    <a:srgbClr val="000000"/>
                  </a:solidFill>
                  <a:latin typeface="Arial"/>
                  <a:ea typeface="Arial"/>
                  <a:cs typeface="Arial"/>
                  <a:sym typeface="Arial"/>
                </a:rPr>
                <a:t>Danielle Mouw</a:t>
              </a:r>
              <a:br>
                <a:rPr lang="en" sz="1800" b="0">
                  <a:solidFill>
                    <a:srgbClr val="000000"/>
                  </a:solidFill>
                  <a:latin typeface="Arial"/>
                  <a:ea typeface="Arial"/>
                  <a:cs typeface="Arial"/>
                  <a:sym typeface="Arial"/>
                </a:rPr>
              </a:br>
              <a:r>
                <a:rPr lang="en" sz="1800" b="0">
                  <a:solidFill>
                    <a:srgbClr val="000000"/>
                  </a:solidFill>
                  <a:latin typeface="Arial"/>
                  <a:ea typeface="Arial"/>
                  <a:cs typeface="Arial"/>
                  <a:sym typeface="Arial"/>
                </a:rPr>
                <a:t>Andrea </a:t>
              </a:r>
              <a:r>
                <a:rPr lang="en" sz="1800"/>
                <a:t>Azarcon Heller</a:t>
              </a:r>
              <a:endParaRPr sz="1800" b="0">
                <a:solidFill>
                  <a:srgbClr val="000000"/>
                </a:solidFill>
                <a:latin typeface="Arial"/>
                <a:ea typeface="Arial"/>
                <a:cs typeface="Arial"/>
                <a:sym typeface="Arial"/>
              </a:endParaRPr>
            </a:p>
            <a:p>
              <a:pPr marL="0" lvl="0" indent="0" algn="l" rtl="0">
                <a:spcBef>
                  <a:spcPts val="600"/>
                </a:spcBef>
                <a:spcAft>
                  <a:spcPts val="0"/>
                </a:spcAft>
                <a:buNone/>
              </a:pPr>
              <a:r>
                <a:rPr lang="en" sz="1400" b="0">
                  <a:solidFill>
                    <a:srgbClr val="78909C"/>
                  </a:solidFill>
                  <a:latin typeface="Arial"/>
                  <a:ea typeface="Arial"/>
                  <a:cs typeface="Arial"/>
                  <a:sym typeface="Arial"/>
                </a:rPr>
                <a:t>August 24, 2026 @ 11am EST</a:t>
              </a:r>
              <a:endParaRPr sz="1400" b="0">
                <a:solidFill>
                  <a:srgbClr val="78909C"/>
                </a:solidFill>
                <a:latin typeface="Arial"/>
                <a:ea typeface="Arial"/>
                <a:cs typeface="Arial"/>
                <a:sym typeface="Arial"/>
              </a:endParaRPr>
            </a:p>
          </p:txBody>
        </p:sp>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 name="Title 1">
            <a:extLst>
              <a:ext uri="{FF2B5EF4-FFF2-40B4-BE49-F238E27FC236}">
                <a16:creationId xmlns:a16="http://schemas.microsoft.com/office/drawing/2014/main" id="{DD9ED02E-14D3-32A6-D1DD-5255DB3AC5BF}"/>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Generative AI Landscape</a:t>
            </a:r>
          </a:p>
        </p:txBody>
      </p:sp>
      <p:sp>
        <p:nvSpPr>
          <p:cNvPr id="263" name="Google Shape;263;p23">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64" name="Google Shape;264;p23" descr="This image is shown in landscape orientation and serves as the template for this slide presentation."/>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265" name="Google Shape;265;p23" descr="This image represents the acquisition training for the real-world banne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67" name="Google Shape;267;p2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7509253" y="238195"/>
            <a:ext cx="1266000" cy="569700"/>
          </a:xfrm>
          <a:prstGeom prst="rect">
            <a:avLst/>
          </a:prstGeom>
          <a:noFill/>
          <a:ln>
            <a:noFill/>
          </a:ln>
        </p:spPr>
      </p:pic>
      <p:sp>
        <p:nvSpPr>
          <p:cNvPr id="268" name="Google Shape;268;p23"/>
          <p:cNvSpPr txBox="1"/>
          <p:nvPr/>
        </p:nvSpPr>
        <p:spPr>
          <a:xfrm>
            <a:off x="438150" y="1095375"/>
            <a:ext cx="82677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000000"/>
                </a:solidFill>
              </a:rPr>
              <a:t>Navigating the Generative AI Landscape</a:t>
            </a:r>
            <a:endParaRPr sz="2400" b="1">
              <a:solidFill>
                <a:srgbClr val="000000"/>
              </a:solidFill>
            </a:endParaRPr>
          </a:p>
        </p:txBody>
      </p:sp>
      <p:grpSp>
        <p:nvGrpSpPr>
          <p:cNvPr id="269" name="Google Shape;269;p23" descr="This image illustrates authorized internal tools, which are agency-approved platforms secured for federal data and safe for everyday acquisition tasks."/>
          <p:cNvGrpSpPr/>
          <p:nvPr/>
        </p:nvGrpSpPr>
        <p:grpSpPr>
          <a:xfrm>
            <a:off x="438150" y="1714500"/>
            <a:ext cx="3943200" cy="3048000"/>
            <a:chOff x="438150" y="1714500"/>
            <a:chExt cx="3943200" cy="3048000"/>
          </a:xfrm>
        </p:grpSpPr>
        <p:sp>
          <p:nvSpPr>
            <p:cNvPr id="270" name="Google Shape;270;p23"/>
            <p:cNvSpPr/>
            <p:nvPr/>
          </p:nvSpPr>
          <p:spPr>
            <a:xfrm>
              <a:off x="438150" y="1714500"/>
              <a:ext cx="3943200" cy="3048000"/>
            </a:xfrm>
            <a:prstGeom prst="roundRect">
              <a:avLst>
                <a:gd name="adj" fmla="val 2500"/>
              </a:avLst>
            </a:prstGeom>
            <a:solidFill>
              <a:srgbClr val="FFFFFF"/>
            </a:solidFill>
            <a:ln w="19050"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1" name="Google Shape;271;p23"/>
            <p:cNvSpPr/>
            <p:nvPr/>
          </p:nvSpPr>
          <p:spPr>
            <a:xfrm>
              <a:off x="438150" y="1714500"/>
              <a:ext cx="3943200" cy="523800"/>
            </a:xfrm>
            <a:custGeom>
              <a:avLst/>
              <a:gdLst/>
              <a:ahLst/>
              <a:cxnLst/>
              <a:rect l="l" t="t" r="r" b="b"/>
              <a:pathLst>
                <a:path w="120000" h="120000" extrusionOk="0">
                  <a:moveTo>
                    <a:pt x="0" y="120000"/>
                  </a:moveTo>
                  <a:lnTo>
                    <a:pt x="0" y="17455"/>
                  </a:lnTo>
                  <a:cubicBezTo>
                    <a:pt x="0" y="12826"/>
                    <a:pt x="244" y="8386"/>
                    <a:pt x="679" y="5112"/>
                  </a:cubicBezTo>
                  <a:cubicBezTo>
                    <a:pt x="1114" y="1839"/>
                    <a:pt x="1704" y="0"/>
                    <a:pt x="2319" y="0"/>
                  </a:cubicBezTo>
                  <a:lnTo>
                    <a:pt x="117681" y="0"/>
                  </a:lnTo>
                  <a:cubicBezTo>
                    <a:pt x="118296" y="0"/>
                    <a:pt x="118886" y="1838"/>
                    <a:pt x="119321" y="5112"/>
                  </a:cubicBezTo>
                  <a:cubicBezTo>
                    <a:pt x="119756" y="8385"/>
                    <a:pt x="120000" y="12825"/>
                    <a:pt x="120000" y="17455"/>
                  </a:cubicBezTo>
                  <a:lnTo>
                    <a:pt x="120000" y="120000"/>
                  </a:lnTo>
                  <a:close/>
                </a:path>
              </a:pathLst>
            </a:cu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272" name="Google Shape;272;p23"/>
            <p:cNvGrpSpPr/>
            <p:nvPr/>
          </p:nvGrpSpPr>
          <p:grpSpPr>
            <a:xfrm>
              <a:off x="638175" y="1871663"/>
              <a:ext cx="209700" cy="209700"/>
              <a:chOff x="9525" y="9525"/>
              <a:chExt cx="209700" cy="209700"/>
            </a:xfrm>
          </p:grpSpPr>
          <p:sp>
            <p:nvSpPr>
              <p:cNvPr id="273" name="Google Shape;273;p23"/>
              <p:cNvSpPr/>
              <p:nvPr/>
            </p:nvSpPr>
            <p:spPr>
              <a:xfrm>
                <a:off x="9525" y="9525"/>
                <a:ext cx="209700" cy="209700"/>
              </a:xfrm>
              <a:prstGeom prst="ellipse">
                <a:avLst/>
              </a:prstGeom>
              <a:solidFill>
                <a:srgbClr val="000000">
                  <a:alpha val="0"/>
                </a:srgbClr>
              </a:solid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4" name="Google Shape;274;p23"/>
              <p:cNvSpPr/>
              <p:nvPr/>
            </p:nvSpPr>
            <p:spPr>
              <a:xfrm>
                <a:off x="66675" y="76200"/>
                <a:ext cx="95400" cy="66600"/>
              </a:xfrm>
              <a:custGeom>
                <a:avLst/>
                <a:gdLst/>
                <a:ahLst/>
                <a:cxnLst/>
                <a:rect l="l" t="t" r="r" b="b"/>
                <a:pathLst>
                  <a:path w="120000" h="120000" extrusionOk="0">
                    <a:moveTo>
                      <a:pt x="0" y="68571"/>
                    </a:moveTo>
                    <a:lnTo>
                      <a:pt x="36000" y="120000"/>
                    </a:lnTo>
                    <a:lnTo>
                      <a:pt x="120000" y="0"/>
                    </a:lnTo>
                  </a:path>
                </a:pathLst>
              </a:custGeom>
              <a:solidFill>
                <a:srgbClr val="000000">
                  <a:alpha val="0"/>
                </a:srgbClr>
              </a:solidFill>
              <a:ln w="23825" cap="rnd"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sp>
          <p:nvSpPr>
            <p:cNvPr id="275" name="Google Shape;275;p23"/>
            <p:cNvSpPr txBox="1"/>
            <p:nvPr/>
          </p:nvSpPr>
          <p:spPr>
            <a:xfrm>
              <a:off x="952500" y="1714500"/>
              <a:ext cx="3238500" cy="523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50" b="1">
                  <a:solidFill>
                    <a:srgbClr val="FFFFFF"/>
                  </a:solidFill>
                  <a:latin typeface="Arial"/>
                  <a:ea typeface="Arial"/>
                  <a:cs typeface="Arial"/>
                  <a:sym typeface="Arial"/>
                </a:rPr>
                <a:t>Authorized Internal Tools</a:t>
              </a:r>
              <a:endParaRPr sz="1650" b="1">
                <a:solidFill>
                  <a:srgbClr val="FFFFFF"/>
                </a:solidFill>
                <a:latin typeface="Arial"/>
                <a:ea typeface="Arial"/>
                <a:cs typeface="Arial"/>
                <a:sym typeface="Arial"/>
              </a:endParaRPr>
            </a:p>
          </p:txBody>
        </p:sp>
        <p:sp>
          <p:nvSpPr>
            <p:cNvPr id="276" name="Google Shape;276;p23"/>
            <p:cNvSpPr txBox="1"/>
            <p:nvPr/>
          </p:nvSpPr>
          <p:spPr>
            <a:xfrm>
              <a:off x="628650" y="2381250"/>
              <a:ext cx="3562200" cy="2238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0">
                  <a:solidFill>
                    <a:srgbClr val="595959"/>
                  </a:solidFill>
                  <a:latin typeface="Arial"/>
                  <a:ea typeface="Arial"/>
                  <a:cs typeface="Arial"/>
                  <a:sym typeface="Arial"/>
                </a:rPr>
                <a:t>Agency-approved platforms are secured for federal data and safe for everyday acquisition tasks.</a:t>
              </a:r>
              <a:endParaRPr sz="1400" b="0">
                <a:solidFill>
                  <a:srgbClr val="595959"/>
                </a:solidFill>
                <a:latin typeface="Arial"/>
                <a:ea typeface="Arial"/>
                <a:cs typeface="Arial"/>
                <a:sym typeface="Arial"/>
              </a:endParaRPr>
            </a:p>
          </p:txBody>
        </p:sp>
      </p:grpSp>
      <p:grpSp>
        <p:nvGrpSpPr>
          <p:cNvPr id="277" name="Google Shape;277;p23" descr="This image illustrates the third-party applications with a warning message: &quot;Utilizing external, unvetted third-party AI tools introduces significant security and compliance risks."/>
          <p:cNvGrpSpPr/>
          <p:nvPr/>
        </p:nvGrpSpPr>
        <p:grpSpPr>
          <a:xfrm>
            <a:off x="4762500" y="1714500"/>
            <a:ext cx="3943200" cy="3048000"/>
            <a:chOff x="4762500" y="1714500"/>
            <a:chExt cx="3943200" cy="3048000"/>
          </a:xfrm>
        </p:grpSpPr>
        <p:sp>
          <p:nvSpPr>
            <p:cNvPr id="278" name="Google Shape;278;p23"/>
            <p:cNvSpPr/>
            <p:nvPr/>
          </p:nvSpPr>
          <p:spPr>
            <a:xfrm>
              <a:off x="4762500" y="1714500"/>
              <a:ext cx="3943200" cy="3048000"/>
            </a:xfrm>
            <a:prstGeom prst="roundRect">
              <a:avLst>
                <a:gd name="adj" fmla="val 2500"/>
              </a:avLst>
            </a:prstGeom>
            <a:solidFill>
              <a:srgbClr val="FFFFFF"/>
            </a:solidFill>
            <a:ln w="1905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79" name="Google Shape;279;p23"/>
            <p:cNvSpPr/>
            <p:nvPr/>
          </p:nvSpPr>
          <p:spPr>
            <a:xfrm>
              <a:off x="4762500" y="1714500"/>
              <a:ext cx="3943200" cy="523800"/>
            </a:xfrm>
            <a:custGeom>
              <a:avLst/>
              <a:gdLst/>
              <a:ahLst/>
              <a:cxnLst/>
              <a:rect l="l" t="t" r="r" b="b"/>
              <a:pathLst>
                <a:path w="120000" h="120000" extrusionOk="0">
                  <a:moveTo>
                    <a:pt x="0" y="120000"/>
                  </a:moveTo>
                  <a:lnTo>
                    <a:pt x="0" y="17455"/>
                  </a:lnTo>
                  <a:cubicBezTo>
                    <a:pt x="0" y="12826"/>
                    <a:pt x="244" y="8386"/>
                    <a:pt x="679" y="5112"/>
                  </a:cubicBezTo>
                  <a:cubicBezTo>
                    <a:pt x="1114" y="1839"/>
                    <a:pt x="1704" y="0"/>
                    <a:pt x="2319" y="0"/>
                  </a:cubicBezTo>
                  <a:lnTo>
                    <a:pt x="117681" y="0"/>
                  </a:lnTo>
                  <a:cubicBezTo>
                    <a:pt x="118296" y="0"/>
                    <a:pt x="118886" y="1838"/>
                    <a:pt x="119321" y="5112"/>
                  </a:cubicBezTo>
                  <a:cubicBezTo>
                    <a:pt x="119756" y="8385"/>
                    <a:pt x="120000" y="12825"/>
                    <a:pt x="120000" y="17455"/>
                  </a:cubicBezTo>
                  <a:lnTo>
                    <a:pt x="120000" y="120000"/>
                  </a:lnTo>
                  <a:close/>
                </a:path>
              </a:pathLst>
            </a:custGeom>
            <a:solidFill>
              <a:srgbClr val="78909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280" name="Google Shape;280;p23"/>
            <p:cNvGrpSpPr/>
            <p:nvPr/>
          </p:nvGrpSpPr>
          <p:grpSpPr>
            <a:xfrm>
              <a:off x="4972050" y="1890713"/>
              <a:ext cx="190500" cy="171600"/>
              <a:chOff x="19050" y="28575"/>
              <a:chExt cx="190500" cy="171600"/>
            </a:xfrm>
          </p:grpSpPr>
          <p:sp>
            <p:nvSpPr>
              <p:cNvPr id="281" name="Google Shape;281;p23"/>
              <p:cNvSpPr/>
              <p:nvPr/>
            </p:nvSpPr>
            <p:spPr>
              <a:xfrm>
                <a:off x="19050" y="28575"/>
                <a:ext cx="190500" cy="171600"/>
              </a:xfrm>
              <a:custGeom>
                <a:avLst/>
                <a:gdLst/>
                <a:ahLst/>
                <a:cxnLst/>
                <a:rect l="l" t="t" r="r" b="b"/>
                <a:pathLst>
                  <a:path w="120000" h="120000" extrusionOk="0">
                    <a:moveTo>
                      <a:pt x="60000" y="0"/>
                    </a:moveTo>
                    <a:lnTo>
                      <a:pt x="120000" y="120000"/>
                    </a:lnTo>
                    <a:lnTo>
                      <a:pt x="0" y="120000"/>
                    </a:lnTo>
                    <a:close/>
                  </a:path>
                </a:pathLst>
              </a:custGeom>
              <a:solidFill>
                <a:srgbClr val="000000">
                  <a:alpha val="0"/>
                </a:srgbClr>
              </a:solid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2" name="Google Shape;282;p23"/>
              <p:cNvSpPr/>
              <p:nvPr/>
            </p:nvSpPr>
            <p:spPr>
              <a:xfrm>
                <a:off x="104775" y="85725"/>
                <a:ext cx="19200" cy="57300"/>
              </a:xfrm>
              <a:prstGeom prst="roundRect">
                <a:avLst>
                  <a:gd name="adj" fmla="val 25000"/>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3" name="Google Shape;283;p23"/>
              <p:cNvSpPr/>
              <p:nvPr/>
            </p:nvSpPr>
            <p:spPr>
              <a:xfrm>
                <a:off x="104775" y="161925"/>
                <a:ext cx="19200" cy="19200"/>
              </a:xfrm>
              <a:prstGeom prst="ellipse">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sp>
          <p:nvSpPr>
            <p:cNvPr id="284" name="Google Shape;284;p23"/>
            <p:cNvSpPr txBox="1"/>
            <p:nvPr/>
          </p:nvSpPr>
          <p:spPr>
            <a:xfrm>
              <a:off x="5276850" y="1714500"/>
              <a:ext cx="3238500" cy="523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50" b="1">
                  <a:solidFill>
                    <a:srgbClr val="FFFFFF"/>
                  </a:solidFill>
                  <a:latin typeface="Arial"/>
                  <a:ea typeface="Arial"/>
                  <a:cs typeface="Arial"/>
                  <a:sym typeface="Arial"/>
                </a:rPr>
                <a:t>Third-Party Applications</a:t>
              </a:r>
              <a:endParaRPr sz="1650" b="1">
                <a:solidFill>
                  <a:srgbClr val="FFFFFF"/>
                </a:solidFill>
                <a:latin typeface="Arial"/>
                <a:ea typeface="Arial"/>
                <a:cs typeface="Arial"/>
                <a:sym typeface="Arial"/>
              </a:endParaRPr>
            </a:p>
          </p:txBody>
        </p:sp>
        <p:sp>
          <p:nvSpPr>
            <p:cNvPr id="285" name="Google Shape;285;p23"/>
            <p:cNvSpPr txBox="1"/>
            <p:nvPr/>
          </p:nvSpPr>
          <p:spPr>
            <a:xfrm>
              <a:off x="4953000" y="2381250"/>
              <a:ext cx="3562200" cy="2238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50" b="1">
                  <a:solidFill>
                    <a:srgbClr val="182F66"/>
                  </a:solidFill>
                  <a:latin typeface="Arial"/>
                  <a:ea typeface="Arial"/>
                  <a:cs typeface="Arial"/>
                  <a:sym typeface="Arial"/>
                </a:rPr>
                <a:t>Warning:</a:t>
              </a:r>
              <a:r>
                <a:rPr lang="en" sz="1350" b="0">
                  <a:solidFill>
                    <a:srgbClr val="595959"/>
                  </a:solidFill>
                  <a:latin typeface="Arial"/>
                  <a:ea typeface="Arial"/>
                  <a:cs typeface="Arial"/>
                  <a:sym typeface="Arial"/>
                </a:rPr>
                <a:t> Utilizing external, unvetted third-party AI tools introduces significant security and compliance risks.</a:t>
              </a:r>
              <a:endParaRPr sz="1350" b="0">
                <a:solidFill>
                  <a:srgbClr val="595959"/>
                </a:solidFill>
                <a:latin typeface="Arial"/>
                <a:ea typeface="Arial"/>
                <a:cs typeface="Arial"/>
                <a:sym typeface="Arial"/>
              </a:endParaRPr>
            </a:p>
            <a:p>
              <a:pPr marL="0" lvl="0" indent="0" algn="l" rtl="0">
                <a:spcBef>
                  <a:spcPts val="1125"/>
                </a:spcBef>
                <a:spcAft>
                  <a:spcPts val="0"/>
                </a:spcAft>
                <a:buNone/>
              </a:pPr>
              <a:r>
                <a:rPr lang="en" sz="1350" b="0">
                  <a:solidFill>
                    <a:srgbClr val="595959"/>
                  </a:solidFill>
                  <a:latin typeface="Arial"/>
                  <a:ea typeface="Arial"/>
                  <a:cs typeface="Arial"/>
                  <a:sym typeface="Arial"/>
                </a:rPr>
                <a:t>Before adopting any new third-party application, teams must establish a familiarization case and undergo proper security vetting to ensure federal data remains protected.</a:t>
              </a:r>
              <a:endParaRPr sz="1350" b="0">
                <a:solidFill>
                  <a:srgbClr val="595959"/>
                </a:solidFill>
                <a:latin typeface="Arial"/>
                <a:ea typeface="Arial"/>
                <a:cs typeface="Arial"/>
                <a:sym typeface="Arial"/>
              </a:endParaRPr>
            </a:p>
          </p:txBody>
        </p:sp>
      </p:gr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grpSp>
        <p:nvGrpSpPr>
          <p:cNvPr id="290" name="Google Shape;290;p24" descr="This image is shown in landscape orientation and serves as the template for this slide presentation."/>
          <p:cNvGrpSpPr/>
          <p:nvPr/>
        </p:nvGrpSpPr>
        <p:grpSpPr>
          <a:xfrm>
            <a:off x="-1546335" y="-1448410"/>
            <a:ext cx="23004900" cy="7044600"/>
            <a:chOff x="-1546335" y="-1448410"/>
            <a:chExt cx="23004900" cy="7044600"/>
          </a:xfrm>
        </p:grpSpPr>
        <p:sp>
          <p:nvSpPr>
            <p:cNvPr id="291" name="Google Shape;291;p24"/>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92" name="Google Shape;292;p24"/>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293" name="Google Shape;293;p24"/>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95" name="Google Shape;295;p24"/>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99FB2841-D576-FC6B-551C-81F345E59CF5}"/>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Choosing your LLM</a:t>
            </a:r>
          </a:p>
        </p:txBody>
      </p:sp>
      <p:sp>
        <p:nvSpPr>
          <p:cNvPr id="296" name="Google Shape;296;p24"/>
          <p:cNvSpPr txBox="1"/>
          <p:nvPr/>
        </p:nvSpPr>
        <p:spPr>
          <a:xfrm>
            <a:off x="444000" y="1096099"/>
            <a:ext cx="8256000" cy="571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0">
                <a:solidFill>
                  <a:srgbClr val="000000"/>
                </a:solidFill>
                <a:latin typeface="Arial"/>
                <a:ea typeface="Arial"/>
                <a:cs typeface="Arial"/>
                <a:sym typeface="Arial"/>
              </a:rPr>
              <a:t>Acquisition Uses &amp; Choosing your LLM</a:t>
            </a:r>
            <a:endParaRPr sz="2400" b="0">
              <a:solidFill>
                <a:srgbClr val="000000"/>
              </a:solidFill>
              <a:latin typeface="Arial"/>
              <a:ea typeface="Arial"/>
              <a:cs typeface="Arial"/>
              <a:sym typeface="Arial"/>
            </a:endParaRPr>
          </a:p>
        </p:txBody>
      </p:sp>
      <p:grpSp>
        <p:nvGrpSpPr>
          <p:cNvPr id="297" name="Google Shape;297;p24" descr="This image depicts a use case featuring a model suggested by a large language model (LLM) displayed on a table."/>
          <p:cNvGrpSpPr/>
          <p:nvPr/>
        </p:nvGrpSpPr>
        <p:grpSpPr>
          <a:xfrm>
            <a:off x="438150" y="1809750"/>
            <a:ext cx="8267850" cy="2800500"/>
            <a:chOff x="438150" y="1809750"/>
            <a:chExt cx="8267850" cy="2800500"/>
          </a:xfrm>
        </p:grpSpPr>
        <p:sp>
          <p:nvSpPr>
            <p:cNvPr id="298" name="Google Shape;298;p24"/>
            <p:cNvSpPr/>
            <p:nvPr/>
          </p:nvSpPr>
          <p:spPr>
            <a:xfrm>
              <a:off x="438150" y="2609850"/>
              <a:ext cx="8267700" cy="400200"/>
            </a:xfrm>
            <a:prstGeom prst="rect">
              <a:avLst/>
            </a:prstGeom>
            <a:solidFill>
              <a:srgbClr val="F4F6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9" name="Google Shape;299;p24"/>
            <p:cNvSpPr/>
            <p:nvPr/>
          </p:nvSpPr>
          <p:spPr>
            <a:xfrm>
              <a:off x="438150" y="3409950"/>
              <a:ext cx="8267700" cy="400200"/>
            </a:xfrm>
            <a:prstGeom prst="rect">
              <a:avLst/>
            </a:prstGeom>
            <a:solidFill>
              <a:srgbClr val="F4F6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00" name="Google Shape;300;p24"/>
            <p:cNvSpPr/>
            <p:nvPr/>
          </p:nvSpPr>
          <p:spPr>
            <a:xfrm>
              <a:off x="438150" y="4210050"/>
              <a:ext cx="8267700" cy="400200"/>
            </a:xfrm>
            <a:prstGeom prst="rect">
              <a:avLst/>
            </a:prstGeom>
            <a:solidFill>
              <a:srgbClr val="F4F6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01" name="Google Shape;301;p24"/>
            <p:cNvSpPr/>
            <p:nvPr/>
          </p:nvSpPr>
          <p:spPr>
            <a:xfrm>
              <a:off x="438150" y="1809750"/>
              <a:ext cx="8267700" cy="4002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02" name="Google Shape;302;p24"/>
            <p:cNvSpPr/>
            <p:nvPr/>
          </p:nvSpPr>
          <p:spPr>
            <a:xfrm>
              <a:off x="438150" y="1809750"/>
              <a:ext cx="8267700" cy="2800500"/>
            </a:xfrm>
            <a:prstGeom prst="rect">
              <a:avLst/>
            </a:prstGeom>
            <a:solidFill>
              <a:srgbClr val="000000">
                <a:alpha val="0"/>
              </a:srgbClr>
            </a:solidFill>
            <a:ln w="1430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cxnSp>
          <p:nvCxnSpPr>
            <p:cNvPr id="303" name="Google Shape;303;p24"/>
            <p:cNvCxnSpPr/>
            <p:nvPr/>
          </p:nvCxnSpPr>
          <p:spPr>
            <a:xfrm>
              <a:off x="438150" y="2209800"/>
              <a:ext cx="8267700" cy="0"/>
            </a:xfrm>
            <a:prstGeom prst="straightConnector1">
              <a:avLst/>
            </a:prstGeom>
            <a:solidFill>
              <a:srgbClr val="FFFFFF"/>
            </a:solidFill>
            <a:ln w="14300" cap="flat" cmpd="sng">
              <a:solidFill>
                <a:srgbClr val="78909C"/>
              </a:solidFill>
              <a:prstDash val="solid"/>
              <a:round/>
              <a:headEnd type="none" w="sm" len="sm"/>
              <a:tailEnd type="none" w="sm" len="sm"/>
            </a:ln>
          </p:spPr>
        </p:cxnSp>
        <p:cxnSp>
          <p:nvCxnSpPr>
            <p:cNvPr id="304" name="Google Shape;304;p24"/>
            <p:cNvCxnSpPr/>
            <p:nvPr/>
          </p:nvCxnSpPr>
          <p:spPr>
            <a:xfrm>
              <a:off x="438150" y="2609850"/>
              <a:ext cx="8267700" cy="0"/>
            </a:xfrm>
            <a:prstGeom prst="straightConnector1">
              <a:avLst/>
            </a:prstGeom>
            <a:solidFill>
              <a:srgbClr val="FFFFFF"/>
            </a:solidFill>
            <a:ln w="9525" cap="flat" cmpd="sng">
              <a:solidFill>
                <a:srgbClr val="CFD8DC"/>
              </a:solidFill>
              <a:prstDash val="solid"/>
              <a:round/>
              <a:headEnd type="none" w="sm" len="sm"/>
              <a:tailEnd type="none" w="sm" len="sm"/>
            </a:ln>
          </p:spPr>
        </p:cxnSp>
        <p:cxnSp>
          <p:nvCxnSpPr>
            <p:cNvPr id="305" name="Google Shape;305;p24"/>
            <p:cNvCxnSpPr/>
            <p:nvPr/>
          </p:nvCxnSpPr>
          <p:spPr>
            <a:xfrm>
              <a:off x="438150" y="3009900"/>
              <a:ext cx="8267700" cy="0"/>
            </a:xfrm>
            <a:prstGeom prst="straightConnector1">
              <a:avLst/>
            </a:prstGeom>
            <a:solidFill>
              <a:srgbClr val="FFFFFF"/>
            </a:solidFill>
            <a:ln w="9525" cap="flat" cmpd="sng">
              <a:solidFill>
                <a:srgbClr val="CFD8DC"/>
              </a:solidFill>
              <a:prstDash val="solid"/>
              <a:round/>
              <a:headEnd type="none" w="sm" len="sm"/>
              <a:tailEnd type="none" w="sm" len="sm"/>
            </a:ln>
          </p:spPr>
        </p:cxnSp>
        <p:cxnSp>
          <p:nvCxnSpPr>
            <p:cNvPr id="306" name="Google Shape;306;p24"/>
            <p:cNvCxnSpPr/>
            <p:nvPr/>
          </p:nvCxnSpPr>
          <p:spPr>
            <a:xfrm>
              <a:off x="438150" y="3409950"/>
              <a:ext cx="8267700" cy="0"/>
            </a:xfrm>
            <a:prstGeom prst="straightConnector1">
              <a:avLst/>
            </a:prstGeom>
            <a:solidFill>
              <a:srgbClr val="FFFFFF"/>
            </a:solidFill>
            <a:ln w="9525" cap="flat" cmpd="sng">
              <a:solidFill>
                <a:srgbClr val="CFD8DC"/>
              </a:solidFill>
              <a:prstDash val="solid"/>
              <a:round/>
              <a:headEnd type="none" w="sm" len="sm"/>
              <a:tailEnd type="none" w="sm" len="sm"/>
            </a:ln>
          </p:spPr>
        </p:cxnSp>
        <p:cxnSp>
          <p:nvCxnSpPr>
            <p:cNvPr id="307" name="Google Shape;307;p24"/>
            <p:cNvCxnSpPr/>
            <p:nvPr/>
          </p:nvCxnSpPr>
          <p:spPr>
            <a:xfrm>
              <a:off x="438150" y="3810000"/>
              <a:ext cx="8267700" cy="0"/>
            </a:xfrm>
            <a:prstGeom prst="straightConnector1">
              <a:avLst/>
            </a:prstGeom>
            <a:solidFill>
              <a:srgbClr val="FFFFFF"/>
            </a:solidFill>
            <a:ln w="9525" cap="flat" cmpd="sng">
              <a:solidFill>
                <a:srgbClr val="CFD8DC"/>
              </a:solidFill>
              <a:prstDash val="solid"/>
              <a:round/>
              <a:headEnd type="none" w="sm" len="sm"/>
              <a:tailEnd type="none" w="sm" len="sm"/>
            </a:ln>
          </p:spPr>
        </p:cxnSp>
        <p:cxnSp>
          <p:nvCxnSpPr>
            <p:cNvPr id="308" name="Google Shape;308;p24"/>
            <p:cNvCxnSpPr/>
            <p:nvPr/>
          </p:nvCxnSpPr>
          <p:spPr>
            <a:xfrm>
              <a:off x="438150" y="4210050"/>
              <a:ext cx="8267700" cy="0"/>
            </a:xfrm>
            <a:prstGeom prst="straightConnector1">
              <a:avLst/>
            </a:prstGeom>
            <a:solidFill>
              <a:srgbClr val="FFFFFF"/>
            </a:solidFill>
            <a:ln w="9525" cap="flat" cmpd="sng">
              <a:solidFill>
                <a:srgbClr val="CFD8DC"/>
              </a:solidFill>
              <a:prstDash val="solid"/>
              <a:round/>
              <a:headEnd type="none" w="sm" len="sm"/>
              <a:tailEnd type="none" w="sm" len="sm"/>
            </a:ln>
          </p:spPr>
        </p:cxnSp>
        <p:cxnSp>
          <p:nvCxnSpPr>
            <p:cNvPr id="309" name="Google Shape;309;p24"/>
            <p:cNvCxnSpPr/>
            <p:nvPr/>
          </p:nvCxnSpPr>
          <p:spPr>
            <a:xfrm>
              <a:off x="5334000" y="1809750"/>
              <a:ext cx="0" cy="2800500"/>
            </a:xfrm>
            <a:prstGeom prst="straightConnector1">
              <a:avLst/>
            </a:prstGeom>
            <a:solidFill>
              <a:srgbClr val="FFFFFF"/>
            </a:solidFill>
            <a:ln w="14300" cap="flat" cmpd="sng">
              <a:solidFill>
                <a:srgbClr val="78909C"/>
              </a:solidFill>
              <a:prstDash val="solid"/>
              <a:round/>
              <a:headEnd type="none" w="sm" len="sm"/>
              <a:tailEnd type="none" w="sm" len="sm"/>
            </a:ln>
          </p:spPr>
        </p:cxnSp>
        <p:sp>
          <p:nvSpPr>
            <p:cNvPr id="310" name="Google Shape;310;p24"/>
            <p:cNvSpPr txBox="1"/>
            <p:nvPr/>
          </p:nvSpPr>
          <p:spPr>
            <a:xfrm>
              <a:off x="438150" y="180975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350" b="1">
                  <a:solidFill>
                    <a:srgbClr val="FFFFFF"/>
                  </a:solidFill>
                  <a:latin typeface="Arial"/>
                  <a:ea typeface="Arial"/>
                  <a:cs typeface="Arial"/>
                  <a:sym typeface="Arial"/>
                </a:rPr>
                <a:t>Use Case</a:t>
              </a:r>
              <a:endParaRPr sz="1350" b="1">
                <a:solidFill>
                  <a:srgbClr val="FFFFFF"/>
                </a:solidFill>
                <a:latin typeface="Arial"/>
                <a:ea typeface="Arial"/>
                <a:cs typeface="Arial"/>
                <a:sym typeface="Arial"/>
              </a:endParaRPr>
            </a:p>
          </p:txBody>
        </p:sp>
        <p:sp>
          <p:nvSpPr>
            <p:cNvPr id="311" name="Google Shape;311;p24"/>
            <p:cNvSpPr txBox="1"/>
            <p:nvPr/>
          </p:nvSpPr>
          <p:spPr>
            <a:xfrm>
              <a:off x="5334000" y="180975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350" b="1">
                  <a:solidFill>
                    <a:srgbClr val="FFFFFF"/>
                  </a:solidFill>
                  <a:latin typeface="Arial"/>
                  <a:ea typeface="Arial"/>
                  <a:cs typeface="Arial"/>
                  <a:sym typeface="Arial"/>
                </a:rPr>
                <a:t>Suggested Model</a:t>
              </a:r>
              <a:endParaRPr sz="1350" b="1">
                <a:solidFill>
                  <a:srgbClr val="FFFFFF"/>
                </a:solidFill>
                <a:latin typeface="Arial"/>
                <a:ea typeface="Arial"/>
                <a:cs typeface="Arial"/>
                <a:sym typeface="Arial"/>
              </a:endParaRPr>
            </a:p>
          </p:txBody>
        </p:sp>
        <p:sp>
          <p:nvSpPr>
            <p:cNvPr id="312" name="Google Shape;312;p24"/>
            <p:cNvSpPr txBox="1"/>
            <p:nvPr/>
          </p:nvSpPr>
          <p:spPr>
            <a:xfrm>
              <a:off x="438150" y="220980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250">
                  <a:solidFill>
                    <a:srgbClr val="111111"/>
                  </a:solidFill>
                  <a:latin typeface="Arial"/>
                  <a:ea typeface="Arial"/>
                  <a:cs typeface="Arial"/>
                  <a:sym typeface="Arial"/>
                </a:rPr>
                <a:t>Writing a draft SOO or PWS</a:t>
              </a:r>
              <a:endParaRPr sz="1250">
                <a:solidFill>
                  <a:srgbClr val="111111"/>
                </a:solidFill>
                <a:latin typeface="Arial"/>
                <a:ea typeface="Arial"/>
                <a:cs typeface="Arial"/>
                <a:sym typeface="Arial"/>
              </a:endParaRPr>
            </a:p>
          </p:txBody>
        </p:sp>
        <p:sp>
          <p:nvSpPr>
            <p:cNvPr id="313" name="Google Shape;313;p24"/>
            <p:cNvSpPr txBox="1"/>
            <p:nvPr/>
          </p:nvSpPr>
          <p:spPr>
            <a:xfrm>
              <a:off x="5334000" y="220980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100" b="1">
                  <a:solidFill>
                    <a:schemeClr val="dk1"/>
                  </a:solidFill>
                  <a:latin typeface="Arial"/>
                  <a:ea typeface="Arial"/>
                  <a:cs typeface="Arial"/>
                  <a:sym typeface="Arial"/>
                </a:rPr>
                <a:t>Thinking</a:t>
              </a:r>
              <a:endParaRPr>
                <a:solidFill>
                  <a:schemeClr val="dk1"/>
                </a:solidFill>
                <a:latin typeface="Arial"/>
                <a:ea typeface="Arial"/>
                <a:cs typeface="Arial"/>
                <a:sym typeface="Arial"/>
              </a:endParaRPr>
            </a:p>
          </p:txBody>
        </p:sp>
        <p:sp>
          <p:nvSpPr>
            <p:cNvPr id="314" name="Google Shape;314;p24"/>
            <p:cNvSpPr txBox="1"/>
            <p:nvPr/>
          </p:nvSpPr>
          <p:spPr>
            <a:xfrm>
              <a:off x="438150" y="260985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250">
                  <a:solidFill>
                    <a:srgbClr val="111111"/>
                  </a:solidFill>
                  <a:latin typeface="Arial"/>
                  <a:ea typeface="Arial"/>
                  <a:cs typeface="Arial"/>
                  <a:sym typeface="Arial"/>
                </a:rPr>
                <a:t>Summarizing a 50-page acquisition plan</a:t>
              </a:r>
              <a:endParaRPr sz="1250">
                <a:solidFill>
                  <a:srgbClr val="111111"/>
                </a:solidFill>
                <a:latin typeface="Arial"/>
                <a:ea typeface="Arial"/>
                <a:cs typeface="Arial"/>
                <a:sym typeface="Arial"/>
              </a:endParaRPr>
            </a:p>
          </p:txBody>
        </p:sp>
        <p:sp>
          <p:nvSpPr>
            <p:cNvPr id="315" name="Google Shape;315;p24"/>
            <p:cNvSpPr txBox="1"/>
            <p:nvPr/>
          </p:nvSpPr>
          <p:spPr>
            <a:xfrm>
              <a:off x="5334000" y="260985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100" b="1">
                  <a:solidFill>
                    <a:schemeClr val="dk1"/>
                  </a:solidFill>
                  <a:latin typeface="Arial"/>
                  <a:ea typeface="Arial"/>
                  <a:cs typeface="Arial"/>
                  <a:sym typeface="Arial"/>
                </a:rPr>
                <a:t>Thinking</a:t>
              </a:r>
              <a:r>
                <a:rPr lang="en">
                  <a:solidFill>
                    <a:schemeClr val="dk1"/>
                  </a:solidFill>
                  <a:latin typeface="Arial"/>
                  <a:ea typeface="Arial"/>
                  <a:cs typeface="Arial"/>
                  <a:sym typeface="Arial"/>
                </a:rPr>
                <a:t> </a:t>
              </a:r>
              <a:r>
                <a:rPr lang="en" sz="1100" b="1">
                  <a:solidFill>
                    <a:schemeClr val="dk1"/>
                  </a:solidFill>
                  <a:latin typeface="Arial"/>
                  <a:ea typeface="Arial"/>
                  <a:cs typeface="Arial"/>
                  <a:sym typeface="Arial"/>
                </a:rPr>
                <a:t>or</a:t>
              </a:r>
              <a:r>
                <a:rPr lang="en">
                  <a:solidFill>
                    <a:schemeClr val="dk1"/>
                  </a:solidFill>
                  <a:latin typeface="Arial"/>
                  <a:ea typeface="Arial"/>
                  <a:cs typeface="Arial"/>
                  <a:sym typeface="Arial"/>
                </a:rPr>
                <a:t> </a:t>
              </a:r>
              <a:r>
                <a:rPr lang="en" sz="1100" b="1">
                  <a:solidFill>
                    <a:schemeClr val="dk1"/>
                  </a:solidFill>
                  <a:latin typeface="Arial"/>
                  <a:ea typeface="Arial"/>
                  <a:cs typeface="Arial"/>
                  <a:sym typeface="Arial"/>
                </a:rPr>
                <a:t>Standard</a:t>
              </a:r>
              <a:endParaRPr>
                <a:solidFill>
                  <a:schemeClr val="dk1"/>
                </a:solidFill>
                <a:latin typeface="Arial"/>
                <a:ea typeface="Arial"/>
                <a:cs typeface="Arial"/>
                <a:sym typeface="Arial"/>
              </a:endParaRPr>
            </a:p>
          </p:txBody>
        </p:sp>
        <p:sp>
          <p:nvSpPr>
            <p:cNvPr id="316" name="Google Shape;316;p24"/>
            <p:cNvSpPr txBox="1"/>
            <p:nvPr/>
          </p:nvSpPr>
          <p:spPr>
            <a:xfrm>
              <a:off x="438150" y="300990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250">
                  <a:solidFill>
                    <a:srgbClr val="111111"/>
                  </a:solidFill>
                  <a:latin typeface="Arial"/>
                  <a:ea typeface="Arial"/>
                  <a:cs typeface="Arial"/>
                  <a:sym typeface="Arial"/>
                </a:rPr>
                <a:t>Answering questions from acquisition staff</a:t>
              </a:r>
              <a:endParaRPr sz="1250">
                <a:solidFill>
                  <a:srgbClr val="111111"/>
                </a:solidFill>
                <a:latin typeface="Arial"/>
                <a:ea typeface="Arial"/>
                <a:cs typeface="Arial"/>
                <a:sym typeface="Arial"/>
              </a:endParaRPr>
            </a:p>
          </p:txBody>
        </p:sp>
        <p:sp>
          <p:nvSpPr>
            <p:cNvPr id="317" name="Google Shape;317;p24"/>
            <p:cNvSpPr txBox="1"/>
            <p:nvPr/>
          </p:nvSpPr>
          <p:spPr>
            <a:xfrm>
              <a:off x="5334000" y="300990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100" b="1">
                  <a:solidFill>
                    <a:schemeClr val="dk1"/>
                  </a:solidFill>
                  <a:latin typeface="Arial"/>
                  <a:ea typeface="Arial"/>
                  <a:cs typeface="Arial"/>
                  <a:sym typeface="Arial"/>
                </a:rPr>
                <a:t>Standard</a:t>
              </a:r>
              <a:endParaRPr>
                <a:solidFill>
                  <a:schemeClr val="dk1"/>
                </a:solidFill>
                <a:latin typeface="Arial"/>
                <a:ea typeface="Arial"/>
                <a:cs typeface="Arial"/>
                <a:sym typeface="Arial"/>
              </a:endParaRPr>
            </a:p>
          </p:txBody>
        </p:sp>
        <p:sp>
          <p:nvSpPr>
            <p:cNvPr id="318" name="Google Shape;318;p24"/>
            <p:cNvSpPr txBox="1"/>
            <p:nvPr/>
          </p:nvSpPr>
          <p:spPr>
            <a:xfrm>
              <a:off x="438150" y="340995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250">
                  <a:solidFill>
                    <a:srgbClr val="111111"/>
                  </a:solidFill>
                  <a:latin typeface="Arial"/>
                  <a:ea typeface="Arial"/>
                  <a:cs typeface="Arial"/>
                  <a:sym typeface="Arial"/>
                </a:rPr>
                <a:t>Building a fast internal AI assistant</a:t>
              </a:r>
              <a:endParaRPr sz="1250">
                <a:solidFill>
                  <a:srgbClr val="111111"/>
                </a:solidFill>
                <a:latin typeface="Arial"/>
                <a:ea typeface="Arial"/>
                <a:cs typeface="Arial"/>
                <a:sym typeface="Arial"/>
              </a:endParaRPr>
            </a:p>
          </p:txBody>
        </p:sp>
        <p:sp>
          <p:nvSpPr>
            <p:cNvPr id="319" name="Google Shape;319;p24"/>
            <p:cNvSpPr txBox="1"/>
            <p:nvPr/>
          </p:nvSpPr>
          <p:spPr>
            <a:xfrm>
              <a:off x="5334000" y="340995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100" b="1">
                  <a:solidFill>
                    <a:schemeClr val="dk1"/>
                  </a:solidFill>
                  <a:highlight>
                    <a:srgbClr val="ECEFF1"/>
                  </a:highlight>
                  <a:latin typeface="Arial"/>
                  <a:ea typeface="Arial"/>
                  <a:cs typeface="Arial"/>
                  <a:sym typeface="Arial"/>
                </a:rPr>
                <a:t>Fast</a:t>
              </a:r>
              <a:endParaRPr>
                <a:solidFill>
                  <a:schemeClr val="dk1"/>
                </a:solidFill>
                <a:latin typeface="Arial"/>
                <a:ea typeface="Arial"/>
                <a:cs typeface="Arial"/>
                <a:sym typeface="Arial"/>
              </a:endParaRPr>
            </a:p>
          </p:txBody>
        </p:sp>
        <p:sp>
          <p:nvSpPr>
            <p:cNvPr id="320" name="Google Shape;320;p24"/>
            <p:cNvSpPr txBox="1"/>
            <p:nvPr/>
          </p:nvSpPr>
          <p:spPr>
            <a:xfrm>
              <a:off x="438150" y="381000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250">
                  <a:solidFill>
                    <a:srgbClr val="111111"/>
                  </a:solidFill>
                  <a:latin typeface="Arial"/>
                  <a:ea typeface="Arial"/>
                  <a:cs typeface="Arial"/>
                  <a:sym typeface="Arial"/>
                </a:rPr>
                <a:t>Market research using web data</a:t>
              </a:r>
              <a:endParaRPr sz="1250">
                <a:solidFill>
                  <a:srgbClr val="111111"/>
                </a:solidFill>
                <a:latin typeface="Arial"/>
                <a:ea typeface="Arial"/>
                <a:cs typeface="Arial"/>
                <a:sym typeface="Arial"/>
              </a:endParaRPr>
            </a:p>
          </p:txBody>
        </p:sp>
        <p:sp>
          <p:nvSpPr>
            <p:cNvPr id="321" name="Google Shape;321;p24"/>
            <p:cNvSpPr txBox="1"/>
            <p:nvPr/>
          </p:nvSpPr>
          <p:spPr>
            <a:xfrm>
              <a:off x="5334000" y="381000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100" b="1">
                  <a:solidFill>
                    <a:schemeClr val="dk1"/>
                  </a:solidFill>
                  <a:latin typeface="Arial"/>
                  <a:ea typeface="Arial"/>
                  <a:cs typeface="Arial"/>
                  <a:sym typeface="Arial"/>
                </a:rPr>
                <a:t>Thinking</a:t>
              </a:r>
              <a:r>
                <a:rPr lang="en">
                  <a:solidFill>
                    <a:schemeClr val="dk1"/>
                  </a:solidFill>
                  <a:latin typeface="Arial"/>
                  <a:ea typeface="Arial"/>
                  <a:cs typeface="Arial"/>
                  <a:sym typeface="Arial"/>
                </a:rPr>
                <a:t> </a:t>
              </a:r>
              <a:r>
                <a:rPr lang="en" sz="1100" b="1">
                  <a:solidFill>
                    <a:schemeClr val="dk1"/>
                  </a:solidFill>
                  <a:latin typeface="Arial"/>
                  <a:ea typeface="Arial"/>
                  <a:cs typeface="Arial"/>
                  <a:sym typeface="Arial"/>
                </a:rPr>
                <a:t>+</a:t>
              </a:r>
              <a:r>
                <a:rPr lang="en">
                  <a:solidFill>
                    <a:schemeClr val="dk1"/>
                  </a:solidFill>
                  <a:latin typeface="Arial"/>
                  <a:ea typeface="Arial"/>
                  <a:cs typeface="Arial"/>
                  <a:sym typeface="Arial"/>
                </a:rPr>
                <a:t> </a:t>
              </a:r>
              <a:r>
                <a:rPr lang="en" sz="1100" b="1">
                  <a:solidFill>
                    <a:schemeClr val="dk1"/>
                  </a:solidFill>
                  <a:latin typeface="Arial"/>
                  <a:ea typeface="Arial"/>
                  <a:cs typeface="Arial"/>
                  <a:sym typeface="Arial"/>
                </a:rPr>
                <a:t>Web-Enabled</a:t>
              </a:r>
              <a:endParaRPr>
                <a:solidFill>
                  <a:schemeClr val="dk1"/>
                </a:solidFill>
                <a:latin typeface="Arial"/>
                <a:ea typeface="Arial"/>
                <a:cs typeface="Arial"/>
                <a:sym typeface="Arial"/>
              </a:endParaRPr>
            </a:p>
          </p:txBody>
        </p:sp>
        <p:sp>
          <p:nvSpPr>
            <p:cNvPr id="322" name="Google Shape;322;p24"/>
            <p:cNvSpPr txBox="1"/>
            <p:nvPr/>
          </p:nvSpPr>
          <p:spPr>
            <a:xfrm>
              <a:off x="438150" y="4210050"/>
              <a:ext cx="4896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250">
                  <a:solidFill>
                    <a:srgbClr val="111111"/>
                  </a:solidFill>
                  <a:latin typeface="Arial"/>
                  <a:ea typeface="Arial"/>
                  <a:cs typeface="Arial"/>
                  <a:sym typeface="Arial"/>
                </a:rPr>
                <a:t>Quick rewriting or clarification of paragraphs</a:t>
              </a:r>
              <a:endParaRPr sz="1250">
                <a:solidFill>
                  <a:srgbClr val="111111"/>
                </a:solidFill>
                <a:latin typeface="Arial"/>
                <a:ea typeface="Arial"/>
                <a:cs typeface="Arial"/>
                <a:sym typeface="Arial"/>
              </a:endParaRPr>
            </a:p>
          </p:txBody>
        </p:sp>
        <p:sp>
          <p:nvSpPr>
            <p:cNvPr id="323" name="Google Shape;323;p24"/>
            <p:cNvSpPr txBox="1"/>
            <p:nvPr/>
          </p:nvSpPr>
          <p:spPr>
            <a:xfrm>
              <a:off x="5334000" y="4210050"/>
              <a:ext cx="3372000" cy="400200"/>
            </a:xfrm>
            <a:prstGeom prst="rect">
              <a:avLst/>
            </a:prstGeom>
            <a:noFill/>
            <a:ln>
              <a:noFill/>
            </a:ln>
          </p:spPr>
          <p:txBody>
            <a:bodyPr spcFirstLastPara="1" wrap="square" lIns="190500" tIns="0" rIns="0" bIns="0" anchor="ctr" anchorCtr="0">
              <a:noAutofit/>
            </a:bodyPr>
            <a:lstStyle/>
            <a:p>
              <a:pPr marL="0" lvl="0" indent="0" algn="l" rtl="0">
                <a:spcBef>
                  <a:spcPts val="0"/>
                </a:spcBef>
                <a:spcAft>
                  <a:spcPts val="0"/>
                </a:spcAft>
                <a:buNone/>
              </a:pPr>
              <a:r>
                <a:rPr lang="en" sz="1100" b="1">
                  <a:solidFill>
                    <a:schemeClr val="dk1"/>
                  </a:solidFill>
                  <a:latin typeface="Arial"/>
                  <a:ea typeface="Arial"/>
                  <a:cs typeface="Arial"/>
                  <a:sym typeface="Arial"/>
                </a:rPr>
                <a:t>Fast</a:t>
              </a:r>
              <a:r>
                <a:rPr lang="en">
                  <a:solidFill>
                    <a:schemeClr val="dk1"/>
                  </a:solidFill>
                  <a:latin typeface="Arial"/>
                  <a:ea typeface="Arial"/>
                  <a:cs typeface="Arial"/>
                  <a:sym typeface="Arial"/>
                </a:rPr>
                <a:t> </a:t>
              </a:r>
              <a:r>
                <a:rPr lang="en" sz="1100" b="1">
                  <a:solidFill>
                    <a:schemeClr val="dk1"/>
                  </a:solidFill>
                  <a:latin typeface="Arial"/>
                  <a:ea typeface="Arial"/>
                  <a:cs typeface="Arial"/>
                  <a:sym typeface="Arial"/>
                </a:rPr>
                <a:t>or</a:t>
              </a:r>
              <a:r>
                <a:rPr lang="en">
                  <a:solidFill>
                    <a:schemeClr val="dk1"/>
                  </a:solidFill>
                  <a:latin typeface="Arial"/>
                  <a:ea typeface="Arial"/>
                  <a:cs typeface="Arial"/>
                  <a:sym typeface="Arial"/>
                </a:rPr>
                <a:t> </a:t>
              </a:r>
              <a:r>
                <a:rPr lang="en" sz="1100" b="1">
                  <a:solidFill>
                    <a:schemeClr val="dk1"/>
                  </a:solidFill>
                  <a:latin typeface="Arial"/>
                  <a:ea typeface="Arial"/>
                  <a:cs typeface="Arial"/>
                  <a:sym typeface="Arial"/>
                </a:rPr>
                <a:t>Standard</a:t>
              </a:r>
              <a:endParaRPr>
                <a:solidFill>
                  <a:schemeClr val="dk1"/>
                </a:solidFill>
                <a:latin typeface="Arial"/>
                <a:ea typeface="Arial"/>
                <a:cs typeface="Arial"/>
                <a:sym typeface="Arial"/>
              </a:endParaRPr>
            </a:p>
          </p:txBody>
        </p:sp>
      </p:gr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grpSp>
        <p:nvGrpSpPr>
          <p:cNvPr id="328" name="Google Shape;328;p25" descr="This image is shown in landscape orientation and serves as the template for this slide presentation."/>
          <p:cNvGrpSpPr/>
          <p:nvPr/>
        </p:nvGrpSpPr>
        <p:grpSpPr>
          <a:xfrm>
            <a:off x="-1546335" y="-1448410"/>
            <a:ext cx="23004900" cy="7044600"/>
            <a:chOff x="-1546335" y="-1448410"/>
            <a:chExt cx="23004900" cy="7044600"/>
          </a:xfrm>
        </p:grpSpPr>
        <p:sp>
          <p:nvSpPr>
            <p:cNvPr id="329" name="Google Shape;329;p25"/>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30" name="Google Shape;330;p25"/>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331" name="Google Shape;331;p25"/>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33" name="Google Shape;333;p25"/>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EF711A46-A4B3-2FAF-9127-561DA247687C}"/>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Prompting 101</a:t>
            </a:r>
          </a:p>
        </p:txBody>
      </p:sp>
      <p:sp>
        <p:nvSpPr>
          <p:cNvPr id="334" name="Google Shape;334;p25"/>
          <p:cNvSpPr txBox="1"/>
          <p:nvPr/>
        </p:nvSpPr>
        <p:spPr>
          <a:xfrm>
            <a:off x="438150" y="1095375"/>
            <a:ext cx="82677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200" b="1">
                <a:solidFill>
                  <a:srgbClr val="182F66"/>
                </a:solidFill>
                <a:latin typeface="Arial"/>
                <a:ea typeface="Arial"/>
                <a:cs typeface="Arial"/>
                <a:sym typeface="Arial"/>
              </a:rPr>
              <a:t>PROMPTING 101: Action-Result-Context (ARC) Model</a:t>
            </a:r>
            <a:endParaRPr sz="2200" b="1">
              <a:solidFill>
                <a:srgbClr val="182F66"/>
              </a:solidFill>
              <a:latin typeface="Arial"/>
              <a:ea typeface="Arial"/>
              <a:cs typeface="Arial"/>
              <a:sym typeface="Arial"/>
            </a:endParaRPr>
          </a:p>
        </p:txBody>
      </p:sp>
      <p:sp>
        <p:nvSpPr>
          <p:cNvPr id="335" name="Google Shape;335;p25"/>
          <p:cNvSpPr txBox="1"/>
          <p:nvPr/>
        </p:nvSpPr>
        <p:spPr>
          <a:xfrm>
            <a:off x="438150" y="1666875"/>
            <a:ext cx="8267700" cy="47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50" b="1">
                <a:solidFill>
                  <a:srgbClr val="595959"/>
                </a:solidFill>
              </a:rPr>
              <a:t>Mastering generative AI requires turning vague requirements into precise, actionable instructions using the Action-Result-Context (ARC) Model.</a:t>
            </a:r>
            <a:endParaRPr sz="1350" b="1">
              <a:solidFill>
                <a:srgbClr val="595959"/>
              </a:solidFill>
            </a:endParaRPr>
          </a:p>
        </p:txBody>
      </p:sp>
      <p:grpSp>
        <p:nvGrpSpPr>
          <p:cNvPr id="336" name="Google Shape;336;p25" descr="This image illustrates Prompting 101: the number one action is to define the exact task you want the AI to perform."/>
          <p:cNvGrpSpPr/>
          <p:nvPr/>
        </p:nvGrpSpPr>
        <p:grpSpPr>
          <a:xfrm>
            <a:off x="438150" y="2238375"/>
            <a:ext cx="2628900" cy="1857300"/>
            <a:chOff x="0" y="0"/>
            <a:chExt cx="2628900" cy="1857300"/>
          </a:xfrm>
        </p:grpSpPr>
        <p:sp>
          <p:nvSpPr>
            <p:cNvPr id="337" name="Google Shape;337;p25"/>
            <p:cNvSpPr/>
            <p:nvPr/>
          </p:nvSpPr>
          <p:spPr>
            <a:xfrm>
              <a:off x="0" y="0"/>
              <a:ext cx="2628900" cy="1857300"/>
            </a:xfrm>
            <a:prstGeom prst="roundRect">
              <a:avLst>
                <a:gd name="adj" fmla="val 2051"/>
              </a:avLst>
            </a:prstGeom>
            <a:solidFill>
              <a:srgbClr val="FFFFFF"/>
            </a:solidFill>
            <a:ln w="705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38" name="Google Shape;338;p25"/>
            <p:cNvSpPr/>
            <p:nvPr/>
          </p:nvSpPr>
          <p:spPr>
            <a:xfrm>
              <a:off x="0" y="0"/>
              <a:ext cx="2628900" cy="762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39" name="Google Shape;339;p25"/>
            <p:cNvSpPr/>
            <p:nvPr/>
          </p:nvSpPr>
          <p:spPr>
            <a:xfrm>
              <a:off x="0" y="38100"/>
              <a:ext cx="2628900" cy="381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40" name="Google Shape;340;p25"/>
            <p:cNvSpPr txBox="1"/>
            <p:nvPr/>
          </p:nvSpPr>
          <p:spPr>
            <a:xfrm>
              <a:off x="142875" y="190500"/>
              <a:ext cx="2343300" cy="152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82F66"/>
                  </a:solidFill>
                  <a:latin typeface="Arial"/>
                  <a:ea typeface="Arial"/>
                  <a:cs typeface="Arial"/>
                  <a:sym typeface="Arial"/>
                </a:rPr>
                <a:t>01. ACTION</a:t>
              </a:r>
              <a:endParaRPr sz="1500" b="1">
                <a:solidFill>
                  <a:srgbClr val="182F66"/>
                </a:solidFill>
                <a:latin typeface="Arial"/>
                <a:ea typeface="Arial"/>
                <a:cs typeface="Arial"/>
                <a:sym typeface="Arial"/>
              </a:endParaRPr>
            </a:p>
            <a:p>
              <a:pPr marL="0" lvl="0" indent="0" algn="l" rtl="0">
                <a:spcBef>
                  <a:spcPts val="750"/>
                </a:spcBef>
                <a:spcAft>
                  <a:spcPts val="0"/>
                </a:spcAft>
                <a:buNone/>
              </a:pPr>
              <a:r>
                <a:rPr lang="en" sz="1150">
                  <a:solidFill>
                    <a:srgbClr val="595959"/>
                  </a:solidFill>
                  <a:latin typeface="Arial"/>
                  <a:ea typeface="Arial"/>
                  <a:cs typeface="Arial"/>
                  <a:sym typeface="Arial"/>
                </a:rPr>
                <a:t>Define the exact task you want the AI to perform.</a:t>
              </a:r>
              <a:endParaRPr sz="1150">
                <a:solidFill>
                  <a:srgbClr val="595959"/>
                </a:solidFill>
                <a:latin typeface="Arial"/>
                <a:ea typeface="Arial"/>
                <a:cs typeface="Arial"/>
                <a:sym typeface="Arial"/>
              </a:endParaRPr>
            </a:p>
          </p:txBody>
        </p:sp>
      </p:grpSp>
      <p:sp>
        <p:nvSpPr>
          <p:cNvPr id="341" name="Google Shape;341;p25">
            <a:extLst>
              <a:ext uri="{C183D7F6-B498-43B3-948B-1728B52AA6E4}">
                <adec:decorative xmlns:adec="http://schemas.microsoft.com/office/drawing/2017/decorative" val="1"/>
              </a:ext>
            </a:extLst>
          </p:cNvPr>
          <p:cNvSpPr/>
          <p:nvPr/>
        </p:nvSpPr>
        <p:spPr>
          <a:xfrm>
            <a:off x="3105150" y="3119438"/>
            <a:ext cx="76200" cy="95400"/>
          </a:xfrm>
          <a:custGeom>
            <a:avLst/>
            <a:gdLst/>
            <a:ahLst/>
            <a:cxnLst/>
            <a:rect l="l" t="t" r="r" b="b"/>
            <a:pathLst>
              <a:path w="120000" h="120000" extrusionOk="0">
                <a:moveTo>
                  <a:pt x="0" y="0"/>
                </a:moveTo>
                <a:lnTo>
                  <a:pt x="120000" y="60000"/>
                </a:lnTo>
                <a:lnTo>
                  <a:pt x="0" y="120000"/>
                </a:lnTo>
              </a:path>
            </a:pathLst>
          </a:custGeom>
          <a:solidFill>
            <a:srgbClr val="000000">
              <a:alpha val="0"/>
            </a:srgbClr>
          </a:solidFill>
          <a:ln w="19050" cap="rnd"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342" name="Google Shape;342;p25" descr="This image illustrates Prompting 101: the second result is to specify the desired output format and tone."/>
          <p:cNvGrpSpPr/>
          <p:nvPr/>
        </p:nvGrpSpPr>
        <p:grpSpPr>
          <a:xfrm>
            <a:off x="3257550" y="2238375"/>
            <a:ext cx="2628900" cy="1857300"/>
            <a:chOff x="0" y="0"/>
            <a:chExt cx="2628900" cy="1857300"/>
          </a:xfrm>
        </p:grpSpPr>
        <p:sp>
          <p:nvSpPr>
            <p:cNvPr id="343" name="Google Shape;343;p25"/>
            <p:cNvSpPr/>
            <p:nvPr/>
          </p:nvSpPr>
          <p:spPr>
            <a:xfrm>
              <a:off x="0" y="0"/>
              <a:ext cx="2628900" cy="1857300"/>
            </a:xfrm>
            <a:prstGeom prst="roundRect">
              <a:avLst>
                <a:gd name="adj" fmla="val 2051"/>
              </a:avLst>
            </a:prstGeom>
            <a:solidFill>
              <a:srgbClr val="FFFFFF"/>
            </a:solidFill>
            <a:ln w="705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44" name="Google Shape;344;p25"/>
            <p:cNvSpPr/>
            <p:nvPr/>
          </p:nvSpPr>
          <p:spPr>
            <a:xfrm>
              <a:off x="0" y="0"/>
              <a:ext cx="2628900" cy="76200"/>
            </a:xfrm>
            <a:prstGeom prst="roundRect">
              <a:avLst>
                <a:gd name="adj" fmla="val 50000"/>
              </a:avLst>
            </a:prstGeom>
            <a:solidFill>
              <a:srgbClr val="78909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45" name="Google Shape;345;p25"/>
            <p:cNvSpPr/>
            <p:nvPr/>
          </p:nvSpPr>
          <p:spPr>
            <a:xfrm>
              <a:off x="0" y="38100"/>
              <a:ext cx="2628900" cy="38100"/>
            </a:xfrm>
            <a:prstGeom prst="rect">
              <a:avLst/>
            </a:prstGeom>
            <a:solidFill>
              <a:srgbClr val="78909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46" name="Google Shape;346;p25"/>
            <p:cNvSpPr txBox="1"/>
            <p:nvPr/>
          </p:nvSpPr>
          <p:spPr>
            <a:xfrm>
              <a:off x="142875" y="190500"/>
              <a:ext cx="2343300" cy="152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78909C"/>
                  </a:solidFill>
                  <a:latin typeface="Arial"/>
                  <a:ea typeface="Arial"/>
                  <a:cs typeface="Arial"/>
                  <a:sym typeface="Arial"/>
                </a:rPr>
                <a:t>02. RESULT</a:t>
              </a:r>
              <a:endParaRPr sz="1500" b="1">
                <a:solidFill>
                  <a:srgbClr val="78909C"/>
                </a:solidFill>
                <a:latin typeface="Arial"/>
                <a:ea typeface="Arial"/>
                <a:cs typeface="Arial"/>
                <a:sym typeface="Arial"/>
              </a:endParaRPr>
            </a:p>
            <a:p>
              <a:pPr marL="0" lvl="0" indent="0" algn="l" rtl="0">
                <a:spcBef>
                  <a:spcPts val="750"/>
                </a:spcBef>
                <a:spcAft>
                  <a:spcPts val="0"/>
                </a:spcAft>
                <a:buNone/>
              </a:pPr>
              <a:r>
                <a:rPr lang="en" sz="1150">
                  <a:solidFill>
                    <a:srgbClr val="595959"/>
                  </a:solidFill>
                  <a:latin typeface="Arial"/>
                  <a:ea typeface="Arial"/>
                  <a:cs typeface="Arial"/>
                  <a:sym typeface="Arial"/>
                </a:rPr>
                <a:t>Specify the desired output format and tone.</a:t>
              </a:r>
              <a:endParaRPr sz="1150">
                <a:solidFill>
                  <a:srgbClr val="595959"/>
                </a:solidFill>
                <a:latin typeface="Arial"/>
                <a:ea typeface="Arial"/>
                <a:cs typeface="Arial"/>
                <a:sym typeface="Arial"/>
              </a:endParaRPr>
            </a:p>
          </p:txBody>
        </p:sp>
      </p:grpSp>
      <p:sp>
        <p:nvSpPr>
          <p:cNvPr id="347" name="Google Shape;347;p25">
            <a:extLst>
              <a:ext uri="{C183D7F6-B498-43B3-948B-1728B52AA6E4}">
                <adec:decorative xmlns:adec="http://schemas.microsoft.com/office/drawing/2017/decorative" val="1"/>
              </a:ext>
            </a:extLst>
          </p:cNvPr>
          <p:cNvSpPr/>
          <p:nvPr/>
        </p:nvSpPr>
        <p:spPr>
          <a:xfrm>
            <a:off x="5924550" y="3119438"/>
            <a:ext cx="76200" cy="95400"/>
          </a:xfrm>
          <a:custGeom>
            <a:avLst/>
            <a:gdLst/>
            <a:ahLst/>
            <a:cxnLst/>
            <a:rect l="l" t="t" r="r" b="b"/>
            <a:pathLst>
              <a:path w="120000" h="120000" extrusionOk="0">
                <a:moveTo>
                  <a:pt x="0" y="0"/>
                </a:moveTo>
                <a:lnTo>
                  <a:pt x="120000" y="60000"/>
                </a:lnTo>
                <a:lnTo>
                  <a:pt x="0" y="120000"/>
                </a:lnTo>
              </a:path>
            </a:pathLst>
          </a:custGeom>
          <a:solidFill>
            <a:srgbClr val="000000">
              <a:alpha val="0"/>
            </a:srgbClr>
          </a:solidFill>
          <a:ln w="19050" cap="rnd"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348" name="Google Shape;348;p25" descr="This image explains Prompting 101: the number three context involves providing essential background, source information, and constraints."/>
          <p:cNvGrpSpPr/>
          <p:nvPr/>
        </p:nvGrpSpPr>
        <p:grpSpPr>
          <a:xfrm>
            <a:off x="6076950" y="2238375"/>
            <a:ext cx="2628900" cy="1857300"/>
            <a:chOff x="0" y="0"/>
            <a:chExt cx="2628900" cy="1857300"/>
          </a:xfrm>
        </p:grpSpPr>
        <p:sp>
          <p:nvSpPr>
            <p:cNvPr id="349" name="Google Shape;349;p25"/>
            <p:cNvSpPr/>
            <p:nvPr/>
          </p:nvSpPr>
          <p:spPr>
            <a:xfrm>
              <a:off x="0" y="0"/>
              <a:ext cx="2628900" cy="1857300"/>
            </a:xfrm>
            <a:prstGeom prst="roundRect">
              <a:avLst>
                <a:gd name="adj" fmla="val 2051"/>
              </a:avLst>
            </a:prstGeom>
            <a:solidFill>
              <a:srgbClr val="FFFFFF"/>
            </a:solidFill>
            <a:ln w="705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50" name="Google Shape;350;p25"/>
            <p:cNvSpPr/>
            <p:nvPr/>
          </p:nvSpPr>
          <p:spPr>
            <a:xfrm>
              <a:off x="0" y="0"/>
              <a:ext cx="2628900" cy="762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51" name="Google Shape;351;p25"/>
            <p:cNvSpPr/>
            <p:nvPr/>
          </p:nvSpPr>
          <p:spPr>
            <a:xfrm>
              <a:off x="0" y="38100"/>
              <a:ext cx="2628900" cy="381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52" name="Google Shape;352;p25"/>
            <p:cNvSpPr txBox="1"/>
            <p:nvPr/>
          </p:nvSpPr>
          <p:spPr>
            <a:xfrm>
              <a:off x="142875" y="190500"/>
              <a:ext cx="2343300" cy="152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82F66"/>
                  </a:solidFill>
                  <a:latin typeface="Arial"/>
                  <a:ea typeface="Arial"/>
                  <a:cs typeface="Arial"/>
                  <a:sym typeface="Arial"/>
                </a:rPr>
                <a:t>03. CONTEXT</a:t>
              </a:r>
              <a:endParaRPr sz="1500" b="1">
                <a:solidFill>
                  <a:srgbClr val="182F66"/>
                </a:solidFill>
                <a:latin typeface="Arial"/>
                <a:ea typeface="Arial"/>
                <a:cs typeface="Arial"/>
                <a:sym typeface="Arial"/>
              </a:endParaRPr>
            </a:p>
            <a:p>
              <a:pPr marL="0" lvl="0" indent="0" algn="l" rtl="0">
                <a:spcBef>
                  <a:spcPts val="750"/>
                </a:spcBef>
                <a:spcAft>
                  <a:spcPts val="0"/>
                </a:spcAft>
                <a:buNone/>
              </a:pPr>
              <a:r>
                <a:rPr lang="en" sz="1150">
                  <a:solidFill>
                    <a:srgbClr val="595959"/>
                  </a:solidFill>
                  <a:latin typeface="Arial"/>
                  <a:ea typeface="Arial"/>
                  <a:cs typeface="Arial"/>
                  <a:sym typeface="Arial"/>
                </a:rPr>
                <a:t>Provide the necessary background/source information and constraints.</a:t>
              </a:r>
              <a:endParaRPr sz="1150">
                <a:solidFill>
                  <a:srgbClr val="595959"/>
                </a:solidFill>
                <a:latin typeface="Arial"/>
                <a:ea typeface="Arial"/>
                <a:cs typeface="Arial"/>
                <a:sym typeface="Arial"/>
              </a:endParaRPr>
            </a:p>
          </p:txBody>
        </p:sp>
      </p:grpSp>
      <p:grpSp>
        <p:nvGrpSpPr>
          <p:cNvPr id="353" name="Google Shape;353;p25" descr="This banner states, &quot;By using the ARC framework to structure prompts, contracting officers can consistently produce high-quality, relevant outputs.&quot;"/>
          <p:cNvGrpSpPr/>
          <p:nvPr/>
        </p:nvGrpSpPr>
        <p:grpSpPr>
          <a:xfrm>
            <a:off x="438150" y="4286250"/>
            <a:ext cx="8267775" cy="381000"/>
            <a:chOff x="0" y="0"/>
            <a:chExt cx="8267775" cy="381000"/>
          </a:xfrm>
        </p:grpSpPr>
        <p:cxnSp>
          <p:nvCxnSpPr>
            <p:cNvPr id="354" name="Google Shape;354;p25"/>
            <p:cNvCxnSpPr/>
            <p:nvPr/>
          </p:nvCxnSpPr>
          <p:spPr>
            <a:xfrm>
              <a:off x="0" y="0"/>
              <a:ext cx="0" cy="381000"/>
            </a:xfrm>
            <a:prstGeom prst="straightConnector1">
              <a:avLst/>
            </a:prstGeom>
            <a:solidFill>
              <a:srgbClr val="FFFFFF"/>
            </a:solidFill>
            <a:ln w="28575" cap="flat" cmpd="sng">
              <a:solidFill>
                <a:srgbClr val="182F66"/>
              </a:solidFill>
              <a:prstDash val="solid"/>
              <a:round/>
              <a:headEnd type="none" w="sm" len="sm"/>
              <a:tailEnd type="none" w="sm" len="sm"/>
            </a:ln>
          </p:spPr>
        </p:cxnSp>
        <p:sp>
          <p:nvSpPr>
            <p:cNvPr id="355" name="Google Shape;355;p25"/>
            <p:cNvSpPr txBox="1"/>
            <p:nvPr/>
          </p:nvSpPr>
          <p:spPr>
            <a:xfrm>
              <a:off x="142875" y="0"/>
              <a:ext cx="8124900" cy="3810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200" b="1" i="1" dirty="0">
                  <a:solidFill>
                    <a:srgbClr val="182F66"/>
                  </a:solidFill>
                  <a:latin typeface="Arial"/>
                  <a:ea typeface="Arial"/>
                  <a:cs typeface="Arial"/>
                  <a:sym typeface="Arial"/>
                </a:rPr>
                <a:t>By structuring prompts with the ARC framework, contracting officers can consistently generate high-quality, relevant outputs.</a:t>
              </a:r>
              <a:endParaRPr sz="1200" b="1" i="1" dirty="0">
                <a:solidFill>
                  <a:srgbClr val="182F66"/>
                </a:solidFill>
                <a:latin typeface="Arial"/>
                <a:ea typeface="Arial"/>
                <a:cs typeface="Arial"/>
                <a:sym typeface="Arial"/>
              </a:endParaRPr>
            </a:p>
          </p:txBody>
        </p:sp>
      </p:gr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2" name="Title 1">
            <a:extLst>
              <a:ext uri="{FF2B5EF4-FFF2-40B4-BE49-F238E27FC236}">
                <a16:creationId xmlns:a16="http://schemas.microsoft.com/office/drawing/2014/main" id="{B6A7B05F-E491-B1A9-2FD2-7F9E72689E1D}"/>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Persona Adoption</a:t>
            </a:r>
          </a:p>
        </p:txBody>
      </p:sp>
      <p:sp>
        <p:nvSpPr>
          <p:cNvPr id="360" name="Google Shape;360;p26">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61" name="Google Shape;361;p26" descr="This image is shown in landscape orientation and serves as the template for this slide presentation."/>
          <p:cNvPicPr preferRelativeResize="0"/>
          <p:nvPr/>
        </p:nvPicPr>
        <p:blipFill rotWithShape="1">
          <a:blip r:embed="rId4">
            <a:alphaModFix/>
          </a:blip>
          <a:srcRect/>
          <a:stretch/>
        </p:blipFill>
        <p:spPr>
          <a:xfrm>
            <a:off x="-1546335" y="-1448410"/>
            <a:ext cx="23004900" cy="7044600"/>
          </a:xfrm>
          <a:prstGeom prst="rect">
            <a:avLst/>
          </a:prstGeom>
          <a:noFill/>
          <a:ln>
            <a:noFill/>
          </a:ln>
        </p:spPr>
      </p:pic>
      <p:sp>
        <p:nvSpPr>
          <p:cNvPr id="362" name="Google Shape;362;p26">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64" name="Google Shape;364;p26" descr="This image represents the acquisition training for the real-world banner."/>
          <p:cNvPicPr preferRelativeResize="0"/>
          <p:nvPr/>
        </p:nvPicPr>
        <p:blipFill rotWithShape="1">
          <a:blip r:embed="rId5">
            <a:alphaModFix/>
          </a:blip>
          <a:srcRect/>
          <a:stretch/>
        </p:blipFill>
        <p:spPr>
          <a:xfrm>
            <a:off x="7509253" y="238195"/>
            <a:ext cx="1266000" cy="569700"/>
          </a:xfrm>
          <a:prstGeom prst="rect">
            <a:avLst/>
          </a:prstGeom>
          <a:noFill/>
          <a:ln>
            <a:noFill/>
          </a:ln>
        </p:spPr>
      </p:pic>
      <p:sp>
        <p:nvSpPr>
          <p:cNvPr id="365" name="Google Shape;365;p26"/>
          <p:cNvSpPr txBox="1"/>
          <p:nvPr/>
        </p:nvSpPr>
        <p:spPr>
          <a:xfrm>
            <a:off x="438150" y="1095375"/>
            <a:ext cx="8267700" cy="428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Unlocking AI with Persona Adoption</a:t>
            </a:r>
            <a:endParaRPr sz="2400" b="1">
              <a:solidFill>
                <a:srgbClr val="182F66"/>
              </a:solidFill>
              <a:latin typeface="Arial"/>
              <a:ea typeface="Arial"/>
              <a:cs typeface="Arial"/>
              <a:sym typeface="Arial"/>
            </a:endParaRPr>
          </a:p>
        </p:txBody>
      </p:sp>
      <p:sp>
        <p:nvSpPr>
          <p:cNvPr id="366" name="Google Shape;366;p26"/>
          <p:cNvSpPr txBox="1"/>
          <p:nvPr/>
        </p:nvSpPr>
        <p:spPr>
          <a:xfrm>
            <a:off x="438150" y="1571625"/>
            <a:ext cx="8267700" cy="666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50" b="0">
                <a:solidFill>
                  <a:srgbClr val="595959"/>
                </a:solidFill>
                <a:latin typeface="Arial"/>
                <a:ea typeface="Arial"/>
                <a:cs typeface="Arial"/>
                <a:sym typeface="Arial"/>
              </a:rPr>
              <a:t>Unlocking AI's full potential for Performance Based Contracting involves utilizing advanced prompting techniques like persona adoption. Assigning a specific persona to the AI drastically alters the tone and accessibility of the output.</a:t>
            </a:r>
            <a:endParaRPr sz="1350" b="0">
              <a:solidFill>
                <a:srgbClr val="595959"/>
              </a:solidFill>
              <a:latin typeface="Arial"/>
              <a:ea typeface="Arial"/>
              <a:cs typeface="Arial"/>
              <a:sym typeface="Arial"/>
            </a:endParaRPr>
          </a:p>
        </p:txBody>
      </p:sp>
      <p:sp>
        <p:nvSpPr>
          <p:cNvPr id="367" name="Google Shape;367;p26" descr="This image summarizes John Mulaney's persona."/>
          <p:cNvSpPr/>
          <p:nvPr/>
        </p:nvSpPr>
        <p:spPr>
          <a:xfrm>
            <a:off x="438150" y="2333625"/>
            <a:ext cx="3943200" cy="2286000"/>
          </a:xfrm>
          <a:prstGeom prst="roundRect">
            <a:avLst>
              <a:gd name="adj" fmla="val 3333"/>
            </a:avLst>
          </a:prstGeom>
          <a:solidFill>
            <a:srgbClr val="FFFFFF">
              <a:alpha val="90000"/>
            </a:srgbClr>
          </a:solidFill>
          <a:ln w="1430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68" name="Google Shape;368;p26" descr="This image depicts John Mulaney's emoji dancing. "/>
          <p:cNvPicPr preferRelativeResize="0"/>
          <p:nvPr/>
        </p:nvPicPr>
        <p:blipFill rotWithShape="1">
          <a:blip r:embed="rId6">
            <a:alphaModFix/>
          </a:blip>
          <a:srcRect t="50" b="50"/>
          <a:stretch/>
        </p:blipFill>
        <p:spPr>
          <a:xfrm>
            <a:off x="590550" y="2524125"/>
            <a:ext cx="990600" cy="1238400"/>
          </a:xfrm>
          <a:prstGeom prst="rect">
            <a:avLst/>
          </a:prstGeom>
          <a:noFill/>
          <a:ln>
            <a:noFill/>
          </a:ln>
        </p:spPr>
      </p:pic>
      <p:sp>
        <p:nvSpPr>
          <p:cNvPr id="369" name="Google Shape;369;p26" descr="GIF of John Mulaney dancing in SNL skit"/>
          <p:cNvSpPr/>
          <p:nvPr/>
        </p:nvSpPr>
        <p:spPr>
          <a:xfrm>
            <a:off x="590550" y="2524125"/>
            <a:ext cx="990600" cy="1238400"/>
          </a:xfrm>
          <a:prstGeom prst="rect">
            <a:avLst/>
          </a:prstGeom>
          <a:solidFill>
            <a:srgbClr val="000000">
              <a:alpha val="0"/>
            </a:srgbClr>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70" name="Google Shape;370;p26"/>
          <p:cNvSpPr txBox="1"/>
          <p:nvPr/>
        </p:nvSpPr>
        <p:spPr>
          <a:xfrm>
            <a:off x="1733550" y="2476500"/>
            <a:ext cx="2495700" cy="200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John Mulaney Persona</a:t>
            </a:r>
            <a:endParaRPr sz="1400" b="1">
              <a:solidFill>
                <a:srgbClr val="182F66"/>
              </a:solidFill>
              <a:latin typeface="Arial"/>
              <a:ea typeface="Arial"/>
              <a:cs typeface="Arial"/>
              <a:sym typeface="Arial"/>
            </a:endParaRPr>
          </a:p>
          <a:p>
            <a:pPr marL="0" lvl="0" indent="0" algn="l" rtl="0">
              <a:spcBef>
                <a:spcPts val="300"/>
              </a:spcBef>
              <a:spcAft>
                <a:spcPts val="0"/>
              </a:spcAft>
              <a:buNone/>
            </a:pPr>
            <a:r>
              <a:rPr lang="en" sz="1050" b="1">
                <a:solidFill>
                  <a:srgbClr val="78909C"/>
                </a:solidFill>
                <a:latin typeface="Arial"/>
                <a:ea typeface="Arial"/>
                <a:cs typeface="Arial"/>
                <a:sym typeface="Arial"/>
              </a:rPr>
              <a:t>Engaging &amp; Energetic Summaries</a:t>
            </a:r>
            <a:endParaRPr sz="1050" b="1">
              <a:solidFill>
                <a:srgbClr val="78909C"/>
              </a:solidFill>
              <a:latin typeface="Arial"/>
              <a:ea typeface="Arial"/>
              <a:cs typeface="Arial"/>
              <a:sym typeface="Arial"/>
            </a:endParaRPr>
          </a:p>
          <a:p>
            <a:pPr marL="0" lvl="0" indent="0" algn="l" rtl="0">
              <a:spcBef>
                <a:spcPts val="750"/>
              </a:spcBef>
              <a:spcAft>
                <a:spcPts val="0"/>
              </a:spcAft>
              <a:buNone/>
            </a:pPr>
            <a:r>
              <a:rPr lang="en" sz="1100">
                <a:solidFill>
                  <a:srgbClr val="595959"/>
                </a:solidFill>
                <a:latin typeface="Arial"/>
                <a:ea typeface="Arial"/>
                <a:cs typeface="Arial"/>
                <a:sym typeface="Arial"/>
              </a:rPr>
              <a:t>For example, prompting the AI to explain a complex acquisition strategy in the voice of John Mulaney can yield highly engaging, energetic summaries.</a:t>
            </a:r>
            <a:endParaRPr sz="1100">
              <a:solidFill>
                <a:srgbClr val="595959"/>
              </a:solidFill>
              <a:latin typeface="Arial"/>
              <a:ea typeface="Arial"/>
              <a:cs typeface="Arial"/>
              <a:sym typeface="Arial"/>
            </a:endParaRPr>
          </a:p>
        </p:txBody>
      </p:sp>
      <p:sp>
        <p:nvSpPr>
          <p:cNvPr id="371" name="Google Shape;371;p26" descr="The image summarizes Bluey's character persona."/>
          <p:cNvSpPr/>
          <p:nvPr/>
        </p:nvSpPr>
        <p:spPr>
          <a:xfrm>
            <a:off x="4762500" y="2333625"/>
            <a:ext cx="3943200" cy="2286000"/>
          </a:xfrm>
          <a:prstGeom prst="roundRect">
            <a:avLst>
              <a:gd name="adj" fmla="val 3333"/>
            </a:avLst>
          </a:prstGeom>
          <a:solidFill>
            <a:srgbClr val="FFFFFF">
              <a:alpha val="90000"/>
            </a:srgbClr>
          </a:solidFill>
          <a:ln w="1430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72" name="Google Shape;372;p26" descr="This image depicts Bluey's emoji closing their eyes."/>
          <p:cNvPicPr preferRelativeResize="0"/>
          <p:nvPr/>
        </p:nvPicPr>
        <p:blipFill rotWithShape="1">
          <a:blip r:embed="rId7">
            <a:alphaModFix/>
          </a:blip>
          <a:srcRect t="60" b="50"/>
          <a:stretch/>
        </p:blipFill>
        <p:spPr>
          <a:xfrm>
            <a:off x="4914900" y="2524125"/>
            <a:ext cx="933600" cy="1238400"/>
          </a:xfrm>
          <a:prstGeom prst="rect">
            <a:avLst/>
          </a:prstGeom>
          <a:noFill/>
          <a:ln>
            <a:noFill/>
          </a:ln>
        </p:spPr>
      </p:pic>
      <p:sp>
        <p:nvSpPr>
          <p:cNvPr id="373" name="Google Shape;373;p26" descr="GIF of Bluey at her uncle's wedding"/>
          <p:cNvSpPr/>
          <p:nvPr/>
        </p:nvSpPr>
        <p:spPr>
          <a:xfrm>
            <a:off x="4914900" y="2524125"/>
            <a:ext cx="933600" cy="1238400"/>
          </a:xfrm>
          <a:prstGeom prst="rect">
            <a:avLst/>
          </a:prstGeom>
          <a:solidFill>
            <a:srgbClr val="000000">
              <a:alpha val="0"/>
            </a:srgbClr>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74" name="Google Shape;374;p26"/>
          <p:cNvSpPr txBox="1"/>
          <p:nvPr/>
        </p:nvSpPr>
        <p:spPr>
          <a:xfrm>
            <a:off x="6000750" y="2476500"/>
            <a:ext cx="2552700" cy="200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'Bluey' Character Persona</a:t>
            </a:r>
            <a:endParaRPr sz="1400" b="1">
              <a:solidFill>
                <a:srgbClr val="182F66"/>
              </a:solidFill>
              <a:latin typeface="Arial"/>
              <a:ea typeface="Arial"/>
              <a:cs typeface="Arial"/>
              <a:sym typeface="Arial"/>
            </a:endParaRPr>
          </a:p>
          <a:p>
            <a:pPr marL="0" lvl="0" indent="0" algn="l" rtl="0">
              <a:spcBef>
                <a:spcPts val="300"/>
              </a:spcBef>
              <a:spcAft>
                <a:spcPts val="0"/>
              </a:spcAft>
              <a:buNone/>
            </a:pPr>
            <a:r>
              <a:rPr lang="en" sz="1050" b="1">
                <a:solidFill>
                  <a:srgbClr val="78909C"/>
                </a:solidFill>
                <a:latin typeface="Arial"/>
                <a:ea typeface="Arial"/>
                <a:cs typeface="Arial"/>
                <a:sym typeface="Arial"/>
              </a:rPr>
              <a:t>Plain-Language Simplicity</a:t>
            </a:r>
            <a:endParaRPr sz="1050" b="1">
              <a:solidFill>
                <a:srgbClr val="78909C"/>
              </a:solidFill>
              <a:latin typeface="Arial"/>
              <a:ea typeface="Arial"/>
              <a:cs typeface="Arial"/>
              <a:sym typeface="Arial"/>
            </a:endParaRPr>
          </a:p>
          <a:p>
            <a:pPr marL="0" lvl="0" indent="0" algn="l" rtl="0">
              <a:spcBef>
                <a:spcPts val="750"/>
              </a:spcBef>
              <a:spcAft>
                <a:spcPts val="0"/>
              </a:spcAft>
              <a:buNone/>
            </a:pPr>
            <a:r>
              <a:rPr lang="en" sz="1100">
                <a:solidFill>
                  <a:srgbClr val="595959"/>
                </a:solidFill>
                <a:latin typeface="Arial"/>
                <a:ea typeface="Arial"/>
                <a:cs typeface="Arial"/>
                <a:sym typeface="Arial"/>
              </a:rPr>
              <a:t>Alternatively, asking it to explain a concept like a 'Bluey' character ensures plain-language simplicity, making dense federal requirements easily understandable.</a:t>
            </a:r>
            <a:endParaRPr sz="1100">
              <a:solidFill>
                <a:srgbClr val="595959"/>
              </a:solidFill>
              <a:latin typeface="Arial"/>
              <a:ea typeface="Arial"/>
              <a:cs typeface="Arial"/>
              <a:sym typeface="Arial"/>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79" name="Google Shape;379;p27" descr="This image is shown in landscape orientation and serves as the template for this slide presentation.&#10;"/>
          <p:cNvGrpSpPr/>
          <p:nvPr/>
        </p:nvGrpSpPr>
        <p:grpSpPr>
          <a:xfrm>
            <a:off x="-1546335" y="-1448410"/>
            <a:ext cx="23004900" cy="7044600"/>
            <a:chOff x="-1546335" y="-1448410"/>
            <a:chExt cx="23004900" cy="7044600"/>
          </a:xfrm>
        </p:grpSpPr>
        <p:sp>
          <p:nvSpPr>
            <p:cNvPr id="380" name="Google Shape;380;p27"/>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81" name="Google Shape;381;p27"/>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382" name="Google Shape;382;p27"/>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384" name="Google Shape;384;p27"/>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BFDE5911-5860-58B4-B527-826531DC8C4F}"/>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Real-World Impact</a:t>
            </a:r>
          </a:p>
        </p:txBody>
      </p:sp>
      <p:sp>
        <p:nvSpPr>
          <p:cNvPr id="385" name="Google Shape;385;p27"/>
          <p:cNvSpPr txBox="1"/>
          <p:nvPr/>
        </p:nvSpPr>
        <p:spPr>
          <a:xfrm>
            <a:off x="438150" y="1095375"/>
            <a:ext cx="82560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220" b="1">
                <a:solidFill>
                  <a:srgbClr val="182F66"/>
                </a:solidFill>
                <a:latin typeface="Arial"/>
                <a:ea typeface="Arial"/>
                <a:cs typeface="Arial"/>
                <a:sym typeface="Arial"/>
              </a:rPr>
              <a:t>Real-World Impact (DoD Case Study &amp; GSA PILOTS Test)</a:t>
            </a:r>
            <a:endParaRPr sz="2220" b="1">
              <a:solidFill>
                <a:srgbClr val="182F66"/>
              </a:solidFill>
              <a:latin typeface="Arial"/>
              <a:ea typeface="Arial"/>
              <a:cs typeface="Arial"/>
              <a:sym typeface="Arial"/>
            </a:endParaRPr>
          </a:p>
        </p:txBody>
      </p:sp>
      <p:grpSp>
        <p:nvGrpSpPr>
          <p:cNvPr id="386" name="Google Shape;386;p27" descr="This image shows the significant impact of the DORA bot case study, demonstrating a 91% reduction.&#10;"/>
          <p:cNvGrpSpPr/>
          <p:nvPr/>
        </p:nvGrpSpPr>
        <p:grpSpPr>
          <a:xfrm>
            <a:off x="438150" y="1762125"/>
            <a:ext cx="2514600" cy="3048000"/>
            <a:chOff x="0" y="0"/>
            <a:chExt cx="2514600" cy="3048000"/>
          </a:xfrm>
        </p:grpSpPr>
        <p:sp>
          <p:nvSpPr>
            <p:cNvPr id="387" name="Google Shape;387;p27"/>
            <p:cNvSpPr/>
            <p:nvPr/>
          </p:nvSpPr>
          <p:spPr>
            <a:xfrm>
              <a:off x="0" y="0"/>
              <a:ext cx="2514600" cy="3048000"/>
            </a:xfrm>
            <a:prstGeom prst="roundRect">
              <a:avLst>
                <a:gd name="adj" fmla="val 2272"/>
              </a:avLst>
            </a:prstGeom>
            <a:solidFill>
              <a:srgbClr val="FFFFFF"/>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88" name="Google Shape;388;p27"/>
            <p:cNvSpPr/>
            <p:nvPr/>
          </p:nvSpPr>
          <p:spPr>
            <a:xfrm>
              <a:off x="0" y="0"/>
              <a:ext cx="2514600" cy="76200"/>
            </a:xfrm>
            <a:custGeom>
              <a:avLst/>
              <a:gdLst/>
              <a:ahLst/>
              <a:cxnLst/>
              <a:rect l="l" t="t" r="r" b="b"/>
              <a:pathLst>
                <a:path w="120000" h="120000" extrusionOk="0">
                  <a:moveTo>
                    <a:pt x="0" y="90000"/>
                  </a:moveTo>
                  <a:cubicBezTo>
                    <a:pt x="0" y="66131"/>
                    <a:pt x="287" y="43239"/>
                    <a:pt x="799" y="26360"/>
                  </a:cubicBezTo>
                  <a:cubicBezTo>
                    <a:pt x="1310" y="9482"/>
                    <a:pt x="2004" y="0"/>
                    <a:pt x="2727" y="0"/>
                  </a:cubicBezTo>
                  <a:lnTo>
                    <a:pt x="117273" y="0"/>
                  </a:lnTo>
                  <a:cubicBezTo>
                    <a:pt x="118779" y="5"/>
                    <a:pt x="120000" y="40298"/>
                    <a:pt x="120000" y="90000"/>
                  </a:cubicBezTo>
                  <a:lnTo>
                    <a:pt x="120000" y="120000"/>
                  </a:lnTo>
                  <a:lnTo>
                    <a:pt x="0" y="120000"/>
                  </a:lnTo>
                  <a:close/>
                </a:path>
              </a:pathLst>
            </a:cu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89" name="Google Shape;389;p27"/>
            <p:cNvSpPr txBox="1"/>
            <p:nvPr/>
          </p:nvSpPr>
          <p:spPr>
            <a:xfrm>
              <a:off x="114300" y="171450"/>
              <a:ext cx="2286000" cy="304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82F66"/>
                  </a:solidFill>
                  <a:latin typeface="Arial"/>
                  <a:ea typeface="Arial"/>
                  <a:cs typeface="Arial"/>
                  <a:sym typeface="Arial"/>
                </a:rPr>
                <a:t>DORA Bot (DoD Case Study)</a:t>
              </a:r>
              <a:endParaRPr sz="1300" b="1">
                <a:solidFill>
                  <a:srgbClr val="182F66"/>
                </a:solidFill>
                <a:latin typeface="Arial"/>
                <a:ea typeface="Arial"/>
                <a:cs typeface="Arial"/>
                <a:sym typeface="Arial"/>
              </a:endParaRPr>
            </a:p>
          </p:txBody>
        </p:sp>
        <p:sp>
          <p:nvSpPr>
            <p:cNvPr id="390" name="Google Shape;390;p27"/>
            <p:cNvSpPr txBox="1"/>
            <p:nvPr/>
          </p:nvSpPr>
          <p:spPr>
            <a:xfrm>
              <a:off x="114300" y="476250"/>
              <a:ext cx="2286000" cy="495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3060" b="1">
                  <a:solidFill>
                    <a:srgbClr val="182F66"/>
                  </a:solidFill>
                  <a:latin typeface="Arial"/>
                  <a:ea typeface="Arial"/>
                  <a:cs typeface="Arial"/>
                  <a:sym typeface="Arial"/>
                </a:rPr>
                <a:t>91%</a:t>
              </a:r>
              <a:endParaRPr sz="3060" b="1">
                <a:solidFill>
                  <a:srgbClr val="182F66"/>
                </a:solidFill>
                <a:latin typeface="Arial"/>
                <a:ea typeface="Arial"/>
                <a:cs typeface="Arial"/>
                <a:sym typeface="Arial"/>
              </a:endParaRPr>
            </a:p>
          </p:txBody>
        </p:sp>
        <p:sp>
          <p:nvSpPr>
            <p:cNvPr id="391" name="Google Shape;391;p27"/>
            <p:cNvSpPr txBox="1"/>
            <p:nvPr/>
          </p:nvSpPr>
          <p:spPr>
            <a:xfrm>
              <a:off x="114300" y="990600"/>
              <a:ext cx="2286000" cy="190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00" b="1">
                  <a:solidFill>
                    <a:srgbClr val="78909C"/>
                  </a:solidFill>
                  <a:latin typeface="Arial"/>
                  <a:ea typeface="Arial"/>
                  <a:cs typeface="Arial"/>
                  <a:sym typeface="Arial"/>
                </a:rPr>
                <a:t>Time Reduction</a:t>
              </a:r>
              <a:endParaRPr sz="1000" b="1">
                <a:solidFill>
                  <a:srgbClr val="78909C"/>
                </a:solidFill>
                <a:latin typeface="Arial"/>
                <a:ea typeface="Arial"/>
                <a:cs typeface="Arial"/>
                <a:sym typeface="Arial"/>
              </a:endParaRPr>
            </a:p>
          </p:txBody>
        </p:sp>
        <p:pic>
          <p:nvPicPr>
            <p:cNvPr id="392" name="Google Shape;392;p27"/>
            <p:cNvPicPr preferRelativeResize="0"/>
            <p:nvPr/>
          </p:nvPicPr>
          <p:blipFill rotWithShape="1">
            <a:blip r:embed="rId6">
              <a:alphaModFix/>
            </a:blip>
            <a:srcRect/>
            <a:stretch/>
          </p:blipFill>
          <p:spPr>
            <a:xfrm>
              <a:off x="114300" y="1233488"/>
              <a:ext cx="2267100" cy="9600"/>
            </a:xfrm>
            <a:prstGeom prst="rect">
              <a:avLst/>
            </a:prstGeom>
            <a:noFill/>
            <a:ln>
              <a:noFill/>
            </a:ln>
          </p:spPr>
        </p:pic>
        <p:sp>
          <p:nvSpPr>
            <p:cNvPr id="393" name="Google Shape;393;p27"/>
            <p:cNvSpPr txBox="1"/>
            <p:nvPr/>
          </p:nvSpPr>
          <p:spPr>
            <a:xfrm>
              <a:off x="114300" y="1333500"/>
              <a:ext cx="2286000" cy="495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1">
                  <a:solidFill>
                    <a:srgbClr val="182F66"/>
                  </a:solidFill>
                  <a:latin typeface="Arial"/>
                  <a:ea typeface="Arial"/>
                  <a:cs typeface="Arial"/>
                  <a:sym typeface="Arial"/>
                </a:rPr>
                <a:t>60 MINUTES</a:t>
              </a:r>
              <a:r>
                <a:rPr lang="en" sz="1050">
                  <a:solidFill>
                    <a:srgbClr val="595959"/>
                  </a:solidFill>
                  <a:latin typeface="Arial"/>
                  <a:ea typeface="Arial"/>
                  <a:cs typeface="Arial"/>
                  <a:sym typeface="Arial"/>
                </a:rPr>
                <a:t> Manual Process</a:t>
              </a:r>
              <a:endParaRPr sz="1050">
                <a:solidFill>
                  <a:srgbClr val="595959"/>
                </a:solidFill>
                <a:latin typeface="Arial"/>
                <a:ea typeface="Arial"/>
                <a:cs typeface="Arial"/>
                <a:sym typeface="Arial"/>
              </a:endParaRPr>
            </a:p>
            <a:p>
              <a:pPr marL="0" lvl="0" indent="0" algn="l" rtl="0">
                <a:spcBef>
                  <a:spcPts val="450"/>
                </a:spcBef>
                <a:spcAft>
                  <a:spcPts val="0"/>
                </a:spcAft>
                <a:buNone/>
              </a:pPr>
              <a:r>
                <a:rPr lang="en" sz="1050" b="1">
                  <a:solidFill>
                    <a:srgbClr val="182F66"/>
                  </a:solidFill>
                  <a:latin typeface="Arial"/>
                  <a:ea typeface="Arial"/>
                  <a:cs typeface="Arial"/>
                  <a:sym typeface="Arial"/>
                </a:rPr>
                <a:t>5 MINUTES</a:t>
              </a:r>
              <a:r>
                <a:rPr lang="en" sz="1050">
                  <a:solidFill>
                    <a:srgbClr val="595959"/>
                  </a:solidFill>
                  <a:latin typeface="Arial"/>
                  <a:ea typeface="Arial"/>
                  <a:cs typeface="Arial"/>
                  <a:sym typeface="Arial"/>
                </a:rPr>
                <a:t> With DORA Bot</a:t>
              </a:r>
              <a:endParaRPr sz="1050">
                <a:solidFill>
                  <a:srgbClr val="595959"/>
                </a:solidFill>
                <a:latin typeface="Arial"/>
                <a:ea typeface="Arial"/>
                <a:cs typeface="Arial"/>
                <a:sym typeface="Arial"/>
              </a:endParaRPr>
            </a:p>
          </p:txBody>
        </p:sp>
        <p:pic>
          <p:nvPicPr>
            <p:cNvPr id="394" name="Google Shape;394;p27"/>
            <p:cNvPicPr preferRelativeResize="0"/>
            <p:nvPr/>
          </p:nvPicPr>
          <p:blipFill rotWithShape="1">
            <a:blip r:embed="rId6">
              <a:alphaModFix/>
            </a:blip>
            <a:srcRect/>
            <a:stretch/>
          </p:blipFill>
          <p:spPr>
            <a:xfrm>
              <a:off x="114300" y="1919288"/>
              <a:ext cx="2267100" cy="9600"/>
            </a:xfrm>
            <a:prstGeom prst="rect">
              <a:avLst/>
            </a:prstGeom>
            <a:noFill/>
            <a:ln>
              <a:noFill/>
            </a:ln>
          </p:spPr>
        </p:pic>
        <p:sp>
          <p:nvSpPr>
            <p:cNvPr id="395" name="Google Shape;395;p27"/>
            <p:cNvSpPr txBox="1"/>
            <p:nvPr/>
          </p:nvSpPr>
          <p:spPr>
            <a:xfrm>
              <a:off x="114300" y="2019300"/>
              <a:ext cx="2286000" cy="933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a:solidFill>
                    <a:srgbClr val="595959"/>
                  </a:solidFill>
                  <a:latin typeface="Arial"/>
                  <a:ea typeface="Arial"/>
                  <a:cs typeface="Arial"/>
                  <a:sym typeface="Arial"/>
                </a:rPr>
                <a:t>Successfully reduced the cycle time required for responsibility determinations.</a:t>
              </a:r>
              <a:endParaRPr sz="1050">
                <a:solidFill>
                  <a:srgbClr val="595959"/>
                </a:solidFill>
                <a:latin typeface="Arial"/>
                <a:ea typeface="Arial"/>
                <a:cs typeface="Arial"/>
                <a:sym typeface="Arial"/>
              </a:endParaRPr>
            </a:p>
          </p:txBody>
        </p:sp>
      </p:grpSp>
      <p:grpSp>
        <p:nvGrpSpPr>
          <p:cNvPr id="396" name="Google Shape;396;p27" descr="This image shows the significant impact of the Oral APs GSA Pilots test, demonstrating 3 hours of AI-streamlined work. &#10;&#10;It streamlines AP creation, allowing contracting teams to process complex documentation with unprecedented speed."/>
          <p:cNvGrpSpPr/>
          <p:nvPr/>
        </p:nvGrpSpPr>
        <p:grpSpPr>
          <a:xfrm>
            <a:off x="3314700" y="1762125"/>
            <a:ext cx="2514600" cy="3048000"/>
            <a:chOff x="0" y="0"/>
            <a:chExt cx="2514600" cy="3048000"/>
          </a:xfrm>
        </p:grpSpPr>
        <p:sp>
          <p:nvSpPr>
            <p:cNvPr id="397" name="Google Shape;397;p27"/>
            <p:cNvSpPr/>
            <p:nvPr/>
          </p:nvSpPr>
          <p:spPr>
            <a:xfrm>
              <a:off x="0" y="0"/>
              <a:ext cx="2514600" cy="3048000"/>
            </a:xfrm>
            <a:prstGeom prst="roundRect">
              <a:avLst>
                <a:gd name="adj" fmla="val 2272"/>
              </a:avLst>
            </a:prstGeom>
            <a:solidFill>
              <a:srgbClr val="FFFFFF"/>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98" name="Google Shape;398;p27"/>
            <p:cNvSpPr/>
            <p:nvPr/>
          </p:nvSpPr>
          <p:spPr>
            <a:xfrm>
              <a:off x="0" y="0"/>
              <a:ext cx="2514600" cy="76200"/>
            </a:xfrm>
            <a:custGeom>
              <a:avLst/>
              <a:gdLst/>
              <a:ahLst/>
              <a:cxnLst/>
              <a:rect l="l" t="t" r="r" b="b"/>
              <a:pathLst>
                <a:path w="120000" h="120000" extrusionOk="0">
                  <a:moveTo>
                    <a:pt x="0" y="90000"/>
                  </a:moveTo>
                  <a:cubicBezTo>
                    <a:pt x="0" y="66131"/>
                    <a:pt x="287" y="43239"/>
                    <a:pt x="799" y="26360"/>
                  </a:cubicBezTo>
                  <a:cubicBezTo>
                    <a:pt x="1310" y="9482"/>
                    <a:pt x="2004" y="0"/>
                    <a:pt x="2727" y="0"/>
                  </a:cubicBezTo>
                  <a:lnTo>
                    <a:pt x="117273" y="0"/>
                  </a:lnTo>
                  <a:cubicBezTo>
                    <a:pt x="118779" y="5"/>
                    <a:pt x="120000" y="40298"/>
                    <a:pt x="120000" y="90000"/>
                  </a:cubicBezTo>
                  <a:lnTo>
                    <a:pt x="120000" y="120000"/>
                  </a:lnTo>
                  <a:lnTo>
                    <a:pt x="0" y="120000"/>
                  </a:lnTo>
                  <a:close/>
                </a:path>
              </a:pathLst>
            </a:cu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99" name="Google Shape;399;p27"/>
            <p:cNvSpPr txBox="1"/>
            <p:nvPr/>
          </p:nvSpPr>
          <p:spPr>
            <a:xfrm>
              <a:off x="114300" y="171450"/>
              <a:ext cx="2286000" cy="304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300" b="1">
                  <a:solidFill>
                    <a:srgbClr val="182F66"/>
                  </a:solidFill>
                  <a:latin typeface="Arial"/>
                  <a:ea typeface="Arial"/>
                  <a:cs typeface="Arial"/>
                  <a:sym typeface="Arial"/>
                </a:rPr>
                <a:t>Oral APs (GSA PILOTS Test)</a:t>
              </a:r>
              <a:endParaRPr sz="1300" b="1">
                <a:solidFill>
                  <a:srgbClr val="182F66"/>
                </a:solidFill>
                <a:latin typeface="Arial"/>
                <a:ea typeface="Arial"/>
                <a:cs typeface="Arial"/>
                <a:sym typeface="Arial"/>
              </a:endParaRPr>
            </a:p>
          </p:txBody>
        </p:sp>
        <p:sp>
          <p:nvSpPr>
            <p:cNvPr id="400" name="Google Shape;400;p27"/>
            <p:cNvSpPr txBox="1"/>
            <p:nvPr/>
          </p:nvSpPr>
          <p:spPr>
            <a:xfrm>
              <a:off x="114300" y="476250"/>
              <a:ext cx="2286000" cy="495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3200" b="1">
                  <a:solidFill>
                    <a:srgbClr val="182F66"/>
                  </a:solidFill>
                  <a:latin typeface="Arial"/>
                  <a:ea typeface="Arial"/>
                  <a:cs typeface="Arial"/>
                  <a:sym typeface="Arial"/>
                </a:rPr>
                <a:t>3 HOURS</a:t>
              </a:r>
              <a:endParaRPr sz="3200" b="1">
                <a:solidFill>
                  <a:srgbClr val="182F66"/>
                </a:solidFill>
                <a:latin typeface="Arial"/>
                <a:ea typeface="Arial"/>
                <a:cs typeface="Arial"/>
                <a:sym typeface="Arial"/>
              </a:endParaRPr>
            </a:p>
          </p:txBody>
        </p:sp>
        <p:sp>
          <p:nvSpPr>
            <p:cNvPr id="401" name="Google Shape;401;p27"/>
            <p:cNvSpPr txBox="1"/>
            <p:nvPr/>
          </p:nvSpPr>
          <p:spPr>
            <a:xfrm>
              <a:off x="114300" y="990600"/>
              <a:ext cx="2286000" cy="190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00" b="1">
                  <a:solidFill>
                    <a:srgbClr val="78909C"/>
                  </a:solidFill>
                  <a:latin typeface="Arial"/>
                  <a:ea typeface="Arial"/>
                  <a:cs typeface="Arial"/>
                  <a:sym typeface="Arial"/>
                </a:rPr>
                <a:t>With AI Streamlining</a:t>
              </a:r>
              <a:endParaRPr sz="1000" b="1">
                <a:solidFill>
                  <a:srgbClr val="78909C"/>
                </a:solidFill>
                <a:latin typeface="Arial"/>
                <a:ea typeface="Arial"/>
                <a:cs typeface="Arial"/>
                <a:sym typeface="Arial"/>
              </a:endParaRPr>
            </a:p>
          </p:txBody>
        </p:sp>
        <p:pic>
          <p:nvPicPr>
            <p:cNvPr id="402" name="Google Shape;402;p27"/>
            <p:cNvPicPr preferRelativeResize="0"/>
            <p:nvPr/>
          </p:nvPicPr>
          <p:blipFill rotWithShape="1">
            <a:blip r:embed="rId6">
              <a:alphaModFix/>
            </a:blip>
            <a:srcRect/>
            <a:stretch/>
          </p:blipFill>
          <p:spPr>
            <a:xfrm>
              <a:off x="114300" y="1233488"/>
              <a:ext cx="2267100" cy="9600"/>
            </a:xfrm>
            <a:prstGeom prst="rect">
              <a:avLst/>
            </a:prstGeom>
            <a:noFill/>
            <a:ln>
              <a:noFill/>
            </a:ln>
          </p:spPr>
        </p:pic>
        <p:sp>
          <p:nvSpPr>
            <p:cNvPr id="403" name="Google Shape;403;p27"/>
            <p:cNvSpPr txBox="1"/>
            <p:nvPr/>
          </p:nvSpPr>
          <p:spPr>
            <a:xfrm>
              <a:off x="114300" y="1333500"/>
              <a:ext cx="2286000" cy="495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1">
                  <a:solidFill>
                    <a:srgbClr val="182F66"/>
                  </a:solidFill>
                  <a:latin typeface="Arial"/>
                  <a:ea typeface="Arial"/>
                  <a:cs typeface="Arial"/>
                  <a:sym typeface="Arial"/>
                </a:rPr>
                <a:t>6 MONTHS</a:t>
              </a:r>
              <a:r>
                <a:rPr lang="en" sz="1050">
                  <a:solidFill>
                    <a:srgbClr val="595959"/>
                  </a:solidFill>
                  <a:latin typeface="Arial"/>
                  <a:ea typeface="Arial"/>
                  <a:cs typeface="Arial"/>
                  <a:sym typeface="Arial"/>
                </a:rPr>
                <a:t> Traditional Draft</a:t>
              </a:r>
              <a:endParaRPr sz="1050">
                <a:solidFill>
                  <a:srgbClr val="595959"/>
                </a:solidFill>
                <a:latin typeface="Arial"/>
                <a:ea typeface="Arial"/>
                <a:cs typeface="Arial"/>
                <a:sym typeface="Arial"/>
              </a:endParaRPr>
            </a:p>
            <a:p>
              <a:pPr marL="0" lvl="0" indent="0" algn="l" rtl="0">
                <a:spcBef>
                  <a:spcPts val="450"/>
                </a:spcBef>
                <a:spcAft>
                  <a:spcPts val="0"/>
                </a:spcAft>
                <a:buNone/>
              </a:pPr>
              <a:r>
                <a:rPr lang="en" sz="1050" b="1">
                  <a:solidFill>
                    <a:srgbClr val="182F66"/>
                  </a:solidFill>
                  <a:latin typeface="Arial"/>
                  <a:ea typeface="Arial"/>
                  <a:cs typeface="Arial"/>
                  <a:sym typeface="Arial"/>
                </a:rPr>
                <a:t>3 HOURS</a:t>
              </a:r>
              <a:r>
                <a:rPr lang="en" sz="1050">
                  <a:solidFill>
                    <a:srgbClr val="595959"/>
                  </a:solidFill>
                  <a:latin typeface="Arial"/>
                  <a:ea typeface="Arial"/>
                  <a:cs typeface="Arial"/>
                  <a:sym typeface="Arial"/>
                </a:rPr>
                <a:t> With AI Streamlining</a:t>
              </a:r>
              <a:endParaRPr sz="1050">
                <a:solidFill>
                  <a:srgbClr val="595959"/>
                </a:solidFill>
                <a:latin typeface="Arial"/>
                <a:ea typeface="Arial"/>
                <a:cs typeface="Arial"/>
                <a:sym typeface="Arial"/>
              </a:endParaRPr>
            </a:p>
          </p:txBody>
        </p:sp>
        <p:pic>
          <p:nvPicPr>
            <p:cNvPr id="404" name="Google Shape;404;p27"/>
            <p:cNvPicPr preferRelativeResize="0"/>
            <p:nvPr/>
          </p:nvPicPr>
          <p:blipFill rotWithShape="1">
            <a:blip r:embed="rId6">
              <a:alphaModFix/>
            </a:blip>
            <a:srcRect/>
            <a:stretch/>
          </p:blipFill>
          <p:spPr>
            <a:xfrm>
              <a:off x="114300" y="1919288"/>
              <a:ext cx="2267100" cy="9600"/>
            </a:xfrm>
            <a:prstGeom prst="rect">
              <a:avLst/>
            </a:prstGeom>
            <a:noFill/>
            <a:ln>
              <a:noFill/>
            </a:ln>
          </p:spPr>
        </p:pic>
        <p:sp>
          <p:nvSpPr>
            <p:cNvPr id="405" name="Google Shape;405;p27"/>
            <p:cNvSpPr txBox="1"/>
            <p:nvPr/>
          </p:nvSpPr>
          <p:spPr>
            <a:xfrm>
              <a:off x="114300" y="2019300"/>
              <a:ext cx="2286000" cy="933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dirty="0">
                  <a:solidFill>
                    <a:srgbClr val="595959"/>
                  </a:solidFill>
                  <a:latin typeface="Arial"/>
                  <a:ea typeface="Arial"/>
                  <a:cs typeface="Arial"/>
                  <a:sym typeface="Arial"/>
                </a:rPr>
                <a:t>Streamlines AP creation, allowing contracting teams to process complex documentation with unprecedented speed.</a:t>
              </a:r>
              <a:endParaRPr sz="1050" dirty="0">
                <a:solidFill>
                  <a:srgbClr val="595959"/>
                </a:solidFill>
                <a:latin typeface="Arial"/>
                <a:ea typeface="Arial"/>
                <a:cs typeface="Arial"/>
                <a:sym typeface="Arial"/>
              </a:endParaRPr>
            </a:p>
          </p:txBody>
        </p:sp>
      </p:grpSp>
      <p:grpSp>
        <p:nvGrpSpPr>
          <p:cNvPr id="406" name="Google Shape;406;p27">
            <a:extLst>
              <a:ext uri="{C183D7F6-B498-43B3-948B-1728B52AA6E4}">
                <adec:decorative xmlns:adec="http://schemas.microsoft.com/office/drawing/2017/decorative" val="1"/>
              </a:ext>
            </a:extLst>
          </p:cNvPr>
          <p:cNvGrpSpPr/>
          <p:nvPr/>
        </p:nvGrpSpPr>
        <p:grpSpPr>
          <a:xfrm>
            <a:off x="6191250" y="1762125"/>
            <a:ext cx="2514600" cy="3048000"/>
            <a:chOff x="0" y="0"/>
            <a:chExt cx="2514600" cy="3048000"/>
          </a:xfrm>
        </p:grpSpPr>
        <p:sp>
          <p:nvSpPr>
            <p:cNvPr id="407" name="Google Shape;407;p27"/>
            <p:cNvSpPr/>
            <p:nvPr/>
          </p:nvSpPr>
          <p:spPr>
            <a:xfrm>
              <a:off x="0" y="0"/>
              <a:ext cx="2514600" cy="3048000"/>
            </a:xfrm>
            <a:prstGeom prst="roundRect">
              <a:avLst>
                <a:gd name="adj" fmla="val 2272"/>
              </a:avLst>
            </a:prstGeom>
            <a:solidFill>
              <a:srgbClr val="FFFFFF"/>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08" name="Google Shape;408;p27"/>
            <p:cNvSpPr/>
            <p:nvPr/>
          </p:nvSpPr>
          <p:spPr>
            <a:xfrm>
              <a:off x="0" y="0"/>
              <a:ext cx="2514600" cy="76200"/>
            </a:xfrm>
            <a:custGeom>
              <a:avLst/>
              <a:gdLst/>
              <a:ahLst/>
              <a:cxnLst/>
              <a:rect l="l" t="t" r="r" b="b"/>
              <a:pathLst>
                <a:path w="120000" h="120000" extrusionOk="0">
                  <a:moveTo>
                    <a:pt x="0" y="90000"/>
                  </a:moveTo>
                  <a:cubicBezTo>
                    <a:pt x="0" y="66131"/>
                    <a:pt x="287" y="43239"/>
                    <a:pt x="799" y="26360"/>
                  </a:cubicBezTo>
                  <a:cubicBezTo>
                    <a:pt x="1310" y="9482"/>
                    <a:pt x="2004" y="0"/>
                    <a:pt x="2727" y="0"/>
                  </a:cubicBezTo>
                  <a:lnTo>
                    <a:pt x="117273" y="0"/>
                  </a:lnTo>
                  <a:cubicBezTo>
                    <a:pt x="118779" y="5"/>
                    <a:pt x="120000" y="40298"/>
                    <a:pt x="120000" y="90000"/>
                  </a:cubicBezTo>
                  <a:lnTo>
                    <a:pt x="120000" y="120000"/>
                  </a:lnTo>
                  <a:lnTo>
                    <a:pt x="0" y="120000"/>
                  </a:lnTo>
                  <a:close/>
                </a:path>
              </a:pathLst>
            </a:custGeom>
            <a:solidFill>
              <a:srgbClr val="78909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09" name="Google Shape;409;p27"/>
            <p:cNvSpPr txBox="1"/>
            <p:nvPr/>
          </p:nvSpPr>
          <p:spPr>
            <a:xfrm>
              <a:off x="114300" y="171450"/>
              <a:ext cx="2286000" cy="304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3" b="1">
                  <a:solidFill>
                    <a:srgbClr val="182F66"/>
                  </a:solidFill>
                  <a:latin typeface="Arial"/>
                  <a:ea typeface="Arial"/>
                  <a:cs typeface="Arial"/>
                  <a:sym typeface="Arial"/>
                </a:rPr>
                <a:t>Policy &amp; Solicitation Samples</a:t>
              </a:r>
              <a:endParaRPr sz="1203" b="1">
                <a:solidFill>
                  <a:srgbClr val="182F66"/>
                </a:solidFill>
                <a:latin typeface="Arial"/>
                <a:ea typeface="Arial"/>
                <a:cs typeface="Arial"/>
                <a:sym typeface="Arial"/>
              </a:endParaRPr>
            </a:p>
          </p:txBody>
        </p:sp>
        <p:sp>
          <p:nvSpPr>
            <p:cNvPr id="410" name="Google Shape;410;p27"/>
            <p:cNvSpPr txBox="1"/>
            <p:nvPr/>
          </p:nvSpPr>
          <p:spPr>
            <a:xfrm>
              <a:off x="114300" y="476250"/>
              <a:ext cx="2286000" cy="190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00" b="1">
                  <a:solidFill>
                    <a:srgbClr val="78909C"/>
                  </a:solidFill>
                  <a:latin typeface="Arial"/>
                  <a:ea typeface="Arial"/>
                  <a:cs typeface="Arial"/>
                  <a:sym typeface="Arial"/>
                </a:rPr>
                <a:t>Key Guardrails &amp; Actions</a:t>
              </a:r>
              <a:endParaRPr sz="1000" b="1">
                <a:solidFill>
                  <a:srgbClr val="78909C"/>
                </a:solidFill>
                <a:latin typeface="Arial"/>
                <a:ea typeface="Arial"/>
                <a:cs typeface="Arial"/>
                <a:sym typeface="Arial"/>
              </a:endParaRPr>
            </a:p>
          </p:txBody>
        </p:sp>
        <p:pic>
          <p:nvPicPr>
            <p:cNvPr id="411" name="Google Shape;411;p27"/>
            <p:cNvPicPr preferRelativeResize="0"/>
            <p:nvPr/>
          </p:nvPicPr>
          <p:blipFill rotWithShape="1">
            <a:blip r:embed="rId6">
              <a:alphaModFix/>
            </a:blip>
            <a:srcRect/>
            <a:stretch/>
          </p:blipFill>
          <p:spPr>
            <a:xfrm>
              <a:off x="114300" y="738188"/>
              <a:ext cx="2267100" cy="9600"/>
            </a:xfrm>
            <a:prstGeom prst="rect">
              <a:avLst/>
            </a:prstGeom>
            <a:noFill/>
            <a:ln>
              <a:noFill/>
            </a:ln>
          </p:spPr>
        </p:pic>
        <p:sp>
          <p:nvSpPr>
            <p:cNvPr id="412" name="Google Shape;412;p27"/>
            <p:cNvSpPr txBox="1"/>
            <p:nvPr/>
          </p:nvSpPr>
          <p:spPr>
            <a:xfrm>
              <a:off x="114300" y="838200"/>
              <a:ext cx="2286000" cy="914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dirty="0">
                  <a:solidFill>
                    <a:srgbClr val="182F66"/>
                  </a:solidFill>
                  <a:latin typeface="Arial"/>
                  <a:ea typeface="Arial"/>
                  <a:cs typeface="Arial"/>
                  <a:sym typeface="Arial"/>
                </a:rPr>
                <a:t>Transparency Language</a:t>
              </a:r>
              <a:endParaRPr sz="1100" b="1" dirty="0">
                <a:solidFill>
                  <a:srgbClr val="182F66"/>
                </a:solidFill>
                <a:latin typeface="Arial"/>
                <a:ea typeface="Arial"/>
                <a:cs typeface="Arial"/>
                <a:sym typeface="Arial"/>
              </a:endParaRPr>
            </a:p>
            <a:p>
              <a:pPr marL="0" lvl="0" indent="0" algn="l" rtl="0">
                <a:spcBef>
                  <a:spcPts val="300"/>
                </a:spcBef>
                <a:spcAft>
                  <a:spcPts val="0"/>
                </a:spcAft>
                <a:buNone/>
              </a:pPr>
              <a:r>
                <a:rPr lang="en" sz="1050" dirty="0">
                  <a:solidFill>
                    <a:srgbClr val="595959"/>
                  </a:solidFill>
                  <a:latin typeface="Arial"/>
                  <a:ea typeface="Arial"/>
                  <a:cs typeface="Arial"/>
                  <a:sym typeface="Arial"/>
                </a:rPr>
                <a:t>Language around AI transparency in procurement process.</a:t>
              </a:r>
              <a:endParaRPr sz="1050" dirty="0">
                <a:solidFill>
                  <a:srgbClr val="595959"/>
                </a:solidFill>
                <a:latin typeface="Arial"/>
                <a:ea typeface="Arial"/>
                <a:cs typeface="Arial"/>
                <a:sym typeface="Arial"/>
              </a:endParaRPr>
            </a:p>
          </p:txBody>
        </p:sp>
        <p:pic>
          <p:nvPicPr>
            <p:cNvPr id="413" name="Google Shape;413;p27"/>
            <p:cNvPicPr preferRelativeResize="0"/>
            <p:nvPr/>
          </p:nvPicPr>
          <p:blipFill rotWithShape="1">
            <a:blip r:embed="rId6">
              <a:alphaModFix/>
            </a:blip>
            <a:srcRect/>
            <a:stretch/>
          </p:blipFill>
          <p:spPr>
            <a:xfrm>
              <a:off x="114300" y="1804988"/>
              <a:ext cx="2267100" cy="9600"/>
            </a:xfrm>
            <a:prstGeom prst="rect">
              <a:avLst/>
            </a:prstGeom>
            <a:noFill/>
            <a:ln>
              <a:noFill/>
            </a:ln>
          </p:spPr>
        </p:pic>
        <p:sp>
          <p:nvSpPr>
            <p:cNvPr id="414" name="Google Shape;414;p27"/>
            <p:cNvSpPr txBox="1"/>
            <p:nvPr/>
          </p:nvSpPr>
          <p:spPr>
            <a:xfrm>
              <a:off x="114300" y="1905000"/>
              <a:ext cx="2286000" cy="1047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dirty="0">
                  <a:solidFill>
                    <a:srgbClr val="182F66"/>
                  </a:solidFill>
                  <a:latin typeface="Arial"/>
                  <a:ea typeface="Arial"/>
                  <a:cs typeface="Arial"/>
                  <a:sym typeface="Arial"/>
                </a:rPr>
                <a:t>Capability Evaluation</a:t>
              </a:r>
              <a:endParaRPr sz="1100" b="1" dirty="0">
                <a:solidFill>
                  <a:srgbClr val="182F66"/>
                </a:solidFill>
                <a:latin typeface="Arial"/>
                <a:ea typeface="Arial"/>
                <a:cs typeface="Arial"/>
                <a:sym typeface="Arial"/>
              </a:endParaRPr>
            </a:p>
            <a:p>
              <a:pPr marL="0" lvl="0" indent="0" algn="l" rtl="0">
                <a:spcBef>
                  <a:spcPts val="300"/>
                </a:spcBef>
                <a:spcAft>
                  <a:spcPts val="0"/>
                </a:spcAft>
                <a:buNone/>
              </a:pPr>
              <a:r>
                <a:rPr lang="en" sz="1050" dirty="0">
                  <a:solidFill>
                    <a:srgbClr val="595959"/>
                  </a:solidFill>
                  <a:latin typeface="Arial"/>
                  <a:ea typeface="Arial"/>
                  <a:cs typeface="Arial"/>
                  <a:sym typeface="Arial"/>
                </a:rPr>
                <a:t>Evaluation Criteria language that emphasizes capability.</a:t>
              </a:r>
              <a:endParaRPr sz="1050" dirty="0">
                <a:solidFill>
                  <a:srgbClr val="595959"/>
                </a:solidFill>
                <a:latin typeface="Arial"/>
                <a:ea typeface="Arial"/>
                <a:cs typeface="Arial"/>
                <a:sym typeface="Arial"/>
              </a:endParaRPr>
            </a:p>
          </p:txBody>
        </p:sp>
      </p:gr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pSp>
        <p:nvGrpSpPr>
          <p:cNvPr id="419" name="Google Shape;419;p28" descr="This image is shown in landscape orientation and serves as the template for this slide presentation.&#10;"/>
          <p:cNvGrpSpPr/>
          <p:nvPr/>
        </p:nvGrpSpPr>
        <p:grpSpPr>
          <a:xfrm>
            <a:off x="0" y="-78828"/>
            <a:ext cx="9160650" cy="5160775"/>
            <a:chOff x="-16650" y="-17275"/>
            <a:chExt cx="9160650" cy="5160775"/>
          </a:xfrm>
        </p:grpSpPr>
        <p:sp>
          <p:nvSpPr>
            <p:cNvPr id="420" name="Google Shape;420;p28"/>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21" name="Google Shape;421;p28"/>
            <p:cNvPicPr preferRelativeResize="0"/>
            <p:nvPr/>
          </p:nvPicPr>
          <p:blipFill rotWithShape="1">
            <a:blip r:embed="rId4">
              <a:alphaModFix/>
            </a:blip>
            <a:srcRect l="6650" t="27662" r="53601" b="9697"/>
            <a:stretch/>
          </p:blipFill>
          <p:spPr>
            <a:xfrm>
              <a:off x="-16525" y="0"/>
              <a:ext cx="9144000" cy="5143500"/>
            </a:xfrm>
            <a:prstGeom prst="rect">
              <a:avLst/>
            </a:prstGeom>
            <a:noFill/>
            <a:ln>
              <a:noFill/>
            </a:ln>
          </p:spPr>
        </p:pic>
        <p:sp>
          <p:nvSpPr>
            <p:cNvPr id="422" name="Google Shape;422;p28"/>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sp>
        <p:nvSpPr>
          <p:cNvPr id="2" name="Title 1">
            <a:extLst>
              <a:ext uri="{FF2B5EF4-FFF2-40B4-BE49-F238E27FC236}">
                <a16:creationId xmlns:a16="http://schemas.microsoft.com/office/drawing/2014/main" id="{FDF4ED2C-4661-3C9E-A06C-E9C296CD023B}"/>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AI Solicitation</a:t>
            </a:r>
          </a:p>
        </p:txBody>
      </p:sp>
      <p:sp>
        <p:nvSpPr>
          <p:cNvPr id="425" name="Google Shape;425;p28"/>
          <p:cNvSpPr txBox="1"/>
          <p:nvPr/>
        </p:nvSpPr>
        <p:spPr>
          <a:xfrm>
            <a:off x="444000" y="1096099"/>
            <a:ext cx="82560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rgbClr val="000000"/>
                </a:solidFill>
              </a:rPr>
              <a:t>AI Solicitation Clause Discussion</a:t>
            </a:r>
            <a:endParaRPr sz="2400" b="1">
              <a:solidFill>
                <a:srgbClr val="000000"/>
              </a:solidFill>
            </a:endParaRPr>
          </a:p>
        </p:txBody>
      </p:sp>
      <p:grpSp>
        <p:nvGrpSpPr>
          <p:cNvPr id="426" name="Google Shape;426;p28">
            <a:extLst>
              <a:ext uri="{C183D7F6-B498-43B3-948B-1728B52AA6E4}">
                <adec:decorative xmlns:adec="http://schemas.microsoft.com/office/drawing/2017/decorative" val="1"/>
              </a:ext>
            </a:extLst>
          </p:cNvPr>
          <p:cNvGrpSpPr/>
          <p:nvPr/>
        </p:nvGrpSpPr>
        <p:grpSpPr>
          <a:xfrm>
            <a:off x="438150" y="1714500"/>
            <a:ext cx="4000500" cy="3081186"/>
            <a:chOff x="0" y="0"/>
            <a:chExt cx="4000500" cy="1476300"/>
          </a:xfrm>
        </p:grpSpPr>
        <p:sp>
          <p:nvSpPr>
            <p:cNvPr id="427" name="Google Shape;427;p28"/>
            <p:cNvSpPr/>
            <p:nvPr/>
          </p:nvSpPr>
          <p:spPr>
            <a:xfrm>
              <a:off x="0" y="0"/>
              <a:ext cx="4000500" cy="1476300"/>
            </a:xfrm>
            <a:prstGeom prst="roundRect">
              <a:avLst>
                <a:gd name="adj" fmla="val 2580"/>
              </a:avLst>
            </a:prstGeom>
            <a:solidFill>
              <a:srgbClr val="FFFFFF">
                <a:alpha val="90000"/>
              </a:srgbClr>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28" name="Google Shape;428;p28"/>
            <p:cNvSpPr/>
            <p:nvPr/>
          </p:nvSpPr>
          <p:spPr>
            <a:xfrm>
              <a:off x="0" y="0"/>
              <a:ext cx="57300" cy="1476300"/>
            </a:xfrm>
            <a:prstGeom prst="roundRect">
              <a:avLst>
                <a:gd name="adj" fmla="val 33333"/>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29" name="Google Shape;429;p28"/>
            <p:cNvSpPr txBox="1"/>
            <p:nvPr/>
          </p:nvSpPr>
          <p:spPr>
            <a:xfrm>
              <a:off x="190500" y="142875"/>
              <a:ext cx="3619500" cy="119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dirty="0">
                  <a:solidFill>
                    <a:srgbClr val="182F66"/>
                  </a:solidFill>
                  <a:latin typeface="Arial"/>
                  <a:ea typeface="Arial"/>
                  <a:cs typeface="Arial"/>
                  <a:sym typeface="Arial"/>
                </a:rPr>
                <a:t>Some defense solicitations now include language saying the Government may use internal AI tools to help:</a:t>
              </a:r>
              <a:endParaRPr sz="1100" b="1" dirty="0">
                <a:solidFill>
                  <a:srgbClr val="182F66"/>
                </a:solidFill>
                <a:latin typeface="Arial"/>
                <a:ea typeface="Arial"/>
                <a:cs typeface="Arial"/>
                <a:sym typeface="Arial"/>
              </a:endParaRPr>
            </a:p>
            <a:p>
              <a:pPr marL="457200" lvl="0" indent="-298450" algn="l" rtl="0">
                <a:spcBef>
                  <a:spcPts val="0"/>
                </a:spcBef>
                <a:spcAft>
                  <a:spcPts val="0"/>
                </a:spcAft>
                <a:buClr>
                  <a:schemeClr val="dk1"/>
                </a:buClr>
                <a:buSzPts val="1100"/>
                <a:buChar char="●"/>
              </a:pPr>
              <a:r>
                <a:rPr lang="en" sz="1100" dirty="0">
                  <a:solidFill>
                    <a:schemeClr val="dk1"/>
                  </a:solidFill>
                </a:rPr>
                <a:t>Summarize proposal content</a:t>
              </a:r>
              <a:endParaRPr sz="1100" dirty="0">
                <a:solidFill>
                  <a:schemeClr val="dk1"/>
                </a:solidFill>
              </a:endParaRPr>
            </a:p>
            <a:p>
              <a:pPr marL="457200" lvl="0" indent="-298450" algn="l" rtl="0">
                <a:spcBef>
                  <a:spcPts val="0"/>
                </a:spcBef>
                <a:spcAft>
                  <a:spcPts val="0"/>
                </a:spcAft>
                <a:buClr>
                  <a:schemeClr val="dk1"/>
                </a:buClr>
                <a:buSzPts val="1100"/>
                <a:buChar char="●"/>
              </a:pPr>
              <a:r>
                <a:rPr lang="en" sz="1100" dirty="0">
                  <a:solidFill>
                    <a:schemeClr val="dk1"/>
                  </a:solidFill>
                </a:rPr>
                <a:t>Check compliance with solicitation requirements</a:t>
              </a:r>
              <a:endParaRPr sz="1100" dirty="0">
                <a:solidFill>
                  <a:schemeClr val="dk1"/>
                </a:solidFill>
              </a:endParaRPr>
            </a:p>
            <a:p>
              <a:pPr marL="457200" lvl="0" indent="-298450" algn="l" rtl="0">
                <a:spcBef>
                  <a:spcPts val="0"/>
                </a:spcBef>
                <a:spcAft>
                  <a:spcPts val="0"/>
                </a:spcAft>
                <a:buClr>
                  <a:srgbClr val="182F66"/>
                </a:buClr>
                <a:buSzPts val="1100"/>
                <a:buChar char="●"/>
              </a:pPr>
              <a:r>
                <a:rPr lang="en" sz="1100" dirty="0">
                  <a:solidFill>
                    <a:schemeClr val="dk1"/>
                  </a:solidFill>
                </a:rPr>
                <a:t>Flag possible strengths, weaknesses, or risks</a:t>
              </a:r>
              <a:br>
                <a:rPr lang="en" sz="1100" dirty="0">
                  <a:solidFill>
                    <a:srgbClr val="182F66"/>
                  </a:solidFill>
                </a:rPr>
              </a:br>
              <a:endParaRPr sz="1100" dirty="0">
                <a:solidFill>
                  <a:srgbClr val="182F66"/>
                </a:solidFill>
              </a:endParaRPr>
            </a:p>
            <a:p>
              <a:pPr marL="0" lvl="0" indent="0" algn="l" rtl="0">
                <a:spcBef>
                  <a:spcPts val="0"/>
                </a:spcBef>
                <a:spcAft>
                  <a:spcPts val="0"/>
                </a:spcAft>
                <a:buNone/>
              </a:pPr>
              <a:r>
                <a:rPr lang="en" sz="1100" dirty="0">
                  <a:solidFill>
                    <a:schemeClr val="dk1"/>
                  </a:solidFill>
                </a:rPr>
                <a:t>The clauses also make clear that:</a:t>
              </a:r>
              <a:endParaRPr sz="1100" dirty="0">
                <a:solidFill>
                  <a:schemeClr val="dk1"/>
                </a:solidFill>
              </a:endParaRPr>
            </a:p>
            <a:p>
              <a:pPr marL="457200" lvl="0" indent="-298450" algn="l" rtl="0">
                <a:spcBef>
                  <a:spcPts val="0"/>
                </a:spcBef>
                <a:spcAft>
                  <a:spcPts val="0"/>
                </a:spcAft>
                <a:buClr>
                  <a:schemeClr val="dk1"/>
                </a:buClr>
                <a:buSzPts val="1100"/>
                <a:buChar char="●"/>
              </a:pPr>
              <a:r>
                <a:rPr lang="en" sz="1100" dirty="0">
                  <a:solidFill>
                    <a:schemeClr val="dk1"/>
                  </a:solidFill>
                </a:rPr>
                <a:t>AI is only a support tool</a:t>
              </a:r>
              <a:endParaRPr sz="1100" dirty="0">
                <a:solidFill>
                  <a:schemeClr val="dk1"/>
                </a:solidFill>
              </a:endParaRPr>
            </a:p>
            <a:p>
              <a:pPr marL="457200" lvl="0" indent="-298450" algn="l" rtl="0">
                <a:spcBef>
                  <a:spcPts val="0"/>
                </a:spcBef>
                <a:spcAft>
                  <a:spcPts val="0"/>
                </a:spcAft>
                <a:buClr>
                  <a:schemeClr val="dk1"/>
                </a:buClr>
                <a:buSzPts val="1100"/>
                <a:buChar char="●"/>
              </a:pPr>
              <a:r>
                <a:rPr lang="en" sz="1100" dirty="0">
                  <a:solidFill>
                    <a:schemeClr val="dk1"/>
                  </a:solidFill>
                </a:rPr>
                <a:t>Government personnel make all evaluation and award decisions</a:t>
              </a:r>
              <a:endParaRPr sz="1100" dirty="0">
                <a:solidFill>
                  <a:schemeClr val="dk1"/>
                </a:solidFill>
              </a:endParaRPr>
            </a:p>
            <a:p>
              <a:pPr marL="457200" lvl="0" indent="-298450" algn="l" rtl="0">
                <a:spcBef>
                  <a:spcPts val="0"/>
                </a:spcBef>
                <a:spcAft>
                  <a:spcPts val="0"/>
                </a:spcAft>
                <a:buClr>
                  <a:schemeClr val="dk1"/>
                </a:buClr>
                <a:buSzPts val="1100"/>
                <a:buChar char="●"/>
              </a:pPr>
              <a:r>
                <a:rPr lang="en" sz="1100" dirty="0">
                  <a:solidFill>
                    <a:schemeClr val="dk1"/>
                  </a:solidFill>
                </a:rPr>
                <a:t>Proprietary information will be protected</a:t>
              </a:r>
              <a:endParaRPr sz="1100" dirty="0">
                <a:solidFill>
                  <a:schemeClr val="dk1"/>
                </a:solidFill>
              </a:endParaRPr>
            </a:p>
            <a:p>
              <a:pPr marL="457200" lvl="0" indent="-298450" algn="l" rtl="0">
                <a:spcBef>
                  <a:spcPts val="0"/>
                </a:spcBef>
                <a:spcAft>
                  <a:spcPts val="0"/>
                </a:spcAft>
                <a:buClr>
                  <a:schemeClr val="dk1"/>
                </a:buClr>
                <a:buSzPts val="1100"/>
                <a:buChar char="●"/>
              </a:pPr>
              <a:r>
                <a:rPr lang="en" sz="1100" dirty="0">
                  <a:solidFill>
                    <a:schemeClr val="dk1"/>
                  </a:solidFill>
                </a:rPr>
                <a:t>Tools will operate in a secure environment and not send data externally</a:t>
              </a:r>
              <a:endParaRPr sz="1100" dirty="0">
                <a:solidFill>
                  <a:schemeClr val="dk1"/>
                </a:solidFill>
              </a:endParaRPr>
            </a:p>
            <a:p>
              <a:pPr marL="0" lvl="0" indent="0" algn="l" rtl="0">
                <a:spcBef>
                  <a:spcPts val="0"/>
                </a:spcBef>
                <a:spcAft>
                  <a:spcPts val="0"/>
                </a:spcAft>
                <a:buNone/>
              </a:pPr>
              <a:endParaRPr sz="1100" dirty="0">
                <a:solidFill>
                  <a:srgbClr val="182F66"/>
                </a:solidFill>
              </a:endParaRPr>
            </a:p>
          </p:txBody>
        </p:sp>
      </p:grpSp>
      <p:grpSp>
        <p:nvGrpSpPr>
          <p:cNvPr id="430" name="Google Shape;430;p28">
            <a:extLst>
              <a:ext uri="{C183D7F6-B498-43B3-948B-1728B52AA6E4}">
                <adec:decorative xmlns:adec="http://schemas.microsoft.com/office/drawing/2017/decorative" val="1"/>
              </a:ext>
            </a:extLst>
          </p:cNvPr>
          <p:cNvGrpSpPr/>
          <p:nvPr/>
        </p:nvGrpSpPr>
        <p:grpSpPr>
          <a:xfrm>
            <a:off x="4705350" y="1714500"/>
            <a:ext cx="4000500" cy="3081186"/>
            <a:chOff x="0" y="0"/>
            <a:chExt cx="4000500" cy="1476300"/>
          </a:xfrm>
        </p:grpSpPr>
        <p:sp>
          <p:nvSpPr>
            <p:cNvPr id="431" name="Google Shape;431;p28"/>
            <p:cNvSpPr/>
            <p:nvPr/>
          </p:nvSpPr>
          <p:spPr>
            <a:xfrm>
              <a:off x="0" y="0"/>
              <a:ext cx="4000500" cy="1476300"/>
            </a:xfrm>
            <a:prstGeom prst="roundRect">
              <a:avLst>
                <a:gd name="adj" fmla="val 2580"/>
              </a:avLst>
            </a:prstGeom>
            <a:solidFill>
              <a:srgbClr val="FFFFFF">
                <a:alpha val="90000"/>
              </a:srgbClr>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32" name="Google Shape;432;p28"/>
            <p:cNvSpPr/>
            <p:nvPr/>
          </p:nvSpPr>
          <p:spPr>
            <a:xfrm>
              <a:off x="0" y="0"/>
              <a:ext cx="57300" cy="1476300"/>
            </a:xfrm>
            <a:prstGeom prst="roundRect">
              <a:avLst>
                <a:gd name="adj" fmla="val 33333"/>
              </a:avLst>
            </a:prstGeom>
            <a:solidFill>
              <a:srgbClr val="78909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33" name="Google Shape;433;p28"/>
            <p:cNvSpPr txBox="1"/>
            <p:nvPr/>
          </p:nvSpPr>
          <p:spPr>
            <a:xfrm>
              <a:off x="190500" y="142875"/>
              <a:ext cx="3619500" cy="119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35" b="1" dirty="0">
                  <a:solidFill>
                    <a:srgbClr val="182F66"/>
                  </a:solidFill>
                  <a:latin typeface="Arial"/>
                  <a:ea typeface="Arial"/>
                  <a:cs typeface="Arial"/>
                  <a:sym typeface="Arial"/>
                </a:rPr>
                <a:t>Example</a:t>
              </a:r>
              <a:endParaRPr sz="1135" b="1" dirty="0">
                <a:solidFill>
                  <a:srgbClr val="182F66"/>
                </a:solidFill>
                <a:latin typeface="Arial"/>
                <a:ea typeface="Arial"/>
                <a:cs typeface="Arial"/>
                <a:sym typeface="Arial"/>
              </a:endParaRPr>
            </a:p>
            <a:p>
              <a:pPr marL="0" lvl="0" indent="0" algn="l" rtl="0">
                <a:spcBef>
                  <a:spcPts val="450"/>
                </a:spcBef>
                <a:spcAft>
                  <a:spcPts val="0"/>
                </a:spcAft>
                <a:buNone/>
              </a:pPr>
              <a:r>
                <a:rPr lang="en" sz="1135" dirty="0"/>
                <a:t>“The Government may use internal Artificial Intelligence (AI) tools to assist in the administrative review and analysis of proposals, such as by </a:t>
              </a:r>
              <a:r>
                <a:rPr lang="en" sz="1135" b="1" dirty="0">
                  <a:latin typeface="Arial"/>
                  <a:ea typeface="Arial"/>
                  <a:cs typeface="Arial"/>
                  <a:sym typeface="Arial"/>
                </a:rPr>
                <a:t>summarizing content or verifying compliance with solicitation requirements. </a:t>
              </a:r>
              <a:r>
                <a:rPr lang="en" sz="1135" dirty="0"/>
                <a:t>However, the </a:t>
              </a:r>
              <a:r>
                <a:rPr lang="en" sz="1135" b="1" dirty="0">
                  <a:latin typeface="Arial"/>
                  <a:ea typeface="Arial"/>
                  <a:cs typeface="Arial"/>
                  <a:sym typeface="Arial"/>
                </a:rPr>
                <a:t>use of AI is strictly for support purposes; all decisions are inherently governmental functions that will be made exclusively by Government personnel. The Government is committed to protecting all Company proprietary information, and any AI tool used will operate in a secure environment, consistent with all applicable data protection regulations, and will not transmit data to external systems."</a:t>
              </a:r>
              <a:endParaRPr sz="1008" b="1" dirty="0">
                <a:solidFill>
                  <a:srgbClr val="595959"/>
                </a:solidFill>
              </a:endParaRPr>
            </a:p>
          </p:txBody>
        </p:sp>
      </p:grpSp>
      <p:pic>
        <p:nvPicPr>
          <p:cNvPr id="4" name="Google Shape;384;p27">
            <a:extLst>
              <a:ext uri="{FF2B5EF4-FFF2-40B4-BE49-F238E27FC236}">
                <a16:creationId xmlns:a16="http://schemas.microsoft.com/office/drawing/2014/main" id="{FBB45045-CF24-31EF-E994-57A5A107376A}"/>
              </a:ext>
            </a:extLst>
          </p:cNvPr>
          <p:cNvPicPr preferRelativeResize="0"/>
          <p:nvPr/>
        </p:nvPicPr>
        <p:blipFill rotWithShape="1">
          <a:blip r:embed="rId5">
            <a:alphaModFix/>
          </a:blip>
          <a:srcRect/>
          <a:stretch/>
        </p:blipFill>
        <p:spPr>
          <a:xfrm>
            <a:off x="7509253" y="238195"/>
            <a:ext cx="1266000" cy="569700"/>
          </a:xfrm>
          <a:prstGeom prst="rect">
            <a:avLst/>
          </a:prstGeom>
          <a:noFill/>
          <a:ln>
            <a:noFill/>
          </a:ln>
        </p:spPr>
      </p:pic>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grpSp>
        <p:nvGrpSpPr>
          <p:cNvPr id="438" name="Google Shape;438;p29" descr="This image is shown in landscape orientation and serves as the template for this slide presentation.&#10;"/>
          <p:cNvGrpSpPr/>
          <p:nvPr/>
        </p:nvGrpSpPr>
        <p:grpSpPr>
          <a:xfrm>
            <a:off x="-33050" y="-17275"/>
            <a:ext cx="9177050" cy="5178050"/>
            <a:chOff x="-33050" y="-17275"/>
            <a:chExt cx="9177050" cy="5178050"/>
          </a:xfrm>
        </p:grpSpPr>
        <p:sp>
          <p:nvSpPr>
            <p:cNvPr id="439" name="Google Shape;439;p29"/>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40" name="Google Shape;440;p29"/>
            <p:cNvPicPr preferRelativeResize="0"/>
            <p:nvPr/>
          </p:nvPicPr>
          <p:blipFill rotWithShape="1">
            <a:blip r:embed="rId4">
              <a:alphaModFix/>
            </a:blip>
            <a:srcRect l="6650" t="27662" r="53601" b="9697"/>
            <a:stretch/>
          </p:blipFill>
          <p:spPr>
            <a:xfrm>
              <a:off x="-16525" y="0"/>
              <a:ext cx="9144000" cy="5143500"/>
            </a:xfrm>
            <a:prstGeom prst="rect">
              <a:avLst/>
            </a:prstGeom>
            <a:noFill/>
            <a:ln>
              <a:noFill/>
            </a:ln>
          </p:spPr>
        </p:pic>
        <p:sp>
          <p:nvSpPr>
            <p:cNvPr id="441" name="Google Shape;441;p29"/>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43" name="Google Shape;443;p29"/>
            <p:cNvPicPr preferRelativeResize="0"/>
            <p:nvPr/>
          </p:nvPicPr>
          <p:blipFill rotWithShape="1">
            <a:blip r:embed="rId5">
              <a:alphaModFix/>
            </a:blip>
            <a:srcRect l="-593353" t="-41787" r="-29191" b="-760740"/>
            <a:stretch/>
          </p:blipFill>
          <p:spPr>
            <a:xfrm>
              <a:off x="-33050" y="17275"/>
              <a:ext cx="9144000" cy="5143500"/>
            </a:xfrm>
            <a:prstGeom prst="rect">
              <a:avLst/>
            </a:prstGeom>
            <a:noFill/>
            <a:ln>
              <a:noFill/>
            </a:ln>
          </p:spPr>
        </p:pic>
      </p:grpSp>
      <p:sp>
        <p:nvSpPr>
          <p:cNvPr id="2" name="Title 1">
            <a:extLst>
              <a:ext uri="{FF2B5EF4-FFF2-40B4-BE49-F238E27FC236}">
                <a16:creationId xmlns:a16="http://schemas.microsoft.com/office/drawing/2014/main" id="{DC7C4945-7F78-EDFE-2A4C-37EC5B922AF9}"/>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AI is NOT a HUMAN</a:t>
            </a:r>
          </a:p>
        </p:txBody>
      </p:sp>
      <p:sp>
        <p:nvSpPr>
          <p:cNvPr id="456" name="Google Shape;456;p29"/>
          <p:cNvSpPr txBox="1"/>
          <p:nvPr/>
        </p:nvSpPr>
        <p:spPr>
          <a:xfrm>
            <a:off x="443998" y="1040175"/>
            <a:ext cx="8256000" cy="571500"/>
          </a:xfrm>
          <a:prstGeom prst="rect">
            <a:avLst/>
          </a:prstGeom>
          <a:solidFill>
            <a:srgbClr val="000000">
              <a:alpha val="0"/>
            </a:srgbClr>
          </a:solidFill>
          <a:ln>
            <a:noFill/>
          </a:ln>
        </p:spPr>
        <p:txBody>
          <a:bodyPr spcFirstLastPara="1" wrap="square" lIns="76200" tIns="76200" rIns="76200" bIns="76200" anchor="t" anchorCtr="0">
            <a:noAutofit/>
          </a:bodyPr>
          <a:lstStyle/>
          <a:p>
            <a:pPr marL="0" lvl="0" indent="0" algn="l" rtl="0">
              <a:spcBef>
                <a:spcPts val="0"/>
              </a:spcBef>
              <a:spcAft>
                <a:spcPts val="0"/>
              </a:spcAft>
              <a:buNone/>
            </a:pPr>
            <a:r>
              <a:rPr lang="en" sz="2590" b="1">
                <a:solidFill>
                  <a:srgbClr val="000000"/>
                </a:solidFill>
              </a:rPr>
              <a:t>AI is NOT a HUMAN</a:t>
            </a:r>
            <a:r>
              <a:rPr lang="en" sz="2590" b="1"/>
              <a:t>…</a:t>
            </a:r>
            <a:r>
              <a:rPr lang="en" sz="2200" b="1"/>
              <a:t>though we humanize it all the time</a:t>
            </a:r>
            <a:endParaRPr sz="2200" b="1">
              <a:solidFill>
                <a:srgbClr val="000000"/>
              </a:solidFill>
            </a:endParaRPr>
          </a:p>
        </p:txBody>
      </p:sp>
      <p:grpSp>
        <p:nvGrpSpPr>
          <p:cNvPr id="444" name="Google Shape;444;p29">
            <a:extLst>
              <a:ext uri="{C183D7F6-B498-43B3-948B-1728B52AA6E4}">
                <adec:decorative xmlns:adec="http://schemas.microsoft.com/office/drawing/2017/decorative" val="1"/>
              </a:ext>
            </a:extLst>
          </p:cNvPr>
          <p:cNvGrpSpPr/>
          <p:nvPr/>
        </p:nvGrpSpPr>
        <p:grpSpPr>
          <a:xfrm>
            <a:off x="438150" y="1857375"/>
            <a:ext cx="2628900" cy="2667000"/>
            <a:chOff x="0" y="0"/>
            <a:chExt cx="2628900" cy="2667000"/>
          </a:xfrm>
        </p:grpSpPr>
        <p:sp>
          <p:nvSpPr>
            <p:cNvPr id="445" name="Google Shape;445;p29"/>
            <p:cNvSpPr/>
            <p:nvPr/>
          </p:nvSpPr>
          <p:spPr>
            <a:xfrm>
              <a:off x="0" y="0"/>
              <a:ext cx="2628900" cy="2667000"/>
            </a:xfrm>
            <a:prstGeom prst="roundRect">
              <a:avLst>
                <a:gd name="adj" fmla="val 2898"/>
              </a:avLst>
            </a:prstGeom>
            <a:solidFill>
              <a:srgbClr val="FFFFFF"/>
            </a:solidFill>
            <a:ln w="14300" cap="flat" cmpd="sng">
              <a:solidFill>
                <a:srgbClr val="EEEEEE"/>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46" name="Google Shape;446;p29"/>
            <p:cNvSpPr/>
            <p:nvPr/>
          </p:nvSpPr>
          <p:spPr>
            <a:xfrm>
              <a:off x="0" y="0"/>
              <a:ext cx="57300" cy="26670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47" name="Google Shape;447;p29"/>
            <p:cNvSpPr txBox="1"/>
            <p:nvPr/>
          </p:nvSpPr>
          <p:spPr>
            <a:xfrm>
              <a:off x="171450" y="171450"/>
              <a:ext cx="2286000" cy="2324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800" b="1" dirty="0">
                  <a:solidFill>
                    <a:srgbClr val="182F66"/>
                  </a:solidFill>
                  <a:latin typeface="Arial"/>
                  <a:ea typeface="Arial"/>
                  <a:cs typeface="Arial"/>
                  <a:sym typeface="Arial"/>
                </a:rPr>
                <a:t>THE HUMAN ILLUSION</a:t>
              </a:r>
              <a:endParaRPr sz="1800" b="1" dirty="0">
                <a:solidFill>
                  <a:srgbClr val="182F66"/>
                </a:solidFill>
                <a:latin typeface="Arial"/>
                <a:ea typeface="Arial"/>
                <a:cs typeface="Arial"/>
                <a:sym typeface="Arial"/>
              </a:endParaRPr>
            </a:p>
            <a:p>
              <a:pPr marL="0" lvl="0" indent="0" algn="l" rtl="0">
                <a:spcBef>
                  <a:spcPts val="900"/>
                </a:spcBef>
                <a:spcAft>
                  <a:spcPts val="0"/>
                </a:spcAft>
                <a:buNone/>
              </a:pPr>
              <a:r>
                <a:rPr lang="en" sz="1800" b="0" dirty="0">
                  <a:solidFill>
                    <a:srgbClr val="595959"/>
                  </a:solidFill>
                  <a:latin typeface="Arial"/>
                  <a:ea typeface="Arial"/>
                  <a:cs typeface="Arial"/>
                  <a:sym typeface="Arial"/>
                </a:rPr>
                <a:t>Though we tend to humanize AI interactions, it lacks consciousness, empathy, and genuine understanding.</a:t>
              </a:r>
              <a:endParaRPr sz="1800" b="0" dirty="0">
                <a:solidFill>
                  <a:srgbClr val="595959"/>
                </a:solidFill>
                <a:latin typeface="Arial"/>
                <a:ea typeface="Arial"/>
                <a:cs typeface="Arial"/>
                <a:sym typeface="Arial"/>
              </a:endParaRPr>
            </a:p>
          </p:txBody>
        </p:sp>
      </p:grpSp>
      <p:grpSp>
        <p:nvGrpSpPr>
          <p:cNvPr id="448" name="Google Shape;448;p29">
            <a:extLst>
              <a:ext uri="{C183D7F6-B498-43B3-948B-1728B52AA6E4}">
                <adec:decorative xmlns:adec="http://schemas.microsoft.com/office/drawing/2017/decorative" val="1"/>
              </a:ext>
            </a:extLst>
          </p:cNvPr>
          <p:cNvGrpSpPr/>
          <p:nvPr/>
        </p:nvGrpSpPr>
        <p:grpSpPr>
          <a:xfrm>
            <a:off x="3257550" y="1857375"/>
            <a:ext cx="2628900" cy="2667000"/>
            <a:chOff x="0" y="0"/>
            <a:chExt cx="2628900" cy="2667000"/>
          </a:xfrm>
        </p:grpSpPr>
        <p:sp>
          <p:nvSpPr>
            <p:cNvPr id="449" name="Google Shape;449;p29"/>
            <p:cNvSpPr/>
            <p:nvPr/>
          </p:nvSpPr>
          <p:spPr>
            <a:xfrm>
              <a:off x="0" y="0"/>
              <a:ext cx="2628900" cy="2667000"/>
            </a:xfrm>
            <a:prstGeom prst="roundRect">
              <a:avLst>
                <a:gd name="adj" fmla="val 2898"/>
              </a:avLst>
            </a:prstGeom>
            <a:solidFill>
              <a:srgbClr val="FFFFFF"/>
            </a:solidFill>
            <a:ln w="14300" cap="flat" cmpd="sng">
              <a:solidFill>
                <a:srgbClr val="EEEEEE"/>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50" name="Google Shape;450;p29"/>
            <p:cNvSpPr/>
            <p:nvPr/>
          </p:nvSpPr>
          <p:spPr>
            <a:xfrm>
              <a:off x="0" y="0"/>
              <a:ext cx="57300" cy="26670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51" name="Google Shape;451;p29"/>
            <p:cNvSpPr txBox="1"/>
            <p:nvPr/>
          </p:nvSpPr>
          <p:spPr>
            <a:xfrm>
              <a:off x="171450" y="171450"/>
              <a:ext cx="2286000" cy="2324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b="1">
                  <a:solidFill>
                    <a:srgbClr val="182F66"/>
                  </a:solidFill>
                  <a:latin typeface="Arial"/>
                  <a:ea typeface="Arial"/>
                  <a:cs typeface="Arial"/>
                  <a:sym typeface="Arial"/>
                </a:rPr>
                <a:t>PATTERN RECOGNITION</a:t>
              </a:r>
              <a:endParaRPr sz="1600" b="1">
                <a:solidFill>
                  <a:srgbClr val="182F66"/>
                </a:solidFill>
                <a:latin typeface="Arial"/>
                <a:ea typeface="Arial"/>
                <a:cs typeface="Arial"/>
                <a:sym typeface="Arial"/>
              </a:endParaRPr>
            </a:p>
            <a:p>
              <a:pPr marL="0" lvl="0" indent="0" algn="l" rtl="0">
                <a:spcBef>
                  <a:spcPts val="900"/>
                </a:spcBef>
                <a:spcAft>
                  <a:spcPts val="0"/>
                </a:spcAft>
                <a:buNone/>
              </a:pPr>
              <a:r>
                <a:rPr lang="en" sz="1600" b="0">
                  <a:solidFill>
                    <a:srgbClr val="595959"/>
                  </a:solidFill>
                  <a:latin typeface="Arial"/>
                  <a:ea typeface="Arial"/>
                  <a:cs typeface="Arial"/>
                  <a:sym typeface="Arial"/>
                </a:rPr>
                <a:t>AI is fundamentally a pattern reader. Its outputs are only as strong, accurate, and unbiased as the historical data it is trained on.</a:t>
              </a:r>
              <a:endParaRPr sz="1600" b="0">
                <a:solidFill>
                  <a:srgbClr val="595959"/>
                </a:solidFill>
                <a:latin typeface="Arial"/>
                <a:ea typeface="Arial"/>
                <a:cs typeface="Arial"/>
                <a:sym typeface="Arial"/>
              </a:endParaRPr>
            </a:p>
          </p:txBody>
        </p:sp>
      </p:grpSp>
      <p:grpSp>
        <p:nvGrpSpPr>
          <p:cNvPr id="452" name="Google Shape;452;p29">
            <a:extLst>
              <a:ext uri="{C183D7F6-B498-43B3-948B-1728B52AA6E4}">
                <adec:decorative xmlns:adec="http://schemas.microsoft.com/office/drawing/2017/decorative" val="1"/>
              </a:ext>
            </a:extLst>
          </p:cNvPr>
          <p:cNvGrpSpPr/>
          <p:nvPr/>
        </p:nvGrpSpPr>
        <p:grpSpPr>
          <a:xfrm>
            <a:off x="6076950" y="1857375"/>
            <a:ext cx="2628900" cy="2667000"/>
            <a:chOff x="0" y="0"/>
            <a:chExt cx="2628900" cy="2667000"/>
          </a:xfrm>
        </p:grpSpPr>
        <p:sp>
          <p:nvSpPr>
            <p:cNvPr id="453" name="Google Shape;453;p29"/>
            <p:cNvSpPr/>
            <p:nvPr/>
          </p:nvSpPr>
          <p:spPr>
            <a:xfrm>
              <a:off x="0" y="0"/>
              <a:ext cx="2628900" cy="2667000"/>
            </a:xfrm>
            <a:prstGeom prst="roundRect">
              <a:avLst>
                <a:gd name="adj" fmla="val 2898"/>
              </a:avLst>
            </a:prstGeom>
            <a:solidFill>
              <a:srgbClr val="FFFFFF"/>
            </a:solidFill>
            <a:ln w="14300" cap="flat" cmpd="sng">
              <a:solidFill>
                <a:srgbClr val="EEEEEE"/>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54" name="Google Shape;454;p29"/>
            <p:cNvSpPr/>
            <p:nvPr/>
          </p:nvSpPr>
          <p:spPr>
            <a:xfrm>
              <a:off x="0" y="0"/>
              <a:ext cx="57300" cy="26670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55" name="Google Shape;455;p29"/>
            <p:cNvSpPr txBox="1"/>
            <p:nvPr/>
          </p:nvSpPr>
          <p:spPr>
            <a:xfrm>
              <a:off x="171450" y="171450"/>
              <a:ext cx="2286000" cy="2324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b="1">
                  <a:solidFill>
                    <a:srgbClr val="182F66"/>
                  </a:solidFill>
                  <a:latin typeface="Arial"/>
                  <a:ea typeface="Arial"/>
                  <a:cs typeface="Arial"/>
                  <a:sym typeface="Arial"/>
                </a:rPr>
                <a:t>DECISION SUPPORT</a:t>
              </a:r>
              <a:endParaRPr sz="1600" b="1">
                <a:solidFill>
                  <a:srgbClr val="182F66"/>
                </a:solidFill>
                <a:latin typeface="Arial"/>
                <a:ea typeface="Arial"/>
                <a:cs typeface="Arial"/>
                <a:sym typeface="Arial"/>
              </a:endParaRPr>
            </a:p>
            <a:p>
              <a:pPr marL="0" lvl="0" indent="0" algn="l" rtl="0">
                <a:spcBef>
                  <a:spcPts val="900"/>
                </a:spcBef>
                <a:spcAft>
                  <a:spcPts val="0"/>
                </a:spcAft>
                <a:buNone/>
              </a:pPr>
              <a:r>
                <a:rPr lang="en" sz="1600" b="0">
                  <a:solidFill>
                    <a:srgbClr val="595959"/>
                  </a:solidFill>
                  <a:latin typeface="Arial"/>
                  <a:ea typeface="Arial"/>
                  <a:cs typeface="Arial"/>
                  <a:sym typeface="Arial"/>
                </a:rPr>
                <a:t>Treat AI as an </a:t>
              </a:r>
              <a:r>
                <a:rPr lang="en" sz="1600" b="1">
                  <a:solidFill>
                    <a:srgbClr val="595959"/>
                  </a:solidFill>
                </a:rPr>
                <a:t>assistive tool to augment</a:t>
              </a:r>
              <a:r>
                <a:rPr lang="en" sz="1600" b="0">
                  <a:solidFill>
                    <a:srgbClr val="595959"/>
                  </a:solidFill>
                  <a:latin typeface="Arial"/>
                  <a:ea typeface="Arial"/>
                  <a:cs typeface="Arial"/>
                  <a:sym typeface="Arial"/>
                </a:rPr>
                <a:t>—not replace—your professional knowledge, expertise, and insights.</a:t>
              </a:r>
              <a:endParaRPr sz="1600" b="0">
                <a:solidFill>
                  <a:srgbClr val="595959"/>
                </a:solidFill>
                <a:latin typeface="Arial"/>
                <a:ea typeface="Arial"/>
                <a:cs typeface="Arial"/>
                <a:sym typeface="Arial"/>
              </a:endParaRPr>
            </a:p>
          </p:txBody>
        </p:sp>
      </p:gr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grpSp>
        <p:nvGrpSpPr>
          <p:cNvPr id="461" name="Google Shape;461;p30" descr="This image is shown in landscape orientation and serves as the template for this slide presentation.&#10;"/>
          <p:cNvGrpSpPr/>
          <p:nvPr/>
        </p:nvGrpSpPr>
        <p:grpSpPr>
          <a:xfrm>
            <a:off x="-1546335" y="-1448410"/>
            <a:ext cx="23004900" cy="7044600"/>
            <a:chOff x="-1546335" y="-1448410"/>
            <a:chExt cx="23004900" cy="7044600"/>
          </a:xfrm>
        </p:grpSpPr>
        <p:sp>
          <p:nvSpPr>
            <p:cNvPr id="462" name="Google Shape;462;p30"/>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63" name="Google Shape;463;p30"/>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464" name="Google Shape;464;p30"/>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66" name="Google Shape;466;p30"/>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4CFEB44D-E2F5-801E-2F05-8D30986FFD69}"/>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Verify and Verify</a:t>
            </a:r>
          </a:p>
        </p:txBody>
      </p:sp>
      <p:grpSp>
        <p:nvGrpSpPr>
          <p:cNvPr id="467" name="Google Shape;467;p30" descr="The text reads: &quot;Verify, verify, and verify.&quot;"/>
          <p:cNvGrpSpPr/>
          <p:nvPr/>
        </p:nvGrpSpPr>
        <p:grpSpPr>
          <a:xfrm>
            <a:off x="438150" y="1143000"/>
            <a:ext cx="8256000" cy="572700"/>
            <a:chOff x="0" y="0"/>
            <a:chExt cx="8256000" cy="572700"/>
          </a:xfrm>
        </p:grpSpPr>
        <p:sp>
          <p:nvSpPr>
            <p:cNvPr id="468" name="Google Shape;468;p30"/>
            <p:cNvSpPr/>
            <p:nvPr/>
          </p:nvSpPr>
          <p:spPr>
            <a:xfrm>
              <a:off x="0" y="0"/>
              <a:ext cx="8256000" cy="5727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69" name="Google Shape;469;p30"/>
            <p:cNvSpPr txBox="1"/>
            <p:nvPr/>
          </p:nvSpPr>
          <p:spPr>
            <a:xfrm>
              <a:off x="0" y="0"/>
              <a:ext cx="82560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Verify, Verify, Verify</a:t>
              </a:r>
              <a:endParaRPr sz="2400" b="1">
                <a:solidFill>
                  <a:srgbClr val="182F66"/>
                </a:solidFill>
                <a:latin typeface="Arial"/>
                <a:ea typeface="Arial"/>
                <a:cs typeface="Arial"/>
                <a:sym typeface="Arial"/>
              </a:endParaRPr>
            </a:p>
          </p:txBody>
        </p:sp>
      </p:grpSp>
      <p:grpSp>
        <p:nvGrpSpPr>
          <p:cNvPr id="470" name="Google Shape;470;p30">
            <a:extLst>
              <a:ext uri="{C183D7F6-B498-43B3-948B-1728B52AA6E4}">
                <adec:decorative xmlns:adec="http://schemas.microsoft.com/office/drawing/2017/decorative" val="1"/>
              </a:ext>
            </a:extLst>
          </p:cNvPr>
          <p:cNvGrpSpPr/>
          <p:nvPr/>
        </p:nvGrpSpPr>
        <p:grpSpPr>
          <a:xfrm>
            <a:off x="438150" y="1857375"/>
            <a:ext cx="2628900" cy="2667000"/>
            <a:chOff x="0" y="0"/>
            <a:chExt cx="2628900" cy="2667000"/>
          </a:xfrm>
        </p:grpSpPr>
        <p:sp>
          <p:nvSpPr>
            <p:cNvPr id="471" name="Google Shape;471;p30"/>
            <p:cNvSpPr/>
            <p:nvPr/>
          </p:nvSpPr>
          <p:spPr>
            <a:xfrm>
              <a:off x="0" y="0"/>
              <a:ext cx="2628900" cy="2667000"/>
            </a:xfrm>
            <a:prstGeom prst="roundRect">
              <a:avLst>
                <a:gd name="adj" fmla="val 2898"/>
              </a:avLst>
            </a:prstGeom>
            <a:solidFill>
              <a:srgbClr val="FFFFFF"/>
            </a:solidFill>
            <a:ln w="14300" cap="flat" cmpd="sng">
              <a:solidFill>
                <a:srgbClr val="EEEEEE"/>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72" name="Google Shape;472;p30"/>
            <p:cNvSpPr/>
            <p:nvPr/>
          </p:nvSpPr>
          <p:spPr>
            <a:xfrm>
              <a:off x="0" y="0"/>
              <a:ext cx="57300" cy="26670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73" name="Google Shape;473;p30"/>
            <p:cNvSpPr txBox="1"/>
            <p:nvPr/>
          </p:nvSpPr>
          <p:spPr>
            <a:xfrm>
              <a:off x="171450" y="171450"/>
              <a:ext cx="2286000" cy="23241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600" b="1" dirty="0">
                  <a:solidFill>
                    <a:srgbClr val="182F66"/>
                  </a:solidFill>
                  <a:latin typeface="Arial"/>
                  <a:ea typeface="Arial"/>
                  <a:cs typeface="Arial"/>
                  <a:sym typeface="Arial"/>
                </a:rPr>
                <a:t>THE CRITICAL RISK</a:t>
              </a:r>
              <a:endParaRPr sz="1600" b="1" dirty="0">
                <a:solidFill>
                  <a:srgbClr val="182F66"/>
                </a:solidFill>
                <a:latin typeface="Arial"/>
                <a:ea typeface="Arial"/>
                <a:cs typeface="Arial"/>
                <a:sym typeface="Arial"/>
              </a:endParaRPr>
            </a:p>
            <a:p>
              <a:pPr marL="0" lvl="0" indent="0" algn="l" rtl="0">
                <a:spcBef>
                  <a:spcPts val="600"/>
                </a:spcBef>
                <a:spcAft>
                  <a:spcPts val="0"/>
                </a:spcAft>
                <a:buNone/>
              </a:pPr>
              <a:r>
                <a:rPr lang="en" sz="1600" b="1" dirty="0">
                  <a:solidFill>
                    <a:srgbClr val="000000"/>
                  </a:solidFill>
                  <a:latin typeface="Arial"/>
                  <a:ea typeface="Arial"/>
                  <a:cs typeface="Arial"/>
                  <a:sym typeface="Arial"/>
                </a:rPr>
                <a:t>AI as a guide, not a crutch.</a:t>
              </a:r>
              <a:endParaRPr sz="1600" b="1" dirty="0">
                <a:solidFill>
                  <a:srgbClr val="000000"/>
                </a:solidFill>
                <a:latin typeface="Arial"/>
                <a:ea typeface="Arial"/>
                <a:cs typeface="Arial"/>
                <a:sym typeface="Arial"/>
              </a:endParaRPr>
            </a:p>
            <a:p>
              <a:pPr marL="0" lvl="0" indent="0" algn="l" rtl="0">
                <a:spcBef>
                  <a:spcPts val="900"/>
                </a:spcBef>
                <a:spcAft>
                  <a:spcPts val="0"/>
                </a:spcAft>
                <a:buNone/>
              </a:pPr>
              <a:r>
                <a:rPr lang="en" sz="1500" b="0" dirty="0">
                  <a:solidFill>
                    <a:srgbClr val="595959"/>
                  </a:solidFill>
                  <a:latin typeface="Arial"/>
                  <a:ea typeface="Arial"/>
                  <a:cs typeface="Arial"/>
                  <a:sym typeface="Arial"/>
                </a:rPr>
                <a:t>A critical risk in acquisition is AI hallucination, particularly regarding fabricated Federal Acquisition Regulatio</a:t>
              </a:r>
              <a:r>
                <a:rPr lang="en" sz="1600" b="0" dirty="0">
                  <a:solidFill>
                    <a:srgbClr val="595959"/>
                  </a:solidFill>
                  <a:latin typeface="Arial"/>
                  <a:ea typeface="Arial"/>
                  <a:cs typeface="Arial"/>
                  <a:sym typeface="Arial"/>
                </a:rPr>
                <a:t>n (FAR) citations.</a:t>
              </a:r>
              <a:endParaRPr sz="1600" b="0" dirty="0">
                <a:solidFill>
                  <a:srgbClr val="595959"/>
                </a:solidFill>
                <a:latin typeface="Arial"/>
                <a:ea typeface="Arial"/>
                <a:cs typeface="Arial"/>
                <a:sym typeface="Arial"/>
              </a:endParaRPr>
            </a:p>
          </p:txBody>
        </p:sp>
      </p:grpSp>
      <p:grpSp>
        <p:nvGrpSpPr>
          <p:cNvPr id="474" name="Google Shape;474;p30">
            <a:extLst>
              <a:ext uri="{C183D7F6-B498-43B3-948B-1728B52AA6E4}">
                <adec:decorative xmlns:adec="http://schemas.microsoft.com/office/drawing/2017/decorative" val="1"/>
              </a:ext>
            </a:extLst>
          </p:cNvPr>
          <p:cNvGrpSpPr/>
          <p:nvPr/>
        </p:nvGrpSpPr>
        <p:grpSpPr>
          <a:xfrm>
            <a:off x="3257550" y="1857375"/>
            <a:ext cx="2628900" cy="2667000"/>
            <a:chOff x="0" y="0"/>
            <a:chExt cx="2628900" cy="2667000"/>
          </a:xfrm>
        </p:grpSpPr>
        <p:sp>
          <p:nvSpPr>
            <p:cNvPr id="475" name="Google Shape;475;p30"/>
            <p:cNvSpPr/>
            <p:nvPr/>
          </p:nvSpPr>
          <p:spPr>
            <a:xfrm>
              <a:off x="0" y="0"/>
              <a:ext cx="2628900" cy="2667000"/>
            </a:xfrm>
            <a:prstGeom prst="roundRect">
              <a:avLst>
                <a:gd name="adj" fmla="val 2898"/>
              </a:avLst>
            </a:prstGeom>
            <a:solidFill>
              <a:srgbClr val="FFFFFF"/>
            </a:solidFill>
            <a:ln w="14300" cap="flat" cmpd="sng">
              <a:solidFill>
                <a:srgbClr val="EEEEEE"/>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76" name="Google Shape;476;p30"/>
            <p:cNvSpPr/>
            <p:nvPr/>
          </p:nvSpPr>
          <p:spPr>
            <a:xfrm>
              <a:off x="0" y="0"/>
              <a:ext cx="57300" cy="26670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77" name="Google Shape;477;p30"/>
            <p:cNvSpPr txBox="1"/>
            <p:nvPr/>
          </p:nvSpPr>
          <p:spPr>
            <a:xfrm>
              <a:off x="171450" y="171450"/>
              <a:ext cx="2286000" cy="23241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600" b="1">
                  <a:solidFill>
                    <a:srgbClr val="182F66"/>
                  </a:solidFill>
                  <a:latin typeface="Arial"/>
                  <a:ea typeface="Arial"/>
                  <a:cs typeface="Arial"/>
                  <a:sym typeface="Arial"/>
                </a:rPr>
                <a:t>AI 'SANITY CHECK'</a:t>
              </a:r>
              <a:endParaRPr sz="1600" b="1">
                <a:solidFill>
                  <a:srgbClr val="182F66"/>
                </a:solidFill>
                <a:latin typeface="Arial"/>
                <a:ea typeface="Arial"/>
                <a:cs typeface="Arial"/>
                <a:sym typeface="Arial"/>
              </a:endParaRPr>
            </a:p>
            <a:p>
              <a:pPr marL="0" lvl="0" indent="0" algn="l" rtl="0">
                <a:spcBef>
                  <a:spcPts val="600"/>
                </a:spcBef>
                <a:spcAft>
                  <a:spcPts val="0"/>
                </a:spcAft>
                <a:buNone/>
              </a:pPr>
              <a:r>
                <a:rPr lang="en" sz="1600" b="1">
                  <a:solidFill>
                    <a:srgbClr val="000000"/>
                  </a:solidFill>
                  <a:latin typeface="Arial"/>
                  <a:ea typeface="Arial"/>
                  <a:cs typeface="Arial"/>
                  <a:sym typeface="Arial"/>
                </a:rPr>
                <a:t>Mitigation &amp; Explanation</a:t>
              </a:r>
              <a:endParaRPr sz="1600" b="1">
                <a:solidFill>
                  <a:srgbClr val="000000"/>
                </a:solidFill>
                <a:latin typeface="Arial"/>
                <a:ea typeface="Arial"/>
                <a:cs typeface="Arial"/>
                <a:sym typeface="Arial"/>
              </a:endParaRPr>
            </a:p>
            <a:p>
              <a:pPr marL="0" lvl="0" indent="0" algn="l" rtl="0">
                <a:spcBef>
                  <a:spcPts val="900"/>
                </a:spcBef>
                <a:spcAft>
                  <a:spcPts val="0"/>
                </a:spcAft>
                <a:buNone/>
              </a:pPr>
              <a:r>
                <a:rPr lang="en" sz="1500" b="0">
                  <a:solidFill>
                    <a:srgbClr val="595959"/>
                  </a:solidFill>
                  <a:latin typeface="Arial"/>
                  <a:ea typeface="Arial"/>
                  <a:cs typeface="Arial"/>
                  <a:sym typeface="Arial"/>
                </a:rPr>
                <a:t>Practitioners must employ the AI 'sanity check' by explicitly asking the model to explain its underlying assumptions and cite its sources.</a:t>
              </a:r>
              <a:endParaRPr sz="1500" b="0">
                <a:solidFill>
                  <a:srgbClr val="595959"/>
                </a:solidFill>
                <a:latin typeface="Arial"/>
                <a:ea typeface="Arial"/>
                <a:cs typeface="Arial"/>
                <a:sym typeface="Arial"/>
              </a:endParaRPr>
            </a:p>
          </p:txBody>
        </p:sp>
      </p:grpSp>
      <p:grpSp>
        <p:nvGrpSpPr>
          <p:cNvPr id="478" name="Google Shape;478;p30">
            <a:extLst>
              <a:ext uri="{C183D7F6-B498-43B3-948B-1728B52AA6E4}">
                <adec:decorative xmlns:adec="http://schemas.microsoft.com/office/drawing/2017/decorative" val="1"/>
              </a:ext>
            </a:extLst>
          </p:cNvPr>
          <p:cNvGrpSpPr/>
          <p:nvPr/>
        </p:nvGrpSpPr>
        <p:grpSpPr>
          <a:xfrm>
            <a:off x="6076950" y="1857375"/>
            <a:ext cx="2628900" cy="2667000"/>
            <a:chOff x="0" y="0"/>
            <a:chExt cx="2628900" cy="2667000"/>
          </a:xfrm>
        </p:grpSpPr>
        <p:sp>
          <p:nvSpPr>
            <p:cNvPr id="479" name="Google Shape;479;p30"/>
            <p:cNvSpPr/>
            <p:nvPr/>
          </p:nvSpPr>
          <p:spPr>
            <a:xfrm>
              <a:off x="0" y="0"/>
              <a:ext cx="2628900" cy="2667000"/>
            </a:xfrm>
            <a:prstGeom prst="roundRect">
              <a:avLst>
                <a:gd name="adj" fmla="val 2898"/>
              </a:avLst>
            </a:prstGeom>
            <a:solidFill>
              <a:srgbClr val="FFFFFF"/>
            </a:solidFill>
            <a:ln w="14300" cap="flat" cmpd="sng">
              <a:solidFill>
                <a:srgbClr val="EEEEEE"/>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0" name="Google Shape;480;p30"/>
            <p:cNvSpPr/>
            <p:nvPr/>
          </p:nvSpPr>
          <p:spPr>
            <a:xfrm>
              <a:off x="0" y="0"/>
              <a:ext cx="57300" cy="26670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1" name="Google Shape;481;p30"/>
            <p:cNvSpPr txBox="1"/>
            <p:nvPr/>
          </p:nvSpPr>
          <p:spPr>
            <a:xfrm>
              <a:off x="171450" y="171450"/>
              <a:ext cx="2286000" cy="2324100"/>
            </a:xfrm>
            <a:prstGeom prst="rect">
              <a:avLst/>
            </a:prstGeom>
            <a:solidFill>
              <a:srgbClr val="000000">
                <a:alpha val="0"/>
              </a:srgbClr>
            </a:solid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82F66"/>
                  </a:solidFill>
                  <a:latin typeface="Arial"/>
                  <a:ea typeface="Arial"/>
                  <a:cs typeface="Arial"/>
                  <a:sym typeface="Arial"/>
                </a:rPr>
                <a:t>INDEPENDENT VERIFICATION</a:t>
              </a:r>
              <a:endParaRPr sz="1500" b="1">
                <a:solidFill>
                  <a:srgbClr val="182F66"/>
                </a:solidFill>
                <a:latin typeface="Arial"/>
                <a:ea typeface="Arial"/>
                <a:cs typeface="Arial"/>
                <a:sym typeface="Arial"/>
              </a:endParaRPr>
            </a:p>
            <a:p>
              <a:pPr marL="0" lvl="0" indent="0" algn="l" rtl="0">
                <a:spcBef>
                  <a:spcPts val="600"/>
                </a:spcBef>
                <a:spcAft>
                  <a:spcPts val="0"/>
                </a:spcAft>
                <a:buNone/>
              </a:pPr>
              <a:r>
                <a:rPr lang="en" sz="1500" b="1">
                  <a:solidFill>
                    <a:srgbClr val="000000"/>
                  </a:solidFill>
                  <a:latin typeface="Arial"/>
                  <a:ea typeface="Arial"/>
                  <a:cs typeface="Arial"/>
                  <a:sym typeface="Arial"/>
                </a:rPr>
                <a:t>Regulatory Decisions</a:t>
              </a:r>
              <a:endParaRPr sz="1500" b="1">
                <a:solidFill>
                  <a:srgbClr val="000000"/>
                </a:solidFill>
                <a:latin typeface="Arial"/>
                <a:ea typeface="Arial"/>
                <a:cs typeface="Arial"/>
                <a:sym typeface="Arial"/>
              </a:endParaRPr>
            </a:p>
            <a:p>
              <a:pPr marL="0" lvl="0" indent="0" algn="l" rtl="0">
                <a:spcBef>
                  <a:spcPts val="900"/>
                </a:spcBef>
                <a:spcAft>
                  <a:spcPts val="0"/>
                </a:spcAft>
                <a:buNone/>
              </a:pPr>
              <a:r>
                <a:rPr lang="en" sz="1500" b="0">
                  <a:solidFill>
                    <a:srgbClr val="595959"/>
                  </a:solidFill>
                  <a:latin typeface="Arial"/>
                  <a:ea typeface="Arial"/>
                  <a:cs typeface="Arial"/>
                  <a:sym typeface="Arial"/>
                </a:rPr>
                <a:t>Contracting officers must independently verify every FAR reference generated by AI, ensuring decisions are based on actual, current federal statutes.</a:t>
              </a:r>
              <a:endParaRPr sz="1500" b="0">
                <a:solidFill>
                  <a:srgbClr val="595959"/>
                </a:solidFill>
                <a:latin typeface="Arial"/>
                <a:ea typeface="Arial"/>
                <a:cs typeface="Arial"/>
                <a:sym typeface="Arial"/>
              </a:endParaRPr>
            </a:p>
          </p:txBody>
        </p:sp>
      </p:gr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2" name="Title 1">
            <a:extLst>
              <a:ext uri="{FF2B5EF4-FFF2-40B4-BE49-F238E27FC236}">
                <a16:creationId xmlns:a16="http://schemas.microsoft.com/office/drawing/2014/main" id="{63860596-0277-87D5-2467-BB00F8402F9B}"/>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Practitioner Resources</a:t>
            </a:r>
          </a:p>
        </p:txBody>
      </p:sp>
      <p:grpSp>
        <p:nvGrpSpPr>
          <p:cNvPr id="489" name="Google Shape;489;p31" descr="This image is shown in landscape orientation and serves as the template for this slide presentation.&#10;"/>
          <p:cNvGrpSpPr/>
          <p:nvPr/>
        </p:nvGrpSpPr>
        <p:grpSpPr>
          <a:xfrm>
            <a:off x="-16650" y="-17275"/>
            <a:ext cx="9160650" cy="5160775"/>
            <a:chOff x="-16650" y="-17275"/>
            <a:chExt cx="9160650" cy="5160775"/>
          </a:xfrm>
        </p:grpSpPr>
        <p:sp>
          <p:nvSpPr>
            <p:cNvPr id="490" name="Google Shape;490;p31"/>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91" name="Google Shape;491;p31"/>
            <p:cNvPicPr preferRelativeResize="0"/>
            <p:nvPr/>
          </p:nvPicPr>
          <p:blipFill rotWithShape="1">
            <a:blip r:embed="rId4">
              <a:alphaModFix/>
            </a:blip>
            <a:srcRect l="6650" t="27662" r="53601" b="9697"/>
            <a:stretch/>
          </p:blipFill>
          <p:spPr>
            <a:xfrm>
              <a:off x="0" y="0"/>
              <a:ext cx="9144000" cy="5143500"/>
            </a:xfrm>
            <a:prstGeom prst="rect">
              <a:avLst/>
            </a:prstGeom>
            <a:noFill/>
            <a:ln>
              <a:noFill/>
            </a:ln>
          </p:spPr>
        </p:pic>
        <p:sp>
          <p:nvSpPr>
            <p:cNvPr id="492" name="Google Shape;492;p31"/>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494" name="Google Shape;494;p31"/>
            <p:cNvPicPr preferRelativeResize="0"/>
            <p:nvPr/>
          </p:nvPicPr>
          <p:blipFill rotWithShape="1">
            <a:blip r:embed="rId5">
              <a:alphaModFix/>
            </a:blip>
            <a:srcRect/>
            <a:stretch/>
          </p:blipFill>
          <p:spPr>
            <a:xfrm>
              <a:off x="7509253" y="238195"/>
              <a:ext cx="1266000" cy="569700"/>
            </a:xfrm>
            <a:prstGeom prst="rect">
              <a:avLst/>
            </a:prstGeom>
            <a:noFill/>
            <a:ln>
              <a:noFill/>
            </a:ln>
          </p:spPr>
        </p:pic>
      </p:grpSp>
      <p:grpSp>
        <p:nvGrpSpPr>
          <p:cNvPr id="486" name="Google Shape;486;p31">
            <a:extLst>
              <a:ext uri="{C183D7F6-B498-43B3-948B-1728B52AA6E4}">
                <adec:decorative xmlns:adec="http://schemas.microsoft.com/office/drawing/2017/decorative" val="1"/>
              </a:ext>
            </a:extLst>
          </p:cNvPr>
          <p:cNvGrpSpPr/>
          <p:nvPr/>
        </p:nvGrpSpPr>
        <p:grpSpPr>
          <a:xfrm>
            <a:off x="444000" y="1096099"/>
            <a:ext cx="8256000" cy="572700"/>
            <a:chOff x="0" y="0"/>
            <a:chExt cx="8256000" cy="572700"/>
          </a:xfrm>
        </p:grpSpPr>
        <p:sp>
          <p:nvSpPr>
            <p:cNvPr id="487" name="Google Shape;487;p31"/>
            <p:cNvSpPr/>
            <p:nvPr/>
          </p:nvSpPr>
          <p:spPr>
            <a:xfrm>
              <a:off x="0" y="0"/>
              <a:ext cx="8256000" cy="5727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88" name="Google Shape;488;p31"/>
            <p:cNvSpPr txBox="1"/>
            <p:nvPr/>
          </p:nvSpPr>
          <p:spPr>
            <a:xfrm>
              <a:off x="0" y="0"/>
              <a:ext cx="82560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0">
                  <a:solidFill>
                    <a:srgbClr val="000000"/>
                  </a:solidFill>
                  <a:latin typeface="Arial"/>
                  <a:ea typeface="Arial"/>
                  <a:cs typeface="Arial"/>
                  <a:sym typeface="Arial"/>
                </a:rPr>
                <a:t>PILOTS: From Experimentation to Capability</a:t>
              </a:r>
              <a:endParaRPr sz="2400" b="0">
                <a:solidFill>
                  <a:srgbClr val="000000"/>
                </a:solidFill>
                <a:latin typeface="Arial"/>
                <a:ea typeface="Arial"/>
                <a:cs typeface="Arial"/>
                <a:sym typeface="Arial"/>
              </a:endParaRPr>
            </a:p>
          </p:txBody>
        </p:sp>
      </p:grpSp>
      <p:sp>
        <p:nvSpPr>
          <p:cNvPr id="495" name="Google Shape;495;p31"/>
          <p:cNvSpPr txBox="1"/>
          <p:nvPr/>
        </p:nvSpPr>
        <p:spPr>
          <a:xfrm>
            <a:off x="333225" y="1435850"/>
            <a:ext cx="4238700" cy="3355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1600">
              <a:solidFill>
                <a:srgbClr val="595959"/>
              </a:solidFill>
              <a:latin typeface="Arial"/>
              <a:ea typeface="Arial"/>
              <a:cs typeface="Arial"/>
              <a:sym typeface="Arial"/>
            </a:endParaRPr>
          </a:p>
          <a:p>
            <a:pPr marL="0" lvl="0" indent="0" algn="l" rtl="0">
              <a:spcBef>
                <a:spcPts val="900"/>
              </a:spcBef>
              <a:spcAft>
                <a:spcPts val="0"/>
              </a:spcAft>
              <a:buNone/>
            </a:pPr>
            <a:r>
              <a:rPr lang="en" sz="1600" b="1">
                <a:solidFill>
                  <a:srgbClr val="182F66"/>
                </a:solidFill>
                <a:latin typeface="Arial"/>
                <a:ea typeface="Arial"/>
                <a:cs typeface="Arial"/>
                <a:sym typeface="Arial"/>
              </a:rPr>
              <a:t>AVAILABLE PRACTITIONER RESOURCES &amp; Coaching on RFO &amp; AI applied to your Acquisitions</a:t>
            </a:r>
            <a:endParaRPr sz="1600" b="1">
              <a:solidFill>
                <a:srgbClr val="182F66"/>
              </a:solidFill>
              <a:latin typeface="Arial"/>
              <a:ea typeface="Arial"/>
              <a:cs typeface="Arial"/>
              <a:sym typeface="Arial"/>
            </a:endParaRPr>
          </a:p>
          <a:p>
            <a:pPr marL="457200" lvl="0" indent="-330200" algn="l" rtl="0">
              <a:spcBef>
                <a:spcPts val="900"/>
              </a:spcBef>
              <a:spcAft>
                <a:spcPts val="0"/>
              </a:spcAft>
              <a:buSzPts val="1600"/>
              <a:buFont typeface="Arial"/>
              <a:buChar char="●"/>
            </a:pPr>
            <a:r>
              <a:rPr lang="en" sz="1600" b="1">
                <a:solidFill>
                  <a:srgbClr val="182F66"/>
                </a:solidFill>
                <a:latin typeface="Arial"/>
                <a:ea typeface="Arial"/>
                <a:cs typeface="Arial"/>
                <a:sym typeface="Arial"/>
              </a:rPr>
              <a:t>Community of Practice &amp; CLPs</a:t>
            </a:r>
            <a:endParaRPr sz="1600" b="1">
              <a:solidFill>
                <a:srgbClr val="182F66"/>
              </a:solidFill>
              <a:latin typeface="Arial"/>
              <a:ea typeface="Arial"/>
              <a:cs typeface="Arial"/>
              <a:sym typeface="Arial"/>
            </a:endParaRPr>
          </a:p>
          <a:p>
            <a:pPr marL="457200" lvl="0" indent="-330200" algn="l" rtl="0">
              <a:spcBef>
                <a:spcPts val="0"/>
              </a:spcBef>
              <a:spcAft>
                <a:spcPts val="0"/>
              </a:spcAft>
              <a:buClr>
                <a:srgbClr val="182F66"/>
              </a:buClr>
              <a:buSzPts val="1600"/>
              <a:buFont typeface="Arial"/>
              <a:buChar char="●"/>
            </a:pPr>
            <a:r>
              <a:rPr lang="en" sz="1600" b="1">
                <a:solidFill>
                  <a:srgbClr val="182F66"/>
                </a:solidFill>
                <a:latin typeface="Arial"/>
                <a:ea typeface="Arial"/>
                <a:cs typeface="Arial"/>
                <a:sym typeface="Arial"/>
              </a:rPr>
              <a:t>Training, Testing &amp; Coaching</a:t>
            </a:r>
            <a:endParaRPr sz="1600" b="1">
              <a:solidFill>
                <a:srgbClr val="182F66"/>
              </a:solidFill>
              <a:latin typeface="Arial"/>
              <a:ea typeface="Arial"/>
              <a:cs typeface="Arial"/>
              <a:sym typeface="Arial"/>
            </a:endParaRPr>
          </a:p>
          <a:p>
            <a:pPr marL="457200" lvl="0" indent="-330200" algn="l" rtl="0">
              <a:spcBef>
                <a:spcPts val="0"/>
              </a:spcBef>
              <a:spcAft>
                <a:spcPts val="0"/>
              </a:spcAft>
              <a:buClr>
                <a:srgbClr val="182F66"/>
              </a:buClr>
              <a:buSzPts val="1600"/>
              <a:buFont typeface="Arial"/>
              <a:buChar char="●"/>
            </a:pPr>
            <a:r>
              <a:rPr lang="en" sz="1600" b="1">
                <a:solidFill>
                  <a:srgbClr val="182F66"/>
                </a:solidFill>
                <a:latin typeface="Arial"/>
                <a:ea typeface="Arial"/>
                <a:cs typeface="Arial"/>
                <a:sym typeface="Arial"/>
              </a:rPr>
              <a:t>Office Hours &amp; Best Practice Sharing</a:t>
            </a:r>
            <a:endParaRPr sz="1600" b="1">
              <a:solidFill>
                <a:srgbClr val="182F66"/>
              </a:solidFill>
              <a:latin typeface="Arial"/>
              <a:ea typeface="Arial"/>
              <a:cs typeface="Arial"/>
              <a:sym typeface="Arial"/>
            </a:endParaRPr>
          </a:p>
          <a:p>
            <a:pPr marL="914400" lvl="1" indent="-330200" algn="l" rtl="0">
              <a:spcBef>
                <a:spcPts val="0"/>
              </a:spcBef>
              <a:spcAft>
                <a:spcPts val="0"/>
              </a:spcAft>
              <a:buClr>
                <a:srgbClr val="182F66"/>
              </a:buClr>
              <a:buSzPts val="1600"/>
              <a:buFont typeface="Arial"/>
              <a:buChar char="○"/>
            </a:pPr>
            <a:r>
              <a:rPr lang="en" sz="1600">
                <a:solidFill>
                  <a:srgbClr val="333333"/>
                </a:solidFill>
                <a:latin typeface="Arial"/>
                <a:ea typeface="Arial"/>
                <a:cs typeface="Arial"/>
                <a:sym typeface="Arial"/>
              </a:rPr>
              <a:t>AI adoption and workflow integration</a:t>
            </a:r>
            <a:endParaRPr sz="1600">
              <a:solidFill>
                <a:srgbClr val="333333"/>
              </a:solidFill>
            </a:endParaRPr>
          </a:p>
          <a:p>
            <a:pPr marL="914400" lvl="1" indent="-330200" algn="l" rtl="0">
              <a:spcBef>
                <a:spcPts val="0"/>
              </a:spcBef>
              <a:spcAft>
                <a:spcPts val="0"/>
              </a:spcAft>
              <a:buClr>
                <a:srgbClr val="182F66"/>
              </a:buClr>
              <a:buSzPts val="1600"/>
              <a:buFont typeface="Arial"/>
              <a:buChar char="○"/>
            </a:pPr>
            <a:r>
              <a:rPr lang="en" sz="1600">
                <a:solidFill>
                  <a:srgbClr val="333333"/>
                </a:solidFill>
                <a:latin typeface="Arial"/>
                <a:ea typeface="Arial"/>
                <a:cs typeface="Arial"/>
                <a:sym typeface="Arial"/>
              </a:rPr>
              <a:t>RFO flexibilities and practical applications</a:t>
            </a:r>
            <a:endParaRPr sz="1600">
              <a:solidFill>
                <a:srgbClr val="333333"/>
              </a:solidFill>
            </a:endParaRPr>
          </a:p>
          <a:p>
            <a:pPr marL="914400" lvl="1" indent="-330200" algn="l" rtl="0">
              <a:spcBef>
                <a:spcPts val="0"/>
              </a:spcBef>
              <a:spcAft>
                <a:spcPts val="0"/>
              </a:spcAft>
              <a:buClr>
                <a:srgbClr val="182F66"/>
              </a:buClr>
              <a:buSzPts val="1600"/>
              <a:buFont typeface="Arial"/>
              <a:buChar char="○"/>
            </a:pPr>
            <a:r>
              <a:rPr lang="en" sz="1600">
                <a:solidFill>
                  <a:srgbClr val="333333"/>
                </a:solidFill>
                <a:latin typeface="Arial"/>
                <a:ea typeface="Arial"/>
                <a:cs typeface="Arial"/>
                <a:sym typeface="Arial"/>
              </a:rPr>
              <a:t>Prompt engineering best practices</a:t>
            </a:r>
            <a:endParaRPr sz="1600">
              <a:solidFill>
                <a:srgbClr val="333333"/>
              </a:solidFill>
              <a:latin typeface="Arial"/>
              <a:ea typeface="Arial"/>
              <a:cs typeface="Arial"/>
              <a:sym typeface="Arial"/>
            </a:endParaRPr>
          </a:p>
        </p:txBody>
      </p:sp>
      <p:pic>
        <p:nvPicPr>
          <p:cNvPr id="496" name="Google Shape;496;p31">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4667250" y="1647825"/>
            <a:ext cx="4134000" cy="3143400"/>
          </a:xfrm>
          <a:prstGeom prst="rect">
            <a:avLst/>
          </a:prstGeom>
          <a:noFill/>
          <a:ln>
            <a:noFill/>
          </a:ln>
        </p:spPr>
      </p:pic>
      <p:pic>
        <p:nvPicPr>
          <p:cNvPr id="4" name="Picture 3" descr="This image depicts three people discussing RFO, AI, and AFW..">
            <a:extLst>
              <a:ext uri="{FF2B5EF4-FFF2-40B4-BE49-F238E27FC236}">
                <a16:creationId xmlns:a16="http://schemas.microsoft.com/office/drawing/2014/main" id="{C83BB66B-4B38-2AF4-CEC2-7C1CAD350DEF}"/>
              </a:ext>
            </a:extLst>
          </p:cNvPr>
          <p:cNvPicPr>
            <a:picLocks noChangeAspect="1"/>
          </p:cNvPicPr>
          <p:nvPr/>
        </p:nvPicPr>
        <p:blipFill>
          <a:blip r:embed="rId7"/>
          <a:stretch>
            <a:fillRect/>
          </a:stretch>
        </p:blipFill>
        <p:spPr>
          <a:xfrm>
            <a:off x="5090461" y="1954499"/>
            <a:ext cx="1519889" cy="1370263"/>
          </a:xfrm>
          <a:prstGeom prst="rect">
            <a:avLst/>
          </a:prstGeom>
        </p:spPr>
      </p:pic>
      <p:sp>
        <p:nvSpPr>
          <p:cNvPr id="497" name="Google Shape;497;p31"/>
          <p:cNvSpPr txBox="1"/>
          <p:nvPr/>
        </p:nvSpPr>
        <p:spPr>
          <a:xfrm>
            <a:off x="6663450" y="1809875"/>
            <a:ext cx="2190900" cy="1285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200" b="1" dirty="0">
                <a:solidFill>
                  <a:srgbClr val="182F66"/>
                </a:solidFill>
                <a:latin typeface="Arial"/>
                <a:ea typeface="Arial"/>
                <a:cs typeface="Arial"/>
                <a:sym typeface="Arial"/>
              </a:rPr>
              <a:t>Get a Coach! Get Tools! </a:t>
            </a:r>
            <a:br>
              <a:rPr lang="en" sz="1200" b="1" dirty="0">
                <a:solidFill>
                  <a:srgbClr val="182F66"/>
                </a:solidFill>
                <a:latin typeface="Arial"/>
                <a:ea typeface="Arial"/>
                <a:cs typeface="Arial"/>
                <a:sym typeface="Arial"/>
              </a:rPr>
            </a:br>
            <a:r>
              <a:rPr lang="en" sz="1200" b="1" dirty="0">
                <a:solidFill>
                  <a:srgbClr val="182F66"/>
                </a:solidFill>
                <a:latin typeface="Arial"/>
                <a:ea typeface="Arial"/>
                <a:cs typeface="Arial"/>
                <a:sym typeface="Arial"/>
              </a:rPr>
              <a:t>Get Confident!</a:t>
            </a:r>
            <a:endParaRPr sz="1200" b="1" dirty="0">
              <a:solidFill>
                <a:srgbClr val="182F66"/>
              </a:solidFill>
              <a:latin typeface="Arial"/>
              <a:ea typeface="Arial"/>
              <a:cs typeface="Arial"/>
              <a:sym typeface="Arial"/>
            </a:endParaRPr>
          </a:p>
          <a:p>
            <a:pPr marL="0" lvl="0" indent="0" algn="l" rtl="0">
              <a:spcBef>
                <a:spcPts val="0"/>
              </a:spcBef>
              <a:spcAft>
                <a:spcPts val="0"/>
              </a:spcAft>
              <a:buNone/>
            </a:pPr>
            <a:r>
              <a:rPr lang="en" sz="1200" b="1" dirty="0">
                <a:solidFill>
                  <a:srgbClr val="000000"/>
                </a:solidFill>
                <a:latin typeface="Arial"/>
                <a:ea typeface="Arial"/>
                <a:cs typeface="Arial"/>
                <a:sym typeface="Arial"/>
              </a:rPr>
              <a:t>Danielle Mouw</a:t>
            </a:r>
            <a:endParaRPr sz="1200" b="1" dirty="0">
              <a:solidFill>
                <a:srgbClr val="000000"/>
              </a:solidFill>
              <a:latin typeface="Arial"/>
              <a:ea typeface="Arial"/>
              <a:cs typeface="Arial"/>
              <a:sym typeface="Arial"/>
            </a:endParaRPr>
          </a:p>
          <a:p>
            <a:pPr marL="0" lvl="0" indent="0" algn="l" rtl="0">
              <a:spcBef>
                <a:spcPts val="0"/>
              </a:spcBef>
              <a:spcAft>
                <a:spcPts val="0"/>
              </a:spcAft>
              <a:buNone/>
            </a:pPr>
            <a:r>
              <a:rPr lang="en" sz="1200" dirty="0">
                <a:solidFill>
                  <a:srgbClr val="595959"/>
                </a:solidFill>
                <a:latin typeface="Arial"/>
                <a:ea typeface="Arial"/>
                <a:cs typeface="Arial"/>
                <a:sym typeface="Arial"/>
              </a:rPr>
              <a:t>RFO Team &amp;</a:t>
            </a:r>
            <a:r>
              <a:rPr lang="en" sz="1200" dirty="0">
                <a:solidFill>
                  <a:srgbClr val="595959"/>
                </a:solidFill>
              </a:rPr>
              <a:t> </a:t>
            </a:r>
            <a:r>
              <a:rPr lang="en" sz="1200" dirty="0">
                <a:solidFill>
                  <a:srgbClr val="595959"/>
                </a:solidFill>
                <a:latin typeface="Arial"/>
                <a:ea typeface="Arial"/>
                <a:cs typeface="Arial"/>
                <a:sym typeface="Arial"/>
              </a:rPr>
              <a:t>GSA PILOTS Program</a:t>
            </a:r>
            <a:endParaRPr sz="1200" dirty="0">
              <a:solidFill>
                <a:srgbClr val="595959"/>
              </a:solidFill>
              <a:latin typeface="Arial"/>
              <a:ea typeface="Arial"/>
              <a:cs typeface="Arial"/>
              <a:sym typeface="Arial"/>
            </a:endParaRPr>
          </a:p>
          <a:p>
            <a:pPr marL="0" lvl="0" indent="0" algn="l" rtl="0">
              <a:spcBef>
                <a:spcPts val="0"/>
              </a:spcBef>
              <a:spcAft>
                <a:spcPts val="0"/>
              </a:spcAft>
              <a:buNone/>
            </a:pPr>
            <a:r>
              <a:rPr lang="en" sz="1200" b="1" dirty="0">
                <a:solidFill>
                  <a:srgbClr val="182F66"/>
                </a:solidFill>
                <a:latin typeface="Arial"/>
                <a:ea typeface="Arial"/>
                <a:cs typeface="Arial"/>
                <a:sym typeface="Arial"/>
              </a:rPr>
              <a:t>Danielle.Mouw@gsa.gov</a:t>
            </a:r>
            <a:endParaRPr sz="1200" b="1" dirty="0">
              <a:solidFill>
                <a:srgbClr val="182F66"/>
              </a:solidFill>
              <a:latin typeface="Arial"/>
              <a:ea typeface="Arial"/>
              <a:cs typeface="Arial"/>
              <a:sym typeface="Arial"/>
            </a:endParaRPr>
          </a:p>
        </p:txBody>
      </p:sp>
      <p:sp>
        <p:nvSpPr>
          <p:cNvPr id="498" name="Google Shape;498;p31"/>
          <p:cNvSpPr txBox="1"/>
          <p:nvPr/>
        </p:nvSpPr>
        <p:spPr>
          <a:xfrm>
            <a:off x="5133975" y="3381375"/>
            <a:ext cx="3200400" cy="10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050" b="1">
                <a:solidFill>
                  <a:srgbClr val="182F66"/>
                </a:solidFill>
                <a:latin typeface="Arial"/>
                <a:ea typeface="Arial"/>
                <a:cs typeface="Arial"/>
                <a:sym typeface="Arial"/>
              </a:rPr>
              <a:t>Need Program Guidance?</a:t>
            </a:r>
            <a:endParaRPr sz="1050" b="1">
              <a:solidFill>
                <a:srgbClr val="182F66"/>
              </a:solidFill>
              <a:latin typeface="Arial"/>
              <a:ea typeface="Arial"/>
              <a:cs typeface="Arial"/>
              <a:sym typeface="Arial"/>
            </a:endParaRPr>
          </a:p>
          <a:p>
            <a:pPr marL="0" lvl="0" indent="0" algn="l" rtl="0">
              <a:spcBef>
                <a:spcPts val="300"/>
              </a:spcBef>
              <a:spcAft>
                <a:spcPts val="900"/>
              </a:spcAft>
              <a:buNone/>
            </a:pPr>
            <a:r>
              <a:rPr lang="en" sz="1050">
                <a:solidFill>
                  <a:srgbClr val="595959"/>
                </a:solidFill>
                <a:latin typeface="Arial"/>
                <a:ea typeface="Arial"/>
                <a:cs typeface="Arial"/>
                <a:sym typeface="Arial"/>
              </a:rPr>
              <a:t>As you begin integrating these tools, remember to leverage the </a:t>
            </a:r>
            <a:r>
              <a:rPr lang="en" sz="1050" b="1">
                <a:solidFill>
                  <a:srgbClr val="595959"/>
                </a:solidFill>
                <a:latin typeface="Arial"/>
                <a:ea typeface="Arial"/>
                <a:cs typeface="Arial"/>
                <a:sym typeface="Arial"/>
              </a:rPr>
              <a:t>RFO Team</a:t>
            </a:r>
            <a:r>
              <a:rPr lang="en" sz="1050">
                <a:solidFill>
                  <a:srgbClr val="595959"/>
                </a:solidFill>
                <a:latin typeface="Arial"/>
                <a:ea typeface="Arial"/>
                <a:cs typeface="Arial"/>
                <a:sym typeface="Arial"/>
              </a:rPr>
              <a:t> and </a:t>
            </a:r>
            <a:r>
              <a:rPr lang="en" sz="1050" b="1">
                <a:solidFill>
                  <a:srgbClr val="595959"/>
                </a:solidFill>
                <a:latin typeface="Arial"/>
                <a:ea typeface="Arial"/>
                <a:cs typeface="Arial"/>
                <a:sym typeface="Arial"/>
              </a:rPr>
              <a:t>GSA PILOTS Program</a:t>
            </a:r>
            <a:r>
              <a:rPr lang="en" sz="1050">
                <a:solidFill>
                  <a:srgbClr val="595959"/>
                </a:solidFill>
                <a:latin typeface="Arial"/>
                <a:ea typeface="Arial"/>
                <a:cs typeface="Arial"/>
                <a:sym typeface="Arial"/>
              </a:rPr>
              <a:t> for dedicated guidance.</a:t>
            </a:r>
            <a:endParaRPr sz="1050">
              <a:solidFill>
                <a:srgbClr val="595959"/>
              </a:solidFill>
              <a:latin typeface="Arial"/>
              <a:ea typeface="Arial"/>
              <a:cs typeface="Arial"/>
              <a:sym typeface="Arial"/>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grpSp>
        <p:nvGrpSpPr>
          <p:cNvPr id="508" name="Google Shape;508;p32" descr="This image is shown in landscape orientation and serves as the template for this slide presentation.&#10;"/>
          <p:cNvGrpSpPr/>
          <p:nvPr/>
        </p:nvGrpSpPr>
        <p:grpSpPr>
          <a:xfrm>
            <a:off x="-1546335" y="-1448410"/>
            <a:ext cx="23004900" cy="7044600"/>
            <a:chOff x="-1546335" y="-1448410"/>
            <a:chExt cx="23004900" cy="7044600"/>
          </a:xfrm>
        </p:grpSpPr>
        <p:sp>
          <p:nvSpPr>
            <p:cNvPr id="509" name="Google Shape;509;p32"/>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10" name="Google Shape;510;p32"/>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511" name="Google Shape;511;p32"/>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13" name="Google Shape;513;p32"/>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106DC1CD-90D1-34D2-C7C0-968B892294D1}"/>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Pop Quiz</a:t>
            </a:r>
          </a:p>
        </p:txBody>
      </p:sp>
      <p:grpSp>
        <p:nvGrpSpPr>
          <p:cNvPr id="514" name="Google Shape;514;p32" descr="The text reads: &quot;Pop Quiz: Takeaway &amp; Challenge&quot;"/>
          <p:cNvGrpSpPr/>
          <p:nvPr/>
        </p:nvGrpSpPr>
        <p:grpSpPr>
          <a:xfrm>
            <a:off x="438150" y="1095375"/>
            <a:ext cx="8256000" cy="571500"/>
            <a:chOff x="0" y="0"/>
            <a:chExt cx="8256000" cy="571500"/>
          </a:xfrm>
        </p:grpSpPr>
        <p:sp>
          <p:nvSpPr>
            <p:cNvPr id="515" name="Google Shape;515;p32"/>
            <p:cNvSpPr/>
            <p:nvPr/>
          </p:nvSpPr>
          <p:spPr>
            <a:xfrm>
              <a:off x="0" y="0"/>
              <a:ext cx="8256000" cy="571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16" name="Google Shape;516;p32"/>
            <p:cNvSpPr txBox="1"/>
            <p:nvPr/>
          </p:nvSpPr>
          <p:spPr>
            <a:xfrm>
              <a:off x="0" y="0"/>
              <a:ext cx="82560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Pop Quiz: Takeaway &amp; Challenge</a:t>
              </a:r>
              <a:endParaRPr sz="2400" b="1">
                <a:solidFill>
                  <a:srgbClr val="182F66"/>
                </a:solidFill>
                <a:latin typeface="Arial"/>
                <a:ea typeface="Arial"/>
                <a:cs typeface="Arial"/>
                <a:sym typeface="Arial"/>
              </a:endParaRPr>
            </a:p>
          </p:txBody>
        </p:sp>
      </p:grpSp>
      <p:grpSp>
        <p:nvGrpSpPr>
          <p:cNvPr id="517" name="Google Shape;517;p32">
            <a:extLst>
              <a:ext uri="{C183D7F6-B498-43B3-948B-1728B52AA6E4}">
                <adec:decorative xmlns:adec="http://schemas.microsoft.com/office/drawing/2017/decorative" val="1"/>
              </a:ext>
            </a:extLst>
          </p:cNvPr>
          <p:cNvGrpSpPr/>
          <p:nvPr/>
        </p:nvGrpSpPr>
        <p:grpSpPr>
          <a:xfrm>
            <a:off x="438150" y="1762125"/>
            <a:ext cx="4000500" cy="1476300"/>
            <a:chOff x="0" y="0"/>
            <a:chExt cx="4000500" cy="1476300"/>
          </a:xfrm>
        </p:grpSpPr>
        <p:sp>
          <p:nvSpPr>
            <p:cNvPr id="518" name="Google Shape;518;p32"/>
            <p:cNvSpPr/>
            <p:nvPr/>
          </p:nvSpPr>
          <p:spPr>
            <a:xfrm>
              <a:off x="0" y="0"/>
              <a:ext cx="4000500" cy="1476300"/>
            </a:xfrm>
            <a:prstGeom prst="rect">
              <a:avLst/>
            </a:prstGeom>
            <a:solidFill>
              <a:srgbClr val="FFFFFF"/>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19" name="Google Shape;519;p32"/>
            <p:cNvSpPr/>
            <p:nvPr/>
          </p:nvSpPr>
          <p:spPr>
            <a:xfrm>
              <a:off x="0" y="0"/>
              <a:ext cx="57300" cy="14763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0" name="Google Shape;520;p32"/>
            <p:cNvSpPr txBox="1"/>
            <p:nvPr/>
          </p:nvSpPr>
          <p:spPr>
            <a:xfrm>
              <a:off x="190500" y="142875"/>
              <a:ext cx="3619500" cy="119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dirty="0">
                  <a:solidFill>
                    <a:srgbClr val="182F66"/>
                  </a:solidFill>
                  <a:latin typeface="Arial"/>
                  <a:ea typeface="Arial"/>
                  <a:cs typeface="Arial"/>
                  <a:sym typeface="Arial"/>
                </a:rPr>
                <a:t>Question 1</a:t>
              </a:r>
              <a:endParaRPr sz="1100" b="1" dirty="0">
                <a:solidFill>
                  <a:srgbClr val="182F66"/>
                </a:solidFill>
                <a:latin typeface="Arial"/>
                <a:ea typeface="Arial"/>
                <a:cs typeface="Arial"/>
                <a:sym typeface="Arial"/>
              </a:endParaRPr>
            </a:p>
            <a:p>
              <a:pPr marL="0" lvl="0" indent="0" algn="l" rtl="0">
                <a:spcBef>
                  <a:spcPts val="450"/>
                </a:spcBef>
                <a:spcAft>
                  <a:spcPts val="0"/>
                </a:spcAft>
                <a:buNone/>
              </a:pPr>
              <a:r>
                <a:rPr lang="en" sz="1150" b="0" dirty="0">
                  <a:solidFill>
                    <a:srgbClr val="000000"/>
                  </a:solidFill>
                  <a:latin typeface="Arial"/>
                  <a:ea typeface="Arial"/>
                  <a:cs typeface="Arial"/>
                  <a:sym typeface="Arial"/>
                </a:rPr>
                <a:t>Who remains fully legally accountable for an AI-generated FAR citation in a procurement package?</a:t>
              </a:r>
              <a:endParaRPr sz="1150" b="0" dirty="0">
                <a:solidFill>
                  <a:srgbClr val="000000"/>
                </a:solidFill>
                <a:latin typeface="Arial"/>
                <a:ea typeface="Arial"/>
                <a:cs typeface="Arial"/>
                <a:sym typeface="Arial"/>
              </a:endParaRPr>
            </a:p>
            <a:p>
              <a:pPr marL="0" lvl="0" indent="0" algn="l" rtl="0">
                <a:spcBef>
                  <a:spcPts val="750"/>
                </a:spcBef>
                <a:spcAft>
                  <a:spcPts val="0"/>
                </a:spcAft>
                <a:buNone/>
              </a:pPr>
              <a:r>
                <a:rPr lang="en" sz="1150" b="1" dirty="0">
                  <a:solidFill>
                    <a:srgbClr val="182F66"/>
                  </a:solidFill>
                  <a:latin typeface="Arial"/>
                  <a:ea typeface="Arial"/>
                  <a:cs typeface="Arial"/>
                  <a:sym typeface="Arial"/>
                </a:rPr>
                <a:t>Answer:</a:t>
              </a:r>
              <a:r>
                <a:rPr lang="en" sz="1150" b="0" dirty="0">
                  <a:solidFill>
                    <a:srgbClr val="595959"/>
                  </a:solidFill>
                  <a:latin typeface="Arial"/>
                  <a:ea typeface="Arial"/>
                  <a:cs typeface="Arial"/>
                  <a:sym typeface="Arial"/>
                </a:rPr>
                <a:t> The human Contracting Officer.</a:t>
              </a:r>
              <a:endParaRPr sz="1150" b="0" dirty="0">
                <a:solidFill>
                  <a:srgbClr val="595959"/>
                </a:solidFill>
                <a:latin typeface="Arial"/>
                <a:ea typeface="Arial"/>
                <a:cs typeface="Arial"/>
                <a:sym typeface="Arial"/>
              </a:endParaRPr>
            </a:p>
          </p:txBody>
        </p:sp>
      </p:grpSp>
      <p:grpSp>
        <p:nvGrpSpPr>
          <p:cNvPr id="521" name="Google Shape;521;p32">
            <a:extLst>
              <a:ext uri="{C183D7F6-B498-43B3-948B-1728B52AA6E4}">
                <adec:decorative xmlns:adec="http://schemas.microsoft.com/office/drawing/2017/decorative" val="1"/>
              </a:ext>
            </a:extLst>
          </p:cNvPr>
          <p:cNvGrpSpPr/>
          <p:nvPr/>
        </p:nvGrpSpPr>
        <p:grpSpPr>
          <a:xfrm>
            <a:off x="4705350" y="1762125"/>
            <a:ext cx="4000500" cy="1476300"/>
            <a:chOff x="0" y="0"/>
            <a:chExt cx="4000500" cy="1476300"/>
          </a:xfrm>
        </p:grpSpPr>
        <p:sp>
          <p:nvSpPr>
            <p:cNvPr id="522" name="Google Shape;522;p32"/>
            <p:cNvSpPr/>
            <p:nvPr/>
          </p:nvSpPr>
          <p:spPr>
            <a:xfrm>
              <a:off x="0" y="0"/>
              <a:ext cx="4000500" cy="1476300"/>
            </a:xfrm>
            <a:prstGeom prst="rect">
              <a:avLst/>
            </a:prstGeom>
            <a:solidFill>
              <a:srgbClr val="FFFFFF"/>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3" name="Google Shape;523;p32"/>
            <p:cNvSpPr/>
            <p:nvPr/>
          </p:nvSpPr>
          <p:spPr>
            <a:xfrm>
              <a:off x="0" y="0"/>
              <a:ext cx="57300" cy="14763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4" name="Google Shape;524;p32"/>
            <p:cNvSpPr txBox="1"/>
            <p:nvPr/>
          </p:nvSpPr>
          <p:spPr>
            <a:xfrm>
              <a:off x="190500" y="142875"/>
              <a:ext cx="3619500" cy="119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a:solidFill>
                    <a:srgbClr val="182F66"/>
                  </a:solidFill>
                  <a:latin typeface="Arial"/>
                  <a:ea typeface="Arial"/>
                  <a:cs typeface="Arial"/>
                  <a:sym typeface="Arial"/>
                </a:rPr>
                <a:t>Question 2</a:t>
              </a:r>
              <a:endParaRPr sz="1100" b="1">
                <a:solidFill>
                  <a:srgbClr val="182F66"/>
                </a:solidFill>
                <a:latin typeface="Arial"/>
                <a:ea typeface="Arial"/>
                <a:cs typeface="Arial"/>
                <a:sym typeface="Arial"/>
              </a:endParaRPr>
            </a:p>
            <a:p>
              <a:pPr marL="0" lvl="0" indent="0" algn="l" rtl="0">
                <a:spcBef>
                  <a:spcPts val="450"/>
                </a:spcBef>
                <a:spcAft>
                  <a:spcPts val="0"/>
                </a:spcAft>
                <a:buNone/>
              </a:pPr>
              <a:r>
                <a:rPr lang="en" sz="1150" b="0">
                  <a:solidFill>
                    <a:srgbClr val="000000"/>
                  </a:solidFill>
                  <a:latin typeface="Arial"/>
                  <a:ea typeface="Arial"/>
                  <a:cs typeface="Arial"/>
                  <a:sym typeface="Arial"/>
                </a:rPr>
                <a:t>What framework helps structure high-quality AI prompts?</a:t>
              </a:r>
              <a:endParaRPr sz="1150" b="0">
                <a:solidFill>
                  <a:srgbClr val="000000"/>
                </a:solidFill>
                <a:latin typeface="Arial"/>
                <a:ea typeface="Arial"/>
                <a:cs typeface="Arial"/>
                <a:sym typeface="Arial"/>
              </a:endParaRPr>
            </a:p>
            <a:p>
              <a:pPr marL="0" lvl="0" indent="0" algn="l" rtl="0">
                <a:spcBef>
                  <a:spcPts val="750"/>
                </a:spcBef>
                <a:spcAft>
                  <a:spcPts val="0"/>
                </a:spcAft>
                <a:buNone/>
              </a:pPr>
              <a:r>
                <a:rPr lang="en" sz="1150" b="1">
                  <a:solidFill>
                    <a:srgbClr val="182F66"/>
                  </a:solidFill>
                  <a:latin typeface="Arial"/>
                  <a:ea typeface="Arial"/>
                  <a:cs typeface="Arial"/>
                  <a:sym typeface="Arial"/>
                </a:rPr>
                <a:t>Answer:</a:t>
              </a:r>
              <a:r>
                <a:rPr lang="en" sz="1150" b="0">
                  <a:solidFill>
                    <a:srgbClr val="595959"/>
                  </a:solidFill>
                  <a:latin typeface="Arial"/>
                  <a:ea typeface="Arial"/>
                  <a:cs typeface="Arial"/>
                  <a:sym typeface="Arial"/>
                </a:rPr>
                <a:t> The ARC Model - Action, Result, Context.</a:t>
              </a:r>
              <a:endParaRPr sz="1150" b="0">
                <a:solidFill>
                  <a:srgbClr val="595959"/>
                </a:solidFill>
                <a:latin typeface="Arial"/>
                <a:ea typeface="Arial"/>
                <a:cs typeface="Arial"/>
                <a:sym typeface="Arial"/>
              </a:endParaRPr>
            </a:p>
          </p:txBody>
        </p:sp>
      </p:grpSp>
      <p:grpSp>
        <p:nvGrpSpPr>
          <p:cNvPr id="525" name="Google Shape;525;p32">
            <a:extLst>
              <a:ext uri="{C183D7F6-B498-43B3-948B-1728B52AA6E4}">
                <adec:decorative xmlns:adec="http://schemas.microsoft.com/office/drawing/2017/decorative" val="1"/>
              </a:ext>
            </a:extLst>
          </p:cNvPr>
          <p:cNvGrpSpPr/>
          <p:nvPr/>
        </p:nvGrpSpPr>
        <p:grpSpPr>
          <a:xfrm>
            <a:off x="438150" y="3381375"/>
            <a:ext cx="4000500" cy="1476300"/>
            <a:chOff x="0" y="0"/>
            <a:chExt cx="4000500" cy="1476300"/>
          </a:xfrm>
        </p:grpSpPr>
        <p:sp>
          <p:nvSpPr>
            <p:cNvPr id="526" name="Google Shape;526;p32"/>
            <p:cNvSpPr/>
            <p:nvPr/>
          </p:nvSpPr>
          <p:spPr>
            <a:xfrm>
              <a:off x="0" y="0"/>
              <a:ext cx="4000500" cy="1476300"/>
            </a:xfrm>
            <a:prstGeom prst="rect">
              <a:avLst/>
            </a:prstGeom>
            <a:solidFill>
              <a:srgbClr val="FFFFFF"/>
            </a:solidFill>
            <a:ln w="9525"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7" name="Google Shape;527;p32"/>
            <p:cNvSpPr/>
            <p:nvPr/>
          </p:nvSpPr>
          <p:spPr>
            <a:xfrm>
              <a:off x="0" y="0"/>
              <a:ext cx="57300" cy="14763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28" name="Google Shape;528;p32"/>
            <p:cNvSpPr txBox="1"/>
            <p:nvPr/>
          </p:nvSpPr>
          <p:spPr>
            <a:xfrm>
              <a:off x="190500" y="142875"/>
              <a:ext cx="3619500" cy="119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a:solidFill>
                    <a:srgbClr val="182F66"/>
                  </a:solidFill>
                  <a:latin typeface="Arial"/>
                  <a:ea typeface="Arial"/>
                  <a:cs typeface="Arial"/>
                  <a:sym typeface="Arial"/>
                </a:rPr>
                <a:t>Question 3</a:t>
              </a:r>
              <a:endParaRPr sz="1100" b="1">
                <a:solidFill>
                  <a:srgbClr val="182F66"/>
                </a:solidFill>
                <a:latin typeface="Arial"/>
                <a:ea typeface="Arial"/>
                <a:cs typeface="Arial"/>
                <a:sym typeface="Arial"/>
              </a:endParaRPr>
            </a:p>
            <a:p>
              <a:pPr marL="0" lvl="0" indent="0" algn="l" rtl="0">
                <a:spcBef>
                  <a:spcPts val="450"/>
                </a:spcBef>
                <a:spcAft>
                  <a:spcPts val="0"/>
                </a:spcAft>
                <a:buNone/>
              </a:pPr>
              <a:r>
                <a:rPr lang="en" sz="1150" b="0">
                  <a:solidFill>
                    <a:srgbClr val="000000"/>
                  </a:solidFill>
                  <a:latin typeface="Arial"/>
                  <a:ea typeface="Arial"/>
                  <a:cs typeface="Arial"/>
                  <a:sym typeface="Arial"/>
                </a:rPr>
                <a:t>Can you put unvetted third-party tools to work on sensitive federal data?</a:t>
              </a:r>
              <a:endParaRPr sz="1150" b="0">
                <a:solidFill>
                  <a:srgbClr val="000000"/>
                </a:solidFill>
                <a:latin typeface="Arial"/>
                <a:ea typeface="Arial"/>
                <a:cs typeface="Arial"/>
                <a:sym typeface="Arial"/>
              </a:endParaRPr>
            </a:p>
            <a:p>
              <a:pPr marL="0" lvl="0" indent="0" algn="l" rtl="0">
                <a:spcBef>
                  <a:spcPts val="750"/>
                </a:spcBef>
                <a:spcAft>
                  <a:spcPts val="0"/>
                </a:spcAft>
                <a:buNone/>
              </a:pPr>
              <a:r>
                <a:rPr lang="en" sz="1150" b="1">
                  <a:solidFill>
                    <a:srgbClr val="182F66"/>
                  </a:solidFill>
                  <a:latin typeface="Arial"/>
                  <a:ea typeface="Arial"/>
                  <a:cs typeface="Arial"/>
                  <a:sym typeface="Arial"/>
                </a:rPr>
                <a:t>Answer:</a:t>
              </a:r>
              <a:r>
                <a:rPr lang="en" sz="1150" b="0">
                  <a:solidFill>
                    <a:srgbClr val="595959"/>
                  </a:solidFill>
                  <a:latin typeface="Arial"/>
                  <a:ea typeface="Arial"/>
                  <a:cs typeface="Arial"/>
                  <a:sym typeface="Arial"/>
                </a:rPr>
                <a:t> Strictly no!</a:t>
              </a:r>
              <a:endParaRPr sz="1150" b="0">
                <a:solidFill>
                  <a:srgbClr val="595959"/>
                </a:solidFill>
                <a:latin typeface="Arial"/>
                <a:ea typeface="Arial"/>
                <a:cs typeface="Arial"/>
                <a:sym typeface="Arial"/>
              </a:endParaRPr>
            </a:p>
          </p:txBody>
        </p:sp>
      </p:grpSp>
      <p:grpSp>
        <p:nvGrpSpPr>
          <p:cNvPr id="529" name="Google Shape;529;p32">
            <a:extLst>
              <a:ext uri="{C183D7F6-B498-43B3-948B-1728B52AA6E4}">
                <adec:decorative xmlns:adec="http://schemas.microsoft.com/office/drawing/2017/decorative" val="1"/>
              </a:ext>
            </a:extLst>
          </p:cNvPr>
          <p:cNvGrpSpPr/>
          <p:nvPr/>
        </p:nvGrpSpPr>
        <p:grpSpPr>
          <a:xfrm>
            <a:off x="4705350" y="3381375"/>
            <a:ext cx="4000500" cy="1476300"/>
            <a:chOff x="0" y="0"/>
            <a:chExt cx="4000500" cy="1476300"/>
          </a:xfrm>
        </p:grpSpPr>
        <p:sp>
          <p:nvSpPr>
            <p:cNvPr id="530" name="Google Shape;530;p32"/>
            <p:cNvSpPr/>
            <p:nvPr/>
          </p:nvSpPr>
          <p:spPr>
            <a:xfrm>
              <a:off x="0" y="0"/>
              <a:ext cx="4000500" cy="1476300"/>
            </a:xfrm>
            <a:prstGeom prst="rect">
              <a:avLst/>
            </a:prstGeom>
            <a:solidFill>
              <a:srgbClr val="182F66"/>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31" name="Google Shape;531;p32"/>
            <p:cNvSpPr/>
            <p:nvPr/>
          </p:nvSpPr>
          <p:spPr>
            <a:xfrm>
              <a:off x="0" y="0"/>
              <a:ext cx="57300" cy="1476300"/>
            </a:xfrm>
            <a:prstGeom prst="rect">
              <a:avLst/>
            </a:prstGeom>
            <a:solidFill>
              <a:srgbClr val="78909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32" name="Google Shape;532;p32"/>
            <p:cNvSpPr txBox="1"/>
            <p:nvPr/>
          </p:nvSpPr>
          <p:spPr>
            <a:xfrm>
              <a:off x="190500" y="142875"/>
              <a:ext cx="3619500" cy="1190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a:solidFill>
                    <a:srgbClr val="E2E8F0"/>
                  </a:solidFill>
                  <a:latin typeface="Arial"/>
                  <a:ea typeface="Arial"/>
                  <a:cs typeface="Arial"/>
                  <a:sym typeface="Arial"/>
                </a:rPr>
                <a:t>Takeaway Challenge</a:t>
              </a:r>
              <a:endParaRPr sz="1100" b="1">
                <a:solidFill>
                  <a:srgbClr val="E2E8F0"/>
                </a:solidFill>
                <a:latin typeface="Arial"/>
                <a:ea typeface="Arial"/>
                <a:cs typeface="Arial"/>
                <a:sym typeface="Arial"/>
              </a:endParaRPr>
            </a:p>
            <a:p>
              <a:pPr marL="0" lvl="0" indent="0" algn="l" rtl="0">
                <a:spcBef>
                  <a:spcPts val="900"/>
                </a:spcBef>
                <a:spcAft>
                  <a:spcPts val="0"/>
                </a:spcAft>
                <a:buNone/>
              </a:pPr>
              <a:r>
                <a:rPr lang="en" sz="1400" b="1">
                  <a:solidFill>
                    <a:srgbClr val="FFFFFF"/>
                  </a:solidFill>
                  <a:latin typeface="Arial"/>
                  <a:ea typeface="Arial"/>
                  <a:cs typeface="Arial"/>
                  <a:sym typeface="Arial"/>
                </a:rPr>
                <a:t>Try writing one ARC prompt </a:t>
              </a:r>
              <a:r>
                <a:rPr lang="en" b="1">
                  <a:solidFill>
                    <a:srgbClr val="FFFFFF"/>
                  </a:solidFill>
                  <a:latin typeface="Arial"/>
                  <a:ea typeface="Arial"/>
                  <a:cs typeface="Arial"/>
                  <a:sym typeface="Arial"/>
                </a:rPr>
                <a:t>this week!</a:t>
              </a:r>
              <a:endParaRPr sz="1400" b="1">
                <a:solidFill>
                  <a:srgbClr val="FFFFFF"/>
                </a:solidFill>
                <a:latin typeface="Arial"/>
                <a:ea typeface="Arial"/>
                <a:cs typeface="Arial"/>
                <a:sym typeface="Arial"/>
              </a:endParaRPr>
            </a:p>
          </p:txBody>
        </p:sp>
      </p:gr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Title 1">
            <a:extLst>
              <a:ext uri="{FF2B5EF4-FFF2-40B4-BE49-F238E27FC236}">
                <a16:creationId xmlns:a16="http://schemas.microsoft.com/office/drawing/2014/main" id="{7E9A669E-CC21-FAD5-46B7-C9DC9CDA1591}"/>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About the Presenters</a:t>
            </a:r>
          </a:p>
        </p:txBody>
      </p:sp>
      <p:sp>
        <p:nvSpPr>
          <p:cNvPr id="73" name="Google Shape;73;p15">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74" name="Google Shape;74;p15">
            <a:extLst>
              <a:ext uri="{C183D7F6-B498-43B3-948B-1728B52AA6E4}">
                <adec:decorative xmlns:adec="http://schemas.microsoft.com/office/drawing/2017/decorative" val="1"/>
              </a:ext>
            </a:extLst>
          </p:cNvPr>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75" name="Google Shape;75;p15" descr="This image represents the acquisition training for the real-world banne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77" name="Google Shape;77;p15" descr="This image represents the acquisition training for the real-world banner."/>
          <p:cNvPicPr preferRelativeResize="0"/>
          <p:nvPr/>
        </p:nvPicPr>
        <p:blipFill rotWithShape="1">
          <a:blip r:embed="rId5">
            <a:alphaModFix/>
          </a:blip>
          <a:srcRect/>
          <a:stretch/>
        </p:blipFill>
        <p:spPr>
          <a:xfrm>
            <a:off x="7509253" y="238195"/>
            <a:ext cx="1266000" cy="569700"/>
          </a:xfrm>
          <a:prstGeom prst="rect">
            <a:avLst/>
          </a:prstGeom>
          <a:noFill/>
          <a:ln>
            <a:noFill/>
          </a:ln>
        </p:spPr>
      </p:pic>
      <p:sp>
        <p:nvSpPr>
          <p:cNvPr id="78" name="Google Shape;78;p15"/>
          <p:cNvSpPr txBox="1"/>
          <p:nvPr/>
        </p:nvSpPr>
        <p:spPr>
          <a:xfrm>
            <a:off x="571500" y="1190625"/>
            <a:ext cx="8001000" cy="523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About the Presenters</a:t>
            </a:r>
            <a:endParaRPr sz="2400" b="1">
              <a:solidFill>
                <a:srgbClr val="182F66"/>
              </a:solidFill>
              <a:latin typeface="Arial"/>
              <a:ea typeface="Arial"/>
              <a:cs typeface="Arial"/>
              <a:sym typeface="Arial"/>
            </a:endParaRPr>
          </a:p>
        </p:txBody>
      </p:sp>
      <p:pic>
        <p:nvPicPr>
          <p:cNvPr id="79" name="Google Shape;79;p15" descr="This image showcases Ryan Williams, the AI Comms Lead."/>
          <p:cNvPicPr preferRelativeResize="0"/>
          <p:nvPr/>
        </p:nvPicPr>
        <p:blipFill rotWithShape="1">
          <a:blip r:embed="rId6">
            <a:alphaModFix/>
          </a:blip>
          <a:srcRect/>
          <a:stretch/>
        </p:blipFill>
        <p:spPr>
          <a:xfrm>
            <a:off x="1000125" y="1857375"/>
            <a:ext cx="1428900" cy="1428900"/>
          </a:xfrm>
          <a:prstGeom prst="rect">
            <a:avLst/>
          </a:prstGeom>
          <a:noFill/>
          <a:ln>
            <a:noFill/>
          </a:ln>
        </p:spPr>
      </p:pic>
      <p:sp>
        <p:nvSpPr>
          <p:cNvPr id="80" name="Google Shape;80;p15" descr="Headshot of Ryan"/>
          <p:cNvSpPr/>
          <p:nvPr/>
        </p:nvSpPr>
        <p:spPr>
          <a:xfrm>
            <a:off x="1000125" y="1857375"/>
            <a:ext cx="1428900" cy="1428900"/>
          </a:xfrm>
          <a:prstGeom prst="rect">
            <a:avLst/>
          </a:prstGeom>
          <a:solidFill>
            <a:srgbClr val="000000">
              <a:alpha val="0"/>
            </a:srgbClr>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82" name="Google Shape;82;p15" descr="This image showcases Danielle Mouw, the RFO Team and GSA Pilots Program Manager. &#10;"/>
          <p:cNvPicPr preferRelativeResize="0"/>
          <p:nvPr/>
        </p:nvPicPr>
        <p:blipFill rotWithShape="1">
          <a:blip r:embed="rId7">
            <a:alphaModFix/>
          </a:blip>
          <a:srcRect/>
          <a:stretch/>
        </p:blipFill>
        <p:spPr>
          <a:xfrm>
            <a:off x="3857625" y="1857375"/>
            <a:ext cx="1428900" cy="1428900"/>
          </a:xfrm>
          <a:prstGeom prst="rect">
            <a:avLst/>
          </a:prstGeom>
          <a:noFill/>
          <a:ln>
            <a:noFill/>
          </a:ln>
        </p:spPr>
      </p:pic>
      <p:sp>
        <p:nvSpPr>
          <p:cNvPr id="83" name="Google Shape;83;p15" descr="Headshot of Danielle"/>
          <p:cNvSpPr/>
          <p:nvPr/>
        </p:nvSpPr>
        <p:spPr>
          <a:xfrm>
            <a:off x="3857625" y="1857375"/>
            <a:ext cx="1428900" cy="1428900"/>
          </a:xfrm>
          <a:prstGeom prst="rect">
            <a:avLst/>
          </a:prstGeom>
          <a:solidFill>
            <a:srgbClr val="000000">
              <a:alpha val="0"/>
            </a:srgbClr>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85" name="Google Shape;85;p15" descr="This image showcases Andrea Azarcon Heller, the Program Manager for Generative AI."/>
          <p:cNvPicPr preferRelativeResize="0"/>
          <p:nvPr/>
        </p:nvPicPr>
        <p:blipFill rotWithShape="1">
          <a:blip r:embed="rId8">
            <a:alphaModFix/>
          </a:blip>
          <a:srcRect b="33333"/>
          <a:stretch/>
        </p:blipFill>
        <p:spPr>
          <a:xfrm>
            <a:off x="6715125" y="1857375"/>
            <a:ext cx="1428900" cy="1428900"/>
          </a:xfrm>
          <a:prstGeom prst="rect">
            <a:avLst/>
          </a:prstGeom>
          <a:noFill/>
          <a:ln>
            <a:noFill/>
          </a:ln>
        </p:spPr>
      </p:pic>
      <p:sp>
        <p:nvSpPr>
          <p:cNvPr id="86" name="Google Shape;86;p15" descr="Headshot of Andrea"/>
          <p:cNvSpPr/>
          <p:nvPr/>
        </p:nvSpPr>
        <p:spPr>
          <a:xfrm>
            <a:off x="6715125" y="1857375"/>
            <a:ext cx="1428900" cy="1428900"/>
          </a:xfrm>
          <a:prstGeom prst="rect">
            <a:avLst/>
          </a:prstGeom>
          <a:solidFill>
            <a:srgbClr val="000000">
              <a:alpha val="0"/>
            </a:srgbClr>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81" name="Google Shape;81;p15"/>
          <p:cNvSpPr txBox="1"/>
          <p:nvPr/>
        </p:nvSpPr>
        <p:spPr>
          <a:xfrm>
            <a:off x="571500" y="3429000"/>
            <a:ext cx="2286000" cy="1428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600" b="1">
                <a:solidFill>
                  <a:srgbClr val="182F66"/>
                </a:solidFill>
                <a:latin typeface="Arial"/>
                <a:ea typeface="Arial"/>
                <a:cs typeface="Arial"/>
                <a:sym typeface="Arial"/>
              </a:rPr>
              <a:t>Ryan Williams</a:t>
            </a:r>
            <a:endParaRPr sz="1600" b="1">
              <a:solidFill>
                <a:srgbClr val="182F66"/>
              </a:solidFill>
              <a:latin typeface="Arial"/>
              <a:ea typeface="Arial"/>
              <a:cs typeface="Arial"/>
              <a:sym typeface="Arial"/>
            </a:endParaRPr>
          </a:p>
          <a:p>
            <a:pPr marL="0" lvl="0" indent="0" algn="ctr" rtl="0">
              <a:spcBef>
                <a:spcPts val="450"/>
              </a:spcBef>
              <a:spcAft>
                <a:spcPts val="0"/>
              </a:spcAft>
              <a:buNone/>
            </a:pPr>
            <a:r>
              <a:rPr lang="en" sz="1300" b="0">
                <a:solidFill>
                  <a:srgbClr val="595959"/>
                </a:solidFill>
                <a:latin typeface="Arial"/>
                <a:ea typeface="Arial"/>
                <a:cs typeface="Arial"/>
                <a:sym typeface="Arial"/>
              </a:rPr>
              <a:t>AI Comms Lead</a:t>
            </a:r>
            <a:endParaRPr sz="1300" b="0">
              <a:solidFill>
                <a:srgbClr val="595959"/>
              </a:solidFill>
              <a:latin typeface="Arial"/>
              <a:ea typeface="Arial"/>
              <a:cs typeface="Arial"/>
              <a:sym typeface="Arial"/>
            </a:endParaRPr>
          </a:p>
          <a:p>
            <a:pPr marL="0" lvl="0" indent="0" algn="ctr" rtl="0">
              <a:spcBef>
                <a:spcPts val="750"/>
              </a:spcBef>
              <a:spcAft>
                <a:spcPts val="0"/>
              </a:spcAft>
              <a:buNone/>
            </a:pPr>
            <a:r>
              <a:rPr lang="en" sz="1100" b="0" u="sng">
                <a:solidFill>
                  <a:schemeClr val="hlink"/>
                </a:solidFill>
                <a:latin typeface="Arial"/>
                <a:ea typeface="Arial"/>
                <a:cs typeface="Arial"/>
                <a:sym typeface="Arial"/>
                <a:hlinkClick r:id="rId9"/>
              </a:rPr>
              <a:t>ryan.williams@gsa.gov</a:t>
            </a:r>
            <a:endParaRPr sz="1100" b="0">
              <a:solidFill>
                <a:srgbClr val="78909C"/>
              </a:solidFill>
              <a:latin typeface="Arial"/>
              <a:ea typeface="Arial"/>
              <a:cs typeface="Arial"/>
              <a:sym typeface="Arial"/>
            </a:endParaRPr>
          </a:p>
        </p:txBody>
      </p:sp>
      <p:sp>
        <p:nvSpPr>
          <p:cNvPr id="84" name="Google Shape;84;p15"/>
          <p:cNvSpPr txBox="1"/>
          <p:nvPr/>
        </p:nvSpPr>
        <p:spPr>
          <a:xfrm>
            <a:off x="3429000" y="3429000"/>
            <a:ext cx="2286000" cy="1428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600" b="1">
                <a:solidFill>
                  <a:srgbClr val="182F66"/>
                </a:solidFill>
                <a:latin typeface="Arial"/>
                <a:ea typeface="Arial"/>
                <a:cs typeface="Arial"/>
                <a:sym typeface="Arial"/>
              </a:rPr>
              <a:t>Danielle Mouw</a:t>
            </a:r>
            <a:endParaRPr sz="1600" b="1">
              <a:solidFill>
                <a:srgbClr val="182F66"/>
              </a:solidFill>
              <a:latin typeface="Arial"/>
              <a:ea typeface="Arial"/>
              <a:cs typeface="Arial"/>
              <a:sym typeface="Arial"/>
            </a:endParaRPr>
          </a:p>
          <a:p>
            <a:pPr marL="0" lvl="0" indent="0" algn="ctr" rtl="0">
              <a:spcBef>
                <a:spcPts val="450"/>
              </a:spcBef>
              <a:spcAft>
                <a:spcPts val="0"/>
              </a:spcAft>
              <a:buNone/>
            </a:pPr>
            <a:r>
              <a:rPr lang="en" sz="1300" b="0">
                <a:solidFill>
                  <a:srgbClr val="595959"/>
                </a:solidFill>
                <a:latin typeface="Arial"/>
                <a:ea typeface="Arial"/>
                <a:cs typeface="Arial"/>
                <a:sym typeface="Arial"/>
              </a:rPr>
              <a:t>RFO Team &amp; GSA PILOTS Program</a:t>
            </a:r>
            <a:endParaRPr sz="1300" b="0">
              <a:solidFill>
                <a:srgbClr val="595959"/>
              </a:solidFill>
              <a:latin typeface="Arial"/>
              <a:ea typeface="Arial"/>
              <a:cs typeface="Arial"/>
              <a:sym typeface="Arial"/>
            </a:endParaRPr>
          </a:p>
          <a:p>
            <a:pPr marL="0" lvl="0" indent="0" algn="ctr" rtl="0">
              <a:spcBef>
                <a:spcPts val="750"/>
              </a:spcBef>
              <a:spcAft>
                <a:spcPts val="0"/>
              </a:spcAft>
              <a:buNone/>
            </a:pPr>
            <a:r>
              <a:rPr lang="en" sz="1100" b="0" u="sng">
                <a:solidFill>
                  <a:schemeClr val="hlink"/>
                </a:solidFill>
                <a:latin typeface="Arial"/>
                <a:ea typeface="Arial"/>
                <a:cs typeface="Arial"/>
                <a:sym typeface="Arial"/>
                <a:hlinkClick r:id="rId10"/>
              </a:rPr>
              <a:t>Danielle.Mouw@gsa.gov</a:t>
            </a:r>
            <a:endParaRPr sz="1100" b="0">
              <a:solidFill>
                <a:srgbClr val="78909C"/>
              </a:solidFill>
              <a:latin typeface="Arial"/>
              <a:ea typeface="Arial"/>
              <a:cs typeface="Arial"/>
              <a:sym typeface="Arial"/>
            </a:endParaRPr>
          </a:p>
        </p:txBody>
      </p:sp>
      <p:sp>
        <p:nvSpPr>
          <p:cNvPr id="87" name="Google Shape;87;p15"/>
          <p:cNvSpPr txBox="1"/>
          <p:nvPr/>
        </p:nvSpPr>
        <p:spPr>
          <a:xfrm>
            <a:off x="6286500" y="3429000"/>
            <a:ext cx="2286000" cy="1428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1600" b="1">
                <a:solidFill>
                  <a:srgbClr val="182F66"/>
                </a:solidFill>
                <a:latin typeface="Arial"/>
                <a:ea typeface="Arial"/>
                <a:cs typeface="Arial"/>
                <a:sym typeface="Arial"/>
              </a:rPr>
              <a:t>Andrea Azarcon Heller</a:t>
            </a:r>
            <a:endParaRPr sz="1600" b="1">
              <a:solidFill>
                <a:srgbClr val="182F66"/>
              </a:solidFill>
              <a:latin typeface="Arial"/>
              <a:ea typeface="Arial"/>
              <a:cs typeface="Arial"/>
              <a:sym typeface="Arial"/>
            </a:endParaRPr>
          </a:p>
          <a:p>
            <a:pPr marL="0" lvl="0" indent="0" algn="ctr" rtl="0">
              <a:spcBef>
                <a:spcPts val="450"/>
              </a:spcBef>
              <a:spcAft>
                <a:spcPts val="0"/>
              </a:spcAft>
              <a:buNone/>
            </a:pPr>
            <a:r>
              <a:rPr lang="en" sz="1300" b="0">
                <a:solidFill>
                  <a:srgbClr val="595959"/>
                </a:solidFill>
                <a:latin typeface="Arial"/>
                <a:ea typeface="Arial"/>
                <a:cs typeface="Arial"/>
                <a:sym typeface="Arial"/>
              </a:rPr>
              <a:t>Generative AI Program Manager</a:t>
            </a:r>
            <a:endParaRPr sz="1300" b="0">
              <a:solidFill>
                <a:srgbClr val="595959"/>
              </a:solidFill>
              <a:latin typeface="Arial"/>
              <a:ea typeface="Arial"/>
              <a:cs typeface="Arial"/>
              <a:sym typeface="Arial"/>
            </a:endParaRPr>
          </a:p>
          <a:p>
            <a:pPr marL="0" lvl="0" indent="0" algn="ctr" rtl="0">
              <a:spcBef>
                <a:spcPts val="750"/>
              </a:spcBef>
              <a:spcAft>
                <a:spcPts val="0"/>
              </a:spcAft>
              <a:buNone/>
            </a:pPr>
            <a:r>
              <a:rPr lang="en" sz="1100" b="0" u="sng">
                <a:solidFill>
                  <a:schemeClr val="hlink"/>
                </a:solidFill>
                <a:latin typeface="Arial"/>
                <a:ea typeface="Arial"/>
                <a:cs typeface="Arial"/>
                <a:sym typeface="Arial"/>
                <a:hlinkClick r:id="rId11"/>
              </a:rPr>
              <a:t>andrea.azarcon@gsa.gov</a:t>
            </a:r>
            <a:endParaRPr sz="1100" b="0">
              <a:solidFill>
                <a:srgbClr val="78909C"/>
              </a:solidFill>
              <a:latin typeface="Arial"/>
              <a:ea typeface="Arial"/>
              <a:cs typeface="Arial"/>
              <a:sym typeface="Arial"/>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grpSp>
        <p:nvGrpSpPr>
          <p:cNvPr id="537" name="Google Shape;537;p33" descr="This image is shown in landscape orientation and serves as the template for this slide presentation.&#10;"/>
          <p:cNvGrpSpPr/>
          <p:nvPr/>
        </p:nvGrpSpPr>
        <p:grpSpPr>
          <a:xfrm>
            <a:off x="-1546335" y="-1448410"/>
            <a:ext cx="23004900" cy="7044600"/>
            <a:chOff x="-1546335" y="-1448410"/>
            <a:chExt cx="23004900" cy="7044600"/>
          </a:xfrm>
        </p:grpSpPr>
        <p:sp>
          <p:nvSpPr>
            <p:cNvPr id="538" name="Google Shape;538;p33"/>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39" name="Google Shape;539;p33"/>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540" name="Google Shape;540;p33"/>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42" name="Google Shape;542;p33"/>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D26DA5D7-865E-4393-8A8E-D48A58C4D182}"/>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Q and A Time</a:t>
            </a:r>
          </a:p>
        </p:txBody>
      </p:sp>
      <p:grpSp>
        <p:nvGrpSpPr>
          <p:cNvPr id="543" name="Google Shape;543;p33" descr="The text reads: &quot;Q&amp;A Time (or Coffee Break)&quot;&#10;"/>
          <p:cNvGrpSpPr/>
          <p:nvPr/>
        </p:nvGrpSpPr>
        <p:grpSpPr>
          <a:xfrm>
            <a:off x="444000" y="1096099"/>
            <a:ext cx="8256000" cy="572700"/>
            <a:chOff x="0" y="0"/>
            <a:chExt cx="8256000" cy="572700"/>
          </a:xfrm>
        </p:grpSpPr>
        <p:sp>
          <p:nvSpPr>
            <p:cNvPr id="544" name="Google Shape;544;p33"/>
            <p:cNvSpPr/>
            <p:nvPr/>
          </p:nvSpPr>
          <p:spPr>
            <a:xfrm>
              <a:off x="0" y="0"/>
              <a:ext cx="8256000" cy="5727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45" name="Google Shape;545;p33"/>
            <p:cNvSpPr txBox="1"/>
            <p:nvPr/>
          </p:nvSpPr>
          <p:spPr>
            <a:xfrm>
              <a:off x="0" y="0"/>
              <a:ext cx="82560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Q&amp;A Time (or Coffee Break)</a:t>
              </a:r>
              <a:endParaRPr sz="2400" b="1">
                <a:solidFill>
                  <a:srgbClr val="182F66"/>
                </a:solidFill>
                <a:latin typeface="Arial"/>
                <a:ea typeface="Arial"/>
                <a:cs typeface="Arial"/>
                <a:sym typeface="Arial"/>
              </a:endParaRPr>
            </a:p>
          </p:txBody>
        </p:sp>
      </p:gr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grpSp>
        <p:nvGrpSpPr>
          <p:cNvPr id="551" name="Google Shape;551;p34" descr="This image is shown in landscape orientation and serves as the template for this slide presentation.&#10;"/>
          <p:cNvGrpSpPr/>
          <p:nvPr/>
        </p:nvGrpSpPr>
        <p:grpSpPr>
          <a:xfrm>
            <a:off x="-687075" y="-17275"/>
            <a:ext cx="14436000" cy="5160775"/>
            <a:chOff x="-687075" y="-17275"/>
            <a:chExt cx="14436000" cy="5160775"/>
          </a:xfrm>
        </p:grpSpPr>
        <p:sp>
          <p:nvSpPr>
            <p:cNvPr id="552" name="Google Shape;552;p34"/>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53" name="Google Shape;553;p34"/>
            <p:cNvPicPr preferRelativeResize="0"/>
            <p:nvPr/>
          </p:nvPicPr>
          <p:blipFill rotWithShape="1">
            <a:blip r:embed="rId4">
              <a:alphaModFix/>
            </a:blip>
            <a:srcRect t="90" b="90"/>
            <a:stretch/>
          </p:blipFill>
          <p:spPr>
            <a:xfrm>
              <a:off x="-687075" y="0"/>
              <a:ext cx="14436000" cy="5143500"/>
            </a:xfrm>
            <a:prstGeom prst="rect">
              <a:avLst/>
            </a:prstGeom>
            <a:noFill/>
            <a:ln>
              <a:noFill/>
            </a:ln>
          </p:spPr>
        </p:pic>
        <p:sp>
          <p:nvSpPr>
            <p:cNvPr id="554" name="Google Shape;554;p34"/>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56" name="Google Shape;556;p34"/>
            <p:cNvPicPr preferRelativeResize="0"/>
            <p:nvPr/>
          </p:nvPicPr>
          <p:blipFill rotWithShape="1">
            <a:blip r:embed="rId5">
              <a:alphaModFix/>
            </a:blip>
            <a:srcRect/>
            <a:stretch/>
          </p:blipFill>
          <p:spPr>
            <a:xfrm>
              <a:off x="7509253" y="238195"/>
              <a:ext cx="1266000" cy="569700"/>
            </a:xfrm>
            <a:prstGeom prst="rect">
              <a:avLst/>
            </a:prstGeom>
            <a:noFill/>
            <a:ln>
              <a:noFill/>
            </a:ln>
          </p:spPr>
        </p:pic>
      </p:grpSp>
      <p:grpSp>
        <p:nvGrpSpPr>
          <p:cNvPr id="557" name="Google Shape;557;p34">
            <a:extLst>
              <a:ext uri="{C183D7F6-B498-43B3-948B-1728B52AA6E4}">
                <adec:decorative xmlns:adec="http://schemas.microsoft.com/office/drawing/2017/decorative" val="1"/>
              </a:ext>
            </a:extLst>
          </p:cNvPr>
          <p:cNvGrpSpPr/>
          <p:nvPr/>
        </p:nvGrpSpPr>
        <p:grpSpPr>
          <a:xfrm>
            <a:off x="311700" y="1524000"/>
            <a:ext cx="8520600" cy="666900"/>
            <a:chOff x="0" y="0"/>
            <a:chExt cx="8520600" cy="666900"/>
          </a:xfrm>
        </p:grpSpPr>
        <p:sp>
          <p:nvSpPr>
            <p:cNvPr id="558" name="Google Shape;558;p34"/>
            <p:cNvSpPr/>
            <p:nvPr/>
          </p:nvSpPr>
          <p:spPr>
            <a:xfrm>
              <a:off x="0" y="0"/>
              <a:ext cx="8520600" cy="6669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59" name="Google Shape;559;p34"/>
            <p:cNvSpPr txBox="1"/>
            <p:nvPr/>
          </p:nvSpPr>
          <p:spPr>
            <a:xfrm>
              <a:off x="0" y="0"/>
              <a:ext cx="8520600" cy="666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0">
                  <a:solidFill>
                    <a:srgbClr val="FFFFFF"/>
                  </a:solidFill>
                  <a:latin typeface="Arial"/>
                  <a:ea typeface="Arial"/>
                  <a:cs typeface="Arial"/>
                  <a:sym typeface="Arial"/>
                </a:rPr>
                <a:t>Appendix</a:t>
              </a:r>
              <a:endParaRPr sz="2800" b="0">
                <a:solidFill>
                  <a:srgbClr val="FFFFFF"/>
                </a:solidFill>
                <a:latin typeface="Arial"/>
                <a:ea typeface="Arial"/>
                <a:cs typeface="Arial"/>
                <a:sym typeface="Arial"/>
              </a:endParaRPr>
            </a:p>
          </p:txBody>
        </p:sp>
      </p:grpSp>
      <p:sp>
        <p:nvSpPr>
          <p:cNvPr id="2" name="Title 1">
            <a:extLst>
              <a:ext uri="{FF2B5EF4-FFF2-40B4-BE49-F238E27FC236}">
                <a16:creationId xmlns:a16="http://schemas.microsoft.com/office/drawing/2014/main" id="{44B90FED-27D1-9A7D-6FE2-3E0BF4933F1B}"/>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Appendix</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blipFill>
          <a:blip r:embed="rId4">
            <a:alphaModFix/>
          </a:blip>
          <a:stretch>
            <a:fillRect/>
          </a:stretch>
        </a:blipFill>
        <a:effectLst/>
      </p:bgPr>
    </p:bg>
    <p:spTree>
      <p:nvGrpSpPr>
        <p:cNvPr id="1" name="Shape 564"/>
        <p:cNvGrpSpPr/>
        <p:nvPr/>
      </p:nvGrpSpPr>
      <p:grpSpPr>
        <a:xfrm>
          <a:off x="0" y="0"/>
          <a:ext cx="0" cy="0"/>
          <a:chOff x="0" y="0"/>
          <a:chExt cx="0" cy="0"/>
        </a:xfrm>
      </p:grpSpPr>
      <p:sp>
        <p:nvSpPr>
          <p:cNvPr id="2" name="Title 1">
            <a:extLst>
              <a:ext uri="{FF2B5EF4-FFF2-40B4-BE49-F238E27FC236}">
                <a16:creationId xmlns:a16="http://schemas.microsoft.com/office/drawing/2014/main" id="{1AF2476D-3476-C01D-A3E0-39AF4602300F}"/>
              </a:ext>
            </a:extLst>
          </p:cNvPr>
          <p:cNvSpPr>
            <a:spLocks noGrp="1"/>
          </p:cNvSpPr>
          <p:nvPr>
            <p:ph type="title"/>
          </p:nvPr>
        </p:nvSpPr>
        <p:spPr>
          <a:xfrm>
            <a:off x="311700" y="-572700"/>
            <a:ext cx="8520600" cy="572700"/>
          </a:xfrm>
        </p:spPr>
        <p:txBody>
          <a:bodyPr spcFirstLastPara="1" wrap="square" lIns="91425" tIns="91425" rIns="91425" bIns="91425" anchor="b" anchorCtr="0">
            <a:normAutofit fontScale="90000"/>
          </a:bodyPr>
          <a:lstStyle/>
          <a:p>
            <a:r>
              <a:rPr lang="en-US" dirty="0"/>
              <a:t>Pilots RFO Resources</a:t>
            </a:r>
          </a:p>
        </p:txBody>
      </p:sp>
      <p:sp>
        <p:nvSpPr>
          <p:cNvPr id="566" name="Google Shape;566;p35"/>
          <p:cNvSpPr txBox="1"/>
          <p:nvPr/>
        </p:nvSpPr>
        <p:spPr>
          <a:xfrm>
            <a:off x="381000" y="238125"/>
            <a:ext cx="6667500" cy="5715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200" b="1">
                <a:solidFill>
                  <a:srgbClr val="0F172A"/>
                </a:solidFill>
                <a:latin typeface="Merriweather"/>
                <a:ea typeface="Merriweather"/>
                <a:cs typeface="Merriweather"/>
                <a:sym typeface="Merriweather"/>
              </a:rPr>
              <a:t>RFO Practitioner Resources </a:t>
            </a:r>
            <a:r>
              <a:rPr lang="en" sz="1400" b="0">
                <a:solidFill>
                  <a:srgbClr val="475569"/>
                </a:solidFill>
                <a:latin typeface="Merriweather"/>
                <a:ea typeface="Merriweather"/>
                <a:cs typeface="Merriweather"/>
                <a:sym typeface="Merriweather"/>
              </a:rPr>
              <a:t> </a:t>
            </a:r>
            <a:endParaRPr sz="2200" b="1">
              <a:solidFill>
                <a:srgbClr val="0F172A"/>
              </a:solidFill>
              <a:latin typeface="Merriweather"/>
              <a:ea typeface="Merriweather"/>
              <a:cs typeface="Merriweather"/>
              <a:sym typeface="Merriweather"/>
            </a:endParaRPr>
          </a:p>
        </p:txBody>
      </p:sp>
      <p:grpSp>
        <p:nvGrpSpPr>
          <p:cNvPr id="593" name="Google Shape;593;p35">
            <a:extLst>
              <a:ext uri="{C183D7F6-B498-43B3-948B-1728B52AA6E4}">
                <adec:decorative xmlns:adec="http://schemas.microsoft.com/office/drawing/2017/decorative" val="1"/>
              </a:ext>
            </a:extLst>
          </p:cNvPr>
          <p:cNvGrpSpPr/>
          <p:nvPr/>
        </p:nvGrpSpPr>
        <p:grpSpPr>
          <a:xfrm>
            <a:off x="4628203" y="142884"/>
            <a:ext cx="2649386" cy="680938"/>
            <a:chOff x="2496650" y="3972875"/>
            <a:chExt cx="3484200" cy="895500"/>
          </a:xfrm>
        </p:grpSpPr>
        <p:sp>
          <p:nvSpPr>
            <p:cNvPr id="594" name="Google Shape;594;p35"/>
            <p:cNvSpPr/>
            <p:nvPr/>
          </p:nvSpPr>
          <p:spPr>
            <a:xfrm>
              <a:off x="2496650" y="3972875"/>
              <a:ext cx="3484200" cy="895500"/>
            </a:xfrm>
            <a:prstGeom prst="rect">
              <a:avLst/>
            </a:prstGeom>
            <a:solidFill>
              <a:srgbClr val="FFFFFF"/>
            </a:solidFill>
            <a:ln w="7225" cap="flat" cmpd="sng">
              <a:solidFill>
                <a:srgbClr val="595959"/>
              </a:solidFill>
              <a:prstDash val="solid"/>
              <a:round/>
              <a:headEnd type="none" w="sm" len="sm"/>
              <a:tailEnd type="none" w="sm" len="sm"/>
            </a:ln>
          </p:spPr>
          <p:txBody>
            <a:bodyPr spcFirstLastPara="1" wrap="square" lIns="69525" tIns="69525" rIns="69525" bIns="69525" anchor="ctr" anchorCtr="0">
              <a:noAutofit/>
            </a:bodyPr>
            <a:lstStyle/>
            <a:p>
              <a:pPr marL="0" lvl="0" indent="0" algn="ctr" rtl="0">
                <a:spcBef>
                  <a:spcPts val="0"/>
                </a:spcBef>
                <a:spcAft>
                  <a:spcPts val="0"/>
                </a:spcAft>
                <a:buNone/>
              </a:pPr>
              <a:endParaRPr sz="1065"/>
            </a:p>
          </p:txBody>
        </p:sp>
        <p:pic>
          <p:nvPicPr>
            <p:cNvPr id="595" name="Google Shape;595;p35" descr="A black rectangle with blue lines&#10;&#10;AI-generated content may be incorrect."/>
            <p:cNvPicPr preferRelativeResize="0"/>
            <p:nvPr/>
          </p:nvPicPr>
          <p:blipFill rotWithShape="1">
            <a:blip r:embed="rId5">
              <a:alphaModFix/>
            </a:blip>
            <a:srcRect t="9513" b="12447"/>
            <a:stretch/>
          </p:blipFill>
          <p:spPr>
            <a:xfrm>
              <a:off x="2496650" y="3972875"/>
              <a:ext cx="3484100" cy="895350"/>
            </a:xfrm>
            <a:prstGeom prst="rect">
              <a:avLst/>
            </a:prstGeom>
            <a:noFill/>
            <a:ln>
              <a:noFill/>
            </a:ln>
          </p:spPr>
        </p:pic>
      </p:grpSp>
      <p:pic>
        <p:nvPicPr>
          <p:cNvPr id="567" name="Google Shape;567;p35">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15250" y="142875"/>
            <a:ext cx="1047900" cy="1047900"/>
          </a:xfrm>
          <a:prstGeom prst="rect">
            <a:avLst/>
          </a:prstGeom>
          <a:noFill/>
          <a:ln>
            <a:noFill/>
          </a:ln>
        </p:spPr>
      </p:pic>
      <p:grpSp>
        <p:nvGrpSpPr>
          <p:cNvPr id="568" name="Google Shape;568;p35">
            <a:extLst>
              <a:ext uri="{C183D7F6-B498-43B3-948B-1728B52AA6E4}">
                <adec:decorative xmlns:adec="http://schemas.microsoft.com/office/drawing/2017/decorative" val="1"/>
              </a:ext>
            </a:extLst>
          </p:cNvPr>
          <p:cNvGrpSpPr/>
          <p:nvPr/>
        </p:nvGrpSpPr>
        <p:grpSpPr>
          <a:xfrm>
            <a:off x="381000" y="1095375"/>
            <a:ext cx="2667000" cy="1762200"/>
            <a:chOff x="0" y="0"/>
            <a:chExt cx="2667000" cy="1762200"/>
          </a:xfrm>
        </p:grpSpPr>
        <p:sp>
          <p:nvSpPr>
            <p:cNvPr id="569" name="Google Shape;569;p35"/>
            <p:cNvSpPr/>
            <p:nvPr/>
          </p:nvSpPr>
          <p:spPr>
            <a:xfrm>
              <a:off x="0" y="0"/>
              <a:ext cx="2667000" cy="1762200"/>
            </a:xfrm>
            <a:prstGeom prst="roundRect">
              <a:avLst>
                <a:gd name="adj" fmla="val 4324"/>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70" name="Google Shape;570;p35"/>
            <p:cNvPicPr preferRelativeResize="0"/>
            <p:nvPr/>
          </p:nvPicPr>
          <p:blipFill rotWithShape="1">
            <a:blip r:embed="rId7">
              <a:alphaModFix/>
            </a:blip>
            <a:srcRect/>
            <a:stretch/>
          </p:blipFill>
          <p:spPr>
            <a:xfrm>
              <a:off x="54075" y="142875"/>
              <a:ext cx="393600" cy="393600"/>
            </a:xfrm>
            <a:prstGeom prst="rect">
              <a:avLst/>
            </a:prstGeom>
            <a:noFill/>
            <a:ln>
              <a:noFill/>
            </a:ln>
          </p:spPr>
        </p:pic>
        <p:sp>
          <p:nvSpPr>
            <p:cNvPr id="571" name="Google Shape;571;p35"/>
            <p:cNvSpPr txBox="1"/>
            <p:nvPr/>
          </p:nvSpPr>
          <p:spPr>
            <a:xfrm>
              <a:off x="523875" y="142875"/>
              <a:ext cx="2000100" cy="1476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dirty="0">
                  <a:solidFill>
                    <a:srgbClr val="0F172A"/>
                  </a:solidFill>
                  <a:latin typeface="Arial"/>
                  <a:ea typeface="Arial"/>
                  <a:cs typeface="Arial"/>
                  <a:sym typeface="Arial"/>
                </a:rPr>
                <a:t>AI in Acquisition</a:t>
              </a:r>
              <a:endParaRPr sz="1200" b="1" dirty="0">
                <a:solidFill>
                  <a:srgbClr val="0F172A"/>
                </a:solidFill>
                <a:latin typeface="Arial"/>
                <a:ea typeface="Arial"/>
                <a:cs typeface="Arial"/>
                <a:sym typeface="Arial"/>
              </a:endParaRPr>
            </a:p>
            <a:p>
              <a:pPr marL="0" lvl="0" indent="0" algn="l" rtl="0">
                <a:spcBef>
                  <a:spcPts val="600"/>
                </a:spcBef>
                <a:spcAft>
                  <a:spcPts val="0"/>
                </a:spcAft>
                <a:buNone/>
              </a:pPr>
              <a:r>
                <a:rPr lang="en" sz="1000" b="1" dirty="0">
                  <a:solidFill>
                    <a:srgbClr val="0284C7"/>
                  </a:solidFill>
                  <a:uFill>
                    <a:noFill/>
                  </a:uFill>
                  <a:latin typeface="Arial"/>
                  <a:ea typeface="Arial"/>
                  <a:cs typeface="Arial"/>
                  <a:sym typeface="Arial"/>
                  <a:hlinkClick r:id="rId8">
                    <a:extLst>
                      <a:ext uri="{A12FA001-AC4F-418D-AE19-62706E023703}">
                        <ahyp:hlinkClr xmlns:ahyp="http://schemas.microsoft.com/office/drawing/2018/hyperlinkcolor" val="tx"/>
                      </a:ext>
                    </a:extLst>
                  </a:hlinkClick>
                </a:rPr>
                <a:t>Prompt Engineering Credential</a:t>
              </a:r>
              <a:endParaRPr sz="1000" dirty="0">
                <a:solidFill>
                  <a:srgbClr val="334155"/>
                </a:solidFill>
                <a:latin typeface="Arial"/>
                <a:ea typeface="Arial"/>
                <a:cs typeface="Arial"/>
                <a:sym typeface="Arial"/>
              </a:endParaRPr>
            </a:p>
            <a:p>
              <a:pPr marL="0" lvl="0" indent="0" algn="l" rtl="0">
                <a:spcBef>
                  <a:spcPts val="450"/>
                </a:spcBef>
                <a:spcAft>
                  <a:spcPts val="0"/>
                </a:spcAft>
                <a:buNone/>
              </a:pPr>
              <a:r>
                <a:rPr lang="en" sz="1000" b="1" dirty="0">
                  <a:solidFill>
                    <a:srgbClr val="0284C7"/>
                  </a:solidFill>
                  <a:uFill>
                    <a:noFill/>
                  </a:uFill>
                  <a:latin typeface="Arial"/>
                  <a:ea typeface="Arial"/>
                  <a:cs typeface="Arial"/>
                  <a:sym typeface="Arial"/>
                  <a:hlinkClick r:id="rId9">
                    <a:extLst>
                      <a:ext uri="{A12FA001-AC4F-418D-AE19-62706E023703}">
                        <ahyp:hlinkClr xmlns:ahyp="http://schemas.microsoft.com/office/drawing/2018/hyperlinkcolor" val="tx"/>
                      </a:ext>
                    </a:extLst>
                  </a:hlinkClick>
                </a:rPr>
                <a:t>Generative AI Guide</a:t>
              </a:r>
              <a:r>
                <a:rPr lang="en" sz="1000" dirty="0">
                  <a:solidFill>
                    <a:srgbClr val="334155"/>
                  </a:solidFill>
                  <a:latin typeface="Arial"/>
                  <a:ea typeface="Arial"/>
                  <a:cs typeface="Arial"/>
                  <a:sym typeface="Arial"/>
                </a:rPr>
                <a:t> 💡</a:t>
              </a:r>
              <a:endParaRPr sz="1000" dirty="0">
                <a:solidFill>
                  <a:srgbClr val="334155"/>
                </a:solidFill>
                <a:latin typeface="Arial"/>
                <a:ea typeface="Arial"/>
                <a:cs typeface="Arial"/>
                <a:sym typeface="Arial"/>
              </a:endParaRPr>
            </a:p>
            <a:p>
              <a:pPr marL="0" lvl="0" indent="0" algn="l" rtl="0">
                <a:spcBef>
                  <a:spcPts val="450"/>
                </a:spcBef>
                <a:spcAft>
                  <a:spcPts val="0"/>
                </a:spcAft>
                <a:buNone/>
              </a:pPr>
              <a:r>
                <a:rPr lang="en" sz="1000" dirty="0">
                  <a:solidFill>
                    <a:srgbClr val="0284C7"/>
                  </a:solidFill>
                  <a:uFill>
                    <a:noFill/>
                  </a:uFill>
                  <a:latin typeface="Arial"/>
                  <a:ea typeface="Arial"/>
                  <a:cs typeface="Arial"/>
                  <a:sym typeface="Arial"/>
                  <a:hlinkClick r:id="rId10">
                    <a:extLst>
                      <a:ext uri="{A12FA001-AC4F-418D-AE19-62706E023703}">
                        <ahyp:hlinkClr xmlns:ahyp="http://schemas.microsoft.com/office/drawing/2018/hyperlinkcolor" val="tx"/>
                      </a:ext>
                    </a:extLst>
                  </a:hlinkClick>
                </a:rPr>
                <a:t>Prompt Library</a:t>
              </a:r>
              <a:endParaRPr sz="1000" dirty="0">
                <a:solidFill>
                  <a:srgbClr val="334155"/>
                </a:solidFill>
                <a:latin typeface="Arial"/>
                <a:ea typeface="Arial"/>
                <a:cs typeface="Arial"/>
                <a:sym typeface="Arial"/>
              </a:endParaRPr>
            </a:p>
            <a:p>
              <a:pPr marL="0" lvl="0" indent="0" algn="l" rtl="0">
                <a:spcBef>
                  <a:spcPts val="450"/>
                </a:spcBef>
                <a:spcAft>
                  <a:spcPts val="0"/>
                </a:spcAft>
                <a:buNone/>
              </a:pPr>
              <a:r>
                <a:rPr lang="en" sz="1000" dirty="0">
                  <a:solidFill>
                    <a:srgbClr val="334155"/>
                  </a:solidFill>
                  <a:latin typeface="Arial"/>
                  <a:ea typeface="Arial"/>
                  <a:cs typeface="Arial"/>
                  <a:sym typeface="Arial"/>
                </a:rPr>
                <a:t>CoP: </a:t>
              </a:r>
              <a:r>
                <a:rPr lang="en" sz="1000" dirty="0">
                  <a:solidFill>
                    <a:srgbClr val="0284C7"/>
                  </a:solidFill>
                  <a:uFill>
                    <a:noFill/>
                  </a:uFill>
                  <a:latin typeface="Arial"/>
                  <a:ea typeface="Arial"/>
                  <a:cs typeface="Arial"/>
                  <a:sym typeface="Arial"/>
                  <a:hlinkClick r:id="rId11">
                    <a:extLst>
                      <a:ext uri="{A12FA001-AC4F-418D-AE19-62706E023703}">
                        <ahyp:hlinkClr xmlns:ahyp="http://schemas.microsoft.com/office/drawing/2018/hyperlinkcolor" val="tx"/>
                      </a:ext>
                    </a:extLst>
                  </a:hlinkClick>
                </a:rPr>
                <a:t>aicop@gsa.gov</a:t>
              </a:r>
              <a:endParaRPr sz="1000" dirty="0">
                <a:solidFill>
                  <a:srgbClr val="334155"/>
                </a:solidFill>
                <a:latin typeface="Arial"/>
                <a:ea typeface="Arial"/>
                <a:cs typeface="Arial"/>
                <a:sym typeface="Arial"/>
              </a:endParaRPr>
            </a:p>
            <a:p>
              <a:pPr marL="0" lvl="0" indent="0" algn="l" rtl="0">
                <a:spcBef>
                  <a:spcPts val="450"/>
                </a:spcBef>
                <a:spcAft>
                  <a:spcPts val="0"/>
                </a:spcAft>
                <a:buNone/>
              </a:pPr>
              <a:r>
                <a:rPr lang="en" sz="1000" dirty="0">
                  <a:solidFill>
                    <a:srgbClr val="0284C7"/>
                  </a:solidFill>
                  <a:uFill>
                    <a:noFill/>
                  </a:uFill>
                  <a:latin typeface="Arial"/>
                  <a:ea typeface="Arial"/>
                  <a:cs typeface="Arial"/>
                  <a:sym typeface="Arial"/>
                  <a:hlinkClick r:id="rId12">
                    <a:extLst>
                      <a:ext uri="{A12FA001-AC4F-418D-AE19-62706E023703}">
                        <ahyp:hlinkClr xmlns:ahyp="http://schemas.microsoft.com/office/drawing/2018/hyperlinkcolor" val="tx"/>
                      </a:ext>
                    </a:extLst>
                  </a:hlinkClick>
                </a:rPr>
                <a:t>GenAI Google Space</a:t>
              </a:r>
              <a:endParaRPr sz="1000" dirty="0">
                <a:solidFill>
                  <a:srgbClr val="334155"/>
                </a:solidFill>
                <a:latin typeface="Arial"/>
                <a:ea typeface="Arial"/>
                <a:cs typeface="Arial"/>
                <a:sym typeface="Arial"/>
              </a:endParaRPr>
            </a:p>
          </p:txBody>
        </p:sp>
      </p:grpSp>
      <p:grpSp>
        <p:nvGrpSpPr>
          <p:cNvPr id="575" name="Google Shape;575;p35">
            <a:extLst>
              <a:ext uri="{C183D7F6-B498-43B3-948B-1728B52AA6E4}">
                <adec:decorative xmlns:adec="http://schemas.microsoft.com/office/drawing/2017/decorative" val="1"/>
              </a:ext>
            </a:extLst>
          </p:cNvPr>
          <p:cNvGrpSpPr/>
          <p:nvPr/>
        </p:nvGrpSpPr>
        <p:grpSpPr>
          <a:xfrm>
            <a:off x="3238500" y="1095375"/>
            <a:ext cx="2667000" cy="1762200"/>
            <a:chOff x="0" y="0"/>
            <a:chExt cx="2667000" cy="1762200"/>
          </a:xfrm>
        </p:grpSpPr>
        <p:sp>
          <p:nvSpPr>
            <p:cNvPr id="576" name="Google Shape;576;p35"/>
            <p:cNvSpPr/>
            <p:nvPr/>
          </p:nvSpPr>
          <p:spPr>
            <a:xfrm>
              <a:off x="0" y="0"/>
              <a:ext cx="2667000" cy="1762200"/>
            </a:xfrm>
            <a:prstGeom prst="roundRect">
              <a:avLst>
                <a:gd name="adj" fmla="val 4324"/>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77" name="Google Shape;577;p35"/>
            <p:cNvPicPr preferRelativeResize="0"/>
            <p:nvPr/>
          </p:nvPicPr>
          <p:blipFill rotWithShape="1">
            <a:blip r:embed="rId13">
              <a:alphaModFix/>
            </a:blip>
            <a:srcRect/>
            <a:stretch/>
          </p:blipFill>
          <p:spPr>
            <a:xfrm>
              <a:off x="0" y="142875"/>
              <a:ext cx="447600" cy="447600"/>
            </a:xfrm>
            <a:prstGeom prst="rect">
              <a:avLst/>
            </a:prstGeom>
            <a:noFill/>
            <a:ln>
              <a:noFill/>
            </a:ln>
          </p:spPr>
        </p:pic>
        <p:sp>
          <p:nvSpPr>
            <p:cNvPr id="578" name="Google Shape;578;p35"/>
            <p:cNvSpPr txBox="1"/>
            <p:nvPr/>
          </p:nvSpPr>
          <p:spPr>
            <a:xfrm>
              <a:off x="523875" y="142875"/>
              <a:ext cx="2000100" cy="1476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a:solidFill>
                    <a:srgbClr val="0F172A"/>
                  </a:solidFill>
                  <a:latin typeface="Arial"/>
                  <a:ea typeface="Arial"/>
                  <a:cs typeface="Arial"/>
                  <a:sym typeface="Arial"/>
                </a:rPr>
                <a:t>Testing &amp; Coaching</a:t>
              </a:r>
              <a:endParaRPr sz="1200" b="1">
                <a:solidFill>
                  <a:srgbClr val="0F172A"/>
                </a:solidFill>
                <a:latin typeface="Arial"/>
                <a:ea typeface="Arial"/>
                <a:cs typeface="Arial"/>
                <a:sym typeface="Arial"/>
              </a:endParaRPr>
            </a:p>
            <a:p>
              <a:pPr marL="0" lvl="0" indent="0" algn="l" rtl="0">
                <a:spcBef>
                  <a:spcPts val="600"/>
                </a:spcBef>
                <a:spcAft>
                  <a:spcPts val="0"/>
                </a:spcAft>
                <a:buNone/>
              </a:pPr>
              <a:r>
                <a:rPr lang="en" sz="850" b="1">
                  <a:solidFill>
                    <a:srgbClr val="475569"/>
                  </a:solidFill>
                  <a:latin typeface="Arial"/>
                  <a:ea typeface="Arial"/>
                  <a:cs typeface="Arial"/>
                  <a:sym typeface="Arial"/>
                </a:rPr>
                <a:t>RFO, AI &amp; Beyond</a:t>
              </a:r>
              <a:endParaRPr sz="850" b="1">
                <a:solidFill>
                  <a:srgbClr val="475569"/>
                </a:solidFill>
                <a:latin typeface="Arial"/>
                <a:ea typeface="Arial"/>
                <a:cs typeface="Arial"/>
                <a:sym typeface="Arial"/>
              </a:endParaRPr>
            </a:p>
            <a:p>
              <a:pPr marL="0" lvl="0" indent="0" algn="l" rtl="0">
                <a:spcBef>
                  <a:spcPts val="450"/>
                </a:spcBef>
                <a:spcAft>
                  <a:spcPts val="0"/>
                </a:spcAft>
                <a:buNone/>
              </a:pPr>
              <a:r>
                <a:rPr lang="en" sz="1000" b="1">
                  <a:solidFill>
                    <a:srgbClr val="334155"/>
                  </a:solidFill>
                  <a:latin typeface="Arial"/>
                  <a:ea typeface="Arial"/>
                  <a:cs typeface="Arial"/>
                  <a:sym typeface="Arial"/>
                </a:rPr>
                <a:t>GSA Only:</a:t>
              </a:r>
              <a:r>
                <a:rPr lang="en" sz="1000">
                  <a:solidFill>
                    <a:srgbClr val="334155"/>
                  </a:solidFill>
                  <a:latin typeface="Arial"/>
                  <a:ea typeface="Arial"/>
                  <a:cs typeface="Arial"/>
                  <a:sym typeface="Arial"/>
                </a:rPr>
                <a:t> </a:t>
              </a:r>
              <a:r>
                <a:rPr lang="en" sz="1000">
                  <a:solidFill>
                    <a:srgbClr val="0284C7"/>
                  </a:solidFill>
                  <a:uFill>
                    <a:noFill/>
                  </a:uFill>
                  <a:latin typeface="Arial"/>
                  <a:ea typeface="Arial"/>
                  <a:cs typeface="Arial"/>
                  <a:sym typeface="Arial"/>
                  <a:hlinkClick r:id="rId14">
                    <a:extLst>
                      <a:ext uri="{A12FA001-AC4F-418D-AE19-62706E023703}">
                        <ahyp:hlinkClr xmlns:ahyp="http://schemas.microsoft.com/office/drawing/2018/hyperlinkcolor" val="tx"/>
                      </a:ext>
                    </a:extLst>
                  </a:hlinkClick>
                </a:rPr>
                <a:t>PILOTS Training</a:t>
              </a:r>
              <a:r>
                <a:rPr lang="en" sz="1000">
                  <a:solidFill>
                    <a:srgbClr val="334155"/>
                  </a:solidFill>
                  <a:latin typeface="Arial"/>
                  <a:ea typeface="Arial"/>
                  <a:cs typeface="Arial"/>
                  <a:sym typeface="Arial"/>
                </a:rPr>
                <a:t> ⚙️</a:t>
              </a:r>
              <a:endParaRPr sz="1000">
                <a:solidFill>
                  <a:srgbClr val="334155"/>
                </a:solidFill>
                <a:latin typeface="Arial"/>
                <a:ea typeface="Arial"/>
                <a:cs typeface="Arial"/>
                <a:sym typeface="Arial"/>
              </a:endParaRPr>
            </a:p>
            <a:p>
              <a:pPr marL="0" lvl="0" indent="0" algn="l" rtl="0">
                <a:spcBef>
                  <a:spcPts val="450"/>
                </a:spcBef>
                <a:spcAft>
                  <a:spcPts val="0"/>
                </a:spcAft>
                <a:buNone/>
              </a:pPr>
              <a:r>
                <a:rPr lang="en" sz="1000" b="1">
                  <a:solidFill>
                    <a:srgbClr val="334155"/>
                  </a:solidFill>
                  <a:latin typeface="Arial"/>
                  <a:ea typeface="Arial"/>
                  <a:cs typeface="Arial"/>
                  <a:sym typeface="Arial"/>
                </a:rPr>
                <a:t>Govwide:</a:t>
              </a:r>
              <a:r>
                <a:rPr lang="en" sz="1000">
                  <a:solidFill>
                    <a:srgbClr val="334155"/>
                  </a:solidFill>
                  <a:latin typeface="Arial"/>
                  <a:ea typeface="Arial"/>
                  <a:cs typeface="Arial"/>
                  <a:sym typeface="Arial"/>
                </a:rPr>
                <a:t> </a:t>
              </a:r>
              <a:r>
                <a:rPr lang="en" sz="1000">
                  <a:solidFill>
                    <a:srgbClr val="0284C7"/>
                  </a:solidFill>
                  <a:uFill>
                    <a:noFill/>
                  </a:uFill>
                  <a:latin typeface="Arial"/>
                  <a:ea typeface="Arial"/>
                  <a:cs typeface="Arial"/>
                  <a:sym typeface="Arial"/>
                  <a:hlinkClick r:id="rId15">
                    <a:extLst>
                      <a:ext uri="{A12FA001-AC4F-418D-AE19-62706E023703}">
                        <ahyp:hlinkClr xmlns:ahyp="http://schemas.microsoft.com/office/drawing/2018/hyperlinkcolor" val="tx"/>
                      </a:ext>
                    </a:extLst>
                  </a:hlinkClick>
                </a:rPr>
                <a:t>Federal Innovation Labs</a:t>
              </a:r>
              <a:endParaRPr sz="1000">
                <a:solidFill>
                  <a:srgbClr val="334155"/>
                </a:solidFill>
                <a:latin typeface="Arial"/>
                <a:ea typeface="Arial"/>
                <a:cs typeface="Arial"/>
                <a:sym typeface="Arial"/>
              </a:endParaRPr>
            </a:p>
            <a:p>
              <a:pPr marL="0" lvl="0" indent="0" algn="l" rtl="0">
                <a:spcBef>
                  <a:spcPts val="450"/>
                </a:spcBef>
                <a:spcAft>
                  <a:spcPts val="0"/>
                </a:spcAft>
                <a:buNone/>
              </a:pPr>
              <a:r>
                <a:rPr lang="en" sz="1000" b="1">
                  <a:solidFill>
                    <a:srgbClr val="334155"/>
                  </a:solidFill>
                  <a:latin typeface="Arial"/>
                  <a:ea typeface="Arial"/>
                  <a:cs typeface="Arial"/>
                  <a:sym typeface="Arial"/>
                </a:rPr>
                <a:t>Email:</a:t>
              </a:r>
              <a:r>
                <a:rPr lang="en" sz="1000">
                  <a:solidFill>
                    <a:srgbClr val="334155"/>
                  </a:solidFill>
                  <a:latin typeface="Arial"/>
                  <a:ea typeface="Arial"/>
                  <a:cs typeface="Arial"/>
                  <a:sym typeface="Arial"/>
                </a:rPr>
                <a:t> </a:t>
              </a:r>
              <a:r>
                <a:rPr lang="en" sz="1000">
                  <a:solidFill>
                    <a:srgbClr val="0284C7"/>
                  </a:solidFill>
                  <a:uFill>
                    <a:noFill/>
                  </a:uFill>
                  <a:latin typeface="Arial"/>
                  <a:ea typeface="Arial"/>
                  <a:cs typeface="Arial"/>
                  <a:sym typeface="Arial"/>
                  <a:hlinkClick r:id="rId16">
                    <a:extLst>
                      <a:ext uri="{A12FA001-AC4F-418D-AE19-62706E023703}">
                        <ahyp:hlinkClr xmlns:ahyp="http://schemas.microsoft.com/office/drawing/2018/hyperlinkcolor" val="tx"/>
                      </a:ext>
                    </a:extLst>
                  </a:hlinkClick>
                </a:rPr>
                <a:t>SAGTesting@gsa.gov</a:t>
              </a:r>
              <a:endParaRPr sz="1000">
                <a:solidFill>
                  <a:srgbClr val="334155"/>
                </a:solidFill>
                <a:latin typeface="Arial"/>
                <a:ea typeface="Arial"/>
                <a:cs typeface="Arial"/>
                <a:sym typeface="Arial"/>
              </a:endParaRPr>
            </a:p>
          </p:txBody>
        </p:sp>
      </p:grpSp>
      <p:sp>
        <p:nvSpPr>
          <p:cNvPr id="565" name="Google Shape;565;p35"/>
          <p:cNvSpPr txBox="1">
            <a:spLocks noGrp="1"/>
          </p:cNvSpPr>
          <p:nvPr>
            <p:ph type="sldNum" idx="12"/>
          </p:nvPr>
        </p:nvSpPr>
        <p:spPr>
          <a:xfrm>
            <a:off x="8453408" y="4673692"/>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22</a:t>
            </a:fld>
            <a:endParaRPr/>
          </a:p>
        </p:txBody>
      </p:sp>
      <p:grpSp>
        <p:nvGrpSpPr>
          <p:cNvPr id="583" name="Google Shape;583;p35">
            <a:extLst>
              <a:ext uri="{C183D7F6-B498-43B3-948B-1728B52AA6E4}">
                <adec:decorative xmlns:adec="http://schemas.microsoft.com/office/drawing/2017/decorative" val="1"/>
              </a:ext>
            </a:extLst>
          </p:cNvPr>
          <p:cNvGrpSpPr/>
          <p:nvPr/>
        </p:nvGrpSpPr>
        <p:grpSpPr>
          <a:xfrm>
            <a:off x="6096000" y="1095375"/>
            <a:ext cx="2667000" cy="3810000"/>
            <a:chOff x="0" y="0"/>
            <a:chExt cx="2667000" cy="3810000"/>
          </a:xfrm>
        </p:grpSpPr>
        <p:sp>
          <p:nvSpPr>
            <p:cNvPr id="584" name="Google Shape;584;p35"/>
            <p:cNvSpPr/>
            <p:nvPr/>
          </p:nvSpPr>
          <p:spPr>
            <a:xfrm>
              <a:off x="0" y="0"/>
              <a:ext cx="2667000" cy="3810000"/>
            </a:xfrm>
            <a:prstGeom prst="roundRect">
              <a:avLst>
                <a:gd name="adj" fmla="val 2857"/>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85" name="Google Shape;585;p35"/>
            <p:cNvPicPr preferRelativeResize="0"/>
            <p:nvPr/>
          </p:nvPicPr>
          <p:blipFill rotWithShape="1">
            <a:blip r:embed="rId17">
              <a:alphaModFix/>
            </a:blip>
            <a:srcRect/>
            <a:stretch/>
          </p:blipFill>
          <p:spPr>
            <a:xfrm>
              <a:off x="54075" y="142875"/>
              <a:ext cx="393600" cy="393600"/>
            </a:xfrm>
            <a:prstGeom prst="rect">
              <a:avLst/>
            </a:prstGeom>
            <a:noFill/>
            <a:ln>
              <a:noFill/>
            </a:ln>
          </p:spPr>
        </p:pic>
        <p:sp>
          <p:nvSpPr>
            <p:cNvPr id="586" name="Google Shape;586;p35"/>
            <p:cNvSpPr txBox="1"/>
            <p:nvPr/>
          </p:nvSpPr>
          <p:spPr>
            <a:xfrm>
              <a:off x="523875" y="142875"/>
              <a:ext cx="2000100" cy="3524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a:solidFill>
                    <a:srgbClr val="0F172A"/>
                  </a:solidFill>
                  <a:latin typeface="Arial"/>
                  <a:ea typeface="Arial"/>
                  <a:cs typeface="Arial"/>
                  <a:sym typeface="Arial"/>
                </a:rPr>
                <a:t>Communities of Practice</a:t>
              </a:r>
              <a:endParaRPr sz="1200" b="1">
                <a:solidFill>
                  <a:srgbClr val="0F172A"/>
                </a:solidFill>
                <a:latin typeface="Arial"/>
                <a:ea typeface="Arial"/>
                <a:cs typeface="Arial"/>
                <a:sym typeface="Arial"/>
              </a:endParaRPr>
            </a:p>
            <a:p>
              <a:pPr marL="0" lvl="0" indent="0" algn="l" rtl="0">
                <a:spcBef>
                  <a:spcPts val="1125"/>
                </a:spcBef>
                <a:spcAft>
                  <a:spcPts val="0"/>
                </a:spcAft>
                <a:buNone/>
              </a:pPr>
              <a:r>
                <a:rPr lang="en" sz="1000" b="1">
                  <a:solidFill>
                    <a:srgbClr val="475569"/>
                  </a:solidFill>
                  <a:latin typeface="Arial"/>
                  <a:ea typeface="Arial"/>
                  <a:cs typeface="Arial"/>
                  <a:sym typeface="Arial"/>
                </a:rPr>
                <a:t>TechAcq CoP 💻</a:t>
              </a:r>
              <a:endParaRPr sz="1000" b="1">
                <a:solidFill>
                  <a:srgbClr val="475569"/>
                </a:solidFill>
                <a:latin typeface="Arial"/>
                <a:ea typeface="Arial"/>
                <a:cs typeface="Arial"/>
                <a:sym typeface="Arial"/>
              </a:endParaRPr>
            </a:p>
            <a:p>
              <a:pPr marL="0" lvl="0" indent="0" algn="l" rtl="0">
                <a:spcBef>
                  <a:spcPts val="900"/>
                </a:spcBef>
                <a:spcAft>
                  <a:spcPts val="0"/>
                </a:spcAft>
                <a:buNone/>
              </a:pPr>
              <a:r>
                <a:rPr lang="en" sz="1000">
                  <a:solidFill>
                    <a:srgbClr val="0284C7"/>
                  </a:solidFill>
                  <a:uFill>
                    <a:noFill/>
                  </a:uFill>
                  <a:latin typeface="Arial"/>
                  <a:ea typeface="Arial"/>
                  <a:cs typeface="Arial"/>
                  <a:sym typeface="Arial"/>
                  <a:hlinkClick r:id="rId18">
                    <a:extLst>
                      <a:ext uri="{A12FA001-AC4F-418D-AE19-62706E023703}">
                        <ahyp:hlinkClr xmlns:ahyp="http://schemas.microsoft.com/office/drawing/2018/hyperlinkcolor" val="tx"/>
                      </a:ext>
                    </a:extLst>
                  </a:hlinkClick>
                </a:rPr>
                <a:t>TECHACQ-COP@listserv.gsa.gov</a:t>
              </a:r>
              <a:endParaRPr sz="1000">
                <a:solidFill>
                  <a:srgbClr val="334155"/>
                </a:solidFill>
                <a:latin typeface="Arial"/>
                <a:ea typeface="Arial"/>
                <a:cs typeface="Arial"/>
                <a:sym typeface="Arial"/>
              </a:endParaRPr>
            </a:p>
            <a:p>
              <a:pPr marL="0" lvl="0" indent="0" algn="l" rtl="0">
                <a:spcBef>
                  <a:spcPts val="1125"/>
                </a:spcBef>
                <a:spcAft>
                  <a:spcPts val="0"/>
                </a:spcAft>
                <a:buNone/>
              </a:pPr>
              <a:r>
                <a:rPr lang="en" sz="1000" b="1">
                  <a:solidFill>
                    <a:srgbClr val="475569"/>
                  </a:solidFill>
                  <a:latin typeface="Arial"/>
                  <a:ea typeface="Arial"/>
                  <a:cs typeface="Arial"/>
                  <a:sym typeface="Arial"/>
                </a:rPr>
                <a:t>AIAs Directory</a:t>
              </a:r>
              <a:endParaRPr sz="1000" b="1">
                <a:solidFill>
                  <a:srgbClr val="475569"/>
                </a:solidFill>
                <a:latin typeface="Arial"/>
                <a:ea typeface="Arial"/>
                <a:cs typeface="Arial"/>
                <a:sym typeface="Arial"/>
              </a:endParaRPr>
            </a:p>
            <a:p>
              <a:pPr marL="0" lvl="0" indent="0" algn="l" rtl="0">
                <a:spcBef>
                  <a:spcPts val="900"/>
                </a:spcBef>
                <a:spcAft>
                  <a:spcPts val="0"/>
                </a:spcAft>
                <a:buNone/>
              </a:pPr>
              <a:r>
                <a:rPr lang="en" sz="1000">
                  <a:solidFill>
                    <a:srgbClr val="0284C7"/>
                  </a:solidFill>
                  <a:uFill>
                    <a:noFill/>
                  </a:uFill>
                  <a:latin typeface="Arial"/>
                  <a:ea typeface="Arial"/>
                  <a:cs typeface="Arial"/>
                  <a:sym typeface="Arial"/>
                  <a:hlinkClick r:id="rId19">
                    <a:extLst>
                      <a:ext uri="{A12FA001-AC4F-418D-AE19-62706E023703}">
                        <ahyp:hlinkClr xmlns:ahyp="http://schemas.microsoft.com/office/drawing/2018/hyperlinkcolor" val="tx"/>
                      </a:ext>
                    </a:extLst>
                  </a:hlinkClick>
                </a:rPr>
                <a:t>AIA Council Directory</a:t>
              </a:r>
              <a:endParaRPr sz="1000">
                <a:solidFill>
                  <a:srgbClr val="334155"/>
                </a:solidFill>
                <a:latin typeface="Arial"/>
                <a:ea typeface="Arial"/>
                <a:cs typeface="Arial"/>
                <a:sym typeface="Arial"/>
              </a:endParaRPr>
            </a:p>
            <a:p>
              <a:pPr marL="0" lvl="0" indent="0" algn="l" rtl="0">
                <a:spcBef>
                  <a:spcPts val="1125"/>
                </a:spcBef>
                <a:spcAft>
                  <a:spcPts val="0"/>
                </a:spcAft>
                <a:buNone/>
              </a:pPr>
              <a:r>
                <a:rPr lang="en" sz="1000" b="1">
                  <a:solidFill>
                    <a:srgbClr val="475569"/>
                  </a:solidFill>
                  <a:latin typeface="Arial"/>
                  <a:ea typeface="Arial"/>
                  <a:cs typeface="Arial"/>
                  <a:sym typeface="Arial"/>
                </a:rPr>
                <a:t>FAR Forward Alliance</a:t>
              </a:r>
              <a:endParaRPr sz="1000" b="1">
                <a:solidFill>
                  <a:srgbClr val="475569"/>
                </a:solidFill>
                <a:latin typeface="Arial"/>
                <a:ea typeface="Arial"/>
                <a:cs typeface="Arial"/>
                <a:sym typeface="Arial"/>
              </a:endParaRPr>
            </a:p>
            <a:p>
              <a:pPr marL="0" lvl="0" indent="0" algn="l" rtl="0">
                <a:spcBef>
                  <a:spcPts val="900"/>
                </a:spcBef>
                <a:spcAft>
                  <a:spcPts val="0"/>
                </a:spcAft>
                <a:buNone/>
              </a:pPr>
              <a:r>
                <a:rPr lang="en" sz="1000">
                  <a:solidFill>
                    <a:srgbClr val="0284C7"/>
                  </a:solidFill>
                  <a:uFill>
                    <a:noFill/>
                  </a:uFill>
                  <a:latin typeface="Arial"/>
                  <a:ea typeface="Arial"/>
                  <a:cs typeface="Arial"/>
                  <a:sym typeface="Arial"/>
                  <a:hlinkClick r:id="rId20">
                    <a:extLst>
                      <a:ext uri="{A12FA001-AC4F-418D-AE19-62706E023703}">
                        <ahyp:hlinkClr xmlns:ahyp="http://schemas.microsoft.com/office/drawing/2018/hyperlinkcolor" val="tx"/>
                      </a:ext>
                    </a:extLst>
                  </a:hlinkClick>
                </a:rPr>
                <a:t>FAR Forward in CSOD</a:t>
              </a:r>
              <a:endParaRPr sz="1000">
                <a:solidFill>
                  <a:srgbClr val="334155"/>
                </a:solidFill>
                <a:latin typeface="Arial"/>
                <a:ea typeface="Arial"/>
                <a:cs typeface="Arial"/>
                <a:sym typeface="Arial"/>
              </a:endParaRPr>
            </a:p>
            <a:p>
              <a:pPr marL="0" lvl="0" indent="0" algn="l" rtl="0">
                <a:spcBef>
                  <a:spcPts val="1125"/>
                </a:spcBef>
                <a:spcAft>
                  <a:spcPts val="0"/>
                </a:spcAft>
                <a:buNone/>
              </a:pPr>
              <a:r>
                <a:rPr lang="en" sz="1000" b="1">
                  <a:solidFill>
                    <a:srgbClr val="475569"/>
                  </a:solidFill>
                  <a:latin typeface="Arial"/>
                  <a:ea typeface="Arial"/>
                  <a:cs typeface="Arial"/>
                  <a:sym typeface="Arial"/>
                </a:rPr>
                <a:t>PILOTS Program</a:t>
              </a:r>
              <a:endParaRPr sz="1000" b="1">
                <a:solidFill>
                  <a:srgbClr val="475569"/>
                </a:solidFill>
                <a:latin typeface="Arial"/>
                <a:ea typeface="Arial"/>
                <a:cs typeface="Arial"/>
                <a:sym typeface="Arial"/>
              </a:endParaRPr>
            </a:p>
            <a:p>
              <a:pPr marL="0" lvl="0" indent="0" algn="l" rtl="0">
                <a:spcBef>
                  <a:spcPts val="900"/>
                </a:spcBef>
                <a:spcAft>
                  <a:spcPts val="0"/>
                </a:spcAft>
                <a:buNone/>
              </a:pPr>
              <a:r>
                <a:rPr lang="en" sz="1000">
                  <a:solidFill>
                    <a:srgbClr val="334155"/>
                  </a:solidFill>
                  <a:latin typeface="Arial"/>
                  <a:ea typeface="Arial"/>
                  <a:cs typeface="Arial"/>
                  <a:sym typeface="Arial"/>
                </a:rPr>
                <a:t>GSA PILOTS Program Community</a:t>
              </a:r>
              <a:endParaRPr sz="1000">
                <a:solidFill>
                  <a:srgbClr val="334155"/>
                </a:solidFill>
                <a:latin typeface="Arial"/>
                <a:ea typeface="Arial"/>
                <a:cs typeface="Arial"/>
                <a:sym typeface="Arial"/>
              </a:endParaRPr>
            </a:p>
          </p:txBody>
        </p:sp>
      </p:grpSp>
      <p:grpSp>
        <p:nvGrpSpPr>
          <p:cNvPr id="572" name="Google Shape;572;p35">
            <a:extLst>
              <a:ext uri="{C183D7F6-B498-43B3-948B-1728B52AA6E4}">
                <adec:decorative xmlns:adec="http://schemas.microsoft.com/office/drawing/2017/decorative" val="1"/>
              </a:ext>
            </a:extLst>
          </p:cNvPr>
          <p:cNvGrpSpPr/>
          <p:nvPr/>
        </p:nvGrpSpPr>
        <p:grpSpPr>
          <a:xfrm>
            <a:off x="381000" y="3000375"/>
            <a:ext cx="2667000" cy="1905000"/>
            <a:chOff x="0" y="0"/>
            <a:chExt cx="2667000" cy="1905000"/>
          </a:xfrm>
        </p:grpSpPr>
        <p:sp>
          <p:nvSpPr>
            <p:cNvPr id="573" name="Google Shape;573;p35"/>
            <p:cNvSpPr/>
            <p:nvPr/>
          </p:nvSpPr>
          <p:spPr>
            <a:xfrm>
              <a:off x="0" y="0"/>
              <a:ext cx="2667000" cy="1905000"/>
            </a:xfrm>
            <a:prstGeom prst="roundRect">
              <a:avLst>
                <a:gd name="adj" fmla="val 4000"/>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74" name="Google Shape;574;p35"/>
            <p:cNvSpPr txBox="1"/>
            <p:nvPr/>
          </p:nvSpPr>
          <p:spPr>
            <a:xfrm>
              <a:off x="142875" y="142875"/>
              <a:ext cx="2381400" cy="1619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a:solidFill>
                    <a:srgbClr val="0F172A"/>
                  </a:solidFill>
                  <a:latin typeface="Arial"/>
                  <a:ea typeface="Arial"/>
                  <a:cs typeface="Arial"/>
                  <a:sym typeface="Arial"/>
                </a:rPr>
                <a:t>By the FAR/GSAR Part</a:t>
              </a:r>
              <a:endParaRPr sz="1200" b="1">
                <a:solidFill>
                  <a:srgbClr val="0F172A"/>
                </a:solidFill>
                <a:latin typeface="Arial"/>
                <a:ea typeface="Arial"/>
                <a:cs typeface="Arial"/>
                <a:sym typeface="Arial"/>
              </a:endParaRPr>
            </a:p>
            <a:p>
              <a:pPr marL="0" lvl="0" indent="0" algn="l" rtl="0">
                <a:spcBef>
                  <a:spcPts val="600"/>
                </a:spcBef>
                <a:spcAft>
                  <a:spcPts val="0"/>
                </a:spcAft>
                <a:buNone/>
              </a:pPr>
              <a:r>
                <a:rPr lang="en" sz="950">
                  <a:solidFill>
                    <a:srgbClr val="0284C7"/>
                  </a:solidFill>
                  <a:uFill>
                    <a:noFill/>
                  </a:uFill>
                  <a:latin typeface="Arial"/>
                  <a:ea typeface="Arial"/>
                  <a:cs typeface="Arial"/>
                  <a:sym typeface="Arial"/>
                  <a:hlinkClick r:id="rId21">
                    <a:extLst>
                      <a:ext uri="{A12FA001-AC4F-418D-AE19-62706E023703}">
                        <ahyp:hlinkClr xmlns:ahyp="http://schemas.microsoft.com/office/drawing/2018/hyperlinkcolor" val="tx"/>
                      </a:ext>
                    </a:extLst>
                  </a:hlinkClick>
                </a:rPr>
                <a:t>Acquisition.gov</a:t>
              </a:r>
              <a:r>
                <a:rPr lang="en" sz="950">
                  <a:solidFill>
                    <a:srgbClr val="334155"/>
                  </a:solidFill>
                  <a:latin typeface="Arial"/>
                  <a:ea typeface="Arial"/>
                  <a:cs typeface="Arial"/>
                  <a:sym typeface="Arial"/>
                </a:rPr>
                <a:t> for RFO Parts 🏛️</a:t>
              </a:r>
              <a:endParaRPr sz="950">
                <a:solidFill>
                  <a:srgbClr val="334155"/>
                </a:solidFill>
                <a:latin typeface="Arial"/>
                <a:ea typeface="Arial"/>
                <a:cs typeface="Arial"/>
                <a:sym typeface="Arial"/>
              </a:endParaRPr>
            </a:p>
            <a:p>
              <a:pPr marL="0" lvl="0" indent="0" algn="l" rtl="0">
                <a:spcBef>
                  <a:spcPts val="375"/>
                </a:spcBef>
                <a:spcAft>
                  <a:spcPts val="0"/>
                </a:spcAft>
                <a:buNone/>
              </a:pPr>
              <a:r>
                <a:rPr lang="en" sz="950">
                  <a:solidFill>
                    <a:srgbClr val="334155"/>
                  </a:solidFill>
                  <a:latin typeface="Arial"/>
                  <a:ea typeface="Arial"/>
                  <a:cs typeface="Arial"/>
                  <a:sym typeface="Arial"/>
                </a:rPr>
                <a:t>RFO </a:t>
              </a:r>
              <a:r>
                <a:rPr lang="en" sz="950">
                  <a:solidFill>
                    <a:srgbClr val="0284C7"/>
                  </a:solidFill>
                  <a:uFill>
                    <a:noFill/>
                  </a:uFill>
                  <a:latin typeface="Arial"/>
                  <a:ea typeface="Arial"/>
                  <a:cs typeface="Arial"/>
                  <a:sym typeface="Arial"/>
                  <a:hlinkClick r:id="rId22">
                    <a:extLst>
                      <a:ext uri="{A12FA001-AC4F-418D-AE19-62706E023703}">
                        <ahyp:hlinkClr xmlns:ahyp="http://schemas.microsoft.com/office/drawing/2018/hyperlinkcolor" val="tx"/>
                      </a:ext>
                    </a:extLst>
                  </a:hlinkClick>
                </a:rPr>
                <a:t>Practitioner Albums</a:t>
              </a:r>
              <a:r>
                <a:rPr lang="en" sz="950">
                  <a:solidFill>
                    <a:srgbClr val="334155"/>
                  </a:solidFill>
                  <a:latin typeface="Arial"/>
                  <a:ea typeface="Arial"/>
                  <a:cs typeface="Arial"/>
                  <a:sym typeface="Arial"/>
                </a:rPr>
                <a:t> 📚</a:t>
              </a:r>
              <a:endParaRPr sz="950">
                <a:solidFill>
                  <a:srgbClr val="334155"/>
                </a:solidFill>
                <a:latin typeface="Arial"/>
                <a:ea typeface="Arial"/>
                <a:cs typeface="Arial"/>
                <a:sym typeface="Arial"/>
              </a:endParaRPr>
            </a:p>
            <a:p>
              <a:pPr marL="0" lvl="0" indent="0" algn="l" rtl="0">
                <a:spcBef>
                  <a:spcPts val="375"/>
                </a:spcBef>
                <a:spcAft>
                  <a:spcPts val="0"/>
                </a:spcAft>
                <a:buNone/>
              </a:pPr>
              <a:r>
                <a:rPr lang="en" sz="950">
                  <a:solidFill>
                    <a:srgbClr val="0284C7"/>
                  </a:solidFill>
                  <a:uFill>
                    <a:noFill/>
                  </a:uFill>
                  <a:latin typeface="Arial"/>
                  <a:ea typeface="Arial"/>
                  <a:cs typeface="Arial"/>
                  <a:sym typeface="Arial"/>
                  <a:hlinkClick r:id="rId23">
                    <a:extLst>
                      <a:ext uri="{A12FA001-AC4F-418D-AE19-62706E023703}">
                        <ahyp:hlinkClr xmlns:ahyp="http://schemas.microsoft.com/office/drawing/2018/hyperlinkcolor" val="tx"/>
                      </a:ext>
                    </a:extLst>
                  </a:hlinkClick>
                </a:rPr>
                <a:t>FAR Companion</a:t>
              </a:r>
              <a:r>
                <a:rPr lang="en" sz="950">
                  <a:solidFill>
                    <a:srgbClr val="334155"/>
                  </a:solidFill>
                  <a:latin typeface="Arial"/>
                  <a:ea typeface="Arial"/>
                  <a:cs typeface="Arial"/>
                  <a:sym typeface="Arial"/>
                </a:rPr>
                <a:t> &amp; </a:t>
              </a:r>
              <a:r>
                <a:rPr lang="en" sz="950">
                  <a:solidFill>
                    <a:srgbClr val="0284C7"/>
                  </a:solidFill>
                  <a:uFill>
                    <a:noFill/>
                  </a:uFill>
                  <a:latin typeface="Arial"/>
                  <a:ea typeface="Arial"/>
                  <a:cs typeface="Arial"/>
                  <a:sym typeface="Arial"/>
                  <a:hlinkClick r:id="rId24">
                    <a:extLst>
                      <a:ext uri="{A12FA001-AC4F-418D-AE19-62706E023703}">
                        <ahyp:hlinkClr xmlns:ahyp="http://schemas.microsoft.com/office/drawing/2018/hyperlinkcolor" val="tx"/>
                      </a:ext>
                    </a:extLst>
                  </a:hlinkClick>
                </a:rPr>
                <a:t>Buying Guide</a:t>
              </a:r>
              <a:r>
                <a:rPr lang="en" sz="950">
                  <a:solidFill>
                    <a:srgbClr val="334155"/>
                  </a:solidFill>
                  <a:latin typeface="Arial"/>
                  <a:ea typeface="Arial"/>
                  <a:cs typeface="Arial"/>
                  <a:sym typeface="Arial"/>
                </a:rPr>
                <a:t> 📘</a:t>
              </a:r>
              <a:endParaRPr sz="950">
                <a:solidFill>
                  <a:srgbClr val="334155"/>
                </a:solidFill>
                <a:latin typeface="Arial"/>
                <a:ea typeface="Arial"/>
                <a:cs typeface="Arial"/>
                <a:sym typeface="Arial"/>
              </a:endParaRPr>
            </a:p>
            <a:p>
              <a:pPr marL="0" lvl="0" indent="0" algn="l" rtl="0">
                <a:spcBef>
                  <a:spcPts val="375"/>
                </a:spcBef>
                <a:spcAft>
                  <a:spcPts val="0"/>
                </a:spcAft>
                <a:buNone/>
              </a:pPr>
              <a:r>
                <a:rPr lang="en" sz="950">
                  <a:solidFill>
                    <a:srgbClr val="0284C7"/>
                  </a:solidFill>
                  <a:uFill>
                    <a:noFill/>
                  </a:uFill>
                  <a:latin typeface="Arial"/>
                  <a:ea typeface="Arial"/>
                  <a:cs typeface="Arial"/>
                  <a:sym typeface="Arial"/>
                  <a:hlinkClick r:id="rId25">
                    <a:extLst>
                      <a:ext uri="{A12FA001-AC4F-418D-AE19-62706E023703}">
                        <ahyp:hlinkClr xmlns:ahyp="http://schemas.microsoft.com/office/drawing/2018/hyperlinkcolor" val="tx"/>
                      </a:ext>
                    </a:extLst>
                  </a:hlinkClick>
                </a:rPr>
                <a:t>DOW Comparison Tool</a:t>
              </a:r>
              <a:endParaRPr sz="950">
                <a:solidFill>
                  <a:srgbClr val="334155"/>
                </a:solidFill>
                <a:latin typeface="Arial"/>
                <a:ea typeface="Arial"/>
                <a:cs typeface="Arial"/>
                <a:sym typeface="Arial"/>
              </a:endParaRPr>
            </a:p>
            <a:p>
              <a:pPr marL="0" lvl="0" indent="0" algn="l" rtl="0">
                <a:spcBef>
                  <a:spcPts val="375"/>
                </a:spcBef>
                <a:spcAft>
                  <a:spcPts val="0"/>
                </a:spcAft>
                <a:buNone/>
              </a:pPr>
              <a:r>
                <a:rPr lang="en" sz="950">
                  <a:solidFill>
                    <a:srgbClr val="0284C7"/>
                  </a:solidFill>
                  <a:uFill>
                    <a:noFill/>
                  </a:uFill>
                  <a:latin typeface="Arial"/>
                  <a:ea typeface="Arial"/>
                  <a:cs typeface="Arial"/>
                  <a:sym typeface="Arial"/>
                  <a:hlinkClick r:id="rId26">
                    <a:extLst>
                      <a:ext uri="{A12FA001-AC4F-418D-AE19-62706E023703}">
                        <ahyp:hlinkClr xmlns:ahyp="http://schemas.microsoft.com/office/drawing/2018/hyperlinkcolor" val="tx"/>
                      </a:ext>
                    </a:extLst>
                  </a:hlinkClick>
                </a:rPr>
                <a:t>OASIS BPA Kit</a:t>
              </a:r>
              <a:r>
                <a:rPr lang="en" sz="950">
                  <a:solidFill>
                    <a:srgbClr val="334155"/>
                  </a:solidFill>
                  <a:latin typeface="Arial"/>
                  <a:ea typeface="Arial"/>
                  <a:cs typeface="Arial"/>
                  <a:sym typeface="Arial"/>
                </a:rPr>
                <a:t> &amp; </a:t>
              </a:r>
              <a:r>
                <a:rPr lang="en" sz="950">
                  <a:solidFill>
                    <a:srgbClr val="0284C7"/>
                  </a:solidFill>
                  <a:uFill>
                    <a:noFill/>
                  </a:uFill>
                  <a:latin typeface="Arial"/>
                  <a:ea typeface="Arial"/>
                  <a:cs typeface="Arial"/>
                  <a:sym typeface="Arial"/>
                  <a:hlinkClick r:id="rId27">
                    <a:extLst>
                      <a:ext uri="{A12FA001-AC4F-418D-AE19-62706E023703}">
                        <ahyp:hlinkClr xmlns:ahyp="http://schemas.microsoft.com/office/drawing/2018/hyperlinkcolor" val="tx"/>
                      </a:ext>
                    </a:extLst>
                  </a:hlinkClick>
                </a:rPr>
                <a:t>GWAC Toolkit</a:t>
              </a:r>
              <a:endParaRPr sz="950">
                <a:solidFill>
                  <a:srgbClr val="334155"/>
                </a:solidFill>
                <a:latin typeface="Arial"/>
                <a:ea typeface="Arial"/>
                <a:cs typeface="Arial"/>
                <a:sym typeface="Arial"/>
              </a:endParaRPr>
            </a:p>
            <a:p>
              <a:pPr marL="0" lvl="0" indent="0" algn="l" rtl="0">
                <a:spcBef>
                  <a:spcPts val="375"/>
                </a:spcBef>
                <a:spcAft>
                  <a:spcPts val="0"/>
                </a:spcAft>
                <a:buNone/>
              </a:pPr>
              <a:r>
                <a:rPr lang="en" sz="950" b="1">
                  <a:solidFill>
                    <a:srgbClr val="0284C7"/>
                  </a:solidFill>
                  <a:uFill>
                    <a:noFill/>
                  </a:uFill>
                  <a:latin typeface="Arial"/>
                  <a:ea typeface="Arial"/>
                  <a:cs typeface="Arial"/>
                  <a:sym typeface="Arial"/>
                  <a:hlinkClick r:id="rId28">
                    <a:extLst>
                      <a:ext uri="{A12FA001-AC4F-418D-AE19-62706E023703}">
                        <ahyp:hlinkClr xmlns:ahyp="http://schemas.microsoft.com/office/drawing/2018/hyperlinkcolor" val="tx"/>
                      </a:ext>
                    </a:extLst>
                  </a:hlinkClick>
                </a:rPr>
                <a:t>Use Cases Knowledge Repository</a:t>
              </a:r>
              <a:endParaRPr sz="950">
                <a:solidFill>
                  <a:srgbClr val="334155"/>
                </a:solidFill>
                <a:latin typeface="Arial"/>
                <a:ea typeface="Arial"/>
                <a:cs typeface="Arial"/>
                <a:sym typeface="Arial"/>
              </a:endParaRPr>
            </a:p>
          </p:txBody>
        </p:sp>
      </p:grpSp>
      <p:grpSp>
        <p:nvGrpSpPr>
          <p:cNvPr id="587" name="Google Shape;587;p35">
            <a:extLst>
              <a:ext uri="{C183D7F6-B498-43B3-948B-1728B52AA6E4}">
                <adec:decorative xmlns:adec="http://schemas.microsoft.com/office/drawing/2017/decorative" val="1"/>
              </a:ext>
            </a:extLst>
          </p:cNvPr>
          <p:cNvGrpSpPr/>
          <p:nvPr/>
        </p:nvGrpSpPr>
        <p:grpSpPr>
          <a:xfrm>
            <a:off x="10" y="3000378"/>
            <a:ext cx="482129" cy="482129"/>
            <a:chOff x="4818145" y="2232178"/>
            <a:chExt cx="1923900" cy="1923900"/>
          </a:xfrm>
        </p:grpSpPr>
        <p:grpSp>
          <p:nvGrpSpPr>
            <p:cNvPr id="588" name="Google Shape;588;p35"/>
            <p:cNvGrpSpPr/>
            <p:nvPr/>
          </p:nvGrpSpPr>
          <p:grpSpPr>
            <a:xfrm>
              <a:off x="4818145" y="2232178"/>
              <a:ext cx="1923900" cy="1923900"/>
              <a:chOff x="274952" y="219328"/>
              <a:chExt cx="1923900" cy="1923900"/>
            </a:xfrm>
          </p:grpSpPr>
          <p:sp>
            <p:nvSpPr>
              <p:cNvPr id="589" name="Google Shape;589;p35"/>
              <p:cNvSpPr/>
              <p:nvPr/>
            </p:nvSpPr>
            <p:spPr>
              <a:xfrm>
                <a:off x="274952" y="219328"/>
                <a:ext cx="1923900" cy="1923900"/>
              </a:xfrm>
              <a:prstGeom prst="ellipse">
                <a:avLst/>
              </a:prstGeom>
              <a:solidFill>
                <a:srgbClr val="FFFFFF"/>
              </a:solidFill>
              <a:ln w="8850" cap="flat" cmpd="sng">
                <a:solidFill>
                  <a:srgbClr val="1155CC"/>
                </a:solidFill>
                <a:prstDash val="solid"/>
                <a:round/>
                <a:headEnd type="none" w="sm" len="sm"/>
                <a:tailEnd type="none" w="sm" len="sm"/>
              </a:ln>
              <a:effectLst>
                <a:outerShdw blurRad="14321" dist="4774" dir="5400000" algn="bl" rotWithShape="0">
                  <a:srgbClr val="000000">
                    <a:alpha val="50000"/>
                  </a:srgbClr>
                </a:outerShdw>
              </a:effectLst>
            </p:spPr>
            <p:txBody>
              <a:bodyPr spcFirstLastPara="1" wrap="square" lIns="14150" tIns="7050" rIns="14150" bIns="7050" anchor="ctr" anchorCtr="0">
                <a:noAutofit/>
              </a:bodyPr>
              <a:lstStyle/>
              <a:p>
                <a:pPr marL="0" marR="0" lvl="0" indent="0" algn="ctr" rtl="0">
                  <a:lnSpc>
                    <a:spcPct val="100000"/>
                  </a:lnSpc>
                  <a:spcBef>
                    <a:spcPts val="0"/>
                  </a:spcBef>
                  <a:spcAft>
                    <a:spcPts val="0"/>
                  </a:spcAft>
                  <a:buClr>
                    <a:srgbClr val="072334"/>
                  </a:buClr>
                  <a:buSzPts val="247"/>
                  <a:buFont typeface="Arial"/>
                  <a:buNone/>
                </a:pPr>
                <a:endParaRPr sz="247" b="0" i="0" u="none" strike="noStrike" cap="none">
                  <a:solidFill>
                    <a:srgbClr val="072334"/>
                  </a:solidFill>
                  <a:latin typeface="Arial"/>
                  <a:ea typeface="Arial"/>
                  <a:cs typeface="Arial"/>
                  <a:sym typeface="Arial"/>
                </a:endParaRPr>
              </a:p>
            </p:txBody>
          </p:sp>
          <p:pic>
            <p:nvPicPr>
              <p:cNvPr id="590" name="Google Shape;590;p35" descr="FAR Companion cover"/>
              <p:cNvPicPr preferRelativeResize="0"/>
              <p:nvPr/>
            </p:nvPicPr>
            <p:blipFill rotWithShape="1">
              <a:blip r:embed="rId29">
                <a:alphaModFix/>
              </a:blip>
              <a:srcRect l="-1090" r="1090"/>
              <a:stretch/>
            </p:blipFill>
            <p:spPr>
              <a:xfrm>
                <a:off x="723000" y="512949"/>
                <a:ext cx="1049226" cy="1353679"/>
              </a:xfrm>
              <a:prstGeom prst="rect">
                <a:avLst/>
              </a:prstGeom>
              <a:noFill/>
              <a:ln w="2375" cap="flat" cmpd="sng">
                <a:solidFill>
                  <a:srgbClr val="072334"/>
                </a:solidFill>
                <a:prstDash val="solid"/>
                <a:round/>
                <a:headEnd type="none" w="sm" len="sm"/>
                <a:tailEnd type="none" w="sm" len="sm"/>
              </a:ln>
            </p:spPr>
          </p:pic>
        </p:grpSp>
        <p:sp>
          <p:nvSpPr>
            <p:cNvPr id="591" name="Google Shape;591;p35"/>
            <p:cNvSpPr txBox="1"/>
            <p:nvPr/>
          </p:nvSpPr>
          <p:spPr>
            <a:xfrm>
              <a:off x="5209110" y="3365096"/>
              <a:ext cx="748800" cy="415500"/>
            </a:xfrm>
            <a:prstGeom prst="rect">
              <a:avLst/>
            </a:prstGeom>
            <a:noFill/>
            <a:ln>
              <a:noFill/>
            </a:ln>
          </p:spPr>
          <p:txBody>
            <a:bodyPr spcFirstLastPara="1" wrap="square" lIns="22925" tIns="11475" rIns="22925" bIns="11475" anchor="t" anchorCtr="0">
              <a:spAutoFit/>
            </a:bodyPr>
            <a:lstStyle/>
            <a:p>
              <a:pPr marL="0" marR="0" lvl="0" indent="0" algn="l" rtl="0">
                <a:spcBef>
                  <a:spcPts val="0"/>
                </a:spcBef>
                <a:spcAft>
                  <a:spcPts val="0"/>
                </a:spcAft>
                <a:buNone/>
              </a:pPr>
              <a:r>
                <a:rPr lang="en" sz="526" b="1">
                  <a:solidFill>
                    <a:srgbClr val="021F34"/>
                  </a:solidFill>
                  <a:latin typeface="Poppins"/>
                  <a:ea typeface="Poppins"/>
                  <a:cs typeface="Poppins"/>
                  <a:sym typeface="Poppins"/>
                </a:rPr>
                <a:t>RFO</a:t>
              </a:r>
              <a:endParaRPr sz="476" b="1">
                <a:solidFill>
                  <a:srgbClr val="990000"/>
                </a:solidFill>
                <a:latin typeface="Arial"/>
                <a:ea typeface="Arial"/>
                <a:cs typeface="Arial"/>
                <a:sym typeface="Arial"/>
              </a:endParaRPr>
            </a:p>
          </p:txBody>
        </p:sp>
        <p:sp>
          <p:nvSpPr>
            <p:cNvPr id="592" name="Google Shape;592;p35"/>
            <p:cNvSpPr/>
            <p:nvPr/>
          </p:nvSpPr>
          <p:spPr>
            <a:xfrm>
              <a:off x="5362465" y="2798709"/>
              <a:ext cx="668100" cy="148200"/>
            </a:xfrm>
            <a:prstGeom prst="rect">
              <a:avLst/>
            </a:prstGeom>
            <a:solidFill>
              <a:srgbClr val="FFFFFF"/>
            </a:solidFill>
            <a:ln w="2375" cap="flat" cmpd="sng">
              <a:solidFill>
                <a:srgbClr val="FFFFFF"/>
              </a:solidFill>
              <a:prstDash val="solid"/>
              <a:round/>
              <a:headEnd type="none" w="sm" len="sm"/>
              <a:tailEnd type="none" w="sm" len="sm"/>
            </a:ln>
          </p:spPr>
          <p:txBody>
            <a:bodyPr spcFirstLastPara="1" wrap="square" lIns="22925" tIns="22925" rIns="22925" bIns="22925" anchor="ctr" anchorCtr="0">
              <a:noAutofit/>
            </a:bodyPr>
            <a:lstStyle/>
            <a:p>
              <a:pPr marL="0" lvl="0" indent="0" algn="ctr" rtl="0">
                <a:spcBef>
                  <a:spcPts val="0"/>
                </a:spcBef>
                <a:spcAft>
                  <a:spcPts val="0"/>
                </a:spcAft>
                <a:buNone/>
              </a:pPr>
              <a:endParaRPr sz="351">
                <a:solidFill>
                  <a:srgbClr val="FFFFFF"/>
                </a:solidFill>
              </a:endParaRPr>
            </a:p>
          </p:txBody>
        </p:sp>
      </p:grpSp>
      <p:grpSp>
        <p:nvGrpSpPr>
          <p:cNvPr id="579" name="Google Shape;579;p35">
            <a:extLst>
              <a:ext uri="{C183D7F6-B498-43B3-948B-1728B52AA6E4}">
                <adec:decorative xmlns:adec="http://schemas.microsoft.com/office/drawing/2017/decorative" val="1"/>
              </a:ext>
            </a:extLst>
          </p:cNvPr>
          <p:cNvGrpSpPr/>
          <p:nvPr/>
        </p:nvGrpSpPr>
        <p:grpSpPr>
          <a:xfrm>
            <a:off x="3238500" y="3000375"/>
            <a:ext cx="2667000" cy="1905000"/>
            <a:chOff x="0" y="0"/>
            <a:chExt cx="2667000" cy="1905000"/>
          </a:xfrm>
        </p:grpSpPr>
        <p:sp>
          <p:nvSpPr>
            <p:cNvPr id="580" name="Google Shape;580;p35"/>
            <p:cNvSpPr/>
            <p:nvPr/>
          </p:nvSpPr>
          <p:spPr>
            <a:xfrm>
              <a:off x="0" y="0"/>
              <a:ext cx="2667000" cy="1905000"/>
            </a:xfrm>
            <a:prstGeom prst="roundRect">
              <a:avLst>
                <a:gd name="adj" fmla="val 4000"/>
              </a:avLst>
            </a:prstGeom>
            <a:solidFill>
              <a:srgbClr val="FFFFFF"/>
            </a:solidFill>
            <a:ln w="9525"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81" name="Google Shape;581;p35"/>
            <p:cNvPicPr preferRelativeResize="0"/>
            <p:nvPr/>
          </p:nvPicPr>
          <p:blipFill rotWithShape="1">
            <a:blip r:embed="rId30">
              <a:alphaModFix/>
            </a:blip>
            <a:srcRect/>
            <a:stretch/>
          </p:blipFill>
          <p:spPr>
            <a:xfrm>
              <a:off x="0" y="142875"/>
              <a:ext cx="447600" cy="447600"/>
            </a:xfrm>
            <a:prstGeom prst="rect">
              <a:avLst/>
            </a:prstGeom>
            <a:noFill/>
            <a:ln>
              <a:noFill/>
            </a:ln>
          </p:spPr>
        </p:pic>
        <p:sp>
          <p:nvSpPr>
            <p:cNvPr id="582" name="Google Shape;582;p35"/>
            <p:cNvSpPr txBox="1"/>
            <p:nvPr/>
          </p:nvSpPr>
          <p:spPr>
            <a:xfrm>
              <a:off x="523875" y="142875"/>
              <a:ext cx="2000100" cy="1619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200" b="1">
                  <a:solidFill>
                    <a:srgbClr val="0F172A"/>
                  </a:solidFill>
                  <a:latin typeface="Arial"/>
                  <a:ea typeface="Arial"/>
                  <a:cs typeface="Arial"/>
                  <a:sym typeface="Arial"/>
                </a:rPr>
                <a:t>Office Hour Events</a:t>
              </a:r>
              <a:endParaRPr sz="1200" b="1">
                <a:solidFill>
                  <a:srgbClr val="0F172A"/>
                </a:solidFill>
                <a:latin typeface="Arial"/>
                <a:ea typeface="Arial"/>
                <a:cs typeface="Arial"/>
                <a:sym typeface="Arial"/>
              </a:endParaRPr>
            </a:p>
            <a:p>
              <a:pPr marL="0" lvl="0" indent="0" algn="l" rtl="0">
                <a:spcBef>
                  <a:spcPts val="600"/>
                </a:spcBef>
                <a:spcAft>
                  <a:spcPts val="0"/>
                </a:spcAft>
                <a:buNone/>
              </a:pPr>
              <a:r>
                <a:rPr lang="en" sz="950">
                  <a:solidFill>
                    <a:srgbClr val="334155"/>
                  </a:solidFill>
                  <a:latin typeface="Arial"/>
                  <a:ea typeface="Arial"/>
                  <a:cs typeface="Arial"/>
                  <a:sym typeface="Arial"/>
                </a:rPr>
                <a:t>FAR Forward Alliance: </a:t>
              </a:r>
              <a:r>
                <a:rPr lang="en" sz="950" b="1">
                  <a:solidFill>
                    <a:srgbClr val="0284C7"/>
                  </a:solidFill>
                  <a:uFill>
                    <a:noFill/>
                  </a:uFill>
                  <a:latin typeface="Arial"/>
                  <a:ea typeface="Arial"/>
                  <a:cs typeface="Arial"/>
                  <a:sym typeface="Arial"/>
                  <a:hlinkClick r:id="rId31">
                    <a:extLst>
                      <a:ext uri="{A12FA001-AC4F-418D-AE19-62706E023703}">
                        <ahyp:hlinkClr xmlns:ahyp="http://schemas.microsoft.com/office/drawing/2018/hyperlinkcolor" val="tx"/>
                      </a:ext>
                    </a:extLst>
                  </a:hlinkClick>
                </a:rPr>
                <a:t>Register</a:t>
              </a:r>
              <a:endParaRPr sz="950">
                <a:solidFill>
                  <a:srgbClr val="334155"/>
                </a:solidFill>
                <a:latin typeface="Arial"/>
                <a:ea typeface="Arial"/>
                <a:cs typeface="Arial"/>
                <a:sym typeface="Arial"/>
              </a:endParaRPr>
            </a:p>
            <a:p>
              <a:pPr marL="0" lvl="0" indent="0" algn="l" rtl="0">
                <a:spcBef>
                  <a:spcPts val="450"/>
                </a:spcBef>
                <a:spcAft>
                  <a:spcPts val="0"/>
                </a:spcAft>
                <a:buNone/>
              </a:pPr>
              <a:r>
                <a:rPr lang="en" sz="950">
                  <a:solidFill>
                    <a:srgbClr val="334155"/>
                  </a:solidFill>
                  <a:latin typeface="Arial"/>
                  <a:ea typeface="Arial"/>
                  <a:cs typeface="Arial"/>
                  <a:sym typeface="Arial"/>
                </a:rPr>
                <a:t>Open Office Hours: </a:t>
              </a:r>
              <a:r>
                <a:rPr lang="en" sz="950" b="1">
                  <a:solidFill>
                    <a:srgbClr val="0284C7"/>
                  </a:solidFill>
                  <a:uFill>
                    <a:noFill/>
                  </a:uFill>
                  <a:latin typeface="Arial"/>
                  <a:ea typeface="Arial"/>
                  <a:cs typeface="Arial"/>
                  <a:sym typeface="Arial"/>
                  <a:hlinkClick r:id="rId31">
                    <a:extLst>
                      <a:ext uri="{A12FA001-AC4F-418D-AE19-62706E023703}">
                        <ahyp:hlinkClr xmlns:ahyp="http://schemas.microsoft.com/office/drawing/2018/hyperlinkcolor" val="tx"/>
                      </a:ext>
                    </a:extLst>
                  </a:hlinkClick>
                </a:rPr>
                <a:t>Register</a:t>
              </a:r>
              <a:endParaRPr sz="950">
                <a:solidFill>
                  <a:srgbClr val="334155"/>
                </a:solidFill>
                <a:latin typeface="Arial"/>
                <a:ea typeface="Arial"/>
                <a:cs typeface="Arial"/>
                <a:sym typeface="Arial"/>
              </a:endParaRPr>
            </a:p>
            <a:p>
              <a:pPr marL="0" lvl="0" indent="0" algn="l" rtl="0">
                <a:spcBef>
                  <a:spcPts val="450"/>
                </a:spcBef>
                <a:spcAft>
                  <a:spcPts val="0"/>
                </a:spcAft>
                <a:buNone/>
              </a:pPr>
              <a:r>
                <a:rPr lang="en" sz="950">
                  <a:solidFill>
                    <a:srgbClr val="334155"/>
                  </a:solidFill>
                  <a:latin typeface="Arial"/>
                  <a:ea typeface="Arial"/>
                  <a:cs typeface="Arial"/>
                  <a:sym typeface="Arial"/>
                </a:rPr>
                <a:t>Supervisors Hours: </a:t>
              </a:r>
              <a:r>
                <a:rPr lang="en" sz="950">
                  <a:solidFill>
                    <a:srgbClr val="0284C7"/>
                  </a:solidFill>
                  <a:uFill>
                    <a:noFill/>
                  </a:uFill>
                  <a:latin typeface="Arial"/>
                  <a:ea typeface="Arial"/>
                  <a:cs typeface="Arial"/>
                  <a:sym typeface="Arial"/>
                  <a:hlinkClick r:id="rId32">
                    <a:extLst>
                      <a:ext uri="{A12FA001-AC4F-418D-AE19-62706E023703}">
                        <ahyp:hlinkClr xmlns:ahyp="http://schemas.microsoft.com/office/drawing/2018/hyperlinkcolor" val="tx"/>
                      </a:ext>
                    </a:extLst>
                  </a:hlinkClick>
                </a:rPr>
                <a:t>Register</a:t>
              </a:r>
              <a:endParaRPr sz="950">
                <a:solidFill>
                  <a:srgbClr val="334155"/>
                </a:solidFill>
                <a:latin typeface="Arial"/>
                <a:ea typeface="Arial"/>
                <a:cs typeface="Arial"/>
                <a:sym typeface="Arial"/>
              </a:endParaRPr>
            </a:p>
            <a:p>
              <a:pPr marL="0" lvl="0" indent="0" algn="l" rtl="0">
                <a:spcBef>
                  <a:spcPts val="450"/>
                </a:spcBef>
                <a:spcAft>
                  <a:spcPts val="0"/>
                </a:spcAft>
                <a:buNone/>
              </a:pPr>
              <a:r>
                <a:rPr lang="en" sz="950">
                  <a:solidFill>
                    <a:srgbClr val="0284C7"/>
                  </a:solidFill>
                  <a:uFill>
                    <a:noFill/>
                  </a:uFill>
                  <a:latin typeface="Arial"/>
                  <a:ea typeface="Arial"/>
                  <a:cs typeface="Arial"/>
                  <a:sym typeface="Arial"/>
                  <a:hlinkClick r:id="rId25">
                    <a:extLst>
                      <a:ext uri="{A12FA001-AC4F-418D-AE19-62706E023703}">
                        <ahyp:hlinkClr xmlns:ahyp="http://schemas.microsoft.com/office/drawing/2018/hyperlinkcolor" val="tx"/>
                      </a:ext>
                    </a:extLst>
                  </a:hlinkClick>
                </a:rPr>
                <a:t>DOW Connect Live</a:t>
              </a:r>
              <a:r>
                <a:rPr lang="en" sz="950">
                  <a:solidFill>
                    <a:srgbClr val="334155"/>
                  </a:solidFill>
                  <a:latin typeface="Arial"/>
                  <a:ea typeface="Arial"/>
                  <a:cs typeface="Arial"/>
                  <a:sym typeface="Arial"/>
                </a:rPr>
                <a:t> 🎙️</a:t>
              </a:r>
              <a:endParaRPr sz="950">
                <a:solidFill>
                  <a:srgbClr val="334155"/>
                </a:solidFill>
                <a:latin typeface="Arial"/>
                <a:ea typeface="Arial"/>
                <a:cs typeface="Arial"/>
                <a:sym typeface="Arial"/>
              </a:endParaRPr>
            </a:p>
            <a:p>
              <a:pPr marL="0" lvl="0" indent="0" algn="l" rtl="0">
                <a:spcBef>
                  <a:spcPts val="450"/>
                </a:spcBef>
                <a:spcAft>
                  <a:spcPts val="0"/>
                </a:spcAft>
                <a:buNone/>
              </a:pPr>
              <a:r>
                <a:rPr lang="en" sz="950">
                  <a:solidFill>
                    <a:srgbClr val="334155"/>
                  </a:solidFill>
                  <a:latin typeface="Arial"/>
                  <a:ea typeface="Arial"/>
                  <a:cs typeface="Arial"/>
                  <a:sym typeface="Arial"/>
                </a:rPr>
                <a:t>PILOTS Monthly Hour (by invite)</a:t>
              </a:r>
              <a:endParaRPr sz="950">
                <a:solidFill>
                  <a:srgbClr val="334155"/>
                </a:solidFill>
                <a:latin typeface="Arial"/>
                <a:ea typeface="Arial"/>
                <a:cs typeface="Arial"/>
                <a:sym typeface="Arial"/>
              </a:endParaRPr>
            </a:p>
          </p:txBody>
        </p:sp>
      </p:gr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blipFill>
          <a:blip r:embed="rId4">
            <a:alphaModFix/>
          </a:blip>
          <a:stretch>
            <a:fillRect/>
          </a:stretch>
        </a:blipFill>
        <a:effectLst/>
      </p:bgPr>
    </p:bg>
    <p:spTree>
      <p:nvGrpSpPr>
        <p:cNvPr id="1" name="Shape 599"/>
        <p:cNvGrpSpPr/>
        <p:nvPr/>
      </p:nvGrpSpPr>
      <p:grpSpPr>
        <a:xfrm>
          <a:off x="0" y="0"/>
          <a:ext cx="0" cy="0"/>
          <a:chOff x="0" y="0"/>
          <a:chExt cx="0" cy="0"/>
        </a:xfrm>
      </p:grpSpPr>
      <p:sp>
        <p:nvSpPr>
          <p:cNvPr id="603" name="Google Shape;603;p36"/>
          <p:cNvSpPr txBox="1">
            <a:spLocks noGrp="1"/>
          </p:cNvSpPr>
          <p:nvPr>
            <p:ph type="title"/>
          </p:nvPr>
        </p:nvSpPr>
        <p:spPr>
          <a:xfrm>
            <a:off x="438150" y="1046463"/>
            <a:ext cx="8267700" cy="476400"/>
          </a:xfrm>
          <a:prstGeom prst="rect">
            <a:avLst/>
          </a:prstGeom>
          <a:solidFill>
            <a:srgbClr val="000000">
              <a:alpha val="0"/>
            </a:srgbClr>
          </a:solidFill>
          <a:ln>
            <a:noFill/>
          </a:ln>
        </p:spPr>
        <p:txBody>
          <a:bodyPr spcFirstLastPara="1" wrap="square" lIns="0" tIns="0" rIns="0" bIns="0" anchor="ctr" anchorCtr="0">
            <a:normAutofit fontScale="90000"/>
          </a:bodyPr>
          <a:lstStyle/>
          <a:p>
            <a:pPr marL="0" lvl="0" indent="0" algn="l" rtl="0">
              <a:spcBef>
                <a:spcPts val="0"/>
              </a:spcBef>
              <a:spcAft>
                <a:spcPts val="0"/>
              </a:spcAft>
              <a:buNone/>
            </a:pPr>
            <a:r>
              <a:rPr lang="en" sz="2200" b="1" dirty="0">
                <a:solidFill>
                  <a:srgbClr val="1E293B"/>
                </a:solidFill>
                <a:latin typeface="Arial"/>
                <a:ea typeface="Arial"/>
                <a:cs typeface="Arial"/>
                <a:sym typeface="Arial"/>
              </a:rPr>
              <a:t>New Courses Monthly! FAR, GSAR, &amp; AI in Acquisition Training </a:t>
            </a:r>
            <a:endParaRPr sz="2200" b="1" dirty="0">
              <a:solidFill>
                <a:srgbClr val="1E293B"/>
              </a:solidFill>
              <a:latin typeface="Arial"/>
              <a:ea typeface="Arial"/>
              <a:cs typeface="Arial"/>
              <a:sym typeface="Arial"/>
            </a:endParaRPr>
          </a:p>
          <a:p>
            <a:pPr marL="0" lvl="0" indent="0" algn="l" rtl="0">
              <a:spcBef>
                <a:spcPts val="0"/>
              </a:spcBef>
              <a:spcAft>
                <a:spcPts val="0"/>
              </a:spcAft>
              <a:buNone/>
            </a:pPr>
            <a:r>
              <a:rPr lang="en" sz="1400" b="1" dirty="0">
                <a:solidFill>
                  <a:srgbClr val="64748B"/>
                </a:solidFill>
              </a:rPr>
              <a:t>FAI CSOD for CLPs</a:t>
            </a:r>
            <a:endParaRPr sz="2200" b="1" dirty="0">
              <a:solidFill>
                <a:srgbClr val="1E293B"/>
              </a:solidFill>
              <a:latin typeface="Arial"/>
              <a:ea typeface="Arial"/>
              <a:cs typeface="Arial"/>
              <a:sym typeface="Arial"/>
            </a:endParaRPr>
          </a:p>
        </p:txBody>
      </p:sp>
      <p:sp>
        <p:nvSpPr>
          <p:cNvPr id="600" name="Google Shape;600;p36" descr="This image represents the acquisition training for the real-world banner."/>
          <p:cNvSpPr/>
          <p:nvPr/>
        </p:nvSpPr>
        <p:spPr>
          <a:xfrm>
            <a:off x="0" y="0"/>
            <a:ext cx="9144000" cy="10287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609" name="Google Shape;609;p36" descr="This image shows the logo of the GSA PILOTS program."/>
          <p:cNvGrpSpPr/>
          <p:nvPr/>
        </p:nvGrpSpPr>
        <p:grpSpPr>
          <a:xfrm>
            <a:off x="3868783" y="173884"/>
            <a:ext cx="2649386" cy="680938"/>
            <a:chOff x="2496650" y="3972875"/>
            <a:chExt cx="3484200" cy="895500"/>
          </a:xfrm>
        </p:grpSpPr>
        <p:sp>
          <p:nvSpPr>
            <p:cNvPr id="610" name="Google Shape;610;p36"/>
            <p:cNvSpPr/>
            <p:nvPr/>
          </p:nvSpPr>
          <p:spPr>
            <a:xfrm>
              <a:off x="2496650" y="3972875"/>
              <a:ext cx="3484200" cy="895500"/>
            </a:xfrm>
            <a:prstGeom prst="rect">
              <a:avLst/>
            </a:prstGeom>
            <a:solidFill>
              <a:srgbClr val="FFFFFF"/>
            </a:solidFill>
            <a:ln w="7225" cap="flat" cmpd="sng">
              <a:solidFill>
                <a:srgbClr val="595959"/>
              </a:solidFill>
              <a:prstDash val="solid"/>
              <a:round/>
              <a:headEnd type="none" w="sm" len="sm"/>
              <a:tailEnd type="none" w="sm" len="sm"/>
            </a:ln>
          </p:spPr>
          <p:txBody>
            <a:bodyPr spcFirstLastPara="1" wrap="square" lIns="69525" tIns="69525" rIns="69525" bIns="69525" anchor="ctr" anchorCtr="0">
              <a:noAutofit/>
            </a:bodyPr>
            <a:lstStyle/>
            <a:p>
              <a:pPr marL="0" lvl="0" indent="0" algn="ctr" rtl="0">
                <a:spcBef>
                  <a:spcPts val="0"/>
                </a:spcBef>
                <a:spcAft>
                  <a:spcPts val="0"/>
                </a:spcAft>
                <a:buNone/>
              </a:pPr>
              <a:endParaRPr sz="1065"/>
            </a:p>
          </p:txBody>
        </p:sp>
        <p:pic>
          <p:nvPicPr>
            <p:cNvPr id="611" name="Google Shape;611;p36" descr="A black rectangle with blue lines&#10;&#10;AI-generated content may be incorrect."/>
            <p:cNvPicPr preferRelativeResize="0"/>
            <p:nvPr/>
          </p:nvPicPr>
          <p:blipFill rotWithShape="1">
            <a:blip r:embed="rId5">
              <a:alphaModFix/>
            </a:blip>
            <a:srcRect t="9513" b="12447"/>
            <a:stretch/>
          </p:blipFill>
          <p:spPr>
            <a:xfrm>
              <a:off x="2496650" y="3972875"/>
              <a:ext cx="3484100" cy="895350"/>
            </a:xfrm>
            <a:prstGeom prst="rect">
              <a:avLst/>
            </a:prstGeom>
            <a:noFill/>
            <a:ln>
              <a:noFill/>
            </a:ln>
          </p:spPr>
        </p:pic>
      </p:grpSp>
      <p:pic>
        <p:nvPicPr>
          <p:cNvPr id="602" name="Google Shape;602;p36" descr="This image represents the acquisition training for the real-world banner."/>
          <p:cNvPicPr preferRelativeResize="0"/>
          <p:nvPr/>
        </p:nvPicPr>
        <p:blipFill rotWithShape="1">
          <a:blip r:embed="rId6">
            <a:alphaModFix/>
          </a:blip>
          <a:srcRect l="130" r="120"/>
          <a:stretch/>
        </p:blipFill>
        <p:spPr>
          <a:xfrm>
            <a:off x="7429500" y="228600"/>
            <a:ext cx="1266900" cy="571500"/>
          </a:xfrm>
          <a:prstGeom prst="rect">
            <a:avLst/>
          </a:prstGeom>
          <a:noFill/>
          <a:ln>
            <a:noFill/>
          </a:ln>
        </p:spPr>
      </p:pic>
      <p:sp>
        <p:nvSpPr>
          <p:cNvPr id="608" name="Google Shape;608;p36"/>
          <p:cNvSpPr txBox="1"/>
          <p:nvPr/>
        </p:nvSpPr>
        <p:spPr>
          <a:xfrm>
            <a:off x="438150" y="1714500"/>
            <a:ext cx="4572000" cy="3048000"/>
          </a:xfrm>
          <a:prstGeom prst="rect">
            <a:avLst/>
          </a:prstGeom>
          <a:noFill/>
          <a:ln>
            <a:noFill/>
          </a:ln>
        </p:spPr>
        <p:txBody>
          <a:bodyPr spcFirstLastPara="1" wrap="square" lIns="0" tIns="0" rIns="0" bIns="0" anchor="ctr" anchorCtr="0">
            <a:noAutofit/>
          </a:bodyPr>
          <a:lstStyle/>
          <a:p>
            <a:pPr marL="457200" lvl="0" indent="-304800" algn="l" rtl="0">
              <a:spcBef>
                <a:spcPts val="0"/>
              </a:spcBef>
              <a:spcAft>
                <a:spcPts val="0"/>
              </a:spcAft>
              <a:buSzPts val="1200"/>
              <a:buChar char="●"/>
            </a:pPr>
            <a:r>
              <a:rPr lang="en" sz="1200" b="1" u="sng">
                <a:solidFill>
                  <a:srgbClr val="0284C7"/>
                </a:solidFill>
                <a:latin typeface="Arial"/>
                <a:ea typeface="Arial"/>
                <a:cs typeface="Arial"/>
                <a:sym typeface="Arial"/>
                <a:hlinkClick r:id="rId7">
                  <a:extLst>
                    <a:ext uri="{A12FA001-AC4F-418D-AE19-62706E023703}">
                      <ahyp:hlinkClr xmlns:ahyp="http://schemas.microsoft.com/office/drawing/2018/hyperlinkcolor" val="tx"/>
                    </a:ext>
                  </a:extLst>
                </a:hlinkClick>
              </a:rPr>
              <a:t>Navigating the FAR Framework</a:t>
            </a:r>
            <a:r>
              <a:rPr lang="en" sz="1200">
                <a:solidFill>
                  <a:srgbClr val="334155"/>
                </a:solidFill>
                <a:latin typeface="Arial"/>
                <a:ea typeface="Arial"/>
                <a:cs typeface="Arial"/>
                <a:sym typeface="Arial"/>
              </a:rPr>
              <a:t> Course (FAI)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Char char="●"/>
            </a:pPr>
            <a:r>
              <a:rPr lang="en" sz="1200" b="1" u="sng">
                <a:solidFill>
                  <a:srgbClr val="1155CC"/>
                </a:solidFill>
                <a:latin typeface="Arial"/>
                <a:ea typeface="Arial"/>
                <a:cs typeface="Arial"/>
                <a:sym typeface="Arial"/>
                <a:hlinkClick r:id="rId8">
                  <a:extLst>
                    <a:ext uri="{A12FA001-AC4F-418D-AE19-62706E023703}">
                      <ahyp:hlinkClr xmlns:ahyp="http://schemas.microsoft.com/office/drawing/2018/hyperlinkcolor" val="tx"/>
                    </a:ext>
                  </a:extLst>
                </a:hlinkClick>
              </a:rPr>
              <a:t>FCN 306: Negotiations in a Non-Competitive Environment</a:t>
            </a:r>
            <a:r>
              <a:rPr lang="en" sz="1200">
                <a:solidFill>
                  <a:srgbClr val="334155"/>
                </a:solidFill>
                <a:latin typeface="Arial"/>
                <a:ea typeface="Arial"/>
                <a:cs typeface="Arial"/>
                <a:sym typeface="Arial"/>
              </a:rPr>
              <a:t> Course (FAI, OGP)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Char char="●"/>
            </a:pPr>
            <a:r>
              <a:rPr lang="en" sz="1200" b="1" u="sng">
                <a:solidFill>
                  <a:srgbClr val="0284C7"/>
                </a:solidFill>
                <a:latin typeface="Arial"/>
                <a:ea typeface="Arial"/>
                <a:cs typeface="Arial"/>
                <a:sym typeface="Arial"/>
                <a:hlinkClick r:id="rId9">
                  <a:extLst>
                    <a:ext uri="{A12FA001-AC4F-418D-AE19-62706E023703}">
                      <ahyp:hlinkClr xmlns:ahyp="http://schemas.microsoft.com/office/drawing/2018/hyperlinkcolor" val="tx"/>
                    </a:ext>
                  </a:extLst>
                </a:hlinkClick>
              </a:rPr>
              <a:t>FCL-GSA-FAR-0001</a:t>
            </a:r>
            <a:r>
              <a:rPr lang="en" sz="1200">
                <a:solidFill>
                  <a:srgbClr val="334155"/>
                </a:solidFill>
                <a:latin typeface="Arial"/>
                <a:ea typeface="Arial"/>
                <a:cs typeface="Arial"/>
                <a:sym typeface="Arial"/>
              </a:rPr>
              <a:t>: Fast Track your Acq - the Oral AP method (OGP, PBS)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Char char="●"/>
            </a:pPr>
            <a:r>
              <a:rPr lang="en" sz="1200" b="1" u="sng">
                <a:solidFill>
                  <a:srgbClr val="1155CC"/>
                </a:solidFill>
                <a:latin typeface="Arial"/>
                <a:ea typeface="Arial"/>
                <a:cs typeface="Arial"/>
                <a:sym typeface="Arial"/>
                <a:hlinkClick r:id="rId10">
                  <a:extLst>
                    <a:ext uri="{A12FA001-AC4F-418D-AE19-62706E023703}">
                      <ahyp:hlinkClr xmlns:ahyp="http://schemas.microsoft.com/office/drawing/2018/hyperlinkcolor" val="tx"/>
                    </a:ext>
                  </a:extLst>
                </a:hlinkClick>
              </a:rPr>
              <a:t>FCL-GSA-FAR-0002: GSA IMPACT: The New FAR 8 &amp; GSAR 538.71</a:t>
            </a:r>
            <a:r>
              <a:rPr lang="en" sz="1200">
                <a:solidFill>
                  <a:srgbClr val="334155"/>
                </a:solidFill>
                <a:latin typeface="Arial"/>
                <a:ea typeface="Arial"/>
                <a:cs typeface="Arial"/>
                <a:sym typeface="Arial"/>
              </a:rPr>
              <a:t> (OGP)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Char char="●"/>
            </a:pPr>
            <a:r>
              <a:rPr lang="en" sz="1200" b="1" u="sng">
                <a:solidFill>
                  <a:srgbClr val="0284C7"/>
                </a:solidFill>
                <a:latin typeface="Arial"/>
                <a:ea typeface="Arial"/>
                <a:cs typeface="Arial"/>
                <a:sym typeface="Arial"/>
                <a:hlinkClick r:id="rId11">
                  <a:extLst>
                    <a:ext uri="{A12FA001-AC4F-418D-AE19-62706E023703}">
                      <ahyp:hlinkClr xmlns:ahyp="http://schemas.microsoft.com/office/drawing/2018/hyperlinkcolor" val="tx"/>
                    </a:ext>
                  </a:extLst>
                </a:hlinkClick>
              </a:rPr>
              <a:t>FCL-GSA-FAR-0003: Deep Dive of GSA's MAS Program &amp; RFO Part 8 Flexibilities</a:t>
            </a:r>
            <a:r>
              <a:rPr lang="en" sz="1200">
                <a:solidFill>
                  <a:srgbClr val="334155"/>
                </a:solidFill>
                <a:latin typeface="Arial"/>
                <a:ea typeface="Arial"/>
                <a:cs typeface="Arial"/>
                <a:sym typeface="Arial"/>
              </a:rPr>
              <a:t> (OGP, FAS)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Font typeface="Arial"/>
              <a:buChar char="●"/>
            </a:pPr>
            <a:r>
              <a:rPr lang="en" sz="1200" b="1" u="sng">
                <a:solidFill>
                  <a:srgbClr val="0284C7"/>
                </a:solidFill>
                <a:latin typeface="Arial"/>
                <a:ea typeface="Arial"/>
                <a:cs typeface="Arial"/>
                <a:sym typeface="Arial"/>
                <a:hlinkClick r:id="rId12">
                  <a:extLst>
                    <a:ext uri="{A12FA001-AC4F-418D-AE19-62706E023703}">
                      <ahyp:hlinkClr xmlns:ahyp="http://schemas.microsoft.com/office/drawing/2018/hyperlinkcolor" val="tx"/>
                    </a:ext>
                  </a:extLst>
                </a:hlinkClick>
              </a:rPr>
              <a:t>FCL-GSA-FAR-0004: The Revolutionary FAR Overhaul (RFO) &amp; Acquisition Strategy</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Char char="●"/>
            </a:pPr>
            <a:r>
              <a:rPr lang="en" sz="1200" b="1" u="sng">
                <a:solidFill>
                  <a:srgbClr val="0284C7"/>
                </a:solidFill>
                <a:latin typeface="Arial"/>
                <a:ea typeface="Arial"/>
                <a:cs typeface="Arial"/>
                <a:sym typeface="Arial"/>
                <a:hlinkClick r:id="rId13">
                  <a:extLst>
                    <a:ext uri="{A12FA001-AC4F-418D-AE19-62706E023703}">
                      <ahyp:hlinkClr xmlns:ahyp="http://schemas.microsoft.com/office/drawing/2018/hyperlinkcolor" val="tx"/>
                    </a:ext>
                  </a:extLst>
                </a:hlinkClick>
              </a:rPr>
              <a:t>FCL-GSA-FAR-0005: RA: When Can I Use Generative AI to Help Draft My Requirements?</a:t>
            </a:r>
            <a:r>
              <a:rPr lang="en" sz="1200">
                <a:solidFill>
                  <a:srgbClr val="334155"/>
                </a:solidFill>
                <a:latin typeface="Arial"/>
                <a:ea typeface="Arial"/>
                <a:cs typeface="Arial"/>
                <a:sym typeface="Arial"/>
              </a:rPr>
              <a:t>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Char char="●"/>
            </a:pPr>
            <a:r>
              <a:rPr lang="en" sz="1200">
                <a:solidFill>
                  <a:srgbClr val="334155"/>
                </a:solidFill>
                <a:latin typeface="Arial"/>
                <a:ea typeface="Arial"/>
                <a:cs typeface="Arial"/>
                <a:sym typeface="Arial"/>
              </a:rPr>
              <a:t>RFO High Intensity Immersive Training (HIIT) Workshops: </a:t>
            </a:r>
            <a:r>
              <a:rPr lang="en" sz="1200" b="1" u="sng">
                <a:solidFill>
                  <a:srgbClr val="0284C7"/>
                </a:solidFill>
                <a:latin typeface="Arial"/>
                <a:ea typeface="Arial"/>
                <a:cs typeface="Arial"/>
                <a:sym typeface="Arial"/>
                <a:hlinkClick r:id="rId14">
                  <a:extLst>
                    <a:ext uri="{A12FA001-AC4F-418D-AE19-62706E023703}">
                      <ahyp:hlinkClr xmlns:ahyp="http://schemas.microsoft.com/office/drawing/2018/hyperlinkcolor" val="tx"/>
                    </a:ext>
                  </a:extLst>
                </a:hlinkClick>
              </a:rPr>
              <a:t>RFO HIIT - Foundation</a:t>
            </a:r>
            <a:r>
              <a:rPr lang="en" sz="1200">
                <a:solidFill>
                  <a:srgbClr val="334155"/>
                </a:solidFill>
                <a:latin typeface="Arial"/>
                <a:ea typeface="Arial"/>
                <a:cs typeface="Arial"/>
                <a:sym typeface="Arial"/>
              </a:rPr>
              <a:t> (FAI, OGP) 📌</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Font typeface="Arial"/>
              <a:buChar char="●"/>
            </a:pPr>
            <a:r>
              <a:rPr lang="en" sz="1200">
                <a:solidFill>
                  <a:srgbClr val="334155"/>
                </a:solidFill>
                <a:uFill>
                  <a:noFill/>
                </a:uFill>
                <a:latin typeface="Arial"/>
                <a:ea typeface="Arial"/>
                <a:cs typeface="Arial"/>
                <a:sym typeface="Arial"/>
                <a:hlinkClick r:id="rId7">
                  <a:extLst>
                    <a:ext uri="{A12FA001-AC4F-418D-AE19-62706E023703}">
                      <ahyp:hlinkClr xmlns:ahyp="http://schemas.microsoft.com/office/drawing/2018/hyperlinkcolor" val="tx"/>
                    </a:ext>
                  </a:extLst>
                </a:hlinkClick>
              </a:rPr>
              <a:t>GSA RFO/RGO Pillars L&amp;L Series</a:t>
            </a:r>
            <a:endParaRPr sz="1200">
              <a:solidFill>
                <a:srgbClr val="334155"/>
              </a:solidFill>
              <a:latin typeface="Arial"/>
              <a:ea typeface="Arial"/>
              <a:cs typeface="Arial"/>
              <a:sym typeface="Arial"/>
            </a:endParaRPr>
          </a:p>
          <a:p>
            <a:pPr marL="457200" lvl="0" indent="-304800" algn="l" rtl="0">
              <a:spcBef>
                <a:spcPts val="0"/>
              </a:spcBef>
              <a:spcAft>
                <a:spcPts val="0"/>
              </a:spcAft>
              <a:buSzPts val="1200"/>
              <a:buFont typeface="Arial"/>
              <a:buChar char="●"/>
            </a:pPr>
            <a:r>
              <a:rPr lang="en" sz="1200" b="1" u="sng">
                <a:solidFill>
                  <a:srgbClr val="1155CC"/>
                </a:solidFill>
                <a:latin typeface="Arial"/>
                <a:ea typeface="Arial"/>
                <a:cs typeface="Arial"/>
                <a:sym typeface="Arial"/>
                <a:hlinkClick r:id="rId7">
                  <a:extLst>
                    <a:ext uri="{A12FA001-AC4F-418D-AE19-62706E023703}">
                      <ahyp:hlinkClr xmlns:ahyp="http://schemas.microsoft.com/office/drawing/2018/hyperlinkcolor" val="tx"/>
                    </a:ext>
                  </a:extLst>
                </a:hlinkClick>
              </a:rPr>
              <a:t>FAI CSOD RFO Playlist</a:t>
            </a:r>
            <a:endParaRPr sz="1200">
              <a:solidFill>
                <a:srgbClr val="334155"/>
              </a:solidFill>
              <a:latin typeface="Arial"/>
              <a:ea typeface="Arial"/>
              <a:cs typeface="Arial"/>
              <a:sym typeface="Arial"/>
            </a:endParaRPr>
          </a:p>
        </p:txBody>
      </p:sp>
      <p:sp>
        <p:nvSpPr>
          <p:cNvPr id="604" name="Google Shape;604;p36">
            <a:extLst>
              <a:ext uri="{C183D7F6-B498-43B3-948B-1728B52AA6E4}">
                <adec:decorative xmlns:adec="http://schemas.microsoft.com/office/drawing/2017/decorative" val="1"/>
              </a:ext>
            </a:extLst>
          </p:cNvPr>
          <p:cNvSpPr/>
          <p:nvPr/>
        </p:nvSpPr>
        <p:spPr>
          <a:xfrm>
            <a:off x="5238750" y="1714500"/>
            <a:ext cx="3467100" cy="3048000"/>
          </a:xfrm>
          <a:prstGeom prst="roundRect">
            <a:avLst>
              <a:gd name="adj" fmla="val 3750"/>
            </a:avLst>
          </a:prstGeom>
          <a:solidFill>
            <a:srgbClr val="F8FAFC"/>
          </a:solidFill>
          <a:ln w="1430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5" name="Google Shape;605;p36"/>
          <p:cNvSpPr txBox="1"/>
          <p:nvPr/>
        </p:nvSpPr>
        <p:spPr>
          <a:xfrm>
            <a:off x="5429250" y="1857375"/>
            <a:ext cx="3086100" cy="3810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a:solidFill>
                  <a:srgbClr val="0284C7"/>
                </a:solidFill>
                <a:latin typeface="Arial"/>
                <a:ea typeface="Arial"/>
                <a:cs typeface="Arial"/>
                <a:sym typeface="Arial"/>
              </a:rPr>
              <a:t>▶</a:t>
            </a:r>
            <a:r>
              <a:rPr lang="en" b="1">
                <a:solidFill>
                  <a:srgbClr val="1E293B"/>
                </a:solidFill>
                <a:latin typeface="Arial"/>
                <a:ea typeface="Arial"/>
                <a:cs typeface="Arial"/>
                <a:sym typeface="Arial"/>
              </a:rPr>
              <a:t>RFO &amp; AI Course: Prompt Demos</a:t>
            </a:r>
            <a:endParaRPr b="1">
              <a:solidFill>
                <a:srgbClr val="1E293B"/>
              </a:solidFill>
              <a:latin typeface="Arial"/>
              <a:ea typeface="Arial"/>
              <a:cs typeface="Arial"/>
              <a:sym typeface="Arial"/>
            </a:endParaRPr>
          </a:p>
        </p:txBody>
      </p:sp>
      <p:pic>
        <p:nvPicPr>
          <p:cNvPr id="606" name="Google Shape;606;p36">
            <a:extLst>
              <a:ext uri="{C183D7F6-B498-43B3-948B-1728B52AA6E4}">
                <adec:decorative xmlns:adec="http://schemas.microsoft.com/office/drawing/2017/decorative" val="1"/>
              </a:ext>
            </a:extLst>
          </p:cNvPr>
          <p:cNvPicPr preferRelativeResize="0"/>
          <p:nvPr/>
        </p:nvPicPr>
        <p:blipFill rotWithShape="1">
          <a:blip r:embed="rId15">
            <a:alphaModFix/>
          </a:blip>
          <a:srcRect l="10" t="21683"/>
          <a:stretch>
            <a:fillRect/>
          </a:stretch>
        </p:blipFill>
        <p:spPr>
          <a:xfrm>
            <a:off x="5334000" y="2526133"/>
            <a:ext cx="3276600" cy="1424733"/>
          </a:xfrm>
          <a:prstGeom prst="rect">
            <a:avLst/>
          </a:prstGeom>
          <a:noFill/>
          <a:ln>
            <a:noFill/>
          </a:ln>
        </p:spPr>
      </p:pic>
      <p:sp>
        <p:nvSpPr>
          <p:cNvPr id="607" name="Google Shape;607;p36"/>
          <p:cNvSpPr txBox="1"/>
          <p:nvPr/>
        </p:nvSpPr>
        <p:spPr>
          <a:xfrm>
            <a:off x="5429250" y="4152900"/>
            <a:ext cx="3086100" cy="476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950" b="1">
                <a:solidFill>
                  <a:srgbClr val="334155"/>
                </a:solidFill>
                <a:latin typeface="Arial"/>
                <a:ea typeface="Arial"/>
                <a:cs typeface="Arial"/>
                <a:sym typeface="Arial"/>
              </a:rPr>
              <a:t>Watch, Read, or Listen</a:t>
            </a:r>
            <a:endParaRPr sz="950" b="1">
              <a:solidFill>
                <a:srgbClr val="334155"/>
              </a:solidFill>
              <a:latin typeface="Arial"/>
              <a:ea typeface="Arial"/>
              <a:cs typeface="Arial"/>
              <a:sym typeface="Arial"/>
            </a:endParaRPr>
          </a:p>
          <a:p>
            <a:pPr marL="0" lvl="0" indent="0" algn="l" rtl="0">
              <a:spcBef>
                <a:spcPts val="150"/>
              </a:spcBef>
              <a:spcAft>
                <a:spcPts val="0"/>
              </a:spcAft>
              <a:buNone/>
            </a:pPr>
            <a:r>
              <a:rPr lang="en" sz="950">
                <a:solidFill>
                  <a:srgbClr val="64748B"/>
                </a:solidFill>
                <a:latin typeface="Arial"/>
                <a:ea typeface="Arial"/>
                <a:cs typeface="Arial"/>
                <a:sym typeface="Arial"/>
              </a:rPr>
              <a:t>Select the play icon to begin. Complete the knowledge check to earn CLPs.</a:t>
            </a:r>
            <a:endParaRPr sz="950">
              <a:solidFill>
                <a:srgbClr val="64748B"/>
              </a:solidFill>
              <a:latin typeface="Arial"/>
              <a:ea typeface="Arial"/>
              <a:cs typeface="Arial"/>
              <a:sym typeface="Arial"/>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grpSp>
        <p:nvGrpSpPr>
          <p:cNvPr id="92" name="Google Shape;92;p16">
            <a:extLst>
              <a:ext uri="{C183D7F6-B498-43B3-948B-1728B52AA6E4}">
                <adec:decorative xmlns:adec="http://schemas.microsoft.com/office/drawing/2017/decorative" val="1"/>
              </a:ext>
            </a:extLst>
          </p:cNvPr>
          <p:cNvGrpSpPr/>
          <p:nvPr/>
        </p:nvGrpSpPr>
        <p:grpSpPr>
          <a:xfrm>
            <a:off x="-1546335" y="-1448410"/>
            <a:ext cx="23004900" cy="7044600"/>
            <a:chOff x="-1546335" y="-1448410"/>
            <a:chExt cx="23004900" cy="7044600"/>
          </a:xfrm>
        </p:grpSpPr>
        <p:sp>
          <p:nvSpPr>
            <p:cNvPr id="93" name="Google Shape;93;p16"/>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94" name="Google Shape;94;p16"/>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95" name="Google Shape;95;p16"/>
            <p:cNvSpPr/>
            <p:nvPr/>
          </p:nvSpPr>
          <p:spPr>
            <a:xfrm>
              <a:off x="-16650" y="-17275"/>
              <a:ext cx="9160500" cy="1036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97" name="Google Shape;97;p16"/>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39E4CDCA-BA25-523C-125B-F67ACD76E055}"/>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Objectives for Today</a:t>
            </a:r>
          </a:p>
        </p:txBody>
      </p:sp>
      <p:sp>
        <p:nvSpPr>
          <p:cNvPr id="98" name="Google Shape;98;p16"/>
          <p:cNvSpPr txBox="1"/>
          <p:nvPr/>
        </p:nvSpPr>
        <p:spPr>
          <a:xfrm>
            <a:off x="444000" y="1096099"/>
            <a:ext cx="8256000" cy="5727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400" b="1">
                <a:solidFill>
                  <a:srgbClr val="000000"/>
                </a:solidFill>
                <a:latin typeface="Arial"/>
                <a:ea typeface="Arial"/>
                <a:cs typeface="Arial"/>
                <a:sym typeface="Arial"/>
              </a:rPr>
              <a:t>Objectives for Today:</a:t>
            </a:r>
            <a:endParaRPr sz="2400" b="1">
              <a:solidFill>
                <a:srgbClr val="000000"/>
              </a:solidFill>
              <a:latin typeface="Arial"/>
              <a:ea typeface="Arial"/>
              <a:cs typeface="Arial"/>
              <a:sym typeface="Arial"/>
            </a:endParaRPr>
          </a:p>
        </p:txBody>
      </p:sp>
      <p:grpSp>
        <p:nvGrpSpPr>
          <p:cNvPr id="99" name="Google Shape;99;p16" descr="This image illustrates the goals of the presentation."/>
          <p:cNvGrpSpPr/>
          <p:nvPr/>
        </p:nvGrpSpPr>
        <p:grpSpPr>
          <a:xfrm>
            <a:off x="451200" y="1847903"/>
            <a:ext cx="8248800" cy="2838600"/>
            <a:chOff x="0" y="0"/>
            <a:chExt cx="8248800" cy="2838600"/>
          </a:xfrm>
        </p:grpSpPr>
        <p:grpSp>
          <p:nvGrpSpPr>
            <p:cNvPr id="100" name="Google Shape;100;p16"/>
            <p:cNvGrpSpPr/>
            <p:nvPr/>
          </p:nvGrpSpPr>
          <p:grpSpPr>
            <a:xfrm>
              <a:off x="0" y="0"/>
              <a:ext cx="8248800" cy="500138"/>
              <a:chOff x="0" y="0"/>
              <a:chExt cx="8248800" cy="500138"/>
            </a:xfrm>
          </p:grpSpPr>
          <p:sp>
            <p:nvSpPr>
              <p:cNvPr id="101" name="Google Shape;101;p16"/>
              <p:cNvSpPr/>
              <p:nvPr/>
            </p:nvSpPr>
            <p:spPr>
              <a:xfrm>
                <a:off x="0" y="0"/>
                <a:ext cx="342900" cy="342900"/>
              </a:xfrm>
              <a:prstGeom prst="ellipse">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02" name="Google Shape;102;p16"/>
              <p:cNvSpPr txBox="1"/>
              <p:nvPr/>
            </p:nvSpPr>
            <p:spPr>
              <a:xfrm>
                <a:off x="0" y="0"/>
                <a:ext cx="342900" cy="342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200" b="1">
                    <a:solidFill>
                      <a:srgbClr val="FFFFFF"/>
                    </a:solidFill>
                    <a:latin typeface="Arial"/>
                    <a:ea typeface="Arial"/>
                    <a:cs typeface="Arial"/>
                    <a:sym typeface="Arial"/>
                  </a:rPr>
                  <a:t>01</a:t>
                </a:r>
                <a:endParaRPr sz="1200" b="1">
                  <a:solidFill>
                    <a:srgbClr val="FFFFFF"/>
                  </a:solidFill>
                  <a:latin typeface="Arial"/>
                  <a:ea typeface="Arial"/>
                  <a:cs typeface="Arial"/>
                  <a:sym typeface="Arial"/>
                </a:endParaRPr>
              </a:p>
            </p:txBody>
          </p:sp>
          <p:sp>
            <p:nvSpPr>
              <p:cNvPr id="103" name="Google Shape;103;p16"/>
              <p:cNvSpPr txBox="1"/>
              <p:nvPr/>
            </p:nvSpPr>
            <p:spPr>
              <a:xfrm>
                <a:off x="514350" y="0"/>
                <a:ext cx="76200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Understand</a:t>
                </a:r>
                <a:r>
                  <a:rPr lang="en" sz="1400" b="0">
                    <a:solidFill>
                      <a:srgbClr val="595959"/>
                    </a:solidFill>
                    <a:latin typeface="Arial"/>
                    <a:ea typeface="Arial"/>
                    <a:cs typeface="Arial"/>
                    <a:sym typeface="Arial"/>
                  </a:rPr>
                  <a:t> how AI supports core federal acquisition tasks across the Lifecycle.</a:t>
                </a:r>
                <a:endParaRPr sz="1400" b="0">
                  <a:solidFill>
                    <a:srgbClr val="595959"/>
                  </a:solidFill>
                  <a:latin typeface="Arial"/>
                  <a:ea typeface="Arial"/>
                  <a:cs typeface="Arial"/>
                  <a:sym typeface="Arial"/>
                </a:endParaRPr>
              </a:p>
            </p:txBody>
          </p:sp>
          <p:pic>
            <p:nvPicPr>
              <p:cNvPr id="104" name="Google Shape;104;p16"/>
              <p:cNvPicPr preferRelativeResize="0"/>
              <p:nvPr/>
            </p:nvPicPr>
            <p:blipFill rotWithShape="1">
              <a:blip r:embed="rId6">
                <a:alphaModFix/>
              </a:blip>
              <a:srcRect/>
              <a:stretch/>
            </p:blipFill>
            <p:spPr>
              <a:xfrm>
                <a:off x="0" y="490538"/>
                <a:ext cx="8248800" cy="9600"/>
              </a:xfrm>
              <a:prstGeom prst="rect">
                <a:avLst/>
              </a:prstGeom>
              <a:noFill/>
              <a:ln>
                <a:noFill/>
              </a:ln>
            </p:spPr>
          </p:pic>
        </p:grpSp>
        <p:grpSp>
          <p:nvGrpSpPr>
            <p:cNvPr id="105" name="Google Shape;105;p16"/>
            <p:cNvGrpSpPr/>
            <p:nvPr/>
          </p:nvGrpSpPr>
          <p:grpSpPr>
            <a:xfrm>
              <a:off x="0" y="609600"/>
              <a:ext cx="8248800" cy="500138"/>
              <a:chOff x="0" y="0"/>
              <a:chExt cx="8248800" cy="500138"/>
            </a:xfrm>
          </p:grpSpPr>
          <p:sp>
            <p:nvSpPr>
              <p:cNvPr id="106" name="Google Shape;106;p16"/>
              <p:cNvSpPr/>
              <p:nvPr/>
            </p:nvSpPr>
            <p:spPr>
              <a:xfrm>
                <a:off x="0" y="0"/>
                <a:ext cx="342900" cy="342900"/>
              </a:xfrm>
              <a:prstGeom prst="ellipse">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07" name="Google Shape;107;p16"/>
              <p:cNvSpPr txBox="1"/>
              <p:nvPr/>
            </p:nvSpPr>
            <p:spPr>
              <a:xfrm>
                <a:off x="0" y="0"/>
                <a:ext cx="342900" cy="342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200" b="1">
                    <a:solidFill>
                      <a:srgbClr val="FFFFFF"/>
                    </a:solidFill>
                    <a:latin typeface="Arial"/>
                    <a:ea typeface="Arial"/>
                    <a:cs typeface="Arial"/>
                    <a:sym typeface="Arial"/>
                  </a:rPr>
                  <a:t>02</a:t>
                </a:r>
                <a:endParaRPr sz="1200" b="1">
                  <a:solidFill>
                    <a:srgbClr val="FFFFFF"/>
                  </a:solidFill>
                  <a:latin typeface="Arial"/>
                  <a:ea typeface="Arial"/>
                  <a:cs typeface="Arial"/>
                  <a:sym typeface="Arial"/>
                </a:endParaRPr>
              </a:p>
            </p:txBody>
          </p:sp>
          <p:sp>
            <p:nvSpPr>
              <p:cNvPr id="108" name="Google Shape;108;p16"/>
              <p:cNvSpPr txBox="1"/>
              <p:nvPr/>
            </p:nvSpPr>
            <p:spPr>
              <a:xfrm>
                <a:off x="514350" y="0"/>
                <a:ext cx="76200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Recognize</a:t>
                </a:r>
                <a:r>
                  <a:rPr lang="en" sz="1400" b="0">
                    <a:solidFill>
                      <a:srgbClr val="595959"/>
                    </a:solidFill>
                    <a:latin typeface="Arial"/>
                    <a:ea typeface="Arial"/>
                    <a:cs typeface="Arial"/>
                    <a:sym typeface="Arial"/>
                  </a:rPr>
                  <a:t> critical policy, governance, risk, and data security standards for AI tool usage.</a:t>
                </a:r>
                <a:endParaRPr sz="1400" b="0">
                  <a:solidFill>
                    <a:srgbClr val="595959"/>
                  </a:solidFill>
                  <a:latin typeface="Arial"/>
                  <a:ea typeface="Arial"/>
                  <a:cs typeface="Arial"/>
                  <a:sym typeface="Arial"/>
                </a:endParaRPr>
              </a:p>
            </p:txBody>
          </p:sp>
          <p:pic>
            <p:nvPicPr>
              <p:cNvPr id="109" name="Google Shape;109;p16"/>
              <p:cNvPicPr preferRelativeResize="0"/>
              <p:nvPr/>
            </p:nvPicPr>
            <p:blipFill rotWithShape="1">
              <a:blip r:embed="rId6">
                <a:alphaModFix/>
              </a:blip>
              <a:srcRect/>
              <a:stretch/>
            </p:blipFill>
            <p:spPr>
              <a:xfrm>
                <a:off x="0" y="490538"/>
                <a:ext cx="8248800" cy="9600"/>
              </a:xfrm>
              <a:prstGeom prst="rect">
                <a:avLst/>
              </a:prstGeom>
              <a:noFill/>
              <a:ln>
                <a:noFill/>
              </a:ln>
            </p:spPr>
          </p:pic>
        </p:grpSp>
        <p:grpSp>
          <p:nvGrpSpPr>
            <p:cNvPr id="110" name="Google Shape;110;p16"/>
            <p:cNvGrpSpPr/>
            <p:nvPr/>
          </p:nvGrpSpPr>
          <p:grpSpPr>
            <a:xfrm>
              <a:off x="0" y="1219200"/>
              <a:ext cx="8248800" cy="500138"/>
              <a:chOff x="0" y="0"/>
              <a:chExt cx="8248800" cy="500138"/>
            </a:xfrm>
          </p:grpSpPr>
          <p:sp>
            <p:nvSpPr>
              <p:cNvPr id="111" name="Google Shape;111;p16"/>
              <p:cNvSpPr/>
              <p:nvPr/>
            </p:nvSpPr>
            <p:spPr>
              <a:xfrm>
                <a:off x="0" y="0"/>
                <a:ext cx="342900" cy="342900"/>
              </a:xfrm>
              <a:prstGeom prst="ellipse">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2" name="Google Shape;112;p16"/>
              <p:cNvSpPr txBox="1"/>
              <p:nvPr/>
            </p:nvSpPr>
            <p:spPr>
              <a:xfrm>
                <a:off x="0" y="0"/>
                <a:ext cx="342900" cy="342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200" b="1">
                    <a:solidFill>
                      <a:srgbClr val="FFFFFF"/>
                    </a:solidFill>
                    <a:latin typeface="Arial"/>
                    <a:ea typeface="Arial"/>
                    <a:cs typeface="Arial"/>
                    <a:sym typeface="Arial"/>
                  </a:rPr>
                  <a:t>03</a:t>
                </a:r>
                <a:endParaRPr sz="1200" b="1">
                  <a:solidFill>
                    <a:srgbClr val="FFFFFF"/>
                  </a:solidFill>
                  <a:latin typeface="Arial"/>
                  <a:ea typeface="Arial"/>
                  <a:cs typeface="Arial"/>
                  <a:sym typeface="Arial"/>
                </a:endParaRPr>
              </a:p>
            </p:txBody>
          </p:sp>
          <p:sp>
            <p:nvSpPr>
              <p:cNvPr id="113" name="Google Shape;113;p16"/>
              <p:cNvSpPr txBox="1"/>
              <p:nvPr/>
            </p:nvSpPr>
            <p:spPr>
              <a:xfrm>
                <a:off x="514350" y="0"/>
                <a:ext cx="76200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Apply</a:t>
                </a:r>
                <a:r>
                  <a:rPr lang="en" sz="1400" b="0">
                    <a:solidFill>
                      <a:srgbClr val="595959"/>
                    </a:solidFill>
                    <a:latin typeface="Arial"/>
                    <a:ea typeface="Arial"/>
                    <a:cs typeface="Arial"/>
                    <a:sym typeface="Arial"/>
                  </a:rPr>
                  <a:t> practical frameworks like Action-Result-Context for effective AI prompting.</a:t>
                </a:r>
                <a:endParaRPr sz="1400" b="0">
                  <a:solidFill>
                    <a:srgbClr val="595959"/>
                  </a:solidFill>
                  <a:latin typeface="Arial"/>
                  <a:ea typeface="Arial"/>
                  <a:cs typeface="Arial"/>
                  <a:sym typeface="Arial"/>
                </a:endParaRPr>
              </a:p>
            </p:txBody>
          </p:sp>
          <p:pic>
            <p:nvPicPr>
              <p:cNvPr id="114" name="Google Shape;114;p16"/>
              <p:cNvPicPr preferRelativeResize="0"/>
              <p:nvPr/>
            </p:nvPicPr>
            <p:blipFill rotWithShape="1">
              <a:blip r:embed="rId6">
                <a:alphaModFix/>
              </a:blip>
              <a:srcRect/>
              <a:stretch/>
            </p:blipFill>
            <p:spPr>
              <a:xfrm>
                <a:off x="0" y="490538"/>
                <a:ext cx="8248800" cy="9600"/>
              </a:xfrm>
              <a:prstGeom prst="rect">
                <a:avLst/>
              </a:prstGeom>
              <a:noFill/>
              <a:ln>
                <a:noFill/>
              </a:ln>
            </p:spPr>
          </p:pic>
        </p:grpSp>
        <p:grpSp>
          <p:nvGrpSpPr>
            <p:cNvPr id="115" name="Google Shape;115;p16"/>
            <p:cNvGrpSpPr/>
            <p:nvPr/>
          </p:nvGrpSpPr>
          <p:grpSpPr>
            <a:xfrm>
              <a:off x="0" y="1828800"/>
              <a:ext cx="8248800" cy="500138"/>
              <a:chOff x="0" y="0"/>
              <a:chExt cx="8248800" cy="500138"/>
            </a:xfrm>
          </p:grpSpPr>
          <p:sp>
            <p:nvSpPr>
              <p:cNvPr id="116" name="Google Shape;116;p16"/>
              <p:cNvSpPr/>
              <p:nvPr/>
            </p:nvSpPr>
            <p:spPr>
              <a:xfrm>
                <a:off x="0" y="0"/>
                <a:ext cx="342900" cy="342900"/>
              </a:xfrm>
              <a:prstGeom prst="ellipse">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17" name="Google Shape;117;p16"/>
              <p:cNvSpPr txBox="1"/>
              <p:nvPr/>
            </p:nvSpPr>
            <p:spPr>
              <a:xfrm>
                <a:off x="0" y="0"/>
                <a:ext cx="342900" cy="342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200" b="1">
                    <a:solidFill>
                      <a:srgbClr val="FFFFFF"/>
                    </a:solidFill>
                    <a:latin typeface="Arial"/>
                    <a:ea typeface="Arial"/>
                    <a:cs typeface="Arial"/>
                    <a:sym typeface="Arial"/>
                  </a:rPr>
                  <a:t>04</a:t>
                </a:r>
                <a:endParaRPr sz="1200" b="1">
                  <a:solidFill>
                    <a:srgbClr val="FFFFFF"/>
                  </a:solidFill>
                  <a:latin typeface="Arial"/>
                  <a:ea typeface="Arial"/>
                  <a:cs typeface="Arial"/>
                  <a:sym typeface="Arial"/>
                </a:endParaRPr>
              </a:p>
            </p:txBody>
          </p:sp>
          <p:sp>
            <p:nvSpPr>
              <p:cNvPr id="118" name="Google Shape;118;p16"/>
              <p:cNvSpPr txBox="1"/>
              <p:nvPr/>
            </p:nvSpPr>
            <p:spPr>
              <a:xfrm>
                <a:off x="514350" y="0"/>
                <a:ext cx="76200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Evaluate</a:t>
                </a:r>
                <a:r>
                  <a:rPr lang="en" sz="1400" b="0">
                    <a:solidFill>
                      <a:srgbClr val="595959"/>
                    </a:solidFill>
                    <a:latin typeface="Arial"/>
                    <a:ea typeface="Arial"/>
                    <a:cs typeface="Arial"/>
                    <a:sym typeface="Arial"/>
                  </a:rPr>
                  <a:t> outputs critically using human-in-the-loop review.</a:t>
                </a:r>
                <a:endParaRPr sz="1400" b="0">
                  <a:solidFill>
                    <a:srgbClr val="595959"/>
                  </a:solidFill>
                  <a:latin typeface="Arial"/>
                  <a:ea typeface="Arial"/>
                  <a:cs typeface="Arial"/>
                  <a:sym typeface="Arial"/>
                </a:endParaRPr>
              </a:p>
            </p:txBody>
          </p:sp>
          <p:pic>
            <p:nvPicPr>
              <p:cNvPr id="119" name="Google Shape;119;p16"/>
              <p:cNvPicPr preferRelativeResize="0"/>
              <p:nvPr/>
            </p:nvPicPr>
            <p:blipFill rotWithShape="1">
              <a:blip r:embed="rId6">
                <a:alphaModFix/>
              </a:blip>
              <a:srcRect/>
              <a:stretch/>
            </p:blipFill>
            <p:spPr>
              <a:xfrm>
                <a:off x="0" y="490538"/>
                <a:ext cx="8248800" cy="9600"/>
              </a:xfrm>
              <a:prstGeom prst="rect">
                <a:avLst/>
              </a:prstGeom>
              <a:noFill/>
              <a:ln>
                <a:noFill/>
              </a:ln>
            </p:spPr>
          </p:pic>
        </p:grpSp>
        <p:grpSp>
          <p:nvGrpSpPr>
            <p:cNvPr id="120" name="Google Shape;120;p16"/>
            <p:cNvGrpSpPr/>
            <p:nvPr/>
          </p:nvGrpSpPr>
          <p:grpSpPr>
            <a:xfrm>
              <a:off x="0" y="2438400"/>
              <a:ext cx="8134350" cy="400200"/>
              <a:chOff x="0" y="0"/>
              <a:chExt cx="8134350" cy="400200"/>
            </a:xfrm>
          </p:grpSpPr>
          <p:sp>
            <p:nvSpPr>
              <p:cNvPr id="121" name="Google Shape;121;p16"/>
              <p:cNvSpPr/>
              <p:nvPr/>
            </p:nvSpPr>
            <p:spPr>
              <a:xfrm>
                <a:off x="0" y="0"/>
                <a:ext cx="342900" cy="342900"/>
              </a:xfrm>
              <a:prstGeom prst="ellipse">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22" name="Google Shape;122;p16"/>
              <p:cNvSpPr txBox="1"/>
              <p:nvPr/>
            </p:nvSpPr>
            <p:spPr>
              <a:xfrm>
                <a:off x="0" y="0"/>
                <a:ext cx="342900" cy="342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200" b="1">
                    <a:solidFill>
                      <a:srgbClr val="FFFFFF"/>
                    </a:solidFill>
                    <a:latin typeface="Arial"/>
                    <a:ea typeface="Arial"/>
                    <a:cs typeface="Arial"/>
                    <a:sym typeface="Arial"/>
                  </a:rPr>
                  <a:t>05</a:t>
                </a:r>
                <a:endParaRPr sz="1200" b="1">
                  <a:solidFill>
                    <a:srgbClr val="FFFFFF"/>
                  </a:solidFill>
                  <a:latin typeface="Arial"/>
                  <a:ea typeface="Arial"/>
                  <a:cs typeface="Arial"/>
                  <a:sym typeface="Arial"/>
                </a:endParaRPr>
              </a:p>
            </p:txBody>
          </p:sp>
          <p:sp>
            <p:nvSpPr>
              <p:cNvPr id="123" name="Google Shape;123;p16"/>
              <p:cNvSpPr txBox="1"/>
              <p:nvPr/>
            </p:nvSpPr>
            <p:spPr>
              <a:xfrm>
                <a:off x="514350" y="0"/>
                <a:ext cx="76200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400" b="1">
                    <a:solidFill>
                      <a:srgbClr val="182F66"/>
                    </a:solidFill>
                    <a:latin typeface="Arial"/>
                    <a:ea typeface="Arial"/>
                    <a:cs typeface="Arial"/>
                    <a:sym typeface="Arial"/>
                  </a:rPr>
                  <a:t>Identify</a:t>
                </a:r>
                <a:r>
                  <a:rPr lang="en" sz="1400" b="0">
                    <a:solidFill>
                      <a:srgbClr val="595959"/>
                    </a:solidFill>
                    <a:latin typeface="Arial"/>
                    <a:ea typeface="Arial"/>
                    <a:cs typeface="Arial"/>
                    <a:sym typeface="Arial"/>
                  </a:rPr>
                  <a:t> </a:t>
                </a:r>
                <a:r>
                  <a:rPr lang="en">
                    <a:solidFill>
                      <a:srgbClr val="595959"/>
                    </a:solidFill>
                  </a:rPr>
                  <a:t>opportunities for you to put this knowledge into action on the job</a:t>
                </a:r>
                <a:endParaRPr sz="1400" b="0">
                  <a:solidFill>
                    <a:srgbClr val="595959"/>
                  </a:solidFill>
                  <a:latin typeface="Arial"/>
                  <a:ea typeface="Arial"/>
                  <a:cs typeface="Arial"/>
                  <a:sym typeface="Arial"/>
                </a:endParaRPr>
              </a:p>
            </p:txBody>
          </p:sp>
        </p:grpSp>
      </p:gr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8"/>
        <p:cNvGrpSpPr/>
        <p:nvPr/>
      </p:nvGrpSpPr>
      <p:grpSpPr>
        <a:xfrm>
          <a:off x="0" y="0"/>
          <a:ext cx="0" cy="0"/>
          <a:chOff x="0" y="0"/>
          <a:chExt cx="0" cy="0"/>
        </a:xfrm>
      </p:grpSpPr>
      <p:sp>
        <p:nvSpPr>
          <p:cNvPr id="2" name="Title 1">
            <a:extLst>
              <a:ext uri="{FF2B5EF4-FFF2-40B4-BE49-F238E27FC236}">
                <a16:creationId xmlns:a16="http://schemas.microsoft.com/office/drawing/2014/main" id="{30AC9219-9A3C-F318-64A8-36D6A8F2A816}"/>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The Acquisition Inflection Point</a:t>
            </a:r>
          </a:p>
        </p:txBody>
      </p:sp>
      <p:pic>
        <p:nvPicPr>
          <p:cNvPr id="129" name="Google Shape;129;p17">
            <a:extLst>
              <a:ext uri="{C183D7F6-B498-43B3-948B-1728B52AA6E4}">
                <adec:decorative xmlns:adec="http://schemas.microsoft.com/office/drawing/2017/decorative" val="1"/>
              </a:ext>
            </a:extLst>
          </p:cNvPr>
          <p:cNvPicPr preferRelativeResize="0"/>
          <p:nvPr/>
        </p:nvPicPr>
        <p:blipFill rotWithShape="1">
          <a:blip r:embed="rId4">
            <a:alphaModFix/>
          </a:blip>
          <a:srcRect l="6650" t="27662" r="53530" b="9697"/>
          <a:stretch/>
        </p:blipFill>
        <p:spPr>
          <a:xfrm>
            <a:off x="-16525" y="0"/>
            <a:ext cx="9160500" cy="5143500"/>
          </a:xfrm>
          <a:prstGeom prst="rect">
            <a:avLst/>
          </a:prstGeom>
          <a:noFill/>
          <a:ln>
            <a:noFill/>
          </a:ln>
        </p:spPr>
      </p:pic>
      <p:sp>
        <p:nvSpPr>
          <p:cNvPr id="130" name="Google Shape;130;p17">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32" name="Google Shape;132;p17" descr="This image represents the acquisition training for the real-world banner."/>
          <p:cNvPicPr preferRelativeResize="0"/>
          <p:nvPr/>
        </p:nvPicPr>
        <p:blipFill rotWithShape="1">
          <a:blip r:embed="rId5">
            <a:alphaModFix/>
          </a:blip>
          <a:srcRect/>
          <a:stretch/>
        </p:blipFill>
        <p:spPr>
          <a:xfrm>
            <a:off x="7509253" y="238195"/>
            <a:ext cx="1266000" cy="569700"/>
          </a:xfrm>
          <a:prstGeom prst="rect">
            <a:avLst/>
          </a:prstGeom>
          <a:noFill/>
          <a:ln>
            <a:noFill/>
          </a:ln>
        </p:spPr>
      </p:pic>
      <p:pic>
        <p:nvPicPr>
          <p:cNvPr id="142" name="Google Shape;142;p17" descr="a dart is in the center of a red and white target . (Provided by Tenor)"/>
          <p:cNvPicPr preferRelativeResize="0"/>
          <p:nvPr/>
        </p:nvPicPr>
        <p:blipFill>
          <a:blip r:embed="rId6">
            <a:alphaModFix/>
          </a:blip>
          <a:stretch>
            <a:fillRect/>
          </a:stretch>
        </p:blipFill>
        <p:spPr>
          <a:xfrm>
            <a:off x="6228250" y="1019221"/>
            <a:ext cx="873075" cy="743500"/>
          </a:xfrm>
          <a:prstGeom prst="rect">
            <a:avLst/>
          </a:prstGeom>
          <a:noFill/>
          <a:ln>
            <a:noFill/>
          </a:ln>
        </p:spPr>
      </p:pic>
      <p:grpSp>
        <p:nvGrpSpPr>
          <p:cNvPr id="133" name="Google Shape;133;p17" descr="This image illustrates the text &quot;The Acquisition inflection point&quot;"/>
          <p:cNvGrpSpPr/>
          <p:nvPr/>
        </p:nvGrpSpPr>
        <p:grpSpPr>
          <a:xfrm>
            <a:off x="438150" y="1143000"/>
            <a:ext cx="8267700" cy="571500"/>
            <a:chOff x="0" y="0"/>
            <a:chExt cx="8267700" cy="571500"/>
          </a:xfrm>
        </p:grpSpPr>
        <p:sp>
          <p:nvSpPr>
            <p:cNvPr id="134" name="Google Shape;134;p17"/>
            <p:cNvSpPr/>
            <p:nvPr/>
          </p:nvSpPr>
          <p:spPr>
            <a:xfrm>
              <a:off x="0" y="0"/>
              <a:ext cx="8267700" cy="5715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5" name="Google Shape;135;p17"/>
            <p:cNvSpPr txBox="1"/>
            <p:nvPr/>
          </p:nvSpPr>
          <p:spPr>
            <a:xfrm>
              <a:off x="0" y="0"/>
              <a:ext cx="82677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3000" b="1">
                  <a:solidFill>
                    <a:srgbClr val="182F66"/>
                  </a:solidFill>
                  <a:latin typeface="Arial"/>
                  <a:ea typeface="Arial"/>
                  <a:cs typeface="Arial"/>
                  <a:sym typeface="Arial"/>
                </a:rPr>
                <a:t>The Acquisition Inflection Point</a:t>
              </a:r>
              <a:endParaRPr sz="3000" b="1">
                <a:solidFill>
                  <a:srgbClr val="182F66"/>
                </a:solidFill>
                <a:latin typeface="Arial"/>
                <a:ea typeface="Arial"/>
                <a:cs typeface="Arial"/>
                <a:sym typeface="Arial"/>
              </a:endParaRPr>
            </a:p>
          </p:txBody>
        </p:sp>
      </p:grpSp>
      <p:grpSp>
        <p:nvGrpSpPr>
          <p:cNvPr id="136" name="Google Shape;136;p17" descr="This image illustrates a few daily demands statements."/>
          <p:cNvGrpSpPr/>
          <p:nvPr/>
        </p:nvGrpSpPr>
        <p:grpSpPr>
          <a:xfrm>
            <a:off x="438150" y="1857375"/>
            <a:ext cx="3905400" cy="2714700"/>
            <a:chOff x="0" y="0"/>
            <a:chExt cx="3905400" cy="2714700"/>
          </a:xfrm>
        </p:grpSpPr>
        <p:sp>
          <p:nvSpPr>
            <p:cNvPr id="137" name="Google Shape;137;p17"/>
            <p:cNvSpPr/>
            <p:nvPr/>
          </p:nvSpPr>
          <p:spPr>
            <a:xfrm>
              <a:off x="0" y="0"/>
              <a:ext cx="3905400" cy="2714700"/>
            </a:xfrm>
            <a:prstGeom prst="roundRect">
              <a:avLst>
                <a:gd name="adj" fmla="val 2807"/>
              </a:avLst>
            </a:prstGeom>
            <a:solidFill>
              <a:srgbClr val="FFFFFF"/>
            </a:solidFill>
            <a:ln w="14300" cap="flat" cmpd="sng">
              <a:solidFill>
                <a:srgbClr val="78909C"/>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38" name="Google Shape;138;p17"/>
            <p:cNvSpPr txBox="1"/>
            <p:nvPr/>
          </p:nvSpPr>
          <p:spPr>
            <a:xfrm>
              <a:off x="238125" y="238125"/>
              <a:ext cx="3429000" cy="2238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a:solidFill>
                    <a:srgbClr val="78909C"/>
                  </a:solidFill>
                  <a:latin typeface="Arial"/>
                  <a:ea typeface="Arial"/>
                  <a:cs typeface="Arial"/>
                  <a:sym typeface="Arial"/>
                </a:rPr>
                <a:t>The Daily Demands</a:t>
              </a:r>
              <a:endParaRPr sz="1100" b="1">
                <a:solidFill>
                  <a:srgbClr val="78909C"/>
                </a:solidFill>
                <a:latin typeface="Arial"/>
                <a:ea typeface="Arial"/>
                <a:cs typeface="Arial"/>
                <a:sym typeface="Arial"/>
              </a:endParaRPr>
            </a:p>
            <a:p>
              <a:pPr marL="190500" marR="0" lvl="0" indent="-190500" algn="l" rtl="0">
                <a:spcBef>
                  <a:spcPts val="1500"/>
                </a:spcBef>
                <a:spcAft>
                  <a:spcPts val="0"/>
                </a:spcAft>
                <a:buNone/>
              </a:pPr>
              <a:r>
                <a:rPr lang="en" sz="1600" b="1">
                  <a:solidFill>
                    <a:srgbClr val="182F66"/>
                  </a:solidFill>
                  <a:latin typeface="Arial"/>
                  <a:ea typeface="Arial"/>
                  <a:cs typeface="Arial"/>
                  <a:sym typeface="Arial"/>
                </a:rPr>
                <a:t>• </a:t>
              </a:r>
              <a:r>
                <a:rPr lang="en" sz="1600" b="0">
                  <a:solidFill>
                    <a:srgbClr val="595959"/>
                  </a:solidFill>
                  <a:latin typeface="Arial"/>
                  <a:ea typeface="Arial"/>
                  <a:cs typeface="Arial"/>
                  <a:sym typeface="Arial"/>
                </a:rPr>
                <a:t>A procurement package to review</a:t>
              </a:r>
              <a:endParaRPr sz="1600" b="1">
                <a:solidFill>
                  <a:srgbClr val="182F66"/>
                </a:solidFill>
                <a:latin typeface="Arial"/>
                <a:ea typeface="Arial"/>
                <a:cs typeface="Arial"/>
                <a:sym typeface="Arial"/>
              </a:endParaRPr>
            </a:p>
            <a:p>
              <a:pPr marL="190500" marR="0" lvl="0" indent="-190500" algn="l" rtl="0">
                <a:spcBef>
                  <a:spcPts val="1350"/>
                </a:spcBef>
                <a:spcAft>
                  <a:spcPts val="0"/>
                </a:spcAft>
                <a:buNone/>
              </a:pPr>
              <a:r>
                <a:rPr lang="en" sz="1600" b="1">
                  <a:solidFill>
                    <a:srgbClr val="182F66"/>
                  </a:solidFill>
                  <a:latin typeface="Arial"/>
                  <a:ea typeface="Arial"/>
                  <a:cs typeface="Arial"/>
                  <a:sym typeface="Arial"/>
                </a:rPr>
                <a:t>• </a:t>
              </a:r>
              <a:r>
                <a:rPr lang="en" sz="1600" b="0">
                  <a:solidFill>
                    <a:srgbClr val="595959"/>
                  </a:solidFill>
                  <a:latin typeface="Arial"/>
                  <a:ea typeface="Arial"/>
                  <a:cs typeface="Arial"/>
                  <a:sym typeface="Arial"/>
                </a:rPr>
                <a:t>FAR questions to verify</a:t>
              </a:r>
              <a:endParaRPr sz="1600" b="1">
                <a:solidFill>
                  <a:srgbClr val="182F66"/>
                </a:solidFill>
                <a:latin typeface="Arial"/>
                <a:ea typeface="Arial"/>
                <a:cs typeface="Arial"/>
                <a:sym typeface="Arial"/>
              </a:endParaRPr>
            </a:p>
            <a:p>
              <a:pPr marL="190500" marR="0" lvl="0" indent="-190500" algn="l" rtl="0">
                <a:spcBef>
                  <a:spcPts val="1350"/>
                </a:spcBef>
                <a:spcAft>
                  <a:spcPts val="1350"/>
                </a:spcAft>
                <a:buNone/>
              </a:pPr>
              <a:r>
                <a:rPr lang="en" sz="1600" b="1">
                  <a:solidFill>
                    <a:srgbClr val="182F66"/>
                  </a:solidFill>
                  <a:latin typeface="Arial"/>
                  <a:ea typeface="Arial"/>
                  <a:cs typeface="Arial"/>
                  <a:sym typeface="Arial"/>
                </a:rPr>
                <a:t>• </a:t>
              </a:r>
              <a:r>
                <a:rPr lang="en" sz="1600" b="0">
                  <a:solidFill>
                    <a:srgbClr val="595959"/>
                  </a:solidFill>
                  <a:latin typeface="Arial"/>
                  <a:ea typeface="Arial"/>
                  <a:cs typeface="Arial"/>
                  <a:sym typeface="Arial"/>
                </a:rPr>
                <a:t>A market research summary to draft</a:t>
              </a:r>
              <a:endParaRPr sz="1600" b="1">
                <a:solidFill>
                  <a:srgbClr val="182F66"/>
                </a:solidFill>
                <a:latin typeface="Arial"/>
                <a:ea typeface="Arial"/>
                <a:cs typeface="Arial"/>
                <a:sym typeface="Arial"/>
              </a:endParaRPr>
            </a:p>
          </p:txBody>
        </p:sp>
      </p:grpSp>
      <p:grpSp>
        <p:nvGrpSpPr>
          <p:cNvPr id="139" name="Google Shape;139;p17" descr="This image illustrates two AI inflection statements."/>
          <p:cNvGrpSpPr/>
          <p:nvPr/>
        </p:nvGrpSpPr>
        <p:grpSpPr>
          <a:xfrm>
            <a:off x="4800600" y="1857375"/>
            <a:ext cx="3905400" cy="2714700"/>
            <a:chOff x="0" y="0"/>
            <a:chExt cx="3905400" cy="2714700"/>
          </a:xfrm>
        </p:grpSpPr>
        <p:sp>
          <p:nvSpPr>
            <p:cNvPr id="140" name="Google Shape;140;p17"/>
            <p:cNvSpPr/>
            <p:nvPr/>
          </p:nvSpPr>
          <p:spPr>
            <a:xfrm>
              <a:off x="0" y="0"/>
              <a:ext cx="3905400" cy="2714700"/>
            </a:xfrm>
            <a:prstGeom prst="roundRect">
              <a:avLst>
                <a:gd name="adj" fmla="val 2807"/>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1" name="Google Shape;141;p17"/>
            <p:cNvSpPr txBox="1"/>
            <p:nvPr/>
          </p:nvSpPr>
          <p:spPr>
            <a:xfrm>
              <a:off x="238125" y="238125"/>
              <a:ext cx="3429000" cy="2238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100" b="1">
                  <a:solidFill>
                    <a:srgbClr val="78909C"/>
                  </a:solidFill>
                  <a:latin typeface="Arial"/>
                  <a:ea typeface="Arial"/>
                  <a:cs typeface="Arial"/>
                  <a:sym typeface="Arial"/>
                </a:rPr>
                <a:t>The AI Inflection</a:t>
              </a:r>
              <a:endParaRPr sz="1100" b="1">
                <a:solidFill>
                  <a:srgbClr val="78909C"/>
                </a:solidFill>
                <a:latin typeface="Arial"/>
                <a:ea typeface="Arial"/>
                <a:cs typeface="Arial"/>
                <a:sym typeface="Arial"/>
              </a:endParaRPr>
            </a:p>
            <a:p>
              <a:pPr marL="0" lvl="0" indent="0" algn="l" rtl="0">
                <a:spcBef>
                  <a:spcPts val="1500"/>
                </a:spcBef>
                <a:spcAft>
                  <a:spcPts val="0"/>
                </a:spcAft>
                <a:buNone/>
              </a:pPr>
              <a:r>
                <a:rPr lang="en" sz="1600" b="0">
                  <a:solidFill>
                    <a:srgbClr val="FFFFFF"/>
                  </a:solidFill>
                  <a:latin typeface="Arial"/>
                  <a:ea typeface="Arial"/>
                  <a:cs typeface="Arial"/>
                  <a:sym typeface="Arial"/>
                </a:rPr>
                <a:t>Stakeholders asking, </a:t>
              </a:r>
              <a:r>
                <a:rPr lang="en" sz="1600" b="1">
                  <a:solidFill>
                    <a:srgbClr val="FFFFFF"/>
                  </a:solidFill>
                  <a:latin typeface="Arial"/>
                  <a:ea typeface="Arial"/>
                  <a:cs typeface="Arial"/>
                  <a:sym typeface="Arial"/>
                </a:rPr>
                <a:t>“Can AI help with this?”</a:t>
              </a:r>
              <a:endParaRPr sz="1600" b="0">
                <a:solidFill>
                  <a:srgbClr val="FFFFFF"/>
                </a:solidFill>
                <a:latin typeface="Arial"/>
                <a:ea typeface="Arial"/>
                <a:cs typeface="Arial"/>
                <a:sym typeface="Arial"/>
              </a:endParaRPr>
            </a:p>
            <a:p>
              <a:pPr marL="0" lvl="0" indent="0" algn="l" rtl="0">
                <a:spcBef>
                  <a:spcPts val="1350"/>
                </a:spcBef>
                <a:spcAft>
                  <a:spcPts val="0"/>
                </a:spcAft>
                <a:buNone/>
              </a:pPr>
              <a:r>
                <a:rPr lang="en" sz="1600" b="0">
                  <a:solidFill>
                    <a:srgbClr val="FFFFFF"/>
                  </a:solidFill>
                  <a:latin typeface="Arial"/>
                  <a:ea typeface="Arial"/>
                  <a:cs typeface="Arial"/>
                  <a:sym typeface="Arial"/>
                </a:rPr>
                <a:t>One big concern: </a:t>
              </a:r>
              <a:r>
                <a:rPr lang="en" sz="1600" b="1">
                  <a:solidFill>
                    <a:srgbClr val="FFD54F"/>
                  </a:solidFill>
                  <a:latin typeface="Arial"/>
                  <a:ea typeface="Arial"/>
                  <a:cs typeface="Arial"/>
                  <a:sym typeface="Arial"/>
                </a:rPr>
                <a:t>“Can I actually trust it?”</a:t>
              </a:r>
              <a:endParaRPr sz="1600" b="0">
                <a:solidFill>
                  <a:srgbClr val="FFFFFF"/>
                </a:solidFill>
                <a:latin typeface="Arial"/>
                <a:ea typeface="Arial"/>
                <a:cs typeface="Arial"/>
                <a:sym typeface="Arial"/>
              </a:endParaRPr>
            </a:p>
            <a:p>
              <a:pPr marL="0" lvl="0" indent="0" algn="ctr" rtl="0">
                <a:spcBef>
                  <a:spcPts val="1875"/>
                </a:spcBef>
                <a:spcAft>
                  <a:spcPts val="0"/>
                </a:spcAft>
                <a:buNone/>
              </a:pPr>
              <a:r>
                <a:rPr lang="en" sz="1300" b="1">
                  <a:solidFill>
                    <a:srgbClr val="FFFFFF"/>
                  </a:solidFill>
                  <a:latin typeface="Arial"/>
                  <a:ea typeface="Arial"/>
                  <a:cs typeface="Arial"/>
                  <a:sym typeface="Arial"/>
                </a:rPr>
                <a:t>Put your answers in chat!!!</a:t>
              </a:r>
              <a:endParaRPr sz="1300" b="1">
                <a:solidFill>
                  <a:srgbClr val="FFFFFF"/>
                </a:solidFill>
                <a:latin typeface="Arial"/>
                <a:ea typeface="Arial"/>
                <a:cs typeface="Arial"/>
                <a:sym typeface="Arial"/>
              </a:endParaRPr>
            </a:p>
          </p:txBody>
        </p:sp>
      </p:gr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2" name="Title 1">
            <a:extLst>
              <a:ext uri="{FF2B5EF4-FFF2-40B4-BE49-F238E27FC236}">
                <a16:creationId xmlns:a16="http://schemas.microsoft.com/office/drawing/2014/main" id="{B1D8D657-858F-32E1-1008-0441EEA81D65}"/>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First Thoughts on AI</a:t>
            </a:r>
          </a:p>
        </p:txBody>
      </p:sp>
      <p:sp>
        <p:nvSpPr>
          <p:cNvPr id="147" name="Google Shape;147;p18">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48" name="Google Shape;148;p18">
            <a:extLst>
              <a:ext uri="{C183D7F6-B498-43B3-948B-1728B52AA6E4}">
                <adec:decorative xmlns:adec="http://schemas.microsoft.com/office/drawing/2017/decorative" val="1"/>
              </a:ext>
            </a:extLst>
          </p:cNvPr>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149" name="Google Shape;149;p18">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51" name="Google Shape;151;p18" descr="This image represents the acquisition training for the real-world banner."/>
          <p:cNvPicPr preferRelativeResize="0"/>
          <p:nvPr/>
        </p:nvPicPr>
        <p:blipFill rotWithShape="1">
          <a:blip r:embed="rId5">
            <a:alphaModFix/>
          </a:blip>
          <a:srcRect/>
          <a:stretch/>
        </p:blipFill>
        <p:spPr>
          <a:xfrm>
            <a:off x="7509253" y="238195"/>
            <a:ext cx="1266000" cy="569700"/>
          </a:xfrm>
          <a:prstGeom prst="rect">
            <a:avLst/>
          </a:prstGeom>
          <a:noFill/>
          <a:ln>
            <a:noFill/>
          </a:ln>
        </p:spPr>
      </p:pic>
      <p:sp>
        <p:nvSpPr>
          <p:cNvPr id="152" name="Google Shape;152;p18"/>
          <p:cNvSpPr txBox="1"/>
          <p:nvPr/>
        </p:nvSpPr>
        <p:spPr>
          <a:xfrm>
            <a:off x="438150" y="1190625"/>
            <a:ext cx="8267700" cy="666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600" b="1">
                <a:solidFill>
                  <a:srgbClr val="182F66"/>
                </a:solidFill>
                <a:latin typeface="Arial"/>
                <a:ea typeface="Arial"/>
                <a:cs typeface="Arial"/>
                <a:sym typeface="Arial"/>
              </a:rPr>
              <a:t>Discussion - First Thoughts on AI in the Workplace</a:t>
            </a:r>
            <a:endParaRPr sz="2600" b="1">
              <a:solidFill>
                <a:srgbClr val="182F66"/>
              </a:solidFill>
              <a:latin typeface="Arial"/>
              <a:ea typeface="Arial"/>
              <a:cs typeface="Arial"/>
              <a:sym typeface="Arial"/>
            </a:endParaRPr>
          </a:p>
        </p:txBody>
      </p:sp>
      <p:grpSp>
        <p:nvGrpSpPr>
          <p:cNvPr id="153" name="Google Shape;153;p18" descr="This image poses a question: &quot;What is the first thing that comes to mind when you think of AI in the federal workspace?&quot;"/>
          <p:cNvGrpSpPr/>
          <p:nvPr/>
        </p:nvGrpSpPr>
        <p:grpSpPr>
          <a:xfrm>
            <a:off x="438150" y="2000250"/>
            <a:ext cx="8267700" cy="1428900"/>
            <a:chOff x="438150" y="2000250"/>
            <a:chExt cx="8267700" cy="1428900"/>
          </a:xfrm>
        </p:grpSpPr>
        <p:sp>
          <p:nvSpPr>
            <p:cNvPr id="154" name="Google Shape;154;p18"/>
            <p:cNvSpPr/>
            <p:nvPr/>
          </p:nvSpPr>
          <p:spPr>
            <a:xfrm>
              <a:off x="438150" y="2000250"/>
              <a:ext cx="8267700" cy="1428900"/>
            </a:xfrm>
            <a:prstGeom prst="roundRect">
              <a:avLst>
                <a:gd name="adj" fmla="val 5333"/>
              </a:avLst>
            </a:prstGeom>
            <a:solidFill>
              <a:srgbClr val="78909C">
                <a:alpha val="1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5" name="Google Shape;155;p18"/>
            <p:cNvSpPr/>
            <p:nvPr/>
          </p:nvSpPr>
          <p:spPr>
            <a:xfrm>
              <a:off x="438150" y="2000250"/>
              <a:ext cx="57300" cy="14289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6" name="Google Shape;156;p18"/>
            <p:cNvSpPr txBox="1"/>
            <p:nvPr/>
          </p:nvSpPr>
          <p:spPr>
            <a:xfrm>
              <a:off x="723900" y="2000250"/>
              <a:ext cx="7696200" cy="1428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200" b="0">
                  <a:solidFill>
                    <a:srgbClr val="000000"/>
                  </a:solidFill>
                  <a:latin typeface="Arial"/>
                  <a:ea typeface="Arial"/>
                  <a:cs typeface="Arial"/>
                  <a:sym typeface="Arial"/>
                </a:rPr>
                <a:t>What is the first thing that comes your mind when you hear about AI in the federal workplace?</a:t>
              </a:r>
              <a:endParaRPr sz="2200" b="0">
                <a:solidFill>
                  <a:srgbClr val="000000"/>
                </a:solidFill>
                <a:latin typeface="Arial"/>
                <a:ea typeface="Arial"/>
                <a:cs typeface="Arial"/>
                <a:sym typeface="Arial"/>
              </a:endParaRPr>
            </a:p>
          </p:txBody>
        </p:sp>
      </p:grpSp>
      <p:grpSp>
        <p:nvGrpSpPr>
          <p:cNvPr id="157" name="Google Shape;157;p18" descr="This image illustrates an icon with the statement Put your answers in chat!&quot;"/>
          <p:cNvGrpSpPr/>
          <p:nvPr/>
        </p:nvGrpSpPr>
        <p:grpSpPr>
          <a:xfrm>
            <a:off x="438150" y="3667125"/>
            <a:ext cx="3619500" cy="533400"/>
            <a:chOff x="438150" y="3667125"/>
            <a:chExt cx="3619500" cy="533400"/>
          </a:xfrm>
        </p:grpSpPr>
        <p:sp>
          <p:nvSpPr>
            <p:cNvPr id="158" name="Google Shape;158;p18"/>
            <p:cNvSpPr/>
            <p:nvPr/>
          </p:nvSpPr>
          <p:spPr>
            <a:xfrm>
              <a:off x="438150" y="3667125"/>
              <a:ext cx="3619500" cy="533400"/>
            </a:xfrm>
            <a:prstGeom prst="roundRect">
              <a:avLst>
                <a:gd name="adj" fmla="val 50000"/>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59" name="Google Shape;159;p18"/>
            <p:cNvSpPr/>
            <p:nvPr/>
          </p:nvSpPr>
          <p:spPr>
            <a:xfrm>
              <a:off x="702945" y="3836670"/>
              <a:ext cx="171450" cy="171450"/>
            </a:xfrm>
            <a:custGeom>
              <a:avLst/>
              <a:gdLst/>
              <a:ahLst/>
              <a:cxnLst/>
              <a:rect l="l" t="t" r="r" b="b"/>
              <a:pathLst>
                <a:path w="120000" h="120000" extrusionOk="0">
                  <a:moveTo>
                    <a:pt x="108000" y="0"/>
                  </a:moveTo>
                  <a:lnTo>
                    <a:pt x="12000" y="0"/>
                  </a:lnTo>
                  <a:cubicBezTo>
                    <a:pt x="5400" y="0"/>
                    <a:pt x="60" y="5400"/>
                    <a:pt x="60" y="12000"/>
                  </a:cubicBezTo>
                  <a:lnTo>
                    <a:pt x="0" y="120000"/>
                  </a:lnTo>
                  <a:lnTo>
                    <a:pt x="24000" y="96000"/>
                  </a:lnTo>
                  <a:lnTo>
                    <a:pt x="108000" y="96000"/>
                  </a:lnTo>
                  <a:cubicBezTo>
                    <a:pt x="114600" y="96000"/>
                    <a:pt x="120000" y="90600"/>
                    <a:pt x="120000" y="84000"/>
                  </a:cubicBezTo>
                  <a:lnTo>
                    <a:pt x="120000" y="12000"/>
                  </a:lnTo>
                  <a:cubicBezTo>
                    <a:pt x="120000" y="5400"/>
                    <a:pt x="114600" y="0"/>
                    <a:pt x="108000" y="0"/>
                  </a:cubicBezTo>
                  <a:close/>
                </a:path>
              </a:pathLst>
            </a:cu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0" name="Google Shape;160;p18"/>
            <p:cNvSpPr txBox="1"/>
            <p:nvPr/>
          </p:nvSpPr>
          <p:spPr>
            <a:xfrm>
              <a:off x="1000125" y="3667125"/>
              <a:ext cx="2809800" cy="533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FFFFFF"/>
                  </a:solidFill>
                  <a:latin typeface="Arial"/>
                  <a:ea typeface="Arial"/>
                  <a:cs typeface="Arial"/>
                  <a:sym typeface="Arial"/>
                </a:rPr>
                <a:t>Put your answers in chat!!!</a:t>
              </a:r>
              <a:endParaRPr sz="1600" b="1">
                <a:solidFill>
                  <a:srgbClr val="FFFFFF"/>
                </a:solidFill>
                <a:latin typeface="Arial"/>
                <a:ea typeface="Arial"/>
                <a:cs typeface="Arial"/>
                <a:sym typeface="Arial"/>
              </a:endParaRPr>
            </a:p>
          </p:txBody>
        </p:sp>
      </p:gr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Title 1">
            <a:extLst>
              <a:ext uri="{FF2B5EF4-FFF2-40B4-BE49-F238E27FC236}">
                <a16:creationId xmlns:a16="http://schemas.microsoft.com/office/drawing/2014/main" id="{ED3976BA-4C7D-30FE-9552-6370472804F8}"/>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AI in Federal Acquisition</a:t>
            </a:r>
          </a:p>
        </p:txBody>
      </p:sp>
      <p:sp>
        <p:nvSpPr>
          <p:cNvPr id="165" name="Google Shape;165;p19">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66" name="Google Shape;166;p19">
            <a:extLst>
              <a:ext uri="{C183D7F6-B498-43B3-948B-1728B52AA6E4}">
                <adec:decorative xmlns:adec="http://schemas.microsoft.com/office/drawing/2017/decorative" val="1"/>
              </a:ext>
            </a:extLst>
          </p:cNvPr>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167" name="Google Shape;167;p19">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69" name="Google Shape;169;p19" descr="This image represents the acquisition training for the real-world banner."/>
          <p:cNvPicPr preferRelativeResize="0"/>
          <p:nvPr/>
        </p:nvPicPr>
        <p:blipFill rotWithShape="1">
          <a:blip r:embed="rId5">
            <a:alphaModFix/>
          </a:blip>
          <a:srcRect/>
          <a:stretch/>
        </p:blipFill>
        <p:spPr>
          <a:xfrm>
            <a:off x="7509253" y="238195"/>
            <a:ext cx="1266000" cy="569700"/>
          </a:xfrm>
          <a:prstGeom prst="rect">
            <a:avLst/>
          </a:prstGeom>
          <a:noFill/>
          <a:ln>
            <a:noFill/>
          </a:ln>
        </p:spPr>
      </p:pic>
      <p:sp>
        <p:nvSpPr>
          <p:cNvPr id="170" name="Google Shape;170;p19"/>
          <p:cNvSpPr txBox="1"/>
          <p:nvPr/>
        </p:nvSpPr>
        <p:spPr>
          <a:xfrm>
            <a:off x="438150" y="1095375"/>
            <a:ext cx="8248800" cy="47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200" b="1">
                <a:solidFill>
                  <a:srgbClr val="182F66"/>
                </a:solidFill>
                <a:latin typeface="Arial"/>
                <a:ea typeface="Arial"/>
                <a:cs typeface="Arial"/>
                <a:sym typeface="Arial"/>
              </a:rPr>
              <a:t>Guiding Policy for AI in Federal Acquisition</a:t>
            </a:r>
            <a:endParaRPr sz="2200" b="1">
              <a:solidFill>
                <a:srgbClr val="182F66"/>
              </a:solidFill>
              <a:latin typeface="Arial"/>
              <a:ea typeface="Arial"/>
              <a:cs typeface="Arial"/>
              <a:sym typeface="Arial"/>
            </a:endParaRPr>
          </a:p>
        </p:txBody>
      </p:sp>
      <p:grpSp>
        <p:nvGrpSpPr>
          <p:cNvPr id="171" name="Google Shape;171;p19" descr="This image displays policy number M-25-21."/>
          <p:cNvGrpSpPr/>
          <p:nvPr/>
        </p:nvGrpSpPr>
        <p:grpSpPr>
          <a:xfrm>
            <a:off x="438150" y="1666875"/>
            <a:ext cx="2610000" cy="1333650"/>
            <a:chOff x="0" y="0"/>
            <a:chExt cx="2610000" cy="1333650"/>
          </a:xfrm>
        </p:grpSpPr>
        <p:sp>
          <p:nvSpPr>
            <p:cNvPr id="172" name="Google Shape;172;p19"/>
            <p:cNvSpPr/>
            <p:nvPr/>
          </p:nvSpPr>
          <p:spPr>
            <a:xfrm>
              <a:off x="0" y="0"/>
              <a:ext cx="2610000" cy="2859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3" name="Google Shape;173;p19"/>
            <p:cNvSpPr txBox="1"/>
            <p:nvPr/>
          </p:nvSpPr>
          <p:spPr>
            <a:xfrm>
              <a:off x="0" y="0"/>
              <a:ext cx="26100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solidFill>
                    <a:srgbClr val="FFFFFF"/>
                  </a:solidFill>
                  <a:latin typeface="Arial"/>
                  <a:ea typeface="Arial"/>
                  <a:cs typeface="Arial"/>
                  <a:sym typeface="Arial"/>
                </a:rPr>
                <a:t>M-25-21</a:t>
              </a:r>
              <a:endParaRPr sz="1100" b="1">
                <a:solidFill>
                  <a:srgbClr val="FFFFFF"/>
                </a:solidFill>
                <a:latin typeface="Arial"/>
                <a:ea typeface="Arial"/>
                <a:cs typeface="Arial"/>
                <a:sym typeface="Arial"/>
              </a:endParaRPr>
            </a:p>
          </p:txBody>
        </p:sp>
        <p:sp>
          <p:nvSpPr>
            <p:cNvPr id="174" name="Google Shape;174;p19"/>
            <p:cNvSpPr/>
            <p:nvPr/>
          </p:nvSpPr>
          <p:spPr>
            <a:xfrm>
              <a:off x="0" y="285750"/>
              <a:ext cx="2610000" cy="1047900"/>
            </a:xfrm>
            <a:prstGeom prst="rect">
              <a:avLst/>
            </a:prstGeom>
            <a:solidFill>
              <a:srgbClr val="FFFFFF"/>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5" name="Google Shape;175;p19"/>
            <p:cNvSpPr txBox="1"/>
            <p:nvPr/>
          </p:nvSpPr>
          <p:spPr>
            <a:xfrm>
              <a:off x="114300" y="400050"/>
              <a:ext cx="2381400" cy="81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3333"/>
                  </a:solidFill>
                  <a:latin typeface="Arial"/>
                  <a:ea typeface="Arial"/>
                  <a:cs typeface="Arial"/>
                  <a:sym typeface="Arial"/>
                </a:rPr>
                <a:t>AI use must be governed, inventoried, risk-managed, and aligned to public trust.</a:t>
              </a:r>
              <a:endParaRPr sz="1050" b="0">
                <a:solidFill>
                  <a:srgbClr val="333333"/>
                </a:solidFill>
                <a:latin typeface="Arial"/>
                <a:ea typeface="Arial"/>
                <a:cs typeface="Arial"/>
                <a:sym typeface="Arial"/>
              </a:endParaRPr>
            </a:p>
          </p:txBody>
        </p:sp>
      </p:grpSp>
      <p:grpSp>
        <p:nvGrpSpPr>
          <p:cNvPr id="176" name="Google Shape;176;p19" descr="This image displays policy number M-25-22."/>
          <p:cNvGrpSpPr/>
          <p:nvPr/>
        </p:nvGrpSpPr>
        <p:grpSpPr>
          <a:xfrm>
            <a:off x="3267075" y="1666875"/>
            <a:ext cx="2610000" cy="1333650"/>
            <a:chOff x="0" y="0"/>
            <a:chExt cx="2610000" cy="1333650"/>
          </a:xfrm>
        </p:grpSpPr>
        <p:sp>
          <p:nvSpPr>
            <p:cNvPr id="177" name="Google Shape;177;p19"/>
            <p:cNvSpPr/>
            <p:nvPr/>
          </p:nvSpPr>
          <p:spPr>
            <a:xfrm>
              <a:off x="0" y="0"/>
              <a:ext cx="2610000" cy="2859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8" name="Google Shape;178;p19"/>
            <p:cNvSpPr txBox="1"/>
            <p:nvPr/>
          </p:nvSpPr>
          <p:spPr>
            <a:xfrm>
              <a:off x="0" y="0"/>
              <a:ext cx="26100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solidFill>
                    <a:srgbClr val="FFFFFF"/>
                  </a:solidFill>
                  <a:latin typeface="Arial"/>
                  <a:ea typeface="Arial"/>
                  <a:cs typeface="Arial"/>
                  <a:sym typeface="Arial"/>
                </a:rPr>
                <a:t>M-25-22</a:t>
              </a:r>
              <a:endParaRPr sz="1100" b="1">
                <a:solidFill>
                  <a:srgbClr val="FFFFFF"/>
                </a:solidFill>
                <a:latin typeface="Arial"/>
                <a:ea typeface="Arial"/>
                <a:cs typeface="Arial"/>
                <a:sym typeface="Arial"/>
              </a:endParaRPr>
            </a:p>
          </p:txBody>
        </p:sp>
        <p:sp>
          <p:nvSpPr>
            <p:cNvPr id="179" name="Google Shape;179;p19"/>
            <p:cNvSpPr/>
            <p:nvPr/>
          </p:nvSpPr>
          <p:spPr>
            <a:xfrm>
              <a:off x="0" y="285750"/>
              <a:ext cx="2610000" cy="1047900"/>
            </a:xfrm>
            <a:prstGeom prst="rect">
              <a:avLst/>
            </a:prstGeom>
            <a:solidFill>
              <a:srgbClr val="FFFFFF"/>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80" name="Google Shape;180;p19"/>
            <p:cNvSpPr txBox="1"/>
            <p:nvPr/>
          </p:nvSpPr>
          <p:spPr>
            <a:xfrm>
              <a:off x="114300" y="400050"/>
              <a:ext cx="2381400" cy="81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3333"/>
                  </a:solidFill>
                  <a:latin typeface="Arial"/>
                  <a:ea typeface="Arial"/>
                  <a:cs typeface="Arial"/>
                  <a:sym typeface="Arial"/>
                </a:rPr>
                <a:t>AI acquisition must be competitive, performance-based, testable, and protected from vendor lock-in.</a:t>
              </a:r>
              <a:endParaRPr sz="1050" b="0">
                <a:solidFill>
                  <a:srgbClr val="333333"/>
                </a:solidFill>
                <a:latin typeface="Arial"/>
                <a:ea typeface="Arial"/>
                <a:cs typeface="Arial"/>
                <a:sym typeface="Arial"/>
              </a:endParaRPr>
            </a:p>
          </p:txBody>
        </p:sp>
      </p:grpSp>
      <p:grpSp>
        <p:nvGrpSpPr>
          <p:cNvPr id="181" name="Google Shape;181;p19" descr="This image displays policy number M-26-04/EO 14319."/>
          <p:cNvGrpSpPr/>
          <p:nvPr/>
        </p:nvGrpSpPr>
        <p:grpSpPr>
          <a:xfrm>
            <a:off x="6096000" y="1666875"/>
            <a:ext cx="2610000" cy="1333650"/>
            <a:chOff x="0" y="0"/>
            <a:chExt cx="2610000" cy="1333650"/>
          </a:xfrm>
        </p:grpSpPr>
        <p:sp>
          <p:nvSpPr>
            <p:cNvPr id="182" name="Google Shape;182;p19"/>
            <p:cNvSpPr/>
            <p:nvPr/>
          </p:nvSpPr>
          <p:spPr>
            <a:xfrm>
              <a:off x="0" y="0"/>
              <a:ext cx="2610000" cy="2859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83" name="Google Shape;183;p19"/>
            <p:cNvSpPr txBox="1"/>
            <p:nvPr/>
          </p:nvSpPr>
          <p:spPr>
            <a:xfrm>
              <a:off x="0" y="0"/>
              <a:ext cx="26100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solidFill>
                    <a:srgbClr val="FFFFFF"/>
                  </a:solidFill>
                  <a:latin typeface="Arial"/>
                  <a:ea typeface="Arial"/>
                  <a:cs typeface="Arial"/>
                  <a:sym typeface="Arial"/>
                </a:rPr>
                <a:t>M-26-04 / EO 14319</a:t>
              </a:r>
              <a:endParaRPr sz="1100" b="1">
                <a:solidFill>
                  <a:srgbClr val="FFFFFF"/>
                </a:solidFill>
                <a:latin typeface="Arial"/>
                <a:ea typeface="Arial"/>
                <a:cs typeface="Arial"/>
                <a:sym typeface="Arial"/>
              </a:endParaRPr>
            </a:p>
          </p:txBody>
        </p:sp>
        <p:sp>
          <p:nvSpPr>
            <p:cNvPr id="184" name="Google Shape;184;p19"/>
            <p:cNvSpPr/>
            <p:nvPr/>
          </p:nvSpPr>
          <p:spPr>
            <a:xfrm>
              <a:off x="0" y="285750"/>
              <a:ext cx="2610000" cy="1047900"/>
            </a:xfrm>
            <a:prstGeom prst="rect">
              <a:avLst/>
            </a:prstGeom>
            <a:solidFill>
              <a:srgbClr val="FFFFFF"/>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85" name="Google Shape;185;p19"/>
            <p:cNvSpPr txBox="1"/>
            <p:nvPr/>
          </p:nvSpPr>
          <p:spPr>
            <a:xfrm>
              <a:off x="114300" y="400050"/>
              <a:ext cx="2381400" cy="81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3333"/>
                  </a:solidFill>
                  <a:latin typeface="Arial"/>
                  <a:ea typeface="Arial"/>
                  <a:cs typeface="Arial"/>
                  <a:sym typeface="Arial"/>
                </a:rPr>
                <a:t>LLMs must support truth-seeking, ideological neutrality, transparency, and user feedback.</a:t>
              </a:r>
              <a:endParaRPr sz="1050" b="0">
                <a:solidFill>
                  <a:srgbClr val="333333"/>
                </a:solidFill>
                <a:latin typeface="Arial"/>
                <a:ea typeface="Arial"/>
                <a:cs typeface="Arial"/>
                <a:sym typeface="Arial"/>
              </a:endParaRPr>
            </a:p>
          </p:txBody>
        </p:sp>
      </p:grpSp>
      <p:grpSp>
        <p:nvGrpSpPr>
          <p:cNvPr id="194" name="Google Shape;194;p19" descr="This image displays executive number EO 14179."/>
          <p:cNvGrpSpPr/>
          <p:nvPr/>
        </p:nvGrpSpPr>
        <p:grpSpPr>
          <a:xfrm>
            <a:off x="438150" y="3095625"/>
            <a:ext cx="2610000" cy="1333650"/>
            <a:chOff x="0" y="0"/>
            <a:chExt cx="2610000" cy="1333650"/>
          </a:xfrm>
        </p:grpSpPr>
        <p:sp>
          <p:nvSpPr>
            <p:cNvPr id="195" name="Google Shape;195;p19"/>
            <p:cNvSpPr/>
            <p:nvPr/>
          </p:nvSpPr>
          <p:spPr>
            <a:xfrm>
              <a:off x="0" y="0"/>
              <a:ext cx="2610000" cy="2859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96" name="Google Shape;196;p19"/>
            <p:cNvSpPr txBox="1"/>
            <p:nvPr/>
          </p:nvSpPr>
          <p:spPr>
            <a:xfrm>
              <a:off x="0" y="0"/>
              <a:ext cx="26100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solidFill>
                    <a:srgbClr val="FFFFFF"/>
                  </a:solidFill>
                  <a:latin typeface="Arial"/>
                  <a:ea typeface="Arial"/>
                  <a:cs typeface="Arial"/>
                  <a:sym typeface="Arial"/>
                </a:rPr>
                <a:t>EO 14179</a:t>
              </a:r>
              <a:endParaRPr sz="1100" b="1">
                <a:solidFill>
                  <a:srgbClr val="FFFFFF"/>
                </a:solidFill>
                <a:latin typeface="Arial"/>
                <a:ea typeface="Arial"/>
                <a:cs typeface="Arial"/>
                <a:sym typeface="Arial"/>
              </a:endParaRPr>
            </a:p>
          </p:txBody>
        </p:sp>
        <p:sp>
          <p:nvSpPr>
            <p:cNvPr id="197" name="Google Shape;197;p19"/>
            <p:cNvSpPr/>
            <p:nvPr/>
          </p:nvSpPr>
          <p:spPr>
            <a:xfrm>
              <a:off x="0" y="285750"/>
              <a:ext cx="2610000" cy="1047900"/>
            </a:xfrm>
            <a:prstGeom prst="rect">
              <a:avLst/>
            </a:prstGeom>
            <a:solidFill>
              <a:srgbClr val="FFFFFF"/>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98" name="Google Shape;198;p19"/>
            <p:cNvSpPr txBox="1"/>
            <p:nvPr/>
          </p:nvSpPr>
          <p:spPr>
            <a:xfrm>
              <a:off x="114300" y="400050"/>
              <a:ext cx="2381400" cy="81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3333"/>
                  </a:solidFill>
                  <a:latin typeface="Arial"/>
                  <a:ea typeface="Arial"/>
                  <a:cs typeface="Arial"/>
                  <a:sym typeface="Arial"/>
                </a:rPr>
                <a:t>Federal AI adoption should remove unnecessary barriers while advancing U.S. AI leadership.</a:t>
              </a:r>
              <a:endParaRPr sz="1050" b="0">
                <a:solidFill>
                  <a:srgbClr val="333333"/>
                </a:solidFill>
                <a:latin typeface="Arial"/>
                <a:ea typeface="Arial"/>
                <a:cs typeface="Arial"/>
                <a:sym typeface="Arial"/>
              </a:endParaRPr>
            </a:p>
          </p:txBody>
        </p:sp>
      </p:grpSp>
      <p:grpSp>
        <p:nvGrpSpPr>
          <p:cNvPr id="199" name="Google Shape;199;p19" descr="This image displays the definition for takeaway."/>
          <p:cNvGrpSpPr/>
          <p:nvPr/>
        </p:nvGrpSpPr>
        <p:grpSpPr>
          <a:xfrm>
            <a:off x="3267075" y="3095625"/>
            <a:ext cx="2610000" cy="1333650"/>
            <a:chOff x="0" y="0"/>
            <a:chExt cx="2610000" cy="1333650"/>
          </a:xfrm>
        </p:grpSpPr>
        <p:sp>
          <p:nvSpPr>
            <p:cNvPr id="200" name="Google Shape;200;p19"/>
            <p:cNvSpPr/>
            <p:nvPr/>
          </p:nvSpPr>
          <p:spPr>
            <a:xfrm>
              <a:off x="0" y="0"/>
              <a:ext cx="2610000" cy="2859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01" name="Google Shape;201;p19"/>
            <p:cNvSpPr txBox="1"/>
            <p:nvPr/>
          </p:nvSpPr>
          <p:spPr>
            <a:xfrm>
              <a:off x="0" y="0"/>
              <a:ext cx="26100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solidFill>
                    <a:srgbClr val="FFFFFF"/>
                  </a:solidFill>
                  <a:latin typeface="Arial"/>
                  <a:ea typeface="Arial"/>
                  <a:cs typeface="Arial"/>
                  <a:sym typeface="Arial"/>
                </a:rPr>
                <a:t>Takeaway</a:t>
              </a:r>
              <a:endParaRPr sz="1100" b="1">
                <a:solidFill>
                  <a:srgbClr val="FFFFFF"/>
                </a:solidFill>
                <a:latin typeface="Arial"/>
                <a:ea typeface="Arial"/>
                <a:cs typeface="Arial"/>
                <a:sym typeface="Arial"/>
              </a:endParaRPr>
            </a:p>
          </p:txBody>
        </p:sp>
        <p:sp>
          <p:nvSpPr>
            <p:cNvPr id="202" name="Google Shape;202;p19"/>
            <p:cNvSpPr/>
            <p:nvPr/>
          </p:nvSpPr>
          <p:spPr>
            <a:xfrm>
              <a:off x="0" y="285750"/>
              <a:ext cx="2610000" cy="1047900"/>
            </a:xfrm>
            <a:prstGeom prst="rect">
              <a:avLst/>
            </a:prstGeom>
            <a:solidFill>
              <a:srgbClr val="FFFFFF"/>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03" name="Google Shape;203;p19"/>
            <p:cNvSpPr txBox="1"/>
            <p:nvPr/>
          </p:nvSpPr>
          <p:spPr>
            <a:xfrm>
              <a:off x="114300" y="400050"/>
              <a:ext cx="2381400" cy="81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3333"/>
                  </a:solidFill>
                  <a:latin typeface="Arial"/>
                  <a:ea typeface="Arial"/>
                  <a:cs typeface="Arial"/>
                  <a:sym typeface="Arial"/>
                </a:rPr>
                <a:t>Humans remain accountable; AI supports drafting, analysis, market research, and monitoring.</a:t>
              </a:r>
              <a:endParaRPr sz="1050" b="0">
                <a:solidFill>
                  <a:srgbClr val="333333"/>
                </a:solidFill>
                <a:latin typeface="Arial"/>
                <a:ea typeface="Arial"/>
                <a:cs typeface="Arial"/>
                <a:sym typeface="Arial"/>
              </a:endParaRPr>
            </a:p>
          </p:txBody>
        </p:sp>
      </p:grpSp>
      <p:grpSp>
        <p:nvGrpSpPr>
          <p:cNvPr id="186" name="Google Shape;186;p19" descr="This image displays policy number EO 14179."/>
          <p:cNvGrpSpPr/>
          <p:nvPr/>
        </p:nvGrpSpPr>
        <p:grpSpPr>
          <a:xfrm>
            <a:off x="6096000" y="3095625"/>
            <a:ext cx="2610000" cy="1333650"/>
            <a:chOff x="0" y="0"/>
            <a:chExt cx="2610000" cy="1333650"/>
          </a:xfrm>
        </p:grpSpPr>
        <p:sp>
          <p:nvSpPr>
            <p:cNvPr id="187" name="Google Shape;187;p19"/>
            <p:cNvSpPr/>
            <p:nvPr/>
          </p:nvSpPr>
          <p:spPr>
            <a:xfrm>
              <a:off x="0" y="0"/>
              <a:ext cx="2610000" cy="2859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88" name="Google Shape;188;p19"/>
            <p:cNvSpPr txBox="1"/>
            <p:nvPr/>
          </p:nvSpPr>
          <p:spPr>
            <a:xfrm>
              <a:off x="0" y="0"/>
              <a:ext cx="26100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100" b="1">
                  <a:solidFill>
                    <a:srgbClr val="FFFFFF"/>
                  </a:solidFill>
                  <a:latin typeface="Arial"/>
                  <a:ea typeface="Arial"/>
                  <a:cs typeface="Arial"/>
                  <a:sym typeface="Arial"/>
                </a:rPr>
                <a:t>Lifecycle Expectation</a:t>
              </a:r>
              <a:endParaRPr sz="1100" b="1">
                <a:solidFill>
                  <a:srgbClr val="FFFFFF"/>
                </a:solidFill>
                <a:latin typeface="Arial"/>
                <a:ea typeface="Arial"/>
                <a:cs typeface="Arial"/>
                <a:sym typeface="Arial"/>
              </a:endParaRPr>
            </a:p>
          </p:txBody>
        </p:sp>
        <p:sp>
          <p:nvSpPr>
            <p:cNvPr id="189" name="Google Shape;189;p19"/>
            <p:cNvSpPr/>
            <p:nvPr/>
          </p:nvSpPr>
          <p:spPr>
            <a:xfrm>
              <a:off x="0" y="285750"/>
              <a:ext cx="2610000" cy="1047900"/>
            </a:xfrm>
            <a:prstGeom prst="rect">
              <a:avLst/>
            </a:prstGeom>
            <a:solidFill>
              <a:srgbClr val="FFFFFF"/>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90" name="Google Shape;190;p19"/>
            <p:cNvSpPr txBox="1"/>
            <p:nvPr/>
          </p:nvSpPr>
          <p:spPr>
            <a:xfrm>
              <a:off x="114300" y="400050"/>
              <a:ext cx="2381400" cy="81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50" b="0">
                  <a:solidFill>
                    <a:srgbClr val="333333"/>
                  </a:solidFill>
                  <a:latin typeface="Arial"/>
                  <a:ea typeface="Arial"/>
                  <a:cs typeface="Arial"/>
                  <a:sym typeface="Arial"/>
                </a:rPr>
                <a:t>Contract for testing, auditability, updates, performance monitoring, data rights, and an exit path.</a:t>
              </a:r>
              <a:endParaRPr sz="1050" b="0">
                <a:solidFill>
                  <a:srgbClr val="333333"/>
                </a:solidFill>
                <a:latin typeface="Arial"/>
                <a:ea typeface="Arial"/>
                <a:cs typeface="Arial"/>
                <a:sym typeface="Arial"/>
              </a:endParaRPr>
            </a:p>
          </p:txBody>
        </p:sp>
      </p:grpSp>
      <p:grpSp>
        <p:nvGrpSpPr>
          <p:cNvPr id="191" name="Google Shape;191;p19" descr="This image displays GSA AI Use Case Types (CIO 2185.1C)."/>
          <p:cNvGrpSpPr/>
          <p:nvPr/>
        </p:nvGrpSpPr>
        <p:grpSpPr>
          <a:xfrm>
            <a:off x="438150" y="4552950"/>
            <a:ext cx="8267700" cy="400200"/>
            <a:chOff x="0" y="0"/>
            <a:chExt cx="8267700" cy="400200"/>
          </a:xfrm>
        </p:grpSpPr>
        <p:sp>
          <p:nvSpPr>
            <p:cNvPr id="192" name="Google Shape;192;p19"/>
            <p:cNvSpPr/>
            <p:nvPr/>
          </p:nvSpPr>
          <p:spPr>
            <a:xfrm>
              <a:off x="0" y="0"/>
              <a:ext cx="38100" cy="400200"/>
            </a:xfrm>
            <a:prstGeom prst="rect">
              <a:avLst/>
            </a:prstGeom>
            <a:solidFill>
              <a:srgbClr val="182F6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93" name="Google Shape;193;p19"/>
            <p:cNvSpPr txBox="1"/>
            <p:nvPr/>
          </p:nvSpPr>
          <p:spPr>
            <a:xfrm>
              <a:off x="152400" y="0"/>
              <a:ext cx="81153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000" b="1">
                  <a:solidFill>
                    <a:srgbClr val="182F66"/>
                  </a:solidFill>
                  <a:latin typeface="Arial"/>
                  <a:ea typeface="Arial"/>
                  <a:cs typeface="Arial"/>
                  <a:sym typeface="Arial"/>
                </a:rPr>
                <a:t>GSA AI Use Case Types (CIO 2185.1C):</a:t>
              </a:r>
              <a:r>
                <a:rPr lang="en" sz="1000">
                  <a:solidFill>
                    <a:srgbClr val="000000"/>
                  </a:solidFill>
                  <a:latin typeface="Arial"/>
                  <a:ea typeface="Arial"/>
                  <a:cs typeface="Arial"/>
                  <a:sym typeface="Arial"/>
                </a:rPr>
                <a:t> Defines four distinct</a:t>
              </a:r>
              <a:r>
                <a:rPr lang="en" sz="1000">
                  <a:solidFill>
                    <a:schemeClr val="dk1"/>
                  </a:solidFill>
                  <a:latin typeface="Arial"/>
                  <a:ea typeface="Arial"/>
                  <a:cs typeface="Arial"/>
                  <a:sym typeface="Arial"/>
                </a:rPr>
                <a:t> AI use case types: Capability Assessment, GSA Pre-approved Application, Research and Development, and Production or Production-Intent.</a:t>
              </a:r>
              <a:endParaRPr sz="1000">
                <a:solidFill>
                  <a:schemeClr val="dk1"/>
                </a:solidFill>
                <a:latin typeface="Arial"/>
                <a:ea typeface="Arial"/>
                <a:cs typeface="Arial"/>
                <a:sym typeface="Arial"/>
              </a:endParaRPr>
            </a:p>
          </p:txBody>
        </p:sp>
      </p:gr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 name="Title 1">
            <a:extLst>
              <a:ext uri="{FF2B5EF4-FFF2-40B4-BE49-F238E27FC236}">
                <a16:creationId xmlns:a16="http://schemas.microsoft.com/office/drawing/2014/main" id="{144F8D95-BD17-7CAA-36B6-39455E503FA0}"/>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AI Demo</a:t>
            </a:r>
          </a:p>
        </p:txBody>
      </p:sp>
      <p:sp>
        <p:nvSpPr>
          <p:cNvPr id="208" name="Google Shape;208;p20">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09" name="Google Shape;209;p20">
            <a:extLst>
              <a:ext uri="{C183D7F6-B498-43B3-948B-1728B52AA6E4}">
                <adec:decorative xmlns:adec="http://schemas.microsoft.com/office/drawing/2017/decorative" val="1"/>
              </a:ext>
            </a:extLst>
          </p:cNvPr>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210" name="Google Shape;210;p20">
            <a:extLst>
              <a:ext uri="{C183D7F6-B498-43B3-948B-1728B52AA6E4}">
                <adec:decorative xmlns:adec="http://schemas.microsoft.com/office/drawing/2017/decorative" val="1"/>
              </a:ext>
            </a:extLst>
          </p:cNvPr>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12" name="Google Shape;212;p20" descr="This image represents the acquisition training for the real-world banner."/>
          <p:cNvPicPr preferRelativeResize="0"/>
          <p:nvPr/>
        </p:nvPicPr>
        <p:blipFill rotWithShape="1">
          <a:blip r:embed="rId5">
            <a:alphaModFix/>
          </a:blip>
          <a:srcRect/>
          <a:stretch/>
        </p:blipFill>
        <p:spPr>
          <a:xfrm>
            <a:off x="7509253" y="238195"/>
            <a:ext cx="1266000" cy="569700"/>
          </a:xfrm>
          <a:prstGeom prst="rect">
            <a:avLst/>
          </a:prstGeom>
          <a:noFill/>
          <a:ln>
            <a:noFill/>
          </a:ln>
        </p:spPr>
      </p:pic>
      <p:sp>
        <p:nvSpPr>
          <p:cNvPr id="213" name="Google Shape;213;p20"/>
          <p:cNvSpPr txBox="1"/>
          <p:nvPr/>
        </p:nvSpPr>
        <p:spPr>
          <a:xfrm>
            <a:off x="438150" y="1066800"/>
            <a:ext cx="8267700" cy="47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The AI Demo Is Not the Hard Part…</a:t>
            </a:r>
            <a:endParaRPr sz="2400" b="1">
              <a:solidFill>
                <a:srgbClr val="182F66"/>
              </a:solidFill>
              <a:latin typeface="Arial"/>
              <a:ea typeface="Arial"/>
              <a:cs typeface="Arial"/>
              <a:sym typeface="Arial"/>
            </a:endParaRPr>
          </a:p>
        </p:txBody>
      </p:sp>
      <p:sp>
        <p:nvSpPr>
          <p:cNvPr id="214" name="Google Shape;214;p20"/>
          <p:cNvSpPr txBox="1"/>
          <p:nvPr/>
        </p:nvSpPr>
        <p:spPr>
          <a:xfrm>
            <a:off x="438150" y="1666875"/>
            <a:ext cx="3905400" cy="32304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900" b="1">
                <a:solidFill>
                  <a:srgbClr val="182F66"/>
                </a:solidFill>
                <a:latin typeface="Arial"/>
                <a:ea typeface="Arial"/>
                <a:cs typeface="Arial"/>
                <a:sym typeface="Arial"/>
              </a:rPr>
              <a:t>Integrating AI into Business Processes</a:t>
            </a:r>
            <a:br>
              <a:rPr lang="en" sz="1900" b="1">
                <a:solidFill>
                  <a:srgbClr val="182F66"/>
                </a:solidFill>
                <a:latin typeface="Arial"/>
                <a:ea typeface="Arial"/>
                <a:cs typeface="Arial"/>
                <a:sym typeface="Arial"/>
              </a:rPr>
            </a:br>
            <a:endParaRPr sz="1900" b="1">
              <a:solidFill>
                <a:srgbClr val="182F66"/>
              </a:solidFill>
              <a:latin typeface="Arial"/>
              <a:ea typeface="Arial"/>
              <a:cs typeface="Arial"/>
              <a:sym typeface="Arial"/>
            </a:endParaRPr>
          </a:p>
          <a:p>
            <a:pPr marL="0" lvl="0" indent="0" algn="l" rtl="0">
              <a:spcBef>
                <a:spcPts val="300"/>
              </a:spcBef>
              <a:spcAft>
                <a:spcPts val="0"/>
              </a:spcAft>
              <a:buNone/>
            </a:pPr>
            <a:r>
              <a:rPr lang="en" sz="1650" i="1">
                <a:solidFill>
                  <a:srgbClr val="595959"/>
                </a:solidFill>
                <a:latin typeface="Arial"/>
                <a:ea typeface="Arial"/>
                <a:cs typeface="Arial"/>
                <a:sym typeface="Arial"/>
              </a:rPr>
              <a:t>The real challenges are:</a:t>
            </a:r>
            <a:endParaRPr sz="1650" i="1">
              <a:solidFill>
                <a:srgbClr val="595959"/>
              </a:solidFill>
              <a:latin typeface="Arial"/>
              <a:ea typeface="Arial"/>
              <a:cs typeface="Arial"/>
              <a:sym typeface="Arial"/>
            </a:endParaRPr>
          </a:p>
          <a:p>
            <a:pPr marL="95250" marR="0" lvl="0" indent="-95250" algn="l" rtl="0">
              <a:spcBef>
                <a:spcPts val="750"/>
              </a:spcBef>
              <a:spcAft>
                <a:spcPts val="0"/>
              </a:spcAft>
              <a:buNone/>
            </a:pPr>
            <a:r>
              <a:rPr lang="en" sz="1600">
                <a:solidFill>
                  <a:srgbClr val="333333"/>
                </a:solidFill>
                <a:latin typeface="Arial"/>
                <a:ea typeface="Arial"/>
                <a:cs typeface="Arial"/>
                <a:sym typeface="Arial"/>
              </a:rPr>
              <a:t>• Alignment with policy</a:t>
            </a:r>
            <a:endParaRPr sz="1600">
              <a:solidFill>
                <a:srgbClr val="333333"/>
              </a:solidFill>
              <a:latin typeface="Arial"/>
              <a:ea typeface="Arial"/>
              <a:cs typeface="Arial"/>
              <a:sym typeface="Arial"/>
            </a:endParaRPr>
          </a:p>
          <a:p>
            <a:pPr marL="95250" marR="0" lvl="0" indent="-95250" algn="l" rtl="0">
              <a:spcBef>
                <a:spcPts val="375"/>
              </a:spcBef>
              <a:spcAft>
                <a:spcPts val="0"/>
              </a:spcAft>
              <a:buNone/>
            </a:pPr>
            <a:r>
              <a:rPr lang="en" sz="1600">
                <a:solidFill>
                  <a:srgbClr val="333333"/>
                </a:solidFill>
                <a:latin typeface="Arial"/>
                <a:ea typeface="Arial"/>
                <a:cs typeface="Arial"/>
                <a:sym typeface="Arial"/>
              </a:rPr>
              <a:t>• Pain Point resolution (today’s fires!)</a:t>
            </a:r>
            <a:endParaRPr sz="1600">
              <a:solidFill>
                <a:srgbClr val="333333"/>
              </a:solidFill>
              <a:latin typeface="Arial"/>
              <a:ea typeface="Arial"/>
              <a:cs typeface="Arial"/>
              <a:sym typeface="Arial"/>
            </a:endParaRPr>
          </a:p>
          <a:p>
            <a:pPr marL="95250" marR="0" lvl="0" indent="-95250" algn="l" rtl="0">
              <a:spcBef>
                <a:spcPts val="375"/>
              </a:spcBef>
              <a:spcAft>
                <a:spcPts val="0"/>
              </a:spcAft>
              <a:buNone/>
            </a:pPr>
            <a:r>
              <a:rPr lang="en" sz="1600">
                <a:solidFill>
                  <a:srgbClr val="333333"/>
                </a:solidFill>
                <a:latin typeface="Arial"/>
                <a:ea typeface="Arial"/>
                <a:cs typeface="Arial"/>
                <a:sym typeface="Arial"/>
              </a:rPr>
              <a:t>• repeatable, structured workflow</a:t>
            </a:r>
            <a:endParaRPr sz="1600">
              <a:solidFill>
                <a:srgbClr val="333333"/>
              </a:solidFill>
              <a:latin typeface="Arial"/>
              <a:ea typeface="Arial"/>
              <a:cs typeface="Arial"/>
              <a:sym typeface="Arial"/>
            </a:endParaRPr>
          </a:p>
          <a:p>
            <a:pPr marL="95250" marR="0" lvl="0" indent="-95250" algn="l" rtl="0">
              <a:spcBef>
                <a:spcPts val="375"/>
              </a:spcBef>
              <a:spcAft>
                <a:spcPts val="0"/>
              </a:spcAft>
              <a:buNone/>
            </a:pPr>
            <a:r>
              <a:rPr lang="en" sz="1600">
                <a:solidFill>
                  <a:srgbClr val="333333"/>
                </a:solidFill>
                <a:latin typeface="Arial"/>
                <a:ea typeface="Arial"/>
                <a:cs typeface="Arial"/>
                <a:sym typeface="Arial"/>
              </a:rPr>
              <a:t>• A trusted, helpful digital assistant</a:t>
            </a:r>
            <a:endParaRPr sz="1600">
              <a:solidFill>
                <a:srgbClr val="333333"/>
              </a:solidFill>
              <a:latin typeface="Arial"/>
              <a:ea typeface="Arial"/>
              <a:cs typeface="Arial"/>
              <a:sym typeface="Arial"/>
            </a:endParaRPr>
          </a:p>
          <a:p>
            <a:pPr marL="95250" marR="0" lvl="0" indent="-95250" algn="l" rtl="0">
              <a:spcBef>
                <a:spcPts val="375"/>
              </a:spcBef>
              <a:spcAft>
                <a:spcPts val="0"/>
              </a:spcAft>
              <a:buNone/>
            </a:pPr>
            <a:r>
              <a:rPr lang="en" sz="1600">
                <a:solidFill>
                  <a:srgbClr val="333333"/>
                </a:solidFill>
                <a:latin typeface="Arial"/>
                <a:ea typeface="Arial"/>
                <a:cs typeface="Arial"/>
                <a:sym typeface="Arial"/>
              </a:rPr>
              <a:t>• A fully compliant acquisition process</a:t>
            </a:r>
            <a:endParaRPr sz="1600">
              <a:solidFill>
                <a:srgbClr val="333333"/>
              </a:solidFill>
              <a:latin typeface="Arial"/>
              <a:ea typeface="Arial"/>
              <a:cs typeface="Arial"/>
              <a:sym typeface="Arial"/>
            </a:endParaRPr>
          </a:p>
          <a:p>
            <a:pPr marL="95250" marR="0" lvl="0" indent="-95250" algn="l" rtl="0">
              <a:spcBef>
                <a:spcPts val="375"/>
              </a:spcBef>
              <a:spcAft>
                <a:spcPts val="375"/>
              </a:spcAft>
              <a:buNone/>
            </a:pPr>
            <a:r>
              <a:rPr lang="en" sz="1600">
                <a:solidFill>
                  <a:srgbClr val="333333"/>
                </a:solidFill>
                <a:latin typeface="Arial"/>
                <a:ea typeface="Arial"/>
                <a:cs typeface="Arial"/>
                <a:sym typeface="Arial"/>
              </a:rPr>
              <a:t>• A capability the workforce will actually adopt</a:t>
            </a:r>
            <a:endParaRPr sz="1600">
              <a:solidFill>
                <a:srgbClr val="333333"/>
              </a:solidFill>
              <a:latin typeface="Arial"/>
              <a:ea typeface="Arial"/>
              <a:cs typeface="Arial"/>
              <a:sym typeface="Arial"/>
            </a:endParaRPr>
          </a:p>
        </p:txBody>
      </p:sp>
      <p:sp>
        <p:nvSpPr>
          <p:cNvPr id="215" name="Google Shape;215;p20"/>
          <p:cNvSpPr txBox="1"/>
          <p:nvPr/>
        </p:nvSpPr>
        <p:spPr>
          <a:xfrm>
            <a:off x="4800600" y="1666875"/>
            <a:ext cx="3905400" cy="285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b="1">
                <a:solidFill>
                  <a:srgbClr val="182F66"/>
                </a:solidFill>
                <a:latin typeface="Arial"/>
                <a:ea typeface="Arial"/>
                <a:cs typeface="Arial"/>
                <a:sym typeface="Arial"/>
              </a:rPr>
              <a:t>RFO Changes the Question</a:t>
            </a:r>
            <a:endParaRPr sz="1600" b="1">
              <a:solidFill>
                <a:srgbClr val="182F66"/>
              </a:solidFill>
              <a:latin typeface="Arial"/>
              <a:ea typeface="Arial"/>
              <a:cs typeface="Arial"/>
              <a:sym typeface="Arial"/>
            </a:endParaRPr>
          </a:p>
        </p:txBody>
      </p:sp>
      <p:grpSp>
        <p:nvGrpSpPr>
          <p:cNvPr id="216" name="Google Shape;216;p20">
            <a:extLst>
              <a:ext uri="{C183D7F6-B498-43B3-948B-1728B52AA6E4}">
                <adec:decorative xmlns:adec="http://schemas.microsoft.com/office/drawing/2017/decorative" val="1"/>
              </a:ext>
            </a:extLst>
          </p:cNvPr>
          <p:cNvGrpSpPr/>
          <p:nvPr/>
        </p:nvGrpSpPr>
        <p:grpSpPr>
          <a:xfrm>
            <a:off x="4795938" y="2321813"/>
            <a:ext cx="3914700" cy="676200"/>
            <a:chOff x="-4762" y="-4762"/>
            <a:chExt cx="3914700" cy="676200"/>
          </a:xfrm>
        </p:grpSpPr>
        <p:pic>
          <p:nvPicPr>
            <p:cNvPr id="217" name="Google Shape;217;p20"/>
            <p:cNvPicPr preferRelativeResize="0"/>
            <p:nvPr/>
          </p:nvPicPr>
          <p:blipFill rotWithShape="1">
            <a:blip r:embed="rId6">
              <a:alphaModFix/>
            </a:blip>
            <a:srcRect/>
            <a:stretch/>
          </p:blipFill>
          <p:spPr>
            <a:xfrm>
              <a:off x="-4762" y="-4762"/>
              <a:ext cx="3914700" cy="676200"/>
            </a:xfrm>
            <a:prstGeom prst="rect">
              <a:avLst/>
            </a:prstGeom>
            <a:noFill/>
            <a:ln>
              <a:noFill/>
            </a:ln>
          </p:spPr>
        </p:pic>
        <p:sp>
          <p:nvSpPr>
            <p:cNvPr id="218" name="Google Shape;218;p20"/>
            <p:cNvSpPr txBox="1"/>
            <p:nvPr/>
          </p:nvSpPr>
          <p:spPr>
            <a:xfrm>
              <a:off x="114300" y="0"/>
              <a:ext cx="36768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78909C"/>
                  </a:solidFill>
                  <a:latin typeface="Arial"/>
                  <a:ea typeface="Arial"/>
                  <a:cs typeface="Arial"/>
                  <a:sym typeface="Arial"/>
                </a:rPr>
                <a:t>Old Way:</a:t>
              </a:r>
              <a:endParaRPr sz="1600" b="1">
                <a:solidFill>
                  <a:srgbClr val="78909C"/>
                </a:solidFill>
                <a:latin typeface="Arial"/>
                <a:ea typeface="Arial"/>
                <a:cs typeface="Arial"/>
                <a:sym typeface="Arial"/>
              </a:endParaRPr>
            </a:p>
            <a:p>
              <a:pPr marL="0" lvl="0" indent="0" algn="l" rtl="0">
                <a:spcBef>
                  <a:spcPts val="150"/>
                </a:spcBef>
                <a:spcAft>
                  <a:spcPts val="0"/>
                </a:spcAft>
                <a:buNone/>
              </a:pPr>
              <a:r>
                <a:rPr lang="en" sz="1600" i="1">
                  <a:solidFill>
                    <a:srgbClr val="595959"/>
                  </a:solidFill>
                  <a:latin typeface="Arial"/>
                  <a:ea typeface="Arial"/>
                  <a:cs typeface="Arial"/>
                  <a:sym typeface="Arial"/>
                </a:rPr>
                <a:t>“Am I allowed to try this?”</a:t>
              </a:r>
              <a:endParaRPr sz="1600" i="1">
                <a:solidFill>
                  <a:srgbClr val="595959"/>
                </a:solidFill>
                <a:latin typeface="Arial"/>
                <a:ea typeface="Arial"/>
                <a:cs typeface="Arial"/>
                <a:sym typeface="Arial"/>
              </a:endParaRPr>
            </a:p>
          </p:txBody>
        </p:sp>
      </p:grpSp>
      <p:grpSp>
        <p:nvGrpSpPr>
          <p:cNvPr id="219" name="Google Shape;219;p20">
            <a:extLst>
              <a:ext uri="{C183D7F6-B498-43B3-948B-1728B52AA6E4}">
                <adec:decorative xmlns:adec="http://schemas.microsoft.com/office/drawing/2017/decorative" val="1"/>
              </a:ext>
            </a:extLst>
          </p:cNvPr>
          <p:cNvGrpSpPr/>
          <p:nvPr/>
        </p:nvGrpSpPr>
        <p:grpSpPr>
          <a:xfrm>
            <a:off x="4800600" y="3367075"/>
            <a:ext cx="3905400" cy="1516200"/>
            <a:chOff x="-100" y="278500"/>
            <a:chExt cx="3905400" cy="1516200"/>
          </a:xfrm>
        </p:grpSpPr>
        <p:sp>
          <p:nvSpPr>
            <p:cNvPr id="220" name="Google Shape;220;p20"/>
            <p:cNvSpPr/>
            <p:nvPr/>
          </p:nvSpPr>
          <p:spPr>
            <a:xfrm>
              <a:off x="-100" y="278500"/>
              <a:ext cx="3905400" cy="1516200"/>
            </a:xfrm>
            <a:prstGeom prst="roundRect">
              <a:avLst>
                <a:gd name="adj" fmla="val 5217"/>
              </a:avLst>
            </a:prstGeom>
            <a:solidFill>
              <a:srgbClr val="182F66"/>
            </a:solidFill>
            <a:ln w="9525" cap="flat" cmpd="sng">
              <a:solidFill>
                <a:srgbClr val="182F6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21" name="Google Shape;221;p20"/>
            <p:cNvSpPr txBox="1"/>
            <p:nvPr/>
          </p:nvSpPr>
          <p:spPr>
            <a:xfrm>
              <a:off x="142850" y="278500"/>
              <a:ext cx="3619500" cy="1516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 sz="1600" b="1">
                  <a:solidFill>
                    <a:srgbClr val="78909C"/>
                  </a:solidFill>
                  <a:latin typeface="Arial"/>
                  <a:ea typeface="Arial"/>
                  <a:cs typeface="Arial"/>
                  <a:sym typeface="Arial"/>
                </a:rPr>
                <a:t>Better Way under RFO:</a:t>
              </a:r>
              <a:endParaRPr sz="1600" b="1">
                <a:solidFill>
                  <a:srgbClr val="78909C"/>
                </a:solidFill>
                <a:latin typeface="Arial"/>
                <a:ea typeface="Arial"/>
                <a:cs typeface="Arial"/>
                <a:sym typeface="Arial"/>
              </a:endParaRPr>
            </a:p>
            <a:p>
              <a:pPr marL="0" lvl="0" indent="0" algn="l" rtl="0">
                <a:spcBef>
                  <a:spcPts val="300"/>
                </a:spcBef>
                <a:spcAft>
                  <a:spcPts val="0"/>
                </a:spcAft>
                <a:buNone/>
              </a:pPr>
              <a:r>
                <a:rPr lang="en" sz="1600" i="1">
                  <a:solidFill>
                    <a:srgbClr val="FFFFFF"/>
                  </a:solidFill>
                  <a:latin typeface="Arial"/>
                  <a:ea typeface="Arial"/>
                  <a:cs typeface="Arial"/>
                  <a:sym typeface="Arial"/>
                </a:rPr>
                <a:t>“Is the risk on this procurement low or high? How can I right size the documentation, streamline evaluation, and use my discretion to meet the mission?”</a:t>
              </a:r>
              <a:endParaRPr sz="1600" i="1">
                <a:solidFill>
                  <a:srgbClr val="FFFFFF"/>
                </a:solidFill>
                <a:latin typeface="Arial"/>
                <a:ea typeface="Arial"/>
                <a:cs typeface="Arial"/>
                <a:sym typeface="Arial"/>
              </a:endParaRPr>
            </a:p>
          </p:txBody>
        </p:sp>
      </p:gr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grpSp>
        <p:nvGrpSpPr>
          <p:cNvPr id="226" name="Google Shape;226;p21">
            <a:extLst>
              <a:ext uri="{C183D7F6-B498-43B3-948B-1728B52AA6E4}">
                <adec:decorative xmlns:adec="http://schemas.microsoft.com/office/drawing/2017/decorative" val="1"/>
              </a:ext>
            </a:extLst>
          </p:cNvPr>
          <p:cNvGrpSpPr/>
          <p:nvPr/>
        </p:nvGrpSpPr>
        <p:grpSpPr>
          <a:xfrm>
            <a:off x="-1546335" y="-1448410"/>
            <a:ext cx="23004900" cy="7044600"/>
            <a:chOff x="-1546335" y="-1448410"/>
            <a:chExt cx="23004900" cy="7044600"/>
          </a:xfrm>
        </p:grpSpPr>
        <p:sp>
          <p:nvSpPr>
            <p:cNvPr id="227" name="Google Shape;227;p21"/>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28" name="Google Shape;228;p21"/>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229" name="Google Shape;229;p21"/>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31" name="Google Shape;231;p21"/>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89BE4E81-4B65-918D-2519-76637699B79C}"/>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FAR Overhaul</a:t>
            </a:r>
          </a:p>
        </p:txBody>
      </p:sp>
      <p:sp>
        <p:nvSpPr>
          <p:cNvPr id="232" name="Google Shape;232;p21"/>
          <p:cNvSpPr txBox="1"/>
          <p:nvPr/>
        </p:nvSpPr>
        <p:spPr>
          <a:xfrm>
            <a:off x="438150" y="1095375"/>
            <a:ext cx="8267700" cy="571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182F66"/>
                </a:solidFill>
                <a:latin typeface="Arial"/>
                <a:ea typeface="Arial"/>
                <a:cs typeface="Arial"/>
                <a:sym typeface="Arial"/>
              </a:rPr>
              <a:t>The Revolutionary FAR Overhaul (RFO)</a:t>
            </a:r>
            <a:endParaRPr sz="2400" b="1">
              <a:solidFill>
                <a:srgbClr val="182F66"/>
              </a:solidFill>
              <a:latin typeface="Arial"/>
              <a:ea typeface="Arial"/>
              <a:cs typeface="Arial"/>
              <a:sym typeface="Arial"/>
            </a:endParaRPr>
          </a:p>
        </p:txBody>
      </p:sp>
      <p:grpSp>
        <p:nvGrpSpPr>
          <p:cNvPr id="233" name="Google Shape;233;p21" descr="This image conveys information about the core philosophy, which emphasizes that the revolutionary FAR overhaul (RFO) adopts a &quot;With You, Not To You&quot; approach to federal contracting."/>
          <p:cNvGrpSpPr/>
          <p:nvPr/>
        </p:nvGrpSpPr>
        <p:grpSpPr>
          <a:xfrm>
            <a:off x="409650" y="1666875"/>
            <a:ext cx="3943200" cy="3190800"/>
            <a:chOff x="438150" y="1666875"/>
            <a:chExt cx="3943200" cy="3190800"/>
          </a:xfrm>
        </p:grpSpPr>
        <p:sp>
          <p:nvSpPr>
            <p:cNvPr id="234" name="Google Shape;234;p21"/>
            <p:cNvSpPr/>
            <p:nvPr/>
          </p:nvSpPr>
          <p:spPr>
            <a:xfrm>
              <a:off x="438150" y="1666875"/>
              <a:ext cx="3943200" cy="3190800"/>
            </a:xfrm>
            <a:prstGeom prst="roundRect">
              <a:avLst>
                <a:gd name="adj" fmla="val 1194"/>
              </a:avLst>
            </a:prstGeom>
            <a:solidFill>
              <a:srgbClr val="FFFFFF"/>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35" name="Google Shape;235;p21"/>
            <p:cNvSpPr txBox="1"/>
            <p:nvPr/>
          </p:nvSpPr>
          <p:spPr>
            <a:xfrm>
              <a:off x="628650" y="1809750"/>
              <a:ext cx="3562200" cy="2905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82F66"/>
                  </a:solidFill>
                  <a:latin typeface="Arial"/>
                  <a:ea typeface="Arial"/>
                  <a:cs typeface="Arial"/>
                  <a:sym typeface="Arial"/>
                </a:rPr>
                <a:t>Core Philosophy</a:t>
              </a:r>
              <a:endParaRPr sz="1500" b="1">
                <a:solidFill>
                  <a:srgbClr val="182F66"/>
                </a:solidFill>
                <a:latin typeface="Arial"/>
                <a:ea typeface="Arial"/>
                <a:cs typeface="Arial"/>
                <a:sym typeface="Arial"/>
              </a:endParaRPr>
            </a:p>
            <a:p>
              <a:pPr marL="0" lvl="0" indent="0" algn="l" rtl="0">
                <a:spcBef>
                  <a:spcPts val="750"/>
                </a:spcBef>
                <a:spcAft>
                  <a:spcPts val="0"/>
                </a:spcAft>
                <a:buNone/>
              </a:pPr>
              <a:r>
                <a:rPr lang="en" sz="1150">
                  <a:solidFill>
                    <a:srgbClr val="595959"/>
                  </a:solidFill>
                  <a:latin typeface="Arial"/>
                  <a:ea typeface="Arial"/>
                  <a:cs typeface="Arial"/>
                  <a:sym typeface="Arial"/>
                </a:rPr>
                <a:t>The Revolutionary FAR Overhaul (RFO) introduces a </a:t>
              </a:r>
              <a:r>
                <a:rPr lang="en" sz="1150" b="1">
                  <a:solidFill>
                    <a:srgbClr val="182F66"/>
                  </a:solidFill>
                </a:rPr>
                <a:t>"With You, Not To You"</a:t>
              </a:r>
              <a:r>
                <a:rPr lang="en" sz="1150">
                  <a:solidFill>
                    <a:srgbClr val="595959"/>
                  </a:solidFill>
                  <a:latin typeface="Arial"/>
                  <a:ea typeface="Arial"/>
                  <a:cs typeface="Arial"/>
                  <a:sym typeface="Arial"/>
                </a:rPr>
                <a:t> approach to federal contracting.</a:t>
              </a:r>
              <a:endParaRPr sz="1150">
                <a:solidFill>
                  <a:srgbClr val="595959"/>
                </a:solidFill>
                <a:latin typeface="Arial"/>
                <a:ea typeface="Arial"/>
                <a:cs typeface="Arial"/>
                <a:sym typeface="Arial"/>
              </a:endParaRPr>
            </a:p>
            <a:p>
              <a:pPr marL="0" lvl="0" indent="0" algn="l" rtl="0">
                <a:spcBef>
                  <a:spcPts val="900"/>
                </a:spcBef>
                <a:spcAft>
                  <a:spcPts val="0"/>
                </a:spcAft>
                <a:buNone/>
              </a:pPr>
              <a:r>
                <a:rPr lang="en" sz="1150">
                  <a:solidFill>
                    <a:srgbClr val="595959"/>
                  </a:solidFill>
                  <a:latin typeface="Arial"/>
                  <a:ea typeface="Arial"/>
                  <a:cs typeface="Arial"/>
                  <a:sym typeface="Arial"/>
                </a:rPr>
                <a:t>This overhaul provides the necessary cover for acquisition professionals to confidently exercise their business judgment.</a:t>
              </a:r>
              <a:endParaRPr sz="1150">
                <a:solidFill>
                  <a:srgbClr val="595959"/>
                </a:solidFill>
                <a:latin typeface="Arial"/>
                <a:ea typeface="Arial"/>
                <a:cs typeface="Arial"/>
                <a:sym typeface="Arial"/>
              </a:endParaRPr>
            </a:p>
            <a:p>
              <a:pPr marL="0" lvl="0" indent="0" algn="l" rtl="0">
                <a:spcBef>
                  <a:spcPts val="900"/>
                </a:spcBef>
                <a:spcAft>
                  <a:spcPts val="0"/>
                </a:spcAft>
                <a:buNone/>
              </a:pPr>
              <a:r>
                <a:rPr lang="en" sz="1150">
                  <a:solidFill>
                    <a:srgbClr val="595959"/>
                  </a:solidFill>
                  <a:latin typeface="Arial"/>
                  <a:ea typeface="Arial"/>
                  <a:cs typeface="Arial"/>
                  <a:sym typeface="Arial"/>
                </a:rPr>
                <a:t>The goal is to encourage teams to plan smarter, not harder, utilizing modern flexibilities to design appropriate human oversight and build workforce trust without regulatory fear.</a:t>
              </a:r>
              <a:endParaRPr sz="1150">
                <a:solidFill>
                  <a:srgbClr val="595959"/>
                </a:solidFill>
                <a:latin typeface="Arial"/>
                <a:ea typeface="Arial"/>
                <a:cs typeface="Arial"/>
                <a:sym typeface="Arial"/>
              </a:endParaRPr>
            </a:p>
          </p:txBody>
        </p:sp>
      </p:grpSp>
      <p:grpSp>
        <p:nvGrpSpPr>
          <p:cNvPr id="236" name="Google Shape;236;p21" descr="This image illustrates the importance of flexibility in implementation, highlighting that removing non-regulatory lines and outdated prescriptive guidance allows contracting officers to have exceptional flexibility."/>
          <p:cNvGrpSpPr/>
          <p:nvPr/>
        </p:nvGrpSpPr>
        <p:grpSpPr>
          <a:xfrm>
            <a:off x="4762500" y="1666875"/>
            <a:ext cx="3943200" cy="3190800"/>
            <a:chOff x="4762500" y="1666875"/>
            <a:chExt cx="3943200" cy="3190800"/>
          </a:xfrm>
        </p:grpSpPr>
        <p:sp>
          <p:nvSpPr>
            <p:cNvPr id="237" name="Google Shape;237;p21"/>
            <p:cNvSpPr/>
            <p:nvPr/>
          </p:nvSpPr>
          <p:spPr>
            <a:xfrm>
              <a:off x="4762500" y="1666875"/>
              <a:ext cx="3943200" cy="3190800"/>
            </a:xfrm>
            <a:prstGeom prst="roundRect">
              <a:avLst>
                <a:gd name="adj" fmla="val 1194"/>
              </a:avLst>
            </a:prstGeom>
            <a:solidFill>
              <a:srgbClr val="FFFFFF"/>
            </a:solidFill>
            <a:ln w="7050"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38" name="Google Shape;238;p21"/>
            <p:cNvSpPr txBox="1"/>
            <p:nvPr/>
          </p:nvSpPr>
          <p:spPr>
            <a:xfrm>
              <a:off x="4953000" y="1809750"/>
              <a:ext cx="3562200" cy="2905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b="1">
                  <a:solidFill>
                    <a:srgbClr val="182F66"/>
                  </a:solidFill>
                  <a:latin typeface="Arial"/>
                  <a:ea typeface="Arial"/>
                  <a:cs typeface="Arial"/>
                  <a:sym typeface="Arial"/>
                </a:rPr>
                <a:t>Flexibility &amp; Implementation</a:t>
              </a:r>
              <a:endParaRPr sz="1500" b="1">
                <a:solidFill>
                  <a:srgbClr val="182F66"/>
                </a:solidFill>
                <a:latin typeface="Arial"/>
                <a:ea typeface="Arial"/>
                <a:cs typeface="Arial"/>
                <a:sym typeface="Arial"/>
              </a:endParaRPr>
            </a:p>
            <a:p>
              <a:pPr marL="0" lvl="0" indent="0" algn="l" rtl="0">
                <a:spcBef>
                  <a:spcPts val="750"/>
                </a:spcBef>
                <a:spcAft>
                  <a:spcPts val="0"/>
                </a:spcAft>
                <a:buNone/>
              </a:pPr>
              <a:r>
                <a:rPr lang="en" sz="1150">
                  <a:solidFill>
                    <a:srgbClr val="595959"/>
                  </a:solidFill>
                  <a:latin typeface="Arial"/>
                  <a:ea typeface="Arial"/>
                  <a:cs typeface="Arial"/>
                  <a:sym typeface="Arial"/>
                </a:rPr>
                <a:t>By stripping away non-regulatory lines and outdated prescriptive guidance, the RFO empowers contracting officers with unprecedented flexibility.</a:t>
              </a:r>
              <a:endParaRPr sz="1150">
                <a:solidFill>
                  <a:srgbClr val="595959"/>
                </a:solidFill>
                <a:latin typeface="Arial"/>
                <a:ea typeface="Arial"/>
                <a:cs typeface="Arial"/>
                <a:sym typeface="Arial"/>
              </a:endParaRPr>
            </a:p>
            <a:p>
              <a:pPr marL="0" lvl="0" indent="0" algn="l" rtl="0">
                <a:spcBef>
                  <a:spcPts val="1050"/>
                </a:spcBef>
                <a:spcAft>
                  <a:spcPts val="0"/>
                </a:spcAft>
                <a:buNone/>
              </a:pPr>
              <a:r>
                <a:rPr lang="en" sz="1150" b="1">
                  <a:solidFill>
                    <a:srgbClr val="182F66"/>
                  </a:solidFill>
                  <a:latin typeface="Arial"/>
                  <a:ea typeface="Arial"/>
                  <a:cs typeface="Arial"/>
                  <a:sym typeface="Arial"/>
                </a:rPr>
                <a:t>New Implementation Toolkit</a:t>
              </a:r>
              <a:endParaRPr sz="1150" b="1">
                <a:solidFill>
                  <a:srgbClr val="182F66"/>
                </a:solidFill>
                <a:latin typeface="Arial"/>
                <a:ea typeface="Arial"/>
                <a:cs typeface="Arial"/>
                <a:sym typeface="Arial"/>
              </a:endParaRPr>
            </a:p>
            <a:p>
              <a:pPr marL="0" lvl="0" indent="0" algn="l" rtl="0">
                <a:spcBef>
                  <a:spcPts val="300"/>
                </a:spcBef>
                <a:spcAft>
                  <a:spcPts val="0"/>
                </a:spcAft>
                <a:buNone/>
              </a:pPr>
              <a:r>
                <a:rPr lang="en" sz="1150">
                  <a:solidFill>
                    <a:srgbClr val="595959"/>
                  </a:solidFill>
                  <a:latin typeface="Arial"/>
                  <a:ea typeface="Arial"/>
                  <a:cs typeface="Arial"/>
                  <a:sym typeface="Arial"/>
                </a:rPr>
                <a:t>And a new Toolkit to Support Implementation</a:t>
              </a:r>
              <a:endParaRPr sz="1150">
                <a:solidFill>
                  <a:srgbClr val="595959"/>
                </a:solidFill>
                <a:latin typeface="Arial"/>
                <a:ea typeface="Arial"/>
                <a:cs typeface="Arial"/>
                <a:sym typeface="Arial"/>
              </a:endParaRPr>
            </a:p>
            <a:p>
              <a:pPr marL="0" lvl="0" indent="0" algn="l" rtl="0">
                <a:spcBef>
                  <a:spcPts val="1050"/>
                </a:spcBef>
                <a:spcAft>
                  <a:spcPts val="0"/>
                </a:spcAft>
                <a:buNone/>
              </a:pPr>
              <a:r>
                <a:rPr lang="en" sz="1150" b="1">
                  <a:solidFill>
                    <a:srgbClr val="182F66"/>
                  </a:solidFill>
                  <a:latin typeface="Arial"/>
                  <a:ea typeface="Arial"/>
                  <a:cs typeface="Arial"/>
                  <a:sym typeface="Arial"/>
                </a:rPr>
                <a:t>AI-Augmented Discretion</a:t>
              </a:r>
              <a:endParaRPr sz="1150" b="1">
                <a:solidFill>
                  <a:srgbClr val="182F66"/>
                </a:solidFill>
                <a:latin typeface="Arial"/>
                <a:ea typeface="Arial"/>
                <a:cs typeface="Arial"/>
                <a:sym typeface="Arial"/>
              </a:endParaRPr>
            </a:p>
            <a:p>
              <a:pPr marL="0" lvl="0" indent="0" algn="l" rtl="0">
                <a:spcBef>
                  <a:spcPts val="300"/>
                </a:spcBef>
                <a:spcAft>
                  <a:spcPts val="0"/>
                </a:spcAft>
                <a:buNone/>
              </a:pPr>
              <a:r>
                <a:rPr lang="en" sz="1150">
                  <a:solidFill>
                    <a:srgbClr val="595959"/>
                  </a:solidFill>
                  <a:latin typeface="Arial"/>
                  <a:ea typeface="Arial"/>
                  <a:cs typeface="Arial"/>
                  <a:sym typeface="Arial"/>
                </a:rPr>
                <a:t>AI as one way to augment your discretion to streamline your approach</a:t>
              </a:r>
              <a:endParaRPr sz="1150">
                <a:solidFill>
                  <a:srgbClr val="595959"/>
                </a:solidFill>
                <a:latin typeface="Arial"/>
                <a:ea typeface="Arial"/>
                <a:cs typeface="Arial"/>
                <a:sym typeface="Arial"/>
              </a:endParaRPr>
            </a:p>
          </p:txBody>
        </p:sp>
      </p:gr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grpSp>
        <p:nvGrpSpPr>
          <p:cNvPr id="243" name="Google Shape;243;p22" descr="This image is shown in landscape orientation and serves as the template for this slide presentation."/>
          <p:cNvGrpSpPr/>
          <p:nvPr/>
        </p:nvGrpSpPr>
        <p:grpSpPr>
          <a:xfrm>
            <a:off x="-1401956" y="-1472473"/>
            <a:ext cx="23004900" cy="7044600"/>
            <a:chOff x="-1546335" y="-1448410"/>
            <a:chExt cx="23004900" cy="7044600"/>
          </a:xfrm>
        </p:grpSpPr>
        <p:sp>
          <p:nvSpPr>
            <p:cNvPr id="244" name="Google Shape;244;p22"/>
            <p:cNvSpPr/>
            <p:nvPr/>
          </p:nvSpPr>
          <p:spPr>
            <a:xfrm>
              <a:off x="0" y="0"/>
              <a:ext cx="9144000" cy="5143500"/>
            </a:xfrm>
            <a:prstGeom prst="rect">
              <a:avLst/>
            </a:prstGeom>
            <a:solidFill>
              <a:srgbClr val="FFFF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45" name="Google Shape;245;p22"/>
            <p:cNvPicPr preferRelativeResize="0"/>
            <p:nvPr/>
          </p:nvPicPr>
          <p:blipFill rotWithShape="1">
            <a:blip r:embed="rId4">
              <a:alphaModFix/>
            </a:blip>
            <a:srcRect t="7104" b="7104"/>
            <a:stretch/>
          </p:blipFill>
          <p:spPr>
            <a:xfrm>
              <a:off x="-1546335" y="-1448410"/>
              <a:ext cx="23004900" cy="7044600"/>
            </a:xfrm>
            <a:prstGeom prst="rect">
              <a:avLst/>
            </a:prstGeom>
            <a:noFill/>
            <a:ln>
              <a:noFill/>
            </a:ln>
          </p:spPr>
        </p:pic>
        <p:sp>
          <p:nvSpPr>
            <p:cNvPr id="246" name="Google Shape;246;p22"/>
            <p:cNvSpPr/>
            <p:nvPr/>
          </p:nvSpPr>
          <p:spPr>
            <a:xfrm>
              <a:off x="-16650" y="-17275"/>
              <a:ext cx="9160500" cy="10365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248" name="Google Shape;248;p22"/>
            <p:cNvPicPr preferRelativeResize="0"/>
            <p:nvPr/>
          </p:nvPicPr>
          <p:blipFill rotWithShape="1">
            <a:blip r:embed="rId5">
              <a:alphaModFix/>
            </a:blip>
            <a:srcRect/>
            <a:stretch/>
          </p:blipFill>
          <p:spPr>
            <a:xfrm>
              <a:off x="7509253" y="238195"/>
              <a:ext cx="1266000" cy="569700"/>
            </a:xfrm>
            <a:prstGeom prst="rect">
              <a:avLst/>
            </a:prstGeom>
            <a:noFill/>
            <a:ln>
              <a:noFill/>
            </a:ln>
          </p:spPr>
        </p:pic>
      </p:grpSp>
      <p:sp>
        <p:nvSpPr>
          <p:cNvPr id="2" name="Title 1">
            <a:extLst>
              <a:ext uri="{FF2B5EF4-FFF2-40B4-BE49-F238E27FC236}">
                <a16:creationId xmlns:a16="http://schemas.microsoft.com/office/drawing/2014/main" id="{889E5143-C666-CCE1-65AC-AD7E8C68FBE4}"/>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New RFO Framework</a:t>
            </a:r>
          </a:p>
        </p:txBody>
      </p:sp>
      <p:grpSp>
        <p:nvGrpSpPr>
          <p:cNvPr id="249" name="Google Shape;249;p22" descr="This image illustrates the message &quot;New Regs are Your Cover; New Tools Support Innovation&quot;"/>
          <p:cNvGrpSpPr/>
          <p:nvPr/>
        </p:nvGrpSpPr>
        <p:grpSpPr>
          <a:xfrm>
            <a:off x="444000" y="1096099"/>
            <a:ext cx="8256000" cy="572700"/>
            <a:chOff x="0" y="0"/>
            <a:chExt cx="8256000" cy="572700"/>
          </a:xfrm>
        </p:grpSpPr>
        <p:sp>
          <p:nvSpPr>
            <p:cNvPr id="250" name="Google Shape;250;p22"/>
            <p:cNvSpPr/>
            <p:nvPr/>
          </p:nvSpPr>
          <p:spPr>
            <a:xfrm>
              <a:off x="0" y="0"/>
              <a:ext cx="8256000" cy="5727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51" name="Google Shape;251;p22"/>
            <p:cNvSpPr txBox="1"/>
            <p:nvPr/>
          </p:nvSpPr>
          <p:spPr>
            <a:xfrm>
              <a:off x="0" y="0"/>
              <a:ext cx="82560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20" b="1">
                  <a:solidFill>
                    <a:srgbClr val="182F66"/>
                  </a:solidFill>
                  <a:latin typeface="Arial"/>
                  <a:ea typeface="Arial"/>
                  <a:cs typeface="Arial"/>
                  <a:sym typeface="Arial"/>
                </a:rPr>
                <a:t>New Regs are Your Cover; New Tools Support Innovation</a:t>
              </a:r>
              <a:endParaRPr sz="2220" b="1">
                <a:solidFill>
                  <a:srgbClr val="182F66"/>
                </a:solidFill>
                <a:latin typeface="Arial"/>
                <a:ea typeface="Arial"/>
                <a:cs typeface="Arial"/>
                <a:sym typeface="Arial"/>
              </a:endParaRPr>
            </a:p>
          </p:txBody>
        </p:sp>
      </p:grpSp>
      <p:sp>
        <p:nvSpPr>
          <p:cNvPr id="252" name="Google Shape;252;p22"/>
          <p:cNvSpPr txBox="1"/>
          <p:nvPr/>
        </p:nvSpPr>
        <p:spPr>
          <a:xfrm>
            <a:off x="1338550" y="1668800"/>
            <a:ext cx="6608400" cy="825600"/>
          </a:xfrm>
          <a:prstGeom prst="rect">
            <a:avLst/>
          </a:prstGeom>
          <a:solidFill>
            <a:srgbClr val="0A3254"/>
          </a:solidFill>
          <a:ln w="28425" cap="flat" cmpd="sng">
            <a:solidFill>
              <a:srgbClr val="0A3254"/>
            </a:solidFill>
            <a:prstDash val="solid"/>
            <a:round/>
            <a:headEnd type="none" w="sm" len="sm"/>
            <a:tailEnd type="none" w="sm" len="sm"/>
          </a:ln>
        </p:spPr>
        <p:txBody>
          <a:bodyPr spcFirstLastPara="1" wrap="square" lIns="56350" tIns="56350" rIns="56350" bIns="56350" anchor="t" anchorCtr="0">
            <a:spAutoFit/>
          </a:bodyPr>
          <a:lstStyle/>
          <a:p>
            <a:pPr marL="0" marR="0" lvl="0" indent="0" algn="l" rtl="0">
              <a:lnSpc>
                <a:spcPct val="100000"/>
              </a:lnSpc>
              <a:spcBef>
                <a:spcPts val="0"/>
              </a:spcBef>
              <a:spcAft>
                <a:spcPts val="0"/>
              </a:spcAft>
              <a:buClr>
                <a:srgbClr val="000000"/>
              </a:buClr>
              <a:buSzPts val="863"/>
              <a:buFont typeface="Arial"/>
              <a:buNone/>
            </a:pPr>
            <a:r>
              <a:rPr lang="en" sz="1044" b="1">
                <a:solidFill>
                  <a:srgbClr val="FFFFFF"/>
                </a:solidFill>
              </a:rPr>
              <a:t>NEW RFO Framework gives us Regulatory vs. Non Regulatory Guidance + Agency Support Tools</a:t>
            </a:r>
            <a:endParaRPr sz="1044"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63"/>
              <a:buFont typeface="Arial"/>
              <a:buNone/>
            </a:pPr>
            <a:r>
              <a:rPr lang="en" sz="1193" b="0" i="0" u="none" strike="noStrike" cap="none">
                <a:solidFill>
                  <a:srgbClr val="FFFFFF"/>
                </a:solidFill>
                <a:latin typeface="Arial"/>
                <a:ea typeface="Arial"/>
                <a:cs typeface="Arial"/>
                <a:sym typeface="Arial"/>
              </a:rPr>
              <a:t>Under the new RFO Framework, you have new Regulations and Agency guidance giving you cover to use your Discretion and all new Best Practice Tools, like the FAR Companion to help you meet the mission.</a:t>
            </a:r>
            <a:endParaRPr sz="1193" b="0" i="0" u="none" strike="noStrike" cap="none">
              <a:solidFill>
                <a:srgbClr val="FFFFFF"/>
              </a:solidFill>
              <a:latin typeface="Arial"/>
              <a:ea typeface="Arial"/>
              <a:cs typeface="Arial"/>
              <a:sym typeface="Arial"/>
            </a:endParaRPr>
          </a:p>
        </p:txBody>
      </p:sp>
      <p:pic>
        <p:nvPicPr>
          <p:cNvPr id="253" name="Google Shape;253;p22" descr="This image illustrates the New RFO framework roadmap, with images for regulatory, non-regulatory, and support areas."/>
          <p:cNvPicPr preferRelativeResize="0"/>
          <p:nvPr/>
        </p:nvPicPr>
        <p:blipFill rotWithShape="1">
          <a:blip r:embed="rId6">
            <a:alphaModFix/>
          </a:blip>
          <a:srcRect l="4410" t="16265" r="8777" b="2894"/>
          <a:stretch/>
        </p:blipFill>
        <p:spPr>
          <a:xfrm>
            <a:off x="1338550" y="2614457"/>
            <a:ext cx="5707007" cy="1620827"/>
          </a:xfrm>
          <a:prstGeom prst="rect">
            <a:avLst/>
          </a:prstGeom>
          <a:noFill/>
          <a:ln>
            <a:noFill/>
          </a:ln>
        </p:spPr>
      </p:pic>
      <p:grpSp>
        <p:nvGrpSpPr>
          <p:cNvPr id="254" name="Google Shape;254;p22">
            <a:extLst>
              <a:ext uri="{C183D7F6-B498-43B3-948B-1728B52AA6E4}">
                <adec:decorative xmlns:adec="http://schemas.microsoft.com/office/drawing/2017/decorative" val="1"/>
              </a:ext>
            </a:extLst>
          </p:cNvPr>
          <p:cNvGrpSpPr/>
          <p:nvPr/>
        </p:nvGrpSpPr>
        <p:grpSpPr>
          <a:xfrm>
            <a:off x="7044654" y="3065864"/>
            <a:ext cx="765191" cy="493747"/>
            <a:chOff x="7916975" y="2518088"/>
            <a:chExt cx="1026000" cy="662037"/>
          </a:xfrm>
        </p:grpSpPr>
        <p:sp>
          <p:nvSpPr>
            <p:cNvPr id="255" name="Google Shape;255;p22"/>
            <p:cNvSpPr/>
            <p:nvPr/>
          </p:nvSpPr>
          <p:spPr>
            <a:xfrm>
              <a:off x="7916975" y="2554925"/>
              <a:ext cx="1026000" cy="625200"/>
            </a:xfrm>
            <a:prstGeom prst="rect">
              <a:avLst/>
            </a:prstGeom>
            <a:solidFill>
              <a:srgbClr val="FFFFFF"/>
            </a:solidFill>
            <a:ln w="7100" cap="flat" cmpd="sng">
              <a:solidFill>
                <a:srgbClr val="595959"/>
              </a:solidFill>
              <a:prstDash val="solid"/>
              <a:round/>
              <a:headEnd type="none" w="sm" len="sm"/>
              <a:tailEnd type="none" w="sm" len="sm"/>
            </a:ln>
          </p:spPr>
          <p:txBody>
            <a:bodyPr spcFirstLastPara="1" wrap="square" lIns="68175" tIns="68175" rIns="68175" bIns="68175" anchor="ctr" anchorCtr="0">
              <a:noAutofit/>
            </a:bodyPr>
            <a:lstStyle/>
            <a:p>
              <a:pPr marL="0" lvl="0" indent="0" algn="ctr" rtl="0">
                <a:spcBef>
                  <a:spcPts val="0"/>
                </a:spcBef>
                <a:spcAft>
                  <a:spcPts val="0"/>
                </a:spcAft>
                <a:buNone/>
              </a:pPr>
              <a:endParaRPr sz="1044"/>
            </a:p>
          </p:txBody>
        </p:sp>
        <p:sp>
          <p:nvSpPr>
            <p:cNvPr id="256" name="Google Shape;256;p22"/>
            <p:cNvSpPr/>
            <p:nvPr/>
          </p:nvSpPr>
          <p:spPr>
            <a:xfrm>
              <a:off x="7975808" y="2672781"/>
              <a:ext cx="358500" cy="369300"/>
            </a:xfrm>
            <a:prstGeom prst="mathPlus">
              <a:avLst>
                <a:gd name="adj1" fmla="val 23520"/>
              </a:avLst>
            </a:prstGeom>
            <a:solidFill>
              <a:srgbClr val="0A3254"/>
            </a:solidFill>
            <a:ln w="2475" cap="flat" cmpd="sng">
              <a:solidFill>
                <a:srgbClr val="000000"/>
              </a:solidFill>
              <a:prstDash val="solid"/>
              <a:round/>
              <a:headEnd type="none" w="sm" len="sm"/>
              <a:tailEnd type="none" w="sm" len="sm"/>
            </a:ln>
          </p:spPr>
          <p:txBody>
            <a:bodyPr spcFirstLastPara="1" wrap="square" lIns="23850" tIns="23850" rIns="23850" bIns="23850" anchor="ctr" anchorCtr="0">
              <a:noAutofit/>
            </a:bodyPr>
            <a:lstStyle/>
            <a:p>
              <a:pPr marL="0" lvl="0" indent="0" algn="ctr" rtl="0">
                <a:spcBef>
                  <a:spcPts val="0"/>
                </a:spcBef>
                <a:spcAft>
                  <a:spcPts val="0"/>
                </a:spcAft>
                <a:buNone/>
              </a:pPr>
              <a:endParaRPr sz="365"/>
            </a:p>
          </p:txBody>
        </p:sp>
        <p:pic>
          <p:nvPicPr>
            <p:cNvPr id="257" name="Google Shape;257;p22"/>
            <p:cNvPicPr preferRelativeResize="0"/>
            <p:nvPr/>
          </p:nvPicPr>
          <p:blipFill rotWithShape="1">
            <a:blip r:embed="rId7">
              <a:alphaModFix/>
            </a:blip>
            <a:srcRect/>
            <a:stretch/>
          </p:blipFill>
          <p:spPr>
            <a:xfrm>
              <a:off x="8281051" y="2518088"/>
              <a:ext cx="661900" cy="661875"/>
            </a:xfrm>
            <a:prstGeom prst="rect">
              <a:avLst/>
            </a:prstGeom>
            <a:noFill/>
            <a:ln>
              <a:noFill/>
            </a:ln>
          </p:spPr>
        </p:pic>
      </p:grpSp>
      <p:sp>
        <p:nvSpPr>
          <p:cNvPr id="258" name="Google Shape;258;p22"/>
          <p:cNvSpPr txBox="1"/>
          <p:nvPr/>
        </p:nvSpPr>
        <p:spPr>
          <a:xfrm>
            <a:off x="2299884" y="4256160"/>
            <a:ext cx="4500900" cy="654300"/>
          </a:xfrm>
          <a:prstGeom prst="rect">
            <a:avLst/>
          </a:prstGeom>
          <a:noFill/>
          <a:ln w="9525" cap="flat" cmpd="sng">
            <a:solidFill>
              <a:srgbClr val="000000"/>
            </a:solidFill>
            <a:prstDash val="solid"/>
            <a:round/>
            <a:headEnd type="none" w="sm" len="sm"/>
            <a:tailEnd type="none" w="sm" len="sm"/>
          </a:ln>
        </p:spPr>
        <p:txBody>
          <a:bodyPr spcFirstLastPara="1" wrap="square" lIns="68175" tIns="68175" rIns="68175" bIns="68175" anchor="t" anchorCtr="0">
            <a:spAutoFit/>
          </a:bodyPr>
          <a:lstStyle/>
          <a:p>
            <a:pPr marL="0" lvl="0" indent="0" algn="l" rtl="0">
              <a:spcBef>
                <a:spcPts val="0"/>
              </a:spcBef>
              <a:spcAft>
                <a:spcPts val="0"/>
              </a:spcAft>
              <a:buClr>
                <a:srgbClr val="000000"/>
              </a:buClr>
              <a:buSzPts val="863"/>
              <a:buFont typeface="Arial"/>
              <a:buNone/>
            </a:pPr>
            <a:r>
              <a:rPr lang="en" sz="671" b="1">
                <a:solidFill>
                  <a:srgbClr val="5B6770"/>
                </a:solidFill>
              </a:rPr>
              <a:t>The RFO is grounded in these EOs - check them out!</a:t>
            </a:r>
            <a:endParaRPr sz="671" b="1">
              <a:solidFill>
                <a:srgbClr val="5B6770"/>
              </a:solidFill>
            </a:endParaRPr>
          </a:p>
          <a:p>
            <a:pPr marL="281913" lvl="0" indent="-183585" algn="l" rtl="0">
              <a:spcBef>
                <a:spcPts val="0"/>
              </a:spcBef>
              <a:spcAft>
                <a:spcPts val="0"/>
              </a:spcAft>
              <a:buClr>
                <a:srgbClr val="5B6770"/>
              </a:buClr>
              <a:buSzPts val="671"/>
              <a:buChar char="●"/>
            </a:pPr>
            <a:r>
              <a:rPr lang="en" sz="671" u="sng">
                <a:solidFill>
                  <a:srgbClr val="0097A7"/>
                </a:solidFill>
                <a:hlinkClick r:id="rId8">
                  <a:extLst>
                    <a:ext uri="{A12FA001-AC4F-418D-AE19-62706E023703}">
                      <ahyp:hlinkClr xmlns:ahyp="http://schemas.microsoft.com/office/drawing/2018/hyperlinkcolor" val="tx"/>
                    </a:ext>
                  </a:extLst>
                </a:hlinkClick>
              </a:rPr>
              <a:t>Executive Order 14275</a:t>
            </a:r>
            <a:r>
              <a:rPr lang="en" sz="671">
                <a:solidFill>
                  <a:srgbClr val="5B6770"/>
                </a:solidFill>
              </a:rPr>
              <a:t> — Restoring Common Sense to Federal Procurement </a:t>
            </a:r>
            <a:endParaRPr sz="671">
              <a:solidFill>
                <a:srgbClr val="5B6770"/>
              </a:solidFill>
            </a:endParaRPr>
          </a:p>
          <a:p>
            <a:pPr marL="563827" lvl="1" indent="-183586" algn="l" rtl="0">
              <a:spcBef>
                <a:spcPts val="0"/>
              </a:spcBef>
              <a:spcAft>
                <a:spcPts val="0"/>
              </a:spcAft>
              <a:buClr>
                <a:srgbClr val="5B6770"/>
              </a:buClr>
              <a:buSzPts val="671"/>
              <a:buChar char="○"/>
            </a:pPr>
            <a:r>
              <a:rPr lang="en" sz="671" u="sng">
                <a:solidFill>
                  <a:srgbClr val="0097A7"/>
                </a:solidFill>
                <a:hlinkClick r:id="rId9">
                  <a:extLst>
                    <a:ext uri="{A12FA001-AC4F-418D-AE19-62706E023703}">
                      <ahyp:hlinkClr xmlns:ahyp="http://schemas.microsoft.com/office/drawing/2018/hyperlinkcolor" val="tx"/>
                    </a:ext>
                  </a:extLst>
                </a:hlinkClick>
              </a:rPr>
              <a:t>OMB Memo 25-26 </a:t>
            </a:r>
            <a:r>
              <a:rPr lang="en" sz="671">
                <a:solidFill>
                  <a:srgbClr val="5B6770"/>
                </a:solidFill>
              </a:rPr>
              <a:t>— Overhauling the Federal Acquisition Regulation</a:t>
            </a:r>
            <a:endParaRPr sz="671">
              <a:solidFill>
                <a:srgbClr val="5B6770"/>
              </a:solidFill>
            </a:endParaRPr>
          </a:p>
          <a:p>
            <a:pPr marL="281913" lvl="0" indent="-183585" algn="l" rtl="0">
              <a:spcBef>
                <a:spcPts val="0"/>
              </a:spcBef>
              <a:spcAft>
                <a:spcPts val="0"/>
              </a:spcAft>
              <a:buClr>
                <a:srgbClr val="5B6770"/>
              </a:buClr>
              <a:buSzPts val="671"/>
              <a:buChar char="●"/>
            </a:pPr>
            <a:r>
              <a:rPr lang="en" sz="671" u="sng">
                <a:solidFill>
                  <a:srgbClr val="0097A7"/>
                </a:solidFill>
                <a:hlinkClick r:id="rId10">
                  <a:extLst>
                    <a:ext uri="{A12FA001-AC4F-418D-AE19-62706E023703}">
                      <ahyp:hlinkClr xmlns:ahyp="http://schemas.microsoft.com/office/drawing/2018/hyperlinkcolor" val="tx"/>
                    </a:ext>
                  </a:extLst>
                </a:hlinkClick>
              </a:rPr>
              <a:t>Executive Order 14271</a:t>
            </a:r>
            <a:r>
              <a:rPr lang="en" sz="671">
                <a:solidFill>
                  <a:srgbClr val="5B6770"/>
                </a:solidFill>
              </a:rPr>
              <a:t> — Ensuring Commercial, Cost-Effective Solutions</a:t>
            </a:r>
            <a:endParaRPr sz="671">
              <a:solidFill>
                <a:srgbClr val="5B6770"/>
              </a:solidFill>
            </a:endParaRPr>
          </a:p>
          <a:p>
            <a:pPr marL="281913" lvl="0" indent="-183585" algn="l" rtl="0">
              <a:spcBef>
                <a:spcPts val="0"/>
              </a:spcBef>
              <a:spcAft>
                <a:spcPts val="0"/>
              </a:spcAft>
              <a:buClr>
                <a:srgbClr val="5B6770"/>
              </a:buClr>
              <a:buSzPts val="671"/>
              <a:buChar char="●"/>
            </a:pPr>
            <a:r>
              <a:rPr lang="en" sz="671" u="sng">
                <a:solidFill>
                  <a:srgbClr val="0097A7"/>
                </a:solidFill>
                <a:hlinkClick r:id="rId11">
                  <a:extLst>
                    <a:ext uri="{A12FA001-AC4F-418D-AE19-62706E023703}">
                      <ahyp:hlinkClr xmlns:ahyp="http://schemas.microsoft.com/office/drawing/2018/hyperlinkcolor" val="tx"/>
                    </a:ext>
                  </a:extLst>
                </a:hlinkClick>
              </a:rPr>
              <a:t>Executive Order 14240</a:t>
            </a:r>
            <a:r>
              <a:rPr lang="en" sz="671">
                <a:solidFill>
                  <a:srgbClr val="5B6770"/>
                </a:solidFill>
              </a:rPr>
              <a:t> — Eliminating Waste and Saving Taxpayer Dollars by Consolidating Procurement </a:t>
            </a:r>
            <a:endParaRPr sz="671"/>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913</TotalTime>
  <Words>3108</Words>
  <Application>Microsoft Office PowerPoint</Application>
  <PresentationFormat>On-screen Show (16:9)</PresentationFormat>
  <Paragraphs>309</Paragraphs>
  <Slides>23</Slides>
  <Notes>23</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Poppins</vt:lpstr>
      <vt:lpstr>Merriweather</vt:lpstr>
      <vt:lpstr>Arial</vt:lpstr>
      <vt:lpstr>Simple Light</vt:lpstr>
      <vt:lpstr>The Monday Morning Problem</vt:lpstr>
      <vt:lpstr>About the Presenters</vt:lpstr>
      <vt:lpstr>Objectives for Today</vt:lpstr>
      <vt:lpstr>The Acquisition Inflection Point</vt:lpstr>
      <vt:lpstr>First Thoughts on AI</vt:lpstr>
      <vt:lpstr>AI in Federal Acquisition</vt:lpstr>
      <vt:lpstr>AI Demo</vt:lpstr>
      <vt:lpstr>FAR Overhaul</vt:lpstr>
      <vt:lpstr>New RFO Framework</vt:lpstr>
      <vt:lpstr>Generative AI Landscape</vt:lpstr>
      <vt:lpstr>Choosing your LLM</vt:lpstr>
      <vt:lpstr>Prompting 101</vt:lpstr>
      <vt:lpstr>Persona Adoption</vt:lpstr>
      <vt:lpstr>Real-World Impact</vt:lpstr>
      <vt:lpstr>AI Solicitation</vt:lpstr>
      <vt:lpstr>AI is NOT a HUMAN</vt:lpstr>
      <vt:lpstr>Verify and Verify</vt:lpstr>
      <vt:lpstr>Practitioner Resources</vt:lpstr>
      <vt:lpstr>Pop Quiz</vt:lpstr>
      <vt:lpstr>Q and A Time</vt:lpstr>
      <vt:lpstr>Appendix</vt:lpstr>
      <vt:lpstr>Pilots RFO Resources</vt:lpstr>
      <vt:lpstr>New Courses Monthly! FAR, GSAR, &amp; AI in Acquisition Training  FAI CSOD for CLPs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SherellLFuller</cp:lastModifiedBy>
  <cp:revision>6</cp:revision>
  <dcterms:modified xsi:type="dcterms:W3CDTF">2026-08-20T16:56:33Z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A5EE42E4-FCCF-4695-9B99-14B72DC6482E</vt:lpwstr>
  </property>
  <property fmtid="{D5CDD505-2E9C-101B-9397-08002B2CF9AE}" pid="3" name="ArticulatePath">
    <vt:lpwstr>Final MASTER - Summer 2026 ATRW  -The Monday Morning Problem 081126_508</vt:lpwstr>
  </property>
</Properties>
</file>