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65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5143500" cx="9144000"/>
  <p:notesSz cx="6858000" cy="9144000"/>
  <p:embeddedFontLst>
    <p:embeddedFont>
      <p:font typeface="Helvetica Neue"/>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5" roundtripDataSignature="AMtx7mjrW16SapKftDkT0wTjayDlzJwZ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789098-B6D3-477F-9097-F1E23AAF8EA1}">
  <a:tblStyle styleId="{8A789098-B6D3-477F-9097-F1E23AAF8EA1}"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HelveticaNeue-regular.fntdata"/><Relationship Id="rId50" Type="http://schemas.openxmlformats.org/officeDocument/2006/relationships/slide" Target="slides/slide44.xml"/><Relationship Id="rId53" Type="http://schemas.openxmlformats.org/officeDocument/2006/relationships/font" Target="fonts/HelveticaNeue-italic.fntdata"/><Relationship Id="rId52" Type="http://schemas.openxmlformats.org/officeDocument/2006/relationships/font" Target="fonts/HelveticaNeue-bold.fntdata"/><Relationship Id="rId11" Type="http://schemas.openxmlformats.org/officeDocument/2006/relationships/slide" Target="slides/slide5.xml"/><Relationship Id="rId55" Type="http://customschemas.google.com/relationships/presentationmetadata" Target="metadata"/><Relationship Id="rId10" Type="http://schemas.openxmlformats.org/officeDocument/2006/relationships/slide" Target="slides/slide4.xml"/><Relationship Id="rId54" Type="http://schemas.openxmlformats.org/officeDocument/2006/relationships/font" Target="fonts/HelveticaNeue-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9" name="Google Shape;389;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4" name="Google Shape;464;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2" name="Google Shape;47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8" name="Google Shape;478;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6" name="Google Shape;48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3" name="Google Shape;49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0" name="Google Shape;50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7" name="Google Shape;50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4" name="Google Shape;514;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0" name="Google Shape;520;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8" name="Google Shape;52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5" name="Google Shape;39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4" name="Google Shape;53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3" name="Google Shape;543;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0" name="Google Shape;55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2" name="Google Shape;56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8" name="Google Shape;578;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6" name="Google Shape;58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2" name="Google Shape;592;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9" name="Google Shape;59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1" name="Google Shape;61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1" name="Google Shape;40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8" name="Google Shape;61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4" name="Google Shape;62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2" name="Google Shape;632;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9" name="Google Shape;63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8" name="Google Shape;64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4" name="Google Shape;654;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3" name="Google Shape;663;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1" name="Google Shape;671;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0" name="Google Shape;680;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8" name="Google Shape;688;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9" name="Google Shape;40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9" name="Google Shape;699;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0" name="Google Shape;710;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0" name="Google Shape;720;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6" name="Google Shape;726;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7" name="Google Shape;73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7" name="Google Shape;41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4" name="Google Shape;42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 name="Google Shape;44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 Id="rId3" Type="http://schemas.openxmlformats.org/officeDocument/2006/relationships/image" Target="../media/image1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23.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 Id="rId3" Type="http://schemas.openxmlformats.org/officeDocument/2006/relationships/image" Target="../media/image1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 Id="rId3" Type="http://schemas.openxmlformats.org/officeDocument/2006/relationships/image" Target="../media/image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 Id="rId3"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png"/><Relationship Id="rId3" Type="http://schemas.openxmlformats.org/officeDocument/2006/relationships/image" Target="../media/image8.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 Id="rId3"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 Id="rId3" Type="http://schemas.openxmlformats.org/officeDocument/2006/relationships/image" Target="../media/image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 Id="rId3"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png"/><Relationship Id="rId3" Type="http://schemas.openxmlformats.org/officeDocument/2006/relationships/image" Target="../media/image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png"/><Relationship Id="rId3"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46" title="ATFRW_white.png"/>
          <p:cNvPicPr preferRelativeResize="0"/>
          <p:nvPr/>
        </p:nvPicPr>
        <p:blipFill rotWithShape="1">
          <a:blip r:embed="rId2">
            <a:alphaModFix/>
          </a:blip>
          <a:srcRect b="0" l="0" r="0" t="0"/>
          <a:stretch/>
        </p:blipFill>
        <p:spPr>
          <a:xfrm>
            <a:off x="7863200" y="206980"/>
            <a:ext cx="904111" cy="406850"/>
          </a:xfrm>
          <a:prstGeom prst="rect">
            <a:avLst/>
          </a:prstGeom>
          <a:noFill/>
          <a:ln>
            <a:noFill/>
          </a:ln>
        </p:spPr>
      </p:pic>
      <p:pic>
        <p:nvPicPr>
          <p:cNvPr id="12" name="Google Shape;12;p46" title="Artboard 1.png"/>
          <p:cNvPicPr preferRelativeResize="0"/>
          <p:nvPr/>
        </p:nvPicPr>
        <p:blipFill rotWithShape="1">
          <a:blip r:embed="rId3">
            <a:alphaModFix/>
          </a:blip>
          <a:srcRect b="0" l="19707" r="17110" t="0"/>
          <a:stretch/>
        </p:blipFill>
        <p:spPr>
          <a:xfrm>
            <a:off x="-16650" y="-19900"/>
            <a:ext cx="9175301" cy="5183325"/>
          </a:xfrm>
          <a:prstGeom prst="rect">
            <a:avLst/>
          </a:prstGeom>
          <a:noFill/>
          <a:ln>
            <a:noFill/>
          </a:ln>
        </p:spPr>
      </p:pic>
      <p:sp>
        <p:nvSpPr>
          <p:cNvPr id="13" name="Google Shape;13;p46"/>
          <p:cNvSpPr/>
          <p:nvPr/>
        </p:nvSpPr>
        <p:spPr>
          <a:xfrm rot="5400000">
            <a:off x="6534550" y="119825"/>
            <a:ext cx="1041900" cy="762300"/>
          </a:xfrm>
          <a:prstGeom prst="rtTriangle">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46"/>
          <p:cNvSpPr/>
          <p:nvPr/>
        </p:nvSpPr>
        <p:spPr>
          <a:xfrm>
            <a:off x="-16650" y="-17275"/>
            <a:ext cx="66942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 name="Google Shape;15;p46" title="GSA Star Mark 250 2026 Logo STARMARK SIGNATURE_300dpi.png"/>
          <p:cNvPicPr preferRelativeResize="0"/>
          <p:nvPr/>
        </p:nvPicPr>
        <p:blipFill rotWithShape="1">
          <a:blip r:embed="rId4">
            <a:alphaModFix/>
          </a:blip>
          <a:srcRect b="0" l="0" r="0" t="0"/>
          <a:stretch/>
        </p:blipFill>
        <p:spPr>
          <a:xfrm>
            <a:off x="447650" y="194050"/>
            <a:ext cx="2103948" cy="6138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spTree>
      <p:nvGrpSpPr>
        <p:cNvPr id="76" name="Shape 76"/>
        <p:cNvGrpSpPr/>
        <p:nvPr/>
      </p:nvGrpSpPr>
      <p:grpSpPr>
        <a:xfrm>
          <a:off x="0" y="0"/>
          <a:ext cx="0" cy="0"/>
          <a:chOff x="0" y="0"/>
          <a:chExt cx="0" cy="0"/>
        </a:xfrm>
      </p:grpSpPr>
      <p:sp>
        <p:nvSpPr>
          <p:cNvPr descr="decorative blue background" id="77" name="Google Shape;77;p49"/>
          <p:cNvSpPr/>
          <p:nvPr/>
        </p:nvSpPr>
        <p:spPr>
          <a:xfrm>
            <a:off x="0" y="0"/>
            <a:ext cx="9144000" cy="4663200"/>
          </a:xfrm>
          <a:prstGeom prst="rect">
            <a:avLst/>
          </a:prstGeom>
          <a:solidFill>
            <a:srgbClr val="124D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49"/>
          <p:cNvSpPr txBox="1"/>
          <p:nvPr>
            <p:ph type="title"/>
          </p:nvPr>
        </p:nvSpPr>
        <p:spPr>
          <a:xfrm>
            <a:off x="549725" y="603925"/>
            <a:ext cx="7977300" cy="122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4400"/>
              <a:buFont typeface="Arial"/>
              <a:buNone/>
              <a:defRPr b="1" sz="44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9" name="Google Shape;79;p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0" name="Google Shape;80;p4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1" name="Google Shape;81;p4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82" name="Google Shape;82;p49"/>
          <p:cNvSpPr txBox="1"/>
          <p:nvPr>
            <p:ph idx="3" type="title"/>
          </p:nvPr>
        </p:nvSpPr>
        <p:spPr>
          <a:xfrm>
            <a:off x="799775" y="1634125"/>
            <a:ext cx="7608000" cy="1224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2600"/>
              <a:buNone/>
              <a:defRPr b="0" i="1">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spTree>
      <p:nvGrpSpPr>
        <p:cNvPr id="83" name="Shape 83"/>
        <p:cNvGrpSpPr/>
        <p:nvPr/>
      </p:nvGrpSpPr>
      <p:grpSpPr>
        <a:xfrm>
          <a:off x="0" y="0"/>
          <a:ext cx="0" cy="0"/>
          <a:chOff x="0" y="0"/>
          <a:chExt cx="0" cy="0"/>
        </a:xfrm>
      </p:grpSpPr>
      <p:sp>
        <p:nvSpPr>
          <p:cNvPr id="84" name="Google Shape;84;p50"/>
          <p:cNvSpPr/>
          <p:nvPr>
            <p:ph idx="2" type="pic"/>
          </p:nvPr>
        </p:nvSpPr>
        <p:spPr>
          <a:xfrm>
            <a:off x="5263424" y="0"/>
            <a:ext cx="3880500" cy="5143500"/>
          </a:xfrm>
          <a:prstGeom prst="rect">
            <a:avLst/>
          </a:prstGeom>
          <a:noFill/>
          <a:ln>
            <a:noFill/>
          </a:ln>
        </p:spPr>
      </p:sp>
      <p:sp>
        <p:nvSpPr>
          <p:cNvPr id="85" name="Google Shape;85;p50"/>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6" name="Google Shape;86;p5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7" name="Google Shape;87;p50"/>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8" name="Google Shape;88;p5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89" name="Google Shape;89;p50"/>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pic>
        <p:nvPicPr>
          <p:cNvPr descr="background image for decorative use only" id="90" name="Google Shape;90;p50"/>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91" name="Shape 91"/>
        <p:cNvGrpSpPr/>
        <p:nvPr/>
      </p:nvGrpSpPr>
      <p:grpSpPr>
        <a:xfrm>
          <a:off x="0" y="0"/>
          <a:ext cx="0" cy="0"/>
          <a:chOff x="0" y="0"/>
          <a:chExt cx="0" cy="0"/>
        </a:xfrm>
      </p:grpSpPr>
      <p:sp>
        <p:nvSpPr>
          <p:cNvPr id="92" name="Google Shape;92;p51"/>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3" name="Google Shape;93;p51"/>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94" name="Google Shape;94;p5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5" name="Google Shape;95;p51"/>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96" name="Google Shape;96;p51"/>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p:cSld name="TITLE_AND_BODY_1_1">
    <p:spTree>
      <p:nvGrpSpPr>
        <p:cNvPr id="97" name="Shape 97"/>
        <p:cNvGrpSpPr/>
        <p:nvPr/>
      </p:nvGrpSpPr>
      <p:grpSpPr>
        <a:xfrm>
          <a:off x="0" y="0"/>
          <a:ext cx="0" cy="0"/>
          <a:chOff x="0" y="0"/>
          <a:chExt cx="0" cy="0"/>
        </a:xfrm>
      </p:grpSpPr>
      <p:pic>
        <p:nvPicPr>
          <p:cNvPr descr="decorative background" id="98" name="Google Shape;98;p52" title="AdobeStock_438107758.jpeg"/>
          <p:cNvPicPr preferRelativeResize="0"/>
          <p:nvPr/>
        </p:nvPicPr>
        <p:blipFill rotWithShape="1">
          <a:blip r:embed="rId2">
            <a:alphaModFix amt="28000"/>
          </a:blip>
          <a:srcRect b="19200" l="0" r="27331" t="-19200"/>
          <a:stretch/>
        </p:blipFill>
        <p:spPr>
          <a:xfrm>
            <a:off x="0" y="0"/>
            <a:ext cx="9143997" cy="4663226"/>
          </a:xfrm>
          <a:prstGeom prst="rect">
            <a:avLst/>
          </a:prstGeom>
          <a:noFill/>
          <a:ln>
            <a:noFill/>
          </a:ln>
        </p:spPr>
      </p:pic>
      <p:sp>
        <p:nvSpPr>
          <p:cNvPr id="99" name="Google Shape;99;p52"/>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0" name="Google Shape;100;p52"/>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101" name="Google Shape;101;p5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02" name="Google Shape;102;p5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03" name="Google Shape;103;p52"/>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Break 6 1 1 1 1 1">
  <p:cSld name="SECTION_HEADER_4_1_1_1_1_1">
    <p:spTree>
      <p:nvGrpSpPr>
        <p:cNvPr id="104" name="Shape 104"/>
        <p:cNvGrpSpPr/>
        <p:nvPr/>
      </p:nvGrpSpPr>
      <p:grpSpPr>
        <a:xfrm>
          <a:off x="0" y="0"/>
          <a:ext cx="0" cy="0"/>
          <a:chOff x="0" y="0"/>
          <a:chExt cx="0" cy="0"/>
        </a:xfrm>
      </p:grpSpPr>
      <p:pic>
        <p:nvPicPr>
          <p:cNvPr descr="decorative background image of generic icons that look like people in circles to represent a group" id="105" name="Google Shape;105;p53" title="AdobeStock_1951584705.jpeg"/>
          <p:cNvPicPr preferRelativeResize="0"/>
          <p:nvPr/>
        </p:nvPicPr>
        <p:blipFill rotWithShape="1">
          <a:blip r:embed="rId2">
            <a:alphaModFix/>
          </a:blip>
          <a:srcRect b="0" l="5245" r="5254" t="0"/>
          <a:stretch/>
        </p:blipFill>
        <p:spPr>
          <a:xfrm>
            <a:off x="-121950" y="-30550"/>
            <a:ext cx="9327000" cy="5210400"/>
          </a:xfrm>
          <a:prstGeom prst="rect">
            <a:avLst/>
          </a:prstGeom>
          <a:noFill/>
          <a:ln>
            <a:noFill/>
          </a:ln>
        </p:spPr>
      </p:pic>
      <p:sp>
        <p:nvSpPr>
          <p:cNvPr descr="decorative blue overlay" id="106" name="Google Shape;106;p53"/>
          <p:cNvSpPr/>
          <p:nvPr/>
        </p:nvSpPr>
        <p:spPr>
          <a:xfrm>
            <a:off x="-121950" y="-30550"/>
            <a:ext cx="9327000" cy="5210400"/>
          </a:xfrm>
          <a:prstGeom prst="rect">
            <a:avLst/>
          </a:prstGeom>
          <a:solidFill>
            <a:srgbClr val="0A202C">
              <a:alpha val="6352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53"/>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4200"/>
              <a:buFont typeface="Arial"/>
              <a:buNone/>
              <a:defRPr b="1" sz="4200">
                <a:solidFill>
                  <a:srgbClr val="FFD966"/>
                </a:solidFill>
                <a:latin typeface="Arial"/>
                <a:ea typeface="Arial"/>
                <a:cs typeface="Arial"/>
                <a:sym typeface="Arial"/>
              </a:defRPr>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08" name="Google Shape;108;p5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4">
  <p:cSld name="TITLE_AND_BODY_1_4">
    <p:spTree>
      <p:nvGrpSpPr>
        <p:cNvPr id="109" name="Shape 109"/>
        <p:cNvGrpSpPr/>
        <p:nvPr/>
      </p:nvGrpSpPr>
      <p:grpSpPr>
        <a:xfrm>
          <a:off x="0" y="0"/>
          <a:ext cx="0" cy="0"/>
          <a:chOff x="0" y="0"/>
          <a:chExt cx="0" cy="0"/>
        </a:xfrm>
      </p:grpSpPr>
      <p:sp>
        <p:nvSpPr>
          <p:cNvPr descr="decorative light blue box" id="110" name="Google Shape;110;p54"/>
          <p:cNvSpPr txBox="1"/>
          <p:nvPr/>
        </p:nvSpPr>
        <p:spPr>
          <a:xfrm>
            <a:off x="2691220" y="2671025"/>
            <a:ext cx="1832400" cy="1941000"/>
          </a:xfrm>
          <a:prstGeom prst="rect">
            <a:avLst/>
          </a:prstGeom>
          <a:solidFill>
            <a:srgbClr val="EBF5FD"/>
          </a:solidFill>
          <a:ln cap="flat" cmpd="sng" w="28575">
            <a:solidFill>
              <a:srgbClr val="1F5C99"/>
            </a:solidFill>
            <a:prstDash val="solid"/>
            <a:round/>
            <a:headEnd len="sm" w="sm" type="none"/>
            <a:tailEnd len="sm" w="sm" type="none"/>
          </a:ln>
        </p:spPr>
        <p:txBody>
          <a:bodyPr anchorCtr="0" anchor="t" bIns="91425" lIns="91425" spcFirstLastPara="1" rIns="91425" wrap="square" tIns="182875">
            <a:noAutofit/>
          </a:bodyPr>
          <a:lstStyle/>
          <a:p>
            <a:pPr indent="0" lvl="0" marL="457200" marR="0" rtl="0" algn="l">
              <a:lnSpc>
                <a:spcPct val="115000"/>
              </a:lnSpc>
              <a:spcBef>
                <a:spcPts val="0"/>
              </a:spcBef>
              <a:spcAft>
                <a:spcPts val="0"/>
              </a:spcAft>
              <a:buClr>
                <a:srgbClr val="000000"/>
              </a:buClr>
              <a:buSzPts val="900"/>
              <a:buFont typeface="Arial"/>
              <a:buNone/>
            </a:pPr>
            <a:r>
              <a:t/>
            </a:r>
            <a:endParaRPr b="0" i="0" sz="900" u="none" cap="none" strike="noStrike">
              <a:solidFill>
                <a:srgbClr val="0A202C"/>
              </a:solidFill>
              <a:latin typeface="Arial"/>
              <a:ea typeface="Arial"/>
              <a:cs typeface="Arial"/>
              <a:sym typeface="Arial"/>
            </a:endParaRPr>
          </a:p>
        </p:txBody>
      </p:sp>
      <p:sp>
        <p:nvSpPr>
          <p:cNvPr descr="decorative light blue box" id="111" name="Google Shape;111;p54"/>
          <p:cNvSpPr txBox="1"/>
          <p:nvPr/>
        </p:nvSpPr>
        <p:spPr>
          <a:xfrm>
            <a:off x="4702108" y="2671025"/>
            <a:ext cx="1832400" cy="1941000"/>
          </a:xfrm>
          <a:prstGeom prst="rect">
            <a:avLst/>
          </a:prstGeom>
          <a:solidFill>
            <a:srgbClr val="EBF5FD"/>
          </a:solidFill>
          <a:ln cap="flat" cmpd="sng" w="28575">
            <a:solidFill>
              <a:srgbClr val="1F5C99"/>
            </a:solidFill>
            <a:prstDash val="solid"/>
            <a:round/>
            <a:headEnd len="sm" w="sm" type="none"/>
            <a:tailEnd len="sm" w="sm" type="none"/>
          </a:ln>
        </p:spPr>
        <p:txBody>
          <a:bodyPr anchorCtr="0" anchor="t" bIns="91425" lIns="91425" spcFirstLastPara="1" rIns="91425" wrap="square" tIns="182875">
            <a:noAutofit/>
          </a:bodyPr>
          <a:lstStyle/>
          <a:p>
            <a:pPr indent="0" lvl="0" marL="457200" marR="0" rtl="0" algn="l">
              <a:lnSpc>
                <a:spcPct val="115000"/>
              </a:lnSpc>
              <a:spcBef>
                <a:spcPts val="0"/>
              </a:spcBef>
              <a:spcAft>
                <a:spcPts val="0"/>
              </a:spcAft>
              <a:buClr>
                <a:srgbClr val="000000"/>
              </a:buClr>
              <a:buSzPts val="900"/>
              <a:buFont typeface="Arial"/>
              <a:buNone/>
            </a:pPr>
            <a:r>
              <a:t/>
            </a:r>
            <a:endParaRPr b="0" i="0" sz="900" u="none" cap="none" strike="noStrike">
              <a:solidFill>
                <a:srgbClr val="0A202C"/>
              </a:solidFill>
              <a:latin typeface="Arial"/>
              <a:ea typeface="Arial"/>
              <a:cs typeface="Arial"/>
              <a:sym typeface="Arial"/>
            </a:endParaRPr>
          </a:p>
        </p:txBody>
      </p:sp>
      <p:sp>
        <p:nvSpPr>
          <p:cNvPr descr="decorative light blue box" id="112" name="Google Shape;112;p54"/>
          <p:cNvSpPr txBox="1"/>
          <p:nvPr/>
        </p:nvSpPr>
        <p:spPr>
          <a:xfrm>
            <a:off x="6712983" y="2683819"/>
            <a:ext cx="1832400" cy="1941000"/>
          </a:xfrm>
          <a:prstGeom prst="rect">
            <a:avLst/>
          </a:prstGeom>
          <a:solidFill>
            <a:srgbClr val="EBF5FD"/>
          </a:solidFill>
          <a:ln cap="flat" cmpd="sng" w="28575">
            <a:solidFill>
              <a:srgbClr val="1F5C99"/>
            </a:solidFill>
            <a:prstDash val="solid"/>
            <a:round/>
            <a:headEnd len="sm" w="sm" type="none"/>
            <a:tailEnd len="sm" w="sm" type="none"/>
          </a:ln>
        </p:spPr>
        <p:txBody>
          <a:bodyPr anchorCtr="0" anchor="t" bIns="91425" lIns="91425" spcFirstLastPara="1" rIns="91425" wrap="square" tIns="182875">
            <a:noAutofit/>
          </a:bodyPr>
          <a:lstStyle/>
          <a:p>
            <a:pPr indent="0" lvl="0" marL="457200" marR="0" rtl="0" algn="l">
              <a:lnSpc>
                <a:spcPct val="115000"/>
              </a:lnSpc>
              <a:spcBef>
                <a:spcPts val="0"/>
              </a:spcBef>
              <a:spcAft>
                <a:spcPts val="0"/>
              </a:spcAft>
              <a:buClr>
                <a:srgbClr val="000000"/>
              </a:buClr>
              <a:buSzPts val="900"/>
              <a:buFont typeface="Arial"/>
              <a:buNone/>
            </a:pPr>
            <a:r>
              <a:t/>
            </a:r>
            <a:endParaRPr b="0" i="0" sz="900" u="none" cap="none" strike="noStrike">
              <a:solidFill>
                <a:srgbClr val="0A202C"/>
              </a:solidFill>
              <a:latin typeface="Arial"/>
              <a:ea typeface="Arial"/>
              <a:cs typeface="Arial"/>
              <a:sym typeface="Arial"/>
            </a:endParaRPr>
          </a:p>
        </p:txBody>
      </p:sp>
      <p:sp>
        <p:nvSpPr>
          <p:cNvPr descr="decorative light blue box" id="113" name="Google Shape;113;p54"/>
          <p:cNvSpPr txBox="1"/>
          <p:nvPr/>
        </p:nvSpPr>
        <p:spPr>
          <a:xfrm>
            <a:off x="680358" y="2671025"/>
            <a:ext cx="1832400" cy="1941000"/>
          </a:xfrm>
          <a:prstGeom prst="rect">
            <a:avLst/>
          </a:prstGeom>
          <a:solidFill>
            <a:srgbClr val="EBF5FD"/>
          </a:solidFill>
          <a:ln cap="flat" cmpd="sng" w="28575">
            <a:solidFill>
              <a:srgbClr val="1F5C99"/>
            </a:solidFill>
            <a:prstDash val="solid"/>
            <a:round/>
            <a:headEnd len="sm" w="sm" type="none"/>
            <a:tailEnd len="sm" w="sm" type="none"/>
          </a:ln>
        </p:spPr>
        <p:txBody>
          <a:bodyPr anchorCtr="0" anchor="t" bIns="91425" lIns="91425" spcFirstLastPara="1" rIns="91425" wrap="square" tIns="182875">
            <a:noAutofit/>
          </a:bodyPr>
          <a:lstStyle/>
          <a:p>
            <a:pPr indent="0" lvl="0" marL="45720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0A202C"/>
              </a:solidFill>
              <a:latin typeface="Arial"/>
              <a:ea typeface="Arial"/>
              <a:cs typeface="Arial"/>
              <a:sym typeface="Arial"/>
            </a:endParaRPr>
          </a:p>
        </p:txBody>
      </p:sp>
      <p:sp>
        <p:nvSpPr>
          <p:cNvPr id="114" name="Google Shape;114;p54"/>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5" name="Google Shape;115;p5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6" name="Google Shape;116;p5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17" name="Google Shape;117;p54"/>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id="118" name="Google Shape;118;p54"/>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grpSp>
        <p:nvGrpSpPr>
          <p:cNvPr id="119" name="Google Shape;119;p54"/>
          <p:cNvGrpSpPr/>
          <p:nvPr/>
        </p:nvGrpSpPr>
        <p:grpSpPr>
          <a:xfrm>
            <a:off x="501421" y="791815"/>
            <a:ext cx="8137004" cy="2196948"/>
            <a:chOff x="501421" y="791815"/>
            <a:chExt cx="8137004" cy="2196948"/>
          </a:xfrm>
        </p:grpSpPr>
        <p:sp>
          <p:nvSpPr>
            <p:cNvPr id="120" name="Google Shape;120;p54"/>
            <p:cNvSpPr/>
            <p:nvPr/>
          </p:nvSpPr>
          <p:spPr>
            <a:xfrm>
              <a:off x="6705475" y="997925"/>
              <a:ext cx="1832400" cy="1671300"/>
            </a:xfrm>
            <a:prstGeom prst="rect">
              <a:avLst/>
            </a:prstGeom>
            <a:solidFill>
              <a:srgbClr val="124D6C"/>
            </a:solidFill>
            <a:ln cap="flat" cmpd="sng" w="38100">
              <a:solidFill>
                <a:srgbClr val="1F5C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id="121" name="Google Shape;121;p54"/>
            <p:cNvSpPr/>
            <p:nvPr/>
          </p:nvSpPr>
          <p:spPr>
            <a:xfrm>
              <a:off x="4699825" y="999725"/>
              <a:ext cx="1832400" cy="1671300"/>
            </a:xfrm>
            <a:prstGeom prst="rect">
              <a:avLst/>
            </a:prstGeom>
            <a:solidFill>
              <a:srgbClr val="124D6C"/>
            </a:solidFill>
            <a:ln cap="flat" cmpd="sng" w="38100">
              <a:solidFill>
                <a:srgbClr val="1F5C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id="122" name="Google Shape;122;p54"/>
            <p:cNvSpPr txBox="1"/>
            <p:nvPr/>
          </p:nvSpPr>
          <p:spPr>
            <a:xfrm>
              <a:off x="644625" y="851800"/>
              <a:ext cx="7993800" cy="421200"/>
            </a:xfrm>
            <a:prstGeom prst="rect">
              <a:avLst/>
            </a:prstGeom>
            <a:noFill/>
            <a:ln>
              <a:noFill/>
            </a:ln>
          </p:spPr>
          <p:txBody>
            <a:bodyPr anchorCtr="0" anchor="ctr" bIns="91425" lIns="91425" spcFirstLastPara="1" rIns="91425" wrap="square" tIns="91425">
              <a:noAutofit/>
            </a:bodyPr>
            <a:lstStyle/>
            <a:p>
              <a:pPr indent="-317500" lvl="0" marL="457200" marR="0" rtl="0" algn="l">
                <a:lnSpc>
                  <a:spcPct val="100000"/>
                </a:lnSpc>
                <a:spcBef>
                  <a:spcPts val="0"/>
                </a:spcBef>
                <a:spcAft>
                  <a:spcPts val="0"/>
                </a:spcAft>
                <a:buClr>
                  <a:srgbClr val="000000"/>
                </a:buClr>
                <a:buSzPts val="1400"/>
                <a:buFont typeface="Arial"/>
                <a:buChar char="●"/>
              </a:pPr>
              <a:r>
                <a:rPr b="0" i="0" lang="en" sz="1400" u="none" cap="none" strike="noStrike">
                  <a:solidFill>
                    <a:srgbClr val="000000"/>
                  </a:solidFill>
                  <a:latin typeface="Arial"/>
                  <a:ea typeface="Arial"/>
                  <a:cs typeface="Arial"/>
                  <a:sym typeface="Arial"/>
                </a:rPr>
                <a:t>x</a:t>
              </a:r>
              <a:endParaRPr b="0" i="0" sz="1400" u="none" cap="none" strike="noStrike">
                <a:solidFill>
                  <a:srgbClr val="000000"/>
                </a:solidFill>
                <a:latin typeface="Arial"/>
                <a:ea typeface="Arial"/>
                <a:cs typeface="Arial"/>
                <a:sym typeface="Arial"/>
              </a:endParaRPr>
            </a:p>
          </p:txBody>
        </p:sp>
        <p:sp>
          <p:nvSpPr>
            <p:cNvPr descr="decorative blue box" id="123" name="Google Shape;123;p54"/>
            <p:cNvSpPr/>
            <p:nvPr/>
          </p:nvSpPr>
          <p:spPr>
            <a:xfrm>
              <a:off x="684100" y="999725"/>
              <a:ext cx="1832400" cy="1671300"/>
            </a:xfrm>
            <a:prstGeom prst="rect">
              <a:avLst/>
            </a:prstGeom>
            <a:solidFill>
              <a:srgbClr val="124D6C"/>
            </a:solidFill>
            <a:ln cap="flat" cmpd="sng" w="38100">
              <a:solidFill>
                <a:srgbClr val="1F5C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descr="decorative blue box" id="124" name="Google Shape;124;p54"/>
            <p:cNvSpPr/>
            <p:nvPr/>
          </p:nvSpPr>
          <p:spPr>
            <a:xfrm>
              <a:off x="2691950" y="999725"/>
              <a:ext cx="1832400" cy="1671300"/>
            </a:xfrm>
            <a:prstGeom prst="rect">
              <a:avLst/>
            </a:prstGeom>
            <a:solidFill>
              <a:srgbClr val="124D6C"/>
            </a:solidFill>
            <a:ln cap="flat" cmpd="sng" w="38100">
              <a:solidFill>
                <a:srgbClr val="1F5C9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A202C"/>
                </a:solidFill>
                <a:latin typeface="Arial"/>
                <a:ea typeface="Arial"/>
                <a:cs typeface="Arial"/>
                <a:sym typeface="Arial"/>
              </a:endParaRPr>
            </a:p>
          </p:txBody>
        </p:sp>
        <p:sp>
          <p:nvSpPr>
            <p:cNvPr descr="decorative circle with a number 1" id="125" name="Google Shape;125;p54"/>
            <p:cNvSpPr/>
            <p:nvPr/>
          </p:nvSpPr>
          <p:spPr>
            <a:xfrm>
              <a:off x="501421" y="791837"/>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1</a:t>
              </a:r>
              <a:endParaRPr b="1" i="0" sz="1900" u="none" cap="none" strike="noStrike">
                <a:solidFill>
                  <a:srgbClr val="FFD966"/>
                </a:solidFill>
                <a:latin typeface="Arial"/>
                <a:ea typeface="Arial"/>
                <a:cs typeface="Arial"/>
                <a:sym typeface="Arial"/>
              </a:endParaRPr>
            </a:p>
          </p:txBody>
        </p:sp>
        <p:sp>
          <p:nvSpPr>
            <p:cNvPr descr="decorative circle with a number 2" id="126" name="Google Shape;126;p54"/>
            <p:cNvSpPr/>
            <p:nvPr/>
          </p:nvSpPr>
          <p:spPr>
            <a:xfrm>
              <a:off x="2627654" y="791822"/>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2</a:t>
              </a:r>
              <a:endParaRPr b="1" i="0" sz="1900" u="none" cap="none" strike="noStrike">
                <a:solidFill>
                  <a:srgbClr val="FFD966"/>
                </a:solidFill>
                <a:latin typeface="Arial"/>
                <a:ea typeface="Arial"/>
                <a:cs typeface="Arial"/>
                <a:sym typeface="Arial"/>
              </a:endParaRPr>
            </a:p>
          </p:txBody>
        </p:sp>
        <p:sp>
          <p:nvSpPr>
            <p:cNvPr descr="decorative circle with a number 3" id="127" name="Google Shape;127;p54"/>
            <p:cNvSpPr/>
            <p:nvPr/>
          </p:nvSpPr>
          <p:spPr>
            <a:xfrm>
              <a:off x="4623725" y="791815"/>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3</a:t>
              </a:r>
              <a:endParaRPr b="1" i="0" sz="1900" u="none" cap="none" strike="noStrike">
                <a:solidFill>
                  <a:srgbClr val="FFD966"/>
                </a:solidFill>
                <a:latin typeface="Arial"/>
                <a:ea typeface="Arial"/>
                <a:cs typeface="Arial"/>
                <a:sym typeface="Arial"/>
              </a:endParaRPr>
            </a:p>
          </p:txBody>
        </p:sp>
        <p:sp>
          <p:nvSpPr>
            <p:cNvPr descr="decorative circle with a number 4" id="128" name="Google Shape;128;p54"/>
            <p:cNvSpPr/>
            <p:nvPr/>
          </p:nvSpPr>
          <p:spPr>
            <a:xfrm>
              <a:off x="6619794" y="791828"/>
              <a:ext cx="475500" cy="460200"/>
            </a:xfrm>
            <a:prstGeom prst="ellipse">
              <a:avLst/>
            </a:prstGeom>
            <a:solidFill>
              <a:srgbClr val="0A202C"/>
            </a:solidFill>
            <a:ln cap="flat" cmpd="sng" w="76200">
              <a:solidFill>
                <a:srgbClr val="A3D9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en" sz="1900" u="none" cap="none" strike="noStrike">
                  <a:solidFill>
                    <a:srgbClr val="FFD966"/>
                  </a:solidFill>
                  <a:latin typeface="Arial"/>
                  <a:ea typeface="Arial"/>
                  <a:cs typeface="Arial"/>
                  <a:sym typeface="Arial"/>
                </a:rPr>
                <a:t>4</a:t>
              </a:r>
              <a:endParaRPr b="1" i="0" sz="1900" u="none" cap="none" strike="noStrike">
                <a:solidFill>
                  <a:srgbClr val="FFD966"/>
                </a:solidFill>
                <a:latin typeface="Arial"/>
                <a:ea typeface="Arial"/>
                <a:cs typeface="Arial"/>
                <a:sym typeface="Arial"/>
              </a:endParaRPr>
            </a:p>
          </p:txBody>
        </p:sp>
        <p:sp>
          <p:nvSpPr>
            <p:cNvPr descr="arrow pointing to the right" id="129" name="Google Shape;129;p54"/>
            <p:cNvSpPr/>
            <p:nvPr/>
          </p:nvSpPr>
          <p:spPr>
            <a:xfrm>
              <a:off x="4099478" y="2096111"/>
              <a:ext cx="1085400" cy="891000"/>
            </a:xfrm>
            <a:prstGeom prst="rightArrow">
              <a:avLst>
                <a:gd fmla="val 34239" name="adj1"/>
                <a:gd fmla="val 57035" name="adj2"/>
              </a:avLst>
            </a:prstGeom>
            <a:solidFill>
              <a:srgbClr val="FFD966"/>
            </a:solidFill>
            <a:ln>
              <a:noFill/>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sp>
          <p:nvSpPr>
            <p:cNvPr descr="arrow pointing to the right" id="130" name="Google Shape;130;p54"/>
            <p:cNvSpPr/>
            <p:nvPr/>
          </p:nvSpPr>
          <p:spPr>
            <a:xfrm>
              <a:off x="6106740" y="2096111"/>
              <a:ext cx="1085400" cy="891000"/>
            </a:xfrm>
            <a:prstGeom prst="rightArrow">
              <a:avLst>
                <a:gd fmla="val 34239" name="adj1"/>
                <a:gd fmla="val 57035" name="adj2"/>
              </a:avLst>
            </a:prstGeom>
            <a:solidFill>
              <a:srgbClr val="FFD966"/>
            </a:solidFill>
            <a:ln>
              <a:noFill/>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sp>
          <p:nvSpPr>
            <p:cNvPr descr="arrow pointing to the right" id="131" name="Google Shape;131;p54"/>
            <p:cNvSpPr/>
            <p:nvPr/>
          </p:nvSpPr>
          <p:spPr>
            <a:xfrm>
              <a:off x="2087354" y="2097763"/>
              <a:ext cx="1085400" cy="891000"/>
            </a:xfrm>
            <a:prstGeom prst="rightArrow">
              <a:avLst>
                <a:gd fmla="val 34239" name="adj1"/>
                <a:gd fmla="val 57035" name="adj2"/>
              </a:avLst>
            </a:prstGeom>
            <a:solidFill>
              <a:srgbClr val="FFD966"/>
            </a:solidFill>
            <a:ln>
              <a:noFill/>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3">
  <p:cSld name="TITLE_AND_BODY_1_3">
    <p:spTree>
      <p:nvGrpSpPr>
        <p:cNvPr id="132" name="Shape 132"/>
        <p:cNvGrpSpPr/>
        <p:nvPr/>
      </p:nvGrpSpPr>
      <p:grpSpPr>
        <a:xfrm>
          <a:off x="0" y="0"/>
          <a:ext cx="0" cy="0"/>
          <a:chOff x="0" y="0"/>
          <a:chExt cx="0" cy="0"/>
        </a:xfrm>
      </p:grpSpPr>
      <p:sp>
        <p:nvSpPr>
          <p:cNvPr descr="blue film set over a black and white image&#10;" id="133" name="Google Shape;133;p55"/>
          <p:cNvSpPr/>
          <p:nvPr/>
        </p:nvSpPr>
        <p:spPr>
          <a:xfrm>
            <a:off x="0" y="10600"/>
            <a:ext cx="9144000" cy="5143500"/>
          </a:xfrm>
          <a:prstGeom prst="rect">
            <a:avLst/>
          </a:prstGeom>
          <a:gradFill>
            <a:gsLst>
              <a:gs pos="0">
                <a:srgbClr val="FFF6DB"/>
              </a:gs>
              <a:gs pos="100000">
                <a:srgbClr val="F6D77D"/>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55"/>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35" name="Google Shape;135;p55"/>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
        <p:nvSpPr>
          <p:cNvPr id="136" name="Google Shape;136;p5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background image for decorative use only" id="137" name="Google Shape;137;p55"/>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id="138" name="Google Shape;138;p55"/>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2">
  <p:cSld name="TITLE_AND_BODY_1_2">
    <p:spTree>
      <p:nvGrpSpPr>
        <p:cNvPr id="139" name="Shape 139"/>
        <p:cNvGrpSpPr/>
        <p:nvPr/>
      </p:nvGrpSpPr>
      <p:grpSpPr>
        <a:xfrm>
          <a:off x="0" y="0"/>
          <a:ext cx="0" cy="0"/>
          <a:chOff x="0" y="0"/>
          <a:chExt cx="0" cy="0"/>
        </a:xfrm>
      </p:grpSpPr>
      <p:sp>
        <p:nvSpPr>
          <p:cNvPr id="140" name="Google Shape;140;p56"/>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1" name="Google Shape;141;p5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42" name="Google Shape;142;p56"/>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143" name="Google Shape;143;p56"/>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pic>
        <p:nvPicPr>
          <p:cNvPr descr="decorative background charts" id="144" name="Google Shape;144;p56"/>
          <p:cNvPicPr preferRelativeResize="0"/>
          <p:nvPr/>
        </p:nvPicPr>
        <p:blipFill rotWithShape="1">
          <a:blip r:embed="rId3">
            <a:alphaModFix/>
          </a:blip>
          <a:srcRect b="0" l="0" r="0" t="0"/>
          <a:stretch/>
        </p:blipFill>
        <p:spPr>
          <a:xfrm>
            <a:off x="303631" y="946475"/>
            <a:ext cx="8655800" cy="362208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5" name="Shape 145"/>
        <p:cNvGrpSpPr/>
        <p:nvPr/>
      </p:nvGrpSpPr>
      <p:grpSpPr>
        <a:xfrm>
          <a:off x="0" y="0"/>
          <a:ext cx="0" cy="0"/>
          <a:chOff x="0" y="0"/>
          <a:chExt cx="0" cy="0"/>
        </a:xfrm>
      </p:grpSpPr>
      <p:sp>
        <p:nvSpPr>
          <p:cNvPr id="146" name="Google Shape;146;p57"/>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47" name="Google Shape;147;p5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48" name="Google Shape;148;p57"/>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49" name="Google Shape;149;p5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50" name="Google Shape;150;p57"/>
          <p:cNvSpPr txBox="1"/>
          <p:nvPr>
            <p:ph idx="1" type="body"/>
          </p:nvPr>
        </p:nvSpPr>
        <p:spPr>
          <a:xfrm>
            <a:off x="644625" y="851800"/>
            <a:ext cx="79938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pic>
        <p:nvPicPr>
          <p:cNvPr descr="background image for decorative use only" id="151" name="Google Shape;151;p57"/>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2">
  <p:cSld name="ONE_COLUMN_TEXT_3_3">
    <p:spTree>
      <p:nvGrpSpPr>
        <p:cNvPr id="152" name="Shape 152"/>
        <p:cNvGrpSpPr/>
        <p:nvPr/>
      </p:nvGrpSpPr>
      <p:grpSpPr>
        <a:xfrm>
          <a:off x="0" y="0"/>
          <a:ext cx="0" cy="0"/>
          <a:chOff x="0" y="0"/>
          <a:chExt cx="0" cy="0"/>
        </a:xfrm>
      </p:grpSpPr>
      <p:sp>
        <p:nvSpPr>
          <p:cNvPr id="153" name="Google Shape;153;p58"/>
          <p:cNvSpPr txBox="1"/>
          <p:nvPr>
            <p:ph type="title"/>
          </p:nvPr>
        </p:nvSpPr>
        <p:spPr>
          <a:xfrm>
            <a:off x="4189938"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4" name="Google Shape;154;p5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595959"/>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55" name="Google Shape;155;p58"/>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ADD the name of the event here on the MASTER template</a:t>
            </a:r>
            <a:endParaRPr b="0" i="1" sz="1000" u="none" cap="none" strike="noStrike">
              <a:solidFill>
                <a:schemeClr val="lt1"/>
              </a:solidFill>
              <a:latin typeface="Arial"/>
              <a:ea typeface="Arial"/>
              <a:cs typeface="Arial"/>
              <a:sym typeface="Arial"/>
            </a:endParaRPr>
          </a:p>
        </p:txBody>
      </p:sp>
      <p:sp>
        <p:nvSpPr>
          <p:cNvPr id="156" name="Google Shape;156;p58"/>
          <p:cNvSpPr txBox="1"/>
          <p:nvPr>
            <p:ph idx="1" type="body"/>
          </p:nvPr>
        </p:nvSpPr>
        <p:spPr>
          <a:xfrm>
            <a:off x="4129323"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descr="decorative light blue background" id="157" name="Google Shape;157;p58"/>
          <p:cNvSpPr/>
          <p:nvPr/>
        </p:nvSpPr>
        <p:spPr>
          <a:xfrm>
            <a:off x="-9625" y="9625"/>
            <a:ext cx="91536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pic>
        <p:nvPicPr>
          <p:cNvPr descr="decorative graphic image of wood blocks with a person on the top connected with strings" id="158" name="Google Shape;158;p58" title="AdobeStock_302416112.jpeg"/>
          <p:cNvPicPr preferRelativeResize="0"/>
          <p:nvPr/>
        </p:nvPicPr>
        <p:blipFill rotWithShape="1">
          <a:blip r:embed="rId2">
            <a:alphaModFix/>
          </a:blip>
          <a:srcRect b="26826" l="5603" r="57318" t="0"/>
          <a:stretch/>
        </p:blipFill>
        <p:spPr>
          <a:xfrm>
            <a:off x="0" y="0"/>
            <a:ext cx="3910502" cy="5143501"/>
          </a:xfrm>
          <a:prstGeom prst="rect">
            <a:avLst/>
          </a:prstGeom>
          <a:noFill/>
          <a:ln>
            <a:noFill/>
          </a:ln>
        </p:spPr>
      </p:pic>
      <p:sp>
        <p:nvSpPr>
          <p:cNvPr descr="decorative blue overlay" id="159" name="Google Shape;159;p58"/>
          <p:cNvSpPr/>
          <p:nvPr/>
        </p:nvSpPr>
        <p:spPr>
          <a:xfrm>
            <a:off x="0" y="9625"/>
            <a:ext cx="39105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58"/>
          <p:cNvSpPr txBox="1"/>
          <p:nvPr>
            <p:ph idx="2"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FFD966"/>
              </a:buClr>
              <a:buSzPts val="2900"/>
              <a:buFont typeface="Arial"/>
              <a:buNone/>
              <a:defRPr b="1" sz="29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18" name="Google Shape;18;p47" title="background.png"/>
          <p:cNvPicPr preferRelativeResize="0"/>
          <p:nvPr/>
        </p:nvPicPr>
        <p:blipFill rotWithShape="1">
          <a:blip r:embed="rId2">
            <a:alphaModFix/>
          </a:blip>
          <a:srcRect b="0" l="4645" r="31899" t="0"/>
          <a:stretch/>
        </p:blipFill>
        <p:spPr>
          <a:xfrm>
            <a:off x="-16525" y="0"/>
            <a:ext cx="9160525" cy="5143501"/>
          </a:xfrm>
          <a:prstGeom prst="rect">
            <a:avLst/>
          </a:prstGeom>
          <a:noFill/>
          <a:ln>
            <a:noFill/>
          </a:ln>
        </p:spPr>
      </p:pic>
      <p:sp>
        <p:nvSpPr>
          <p:cNvPr id="19" name="Google Shape;19;p47"/>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0" name="Google Shape;20;p47"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21" name="Google Shape;21;p47"/>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chemeClr val="lt1"/>
                </a:solidFill>
                <a:latin typeface="Arial"/>
                <a:ea typeface="Arial"/>
                <a:cs typeface="Arial"/>
                <a:sym typeface="Arial"/>
              </a:rPr>
              <a:t>‹#›</a:t>
            </a:fld>
            <a:endParaRPr b="0" i="0" sz="13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1">
  <p:cSld name="TITLE_AND_BODY_3_1">
    <p:spTree>
      <p:nvGrpSpPr>
        <p:cNvPr id="161" name="Shape 161"/>
        <p:cNvGrpSpPr/>
        <p:nvPr/>
      </p:nvGrpSpPr>
      <p:grpSpPr>
        <a:xfrm>
          <a:off x="0" y="0"/>
          <a:ext cx="0" cy="0"/>
          <a:chOff x="0" y="0"/>
          <a:chExt cx="0" cy="0"/>
        </a:xfrm>
      </p:grpSpPr>
      <p:sp>
        <p:nvSpPr>
          <p:cNvPr descr="background image blue" id="162" name="Google Shape;162;p59"/>
          <p:cNvSpPr/>
          <p:nvPr/>
        </p:nvSpPr>
        <p:spPr>
          <a:xfrm>
            <a:off x="0" y="1262888"/>
            <a:ext cx="9144000" cy="3400500"/>
          </a:xfrm>
          <a:prstGeom prst="rect">
            <a:avLst/>
          </a:prstGeom>
          <a:solidFill>
            <a:srgbClr val="124D6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59"/>
          <p:cNvSpPr txBox="1"/>
          <p:nvPr>
            <p:ph type="title"/>
          </p:nvPr>
        </p:nvSpPr>
        <p:spPr>
          <a:xfrm>
            <a:off x="311700" y="1529950"/>
            <a:ext cx="3711900" cy="650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2500"/>
              <a:buFont typeface="Arial"/>
              <a:buNone/>
              <a:defRPr b="1" sz="25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4" name="Google Shape;164;p5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5" name="Google Shape;165;p5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66" name="Google Shape;166;p5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67" name="Google Shape;167;p59"/>
          <p:cNvSpPr txBox="1"/>
          <p:nvPr>
            <p:ph idx="3"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168" name="Google Shape;168;p59"/>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pic>
        <p:nvPicPr>
          <p:cNvPr descr="Center of Excellence Outcome-Based Contracting logo" id="169" name="Google Shape;169;p59" title="COE Logo.png"/>
          <p:cNvPicPr preferRelativeResize="0"/>
          <p:nvPr/>
        </p:nvPicPr>
        <p:blipFill rotWithShape="1">
          <a:blip r:embed="rId3">
            <a:alphaModFix/>
          </a:blip>
          <a:srcRect b="0" l="0" r="0" t="0"/>
          <a:stretch/>
        </p:blipFill>
        <p:spPr>
          <a:xfrm>
            <a:off x="6273249" y="279100"/>
            <a:ext cx="2747899" cy="904350"/>
          </a:xfrm>
          <a:prstGeom prst="rect">
            <a:avLst/>
          </a:prstGeom>
          <a:noFill/>
          <a:ln>
            <a:noFill/>
          </a:ln>
        </p:spPr>
      </p:pic>
      <p:cxnSp>
        <p:nvCxnSpPr>
          <p:cNvPr descr="divider line" id="170" name="Google Shape;170;p59"/>
          <p:cNvCxnSpPr/>
          <p:nvPr/>
        </p:nvCxnSpPr>
        <p:spPr>
          <a:xfrm>
            <a:off x="4574150" y="1381122"/>
            <a:ext cx="0" cy="3155100"/>
          </a:xfrm>
          <a:prstGeom prst="straightConnector1">
            <a:avLst/>
          </a:prstGeom>
          <a:noFill/>
          <a:ln cap="flat" cmpd="sng" w="38100">
            <a:solidFill>
              <a:schemeClr val="lt1"/>
            </a:solidFill>
            <a:prstDash val="solid"/>
            <a:round/>
            <a:headEnd len="sm" w="sm" type="none"/>
            <a:tailEnd len="sm" w="sm" type="none"/>
          </a:ln>
        </p:spPr>
      </p:cxnSp>
      <p:sp>
        <p:nvSpPr>
          <p:cNvPr id="171" name="Google Shape;171;p59"/>
          <p:cNvSpPr txBox="1"/>
          <p:nvPr>
            <p:ph idx="4" type="title"/>
          </p:nvPr>
        </p:nvSpPr>
        <p:spPr>
          <a:xfrm>
            <a:off x="5124700" y="1548419"/>
            <a:ext cx="3711900" cy="650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FFD966"/>
              </a:buClr>
              <a:buSzPts val="2500"/>
              <a:buFont typeface="Arial"/>
              <a:buNone/>
              <a:defRPr b="1" sz="25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1 1">
  <p:cSld name="TITLE_AND_BODY_3_1_1">
    <p:spTree>
      <p:nvGrpSpPr>
        <p:cNvPr id="172" name="Shape 172"/>
        <p:cNvGrpSpPr/>
        <p:nvPr/>
      </p:nvGrpSpPr>
      <p:grpSpPr>
        <a:xfrm>
          <a:off x="0" y="0"/>
          <a:ext cx="0" cy="0"/>
          <a:chOff x="0" y="0"/>
          <a:chExt cx="0" cy="0"/>
        </a:xfrm>
      </p:grpSpPr>
      <p:sp>
        <p:nvSpPr>
          <p:cNvPr id="173" name="Google Shape;173;p6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4" name="Google Shape;174;p60"/>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75" name="Google Shape;175;p6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176" name="Google Shape;176;p60"/>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177" name="Google Shape;177;p60"/>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pic>
        <p:nvPicPr>
          <p:cNvPr descr="Center of Excellence Outcome-Based Contracting logo" id="178" name="Google Shape;178;p60" title="COE Logo.png"/>
          <p:cNvPicPr preferRelativeResize="0"/>
          <p:nvPr/>
        </p:nvPicPr>
        <p:blipFill rotWithShape="1">
          <a:blip r:embed="rId3">
            <a:alphaModFix/>
          </a:blip>
          <a:srcRect b="0" l="0" r="0" t="0"/>
          <a:stretch/>
        </p:blipFill>
        <p:spPr>
          <a:xfrm>
            <a:off x="6273249" y="279100"/>
            <a:ext cx="2747899" cy="904350"/>
          </a:xfrm>
          <a:prstGeom prst="rect">
            <a:avLst/>
          </a:prstGeom>
          <a:noFill/>
          <a:ln>
            <a:noFill/>
          </a:ln>
        </p:spPr>
      </p:pic>
      <p:sp>
        <p:nvSpPr>
          <p:cNvPr id="179" name="Google Shape;179;p60"/>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lvl1pPr indent="-311150" lvl="0" marL="457200" algn="l">
              <a:lnSpc>
                <a:spcPct val="100000"/>
              </a:lnSpc>
              <a:spcBef>
                <a:spcPts val="0"/>
              </a:spcBef>
              <a:spcAft>
                <a:spcPts val="0"/>
              </a:spcAft>
              <a:buClr>
                <a:srgbClr val="1F5C99"/>
              </a:buClr>
              <a:buSzPts val="1300"/>
              <a:buFont typeface="Arial"/>
              <a:buChar char="●"/>
              <a:defRPr sz="1300">
                <a:solidFill>
                  <a:srgbClr val="3F3F3F"/>
                </a:solidFill>
                <a:latin typeface="Arial"/>
                <a:ea typeface="Arial"/>
                <a:cs typeface="Arial"/>
                <a:sym typeface="Arial"/>
              </a:defRPr>
            </a:lvl1pPr>
            <a:lvl2pPr indent="-304800" lvl="1" marL="914400" algn="l">
              <a:lnSpc>
                <a:spcPct val="100000"/>
              </a:lnSpc>
              <a:spcBef>
                <a:spcPts val="0"/>
              </a:spcBef>
              <a:spcAft>
                <a:spcPts val="0"/>
              </a:spcAft>
              <a:buClr>
                <a:srgbClr val="01528E"/>
              </a:buClr>
              <a:buSzPts val="1200"/>
              <a:buFont typeface="Arial"/>
              <a:buChar char="○"/>
              <a:defRPr sz="1200">
                <a:solidFill>
                  <a:srgbClr val="3F3F3F"/>
                </a:solidFill>
                <a:latin typeface="Arial"/>
                <a:ea typeface="Arial"/>
                <a:cs typeface="Arial"/>
                <a:sym typeface="Arial"/>
              </a:defRPr>
            </a:lvl2pPr>
            <a:lvl3pPr indent="-292100" lvl="2" marL="13716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3pPr>
            <a:lvl4pPr indent="-292100" lvl="3" marL="1828800" algn="l">
              <a:lnSpc>
                <a:spcPct val="100000"/>
              </a:lnSpc>
              <a:spcBef>
                <a:spcPts val="0"/>
              </a:spcBef>
              <a:spcAft>
                <a:spcPts val="0"/>
              </a:spcAft>
              <a:buClr>
                <a:srgbClr val="1F497D"/>
              </a:buClr>
              <a:buSzPts val="1000"/>
              <a:buFont typeface="Arial"/>
              <a:buChar char="●"/>
              <a:defRPr sz="1000">
                <a:solidFill>
                  <a:srgbClr val="3F3F3F"/>
                </a:solidFill>
                <a:latin typeface="Arial"/>
                <a:ea typeface="Arial"/>
                <a:cs typeface="Arial"/>
                <a:sym typeface="Arial"/>
              </a:defRPr>
            </a:lvl4pPr>
            <a:lvl5pPr indent="-292100" lvl="4" marL="2286000" algn="l">
              <a:lnSpc>
                <a:spcPct val="100000"/>
              </a:lnSpc>
              <a:spcBef>
                <a:spcPts val="0"/>
              </a:spcBef>
              <a:spcAft>
                <a:spcPts val="0"/>
              </a:spcAft>
              <a:buSzPts val="1000"/>
              <a:buFont typeface="Arial"/>
              <a:buChar char="○"/>
              <a:defRPr sz="1000">
                <a:latin typeface="Arial"/>
                <a:ea typeface="Arial"/>
                <a:cs typeface="Arial"/>
                <a:sym typeface="Arial"/>
              </a:defRPr>
            </a:lvl5pPr>
            <a:lvl6pPr indent="-292100" lvl="5" marL="2743200" algn="l">
              <a:lnSpc>
                <a:spcPct val="100000"/>
              </a:lnSpc>
              <a:spcBef>
                <a:spcPts val="0"/>
              </a:spcBef>
              <a:spcAft>
                <a:spcPts val="0"/>
              </a:spcAft>
              <a:buSzPts val="1000"/>
              <a:buFont typeface="Arial"/>
              <a:buChar char="■"/>
              <a:defRPr sz="1000">
                <a:latin typeface="Arial"/>
                <a:ea typeface="Arial"/>
                <a:cs typeface="Arial"/>
                <a:sym typeface="Arial"/>
              </a:defRPr>
            </a:lvl6pPr>
            <a:lvl7pPr indent="-292100" lvl="6" marL="3200400" algn="l">
              <a:lnSpc>
                <a:spcPct val="100000"/>
              </a:lnSpc>
              <a:spcBef>
                <a:spcPts val="0"/>
              </a:spcBef>
              <a:spcAft>
                <a:spcPts val="0"/>
              </a:spcAft>
              <a:buSzPts val="1000"/>
              <a:buFont typeface="Arial"/>
              <a:buChar char="●"/>
              <a:defRPr sz="1000">
                <a:latin typeface="Arial"/>
                <a:ea typeface="Arial"/>
                <a:cs typeface="Arial"/>
                <a:sym typeface="Arial"/>
              </a:defRPr>
            </a:lvl7pPr>
            <a:lvl8pPr indent="-292100" lvl="7" marL="3657600" algn="l">
              <a:lnSpc>
                <a:spcPct val="100000"/>
              </a:lnSpc>
              <a:spcBef>
                <a:spcPts val="0"/>
              </a:spcBef>
              <a:spcAft>
                <a:spcPts val="0"/>
              </a:spcAft>
              <a:buSzPts val="1000"/>
              <a:buFont typeface="Arial"/>
              <a:buChar char="○"/>
              <a:defRPr sz="1000">
                <a:latin typeface="Arial"/>
                <a:ea typeface="Arial"/>
                <a:cs typeface="Arial"/>
                <a:sym typeface="Arial"/>
              </a:defRPr>
            </a:lvl8pPr>
            <a:lvl9pPr indent="-292100" lvl="8" marL="4114800" algn="l">
              <a:lnSpc>
                <a:spcPct val="100000"/>
              </a:lnSpc>
              <a:spcBef>
                <a:spcPts val="0"/>
              </a:spcBef>
              <a:spcAft>
                <a:spcPts val="0"/>
              </a:spcAft>
              <a:buSzPts val="1000"/>
              <a:buFont typeface="Arial"/>
              <a:buChar char="■"/>
              <a:defRPr sz="1000">
                <a:latin typeface="Arial"/>
                <a:ea typeface="Arial"/>
                <a:cs typeface="Arial"/>
                <a:sym typeface="Aria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_1">
    <p:spTree>
      <p:nvGrpSpPr>
        <p:cNvPr id="180" name="Shape 180"/>
        <p:cNvGrpSpPr/>
        <p:nvPr/>
      </p:nvGrpSpPr>
      <p:grpSpPr>
        <a:xfrm>
          <a:off x="0" y="0"/>
          <a:ext cx="0" cy="0"/>
          <a:chOff x="0" y="0"/>
          <a:chExt cx="0" cy="0"/>
        </a:xfrm>
      </p:grpSpPr>
      <p:sp>
        <p:nvSpPr>
          <p:cNvPr descr="decorative light blue background" id="181" name="Google Shape;181;p61"/>
          <p:cNvSpPr/>
          <p:nvPr/>
        </p:nvSpPr>
        <p:spPr>
          <a:xfrm>
            <a:off x="0" y="9625"/>
            <a:ext cx="9144000" cy="5143500"/>
          </a:xfrm>
          <a:prstGeom prst="rect">
            <a:avLst/>
          </a:prstGeom>
          <a:solidFill>
            <a:srgbClr val="EBF5FD"/>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182" name="Google Shape;182;p61"/>
          <p:cNvSpPr txBox="1"/>
          <p:nvPr>
            <p:ph idx="1" type="body"/>
          </p:nvPr>
        </p:nvSpPr>
        <p:spPr>
          <a:xfrm>
            <a:off x="9387400" y="300000"/>
            <a:ext cx="4175400" cy="31794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00000"/>
              </a:lnSpc>
              <a:spcBef>
                <a:spcPts val="0"/>
              </a:spcBef>
              <a:spcAft>
                <a:spcPts val="0"/>
              </a:spcAft>
              <a:buSzPts val="1200"/>
              <a:buChar char="○"/>
              <a:defRPr sz="1200"/>
            </a:lvl2pPr>
            <a:lvl3pPr indent="-317500" lvl="2" marL="1371600" algn="l">
              <a:lnSpc>
                <a:spcPct val="100000"/>
              </a:lnSpc>
              <a:spcBef>
                <a:spcPts val="0"/>
              </a:spcBef>
              <a:spcAft>
                <a:spcPts val="0"/>
              </a:spcAft>
              <a:buSzPts val="1400"/>
              <a:buChar char="■"/>
              <a:defRPr/>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183" name="Google Shape;183;p6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84" name="Google Shape;184;p61"/>
          <p:cNvSpPr txBox="1"/>
          <p:nvPr>
            <p:ph type="title"/>
          </p:nvPr>
        </p:nvSpPr>
        <p:spPr>
          <a:xfrm>
            <a:off x="3189294" y="1170274"/>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400"/>
              <a:buFont typeface="Arial"/>
              <a:buNone/>
              <a:defRPr b="1" sz="1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5" name="Google Shape;185;p61"/>
          <p:cNvSpPr txBox="1"/>
          <p:nvPr>
            <p:ph idx="2" type="title"/>
          </p:nvPr>
        </p:nvSpPr>
        <p:spPr>
          <a:xfrm>
            <a:off x="3189294" y="1712467"/>
            <a:ext cx="2366700" cy="53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100"/>
              <a:buFont typeface="Arial"/>
              <a:buNone/>
              <a:defRPr i="1" sz="1100">
                <a:latin typeface="Arial"/>
                <a:ea typeface="Arial"/>
                <a:cs typeface="Arial"/>
                <a:sym typeface="Arial"/>
              </a:defRPr>
            </a:lvl1pPr>
            <a:lvl2pPr lvl="1" algn="l">
              <a:lnSpc>
                <a:spcPct val="100000"/>
              </a:lnSpc>
              <a:spcBef>
                <a:spcPts val="0"/>
              </a:spcBef>
              <a:spcAft>
                <a:spcPts val="0"/>
              </a:spcAft>
              <a:buSzPts val="2500"/>
              <a:buNone/>
              <a:defRPr sz="2500"/>
            </a:lvl2pPr>
            <a:lvl3pPr lvl="2" algn="l">
              <a:lnSpc>
                <a:spcPct val="100000"/>
              </a:lnSpc>
              <a:spcBef>
                <a:spcPts val="0"/>
              </a:spcBef>
              <a:spcAft>
                <a:spcPts val="0"/>
              </a:spcAft>
              <a:buSzPts val="2500"/>
              <a:buNone/>
              <a:defRPr sz="2500"/>
            </a:lvl3pPr>
            <a:lvl4pPr lvl="3" algn="l">
              <a:lnSpc>
                <a:spcPct val="100000"/>
              </a:lnSpc>
              <a:spcBef>
                <a:spcPts val="0"/>
              </a:spcBef>
              <a:spcAft>
                <a:spcPts val="0"/>
              </a:spcAft>
              <a:buSzPts val="2500"/>
              <a:buNone/>
              <a:defRPr sz="2500"/>
            </a:lvl4pPr>
            <a:lvl5pPr lvl="4" algn="l">
              <a:lnSpc>
                <a:spcPct val="100000"/>
              </a:lnSpc>
              <a:spcBef>
                <a:spcPts val="0"/>
              </a:spcBef>
              <a:spcAft>
                <a:spcPts val="0"/>
              </a:spcAft>
              <a:buSzPts val="2500"/>
              <a:buNone/>
              <a:defRPr sz="2500"/>
            </a:lvl5pPr>
            <a:lvl6pPr lvl="5" algn="l">
              <a:lnSpc>
                <a:spcPct val="100000"/>
              </a:lnSpc>
              <a:spcBef>
                <a:spcPts val="0"/>
              </a:spcBef>
              <a:spcAft>
                <a:spcPts val="0"/>
              </a:spcAft>
              <a:buSzPts val="2500"/>
              <a:buNone/>
              <a:defRPr sz="2500"/>
            </a:lvl6pPr>
            <a:lvl7pPr lvl="6" algn="l">
              <a:lnSpc>
                <a:spcPct val="100000"/>
              </a:lnSpc>
              <a:spcBef>
                <a:spcPts val="0"/>
              </a:spcBef>
              <a:spcAft>
                <a:spcPts val="0"/>
              </a:spcAft>
              <a:buSzPts val="2500"/>
              <a:buNone/>
              <a:defRPr sz="2500"/>
            </a:lvl7pPr>
            <a:lvl8pPr lvl="7" algn="l">
              <a:lnSpc>
                <a:spcPct val="100000"/>
              </a:lnSpc>
              <a:spcBef>
                <a:spcPts val="0"/>
              </a:spcBef>
              <a:spcAft>
                <a:spcPts val="0"/>
              </a:spcAft>
              <a:buSzPts val="2500"/>
              <a:buNone/>
              <a:defRPr sz="2500"/>
            </a:lvl8pPr>
            <a:lvl9pPr lvl="8" algn="l">
              <a:lnSpc>
                <a:spcPct val="100000"/>
              </a:lnSpc>
              <a:spcBef>
                <a:spcPts val="0"/>
              </a:spcBef>
              <a:spcAft>
                <a:spcPts val="0"/>
              </a:spcAft>
              <a:buSzPts val="2500"/>
              <a:buNone/>
              <a:defRPr sz="2500"/>
            </a:lvl9pPr>
          </a:lstStyle>
          <a:p/>
        </p:txBody>
      </p:sp>
      <p:sp>
        <p:nvSpPr>
          <p:cNvPr id="186" name="Google Shape;186;p61"/>
          <p:cNvSpPr/>
          <p:nvPr>
            <p:ph idx="3" type="pic"/>
          </p:nvPr>
        </p:nvSpPr>
        <p:spPr>
          <a:xfrm>
            <a:off x="533125" y="1228200"/>
            <a:ext cx="2550300" cy="2809500"/>
          </a:xfrm>
          <a:prstGeom prst="rect">
            <a:avLst/>
          </a:prstGeom>
          <a:noFill/>
          <a:ln>
            <a:noFill/>
          </a:ln>
        </p:spPr>
      </p:sp>
      <p:sp>
        <p:nvSpPr>
          <p:cNvPr id="187" name="Google Shape;187;p61"/>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Center of Excellence Outcome-Based Contracting logo" id="188" name="Google Shape;188;p61" title="COE Logo.png"/>
          <p:cNvPicPr preferRelativeResize="0"/>
          <p:nvPr/>
        </p:nvPicPr>
        <p:blipFill rotWithShape="1">
          <a:blip r:embed="rId2">
            <a:alphaModFix/>
          </a:blip>
          <a:srcRect b="0" l="0" r="0" t="0"/>
          <a:stretch/>
        </p:blipFill>
        <p:spPr>
          <a:xfrm>
            <a:off x="5723330" y="279100"/>
            <a:ext cx="2883855" cy="949100"/>
          </a:xfrm>
          <a:prstGeom prst="rect">
            <a:avLst/>
          </a:prstGeom>
          <a:noFill/>
          <a:ln>
            <a:noFill/>
          </a:ln>
        </p:spPr>
      </p:pic>
      <p:sp>
        <p:nvSpPr>
          <p:cNvPr id="189" name="Google Shape;189;p61"/>
          <p:cNvSpPr txBox="1"/>
          <p:nvPr>
            <p:ph idx="4" type="title"/>
          </p:nvPr>
        </p:nvSpPr>
        <p:spPr>
          <a:xfrm>
            <a:off x="151825" y="279100"/>
            <a:ext cx="4791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Slide" type="blank">
  <p:cSld name="BLANK">
    <p:spTree>
      <p:nvGrpSpPr>
        <p:cNvPr id="190" name="Shape 190"/>
        <p:cNvGrpSpPr/>
        <p:nvPr/>
      </p:nvGrpSpPr>
      <p:grpSpPr>
        <a:xfrm>
          <a:off x="0" y="0"/>
          <a:ext cx="0" cy="0"/>
          <a:chOff x="0" y="0"/>
          <a:chExt cx="0" cy="0"/>
        </a:xfrm>
      </p:grpSpPr>
      <p:sp>
        <p:nvSpPr>
          <p:cNvPr id="191" name="Google Shape;191;p62"/>
          <p:cNvSpPr txBox="1"/>
          <p:nvPr/>
        </p:nvSpPr>
        <p:spPr>
          <a:xfrm>
            <a:off x="416875" y="1343800"/>
            <a:ext cx="5538900" cy="2327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900"/>
              <a:buFont typeface="Arial"/>
              <a:buNone/>
            </a:pPr>
            <a:r>
              <a:rPr b="1" i="0" lang="en" sz="3900" u="none" cap="none" strike="noStrike">
                <a:solidFill>
                  <a:srgbClr val="1F497D"/>
                </a:solidFill>
                <a:latin typeface="Arial"/>
                <a:ea typeface="Arial"/>
                <a:cs typeface="Arial"/>
                <a:sym typeface="Arial"/>
              </a:rPr>
              <a:t>Thank you for attending. </a:t>
            </a:r>
            <a:endParaRPr b="1" baseline="30000" i="0" sz="3900" u="none" cap="none" strike="noStrike">
              <a:solidFill>
                <a:srgbClr val="1F497D"/>
              </a:solidFill>
              <a:latin typeface="Arial"/>
              <a:ea typeface="Arial"/>
              <a:cs typeface="Arial"/>
              <a:sym typeface="Arial"/>
            </a:endParaRPr>
          </a:p>
        </p:txBody>
      </p:sp>
      <p:sp>
        <p:nvSpPr>
          <p:cNvPr id="192" name="Google Shape;192;p62"/>
          <p:cNvSpPr txBox="1"/>
          <p:nvPr/>
        </p:nvSpPr>
        <p:spPr>
          <a:xfrm>
            <a:off x="6474111" y="2432500"/>
            <a:ext cx="1808700" cy="1283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100"/>
              <a:buFont typeface="Arial"/>
              <a:buNone/>
            </a:pPr>
            <a:r>
              <a:rPr b="0" i="1" lang="en" sz="1100" u="none" cap="none" strike="noStrike">
                <a:solidFill>
                  <a:srgbClr val="1F5C99"/>
                </a:solidFill>
                <a:latin typeface="Arial"/>
                <a:ea typeface="Arial"/>
                <a:cs typeface="Arial"/>
                <a:sym typeface="Arial"/>
              </a:rPr>
              <a:t>Scan the QR code to learn more.about the </a:t>
            </a:r>
            <a:r>
              <a:rPr b="1" i="1" lang="en" sz="1100" u="none" cap="none" strike="noStrike">
                <a:solidFill>
                  <a:srgbClr val="1F5C99"/>
                </a:solidFill>
                <a:latin typeface="Arial"/>
                <a:ea typeface="Arial"/>
                <a:cs typeface="Arial"/>
                <a:sym typeface="Arial"/>
              </a:rPr>
              <a:t>Center of Excellence for Outcome-Based Contracting</a:t>
            </a:r>
            <a:endParaRPr b="1" i="1" sz="1100" u="none" cap="none" strike="noStrike">
              <a:solidFill>
                <a:srgbClr val="1F5C99"/>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image of the QR code: Scan the QR code to learn more.about the Center of Excellence for Outcome-Based Contracting" id="193" name="Google Shape;193;p62" title="qrcode_www.gsa.gov CoE.png"/>
          <p:cNvPicPr preferRelativeResize="0"/>
          <p:nvPr/>
        </p:nvPicPr>
        <p:blipFill rotWithShape="1">
          <a:blip r:embed="rId2">
            <a:alphaModFix/>
          </a:blip>
          <a:srcRect b="0" l="0" r="0" t="0"/>
          <a:stretch/>
        </p:blipFill>
        <p:spPr>
          <a:xfrm>
            <a:off x="6575161" y="1343806"/>
            <a:ext cx="1088700" cy="1088700"/>
          </a:xfrm>
          <a:prstGeom prst="rect">
            <a:avLst/>
          </a:prstGeom>
          <a:noFill/>
          <a:ln>
            <a:noFill/>
          </a:ln>
        </p:spPr>
      </p:pic>
      <p:cxnSp>
        <p:nvCxnSpPr>
          <p:cNvPr descr="divider line" id="194" name="Google Shape;194;p62"/>
          <p:cNvCxnSpPr/>
          <p:nvPr/>
        </p:nvCxnSpPr>
        <p:spPr>
          <a:xfrm>
            <a:off x="5687825" y="796375"/>
            <a:ext cx="0" cy="34083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_1">
    <p:spTree>
      <p:nvGrpSpPr>
        <p:cNvPr id="195" name="Shape 195"/>
        <p:cNvGrpSpPr/>
        <p:nvPr/>
      </p:nvGrpSpPr>
      <p:grpSpPr>
        <a:xfrm>
          <a:off x="0" y="0"/>
          <a:ext cx="0" cy="0"/>
          <a:chOff x="0" y="0"/>
          <a:chExt cx="0" cy="0"/>
        </a:xfrm>
      </p:grpSpPr>
      <p:pic>
        <p:nvPicPr>
          <p:cNvPr descr="collage of business people chatting, woman at wipeboard brainstorming with stickie notes, image of a contract" id="196" name="Google Shape;196;p63" title="CoE Outcome-Based Contracting.png"/>
          <p:cNvPicPr preferRelativeResize="0"/>
          <p:nvPr/>
        </p:nvPicPr>
        <p:blipFill rotWithShape="1">
          <a:blip r:embed="rId2">
            <a:alphaModFix/>
          </a:blip>
          <a:srcRect b="12386" l="0" r="0" t="18496"/>
          <a:stretch/>
        </p:blipFill>
        <p:spPr>
          <a:xfrm>
            <a:off x="0" y="1192425"/>
            <a:ext cx="9144000" cy="3555025"/>
          </a:xfrm>
          <a:prstGeom prst="rect">
            <a:avLst/>
          </a:prstGeom>
          <a:noFill/>
          <a:ln>
            <a:noFill/>
          </a:ln>
        </p:spPr>
      </p:pic>
      <p:sp>
        <p:nvSpPr>
          <p:cNvPr id="197" name="Google Shape;197;p63"/>
          <p:cNvSpPr txBox="1"/>
          <p:nvPr>
            <p:ph idx="12" type="sldNum"/>
          </p:nvPr>
        </p:nvSpPr>
        <p:spPr>
          <a:xfrm>
            <a:off x="8764393" y="4663225"/>
            <a:ext cx="2568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Helvetica Neue"/>
                <a:ea typeface="Helvetica Neue"/>
                <a:cs typeface="Helvetica Neue"/>
                <a:sym typeface="Helvetica Neue"/>
              </a:defRPr>
            </a:lvl9pPr>
          </a:lstStyle>
          <a:p>
            <a:pPr indent="0" lvl="0" marL="0" rtl="0" algn="r">
              <a:spcBef>
                <a:spcPts val="0"/>
              </a:spcBef>
              <a:spcAft>
                <a:spcPts val="0"/>
              </a:spcAft>
              <a:buNone/>
            </a:pPr>
            <a:fld id="{00000000-1234-1234-1234-123412341234}" type="slidenum">
              <a:rPr lang="en"/>
              <a:t>‹#›</a:t>
            </a:fld>
            <a:endParaRPr/>
          </a:p>
        </p:txBody>
      </p:sp>
      <p:sp>
        <p:nvSpPr>
          <p:cNvPr descr="blue film set over a black and white image&#10;" id="198" name="Google Shape;198;p63"/>
          <p:cNvSpPr/>
          <p:nvPr/>
        </p:nvSpPr>
        <p:spPr>
          <a:xfrm>
            <a:off x="0" y="4760500"/>
            <a:ext cx="9144000" cy="3936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9" name="Google Shape;199;p63" title="250 GSA banner.png"/>
          <p:cNvPicPr preferRelativeResize="0"/>
          <p:nvPr/>
        </p:nvPicPr>
        <p:blipFill rotWithShape="1">
          <a:blip r:embed="rId3">
            <a:alphaModFix/>
          </a:blip>
          <a:srcRect b="0" l="0" r="0" t="0"/>
          <a:stretch/>
        </p:blipFill>
        <p:spPr>
          <a:xfrm>
            <a:off x="152400" y="152400"/>
            <a:ext cx="2390775" cy="733425"/>
          </a:xfrm>
          <a:prstGeom prst="rect">
            <a:avLst/>
          </a:prstGeom>
          <a:noFill/>
          <a:ln>
            <a:noFill/>
          </a:ln>
        </p:spPr>
      </p:pic>
      <p:sp>
        <p:nvSpPr>
          <p:cNvPr id="200" name="Google Shape;200;p63"/>
          <p:cNvSpPr txBox="1"/>
          <p:nvPr>
            <p:ph idx="1" type="subTitle"/>
          </p:nvPr>
        </p:nvSpPr>
        <p:spPr>
          <a:xfrm>
            <a:off x="129553" y="4747450"/>
            <a:ext cx="4207800" cy="419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084680"/>
              </a:buClr>
              <a:buSzPts val="1200"/>
              <a:buFont typeface="Arial"/>
              <a:buNone/>
              <a:defRPr i="1" sz="1200">
                <a:solidFill>
                  <a:srgbClr val="084680"/>
                </a:solidFill>
                <a:latin typeface="Arial"/>
                <a:ea typeface="Arial"/>
                <a:cs typeface="Arial"/>
                <a:sym typeface="Arial"/>
              </a:defRPr>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
        <p:nvSpPr>
          <p:cNvPr id="201" name="Google Shape;201;p63"/>
          <p:cNvSpPr txBox="1"/>
          <p:nvPr>
            <p:ph idx="2" type="subTitle"/>
          </p:nvPr>
        </p:nvSpPr>
        <p:spPr>
          <a:xfrm>
            <a:off x="5360075" y="4747450"/>
            <a:ext cx="3783900" cy="419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Clr>
                <a:srgbClr val="084680"/>
              </a:buClr>
              <a:buSzPts val="1000"/>
              <a:buFont typeface="Arial"/>
              <a:buNone/>
              <a:defRPr b="1" i="1" sz="1000">
                <a:solidFill>
                  <a:srgbClr val="084680"/>
                </a:solidFill>
                <a:latin typeface="Arial"/>
                <a:ea typeface="Arial"/>
                <a:cs typeface="Arial"/>
                <a:sym typeface="Arial"/>
              </a:defRPr>
            </a:lvl1pPr>
            <a:lvl2pPr lvl="1" algn="r">
              <a:lnSpc>
                <a:spcPct val="100000"/>
              </a:lnSpc>
              <a:spcBef>
                <a:spcPts val="0"/>
              </a:spcBef>
              <a:spcAft>
                <a:spcPts val="0"/>
              </a:spcAft>
              <a:buSzPts val="2800"/>
              <a:buNone/>
              <a:defRPr sz="2800"/>
            </a:lvl2pPr>
            <a:lvl3pPr lvl="2" algn="r">
              <a:lnSpc>
                <a:spcPct val="100000"/>
              </a:lnSpc>
              <a:spcBef>
                <a:spcPts val="0"/>
              </a:spcBef>
              <a:spcAft>
                <a:spcPts val="0"/>
              </a:spcAft>
              <a:buSzPts val="2800"/>
              <a:buNone/>
              <a:defRPr sz="2800"/>
            </a:lvl3pPr>
            <a:lvl4pPr lvl="3" algn="r">
              <a:lnSpc>
                <a:spcPct val="100000"/>
              </a:lnSpc>
              <a:spcBef>
                <a:spcPts val="0"/>
              </a:spcBef>
              <a:spcAft>
                <a:spcPts val="0"/>
              </a:spcAft>
              <a:buSzPts val="2800"/>
              <a:buNone/>
              <a:defRPr sz="2800"/>
            </a:lvl4pPr>
            <a:lvl5pPr lvl="4" algn="r">
              <a:lnSpc>
                <a:spcPct val="100000"/>
              </a:lnSpc>
              <a:spcBef>
                <a:spcPts val="0"/>
              </a:spcBef>
              <a:spcAft>
                <a:spcPts val="0"/>
              </a:spcAft>
              <a:buSzPts val="2800"/>
              <a:buNone/>
              <a:defRPr sz="2800"/>
            </a:lvl5pPr>
            <a:lvl6pPr lvl="5" algn="r">
              <a:lnSpc>
                <a:spcPct val="100000"/>
              </a:lnSpc>
              <a:spcBef>
                <a:spcPts val="0"/>
              </a:spcBef>
              <a:spcAft>
                <a:spcPts val="0"/>
              </a:spcAft>
              <a:buSzPts val="2800"/>
              <a:buNone/>
              <a:defRPr sz="2800"/>
            </a:lvl6pPr>
            <a:lvl7pPr lvl="6" algn="r">
              <a:lnSpc>
                <a:spcPct val="100000"/>
              </a:lnSpc>
              <a:spcBef>
                <a:spcPts val="0"/>
              </a:spcBef>
              <a:spcAft>
                <a:spcPts val="0"/>
              </a:spcAft>
              <a:buSzPts val="2800"/>
              <a:buNone/>
              <a:defRPr sz="2800"/>
            </a:lvl7pPr>
            <a:lvl8pPr lvl="7" algn="r">
              <a:lnSpc>
                <a:spcPct val="100000"/>
              </a:lnSpc>
              <a:spcBef>
                <a:spcPts val="0"/>
              </a:spcBef>
              <a:spcAft>
                <a:spcPts val="0"/>
              </a:spcAft>
              <a:buSzPts val="2800"/>
              <a:buNone/>
              <a:defRPr sz="2800"/>
            </a:lvl8pPr>
            <a:lvl9pPr lvl="8" algn="r">
              <a:lnSpc>
                <a:spcPct val="100000"/>
              </a:lnSpc>
              <a:spcBef>
                <a:spcPts val="0"/>
              </a:spcBef>
              <a:spcAft>
                <a:spcPts val="0"/>
              </a:spcAft>
              <a:buSzPts val="2800"/>
              <a:buNone/>
              <a:defRPr sz="2800"/>
            </a:lvl9pPr>
          </a:lstStyle>
          <a:p/>
        </p:txBody>
      </p:sp>
      <p:sp>
        <p:nvSpPr>
          <p:cNvPr descr="decorative blue overlay" id="202" name="Google Shape;202;p63"/>
          <p:cNvSpPr/>
          <p:nvPr/>
        </p:nvSpPr>
        <p:spPr>
          <a:xfrm>
            <a:off x="0" y="1192425"/>
            <a:ext cx="9144000" cy="35550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63"/>
          <p:cNvSpPr txBox="1"/>
          <p:nvPr>
            <p:ph type="ctrTitle"/>
          </p:nvPr>
        </p:nvSpPr>
        <p:spPr>
          <a:xfrm>
            <a:off x="437630" y="2647314"/>
            <a:ext cx="8236200" cy="747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lt1"/>
              </a:buClr>
              <a:buSzPts val="1700"/>
              <a:buNone/>
              <a:defRPr b="0" i="1" sz="1700">
                <a:solidFill>
                  <a:schemeClr val="lt1"/>
                </a:solidFill>
              </a:defRPr>
            </a:lvl1pPr>
            <a:lvl2pPr lvl="1" algn="l">
              <a:lnSpc>
                <a:spcPct val="100000"/>
              </a:lnSpc>
              <a:spcBef>
                <a:spcPts val="0"/>
              </a:spcBef>
              <a:spcAft>
                <a:spcPts val="0"/>
              </a:spcAft>
              <a:buSzPts val="5200"/>
              <a:buNone/>
              <a:defRPr sz="5200"/>
            </a:lvl2pPr>
            <a:lvl3pPr lvl="2" algn="l">
              <a:lnSpc>
                <a:spcPct val="100000"/>
              </a:lnSpc>
              <a:spcBef>
                <a:spcPts val="0"/>
              </a:spcBef>
              <a:spcAft>
                <a:spcPts val="0"/>
              </a:spcAft>
              <a:buSzPts val="5200"/>
              <a:buNone/>
              <a:defRPr sz="5200"/>
            </a:lvl3pPr>
            <a:lvl4pPr lvl="3" algn="l">
              <a:lnSpc>
                <a:spcPct val="100000"/>
              </a:lnSpc>
              <a:spcBef>
                <a:spcPts val="0"/>
              </a:spcBef>
              <a:spcAft>
                <a:spcPts val="0"/>
              </a:spcAft>
              <a:buSzPts val="5200"/>
              <a:buNone/>
              <a:defRPr sz="5200"/>
            </a:lvl4pPr>
            <a:lvl5pPr lvl="4" algn="l">
              <a:lnSpc>
                <a:spcPct val="100000"/>
              </a:lnSpc>
              <a:spcBef>
                <a:spcPts val="0"/>
              </a:spcBef>
              <a:spcAft>
                <a:spcPts val="0"/>
              </a:spcAft>
              <a:buSzPts val="5200"/>
              <a:buNone/>
              <a:defRPr sz="5200"/>
            </a:lvl5pPr>
            <a:lvl6pPr lvl="5" algn="l">
              <a:lnSpc>
                <a:spcPct val="100000"/>
              </a:lnSpc>
              <a:spcBef>
                <a:spcPts val="0"/>
              </a:spcBef>
              <a:spcAft>
                <a:spcPts val="0"/>
              </a:spcAft>
              <a:buSzPts val="5200"/>
              <a:buNone/>
              <a:defRPr sz="5200"/>
            </a:lvl6pPr>
            <a:lvl7pPr lvl="6" algn="l">
              <a:lnSpc>
                <a:spcPct val="100000"/>
              </a:lnSpc>
              <a:spcBef>
                <a:spcPts val="0"/>
              </a:spcBef>
              <a:spcAft>
                <a:spcPts val="0"/>
              </a:spcAft>
              <a:buSzPts val="5200"/>
              <a:buNone/>
              <a:defRPr sz="5200"/>
            </a:lvl7pPr>
            <a:lvl8pPr lvl="7" algn="l">
              <a:lnSpc>
                <a:spcPct val="100000"/>
              </a:lnSpc>
              <a:spcBef>
                <a:spcPts val="0"/>
              </a:spcBef>
              <a:spcAft>
                <a:spcPts val="0"/>
              </a:spcAft>
              <a:buSzPts val="5200"/>
              <a:buNone/>
              <a:defRPr sz="5200"/>
            </a:lvl8pPr>
            <a:lvl9pPr lvl="8" algn="l">
              <a:lnSpc>
                <a:spcPct val="100000"/>
              </a:lnSpc>
              <a:spcBef>
                <a:spcPts val="0"/>
              </a:spcBef>
              <a:spcAft>
                <a:spcPts val="0"/>
              </a:spcAft>
              <a:buSzPts val="5200"/>
              <a:buNone/>
              <a:defRPr sz="5200"/>
            </a:lvl9pPr>
          </a:lstStyle>
          <a:p/>
        </p:txBody>
      </p:sp>
      <p:sp>
        <p:nvSpPr>
          <p:cNvPr id="204" name="Google Shape;204;p63"/>
          <p:cNvSpPr txBox="1"/>
          <p:nvPr>
            <p:ph idx="3" type="subTitle"/>
          </p:nvPr>
        </p:nvSpPr>
        <p:spPr>
          <a:xfrm>
            <a:off x="437630" y="1732525"/>
            <a:ext cx="7501500" cy="53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rgbClr val="FFD966"/>
              </a:buClr>
              <a:buSzPts val="3400"/>
              <a:buFont typeface="Arial"/>
              <a:buNone/>
              <a:defRPr b="1" sz="34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205" name="Shape 205"/>
        <p:cNvGrpSpPr/>
        <p:nvPr/>
      </p:nvGrpSpPr>
      <p:grpSpPr>
        <a:xfrm>
          <a:off x="0" y="0"/>
          <a:ext cx="0" cy="0"/>
          <a:chOff x="0" y="0"/>
          <a:chExt cx="0" cy="0"/>
        </a:xfrm>
      </p:grpSpPr>
      <p:cxnSp>
        <p:nvCxnSpPr>
          <p:cNvPr descr="vertical divider line" id="206" name="Google Shape;206;p64"/>
          <p:cNvCxnSpPr/>
          <p:nvPr/>
        </p:nvCxnSpPr>
        <p:spPr>
          <a:xfrm>
            <a:off x="5970125" y="1054950"/>
            <a:ext cx="0" cy="3342000"/>
          </a:xfrm>
          <a:prstGeom prst="straightConnector1">
            <a:avLst/>
          </a:prstGeom>
          <a:noFill/>
          <a:ln cap="flat" cmpd="sng" w="9525">
            <a:solidFill>
              <a:srgbClr val="1F5C99"/>
            </a:solidFill>
            <a:prstDash val="solid"/>
            <a:round/>
            <a:headEnd len="sm" w="sm" type="none"/>
            <a:tailEnd len="sm" w="sm" type="none"/>
          </a:ln>
        </p:spPr>
      </p:cxnSp>
      <p:sp>
        <p:nvSpPr>
          <p:cNvPr id="207" name="Google Shape;207;p64"/>
          <p:cNvSpPr txBox="1"/>
          <p:nvPr/>
        </p:nvSpPr>
        <p:spPr>
          <a:xfrm>
            <a:off x="6235975" y="2270500"/>
            <a:ext cx="1808700" cy="1283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100"/>
              <a:buFont typeface="Arial"/>
              <a:buNone/>
            </a:pPr>
            <a:r>
              <a:rPr b="0" i="1" lang="en" sz="1100" u="none" cap="none" strike="noStrike">
                <a:solidFill>
                  <a:srgbClr val="1F5C99"/>
                </a:solidFill>
                <a:latin typeface="Arial"/>
                <a:ea typeface="Arial"/>
                <a:cs typeface="Arial"/>
                <a:sym typeface="Arial"/>
              </a:rPr>
              <a:t>Scan the QR code to learn more.about the </a:t>
            </a:r>
            <a:r>
              <a:rPr b="1" i="1" lang="en" sz="1100" u="none" cap="none" strike="noStrike">
                <a:solidFill>
                  <a:srgbClr val="1F5C99"/>
                </a:solidFill>
                <a:latin typeface="Arial"/>
                <a:ea typeface="Arial"/>
                <a:cs typeface="Arial"/>
                <a:sym typeface="Arial"/>
              </a:rPr>
              <a:t>Center of Excellence for Outcome-Based Contracting</a:t>
            </a:r>
            <a:endParaRPr b="1" i="1" sz="1100" u="none" cap="none" strike="noStrike">
              <a:solidFill>
                <a:srgbClr val="1F5C99"/>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457200" marR="0" rtl="0" algn="l">
              <a:lnSpc>
                <a:spcPct val="2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09" name="Google Shape;209;p64"/>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10" name="Google Shape;210;p64"/>
          <p:cNvSpPr/>
          <p:nvPr/>
        </p:nvSpPr>
        <p:spPr>
          <a:xfrm>
            <a:off x="6599475" y="1301503"/>
            <a:ext cx="205125" cy="233475"/>
          </a:xfrm>
          <a:custGeom>
            <a:rect b="b" l="l" r="r" t="t"/>
            <a:pathLst>
              <a:path extrusionOk="0" h="9339" w="8205">
                <a:moveTo>
                  <a:pt x="1841" y="8772"/>
                </a:moveTo>
                <a:cubicBezTo>
                  <a:pt x="2828" y="9199"/>
                  <a:pt x="5429" y="9799"/>
                  <a:pt x="6483" y="8692"/>
                </a:cubicBezTo>
                <a:cubicBezTo>
                  <a:pt x="7537" y="7585"/>
                  <a:pt x="8044" y="3556"/>
                  <a:pt x="8164" y="2128"/>
                </a:cubicBezTo>
                <a:cubicBezTo>
                  <a:pt x="8284" y="701"/>
                  <a:pt x="8110" y="420"/>
                  <a:pt x="7203" y="127"/>
                </a:cubicBezTo>
                <a:cubicBezTo>
                  <a:pt x="6296" y="-166"/>
                  <a:pt x="3762" y="141"/>
                  <a:pt x="2721" y="368"/>
                </a:cubicBezTo>
                <a:cubicBezTo>
                  <a:pt x="1681" y="595"/>
                  <a:pt x="1320" y="1101"/>
                  <a:pt x="960" y="1488"/>
                </a:cubicBezTo>
                <a:cubicBezTo>
                  <a:pt x="600" y="1875"/>
                  <a:pt x="720" y="2129"/>
                  <a:pt x="560" y="2689"/>
                </a:cubicBezTo>
                <a:cubicBezTo>
                  <a:pt x="400" y="3249"/>
                  <a:pt x="0" y="4276"/>
                  <a:pt x="0" y="4850"/>
                </a:cubicBezTo>
                <a:cubicBezTo>
                  <a:pt x="0" y="5424"/>
                  <a:pt x="253" y="5477"/>
                  <a:pt x="560" y="6131"/>
                </a:cubicBezTo>
                <a:cubicBezTo>
                  <a:pt x="867" y="6785"/>
                  <a:pt x="854" y="8345"/>
                  <a:pt x="1841" y="8772"/>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64"/>
          <p:cNvSpPr txBox="1"/>
          <p:nvPr/>
        </p:nvSpPr>
        <p:spPr>
          <a:xfrm>
            <a:off x="-38875" y="-750300"/>
            <a:ext cx="44748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212" name="Google Shape;212;p64"/>
          <p:cNvSpPr txBox="1"/>
          <p:nvPr/>
        </p:nvSpPr>
        <p:spPr>
          <a:xfrm>
            <a:off x="464587" y="428975"/>
            <a:ext cx="5755800" cy="960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01528E"/>
                </a:solidFill>
                <a:latin typeface="Arial"/>
                <a:ea typeface="Arial"/>
                <a:cs typeface="Arial"/>
                <a:sym typeface="Arial"/>
              </a:rPr>
              <a:t>Resources</a:t>
            </a:r>
            <a:endParaRPr b="1" i="0" sz="2200" u="none" cap="none" strike="noStrike">
              <a:solidFill>
                <a:srgbClr val="01528E"/>
              </a:solidFill>
              <a:latin typeface="Arial"/>
              <a:ea typeface="Arial"/>
              <a:cs typeface="Arial"/>
              <a:sym typeface="Arial"/>
            </a:endParaRPr>
          </a:p>
        </p:txBody>
      </p:sp>
      <p:sp>
        <p:nvSpPr>
          <p:cNvPr id="213" name="Google Shape;213;p64"/>
          <p:cNvSpPr/>
          <p:nvPr>
            <p:ph idx="3" type="pic"/>
          </p:nvPr>
        </p:nvSpPr>
        <p:spPr>
          <a:xfrm>
            <a:off x="6337025" y="989475"/>
            <a:ext cx="1088700" cy="1088700"/>
          </a:xfrm>
          <a:prstGeom prst="rect">
            <a:avLst/>
          </a:prstGeom>
          <a:noFill/>
          <a:ln>
            <a:noFill/>
          </a:ln>
        </p:spPr>
      </p:sp>
      <p:sp>
        <p:nvSpPr>
          <p:cNvPr id="214" name="Google Shape;214;p64"/>
          <p:cNvSpPr txBox="1"/>
          <p:nvPr>
            <p:ph idx="1" type="body"/>
          </p:nvPr>
        </p:nvSpPr>
        <p:spPr>
          <a:xfrm>
            <a:off x="644625" y="851800"/>
            <a:ext cx="52044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215" name="Google Shape;215;p6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216" name="Google Shape;216;p64"/>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 ">
  <p:cSld name="ONE_COLUMN_TEXT_2_1">
    <p:spTree>
      <p:nvGrpSpPr>
        <p:cNvPr id="217" name="Shape 217"/>
        <p:cNvGrpSpPr/>
        <p:nvPr/>
      </p:nvGrpSpPr>
      <p:grpSpPr>
        <a:xfrm>
          <a:off x="0" y="0"/>
          <a:ext cx="0" cy="0"/>
          <a:chOff x="0" y="0"/>
          <a:chExt cx="0" cy="0"/>
        </a:xfrm>
      </p:grpSpPr>
      <p:sp>
        <p:nvSpPr>
          <p:cNvPr id="218" name="Google Shape;218;p6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19" name="Google Shape;219;p65"/>
          <p:cNvSpPr txBox="1"/>
          <p:nvPr/>
        </p:nvSpPr>
        <p:spPr>
          <a:xfrm>
            <a:off x="311700" y="4718100"/>
            <a:ext cx="52965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220" name="Google Shape;220;p65"/>
          <p:cNvSpPr txBox="1"/>
          <p:nvPr>
            <p:ph type="title"/>
          </p:nvPr>
        </p:nvSpPr>
        <p:spPr>
          <a:xfrm>
            <a:off x="311700" y="279100"/>
            <a:ext cx="5538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1" name="Google Shape;221;p65"/>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22" name="Google Shape;222;p65"/>
          <p:cNvSpPr txBox="1"/>
          <p:nvPr>
            <p:ph idx="1" type="body"/>
          </p:nvPr>
        </p:nvSpPr>
        <p:spPr>
          <a:xfrm>
            <a:off x="644625" y="851800"/>
            <a:ext cx="52965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pic>
        <p:nvPicPr>
          <p:cNvPr descr="background image for decorative use only" id="223" name="Google Shape;223;p65"/>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ONE_COLUMN_TEXT_2_1_1">
    <p:spTree>
      <p:nvGrpSpPr>
        <p:cNvPr id="224" name="Shape 224"/>
        <p:cNvGrpSpPr/>
        <p:nvPr/>
      </p:nvGrpSpPr>
      <p:grpSpPr>
        <a:xfrm>
          <a:off x="0" y="0"/>
          <a:ext cx="0" cy="0"/>
          <a:chOff x="0" y="0"/>
          <a:chExt cx="0" cy="0"/>
        </a:xfrm>
      </p:grpSpPr>
      <p:sp>
        <p:nvSpPr>
          <p:cNvPr id="225" name="Google Shape;225;p6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background image for decorative use only" id="226" name="Google Shape;226;p66"/>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
        <p:nvSpPr>
          <p:cNvPr id="227" name="Google Shape;227;p66"/>
          <p:cNvSpPr txBox="1"/>
          <p:nvPr/>
        </p:nvSpPr>
        <p:spPr>
          <a:xfrm>
            <a:off x="311700" y="4718100"/>
            <a:ext cx="5296500" cy="3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
        <p:nvSpPr>
          <p:cNvPr id="228" name="Google Shape;228;p66"/>
          <p:cNvSpPr txBox="1"/>
          <p:nvPr>
            <p:ph type="title"/>
          </p:nvPr>
        </p:nvSpPr>
        <p:spPr>
          <a:xfrm>
            <a:off x="311700" y="279100"/>
            <a:ext cx="55383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200"/>
              <a:buFont typeface="Arial"/>
              <a:buNone/>
              <a:defRPr b="1" sz="22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9" name="Google Shape;229;p66"/>
          <p:cNvSpPr txBox="1"/>
          <p:nvPr>
            <p:ph idx="1" type="body"/>
          </p:nvPr>
        </p:nvSpPr>
        <p:spPr>
          <a:xfrm>
            <a:off x="964523" y="987082"/>
            <a:ext cx="3287100" cy="3453300"/>
          </a:xfrm>
          <a:prstGeom prst="rect">
            <a:avLst/>
          </a:prstGeom>
          <a:noFill/>
          <a:ln>
            <a:noFill/>
          </a:ln>
        </p:spPr>
        <p:txBody>
          <a:bodyPr anchorCtr="0" anchor="t" bIns="91425" lIns="91425" spcFirstLastPara="1" rIns="91425" wrap="square" tIns="91425">
            <a:noAutofit/>
          </a:bodyPr>
          <a:lstStyle>
            <a:lvl1pPr indent="-323850" lvl="0" marL="457200" algn="l">
              <a:lnSpc>
                <a:spcPct val="150000"/>
              </a:lnSpc>
              <a:spcBef>
                <a:spcPts val="0"/>
              </a:spcBef>
              <a:spcAft>
                <a:spcPts val="0"/>
              </a:spcAft>
              <a:buClr>
                <a:srgbClr val="595959"/>
              </a:buClr>
              <a:buSzPts val="1500"/>
              <a:buFont typeface="Arial"/>
              <a:buChar char="●"/>
              <a:defRPr sz="1500">
                <a:solidFill>
                  <a:srgbClr val="595959"/>
                </a:solidFill>
                <a:latin typeface="Arial"/>
                <a:ea typeface="Arial"/>
                <a:cs typeface="Arial"/>
                <a:sym typeface="Arial"/>
              </a:defRPr>
            </a:lvl1pPr>
            <a:lvl2pPr indent="-317500" lvl="1" marL="914400" algn="l">
              <a:lnSpc>
                <a:spcPct val="150000"/>
              </a:lnSpc>
              <a:spcBef>
                <a:spcPts val="0"/>
              </a:spcBef>
              <a:spcAft>
                <a:spcPts val="0"/>
              </a:spcAft>
              <a:buSzPts val="1400"/>
              <a:buFont typeface="Arial"/>
              <a:buChar char="○"/>
              <a:defRPr sz="1400">
                <a:latin typeface="Arial"/>
                <a:ea typeface="Arial"/>
                <a:cs typeface="Arial"/>
                <a:sym typeface="Arial"/>
              </a:defRPr>
            </a:lvl2pPr>
            <a:lvl3pPr indent="-298450" lvl="2" marL="1371600" algn="l">
              <a:lnSpc>
                <a:spcPct val="150000"/>
              </a:lnSpc>
              <a:spcBef>
                <a:spcPts val="0"/>
              </a:spcBef>
              <a:spcAft>
                <a:spcPts val="0"/>
              </a:spcAft>
              <a:buSzPts val="1100"/>
              <a:buFont typeface="Arial"/>
              <a:buChar char="■"/>
              <a:defRPr>
                <a:latin typeface="Arial"/>
                <a:ea typeface="Arial"/>
                <a:cs typeface="Arial"/>
                <a:sym typeface="Arial"/>
              </a:defRPr>
            </a:lvl3pPr>
            <a:lvl4pPr indent="-298450" lvl="3" marL="1828800" algn="l">
              <a:lnSpc>
                <a:spcPct val="150000"/>
              </a:lnSpc>
              <a:spcBef>
                <a:spcPts val="0"/>
              </a:spcBef>
              <a:spcAft>
                <a:spcPts val="0"/>
              </a:spcAft>
              <a:buSzPts val="1100"/>
              <a:buFont typeface="Arial"/>
              <a:buChar char="●"/>
              <a:defRPr>
                <a:latin typeface="Arial"/>
                <a:ea typeface="Arial"/>
                <a:cs typeface="Arial"/>
                <a:sym typeface="Arial"/>
              </a:defRPr>
            </a:lvl4pPr>
            <a:lvl5pPr indent="-317500" lvl="4" marL="2286000" algn="l">
              <a:lnSpc>
                <a:spcPct val="15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5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5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5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50000"/>
              </a:lnSpc>
              <a:spcBef>
                <a:spcPts val="0"/>
              </a:spcBef>
              <a:spcAft>
                <a:spcPts val="0"/>
              </a:spcAft>
              <a:buSzPts val="1400"/>
              <a:buFont typeface="Arial"/>
              <a:buChar char="■"/>
              <a:defRPr>
                <a:latin typeface="Arial"/>
                <a:ea typeface="Arial"/>
                <a:cs typeface="Arial"/>
                <a:sym typeface="Arial"/>
              </a:defRPr>
            </a:lvl9pPr>
          </a:lstStyle>
          <a:p/>
        </p:txBody>
      </p:sp>
      <p:sp>
        <p:nvSpPr>
          <p:cNvPr id="230" name="Google Shape;230;p6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31" name="Google Shape;231;p66"/>
          <p:cNvSpPr txBox="1"/>
          <p:nvPr>
            <p:ph idx="3" type="title"/>
          </p:nvPr>
        </p:nvSpPr>
        <p:spPr>
          <a:xfrm>
            <a:off x="433250" y="948500"/>
            <a:ext cx="778200" cy="3540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5B9BD5"/>
              </a:buClr>
              <a:buSzPts val="2200"/>
              <a:buFont typeface="Arial"/>
              <a:buNone/>
              <a:defRPr b="1" sz="2200">
                <a:solidFill>
                  <a:srgbClr val="5B9BD5"/>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image of a pen and contract in the foreground with business people in the background" id="232" name="Google Shape;232;p66" title="AdobeStock_1924031633.jpeg"/>
          <p:cNvPicPr preferRelativeResize="0"/>
          <p:nvPr/>
        </p:nvPicPr>
        <p:blipFill rotWithShape="1">
          <a:blip r:embed="rId3">
            <a:alphaModFix/>
          </a:blip>
          <a:srcRect b="0" l="28619" r="28615" t="0"/>
          <a:stretch/>
        </p:blipFill>
        <p:spPr>
          <a:xfrm>
            <a:off x="5233500" y="0"/>
            <a:ext cx="3910502" cy="5143501"/>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ONE_COLUMN_TEXT_1_5">
    <p:spTree>
      <p:nvGrpSpPr>
        <p:cNvPr id="233" name="Shape 233"/>
        <p:cNvGrpSpPr/>
        <p:nvPr/>
      </p:nvGrpSpPr>
      <p:grpSpPr>
        <a:xfrm>
          <a:off x="0" y="0"/>
          <a:ext cx="0" cy="0"/>
          <a:chOff x="0" y="0"/>
          <a:chExt cx="0" cy="0"/>
        </a:xfrm>
      </p:grpSpPr>
      <p:sp>
        <p:nvSpPr>
          <p:cNvPr descr="decorative light blue background" id="234" name="Google Shape;234;p67"/>
          <p:cNvSpPr/>
          <p:nvPr/>
        </p:nvSpPr>
        <p:spPr>
          <a:xfrm>
            <a:off x="-9625" y="9625"/>
            <a:ext cx="91536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235" name="Google Shape;235;p67"/>
          <p:cNvSpPr txBox="1"/>
          <p:nvPr>
            <p:ph idx="1" type="body"/>
          </p:nvPr>
        </p:nvSpPr>
        <p:spPr>
          <a:xfrm>
            <a:off x="9387400" y="300000"/>
            <a:ext cx="4175400" cy="31794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00000"/>
              </a:lnSpc>
              <a:spcBef>
                <a:spcPts val="0"/>
              </a:spcBef>
              <a:spcAft>
                <a:spcPts val="0"/>
              </a:spcAft>
              <a:buSzPts val="1200"/>
              <a:buChar char="○"/>
              <a:defRPr sz="1200"/>
            </a:lvl2pPr>
            <a:lvl3pPr indent="-317500" lvl="2" marL="1371600" algn="l">
              <a:lnSpc>
                <a:spcPct val="100000"/>
              </a:lnSpc>
              <a:spcBef>
                <a:spcPts val="0"/>
              </a:spcBef>
              <a:spcAft>
                <a:spcPts val="0"/>
              </a:spcAft>
              <a:buSzPts val="1400"/>
              <a:buChar char="■"/>
              <a:defRPr/>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236" name="Google Shape;236;p6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237" name="Google Shape;237;p67" title="AdobeStock_302416112.jpeg"/>
          <p:cNvPicPr preferRelativeResize="0"/>
          <p:nvPr/>
        </p:nvPicPr>
        <p:blipFill rotWithShape="1">
          <a:blip r:embed="rId2">
            <a:alphaModFix/>
          </a:blip>
          <a:srcRect b="0" l="24663" r="24663" t="0"/>
          <a:stretch/>
        </p:blipFill>
        <p:spPr>
          <a:xfrm>
            <a:off x="0" y="0"/>
            <a:ext cx="3910502" cy="5143501"/>
          </a:xfrm>
          <a:prstGeom prst="rect">
            <a:avLst/>
          </a:prstGeom>
          <a:noFill/>
          <a:ln>
            <a:noFill/>
          </a:ln>
        </p:spPr>
      </p:pic>
      <p:sp>
        <p:nvSpPr>
          <p:cNvPr id="238" name="Google Shape;238;p67"/>
          <p:cNvSpPr txBox="1"/>
          <p:nvPr>
            <p:ph type="title"/>
          </p:nvPr>
        </p:nvSpPr>
        <p:spPr>
          <a:xfrm>
            <a:off x="6148830" y="22550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400"/>
              <a:buFont typeface="Arial"/>
              <a:buNone/>
              <a:defRPr b="1" sz="1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9" name="Google Shape;239;p67"/>
          <p:cNvSpPr txBox="1"/>
          <p:nvPr>
            <p:ph idx="2" type="title"/>
          </p:nvPr>
        </p:nvSpPr>
        <p:spPr>
          <a:xfrm>
            <a:off x="6148830" y="767693"/>
            <a:ext cx="2366700" cy="53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100"/>
              <a:buFont typeface="Arial"/>
              <a:buNone/>
              <a:defRPr i="1" sz="1100">
                <a:latin typeface="Arial"/>
                <a:ea typeface="Arial"/>
                <a:cs typeface="Arial"/>
                <a:sym typeface="Arial"/>
              </a:defRPr>
            </a:lvl1pPr>
            <a:lvl2pPr lvl="1" algn="l">
              <a:lnSpc>
                <a:spcPct val="100000"/>
              </a:lnSpc>
              <a:spcBef>
                <a:spcPts val="0"/>
              </a:spcBef>
              <a:spcAft>
                <a:spcPts val="0"/>
              </a:spcAft>
              <a:buSzPts val="2500"/>
              <a:buNone/>
              <a:defRPr sz="2500"/>
            </a:lvl2pPr>
            <a:lvl3pPr lvl="2" algn="l">
              <a:lnSpc>
                <a:spcPct val="100000"/>
              </a:lnSpc>
              <a:spcBef>
                <a:spcPts val="0"/>
              </a:spcBef>
              <a:spcAft>
                <a:spcPts val="0"/>
              </a:spcAft>
              <a:buSzPts val="2500"/>
              <a:buNone/>
              <a:defRPr sz="2500"/>
            </a:lvl3pPr>
            <a:lvl4pPr lvl="3" algn="l">
              <a:lnSpc>
                <a:spcPct val="100000"/>
              </a:lnSpc>
              <a:spcBef>
                <a:spcPts val="0"/>
              </a:spcBef>
              <a:spcAft>
                <a:spcPts val="0"/>
              </a:spcAft>
              <a:buSzPts val="2500"/>
              <a:buNone/>
              <a:defRPr sz="2500"/>
            </a:lvl4pPr>
            <a:lvl5pPr lvl="4" algn="l">
              <a:lnSpc>
                <a:spcPct val="100000"/>
              </a:lnSpc>
              <a:spcBef>
                <a:spcPts val="0"/>
              </a:spcBef>
              <a:spcAft>
                <a:spcPts val="0"/>
              </a:spcAft>
              <a:buSzPts val="2500"/>
              <a:buNone/>
              <a:defRPr sz="2500"/>
            </a:lvl5pPr>
            <a:lvl6pPr lvl="5" algn="l">
              <a:lnSpc>
                <a:spcPct val="100000"/>
              </a:lnSpc>
              <a:spcBef>
                <a:spcPts val="0"/>
              </a:spcBef>
              <a:spcAft>
                <a:spcPts val="0"/>
              </a:spcAft>
              <a:buSzPts val="2500"/>
              <a:buNone/>
              <a:defRPr sz="2500"/>
            </a:lvl6pPr>
            <a:lvl7pPr lvl="6" algn="l">
              <a:lnSpc>
                <a:spcPct val="100000"/>
              </a:lnSpc>
              <a:spcBef>
                <a:spcPts val="0"/>
              </a:spcBef>
              <a:spcAft>
                <a:spcPts val="0"/>
              </a:spcAft>
              <a:buSzPts val="2500"/>
              <a:buNone/>
              <a:defRPr sz="2500"/>
            </a:lvl7pPr>
            <a:lvl8pPr lvl="7" algn="l">
              <a:lnSpc>
                <a:spcPct val="100000"/>
              </a:lnSpc>
              <a:spcBef>
                <a:spcPts val="0"/>
              </a:spcBef>
              <a:spcAft>
                <a:spcPts val="0"/>
              </a:spcAft>
              <a:buSzPts val="2500"/>
              <a:buNone/>
              <a:defRPr sz="2500"/>
            </a:lvl8pPr>
            <a:lvl9pPr lvl="8" algn="l">
              <a:lnSpc>
                <a:spcPct val="100000"/>
              </a:lnSpc>
              <a:spcBef>
                <a:spcPts val="0"/>
              </a:spcBef>
              <a:spcAft>
                <a:spcPts val="0"/>
              </a:spcAft>
              <a:buSzPts val="2500"/>
              <a:buNone/>
              <a:defRPr sz="2500"/>
            </a:lvl9pPr>
          </a:lstStyle>
          <a:p/>
        </p:txBody>
      </p:sp>
      <p:sp>
        <p:nvSpPr>
          <p:cNvPr id="240" name="Google Shape;240;p67"/>
          <p:cNvSpPr/>
          <p:nvPr>
            <p:ph idx="3" type="pic"/>
          </p:nvPr>
        </p:nvSpPr>
        <p:spPr>
          <a:xfrm>
            <a:off x="4281450" y="283425"/>
            <a:ext cx="1729500" cy="1905300"/>
          </a:xfrm>
          <a:prstGeom prst="rect">
            <a:avLst/>
          </a:prstGeom>
          <a:noFill/>
          <a:ln>
            <a:noFill/>
          </a:ln>
        </p:spPr>
      </p:sp>
      <p:sp>
        <p:nvSpPr>
          <p:cNvPr id="241" name="Google Shape;241;p67"/>
          <p:cNvSpPr txBox="1"/>
          <p:nvPr>
            <p:ph idx="4" type="title"/>
          </p:nvPr>
        </p:nvSpPr>
        <p:spPr>
          <a:xfrm>
            <a:off x="6145144" y="2439527"/>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400"/>
              <a:buFont typeface="Arial"/>
              <a:buNone/>
              <a:defRPr b="1" sz="1400">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2" name="Google Shape;242;p67"/>
          <p:cNvSpPr txBox="1"/>
          <p:nvPr>
            <p:ph idx="5" type="title"/>
          </p:nvPr>
        </p:nvSpPr>
        <p:spPr>
          <a:xfrm>
            <a:off x="6145144" y="2981720"/>
            <a:ext cx="2366700" cy="5388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100"/>
              <a:buFont typeface="Arial"/>
              <a:buNone/>
              <a:defRPr i="1" sz="1100">
                <a:latin typeface="Arial"/>
                <a:ea typeface="Arial"/>
                <a:cs typeface="Arial"/>
                <a:sym typeface="Arial"/>
              </a:defRPr>
            </a:lvl1pPr>
            <a:lvl2pPr lvl="1" algn="l">
              <a:lnSpc>
                <a:spcPct val="100000"/>
              </a:lnSpc>
              <a:spcBef>
                <a:spcPts val="0"/>
              </a:spcBef>
              <a:spcAft>
                <a:spcPts val="0"/>
              </a:spcAft>
              <a:buSzPts val="2500"/>
              <a:buNone/>
              <a:defRPr sz="2500"/>
            </a:lvl2pPr>
            <a:lvl3pPr lvl="2" algn="l">
              <a:lnSpc>
                <a:spcPct val="100000"/>
              </a:lnSpc>
              <a:spcBef>
                <a:spcPts val="0"/>
              </a:spcBef>
              <a:spcAft>
                <a:spcPts val="0"/>
              </a:spcAft>
              <a:buSzPts val="2500"/>
              <a:buNone/>
              <a:defRPr sz="2500"/>
            </a:lvl3pPr>
            <a:lvl4pPr lvl="3" algn="l">
              <a:lnSpc>
                <a:spcPct val="100000"/>
              </a:lnSpc>
              <a:spcBef>
                <a:spcPts val="0"/>
              </a:spcBef>
              <a:spcAft>
                <a:spcPts val="0"/>
              </a:spcAft>
              <a:buSzPts val="2500"/>
              <a:buNone/>
              <a:defRPr sz="2500"/>
            </a:lvl4pPr>
            <a:lvl5pPr lvl="4" algn="l">
              <a:lnSpc>
                <a:spcPct val="100000"/>
              </a:lnSpc>
              <a:spcBef>
                <a:spcPts val="0"/>
              </a:spcBef>
              <a:spcAft>
                <a:spcPts val="0"/>
              </a:spcAft>
              <a:buSzPts val="2500"/>
              <a:buNone/>
              <a:defRPr sz="2500"/>
            </a:lvl5pPr>
            <a:lvl6pPr lvl="5" algn="l">
              <a:lnSpc>
                <a:spcPct val="100000"/>
              </a:lnSpc>
              <a:spcBef>
                <a:spcPts val="0"/>
              </a:spcBef>
              <a:spcAft>
                <a:spcPts val="0"/>
              </a:spcAft>
              <a:buSzPts val="2500"/>
              <a:buNone/>
              <a:defRPr sz="2500"/>
            </a:lvl6pPr>
            <a:lvl7pPr lvl="6" algn="l">
              <a:lnSpc>
                <a:spcPct val="100000"/>
              </a:lnSpc>
              <a:spcBef>
                <a:spcPts val="0"/>
              </a:spcBef>
              <a:spcAft>
                <a:spcPts val="0"/>
              </a:spcAft>
              <a:buSzPts val="2500"/>
              <a:buNone/>
              <a:defRPr sz="2500"/>
            </a:lvl7pPr>
            <a:lvl8pPr lvl="7" algn="l">
              <a:lnSpc>
                <a:spcPct val="100000"/>
              </a:lnSpc>
              <a:spcBef>
                <a:spcPts val="0"/>
              </a:spcBef>
              <a:spcAft>
                <a:spcPts val="0"/>
              </a:spcAft>
              <a:buSzPts val="2500"/>
              <a:buNone/>
              <a:defRPr sz="2500"/>
            </a:lvl8pPr>
            <a:lvl9pPr lvl="8" algn="l">
              <a:lnSpc>
                <a:spcPct val="100000"/>
              </a:lnSpc>
              <a:spcBef>
                <a:spcPts val="0"/>
              </a:spcBef>
              <a:spcAft>
                <a:spcPts val="0"/>
              </a:spcAft>
              <a:buSzPts val="2500"/>
              <a:buNone/>
              <a:defRPr sz="2500"/>
            </a:lvl9pPr>
          </a:lstStyle>
          <a:p/>
        </p:txBody>
      </p:sp>
      <p:sp>
        <p:nvSpPr>
          <p:cNvPr id="243" name="Google Shape;243;p67"/>
          <p:cNvSpPr/>
          <p:nvPr>
            <p:ph idx="6" type="pic"/>
          </p:nvPr>
        </p:nvSpPr>
        <p:spPr>
          <a:xfrm>
            <a:off x="4277765" y="2497452"/>
            <a:ext cx="1729500" cy="1905300"/>
          </a:xfrm>
          <a:prstGeom prst="rect">
            <a:avLst/>
          </a:prstGeom>
          <a:noFill/>
          <a:ln>
            <a:noFill/>
          </a:ln>
        </p:spPr>
      </p:sp>
      <p:sp>
        <p:nvSpPr>
          <p:cNvPr descr="decorative blue overlay" id="244" name="Google Shape;244;p67"/>
          <p:cNvSpPr/>
          <p:nvPr/>
        </p:nvSpPr>
        <p:spPr>
          <a:xfrm>
            <a:off x="0" y="9625"/>
            <a:ext cx="39105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67"/>
          <p:cNvSpPr txBox="1"/>
          <p:nvPr>
            <p:ph idx="7"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FFD966"/>
              </a:buClr>
              <a:buSzPts val="2900"/>
              <a:buFont typeface="Arial"/>
              <a:buNone/>
              <a:defRPr b="1" sz="2900">
                <a:solidFill>
                  <a:srgbClr val="FFD966"/>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46" name="Google Shape;246;p6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ONE_COLUMN_TEXT_1_4">
    <p:spTree>
      <p:nvGrpSpPr>
        <p:cNvPr id="247" name="Shape 247"/>
        <p:cNvGrpSpPr/>
        <p:nvPr/>
      </p:nvGrpSpPr>
      <p:grpSpPr>
        <a:xfrm>
          <a:off x="0" y="0"/>
          <a:ext cx="0" cy="0"/>
          <a:chOff x="0" y="0"/>
          <a:chExt cx="0" cy="0"/>
        </a:xfrm>
      </p:grpSpPr>
      <p:sp>
        <p:nvSpPr>
          <p:cNvPr descr="decorative light blue background" id="248" name="Google Shape;248;p68"/>
          <p:cNvSpPr/>
          <p:nvPr/>
        </p:nvSpPr>
        <p:spPr>
          <a:xfrm>
            <a:off x="-9625" y="9625"/>
            <a:ext cx="9144000" cy="5143500"/>
          </a:xfrm>
          <a:prstGeom prst="rect">
            <a:avLst/>
          </a:prstGeom>
          <a:solidFill>
            <a:srgbClr val="EBF5F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Helvetica Neue"/>
              <a:ea typeface="Helvetica Neue"/>
              <a:cs typeface="Helvetica Neue"/>
              <a:sym typeface="Helvetica Neue"/>
            </a:endParaRPr>
          </a:p>
        </p:txBody>
      </p:sp>
      <p:sp>
        <p:nvSpPr>
          <p:cNvPr id="249" name="Google Shape;249;p68"/>
          <p:cNvSpPr txBox="1"/>
          <p:nvPr>
            <p:ph idx="1" type="body"/>
          </p:nvPr>
        </p:nvSpPr>
        <p:spPr>
          <a:xfrm>
            <a:off x="9387400" y="300000"/>
            <a:ext cx="4175400" cy="3179400"/>
          </a:xfrm>
          <a:prstGeom prst="rect">
            <a:avLst/>
          </a:prstGeom>
          <a:noFill/>
          <a:ln>
            <a:noFill/>
          </a:ln>
        </p:spPr>
        <p:txBody>
          <a:bodyPr anchorCtr="0" anchor="ctr" bIns="91425" lIns="91425" spcFirstLastPara="1" rIns="91425" wrap="square" tIns="91425">
            <a:noAutofit/>
          </a:bodyPr>
          <a:lstStyle>
            <a:lvl1pPr indent="-317500" lvl="0" marL="457200" algn="l">
              <a:lnSpc>
                <a:spcPct val="100000"/>
              </a:lnSpc>
              <a:spcBef>
                <a:spcPts val="0"/>
              </a:spcBef>
              <a:spcAft>
                <a:spcPts val="0"/>
              </a:spcAft>
              <a:buSzPts val="1400"/>
              <a:buChar char="●"/>
              <a:defRPr/>
            </a:lvl1pPr>
            <a:lvl2pPr indent="-304800" lvl="1" marL="914400" algn="l">
              <a:lnSpc>
                <a:spcPct val="100000"/>
              </a:lnSpc>
              <a:spcBef>
                <a:spcPts val="0"/>
              </a:spcBef>
              <a:spcAft>
                <a:spcPts val="0"/>
              </a:spcAft>
              <a:buSzPts val="1200"/>
              <a:buChar char="○"/>
              <a:defRPr sz="1200"/>
            </a:lvl2pPr>
            <a:lvl3pPr indent="-317500" lvl="2" marL="1371600" algn="l">
              <a:lnSpc>
                <a:spcPct val="100000"/>
              </a:lnSpc>
              <a:spcBef>
                <a:spcPts val="0"/>
              </a:spcBef>
              <a:spcAft>
                <a:spcPts val="0"/>
              </a:spcAft>
              <a:buSzPts val="1400"/>
              <a:buChar char="■"/>
              <a:defRPr/>
            </a:lvl3pPr>
            <a:lvl4pPr indent="-304800" lvl="3" marL="1828800" algn="l">
              <a:lnSpc>
                <a:spcPct val="100000"/>
              </a:lnSpc>
              <a:spcBef>
                <a:spcPts val="0"/>
              </a:spcBef>
              <a:spcAft>
                <a:spcPts val="0"/>
              </a:spcAft>
              <a:buSzPts val="1200"/>
              <a:buChar char="●"/>
              <a:defRPr sz="1200"/>
            </a:lvl4pPr>
            <a:lvl5pPr indent="-304800" lvl="4" marL="2286000" algn="l">
              <a:lnSpc>
                <a:spcPct val="100000"/>
              </a:lnSpc>
              <a:spcBef>
                <a:spcPts val="0"/>
              </a:spcBef>
              <a:spcAft>
                <a:spcPts val="0"/>
              </a:spcAft>
              <a:buSzPts val="1200"/>
              <a:buChar char="○"/>
              <a:defRPr sz="1200"/>
            </a:lvl5pPr>
            <a:lvl6pPr indent="-304800" lvl="5" marL="2743200" algn="l">
              <a:lnSpc>
                <a:spcPct val="100000"/>
              </a:lnSpc>
              <a:spcBef>
                <a:spcPts val="0"/>
              </a:spcBef>
              <a:spcAft>
                <a:spcPts val="0"/>
              </a:spcAft>
              <a:buSzPts val="1200"/>
              <a:buChar char="■"/>
              <a:defRPr sz="1200"/>
            </a:lvl6pPr>
            <a:lvl7pPr indent="-304800" lvl="6" marL="3200400" algn="l">
              <a:lnSpc>
                <a:spcPct val="100000"/>
              </a:lnSpc>
              <a:spcBef>
                <a:spcPts val="0"/>
              </a:spcBef>
              <a:spcAft>
                <a:spcPts val="0"/>
              </a:spcAft>
              <a:buSzPts val="1200"/>
              <a:buChar char="●"/>
              <a:defRPr sz="1200"/>
            </a:lvl7pPr>
            <a:lvl8pPr indent="-304800" lvl="7" marL="3657600" algn="l">
              <a:lnSpc>
                <a:spcPct val="100000"/>
              </a:lnSpc>
              <a:spcBef>
                <a:spcPts val="0"/>
              </a:spcBef>
              <a:spcAft>
                <a:spcPts val="0"/>
              </a:spcAft>
              <a:buSzPts val="1200"/>
              <a:buChar char="○"/>
              <a:defRPr sz="1200"/>
            </a:lvl8pPr>
            <a:lvl9pPr indent="-304800" lvl="8" marL="4114800" algn="l">
              <a:lnSpc>
                <a:spcPct val="100000"/>
              </a:lnSpc>
              <a:spcBef>
                <a:spcPts val="0"/>
              </a:spcBef>
              <a:spcAft>
                <a:spcPts val="0"/>
              </a:spcAft>
              <a:buSzPts val="1200"/>
              <a:buChar char="■"/>
              <a:defRPr sz="1200"/>
            </a:lvl9pPr>
          </a:lstStyle>
          <a:p/>
        </p:txBody>
      </p:sp>
      <p:sp>
        <p:nvSpPr>
          <p:cNvPr id="250" name="Google Shape;250;p6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51" name="Google Shape;251;p6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descr="decorative image for the backgraound" id="252" name="Google Shape;252;p68" title="AdobeStock_1280858788.jpeg"/>
          <p:cNvPicPr preferRelativeResize="0"/>
          <p:nvPr/>
        </p:nvPicPr>
        <p:blipFill rotWithShape="1">
          <a:blip r:embed="rId2">
            <a:alphaModFix amt="96000"/>
          </a:blip>
          <a:srcRect b="10482" l="0" r="74477" t="0"/>
          <a:stretch/>
        </p:blipFill>
        <p:spPr>
          <a:xfrm>
            <a:off x="0" y="0"/>
            <a:ext cx="3910502" cy="5143500"/>
          </a:xfrm>
          <a:prstGeom prst="rect">
            <a:avLst/>
          </a:prstGeom>
          <a:noFill/>
          <a:ln>
            <a:noFill/>
          </a:ln>
        </p:spPr>
      </p:pic>
      <p:sp>
        <p:nvSpPr>
          <p:cNvPr id="253" name="Google Shape;253;p68"/>
          <p:cNvSpPr txBox="1"/>
          <p:nvPr>
            <p:ph type="title"/>
          </p:nvPr>
        </p:nvSpPr>
        <p:spPr>
          <a:xfrm>
            <a:off x="610630" y="901950"/>
            <a:ext cx="23667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rgbClr val="A3D9FF"/>
              </a:buClr>
              <a:buSzPts val="2900"/>
              <a:buFont typeface="Arial"/>
              <a:buNone/>
              <a:defRPr b="1" sz="2900">
                <a:solidFill>
                  <a:srgbClr val="A3D9FF"/>
                </a:solidFill>
                <a:latin typeface="Arial"/>
                <a:ea typeface="Arial"/>
                <a:cs typeface="Arial"/>
                <a:sym typeface="Aria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4" name="Google Shape;254;p68"/>
          <p:cNvSpPr txBox="1"/>
          <p:nvPr>
            <p:ph idx="3" type="title"/>
          </p:nvPr>
        </p:nvSpPr>
        <p:spPr>
          <a:xfrm>
            <a:off x="5261250" y="354350"/>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5" name="Google Shape;255;p68"/>
          <p:cNvSpPr txBox="1"/>
          <p:nvPr>
            <p:ph idx="4" type="title"/>
          </p:nvPr>
        </p:nvSpPr>
        <p:spPr>
          <a:xfrm>
            <a:off x="5261250" y="624650"/>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56" name="Google Shape;256;p68"/>
          <p:cNvSpPr/>
          <p:nvPr>
            <p:ph idx="5" type="pic"/>
          </p:nvPr>
        </p:nvSpPr>
        <p:spPr>
          <a:xfrm>
            <a:off x="4281450" y="412275"/>
            <a:ext cx="802800" cy="884400"/>
          </a:xfrm>
          <a:prstGeom prst="rect">
            <a:avLst/>
          </a:prstGeom>
          <a:noFill/>
          <a:ln>
            <a:noFill/>
          </a:ln>
        </p:spPr>
      </p:sp>
      <p:sp>
        <p:nvSpPr>
          <p:cNvPr id="257" name="Google Shape;257;p68"/>
          <p:cNvSpPr/>
          <p:nvPr>
            <p:ph idx="6" type="pic"/>
          </p:nvPr>
        </p:nvSpPr>
        <p:spPr>
          <a:xfrm>
            <a:off x="4281450" y="1503575"/>
            <a:ext cx="802800" cy="884400"/>
          </a:xfrm>
          <a:prstGeom prst="rect">
            <a:avLst/>
          </a:prstGeom>
          <a:noFill/>
          <a:ln>
            <a:noFill/>
          </a:ln>
        </p:spPr>
      </p:sp>
      <p:sp>
        <p:nvSpPr>
          <p:cNvPr id="258" name="Google Shape;258;p68"/>
          <p:cNvSpPr/>
          <p:nvPr>
            <p:ph idx="7" type="pic"/>
          </p:nvPr>
        </p:nvSpPr>
        <p:spPr>
          <a:xfrm>
            <a:off x="4281450" y="2594875"/>
            <a:ext cx="802800" cy="884400"/>
          </a:xfrm>
          <a:prstGeom prst="rect">
            <a:avLst/>
          </a:prstGeom>
          <a:noFill/>
          <a:ln>
            <a:noFill/>
          </a:ln>
        </p:spPr>
      </p:sp>
      <p:sp>
        <p:nvSpPr>
          <p:cNvPr id="259" name="Google Shape;259;p68"/>
          <p:cNvSpPr/>
          <p:nvPr>
            <p:ph idx="8" type="pic"/>
          </p:nvPr>
        </p:nvSpPr>
        <p:spPr>
          <a:xfrm>
            <a:off x="4281450" y="3686175"/>
            <a:ext cx="802800" cy="884400"/>
          </a:xfrm>
          <a:prstGeom prst="rect">
            <a:avLst/>
          </a:prstGeom>
          <a:noFill/>
          <a:ln>
            <a:noFill/>
          </a:ln>
        </p:spPr>
      </p:sp>
      <p:sp>
        <p:nvSpPr>
          <p:cNvPr id="260" name="Google Shape;260;p68"/>
          <p:cNvSpPr txBox="1"/>
          <p:nvPr>
            <p:ph idx="9" type="title"/>
          </p:nvPr>
        </p:nvSpPr>
        <p:spPr>
          <a:xfrm>
            <a:off x="5261250" y="14273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1" name="Google Shape;261;p68"/>
          <p:cNvSpPr txBox="1"/>
          <p:nvPr>
            <p:ph idx="13" type="title"/>
          </p:nvPr>
        </p:nvSpPr>
        <p:spPr>
          <a:xfrm>
            <a:off x="5261250" y="16976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2" name="Google Shape;262;p68"/>
          <p:cNvSpPr txBox="1"/>
          <p:nvPr>
            <p:ph idx="14" type="title"/>
          </p:nvPr>
        </p:nvSpPr>
        <p:spPr>
          <a:xfrm>
            <a:off x="5261250" y="25186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3" name="Google Shape;263;p68"/>
          <p:cNvSpPr txBox="1"/>
          <p:nvPr>
            <p:ph idx="15" type="title"/>
          </p:nvPr>
        </p:nvSpPr>
        <p:spPr>
          <a:xfrm>
            <a:off x="5261250" y="27889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4" name="Google Shape;264;p68"/>
          <p:cNvSpPr txBox="1"/>
          <p:nvPr>
            <p:ph idx="16" type="title"/>
          </p:nvPr>
        </p:nvSpPr>
        <p:spPr>
          <a:xfrm>
            <a:off x="5261250" y="36099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b="1"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5" name="Google Shape;265;p68"/>
          <p:cNvSpPr txBox="1"/>
          <p:nvPr>
            <p:ph idx="17" type="title"/>
          </p:nvPr>
        </p:nvSpPr>
        <p:spPr>
          <a:xfrm>
            <a:off x="5261250" y="3880275"/>
            <a:ext cx="3657600" cy="2703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300"/>
              <a:buNone/>
              <a:defRPr sz="13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6" name="Google Shape;266;p68"/>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8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24" name="Google Shape;24;p83"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25" name="Google Shape;25;p83"/>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 name="Google Shape;26;p83"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27" name="Google Shape;27;p83"/>
          <p:cNvSpPr txBox="1"/>
          <p:nvPr>
            <p:ph type="title"/>
          </p:nvPr>
        </p:nvSpPr>
        <p:spPr>
          <a:xfrm>
            <a:off x="444000" y="1177475"/>
            <a:ext cx="82560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83"/>
          <p:cNvSpPr txBox="1"/>
          <p:nvPr>
            <p:ph idx="1" type="body"/>
          </p:nvPr>
        </p:nvSpPr>
        <p:spPr>
          <a:xfrm>
            <a:off x="444000" y="1884925"/>
            <a:ext cx="3999900" cy="30903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9" name="Google Shape;29;p83"/>
          <p:cNvSpPr txBox="1"/>
          <p:nvPr>
            <p:ph idx="2" type="body"/>
          </p:nvPr>
        </p:nvSpPr>
        <p:spPr>
          <a:xfrm>
            <a:off x="4692750" y="1884925"/>
            <a:ext cx="3999900" cy="30903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0" name="Google Shape;30;p83"/>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ta Callout Left">
  <p:cSld name="BIG_NUMBER_1">
    <p:spTree>
      <p:nvGrpSpPr>
        <p:cNvPr id="267" name="Shape 267"/>
        <p:cNvGrpSpPr/>
        <p:nvPr/>
      </p:nvGrpSpPr>
      <p:grpSpPr>
        <a:xfrm>
          <a:off x="0" y="0"/>
          <a:ext cx="0" cy="0"/>
          <a:chOff x="0" y="0"/>
          <a:chExt cx="0" cy="0"/>
        </a:xfrm>
      </p:grpSpPr>
      <p:sp>
        <p:nvSpPr>
          <p:cNvPr id="268" name="Google Shape;268;p6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cxnSp>
        <p:nvCxnSpPr>
          <p:cNvPr id="269" name="Google Shape;269;p69"/>
          <p:cNvCxnSpPr/>
          <p:nvPr/>
        </p:nvCxnSpPr>
        <p:spPr>
          <a:xfrm rot="10800000">
            <a:off x="2841961" y="1080120"/>
            <a:ext cx="21600" cy="3452100"/>
          </a:xfrm>
          <a:prstGeom prst="straightConnector1">
            <a:avLst/>
          </a:prstGeom>
          <a:noFill/>
          <a:ln cap="flat" cmpd="sng" w="9525">
            <a:solidFill>
              <a:schemeClr val="accent1"/>
            </a:solidFill>
            <a:prstDash val="solid"/>
            <a:round/>
            <a:headEnd len="sm" w="sm" type="none"/>
            <a:tailEnd len="sm" w="sm" type="none"/>
          </a:ln>
        </p:spPr>
      </p:cxnSp>
      <p:sp>
        <p:nvSpPr>
          <p:cNvPr id="270" name="Google Shape;270;p69"/>
          <p:cNvSpPr txBox="1"/>
          <p:nvPr>
            <p:ph type="title"/>
          </p:nvPr>
        </p:nvSpPr>
        <p:spPr>
          <a:xfrm>
            <a:off x="311700" y="279100"/>
            <a:ext cx="79092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b="1"/>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1" name="Google Shape;271;p69"/>
          <p:cNvSpPr txBox="1"/>
          <p:nvPr>
            <p:ph idx="1" type="subTitle"/>
          </p:nvPr>
        </p:nvSpPr>
        <p:spPr>
          <a:xfrm>
            <a:off x="482425" y="2901225"/>
            <a:ext cx="2125800" cy="1646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i="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2" name="Google Shape;272;p69"/>
          <p:cNvSpPr/>
          <p:nvPr>
            <p:ph idx="2" type="pic"/>
          </p:nvPr>
        </p:nvSpPr>
        <p:spPr>
          <a:xfrm>
            <a:off x="482425" y="1103550"/>
            <a:ext cx="2125800" cy="1609500"/>
          </a:xfrm>
          <a:prstGeom prst="rect">
            <a:avLst/>
          </a:prstGeom>
          <a:noFill/>
          <a:ln>
            <a:noFill/>
          </a:ln>
        </p:spPr>
      </p:sp>
      <p:sp>
        <p:nvSpPr>
          <p:cNvPr id="273" name="Google Shape;273;p69"/>
          <p:cNvSpPr txBox="1"/>
          <p:nvPr>
            <p:ph idx="3" type="body"/>
          </p:nvPr>
        </p:nvSpPr>
        <p:spPr>
          <a:xfrm>
            <a:off x="3097275" y="851800"/>
            <a:ext cx="55413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274" name="Google Shape;274;p6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rgbClr val="595959"/>
                </a:solidFill>
                <a:latin typeface="Arial"/>
                <a:ea typeface="Arial"/>
                <a:cs typeface="Arial"/>
                <a:sym typeface="Arial"/>
              </a:rPr>
              <a:t>Writing Better Requirements &amp; Performance Standards</a:t>
            </a:r>
            <a:endParaRPr b="0" i="1" sz="1000" u="none" cap="none" strike="noStrike">
              <a:solidFill>
                <a:srgbClr val="595959"/>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rgbClr val="595959"/>
              </a:solidFill>
              <a:latin typeface="Arial"/>
              <a:ea typeface="Arial"/>
              <a:cs typeface="Arial"/>
              <a:sym typeface="Arial"/>
            </a:endParaRPr>
          </a:p>
        </p:txBody>
      </p:sp>
      <p:pic>
        <p:nvPicPr>
          <p:cNvPr descr="background image for decorative use only" id="275" name="Google Shape;275;p69"/>
          <p:cNvPicPr preferRelativeResize="0"/>
          <p:nvPr/>
        </p:nvPicPr>
        <p:blipFill rotWithShape="1">
          <a:blip r:embed="rId2">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p:cSld name="ONE_COLUMN_TEXT_3">
    <p:spTree>
      <p:nvGrpSpPr>
        <p:cNvPr id="276" name="Shape 276"/>
        <p:cNvGrpSpPr/>
        <p:nvPr/>
      </p:nvGrpSpPr>
      <p:grpSpPr>
        <a:xfrm>
          <a:off x="0" y="0"/>
          <a:ext cx="0" cy="0"/>
          <a:chOff x="0" y="0"/>
          <a:chExt cx="0" cy="0"/>
        </a:xfrm>
      </p:grpSpPr>
      <p:pic>
        <p:nvPicPr>
          <p:cNvPr descr="decorative bckground image with honeycomb, zeros and ones to represent IT" id="277" name="Google Shape;277;p70" title="AdobeStock_282868464.jpeg"/>
          <p:cNvPicPr preferRelativeResize="0"/>
          <p:nvPr/>
        </p:nvPicPr>
        <p:blipFill rotWithShape="1">
          <a:blip r:embed="rId2">
            <a:alphaModFix/>
          </a:blip>
          <a:srcRect b="0" l="32391" r="32387" t="0"/>
          <a:stretch/>
        </p:blipFill>
        <p:spPr>
          <a:xfrm>
            <a:off x="5219200" y="-11075"/>
            <a:ext cx="3930849" cy="5171402"/>
          </a:xfrm>
          <a:prstGeom prst="rect">
            <a:avLst/>
          </a:prstGeom>
          <a:noFill/>
          <a:ln>
            <a:noFill/>
          </a:ln>
        </p:spPr>
      </p:pic>
      <p:sp>
        <p:nvSpPr>
          <p:cNvPr id="278" name="Google Shape;278;p70"/>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descr="decorative blue overlay" id="279" name="Google Shape;279;p70"/>
          <p:cNvSpPr/>
          <p:nvPr/>
        </p:nvSpPr>
        <p:spPr>
          <a:xfrm>
            <a:off x="5219200" y="8450"/>
            <a:ext cx="3930900" cy="5171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7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81" name="Google Shape;281;p7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
        <p:nvSpPr>
          <p:cNvPr id="282" name="Google Shape;282;p70"/>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pic>
        <p:nvPicPr>
          <p:cNvPr descr="background image for decorative use only" id="283" name="Google Shape;283;p70"/>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nagement &amp; Advisory 1">
  <p:cSld name="ONE_COLUMN_TEXT_3_2">
    <p:spTree>
      <p:nvGrpSpPr>
        <p:cNvPr id="284" name="Shape 284"/>
        <p:cNvGrpSpPr/>
        <p:nvPr/>
      </p:nvGrpSpPr>
      <p:grpSpPr>
        <a:xfrm>
          <a:off x="0" y="0"/>
          <a:ext cx="0" cy="0"/>
          <a:chOff x="0" y="0"/>
          <a:chExt cx="0" cy="0"/>
        </a:xfrm>
      </p:grpSpPr>
      <p:pic>
        <p:nvPicPr>
          <p:cNvPr descr="decorative. woman passing out paperwork to colleagues." id="285" name="Google Shape;285;p71" title="AdobeStock_287444107.jpeg"/>
          <p:cNvPicPr preferRelativeResize="0"/>
          <p:nvPr/>
        </p:nvPicPr>
        <p:blipFill rotWithShape="1">
          <a:blip r:embed="rId2">
            <a:alphaModFix/>
          </a:blip>
          <a:srcRect b="0" l="7422" r="41917" t="0"/>
          <a:stretch/>
        </p:blipFill>
        <p:spPr>
          <a:xfrm>
            <a:off x="5219200" y="-11075"/>
            <a:ext cx="3930849" cy="5171401"/>
          </a:xfrm>
          <a:prstGeom prst="rect">
            <a:avLst/>
          </a:prstGeom>
          <a:noFill/>
          <a:ln>
            <a:noFill/>
          </a:ln>
        </p:spPr>
      </p:pic>
      <p:sp>
        <p:nvSpPr>
          <p:cNvPr id="286" name="Google Shape;286;p71"/>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287" name="Google Shape;287;p71"/>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288" name="Google Shape;288;p71"/>
          <p:cNvSpPr/>
          <p:nvPr/>
        </p:nvSpPr>
        <p:spPr>
          <a:xfrm>
            <a:off x="5219200"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7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90" name="Google Shape;290;p71"/>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291" name="Google Shape;291;p71"/>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earch &amp; Development">
  <p:cSld name="ONE_COLUMN_TEXT_3_1">
    <p:spTree>
      <p:nvGrpSpPr>
        <p:cNvPr id="292" name="Shape 292"/>
        <p:cNvGrpSpPr/>
        <p:nvPr/>
      </p:nvGrpSpPr>
      <p:grpSpPr>
        <a:xfrm>
          <a:off x="0" y="0"/>
          <a:ext cx="0" cy="0"/>
          <a:chOff x="0" y="0"/>
          <a:chExt cx="0" cy="0"/>
        </a:xfrm>
      </p:grpSpPr>
      <p:pic>
        <p:nvPicPr>
          <p:cNvPr descr="decorative. microscopes" id="293" name="Google Shape;293;p72" title="research and development.jpg"/>
          <p:cNvPicPr preferRelativeResize="0"/>
          <p:nvPr/>
        </p:nvPicPr>
        <p:blipFill rotWithShape="1">
          <a:blip r:embed="rId2">
            <a:alphaModFix/>
          </a:blip>
          <a:srcRect b="0" l="24531" r="24531" t="0"/>
          <a:stretch/>
        </p:blipFill>
        <p:spPr>
          <a:xfrm>
            <a:off x="5237450" y="0"/>
            <a:ext cx="3930849" cy="5143501"/>
          </a:xfrm>
          <a:prstGeom prst="rect">
            <a:avLst/>
          </a:prstGeom>
          <a:noFill/>
          <a:ln>
            <a:noFill/>
          </a:ln>
        </p:spPr>
      </p:pic>
      <p:sp>
        <p:nvSpPr>
          <p:cNvPr id="294" name="Google Shape;294;p72"/>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295" name="Google Shape;295;p72"/>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296" name="Google Shape;296;p72"/>
          <p:cNvSpPr/>
          <p:nvPr/>
        </p:nvSpPr>
        <p:spPr>
          <a:xfrm>
            <a:off x="5237976"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7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98" name="Google Shape;298;p72"/>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299" name="Google Shape;299;p7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istics">
  <p:cSld name="ONE_COLUMN_TEXT_3_1_1_1_1_1">
    <p:spTree>
      <p:nvGrpSpPr>
        <p:cNvPr id="300" name="Shape 300"/>
        <p:cNvGrpSpPr/>
        <p:nvPr/>
      </p:nvGrpSpPr>
      <p:grpSpPr>
        <a:xfrm>
          <a:off x="0" y="0"/>
          <a:ext cx="0" cy="0"/>
          <a:chOff x="0" y="0"/>
          <a:chExt cx="0" cy="0"/>
        </a:xfrm>
      </p:grpSpPr>
      <p:pic>
        <p:nvPicPr>
          <p:cNvPr descr="decorative. storage facility. " id="301" name="Google Shape;301;p73" title="logistics.jpg"/>
          <p:cNvPicPr preferRelativeResize="0"/>
          <p:nvPr/>
        </p:nvPicPr>
        <p:blipFill rotWithShape="1">
          <a:blip r:embed="rId2">
            <a:alphaModFix/>
          </a:blip>
          <a:srcRect b="0" l="24707" r="24707" t="0"/>
          <a:stretch/>
        </p:blipFill>
        <p:spPr>
          <a:xfrm>
            <a:off x="5237450" y="-20723"/>
            <a:ext cx="3930849" cy="5171399"/>
          </a:xfrm>
          <a:prstGeom prst="rect">
            <a:avLst/>
          </a:prstGeom>
          <a:noFill/>
          <a:ln>
            <a:noFill/>
          </a:ln>
        </p:spPr>
      </p:pic>
      <p:sp>
        <p:nvSpPr>
          <p:cNvPr id="302" name="Google Shape;302;p73"/>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03" name="Google Shape;303;p73"/>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04" name="Google Shape;304;p73"/>
          <p:cNvSpPr/>
          <p:nvPr/>
        </p:nvSpPr>
        <p:spPr>
          <a:xfrm>
            <a:off x="5237976"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7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06" name="Google Shape;306;p73"/>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07" name="Google Shape;307;p73"/>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Environmental">
  <p:cSld name="ONE_COLUMN_TEXT_3_1_1_1">
    <p:spTree>
      <p:nvGrpSpPr>
        <p:cNvPr id="308" name="Shape 308"/>
        <p:cNvGrpSpPr/>
        <p:nvPr/>
      </p:nvGrpSpPr>
      <p:grpSpPr>
        <a:xfrm>
          <a:off x="0" y="0"/>
          <a:ext cx="0" cy="0"/>
          <a:chOff x="0" y="0"/>
          <a:chExt cx="0" cy="0"/>
        </a:xfrm>
      </p:grpSpPr>
      <p:pic>
        <p:nvPicPr>
          <p:cNvPr descr="decorative. man at work surveying the land. " id="309" name="Google Shape;309;p74" title="AdobeStock_302482958.jpeg"/>
          <p:cNvPicPr preferRelativeResize="0"/>
          <p:nvPr/>
        </p:nvPicPr>
        <p:blipFill rotWithShape="1">
          <a:blip r:embed="rId2">
            <a:alphaModFix/>
          </a:blip>
          <a:srcRect b="0" l="9249" r="40129" t="0"/>
          <a:stretch/>
        </p:blipFill>
        <p:spPr>
          <a:xfrm>
            <a:off x="5237450" y="0"/>
            <a:ext cx="3906550" cy="5143501"/>
          </a:xfrm>
          <a:prstGeom prst="rect">
            <a:avLst/>
          </a:prstGeom>
          <a:noFill/>
          <a:ln>
            <a:noFill/>
          </a:ln>
        </p:spPr>
      </p:pic>
      <p:sp>
        <p:nvSpPr>
          <p:cNvPr id="310" name="Google Shape;310;p74"/>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11" name="Google Shape;311;p74"/>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12" name="Google Shape;312;p74"/>
          <p:cNvSpPr/>
          <p:nvPr/>
        </p:nvSpPr>
        <p:spPr>
          <a:xfrm>
            <a:off x="5225275" y="0"/>
            <a:ext cx="3930900" cy="5143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7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14" name="Google Shape;314;p74"/>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15" name="Google Shape;315;p74"/>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Intelligence Services">
  <p:cSld name="ONE_COLUMN_TEXT_3_1_1_2">
    <p:spTree>
      <p:nvGrpSpPr>
        <p:cNvPr id="316" name="Shape 316"/>
        <p:cNvGrpSpPr/>
        <p:nvPr/>
      </p:nvGrpSpPr>
      <p:grpSpPr>
        <a:xfrm>
          <a:off x="0" y="0"/>
          <a:ext cx="0" cy="0"/>
          <a:chOff x="0" y="0"/>
          <a:chExt cx="0" cy="0"/>
        </a:xfrm>
      </p:grpSpPr>
      <p:pic>
        <p:nvPicPr>
          <p:cNvPr descr="decorative. business people on ipad." id="317" name="Google Shape;317;p75" title="AdobeStock_1104318473.jpeg"/>
          <p:cNvPicPr preferRelativeResize="0"/>
          <p:nvPr/>
        </p:nvPicPr>
        <p:blipFill rotWithShape="1">
          <a:blip r:embed="rId2">
            <a:alphaModFix/>
          </a:blip>
          <a:srcRect b="0" l="27374" r="27662" t="0"/>
          <a:stretch/>
        </p:blipFill>
        <p:spPr>
          <a:xfrm>
            <a:off x="5244627" y="-2939"/>
            <a:ext cx="3906550" cy="5171400"/>
          </a:xfrm>
          <a:prstGeom prst="rect">
            <a:avLst/>
          </a:prstGeom>
          <a:noFill/>
          <a:ln>
            <a:noFill/>
          </a:ln>
        </p:spPr>
      </p:pic>
      <p:sp>
        <p:nvSpPr>
          <p:cNvPr id="318" name="Google Shape;318;p75"/>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19" name="Google Shape;319;p75"/>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20" name="Google Shape;320;p75"/>
          <p:cNvSpPr/>
          <p:nvPr/>
        </p:nvSpPr>
        <p:spPr>
          <a:xfrm>
            <a:off x="5228588" y="-2950"/>
            <a:ext cx="3930900" cy="51828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7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22" name="Google Shape;322;p75"/>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23" name="Google Shape;323;p75"/>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Facilities">
  <p:cSld name="ONE_COLUMN_TEXT_3_1_1_1_1_2">
    <p:spTree>
      <p:nvGrpSpPr>
        <p:cNvPr id="324" name="Shape 324"/>
        <p:cNvGrpSpPr/>
        <p:nvPr/>
      </p:nvGrpSpPr>
      <p:grpSpPr>
        <a:xfrm>
          <a:off x="0" y="0"/>
          <a:ext cx="0" cy="0"/>
          <a:chOff x="0" y="0"/>
          <a:chExt cx="0" cy="0"/>
        </a:xfrm>
      </p:grpSpPr>
      <p:pic>
        <p:nvPicPr>
          <p:cNvPr descr="decorative. building. " id="325" name="Google Shape;325;p76" title="AdobeStock_480285097.jpeg"/>
          <p:cNvPicPr preferRelativeResize="0"/>
          <p:nvPr/>
        </p:nvPicPr>
        <p:blipFill rotWithShape="1">
          <a:blip r:embed="rId2">
            <a:alphaModFix/>
          </a:blip>
          <a:srcRect b="0" l="31648" r="31645" t="0"/>
          <a:stretch/>
        </p:blipFill>
        <p:spPr>
          <a:xfrm>
            <a:off x="5237450" y="-13545"/>
            <a:ext cx="3930849" cy="5171399"/>
          </a:xfrm>
          <a:prstGeom prst="rect">
            <a:avLst/>
          </a:prstGeom>
          <a:noFill/>
          <a:ln>
            <a:noFill/>
          </a:ln>
        </p:spPr>
      </p:pic>
      <p:sp>
        <p:nvSpPr>
          <p:cNvPr id="326" name="Google Shape;326;p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76"/>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28" name="Google Shape;328;p76"/>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29" name="Google Shape;329;p76"/>
          <p:cNvSpPr/>
          <p:nvPr/>
        </p:nvSpPr>
        <p:spPr>
          <a:xfrm>
            <a:off x="5237976" y="-13550"/>
            <a:ext cx="3930900" cy="51936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7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31" name="Google Shape;331;p76"/>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32" name="Google Shape;332;p76"/>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Enterprise Solutions (UR Only)">
  <p:cSld name="ONE_COLUMN_TEXT_3_1_1_1_1_1_1">
    <p:spTree>
      <p:nvGrpSpPr>
        <p:cNvPr id="333" name="Shape 333"/>
        <p:cNvGrpSpPr/>
        <p:nvPr/>
      </p:nvGrpSpPr>
      <p:grpSpPr>
        <a:xfrm>
          <a:off x="0" y="0"/>
          <a:ext cx="0" cy="0"/>
          <a:chOff x="0" y="0"/>
          <a:chExt cx="0" cy="0"/>
        </a:xfrm>
      </p:grpSpPr>
      <p:pic>
        <p:nvPicPr>
          <p:cNvPr descr="decorative. man holding a world" id="334" name="Google Shape;334;p77" title="AdobeStock_486100725.jpeg"/>
          <p:cNvPicPr preferRelativeResize="0"/>
          <p:nvPr/>
        </p:nvPicPr>
        <p:blipFill rotWithShape="1">
          <a:blip r:embed="rId2">
            <a:alphaModFix/>
          </a:blip>
          <a:srcRect b="0" l="31612" r="19620" t="0"/>
          <a:stretch/>
        </p:blipFill>
        <p:spPr>
          <a:xfrm>
            <a:off x="5230273" y="-20723"/>
            <a:ext cx="3930849" cy="5171401"/>
          </a:xfrm>
          <a:prstGeom prst="rect">
            <a:avLst/>
          </a:prstGeom>
          <a:noFill/>
          <a:ln>
            <a:noFill/>
          </a:ln>
        </p:spPr>
      </p:pic>
      <p:sp>
        <p:nvSpPr>
          <p:cNvPr id="335" name="Google Shape;335;p7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36" name="Google Shape;336;p77"/>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37" name="Google Shape;337;p77"/>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38" name="Google Shape;338;p77"/>
          <p:cNvSpPr/>
          <p:nvPr/>
        </p:nvSpPr>
        <p:spPr>
          <a:xfrm>
            <a:off x="5228588" y="-30575"/>
            <a:ext cx="3930900" cy="5210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77"/>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0" name="Google Shape;340;p77"/>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41" name="Google Shape;341;p77"/>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Business Administration">
  <p:cSld name="ONE_COLUMN_TEXT_3_1_1_1_1_1_1_1_1_1">
    <p:spTree>
      <p:nvGrpSpPr>
        <p:cNvPr id="342" name="Shape 342"/>
        <p:cNvGrpSpPr/>
        <p:nvPr/>
      </p:nvGrpSpPr>
      <p:grpSpPr>
        <a:xfrm>
          <a:off x="0" y="0"/>
          <a:ext cx="0" cy="0"/>
          <a:chOff x="0" y="0"/>
          <a:chExt cx="0" cy="0"/>
        </a:xfrm>
      </p:grpSpPr>
      <p:pic>
        <p:nvPicPr>
          <p:cNvPr descr="decorative. man on a headset working on a computer. customer service. " id="343" name="Google Shape;343;p78" title="AdobeStock_320285488.jpeg"/>
          <p:cNvPicPr preferRelativeResize="0"/>
          <p:nvPr/>
        </p:nvPicPr>
        <p:blipFill rotWithShape="1">
          <a:blip r:embed="rId2">
            <a:alphaModFix/>
          </a:blip>
          <a:srcRect b="0" l="24667" r="24672" t="0"/>
          <a:stretch/>
        </p:blipFill>
        <p:spPr>
          <a:xfrm>
            <a:off x="5230273" y="-20723"/>
            <a:ext cx="3930849" cy="5171401"/>
          </a:xfrm>
          <a:prstGeom prst="rect">
            <a:avLst/>
          </a:prstGeom>
          <a:noFill/>
          <a:ln>
            <a:noFill/>
          </a:ln>
        </p:spPr>
      </p:pic>
      <p:sp>
        <p:nvSpPr>
          <p:cNvPr id="344" name="Google Shape;344;p7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5" name="Google Shape;345;p78"/>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46" name="Google Shape;346;p78"/>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47" name="Google Shape;347;p78"/>
          <p:cNvSpPr/>
          <p:nvPr/>
        </p:nvSpPr>
        <p:spPr>
          <a:xfrm>
            <a:off x="5237975" y="-20725"/>
            <a:ext cx="3930900" cy="52005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7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49" name="Google Shape;349;p78"/>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50" name="Google Shape;350;p78"/>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Presenter ">
  <p:cSld name="TITLE_AND_TWO_COLUMNS_1">
    <p:spTree>
      <p:nvGrpSpPr>
        <p:cNvPr id="31" name="Shape 31"/>
        <p:cNvGrpSpPr/>
        <p:nvPr/>
      </p:nvGrpSpPr>
      <p:grpSpPr>
        <a:xfrm>
          <a:off x="0" y="0"/>
          <a:ext cx="0" cy="0"/>
          <a:chOff x="0" y="0"/>
          <a:chExt cx="0" cy="0"/>
        </a:xfrm>
      </p:grpSpPr>
      <p:sp>
        <p:nvSpPr>
          <p:cNvPr id="32" name="Google Shape;32;p8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33" name="Google Shape;33;p84"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34" name="Google Shape;34;p84"/>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 name="Google Shape;35;p84"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36" name="Google Shape;36;p84"/>
          <p:cNvSpPr txBox="1"/>
          <p:nvPr/>
        </p:nvSpPr>
        <p:spPr>
          <a:xfrm>
            <a:off x="3072000" y="3702183"/>
            <a:ext cx="30000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Presenter's Name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Title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Contact information</a:t>
            </a:r>
            <a:endParaRPr b="0" i="0" sz="2000" u="none" cap="none" strike="noStrike">
              <a:solidFill>
                <a:schemeClr val="dk1"/>
              </a:solidFill>
              <a:latin typeface="Arial"/>
              <a:ea typeface="Arial"/>
              <a:cs typeface="Arial"/>
              <a:sym typeface="Arial"/>
            </a:endParaRPr>
          </a:p>
        </p:txBody>
      </p:sp>
      <p:sp>
        <p:nvSpPr>
          <p:cNvPr id="37" name="Google Shape;37;p84"/>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Financial Solutions">
  <p:cSld name="ONE_COLUMN_TEXT_3_1_1_1_1_1_1_1">
    <p:spTree>
      <p:nvGrpSpPr>
        <p:cNvPr id="351" name="Shape 351"/>
        <p:cNvGrpSpPr/>
        <p:nvPr/>
      </p:nvGrpSpPr>
      <p:grpSpPr>
        <a:xfrm>
          <a:off x="0" y="0"/>
          <a:ext cx="0" cy="0"/>
          <a:chOff x="0" y="0"/>
          <a:chExt cx="0" cy="0"/>
        </a:xfrm>
      </p:grpSpPr>
      <p:pic>
        <p:nvPicPr>
          <p:cNvPr descr="decorative. man using a calculator and working on her computer" id="352" name="Google Shape;352;p79" title="AdobeStock_474885092.jpeg"/>
          <p:cNvPicPr preferRelativeResize="0"/>
          <p:nvPr/>
        </p:nvPicPr>
        <p:blipFill rotWithShape="1">
          <a:blip r:embed="rId2">
            <a:alphaModFix/>
          </a:blip>
          <a:srcRect b="6156" l="0" r="626" t="6156"/>
          <a:stretch/>
        </p:blipFill>
        <p:spPr>
          <a:xfrm>
            <a:off x="5244627" y="-13545"/>
            <a:ext cx="3906552" cy="5171400"/>
          </a:xfrm>
          <a:prstGeom prst="rect">
            <a:avLst/>
          </a:prstGeom>
          <a:noFill/>
          <a:ln>
            <a:noFill/>
          </a:ln>
        </p:spPr>
      </p:pic>
      <p:sp>
        <p:nvSpPr>
          <p:cNvPr id="353" name="Google Shape;353;p7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4" name="Google Shape;354;p79"/>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55" name="Google Shape;355;p79"/>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56" name="Google Shape;356;p79"/>
          <p:cNvSpPr/>
          <p:nvPr/>
        </p:nvSpPr>
        <p:spPr>
          <a:xfrm>
            <a:off x="5228588" y="-13550"/>
            <a:ext cx="3930900" cy="51936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7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58" name="Google Shape;358;p79"/>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59" name="Google Shape;359;p79"/>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Human Capital Services">
  <p:cSld name="ONE_COLUMN_TEXT_3_1_1_1_1_1_1_1_1_2">
    <p:spTree>
      <p:nvGrpSpPr>
        <p:cNvPr id="360" name="Shape 360"/>
        <p:cNvGrpSpPr/>
        <p:nvPr/>
      </p:nvGrpSpPr>
      <p:grpSpPr>
        <a:xfrm>
          <a:off x="0" y="0"/>
          <a:ext cx="0" cy="0"/>
          <a:chOff x="0" y="0"/>
          <a:chExt cx="0" cy="0"/>
        </a:xfrm>
      </p:grpSpPr>
      <p:pic>
        <p:nvPicPr>
          <p:cNvPr descr="decorative. graphic images of people. " id="361" name="Google Shape;361;p80" title="AdobeStock_127106962.jpeg"/>
          <p:cNvPicPr preferRelativeResize="0"/>
          <p:nvPr/>
        </p:nvPicPr>
        <p:blipFill rotWithShape="1">
          <a:blip r:embed="rId2">
            <a:alphaModFix/>
          </a:blip>
          <a:srcRect b="0" l="22391" r="33085" t="11567"/>
          <a:stretch/>
        </p:blipFill>
        <p:spPr>
          <a:xfrm>
            <a:off x="5244627" y="-13545"/>
            <a:ext cx="3906550" cy="5171401"/>
          </a:xfrm>
          <a:prstGeom prst="rect">
            <a:avLst/>
          </a:prstGeom>
          <a:noFill/>
          <a:ln>
            <a:noFill/>
          </a:ln>
        </p:spPr>
      </p:pic>
      <p:sp>
        <p:nvSpPr>
          <p:cNvPr id="362" name="Google Shape;362;p8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3" name="Google Shape;363;p80"/>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64" name="Google Shape;364;p80"/>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65" name="Google Shape;365;p80"/>
          <p:cNvSpPr/>
          <p:nvPr/>
        </p:nvSpPr>
        <p:spPr>
          <a:xfrm>
            <a:off x="5219200" y="8425"/>
            <a:ext cx="3930900" cy="51714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80"/>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7" name="Google Shape;367;p80"/>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68" name="Google Shape;368;p80"/>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Marketing and Public Relations">
  <p:cSld name="ONE_COLUMN_TEXT_3_1_1_1_1_1_1_1_1_1_1">
    <p:spTree>
      <p:nvGrpSpPr>
        <p:cNvPr id="369" name="Shape 369"/>
        <p:cNvGrpSpPr/>
        <p:nvPr/>
      </p:nvGrpSpPr>
      <p:grpSpPr>
        <a:xfrm>
          <a:off x="0" y="0"/>
          <a:ext cx="0" cy="0"/>
          <a:chOff x="0" y="0"/>
          <a:chExt cx="0" cy="0"/>
        </a:xfrm>
      </p:grpSpPr>
      <p:pic>
        <p:nvPicPr>
          <p:cNvPr id="370" name="Google Shape;370;p81" title="AdobeStock_471499058.jpeg"/>
          <p:cNvPicPr preferRelativeResize="0"/>
          <p:nvPr/>
        </p:nvPicPr>
        <p:blipFill rotWithShape="1">
          <a:blip r:embed="rId2">
            <a:alphaModFix/>
          </a:blip>
          <a:srcRect b="0" l="24667" r="24672" t="0"/>
          <a:stretch/>
        </p:blipFill>
        <p:spPr>
          <a:xfrm>
            <a:off x="5237450" y="-6368"/>
            <a:ext cx="3930849" cy="5171401"/>
          </a:xfrm>
          <a:prstGeom prst="rect">
            <a:avLst/>
          </a:prstGeom>
          <a:noFill/>
          <a:ln>
            <a:noFill/>
          </a:ln>
        </p:spPr>
      </p:pic>
      <p:sp>
        <p:nvSpPr>
          <p:cNvPr id="371" name="Google Shape;371;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72" name="Google Shape;372;p81"/>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73" name="Google Shape;373;p81"/>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74" name="Google Shape;374;p81"/>
          <p:cNvSpPr/>
          <p:nvPr/>
        </p:nvSpPr>
        <p:spPr>
          <a:xfrm>
            <a:off x="5237976" y="-6375"/>
            <a:ext cx="3930900" cy="51861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81"/>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76" name="Google Shape;376;p81"/>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77" name="Google Shape;377;p81"/>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MAIN - Marketing and Public Relations 1">
  <p:cSld name="ONE_COLUMN_TEXT_3_1_1_1_1_1_1_1_1_1_1_2">
    <p:spTree>
      <p:nvGrpSpPr>
        <p:cNvPr id="378" name="Shape 378"/>
        <p:cNvGrpSpPr/>
        <p:nvPr/>
      </p:nvGrpSpPr>
      <p:grpSpPr>
        <a:xfrm>
          <a:off x="0" y="0"/>
          <a:ext cx="0" cy="0"/>
          <a:chOff x="0" y="0"/>
          <a:chExt cx="0" cy="0"/>
        </a:xfrm>
      </p:grpSpPr>
      <p:pic>
        <p:nvPicPr>
          <p:cNvPr descr="decorative. volunteers packing up boxes" id="379" name="Google Shape;379;p82" title="AdobeStock_345553840.jpeg"/>
          <p:cNvPicPr preferRelativeResize="0"/>
          <p:nvPr/>
        </p:nvPicPr>
        <p:blipFill rotWithShape="1">
          <a:blip r:embed="rId2">
            <a:alphaModFix amt="93000"/>
          </a:blip>
          <a:srcRect b="4893" l="17212" r="35604" t="1901"/>
          <a:stretch/>
        </p:blipFill>
        <p:spPr>
          <a:xfrm>
            <a:off x="5237450" y="0"/>
            <a:ext cx="3906550" cy="5143501"/>
          </a:xfrm>
          <a:prstGeom prst="rect">
            <a:avLst/>
          </a:prstGeom>
          <a:noFill/>
          <a:ln>
            <a:noFill/>
          </a:ln>
        </p:spPr>
      </p:pic>
      <p:sp>
        <p:nvSpPr>
          <p:cNvPr id="380" name="Google Shape;380;p8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81" name="Google Shape;381;p82"/>
          <p:cNvSpPr txBox="1"/>
          <p:nvPr>
            <p:ph type="title"/>
          </p:nvPr>
        </p:nvSpPr>
        <p:spPr>
          <a:xfrm>
            <a:off x="311700" y="279100"/>
            <a:ext cx="48759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200"/>
              <a:buNone/>
              <a:defRPr b="1" sz="22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pic>
        <p:nvPicPr>
          <p:cNvPr descr="background image for decorative use only" id="382" name="Google Shape;382;p82"/>
          <p:cNvPicPr preferRelativeResize="0"/>
          <p:nvPr/>
        </p:nvPicPr>
        <p:blipFill rotWithShape="1">
          <a:blip r:embed="rId3">
            <a:alphaModFix/>
          </a:blip>
          <a:srcRect b="31295" l="0" r="0" t="51631"/>
          <a:stretch/>
        </p:blipFill>
        <p:spPr>
          <a:xfrm>
            <a:off x="0" y="-2"/>
            <a:ext cx="9144003" cy="125025"/>
          </a:xfrm>
          <a:prstGeom prst="rect">
            <a:avLst/>
          </a:prstGeom>
          <a:noFill/>
          <a:ln>
            <a:noFill/>
          </a:ln>
        </p:spPr>
      </p:pic>
      <p:sp>
        <p:nvSpPr>
          <p:cNvPr descr="decorative blue overlay" id="383" name="Google Shape;383;p82"/>
          <p:cNvSpPr/>
          <p:nvPr/>
        </p:nvSpPr>
        <p:spPr>
          <a:xfrm>
            <a:off x="5228600" y="0"/>
            <a:ext cx="3930900" cy="5179800"/>
          </a:xfrm>
          <a:prstGeom prst="rect">
            <a:avLst/>
          </a:prstGeom>
          <a:solidFill>
            <a:srgbClr val="0A202C">
              <a:alpha val="8235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8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85" name="Google Shape;385;p82"/>
          <p:cNvSpPr txBox="1"/>
          <p:nvPr>
            <p:ph idx="1" type="body"/>
          </p:nvPr>
        </p:nvSpPr>
        <p:spPr>
          <a:xfrm>
            <a:off x="251086" y="851800"/>
            <a:ext cx="4355700" cy="20637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Clr>
                <a:srgbClr val="1F5C99"/>
              </a:buClr>
              <a:buSzPts val="1400"/>
              <a:buFont typeface="Arial"/>
              <a:buChar char="●"/>
              <a:defRPr sz="1400">
                <a:solidFill>
                  <a:srgbClr val="3F3F3F"/>
                </a:solidFill>
                <a:latin typeface="Arial"/>
                <a:ea typeface="Arial"/>
                <a:cs typeface="Arial"/>
                <a:sym typeface="Arial"/>
              </a:defRPr>
            </a:lvl1pPr>
            <a:lvl2pPr indent="-311150" lvl="1" marL="914400" algn="l">
              <a:lnSpc>
                <a:spcPct val="100000"/>
              </a:lnSpc>
              <a:spcBef>
                <a:spcPts val="0"/>
              </a:spcBef>
              <a:spcAft>
                <a:spcPts val="0"/>
              </a:spcAft>
              <a:buClr>
                <a:srgbClr val="01528E"/>
              </a:buClr>
              <a:buSzPts val="1300"/>
              <a:buFont typeface="Arial"/>
              <a:buChar char="○"/>
              <a:defRPr sz="1300">
                <a:solidFill>
                  <a:srgbClr val="3F3F3F"/>
                </a:solidFill>
                <a:latin typeface="Arial"/>
                <a:ea typeface="Arial"/>
                <a:cs typeface="Arial"/>
                <a:sym typeface="Arial"/>
              </a:defRPr>
            </a:lvl2pPr>
            <a:lvl3pPr indent="-298450" lvl="2" marL="13716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3pPr>
            <a:lvl4pPr indent="-298450" lvl="3" marL="1828800" algn="l">
              <a:lnSpc>
                <a:spcPct val="100000"/>
              </a:lnSpc>
              <a:spcBef>
                <a:spcPts val="0"/>
              </a:spcBef>
              <a:spcAft>
                <a:spcPts val="0"/>
              </a:spcAft>
              <a:buClr>
                <a:srgbClr val="1F497D"/>
              </a:buClr>
              <a:buSzPts val="1100"/>
              <a:buFont typeface="Arial"/>
              <a:buChar char="●"/>
              <a:defRPr sz="1100">
                <a:solidFill>
                  <a:srgbClr val="3F3F3F"/>
                </a:solidFill>
                <a:latin typeface="Arial"/>
                <a:ea typeface="Arial"/>
                <a:cs typeface="Arial"/>
                <a:sym typeface="Arial"/>
              </a:defRPr>
            </a:lvl4pPr>
            <a:lvl5pPr indent="-317500" lvl="4" marL="2286000" algn="l">
              <a:lnSpc>
                <a:spcPct val="100000"/>
              </a:lnSpc>
              <a:spcBef>
                <a:spcPts val="0"/>
              </a:spcBef>
              <a:spcAft>
                <a:spcPts val="0"/>
              </a:spcAft>
              <a:buSzPts val="1400"/>
              <a:buFont typeface="Arial"/>
              <a:buChar char="○"/>
              <a:defRPr>
                <a:latin typeface="Arial"/>
                <a:ea typeface="Arial"/>
                <a:cs typeface="Arial"/>
                <a:sym typeface="Arial"/>
              </a:defRPr>
            </a:lvl5pPr>
            <a:lvl6pPr indent="-317500" lvl="5" marL="2743200" algn="l">
              <a:lnSpc>
                <a:spcPct val="100000"/>
              </a:lnSpc>
              <a:spcBef>
                <a:spcPts val="0"/>
              </a:spcBef>
              <a:spcAft>
                <a:spcPts val="0"/>
              </a:spcAft>
              <a:buSzPts val="1400"/>
              <a:buFont typeface="Arial"/>
              <a:buChar char="■"/>
              <a:defRPr>
                <a:latin typeface="Arial"/>
                <a:ea typeface="Arial"/>
                <a:cs typeface="Arial"/>
                <a:sym typeface="Arial"/>
              </a:defRPr>
            </a:lvl6pPr>
            <a:lvl7pPr indent="-317500" lvl="6" marL="3200400" algn="l">
              <a:lnSpc>
                <a:spcPct val="100000"/>
              </a:lnSpc>
              <a:spcBef>
                <a:spcPts val="0"/>
              </a:spcBef>
              <a:spcAft>
                <a:spcPts val="0"/>
              </a:spcAft>
              <a:buSzPts val="1400"/>
              <a:buFont typeface="Arial"/>
              <a:buChar char="●"/>
              <a:defRPr>
                <a:latin typeface="Arial"/>
                <a:ea typeface="Arial"/>
                <a:cs typeface="Arial"/>
                <a:sym typeface="Arial"/>
              </a:defRPr>
            </a:lvl7pPr>
            <a:lvl8pPr indent="-317500" lvl="7" marL="3657600" algn="l">
              <a:lnSpc>
                <a:spcPct val="100000"/>
              </a:lnSpc>
              <a:spcBef>
                <a:spcPts val="0"/>
              </a:spcBef>
              <a:spcAft>
                <a:spcPts val="0"/>
              </a:spcAft>
              <a:buSzPts val="1400"/>
              <a:buFont typeface="Arial"/>
              <a:buChar char="○"/>
              <a:defRPr>
                <a:latin typeface="Arial"/>
                <a:ea typeface="Arial"/>
                <a:cs typeface="Arial"/>
                <a:sym typeface="Arial"/>
              </a:defRPr>
            </a:lvl8pPr>
            <a:lvl9pPr indent="-317500" lvl="8" marL="4114800" algn="l">
              <a:lnSpc>
                <a:spcPct val="100000"/>
              </a:lnSpc>
              <a:spcBef>
                <a:spcPts val="0"/>
              </a:spcBef>
              <a:spcAft>
                <a:spcPts val="0"/>
              </a:spcAft>
              <a:buSzPts val="1400"/>
              <a:buFont typeface="Arial"/>
              <a:buChar char="■"/>
              <a:defRPr>
                <a:latin typeface="Arial"/>
                <a:ea typeface="Arial"/>
                <a:cs typeface="Arial"/>
                <a:sym typeface="Arial"/>
              </a:defRPr>
            </a:lvl9pPr>
          </a:lstStyle>
          <a:p/>
        </p:txBody>
      </p:sp>
      <p:sp>
        <p:nvSpPr>
          <p:cNvPr id="386" name="Google Shape;386;p82"/>
          <p:cNvSpPr txBox="1"/>
          <p:nvPr/>
        </p:nvSpPr>
        <p:spPr>
          <a:xfrm>
            <a:off x="311700" y="4718100"/>
            <a:ext cx="84534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000"/>
              <a:buFont typeface="Arial"/>
              <a:buNone/>
            </a:pPr>
            <a:r>
              <a:rPr b="0" i="1" lang="en" sz="1000" u="none" cap="none" strike="noStrike">
                <a:solidFill>
                  <a:schemeClr val="lt1"/>
                </a:solidFill>
                <a:latin typeface="Arial"/>
                <a:ea typeface="Arial"/>
                <a:cs typeface="Arial"/>
                <a:sym typeface="Arial"/>
              </a:rPr>
              <a:t>Writing Better Requirements &amp; Performance Standards</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000"/>
              <a:buFont typeface="Arial"/>
              <a:buNone/>
            </a:pPr>
            <a:r>
              <a:t/>
            </a:r>
            <a:endParaRPr b="0" i="1" sz="10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resenters">
  <p:cSld name="TITLE_AND_TWO_COLUMNS_1_1">
    <p:spTree>
      <p:nvGrpSpPr>
        <p:cNvPr id="38" name="Shape 38"/>
        <p:cNvGrpSpPr/>
        <p:nvPr/>
      </p:nvGrpSpPr>
      <p:grpSpPr>
        <a:xfrm>
          <a:off x="0" y="0"/>
          <a:ext cx="0" cy="0"/>
          <a:chOff x="0" y="0"/>
          <a:chExt cx="0" cy="0"/>
        </a:xfrm>
      </p:grpSpPr>
      <p:sp>
        <p:nvSpPr>
          <p:cNvPr id="39" name="Google Shape;39;p8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40" name="Google Shape;40;p85"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41" name="Google Shape;41;p85"/>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 name="Google Shape;42;p85"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43" name="Google Shape;43;p85"/>
          <p:cNvSpPr txBox="1"/>
          <p:nvPr/>
        </p:nvSpPr>
        <p:spPr>
          <a:xfrm>
            <a:off x="1071538" y="3702183"/>
            <a:ext cx="30000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Presenter's Name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Title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Contact information</a:t>
            </a:r>
            <a:endParaRPr b="0" i="0" sz="2000" u="none" cap="none" strike="noStrike">
              <a:solidFill>
                <a:schemeClr val="dk1"/>
              </a:solidFill>
              <a:latin typeface="Arial"/>
              <a:ea typeface="Arial"/>
              <a:cs typeface="Arial"/>
              <a:sym typeface="Arial"/>
            </a:endParaRPr>
          </a:p>
        </p:txBody>
      </p:sp>
      <p:sp>
        <p:nvSpPr>
          <p:cNvPr id="44" name="Google Shape;44;p85"/>
          <p:cNvSpPr txBox="1"/>
          <p:nvPr/>
        </p:nvSpPr>
        <p:spPr>
          <a:xfrm>
            <a:off x="5072463" y="3702183"/>
            <a:ext cx="3000000" cy="1108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Presenter's Name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Title</a:t>
            </a:r>
            <a:endParaRPr b="0" i="0" sz="20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en" sz="2000" u="none" cap="none" strike="noStrike">
                <a:solidFill>
                  <a:schemeClr val="dk1"/>
                </a:solidFill>
                <a:latin typeface="Arial"/>
                <a:ea typeface="Arial"/>
                <a:cs typeface="Arial"/>
                <a:sym typeface="Arial"/>
              </a:rPr>
              <a:t>Contact information</a:t>
            </a:r>
            <a:endParaRPr b="0" i="0" sz="2000" u="none" cap="none" strike="noStrike">
              <a:solidFill>
                <a:schemeClr val="dk1"/>
              </a:solidFill>
              <a:latin typeface="Arial"/>
              <a:ea typeface="Arial"/>
              <a:cs typeface="Arial"/>
              <a:sym typeface="Arial"/>
            </a:endParaRPr>
          </a:p>
        </p:txBody>
      </p:sp>
      <p:sp>
        <p:nvSpPr>
          <p:cNvPr id="45" name="Google Shape;45;p85"/>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
  <p:cSld name="TITLE_AND_TWO_COLUMNS_1_1_1">
    <p:spTree>
      <p:nvGrpSpPr>
        <p:cNvPr id="46" name="Shape 46"/>
        <p:cNvGrpSpPr/>
        <p:nvPr/>
      </p:nvGrpSpPr>
      <p:grpSpPr>
        <a:xfrm>
          <a:off x="0" y="0"/>
          <a:ext cx="0" cy="0"/>
          <a:chOff x="0" y="0"/>
          <a:chExt cx="0" cy="0"/>
        </a:xfrm>
      </p:grpSpPr>
      <p:sp>
        <p:nvSpPr>
          <p:cNvPr id="47" name="Google Shape;47;p8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48" name="Google Shape;48;p86"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49" name="Google Shape;49;p86"/>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0" name="Google Shape;50;p86"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51" name="Google Shape;51;p86"/>
          <p:cNvSpPr txBox="1"/>
          <p:nvPr>
            <p:ph type="title"/>
          </p:nvPr>
        </p:nvSpPr>
        <p:spPr>
          <a:xfrm>
            <a:off x="444000" y="1096100"/>
            <a:ext cx="82560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2" name="Google Shape;52;p86"/>
          <p:cNvSpPr txBox="1"/>
          <p:nvPr>
            <p:ph idx="1" type="body"/>
          </p:nvPr>
        </p:nvSpPr>
        <p:spPr>
          <a:xfrm>
            <a:off x="444000" y="1803550"/>
            <a:ext cx="8256000" cy="3139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53" name="Google Shape;53;p86"/>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mp; Picture">
  <p:cSld name="TITLE_AND_TWO_COLUMNS_1_1_1_1">
    <p:spTree>
      <p:nvGrpSpPr>
        <p:cNvPr id="54" name="Shape 54"/>
        <p:cNvGrpSpPr/>
        <p:nvPr/>
      </p:nvGrpSpPr>
      <p:grpSpPr>
        <a:xfrm>
          <a:off x="0" y="0"/>
          <a:ext cx="0" cy="0"/>
          <a:chOff x="0" y="0"/>
          <a:chExt cx="0" cy="0"/>
        </a:xfrm>
      </p:grpSpPr>
      <p:sp>
        <p:nvSpPr>
          <p:cNvPr id="55" name="Google Shape;55;p8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56" name="Google Shape;56;p87"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57" name="Google Shape;57;p87"/>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8" name="Google Shape;58;p87"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59" name="Google Shape;59;p87"/>
          <p:cNvSpPr txBox="1"/>
          <p:nvPr>
            <p:ph idx="1" type="body"/>
          </p:nvPr>
        </p:nvSpPr>
        <p:spPr>
          <a:xfrm>
            <a:off x="444000" y="1884925"/>
            <a:ext cx="4675800" cy="30903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60" name="Google Shape;60;p87"/>
          <p:cNvSpPr txBox="1"/>
          <p:nvPr>
            <p:ph type="title"/>
          </p:nvPr>
        </p:nvSpPr>
        <p:spPr>
          <a:xfrm>
            <a:off x="444000" y="1177475"/>
            <a:ext cx="46758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 name="Google Shape;61;p87"/>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TITLE_AND_TWO_COLUMNS_1_1_1_1_1">
    <p:spTree>
      <p:nvGrpSpPr>
        <p:cNvPr id="62" name="Shape 62"/>
        <p:cNvGrpSpPr/>
        <p:nvPr/>
      </p:nvGrpSpPr>
      <p:grpSpPr>
        <a:xfrm>
          <a:off x="0" y="0"/>
          <a:ext cx="0" cy="0"/>
          <a:chOff x="0" y="0"/>
          <a:chExt cx="0" cy="0"/>
        </a:xfrm>
      </p:grpSpPr>
      <p:sp>
        <p:nvSpPr>
          <p:cNvPr id="63" name="Google Shape;63;p8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pic>
        <p:nvPicPr>
          <p:cNvPr id="64" name="Google Shape;64;p88" title="Artboard 1.png"/>
          <p:cNvPicPr preferRelativeResize="0"/>
          <p:nvPr/>
        </p:nvPicPr>
        <p:blipFill rotWithShape="1">
          <a:blip r:embed="rId2">
            <a:alphaModFix/>
          </a:blip>
          <a:srcRect b="6425" l="6650" r="53530" t="20561"/>
          <a:stretch/>
        </p:blipFill>
        <p:spPr>
          <a:xfrm>
            <a:off x="-16525" y="0"/>
            <a:ext cx="9160525" cy="5143501"/>
          </a:xfrm>
          <a:prstGeom prst="rect">
            <a:avLst/>
          </a:prstGeom>
          <a:noFill/>
          <a:ln>
            <a:noFill/>
          </a:ln>
        </p:spPr>
      </p:pic>
      <p:sp>
        <p:nvSpPr>
          <p:cNvPr id="65" name="Google Shape;65;p88"/>
          <p:cNvSpPr/>
          <p:nvPr/>
        </p:nvSpPr>
        <p:spPr>
          <a:xfrm>
            <a:off x="-16650" y="-17275"/>
            <a:ext cx="9160500" cy="10365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66" name="Google Shape;66;p88" title="ATFRW_black.png"/>
          <p:cNvPicPr preferRelativeResize="0"/>
          <p:nvPr/>
        </p:nvPicPr>
        <p:blipFill rotWithShape="1">
          <a:blip r:embed="rId3">
            <a:alphaModFix/>
          </a:blip>
          <a:srcRect b="0" l="0" r="0" t="0"/>
          <a:stretch/>
        </p:blipFill>
        <p:spPr>
          <a:xfrm>
            <a:off x="7509250" y="238196"/>
            <a:ext cx="1265929" cy="569675"/>
          </a:xfrm>
          <a:prstGeom prst="rect">
            <a:avLst/>
          </a:prstGeom>
          <a:noFill/>
          <a:ln>
            <a:noFill/>
          </a:ln>
        </p:spPr>
      </p:pic>
      <p:sp>
        <p:nvSpPr>
          <p:cNvPr id="67" name="Google Shape;67;p88"/>
          <p:cNvSpPr txBox="1"/>
          <p:nvPr/>
        </p:nvSpPr>
        <p:spPr>
          <a:xfrm>
            <a:off x="8472458" y="4739417"/>
            <a:ext cx="548700" cy="3936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1300"/>
              <a:buFont typeface="Arial"/>
              <a:buNone/>
            </a:pPr>
            <a:fld id="{00000000-1234-1234-1234-123412341234}" type="slidenum">
              <a:rPr b="0" i="0" lang="en" sz="1300" u="none" cap="none" strike="noStrike">
                <a:solidFill>
                  <a:srgbClr val="000000"/>
                </a:solidFill>
                <a:latin typeface="Arial"/>
                <a:ea typeface="Arial"/>
                <a:cs typeface="Arial"/>
                <a:sym typeface="Arial"/>
              </a:rPr>
              <a:t>‹#›</a:t>
            </a:fld>
            <a:endParaRPr b="0" i="0" sz="13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8" name="Shape 68"/>
        <p:cNvGrpSpPr/>
        <p:nvPr/>
      </p:nvGrpSpPr>
      <p:grpSpPr>
        <a:xfrm>
          <a:off x="0" y="0"/>
          <a:ext cx="0" cy="0"/>
          <a:chOff x="0" y="0"/>
          <a:chExt cx="0" cy="0"/>
        </a:xfrm>
      </p:grpSpPr>
      <p:sp>
        <p:nvSpPr>
          <p:cNvPr id="69" name="Google Shape;69;p8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70" name="Google Shape;70;p8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71" name="Google Shape;71;p8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9.xml"/><Relationship Id="rId22" Type="http://schemas.openxmlformats.org/officeDocument/2006/relationships/slideLayout" Target="../slideLayouts/slideLayout31.xml"/><Relationship Id="rId21" Type="http://schemas.openxmlformats.org/officeDocument/2006/relationships/slideLayout" Target="../slideLayouts/slideLayout30.xml"/><Relationship Id="rId24" Type="http://schemas.openxmlformats.org/officeDocument/2006/relationships/slideLayout" Target="../slideLayouts/slideLayout33.xml"/><Relationship Id="rId23" Type="http://schemas.openxmlformats.org/officeDocument/2006/relationships/slideLayout" Target="../slideLayouts/slideLayout32.xml"/><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9" Type="http://schemas.openxmlformats.org/officeDocument/2006/relationships/slideLayout" Target="../slideLayouts/slideLayout18.xml"/><Relationship Id="rId26" Type="http://schemas.openxmlformats.org/officeDocument/2006/relationships/slideLayout" Target="../slideLayouts/slideLayout35.xml"/><Relationship Id="rId25" Type="http://schemas.openxmlformats.org/officeDocument/2006/relationships/slideLayout" Target="../slideLayouts/slideLayout34.xml"/><Relationship Id="rId28" Type="http://schemas.openxmlformats.org/officeDocument/2006/relationships/slideLayout" Target="../slideLayouts/slideLayout37.xml"/><Relationship Id="rId27" Type="http://schemas.openxmlformats.org/officeDocument/2006/relationships/slideLayout" Target="../slideLayouts/slideLayout36.xml"/><Relationship Id="rId5" Type="http://schemas.openxmlformats.org/officeDocument/2006/relationships/slideLayout" Target="../slideLayouts/slideLayout14.xml"/><Relationship Id="rId6" Type="http://schemas.openxmlformats.org/officeDocument/2006/relationships/slideLayout" Target="../slideLayouts/slideLayout15.xml"/><Relationship Id="rId29" Type="http://schemas.openxmlformats.org/officeDocument/2006/relationships/slideLayout" Target="../slideLayouts/slideLayout38.xml"/><Relationship Id="rId7" Type="http://schemas.openxmlformats.org/officeDocument/2006/relationships/slideLayout" Target="../slideLayouts/slideLayout16.xml"/><Relationship Id="rId8" Type="http://schemas.openxmlformats.org/officeDocument/2006/relationships/slideLayout" Target="../slideLayouts/slideLayout17.xml"/><Relationship Id="rId31" Type="http://schemas.openxmlformats.org/officeDocument/2006/relationships/slideLayout" Target="../slideLayouts/slideLayout40.xml"/><Relationship Id="rId30" Type="http://schemas.openxmlformats.org/officeDocument/2006/relationships/slideLayout" Target="../slideLayouts/slideLayout39.xml"/><Relationship Id="rId11" Type="http://schemas.openxmlformats.org/officeDocument/2006/relationships/slideLayout" Target="../slideLayouts/slideLayout20.xml"/><Relationship Id="rId33" Type="http://schemas.openxmlformats.org/officeDocument/2006/relationships/slideLayout" Target="../slideLayouts/slideLayout42.xml"/><Relationship Id="rId10" Type="http://schemas.openxmlformats.org/officeDocument/2006/relationships/slideLayout" Target="../slideLayouts/slideLayout19.xml"/><Relationship Id="rId32" Type="http://schemas.openxmlformats.org/officeDocument/2006/relationships/slideLayout" Target="../slideLayouts/slideLayout41.xml"/><Relationship Id="rId13" Type="http://schemas.openxmlformats.org/officeDocument/2006/relationships/slideLayout" Target="../slideLayouts/slideLayout22.xml"/><Relationship Id="rId35" Type="http://schemas.openxmlformats.org/officeDocument/2006/relationships/theme" Target="../theme/theme3.xml"/><Relationship Id="rId12" Type="http://schemas.openxmlformats.org/officeDocument/2006/relationships/slideLayout" Target="../slideLayouts/slideLayout21.xml"/><Relationship Id="rId34" Type="http://schemas.openxmlformats.org/officeDocument/2006/relationships/slideLayout" Target="../slideLayouts/slideLayout43.xml"/><Relationship Id="rId15" Type="http://schemas.openxmlformats.org/officeDocument/2006/relationships/slideLayout" Target="../slideLayouts/slideLayout24.xml"/><Relationship Id="rId14" Type="http://schemas.openxmlformats.org/officeDocument/2006/relationships/slideLayout" Target="../slideLayouts/slideLayout23.xml"/><Relationship Id="rId17" Type="http://schemas.openxmlformats.org/officeDocument/2006/relationships/slideLayout" Target="../slideLayouts/slideLayout26.xml"/><Relationship Id="rId16" Type="http://schemas.openxmlformats.org/officeDocument/2006/relationships/slideLayout" Target="../slideLayouts/slideLayout25.xml"/><Relationship Id="rId19" Type="http://schemas.openxmlformats.org/officeDocument/2006/relationships/slideLayout" Target="../slideLayouts/slideLayout28.xml"/><Relationship Id="rId18"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4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4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72" name="Shape 72"/>
        <p:cNvGrpSpPr/>
        <p:nvPr/>
      </p:nvGrpSpPr>
      <p:grpSpPr>
        <a:xfrm>
          <a:off x="0" y="0"/>
          <a:ext cx="0" cy="0"/>
          <a:chOff x="0" y="0"/>
          <a:chExt cx="0" cy="0"/>
        </a:xfrm>
      </p:grpSpPr>
      <p:sp>
        <p:nvSpPr>
          <p:cNvPr id="73" name="Google Shape;73;p48"/>
          <p:cNvSpPr txBox="1"/>
          <p:nvPr>
            <p:ph type="title"/>
          </p:nvPr>
        </p:nvSpPr>
        <p:spPr>
          <a:xfrm>
            <a:off x="454950" y="273750"/>
            <a:ext cx="75678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2600"/>
              <a:buFont typeface="Arial"/>
              <a:buNone/>
              <a:defRPr b="1" i="0" sz="26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4" name="Google Shape;74;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48"/>
          <p:cNvSpPr txBox="1"/>
          <p:nvPr>
            <p:ph idx="1" type="body"/>
          </p:nvPr>
        </p:nvSpPr>
        <p:spPr>
          <a:xfrm>
            <a:off x="644625" y="851800"/>
            <a:ext cx="7993800" cy="20637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1F5C99"/>
              </a:buClr>
              <a:buSzPts val="1400"/>
              <a:buFont typeface="Arial"/>
              <a:buChar char="●"/>
              <a:defRPr b="0" i="0" sz="1400" u="none" cap="none" strike="noStrike">
                <a:solidFill>
                  <a:srgbClr val="3F3F3F"/>
                </a:solidFill>
                <a:latin typeface="Arial"/>
                <a:ea typeface="Arial"/>
                <a:cs typeface="Arial"/>
                <a:sym typeface="Arial"/>
              </a:defRPr>
            </a:lvl1pPr>
            <a:lvl2pPr indent="-311150" lvl="1" marL="914400" marR="0" rtl="0" algn="l">
              <a:lnSpc>
                <a:spcPct val="100000"/>
              </a:lnSpc>
              <a:spcBef>
                <a:spcPts val="0"/>
              </a:spcBef>
              <a:spcAft>
                <a:spcPts val="0"/>
              </a:spcAft>
              <a:buClr>
                <a:srgbClr val="01528E"/>
              </a:buClr>
              <a:buSzPts val="1300"/>
              <a:buFont typeface="Arial"/>
              <a:buChar char="○"/>
              <a:defRPr b="0" i="0" sz="1300" u="none" cap="none" strike="noStrike">
                <a:solidFill>
                  <a:srgbClr val="3F3F3F"/>
                </a:solidFill>
                <a:latin typeface="Arial"/>
                <a:ea typeface="Arial"/>
                <a:cs typeface="Arial"/>
                <a:sym typeface="Arial"/>
              </a:defRPr>
            </a:lvl2pPr>
            <a:lvl3pPr indent="-298450" lvl="2" marL="1371600" marR="0" rtl="0" algn="l">
              <a:lnSpc>
                <a:spcPct val="100000"/>
              </a:lnSpc>
              <a:spcBef>
                <a:spcPts val="0"/>
              </a:spcBef>
              <a:spcAft>
                <a:spcPts val="0"/>
              </a:spcAft>
              <a:buClr>
                <a:srgbClr val="1F497D"/>
              </a:buClr>
              <a:buSzPts val="1100"/>
              <a:buFont typeface="Arial"/>
              <a:buChar char="■"/>
              <a:defRPr b="0" i="0" sz="1100" u="none" cap="none" strike="noStrike">
                <a:solidFill>
                  <a:srgbClr val="3F3F3F"/>
                </a:solidFill>
                <a:latin typeface="Arial"/>
                <a:ea typeface="Arial"/>
                <a:cs typeface="Arial"/>
                <a:sym typeface="Arial"/>
              </a:defRPr>
            </a:lvl3pPr>
            <a:lvl4pPr indent="-298450" lvl="3" marL="1828800" marR="0" rtl="0" algn="l">
              <a:lnSpc>
                <a:spcPct val="100000"/>
              </a:lnSpc>
              <a:spcBef>
                <a:spcPts val="0"/>
              </a:spcBef>
              <a:spcAft>
                <a:spcPts val="0"/>
              </a:spcAft>
              <a:buClr>
                <a:srgbClr val="1F497D"/>
              </a:buClr>
              <a:buSzPts val="1100"/>
              <a:buFont typeface="Arial"/>
              <a:buChar char="●"/>
              <a:defRPr b="0" i="0" sz="1100" u="none" cap="none" strike="noStrike">
                <a:solidFill>
                  <a:srgbClr val="3F3F3F"/>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 Id="rId3"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3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4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hyperlink" Target="https://www.acquisition.gov/?q=browse/far/2/1&amp;searchTerms=performance-based"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40.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3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7.xml"/><Relationship Id="rId3" Type="http://schemas.openxmlformats.org/officeDocument/2006/relationships/image" Target="../media/image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acquisition.gov/far-overhaul/far-part-deviation-guide/far-overhaul-part-37" TargetMode="External"/><Relationship Id="rId4" Type="http://schemas.openxmlformats.org/officeDocument/2006/relationships/image" Target="../media/image3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3.xml"/><Relationship Id="rId3" Type="http://schemas.openxmlformats.org/officeDocument/2006/relationships/image" Target="../media/image42.jpg"/><Relationship Id="rId4" Type="http://schemas.openxmlformats.org/officeDocument/2006/relationships/image" Target="../media/image39.jpg"/><Relationship Id="rId5" Type="http://schemas.openxmlformats.org/officeDocument/2006/relationships/hyperlink" Target="mailto:csaw@gsa.gov"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1"/>
          <p:cNvSpPr txBox="1"/>
          <p:nvPr>
            <p:ph idx="4294967295" type="ctrTitle"/>
          </p:nvPr>
        </p:nvSpPr>
        <p:spPr>
          <a:xfrm>
            <a:off x="311700" y="1252175"/>
            <a:ext cx="5597700" cy="1918200"/>
          </a:xfrm>
          <a:prstGeom prst="rect">
            <a:avLst/>
          </a:prstGeom>
          <a:noFill/>
          <a:ln>
            <a:noFill/>
          </a:ln>
        </p:spPr>
        <p:txBody>
          <a:bodyPr anchorCtr="0" anchor="t" bIns="91425" lIns="91425" spcFirstLastPara="1" rIns="91425" wrap="square" tIns="91425">
            <a:normAutofit fontScale="90000"/>
          </a:bodyPr>
          <a:lstStyle/>
          <a:p>
            <a:pPr indent="0" lvl="0" marL="0" marR="0" rtl="0" algn="l">
              <a:lnSpc>
                <a:spcPct val="100000"/>
              </a:lnSpc>
              <a:spcBef>
                <a:spcPts val="0"/>
              </a:spcBef>
              <a:spcAft>
                <a:spcPts val="0"/>
              </a:spcAft>
              <a:buClr>
                <a:schemeClr val="dk1"/>
              </a:buClr>
              <a:buSzPct val="33333"/>
              <a:buFont typeface="Arial"/>
              <a:buNone/>
            </a:pPr>
            <a:r>
              <a:rPr b="1" i="0" lang="en" sz="3300" u="none" cap="none" strike="noStrike">
                <a:solidFill>
                  <a:srgbClr val="073763"/>
                </a:solidFill>
              </a:rPr>
              <a:t>Understanding Performance Based Acquisition </a:t>
            </a:r>
            <a:endParaRPr b="1" i="0" sz="3300" u="none" cap="none" strike="noStrike">
              <a:solidFill>
                <a:srgbClr val="073763"/>
              </a:solidFill>
            </a:endParaRPr>
          </a:p>
          <a:p>
            <a:pPr indent="0" lvl="0" marL="0" marR="0" rtl="0" algn="l">
              <a:lnSpc>
                <a:spcPct val="100000"/>
              </a:lnSpc>
              <a:spcBef>
                <a:spcPts val="0"/>
              </a:spcBef>
              <a:spcAft>
                <a:spcPts val="0"/>
              </a:spcAft>
              <a:buClr>
                <a:schemeClr val="dk1"/>
              </a:buClr>
              <a:buSzPct val="55000"/>
              <a:buFont typeface="Arial"/>
              <a:buNone/>
            </a:pPr>
            <a:r>
              <a:rPr b="1" i="0" lang="en" sz="2000" u="none" cap="none" strike="noStrike">
                <a:solidFill>
                  <a:srgbClr val="073763"/>
                </a:solidFill>
              </a:rPr>
              <a:t>Writing Better Requirements &amp;</a:t>
            </a:r>
            <a:endParaRPr b="1" i="0" sz="2000" u="none" cap="none" strike="noStrike">
              <a:solidFill>
                <a:srgbClr val="073763"/>
              </a:solidFill>
            </a:endParaRPr>
          </a:p>
          <a:p>
            <a:pPr indent="0" lvl="0" marL="0" marR="0" rtl="0" algn="l">
              <a:lnSpc>
                <a:spcPct val="100000"/>
              </a:lnSpc>
              <a:spcBef>
                <a:spcPts val="0"/>
              </a:spcBef>
              <a:spcAft>
                <a:spcPts val="0"/>
              </a:spcAft>
              <a:buClr>
                <a:schemeClr val="dk1"/>
              </a:buClr>
              <a:buSzPct val="55000"/>
              <a:buFont typeface="Arial"/>
              <a:buNone/>
            </a:pPr>
            <a:r>
              <a:rPr b="1" i="0" lang="en" sz="2000" u="none" cap="none" strike="noStrike">
                <a:solidFill>
                  <a:srgbClr val="073763"/>
                </a:solidFill>
              </a:rPr>
              <a:t>Performance Standards</a:t>
            </a:r>
            <a:endParaRPr i="0" sz="2000" u="none" cap="none" strike="noStrike">
              <a:solidFill>
                <a:srgbClr val="073763"/>
              </a:solidFill>
            </a:endParaRPr>
          </a:p>
        </p:txBody>
      </p:sp>
      <p:sp>
        <p:nvSpPr>
          <p:cNvPr id="392" name="Google Shape;392;p1"/>
          <p:cNvSpPr txBox="1"/>
          <p:nvPr>
            <p:ph idx="4294967295" type="subTitle"/>
          </p:nvPr>
        </p:nvSpPr>
        <p:spPr>
          <a:xfrm>
            <a:off x="311700" y="3874450"/>
            <a:ext cx="5178000" cy="792600"/>
          </a:xfrm>
          <a:prstGeom prst="rect">
            <a:avLst/>
          </a:prstGeom>
          <a:noFill/>
          <a:ln>
            <a:noFill/>
          </a:ln>
        </p:spPr>
        <p:txBody>
          <a:bodyPr anchorCtr="0" anchor="t" bIns="91425" lIns="91425" spcFirstLastPara="1" rIns="91425" wrap="square" tIns="91425">
            <a:normAutofit/>
          </a:bodyPr>
          <a:lstStyle/>
          <a:p>
            <a:pPr indent="0" lvl="0" marL="0" marR="0" rtl="0" algn="l">
              <a:lnSpc>
                <a:spcPct val="115000"/>
              </a:lnSpc>
              <a:spcBef>
                <a:spcPts val="0"/>
              </a:spcBef>
              <a:spcAft>
                <a:spcPts val="1200"/>
              </a:spcAft>
              <a:buClr>
                <a:schemeClr val="dk2"/>
              </a:buClr>
              <a:buSzPts val="1800"/>
              <a:buFont typeface="Arial"/>
              <a:buNone/>
            </a:pPr>
            <a:r>
              <a:rPr b="0" i="0" lang="en" sz="2200" u="none" cap="none" strike="noStrike">
                <a:solidFill>
                  <a:srgbClr val="073763"/>
                </a:solidFill>
                <a:latin typeface="Arial"/>
                <a:ea typeface="Arial"/>
                <a:cs typeface="Arial"/>
                <a:sym typeface="Arial"/>
              </a:rPr>
              <a:t>Kelly Osvold | 28AUG2026</a:t>
            </a:r>
            <a:endParaRPr b="0" i="0" sz="2200" u="none" cap="none" strike="noStrike">
              <a:solidFill>
                <a:srgbClr val="073763"/>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10"/>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Mission and Vision</a:t>
            </a:r>
            <a:endParaRPr/>
          </a:p>
          <a:p>
            <a:pPr indent="0" lvl="0" marL="0" rtl="0" algn="l">
              <a:lnSpc>
                <a:spcPct val="100000"/>
              </a:lnSpc>
              <a:spcBef>
                <a:spcPts val="0"/>
              </a:spcBef>
              <a:spcAft>
                <a:spcPts val="0"/>
              </a:spcAft>
              <a:buSzPts val="2200"/>
              <a:buNone/>
            </a:pPr>
            <a:r>
              <a:t/>
            </a:r>
            <a:endParaRPr/>
          </a:p>
        </p:txBody>
      </p:sp>
      <p:sp>
        <p:nvSpPr>
          <p:cNvPr id="467" name="Google Shape;467;p10"/>
          <p:cNvSpPr txBox="1"/>
          <p:nvPr>
            <p:ph idx="1" type="body"/>
          </p:nvPr>
        </p:nvSpPr>
        <p:spPr>
          <a:xfrm>
            <a:off x="644625" y="851800"/>
            <a:ext cx="3461400" cy="3256500"/>
          </a:xfrm>
          <a:prstGeom prst="rect">
            <a:avLst/>
          </a:prstGeom>
          <a:noFill/>
          <a:ln>
            <a:noFill/>
          </a:ln>
        </p:spPr>
        <p:txBody>
          <a:bodyPr anchorCtr="0" anchor="t" bIns="91425" lIns="91425" spcFirstLastPara="1" rIns="91425" wrap="square" tIns="91425">
            <a:noAutofit/>
          </a:bodyPr>
          <a:lstStyle/>
          <a:p>
            <a:pPr indent="-311150" lvl="0" marL="457200" rtl="0" algn="l">
              <a:lnSpc>
                <a:spcPct val="100000"/>
              </a:lnSpc>
              <a:spcBef>
                <a:spcPts val="0"/>
              </a:spcBef>
              <a:spcAft>
                <a:spcPts val="0"/>
              </a:spcAft>
              <a:buSzPts val="1300"/>
              <a:buChar char="●"/>
            </a:pPr>
            <a:r>
              <a:rPr lang="en"/>
              <a:t>The requirement to tie federal government acquisitions to their mission is established in the Federal Acquisition Regulation (FAR) Part 7, Subpart 7.1 (Acquisition Planning).</a:t>
            </a:r>
            <a:br>
              <a:rPr lang="en"/>
            </a:br>
            <a:endParaRPr/>
          </a:p>
          <a:p>
            <a:pPr indent="-311150" lvl="0" marL="457200" rtl="0" algn="l">
              <a:lnSpc>
                <a:spcPct val="100000"/>
              </a:lnSpc>
              <a:spcBef>
                <a:spcPts val="0"/>
              </a:spcBef>
              <a:spcAft>
                <a:spcPts val="0"/>
              </a:spcAft>
              <a:buSzPts val="1300"/>
              <a:buChar char="●"/>
            </a:pPr>
            <a:r>
              <a:rPr lang="en"/>
              <a:t>Specifically FAR 7.102 Policy, which states that acquisition planning must be done to ensure the Government meets the needs in the most effective, economical, and timely manner.</a:t>
            </a:r>
            <a:endParaRPr/>
          </a:p>
        </p:txBody>
      </p:sp>
      <p:pic>
        <p:nvPicPr>
          <p:cNvPr descr="image of the agency mission and vision: define requirements. Acquisition planning. solicitation and award. contract admin. evauation and reqoed. closeout." id="468" name="Google Shape;468;p10" title="NEW COLOR - CoE agency mission and vision graphic.png"/>
          <p:cNvPicPr preferRelativeResize="0"/>
          <p:nvPr/>
        </p:nvPicPr>
        <p:blipFill rotWithShape="1">
          <a:blip r:embed="rId3">
            <a:alphaModFix/>
          </a:blip>
          <a:srcRect b="0" l="12423" r="12423" t="12350"/>
          <a:stretch/>
        </p:blipFill>
        <p:spPr>
          <a:xfrm>
            <a:off x="4033400" y="363888"/>
            <a:ext cx="4721725" cy="4232325"/>
          </a:xfrm>
          <a:prstGeom prst="rect">
            <a:avLst/>
          </a:prstGeom>
          <a:noFill/>
          <a:ln>
            <a:noFill/>
          </a:ln>
        </p:spPr>
      </p:pic>
      <p:sp>
        <p:nvSpPr>
          <p:cNvPr id="469" name="Google Shape;469;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11"/>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Frame the scope</a:t>
            </a:r>
            <a:endParaRPr/>
          </a:p>
          <a:p>
            <a:pPr indent="0" lvl="0" marL="0" rtl="0" algn="ctr">
              <a:lnSpc>
                <a:spcPct val="100000"/>
              </a:lnSpc>
              <a:spcBef>
                <a:spcPts val="0"/>
              </a:spcBef>
              <a:spcAft>
                <a:spcPts val="0"/>
              </a:spcAft>
              <a:buSzPts val="4200"/>
              <a:buNone/>
            </a:pPr>
            <a:r>
              <a:t/>
            </a:r>
            <a:endParaRPr/>
          </a:p>
        </p:txBody>
      </p:sp>
      <p:sp>
        <p:nvSpPr>
          <p:cNvPr id="475" name="Google Shape;475;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12"/>
          <p:cNvSpPr txBox="1"/>
          <p:nvPr>
            <p:ph type="title"/>
          </p:nvPr>
        </p:nvSpPr>
        <p:spPr>
          <a:xfrm>
            <a:off x="311700" y="279100"/>
            <a:ext cx="48699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What goes into building a house?</a:t>
            </a:r>
            <a:endParaRPr/>
          </a:p>
          <a:p>
            <a:pPr indent="0" lvl="0" marL="0" rtl="0" algn="l">
              <a:lnSpc>
                <a:spcPct val="100000"/>
              </a:lnSpc>
              <a:spcBef>
                <a:spcPts val="0"/>
              </a:spcBef>
              <a:spcAft>
                <a:spcPts val="0"/>
              </a:spcAft>
              <a:buSzPts val="2200"/>
              <a:buNone/>
            </a:pPr>
            <a:r>
              <a:t/>
            </a:r>
            <a:endParaRPr/>
          </a:p>
        </p:txBody>
      </p:sp>
      <p:sp>
        <p:nvSpPr>
          <p:cNvPr id="481" name="Google Shape;481;p12"/>
          <p:cNvSpPr txBox="1"/>
          <p:nvPr>
            <p:ph idx="1" type="body"/>
          </p:nvPr>
        </p:nvSpPr>
        <p:spPr>
          <a:xfrm>
            <a:off x="644625" y="851800"/>
            <a:ext cx="4146900" cy="3447900"/>
          </a:xfrm>
          <a:prstGeom prst="rect">
            <a:avLst/>
          </a:prstGeom>
          <a:noFill/>
          <a:ln>
            <a:noFill/>
          </a:ln>
        </p:spPr>
        <p:txBody>
          <a:bodyPr anchorCtr="0" anchor="t" bIns="91425" lIns="91425" spcFirstLastPara="1" rIns="91425" wrap="square" tIns="91425">
            <a:noAutofit/>
          </a:bodyPr>
          <a:lstStyle/>
          <a:p>
            <a:pPr indent="-311150" lvl="0" marL="457200" rtl="0" algn="l">
              <a:lnSpc>
                <a:spcPct val="115000"/>
              </a:lnSpc>
              <a:spcBef>
                <a:spcPts val="0"/>
              </a:spcBef>
              <a:spcAft>
                <a:spcPts val="0"/>
              </a:spcAft>
              <a:buSzPts val="1300"/>
              <a:buChar char="●"/>
            </a:pPr>
            <a:r>
              <a:rPr lang="en"/>
              <a:t>Design</a:t>
            </a:r>
            <a:endParaRPr/>
          </a:p>
          <a:p>
            <a:pPr indent="-311150" lvl="0" marL="457200" rtl="0" algn="l">
              <a:lnSpc>
                <a:spcPct val="115000"/>
              </a:lnSpc>
              <a:spcBef>
                <a:spcPts val="0"/>
              </a:spcBef>
              <a:spcAft>
                <a:spcPts val="0"/>
              </a:spcAft>
              <a:buSzPts val="1300"/>
              <a:buChar char="●"/>
            </a:pPr>
            <a:r>
              <a:rPr lang="en"/>
              <a:t>Administration/Permitting</a:t>
            </a:r>
            <a:endParaRPr/>
          </a:p>
          <a:p>
            <a:pPr indent="-311150" lvl="0" marL="457200" rtl="0" algn="l">
              <a:lnSpc>
                <a:spcPct val="115000"/>
              </a:lnSpc>
              <a:spcBef>
                <a:spcPts val="0"/>
              </a:spcBef>
              <a:spcAft>
                <a:spcPts val="0"/>
              </a:spcAft>
              <a:buSzPts val="1300"/>
              <a:buChar char="●"/>
            </a:pPr>
            <a:r>
              <a:rPr lang="en"/>
              <a:t>Foundation</a:t>
            </a:r>
            <a:endParaRPr/>
          </a:p>
          <a:p>
            <a:pPr indent="-311150" lvl="0" marL="457200" rtl="0" algn="l">
              <a:lnSpc>
                <a:spcPct val="115000"/>
              </a:lnSpc>
              <a:spcBef>
                <a:spcPts val="0"/>
              </a:spcBef>
              <a:spcAft>
                <a:spcPts val="0"/>
              </a:spcAft>
              <a:buSzPts val="1300"/>
              <a:buChar char="●"/>
            </a:pPr>
            <a:r>
              <a:rPr lang="en"/>
              <a:t>Framing</a:t>
            </a:r>
            <a:endParaRPr/>
          </a:p>
          <a:p>
            <a:pPr indent="-311150" lvl="0" marL="457200" rtl="0" algn="l">
              <a:lnSpc>
                <a:spcPct val="115000"/>
              </a:lnSpc>
              <a:spcBef>
                <a:spcPts val="0"/>
              </a:spcBef>
              <a:spcAft>
                <a:spcPts val="0"/>
              </a:spcAft>
              <a:buSzPts val="1300"/>
              <a:buChar char="●"/>
            </a:pPr>
            <a:r>
              <a:rPr lang="en"/>
              <a:t>Roofing</a:t>
            </a:r>
            <a:endParaRPr/>
          </a:p>
          <a:p>
            <a:pPr indent="-311150" lvl="0" marL="457200" rtl="0" algn="l">
              <a:lnSpc>
                <a:spcPct val="115000"/>
              </a:lnSpc>
              <a:spcBef>
                <a:spcPts val="0"/>
              </a:spcBef>
              <a:spcAft>
                <a:spcPts val="0"/>
              </a:spcAft>
              <a:buSzPts val="1300"/>
              <a:buChar char="●"/>
            </a:pPr>
            <a:r>
              <a:rPr lang="en"/>
              <a:t>Flooring</a:t>
            </a:r>
            <a:endParaRPr/>
          </a:p>
          <a:p>
            <a:pPr indent="-311150" lvl="0" marL="457200" rtl="0" algn="l">
              <a:lnSpc>
                <a:spcPct val="115000"/>
              </a:lnSpc>
              <a:spcBef>
                <a:spcPts val="0"/>
              </a:spcBef>
              <a:spcAft>
                <a:spcPts val="0"/>
              </a:spcAft>
              <a:buSzPts val="1300"/>
              <a:buChar char="●"/>
            </a:pPr>
            <a:r>
              <a:rPr lang="en"/>
              <a:t>Electrical</a:t>
            </a:r>
            <a:endParaRPr/>
          </a:p>
          <a:p>
            <a:pPr indent="-311150" lvl="0" marL="457200" rtl="0" algn="l">
              <a:lnSpc>
                <a:spcPct val="115000"/>
              </a:lnSpc>
              <a:spcBef>
                <a:spcPts val="0"/>
              </a:spcBef>
              <a:spcAft>
                <a:spcPts val="0"/>
              </a:spcAft>
              <a:buSzPts val="1300"/>
              <a:buChar char="●"/>
            </a:pPr>
            <a:r>
              <a:rPr lang="en"/>
              <a:t>Plumbing</a:t>
            </a:r>
            <a:endParaRPr/>
          </a:p>
          <a:p>
            <a:pPr indent="-311150" lvl="0" marL="457200" rtl="0" algn="l">
              <a:lnSpc>
                <a:spcPct val="115000"/>
              </a:lnSpc>
              <a:spcBef>
                <a:spcPts val="0"/>
              </a:spcBef>
              <a:spcAft>
                <a:spcPts val="0"/>
              </a:spcAft>
              <a:buSzPts val="1300"/>
              <a:buChar char="●"/>
            </a:pPr>
            <a:r>
              <a:rPr lang="en"/>
              <a:t>Drywall/Glass</a:t>
            </a:r>
            <a:endParaRPr/>
          </a:p>
          <a:p>
            <a:pPr indent="-311150" lvl="0" marL="457200" rtl="0" algn="l">
              <a:lnSpc>
                <a:spcPct val="115000"/>
              </a:lnSpc>
              <a:spcBef>
                <a:spcPts val="0"/>
              </a:spcBef>
              <a:spcAft>
                <a:spcPts val="0"/>
              </a:spcAft>
              <a:buSzPts val="1300"/>
              <a:buChar char="●"/>
            </a:pPr>
            <a:r>
              <a:rPr lang="en"/>
              <a:t>Painting</a:t>
            </a:r>
            <a:endParaRPr/>
          </a:p>
          <a:p>
            <a:pPr indent="-311150" lvl="0" marL="457200" rtl="0" algn="l">
              <a:lnSpc>
                <a:spcPct val="115000"/>
              </a:lnSpc>
              <a:spcBef>
                <a:spcPts val="0"/>
              </a:spcBef>
              <a:spcAft>
                <a:spcPts val="0"/>
              </a:spcAft>
              <a:buSzPts val="1300"/>
              <a:buChar char="●"/>
            </a:pPr>
            <a:r>
              <a:rPr lang="en"/>
              <a:t>Finishing</a:t>
            </a:r>
            <a:endParaRPr/>
          </a:p>
          <a:p>
            <a:pPr indent="-311150" lvl="0" marL="457200" rtl="0" algn="l">
              <a:lnSpc>
                <a:spcPct val="115000"/>
              </a:lnSpc>
              <a:spcBef>
                <a:spcPts val="0"/>
              </a:spcBef>
              <a:spcAft>
                <a:spcPts val="0"/>
              </a:spcAft>
              <a:buSzPts val="1300"/>
              <a:buChar char="●"/>
            </a:pPr>
            <a:r>
              <a:rPr lang="en"/>
              <a:t>Cabinetry/Appliance</a:t>
            </a:r>
            <a:endParaRPr/>
          </a:p>
          <a:p>
            <a:pPr indent="-311150" lvl="0" marL="457200" rtl="0" algn="l">
              <a:lnSpc>
                <a:spcPct val="115000"/>
              </a:lnSpc>
              <a:spcBef>
                <a:spcPts val="0"/>
              </a:spcBef>
              <a:spcAft>
                <a:spcPts val="0"/>
              </a:spcAft>
              <a:buSzPts val="1300"/>
              <a:buChar char="●"/>
            </a:pPr>
            <a:r>
              <a:rPr lang="en"/>
              <a:t>Landscaping</a:t>
            </a:r>
            <a:endParaRPr/>
          </a:p>
        </p:txBody>
      </p:sp>
      <p:pic>
        <p:nvPicPr>
          <p:cNvPr descr="image of a staircase" id="482" name="Google Shape;482;p12" title="AdobeStock_1705227422.jpeg"/>
          <p:cNvPicPr preferRelativeResize="0"/>
          <p:nvPr>
            <p:ph idx="2" type="pic"/>
          </p:nvPr>
        </p:nvPicPr>
        <p:blipFill rotWithShape="1">
          <a:blip r:embed="rId3">
            <a:alphaModFix/>
          </a:blip>
          <a:srcRect b="0" l="23587" r="23587" t="0"/>
          <a:stretch/>
        </p:blipFill>
        <p:spPr>
          <a:xfrm>
            <a:off x="5263424" y="0"/>
            <a:ext cx="3880499" cy="5143500"/>
          </a:xfrm>
          <a:prstGeom prst="rect">
            <a:avLst/>
          </a:prstGeom>
          <a:noFill/>
          <a:ln>
            <a:noFill/>
          </a:ln>
        </p:spPr>
      </p:pic>
      <p:sp>
        <p:nvSpPr>
          <p:cNvPr id="483" name="Google Shape;483;p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solidFill>
                  <a:schemeClr val="lt1"/>
                </a:solidFill>
              </a:rPr>
              <a:t>‹#›</a:t>
            </a:fld>
            <a:endParaRPr>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13"/>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High Level Objectives (HLOs)</a:t>
            </a:r>
            <a:endParaRPr/>
          </a:p>
          <a:p>
            <a:pPr indent="0" lvl="0" marL="0" rtl="0" algn="l">
              <a:lnSpc>
                <a:spcPct val="100000"/>
              </a:lnSpc>
              <a:spcBef>
                <a:spcPts val="0"/>
              </a:spcBef>
              <a:spcAft>
                <a:spcPts val="0"/>
              </a:spcAft>
              <a:buSzPts val="2200"/>
              <a:buNone/>
            </a:pPr>
            <a:r>
              <a:t/>
            </a:r>
            <a:endParaRPr/>
          </a:p>
        </p:txBody>
      </p:sp>
      <p:sp>
        <p:nvSpPr>
          <p:cNvPr id="489" name="Google Shape;489;p13"/>
          <p:cNvSpPr txBox="1"/>
          <p:nvPr>
            <p:ph idx="1" type="body"/>
          </p:nvPr>
        </p:nvSpPr>
        <p:spPr>
          <a:xfrm>
            <a:off x="644625" y="851800"/>
            <a:ext cx="7993800" cy="3329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lang="en"/>
              <a:t>High-Level Objectives (HLOs) </a:t>
            </a:r>
            <a:r>
              <a:rPr b="1" lang="en"/>
              <a:t>translate an organization's vision into clear, outcome-focused goals for each task area</a:t>
            </a:r>
            <a:r>
              <a:rPr lang="en"/>
              <a:t>. They define what the organization seeks to achieve and why it matters, providing direction for acquisition planning, performance management, and execution.</a:t>
            </a:r>
            <a:endParaRPr/>
          </a:p>
          <a:p>
            <a:pPr indent="0" lvl="0" marL="0" rtl="0" algn="l">
              <a:lnSpc>
                <a:spcPct val="100000"/>
              </a:lnSpc>
              <a:spcBef>
                <a:spcPts val="0"/>
              </a:spcBef>
              <a:spcAft>
                <a:spcPts val="0"/>
              </a:spcAft>
              <a:buSzPts val="1300"/>
              <a:buNone/>
            </a:pPr>
            <a:r>
              <a:t/>
            </a:r>
            <a:endParaRPr/>
          </a:p>
          <a:p>
            <a:pPr indent="0" lvl="0" marL="0" rtl="0" algn="l">
              <a:lnSpc>
                <a:spcPct val="100000"/>
              </a:lnSpc>
              <a:spcBef>
                <a:spcPts val="0"/>
              </a:spcBef>
              <a:spcAft>
                <a:spcPts val="0"/>
              </a:spcAft>
              <a:buSzPts val="1300"/>
              <a:buNone/>
            </a:pPr>
            <a:r>
              <a:rPr b="1" lang="en"/>
              <a:t>When developing HLOs, consider these guiding questions:</a:t>
            </a:r>
            <a:endParaRPr b="1"/>
          </a:p>
          <a:p>
            <a:pPr indent="-311150" lvl="0" marL="457200" rtl="0" algn="l">
              <a:lnSpc>
                <a:spcPct val="100000"/>
              </a:lnSpc>
              <a:spcBef>
                <a:spcPts val="0"/>
              </a:spcBef>
              <a:spcAft>
                <a:spcPts val="0"/>
              </a:spcAft>
              <a:buSzPts val="1300"/>
              <a:buChar char="●"/>
            </a:pPr>
            <a:r>
              <a:rPr lang="en"/>
              <a:t>Why are you doing this? (Purpose)</a:t>
            </a:r>
            <a:endParaRPr/>
          </a:p>
          <a:p>
            <a:pPr indent="-311150" lvl="0" marL="457200" rtl="0" algn="l">
              <a:lnSpc>
                <a:spcPct val="100000"/>
              </a:lnSpc>
              <a:spcBef>
                <a:spcPts val="0"/>
              </a:spcBef>
              <a:spcAft>
                <a:spcPts val="0"/>
              </a:spcAft>
              <a:buSzPts val="1300"/>
              <a:buChar char="●"/>
            </a:pPr>
            <a:r>
              <a:rPr lang="en"/>
              <a:t>Why is it important? (Significance)</a:t>
            </a:r>
            <a:endParaRPr/>
          </a:p>
          <a:p>
            <a:pPr indent="-311150" lvl="0" marL="457200" rtl="0" algn="l">
              <a:lnSpc>
                <a:spcPct val="100000"/>
              </a:lnSpc>
              <a:spcBef>
                <a:spcPts val="0"/>
              </a:spcBef>
              <a:spcAft>
                <a:spcPts val="0"/>
              </a:spcAft>
              <a:buSzPts val="1300"/>
              <a:buChar char="●"/>
            </a:pPr>
            <a:r>
              <a:rPr lang="en"/>
              <a:t>What positive outcome will it produce? (Expected benefit)</a:t>
            </a:r>
            <a:endParaRPr/>
          </a:p>
          <a:p>
            <a:pPr indent="-311150" lvl="0" marL="457200" rtl="0" algn="l">
              <a:lnSpc>
                <a:spcPct val="100000"/>
              </a:lnSpc>
              <a:spcBef>
                <a:spcPts val="0"/>
              </a:spcBef>
              <a:spcAft>
                <a:spcPts val="0"/>
              </a:spcAft>
              <a:buSzPts val="1300"/>
              <a:buChar char="●"/>
            </a:pPr>
            <a:r>
              <a:rPr lang="en"/>
              <a:t>What are you ultimately trying to achieve? (Desired future state)</a:t>
            </a:r>
            <a:endParaRPr/>
          </a:p>
          <a:p>
            <a:pPr indent="0" lvl="0" marL="457200" rtl="0" algn="l">
              <a:lnSpc>
                <a:spcPct val="100000"/>
              </a:lnSpc>
              <a:spcBef>
                <a:spcPts val="0"/>
              </a:spcBef>
              <a:spcAft>
                <a:spcPts val="0"/>
              </a:spcAft>
              <a:buSzPts val="1300"/>
              <a:buNone/>
            </a:pPr>
            <a:r>
              <a:t/>
            </a:r>
            <a:endParaRPr/>
          </a:p>
          <a:p>
            <a:pPr indent="0" lvl="0" marL="0" rtl="0" algn="l">
              <a:lnSpc>
                <a:spcPct val="100000"/>
              </a:lnSpc>
              <a:spcBef>
                <a:spcPts val="0"/>
              </a:spcBef>
              <a:spcAft>
                <a:spcPts val="0"/>
              </a:spcAft>
              <a:buSzPts val="1300"/>
              <a:buNone/>
            </a:pPr>
            <a:r>
              <a:rPr b="1" lang="en"/>
              <a:t>A well-written HLO should:</a:t>
            </a:r>
            <a:endParaRPr/>
          </a:p>
          <a:p>
            <a:pPr indent="-311150" lvl="0" marL="457200" rtl="0" algn="l">
              <a:lnSpc>
                <a:spcPct val="100000"/>
              </a:lnSpc>
              <a:spcBef>
                <a:spcPts val="0"/>
              </a:spcBef>
              <a:spcAft>
                <a:spcPts val="0"/>
              </a:spcAft>
              <a:buSzPts val="1300"/>
              <a:buChar char="●"/>
            </a:pPr>
            <a:r>
              <a:rPr lang="en"/>
              <a:t>Focus on outcomes rather than activities</a:t>
            </a:r>
            <a:endParaRPr/>
          </a:p>
          <a:p>
            <a:pPr indent="-311150" lvl="0" marL="457200" rtl="0" algn="l">
              <a:lnSpc>
                <a:spcPct val="100000"/>
              </a:lnSpc>
              <a:spcBef>
                <a:spcPts val="0"/>
              </a:spcBef>
              <a:spcAft>
                <a:spcPts val="0"/>
              </a:spcAft>
              <a:buSzPts val="1300"/>
              <a:buChar char="●"/>
            </a:pPr>
            <a:r>
              <a:rPr lang="en"/>
              <a:t>Be clear, measurable, and actionable</a:t>
            </a:r>
            <a:endParaRPr/>
          </a:p>
          <a:p>
            <a:pPr indent="-311150" lvl="0" marL="457200" rtl="0" algn="l">
              <a:lnSpc>
                <a:spcPct val="100000"/>
              </a:lnSpc>
              <a:spcBef>
                <a:spcPts val="0"/>
              </a:spcBef>
              <a:spcAft>
                <a:spcPts val="0"/>
              </a:spcAft>
              <a:buSzPts val="1300"/>
              <a:buChar char="●"/>
            </a:pPr>
            <a:r>
              <a:rPr lang="en"/>
              <a:t>Communicate the value and impact of the work</a:t>
            </a:r>
            <a:endParaRPr/>
          </a:p>
          <a:p>
            <a:pPr indent="-311150" lvl="0" marL="457200" rtl="0" algn="l">
              <a:lnSpc>
                <a:spcPct val="100000"/>
              </a:lnSpc>
              <a:spcBef>
                <a:spcPts val="0"/>
              </a:spcBef>
              <a:spcAft>
                <a:spcPts val="0"/>
              </a:spcAft>
              <a:buSzPts val="1300"/>
              <a:buChar char="●"/>
            </a:pPr>
            <a:r>
              <a:rPr lang="en"/>
              <a:t>Align task execution with organizational goals</a:t>
            </a:r>
            <a:endParaRPr/>
          </a:p>
          <a:p>
            <a:pPr indent="0" lvl="0" marL="457200" rtl="0" algn="l">
              <a:lnSpc>
                <a:spcPct val="100000"/>
              </a:lnSpc>
              <a:spcBef>
                <a:spcPts val="0"/>
              </a:spcBef>
              <a:spcAft>
                <a:spcPts val="0"/>
              </a:spcAft>
              <a:buSzPts val="1300"/>
              <a:buNone/>
            </a:pPr>
            <a:r>
              <a:t/>
            </a:r>
            <a:endParaRPr/>
          </a:p>
          <a:p>
            <a:pPr indent="0" lvl="0" marL="457200" rtl="0" algn="l">
              <a:lnSpc>
                <a:spcPct val="100000"/>
              </a:lnSpc>
              <a:spcBef>
                <a:spcPts val="0"/>
              </a:spcBef>
              <a:spcAft>
                <a:spcPts val="0"/>
              </a:spcAft>
              <a:buSzPts val="1300"/>
              <a:buNone/>
            </a:pPr>
            <a:r>
              <a:t/>
            </a:r>
            <a:endParaRPr/>
          </a:p>
        </p:txBody>
      </p:sp>
      <p:sp>
        <p:nvSpPr>
          <p:cNvPr id="490" name="Google Shape;490;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14"/>
          <p:cNvSpPr txBox="1"/>
          <p:nvPr>
            <p:ph type="title"/>
          </p:nvPr>
        </p:nvSpPr>
        <p:spPr>
          <a:xfrm>
            <a:off x="549725" y="603925"/>
            <a:ext cx="7977300" cy="122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400"/>
              <a:buNone/>
            </a:pPr>
            <a:r>
              <a:rPr lang="en"/>
              <a:t>HLO template</a:t>
            </a:r>
            <a:endParaRPr/>
          </a:p>
          <a:p>
            <a:pPr indent="0" lvl="0" marL="0" rtl="0" algn="ctr">
              <a:lnSpc>
                <a:spcPct val="100000"/>
              </a:lnSpc>
              <a:spcBef>
                <a:spcPts val="0"/>
              </a:spcBef>
              <a:spcAft>
                <a:spcPts val="0"/>
              </a:spcAft>
              <a:buSzPts val="4400"/>
              <a:buNone/>
            </a:pPr>
            <a:r>
              <a:t/>
            </a:r>
            <a:endParaRPr/>
          </a:p>
        </p:txBody>
      </p:sp>
      <p:sp>
        <p:nvSpPr>
          <p:cNvPr id="496" name="Google Shape;496;p14"/>
          <p:cNvSpPr txBox="1"/>
          <p:nvPr>
            <p:ph idx="3" type="title"/>
          </p:nvPr>
        </p:nvSpPr>
        <p:spPr>
          <a:xfrm>
            <a:off x="799775" y="1634125"/>
            <a:ext cx="7608000" cy="2163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600"/>
              <a:buNone/>
            </a:pPr>
            <a:r>
              <a:rPr lang="en" sz="2400"/>
              <a:t>For [</a:t>
            </a:r>
            <a:r>
              <a:rPr b="1" lang="en" sz="2400">
                <a:solidFill>
                  <a:srgbClr val="A3D9FF"/>
                </a:solidFill>
              </a:rPr>
              <a:t>Task Area</a:t>
            </a:r>
            <a:r>
              <a:rPr lang="en" sz="2400"/>
              <a:t>], [</a:t>
            </a:r>
            <a:r>
              <a:rPr b="1" lang="en" sz="2400">
                <a:solidFill>
                  <a:srgbClr val="A3D9FF"/>
                </a:solidFill>
              </a:rPr>
              <a:t>Organization</a:t>
            </a:r>
            <a:r>
              <a:rPr lang="en" sz="2400"/>
              <a:t>] seeks to </a:t>
            </a:r>
            <a:br>
              <a:rPr lang="en" sz="2400"/>
            </a:br>
            <a:r>
              <a:rPr lang="en" sz="2400"/>
              <a:t>[</a:t>
            </a:r>
            <a:r>
              <a:rPr b="1" lang="en" sz="2400">
                <a:solidFill>
                  <a:srgbClr val="A3D9FF"/>
                </a:solidFill>
              </a:rPr>
              <a:t>desired outcome</a:t>
            </a:r>
            <a:r>
              <a:rPr lang="en" sz="2400"/>
              <a:t>] by [</a:t>
            </a:r>
            <a:r>
              <a:rPr b="1" lang="en" sz="2400">
                <a:solidFill>
                  <a:srgbClr val="A3D9FF"/>
                </a:solidFill>
              </a:rPr>
              <a:t>approach or purpose</a:t>
            </a:r>
            <a:r>
              <a:rPr lang="en" sz="2400"/>
              <a:t>], resulting in [</a:t>
            </a:r>
            <a:r>
              <a:rPr b="1" lang="en" sz="2400">
                <a:solidFill>
                  <a:srgbClr val="A3D9FF"/>
                </a:solidFill>
              </a:rPr>
              <a:t>expected benefit</a:t>
            </a:r>
            <a:r>
              <a:rPr lang="en" sz="2400"/>
              <a:t>], while advancing [</a:t>
            </a:r>
            <a:r>
              <a:rPr b="1" lang="en" sz="2400">
                <a:solidFill>
                  <a:srgbClr val="A3D9FF"/>
                </a:solidFill>
              </a:rPr>
              <a:t>long-term aspiration</a:t>
            </a:r>
            <a:r>
              <a:rPr lang="en" sz="2400"/>
              <a:t>].</a:t>
            </a:r>
            <a:endParaRPr sz="2400"/>
          </a:p>
          <a:p>
            <a:pPr indent="0" lvl="0" marL="0" rtl="0" algn="ctr">
              <a:lnSpc>
                <a:spcPct val="100000"/>
              </a:lnSpc>
              <a:spcBef>
                <a:spcPts val="0"/>
              </a:spcBef>
              <a:spcAft>
                <a:spcPts val="0"/>
              </a:spcAft>
              <a:buSzPts val="2600"/>
              <a:buNone/>
            </a:pPr>
            <a:r>
              <a:t/>
            </a:r>
            <a:endParaRPr>
              <a:solidFill>
                <a:srgbClr val="A3D9FF"/>
              </a:solidFill>
            </a:endParaRPr>
          </a:p>
        </p:txBody>
      </p:sp>
      <p:sp>
        <p:nvSpPr>
          <p:cNvPr id="497" name="Google Shape;49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15"/>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Examples of a HLO</a:t>
            </a:r>
            <a:endParaRPr/>
          </a:p>
          <a:p>
            <a:pPr indent="0" lvl="0" marL="0" rtl="0" algn="l">
              <a:lnSpc>
                <a:spcPct val="100000"/>
              </a:lnSpc>
              <a:spcBef>
                <a:spcPts val="0"/>
              </a:spcBef>
              <a:spcAft>
                <a:spcPts val="0"/>
              </a:spcAft>
              <a:buSzPts val="2200"/>
              <a:buNone/>
            </a:pPr>
            <a:r>
              <a:t/>
            </a:r>
            <a:endParaRPr/>
          </a:p>
        </p:txBody>
      </p:sp>
      <p:sp>
        <p:nvSpPr>
          <p:cNvPr id="503" name="Google Shape;503;p15"/>
          <p:cNvSpPr txBox="1"/>
          <p:nvPr>
            <p:ph idx="1" type="body"/>
          </p:nvPr>
        </p:nvSpPr>
        <p:spPr>
          <a:xfrm>
            <a:off x="644625" y="851800"/>
            <a:ext cx="7322700" cy="3571500"/>
          </a:xfrm>
          <a:prstGeom prst="rect">
            <a:avLst/>
          </a:prstGeom>
          <a:noFill/>
          <a:ln>
            <a:noFill/>
          </a:ln>
        </p:spPr>
        <p:txBody>
          <a:bodyPr anchorCtr="0" anchor="t" bIns="91425" lIns="91425" spcFirstLastPara="1" rIns="91425" wrap="square" tIns="91425">
            <a:noAutofit/>
          </a:bodyPr>
          <a:lstStyle/>
          <a:p>
            <a:pPr indent="-311150" lvl="0" marL="457200" rtl="0" algn="l">
              <a:lnSpc>
                <a:spcPct val="100000"/>
              </a:lnSpc>
              <a:spcBef>
                <a:spcPts val="0"/>
              </a:spcBef>
              <a:spcAft>
                <a:spcPts val="0"/>
              </a:spcAft>
              <a:buSzPts val="1300"/>
              <a:buChar char="●"/>
            </a:pPr>
            <a:r>
              <a:rPr lang="en"/>
              <a:t>For </a:t>
            </a:r>
            <a:r>
              <a:rPr b="1" lang="en"/>
              <a:t>Media and Entertainment Relations</a:t>
            </a:r>
            <a:r>
              <a:rPr lang="en"/>
              <a:t>, NASA seeks to provide accurate and transparent representation of its work to promote positive media coverage and strengthen public understanding in a timely manners.</a:t>
            </a:r>
            <a:br>
              <a:rPr lang="en"/>
            </a:br>
            <a:endParaRPr/>
          </a:p>
          <a:p>
            <a:pPr indent="-311150" lvl="0" marL="457200" rtl="0" algn="l">
              <a:lnSpc>
                <a:spcPct val="100000"/>
              </a:lnSpc>
              <a:spcBef>
                <a:spcPts val="0"/>
              </a:spcBef>
              <a:spcAft>
                <a:spcPts val="0"/>
              </a:spcAft>
              <a:buSzPts val="1300"/>
              <a:buChar char="●"/>
            </a:pPr>
            <a:r>
              <a:rPr lang="en"/>
              <a:t>For </a:t>
            </a:r>
            <a:r>
              <a:rPr b="1" lang="en"/>
              <a:t>Data Analysis &amp; Modeling</a:t>
            </a:r>
            <a:r>
              <a:rPr lang="en"/>
              <a:t>, OAR seeks the highest scientific integrity in its data analysis and modeling to support OAR programs and EPA's mission. </a:t>
            </a:r>
            <a:br>
              <a:rPr lang="en"/>
            </a:br>
            <a:endParaRPr/>
          </a:p>
          <a:p>
            <a:pPr indent="-311150" lvl="0" marL="457200" rtl="0" algn="l">
              <a:lnSpc>
                <a:spcPct val="100000"/>
              </a:lnSpc>
              <a:spcBef>
                <a:spcPts val="0"/>
              </a:spcBef>
              <a:spcAft>
                <a:spcPts val="0"/>
              </a:spcAft>
              <a:buSzPts val="1300"/>
              <a:buChar char="●"/>
            </a:pPr>
            <a:r>
              <a:rPr lang="en"/>
              <a:t>For </a:t>
            </a:r>
            <a:r>
              <a:rPr b="1" lang="en"/>
              <a:t>Media and Entertainment Relations</a:t>
            </a:r>
            <a:r>
              <a:rPr lang="en"/>
              <a:t>, NASA seeks to transparently provide an accurate representation of NASA's work that earns positive media coverage in a timely manner.</a:t>
            </a:r>
            <a:br>
              <a:rPr lang="en"/>
            </a:br>
            <a:endParaRPr/>
          </a:p>
          <a:p>
            <a:pPr indent="-311150" lvl="0" marL="457200" rtl="0" algn="l">
              <a:lnSpc>
                <a:spcPct val="100000"/>
              </a:lnSpc>
              <a:spcBef>
                <a:spcPts val="0"/>
              </a:spcBef>
              <a:spcAft>
                <a:spcPts val="0"/>
              </a:spcAft>
              <a:buSzPts val="1300"/>
              <a:buChar char="●"/>
            </a:pPr>
            <a:r>
              <a:rPr lang="en"/>
              <a:t>For </a:t>
            </a:r>
            <a:r>
              <a:rPr b="1" lang="en"/>
              <a:t>Enterprise Service Desk Support</a:t>
            </a:r>
            <a:r>
              <a:rPr lang="en"/>
              <a:t>, USMS HQ OPS seeks timely resolution of issues; a one-stop shop for IT user support regardless of staff location or technology boundaries.</a:t>
            </a:r>
            <a:endParaRPr/>
          </a:p>
          <a:p>
            <a:pPr indent="0" lvl="0" marL="457200" rtl="0" algn="l">
              <a:lnSpc>
                <a:spcPct val="100000"/>
              </a:lnSpc>
              <a:spcBef>
                <a:spcPts val="0"/>
              </a:spcBef>
              <a:spcAft>
                <a:spcPts val="0"/>
              </a:spcAft>
              <a:buSzPts val="1300"/>
              <a:buNone/>
            </a:pPr>
            <a:r>
              <a:t/>
            </a:r>
            <a:endParaRPr/>
          </a:p>
          <a:p>
            <a:pPr indent="0" lvl="0" marL="457200" rtl="0" algn="l">
              <a:lnSpc>
                <a:spcPct val="100000"/>
              </a:lnSpc>
              <a:spcBef>
                <a:spcPts val="0"/>
              </a:spcBef>
              <a:spcAft>
                <a:spcPts val="0"/>
              </a:spcAft>
              <a:buSzPts val="1300"/>
              <a:buNone/>
            </a:pPr>
            <a:r>
              <a:t/>
            </a:r>
            <a:endParaRPr/>
          </a:p>
          <a:p>
            <a:pPr indent="0" lvl="0" marL="457200" rtl="0" algn="l">
              <a:lnSpc>
                <a:spcPct val="100000"/>
              </a:lnSpc>
              <a:spcBef>
                <a:spcPts val="0"/>
              </a:spcBef>
              <a:spcAft>
                <a:spcPts val="0"/>
              </a:spcAft>
              <a:buSzPts val="1300"/>
              <a:buNone/>
            </a:pPr>
            <a:r>
              <a:t/>
            </a:r>
            <a:endParaRPr/>
          </a:p>
          <a:p>
            <a:pPr indent="0" lvl="0" marL="457200" rtl="0" algn="l">
              <a:lnSpc>
                <a:spcPct val="100000"/>
              </a:lnSpc>
              <a:spcBef>
                <a:spcPts val="0"/>
              </a:spcBef>
              <a:spcAft>
                <a:spcPts val="0"/>
              </a:spcAft>
              <a:buSzPts val="1300"/>
              <a:buNone/>
            </a:pPr>
            <a:r>
              <a:t/>
            </a:r>
            <a:endParaRPr/>
          </a:p>
        </p:txBody>
      </p:sp>
      <p:sp>
        <p:nvSpPr>
          <p:cNvPr id="504" name="Google Shape;504;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16"/>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Examples of a HLO </a:t>
            </a:r>
            <a:r>
              <a:rPr lang="en" sz="1700"/>
              <a:t>(cont.)</a:t>
            </a:r>
            <a:endParaRPr sz="1700"/>
          </a:p>
          <a:p>
            <a:pPr indent="0" lvl="0" marL="0" rtl="0" algn="l">
              <a:lnSpc>
                <a:spcPct val="100000"/>
              </a:lnSpc>
              <a:spcBef>
                <a:spcPts val="0"/>
              </a:spcBef>
              <a:spcAft>
                <a:spcPts val="0"/>
              </a:spcAft>
              <a:buSzPts val="2200"/>
              <a:buNone/>
            </a:pPr>
            <a:r>
              <a:t/>
            </a:r>
            <a:endParaRPr/>
          </a:p>
        </p:txBody>
      </p:sp>
      <p:sp>
        <p:nvSpPr>
          <p:cNvPr id="510" name="Google Shape;510;p16"/>
          <p:cNvSpPr txBox="1"/>
          <p:nvPr>
            <p:ph idx="1" type="body"/>
          </p:nvPr>
        </p:nvSpPr>
        <p:spPr>
          <a:xfrm>
            <a:off x="644625" y="851800"/>
            <a:ext cx="6980400" cy="3571500"/>
          </a:xfrm>
          <a:prstGeom prst="rect">
            <a:avLst/>
          </a:prstGeom>
          <a:noFill/>
          <a:ln>
            <a:noFill/>
          </a:ln>
        </p:spPr>
        <p:txBody>
          <a:bodyPr anchorCtr="0" anchor="t" bIns="91425" lIns="91425" spcFirstLastPara="1" rIns="91425" wrap="square" tIns="91425">
            <a:noAutofit/>
          </a:bodyPr>
          <a:lstStyle/>
          <a:p>
            <a:pPr indent="-311150" lvl="0" marL="457200" rtl="0" algn="l">
              <a:lnSpc>
                <a:spcPct val="100000"/>
              </a:lnSpc>
              <a:spcBef>
                <a:spcPts val="0"/>
              </a:spcBef>
              <a:spcAft>
                <a:spcPts val="0"/>
              </a:spcAft>
              <a:buSzPts val="1300"/>
              <a:buChar char="●"/>
            </a:pPr>
            <a:r>
              <a:rPr lang="en"/>
              <a:t>For </a:t>
            </a:r>
            <a:r>
              <a:rPr b="1" lang="en"/>
              <a:t>Transition Support</a:t>
            </a:r>
            <a:r>
              <a:rPr lang="en"/>
              <a:t>, NTIA seeks a smooth transition of the contract to the next provider at the end of the contract period of performance (POP) with no loss in capability or data to avoid negative developmental or operational impact.</a:t>
            </a:r>
            <a:br>
              <a:rPr lang="en"/>
            </a:br>
            <a:endParaRPr/>
          </a:p>
          <a:p>
            <a:pPr indent="-311150" lvl="0" marL="457200" rtl="0" algn="l">
              <a:lnSpc>
                <a:spcPct val="100000"/>
              </a:lnSpc>
              <a:spcBef>
                <a:spcPts val="0"/>
              </a:spcBef>
              <a:spcAft>
                <a:spcPts val="0"/>
              </a:spcAft>
              <a:buSzPts val="1300"/>
              <a:buChar char="●"/>
            </a:pPr>
            <a:r>
              <a:rPr lang="en"/>
              <a:t>For </a:t>
            </a:r>
            <a:r>
              <a:rPr b="1" lang="en"/>
              <a:t>Policy &amp; Regulation Support</a:t>
            </a:r>
            <a:r>
              <a:rPr lang="en"/>
              <a:t>, EPA seeks high quality, unbiased, and cost-effective policy and regulatory support for effective rulemaking and public hearings, to support EPA’s mission.</a:t>
            </a:r>
            <a:br>
              <a:rPr lang="en"/>
            </a:br>
            <a:endParaRPr/>
          </a:p>
          <a:p>
            <a:pPr indent="-311150" lvl="0" marL="457200" rtl="0" algn="l">
              <a:lnSpc>
                <a:spcPct val="100000"/>
              </a:lnSpc>
              <a:spcBef>
                <a:spcPts val="0"/>
              </a:spcBef>
              <a:spcAft>
                <a:spcPts val="0"/>
              </a:spcAft>
              <a:buSzPts val="1300"/>
              <a:buChar char="●"/>
            </a:pPr>
            <a:r>
              <a:rPr lang="en"/>
              <a:t>For </a:t>
            </a:r>
            <a:r>
              <a:rPr b="1" lang="en"/>
              <a:t>Digital Media &amp; Oversight</a:t>
            </a:r>
            <a:r>
              <a:rPr lang="en"/>
              <a:t>, NASA seeks to grow agency audiences using innovative technologies, creating a continuous cycle of engagement and feedback consistent with agency messaging.</a:t>
            </a:r>
            <a:endParaRPr/>
          </a:p>
          <a:p>
            <a:pPr indent="0" lvl="0" marL="457200" rtl="0" algn="l">
              <a:lnSpc>
                <a:spcPct val="100000"/>
              </a:lnSpc>
              <a:spcBef>
                <a:spcPts val="0"/>
              </a:spcBef>
              <a:spcAft>
                <a:spcPts val="0"/>
              </a:spcAft>
              <a:buSzPts val="1300"/>
              <a:buNone/>
            </a:pPr>
            <a:r>
              <a:t/>
            </a:r>
            <a:endParaRPr/>
          </a:p>
          <a:p>
            <a:pPr indent="0" lvl="0" marL="457200" rtl="0" algn="l">
              <a:lnSpc>
                <a:spcPct val="100000"/>
              </a:lnSpc>
              <a:spcBef>
                <a:spcPts val="0"/>
              </a:spcBef>
              <a:spcAft>
                <a:spcPts val="0"/>
              </a:spcAft>
              <a:buSzPts val="1300"/>
              <a:buNone/>
            </a:pPr>
            <a:r>
              <a:t/>
            </a:r>
            <a:endParaRPr/>
          </a:p>
          <a:p>
            <a:pPr indent="0" lvl="0" marL="457200" rtl="0" algn="l">
              <a:lnSpc>
                <a:spcPct val="100000"/>
              </a:lnSpc>
              <a:spcBef>
                <a:spcPts val="0"/>
              </a:spcBef>
              <a:spcAft>
                <a:spcPts val="0"/>
              </a:spcAft>
              <a:buSzPts val="1300"/>
              <a:buNone/>
            </a:pPr>
            <a:r>
              <a:t/>
            </a:r>
            <a:endParaRPr/>
          </a:p>
        </p:txBody>
      </p:sp>
      <p:sp>
        <p:nvSpPr>
          <p:cNvPr id="511" name="Google Shape;511;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17"/>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Define Expected Results</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p:txBody>
      </p:sp>
      <p:sp>
        <p:nvSpPr>
          <p:cNvPr id="517" name="Google Shape;517;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18"/>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USMS Workshop Example</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pic>
        <p:nvPicPr>
          <p:cNvPr descr="Center of Excellence Outcome-Based Contracting logo" id="523" name="Google Shape;523;p18" title="COE Logo.png"/>
          <p:cNvPicPr preferRelativeResize="0"/>
          <p:nvPr/>
        </p:nvPicPr>
        <p:blipFill rotWithShape="1">
          <a:blip r:embed="rId3">
            <a:alphaModFix/>
          </a:blip>
          <a:srcRect b="0" l="0" r="0" t="0"/>
          <a:stretch/>
        </p:blipFill>
        <p:spPr>
          <a:xfrm>
            <a:off x="6179225" y="261110"/>
            <a:ext cx="2646523" cy="870975"/>
          </a:xfrm>
          <a:prstGeom prst="rect">
            <a:avLst/>
          </a:prstGeom>
          <a:noFill/>
          <a:ln>
            <a:noFill/>
          </a:ln>
        </p:spPr>
      </p:pic>
      <p:pic>
        <p:nvPicPr>
          <p:cNvPr descr="Photo of facilitated workshop for US Marshal's Service documenting their requirements in a conference room using flip charts and computers." id="524" name="Google Shape;524;p18" title="20241121_095557.jpg"/>
          <p:cNvPicPr preferRelativeResize="0"/>
          <p:nvPr/>
        </p:nvPicPr>
        <p:blipFill rotWithShape="1">
          <a:blip r:embed="rId4">
            <a:alphaModFix/>
          </a:blip>
          <a:srcRect b="39697" l="309" r="8840" t="13535"/>
          <a:stretch/>
        </p:blipFill>
        <p:spPr>
          <a:xfrm>
            <a:off x="0" y="1168575"/>
            <a:ext cx="9144003" cy="3530323"/>
          </a:xfrm>
          <a:prstGeom prst="rect">
            <a:avLst/>
          </a:prstGeom>
          <a:noFill/>
          <a:ln>
            <a:noFill/>
          </a:ln>
        </p:spPr>
      </p:pic>
      <p:sp>
        <p:nvSpPr>
          <p:cNvPr id="525" name="Google Shape;52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19"/>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Use ARC to Turn Results into Performance Requirements</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p:txBody>
      </p:sp>
      <p:sp>
        <p:nvSpPr>
          <p:cNvPr id="531" name="Google Shape;531;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2"/>
          <p:cNvSpPr txBox="1"/>
          <p:nvPr>
            <p:ph idx="4294967295" type="title"/>
          </p:nvPr>
        </p:nvSpPr>
        <p:spPr>
          <a:xfrm>
            <a:off x="311700" y="1203825"/>
            <a:ext cx="8520600" cy="8418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2800"/>
              <a:buNone/>
            </a:pPr>
            <a:r>
              <a:rPr lang="en">
                <a:solidFill>
                  <a:schemeClr val="lt1"/>
                </a:solidFill>
              </a:rPr>
              <a:t>AGENDA</a:t>
            </a:r>
            <a:endParaRPr>
              <a:solidFill>
                <a:schemeClr val="lt1"/>
              </a:solidFill>
            </a:endParaRPr>
          </a:p>
        </p:txBody>
      </p:sp>
      <p:sp>
        <p:nvSpPr>
          <p:cNvPr id="398" name="Google Shape;398;p2"/>
          <p:cNvSpPr txBox="1"/>
          <p:nvPr/>
        </p:nvSpPr>
        <p:spPr>
          <a:xfrm>
            <a:off x="497125" y="1619843"/>
            <a:ext cx="3870300" cy="36051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1 </a:t>
            </a:r>
            <a:r>
              <a:rPr b="0" i="0" lang="en" sz="1500" u="none" cap="none" strike="noStrike">
                <a:solidFill>
                  <a:schemeClr val="lt1"/>
                </a:solidFill>
                <a:latin typeface="Arial"/>
                <a:ea typeface="Arial"/>
                <a:cs typeface="Arial"/>
                <a:sym typeface="Arial"/>
              </a:rPr>
              <a:t>Performance-Based Acquisition Primer</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2 </a:t>
            </a:r>
            <a:r>
              <a:rPr b="0" i="0" lang="en" sz="1500" u="none" cap="none" strike="noStrike">
                <a:solidFill>
                  <a:schemeClr val="lt1"/>
                </a:solidFill>
                <a:latin typeface="Arial"/>
                <a:ea typeface="Arial"/>
                <a:cs typeface="Arial"/>
                <a:sym typeface="Arial"/>
              </a:rPr>
              <a:t>5 Keys to Writing Better Requirements</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3 </a:t>
            </a:r>
            <a:r>
              <a:rPr b="0" i="0" lang="en" sz="1500" u="none" cap="none" strike="noStrike">
                <a:solidFill>
                  <a:schemeClr val="lt1"/>
                </a:solidFill>
                <a:latin typeface="Arial"/>
                <a:ea typeface="Arial"/>
                <a:cs typeface="Arial"/>
                <a:sym typeface="Arial"/>
              </a:rPr>
              <a:t>Understand the “Why” and “What”</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4 </a:t>
            </a:r>
            <a:r>
              <a:rPr b="0" i="0" lang="en" sz="1500" u="none" cap="none" strike="noStrike">
                <a:solidFill>
                  <a:schemeClr val="lt1"/>
                </a:solidFill>
                <a:latin typeface="Arial"/>
                <a:ea typeface="Arial"/>
                <a:cs typeface="Arial"/>
                <a:sym typeface="Arial"/>
              </a:rPr>
              <a:t>Frame the High-Level Scope</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5 </a:t>
            </a:r>
            <a:r>
              <a:rPr b="0" i="0" lang="en" sz="1500" u="none" cap="none" strike="noStrike">
                <a:solidFill>
                  <a:schemeClr val="lt1"/>
                </a:solidFill>
                <a:latin typeface="Arial"/>
                <a:ea typeface="Arial"/>
                <a:cs typeface="Arial"/>
                <a:sym typeface="Arial"/>
              </a:rPr>
              <a:t>Document and Define Results</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6 </a:t>
            </a:r>
            <a:r>
              <a:rPr b="0" i="0" lang="en" sz="1500" u="none" cap="none" strike="noStrike">
                <a:solidFill>
                  <a:schemeClr val="lt1"/>
                </a:solidFill>
                <a:latin typeface="Arial"/>
                <a:ea typeface="Arial"/>
                <a:cs typeface="Arial"/>
                <a:sym typeface="Arial"/>
              </a:rPr>
              <a:t>Use ARC Model for Requirements</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7 </a:t>
            </a:r>
            <a:r>
              <a:rPr b="0" i="0" lang="en" sz="1500" u="none" cap="none" strike="noStrike">
                <a:solidFill>
                  <a:schemeClr val="lt1"/>
                </a:solidFill>
                <a:latin typeface="Arial"/>
                <a:ea typeface="Arial"/>
                <a:cs typeface="Arial"/>
                <a:sym typeface="Arial"/>
              </a:rPr>
              <a:t>Establish Standards</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8 </a:t>
            </a:r>
            <a:r>
              <a:rPr b="0" i="0" lang="en" sz="1500" u="none" cap="none" strike="noStrike">
                <a:solidFill>
                  <a:schemeClr val="lt1"/>
                </a:solidFill>
                <a:latin typeface="Arial"/>
                <a:ea typeface="Arial"/>
                <a:cs typeface="Arial"/>
                <a:sym typeface="Arial"/>
              </a:rPr>
              <a:t>Use Plain Language</a:t>
            </a:r>
            <a:endParaRPr b="0" i="0" sz="1500" u="none" cap="none" strike="noStrike">
              <a:solidFill>
                <a:schemeClr val="lt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2200"/>
              <a:buFont typeface="Arial"/>
              <a:buNone/>
            </a:pPr>
            <a:r>
              <a:rPr b="1" i="0" lang="en" sz="2200" u="none" cap="none" strike="noStrike">
                <a:solidFill>
                  <a:schemeClr val="lt1"/>
                </a:solidFill>
                <a:latin typeface="Arial"/>
                <a:ea typeface="Arial"/>
                <a:cs typeface="Arial"/>
                <a:sym typeface="Arial"/>
              </a:rPr>
              <a:t>9 </a:t>
            </a:r>
            <a:r>
              <a:rPr b="0" i="0" lang="en" sz="1500" u="none" cap="none" strike="noStrike">
                <a:solidFill>
                  <a:schemeClr val="lt1"/>
                </a:solidFill>
                <a:latin typeface="Arial"/>
                <a:ea typeface="Arial"/>
                <a:cs typeface="Arial"/>
                <a:sym typeface="Arial"/>
              </a:rPr>
              <a:t>QASP</a:t>
            </a:r>
            <a:endParaRPr b="0" i="0" sz="1500" u="none" cap="none" strike="noStrike">
              <a:solidFill>
                <a:schemeClr val="lt1"/>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500"/>
              <a:buFont typeface="Arial"/>
              <a:buNone/>
            </a:pPr>
            <a:r>
              <a:t/>
            </a:r>
            <a:endParaRPr b="0" i="0" sz="1500" u="none" cap="none" strike="noStrike">
              <a:solidFill>
                <a:srgbClr val="595959"/>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500"/>
              <a:buFont typeface="Arial"/>
              <a:buNone/>
            </a:pPr>
            <a:r>
              <a:t/>
            </a:r>
            <a:endParaRPr b="0" i="0" sz="1500" u="none" cap="none" strike="noStrike">
              <a:solidFill>
                <a:srgbClr val="595959"/>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500"/>
              <a:buFont typeface="Arial"/>
              <a:buNone/>
            </a:pPr>
            <a:r>
              <a:t/>
            </a:r>
            <a:endParaRPr b="0" i="0" sz="1500" u="none" cap="none" strike="noStrike">
              <a:solidFill>
                <a:srgbClr val="595959"/>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20"/>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Components of an ARC Method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sp>
        <p:nvSpPr>
          <p:cNvPr id="537" name="Google Shape;537;p20"/>
          <p:cNvSpPr txBox="1"/>
          <p:nvPr>
            <p:ph idx="4294967295" type="body"/>
          </p:nvPr>
        </p:nvSpPr>
        <p:spPr>
          <a:xfrm>
            <a:off x="655325" y="2339800"/>
            <a:ext cx="1818600" cy="19086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sz="2200">
                <a:solidFill>
                  <a:srgbClr val="084680"/>
                </a:solidFill>
              </a:rPr>
              <a:t>ACTION</a:t>
            </a:r>
            <a:br>
              <a:rPr lang="en" sz="1200"/>
            </a:br>
            <a:r>
              <a:rPr lang="en" sz="1100"/>
              <a:t>A clear, active verb describing the specific task or performance required.</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b="1" i="1" lang="en" sz="1100"/>
              <a:t>Examples:</a:t>
            </a:r>
            <a:endParaRPr b="1" i="1" sz="1100"/>
          </a:p>
          <a:p>
            <a:pPr indent="-102870" lvl="0" marL="274320" rtl="0" algn="l">
              <a:lnSpc>
                <a:spcPct val="100000"/>
              </a:lnSpc>
              <a:spcBef>
                <a:spcPts val="0"/>
              </a:spcBef>
              <a:spcAft>
                <a:spcPts val="0"/>
              </a:spcAft>
              <a:buSzPts val="900"/>
              <a:buChar char="●"/>
            </a:pPr>
            <a:r>
              <a:rPr lang="en" sz="1100"/>
              <a:t>Conduct</a:t>
            </a:r>
            <a:endParaRPr sz="1100"/>
          </a:p>
          <a:p>
            <a:pPr indent="-102870" lvl="0" marL="274320" rtl="0" algn="l">
              <a:lnSpc>
                <a:spcPct val="100000"/>
              </a:lnSpc>
              <a:spcBef>
                <a:spcPts val="0"/>
              </a:spcBef>
              <a:spcAft>
                <a:spcPts val="0"/>
              </a:spcAft>
              <a:buSzPts val="900"/>
              <a:buChar char="●"/>
            </a:pPr>
            <a:r>
              <a:rPr lang="en" sz="1100"/>
              <a:t>Draft</a:t>
            </a:r>
            <a:endParaRPr sz="1100"/>
          </a:p>
          <a:p>
            <a:pPr indent="-102870" lvl="0" marL="274320" rtl="0" algn="l">
              <a:lnSpc>
                <a:spcPct val="100000"/>
              </a:lnSpc>
              <a:spcBef>
                <a:spcPts val="0"/>
              </a:spcBef>
              <a:spcAft>
                <a:spcPts val="0"/>
              </a:spcAft>
              <a:buSzPts val="900"/>
              <a:buChar char="●"/>
            </a:pPr>
            <a:r>
              <a:rPr lang="en" sz="1100"/>
              <a:t>Provide</a:t>
            </a:r>
            <a:endParaRPr sz="1100"/>
          </a:p>
          <a:p>
            <a:pPr indent="-102870" lvl="0" marL="274320" rtl="0" algn="l">
              <a:lnSpc>
                <a:spcPct val="100000"/>
              </a:lnSpc>
              <a:spcBef>
                <a:spcPts val="0"/>
              </a:spcBef>
              <a:spcAft>
                <a:spcPts val="0"/>
              </a:spcAft>
              <a:buSzPts val="900"/>
              <a:buChar char="●"/>
            </a:pPr>
            <a:r>
              <a:rPr lang="en" sz="1100"/>
              <a:t>Maintain</a:t>
            </a:r>
            <a:endParaRPr sz="11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p:txBody>
      </p:sp>
      <p:sp>
        <p:nvSpPr>
          <p:cNvPr id="538" name="Google Shape;538;p20"/>
          <p:cNvSpPr txBox="1"/>
          <p:nvPr>
            <p:ph idx="4294967295" type="body"/>
          </p:nvPr>
        </p:nvSpPr>
        <p:spPr>
          <a:xfrm>
            <a:off x="3598249" y="2135517"/>
            <a:ext cx="1818600" cy="2020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sz="2200">
                <a:solidFill>
                  <a:srgbClr val="10874D"/>
                </a:solidFill>
              </a:rPr>
              <a:t>RESULT</a:t>
            </a:r>
            <a:br>
              <a:rPr lang="en" sz="1200"/>
            </a:br>
            <a:r>
              <a:rPr lang="en" sz="1100"/>
              <a:t>Defines the desired deliverable, outcome, </a:t>
            </a:r>
            <a:br>
              <a:rPr lang="en" sz="1100"/>
            </a:br>
            <a:r>
              <a:rPr lang="en" sz="1100"/>
              <a:t>or function.</a:t>
            </a:r>
            <a:endParaRPr sz="1100"/>
          </a:p>
          <a:p>
            <a:pPr indent="0" lvl="0" marL="0" rtl="0" algn="ctr">
              <a:lnSpc>
                <a:spcPct val="100000"/>
              </a:lnSpc>
              <a:spcBef>
                <a:spcPts val="0"/>
              </a:spcBef>
              <a:spcAft>
                <a:spcPts val="0"/>
              </a:spcAft>
              <a:buSzPts val="1400"/>
              <a:buNone/>
            </a:pPr>
            <a:r>
              <a:t/>
            </a:r>
            <a:endParaRPr sz="1100"/>
          </a:p>
          <a:p>
            <a:pPr indent="0" lvl="0" marL="0" rtl="0" algn="ctr">
              <a:lnSpc>
                <a:spcPct val="100000"/>
              </a:lnSpc>
              <a:spcBef>
                <a:spcPts val="0"/>
              </a:spcBef>
              <a:spcAft>
                <a:spcPts val="0"/>
              </a:spcAft>
              <a:buSzPts val="1400"/>
              <a:buNone/>
            </a:pPr>
            <a:r>
              <a:rPr lang="en" sz="1100"/>
              <a:t>Answers the “</a:t>
            </a:r>
            <a:r>
              <a:rPr b="1" lang="en" sz="1100"/>
              <a:t>what</a:t>
            </a:r>
            <a:r>
              <a:rPr lang="en" sz="1100"/>
              <a:t>” question. </a:t>
            </a:r>
            <a:endParaRPr sz="1100"/>
          </a:p>
          <a:p>
            <a:pPr indent="0" lvl="0" marL="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p:txBody>
      </p:sp>
      <p:sp>
        <p:nvSpPr>
          <p:cNvPr id="539" name="Google Shape;539;p20"/>
          <p:cNvSpPr txBox="1"/>
          <p:nvPr>
            <p:ph idx="4294967295" type="body"/>
          </p:nvPr>
        </p:nvSpPr>
        <p:spPr>
          <a:xfrm>
            <a:off x="6515250" y="2633300"/>
            <a:ext cx="2043000" cy="2020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b="1" lang="en" sz="2200">
                <a:solidFill>
                  <a:srgbClr val="F1C232"/>
                </a:solidFill>
              </a:rPr>
              <a:t>CONTEXT</a:t>
            </a:r>
            <a:br>
              <a:rPr lang="en" sz="1200"/>
            </a:br>
            <a:r>
              <a:rPr lang="en" sz="1100"/>
              <a:t>Provides critical information for understanding.</a:t>
            </a:r>
            <a:endParaRPr sz="1100"/>
          </a:p>
          <a:p>
            <a:pPr indent="0" lvl="0" marL="0" rtl="0" algn="ctr">
              <a:lnSpc>
                <a:spcPct val="100000"/>
              </a:lnSpc>
              <a:spcBef>
                <a:spcPts val="0"/>
              </a:spcBef>
              <a:spcAft>
                <a:spcPts val="0"/>
              </a:spcAft>
              <a:buSzPts val="1400"/>
              <a:buNone/>
            </a:pPr>
            <a:r>
              <a:t/>
            </a:r>
            <a:endParaRPr sz="1100"/>
          </a:p>
          <a:p>
            <a:pPr indent="0" lvl="0" marL="0" rtl="0" algn="ctr">
              <a:lnSpc>
                <a:spcPct val="100000"/>
              </a:lnSpc>
              <a:spcBef>
                <a:spcPts val="0"/>
              </a:spcBef>
              <a:spcAft>
                <a:spcPts val="0"/>
              </a:spcAft>
              <a:buSzPts val="1400"/>
              <a:buNone/>
            </a:pPr>
            <a:r>
              <a:rPr lang="en" sz="1100"/>
              <a:t>Often follows a preposition. </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Clr>
                <a:schemeClr val="dk1"/>
              </a:buClr>
              <a:buSzPts val="1100"/>
              <a:buFont typeface="Arial"/>
              <a:buNone/>
            </a:pPr>
            <a:r>
              <a:rPr b="1" i="1" lang="en" sz="1100"/>
              <a:t>Examples:</a:t>
            </a:r>
            <a:endParaRPr b="1" i="1" sz="1100"/>
          </a:p>
          <a:p>
            <a:pPr indent="-102870" lvl="0" marL="274320" rtl="0" algn="l">
              <a:lnSpc>
                <a:spcPct val="100000"/>
              </a:lnSpc>
              <a:spcBef>
                <a:spcPts val="0"/>
              </a:spcBef>
              <a:spcAft>
                <a:spcPts val="0"/>
              </a:spcAft>
              <a:buSzPts val="900"/>
              <a:buChar char="●"/>
            </a:pPr>
            <a:r>
              <a:rPr lang="en" sz="1100"/>
              <a:t>Under what conditions?</a:t>
            </a:r>
            <a:endParaRPr sz="1100"/>
          </a:p>
          <a:p>
            <a:pPr indent="-102870" lvl="0" marL="274320" rtl="0" algn="l">
              <a:lnSpc>
                <a:spcPct val="100000"/>
              </a:lnSpc>
              <a:spcBef>
                <a:spcPts val="0"/>
              </a:spcBef>
              <a:spcAft>
                <a:spcPts val="0"/>
              </a:spcAft>
              <a:buSzPts val="900"/>
              <a:buChar char="●"/>
            </a:pPr>
            <a:r>
              <a:rPr lang="en" sz="1100"/>
              <a:t>With what inputs?</a:t>
            </a:r>
            <a:endParaRPr sz="1100"/>
          </a:p>
          <a:p>
            <a:pPr indent="-102870" lvl="0" marL="274320" rtl="0" algn="l">
              <a:lnSpc>
                <a:spcPct val="100000"/>
              </a:lnSpc>
              <a:spcBef>
                <a:spcPts val="0"/>
              </a:spcBef>
              <a:spcAft>
                <a:spcPts val="0"/>
              </a:spcAft>
              <a:buSzPts val="900"/>
              <a:buChar char="●"/>
            </a:pPr>
            <a:r>
              <a:rPr lang="en" sz="1100"/>
              <a:t>For whom?</a:t>
            </a:r>
            <a:endParaRPr sz="1100"/>
          </a:p>
          <a:p>
            <a:pPr indent="-102870" lvl="0" marL="274320" rtl="0" algn="l">
              <a:lnSpc>
                <a:spcPct val="100000"/>
              </a:lnSpc>
              <a:spcBef>
                <a:spcPts val="0"/>
              </a:spcBef>
              <a:spcAft>
                <a:spcPts val="0"/>
              </a:spcAft>
              <a:buSzPts val="900"/>
              <a:buChar char="●"/>
            </a:pPr>
            <a:r>
              <a:rPr lang="en" sz="1100"/>
              <a:t>Where?</a:t>
            </a:r>
            <a:endParaRPr sz="1100"/>
          </a:p>
          <a:p>
            <a:pPr indent="0" lvl="0" marL="0" rtl="0" algn="l">
              <a:lnSpc>
                <a:spcPct val="100000"/>
              </a:lnSpc>
              <a:spcBef>
                <a:spcPts val="0"/>
              </a:spcBef>
              <a:spcAft>
                <a:spcPts val="0"/>
              </a:spcAft>
              <a:buSzPts val="1400"/>
              <a:buNone/>
            </a:pPr>
            <a:r>
              <a:t/>
            </a:r>
            <a:endParaRPr sz="1100"/>
          </a:p>
          <a:p>
            <a:pPr indent="0" lvl="0" marL="0" rtl="0" algn="l">
              <a:lnSpc>
                <a:spcPct val="100000"/>
              </a:lnSpc>
              <a:spcBef>
                <a:spcPts val="0"/>
              </a:spcBef>
              <a:spcAft>
                <a:spcPts val="0"/>
              </a:spcAft>
              <a:buSzPts val="1400"/>
              <a:buNone/>
            </a:pPr>
            <a:r>
              <a:rPr lang="en" sz="1200"/>
              <a:t> </a:t>
            </a:r>
            <a:endParaRPr sz="1200"/>
          </a:p>
          <a:p>
            <a:pPr indent="0" lvl="0" marL="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a:p>
            <a:pPr indent="0" lvl="0" marL="457200" rtl="0" algn="l">
              <a:lnSpc>
                <a:spcPct val="100000"/>
              </a:lnSpc>
              <a:spcBef>
                <a:spcPts val="0"/>
              </a:spcBef>
              <a:spcAft>
                <a:spcPts val="0"/>
              </a:spcAft>
              <a:buSzPts val="1400"/>
              <a:buNone/>
            </a:pPr>
            <a:r>
              <a:t/>
            </a:r>
            <a:endParaRPr sz="1200"/>
          </a:p>
        </p:txBody>
      </p:sp>
      <p:sp>
        <p:nvSpPr>
          <p:cNvPr id="540" name="Google Shape;54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21"/>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Why use the ARC Method?</a:t>
            </a:r>
            <a:endParaRPr/>
          </a:p>
          <a:p>
            <a:pPr indent="0" lvl="0" marL="0" rtl="0" algn="l">
              <a:lnSpc>
                <a:spcPct val="100000"/>
              </a:lnSpc>
              <a:spcBef>
                <a:spcPts val="0"/>
              </a:spcBef>
              <a:spcAft>
                <a:spcPts val="0"/>
              </a:spcAft>
              <a:buSzPts val="2200"/>
              <a:buNone/>
            </a:pPr>
            <a:r>
              <a:t/>
            </a:r>
            <a:endParaRPr/>
          </a:p>
        </p:txBody>
      </p:sp>
      <p:sp>
        <p:nvSpPr>
          <p:cNvPr id="546" name="Google Shape;546;p21"/>
          <p:cNvSpPr txBox="1"/>
          <p:nvPr>
            <p:ph idx="1" type="body"/>
          </p:nvPr>
        </p:nvSpPr>
        <p:spPr>
          <a:xfrm>
            <a:off x="644625" y="851800"/>
            <a:ext cx="7993800" cy="3465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
              <a:t>Clarity and Objectivity</a:t>
            </a:r>
            <a:endParaRPr b="1"/>
          </a:p>
          <a:p>
            <a:pPr indent="-311150" lvl="0" marL="457200" rtl="0" algn="l">
              <a:lnSpc>
                <a:spcPct val="100000"/>
              </a:lnSpc>
              <a:spcBef>
                <a:spcPts val="0"/>
              </a:spcBef>
              <a:spcAft>
                <a:spcPts val="0"/>
              </a:spcAft>
              <a:buSzPts val="1300"/>
              <a:buChar char="●"/>
            </a:pPr>
            <a:r>
              <a:rPr lang="en"/>
              <a:t>The structured format helps eliminate vague or ambiguous language, making the requirements clear, specific, and measurable</a:t>
            </a:r>
            <a:br>
              <a:rPr lang="en"/>
            </a:br>
            <a:endParaRPr/>
          </a:p>
          <a:p>
            <a:pPr indent="0" lvl="0" marL="0" rtl="0" algn="l">
              <a:lnSpc>
                <a:spcPct val="100000"/>
              </a:lnSpc>
              <a:spcBef>
                <a:spcPts val="0"/>
              </a:spcBef>
              <a:spcAft>
                <a:spcPts val="0"/>
              </a:spcAft>
              <a:buSzPts val="1300"/>
              <a:buNone/>
            </a:pPr>
            <a:r>
              <a:rPr b="1" lang="en"/>
              <a:t>Focus on Outcomes</a:t>
            </a:r>
            <a:endParaRPr b="1"/>
          </a:p>
          <a:p>
            <a:pPr indent="-311150" lvl="0" marL="457200" rtl="0" algn="l">
              <a:lnSpc>
                <a:spcPct val="100000"/>
              </a:lnSpc>
              <a:spcBef>
                <a:spcPts val="0"/>
              </a:spcBef>
              <a:spcAft>
                <a:spcPts val="0"/>
              </a:spcAft>
              <a:buSzPts val="1300"/>
              <a:buChar char="●"/>
            </a:pPr>
            <a:r>
              <a:rPr lang="en"/>
              <a:t>It shifts the focus from the process (how) to the desired results (what), allowing contractors the flexibility to innovate and use their expertise to determine the most cost-effective and efficient method</a:t>
            </a:r>
            <a:br>
              <a:rPr lang="en"/>
            </a:br>
            <a:endParaRPr/>
          </a:p>
          <a:p>
            <a:pPr indent="0" lvl="0" marL="0" rtl="0" algn="l">
              <a:lnSpc>
                <a:spcPct val="100000"/>
              </a:lnSpc>
              <a:spcBef>
                <a:spcPts val="0"/>
              </a:spcBef>
              <a:spcAft>
                <a:spcPts val="0"/>
              </a:spcAft>
              <a:buSzPts val="1300"/>
              <a:buNone/>
            </a:pPr>
            <a:r>
              <a:rPr b="1" lang="en"/>
              <a:t>Basis for Evaluation</a:t>
            </a:r>
            <a:endParaRPr b="1"/>
          </a:p>
          <a:p>
            <a:pPr indent="-311150" lvl="0" marL="457200" rtl="0" algn="l">
              <a:lnSpc>
                <a:spcPct val="100000"/>
              </a:lnSpc>
              <a:spcBef>
                <a:spcPts val="0"/>
              </a:spcBef>
              <a:spcAft>
                <a:spcPts val="0"/>
              </a:spcAft>
              <a:buSzPts val="1300"/>
              <a:buChar char="●"/>
            </a:pPr>
            <a:r>
              <a:rPr lang="en"/>
              <a:t>Well-defined ARC statements enable the government to assess work performance against measurable standards, which is crucial for the Quality Assurance Surveillance Plan (QASP)</a:t>
            </a:r>
            <a:endParaRPr/>
          </a:p>
          <a:p>
            <a:pPr indent="0" lvl="0" marL="0" rtl="0" algn="l">
              <a:lnSpc>
                <a:spcPct val="100000"/>
              </a:lnSpc>
              <a:spcBef>
                <a:spcPts val="0"/>
              </a:spcBef>
              <a:spcAft>
                <a:spcPts val="0"/>
              </a:spcAft>
              <a:buSzPts val="1300"/>
              <a:buNone/>
            </a:pPr>
            <a:r>
              <a:t/>
            </a:r>
            <a:endParaRPr/>
          </a:p>
          <a:p>
            <a:pPr indent="0" lvl="0" marL="0" rtl="0" algn="l">
              <a:lnSpc>
                <a:spcPct val="100000"/>
              </a:lnSpc>
              <a:spcBef>
                <a:spcPts val="0"/>
              </a:spcBef>
              <a:spcAft>
                <a:spcPts val="0"/>
              </a:spcAft>
              <a:buSzPts val="1300"/>
              <a:buNone/>
            </a:pPr>
            <a:r>
              <a:rPr lang="en"/>
              <a:t>By using the ARC method, you can write more effective PWS statements that clearly communicate government expectations and lead to better outcomes</a:t>
            </a:r>
            <a:endParaRPr/>
          </a:p>
          <a:p>
            <a:pPr indent="0" lvl="0" marL="457200" rtl="0" algn="l">
              <a:lnSpc>
                <a:spcPct val="100000"/>
              </a:lnSpc>
              <a:spcBef>
                <a:spcPts val="0"/>
              </a:spcBef>
              <a:spcAft>
                <a:spcPts val="0"/>
              </a:spcAft>
              <a:buSzPts val="1300"/>
              <a:buNone/>
            </a:pPr>
            <a:r>
              <a:t/>
            </a:r>
            <a:endParaRPr/>
          </a:p>
        </p:txBody>
      </p:sp>
      <p:sp>
        <p:nvSpPr>
          <p:cNvPr id="547" name="Google Shape;547;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22"/>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Breakdown of the ARC Statement</a:t>
            </a:r>
            <a:endParaRPr/>
          </a:p>
        </p:txBody>
      </p:sp>
      <p:graphicFrame>
        <p:nvGraphicFramePr>
          <p:cNvPr id="553" name="Google Shape;553;p22"/>
          <p:cNvGraphicFramePr/>
          <p:nvPr/>
        </p:nvGraphicFramePr>
        <p:xfrm>
          <a:off x="438912" y="851725"/>
          <a:ext cx="3000000" cy="3000000"/>
        </p:xfrm>
        <a:graphic>
          <a:graphicData uri="http://schemas.openxmlformats.org/drawingml/2006/table">
            <a:tbl>
              <a:tblPr firstRow="1">
                <a:noFill/>
                <a:tableStyleId>{8A789098-B6D3-477F-9097-F1E23AAF8EA1}</a:tableStyleId>
              </a:tblPr>
              <a:tblGrid>
                <a:gridCol w="1832175"/>
                <a:gridCol w="3183725"/>
                <a:gridCol w="3183725"/>
              </a:tblGrid>
              <a:tr h="38527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chemeClr val="lt1"/>
                          </a:solidFill>
                        </a:rPr>
                        <a:t>Element</a:t>
                      </a:r>
                      <a:endParaRPr b="1" sz="1200" u="none" cap="none" strike="noStrike">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chemeClr val="lt1"/>
                          </a:solidFill>
                        </a:rPr>
                        <a:t>Example Phrase</a:t>
                      </a:r>
                      <a:endParaRPr b="1" sz="1200" u="none" cap="none" strike="noStrike">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c>
                  <a:txBody>
                    <a:bodyPr/>
                    <a:lstStyle/>
                    <a:p>
                      <a:pPr indent="0" lvl="0" marL="0" marR="0" rtl="0" algn="l">
                        <a:lnSpc>
                          <a:spcPct val="100000"/>
                        </a:lnSpc>
                        <a:spcBef>
                          <a:spcPts val="0"/>
                        </a:spcBef>
                        <a:spcAft>
                          <a:spcPts val="0"/>
                        </a:spcAft>
                        <a:buClr>
                          <a:schemeClr val="dk1"/>
                        </a:buClr>
                        <a:buSzPts val="1100"/>
                        <a:buFont typeface="Arial"/>
                        <a:buNone/>
                      </a:pPr>
                      <a:r>
                        <a:rPr b="1" lang="en" sz="1200" u="none" cap="none" strike="noStrike">
                          <a:solidFill>
                            <a:schemeClr val="lt1"/>
                          </a:solidFill>
                        </a:rPr>
                        <a:t>Explanation</a:t>
                      </a:r>
                      <a:endParaRPr b="1" sz="1200" u="none" cap="none" strike="noStrike">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r>
              <a:tr h="385275">
                <a:tc>
                  <a:txBody>
                    <a:bodyPr/>
                    <a:lstStyle/>
                    <a:p>
                      <a:pPr indent="0" lvl="0" marL="0" marR="0" rtl="0" algn="l">
                        <a:lnSpc>
                          <a:spcPct val="150000"/>
                        </a:lnSpc>
                        <a:spcBef>
                          <a:spcPts val="0"/>
                        </a:spcBef>
                        <a:spcAft>
                          <a:spcPts val="0"/>
                        </a:spcAft>
                        <a:buClr>
                          <a:srgbClr val="000000"/>
                        </a:buClr>
                        <a:buSzPts val="1200"/>
                        <a:buFont typeface="Arial"/>
                        <a:buNone/>
                      </a:pPr>
                      <a:r>
                        <a:rPr b="1" lang="en" sz="1200" u="none" cap="none" strike="noStrike">
                          <a:solidFill>
                            <a:srgbClr val="1B1B1B"/>
                          </a:solidFill>
                        </a:rPr>
                        <a:t>Mandatory Language</a:t>
                      </a:r>
                      <a:endParaRPr b="1"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“the contractor shall”</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Establishes a binding requirement</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5275">
                <a:tc>
                  <a:txBody>
                    <a:bodyPr/>
                    <a:lstStyle/>
                    <a:p>
                      <a:pPr indent="0" lvl="0" marL="0" marR="0" rtl="0" algn="l">
                        <a:lnSpc>
                          <a:spcPct val="150000"/>
                        </a:lnSpc>
                        <a:spcBef>
                          <a:spcPts val="0"/>
                        </a:spcBef>
                        <a:spcAft>
                          <a:spcPts val="0"/>
                        </a:spcAft>
                        <a:buClr>
                          <a:srgbClr val="000000"/>
                        </a:buClr>
                        <a:buSzPts val="1200"/>
                        <a:buFont typeface="Arial"/>
                        <a:buNone/>
                      </a:pPr>
                      <a:r>
                        <a:rPr b="1" lang="en" sz="1200" u="none" cap="none" strike="noStrike">
                          <a:solidFill>
                            <a:srgbClr val="1B1B1B"/>
                          </a:solidFill>
                        </a:rPr>
                        <a:t>Action</a:t>
                      </a:r>
                      <a:endParaRPr b="1"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“draft”</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The specific verb describing the task</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r>
              <a:tr h="385275">
                <a:tc>
                  <a:txBody>
                    <a:bodyPr/>
                    <a:lstStyle/>
                    <a:p>
                      <a:pPr indent="0" lvl="0" marL="0" marR="0" rtl="0" algn="l">
                        <a:lnSpc>
                          <a:spcPct val="150000"/>
                        </a:lnSpc>
                        <a:spcBef>
                          <a:spcPts val="0"/>
                        </a:spcBef>
                        <a:spcAft>
                          <a:spcPts val="0"/>
                        </a:spcAft>
                        <a:buClr>
                          <a:srgbClr val="000000"/>
                        </a:buClr>
                        <a:buSzPts val="1200"/>
                        <a:buFont typeface="Arial"/>
                        <a:buNone/>
                      </a:pPr>
                      <a:r>
                        <a:rPr b="1" lang="en" sz="1200" u="none" cap="none" strike="noStrike">
                          <a:solidFill>
                            <a:srgbClr val="1B1B1B"/>
                          </a:solidFill>
                        </a:rPr>
                        <a:t>Result</a:t>
                      </a:r>
                      <a:endParaRPr b="1"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“meeting read-aheads”</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The desired deliverable or outcome</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5275">
                <a:tc>
                  <a:txBody>
                    <a:bodyPr/>
                    <a:lstStyle/>
                    <a:p>
                      <a:pPr indent="0" lvl="0" marL="0" marR="0" rtl="0" algn="l">
                        <a:lnSpc>
                          <a:spcPct val="150000"/>
                        </a:lnSpc>
                        <a:spcBef>
                          <a:spcPts val="0"/>
                        </a:spcBef>
                        <a:spcAft>
                          <a:spcPts val="0"/>
                        </a:spcAft>
                        <a:buClr>
                          <a:srgbClr val="000000"/>
                        </a:buClr>
                        <a:buSzPts val="1200"/>
                        <a:buFont typeface="Arial"/>
                        <a:buNone/>
                      </a:pPr>
                      <a:r>
                        <a:rPr b="1" lang="en" sz="1200" u="none" cap="none" strike="noStrike">
                          <a:solidFill>
                            <a:srgbClr val="1B1B1B"/>
                          </a:solidFill>
                        </a:rPr>
                        <a:t>Context</a:t>
                      </a:r>
                      <a:endParaRPr b="1"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“with inputs gathered from key government personnel”</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200"/>
                        <a:buFont typeface="Arial"/>
                        <a:buNone/>
                      </a:pPr>
                      <a:r>
                        <a:rPr lang="en" sz="1200" u="none" cap="none" strike="noStrike">
                          <a:solidFill>
                            <a:srgbClr val="1B1B1B"/>
                          </a:solidFill>
                        </a:rPr>
                        <a:t>Provides necessary details on how to perform the action (who provides the inputs)</a:t>
                      </a:r>
                      <a:endParaRPr sz="12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r>
            </a:tbl>
          </a:graphicData>
        </a:graphic>
      </p:graphicFrame>
      <p:sp>
        <p:nvSpPr>
          <p:cNvPr descr="decorative background " id="554" name="Google Shape;554;p22"/>
          <p:cNvSpPr/>
          <p:nvPr/>
        </p:nvSpPr>
        <p:spPr>
          <a:xfrm>
            <a:off x="2271075" y="3206075"/>
            <a:ext cx="6367500" cy="11115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descr="divider line" id="555" name="Google Shape;555;p22"/>
          <p:cNvCxnSpPr/>
          <p:nvPr/>
        </p:nvCxnSpPr>
        <p:spPr>
          <a:xfrm>
            <a:off x="2111069" y="3595138"/>
            <a:ext cx="6499200" cy="0"/>
          </a:xfrm>
          <a:prstGeom prst="straightConnector1">
            <a:avLst/>
          </a:prstGeom>
          <a:noFill/>
          <a:ln cap="flat" cmpd="sng" w="28575">
            <a:solidFill>
              <a:srgbClr val="FFFFFF"/>
            </a:solidFill>
            <a:prstDash val="solid"/>
            <a:round/>
            <a:headEnd len="sm" w="sm" type="none"/>
            <a:tailEnd len="sm" w="sm" type="none"/>
          </a:ln>
        </p:spPr>
      </p:cxnSp>
      <p:sp>
        <p:nvSpPr>
          <p:cNvPr descr="arrow" id="556" name="Google Shape;556;p22"/>
          <p:cNvSpPr/>
          <p:nvPr/>
        </p:nvSpPr>
        <p:spPr>
          <a:xfrm>
            <a:off x="1690643" y="3316325"/>
            <a:ext cx="1085400" cy="891000"/>
          </a:xfrm>
          <a:prstGeom prst="rightArrow">
            <a:avLst>
              <a:gd fmla="val 34239" name="adj1"/>
              <a:gd fmla="val 57035" name="adj2"/>
            </a:avLst>
          </a:prstGeom>
          <a:solidFill>
            <a:srgbClr val="004074"/>
          </a:solidFill>
          <a:ln>
            <a:noFill/>
          </a:ln>
        </p:spPr>
        <p:txBody>
          <a:bodyPr anchorCtr="0" anchor="ctr" bIns="63500" lIns="63500" spcFirstLastPara="1" rIns="63500" wrap="square" tIns="63500">
            <a:noAutofit/>
          </a:bodyPr>
          <a:lstStyle/>
          <a:p>
            <a:pPr indent="0" lvl="0" marL="0" marR="0" rtl="0" algn="l">
              <a:lnSpc>
                <a:spcPct val="100000"/>
              </a:lnSpc>
              <a:spcBef>
                <a:spcPts val="0"/>
              </a:spcBef>
              <a:spcAft>
                <a:spcPts val="0"/>
              </a:spcAft>
              <a:buClr>
                <a:srgbClr val="000000"/>
              </a:buClr>
              <a:buSzPts val="903"/>
              <a:buFont typeface="Arial"/>
              <a:buNone/>
            </a:pPr>
            <a:r>
              <a:t/>
            </a:r>
            <a:endParaRPr b="0" i="0" sz="903" u="none" cap="none" strike="noStrike">
              <a:solidFill>
                <a:srgbClr val="000000"/>
              </a:solidFill>
              <a:latin typeface="Arial"/>
              <a:ea typeface="Arial"/>
              <a:cs typeface="Arial"/>
              <a:sym typeface="Arial"/>
            </a:endParaRPr>
          </a:p>
        </p:txBody>
      </p:sp>
      <p:sp>
        <p:nvSpPr>
          <p:cNvPr id="557" name="Google Shape;557;p22"/>
          <p:cNvSpPr txBox="1"/>
          <p:nvPr>
            <p:ph idx="1" type="body"/>
          </p:nvPr>
        </p:nvSpPr>
        <p:spPr>
          <a:xfrm>
            <a:off x="3216700" y="3206075"/>
            <a:ext cx="4500600" cy="1111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 sz="1400"/>
              <a:t>The full statement</a:t>
            </a:r>
            <a:br>
              <a:rPr b="1" lang="en" sz="1400"/>
            </a:br>
            <a:endParaRPr b="1" sz="1400"/>
          </a:p>
          <a:p>
            <a:pPr indent="0" lvl="0" marL="0" rtl="0" algn="l">
              <a:lnSpc>
                <a:spcPct val="100000"/>
              </a:lnSpc>
              <a:spcBef>
                <a:spcPts val="0"/>
              </a:spcBef>
              <a:spcAft>
                <a:spcPts val="0"/>
              </a:spcAft>
              <a:buSzPts val="1300"/>
              <a:buNone/>
            </a:pPr>
            <a:r>
              <a:rPr i="1" lang="en" sz="1400"/>
              <a:t>The contractor shall draft meeting read-aheads with inputs gathered from key government personnel. </a:t>
            </a:r>
            <a:endParaRPr i="1" sz="1400"/>
          </a:p>
          <a:p>
            <a:pPr indent="0" lvl="0" marL="457200" rtl="0" algn="l">
              <a:lnSpc>
                <a:spcPct val="100000"/>
              </a:lnSpc>
              <a:spcBef>
                <a:spcPts val="0"/>
              </a:spcBef>
              <a:spcAft>
                <a:spcPts val="0"/>
              </a:spcAft>
              <a:buSzPts val="1300"/>
              <a:buNone/>
            </a:pPr>
            <a:br>
              <a:rPr lang="en"/>
            </a:br>
            <a:endParaRPr/>
          </a:p>
        </p:txBody>
      </p:sp>
      <p:sp>
        <p:nvSpPr>
          <p:cNvPr id="558" name="Google Shape;558;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559" name="Google Shape;559;p22"/>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23"/>
          <p:cNvSpPr txBox="1"/>
          <p:nvPr>
            <p:ph type="title"/>
          </p:nvPr>
        </p:nvSpPr>
        <p:spPr>
          <a:xfrm>
            <a:off x="4189938" y="-572700"/>
            <a:ext cx="4875900" cy="5727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200"/>
              <a:buNone/>
            </a:pPr>
            <a:r>
              <a:rPr lang="en"/>
              <a:t>ARC Example 1</a:t>
            </a:r>
            <a:endParaRPr/>
          </a:p>
        </p:txBody>
      </p:sp>
      <p:sp>
        <p:nvSpPr>
          <p:cNvPr id="565" name="Google Shape;565;p23"/>
          <p:cNvSpPr txBox="1"/>
          <p:nvPr>
            <p:ph idx="1" type="body"/>
          </p:nvPr>
        </p:nvSpPr>
        <p:spPr>
          <a:xfrm>
            <a:off x="489850" y="433975"/>
            <a:ext cx="2369700" cy="1595400"/>
          </a:xfrm>
          <a:prstGeom prst="rect">
            <a:avLst/>
          </a:prstGeom>
          <a:noFill/>
          <a:ln>
            <a:noFill/>
          </a:ln>
        </p:spPr>
        <p:txBody>
          <a:bodyPr anchorCtr="0" anchor="ctr" bIns="62675" lIns="62675" spcFirstLastPara="1" rIns="62675" wrap="square" tIns="274300">
            <a:noAutofit/>
          </a:bodyPr>
          <a:lstStyle/>
          <a:p>
            <a:pPr indent="0" lvl="0" marL="457200" marR="0" rtl="0" algn="l">
              <a:lnSpc>
                <a:spcPct val="100000"/>
              </a:lnSpc>
              <a:spcBef>
                <a:spcPts val="0"/>
              </a:spcBef>
              <a:spcAft>
                <a:spcPts val="0"/>
              </a:spcAft>
              <a:buSzPts val="1400"/>
              <a:buNone/>
            </a:pPr>
            <a:r>
              <a:rPr lang="en" sz="3071">
                <a:solidFill>
                  <a:schemeClr val="lt1"/>
                </a:solidFill>
              </a:rPr>
              <a:t>ARC Example</a:t>
            </a:r>
            <a:br>
              <a:rPr lang="en" sz="3071">
                <a:solidFill>
                  <a:schemeClr val="lt1"/>
                </a:solidFill>
              </a:rPr>
            </a:br>
            <a:endParaRPr sz="3071">
              <a:solidFill>
                <a:schemeClr val="lt1"/>
              </a:solidFill>
            </a:endParaRPr>
          </a:p>
          <a:p>
            <a:pPr indent="-374904" lvl="0" marL="374904" rtl="0" algn="l">
              <a:lnSpc>
                <a:spcPct val="25000"/>
              </a:lnSpc>
              <a:spcBef>
                <a:spcPts val="0"/>
              </a:spcBef>
              <a:spcAft>
                <a:spcPts val="0"/>
              </a:spcAft>
              <a:buSzPts val="1400"/>
              <a:buNone/>
            </a:pPr>
            <a:r>
              <a:rPr b="1" lang="en" sz="5771">
                <a:solidFill>
                  <a:schemeClr val="lt1"/>
                </a:solidFill>
              </a:rPr>
              <a:t>  1</a:t>
            </a:r>
            <a:r>
              <a:rPr b="1" lang="en" sz="6800">
                <a:solidFill>
                  <a:srgbClr val="FFD966"/>
                </a:solidFill>
              </a:rPr>
              <a:t>➜</a:t>
            </a:r>
            <a:endParaRPr sz="271">
              <a:solidFill>
                <a:schemeClr val="lt1"/>
              </a:solidFill>
            </a:endParaRPr>
          </a:p>
          <a:p>
            <a:pPr indent="0" lvl="0" marL="313484" rtl="0" algn="l">
              <a:lnSpc>
                <a:spcPct val="100000"/>
              </a:lnSpc>
              <a:spcBef>
                <a:spcPts val="0"/>
              </a:spcBef>
              <a:spcAft>
                <a:spcPts val="0"/>
              </a:spcAft>
              <a:buSzPts val="1400"/>
              <a:buNone/>
            </a:pPr>
            <a:r>
              <a:t/>
            </a:r>
            <a:endParaRPr sz="754"/>
          </a:p>
        </p:txBody>
      </p:sp>
      <p:sp>
        <p:nvSpPr>
          <p:cNvPr id="566" name="Google Shape;566;p23"/>
          <p:cNvSpPr txBox="1"/>
          <p:nvPr>
            <p:ph idx="1" type="body"/>
          </p:nvPr>
        </p:nvSpPr>
        <p:spPr>
          <a:xfrm>
            <a:off x="4189950" y="433975"/>
            <a:ext cx="4295100" cy="4347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2200">
                <a:solidFill>
                  <a:schemeClr val="accent1"/>
                </a:solidFill>
              </a:rPr>
              <a:t>Original statement:</a:t>
            </a:r>
            <a:endParaRPr b="1" sz="2200">
              <a:solidFill>
                <a:schemeClr val="accent1"/>
              </a:solidFill>
            </a:endParaRPr>
          </a:p>
          <a:p>
            <a:pPr indent="0" lvl="0" marL="457200" rtl="0" algn="l">
              <a:lnSpc>
                <a:spcPct val="100000"/>
              </a:lnSpc>
              <a:spcBef>
                <a:spcPts val="0"/>
              </a:spcBef>
              <a:spcAft>
                <a:spcPts val="0"/>
              </a:spcAft>
              <a:buSzPts val="1400"/>
              <a:buNone/>
            </a:pPr>
            <a:r>
              <a:t/>
            </a:r>
            <a:endParaRPr sz="1300"/>
          </a:p>
          <a:p>
            <a:pPr indent="-311150" lvl="0" marL="457200" rtl="0" algn="l">
              <a:lnSpc>
                <a:spcPct val="100000"/>
              </a:lnSpc>
              <a:spcBef>
                <a:spcPts val="0"/>
              </a:spcBef>
              <a:spcAft>
                <a:spcPts val="0"/>
              </a:spcAft>
              <a:buSzPts val="1300"/>
              <a:buChar char="●"/>
            </a:pPr>
            <a:r>
              <a:rPr lang="en" sz="1300"/>
              <a:t>The contractor shall train system end users on how to use the system.</a:t>
            </a:r>
            <a:endParaRPr sz="1300"/>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en" sz="2200">
                <a:solidFill>
                  <a:schemeClr val="accent1"/>
                </a:solidFill>
              </a:rPr>
              <a:t>Revised statement(s):</a:t>
            </a:r>
            <a:endParaRPr/>
          </a:p>
          <a:p>
            <a:pPr indent="-311150" lvl="0" marL="457200" rtl="0" algn="l">
              <a:lnSpc>
                <a:spcPct val="100000"/>
              </a:lnSpc>
              <a:spcBef>
                <a:spcPts val="0"/>
              </a:spcBef>
              <a:spcAft>
                <a:spcPts val="0"/>
              </a:spcAft>
              <a:buSzPts val="1300"/>
              <a:buChar char="●"/>
            </a:pPr>
            <a:r>
              <a:rPr lang="en" sz="1300"/>
              <a:t>The contractor shall provide training to end-users on how to use the system.</a:t>
            </a:r>
            <a:br>
              <a:rPr lang="en" sz="1300"/>
            </a:br>
            <a:endParaRPr sz="1300"/>
          </a:p>
          <a:p>
            <a:pPr indent="-311150" lvl="0" marL="457200" rtl="0" algn="l">
              <a:lnSpc>
                <a:spcPct val="100000"/>
              </a:lnSpc>
              <a:spcBef>
                <a:spcPts val="0"/>
              </a:spcBef>
              <a:spcAft>
                <a:spcPts val="0"/>
              </a:spcAft>
              <a:buSzPts val="1300"/>
              <a:buChar char="●"/>
            </a:pPr>
            <a:r>
              <a:rPr lang="en" sz="1300"/>
              <a:t>The contractor shall deliver a user manual for all aspects of the system.</a:t>
            </a:r>
            <a:endParaRPr sz="1300"/>
          </a:p>
          <a:p>
            <a:pPr indent="0" lvl="0" marL="457200" rtl="0" algn="l">
              <a:lnSpc>
                <a:spcPct val="100000"/>
              </a:lnSpc>
              <a:spcBef>
                <a:spcPts val="0"/>
              </a:spcBef>
              <a:spcAft>
                <a:spcPts val="0"/>
              </a:spcAft>
              <a:buSzPts val="1400"/>
              <a:buNone/>
            </a:pPr>
            <a:r>
              <a:t/>
            </a:r>
            <a:endParaRPr sz="1300"/>
          </a:p>
          <a:p>
            <a:pPr indent="0" lvl="0" marL="0" rtl="0" algn="l">
              <a:lnSpc>
                <a:spcPct val="100000"/>
              </a:lnSpc>
              <a:spcBef>
                <a:spcPts val="0"/>
              </a:spcBef>
              <a:spcAft>
                <a:spcPts val="0"/>
              </a:spcAft>
              <a:buSzPts val="1400"/>
              <a:buNone/>
            </a:pPr>
            <a:r>
              <a:rPr b="1" lang="en" sz="1300"/>
              <a:t>Note:</a:t>
            </a:r>
            <a:r>
              <a:rPr lang="en" sz="1300"/>
              <a:t> Everything following a preposition is context. Examples of prepositions: to, for, by, with, around, on, under, so (that), after, through, of at, in, between</a:t>
            </a:r>
            <a:endParaRPr sz="1300"/>
          </a:p>
        </p:txBody>
      </p:sp>
      <p:sp>
        <p:nvSpPr>
          <p:cNvPr id="567" name="Google Shape;56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24"/>
          <p:cNvSpPr txBox="1"/>
          <p:nvPr>
            <p:ph type="title"/>
          </p:nvPr>
        </p:nvSpPr>
        <p:spPr>
          <a:xfrm>
            <a:off x="4189938" y="-572700"/>
            <a:ext cx="4875900" cy="5727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200"/>
              <a:buNone/>
            </a:pPr>
            <a:r>
              <a:rPr lang="en"/>
              <a:t>ARC Example 2</a:t>
            </a:r>
            <a:endParaRPr/>
          </a:p>
        </p:txBody>
      </p:sp>
      <p:sp>
        <p:nvSpPr>
          <p:cNvPr id="573" name="Google Shape;573;p24"/>
          <p:cNvSpPr txBox="1"/>
          <p:nvPr>
            <p:ph idx="1" type="body"/>
          </p:nvPr>
        </p:nvSpPr>
        <p:spPr>
          <a:xfrm>
            <a:off x="489850" y="433975"/>
            <a:ext cx="2369700" cy="1595400"/>
          </a:xfrm>
          <a:prstGeom prst="rect">
            <a:avLst/>
          </a:prstGeom>
          <a:noFill/>
          <a:ln>
            <a:noFill/>
          </a:ln>
        </p:spPr>
        <p:txBody>
          <a:bodyPr anchorCtr="0" anchor="ctr" bIns="62675" lIns="62675" spcFirstLastPara="1" rIns="62675" wrap="square" tIns="274300">
            <a:noAutofit/>
          </a:bodyPr>
          <a:lstStyle/>
          <a:p>
            <a:pPr indent="0" lvl="0" marL="457200" marR="0" rtl="0" algn="l">
              <a:lnSpc>
                <a:spcPct val="100000"/>
              </a:lnSpc>
              <a:spcBef>
                <a:spcPts val="0"/>
              </a:spcBef>
              <a:spcAft>
                <a:spcPts val="0"/>
              </a:spcAft>
              <a:buSzPts val="1400"/>
              <a:buNone/>
            </a:pPr>
            <a:r>
              <a:rPr lang="en" sz="3071">
                <a:solidFill>
                  <a:schemeClr val="lt1"/>
                </a:solidFill>
              </a:rPr>
              <a:t>ARC Example</a:t>
            </a:r>
            <a:br>
              <a:rPr lang="en" sz="3071">
                <a:solidFill>
                  <a:schemeClr val="lt1"/>
                </a:solidFill>
              </a:rPr>
            </a:br>
            <a:endParaRPr sz="3071">
              <a:solidFill>
                <a:schemeClr val="lt1"/>
              </a:solidFill>
            </a:endParaRPr>
          </a:p>
          <a:p>
            <a:pPr indent="-374904" lvl="0" marL="374904" rtl="0" algn="l">
              <a:lnSpc>
                <a:spcPct val="25000"/>
              </a:lnSpc>
              <a:spcBef>
                <a:spcPts val="0"/>
              </a:spcBef>
              <a:spcAft>
                <a:spcPts val="0"/>
              </a:spcAft>
              <a:buSzPts val="1400"/>
              <a:buNone/>
            </a:pPr>
            <a:r>
              <a:rPr b="1" lang="en" sz="5771">
                <a:solidFill>
                  <a:schemeClr val="lt1"/>
                </a:solidFill>
              </a:rPr>
              <a:t>  2</a:t>
            </a:r>
            <a:r>
              <a:rPr b="1" lang="en" sz="6800">
                <a:solidFill>
                  <a:srgbClr val="FFD966"/>
                </a:solidFill>
              </a:rPr>
              <a:t>➜</a:t>
            </a:r>
            <a:endParaRPr sz="271">
              <a:solidFill>
                <a:schemeClr val="lt1"/>
              </a:solidFill>
            </a:endParaRPr>
          </a:p>
          <a:p>
            <a:pPr indent="0" lvl="0" marL="313484" rtl="0" algn="l">
              <a:lnSpc>
                <a:spcPct val="100000"/>
              </a:lnSpc>
              <a:spcBef>
                <a:spcPts val="0"/>
              </a:spcBef>
              <a:spcAft>
                <a:spcPts val="0"/>
              </a:spcAft>
              <a:buSzPts val="1400"/>
              <a:buNone/>
            </a:pPr>
            <a:r>
              <a:t/>
            </a:r>
            <a:endParaRPr sz="754"/>
          </a:p>
        </p:txBody>
      </p:sp>
      <p:sp>
        <p:nvSpPr>
          <p:cNvPr id="574" name="Google Shape;574;p24"/>
          <p:cNvSpPr txBox="1"/>
          <p:nvPr>
            <p:ph idx="1" type="body"/>
          </p:nvPr>
        </p:nvSpPr>
        <p:spPr>
          <a:xfrm>
            <a:off x="4189950" y="433975"/>
            <a:ext cx="4295100" cy="4347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2200">
                <a:solidFill>
                  <a:schemeClr val="accent1"/>
                </a:solidFill>
              </a:rPr>
              <a:t>Original statement:</a:t>
            </a:r>
            <a:endParaRPr b="1" sz="2200">
              <a:solidFill>
                <a:schemeClr val="accent1"/>
              </a:solidFill>
            </a:endParaRPr>
          </a:p>
          <a:p>
            <a:pPr indent="0" lvl="0" marL="457200" rtl="0" algn="l">
              <a:lnSpc>
                <a:spcPct val="100000"/>
              </a:lnSpc>
              <a:spcBef>
                <a:spcPts val="0"/>
              </a:spcBef>
              <a:spcAft>
                <a:spcPts val="0"/>
              </a:spcAft>
              <a:buSzPts val="1400"/>
              <a:buNone/>
            </a:pPr>
            <a:r>
              <a:t/>
            </a:r>
            <a:endParaRPr sz="1300"/>
          </a:p>
          <a:p>
            <a:pPr indent="-311150" lvl="0" marL="457200" rtl="0" algn="l">
              <a:lnSpc>
                <a:spcPct val="100000"/>
              </a:lnSpc>
              <a:spcBef>
                <a:spcPts val="0"/>
              </a:spcBef>
              <a:spcAft>
                <a:spcPts val="0"/>
              </a:spcAft>
              <a:buSzPts val="1300"/>
              <a:buChar char="●"/>
            </a:pPr>
            <a:r>
              <a:rPr lang="en" sz="1300"/>
              <a:t>The contractor shall be required to create or implement approaches to gather internal or external agency data through data collection, surveys, or questionnaires.</a:t>
            </a:r>
            <a:endParaRPr sz="130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 sz="2200">
                <a:solidFill>
                  <a:schemeClr val="accent1"/>
                </a:solidFill>
              </a:rPr>
              <a:t>Revised statement:</a:t>
            </a:r>
            <a:endParaRPr/>
          </a:p>
          <a:p>
            <a:pPr indent="-317500" lvl="0" marL="457200" rtl="0" algn="l">
              <a:lnSpc>
                <a:spcPct val="100000"/>
              </a:lnSpc>
              <a:spcBef>
                <a:spcPts val="0"/>
              </a:spcBef>
              <a:spcAft>
                <a:spcPts val="0"/>
              </a:spcAft>
              <a:buSzPts val="1400"/>
              <a:buChar char="●"/>
            </a:pPr>
            <a:r>
              <a:rPr lang="en" sz="1300"/>
              <a:t>The contractor shall create data collection methodologies (for internal or external data used in support of agency projects and programs. </a:t>
            </a:r>
            <a:br>
              <a:rPr lang="en"/>
            </a:br>
            <a:endParaRPr/>
          </a:p>
          <a:p>
            <a:pPr indent="0" lvl="0" marL="457200" rtl="0" algn="l">
              <a:lnSpc>
                <a:spcPct val="100000"/>
              </a:lnSpc>
              <a:spcBef>
                <a:spcPts val="0"/>
              </a:spcBef>
              <a:spcAft>
                <a:spcPts val="0"/>
              </a:spcAft>
              <a:buSzPts val="1400"/>
              <a:buNone/>
            </a:pPr>
            <a:r>
              <a:t/>
            </a:r>
            <a:endParaRPr/>
          </a:p>
          <a:p>
            <a:pPr indent="0" lvl="0" marL="4572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575" name="Google Shape;575;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25"/>
          <p:cNvSpPr txBox="1"/>
          <p:nvPr>
            <p:ph type="title"/>
          </p:nvPr>
        </p:nvSpPr>
        <p:spPr>
          <a:xfrm>
            <a:off x="4189938" y="-572700"/>
            <a:ext cx="4875900" cy="572700"/>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200"/>
              <a:buNone/>
            </a:pPr>
            <a:r>
              <a:rPr lang="en"/>
              <a:t>ARC Example 3</a:t>
            </a:r>
            <a:endParaRPr/>
          </a:p>
        </p:txBody>
      </p:sp>
      <p:sp>
        <p:nvSpPr>
          <p:cNvPr id="581" name="Google Shape;581;p25"/>
          <p:cNvSpPr txBox="1"/>
          <p:nvPr>
            <p:ph idx="1" type="body"/>
          </p:nvPr>
        </p:nvSpPr>
        <p:spPr>
          <a:xfrm>
            <a:off x="489850" y="433975"/>
            <a:ext cx="2369700" cy="1595400"/>
          </a:xfrm>
          <a:prstGeom prst="rect">
            <a:avLst/>
          </a:prstGeom>
          <a:noFill/>
          <a:ln>
            <a:noFill/>
          </a:ln>
        </p:spPr>
        <p:txBody>
          <a:bodyPr anchorCtr="0" anchor="ctr" bIns="62675" lIns="62675" spcFirstLastPara="1" rIns="62675" wrap="square" tIns="274300">
            <a:noAutofit/>
          </a:bodyPr>
          <a:lstStyle/>
          <a:p>
            <a:pPr indent="0" lvl="0" marL="457200" marR="0" rtl="0" algn="l">
              <a:lnSpc>
                <a:spcPct val="100000"/>
              </a:lnSpc>
              <a:spcBef>
                <a:spcPts val="0"/>
              </a:spcBef>
              <a:spcAft>
                <a:spcPts val="0"/>
              </a:spcAft>
              <a:buSzPts val="1400"/>
              <a:buNone/>
            </a:pPr>
            <a:r>
              <a:rPr lang="en" sz="3071">
                <a:solidFill>
                  <a:schemeClr val="lt1"/>
                </a:solidFill>
              </a:rPr>
              <a:t>ARC Example</a:t>
            </a:r>
            <a:br>
              <a:rPr lang="en" sz="3071">
                <a:solidFill>
                  <a:schemeClr val="lt1"/>
                </a:solidFill>
              </a:rPr>
            </a:br>
            <a:endParaRPr sz="3071">
              <a:solidFill>
                <a:schemeClr val="lt1"/>
              </a:solidFill>
            </a:endParaRPr>
          </a:p>
          <a:p>
            <a:pPr indent="-374904" lvl="0" marL="374904" rtl="0" algn="l">
              <a:lnSpc>
                <a:spcPct val="25000"/>
              </a:lnSpc>
              <a:spcBef>
                <a:spcPts val="0"/>
              </a:spcBef>
              <a:spcAft>
                <a:spcPts val="0"/>
              </a:spcAft>
              <a:buClr>
                <a:schemeClr val="dk1"/>
              </a:buClr>
              <a:buSzPts val="1100"/>
              <a:buFont typeface="Arial"/>
              <a:buNone/>
            </a:pPr>
            <a:r>
              <a:rPr b="1" lang="en" sz="5771">
                <a:solidFill>
                  <a:schemeClr val="lt1"/>
                </a:solidFill>
              </a:rPr>
              <a:t>  3</a:t>
            </a:r>
            <a:r>
              <a:rPr b="1" lang="en" sz="6800">
                <a:solidFill>
                  <a:srgbClr val="FFD966"/>
                </a:solidFill>
              </a:rPr>
              <a:t>➜</a:t>
            </a:r>
            <a:endParaRPr sz="271">
              <a:solidFill>
                <a:schemeClr val="lt1"/>
              </a:solidFill>
            </a:endParaRPr>
          </a:p>
          <a:p>
            <a:pPr indent="0" lvl="0" marL="313484" rtl="0" algn="l">
              <a:lnSpc>
                <a:spcPct val="100000"/>
              </a:lnSpc>
              <a:spcBef>
                <a:spcPts val="0"/>
              </a:spcBef>
              <a:spcAft>
                <a:spcPts val="0"/>
              </a:spcAft>
              <a:buSzPts val="1400"/>
              <a:buNone/>
            </a:pPr>
            <a:r>
              <a:t/>
            </a:r>
            <a:endParaRPr sz="754"/>
          </a:p>
        </p:txBody>
      </p:sp>
      <p:sp>
        <p:nvSpPr>
          <p:cNvPr id="582" name="Google Shape;582;p25"/>
          <p:cNvSpPr txBox="1"/>
          <p:nvPr>
            <p:ph idx="1" type="body"/>
          </p:nvPr>
        </p:nvSpPr>
        <p:spPr>
          <a:xfrm>
            <a:off x="4189950" y="433975"/>
            <a:ext cx="4295100" cy="4347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b="1" lang="en" sz="2200">
                <a:solidFill>
                  <a:schemeClr val="accent1"/>
                </a:solidFill>
              </a:rPr>
              <a:t>Original statement:</a:t>
            </a:r>
            <a:endParaRPr b="1" sz="2200">
              <a:solidFill>
                <a:schemeClr val="accent1"/>
              </a:solidFill>
            </a:endParaRPr>
          </a:p>
          <a:p>
            <a:pPr indent="0" lvl="0" marL="457200" rtl="0" algn="l">
              <a:lnSpc>
                <a:spcPct val="100000"/>
              </a:lnSpc>
              <a:spcBef>
                <a:spcPts val="0"/>
              </a:spcBef>
              <a:spcAft>
                <a:spcPts val="0"/>
              </a:spcAft>
              <a:buSzPts val="1400"/>
              <a:buNone/>
            </a:pPr>
            <a:r>
              <a:t/>
            </a:r>
            <a:endParaRPr/>
          </a:p>
          <a:p>
            <a:pPr indent="-311150" lvl="0" marL="457200" rtl="0" algn="l">
              <a:lnSpc>
                <a:spcPct val="100000"/>
              </a:lnSpc>
              <a:spcBef>
                <a:spcPts val="0"/>
              </a:spcBef>
              <a:spcAft>
                <a:spcPts val="0"/>
              </a:spcAft>
              <a:buSzPts val="1300"/>
              <a:buChar char="●"/>
            </a:pPr>
            <a:r>
              <a:rPr lang="en" sz="1300"/>
              <a:t>Assistance shall be provided for the conduct of logistical support meetings.</a:t>
            </a:r>
            <a:endParaRPr sz="130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en" sz="2200">
                <a:solidFill>
                  <a:schemeClr val="accent1"/>
                </a:solidFill>
              </a:rPr>
              <a:t>Revision to focus on outcomes:</a:t>
            </a:r>
            <a:endParaRPr/>
          </a:p>
          <a:p>
            <a:pPr indent="0" lvl="0" marL="0" rtl="0" algn="l">
              <a:lnSpc>
                <a:spcPct val="100000"/>
              </a:lnSpc>
              <a:spcBef>
                <a:spcPts val="0"/>
              </a:spcBef>
              <a:spcAft>
                <a:spcPts val="0"/>
              </a:spcAft>
              <a:buSzPts val="1400"/>
              <a:buNone/>
            </a:pPr>
            <a:r>
              <a:rPr b="1" lang="en" sz="1300"/>
              <a:t>C.4.4.1</a:t>
            </a:r>
            <a:endParaRPr b="1" sz="1300"/>
          </a:p>
          <a:p>
            <a:pPr indent="-311150" lvl="0" marL="457200" rtl="0" algn="l">
              <a:lnSpc>
                <a:spcPct val="100000"/>
              </a:lnSpc>
              <a:spcBef>
                <a:spcPts val="0"/>
              </a:spcBef>
              <a:spcAft>
                <a:spcPts val="0"/>
              </a:spcAft>
              <a:buSzPts val="1300"/>
              <a:buChar char="●"/>
            </a:pPr>
            <a:r>
              <a:rPr lang="en" sz="1300"/>
              <a:t>The contractor shall schedule meetings to include all necessary stakeholders and a clear purpose and agenda</a:t>
            </a:r>
            <a:endParaRPr sz="1300"/>
          </a:p>
          <a:p>
            <a:pPr indent="0" lvl="0" marL="0" rtl="0" algn="l">
              <a:lnSpc>
                <a:spcPct val="100000"/>
              </a:lnSpc>
              <a:spcBef>
                <a:spcPts val="0"/>
              </a:spcBef>
              <a:spcAft>
                <a:spcPts val="0"/>
              </a:spcAft>
              <a:buSzPts val="1400"/>
              <a:buNone/>
            </a:pPr>
            <a:r>
              <a:rPr b="1" lang="en" sz="1300"/>
              <a:t>C.4.4.2</a:t>
            </a:r>
            <a:endParaRPr b="1" sz="1300"/>
          </a:p>
          <a:p>
            <a:pPr indent="-311150" lvl="0" marL="457200" rtl="0" algn="l">
              <a:lnSpc>
                <a:spcPct val="100000"/>
              </a:lnSpc>
              <a:spcBef>
                <a:spcPts val="0"/>
              </a:spcBef>
              <a:spcAft>
                <a:spcPts val="0"/>
              </a:spcAft>
              <a:buSzPts val="1300"/>
              <a:buChar char="●"/>
            </a:pPr>
            <a:r>
              <a:rPr lang="en" sz="1300"/>
              <a:t>The contractor shall record meeting minutes for all support meetings</a:t>
            </a:r>
            <a:endParaRPr sz="1300"/>
          </a:p>
          <a:p>
            <a:pPr indent="0" lvl="0" marL="0" rtl="0" algn="l">
              <a:lnSpc>
                <a:spcPct val="100000"/>
              </a:lnSpc>
              <a:spcBef>
                <a:spcPts val="0"/>
              </a:spcBef>
              <a:spcAft>
                <a:spcPts val="0"/>
              </a:spcAft>
              <a:buSzPts val="1400"/>
              <a:buNone/>
            </a:pPr>
            <a:r>
              <a:rPr b="1" lang="en" sz="1300"/>
              <a:t>C.4.4.3</a:t>
            </a:r>
            <a:endParaRPr b="1" sz="1300"/>
          </a:p>
          <a:p>
            <a:pPr indent="-317500" lvl="0" marL="457200" rtl="0" algn="l">
              <a:lnSpc>
                <a:spcPct val="100000"/>
              </a:lnSpc>
              <a:spcBef>
                <a:spcPts val="0"/>
              </a:spcBef>
              <a:spcAft>
                <a:spcPts val="0"/>
              </a:spcAft>
              <a:buSzPts val="1400"/>
              <a:buChar char="●"/>
            </a:pPr>
            <a:r>
              <a:rPr lang="en" sz="1300"/>
              <a:t>The contractor shall draft meeting read-aheads that include inputs gathered from key government personnel</a:t>
            </a:r>
            <a:br>
              <a:rPr lang="en"/>
            </a:br>
            <a:endParaRPr/>
          </a:p>
          <a:p>
            <a:pPr indent="0" lvl="0" marL="457200" rtl="0" algn="l">
              <a:lnSpc>
                <a:spcPct val="100000"/>
              </a:lnSpc>
              <a:spcBef>
                <a:spcPts val="0"/>
              </a:spcBef>
              <a:spcAft>
                <a:spcPts val="0"/>
              </a:spcAft>
              <a:buSzPts val="1400"/>
              <a:buNone/>
            </a:pPr>
            <a:r>
              <a:t/>
            </a:r>
            <a:endParaRPr/>
          </a:p>
          <a:p>
            <a:pPr indent="0" lvl="0" marL="45720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583" name="Google Shape;583;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26"/>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Establish </a:t>
            </a:r>
            <a:br>
              <a:rPr lang="en"/>
            </a:br>
            <a:r>
              <a:rPr lang="en"/>
              <a:t>Performance Standards </a:t>
            </a:r>
            <a:br>
              <a:rPr lang="en"/>
            </a:br>
            <a:r>
              <a:rPr lang="en"/>
              <a:t>&amp; AQLs</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p:txBody>
      </p:sp>
      <p:sp>
        <p:nvSpPr>
          <p:cNvPr id="589" name="Google Shape;589;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27"/>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Requirements and Standards</a:t>
            </a:r>
            <a:endParaRPr/>
          </a:p>
          <a:p>
            <a:pPr indent="0" lvl="0" marL="0" rtl="0" algn="l">
              <a:lnSpc>
                <a:spcPct val="100000"/>
              </a:lnSpc>
              <a:spcBef>
                <a:spcPts val="0"/>
              </a:spcBef>
              <a:spcAft>
                <a:spcPts val="0"/>
              </a:spcAft>
              <a:buSzPts val="2200"/>
              <a:buNone/>
            </a:pPr>
            <a:r>
              <a:t/>
            </a:r>
            <a:endParaRPr/>
          </a:p>
        </p:txBody>
      </p:sp>
      <p:sp>
        <p:nvSpPr>
          <p:cNvPr id="595" name="Google Shape;595;p27"/>
          <p:cNvSpPr txBox="1"/>
          <p:nvPr>
            <p:ph idx="1" type="body"/>
          </p:nvPr>
        </p:nvSpPr>
        <p:spPr>
          <a:xfrm>
            <a:off x="644625" y="851800"/>
            <a:ext cx="7528800" cy="1454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lang="en"/>
              <a:t>A requirement is incomplete without a corresponding standard. Every requirement should clearly define how performance will be measured.</a:t>
            </a:r>
            <a:endParaRPr/>
          </a:p>
          <a:p>
            <a:pPr indent="0" lvl="0" marL="0" rtl="0" algn="l">
              <a:lnSpc>
                <a:spcPct val="100000"/>
              </a:lnSpc>
              <a:spcBef>
                <a:spcPts val="0"/>
              </a:spcBef>
              <a:spcAft>
                <a:spcPts val="0"/>
              </a:spcAft>
              <a:buSzPts val="1300"/>
              <a:buNone/>
            </a:pPr>
            <a:r>
              <a:t/>
            </a:r>
            <a:endParaRPr b="1"/>
          </a:p>
          <a:p>
            <a:pPr indent="-311150" lvl="0" marL="457200" rtl="0" algn="l">
              <a:lnSpc>
                <a:spcPct val="150000"/>
              </a:lnSpc>
              <a:spcBef>
                <a:spcPts val="0"/>
              </a:spcBef>
              <a:spcAft>
                <a:spcPts val="0"/>
              </a:spcAft>
              <a:buSzPts val="1300"/>
              <a:buChar char="●"/>
            </a:pPr>
            <a:r>
              <a:rPr lang="en"/>
              <a:t>Define expectations for </a:t>
            </a:r>
            <a:r>
              <a:rPr b="1" lang="en"/>
              <a:t>quality</a:t>
            </a:r>
            <a:r>
              <a:rPr lang="en"/>
              <a:t>, not just timeliness.</a:t>
            </a:r>
            <a:endParaRPr/>
          </a:p>
          <a:p>
            <a:pPr indent="-311150" lvl="0" marL="457200" rtl="0" algn="l">
              <a:lnSpc>
                <a:spcPct val="150000"/>
              </a:lnSpc>
              <a:spcBef>
                <a:spcPts val="0"/>
              </a:spcBef>
              <a:spcAft>
                <a:spcPts val="0"/>
              </a:spcAft>
              <a:buSzPts val="1300"/>
              <a:buChar char="●"/>
            </a:pPr>
            <a:r>
              <a:rPr lang="en"/>
              <a:t>Use </a:t>
            </a:r>
            <a:r>
              <a:rPr b="1" lang="en"/>
              <a:t>commercial or industry standards</a:t>
            </a:r>
            <a:r>
              <a:rPr lang="en"/>
              <a:t> whenever possible.</a:t>
            </a:r>
            <a:endParaRPr/>
          </a:p>
          <a:p>
            <a:pPr indent="-311150" lvl="0" marL="457200" rtl="0" algn="l">
              <a:lnSpc>
                <a:spcPct val="150000"/>
              </a:lnSpc>
              <a:spcBef>
                <a:spcPts val="0"/>
              </a:spcBef>
              <a:spcAft>
                <a:spcPts val="0"/>
              </a:spcAft>
              <a:buSzPts val="1300"/>
              <a:buChar char="●"/>
            </a:pPr>
            <a:r>
              <a:rPr lang="en"/>
              <a:t>Conduct </a:t>
            </a:r>
            <a:r>
              <a:rPr b="1" lang="en"/>
              <a:t>market research</a:t>
            </a:r>
            <a:r>
              <a:rPr lang="en"/>
              <a:t> to validate your draft requirements and performance standards.</a:t>
            </a:r>
            <a:endParaRPr/>
          </a:p>
          <a:p>
            <a:pPr indent="-311150" lvl="0" marL="457200" rtl="0" algn="l">
              <a:lnSpc>
                <a:spcPct val="150000"/>
              </a:lnSpc>
              <a:spcBef>
                <a:spcPts val="0"/>
              </a:spcBef>
              <a:spcAft>
                <a:spcPts val="0"/>
              </a:spcAft>
              <a:buSzPts val="1300"/>
              <a:buChar char="●"/>
            </a:pPr>
            <a:r>
              <a:rPr lang="en"/>
              <a:t>Include standards and </a:t>
            </a:r>
            <a:r>
              <a:rPr b="1" lang="en"/>
              <a:t>Acceptable Quality Levels (AQLs)</a:t>
            </a:r>
            <a:r>
              <a:rPr lang="en"/>
              <a:t> in the </a:t>
            </a:r>
            <a:r>
              <a:rPr b="1" lang="en"/>
              <a:t>Performance Work Statement (PWS)</a:t>
            </a:r>
            <a:r>
              <a:rPr lang="en"/>
              <a:t>.</a:t>
            </a:r>
            <a:endParaRPr/>
          </a:p>
          <a:p>
            <a:pPr indent="0" lvl="0" marL="457200" rtl="0" algn="l">
              <a:lnSpc>
                <a:spcPct val="100000"/>
              </a:lnSpc>
              <a:spcBef>
                <a:spcPts val="0"/>
              </a:spcBef>
              <a:spcAft>
                <a:spcPts val="0"/>
              </a:spcAft>
              <a:buSzPts val="1300"/>
              <a:buNone/>
            </a:pPr>
            <a:r>
              <a:t/>
            </a:r>
            <a:endParaRPr/>
          </a:p>
        </p:txBody>
      </p:sp>
      <p:sp>
        <p:nvSpPr>
          <p:cNvPr id="596" name="Google Shape;596;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28"/>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Defining Quality Performance Standards</a:t>
            </a:r>
            <a:endParaRPr/>
          </a:p>
          <a:p>
            <a:pPr indent="0" lvl="0" marL="0" rtl="0" algn="l">
              <a:lnSpc>
                <a:spcPct val="100000"/>
              </a:lnSpc>
              <a:spcBef>
                <a:spcPts val="0"/>
              </a:spcBef>
              <a:spcAft>
                <a:spcPts val="0"/>
              </a:spcAft>
              <a:buSzPts val="2200"/>
              <a:buNone/>
            </a:pPr>
            <a:r>
              <a:t/>
            </a:r>
            <a:endParaRPr/>
          </a:p>
        </p:txBody>
      </p:sp>
      <p:sp>
        <p:nvSpPr>
          <p:cNvPr id="602" name="Google Shape;602;p28"/>
          <p:cNvSpPr txBox="1"/>
          <p:nvPr>
            <p:ph idx="1" type="body"/>
          </p:nvPr>
        </p:nvSpPr>
        <p:spPr>
          <a:xfrm>
            <a:off x="644625" y="851800"/>
            <a:ext cx="7489500" cy="673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lang="en"/>
              <a:t>To define quality standards, it is helpful to first visualize the completely unacceptable outcome and then write its reverse</a:t>
            </a:r>
            <a:r>
              <a:rPr b="1" lang="en"/>
              <a:t>.</a:t>
            </a:r>
            <a:endParaRPr/>
          </a:p>
        </p:txBody>
      </p:sp>
      <p:graphicFrame>
        <p:nvGraphicFramePr>
          <p:cNvPr id="603" name="Google Shape;603;p28"/>
          <p:cNvGraphicFramePr/>
          <p:nvPr/>
        </p:nvGraphicFramePr>
        <p:xfrm>
          <a:off x="735312" y="1658765"/>
          <a:ext cx="3000000" cy="3000000"/>
        </p:xfrm>
        <a:graphic>
          <a:graphicData uri="http://schemas.openxmlformats.org/drawingml/2006/table">
            <a:tbl>
              <a:tblPr firstRow="1">
                <a:noFill/>
                <a:tableStyleId>{8A789098-B6D3-477F-9097-F1E23AAF8EA1}</a:tableStyleId>
              </a:tblPr>
              <a:tblGrid>
                <a:gridCol w="3127400"/>
                <a:gridCol w="3997250"/>
              </a:tblGrid>
              <a:tr h="385275">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chemeClr val="lt1"/>
                          </a:solidFill>
                        </a:rPr>
                        <a:t>Unacceptable Outcome</a:t>
                      </a:r>
                      <a:endParaRPr b="1" sz="1200" u="none" cap="none" strike="noStrike">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c>
                  <a:txBody>
                    <a:bodyPr/>
                    <a:lstStyle/>
                    <a:p>
                      <a:pPr indent="0" lvl="0" marL="0" marR="0" rtl="0" algn="l">
                        <a:lnSpc>
                          <a:spcPct val="100000"/>
                        </a:lnSpc>
                        <a:spcBef>
                          <a:spcPts val="0"/>
                        </a:spcBef>
                        <a:spcAft>
                          <a:spcPts val="0"/>
                        </a:spcAft>
                        <a:buClr>
                          <a:srgbClr val="000000"/>
                        </a:buClr>
                        <a:buSzPts val="1200"/>
                        <a:buFont typeface="Arial"/>
                        <a:buNone/>
                      </a:pPr>
                      <a:r>
                        <a:rPr b="1" lang="en" sz="1200" u="none" cap="none" strike="noStrike">
                          <a:solidFill>
                            <a:schemeClr val="lt1"/>
                          </a:solidFill>
                        </a:rPr>
                        <a:t>Acceptable Outcome (inverse)</a:t>
                      </a:r>
                      <a:endParaRPr b="1" sz="1200" u="none" cap="none" strike="noStrike">
                        <a:solidFill>
                          <a:schemeClr val="lt1"/>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r>
              <a:tr h="385275">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Incomplete deliverables or data</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Complete deliverables with all required data</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5275">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High error rate or low accuracy</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Low error rate with high accuracy (example: &gt;99%)</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r>
              <a:tr h="385275">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Poorly written or confusing documentation</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Clear, concise, and well-structured documentation</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5275">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System with frequent failures or downtime</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System with high availability and minimal downtime</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r>
            </a:tbl>
          </a:graphicData>
        </a:graphic>
      </p:graphicFrame>
      <p:pic>
        <p:nvPicPr>
          <p:cNvPr descr="red circle with a white X" id="604" name="Google Shape;604;p28"/>
          <p:cNvPicPr preferRelativeResize="0"/>
          <p:nvPr/>
        </p:nvPicPr>
        <p:blipFill rotWithShape="1">
          <a:blip r:embed="rId3">
            <a:alphaModFix/>
          </a:blip>
          <a:srcRect b="0" l="0" r="0" t="0"/>
          <a:stretch/>
        </p:blipFill>
        <p:spPr>
          <a:xfrm>
            <a:off x="2818874" y="1524998"/>
            <a:ext cx="658770" cy="658770"/>
          </a:xfrm>
          <a:prstGeom prst="rect">
            <a:avLst/>
          </a:prstGeom>
          <a:noFill/>
          <a:ln>
            <a:noFill/>
          </a:ln>
        </p:spPr>
      </p:pic>
      <p:pic>
        <p:nvPicPr>
          <p:cNvPr descr="green circle with while checkmark" id="605" name="Google Shape;605;p28"/>
          <p:cNvPicPr preferRelativeResize="0"/>
          <p:nvPr/>
        </p:nvPicPr>
        <p:blipFill rotWithShape="1">
          <a:blip r:embed="rId4">
            <a:alphaModFix/>
          </a:blip>
          <a:srcRect b="0" l="0" r="0" t="0"/>
          <a:stretch/>
        </p:blipFill>
        <p:spPr>
          <a:xfrm>
            <a:off x="6736053" y="1525000"/>
            <a:ext cx="658770" cy="658770"/>
          </a:xfrm>
          <a:prstGeom prst="rect">
            <a:avLst/>
          </a:prstGeom>
          <a:noFill/>
          <a:ln>
            <a:noFill/>
          </a:ln>
        </p:spPr>
      </p:pic>
      <p:pic>
        <p:nvPicPr>
          <p:cNvPr descr="graphic image of a lightbulb with the word, TIP underneath it" id="606" name="Google Shape;606;p28"/>
          <p:cNvPicPr preferRelativeResize="0"/>
          <p:nvPr/>
        </p:nvPicPr>
        <p:blipFill rotWithShape="1">
          <a:blip r:embed="rId5">
            <a:alphaModFix/>
          </a:blip>
          <a:srcRect b="0" l="0" r="0" t="0"/>
          <a:stretch/>
        </p:blipFill>
        <p:spPr>
          <a:xfrm>
            <a:off x="1129175" y="3718925"/>
            <a:ext cx="658774" cy="1175250"/>
          </a:xfrm>
          <a:prstGeom prst="rect">
            <a:avLst/>
          </a:prstGeom>
          <a:noFill/>
          <a:ln>
            <a:noFill/>
          </a:ln>
        </p:spPr>
      </p:pic>
      <p:sp>
        <p:nvSpPr>
          <p:cNvPr id="607" name="Google Shape;607;p28"/>
          <p:cNvSpPr txBox="1"/>
          <p:nvPr>
            <p:ph idx="1" type="body"/>
          </p:nvPr>
        </p:nvSpPr>
        <p:spPr>
          <a:xfrm>
            <a:off x="2008650" y="3847025"/>
            <a:ext cx="5126700" cy="875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
              <a:t>Writing Quality Standards</a:t>
            </a:r>
            <a:endParaRPr b="1"/>
          </a:p>
          <a:p>
            <a:pPr indent="0" lvl="0" marL="0" rtl="0" algn="l">
              <a:lnSpc>
                <a:spcPct val="100000"/>
              </a:lnSpc>
              <a:spcBef>
                <a:spcPts val="0"/>
              </a:spcBef>
              <a:spcAft>
                <a:spcPts val="0"/>
              </a:spcAft>
              <a:buSzPts val="1300"/>
              <a:buNone/>
            </a:pPr>
            <a:r>
              <a:rPr lang="en"/>
              <a:t>When defining quality, think about the </a:t>
            </a:r>
            <a:r>
              <a:rPr b="1" lang="en"/>
              <a:t>unacceptable outcome</a:t>
            </a:r>
            <a:r>
              <a:rPr lang="en"/>
              <a:t>, then write the inverse to create a clear performance standard. </a:t>
            </a:r>
            <a:endParaRPr/>
          </a:p>
        </p:txBody>
      </p:sp>
      <p:sp>
        <p:nvSpPr>
          <p:cNvPr id="608" name="Google Shape;608;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29"/>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Steps to Develop Performance Standards</a:t>
            </a:r>
            <a:endParaRPr/>
          </a:p>
          <a:p>
            <a:pPr indent="0" lvl="0" marL="0" rtl="0" algn="l">
              <a:lnSpc>
                <a:spcPct val="100000"/>
              </a:lnSpc>
              <a:spcBef>
                <a:spcPts val="0"/>
              </a:spcBef>
              <a:spcAft>
                <a:spcPts val="0"/>
              </a:spcAft>
              <a:buSzPts val="2200"/>
              <a:buNone/>
            </a:pPr>
            <a:r>
              <a:t/>
            </a:r>
            <a:endParaRPr/>
          </a:p>
        </p:txBody>
      </p:sp>
      <p:sp>
        <p:nvSpPr>
          <p:cNvPr id="614" name="Google Shape;614;p29"/>
          <p:cNvSpPr txBox="1"/>
          <p:nvPr>
            <p:ph idx="1" type="body"/>
          </p:nvPr>
        </p:nvSpPr>
        <p:spPr>
          <a:xfrm>
            <a:off x="644625" y="851800"/>
            <a:ext cx="7380000" cy="36549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Char char="●"/>
            </a:pPr>
            <a:r>
              <a:rPr lang="en"/>
              <a:t>Define the required outcome</a:t>
            </a:r>
            <a:endParaRPr/>
          </a:p>
          <a:p>
            <a:pPr indent="-304800" lvl="1" marL="914400" rtl="0" algn="l">
              <a:lnSpc>
                <a:spcPct val="150000"/>
              </a:lnSpc>
              <a:spcBef>
                <a:spcPts val="0"/>
              </a:spcBef>
              <a:spcAft>
                <a:spcPts val="0"/>
              </a:spcAft>
              <a:buSzPts val="1200"/>
              <a:buChar char="○"/>
            </a:pPr>
            <a:r>
              <a:rPr lang="en"/>
              <a:t>Clearly state the result</a:t>
            </a:r>
            <a:endParaRPr/>
          </a:p>
          <a:p>
            <a:pPr indent="-311150" lvl="0" marL="457200" rtl="0" algn="l">
              <a:lnSpc>
                <a:spcPct val="150000"/>
              </a:lnSpc>
              <a:spcBef>
                <a:spcPts val="0"/>
              </a:spcBef>
              <a:spcAft>
                <a:spcPts val="0"/>
              </a:spcAft>
              <a:buSzPts val="1300"/>
              <a:buChar char="●"/>
            </a:pPr>
            <a:r>
              <a:rPr lang="en"/>
              <a:t>Select measurable metrics</a:t>
            </a:r>
            <a:endParaRPr/>
          </a:p>
          <a:p>
            <a:pPr indent="-304800" lvl="1" marL="914400" rtl="0" algn="l">
              <a:lnSpc>
                <a:spcPct val="150000"/>
              </a:lnSpc>
              <a:spcBef>
                <a:spcPts val="0"/>
              </a:spcBef>
              <a:spcAft>
                <a:spcPts val="0"/>
              </a:spcAft>
              <a:buSzPts val="1200"/>
              <a:buChar char="○"/>
            </a:pPr>
            <a:r>
              <a:rPr lang="en"/>
              <a:t>Determine the indicator (for example: speed, accuracy, quantity)</a:t>
            </a:r>
            <a:endParaRPr/>
          </a:p>
          <a:p>
            <a:pPr indent="-311150" lvl="0" marL="457200" rtl="0" algn="l">
              <a:lnSpc>
                <a:spcPct val="150000"/>
              </a:lnSpc>
              <a:spcBef>
                <a:spcPts val="0"/>
              </a:spcBef>
              <a:spcAft>
                <a:spcPts val="0"/>
              </a:spcAft>
              <a:buSzPts val="1300"/>
              <a:buChar char="●"/>
            </a:pPr>
            <a:r>
              <a:rPr lang="en"/>
              <a:t>Set the standard (AQL)</a:t>
            </a:r>
            <a:endParaRPr/>
          </a:p>
          <a:p>
            <a:pPr indent="-304800" lvl="1" marL="914400" rtl="0" algn="l">
              <a:lnSpc>
                <a:spcPct val="150000"/>
              </a:lnSpc>
              <a:spcBef>
                <a:spcPts val="0"/>
              </a:spcBef>
              <a:spcAft>
                <a:spcPts val="0"/>
              </a:spcAft>
              <a:buSzPts val="1200"/>
              <a:buChar char="○"/>
            </a:pPr>
            <a:r>
              <a:rPr lang="en"/>
              <a:t>Determine the threshold for acceptable performance (for example: “95% of calls answered within 30 seconds”</a:t>
            </a:r>
            <a:endParaRPr/>
          </a:p>
          <a:p>
            <a:pPr indent="-311150" lvl="0" marL="457200" rtl="0" algn="l">
              <a:lnSpc>
                <a:spcPct val="150000"/>
              </a:lnSpc>
              <a:spcBef>
                <a:spcPts val="0"/>
              </a:spcBef>
              <a:spcAft>
                <a:spcPts val="0"/>
              </a:spcAft>
              <a:buSzPts val="1300"/>
              <a:buChar char="●"/>
            </a:pPr>
            <a:r>
              <a:rPr lang="en"/>
              <a:t>Align with QASP</a:t>
            </a:r>
            <a:endParaRPr/>
          </a:p>
          <a:p>
            <a:pPr indent="-304800" lvl="1" marL="914400" rtl="0" algn="l">
              <a:lnSpc>
                <a:spcPct val="150000"/>
              </a:lnSpc>
              <a:spcBef>
                <a:spcPts val="0"/>
              </a:spcBef>
              <a:spcAft>
                <a:spcPts val="0"/>
              </a:spcAft>
              <a:buSzPts val="1200"/>
              <a:buChar char="○"/>
            </a:pPr>
            <a:r>
              <a:rPr lang="en"/>
              <a:t>Ensure the QASP directly corresponds to the performance standards and outlines how the government will verify them</a:t>
            </a:r>
            <a:endParaRPr/>
          </a:p>
          <a:p>
            <a:pPr indent="-311150" lvl="0" marL="457200" rtl="0" algn="l">
              <a:lnSpc>
                <a:spcPct val="150000"/>
              </a:lnSpc>
              <a:spcBef>
                <a:spcPts val="0"/>
              </a:spcBef>
              <a:spcAft>
                <a:spcPts val="0"/>
              </a:spcAft>
              <a:buSzPts val="1300"/>
              <a:buChar char="●"/>
            </a:pPr>
            <a:r>
              <a:rPr lang="en"/>
              <a:t>Establish incentives</a:t>
            </a:r>
            <a:endParaRPr/>
          </a:p>
          <a:p>
            <a:pPr indent="-304800" lvl="1" marL="914400" rtl="0" algn="l">
              <a:lnSpc>
                <a:spcPct val="150000"/>
              </a:lnSpc>
              <a:spcBef>
                <a:spcPts val="0"/>
              </a:spcBef>
              <a:spcAft>
                <a:spcPts val="0"/>
              </a:spcAft>
              <a:buSzPts val="1200"/>
              <a:buChar char="○"/>
            </a:pPr>
            <a:r>
              <a:rPr lang="en"/>
              <a:t>Pair standards with incentives (positive for exceeding, negative for failing) to drive better performance</a:t>
            </a:r>
            <a:endParaRPr/>
          </a:p>
          <a:p>
            <a:pPr indent="0" lvl="0" marL="457200" rtl="0" algn="l">
              <a:lnSpc>
                <a:spcPct val="100000"/>
              </a:lnSpc>
              <a:spcBef>
                <a:spcPts val="0"/>
              </a:spcBef>
              <a:spcAft>
                <a:spcPts val="0"/>
              </a:spcAft>
              <a:buSzPts val="1300"/>
              <a:buNone/>
            </a:pPr>
            <a:r>
              <a:t/>
            </a:r>
            <a:endParaRPr/>
          </a:p>
        </p:txBody>
      </p:sp>
      <p:sp>
        <p:nvSpPr>
          <p:cNvPr id="615" name="Google Shape;615;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3"/>
          <p:cNvSpPr txBox="1"/>
          <p:nvPr>
            <p:ph type="title"/>
          </p:nvPr>
        </p:nvSpPr>
        <p:spPr>
          <a:xfrm>
            <a:off x="549725" y="603925"/>
            <a:ext cx="7977300" cy="122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400"/>
              <a:buNone/>
            </a:pPr>
            <a:r>
              <a:rPr lang="en"/>
              <a:t>What is PBA?</a:t>
            </a:r>
            <a:endParaRPr/>
          </a:p>
          <a:p>
            <a:pPr indent="0" lvl="0" marL="0" rtl="0" algn="ctr">
              <a:lnSpc>
                <a:spcPct val="100000"/>
              </a:lnSpc>
              <a:spcBef>
                <a:spcPts val="0"/>
              </a:spcBef>
              <a:spcAft>
                <a:spcPts val="0"/>
              </a:spcAft>
              <a:buSzPts val="4400"/>
              <a:buNone/>
            </a:pPr>
            <a:r>
              <a:t/>
            </a:r>
            <a:endParaRPr/>
          </a:p>
        </p:txBody>
      </p:sp>
      <p:sp>
        <p:nvSpPr>
          <p:cNvPr id="404" name="Google Shape;404;p3"/>
          <p:cNvSpPr txBox="1"/>
          <p:nvPr>
            <p:ph idx="3" type="title"/>
          </p:nvPr>
        </p:nvSpPr>
        <p:spPr>
          <a:xfrm>
            <a:off x="799775" y="1634125"/>
            <a:ext cx="7608000" cy="1224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600"/>
              <a:buNone/>
            </a:pPr>
            <a:r>
              <a:rPr lang="en"/>
              <a:t>Performance-based Acquisition (PBA) means an acquisition structured around the results to be achieved as opposed to the manner by which the work is to be performed.  </a:t>
            </a:r>
            <a:r>
              <a:rPr lang="en" u="sng">
                <a:solidFill>
                  <a:srgbClr val="A3D9FF"/>
                </a:solidFill>
                <a:hlinkClick r:id="rId3">
                  <a:extLst>
                    <a:ext uri="{A12FA001-AC4F-418D-AE19-62706E023703}">
                      <ahyp:hlinkClr val="tx"/>
                    </a:ext>
                  </a:extLst>
                </a:hlinkClick>
              </a:rPr>
              <a:t>FAR 2.101</a:t>
            </a:r>
            <a:endParaRPr>
              <a:solidFill>
                <a:srgbClr val="A3D9FF"/>
              </a:solidFill>
            </a:endParaRPr>
          </a:p>
        </p:txBody>
      </p:sp>
      <p:sp>
        <p:nvSpPr>
          <p:cNvPr id="405" name="Google Shape;405;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406" name="Google Shape;406;p3"/>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30"/>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Use Plain Language</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p:txBody>
      </p:sp>
      <p:sp>
        <p:nvSpPr>
          <p:cNvPr id="621" name="Google Shape;621;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31"/>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Ambiguity in Writing</a:t>
            </a:r>
            <a:endParaRPr/>
          </a:p>
          <a:p>
            <a:pPr indent="0" lvl="0" marL="0" rtl="0" algn="l">
              <a:lnSpc>
                <a:spcPct val="100000"/>
              </a:lnSpc>
              <a:spcBef>
                <a:spcPts val="0"/>
              </a:spcBef>
              <a:spcAft>
                <a:spcPts val="0"/>
              </a:spcAft>
              <a:buSzPts val="2200"/>
              <a:buNone/>
            </a:pPr>
            <a:r>
              <a:t/>
            </a:r>
            <a:endParaRPr/>
          </a:p>
        </p:txBody>
      </p:sp>
      <p:sp>
        <p:nvSpPr>
          <p:cNvPr id="627" name="Google Shape;627;p31"/>
          <p:cNvSpPr txBox="1"/>
          <p:nvPr>
            <p:ph idx="1" type="body"/>
          </p:nvPr>
        </p:nvSpPr>
        <p:spPr>
          <a:xfrm>
            <a:off x="644625" y="851800"/>
            <a:ext cx="3679200" cy="20637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Char char="●"/>
            </a:pPr>
            <a:r>
              <a:rPr lang="en"/>
              <a:t>Ambiguity uses vague, indefinite, or uncertain terms</a:t>
            </a:r>
            <a:endParaRPr/>
          </a:p>
          <a:p>
            <a:pPr indent="-311150" lvl="0" marL="457200" rtl="0" algn="l">
              <a:lnSpc>
                <a:spcPct val="150000"/>
              </a:lnSpc>
              <a:spcBef>
                <a:spcPts val="0"/>
              </a:spcBef>
              <a:spcAft>
                <a:spcPts val="0"/>
              </a:spcAft>
              <a:buSzPts val="1300"/>
              <a:buChar char="●"/>
            </a:pPr>
            <a:r>
              <a:rPr lang="en"/>
              <a:t>Avoid phrases that cannot be quantified or measured</a:t>
            </a:r>
            <a:endParaRPr/>
          </a:p>
          <a:p>
            <a:pPr indent="-311150" lvl="0" marL="457200" rtl="0" algn="l">
              <a:lnSpc>
                <a:spcPct val="150000"/>
              </a:lnSpc>
              <a:spcBef>
                <a:spcPts val="0"/>
              </a:spcBef>
              <a:spcAft>
                <a:spcPts val="0"/>
              </a:spcAft>
              <a:buSzPts val="1300"/>
              <a:buChar char="●"/>
            </a:pPr>
            <a:r>
              <a:rPr lang="en"/>
              <a:t>Refrain from using words that suggest personal services</a:t>
            </a:r>
            <a:endParaRPr/>
          </a:p>
          <a:p>
            <a:pPr indent="-311150" lvl="0" marL="457200" rtl="0" algn="l">
              <a:lnSpc>
                <a:spcPct val="150000"/>
              </a:lnSpc>
              <a:spcBef>
                <a:spcPts val="0"/>
              </a:spcBef>
              <a:spcAft>
                <a:spcPts val="0"/>
              </a:spcAft>
              <a:buSzPts val="1300"/>
              <a:buChar char="●"/>
            </a:pPr>
            <a:r>
              <a:rPr lang="en"/>
              <a:t>Never use terms that leave too much discretion to the contractor</a:t>
            </a:r>
            <a:endParaRPr/>
          </a:p>
          <a:p>
            <a:pPr indent="-311150" lvl="0" marL="457200" rtl="0" algn="l">
              <a:lnSpc>
                <a:spcPct val="150000"/>
              </a:lnSpc>
              <a:spcBef>
                <a:spcPts val="0"/>
              </a:spcBef>
              <a:spcAft>
                <a:spcPts val="0"/>
              </a:spcAft>
              <a:buSzPts val="1300"/>
              <a:buChar char="●"/>
            </a:pPr>
            <a:r>
              <a:rPr lang="en"/>
              <a:t>Minimize using qualifying phrases that modify contractor actions</a:t>
            </a:r>
            <a:endParaRPr/>
          </a:p>
          <a:p>
            <a:pPr indent="0" lvl="0" marL="457200" rtl="0" algn="l">
              <a:lnSpc>
                <a:spcPct val="100000"/>
              </a:lnSpc>
              <a:spcBef>
                <a:spcPts val="0"/>
              </a:spcBef>
              <a:spcAft>
                <a:spcPts val="0"/>
              </a:spcAft>
              <a:buSzPts val="1300"/>
              <a:buNone/>
            </a:pPr>
            <a:r>
              <a:t/>
            </a:r>
            <a:endParaRPr/>
          </a:p>
        </p:txBody>
      </p:sp>
      <p:pic>
        <p:nvPicPr>
          <p:cNvPr descr="image of a bunch of question marks with one that stands out " id="628" name="Google Shape;628;p31" title="2 AdobeStock_1688467457.jpg"/>
          <p:cNvPicPr preferRelativeResize="0"/>
          <p:nvPr>
            <p:ph idx="2" type="pic"/>
          </p:nvPr>
        </p:nvPicPr>
        <p:blipFill rotWithShape="1">
          <a:blip r:embed="rId3">
            <a:alphaModFix/>
          </a:blip>
          <a:srcRect b="0" l="28451" r="28447" t="0"/>
          <a:stretch/>
        </p:blipFill>
        <p:spPr>
          <a:xfrm>
            <a:off x="5263424" y="0"/>
            <a:ext cx="3880499" cy="5143501"/>
          </a:xfrm>
          <a:prstGeom prst="rect">
            <a:avLst/>
          </a:prstGeom>
          <a:noFill/>
          <a:ln>
            <a:noFill/>
          </a:ln>
        </p:spPr>
      </p:pic>
      <p:sp>
        <p:nvSpPr>
          <p:cNvPr id="629" name="Google Shape;629;p31"/>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solidFill>
                  <a:schemeClr val="lt1"/>
                </a:solidFill>
              </a:rPr>
              <a:t>‹#›</a:t>
            </a:fld>
            <a:endParaRPr>
              <a:solidFill>
                <a:schemeClr val="lt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32"/>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Write for Clarity</a:t>
            </a:r>
            <a:endParaRPr/>
          </a:p>
        </p:txBody>
      </p:sp>
      <p:sp>
        <p:nvSpPr>
          <p:cNvPr id="635" name="Google Shape;635;p32"/>
          <p:cNvSpPr txBox="1"/>
          <p:nvPr>
            <p:ph idx="1" type="body"/>
          </p:nvPr>
        </p:nvSpPr>
        <p:spPr>
          <a:xfrm>
            <a:off x="644625" y="851800"/>
            <a:ext cx="7993800" cy="3319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b="1" lang="en"/>
              <a:t>Make your content easy to read and easy to understand. </a:t>
            </a:r>
            <a:endParaRPr b="1"/>
          </a:p>
          <a:p>
            <a:pPr indent="-311150" lvl="0" marL="457200" rtl="0" algn="l">
              <a:lnSpc>
                <a:spcPct val="150000"/>
              </a:lnSpc>
              <a:spcBef>
                <a:spcPts val="0"/>
              </a:spcBef>
              <a:spcAft>
                <a:spcPts val="0"/>
              </a:spcAft>
              <a:buSzPts val="1300"/>
              <a:buChar char="●"/>
            </a:pPr>
            <a:r>
              <a:rPr lang="en"/>
              <a:t>Make your content easy to read and easy to understand.</a:t>
            </a:r>
            <a:endParaRPr/>
          </a:p>
          <a:p>
            <a:pPr indent="-311150" lvl="0" marL="457200" rtl="0" algn="l">
              <a:lnSpc>
                <a:spcPct val="150000"/>
              </a:lnSpc>
              <a:spcBef>
                <a:spcPts val="0"/>
              </a:spcBef>
              <a:spcAft>
                <a:spcPts val="0"/>
              </a:spcAft>
              <a:buSzPts val="1300"/>
              <a:buChar char="●"/>
            </a:pPr>
            <a:r>
              <a:rPr lang="en">
                <a:solidFill>
                  <a:schemeClr val="dk1"/>
                </a:solidFill>
              </a:rPr>
              <a:t>Use short sentences.</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Break up information with bulleted or numbered lists.</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Use tables when comparing information.</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Highlight key points with bold, </a:t>
            </a:r>
            <a:r>
              <a:rPr i="1" lang="en">
                <a:solidFill>
                  <a:schemeClr val="dk1"/>
                </a:solidFill>
              </a:rPr>
              <a:t>italics</a:t>
            </a:r>
            <a:r>
              <a:rPr lang="en">
                <a:solidFill>
                  <a:schemeClr val="dk1"/>
                </a:solidFill>
              </a:rPr>
              <a:t>, or underlining when appropriate.</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Write for your specific audience.</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Balance technical accuracy with plain language.</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Assume you're writing for a vendor who has never worked with your agency before.</a:t>
            </a:r>
            <a:endParaRPr>
              <a:solidFill>
                <a:schemeClr val="dk1"/>
              </a:solidFill>
            </a:endParaRPr>
          </a:p>
          <a:p>
            <a:pPr indent="-311150" lvl="0" marL="457200" rtl="0" algn="l">
              <a:lnSpc>
                <a:spcPct val="150000"/>
              </a:lnSpc>
              <a:spcBef>
                <a:spcPts val="0"/>
              </a:spcBef>
              <a:spcAft>
                <a:spcPts val="0"/>
              </a:spcAft>
              <a:buSzPts val="1300"/>
              <a:buChar char="●"/>
            </a:pPr>
            <a:r>
              <a:rPr lang="en">
                <a:solidFill>
                  <a:schemeClr val="dk1"/>
                </a:solidFill>
              </a:rPr>
              <a:t>Avoid government jargon and unnecessary acronyms.</a:t>
            </a:r>
            <a:endParaRPr/>
          </a:p>
        </p:txBody>
      </p:sp>
      <p:sp>
        <p:nvSpPr>
          <p:cNvPr id="636" name="Google Shape;636;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33"/>
          <p:cNvSpPr txBox="1"/>
          <p:nvPr>
            <p:ph type="title"/>
          </p:nvPr>
        </p:nvSpPr>
        <p:spPr>
          <a:xfrm>
            <a:off x="311700" y="279100"/>
            <a:ext cx="4232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Common Pitfalls to Avoid</a:t>
            </a:r>
            <a:endParaRPr/>
          </a:p>
        </p:txBody>
      </p:sp>
      <p:sp>
        <p:nvSpPr>
          <p:cNvPr id="642" name="Google Shape;642;p33"/>
          <p:cNvSpPr txBox="1"/>
          <p:nvPr>
            <p:ph idx="1" type="body"/>
          </p:nvPr>
        </p:nvSpPr>
        <p:spPr>
          <a:xfrm>
            <a:off x="644625" y="851800"/>
            <a:ext cx="4146900" cy="20637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Char char="●"/>
            </a:pPr>
            <a:r>
              <a:rPr lang="en"/>
              <a:t>Writing Task-level detail</a:t>
            </a:r>
            <a:endParaRPr/>
          </a:p>
          <a:p>
            <a:pPr indent="-304800" lvl="1" marL="914400" rtl="0" algn="l">
              <a:lnSpc>
                <a:spcPct val="150000"/>
              </a:lnSpc>
              <a:spcBef>
                <a:spcPts val="0"/>
              </a:spcBef>
              <a:spcAft>
                <a:spcPts val="0"/>
              </a:spcAft>
              <a:buSzPts val="1200"/>
              <a:buChar char="○"/>
            </a:pPr>
            <a:r>
              <a:rPr lang="en"/>
              <a:t>Do not turn a PWS into a prescriptive Statement of Work (SOW)</a:t>
            </a:r>
            <a:endParaRPr/>
          </a:p>
          <a:p>
            <a:pPr indent="-311150" lvl="0" marL="457200" rtl="0" algn="l">
              <a:lnSpc>
                <a:spcPct val="150000"/>
              </a:lnSpc>
              <a:spcBef>
                <a:spcPts val="0"/>
              </a:spcBef>
              <a:spcAft>
                <a:spcPts val="0"/>
              </a:spcAft>
              <a:buSzPts val="1300"/>
              <a:buChar char="●"/>
            </a:pPr>
            <a:r>
              <a:rPr lang="en"/>
              <a:t>Vague Standards</a:t>
            </a:r>
            <a:endParaRPr/>
          </a:p>
          <a:p>
            <a:pPr indent="-304800" lvl="1" marL="914400" rtl="0" algn="l">
              <a:lnSpc>
                <a:spcPct val="150000"/>
              </a:lnSpc>
              <a:spcBef>
                <a:spcPts val="0"/>
              </a:spcBef>
              <a:spcAft>
                <a:spcPts val="0"/>
              </a:spcAft>
              <a:buSzPts val="1200"/>
              <a:buChar char="○"/>
            </a:pPr>
            <a:r>
              <a:rPr lang="en"/>
              <a:t>Avoid ambiguous terms like “best”, “properly,” or “timely,” which are hard to measure</a:t>
            </a:r>
            <a:endParaRPr/>
          </a:p>
          <a:p>
            <a:pPr indent="-311150" lvl="0" marL="457200" rtl="0" algn="l">
              <a:lnSpc>
                <a:spcPct val="150000"/>
              </a:lnSpc>
              <a:spcBef>
                <a:spcPts val="0"/>
              </a:spcBef>
              <a:spcAft>
                <a:spcPts val="0"/>
              </a:spcAft>
              <a:buSzPts val="1300"/>
              <a:buChar char="●"/>
            </a:pPr>
            <a:r>
              <a:rPr lang="en"/>
              <a:t>Unrealistic Expectations</a:t>
            </a:r>
            <a:endParaRPr/>
          </a:p>
          <a:p>
            <a:pPr indent="-304800" lvl="1" marL="914400" rtl="0" algn="l">
              <a:lnSpc>
                <a:spcPct val="150000"/>
              </a:lnSpc>
              <a:spcBef>
                <a:spcPts val="0"/>
              </a:spcBef>
              <a:spcAft>
                <a:spcPts val="0"/>
              </a:spcAft>
              <a:buSzPts val="1200"/>
              <a:buChar char="○"/>
            </a:pPr>
            <a:r>
              <a:rPr lang="en"/>
              <a:t>Setting 100% compliance on all task may be impractical and lead to higher costs</a:t>
            </a:r>
            <a:endParaRPr/>
          </a:p>
          <a:p>
            <a:pPr indent="0" lvl="0" marL="457200" rtl="0" algn="l">
              <a:lnSpc>
                <a:spcPct val="150000"/>
              </a:lnSpc>
              <a:spcBef>
                <a:spcPts val="0"/>
              </a:spcBef>
              <a:spcAft>
                <a:spcPts val="0"/>
              </a:spcAft>
              <a:buSzPts val="1300"/>
              <a:buNone/>
            </a:pPr>
            <a:r>
              <a:t/>
            </a:r>
            <a:endParaRPr/>
          </a:p>
          <a:p>
            <a:pPr indent="0" lvl="0" marL="457200" rtl="0" algn="l">
              <a:lnSpc>
                <a:spcPct val="150000"/>
              </a:lnSpc>
              <a:spcBef>
                <a:spcPts val="0"/>
              </a:spcBef>
              <a:spcAft>
                <a:spcPts val="0"/>
              </a:spcAft>
              <a:buSzPts val="1300"/>
              <a:buNone/>
            </a:pPr>
            <a:r>
              <a:t/>
            </a:r>
            <a:endParaRPr/>
          </a:p>
        </p:txBody>
      </p:sp>
      <p:pic>
        <p:nvPicPr>
          <p:cNvPr descr="image of a crack in the road" id="643" name="Google Shape;643;p33" title="AdobeStock_820077026.jpeg"/>
          <p:cNvPicPr preferRelativeResize="0"/>
          <p:nvPr>
            <p:ph idx="2" type="pic"/>
          </p:nvPr>
        </p:nvPicPr>
        <p:blipFill rotWithShape="1">
          <a:blip r:embed="rId3">
            <a:alphaModFix/>
          </a:blip>
          <a:srcRect b="0" l="19547" r="38163" t="0"/>
          <a:stretch/>
        </p:blipFill>
        <p:spPr>
          <a:xfrm>
            <a:off x="5263424" y="0"/>
            <a:ext cx="3880499" cy="5143499"/>
          </a:xfrm>
          <a:prstGeom prst="rect">
            <a:avLst/>
          </a:prstGeom>
          <a:noFill/>
          <a:ln>
            <a:noFill/>
          </a:ln>
        </p:spPr>
      </p:pic>
      <p:sp>
        <p:nvSpPr>
          <p:cNvPr id="644" name="Google Shape;644;p33"/>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45" name="Google Shape;645;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34"/>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Resources</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p:txBody>
      </p:sp>
      <p:sp>
        <p:nvSpPr>
          <p:cNvPr id="651" name="Google Shape;651;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35"/>
          <p:cNvSpPr txBox="1"/>
          <p:nvPr>
            <p:ph idx="3" type="title"/>
          </p:nvPr>
        </p:nvSpPr>
        <p:spPr>
          <a:xfrm>
            <a:off x="311700" y="279100"/>
            <a:ext cx="2863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Core Functions</a:t>
            </a:r>
            <a:endParaRPr/>
          </a:p>
        </p:txBody>
      </p:sp>
      <p:sp>
        <p:nvSpPr>
          <p:cNvPr id="657" name="Google Shape;657;p35"/>
          <p:cNvSpPr txBox="1"/>
          <p:nvPr>
            <p:ph type="title"/>
          </p:nvPr>
        </p:nvSpPr>
        <p:spPr>
          <a:xfrm>
            <a:off x="311700" y="1440650"/>
            <a:ext cx="3905400" cy="2865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a:t>Acquisition Facilitation Lab (the Lab)</a:t>
            </a:r>
            <a:br>
              <a:rPr lang="en"/>
            </a:br>
            <a:endParaRPr b="0" sz="1400">
              <a:solidFill>
                <a:schemeClr val="lt1"/>
              </a:solidFill>
            </a:endParaRPr>
          </a:p>
          <a:p>
            <a:pPr indent="-317500" lvl="0" marL="457200" rtl="0" algn="l">
              <a:lnSpc>
                <a:spcPct val="100000"/>
              </a:lnSpc>
              <a:spcBef>
                <a:spcPts val="0"/>
              </a:spcBef>
              <a:spcAft>
                <a:spcPts val="0"/>
              </a:spcAft>
              <a:buClr>
                <a:schemeClr val="lt1"/>
              </a:buClr>
              <a:buSzPts val="1400"/>
              <a:buChar char="●"/>
            </a:pPr>
            <a:r>
              <a:rPr lang="en" sz="1400">
                <a:solidFill>
                  <a:schemeClr val="lt1"/>
                </a:solidFill>
              </a:rPr>
              <a:t>Civilian Services Acquisition Workshops (CSAW)</a:t>
            </a:r>
            <a:br>
              <a:rPr lang="en" sz="1400">
                <a:solidFill>
                  <a:schemeClr val="lt1"/>
                </a:solidFill>
              </a:rPr>
            </a:br>
            <a:endParaRPr sz="1400">
              <a:solidFill>
                <a:schemeClr val="lt1"/>
              </a:solidFill>
            </a:endParaRPr>
          </a:p>
          <a:p>
            <a:pPr indent="-317500" lvl="0" marL="457200" rtl="0" algn="l">
              <a:lnSpc>
                <a:spcPct val="100000"/>
              </a:lnSpc>
              <a:spcBef>
                <a:spcPts val="0"/>
              </a:spcBef>
              <a:spcAft>
                <a:spcPts val="0"/>
              </a:spcAft>
              <a:buClr>
                <a:schemeClr val="lt1"/>
              </a:buClr>
              <a:buSzPts val="1400"/>
              <a:buChar char="●"/>
            </a:pPr>
            <a:r>
              <a:rPr lang="en" sz="1400">
                <a:solidFill>
                  <a:schemeClr val="lt1"/>
                </a:solidFill>
              </a:rPr>
              <a:t>Specialized Facilitation as a Service (FaaS)</a:t>
            </a:r>
            <a:br>
              <a:rPr lang="en" sz="1400">
                <a:solidFill>
                  <a:schemeClr val="lt1"/>
                </a:solidFill>
              </a:rPr>
            </a:br>
            <a:endParaRPr sz="1400">
              <a:solidFill>
                <a:schemeClr val="lt1"/>
              </a:solidFill>
            </a:endParaRPr>
          </a:p>
          <a:p>
            <a:pPr indent="-317500" lvl="0" marL="457200" rtl="0" algn="l">
              <a:lnSpc>
                <a:spcPct val="100000"/>
              </a:lnSpc>
              <a:spcBef>
                <a:spcPts val="0"/>
              </a:spcBef>
              <a:spcAft>
                <a:spcPts val="0"/>
              </a:spcAft>
              <a:buClr>
                <a:schemeClr val="lt1"/>
              </a:buClr>
              <a:buSzPts val="1400"/>
              <a:buChar char="●"/>
            </a:pPr>
            <a:r>
              <a:rPr lang="en" sz="1400">
                <a:solidFill>
                  <a:schemeClr val="lt1"/>
                </a:solidFill>
              </a:rPr>
              <a:t>Outcome-Based Acquisition Support</a:t>
            </a:r>
            <a:endParaRPr sz="1400">
              <a:solidFill>
                <a:schemeClr val="lt1"/>
              </a:solidFill>
            </a:endParaRPr>
          </a:p>
          <a:p>
            <a:pPr indent="0" lvl="0" marL="0" rtl="0" algn="l">
              <a:lnSpc>
                <a:spcPct val="60000"/>
              </a:lnSpc>
              <a:spcBef>
                <a:spcPts val="0"/>
              </a:spcBef>
              <a:spcAft>
                <a:spcPts val="0"/>
              </a:spcAft>
              <a:buClr>
                <a:schemeClr val="dk1"/>
              </a:buClr>
              <a:buSzPts val="1100"/>
              <a:buFont typeface="Arial"/>
              <a:buNone/>
            </a:pPr>
            <a:r>
              <a:t/>
            </a:r>
            <a:endParaRPr sz="1400">
              <a:solidFill>
                <a:schemeClr val="lt1"/>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b="0" sz="1400">
              <a:solidFill>
                <a:schemeClr val="lt1"/>
              </a:solidFill>
              <a:latin typeface="Helvetica Neue"/>
              <a:ea typeface="Helvetica Neue"/>
              <a:cs typeface="Helvetica Neue"/>
              <a:sym typeface="Helvetica Neue"/>
            </a:endParaRPr>
          </a:p>
          <a:p>
            <a:pPr indent="0" lvl="0" marL="0" rtl="0" algn="ctr">
              <a:lnSpc>
                <a:spcPct val="100000"/>
              </a:lnSpc>
              <a:spcBef>
                <a:spcPts val="0"/>
              </a:spcBef>
              <a:spcAft>
                <a:spcPts val="0"/>
              </a:spcAft>
              <a:buSzPts val="2500"/>
              <a:buNone/>
            </a:pPr>
            <a:r>
              <a:t/>
            </a:r>
            <a:endParaRPr/>
          </a:p>
          <a:p>
            <a:pPr indent="0" lvl="0" marL="0" rtl="0" algn="ctr">
              <a:lnSpc>
                <a:spcPct val="100000"/>
              </a:lnSpc>
              <a:spcBef>
                <a:spcPts val="0"/>
              </a:spcBef>
              <a:spcAft>
                <a:spcPts val="0"/>
              </a:spcAft>
              <a:buSzPts val="2500"/>
              <a:buNone/>
            </a:pPr>
            <a:r>
              <a:t/>
            </a:r>
            <a:endParaRPr/>
          </a:p>
        </p:txBody>
      </p:sp>
      <p:sp>
        <p:nvSpPr>
          <p:cNvPr id="658" name="Google Shape;658;p35"/>
          <p:cNvSpPr txBox="1"/>
          <p:nvPr>
            <p:ph idx="4" type="title"/>
          </p:nvPr>
        </p:nvSpPr>
        <p:spPr>
          <a:xfrm>
            <a:off x="4856925" y="1396525"/>
            <a:ext cx="3979800" cy="2865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a:t>Knowledge, Innovations and Tools (KIT)</a:t>
            </a:r>
            <a:br>
              <a:rPr lang="en"/>
            </a:br>
            <a:endParaRPr b="0" sz="1300"/>
          </a:p>
          <a:p>
            <a:pPr indent="-317500" lvl="0" marL="457200" rtl="0" algn="l">
              <a:lnSpc>
                <a:spcPct val="100000"/>
              </a:lnSpc>
              <a:spcBef>
                <a:spcPts val="0"/>
              </a:spcBef>
              <a:spcAft>
                <a:spcPts val="0"/>
              </a:spcAft>
              <a:buClr>
                <a:schemeClr val="lt1"/>
              </a:buClr>
              <a:buSzPts val="1400"/>
              <a:buFont typeface="Helvetica Neue"/>
              <a:buChar char="●"/>
            </a:pPr>
            <a:r>
              <a:rPr lang="en" sz="1400">
                <a:solidFill>
                  <a:schemeClr val="lt1"/>
                </a:solidFill>
                <a:latin typeface="Helvetica Neue"/>
                <a:ea typeface="Helvetica Neue"/>
                <a:cs typeface="Helvetica Neue"/>
                <a:sym typeface="Helvetica Neue"/>
              </a:rPr>
              <a:t>Outcome-Based Training &amp; Outreach</a:t>
            </a:r>
            <a:br>
              <a:rPr lang="en" sz="1400">
                <a:solidFill>
                  <a:schemeClr val="lt1"/>
                </a:solidFill>
                <a:latin typeface="Helvetica Neue"/>
                <a:ea typeface="Helvetica Neue"/>
                <a:cs typeface="Helvetica Neue"/>
                <a:sym typeface="Helvetica Neue"/>
              </a:rPr>
            </a:br>
            <a:endParaRPr sz="1400">
              <a:solidFill>
                <a:schemeClr val="lt1"/>
              </a:solidFill>
              <a:latin typeface="Helvetica Neue"/>
              <a:ea typeface="Helvetica Neue"/>
              <a:cs typeface="Helvetica Neue"/>
              <a:sym typeface="Helvetica Neue"/>
            </a:endParaRPr>
          </a:p>
          <a:p>
            <a:pPr indent="-317500" lvl="0" marL="457200" rtl="0" algn="l">
              <a:lnSpc>
                <a:spcPct val="100000"/>
              </a:lnSpc>
              <a:spcBef>
                <a:spcPts val="0"/>
              </a:spcBef>
              <a:spcAft>
                <a:spcPts val="0"/>
              </a:spcAft>
              <a:buClr>
                <a:schemeClr val="lt1"/>
              </a:buClr>
              <a:buSzPts val="1400"/>
              <a:buFont typeface="Helvetica Neue"/>
              <a:buChar char="●"/>
            </a:pPr>
            <a:r>
              <a:rPr lang="en" sz="1400">
                <a:solidFill>
                  <a:schemeClr val="lt1"/>
                </a:solidFill>
                <a:latin typeface="Helvetica Neue"/>
                <a:ea typeface="Helvetica Neue"/>
                <a:cs typeface="Helvetica Neue"/>
                <a:sym typeface="Helvetica Neue"/>
              </a:rPr>
              <a:t>On-Demand Resources</a:t>
            </a:r>
            <a:br>
              <a:rPr lang="en" sz="1400">
                <a:solidFill>
                  <a:schemeClr val="lt1"/>
                </a:solidFill>
                <a:latin typeface="Helvetica Neue"/>
                <a:ea typeface="Helvetica Neue"/>
                <a:cs typeface="Helvetica Neue"/>
                <a:sym typeface="Helvetica Neue"/>
              </a:rPr>
            </a:br>
            <a:endParaRPr sz="1400">
              <a:solidFill>
                <a:schemeClr val="lt1"/>
              </a:solidFill>
              <a:latin typeface="Helvetica Neue"/>
              <a:ea typeface="Helvetica Neue"/>
              <a:cs typeface="Helvetica Neue"/>
              <a:sym typeface="Helvetica Neue"/>
            </a:endParaRPr>
          </a:p>
          <a:p>
            <a:pPr indent="-317500" lvl="0" marL="457200" rtl="0" algn="l">
              <a:lnSpc>
                <a:spcPct val="100000"/>
              </a:lnSpc>
              <a:spcBef>
                <a:spcPts val="0"/>
              </a:spcBef>
              <a:spcAft>
                <a:spcPts val="0"/>
              </a:spcAft>
              <a:buClr>
                <a:schemeClr val="lt1"/>
              </a:buClr>
              <a:buSzPts val="1400"/>
              <a:buFont typeface="Helvetica Neue"/>
              <a:buChar char="●"/>
            </a:pPr>
            <a:r>
              <a:rPr lang="en" sz="1400">
                <a:solidFill>
                  <a:schemeClr val="lt1"/>
                </a:solidFill>
                <a:latin typeface="Helvetica Neue"/>
                <a:ea typeface="Helvetica Neue"/>
                <a:cs typeface="Helvetica Neue"/>
                <a:sym typeface="Helvetica Neue"/>
              </a:rPr>
              <a:t>Requirements Development AI and Digital Innovations</a:t>
            </a:r>
            <a:endParaRPr sz="1400">
              <a:solidFill>
                <a:schemeClr val="lt1"/>
              </a:solidFill>
            </a:endParaRPr>
          </a:p>
        </p:txBody>
      </p:sp>
      <p:sp>
        <p:nvSpPr>
          <p:cNvPr id="659" name="Google Shape;659;p35"/>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60" name="Google Shape;660;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36"/>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CoE Workshops</a:t>
            </a:r>
            <a:endParaRPr/>
          </a:p>
        </p:txBody>
      </p:sp>
      <p:sp>
        <p:nvSpPr>
          <p:cNvPr id="666" name="Google Shape;666;p36"/>
          <p:cNvSpPr txBox="1"/>
          <p:nvPr>
            <p:ph idx="1" type="body"/>
          </p:nvPr>
        </p:nvSpPr>
        <p:spPr>
          <a:xfrm>
            <a:off x="644625" y="1180850"/>
            <a:ext cx="8326800" cy="35571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b="1" lang="en"/>
              <a:t>Purpose</a:t>
            </a:r>
            <a:endParaRPr b="1"/>
          </a:p>
          <a:p>
            <a:pPr indent="0" lvl="0" marL="0" rtl="0" algn="l">
              <a:lnSpc>
                <a:spcPct val="150000"/>
              </a:lnSpc>
              <a:spcBef>
                <a:spcPts val="0"/>
              </a:spcBef>
              <a:spcAft>
                <a:spcPts val="0"/>
              </a:spcAft>
              <a:buSzPts val="1300"/>
              <a:buNone/>
            </a:pPr>
            <a:r>
              <a:rPr lang="en"/>
              <a:t>Develop the mission, measurable objectives, performance requirements, and performance-based acquisition strategy for the [Agency Requirement], along with a high-level roadmap for successful execution.</a:t>
            </a:r>
            <a:br>
              <a:rPr lang="en"/>
            </a:br>
            <a:endParaRPr/>
          </a:p>
          <a:p>
            <a:pPr indent="0" lvl="0" marL="0" rtl="0" algn="l">
              <a:lnSpc>
                <a:spcPct val="150000"/>
              </a:lnSpc>
              <a:spcBef>
                <a:spcPts val="0"/>
              </a:spcBef>
              <a:spcAft>
                <a:spcPts val="0"/>
              </a:spcAft>
              <a:buSzPts val="1300"/>
              <a:buNone/>
            </a:pPr>
            <a:r>
              <a:rPr b="1" lang="en"/>
              <a:t>By the end of the workshop, participants will:</a:t>
            </a:r>
            <a:endParaRPr b="1"/>
          </a:p>
          <a:p>
            <a:pPr indent="-311150" lvl="0" marL="457200" rtl="0" algn="l">
              <a:lnSpc>
                <a:spcPct val="150000"/>
              </a:lnSpc>
              <a:spcBef>
                <a:spcPts val="0"/>
              </a:spcBef>
              <a:spcAft>
                <a:spcPts val="0"/>
              </a:spcAft>
              <a:buSzPts val="1300"/>
              <a:buChar char="●"/>
            </a:pPr>
            <a:r>
              <a:rPr lang="en"/>
              <a:t>Understand the Performance-Based Acquisition (PBA) process and its key steps.</a:t>
            </a:r>
            <a:endParaRPr/>
          </a:p>
          <a:p>
            <a:pPr indent="-311150" lvl="0" marL="457200" rtl="0" algn="l">
              <a:lnSpc>
                <a:spcPct val="150000"/>
              </a:lnSpc>
              <a:spcBef>
                <a:spcPts val="0"/>
              </a:spcBef>
              <a:spcAft>
                <a:spcPts val="0"/>
              </a:spcAft>
              <a:buSzPts val="1300"/>
              <a:buChar char="●"/>
            </a:pPr>
            <a:r>
              <a:rPr lang="en"/>
              <a:t>Explore the tools, resources, techniques, innovative approaches, and best practices for executing</a:t>
            </a:r>
            <a:br>
              <a:rPr lang="en"/>
            </a:br>
            <a:r>
              <a:rPr lang="en"/>
              <a:t> the requirement.</a:t>
            </a:r>
            <a:endParaRPr/>
          </a:p>
          <a:p>
            <a:pPr indent="-311150" lvl="0" marL="457200" rtl="0" algn="l">
              <a:lnSpc>
                <a:spcPct val="150000"/>
              </a:lnSpc>
              <a:spcBef>
                <a:spcPts val="0"/>
              </a:spcBef>
              <a:spcAft>
                <a:spcPts val="0"/>
              </a:spcAft>
              <a:buSzPts val="1300"/>
              <a:buChar char="●"/>
            </a:pPr>
            <a:r>
              <a:rPr lang="en"/>
              <a:t>Collaborate through facilitated activities to develop draft performance-based acquisition documentation.</a:t>
            </a:r>
            <a:endParaRPr/>
          </a:p>
          <a:p>
            <a:pPr indent="-311150" lvl="0" marL="457200" rtl="0" algn="l">
              <a:lnSpc>
                <a:spcPct val="150000"/>
              </a:lnSpc>
              <a:spcBef>
                <a:spcPts val="0"/>
              </a:spcBef>
              <a:spcAft>
                <a:spcPts val="0"/>
              </a:spcAft>
              <a:buSzPts val="1300"/>
              <a:buChar char="●"/>
            </a:pPr>
            <a:r>
              <a:rPr lang="en"/>
              <a:t>Create a high-level roadmap for implementing the performance-based acquisition.</a:t>
            </a:r>
            <a:endParaRPr/>
          </a:p>
          <a:p>
            <a:pPr indent="-311150" lvl="0" marL="457200" rtl="0" algn="l">
              <a:lnSpc>
                <a:spcPct val="150000"/>
              </a:lnSpc>
              <a:spcBef>
                <a:spcPts val="0"/>
              </a:spcBef>
              <a:spcAft>
                <a:spcPts val="0"/>
              </a:spcAft>
              <a:buSzPts val="1300"/>
              <a:buChar char="●"/>
            </a:pPr>
            <a:r>
              <a:rPr lang="en"/>
              <a:t>Build consensus on key decisions, priorities, and the path forward.</a:t>
            </a:r>
            <a:endParaRPr/>
          </a:p>
        </p:txBody>
      </p:sp>
      <p:sp>
        <p:nvSpPr>
          <p:cNvPr id="667" name="Google Shape;667;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68" name="Google Shape;668;p36"/>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37"/>
          <p:cNvSpPr txBox="1"/>
          <p:nvPr>
            <p:ph type="title"/>
          </p:nvPr>
        </p:nvSpPr>
        <p:spPr>
          <a:xfrm>
            <a:off x="311700" y="279100"/>
            <a:ext cx="5469900" cy="946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About Civilian Services </a:t>
            </a:r>
            <a:br>
              <a:rPr lang="en"/>
            </a:br>
            <a:r>
              <a:rPr lang="en"/>
              <a:t>Acquisition Workshop (CSAW)</a:t>
            </a:r>
            <a:endParaRPr/>
          </a:p>
        </p:txBody>
      </p:sp>
      <p:pic>
        <p:nvPicPr>
          <p:cNvPr descr="This image displays the logo for the Center of Excellence in Outcome-Based Contracting." id="674" name="Google Shape;674;p37"/>
          <p:cNvPicPr preferRelativeResize="0"/>
          <p:nvPr/>
        </p:nvPicPr>
        <p:blipFill rotWithShape="1">
          <a:blip r:embed="rId3">
            <a:alphaModFix/>
          </a:blip>
          <a:srcRect b="0" l="0" r="0" t="0"/>
          <a:stretch/>
        </p:blipFill>
        <p:spPr>
          <a:xfrm>
            <a:off x="-3314225" y="0"/>
            <a:ext cx="2950426" cy="762100"/>
          </a:xfrm>
          <a:prstGeom prst="rect">
            <a:avLst/>
          </a:prstGeom>
          <a:noFill/>
          <a:ln>
            <a:noFill/>
          </a:ln>
        </p:spPr>
      </p:pic>
      <p:sp>
        <p:nvSpPr>
          <p:cNvPr id="675" name="Google Shape;675;p37"/>
          <p:cNvSpPr txBox="1"/>
          <p:nvPr>
            <p:ph idx="1" type="body"/>
          </p:nvPr>
        </p:nvSpPr>
        <p:spPr>
          <a:xfrm>
            <a:off x="644625" y="1270200"/>
            <a:ext cx="7827900" cy="3467700"/>
          </a:xfrm>
          <a:prstGeom prst="rect">
            <a:avLst/>
          </a:prstGeom>
          <a:noFill/>
          <a:ln>
            <a:noFill/>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SzPts val="1300"/>
              <a:buChar char="●"/>
            </a:pPr>
            <a:r>
              <a:rPr lang="en"/>
              <a:t>Assemble the right team through pre-workshop engagement with executive sponsor(s) and the project manager.</a:t>
            </a:r>
            <a:endParaRPr/>
          </a:p>
          <a:p>
            <a:pPr indent="-311150" lvl="0" marL="457200" rtl="0" algn="l">
              <a:lnSpc>
                <a:spcPct val="150000"/>
              </a:lnSpc>
              <a:spcBef>
                <a:spcPts val="0"/>
              </a:spcBef>
              <a:spcAft>
                <a:spcPts val="0"/>
              </a:spcAft>
              <a:buSzPts val="1300"/>
              <a:buChar char="●"/>
            </a:pPr>
            <a:r>
              <a:rPr lang="en"/>
              <a:t>Participate in a structured, facilitated workshop tailored to the team's specific needs while guiding participants through each step of the acquisition planning process.</a:t>
            </a:r>
            <a:endParaRPr/>
          </a:p>
          <a:p>
            <a:pPr indent="-311150" lvl="0" marL="457200" rtl="0" algn="l">
              <a:lnSpc>
                <a:spcPct val="150000"/>
              </a:lnSpc>
              <a:spcBef>
                <a:spcPts val="0"/>
              </a:spcBef>
              <a:spcAft>
                <a:spcPts val="0"/>
              </a:spcAft>
              <a:buSzPts val="1300"/>
              <a:buChar char="●"/>
            </a:pPr>
            <a:r>
              <a:rPr lang="en"/>
              <a:t>Collaboratively define the mission, vision, high-level objectives, and critical success factors.</a:t>
            </a:r>
            <a:endParaRPr/>
          </a:p>
          <a:p>
            <a:pPr indent="-311150" lvl="0" marL="457200" rtl="0" algn="l">
              <a:lnSpc>
                <a:spcPct val="150000"/>
              </a:lnSpc>
              <a:spcBef>
                <a:spcPts val="0"/>
              </a:spcBef>
              <a:spcAft>
                <a:spcPts val="0"/>
              </a:spcAft>
              <a:buSzPts val="1300"/>
              <a:buChar char="●"/>
            </a:pPr>
            <a:r>
              <a:rPr lang="en"/>
              <a:t>Identify market research needs, high-level risks, key stakeholders, and a communication strategy.</a:t>
            </a:r>
            <a:endParaRPr/>
          </a:p>
          <a:p>
            <a:pPr indent="-311150" lvl="0" marL="457200" rtl="0" algn="l">
              <a:lnSpc>
                <a:spcPct val="150000"/>
              </a:lnSpc>
              <a:spcBef>
                <a:spcPts val="0"/>
              </a:spcBef>
              <a:spcAft>
                <a:spcPts val="0"/>
              </a:spcAft>
              <a:buSzPts val="1300"/>
              <a:buChar char="●"/>
            </a:pPr>
            <a:r>
              <a:rPr lang="en"/>
              <a:t>Develop and refine performance requirements, including associated performance standards, Acceptable Quality Levels (AQLs), and the quality assurance approach.</a:t>
            </a:r>
            <a:endParaRPr/>
          </a:p>
        </p:txBody>
      </p:sp>
      <p:sp>
        <p:nvSpPr>
          <p:cNvPr id="676" name="Google Shape;676;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77" name="Google Shape;677;p37"/>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38"/>
          <p:cNvSpPr txBox="1"/>
          <p:nvPr>
            <p:ph type="title"/>
          </p:nvPr>
        </p:nvSpPr>
        <p:spPr>
          <a:xfrm>
            <a:off x="311700" y="279100"/>
            <a:ext cx="29424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CSAW Outcomes</a:t>
            </a:r>
            <a:endParaRPr/>
          </a:p>
        </p:txBody>
      </p:sp>
      <p:sp>
        <p:nvSpPr>
          <p:cNvPr id="683" name="Google Shape;683;p38"/>
          <p:cNvSpPr txBox="1"/>
          <p:nvPr>
            <p:ph idx="1" type="body"/>
          </p:nvPr>
        </p:nvSpPr>
        <p:spPr>
          <a:xfrm>
            <a:off x="644625" y="898136"/>
            <a:ext cx="7548300" cy="376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
              <a:t>The workshop results in:</a:t>
            </a:r>
            <a:endParaRPr b="1"/>
          </a:p>
          <a:p>
            <a:pPr indent="0" lvl="0" marL="0" rtl="0" algn="l">
              <a:lnSpc>
                <a:spcPct val="100000"/>
              </a:lnSpc>
              <a:spcBef>
                <a:spcPts val="0"/>
              </a:spcBef>
              <a:spcAft>
                <a:spcPts val="0"/>
              </a:spcAft>
              <a:buSzPts val="1300"/>
              <a:buNone/>
            </a:pPr>
            <a:r>
              <a:t/>
            </a:r>
            <a:endParaRPr/>
          </a:p>
          <a:p>
            <a:pPr indent="-311150" lvl="0" marL="457200" rtl="0" algn="l">
              <a:lnSpc>
                <a:spcPct val="150000"/>
              </a:lnSpc>
              <a:spcBef>
                <a:spcPts val="0"/>
              </a:spcBef>
              <a:spcAft>
                <a:spcPts val="0"/>
              </a:spcAft>
              <a:buSzPts val="1300"/>
              <a:buChar char="●"/>
            </a:pPr>
            <a:r>
              <a:rPr lang="en"/>
              <a:t>Reduced lead times and improved acquisition planning.</a:t>
            </a:r>
            <a:endParaRPr/>
          </a:p>
          <a:p>
            <a:pPr indent="-311150" lvl="0" marL="457200" rtl="0" algn="l">
              <a:lnSpc>
                <a:spcPct val="150000"/>
              </a:lnSpc>
              <a:spcBef>
                <a:spcPts val="0"/>
              </a:spcBef>
              <a:spcAft>
                <a:spcPts val="0"/>
              </a:spcAft>
              <a:buSzPts val="1300"/>
              <a:buChar char="●"/>
            </a:pPr>
            <a:r>
              <a:rPr lang="en"/>
              <a:t>Stronger team collaboration and healthier team dynamics.</a:t>
            </a:r>
            <a:endParaRPr/>
          </a:p>
          <a:p>
            <a:pPr indent="-311150" lvl="0" marL="457200" rtl="0" algn="l">
              <a:lnSpc>
                <a:spcPct val="150000"/>
              </a:lnSpc>
              <a:spcBef>
                <a:spcPts val="0"/>
              </a:spcBef>
              <a:spcAft>
                <a:spcPts val="0"/>
              </a:spcAft>
              <a:buSzPts val="1300"/>
              <a:buChar char="●"/>
            </a:pPr>
            <a:r>
              <a:rPr lang="en"/>
              <a:t>Greater stakeholder participation and faster decision-making.</a:t>
            </a:r>
            <a:endParaRPr/>
          </a:p>
          <a:p>
            <a:pPr indent="-311150" lvl="0" marL="457200" rtl="0" algn="l">
              <a:lnSpc>
                <a:spcPct val="150000"/>
              </a:lnSpc>
              <a:spcBef>
                <a:spcPts val="0"/>
              </a:spcBef>
              <a:spcAft>
                <a:spcPts val="0"/>
              </a:spcAft>
              <a:buSzPts val="1300"/>
              <a:buChar char="●"/>
            </a:pPr>
            <a:r>
              <a:rPr lang="en"/>
              <a:t>A shared understanding of the mission, objectives, and desired outcomes.</a:t>
            </a:r>
            <a:endParaRPr/>
          </a:p>
          <a:p>
            <a:pPr indent="-311150" lvl="0" marL="457200" rtl="0" algn="l">
              <a:lnSpc>
                <a:spcPct val="150000"/>
              </a:lnSpc>
              <a:spcBef>
                <a:spcPts val="0"/>
              </a:spcBef>
              <a:spcAft>
                <a:spcPts val="0"/>
              </a:spcAft>
              <a:buSzPts val="1300"/>
              <a:buChar char="●"/>
            </a:pPr>
            <a:r>
              <a:rPr lang="en"/>
              <a:t>Improved project management through better planning and alignment.</a:t>
            </a:r>
            <a:endParaRPr/>
          </a:p>
          <a:p>
            <a:pPr indent="-311150" lvl="0" marL="457200" rtl="0" algn="l">
              <a:lnSpc>
                <a:spcPct val="150000"/>
              </a:lnSpc>
              <a:spcBef>
                <a:spcPts val="0"/>
              </a:spcBef>
              <a:spcAft>
                <a:spcPts val="0"/>
              </a:spcAft>
              <a:buSzPts val="1300"/>
              <a:buChar char="●"/>
            </a:pPr>
            <a:r>
              <a:rPr lang="en"/>
              <a:t>Better performance outcomes driven by clear, measurable requirements and expectations.</a:t>
            </a:r>
            <a:endParaRPr/>
          </a:p>
        </p:txBody>
      </p:sp>
      <p:sp>
        <p:nvSpPr>
          <p:cNvPr id="684" name="Google Shape;684;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85" name="Google Shape;685;p38"/>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39"/>
          <p:cNvSpPr txBox="1"/>
          <p:nvPr>
            <p:ph idx="3" type="title"/>
          </p:nvPr>
        </p:nvSpPr>
        <p:spPr>
          <a:xfrm>
            <a:off x="311700" y="279100"/>
            <a:ext cx="28764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Client Feedback</a:t>
            </a:r>
            <a:endParaRPr/>
          </a:p>
        </p:txBody>
      </p:sp>
      <p:sp>
        <p:nvSpPr>
          <p:cNvPr id="691" name="Google Shape;691;p39"/>
          <p:cNvSpPr txBox="1"/>
          <p:nvPr>
            <p:ph type="title"/>
          </p:nvPr>
        </p:nvSpPr>
        <p:spPr>
          <a:xfrm>
            <a:off x="311700" y="1396005"/>
            <a:ext cx="896400" cy="650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sz="6000"/>
              <a:t>“</a:t>
            </a:r>
            <a:endParaRPr sz="6000"/>
          </a:p>
        </p:txBody>
      </p:sp>
      <p:sp>
        <p:nvSpPr>
          <p:cNvPr id="692" name="Google Shape;692;p39"/>
          <p:cNvSpPr txBox="1"/>
          <p:nvPr/>
        </p:nvSpPr>
        <p:spPr>
          <a:xfrm>
            <a:off x="999700" y="1597575"/>
            <a:ext cx="3214800" cy="30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 sz="1400" u="none" cap="none" strike="noStrike">
                <a:solidFill>
                  <a:schemeClr val="lt1"/>
                </a:solidFill>
                <a:latin typeface="Arial"/>
                <a:ea typeface="Arial"/>
                <a:cs typeface="Arial"/>
                <a:sym typeface="Arial"/>
              </a:rPr>
              <a:t>We have a distributed team so it was good to get most of us together in one place to get to know one another. The facilitated discussions helped us get consensus - and in a relatively efficient chunk of time (dedicated time away from our regular workplaces made it easier to concentrate / buckle down than if we tried to do this in-between all the other meetings, emails, and distractions.)”</a:t>
            </a: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a:p>
            <a:pPr indent="-254000" lvl="0" marL="342900" marR="0" rtl="0" algn="l">
              <a:lnSpc>
                <a:spcPct val="100000"/>
              </a:lnSpc>
              <a:spcBef>
                <a:spcPts val="0"/>
              </a:spcBef>
              <a:spcAft>
                <a:spcPts val="0"/>
              </a:spcAft>
              <a:buClr>
                <a:srgbClr val="FFD966"/>
              </a:buClr>
              <a:buSzPts val="1400"/>
              <a:buFont typeface="Arial"/>
              <a:buChar char="-"/>
            </a:pPr>
            <a:r>
              <a:rPr b="1" i="1" lang="en" sz="1400" u="none" cap="none" strike="noStrike">
                <a:solidFill>
                  <a:srgbClr val="FFD966"/>
                </a:solidFill>
                <a:latin typeface="Arial"/>
                <a:ea typeface="Arial"/>
                <a:cs typeface="Arial"/>
                <a:sym typeface="Arial"/>
              </a:rPr>
              <a:t>NOAA (2024)</a:t>
            </a:r>
            <a:endParaRPr b="0" i="1" sz="1400" u="none" cap="none" strike="noStrike">
              <a:solidFill>
                <a:srgbClr val="FFD966"/>
              </a:solidFill>
              <a:latin typeface="Arial"/>
              <a:ea typeface="Arial"/>
              <a:cs typeface="Arial"/>
              <a:sym typeface="Arial"/>
            </a:endParaRPr>
          </a:p>
        </p:txBody>
      </p:sp>
      <p:sp>
        <p:nvSpPr>
          <p:cNvPr id="693" name="Google Shape;693;p39"/>
          <p:cNvSpPr txBox="1"/>
          <p:nvPr>
            <p:ph type="title"/>
          </p:nvPr>
        </p:nvSpPr>
        <p:spPr>
          <a:xfrm>
            <a:off x="4556873" y="1399577"/>
            <a:ext cx="896400" cy="650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sz="6000"/>
              <a:t>“</a:t>
            </a:r>
            <a:endParaRPr sz="6000"/>
          </a:p>
        </p:txBody>
      </p:sp>
      <p:sp>
        <p:nvSpPr>
          <p:cNvPr id="694" name="Google Shape;694;p39"/>
          <p:cNvSpPr txBox="1"/>
          <p:nvPr/>
        </p:nvSpPr>
        <p:spPr>
          <a:xfrm>
            <a:off x="5244873" y="1601147"/>
            <a:ext cx="3214800" cy="30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One of the best, if not the best acquisition workshop I have ever attended in 30 plus years of federal government experience. This workshop has truly empowered us as ONE TEAM moving forward to build our next support contract.”</a:t>
            </a: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a:p>
            <a:pPr indent="-254000" lvl="0" marL="342900" marR="0" rtl="0" algn="l">
              <a:lnSpc>
                <a:spcPct val="100000"/>
              </a:lnSpc>
              <a:spcBef>
                <a:spcPts val="0"/>
              </a:spcBef>
              <a:spcAft>
                <a:spcPts val="0"/>
              </a:spcAft>
              <a:buClr>
                <a:srgbClr val="FFD966"/>
              </a:buClr>
              <a:buSzPts val="1400"/>
              <a:buFont typeface="Arial"/>
              <a:buChar char="-"/>
            </a:pPr>
            <a:r>
              <a:rPr b="1" i="1" lang="en" sz="1400" u="none" cap="none" strike="noStrike">
                <a:solidFill>
                  <a:srgbClr val="FFD966"/>
                </a:solidFill>
                <a:latin typeface="Arial"/>
                <a:ea typeface="Arial"/>
                <a:cs typeface="Arial"/>
                <a:sym typeface="Arial"/>
              </a:rPr>
              <a:t>VHA (2024)</a:t>
            </a:r>
            <a:endParaRPr b="0" i="1" sz="1400" u="none" cap="none" strike="noStrike">
              <a:solidFill>
                <a:srgbClr val="FFD966"/>
              </a:solidFill>
              <a:latin typeface="Arial"/>
              <a:ea typeface="Arial"/>
              <a:cs typeface="Arial"/>
              <a:sym typeface="Arial"/>
            </a:endParaRPr>
          </a:p>
        </p:txBody>
      </p:sp>
      <p:sp>
        <p:nvSpPr>
          <p:cNvPr id="695" name="Google Shape;695;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696" name="Google Shape;696;p3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4"/>
          <p:cNvSpPr txBox="1"/>
          <p:nvPr>
            <p:ph type="title"/>
          </p:nvPr>
        </p:nvSpPr>
        <p:spPr>
          <a:xfrm>
            <a:off x="311700" y="279100"/>
            <a:ext cx="3880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Are agencies required to use a PBA?</a:t>
            </a:r>
            <a:endParaRPr/>
          </a:p>
        </p:txBody>
      </p:sp>
      <p:sp>
        <p:nvSpPr>
          <p:cNvPr id="412" name="Google Shape;412;p4"/>
          <p:cNvSpPr txBox="1"/>
          <p:nvPr>
            <p:ph idx="1" type="body"/>
          </p:nvPr>
        </p:nvSpPr>
        <p:spPr>
          <a:xfrm>
            <a:off x="644625" y="1219193"/>
            <a:ext cx="4387200" cy="2063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 sz="1800"/>
              <a:t>YES.</a:t>
            </a:r>
            <a:endParaRPr b="1" sz="1800"/>
          </a:p>
          <a:p>
            <a:pPr indent="0" lvl="0" marL="0" rtl="0" algn="l">
              <a:lnSpc>
                <a:spcPct val="100000"/>
              </a:lnSpc>
              <a:spcBef>
                <a:spcPts val="0"/>
              </a:spcBef>
              <a:spcAft>
                <a:spcPts val="0"/>
              </a:spcAft>
              <a:buSzPts val="1300"/>
              <a:buNone/>
            </a:pPr>
            <a:r>
              <a:t/>
            </a:r>
            <a:endParaRPr b="1"/>
          </a:p>
          <a:p>
            <a:pPr indent="0" lvl="0" marL="0" rtl="0" algn="l">
              <a:lnSpc>
                <a:spcPct val="100000"/>
              </a:lnSpc>
              <a:spcBef>
                <a:spcPts val="0"/>
              </a:spcBef>
              <a:spcAft>
                <a:spcPts val="0"/>
              </a:spcAft>
              <a:buSzPts val="1300"/>
              <a:buNone/>
            </a:pPr>
            <a:r>
              <a:rPr b="1" lang="en"/>
              <a:t>When acquiring services, including acquisition of commercial services using the procedures in part 12, agencies must</a:t>
            </a:r>
            <a:r>
              <a:rPr lang="en"/>
              <a:t> — </a:t>
            </a:r>
            <a:br>
              <a:rPr lang="en"/>
            </a:br>
            <a:endParaRPr/>
          </a:p>
          <a:p>
            <a:pPr indent="-311150" lvl="0" marL="457200" rtl="0" algn="l">
              <a:lnSpc>
                <a:spcPct val="100000"/>
              </a:lnSpc>
              <a:spcBef>
                <a:spcPts val="0"/>
              </a:spcBef>
              <a:spcAft>
                <a:spcPts val="0"/>
              </a:spcAft>
              <a:buSzPts val="1300"/>
              <a:buChar char="●"/>
            </a:pPr>
            <a:r>
              <a:rPr lang="en"/>
              <a:t>Use performance-based acquisition methods to </a:t>
            </a:r>
            <a:br>
              <a:rPr lang="en"/>
            </a:br>
            <a:r>
              <a:rPr lang="en"/>
              <a:t>the maximum extent practicable</a:t>
            </a:r>
            <a:endParaRPr/>
          </a:p>
          <a:p>
            <a:pPr indent="0" lvl="0" marL="457200" rtl="0" algn="l">
              <a:lnSpc>
                <a:spcPct val="100000"/>
              </a:lnSpc>
              <a:spcBef>
                <a:spcPts val="0"/>
              </a:spcBef>
              <a:spcAft>
                <a:spcPts val="0"/>
              </a:spcAft>
              <a:buSzPts val="1300"/>
              <a:buNone/>
            </a:pPr>
            <a:r>
              <a:rPr lang="en" u="sng">
                <a:solidFill>
                  <a:schemeClr val="hlink"/>
                </a:solidFill>
                <a:hlinkClick r:id="rId3"/>
              </a:rPr>
              <a:t>FAR 37.101-1</a:t>
            </a:r>
            <a:endParaRPr/>
          </a:p>
          <a:p>
            <a:pPr indent="0" lvl="0" marL="0" rtl="0" algn="l">
              <a:lnSpc>
                <a:spcPct val="100000"/>
              </a:lnSpc>
              <a:spcBef>
                <a:spcPts val="0"/>
              </a:spcBef>
              <a:spcAft>
                <a:spcPts val="0"/>
              </a:spcAft>
              <a:buSzPts val="1300"/>
              <a:buNone/>
            </a:pPr>
            <a:r>
              <a:t/>
            </a:r>
            <a:endParaRPr/>
          </a:p>
          <a:p>
            <a:pPr indent="0" lvl="0" marL="0" rtl="0" algn="l">
              <a:lnSpc>
                <a:spcPct val="100000"/>
              </a:lnSpc>
              <a:spcBef>
                <a:spcPts val="0"/>
              </a:spcBef>
              <a:spcAft>
                <a:spcPts val="0"/>
              </a:spcAft>
              <a:buSzPts val="1300"/>
              <a:buNone/>
            </a:pPr>
            <a:r>
              <a:t/>
            </a:r>
            <a:endParaRPr/>
          </a:p>
        </p:txBody>
      </p:sp>
      <p:pic>
        <p:nvPicPr>
          <p:cNvPr descr="image of a computer with overlay of checkmarks to represent a required item" id="413" name="Google Shape;413;p4" title="AdobeStock_2020071872.jpeg"/>
          <p:cNvPicPr preferRelativeResize="0"/>
          <p:nvPr>
            <p:ph idx="2" type="pic"/>
          </p:nvPr>
        </p:nvPicPr>
        <p:blipFill rotWithShape="1">
          <a:blip r:embed="rId4">
            <a:alphaModFix/>
          </a:blip>
          <a:srcRect b="-30" l="33060" r="16658" t="30"/>
          <a:stretch/>
        </p:blipFill>
        <p:spPr>
          <a:xfrm>
            <a:off x="5263424" y="0"/>
            <a:ext cx="3880499" cy="5143501"/>
          </a:xfrm>
          <a:prstGeom prst="rect">
            <a:avLst/>
          </a:prstGeom>
          <a:noFill/>
          <a:ln>
            <a:noFill/>
          </a:ln>
        </p:spPr>
      </p:pic>
      <p:sp>
        <p:nvSpPr>
          <p:cNvPr id="414" name="Google Shape;414;p4"/>
          <p:cNvSpPr txBox="1"/>
          <p:nvPr>
            <p:ph idx="3"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solidFill>
                  <a:schemeClr val="lt1"/>
                </a:solidFill>
              </a:rPr>
              <a:t>‹#›</a:t>
            </a:fld>
            <a:endParaRPr>
              <a:solidFill>
                <a:schemeClr val="lt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p40"/>
          <p:cNvSpPr txBox="1"/>
          <p:nvPr>
            <p:ph idx="3"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Client Feedback </a:t>
            </a:r>
            <a:r>
              <a:rPr lang="en">
                <a:solidFill>
                  <a:schemeClr val="lt1"/>
                </a:solidFill>
              </a:rPr>
              <a:t>2</a:t>
            </a:r>
            <a:endParaRPr>
              <a:solidFill>
                <a:schemeClr val="lt1"/>
              </a:solidFill>
            </a:endParaRPr>
          </a:p>
        </p:txBody>
      </p:sp>
      <p:sp>
        <p:nvSpPr>
          <p:cNvPr id="702" name="Google Shape;702;p40"/>
          <p:cNvSpPr txBox="1"/>
          <p:nvPr>
            <p:ph type="title"/>
          </p:nvPr>
        </p:nvSpPr>
        <p:spPr>
          <a:xfrm>
            <a:off x="311700" y="1396005"/>
            <a:ext cx="896400" cy="650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sz="6000"/>
              <a:t>“</a:t>
            </a:r>
            <a:endParaRPr sz="6000"/>
          </a:p>
        </p:txBody>
      </p:sp>
      <p:sp>
        <p:nvSpPr>
          <p:cNvPr id="703" name="Google Shape;703;p40"/>
          <p:cNvSpPr txBox="1"/>
          <p:nvPr/>
        </p:nvSpPr>
        <p:spPr>
          <a:xfrm>
            <a:off x="999700" y="1597575"/>
            <a:ext cx="3214800" cy="30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Not only did this workshop give us tools to use going forward, but it also gives us a common standard to point to and hold each other accountable to if the team begins going in a direction that is counter to PBA.”</a:t>
            </a: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a:p>
            <a:pPr indent="-254000" lvl="0" marL="342900" marR="0" rtl="0" algn="l">
              <a:lnSpc>
                <a:spcPct val="100000"/>
              </a:lnSpc>
              <a:spcBef>
                <a:spcPts val="0"/>
              </a:spcBef>
              <a:spcAft>
                <a:spcPts val="0"/>
              </a:spcAft>
              <a:buClr>
                <a:srgbClr val="FFD966"/>
              </a:buClr>
              <a:buSzPts val="1400"/>
              <a:buFont typeface="Arial"/>
              <a:buChar char="-"/>
            </a:pPr>
            <a:r>
              <a:rPr b="1" i="1" lang="en" sz="1400" u="none" cap="none" strike="noStrike">
                <a:solidFill>
                  <a:srgbClr val="FFD966"/>
                </a:solidFill>
                <a:latin typeface="Arial"/>
                <a:ea typeface="Arial"/>
                <a:cs typeface="Arial"/>
                <a:sym typeface="Arial"/>
              </a:rPr>
              <a:t>EPA (2022)</a:t>
            </a:r>
            <a:endParaRPr b="0" i="1" sz="1400" u="none" cap="none" strike="noStrike">
              <a:solidFill>
                <a:srgbClr val="FFD966"/>
              </a:solidFill>
              <a:latin typeface="Arial"/>
              <a:ea typeface="Arial"/>
              <a:cs typeface="Arial"/>
              <a:sym typeface="Arial"/>
            </a:endParaRPr>
          </a:p>
        </p:txBody>
      </p:sp>
      <p:sp>
        <p:nvSpPr>
          <p:cNvPr id="704" name="Google Shape;704;p40"/>
          <p:cNvSpPr txBox="1"/>
          <p:nvPr>
            <p:ph type="title"/>
          </p:nvPr>
        </p:nvSpPr>
        <p:spPr>
          <a:xfrm>
            <a:off x="4556873" y="1399577"/>
            <a:ext cx="896400" cy="650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sz="6000"/>
              <a:t>“</a:t>
            </a:r>
            <a:endParaRPr sz="6000"/>
          </a:p>
        </p:txBody>
      </p:sp>
      <p:sp>
        <p:nvSpPr>
          <p:cNvPr id="705" name="Google Shape;705;p40"/>
          <p:cNvSpPr txBox="1"/>
          <p:nvPr/>
        </p:nvSpPr>
        <p:spPr>
          <a:xfrm>
            <a:off x="5244873" y="1601147"/>
            <a:ext cx="3214800" cy="30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This workshop provides a logical systematic approach to developing the PWS. As a CO it can be difficult to explain to a program office how requirements documents should be drafted without trying to draft it ourselves. This approach implements a collaborative approach which will help guide an IPT through development of the document.”</a:t>
            </a: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a:p>
            <a:pPr indent="-254000" lvl="0" marL="342900" marR="0" rtl="0" algn="l">
              <a:lnSpc>
                <a:spcPct val="100000"/>
              </a:lnSpc>
              <a:spcBef>
                <a:spcPts val="0"/>
              </a:spcBef>
              <a:spcAft>
                <a:spcPts val="0"/>
              </a:spcAft>
              <a:buClr>
                <a:srgbClr val="FFD966"/>
              </a:buClr>
              <a:buSzPts val="1400"/>
              <a:buFont typeface="Arial"/>
              <a:buChar char="-"/>
            </a:pPr>
            <a:r>
              <a:rPr b="1" i="1" lang="en" sz="1400" u="none" cap="none" strike="noStrike">
                <a:solidFill>
                  <a:srgbClr val="FFD966"/>
                </a:solidFill>
                <a:latin typeface="Arial"/>
                <a:ea typeface="Arial"/>
                <a:cs typeface="Arial"/>
                <a:sym typeface="Arial"/>
              </a:rPr>
              <a:t>USGS (2024)</a:t>
            </a:r>
            <a:endParaRPr b="0" i="1" sz="1400" u="none" cap="none" strike="noStrike">
              <a:solidFill>
                <a:srgbClr val="FFD966"/>
              </a:solidFill>
              <a:latin typeface="Arial"/>
              <a:ea typeface="Arial"/>
              <a:cs typeface="Arial"/>
              <a:sym typeface="Arial"/>
            </a:endParaRPr>
          </a:p>
        </p:txBody>
      </p:sp>
      <p:sp>
        <p:nvSpPr>
          <p:cNvPr id="706" name="Google Shape;706;p40"/>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707" name="Google Shape;707;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41"/>
          <p:cNvSpPr txBox="1"/>
          <p:nvPr>
            <p:ph idx="3"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Client Feedback </a:t>
            </a:r>
            <a:r>
              <a:rPr lang="en">
                <a:solidFill>
                  <a:schemeClr val="lt1"/>
                </a:solidFill>
              </a:rPr>
              <a:t>3</a:t>
            </a:r>
            <a:endParaRPr>
              <a:solidFill>
                <a:schemeClr val="lt1"/>
              </a:solidFill>
            </a:endParaRPr>
          </a:p>
        </p:txBody>
      </p:sp>
      <p:sp>
        <p:nvSpPr>
          <p:cNvPr id="713" name="Google Shape;713;p41"/>
          <p:cNvSpPr txBox="1"/>
          <p:nvPr>
            <p:ph type="title"/>
          </p:nvPr>
        </p:nvSpPr>
        <p:spPr>
          <a:xfrm>
            <a:off x="311700" y="1396005"/>
            <a:ext cx="896400" cy="650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sz="6000"/>
              <a:t>“</a:t>
            </a:r>
            <a:endParaRPr sz="6000"/>
          </a:p>
        </p:txBody>
      </p:sp>
      <p:sp>
        <p:nvSpPr>
          <p:cNvPr id="714" name="Google Shape;714;p41"/>
          <p:cNvSpPr txBox="1"/>
          <p:nvPr/>
        </p:nvSpPr>
        <p:spPr>
          <a:xfrm>
            <a:off x="999700" y="1597575"/>
            <a:ext cx="3214800" cy="30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This workshop will provide us with a much-needed cognitive framework (we will finally have a template for the requirements development). Also, we are now more aware of functional area covered by this contract - you broke the silos for us. I really really liked this workshop. Thank you SO MUCH!”</a:t>
            </a: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a:p>
            <a:pPr indent="-254000" lvl="0" marL="342900" marR="0" rtl="0" algn="l">
              <a:lnSpc>
                <a:spcPct val="100000"/>
              </a:lnSpc>
              <a:spcBef>
                <a:spcPts val="0"/>
              </a:spcBef>
              <a:spcAft>
                <a:spcPts val="0"/>
              </a:spcAft>
              <a:buClr>
                <a:srgbClr val="FFD966"/>
              </a:buClr>
              <a:buSzPts val="1400"/>
              <a:buFont typeface="Arial"/>
              <a:buChar char="-"/>
            </a:pPr>
            <a:r>
              <a:rPr b="1" i="1" lang="en" sz="1400" u="none" cap="none" strike="noStrike">
                <a:solidFill>
                  <a:srgbClr val="FFD966"/>
                </a:solidFill>
                <a:latin typeface="Arial"/>
                <a:ea typeface="Arial"/>
                <a:cs typeface="Arial"/>
                <a:sym typeface="Arial"/>
              </a:rPr>
              <a:t>NASA (2023)</a:t>
            </a:r>
            <a:endParaRPr b="0" i="1" sz="1400" u="none" cap="none" strike="noStrike">
              <a:solidFill>
                <a:srgbClr val="FFD966"/>
              </a:solidFill>
              <a:latin typeface="Arial"/>
              <a:ea typeface="Arial"/>
              <a:cs typeface="Arial"/>
              <a:sym typeface="Arial"/>
            </a:endParaRPr>
          </a:p>
        </p:txBody>
      </p:sp>
      <p:sp>
        <p:nvSpPr>
          <p:cNvPr id="715" name="Google Shape;715;p41"/>
          <p:cNvSpPr txBox="1"/>
          <p:nvPr>
            <p:ph type="title"/>
          </p:nvPr>
        </p:nvSpPr>
        <p:spPr>
          <a:xfrm>
            <a:off x="4556873" y="1399577"/>
            <a:ext cx="896400" cy="650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500"/>
              <a:buNone/>
            </a:pPr>
            <a:r>
              <a:rPr lang="en" sz="6000"/>
              <a:t>“</a:t>
            </a:r>
            <a:endParaRPr sz="6000"/>
          </a:p>
        </p:txBody>
      </p:sp>
      <p:sp>
        <p:nvSpPr>
          <p:cNvPr id="716" name="Google Shape;716;p41"/>
          <p:cNvSpPr txBox="1"/>
          <p:nvPr/>
        </p:nvSpPr>
        <p:spPr>
          <a:xfrm>
            <a:off x="5244875" y="1601150"/>
            <a:ext cx="3538500" cy="3065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Arial"/>
                <a:ea typeface="Arial"/>
                <a:cs typeface="Arial"/>
                <a:sym typeface="Arial"/>
              </a:rPr>
              <a:t>Great training content and well executed sessions. The CSAW team showed up with great knowledge of our planned acquisition and had the expertise to challenge our assumptions and push us and better define our requirements and performance measures.  They inspired important conversations within the team that lead to important insights.”</a:t>
            </a:r>
            <a:br>
              <a:rPr b="0" i="0" lang="en" sz="1400" u="none" cap="none" strike="noStrike">
                <a:solidFill>
                  <a:schemeClr val="lt1"/>
                </a:solidFill>
                <a:latin typeface="Arial"/>
                <a:ea typeface="Arial"/>
                <a:cs typeface="Arial"/>
                <a:sym typeface="Arial"/>
              </a:rPr>
            </a:br>
            <a:endParaRPr b="0" i="0" sz="1400" u="none" cap="none" strike="noStrike">
              <a:solidFill>
                <a:schemeClr val="lt1"/>
              </a:solidFill>
              <a:latin typeface="Arial"/>
              <a:ea typeface="Arial"/>
              <a:cs typeface="Arial"/>
              <a:sym typeface="Arial"/>
            </a:endParaRPr>
          </a:p>
          <a:p>
            <a:pPr indent="-254000" lvl="0" marL="342900" marR="0" rtl="0" algn="l">
              <a:lnSpc>
                <a:spcPct val="100000"/>
              </a:lnSpc>
              <a:spcBef>
                <a:spcPts val="0"/>
              </a:spcBef>
              <a:spcAft>
                <a:spcPts val="0"/>
              </a:spcAft>
              <a:buClr>
                <a:srgbClr val="FFD966"/>
              </a:buClr>
              <a:buSzPts val="1400"/>
              <a:buFont typeface="Arial"/>
              <a:buChar char="-"/>
            </a:pPr>
            <a:r>
              <a:rPr b="1" i="1" lang="en" sz="1400" u="none" cap="none" strike="noStrike">
                <a:solidFill>
                  <a:srgbClr val="FFD966"/>
                </a:solidFill>
                <a:latin typeface="Arial"/>
                <a:ea typeface="Arial"/>
                <a:cs typeface="Arial"/>
                <a:sym typeface="Arial"/>
              </a:rPr>
              <a:t>DOI (2022)</a:t>
            </a:r>
            <a:endParaRPr b="0" i="1" sz="1400" u="none" cap="none" strike="noStrike">
              <a:solidFill>
                <a:srgbClr val="FFD966"/>
              </a:solidFill>
              <a:latin typeface="Arial"/>
              <a:ea typeface="Arial"/>
              <a:cs typeface="Arial"/>
              <a:sym typeface="Arial"/>
            </a:endParaRPr>
          </a:p>
        </p:txBody>
      </p:sp>
      <p:sp>
        <p:nvSpPr>
          <p:cNvPr id="717" name="Google Shape;717;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42"/>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Review &amp; Close</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a:p>
            <a:pPr indent="0" lvl="0" marL="0" rtl="0" algn="ctr">
              <a:lnSpc>
                <a:spcPct val="100000"/>
              </a:lnSpc>
              <a:spcBef>
                <a:spcPts val="0"/>
              </a:spcBef>
              <a:spcAft>
                <a:spcPts val="0"/>
              </a:spcAft>
              <a:buSzPts val="4200"/>
              <a:buNone/>
            </a:pPr>
            <a:r>
              <a:t/>
            </a:r>
            <a:endParaRPr/>
          </a:p>
        </p:txBody>
      </p:sp>
      <p:sp>
        <p:nvSpPr>
          <p:cNvPr id="723" name="Google Shape;723;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43"/>
          <p:cNvSpPr txBox="1"/>
          <p:nvPr>
            <p:ph idx="4" type="title"/>
          </p:nvPr>
        </p:nvSpPr>
        <p:spPr>
          <a:xfrm>
            <a:off x="151825" y="279100"/>
            <a:ext cx="47913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Contact</a:t>
            </a:r>
            <a:endParaRPr/>
          </a:p>
        </p:txBody>
      </p:sp>
      <p:pic>
        <p:nvPicPr>
          <p:cNvPr descr="Jonathan Evans&#10;Supervisory Portfolio Manager &amp; Principal Facilitator&#10;Center of Excellence for Outcome-Based Contracting&#10;GSA Federal Acquisition Service&#10;" id="729" name="Google Shape;729;p43" title="Evans_Jonathan_841-0156-Edit-Retouched.jpg"/>
          <p:cNvPicPr preferRelativeResize="0"/>
          <p:nvPr/>
        </p:nvPicPr>
        <p:blipFill rotWithShape="1">
          <a:blip r:embed="rId3">
            <a:alphaModFix/>
          </a:blip>
          <a:srcRect b="9428" l="23457" r="20904" t="0"/>
          <a:stretch/>
        </p:blipFill>
        <p:spPr>
          <a:xfrm>
            <a:off x="902025" y="1632773"/>
            <a:ext cx="1339699" cy="1395102"/>
          </a:xfrm>
          <a:prstGeom prst="rect">
            <a:avLst/>
          </a:prstGeom>
          <a:gradFill>
            <a:gsLst>
              <a:gs pos="0">
                <a:srgbClr val="0B5394"/>
              </a:gs>
              <a:gs pos="73000">
                <a:srgbClr val="0B5394"/>
              </a:gs>
              <a:gs pos="100000">
                <a:srgbClr val="FFFFFF"/>
              </a:gs>
            </a:gsLst>
            <a:lin ang="5400700" scaled="0"/>
          </a:gradFill>
          <a:ln>
            <a:noFill/>
          </a:ln>
        </p:spPr>
      </p:pic>
      <p:sp>
        <p:nvSpPr>
          <p:cNvPr id="730" name="Google Shape;730;p43"/>
          <p:cNvSpPr txBox="1"/>
          <p:nvPr>
            <p:ph idx="2" type="title"/>
          </p:nvPr>
        </p:nvSpPr>
        <p:spPr>
          <a:xfrm>
            <a:off x="2258246" y="1632773"/>
            <a:ext cx="2127300" cy="1436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56250"/>
              <a:buFont typeface="Arial"/>
              <a:buNone/>
            </a:pPr>
            <a:r>
              <a:rPr i="0" lang="en" sz="1760"/>
              <a:t>Jonathan Evans</a:t>
            </a:r>
            <a:endParaRPr i="0" sz="1760"/>
          </a:p>
          <a:p>
            <a:pPr indent="0" lvl="0" marL="0" rtl="0" algn="l">
              <a:lnSpc>
                <a:spcPct val="100000"/>
              </a:lnSpc>
              <a:spcBef>
                <a:spcPts val="0"/>
              </a:spcBef>
              <a:spcAft>
                <a:spcPts val="0"/>
              </a:spcAft>
              <a:buSzPct val="71895"/>
              <a:buNone/>
            </a:pPr>
            <a:r>
              <a:t/>
            </a:r>
            <a:endParaRPr sz="1700"/>
          </a:p>
          <a:p>
            <a:pPr indent="0" lvl="0" marL="0" rtl="0" algn="l">
              <a:lnSpc>
                <a:spcPct val="100000"/>
              </a:lnSpc>
              <a:spcBef>
                <a:spcPts val="0"/>
              </a:spcBef>
              <a:spcAft>
                <a:spcPts val="0"/>
              </a:spcAft>
              <a:buSzPct val="89409"/>
              <a:buNone/>
            </a:pPr>
            <a:r>
              <a:rPr lang="en" sz="1367"/>
              <a:t>Supervisory Portfolio Manager &amp; Principal Facilitator</a:t>
            </a:r>
            <a:br>
              <a:rPr b="0" lang="en" sz="1600"/>
            </a:br>
            <a:endParaRPr b="0" sz="1300"/>
          </a:p>
          <a:p>
            <a:pPr indent="0" lvl="0" marL="0" rtl="0" algn="l">
              <a:lnSpc>
                <a:spcPct val="100000"/>
              </a:lnSpc>
              <a:spcBef>
                <a:spcPts val="0"/>
              </a:spcBef>
              <a:spcAft>
                <a:spcPts val="0"/>
              </a:spcAft>
              <a:buSzPct val="94017"/>
              <a:buNone/>
            </a:pPr>
            <a:r>
              <a:t/>
            </a:r>
            <a:endParaRPr b="0" sz="1300"/>
          </a:p>
          <a:p>
            <a:pPr indent="0" lvl="0" marL="0" rtl="0" algn="l">
              <a:lnSpc>
                <a:spcPct val="100000"/>
              </a:lnSpc>
              <a:spcBef>
                <a:spcPts val="0"/>
              </a:spcBef>
              <a:spcAft>
                <a:spcPts val="0"/>
              </a:spcAft>
              <a:buSzPct val="94017"/>
              <a:buNone/>
            </a:pPr>
            <a:r>
              <a:t/>
            </a:r>
            <a:endParaRPr b="0" sz="1300"/>
          </a:p>
          <a:p>
            <a:pPr indent="0" lvl="0" marL="0" rtl="0" algn="l">
              <a:lnSpc>
                <a:spcPct val="100000"/>
              </a:lnSpc>
              <a:spcBef>
                <a:spcPts val="0"/>
              </a:spcBef>
              <a:spcAft>
                <a:spcPts val="0"/>
              </a:spcAft>
              <a:buSzPct val="94017"/>
              <a:buNone/>
            </a:pPr>
            <a:r>
              <a:t/>
            </a:r>
            <a:endParaRPr b="0" sz="1300"/>
          </a:p>
          <a:p>
            <a:pPr indent="0" lvl="0" marL="0" rtl="0" algn="l">
              <a:lnSpc>
                <a:spcPct val="100000"/>
              </a:lnSpc>
              <a:spcBef>
                <a:spcPts val="0"/>
              </a:spcBef>
              <a:spcAft>
                <a:spcPts val="0"/>
              </a:spcAft>
              <a:buSzPct val="94017"/>
              <a:buNone/>
            </a:pPr>
            <a:r>
              <a:t/>
            </a:r>
            <a:endParaRPr b="0" sz="1300"/>
          </a:p>
          <a:p>
            <a:pPr indent="0" lvl="0" marL="0" rtl="0" algn="l">
              <a:lnSpc>
                <a:spcPct val="100000"/>
              </a:lnSpc>
              <a:spcBef>
                <a:spcPts val="0"/>
              </a:spcBef>
              <a:spcAft>
                <a:spcPts val="0"/>
              </a:spcAft>
              <a:buSzPct val="111111"/>
              <a:buNone/>
            </a:pPr>
            <a:r>
              <a:t/>
            </a:r>
            <a:endParaRPr/>
          </a:p>
          <a:p>
            <a:pPr indent="0" lvl="0" marL="0" rtl="0" algn="l">
              <a:lnSpc>
                <a:spcPct val="100000"/>
              </a:lnSpc>
              <a:spcBef>
                <a:spcPts val="0"/>
              </a:spcBef>
              <a:spcAft>
                <a:spcPts val="0"/>
              </a:spcAft>
              <a:buSzPct val="111111"/>
              <a:buNone/>
            </a:pPr>
            <a:r>
              <a:t/>
            </a:r>
            <a:endParaRPr/>
          </a:p>
        </p:txBody>
      </p:sp>
      <p:pic>
        <p:nvPicPr>
          <p:cNvPr descr="headshot of Kelly Osvold, senior facilitator" id="731" name="Google Shape;731;p43" title="Kelly Headshot.jpg"/>
          <p:cNvPicPr preferRelativeResize="0"/>
          <p:nvPr/>
        </p:nvPicPr>
        <p:blipFill rotWithShape="1">
          <a:blip r:embed="rId4">
            <a:alphaModFix/>
          </a:blip>
          <a:srcRect b="0" l="0" r="0" t="0"/>
          <a:stretch/>
        </p:blipFill>
        <p:spPr>
          <a:xfrm>
            <a:off x="4539350" y="1653586"/>
            <a:ext cx="1339701" cy="1395082"/>
          </a:xfrm>
          <a:prstGeom prst="rect">
            <a:avLst/>
          </a:prstGeom>
          <a:gradFill>
            <a:gsLst>
              <a:gs pos="0">
                <a:srgbClr val="0B5394"/>
              </a:gs>
              <a:gs pos="73000">
                <a:srgbClr val="0B5394"/>
              </a:gs>
              <a:gs pos="100000">
                <a:srgbClr val="FFFFFF"/>
              </a:gs>
            </a:gsLst>
            <a:lin ang="5400700" scaled="0"/>
          </a:gradFill>
          <a:ln>
            <a:noFill/>
          </a:ln>
        </p:spPr>
      </p:pic>
      <p:sp>
        <p:nvSpPr>
          <p:cNvPr id="732" name="Google Shape;732;p43"/>
          <p:cNvSpPr txBox="1"/>
          <p:nvPr>
            <p:ph idx="2" type="title"/>
          </p:nvPr>
        </p:nvSpPr>
        <p:spPr>
          <a:xfrm>
            <a:off x="5895571" y="1643885"/>
            <a:ext cx="2127300" cy="1436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Clr>
                <a:schemeClr val="dk1"/>
              </a:buClr>
              <a:buSzPts val="990"/>
              <a:buFont typeface="Arial"/>
              <a:buNone/>
            </a:pPr>
            <a:r>
              <a:rPr i="0" lang="en" sz="1760"/>
              <a:t>Kelly Osvold</a:t>
            </a:r>
            <a:endParaRPr i="0" sz="1760"/>
          </a:p>
          <a:p>
            <a:pPr indent="0" lvl="0" marL="0" rtl="0" algn="l">
              <a:lnSpc>
                <a:spcPct val="100000"/>
              </a:lnSpc>
              <a:spcBef>
                <a:spcPts val="0"/>
              </a:spcBef>
              <a:spcAft>
                <a:spcPts val="0"/>
              </a:spcAft>
              <a:buSzPts val="1100"/>
              <a:buNone/>
            </a:pPr>
            <a:r>
              <a:t/>
            </a:r>
            <a:endParaRPr sz="1700"/>
          </a:p>
          <a:p>
            <a:pPr indent="0" lvl="0" marL="0" rtl="0" algn="l">
              <a:lnSpc>
                <a:spcPct val="100000"/>
              </a:lnSpc>
              <a:spcBef>
                <a:spcPts val="0"/>
              </a:spcBef>
              <a:spcAft>
                <a:spcPts val="0"/>
              </a:spcAft>
              <a:buSzPts val="1100"/>
              <a:buNone/>
            </a:pPr>
            <a:r>
              <a:rPr lang="en" sz="1367"/>
              <a:t>Senior Facilitator</a:t>
            </a:r>
            <a:br>
              <a:rPr b="0" lang="en" sz="1600"/>
            </a:br>
            <a:endParaRPr b="0" sz="1300"/>
          </a:p>
          <a:p>
            <a:pPr indent="0" lvl="0" marL="0" rtl="0" algn="l">
              <a:lnSpc>
                <a:spcPct val="100000"/>
              </a:lnSpc>
              <a:spcBef>
                <a:spcPts val="0"/>
              </a:spcBef>
              <a:spcAft>
                <a:spcPts val="0"/>
              </a:spcAft>
              <a:buSzPts val="1100"/>
              <a:buNone/>
            </a:pPr>
            <a:r>
              <a:t/>
            </a:r>
            <a:endParaRPr b="0" sz="1300"/>
          </a:p>
          <a:p>
            <a:pPr indent="0" lvl="0" marL="0" rtl="0" algn="l">
              <a:lnSpc>
                <a:spcPct val="100000"/>
              </a:lnSpc>
              <a:spcBef>
                <a:spcPts val="0"/>
              </a:spcBef>
              <a:spcAft>
                <a:spcPts val="0"/>
              </a:spcAft>
              <a:buSzPts val="1100"/>
              <a:buNone/>
            </a:pPr>
            <a:r>
              <a:t/>
            </a:r>
            <a:endParaRPr b="0" sz="1300"/>
          </a:p>
          <a:p>
            <a:pPr indent="0" lvl="0" marL="0" rtl="0" algn="l">
              <a:lnSpc>
                <a:spcPct val="100000"/>
              </a:lnSpc>
              <a:spcBef>
                <a:spcPts val="0"/>
              </a:spcBef>
              <a:spcAft>
                <a:spcPts val="0"/>
              </a:spcAft>
              <a:buSzPts val="1100"/>
              <a:buNone/>
            </a:pPr>
            <a:r>
              <a:t/>
            </a:r>
            <a:endParaRPr b="0" sz="1300"/>
          </a:p>
          <a:p>
            <a:pPr indent="0" lvl="0" marL="0" rtl="0" algn="l">
              <a:lnSpc>
                <a:spcPct val="100000"/>
              </a:lnSpc>
              <a:spcBef>
                <a:spcPts val="0"/>
              </a:spcBef>
              <a:spcAft>
                <a:spcPts val="0"/>
              </a:spcAft>
              <a:buSzPts val="1100"/>
              <a:buNone/>
            </a:pPr>
            <a:r>
              <a:t/>
            </a:r>
            <a:endParaRPr b="0" sz="1300"/>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
        <p:nvSpPr>
          <p:cNvPr id="733" name="Google Shape;733;p43"/>
          <p:cNvSpPr txBox="1"/>
          <p:nvPr/>
        </p:nvSpPr>
        <p:spPr>
          <a:xfrm>
            <a:off x="902025" y="3371525"/>
            <a:ext cx="36486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0" i="1" lang="en" sz="1300" u="none" cap="none" strike="noStrike">
                <a:solidFill>
                  <a:schemeClr val="accent1"/>
                </a:solidFill>
                <a:latin typeface="Arial"/>
                <a:ea typeface="Arial"/>
                <a:cs typeface="Arial"/>
                <a:sym typeface="Arial"/>
              </a:rPr>
              <a:t>Send questions or feedback to: </a:t>
            </a:r>
            <a:r>
              <a:rPr b="0" i="1" lang="en" sz="1300" u="sng" cap="none" strike="noStrike">
                <a:solidFill>
                  <a:schemeClr val="accent3"/>
                </a:solidFill>
                <a:latin typeface="Arial"/>
                <a:ea typeface="Arial"/>
                <a:cs typeface="Arial"/>
                <a:sym typeface="Arial"/>
                <a:hlinkClick r:id="rId5">
                  <a:extLst>
                    <a:ext uri="{A12FA001-AC4F-418D-AE19-62706E023703}">
                      <ahyp:hlinkClr val="tx"/>
                    </a:ext>
                  </a:extLst>
                </a:hlinkClick>
              </a:rPr>
              <a:t>csaw@gsa.gov</a:t>
            </a:r>
            <a:endParaRPr b="0" i="0" sz="1400" u="none" cap="none" strike="noStrike">
              <a:solidFill>
                <a:srgbClr val="000000"/>
              </a:solidFill>
              <a:latin typeface="Arial"/>
              <a:ea typeface="Arial"/>
              <a:cs typeface="Arial"/>
              <a:sym typeface="Arial"/>
            </a:endParaRPr>
          </a:p>
        </p:txBody>
      </p:sp>
      <p:sp>
        <p:nvSpPr>
          <p:cNvPr id="734" name="Google Shape;734;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44"/>
          <p:cNvSpPr txBox="1"/>
          <p:nvPr>
            <p:ph idx="4294967295" type="title"/>
          </p:nvPr>
        </p:nvSpPr>
        <p:spPr>
          <a:xfrm>
            <a:off x="454950" y="-572700"/>
            <a:ext cx="7567800" cy="572700"/>
          </a:xfrm>
          <a:prstGeom prst="rect">
            <a:avLst/>
          </a:prstGeom>
          <a:noFill/>
          <a:ln>
            <a:noFill/>
          </a:ln>
        </p:spPr>
        <p:txBody>
          <a:bodyPr anchorCtr="0" anchor="b" bIns="91425" lIns="91425" spcFirstLastPara="1" rIns="91425" wrap="square" tIns="91425">
            <a:normAutofit fontScale="90000"/>
          </a:bodyPr>
          <a:lstStyle/>
          <a:p>
            <a:pPr indent="0" lvl="0" marL="0" rtl="0" algn="l">
              <a:lnSpc>
                <a:spcPct val="100000"/>
              </a:lnSpc>
              <a:spcBef>
                <a:spcPts val="0"/>
              </a:spcBef>
              <a:spcAft>
                <a:spcPts val="0"/>
              </a:spcAft>
              <a:buClr>
                <a:schemeClr val="accent1"/>
              </a:buClr>
              <a:buSzPct val="111111"/>
              <a:buNone/>
            </a:pPr>
            <a:r>
              <a:rPr lang="en"/>
              <a:t>Conclusion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5"/>
          <p:cNvSpPr txBox="1"/>
          <p:nvPr>
            <p:ph type="title"/>
          </p:nvPr>
        </p:nvSpPr>
        <p:spPr>
          <a:xfrm>
            <a:off x="311700" y="279100"/>
            <a:ext cx="8326800" cy="606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Key Elements of a Performance-Based Acquisition (PBA)</a:t>
            </a:r>
            <a:endParaRPr/>
          </a:p>
          <a:p>
            <a:pPr indent="0" lvl="0" marL="0" rtl="0" algn="l">
              <a:lnSpc>
                <a:spcPct val="100000"/>
              </a:lnSpc>
              <a:spcBef>
                <a:spcPts val="0"/>
              </a:spcBef>
              <a:spcAft>
                <a:spcPts val="0"/>
              </a:spcAft>
              <a:buSzPts val="2200"/>
              <a:buNone/>
            </a:pPr>
            <a:r>
              <a:t/>
            </a:r>
            <a:endParaRPr/>
          </a:p>
        </p:txBody>
      </p:sp>
      <p:sp>
        <p:nvSpPr>
          <p:cNvPr id="420" name="Google Shape;420;p5"/>
          <p:cNvSpPr txBox="1"/>
          <p:nvPr>
            <p:ph idx="1" type="body"/>
          </p:nvPr>
        </p:nvSpPr>
        <p:spPr>
          <a:xfrm>
            <a:off x="644625" y="851800"/>
            <a:ext cx="7498800" cy="20637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lang="en"/>
              <a:t>A Performance-Based Acquisition should include:</a:t>
            </a:r>
            <a:endParaRPr/>
          </a:p>
          <a:p>
            <a:pPr indent="-311150" lvl="0" marL="457200" rtl="0" algn="l">
              <a:lnSpc>
                <a:spcPct val="150000"/>
              </a:lnSpc>
              <a:spcBef>
                <a:spcPts val="0"/>
              </a:spcBef>
              <a:spcAft>
                <a:spcPts val="0"/>
              </a:spcAft>
              <a:buSzPts val="1300"/>
              <a:buChar char="●"/>
            </a:pPr>
            <a:r>
              <a:rPr lang="en"/>
              <a:t>A </a:t>
            </a:r>
            <a:r>
              <a:rPr b="1" lang="en"/>
              <a:t>Performance Work Statement (PWS)</a:t>
            </a:r>
            <a:r>
              <a:rPr lang="en"/>
              <a:t> or </a:t>
            </a:r>
            <a:r>
              <a:rPr b="1" lang="en"/>
              <a:t>Statement of Objectives (SOO) </a:t>
            </a:r>
            <a:r>
              <a:rPr lang="en"/>
              <a:t>that focuses on the desired outcomes rather than prescribing how the work will be performed.</a:t>
            </a:r>
            <a:endParaRPr/>
          </a:p>
          <a:p>
            <a:pPr indent="-311150" lvl="0" marL="457200" rtl="0" algn="l">
              <a:lnSpc>
                <a:spcPct val="150000"/>
              </a:lnSpc>
              <a:spcBef>
                <a:spcPts val="0"/>
              </a:spcBef>
              <a:spcAft>
                <a:spcPts val="0"/>
              </a:spcAft>
              <a:buSzPts val="1300"/>
              <a:buChar char="●"/>
            </a:pPr>
            <a:r>
              <a:rPr b="1" lang="en"/>
              <a:t>Measurable performance standards </a:t>
            </a:r>
            <a:r>
              <a:rPr lang="en"/>
              <a:t>for every requirement, with clearly defined Acceptable Quality Levels (AQLs).</a:t>
            </a:r>
            <a:endParaRPr/>
          </a:p>
          <a:p>
            <a:pPr indent="-311150" lvl="0" marL="457200" rtl="0" algn="l">
              <a:lnSpc>
                <a:spcPct val="150000"/>
              </a:lnSpc>
              <a:spcBef>
                <a:spcPts val="0"/>
              </a:spcBef>
              <a:spcAft>
                <a:spcPts val="0"/>
              </a:spcAft>
              <a:buSzPts val="1300"/>
              <a:buChar char="●"/>
            </a:pPr>
            <a:r>
              <a:rPr b="1" lang="en"/>
              <a:t>Appropriate performance incentives</a:t>
            </a:r>
            <a:r>
              <a:rPr lang="en"/>
              <a:t>, when beneficial, to encourage innovation and reward high-quality performance.</a:t>
            </a:r>
            <a:endParaRPr/>
          </a:p>
          <a:p>
            <a:pPr indent="-311150" lvl="0" marL="457200" rtl="0" algn="l">
              <a:lnSpc>
                <a:spcPct val="150000"/>
              </a:lnSpc>
              <a:spcBef>
                <a:spcPts val="0"/>
              </a:spcBef>
              <a:spcAft>
                <a:spcPts val="0"/>
              </a:spcAft>
              <a:buSzPts val="1300"/>
              <a:buChar char="●"/>
            </a:pPr>
            <a:r>
              <a:rPr b="1" lang="en"/>
              <a:t>A Quality Assurance Surveillance Plan (QASP)</a:t>
            </a:r>
            <a:r>
              <a:rPr lang="en"/>
              <a:t> that defines how the Government will monitor, assess, and document contractor performance.</a:t>
            </a:r>
            <a:endParaRPr/>
          </a:p>
        </p:txBody>
      </p:sp>
      <p:sp>
        <p:nvSpPr>
          <p:cNvPr id="421" name="Google Shape;421;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6"/>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5 Ways to Write Better Requirements</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sp>
        <p:nvSpPr>
          <p:cNvPr id="427" name="Google Shape;427;p6"/>
          <p:cNvSpPr txBox="1"/>
          <p:nvPr>
            <p:ph idx="1" type="body"/>
          </p:nvPr>
        </p:nvSpPr>
        <p:spPr>
          <a:xfrm>
            <a:off x="644625" y="661300"/>
            <a:ext cx="2369700" cy="20637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1</a:t>
            </a:r>
            <a:r>
              <a:rPr b="1" lang="en" sz="4071">
                <a:solidFill>
                  <a:schemeClr val="accent6"/>
                </a:solidFill>
              </a:rPr>
              <a:t>………</a:t>
            </a:r>
            <a:br>
              <a:rPr b="1" lang="en" sz="5771">
                <a:solidFill>
                  <a:schemeClr val="accent6"/>
                </a:solidFill>
              </a:rPr>
            </a:br>
            <a:r>
              <a:rPr lang="en" sz="1371">
                <a:solidFill>
                  <a:srgbClr val="595959"/>
                </a:solidFill>
              </a:rPr>
              <a:t>Understand the</a:t>
            </a:r>
            <a:br>
              <a:rPr lang="en" sz="1371">
                <a:solidFill>
                  <a:srgbClr val="595959"/>
                </a:solidFill>
              </a:rPr>
            </a:br>
            <a:r>
              <a:rPr lang="en" sz="1371">
                <a:solidFill>
                  <a:srgbClr val="595959"/>
                </a:solidFill>
              </a:rPr>
              <a:t>“What” and the “Why” - not just “How” you’re buying</a:t>
            </a:r>
            <a:endParaRPr sz="13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428" name="Google Shape;428;p6"/>
          <p:cNvSpPr txBox="1"/>
          <p:nvPr>
            <p:ph idx="1" type="body"/>
          </p:nvPr>
        </p:nvSpPr>
        <p:spPr>
          <a:xfrm>
            <a:off x="3144725" y="653627"/>
            <a:ext cx="2273100" cy="18594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2</a:t>
            </a:r>
            <a:r>
              <a:rPr b="1" lang="en" sz="4071">
                <a:solidFill>
                  <a:schemeClr val="accent6"/>
                </a:solidFill>
              </a:rPr>
              <a:t>………</a:t>
            </a:r>
            <a:br>
              <a:rPr b="1" lang="en" sz="5771">
                <a:solidFill>
                  <a:schemeClr val="accent6"/>
                </a:solidFill>
              </a:rPr>
            </a:br>
            <a:r>
              <a:rPr lang="en" sz="1371">
                <a:solidFill>
                  <a:srgbClr val="595959"/>
                </a:solidFill>
              </a:rPr>
              <a:t>Frame the Scope to ensure high-level clarity of your needs</a:t>
            </a:r>
            <a:endParaRPr sz="13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429" name="Google Shape;429;p6"/>
          <p:cNvSpPr txBox="1"/>
          <p:nvPr>
            <p:ph idx="1" type="body"/>
          </p:nvPr>
        </p:nvSpPr>
        <p:spPr>
          <a:xfrm>
            <a:off x="5799450" y="653627"/>
            <a:ext cx="2273100" cy="19422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3</a:t>
            </a:r>
            <a:r>
              <a:rPr b="1" lang="en" sz="4071">
                <a:solidFill>
                  <a:schemeClr val="accent6"/>
                </a:solidFill>
              </a:rPr>
              <a:t>………</a:t>
            </a:r>
            <a:br>
              <a:rPr b="1" lang="en" sz="5771">
                <a:solidFill>
                  <a:schemeClr val="accent6"/>
                </a:solidFill>
              </a:rPr>
            </a:br>
            <a:r>
              <a:rPr lang="en" sz="1371">
                <a:solidFill>
                  <a:srgbClr val="595959"/>
                </a:solidFill>
              </a:rPr>
              <a:t>Document and define your expected results for each task area</a:t>
            </a:r>
            <a:endParaRPr sz="13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430" name="Google Shape;430;p6"/>
          <p:cNvSpPr txBox="1"/>
          <p:nvPr>
            <p:ph idx="1" type="body"/>
          </p:nvPr>
        </p:nvSpPr>
        <p:spPr>
          <a:xfrm>
            <a:off x="1926688" y="2367714"/>
            <a:ext cx="2273100" cy="21009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4</a:t>
            </a:r>
            <a:r>
              <a:rPr b="1" lang="en" sz="4071">
                <a:solidFill>
                  <a:schemeClr val="accent6"/>
                </a:solidFill>
              </a:rPr>
              <a:t>………</a:t>
            </a:r>
            <a:br>
              <a:rPr b="1" lang="en" sz="5771">
                <a:solidFill>
                  <a:schemeClr val="accent6"/>
                </a:solidFill>
              </a:rPr>
            </a:br>
            <a:r>
              <a:rPr lang="en" sz="1371">
                <a:solidFill>
                  <a:schemeClr val="dk2"/>
                </a:solidFill>
              </a:rPr>
              <a:t>Use Action, Result, Context (ARC) method to turn results into requirements</a:t>
            </a:r>
            <a:endParaRPr sz="1371">
              <a:solidFill>
                <a:srgbClr val="595959"/>
              </a:solidFill>
            </a:endParaRPr>
          </a:p>
          <a:p>
            <a:pPr indent="0" lvl="0" marL="313484" rtl="0" algn="l">
              <a:lnSpc>
                <a:spcPct val="100000"/>
              </a:lnSpc>
              <a:spcBef>
                <a:spcPts val="0"/>
              </a:spcBef>
              <a:spcAft>
                <a:spcPts val="0"/>
              </a:spcAft>
              <a:buSzPts val="1300"/>
              <a:buNone/>
            </a:pPr>
            <a:r>
              <a:t/>
            </a:r>
            <a:endParaRPr sz="754"/>
          </a:p>
        </p:txBody>
      </p:sp>
      <p:sp>
        <p:nvSpPr>
          <p:cNvPr id="431" name="Google Shape;431;p6"/>
          <p:cNvSpPr txBox="1"/>
          <p:nvPr>
            <p:ph idx="1" type="body"/>
          </p:nvPr>
        </p:nvSpPr>
        <p:spPr>
          <a:xfrm>
            <a:off x="4714181" y="2360870"/>
            <a:ext cx="2273100" cy="2100900"/>
          </a:xfrm>
          <a:prstGeom prst="rect">
            <a:avLst/>
          </a:prstGeom>
          <a:noFill/>
          <a:ln>
            <a:noFill/>
          </a:ln>
        </p:spPr>
        <p:txBody>
          <a:bodyPr anchorCtr="0" anchor="t" bIns="62675" lIns="62675" spcFirstLastPara="1" rIns="62675" wrap="square" tIns="274300">
            <a:noAutofit/>
          </a:bodyPr>
          <a:lstStyle/>
          <a:p>
            <a:pPr indent="-374904" lvl="0" marL="374904" marR="0" rtl="0" algn="l">
              <a:lnSpc>
                <a:spcPct val="100000"/>
              </a:lnSpc>
              <a:spcBef>
                <a:spcPts val="0"/>
              </a:spcBef>
              <a:spcAft>
                <a:spcPts val="0"/>
              </a:spcAft>
              <a:buSzPts val="1300"/>
              <a:buNone/>
            </a:pPr>
            <a:r>
              <a:rPr b="1" lang="en" sz="5771">
                <a:solidFill>
                  <a:srgbClr val="01528E"/>
                </a:solidFill>
              </a:rPr>
              <a:t>5</a:t>
            </a:r>
            <a:r>
              <a:rPr b="1" lang="en" sz="4071">
                <a:solidFill>
                  <a:schemeClr val="accent6"/>
                </a:solidFill>
              </a:rPr>
              <a:t>………</a:t>
            </a:r>
            <a:br>
              <a:rPr b="1" lang="en" sz="5771">
                <a:solidFill>
                  <a:schemeClr val="accent6"/>
                </a:solidFill>
              </a:rPr>
            </a:br>
            <a:r>
              <a:rPr lang="en" sz="1371">
                <a:solidFill>
                  <a:schemeClr val="dk2"/>
                </a:solidFill>
              </a:rPr>
              <a:t>Establish performance standards for every requirement to ensure transparency and accountability</a:t>
            </a:r>
            <a:endParaRPr sz="754"/>
          </a:p>
        </p:txBody>
      </p:sp>
      <p:sp>
        <p:nvSpPr>
          <p:cNvPr id="432" name="Google Shape;432;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7"/>
          <p:cNvSpPr txBox="1"/>
          <p:nvPr>
            <p:ph type="title"/>
          </p:nvPr>
        </p:nvSpPr>
        <p:spPr>
          <a:xfrm>
            <a:off x="-121950" y="1546800"/>
            <a:ext cx="9327000" cy="232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a:t>Understand </a:t>
            </a:r>
            <a:r>
              <a:rPr lang="en">
                <a:solidFill>
                  <a:srgbClr val="F0F0F0"/>
                </a:solidFill>
              </a:rPr>
              <a:t>what </a:t>
            </a:r>
            <a:r>
              <a:rPr lang="en"/>
              <a:t>you </a:t>
            </a:r>
            <a:br>
              <a:rPr lang="en"/>
            </a:br>
            <a:r>
              <a:rPr lang="en"/>
              <a:t>are buying and </a:t>
            </a:r>
            <a:r>
              <a:rPr lang="en">
                <a:solidFill>
                  <a:schemeClr val="lt1"/>
                </a:solidFill>
              </a:rPr>
              <a:t>why</a:t>
            </a:r>
            <a:endParaRPr>
              <a:solidFill>
                <a:schemeClr val="lt1"/>
              </a:solidFill>
            </a:endParaRPr>
          </a:p>
          <a:p>
            <a:pPr indent="0" lvl="0" marL="0" rtl="0" algn="ctr">
              <a:lnSpc>
                <a:spcPct val="100000"/>
              </a:lnSpc>
              <a:spcBef>
                <a:spcPts val="0"/>
              </a:spcBef>
              <a:spcAft>
                <a:spcPts val="0"/>
              </a:spcAft>
              <a:buSzPts val="4200"/>
              <a:buNone/>
            </a:pPr>
            <a:r>
              <a:t/>
            </a:r>
            <a:endParaRPr/>
          </a:p>
        </p:txBody>
      </p:sp>
      <p:sp>
        <p:nvSpPr>
          <p:cNvPr id="438" name="Google Shape;438;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8"/>
          <p:cNvSpPr txBox="1"/>
          <p:nvPr>
            <p:ph type="title"/>
          </p:nvPr>
        </p:nvSpPr>
        <p:spPr>
          <a:xfrm>
            <a:off x="311700" y="279100"/>
            <a:ext cx="8326800" cy="583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What are the Differences?</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graphicFrame>
        <p:nvGraphicFramePr>
          <p:cNvPr id="444" name="Google Shape;444;p8"/>
          <p:cNvGraphicFramePr/>
          <p:nvPr/>
        </p:nvGraphicFramePr>
        <p:xfrm>
          <a:off x="438912" y="851725"/>
          <a:ext cx="3000000" cy="3000000"/>
        </p:xfrm>
        <a:graphic>
          <a:graphicData uri="http://schemas.openxmlformats.org/drawingml/2006/table">
            <a:tbl>
              <a:tblPr firstRow="1">
                <a:noFill/>
                <a:tableStyleId>{8A789098-B6D3-477F-9097-F1E23AAF8EA1}</a:tableStyleId>
              </a:tblPr>
              <a:tblGrid>
                <a:gridCol w="930200"/>
                <a:gridCol w="3813300"/>
                <a:gridCol w="3456100"/>
              </a:tblGrid>
              <a:tr h="463950">
                <a:tc>
                  <a:txBody>
                    <a:bodyPr/>
                    <a:lstStyle/>
                    <a:p>
                      <a:pPr indent="0" lvl="0" marL="0" marR="0" rtl="0" algn="l">
                        <a:lnSpc>
                          <a:spcPct val="100000"/>
                        </a:lnSpc>
                        <a:spcBef>
                          <a:spcPts val="0"/>
                        </a:spcBef>
                        <a:spcAft>
                          <a:spcPts val="0"/>
                        </a:spcAft>
                        <a:buClr>
                          <a:srgbClr val="000000"/>
                        </a:buClr>
                        <a:buSzPts val="1400"/>
                        <a:buFont typeface="Arial"/>
                        <a:buNone/>
                      </a:pPr>
                      <a:r>
                        <a:rPr b="1" lang="en" sz="1400" u="none" cap="none" strike="noStrike">
                          <a:solidFill>
                            <a:srgbClr val="FFD966"/>
                          </a:solidFill>
                        </a:rPr>
                        <a:t>Element</a:t>
                      </a:r>
                      <a:endParaRPr b="1" sz="1400" u="none" cap="none" strike="noStrike">
                        <a:solidFill>
                          <a:srgbClr val="FFD966"/>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en" sz="1400" u="none" cap="none" strike="noStrike">
                          <a:solidFill>
                            <a:srgbClr val="FFD966"/>
                          </a:solidFill>
                        </a:rPr>
                        <a:t>Performance-Based Acquisition (PBA)</a:t>
                      </a:r>
                      <a:endParaRPr b="1" sz="1400" u="none" cap="none" strike="noStrike">
                        <a:solidFill>
                          <a:srgbClr val="FFD966"/>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c>
                  <a:txBody>
                    <a:bodyPr/>
                    <a:lstStyle/>
                    <a:p>
                      <a:pPr indent="0" lvl="0" marL="0" marR="0" rtl="0" algn="l">
                        <a:lnSpc>
                          <a:spcPct val="100000"/>
                        </a:lnSpc>
                        <a:spcBef>
                          <a:spcPts val="0"/>
                        </a:spcBef>
                        <a:spcAft>
                          <a:spcPts val="0"/>
                        </a:spcAft>
                        <a:buClr>
                          <a:schemeClr val="dk1"/>
                        </a:buClr>
                        <a:buSzPts val="1100"/>
                        <a:buFont typeface="Arial"/>
                        <a:buNone/>
                      </a:pPr>
                      <a:r>
                        <a:rPr b="1" lang="en" sz="1400" u="none" cap="none" strike="noStrike">
                          <a:solidFill>
                            <a:srgbClr val="FFD966"/>
                          </a:solidFill>
                        </a:rPr>
                        <a:t>Outcome-Based Contracting (OBC)</a:t>
                      </a:r>
                      <a:endParaRPr b="1" sz="1400" u="none" cap="none" strike="noStrike">
                        <a:solidFill>
                          <a:srgbClr val="FFD966"/>
                        </a:solidFill>
                      </a:endParaRPr>
                    </a:p>
                  </a:txBody>
                  <a:tcPr marT="91425" marB="91425" marR="91425" marL="91425">
                    <a:lnB cap="flat" cmpd="sng" w="9525">
                      <a:solidFill>
                        <a:srgbClr val="9E9E9E"/>
                      </a:solidFill>
                      <a:prstDash val="solid"/>
                      <a:round/>
                      <a:headEnd len="sm" w="sm" type="none"/>
                      <a:tailEnd len="sm" w="sm" type="none"/>
                    </a:lnB>
                    <a:solidFill>
                      <a:srgbClr val="0A202C"/>
                    </a:solidFill>
                  </a:tcPr>
                </a:tc>
              </a:tr>
              <a:tr h="657725">
                <a:tc>
                  <a:txBody>
                    <a:bodyPr/>
                    <a:lstStyle/>
                    <a:p>
                      <a:pPr indent="0" lvl="0" marL="0" marR="0" rtl="0" algn="l">
                        <a:lnSpc>
                          <a:spcPct val="150000"/>
                        </a:lnSpc>
                        <a:spcBef>
                          <a:spcPts val="0"/>
                        </a:spcBef>
                        <a:spcAft>
                          <a:spcPts val="0"/>
                        </a:spcAft>
                        <a:buClr>
                          <a:srgbClr val="000000"/>
                        </a:buClr>
                        <a:buSzPts val="1000"/>
                        <a:buFont typeface="Arial"/>
                        <a:buNone/>
                      </a:pPr>
                      <a:r>
                        <a:rPr b="1" lang="en" sz="1000" u="none" cap="none" strike="noStrike">
                          <a:solidFill>
                            <a:schemeClr val="lt1"/>
                          </a:solidFill>
                        </a:rPr>
                        <a:t>Definition</a:t>
                      </a:r>
                      <a:endParaRPr b="1" sz="1000" u="none" cap="none" strike="noStrike">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24D6C"/>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Structured around results; defines what is needed, not how</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Evolved model; payment tied strictly to defined business outcome/mission success</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57725">
                <a:tc>
                  <a:txBody>
                    <a:bodyPr/>
                    <a:lstStyle/>
                    <a:p>
                      <a:pPr indent="0" lvl="0" marL="0" marR="0" rtl="0" algn="l">
                        <a:lnSpc>
                          <a:spcPct val="150000"/>
                        </a:lnSpc>
                        <a:spcBef>
                          <a:spcPts val="0"/>
                        </a:spcBef>
                        <a:spcAft>
                          <a:spcPts val="0"/>
                        </a:spcAft>
                        <a:buClr>
                          <a:srgbClr val="000000"/>
                        </a:buClr>
                        <a:buSzPts val="1000"/>
                        <a:buFont typeface="Arial"/>
                        <a:buNone/>
                      </a:pPr>
                      <a:r>
                        <a:rPr b="1" lang="en" sz="1000" u="none" cap="none" strike="noStrike">
                          <a:solidFill>
                            <a:schemeClr val="lt1"/>
                          </a:solidFill>
                        </a:rPr>
                        <a:t>Focus</a:t>
                      </a:r>
                      <a:endParaRPr b="1" sz="1000" u="none" cap="none" strike="noStrike">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24D6C"/>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Service levels, outputs, and quality (for example: “99% uptime”)</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Strategic impact and long-term results (for example “reduced failure rate”)</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r>
              <a:tr h="657725">
                <a:tc>
                  <a:txBody>
                    <a:bodyPr/>
                    <a:lstStyle/>
                    <a:p>
                      <a:pPr indent="0" lvl="0" marL="0" marR="0" rtl="0" algn="l">
                        <a:lnSpc>
                          <a:spcPct val="150000"/>
                        </a:lnSpc>
                        <a:spcBef>
                          <a:spcPts val="0"/>
                        </a:spcBef>
                        <a:spcAft>
                          <a:spcPts val="0"/>
                        </a:spcAft>
                        <a:buClr>
                          <a:srgbClr val="000000"/>
                        </a:buClr>
                        <a:buSzPts val="1000"/>
                        <a:buFont typeface="Arial"/>
                        <a:buNone/>
                      </a:pPr>
                      <a:r>
                        <a:rPr b="1" lang="en" sz="1000" u="none" cap="none" strike="noStrike">
                          <a:solidFill>
                            <a:schemeClr val="lt1"/>
                          </a:solidFill>
                        </a:rPr>
                        <a:t>Mechanism</a:t>
                      </a:r>
                      <a:endParaRPr b="1" sz="1000" u="none" cap="none" strike="noStrike">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24D6C"/>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Uses Performance Work Statements (PWS) and Quality Assurance Surveillance Plans (QASP)</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Risk-sharing, shared responsibility; payment upon outcome delivery</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57725">
                <a:tc>
                  <a:txBody>
                    <a:bodyPr/>
                    <a:lstStyle/>
                    <a:p>
                      <a:pPr indent="0" lvl="0" marL="0" marR="0" rtl="0" algn="l">
                        <a:lnSpc>
                          <a:spcPct val="150000"/>
                        </a:lnSpc>
                        <a:spcBef>
                          <a:spcPts val="0"/>
                        </a:spcBef>
                        <a:spcAft>
                          <a:spcPts val="0"/>
                        </a:spcAft>
                        <a:buClr>
                          <a:srgbClr val="000000"/>
                        </a:buClr>
                        <a:buSzPts val="1000"/>
                        <a:buFont typeface="Arial"/>
                        <a:buNone/>
                      </a:pPr>
                      <a:r>
                        <a:rPr b="1" lang="en" sz="1000" u="none" cap="none" strike="noStrike">
                          <a:solidFill>
                            <a:schemeClr val="lt1"/>
                          </a:solidFill>
                        </a:rPr>
                        <a:t>Goal</a:t>
                      </a:r>
                      <a:endParaRPr b="1" sz="1000" u="none" cap="none" strike="noStrike">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24D6C"/>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Efficiency, accountability, and flexibility for contractors to innovate (often fixed-priced)</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Aligns vendor profits with the customer’s success and total value creation</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EBF5FD"/>
                    </a:solidFill>
                  </a:tcPr>
                </a:tc>
              </a:tr>
              <a:tr h="657725">
                <a:tc>
                  <a:txBody>
                    <a:bodyPr/>
                    <a:lstStyle/>
                    <a:p>
                      <a:pPr indent="0" lvl="0" marL="0" marR="0" rtl="0" algn="l">
                        <a:lnSpc>
                          <a:spcPct val="150000"/>
                        </a:lnSpc>
                        <a:spcBef>
                          <a:spcPts val="0"/>
                        </a:spcBef>
                        <a:spcAft>
                          <a:spcPts val="0"/>
                        </a:spcAft>
                        <a:buClr>
                          <a:srgbClr val="000000"/>
                        </a:buClr>
                        <a:buSzPts val="1000"/>
                        <a:buFont typeface="Arial"/>
                        <a:buNone/>
                      </a:pPr>
                      <a:r>
                        <a:rPr b="1" lang="en" sz="1000" u="none" cap="none" strike="noStrike">
                          <a:solidFill>
                            <a:schemeClr val="lt1"/>
                          </a:solidFill>
                        </a:rPr>
                        <a:t>Context</a:t>
                      </a:r>
                      <a:endParaRPr b="1" sz="1000" u="none" cap="none" strike="noStrike">
                        <a:solidFill>
                          <a:schemeClr val="lt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124D6C"/>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Heavily used in government services (PBSA)</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marR="0" rtl="0" algn="l">
                        <a:lnSpc>
                          <a:spcPct val="150000"/>
                        </a:lnSpc>
                        <a:spcBef>
                          <a:spcPts val="0"/>
                        </a:spcBef>
                        <a:spcAft>
                          <a:spcPts val="0"/>
                        </a:spcAft>
                        <a:buClr>
                          <a:srgbClr val="000000"/>
                        </a:buClr>
                        <a:buSzPts val="1000"/>
                        <a:buFont typeface="Arial"/>
                        <a:buNone/>
                      </a:pPr>
                      <a:r>
                        <a:rPr lang="en" sz="1000" u="none" cap="none" strike="noStrike">
                          <a:solidFill>
                            <a:srgbClr val="1B1B1B"/>
                          </a:solidFill>
                        </a:rPr>
                        <a:t>Used for complex, high-value contracts where ultimate result is critical</a:t>
                      </a:r>
                      <a:endParaRPr sz="1000" u="none" cap="none" strike="noStrike">
                        <a:solidFill>
                          <a:srgbClr val="1B1B1B"/>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r>
            </a:tbl>
          </a:graphicData>
        </a:graphic>
      </p:graphicFrame>
      <p:sp>
        <p:nvSpPr>
          <p:cNvPr id="445" name="Google Shape;445;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9" name="Shape 449"/>
        <p:cNvGrpSpPr/>
        <p:nvPr/>
      </p:nvGrpSpPr>
      <p:grpSpPr>
        <a:xfrm>
          <a:off x="0" y="0"/>
          <a:ext cx="0" cy="0"/>
          <a:chOff x="0" y="0"/>
          <a:chExt cx="0" cy="0"/>
        </a:xfrm>
      </p:grpSpPr>
      <p:sp>
        <p:nvSpPr>
          <p:cNvPr id="450" name="Google Shape;450;p9"/>
          <p:cNvSpPr txBox="1"/>
          <p:nvPr>
            <p:ph type="title"/>
          </p:nvPr>
        </p:nvSpPr>
        <p:spPr>
          <a:xfrm>
            <a:off x="311700" y="279100"/>
            <a:ext cx="8326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200"/>
              <a:buNone/>
            </a:pPr>
            <a:r>
              <a:rPr lang="en"/>
              <a:t>Continuum</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a:p>
            <a:pPr indent="0" lvl="0" marL="0" rtl="0" algn="l">
              <a:lnSpc>
                <a:spcPct val="100000"/>
              </a:lnSpc>
              <a:spcBef>
                <a:spcPts val="0"/>
              </a:spcBef>
              <a:spcAft>
                <a:spcPts val="0"/>
              </a:spcAft>
              <a:buSzPts val="2200"/>
              <a:buNone/>
            </a:pPr>
            <a:r>
              <a:t/>
            </a:r>
            <a:endParaRPr/>
          </a:p>
        </p:txBody>
      </p:sp>
      <p:sp>
        <p:nvSpPr>
          <p:cNvPr id="451" name="Google Shape;451;p9"/>
          <p:cNvSpPr txBox="1"/>
          <p:nvPr>
            <p:ph idx="4294967295" type="body"/>
          </p:nvPr>
        </p:nvSpPr>
        <p:spPr>
          <a:xfrm>
            <a:off x="644625" y="851800"/>
            <a:ext cx="7993800" cy="421200"/>
          </a:xfrm>
          <a:prstGeom prst="rect">
            <a:avLst/>
          </a:prstGeom>
          <a:noFill/>
          <a:ln>
            <a:noFill/>
          </a:ln>
        </p:spPr>
        <p:txBody>
          <a:bodyPr anchorCtr="0" anchor="ctr" bIns="91425" lIns="91425" spcFirstLastPara="1" rIns="91425" wrap="square" tIns="91425">
            <a:noAutofit/>
          </a:bodyPr>
          <a:lstStyle/>
          <a:p>
            <a:pPr indent="-317500" lvl="0" marL="457200" rtl="0" algn="l">
              <a:lnSpc>
                <a:spcPct val="100000"/>
              </a:lnSpc>
              <a:spcBef>
                <a:spcPts val="0"/>
              </a:spcBef>
              <a:spcAft>
                <a:spcPts val="0"/>
              </a:spcAft>
              <a:buSzPts val="1400"/>
              <a:buChar char="●"/>
            </a:pPr>
            <a:r>
              <a:rPr lang="en"/>
              <a:t>x</a:t>
            </a:r>
            <a:endParaRPr/>
          </a:p>
        </p:txBody>
      </p:sp>
      <p:sp>
        <p:nvSpPr>
          <p:cNvPr id="452" name="Google Shape;452;p9"/>
          <p:cNvSpPr/>
          <p:nvPr/>
        </p:nvSpPr>
        <p:spPr>
          <a:xfrm>
            <a:off x="787600" y="1346708"/>
            <a:ext cx="1623900" cy="136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700" u="none" cap="none" strike="noStrike">
                <a:solidFill>
                  <a:schemeClr val="lt1"/>
                </a:solidFill>
                <a:latin typeface="Arial"/>
                <a:ea typeface="Arial"/>
                <a:cs typeface="Arial"/>
                <a:sym typeface="Arial"/>
              </a:rPr>
              <a:t>Prescriptive </a:t>
            </a:r>
            <a:br>
              <a:rPr b="1" i="0" lang="en" sz="1700" u="none" cap="none" strike="noStrike">
                <a:solidFill>
                  <a:schemeClr val="lt1"/>
                </a:solidFill>
                <a:latin typeface="Arial"/>
                <a:ea typeface="Arial"/>
                <a:cs typeface="Arial"/>
                <a:sym typeface="Arial"/>
              </a:rPr>
            </a:br>
            <a:r>
              <a:rPr b="1" i="1" lang="en" sz="1700" u="none" cap="none" strike="noStrike">
                <a:solidFill>
                  <a:schemeClr val="lt1"/>
                </a:solidFill>
                <a:latin typeface="Arial"/>
                <a:ea typeface="Arial"/>
                <a:cs typeface="Arial"/>
                <a:sym typeface="Arial"/>
              </a:rPr>
              <a:t>(and/or Ambiguous)</a:t>
            </a:r>
            <a:endParaRPr b="1" i="1" sz="1600" u="none" cap="none" strike="noStrike">
              <a:solidFill>
                <a:schemeClr val="lt1"/>
              </a:solidFill>
              <a:latin typeface="Arial"/>
              <a:ea typeface="Arial"/>
              <a:cs typeface="Arial"/>
              <a:sym typeface="Arial"/>
            </a:endParaRPr>
          </a:p>
        </p:txBody>
      </p:sp>
      <p:sp>
        <p:nvSpPr>
          <p:cNvPr descr="Tasks are described in excessive detail, or conversely, are unclear&#10;The focus is on instructing contractors how to perform the work, rather than what results to achieve&#10;This approach stifles innovation&#10;" id="453" name="Google Shape;453;p9"/>
          <p:cNvSpPr txBox="1"/>
          <p:nvPr/>
        </p:nvSpPr>
        <p:spPr>
          <a:xfrm>
            <a:off x="680358" y="2671025"/>
            <a:ext cx="1832400" cy="1941000"/>
          </a:xfrm>
          <a:prstGeom prst="rect">
            <a:avLst/>
          </a:prstGeom>
          <a:noFill/>
          <a:ln>
            <a:noFill/>
          </a:ln>
        </p:spPr>
        <p:txBody>
          <a:bodyPr anchorCtr="0" anchor="t" bIns="91425" lIns="91425" spcFirstLastPara="1" rIns="91425" wrap="square" tIns="182875">
            <a:noAutofit/>
          </a:bodyPr>
          <a:lstStyle/>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Tasks are described in excessive detail, or conversely, are unclear</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The focus is on instructing contractors how to perform the work, rather than what results to achieve</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This approach stifles innovation</a:t>
            </a:r>
            <a:endParaRPr b="0" i="0" sz="1400" u="none" cap="none" strike="noStrike">
              <a:solidFill>
                <a:srgbClr val="0A202C"/>
              </a:solidFill>
              <a:latin typeface="Arial"/>
              <a:ea typeface="Arial"/>
              <a:cs typeface="Arial"/>
              <a:sym typeface="Arial"/>
            </a:endParaRPr>
          </a:p>
        </p:txBody>
      </p:sp>
      <p:sp>
        <p:nvSpPr>
          <p:cNvPr id="454" name="Google Shape;454;p9"/>
          <p:cNvSpPr/>
          <p:nvPr/>
        </p:nvSpPr>
        <p:spPr>
          <a:xfrm>
            <a:off x="2795477" y="1346695"/>
            <a:ext cx="1623900" cy="55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700" u="none" cap="none" strike="noStrike">
                <a:solidFill>
                  <a:schemeClr val="lt1"/>
                </a:solidFill>
                <a:latin typeface="Arial"/>
                <a:ea typeface="Arial"/>
                <a:cs typeface="Arial"/>
                <a:sym typeface="Arial"/>
              </a:rPr>
              <a:t>Developing</a:t>
            </a:r>
            <a:endParaRPr b="1" i="0" sz="1700" u="none" cap="none" strike="noStrike">
              <a:solidFill>
                <a:schemeClr val="lt1"/>
              </a:solidFill>
              <a:latin typeface="Arial"/>
              <a:ea typeface="Arial"/>
              <a:cs typeface="Arial"/>
              <a:sym typeface="Arial"/>
            </a:endParaRPr>
          </a:p>
        </p:txBody>
      </p:sp>
      <p:sp>
        <p:nvSpPr>
          <p:cNvPr id="455" name="Google Shape;455;p9"/>
          <p:cNvSpPr/>
          <p:nvPr/>
        </p:nvSpPr>
        <p:spPr>
          <a:xfrm>
            <a:off x="4803350" y="1346695"/>
            <a:ext cx="1623900" cy="553500"/>
          </a:xfrm>
          <a:prstGeom prst="rect">
            <a:avLst/>
          </a:prstGeom>
          <a:noFill/>
          <a:ln>
            <a:noFill/>
          </a:ln>
        </p:spPr>
        <p:txBody>
          <a:bodyPr anchorCtr="0" anchor="t" bIns="91425" lIns="0"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700" u="none" cap="none" strike="noStrike">
                <a:solidFill>
                  <a:schemeClr val="lt1"/>
                </a:solidFill>
                <a:latin typeface="Arial"/>
                <a:ea typeface="Arial"/>
                <a:cs typeface="Arial"/>
                <a:sym typeface="Arial"/>
              </a:rPr>
              <a:t>Mature</a:t>
            </a:r>
            <a:endParaRPr b="1" i="0" sz="1700" u="none" cap="none" strike="noStrike">
              <a:solidFill>
                <a:schemeClr val="lt1"/>
              </a:solidFill>
              <a:latin typeface="Arial"/>
              <a:ea typeface="Arial"/>
              <a:cs typeface="Arial"/>
              <a:sym typeface="Arial"/>
            </a:endParaRPr>
          </a:p>
        </p:txBody>
      </p:sp>
      <p:sp>
        <p:nvSpPr>
          <p:cNvPr id="456" name="Google Shape;456;p9"/>
          <p:cNvSpPr/>
          <p:nvPr/>
        </p:nvSpPr>
        <p:spPr>
          <a:xfrm>
            <a:off x="6811225" y="1346700"/>
            <a:ext cx="1816500" cy="1143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 sz="1700" u="none" cap="none" strike="noStrike">
                <a:solidFill>
                  <a:schemeClr val="lt1"/>
                </a:solidFill>
                <a:latin typeface="Arial"/>
                <a:ea typeface="Arial"/>
                <a:cs typeface="Arial"/>
                <a:sym typeface="Arial"/>
              </a:rPr>
              <a:t>Outcome-</a:t>
            </a:r>
            <a:br>
              <a:rPr b="1" i="0" lang="en" sz="1700" u="none" cap="none" strike="noStrike">
                <a:solidFill>
                  <a:schemeClr val="lt1"/>
                </a:solidFill>
                <a:latin typeface="Arial"/>
                <a:ea typeface="Arial"/>
                <a:cs typeface="Arial"/>
                <a:sym typeface="Arial"/>
              </a:rPr>
            </a:br>
            <a:r>
              <a:rPr b="1" i="0" lang="en" sz="1700" u="none" cap="none" strike="noStrike">
                <a:solidFill>
                  <a:schemeClr val="lt1"/>
                </a:solidFill>
                <a:latin typeface="Arial"/>
                <a:ea typeface="Arial"/>
                <a:cs typeface="Arial"/>
                <a:sym typeface="Arial"/>
              </a:rPr>
              <a:t>Driven </a:t>
            </a:r>
            <a:br>
              <a:rPr b="1" i="0" lang="en" sz="1700" u="none" cap="none" strike="noStrike">
                <a:solidFill>
                  <a:schemeClr val="lt1"/>
                </a:solidFill>
                <a:latin typeface="Arial"/>
                <a:ea typeface="Arial"/>
                <a:cs typeface="Arial"/>
                <a:sym typeface="Arial"/>
              </a:rPr>
            </a:br>
            <a:r>
              <a:rPr b="1" i="0" lang="en" sz="1700" u="none" cap="none" strike="noStrike">
                <a:solidFill>
                  <a:schemeClr val="lt1"/>
                </a:solidFill>
                <a:latin typeface="Arial"/>
                <a:ea typeface="Arial"/>
                <a:cs typeface="Arial"/>
                <a:sym typeface="Arial"/>
              </a:rPr>
              <a:t>and Innovative</a:t>
            </a:r>
            <a:endParaRPr b="1" i="0" sz="1600" u="none" cap="none" strike="noStrike">
              <a:solidFill>
                <a:schemeClr val="lt1"/>
              </a:solidFill>
              <a:latin typeface="Arial"/>
              <a:ea typeface="Arial"/>
              <a:cs typeface="Arial"/>
              <a:sym typeface="Arial"/>
            </a:endParaRPr>
          </a:p>
        </p:txBody>
      </p:sp>
      <p:sp>
        <p:nvSpPr>
          <p:cNvPr descr="A performance Work Statement (PWS) exists in name, but the emphasis remains heavily on outputs&#10;Performance standards are included, but are typically narrow (often limited to timeliness)&#10;Incentives are rarely used &#10;or are poorly aligned with desired outcomes" id="457" name="Google Shape;457;p9"/>
          <p:cNvSpPr txBox="1"/>
          <p:nvPr/>
        </p:nvSpPr>
        <p:spPr>
          <a:xfrm>
            <a:off x="2691220" y="2671025"/>
            <a:ext cx="1832400" cy="1941000"/>
          </a:xfrm>
          <a:prstGeom prst="rect">
            <a:avLst/>
          </a:prstGeom>
          <a:noFill/>
          <a:ln>
            <a:noFill/>
          </a:ln>
        </p:spPr>
        <p:txBody>
          <a:bodyPr anchorCtr="0" anchor="t" bIns="91425" lIns="91425" spcFirstLastPara="1" rIns="91425" wrap="square" tIns="182875">
            <a:noAutofit/>
          </a:bodyPr>
          <a:lstStyle/>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A performance Work Statement (PWS) exists in name, but the emphasis remains heavily on outputs</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Performance standards are included, but are typically narrow (often limited to timeliness)</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Incentives are rarely used </a:t>
            </a:r>
            <a:br>
              <a:rPr b="0" i="0" lang="en" sz="900" u="none" cap="none" strike="noStrike">
                <a:solidFill>
                  <a:srgbClr val="0A202C"/>
                </a:solidFill>
                <a:latin typeface="Arial"/>
                <a:ea typeface="Arial"/>
                <a:cs typeface="Arial"/>
                <a:sym typeface="Arial"/>
              </a:rPr>
            </a:br>
            <a:r>
              <a:rPr b="0" i="0" lang="en" sz="900" u="none" cap="none" strike="noStrike">
                <a:solidFill>
                  <a:srgbClr val="0A202C"/>
                </a:solidFill>
                <a:latin typeface="Arial"/>
                <a:ea typeface="Arial"/>
                <a:cs typeface="Arial"/>
                <a:sym typeface="Arial"/>
              </a:rPr>
              <a:t>or are poorly aligned with desired outcomes</a:t>
            </a:r>
            <a:endParaRPr b="0" i="0" sz="900" u="none" cap="none" strike="noStrike">
              <a:solidFill>
                <a:srgbClr val="0A202C"/>
              </a:solidFill>
              <a:latin typeface="Arial"/>
              <a:ea typeface="Arial"/>
              <a:cs typeface="Arial"/>
              <a:sym typeface="Arial"/>
            </a:endParaRPr>
          </a:p>
        </p:txBody>
      </p:sp>
      <p:sp>
        <p:nvSpPr>
          <p:cNvPr descr="Requirements are clearly defined with desired results as the central focus&#10;Each requirement is linked to specific performance standards&#10;Incentives are used in a balanced way to encourage superior performance&#10;" id="458" name="Google Shape;458;p9"/>
          <p:cNvSpPr txBox="1"/>
          <p:nvPr/>
        </p:nvSpPr>
        <p:spPr>
          <a:xfrm>
            <a:off x="4702108" y="2671025"/>
            <a:ext cx="1832400" cy="1941000"/>
          </a:xfrm>
          <a:prstGeom prst="rect">
            <a:avLst/>
          </a:prstGeom>
          <a:noFill/>
          <a:ln>
            <a:noFill/>
          </a:ln>
        </p:spPr>
        <p:txBody>
          <a:bodyPr anchorCtr="0" anchor="t" bIns="91425" lIns="91425" spcFirstLastPara="1" rIns="91425" wrap="square" tIns="182875">
            <a:noAutofit/>
          </a:bodyPr>
          <a:lstStyle/>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Requirements are clearly defined with desired results as the central focus</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Each requirement is linked to specific performance standards</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Incentives are used in a balanced way to encourage superior performance</a:t>
            </a:r>
            <a:endParaRPr b="0" i="0" sz="900" u="none" cap="none" strike="noStrike">
              <a:solidFill>
                <a:srgbClr val="0A202C"/>
              </a:solidFill>
              <a:latin typeface="Arial"/>
              <a:ea typeface="Arial"/>
              <a:cs typeface="Arial"/>
              <a:sym typeface="Arial"/>
            </a:endParaRPr>
          </a:p>
        </p:txBody>
      </p:sp>
      <p:sp>
        <p:nvSpPr>
          <p:cNvPr descr="Requirements are directly connected to the overall mission outcomes&#10;Standards and incentives &#10;are precisely aligned with those outcomes&#10;Contractors are granted flexibility to design and implement solutions, operating within established guardrails&#10;" id="459" name="Google Shape;459;p9"/>
          <p:cNvSpPr txBox="1"/>
          <p:nvPr/>
        </p:nvSpPr>
        <p:spPr>
          <a:xfrm>
            <a:off x="6712983" y="2683819"/>
            <a:ext cx="1832400" cy="1941000"/>
          </a:xfrm>
          <a:prstGeom prst="rect">
            <a:avLst/>
          </a:prstGeom>
          <a:noFill/>
          <a:ln>
            <a:noFill/>
          </a:ln>
        </p:spPr>
        <p:txBody>
          <a:bodyPr anchorCtr="0" anchor="t" bIns="91425" lIns="91425" spcFirstLastPara="1" rIns="91425" wrap="square" tIns="182875">
            <a:noAutofit/>
          </a:bodyPr>
          <a:lstStyle/>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Requirements are directly connected to the overall mission outcomes</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Standards and incentives </a:t>
            </a:r>
            <a:br>
              <a:rPr b="0" i="0" lang="en" sz="900" u="none" cap="none" strike="noStrike">
                <a:solidFill>
                  <a:srgbClr val="0A202C"/>
                </a:solidFill>
                <a:latin typeface="Arial"/>
                <a:ea typeface="Arial"/>
                <a:cs typeface="Arial"/>
                <a:sym typeface="Arial"/>
              </a:rPr>
            </a:br>
            <a:r>
              <a:rPr b="0" i="0" lang="en" sz="900" u="none" cap="none" strike="noStrike">
                <a:solidFill>
                  <a:srgbClr val="0A202C"/>
                </a:solidFill>
                <a:latin typeface="Arial"/>
                <a:ea typeface="Arial"/>
                <a:cs typeface="Arial"/>
                <a:sym typeface="Arial"/>
              </a:rPr>
              <a:t>are precisely aligned with those outcomes</a:t>
            </a:r>
            <a:endParaRPr b="0" i="0" sz="900" u="none" cap="none" strike="noStrike">
              <a:solidFill>
                <a:srgbClr val="0A202C"/>
              </a:solidFill>
              <a:latin typeface="Arial"/>
              <a:ea typeface="Arial"/>
              <a:cs typeface="Arial"/>
              <a:sym typeface="Arial"/>
            </a:endParaRPr>
          </a:p>
          <a:p>
            <a:pPr indent="-102870" lvl="0" marL="137160" marR="0" rtl="0" algn="l">
              <a:lnSpc>
                <a:spcPct val="115000"/>
              </a:lnSpc>
              <a:spcBef>
                <a:spcPts val="0"/>
              </a:spcBef>
              <a:spcAft>
                <a:spcPts val="0"/>
              </a:spcAft>
              <a:buClr>
                <a:srgbClr val="0A202C"/>
              </a:buClr>
              <a:buSzPts val="900"/>
              <a:buFont typeface="Arial"/>
              <a:buChar char="●"/>
            </a:pPr>
            <a:r>
              <a:rPr b="0" i="0" lang="en" sz="900" u="none" cap="none" strike="noStrike">
                <a:solidFill>
                  <a:srgbClr val="0A202C"/>
                </a:solidFill>
                <a:latin typeface="Arial"/>
                <a:ea typeface="Arial"/>
                <a:cs typeface="Arial"/>
                <a:sym typeface="Arial"/>
              </a:rPr>
              <a:t>Contractors are granted flexibility to design and implement solutions, operating within established guardrails</a:t>
            </a:r>
            <a:endParaRPr b="0" i="0" sz="900" u="none" cap="none" strike="noStrike">
              <a:solidFill>
                <a:srgbClr val="0A202C"/>
              </a:solidFill>
              <a:latin typeface="Arial"/>
              <a:ea typeface="Arial"/>
              <a:cs typeface="Arial"/>
              <a:sym typeface="Arial"/>
            </a:endParaRPr>
          </a:p>
        </p:txBody>
      </p:sp>
      <p:sp>
        <p:nvSpPr>
          <p:cNvPr id="460" name="Google Shape;46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
        <p:nvSpPr>
          <p:cNvPr id="461" name="Google Shape;461;p9"/>
          <p:cNvSpPr txBox="1"/>
          <p:nvPr>
            <p:ph idx="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SzPts val="1000"/>
              <a:buNone/>
            </a:pPr>
            <a:fld id="{00000000-1234-1234-1234-123412341234}" type="slidenum">
              <a:rPr lang="en"/>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SD template">
  <a:themeElements>
    <a:clrScheme name="Simple Light">
      <a:dk1>
        <a:srgbClr val="000000"/>
      </a:dk1>
      <a:lt1>
        <a:srgbClr val="FFFFFF"/>
      </a:lt1>
      <a:dk2>
        <a:srgbClr val="595959"/>
      </a:dk2>
      <a:lt2>
        <a:srgbClr val="EEEEEE"/>
      </a:lt2>
      <a:accent1>
        <a:srgbClr val="005087"/>
      </a:accent1>
      <a:accent2>
        <a:srgbClr val="F7941E"/>
      </a:accent2>
      <a:accent3>
        <a:srgbClr val="0095DA"/>
      </a:accent3>
      <a:accent4>
        <a:srgbClr val="ED1C24"/>
      </a:accent4>
      <a:accent5>
        <a:srgbClr val="007236"/>
      </a:accent5>
      <a:accent6>
        <a:srgbClr val="FFC000"/>
      </a:accent6>
      <a:hlink>
        <a:srgbClr val="0095D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F4356F38-8F75-44F6-8754-6D5F1E9BF8AD</vt:lpwstr>
  </property>
  <property fmtid="{D5CDD505-2E9C-101B-9397-08002B2CF9AE}" pid="3" name="ArticulatePath">
    <vt:lpwstr>ATRW Understanding PBA_508_082026</vt:lpwstr>
  </property>
</Properties>
</file>