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2" r:id="rId2"/>
  </p:sldMasterIdLst>
  <p:notesMasterIdLst>
    <p:notesMasterId r:id="rId2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embeddedFontLst>
    <p:embeddedFont>
      <p:font typeface="Century Gothic" panose="020B0502020202020204" pitchFamily="34" charset="0"/>
      <p:regular r:id="rId23"/>
      <p:bold r:id="rId24"/>
      <p:italic r:id="rId25"/>
      <p:boldItalic r:id="rId26"/>
    </p:embeddedFont>
    <p:embeddedFont>
      <p:font typeface="Georgia" panose="02040502050405020303" pitchFamily="18" charset="0"/>
      <p:regular r:id="rId27"/>
      <p:bold r:id="rId28"/>
      <p:italic r:id="rId29"/>
      <p:boldItalic r:id="rId30"/>
    </p:embeddedFont>
    <p:embeddedFont>
      <p:font typeface="Mate" panose="020B0604020202020204" charset="0"/>
      <p:regular r:id="rId31"/>
      <p:italic r:id="rId32"/>
    </p:embeddedFont>
    <p:embeddedFont>
      <p:font typeface="Merriweather" panose="00000500000000000000" pitchFamily="2" charset="0"/>
      <p:regular r:id="rId33"/>
      <p:bold r:id="rId34"/>
      <p:italic r:id="rId35"/>
      <p:boldItalic r:id="rId36"/>
    </p:embeddedFont>
    <p:embeddedFont>
      <p:font typeface="Poppins" panose="00000500000000000000" pitchFamily="2"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iADNerSE2l4qcBck3fuvHOV40Z1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3" d="100"/>
          <a:sy n="133" d="100"/>
        </p:scale>
        <p:origin x="168"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9" Type="http://schemas.openxmlformats.org/officeDocument/2006/relationships/font" Target="fonts/font17.fntdata"/><Relationship Id="rId21" Type="http://schemas.openxmlformats.org/officeDocument/2006/relationships/slide" Target="slides/slide19.xml"/><Relationship Id="rId34" Type="http://schemas.openxmlformats.org/officeDocument/2006/relationships/font" Target="fonts/font12.fntdata"/><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9.fntdata"/><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20" Type="http://schemas.openxmlformats.org/officeDocument/2006/relationships/slide" Target="slides/slide18.xml"/><Relationship Id="rId4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3" name="Google Shape;20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4" name="Google Shape;334;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Description:</a:t>
            </a:r>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highlight>
                  <a:srgbClr val="FFFFFF"/>
                </a:highlight>
              </a:rPr>
              <a:t>This session will provide an up-to-date snapshot of FAR overhaul policy updates, including the latest developments in rulemaking and emerging regulatory flexibilities. Participants will gain clarity on common practitioner questions related to Performance-Based Acquisition, Blanket Purchase Agreements (BPAs), and Commercial First regulatory shifts. The session will also highlight available Communities of Practice, training opportunities, and Office Hour events designed to support the acquisition practitioner community.</a:t>
            </a:r>
            <a:endParaRPr sz="1200">
              <a:solidFill>
                <a:schemeClr val="dk1"/>
              </a:solidFill>
              <a:highlight>
                <a:srgbClr val="FFFFFF"/>
              </a:highlight>
            </a:endParaRPr>
          </a:p>
          <a:p>
            <a:pPr marL="0" lvl="0" indent="0" algn="l" rtl="0">
              <a:lnSpc>
                <a:spcPct val="115000"/>
              </a:lnSpc>
              <a:spcBef>
                <a:spcPts val="1200"/>
              </a:spcBef>
              <a:spcAft>
                <a:spcPts val="0"/>
              </a:spcAft>
              <a:buClr>
                <a:schemeClr val="dk1"/>
              </a:buClr>
              <a:buSzPts val="1100"/>
              <a:buFont typeface="Arial"/>
              <a:buNone/>
            </a:pPr>
            <a:r>
              <a:rPr lang="en" sz="1200">
                <a:solidFill>
                  <a:schemeClr val="dk1"/>
                </a:solidFill>
                <a:highlight>
                  <a:srgbClr val="FFFFFF"/>
                </a:highlight>
              </a:rPr>
              <a:t> </a:t>
            </a:r>
            <a:endParaRPr sz="1200">
              <a:solidFill>
                <a:schemeClr val="dk1"/>
              </a:solidFill>
              <a:highlight>
                <a:srgbClr val="FFFFFF"/>
              </a:highlight>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3" name="Google Shape;353;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9" name="Google Shape;35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8" name="Google Shape;36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6" name="Google Shape;376;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4" name="Google Shape;384;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2" name="Google Shape;392;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Danielle &amp; MOnica</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8" name="Google Shape;408;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4" name="Google Shape;414;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Danielle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1" name="Google Shape;431;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 name="Google Shape;20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Description:</a:t>
            </a:r>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highlight>
                  <a:srgbClr val="FFFFFF"/>
                </a:highlight>
              </a:rPr>
              <a:t>This session will provide an up-to-date snapshot of FAR overhaul policy updates, including the latest developments in rulemaking and emerging regulatory flexibilities. Participants will gain clarity on common practitioner questions related to Performance-Based Acquisition, Blanket Purchase Agreements (BPAs), and Commercial First regulatory shifts. The session will also highlight available Communities of Practice, training opportunities, and Office Hour events designed to support the acquisition practitioner community.</a:t>
            </a:r>
            <a:endParaRPr sz="1200">
              <a:solidFill>
                <a:schemeClr val="dk1"/>
              </a:solidFill>
              <a:highlight>
                <a:srgbClr val="FFFFFF"/>
              </a:highlight>
            </a:endParaRPr>
          </a:p>
          <a:p>
            <a:pPr marL="0" lvl="0" indent="0" algn="l" rtl="0">
              <a:lnSpc>
                <a:spcPct val="115000"/>
              </a:lnSpc>
              <a:spcBef>
                <a:spcPts val="1200"/>
              </a:spcBef>
              <a:spcAft>
                <a:spcPts val="0"/>
              </a:spcAft>
              <a:buClr>
                <a:schemeClr val="dk1"/>
              </a:buClr>
              <a:buSzPts val="1100"/>
              <a:buFont typeface="Arial"/>
              <a:buNone/>
            </a:pPr>
            <a:r>
              <a:rPr lang="en" sz="1200">
                <a:solidFill>
                  <a:schemeClr val="dk1"/>
                </a:solidFill>
                <a:highlight>
                  <a:srgbClr val="FFFFFF"/>
                </a:highlight>
              </a:rPr>
              <a:t> </a:t>
            </a:r>
            <a:endParaRPr sz="1200">
              <a:solidFill>
                <a:schemeClr val="dk1"/>
              </a:solidFill>
              <a:highlight>
                <a:srgbClr val="FFFFFF"/>
              </a:highlight>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4" name="Google Shape;23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5" name="Google Shape;24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5" name="Google Shape;26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1" name="Google Shape;27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9" name="Google Shape;28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5" name="Google Shape;30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8" name="Google Shape;31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1" name="Google Shape;11;p21" title="ATFRW_white.png"/>
          <p:cNvPicPr preferRelativeResize="0"/>
          <p:nvPr/>
        </p:nvPicPr>
        <p:blipFill rotWithShape="1">
          <a:blip r:embed="rId2">
            <a:alphaModFix/>
          </a:blip>
          <a:srcRect/>
          <a:stretch/>
        </p:blipFill>
        <p:spPr>
          <a:xfrm>
            <a:off x="7863200" y="206980"/>
            <a:ext cx="904111" cy="406850"/>
          </a:xfrm>
          <a:prstGeom prst="rect">
            <a:avLst/>
          </a:prstGeom>
          <a:noFill/>
          <a:ln>
            <a:noFill/>
          </a:ln>
        </p:spPr>
      </p:pic>
      <p:pic>
        <p:nvPicPr>
          <p:cNvPr id="12" name="Google Shape;12;p21" title="Artboard 1.png"/>
          <p:cNvPicPr preferRelativeResize="0"/>
          <p:nvPr/>
        </p:nvPicPr>
        <p:blipFill rotWithShape="1">
          <a:blip r:embed="rId3">
            <a:alphaModFix/>
          </a:blip>
          <a:srcRect/>
          <a:stretch/>
        </p:blipFill>
        <p:spPr>
          <a:xfrm>
            <a:off x="-16650" y="-19900"/>
            <a:ext cx="9175301" cy="5183325"/>
          </a:xfrm>
          <a:prstGeom prst="rect">
            <a:avLst/>
          </a:prstGeom>
          <a:noFill/>
          <a:ln>
            <a:noFill/>
          </a:ln>
        </p:spPr>
      </p:pic>
      <p:sp>
        <p:nvSpPr>
          <p:cNvPr id="13" name="Google Shape;13;p21"/>
          <p:cNvSpPr/>
          <p:nvPr/>
        </p:nvSpPr>
        <p:spPr>
          <a:xfrm rot="5400000">
            <a:off x="6534550" y="119825"/>
            <a:ext cx="1041900" cy="762300"/>
          </a:xfrm>
          <a:prstGeom prst="rtTriangle">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21"/>
          <p:cNvSpPr/>
          <p:nvPr/>
        </p:nvSpPr>
        <p:spPr>
          <a:xfrm>
            <a:off x="-16650" y="-17275"/>
            <a:ext cx="66942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5" name="Google Shape;15;p21" title="GSA Star Mark 250 2026 Logo STARMARK SIGNATURE_300dpi.png"/>
          <p:cNvPicPr preferRelativeResize="0"/>
          <p:nvPr/>
        </p:nvPicPr>
        <p:blipFill>
          <a:blip r:embed="rId4">
            <a:alphaModFix/>
          </a:blip>
          <a:stretch>
            <a:fillRect/>
          </a:stretch>
        </p:blipFill>
        <p:spPr>
          <a:xfrm>
            <a:off x="453425" y="222986"/>
            <a:ext cx="1905776" cy="5559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1"/>
        <p:cNvGrpSpPr/>
        <p:nvPr/>
      </p:nvGrpSpPr>
      <p:grpSpPr>
        <a:xfrm>
          <a:off x="0" y="0"/>
          <a:ext cx="0" cy="0"/>
          <a:chOff x="0" y="0"/>
          <a:chExt cx="0" cy="0"/>
        </a:xfrm>
      </p:grpSpPr>
      <p:sp>
        <p:nvSpPr>
          <p:cNvPr id="62" name="Google Shape;62;p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63" name="Google Shape;63;p42" title="background.png"/>
          <p:cNvPicPr preferRelativeResize="0"/>
          <p:nvPr/>
        </p:nvPicPr>
        <p:blipFill rotWithShape="1">
          <a:blip r:embed="rId2">
            <a:alphaModFix/>
          </a:blip>
          <a:srcRect/>
          <a:stretch/>
        </p:blipFill>
        <p:spPr>
          <a:xfrm>
            <a:off x="-16525" y="0"/>
            <a:ext cx="9160525" cy="5143501"/>
          </a:xfrm>
          <a:prstGeom prst="rect">
            <a:avLst/>
          </a:prstGeom>
          <a:noFill/>
          <a:ln>
            <a:noFill/>
          </a:ln>
        </p:spPr>
      </p:pic>
      <p:sp>
        <p:nvSpPr>
          <p:cNvPr id="64" name="Google Shape;64;p42"/>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5" name="Google Shape;65;p42" title="ATFRW_black.png"/>
          <p:cNvPicPr preferRelativeResize="0"/>
          <p:nvPr/>
        </p:nvPicPr>
        <p:blipFill rotWithShape="1">
          <a:blip r:embed="rId3">
            <a:alphaModFix/>
          </a:blip>
          <a:srcRect/>
          <a:stretch/>
        </p:blipFill>
        <p:spPr>
          <a:xfrm>
            <a:off x="7509250" y="238196"/>
            <a:ext cx="1265929" cy="569675"/>
          </a:xfrm>
          <a:prstGeom prst="rect">
            <a:avLst/>
          </a:prstGeom>
          <a:noFill/>
          <a:ln>
            <a:noFill/>
          </a:ln>
        </p:spPr>
      </p:pic>
      <p:sp>
        <p:nvSpPr>
          <p:cNvPr id="66" name="Google Shape;66;p42"/>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 sz="1300" b="0" i="0" u="none" strike="noStrike" cap="none">
                <a:solidFill>
                  <a:schemeClr val="lt1"/>
                </a:solidFill>
                <a:latin typeface="Arial"/>
                <a:ea typeface="Arial"/>
                <a:cs typeface="Arial"/>
                <a:sym typeface="Arial"/>
              </a:rPr>
              <a:t>‹#›</a:t>
            </a:fld>
            <a:endParaRPr sz="13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One Presenter ">
  <p:cSld name="TITLE_AND_TWO_COLUMNS_1">
    <p:spTree>
      <p:nvGrpSpPr>
        <p:cNvPr id="1" name="Shape 67"/>
        <p:cNvGrpSpPr/>
        <p:nvPr/>
      </p:nvGrpSpPr>
      <p:grpSpPr>
        <a:xfrm>
          <a:off x="0" y="0"/>
          <a:ext cx="0" cy="0"/>
          <a:chOff x="0" y="0"/>
          <a:chExt cx="0" cy="0"/>
        </a:xfrm>
      </p:grpSpPr>
      <p:sp>
        <p:nvSpPr>
          <p:cNvPr id="68" name="Google Shape;68;p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69" name="Google Shape;69;p43" title="Artboard 1.png"/>
          <p:cNvPicPr preferRelativeResize="0"/>
          <p:nvPr/>
        </p:nvPicPr>
        <p:blipFill rotWithShape="1">
          <a:blip r:embed="rId2">
            <a:alphaModFix/>
          </a:blip>
          <a:srcRect/>
          <a:stretch/>
        </p:blipFill>
        <p:spPr>
          <a:xfrm>
            <a:off x="-16525" y="0"/>
            <a:ext cx="9160525" cy="5143501"/>
          </a:xfrm>
          <a:prstGeom prst="rect">
            <a:avLst/>
          </a:prstGeom>
          <a:noFill/>
          <a:ln>
            <a:noFill/>
          </a:ln>
        </p:spPr>
      </p:pic>
      <p:sp>
        <p:nvSpPr>
          <p:cNvPr id="70" name="Google Shape;70;p43"/>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1" name="Google Shape;71;p43" title="ATFRW_black.png"/>
          <p:cNvPicPr preferRelativeResize="0"/>
          <p:nvPr/>
        </p:nvPicPr>
        <p:blipFill rotWithShape="1">
          <a:blip r:embed="rId3">
            <a:alphaModFix/>
          </a:blip>
          <a:srcRect/>
          <a:stretch/>
        </p:blipFill>
        <p:spPr>
          <a:xfrm>
            <a:off x="7509250" y="238196"/>
            <a:ext cx="1265929" cy="569675"/>
          </a:xfrm>
          <a:prstGeom prst="rect">
            <a:avLst/>
          </a:prstGeom>
          <a:noFill/>
          <a:ln>
            <a:noFill/>
          </a:ln>
        </p:spPr>
      </p:pic>
      <p:sp>
        <p:nvSpPr>
          <p:cNvPr id="72" name="Google Shape;72;p43"/>
          <p:cNvSpPr txBox="1"/>
          <p:nvPr/>
        </p:nvSpPr>
        <p:spPr>
          <a:xfrm>
            <a:off x="3072000" y="3702183"/>
            <a:ext cx="3000000" cy="1108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 sz="2000" b="0" i="0" u="none" strike="noStrike" cap="none">
                <a:solidFill>
                  <a:schemeClr val="dk1"/>
                </a:solidFill>
                <a:latin typeface="Arial"/>
                <a:ea typeface="Arial"/>
                <a:cs typeface="Arial"/>
                <a:sym typeface="Arial"/>
              </a:rPr>
              <a:t>Presenter's Name</a:t>
            </a:r>
            <a:endParaRPr sz="2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 sz="2000" b="0" i="0" u="none" strike="noStrike" cap="none">
                <a:solidFill>
                  <a:schemeClr val="dk1"/>
                </a:solidFill>
                <a:latin typeface="Arial"/>
                <a:ea typeface="Arial"/>
                <a:cs typeface="Arial"/>
                <a:sym typeface="Arial"/>
              </a:rPr>
              <a:t>Title</a:t>
            </a:r>
            <a:endParaRPr sz="2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 sz="2000" b="0" i="0" u="none" strike="noStrike" cap="none">
                <a:solidFill>
                  <a:schemeClr val="dk1"/>
                </a:solidFill>
                <a:latin typeface="Arial"/>
                <a:ea typeface="Arial"/>
                <a:cs typeface="Arial"/>
                <a:sym typeface="Arial"/>
              </a:rPr>
              <a:t>Contact information</a:t>
            </a:r>
            <a:endParaRPr sz="2000" b="0" i="0" u="none" strike="noStrike" cap="none">
              <a:solidFill>
                <a:schemeClr val="dk1"/>
              </a:solidFill>
              <a:latin typeface="Arial"/>
              <a:ea typeface="Arial"/>
              <a:cs typeface="Arial"/>
              <a:sym typeface="Arial"/>
            </a:endParaRPr>
          </a:p>
        </p:txBody>
      </p:sp>
      <p:sp>
        <p:nvSpPr>
          <p:cNvPr id="73" name="Google Shape;73;p43"/>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 sz="1300" b="0" i="0" u="none" strike="noStrike" cap="none">
                <a:solidFill>
                  <a:srgbClr val="000000"/>
                </a:solidFill>
                <a:latin typeface="Arial"/>
                <a:ea typeface="Arial"/>
                <a:cs typeface="Arial"/>
                <a:sym typeface="Arial"/>
              </a:rPr>
              <a:t>‹#›</a:t>
            </a:fld>
            <a:endParaRPr sz="13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One Column &amp; Picture">
  <p:cSld name="TITLE_AND_TWO_COLUMNS_1_1_1_1">
    <p:spTree>
      <p:nvGrpSpPr>
        <p:cNvPr id="1" name="Shape 74"/>
        <p:cNvGrpSpPr/>
        <p:nvPr/>
      </p:nvGrpSpPr>
      <p:grpSpPr>
        <a:xfrm>
          <a:off x="0" y="0"/>
          <a:ext cx="0" cy="0"/>
          <a:chOff x="0" y="0"/>
          <a:chExt cx="0" cy="0"/>
        </a:xfrm>
      </p:grpSpPr>
      <p:sp>
        <p:nvSpPr>
          <p:cNvPr id="75" name="Google Shape;75;p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76" name="Google Shape;76;p44" title="Artboard 1.png"/>
          <p:cNvPicPr preferRelativeResize="0"/>
          <p:nvPr/>
        </p:nvPicPr>
        <p:blipFill rotWithShape="1">
          <a:blip r:embed="rId2">
            <a:alphaModFix/>
          </a:blip>
          <a:srcRect/>
          <a:stretch/>
        </p:blipFill>
        <p:spPr>
          <a:xfrm>
            <a:off x="-16525" y="0"/>
            <a:ext cx="9160525" cy="5143501"/>
          </a:xfrm>
          <a:prstGeom prst="rect">
            <a:avLst/>
          </a:prstGeom>
          <a:noFill/>
          <a:ln>
            <a:noFill/>
          </a:ln>
        </p:spPr>
      </p:pic>
      <p:sp>
        <p:nvSpPr>
          <p:cNvPr id="77" name="Google Shape;77;p44"/>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8" name="Google Shape;78;p44" title="ATFRW_black.png"/>
          <p:cNvPicPr preferRelativeResize="0"/>
          <p:nvPr/>
        </p:nvPicPr>
        <p:blipFill rotWithShape="1">
          <a:blip r:embed="rId3">
            <a:alphaModFix/>
          </a:blip>
          <a:srcRect/>
          <a:stretch/>
        </p:blipFill>
        <p:spPr>
          <a:xfrm>
            <a:off x="7509250" y="238196"/>
            <a:ext cx="1265929" cy="569675"/>
          </a:xfrm>
          <a:prstGeom prst="rect">
            <a:avLst/>
          </a:prstGeom>
          <a:noFill/>
          <a:ln>
            <a:noFill/>
          </a:ln>
        </p:spPr>
      </p:pic>
      <p:sp>
        <p:nvSpPr>
          <p:cNvPr id="79" name="Google Shape;79;p44"/>
          <p:cNvSpPr txBox="1">
            <a:spLocks noGrp="1"/>
          </p:cNvSpPr>
          <p:nvPr>
            <p:ph type="body" idx="1"/>
          </p:nvPr>
        </p:nvSpPr>
        <p:spPr>
          <a:xfrm>
            <a:off x="444000" y="1884925"/>
            <a:ext cx="4675800" cy="30903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80" name="Google Shape;80;p44"/>
          <p:cNvSpPr txBox="1">
            <a:spLocks noGrp="1"/>
          </p:cNvSpPr>
          <p:nvPr>
            <p:ph type="title"/>
          </p:nvPr>
        </p:nvSpPr>
        <p:spPr>
          <a:xfrm>
            <a:off x="444000" y="1177475"/>
            <a:ext cx="46758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1" name="Google Shape;81;p44"/>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 sz="1300" b="0" i="0" u="none" strike="noStrike" cap="none">
                <a:solidFill>
                  <a:srgbClr val="000000"/>
                </a:solidFill>
                <a:latin typeface="Arial"/>
                <a:ea typeface="Arial"/>
                <a:cs typeface="Arial"/>
                <a:sym typeface="Arial"/>
              </a:rPr>
              <a:t>‹#›</a:t>
            </a:fld>
            <a:endParaRPr sz="13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2"/>
        <p:cNvGrpSpPr/>
        <p:nvPr/>
      </p:nvGrpSpPr>
      <p:grpSpPr>
        <a:xfrm>
          <a:off x="0" y="0"/>
          <a:ext cx="0" cy="0"/>
          <a:chOff x="0" y="0"/>
          <a:chExt cx="0" cy="0"/>
        </a:xfrm>
      </p:grpSpPr>
      <p:sp>
        <p:nvSpPr>
          <p:cNvPr id="83" name="Google Shape;83;p45"/>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84" name="Google Shape;84;p45"/>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85" name="Google Shape;85;p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GSA Starmark" type="blank">
  <p:cSld name="BLANK">
    <p:bg>
      <p:bgPr>
        <a:solidFill>
          <a:schemeClr val="lt1"/>
        </a:solidFill>
        <a:effectLst/>
      </p:bgPr>
    </p:bg>
    <p:spTree>
      <p:nvGrpSpPr>
        <p:cNvPr id="1" name="Shape 90"/>
        <p:cNvGrpSpPr/>
        <p:nvPr/>
      </p:nvGrpSpPr>
      <p:grpSpPr>
        <a:xfrm>
          <a:off x="0" y="0"/>
          <a:ext cx="0" cy="0"/>
          <a:chOff x="0" y="0"/>
          <a:chExt cx="0" cy="0"/>
        </a:xfrm>
      </p:grpSpPr>
      <p:sp>
        <p:nvSpPr>
          <p:cNvPr id="91" name="Google Shape;91;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92" name="Google Shape;92;p31" descr="U.S. General Services Administration Logo" title="250 Signature.png"/>
          <p:cNvPicPr preferRelativeResize="0"/>
          <p:nvPr/>
        </p:nvPicPr>
        <p:blipFill rotWithShape="1">
          <a:blip r:embed="rId2">
            <a:alphaModFix/>
          </a:blip>
          <a:srcRect l="661" r="661"/>
          <a:stretch/>
        </p:blipFill>
        <p:spPr>
          <a:xfrm>
            <a:off x="4013551" y="1984975"/>
            <a:ext cx="1238875" cy="111997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3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5200"/>
              <a:buNone/>
              <a:defRPr sz="5200"/>
            </a:lvl1pPr>
            <a:lvl2pPr lvl="1" algn="l">
              <a:lnSpc>
                <a:spcPct val="100000"/>
              </a:lnSpc>
              <a:spcBef>
                <a:spcPts val="0"/>
              </a:spcBef>
              <a:spcAft>
                <a:spcPts val="0"/>
              </a:spcAft>
              <a:buSzPts val="5200"/>
              <a:buNone/>
              <a:defRPr sz="5200"/>
            </a:lvl2pPr>
            <a:lvl3pPr lvl="2" algn="l">
              <a:lnSpc>
                <a:spcPct val="100000"/>
              </a:lnSpc>
              <a:spcBef>
                <a:spcPts val="0"/>
              </a:spcBef>
              <a:spcAft>
                <a:spcPts val="0"/>
              </a:spcAft>
              <a:buSzPts val="5200"/>
              <a:buNone/>
              <a:defRPr sz="5200"/>
            </a:lvl3pPr>
            <a:lvl4pPr lvl="3" algn="l">
              <a:lnSpc>
                <a:spcPct val="100000"/>
              </a:lnSpc>
              <a:spcBef>
                <a:spcPts val="0"/>
              </a:spcBef>
              <a:spcAft>
                <a:spcPts val="0"/>
              </a:spcAft>
              <a:buSzPts val="5200"/>
              <a:buNone/>
              <a:defRPr sz="5200"/>
            </a:lvl4pPr>
            <a:lvl5pPr lvl="4" algn="l">
              <a:lnSpc>
                <a:spcPct val="100000"/>
              </a:lnSpc>
              <a:spcBef>
                <a:spcPts val="0"/>
              </a:spcBef>
              <a:spcAft>
                <a:spcPts val="0"/>
              </a:spcAft>
              <a:buSzPts val="5200"/>
              <a:buNone/>
              <a:defRPr sz="5200"/>
            </a:lvl5pPr>
            <a:lvl6pPr lvl="5" algn="l">
              <a:lnSpc>
                <a:spcPct val="100000"/>
              </a:lnSpc>
              <a:spcBef>
                <a:spcPts val="0"/>
              </a:spcBef>
              <a:spcAft>
                <a:spcPts val="0"/>
              </a:spcAft>
              <a:buSzPts val="5200"/>
              <a:buNone/>
              <a:defRPr sz="5200"/>
            </a:lvl6pPr>
            <a:lvl7pPr lvl="6" algn="l">
              <a:lnSpc>
                <a:spcPct val="100000"/>
              </a:lnSpc>
              <a:spcBef>
                <a:spcPts val="0"/>
              </a:spcBef>
              <a:spcAft>
                <a:spcPts val="0"/>
              </a:spcAft>
              <a:buSzPts val="5200"/>
              <a:buNone/>
              <a:defRPr sz="5200"/>
            </a:lvl7pPr>
            <a:lvl8pPr lvl="7" algn="l">
              <a:lnSpc>
                <a:spcPct val="100000"/>
              </a:lnSpc>
              <a:spcBef>
                <a:spcPts val="0"/>
              </a:spcBef>
              <a:spcAft>
                <a:spcPts val="0"/>
              </a:spcAft>
              <a:buSzPts val="5200"/>
              <a:buNone/>
              <a:defRPr sz="5200"/>
            </a:lvl8pPr>
            <a:lvl9pPr lvl="8" algn="l">
              <a:lnSpc>
                <a:spcPct val="100000"/>
              </a:lnSpc>
              <a:spcBef>
                <a:spcPts val="0"/>
              </a:spcBef>
              <a:spcAft>
                <a:spcPts val="0"/>
              </a:spcAft>
              <a:buSzPts val="5200"/>
              <a:buNone/>
              <a:defRPr sz="5200"/>
            </a:lvl9pPr>
          </a:lstStyle>
          <a:p>
            <a:endParaRPr/>
          </a:p>
        </p:txBody>
      </p:sp>
      <p:sp>
        <p:nvSpPr>
          <p:cNvPr id="95" name="Google Shape;95;p3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sz="2800"/>
            </a:lvl1pPr>
            <a:lvl2pPr lvl="1" algn="l">
              <a:lnSpc>
                <a:spcPct val="100000"/>
              </a:lnSpc>
              <a:spcBef>
                <a:spcPts val="0"/>
              </a:spcBef>
              <a:spcAft>
                <a:spcPts val="0"/>
              </a:spcAft>
              <a:buSzPts val="2800"/>
              <a:buNone/>
              <a:defRPr sz="2800"/>
            </a:lvl2pPr>
            <a:lvl3pPr lvl="2" algn="l">
              <a:lnSpc>
                <a:spcPct val="100000"/>
              </a:lnSpc>
              <a:spcBef>
                <a:spcPts val="0"/>
              </a:spcBef>
              <a:spcAft>
                <a:spcPts val="0"/>
              </a:spcAft>
              <a:buSzPts val="2800"/>
              <a:buNone/>
              <a:defRPr sz="2800"/>
            </a:lvl3pPr>
            <a:lvl4pPr lvl="3" algn="l">
              <a:lnSpc>
                <a:spcPct val="100000"/>
              </a:lnSpc>
              <a:spcBef>
                <a:spcPts val="0"/>
              </a:spcBef>
              <a:spcAft>
                <a:spcPts val="0"/>
              </a:spcAft>
              <a:buSzPts val="2800"/>
              <a:buNone/>
              <a:defRPr sz="2800"/>
            </a:lvl4pPr>
            <a:lvl5pPr lvl="4" algn="l">
              <a:lnSpc>
                <a:spcPct val="100000"/>
              </a:lnSpc>
              <a:spcBef>
                <a:spcPts val="0"/>
              </a:spcBef>
              <a:spcAft>
                <a:spcPts val="0"/>
              </a:spcAft>
              <a:buSzPts val="2800"/>
              <a:buNone/>
              <a:defRPr sz="2800"/>
            </a:lvl5pPr>
            <a:lvl6pPr lvl="5" algn="l">
              <a:lnSpc>
                <a:spcPct val="100000"/>
              </a:lnSpc>
              <a:spcBef>
                <a:spcPts val="0"/>
              </a:spcBef>
              <a:spcAft>
                <a:spcPts val="0"/>
              </a:spcAft>
              <a:buSzPts val="2800"/>
              <a:buNone/>
              <a:defRPr sz="2800"/>
            </a:lvl6pPr>
            <a:lvl7pPr lvl="6" algn="l">
              <a:lnSpc>
                <a:spcPct val="100000"/>
              </a:lnSpc>
              <a:spcBef>
                <a:spcPts val="0"/>
              </a:spcBef>
              <a:spcAft>
                <a:spcPts val="0"/>
              </a:spcAft>
              <a:buSzPts val="2800"/>
              <a:buNone/>
              <a:defRPr sz="2800"/>
            </a:lvl7pPr>
            <a:lvl8pPr lvl="7" algn="l">
              <a:lnSpc>
                <a:spcPct val="100000"/>
              </a:lnSpc>
              <a:spcBef>
                <a:spcPts val="0"/>
              </a:spcBef>
              <a:spcAft>
                <a:spcPts val="0"/>
              </a:spcAft>
              <a:buSzPts val="2800"/>
              <a:buNone/>
              <a:defRPr sz="2800"/>
            </a:lvl8pPr>
            <a:lvl9pPr lvl="8" algn="l">
              <a:lnSpc>
                <a:spcPct val="100000"/>
              </a:lnSpc>
              <a:spcBef>
                <a:spcPts val="0"/>
              </a:spcBef>
              <a:spcAft>
                <a:spcPts val="0"/>
              </a:spcAft>
              <a:buSzPts val="2800"/>
              <a:buNone/>
              <a:defRPr sz="2800"/>
            </a:lvl9pPr>
          </a:lstStyle>
          <a:p>
            <a:endParaRPr/>
          </a:p>
        </p:txBody>
      </p:sp>
      <p:sp>
        <p:nvSpPr>
          <p:cNvPr id="96" name="Google Shape;96;p32"/>
          <p:cNvSpPr/>
          <p:nvPr/>
        </p:nvSpPr>
        <p:spPr>
          <a:xfrm>
            <a:off x="9525" y="0"/>
            <a:ext cx="9144000" cy="1033500"/>
          </a:xfrm>
          <a:prstGeom prst="rect">
            <a:avLst/>
          </a:prstGeom>
          <a:solidFill>
            <a:srgbClr val="FFFFFF"/>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Century Gothic"/>
              <a:ea typeface="Century Gothic"/>
              <a:cs typeface="Century Gothic"/>
              <a:sym typeface="Century Gothic"/>
            </a:endParaRPr>
          </a:p>
        </p:txBody>
      </p:sp>
      <p:pic>
        <p:nvPicPr>
          <p:cNvPr id="97" name="Google Shape;97;p32" title="GSA Star Mark 250 2026 Logo STARMARK SIGNATURE_300dpi.png"/>
          <p:cNvPicPr preferRelativeResize="0"/>
          <p:nvPr/>
        </p:nvPicPr>
        <p:blipFill rotWithShape="1">
          <a:blip r:embed="rId3">
            <a:alphaModFix/>
          </a:blip>
          <a:srcRect/>
          <a:stretch/>
        </p:blipFill>
        <p:spPr>
          <a:xfrm>
            <a:off x="491750" y="200060"/>
            <a:ext cx="2190163" cy="638951"/>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8"/>
        <p:cNvGrpSpPr/>
        <p:nvPr/>
      </p:nvGrpSpPr>
      <p:grpSpPr>
        <a:xfrm>
          <a:off x="0" y="0"/>
          <a:ext cx="0" cy="0"/>
          <a:chOff x="0" y="0"/>
          <a:chExt cx="0" cy="0"/>
        </a:xfrm>
      </p:grpSpPr>
      <p:sp>
        <p:nvSpPr>
          <p:cNvPr id="99" name="Google Shape;99;p3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00" name="Google Shape;100;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1" name="Google Shape;101;p33"/>
          <p:cNvSpPr/>
          <p:nvPr/>
        </p:nvSpPr>
        <p:spPr>
          <a:xfrm>
            <a:off x="0" y="0"/>
            <a:ext cx="333300" cy="5143500"/>
          </a:xfrm>
          <a:prstGeom prst="rect">
            <a:avLst/>
          </a:prstGeom>
          <a:solidFill>
            <a:srgbClr val="B0111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Speaker">
  <p:cSld name="CUSTOM">
    <p:spTree>
      <p:nvGrpSpPr>
        <p:cNvPr id="1" name="Shape 102"/>
        <p:cNvGrpSpPr/>
        <p:nvPr/>
      </p:nvGrpSpPr>
      <p:grpSpPr>
        <a:xfrm>
          <a:off x="0" y="0"/>
          <a:ext cx="0" cy="0"/>
          <a:chOff x="0" y="0"/>
          <a:chExt cx="0" cy="0"/>
        </a:xfrm>
      </p:grpSpPr>
      <p:sp>
        <p:nvSpPr>
          <p:cNvPr id="103" name="Google Shape;103;p34"/>
          <p:cNvSpPr/>
          <p:nvPr/>
        </p:nvSpPr>
        <p:spPr>
          <a:xfrm>
            <a:off x="0" y="0"/>
            <a:ext cx="333300" cy="5143500"/>
          </a:xfrm>
          <a:prstGeom prst="rect">
            <a:avLst/>
          </a:prstGeom>
          <a:solidFill>
            <a:srgbClr val="B0111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4" name="Google Shape;104;p34"/>
          <p:cNvGrpSpPr/>
          <p:nvPr/>
        </p:nvGrpSpPr>
        <p:grpSpPr>
          <a:xfrm>
            <a:off x="2850530" y="3521300"/>
            <a:ext cx="3442940" cy="241072"/>
            <a:chOff x="1652875" y="1409000"/>
            <a:chExt cx="2730325" cy="191175"/>
          </a:xfrm>
        </p:grpSpPr>
        <p:sp>
          <p:nvSpPr>
            <p:cNvPr id="105" name="Google Shape;105;p34"/>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34"/>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34"/>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34"/>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09" name="Google Shape;109;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Speakers">
  <p:cSld name="CUSTOM_1">
    <p:spTree>
      <p:nvGrpSpPr>
        <p:cNvPr id="1" name="Shape 110"/>
        <p:cNvGrpSpPr/>
        <p:nvPr/>
      </p:nvGrpSpPr>
      <p:grpSpPr>
        <a:xfrm>
          <a:off x="0" y="0"/>
          <a:ext cx="0" cy="0"/>
          <a:chOff x="0" y="0"/>
          <a:chExt cx="0" cy="0"/>
        </a:xfrm>
      </p:grpSpPr>
      <p:sp>
        <p:nvSpPr>
          <p:cNvPr id="111" name="Google Shape;111;p35"/>
          <p:cNvSpPr/>
          <p:nvPr/>
        </p:nvSpPr>
        <p:spPr>
          <a:xfrm>
            <a:off x="0" y="0"/>
            <a:ext cx="333300" cy="5143500"/>
          </a:xfrm>
          <a:prstGeom prst="rect">
            <a:avLst/>
          </a:prstGeom>
          <a:solidFill>
            <a:srgbClr val="B0111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2" name="Google Shape;112;p35"/>
          <p:cNvGrpSpPr/>
          <p:nvPr/>
        </p:nvGrpSpPr>
        <p:grpSpPr>
          <a:xfrm>
            <a:off x="1274358" y="3021429"/>
            <a:ext cx="6595283" cy="185382"/>
            <a:chOff x="1141257" y="3021429"/>
            <a:chExt cx="6595283" cy="185382"/>
          </a:xfrm>
        </p:grpSpPr>
        <p:grpSp>
          <p:nvGrpSpPr>
            <p:cNvPr id="113" name="Google Shape;113;p35"/>
            <p:cNvGrpSpPr/>
            <p:nvPr/>
          </p:nvGrpSpPr>
          <p:grpSpPr>
            <a:xfrm>
              <a:off x="5088944" y="3021429"/>
              <a:ext cx="2647596" cy="185382"/>
              <a:chOff x="1652875" y="1409000"/>
              <a:chExt cx="2730325" cy="191175"/>
            </a:xfrm>
          </p:grpSpPr>
          <p:sp>
            <p:nvSpPr>
              <p:cNvPr id="114" name="Google Shape;114;p35"/>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70300" tIns="70300" rIns="70300" bIns="703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35"/>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70300" tIns="70300" rIns="70300" bIns="703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35"/>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70300" tIns="70300" rIns="70300" bIns="703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35"/>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70300" tIns="70300" rIns="70300" bIns="703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8" name="Google Shape;118;p35"/>
            <p:cNvGrpSpPr/>
            <p:nvPr/>
          </p:nvGrpSpPr>
          <p:grpSpPr>
            <a:xfrm>
              <a:off x="1141257" y="3021429"/>
              <a:ext cx="2647596" cy="185382"/>
              <a:chOff x="1652875" y="1409000"/>
              <a:chExt cx="2730325" cy="191175"/>
            </a:xfrm>
          </p:grpSpPr>
          <p:sp>
            <p:nvSpPr>
              <p:cNvPr id="119" name="Google Shape;119;p35"/>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70300" tIns="70300" rIns="70300" bIns="703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35"/>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70300" tIns="70300" rIns="70300" bIns="703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35"/>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70300" tIns="70300" rIns="70300" bIns="703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35"/>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70300" tIns="70300" rIns="70300" bIns="703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123" name="Google Shape;123;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24"/>
        <p:cNvGrpSpPr/>
        <p:nvPr/>
      </p:nvGrpSpPr>
      <p:grpSpPr>
        <a:xfrm>
          <a:off x="0" y="0"/>
          <a:ext cx="0" cy="0"/>
          <a:chOff x="0" y="0"/>
          <a:chExt cx="0" cy="0"/>
        </a:xfrm>
      </p:grpSpPr>
      <p:sp>
        <p:nvSpPr>
          <p:cNvPr id="125" name="Google Shape;125;p36"/>
          <p:cNvSpPr txBox="1">
            <a:spLocks noGrp="1"/>
          </p:cNvSpPr>
          <p:nvPr>
            <p:ph type="title"/>
          </p:nvPr>
        </p:nvSpPr>
        <p:spPr>
          <a:xfrm>
            <a:off x="311700" y="445025"/>
            <a:ext cx="82560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26" name="Google Shape;126;p36"/>
          <p:cNvSpPr txBox="1">
            <a:spLocks noGrp="1"/>
          </p:cNvSpPr>
          <p:nvPr>
            <p:ph type="body" idx="1"/>
          </p:nvPr>
        </p:nvSpPr>
        <p:spPr>
          <a:xfrm>
            <a:off x="311700" y="1152475"/>
            <a:ext cx="82560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grpSp>
        <p:nvGrpSpPr>
          <p:cNvPr id="127" name="Google Shape;127;p36"/>
          <p:cNvGrpSpPr/>
          <p:nvPr/>
        </p:nvGrpSpPr>
        <p:grpSpPr>
          <a:xfrm>
            <a:off x="-5630" y="4740025"/>
            <a:ext cx="3442940" cy="241072"/>
            <a:chOff x="1652875" y="1409000"/>
            <a:chExt cx="2730325" cy="191175"/>
          </a:xfrm>
        </p:grpSpPr>
        <p:sp>
          <p:nvSpPr>
            <p:cNvPr id="128" name="Google Shape;128;p36"/>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36"/>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36"/>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36"/>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2" name="Google Shape;132;p36"/>
          <p:cNvSpPr/>
          <p:nvPr/>
        </p:nvSpPr>
        <p:spPr>
          <a:xfrm>
            <a:off x="8809200" y="-30925"/>
            <a:ext cx="334800" cy="5207700"/>
          </a:xfrm>
          <a:prstGeom prst="rect">
            <a:avLst/>
          </a:pr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36"/>
          <p:cNvSpPr txBox="1">
            <a:spLocks noGrp="1"/>
          </p:cNvSpPr>
          <p:nvPr>
            <p:ph type="sldNum" idx="12"/>
          </p:nvPr>
        </p:nvSpPr>
        <p:spPr>
          <a:xfrm>
            <a:off x="856770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One Column ">
  <p:cSld name="TITLE_AND_TWO_COLUMNS_1_1_1">
    <p:spTree>
      <p:nvGrpSpPr>
        <p:cNvPr id="1" name="Shape 16"/>
        <p:cNvGrpSpPr/>
        <p:nvPr/>
      </p:nvGrpSpPr>
      <p:grpSpPr>
        <a:xfrm>
          <a:off x="0" y="0"/>
          <a:ext cx="0" cy="0"/>
          <a:chOff x="0" y="0"/>
          <a:chExt cx="0" cy="0"/>
        </a:xfrm>
      </p:grpSpPr>
      <p:sp>
        <p:nvSpPr>
          <p:cNvPr id="17" name="Google Shape;17;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8" name="Google Shape;18;p22" title="Artboard 1.png"/>
          <p:cNvPicPr preferRelativeResize="0"/>
          <p:nvPr/>
        </p:nvPicPr>
        <p:blipFill rotWithShape="1">
          <a:blip r:embed="rId2">
            <a:alphaModFix/>
          </a:blip>
          <a:srcRect/>
          <a:stretch/>
        </p:blipFill>
        <p:spPr>
          <a:xfrm>
            <a:off x="-16525" y="0"/>
            <a:ext cx="9160525" cy="5143501"/>
          </a:xfrm>
          <a:prstGeom prst="rect">
            <a:avLst/>
          </a:prstGeom>
          <a:noFill/>
          <a:ln>
            <a:noFill/>
          </a:ln>
        </p:spPr>
      </p:pic>
      <p:sp>
        <p:nvSpPr>
          <p:cNvPr id="19" name="Google Shape;19;p22"/>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22"/>
          <p:cNvSpPr txBox="1">
            <a:spLocks noGrp="1"/>
          </p:cNvSpPr>
          <p:nvPr>
            <p:ph type="title"/>
          </p:nvPr>
        </p:nvSpPr>
        <p:spPr>
          <a:xfrm>
            <a:off x="444000" y="1096100"/>
            <a:ext cx="82560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1" name="Google Shape;21;p22"/>
          <p:cNvSpPr txBox="1">
            <a:spLocks noGrp="1"/>
          </p:cNvSpPr>
          <p:nvPr>
            <p:ph type="body" idx="1"/>
          </p:nvPr>
        </p:nvSpPr>
        <p:spPr>
          <a:xfrm>
            <a:off x="444000" y="1803550"/>
            <a:ext cx="8256000" cy="31392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2" name="Google Shape;22;p22"/>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 sz="1300" b="0" i="0" u="none" strike="noStrike" cap="none">
                <a:solidFill>
                  <a:srgbClr val="000000"/>
                </a:solidFill>
                <a:latin typeface="Arial"/>
                <a:ea typeface="Arial"/>
                <a:cs typeface="Arial"/>
                <a:sym typeface="Arial"/>
              </a:rPr>
              <a:t>‹#›</a:t>
            </a:fld>
            <a:endParaRPr sz="13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34"/>
        <p:cNvGrpSpPr/>
        <p:nvPr/>
      </p:nvGrpSpPr>
      <p:grpSpPr>
        <a:xfrm>
          <a:off x="0" y="0"/>
          <a:ext cx="0" cy="0"/>
          <a:chOff x="0" y="0"/>
          <a:chExt cx="0" cy="0"/>
        </a:xfrm>
      </p:grpSpPr>
      <p:grpSp>
        <p:nvGrpSpPr>
          <p:cNvPr id="135" name="Google Shape;135;p37"/>
          <p:cNvGrpSpPr/>
          <p:nvPr/>
        </p:nvGrpSpPr>
        <p:grpSpPr>
          <a:xfrm>
            <a:off x="-5630" y="4740025"/>
            <a:ext cx="3442940" cy="241072"/>
            <a:chOff x="1652875" y="1409000"/>
            <a:chExt cx="2730325" cy="191175"/>
          </a:xfrm>
        </p:grpSpPr>
        <p:sp>
          <p:nvSpPr>
            <p:cNvPr id="136" name="Google Shape;136;p37"/>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37"/>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37"/>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37"/>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0" name="Google Shape;140;p37"/>
          <p:cNvSpPr/>
          <p:nvPr/>
        </p:nvSpPr>
        <p:spPr>
          <a:xfrm>
            <a:off x="8809200" y="-30925"/>
            <a:ext cx="334800" cy="5207700"/>
          </a:xfrm>
          <a:prstGeom prst="rect">
            <a:avLst/>
          </a:pr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37"/>
          <p:cNvSpPr txBox="1">
            <a:spLocks noGrp="1"/>
          </p:cNvSpPr>
          <p:nvPr>
            <p:ph type="title"/>
          </p:nvPr>
        </p:nvSpPr>
        <p:spPr>
          <a:xfrm>
            <a:off x="311700" y="445025"/>
            <a:ext cx="82560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42" name="Google Shape;142;p3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43" name="Google Shape;143;p37"/>
          <p:cNvSpPr txBox="1">
            <a:spLocks noGrp="1"/>
          </p:cNvSpPr>
          <p:nvPr>
            <p:ph type="body" idx="2"/>
          </p:nvPr>
        </p:nvSpPr>
        <p:spPr>
          <a:xfrm>
            <a:off x="456045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44" name="Google Shape;144;p37"/>
          <p:cNvSpPr txBox="1">
            <a:spLocks noGrp="1"/>
          </p:cNvSpPr>
          <p:nvPr>
            <p:ph type="sldNum" idx="12"/>
          </p:nvPr>
        </p:nvSpPr>
        <p:spPr>
          <a:xfrm>
            <a:off x="856770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One Column With Photo" type="titleOnly">
  <p:cSld name="TITLE_ONLY">
    <p:spTree>
      <p:nvGrpSpPr>
        <p:cNvPr id="1" name="Shape 145"/>
        <p:cNvGrpSpPr/>
        <p:nvPr/>
      </p:nvGrpSpPr>
      <p:grpSpPr>
        <a:xfrm>
          <a:off x="0" y="0"/>
          <a:ext cx="0" cy="0"/>
          <a:chOff x="0" y="0"/>
          <a:chExt cx="0" cy="0"/>
        </a:xfrm>
      </p:grpSpPr>
      <p:sp>
        <p:nvSpPr>
          <p:cNvPr id="146" name="Google Shape;146;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grpSp>
        <p:nvGrpSpPr>
          <p:cNvPr id="147" name="Google Shape;147;p38"/>
          <p:cNvGrpSpPr/>
          <p:nvPr/>
        </p:nvGrpSpPr>
        <p:grpSpPr>
          <a:xfrm rot="-5400000">
            <a:off x="7032985" y="1594740"/>
            <a:ext cx="3442940" cy="241072"/>
            <a:chOff x="1652875" y="1409000"/>
            <a:chExt cx="2730325" cy="191175"/>
          </a:xfrm>
        </p:grpSpPr>
        <p:sp>
          <p:nvSpPr>
            <p:cNvPr id="148" name="Google Shape;148;p38"/>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38"/>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38"/>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38"/>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2" name="Google Shape;152;p38"/>
          <p:cNvSpPr/>
          <p:nvPr/>
        </p:nvSpPr>
        <p:spPr>
          <a:xfrm rot="5400000">
            <a:off x="1505095" y="3275885"/>
            <a:ext cx="350100" cy="3397500"/>
          </a:xfrm>
          <a:prstGeom prst="rect">
            <a:avLst/>
          </a:pr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53"/>
        <p:cNvGrpSpPr/>
        <p:nvPr/>
      </p:nvGrpSpPr>
      <p:grpSpPr>
        <a:xfrm>
          <a:off x="0" y="0"/>
          <a:ext cx="0" cy="0"/>
          <a:chOff x="0" y="0"/>
          <a:chExt cx="0" cy="0"/>
        </a:xfrm>
      </p:grpSpPr>
      <p:sp>
        <p:nvSpPr>
          <p:cNvPr id="154" name="Google Shape;154;p39"/>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Clr>
                <a:srgbClr val="911212"/>
              </a:buClr>
              <a:buSzPts val="12000"/>
              <a:buNone/>
              <a:defRPr sz="12000">
                <a:solidFill>
                  <a:srgbClr val="911212"/>
                </a:solidFill>
              </a:defRPr>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55" name="Google Shape;155;p39"/>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156" name="Google Shape;156;p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grpSp>
        <p:nvGrpSpPr>
          <p:cNvPr id="157" name="Google Shape;157;p39"/>
          <p:cNvGrpSpPr/>
          <p:nvPr/>
        </p:nvGrpSpPr>
        <p:grpSpPr>
          <a:xfrm flipH="1">
            <a:off x="-12361" y="4758581"/>
            <a:ext cx="3442940" cy="241072"/>
            <a:chOff x="1652875" y="1409000"/>
            <a:chExt cx="2730325" cy="191175"/>
          </a:xfrm>
        </p:grpSpPr>
        <p:sp>
          <p:nvSpPr>
            <p:cNvPr id="158" name="Google Shape;158;p39"/>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39"/>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39"/>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39"/>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2" name="Google Shape;162;p39"/>
          <p:cNvGrpSpPr/>
          <p:nvPr/>
        </p:nvGrpSpPr>
        <p:grpSpPr>
          <a:xfrm rot="-5400000">
            <a:off x="8331034" y="585663"/>
            <a:ext cx="914382" cy="276493"/>
            <a:chOff x="1799000" y="456425"/>
            <a:chExt cx="1520675" cy="459825"/>
          </a:xfrm>
        </p:grpSpPr>
        <p:sp>
          <p:nvSpPr>
            <p:cNvPr id="163" name="Google Shape;163;p39"/>
            <p:cNvSpPr/>
            <p:nvPr/>
          </p:nvSpPr>
          <p:spPr>
            <a:xfrm>
              <a:off x="1799000" y="456425"/>
              <a:ext cx="166225" cy="459825"/>
            </a:xfrm>
            <a:custGeom>
              <a:avLst/>
              <a:gdLst/>
              <a:ahLst/>
              <a:cxnLst/>
              <a:rect l="l" t="t" r="r" b="b"/>
              <a:pathLst>
                <a:path w="6649" h="18393" extrusionOk="0">
                  <a:moveTo>
                    <a:pt x="3708" y="1"/>
                  </a:moveTo>
                  <a:lnTo>
                    <a:pt x="1"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39"/>
            <p:cNvSpPr/>
            <p:nvPr/>
          </p:nvSpPr>
          <p:spPr>
            <a:xfrm>
              <a:off x="193445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39"/>
            <p:cNvSpPr/>
            <p:nvPr/>
          </p:nvSpPr>
          <p:spPr>
            <a:xfrm>
              <a:off x="206990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39"/>
            <p:cNvSpPr/>
            <p:nvPr/>
          </p:nvSpPr>
          <p:spPr>
            <a:xfrm>
              <a:off x="220535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39"/>
            <p:cNvSpPr/>
            <p:nvPr/>
          </p:nvSpPr>
          <p:spPr>
            <a:xfrm>
              <a:off x="2340775" y="456425"/>
              <a:ext cx="166225" cy="459825"/>
            </a:xfrm>
            <a:custGeom>
              <a:avLst/>
              <a:gdLst/>
              <a:ahLst/>
              <a:cxnLst/>
              <a:rect l="l" t="t" r="r" b="b"/>
              <a:pathLst>
                <a:path w="6649" h="18393" extrusionOk="0">
                  <a:moveTo>
                    <a:pt x="3708" y="1"/>
                  </a:moveTo>
                  <a:lnTo>
                    <a:pt x="1" y="18393"/>
                  </a:lnTo>
                  <a:lnTo>
                    <a:pt x="2924"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39"/>
            <p:cNvSpPr/>
            <p:nvPr/>
          </p:nvSpPr>
          <p:spPr>
            <a:xfrm>
              <a:off x="2476225" y="456425"/>
              <a:ext cx="166225" cy="459825"/>
            </a:xfrm>
            <a:custGeom>
              <a:avLst/>
              <a:gdLst/>
              <a:ahLst/>
              <a:cxnLst/>
              <a:rect l="l" t="t" r="r" b="b"/>
              <a:pathLst>
                <a:path w="6649" h="18393" extrusionOk="0">
                  <a:moveTo>
                    <a:pt x="3708" y="1"/>
                  </a:moveTo>
                  <a:lnTo>
                    <a:pt x="1" y="18393"/>
                  </a:lnTo>
                  <a:lnTo>
                    <a:pt x="2924"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39"/>
            <p:cNvSpPr/>
            <p:nvPr/>
          </p:nvSpPr>
          <p:spPr>
            <a:xfrm>
              <a:off x="2611675" y="456425"/>
              <a:ext cx="166225" cy="459825"/>
            </a:xfrm>
            <a:custGeom>
              <a:avLst/>
              <a:gdLst/>
              <a:ahLst/>
              <a:cxnLst/>
              <a:rect l="l" t="t" r="r" b="b"/>
              <a:pathLst>
                <a:path w="6649" h="18393" extrusionOk="0">
                  <a:moveTo>
                    <a:pt x="3725" y="1"/>
                  </a:moveTo>
                  <a:lnTo>
                    <a:pt x="1"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39"/>
            <p:cNvSpPr/>
            <p:nvPr/>
          </p:nvSpPr>
          <p:spPr>
            <a:xfrm>
              <a:off x="2747125" y="456425"/>
              <a:ext cx="166225" cy="459825"/>
            </a:xfrm>
            <a:custGeom>
              <a:avLst/>
              <a:gdLst/>
              <a:ahLst/>
              <a:cxnLst/>
              <a:rect l="l" t="t" r="r" b="b"/>
              <a:pathLst>
                <a:path w="6649"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39"/>
            <p:cNvSpPr/>
            <p:nvPr/>
          </p:nvSpPr>
          <p:spPr>
            <a:xfrm>
              <a:off x="288257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39"/>
            <p:cNvSpPr/>
            <p:nvPr/>
          </p:nvSpPr>
          <p:spPr>
            <a:xfrm>
              <a:off x="301802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39"/>
            <p:cNvSpPr/>
            <p:nvPr/>
          </p:nvSpPr>
          <p:spPr>
            <a:xfrm>
              <a:off x="315347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p:cSld name="CUSTOM_2">
    <p:spTree>
      <p:nvGrpSpPr>
        <p:cNvPr id="1" name="Shape 174"/>
        <p:cNvGrpSpPr/>
        <p:nvPr/>
      </p:nvGrpSpPr>
      <p:grpSpPr>
        <a:xfrm>
          <a:off x="0" y="0"/>
          <a:ext cx="0" cy="0"/>
          <a:chOff x="0" y="0"/>
          <a:chExt cx="0" cy="0"/>
        </a:xfrm>
      </p:grpSpPr>
      <p:grpSp>
        <p:nvGrpSpPr>
          <p:cNvPr id="175" name="Google Shape;175;p40"/>
          <p:cNvGrpSpPr/>
          <p:nvPr/>
        </p:nvGrpSpPr>
        <p:grpSpPr>
          <a:xfrm rot="-5400000">
            <a:off x="7032985" y="1594740"/>
            <a:ext cx="3442940" cy="241072"/>
            <a:chOff x="1652875" y="1409000"/>
            <a:chExt cx="2730325" cy="191175"/>
          </a:xfrm>
        </p:grpSpPr>
        <p:sp>
          <p:nvSpPr>
            <p:cNvPr id="176" name="Google Shape;176;p40"/>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40"/>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40"/>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40"/>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0" name="Google Shape;180;p40"/>
          <p:cNvSpPr/>
          <p:nvPr/>
        </p:nvSpPr>
        <p:spPr>
          <a:xfrm rot="5400000">
            <a:off x="1505095" y="3275885"/>
            <a:ext cx="350100" cy="3397500"/>
          </a:xfrm>
          <a:prstGeom prst="rect">
            <a:avLst/>
          </a:pr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hank You / FAQ">
  <p:cSld name="CUSTOM_3">
    <p:spTree>
      <p:nvGrpSpPr>
        <p:cNvPr id="1" name="Shape 181"/>
        <p:cNvGrpSpPr/>
        <p:nvPr/>
      </p:nvGrpSpPr>
      <p:grpSpPr>
        <a:xfrm>
          <a:off x="0" y="0"/>
          <a:ext cx="0" cy="0"/>
          <a:chOff x="0" y="0"/>
          <a:chExt cx="0" cy="0"/>
        </a:xfrm>
      </p:grpSpPr>
      <p:sp>
        <p:nvSpPr>
          <p:cNvPr id="182" name="Google Shape;182;p41"/>
          <p:cNvSpPr/>
          <p:nvPr/>
        </p:nvSpPr>
        <p:spPr>
          <a:xfrm rot="5400000">
            <a:off x="1511330" y="-1538695"/>
            <a:ext cx="350100" cy="3397500"/>
          </a:xfrm>
          <a:prstGeom prst="rect">
            <a:avLst/>
          </a:pr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83" name="Google Shape;183;p41"/>
          <p:cNvGrpSpPr/>
          <p:nvPr/>
        </p:nvGrpSpPr>
        <p:grpSpPr>
          <a:xfrm rot="5400000">
            <a:off x="8323459" y="471350"/>
            <a:ext cx="914382" cy="276493"/>
            <a:chOff x="1799000" y="456425"/>
            <a:chExt cx="1520675" cy="459825"/>
          </a:xfrm>
        </p:grpSpPr>
        <p:sp>
          <p:nvSpPr>
            <p:cNvPr id="184" name="Google Shape;184;p41"/>
            <p:cNvSpPr/>
            <p:nvPr/>
          </p:nvSpPr>
          <p:spPr>
            <a:xfrm>
              <a:off x="1799000" y="456425"/>
              <a:ext cx="166225" cy="459825"/>
            </a:xfrm>
            <a:custGeom>
              <a:avLst/>
              <a:gdLst/>
              <a:ahLst/>
              <a:cxnLst/>
              <a:rect l="l" t="t" r="r" b="b"/>
              <a:pathLst>
                <a:path w="6649" h="18393" extrusionOk="0">
                  <a:moveTo>
                    <a:pt x="3708" y="1"/>
                  </a:moveTo>
                  <a:lnTo>
                    <a:pt x="1"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41"/>
            <p:cNvSpPr/>
            <p:nvPr/>
          </p:nvSpPr>
          <p:spPr>
            <a:xfrm>
              <a:off x="193445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41"/>
            <p:cNvSpPr/>
            <p:nvPr/>
          </p:nvSpPr>
          <p:spPr>
            <a:xfrm>
              <a:off x="206990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41"/>
            <p:cNvSpPr/>
            <p:nvPr/>
          </p:nvSpPr>
          <p:spPr>
            <a:xfrm>
              <a:off x="220535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41"/>
            <p:cNvSpPr/>
            <p:nvPr/>
          </p:nvSpPr>
          <p:spPr>
            <a:xfrm>
              <a:off x="2340775" y="456425"/>
              <a:ext cx="166225" cy="459825"/>
            </a:xfrm>
            <a:custGeom>
              <a:avLst/>
              <a:gdLst/>
              <a:ahLst/>
              <a:cxnLst/>
              <a:rect l="l" t="t" r="r" b="b"/>
              <a:pathLst>
                <a:path w="6649" h="18393" extrusionOk="0">
                  <a:moveTo>
                    <a:pt x="3708" y="1"/>
                  </a:moveTo>
                  <a:lnTo>
                    <a:pt x="1" y="18393"/>
                  </a:lnTo>
                  <a:lnTo>
                    <a:pt x="2924"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41"/>
            <p:cNvSpPr/>
            <p:nvPr/>
          </p:nvSpPr>
          <p:spPr>
            <a:xfrm>
              <a:off x="2476225" y="456425"/>
              <a:ext cx="166225" cy="459825"/>
            </a:xfrm>
            <a:custGeom>
              <a:avLst/>
              <a:gdLst/>
              <a:ahLst/>
              <a:cxnLst/>
              <a:rect l="l" t="t" r="r" b="b"/>
              <a:pathLst>
                <a:path w="6649" h="18393" extrusionOk="0">
                  <a:moveTo>
                    <a:pt x="3708" y="1"/>
                  </a:moveTo>
                  <a:lnTo>
                    <a:pt x="1" y="18393"/>
                  </a:lnTo>
                  <a:lnTo>
                    <a:pt x="2924"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41"/>
            <p:cNvSpPr/>
            <p:nvPr/>
          </p:nvSpPr>
          <p:spPr>
            <a:xfrm>
              <a:off x="2611675" y="456425"/>
              <a:ext cx="166225" cy="459825"/>
            </a:xfrm>
            <a:custGeom>
              <a:avLst/>
              <a:gdLst/>
              <a:ahLst/>
              <a:cxnLst/>
              <a:rect l="l" t="t" r="r" b="b"/>
              <a:pathLst>
                <a:path w="6649" h="18393" extrusionOk="0">
                  <a:moveTo>
                    <a:pt x="3725" y="1"/>
                  </a:moveTo>
                  <a:lnTo>
                    <a:pt x="1"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41"/>
            <p:cNvSpPr/>
            <p:nvPr/>
          </p:nvSpPr>
          <p:spPr>
            <a:xfrm>
              <a:off x="2747125" y="456425"/>
              <a:ext cx="166225" cy="459825"/>
            </a:xfrm>
            <a:custGeom>
              <a:avLst/>
              <a:gdLst/>
              <a:ahLst/>
              <a:cxnLst/>
              <a:rect l="l" t="t" r="r" b="b"/>
              <a:pathLst>
                <a:path w="6649"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41"/>
            <p:cNvSpPr/>
            <p:nvPr/>
          </p:nvSpPr>
          <p:spPr>
            <a:xfrm>
              <a:off x="288257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41"/>
            <p:cNvSpPr/>
            <p:nvPr/>
          </p:nvSpPr>
          <p:spPr>
            <a:xfrm>
              <a:off x="301802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41"/>
            <p:cNvSpPr/>
            <p:nvPr/>
          </p:nvSpPr>
          <p:spPr>
            <a:xfrm>
              <a:off x="315347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5" name="Google Shape;195;p41"/>
          <p:cNvGrpSpPr/>
          <p:nvPr/>
        </p:nvGrpSpPr>
        <p:grpSpPr>
          <a:xfrm rot="5400000">
            <a:off x="-1371940" y="3314350"/>
            <a:ext cx="3442940" cy="241072"/>
            <a:chOff x="1652875" y="1409000"/>
            <a:chExt cx="2730325" cy="191175"/>
          </a:xfrm>
        </p:grpSpPr>
        <p:sp>
          <p:nvSpPr>
            <p:cNvPr id="196" name="Google Shape;196;p41"/>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41"/>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41"/>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41"/>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0" name="Google Shape;200;p41"/>
          <p:cNvSpPr txBox="1"/>
          <p:nvPr/>
        </p:nvSpPr>
        <p:spPr>
          <a:xfrm>
            <a:off x="1349400" y="1555800"/>
            <a:ext cx="6445200" cy="2031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7200"/>
              <a:buFont typeface="Arial"/>
              <a:buNone/>
            </a:pPr>
            <a:r>
              <a:rPr lang="en" sz="7200" b="0" i="0" u="none" strike="noStrike" cap="none">
                <a:solidFill>
                  <a:schemeClr val="dk2"/>
                </a:solidFill>
                <a:latin typeface="Arial"/>
                <a:ea typeface="Arial"/>
                <a:cs typeface="Arial"/>
                <a:sym typeface="Arial"/>
              </a:rPr>
              <a:t>Thank You</a:t>
            </a:r>
            <a:endParaRPr sz="7200" b="0" i="0" u="none" strike="noStrike" cap="none">
              <a:solidFill>
                <a:schemeClr val="dk2"/>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_AND_TWO_COLUMNS_2">
  <p:cSld name="TITLE_AND_TWO_COLUMNS_2">
    <p:spTree>
      <p:nvGrpSpPr>
        <p:cNvPr id="1" name="Shape 23"/>
        <p:cNvGrpSpPr/>
        <p:nvPr/>
      </p:nvGrpSpPr>
      <p:grpSpPr>
        <a:xfrm>
          <a:off x="0" y="0"/>
          <a:ext cx="0" cy="0"/>
          <a:chOff x="0" y="0"/>
          <a:chExt cx="0" cy="0"/>
        </a:xfrm>
      </p:grpSpPr>
      <p:sp>
        <p:nvSpPr>
          <p:cNvPr id="24" name="Google Shape;24;p2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5" name="Google Shape;25;p23"/>
          <p:cNvSpPr txBox="1">
            <a:spLocks noGrp="1"/>
          </p:cNvSpPr>
          <p:nvPr>
            <p:ph type="body" idx="1"/>
          </p:nvPr>
        </p:nvSpPr>
        <p:spPr>
          <a:xfrm>
            <a:off x="311700" y="1152475"/>
            <a:ext cx="36666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6" name="Google Shape;26;p23"/>
          <p:cNvSpPr txBox="1">
            <a:spLocks noGrp="1"/>
          </p:cNvSpPr>
          <p:nvPr>
            <p:ph type="sldNum" idx="12"/>
          </p:nvPr>
        </p:nvSpPr>
        <p:spPr>
          <a:xfrm>
            <a:off x="8472458" y="475846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7" name="Google Shape;27;p23" title="FAST 2026 Blue.png"/>
          <p:cNvPicPr preferRelativeResize="0"/>
          <p:nvPr/>
        </p:nvPicPr>
        <p:blipFill rotWithShape="1">
          <a:blip r:embed="rId2">
            <a:alphaModFix amt="15000"/>
          </a:blip>
          <a:srcRect/>
          <a:stretch/>
        </p:blipFill>
        <p:spPr>
          <a:xfrm>
            <a:off x="8500175" y="3961226"/>
            <a:ext cx="643825" cy="643825"/>
          </a:xfrm>
          <a:prstGeom prst="rect">
            <a:avLst/>
          </a:prstGeom>
          <a:noFill/>
          <a:ln>
            <a:noFill/>
          </a:ln>
        </p:spPr>
      </p:pic>
      <p:sp>
        <p:nvSpPr>
          <p:cNvPr id="28" name="Google Shape;28;p23"/>
          <p:cNvSpPr txBox="1">
            <a:spLocks noGrp="1"/>
          </p:cNvSpPr>
          <p:nvPr>
            <p:ph type="body" idx="2"/>
          </p:nvPr>
        </p:nvSpPr>
        <p:spPr>
          <a:xfrm>
            <a:off x="4805850" y="1152475"/>
            <a:ext cx="36666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9"/>
        <p:cNvGrpSpPr/>
        <p:nvPr/>
      </p:nvGrpSpPr>
      <p:grpSpPr>
        <a:xfrm>
          <a:off x="0" y="0"/>
          <a:ext cx="0" cy="0"/>
          <a:chOff x="0" y="0"/>
          <a:chExt cx="0" cy="0"/>
        </a:xfrm>
      </p:grpSpPr>
      <p:sp>
        <p:nvSpPr>
          <p:cNvPr id="30" name="Google Shape;30;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24" title="Artboard 1.png"/>
          <p:cNvPicPr preferRelativeResize="0"/>
          <p:nvPr/>
        </p:nvPicPr>
        <p:blipFill rotWithShape="1">
          <a:blip r:embed="rId2">
            <a:alphaModFix/>
          </a:blip>
          <a:srcRect/>
          <a:stretch/>
        </p:blipFill>
        <p:spPr>
          <a:xfrm>
            <a:off x="-16525" y="0"/>
            <a:ext cx="9160525" cy="5143501"/>
          </a:xfrm>
          <a:prstGeom prst="rect">
            <a:avLst/>
          </a:prstGeom>
          <a:noFill/>
          <a:ln>
            <a:noFill/>
          </a:ln>
        </p:spPr>
      </p:pic>
      <p:sp>
        <p:nvSpPr>
          <p:cNvPr id="32" name="Google Shape;32;p24"/>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24"/>
          <p:cNvSpPr txBox="1">
            <a:spLocks noGrp="1"/>
          </p:cNvSpPr>
          <p:nvPr>
            <p:ph type="title"/>
          </p:nvPr>
        </p:nvSpPr>
        <p:spPr>
          <a:xfrm>
            <a:off x="444000" y="1177475"/>
            <a:ext cx="82560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4" name="Google Shape;34;p24"/>
          <p:cNvSpPr txBox="1">
            <a:spLocks noGrp="1"/>
          </p:cNvSpPr>
          <p:nvPr>
            <p:ph type="body" idx="1"/>
          </p:nvPr>
        </p:nvSpPr>
        <p:spPr>
          <a:xfrm>
            <a:off x="444000" y="1884925"/>
            <a:ext cx="3999900" cy="30903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35" name="Google Shape;35;p24"/>
          <p:cNvSpPr txBox="1">
            <a:spLocks noGrp="1"/>
          </p:cNvSpPr>
          <p:nvPr>
            <p:ph type="body" idx="2"/>
          </p:nvPr>
        </p:nvSpPr>
        <p:spPr>
          <a:xfrm>
            <a:off x="4692750" y="1884925"/>
            <a:ext cx="3999900" cy="30903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36" name="Google Shape;36;p24"/>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 sz="1300" b="0" i="0" u="none" strike="noStrike" cap="none">
                <a:solidFill>
                  <a:srgbClr val="000000"/>
                </a:solidFill>
                <a:latin typeface="Arial"/>
                <a:ea typeface="Arial"/>
                <a:cs typeface="Arial"/>
                <a:sym typeface="Arial"/>
              </a:rPr>
              <a:t>‹#›</a:t>
            </a:fld>
            <a:endParaRPr sz="13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b - Star Spangled Blue Slide Layout">
  <p:cSld name="CUSTOM_24">
    <p:spTree>
      <p:nvGrpSpPr>
        <p:cNvPr id="1" name="Shape 37"/>
        <p:cNvGrpSpPr/>
        <p:nvPr/>
      </p:nvGrpSpPr>
      <p:grpSpPr>
        <a:xfrm>
          <a:off x="0" y="0"/>
          <a:ext cx="0" cy="0"/>
          <a:chOff x="0" y="0"/>
          <a:chExt cx="0" cy="0"/>
        </a:xfrm>
      </p:grpSpPr>
      <p:cxnSp>
        <p:nvCxnSpPr>
          <p:cNvPr id="38" name="Google Shape;38;p25"/>
          <p:cNvCxnSpPr/>
          <p:nvPr/>
        </p:nvCxnSpPr>
        <p:spPr>
          <a:xfrm>
            <a:off x="7575" y="916950"/>
            <a:ext cx="9150900" cy="0"/>
          </a:xfrm>
          <a:prstGeom prst="straightConnector1">
            <a:avLst/>
          </a:prstGeom>
          <a:noFill/>
          <a:ln w="9525" cap="flat" cmpd="sng">
            <a:solidFill>
              <a:srgbClr val="003C71"/>
            </a:solidFill>
            <a:prstDash val="solid"/>
            <a:round/>
            <a:headEnd type="none" w="sm" len="sm"/>
            <a:tailEnd type="none" w="sm" len="sm"/>
          </a:ln>
        </p:spPr>
      </p:cxnSp>
      <p:sp>
        <p:nvSpPr>
          <p:cNvPr id="39" name="Google Shape;39;p25"/>
          <p:cNvSpPr txBox="1">
            <a:spLocks noGrp="1"/>
          </p:cNvSpPr>
          <p:nvPr>
            <p:ph type="title"/>
          </p:nvPr>
        </p:nvSpPr>
        <p:spPr>
          <a:xfrm>
            <a:off x="0" y="329050"/>
            <a:ext cx="8996100" cy="459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5B6770"/>
              </a:buClr>
              <a:buSzPts val="2800"/>
              <a:buNone/>
              <a:defRPr sz="2800" b="1">
                <a:solidFill>
                  <a:srgbClr val="5B6770"/>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40" name="Google Shape;40;p25"/>
          <p:cNvSpPr/>
          <p:nvPr/>
        </p:nvSpPr>
        <p:spPr>
          <a:xfrm>
            <a:off x="8507152" y="4519750"/>
            <a:ext cx="665393" cy="479219"/>
          </a:xfrm>
          <a:custGeom>
            <a:avLst/>
            <a:gdLst/>
            <a:ahLst/>
            <a:cxnLst/>
            <a:rect l="l" t="t" r="r" b="b"/>
            <a:pathLst>
              <a:path w="46248" h="33308" extrusionOk="0">
                <a:moveTo>
                  <a:pt x="223" y="8790"/>
                </a:moveTo>
                <a:lnTo>
                  <a:pt x="46008" y="0"/>
                </a:lnTo>
                <a:lnTo>
                  <a:pt x="46248" y="28036"/>
                </a:lnTo>
                <a:lnTo>
                  <a:pt x="0" y="33308"/>
                </a:lnTo>
                <a:close/>
              </a:path>
            </a:pathLst>
          </a:custGeom>
          <a:gradFill>
            <a:gsLst>
              <a:gs pos="0">
                <a:srgbClr val="FFFFFF">
                  <a:alpha val="0"/>
                </a:srgbClr>
              </a:gs>
              <a:gs pos="100000">
                <a:srgbClr val="1D5DAD"/>
              </a:gs>
            </a:gsLst>
            <a:lin ang="16198662"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25"/>
          <p:cNvSpPr/>
          <p:nvPr/>
        </p:nvSpPr>
        <p:spPr>
          <a:xfrm>
            <a:off x="6397775" y="4706400"/>
            <a:ext cx="2325337" cy="474831"/>
          </a:xfrm>
          <a:custGeom>
            <a:avLst/>
            <a:gdLst/>
            <a:ahLst/>
            <a:cxnLst/>
            <a:rect l="l" t="t" r="r" b="b"/>
            <a:pathLst>
              <a:path w="161622" h="33003" extrusionOk="0">
                <a:moveTo>
                  <a:pt x="161605" y="0"/>
                </a:moveTo>
                <a:lnTo>
                  <a:pt x="0" y="32060"/>
                </a:lnTo>
                <a:lnTo>
                  <a:pt x="84268" y="32426"/>
                </a:lnTo>
                <a:lnTo>
                  <a:pt x="161622" y="33003"/>
                </a:lnTo>
                <a:close/>
              </a:path>
            </a:pathLst>
          </a:custGeom>
          <a:gradFill>
            <a:gsLst>
              <a:gs pos="0">
                <a:srgbClr val="FFFFFF">
                  <a:alpha val="0"/>
                </a:srgbClr>
              </a:gs>
              <a:gs pos="100000">
                <a:srgbClr val="1D5DAD"/>
              </a:gs>
            </a:gsLst>
            <a:lin ang="16198662"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25"/>
          <p:cNvSpPr/>
          <p:nvPr/>
        </p:nvSpPr>
        <p:spPr>
          <a:xfrm>
            <a:off x="6698623" y="4706400"/>
            <a:ext cx="2473413" cy="467939"/>
          </a:xfrm>
          <a:custGeom>
            <a:avLst/>
            <a:gdLst/>
            <a:ahLst/>
            <a:cxnLst/>
            <a:rect l="l" t="t" r="r" b="b"/>
            <a:pathLst>
              <a:path w="171914" h="32524" extrusionOk="0">
                <a:moveTo>
                  <a:pt x="171914" y="0"/>
                </a:moveTo>
                <a:lnTo>
                  <a:pt x="0" y="32524"/>
                </a:lnTo>
                <a:lnTo>
                  <a:pt x="171914" y="32060"/>
                </a:lnTo>
                <a:close/>
              </a:path>
            </a:pathLst>
          </a:custGeom>
          <a:solidFill>
            <a:srgbClr val="1D5DA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25"/>
          <p:cNvSpPr/>
          <p:nvPr/>
        </p:nvSpPr>
        <p:spPr>
          <a:xfrm>
            <a:off x="7405931" y="4819783"/>
            <a:ext cx="1776051" cy="361788"/>
          </a:xfrm>
          <a:custGeom>
            <a:avLst/>
            <a:gdLst/>
            <a:ahLst/>
            <a:cxnLst/>
            <a:rect l="l" t="t" r="r" b="b"/>
            <a:pathLst>
              <a:path w="123444" h="25146" extrusionOk="0">
                <a:moveTo>
                  <a:pt x="123444" y="0"/>
                </a:moveTo>
                <a:lnTo>
                  <a:pt x="0" y="25146"/>
                </a:lnTo>
                <a:lnTo>
                  <a:pt x="36576" y="24384"/>
                </a:lnTo>
                <a:lnTo>
                  <a:pt x="123063" y="7239"/>
                </a:lnTo>
                <a:close/>
              </a:path>
            </a:pathLst>
          </a:custGeom>
          <a:solidFill>
            <a:srgbClr val="FFFFFF">
              <a:alpha val="50196"/>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25"/>
          <p:cNvSpPr txBox="1">
            <a:spLocks noGrp="1"/>
          </p:cNvSpPr>
          <p:nvPr>
            <p:ph type="body" idx="1"/>
          </p:nvPr>
        </p:nvSpPr>
        <p:spPr>
          <a:xfrm>
            <a:off x="609600" y="1162050"/>
            <a:ext cx="3810000" cy="35442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rgbClr val="5B6770"/>
              </a:buClr>
              <a:buSzPts val="1600"/>
              <a:buChar char="●"/>
              <a:defRPr sz="1600">
                <a:solidFill>
                  <a:srgbClr val="5B6770"/>
                </a:solidFill>
              </a:defRPr>
            </a:lvl1pPr>
            <a:lvl2pPr marL="914400" lvl="1" indent="-330200" algn="l">
              <a:lnSpc>
                <a:spcPct val="115000"/>
              </a:lnSpc>
              <a:spcBef>
                <a:spcPts val="0"/>
              </a:spcBef>
              <a:spcAft>
                <a:spcPts val="0"/>
              </a:spcAft>
              <a:buClr>
                <a:srgbClr val="5B6770"/>
              </a:buClr>
              <a:buSzPts val="1600"/>
              <a:buChar char="○"/>
              <a:defRPr sz="1600">
                <a:solidFill>
                  <a:srgbClr val="5B6770"/>
                </a:solidFill>
              </a:defRPr>
            </a:lvl2pPr>
            <a:lvl3pPr marL="1371600" lvl="2" indent="-330200" algn="l">
              <a:lnSpc>
                <a:spcPct val="115000"/>
              </a:lnSpc>
              <a:spcBef>
                <a:spcPts val="0"/>
              </a:spcBef>
              <a:spcAft>
                <a:spcPts val="0"/>
              </a:spcAft>
              <a:buClr>
                <a:srgbClr val="5B6770"/>
              </a:buClr>
              <a:buSzPts val="1600"/>
              <a:buChar char="■"/>
              <a:defRPr sz="1600">
                <a:solidFill>
                  <a:srgbClr val="5B6770"/>
                </a:solidFill>
              </a:defRPr>
            </a:lvl3pPr>
            <a:lvl4pPr marL="1828800" lvl="3" indent="-330200" algn="l">
              <a:lnSpc>
                <a:spcPct val="115000"/>
              </a:lnSpc>
              <a:spcBef>
                <a:spcPts val="0"/>
              </a:spcBef>
              <a:spcAft>
                <a:spcPts val="0"/>
              </a:spcAft>
              <a:buClr>
                <a:srgbClr val="5B6770"/>
              </a:buClr>
              <a:buSzPts val="1600"/>
              <a:buChar char="●"/>
              <a:defRPr sz="1600">
                <a:solidFill>
                  <a:srgbClr val="5B6770"/>
                </a:solidFill>
              </a:defRPr>
            </a:lvl4pPr>
            <a:lvl5pPr marL="2286000" lvl="4" indent="-330200" algn="l">
              <a:lnSpc>
                <a:spcPct val="115000"/>
              </a:lnSpc>
              <a:spcBef>
                <a:spcPts val="0"/>
              </a:spcBef>
              <a:spcAft>
                <a:spcPts val="0"/>
              </a:spcAft>
              <a:buClr>
                <a:srgbClr val="5B6770"/>
              </a:buClr>
              <a:buSzPts val="1600"/>
              <a:buChar char="○"/>
              <a:defRPr sz="1600">
                <a:solidFill>
                  <a:srgbClr val="5B6770"/>
                </a:solidFill>
              </a:defRPr>
            </a:lvl5pPr>
            <a:lvl6pPr marL="2743200" lvl="5" indent="-330200" algn="l">
              <a:lnSpc>
                <a:spcPct val="115000"/>
              </a:lnSpc>
              <a:spcBef>
                <a:spcPts val="0"/>
              </a:spcBef>
              <a:spcAft>
                <a:spcPts val="0"/>
              </a:spcAft>
              <a:buClr>
                <a:srgbClr val="5B6770"/>
              </a:buClr>
              <a:buSzPts val="1600"/>
              <a:buChar char="■"/>
              <a:defRPr sz="1600">
                <a:solidFill>
                  <a:srgbClr val="5B6770"/>
                </a:solidFill>
              </a:defRPr>
            </a:lvl6pPr>
            <a:lvl7pPr marL="3200400" lvl="6" indent="-330200" algn="l">
              <a:lnSpc>
                <a:spcPct val="115000"/>
              </a:lnSpc>
              <a:spcBef>
                <a:spcPts val="0"/>
              </a:spcBef>
              <a:spcAft>
                <a:spcPts val="0"/>
              </a:spcAft>
              <a:buClr>
                <a:srgbClr val="5B6770"/>
              </a:buClr>
              <a:buSzPts val="1600"/>
              <a:buChar char="●"/>
              <a:defRPr sz="1600">
                <a:solidFill>
                  <a:srgbClr val="5B6770"/>
                </a:solidFill>
              </a:defRPr>
            </a:lvl7pPr>
            <a:lvl8pPr marL="3657600" lvl="7" indent="-330200" algn="l">
              <a:lnSpc>
                <a:spcPct val="115000"/>
              </a:lnSpc>
              <a:spcBef>
                <a:spcPts val="0"/>
              </a:spcBef>
              <a:spcAft>
                <a:spcPts val="0"/>
              </a:spcAft>
              <a:buClr>
                <a:srgbClr val="5B6770"/>
              </a:buClr>
              <a:buSzPts val="1600"/>
              <a:buChar char="○"/>
              <a:defRPr sz="1600">
                <a:solidFill>
                  <a:srgbClr val="5B6770"/>
                </a:solidFill>
              </a:defRPr>
            </a:lvl8pPr>
            <a:lvl9pPr marL="4114800" lvl="8" indent="-330200" algn="l">
              <a:lnSpc>
                <a:spcPct val="115000"/>
              </a:lnSpc>
              <a:spcBef>
                <a:spcPts val="0"/>
              </a:spcBef>
              <a:spcAft>
                <a:spcPts val="0"/>
              </a:spcAft>
              <a:buClr>
                <a:srgbClr val="5B6770"/>
              </a:buClr>
              <a:buSzPts val="1600"/>
              <a:buChar char="■"/>
              <a:defRPr sz="1600">
                <a:solidFill>
                  <a:srgbClr val="5B6770"/>
                </a:solidFill>
              </a:defRPr>
            </a:lvl9pPr>
          </a:lstStyle>
          <a:p>
            <a:endParaRPr/>
          </a:p>
        </p:txBody>
      </p:sp>
      <p:sp>
        <p:nvSpPr>
          <p:cNvPr id="45" name="Google Shape;45;p25"/>
          <p:cNvSpPr txBox="1">
            <a:spLocks noGrp="1"/>
          </p:cNvSpPr>
          <p:nvPr>
            <p:ph type="body" idx="2"/>
          </p:nvPr>
        </p:nvSpPr>
        <p:spPr>
          <a:xfrm>
            <a:off x="4558375" y="1162050"/>
            <a:ext cx="3810000" cy="35442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rgbClr val="5B6770"/>
              </a:buClr>
              <a:buSzPts val="1600"/>
              <a:buChar char="●"/>
              <a:defRPr sz="1600">
                <a:solidFill>
                  <a:srgbClr val="5B6770"/>
                </a:solidFill>
              </a:defRPr>
            </a:lvl1pPr>
            <a:lvl2pPr marL="914400" lvl="1" indent="-330200" algn="l">
              <a:lnSpc>
                <a:spcPct val="115000"/>
              </a:lnSpc>
              <a:spcBef>
                <a:spcPts val="0"/>
              </a:spcBef>
              <a:spcAft>
                <a:spcPts val="0"/>
              </a:spcAft>
              <a:buClr>
                <a:srgbClr val="5B6770"/>
              </a:buClr>
              <a:buSzPts val="1600"/>
              <a:buChar char="○"/>
              <a:defRPr sz="1600">
                <a:solidFill>
                  <a:srgbClr val="5B6770"/>
                </a:solidFill>
              </a:defRPr>
            </a:lvl2pPr>
            <a:lvl3pPr marL="1371600" lvl="2" indent="-330200" algn="l">
              <a:lnSpc>
                <a:spcPct val="115000"/>
              </a:lnSpc>
              <a:spcBef>
                <a:spcPts val="0"/>
              </a:spcBef>
              <a:spcAft>
                <a:spcPts val="0"/>
              </a:spcAft>
              <a:buClr>
                <a:srgbClr val="5B6770"/>
              </a:buClr>
              <a:buSzPts val="1600"/>
              <a:buChar char="■"/>
              <a:defRPr sz="1600">
                <a:solidFill>
                  <a:srgbClr val="5B6770"/>
                </a:solidFill>
              </a:defRPr>
            </a:lvl3pPr>
            <a:lvl4pPr marL="1828800" lvl="3" indent="-330200" algn="l">
              <a:lnSpc>
                <a:spcPct val="115000"/>
              </a:lnSpc>
              <a:spcBef>
                <a:spcPts val="0"/>
              </a:spcBef>
              <a:spcAft>
                <a:spcPts val="0"/>
              </a:spcAft>
              <a:buClr>
                <a:srgbClr val="5B6770"/>
              </a:buClr>
              <a:buSzPts val="1600"/>
              <a:buChar char="●"/>
              <a:defRPr sz="1600">
                <a:solidFill>
                  <a:srgbClr val="5B6770"/>
                </a:solidFill>
              </a:defRPr>
            </a:lvl4pPr>
            <a:lvl5pPr marL="2286000" lvl="4" indent="-330200" algn="l">
              <a:lnSpc>
                <a:spcPct val="115000"/>
              </a:lnSpc>
              <a:spcBef>
                <a:spcPts val="0"/>
              </a:spcBef>
              <a:spcAft>
                <a:spcPts val="0"/>
              </a:spcAft>
              <a:buClr>
                <a:srgbClr val="5B6770"/>
              </a:buClr>
              <a:buSzPts val="1600"/>
              <a:buChar char="○"/>
              <a:defRPr sz="1600">
                <a:solidFill>
                  <a:srgbClr val="5B6770"/>
                </a:solidFill>
              </a:defRPr>
            </a:lvl5pPr>
            <a:lvl6pPr marL="2743200" lvl="5" indent="-330200" algn="l">
              <a:lnSpc>
                <a:spcPct val="115000"/>
              </a:lnSpc>
              <a:spcBef>
                <a:spcPts val="0"/>
              </a:spcBef>
              <a:spcAft>
                <a:spcPts val="0"/>
              </a:spcAft>
              <a:buClr>
                <a:srgbClr val="5B6770"/>
              </a:buClr>
              <a:buSzPts val="1600"/>
              <a:buChar char="■"/>
              <a:defRPr sz="1600">
                <a:solidFill>
                  <a:srgbClr val="5B6770"/>
                </a:solidFill>
              </a:defRPr>
            </a:lvl6pPr>
            <a:lvl7pPr marL="3200400" lvl="6" indent="-330200" algn="l">
              <a:lnSpc>
                <a:spcPct val="115000"/>
              </a:lnSpc>
              <a:spcBef>
                <a:spcPts val="0"/>
              </a:spcBef>
              <a:spcAft>
                <a:spcPts val="0"/>
              </a:spcAft>
              <a:buClr>
                <a:srgbClr val="5B6770"/>
              </a:buClr>
              <a:buSzPts val="1600"/>
              <a:buChar char="●"/>
              <a:defRPr sz="1600">
                <a:solidFill>
                  <a:srgbClr val="5B6770"/>
                </a:solidFill>
              </a:defRPr>
            </a:lvl7pPr>
            <a:lvl8pPr marL="3657600" lvl="7" indent="-330200" algn="l">
              <a:lnSpc>
                <a:spcPct val="115000"/>
              </a:lnSpc>
              <a:spcBef>
                <a:spcPts val="0"/>
              </a:spcBef>
              <a:spcAft>
                <a:spcPts val="0"/>
              </a:spcAft>
              <a:buClr>
                <a:srgbClr val="5B6770"/>
              </a:buClr>
              <a:buSzPts val="1600"/>
              <a:buChar char="○"/>
              <a:defRPr sz="1600">
                <a:solidFill>
                  <a:srgbClr val="5B6770"/>
                </a:solidFill>
              </a:defRPr>
            </a:lvl8pPr>
            <a:lvl9pPr marL="4114800" lvl="8" indent="-330200" algn="l">
              <a:lnSpc>
                <a:spcPct val="115000"/>
              </a:lnSpc>
              <a:spcBef>
                <a:spcPts val="0"/>
              </a:spcBef>
              <a:spcAft>
                <a:spcPts val="0"/>
              </a:spcAft>
              <a:buClr>
                <a:srgbClr val="5B6770"/>
              </a:buClr>
              <a:buSzPts val="1600"/>
              <a:buChar char="■"/>
              <a:defRPr sz="1600">
                <a:solidFill>
                  <a:srgbClr val="5B6770"/>
                </a:solidFill>
              </a:defRPr>
            </a:lvl9pPr>
          </a:lstStyle>
          <a:p>
            <a:endParaRPr/>
          </a:p>
        </p:txBody>
      </p:sp>
      <p:sp>
        <p:nvSpPr>
          <p:cNvPr id="46" name="Google Shape;46;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5B677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5B677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5B677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5B677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5B677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5B677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5B677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5B677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5B67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One Column &amp; Picture">
  <p:cSld name="Title and One Column &amp; Picture (g3f68b1774d7_7_0)">
    <p:spTree>
      <p:nvGrpSpPr>
        <p:cNvPr id="1" name="Shape 47"/>
        <p:cNvGrpSpPr/>
        <p:nvPr/>
      </p:nvGrpSpPr>
      <p:grpSpPr>
        <a:xfrm>
          <a:off x="0" y="0"/>
          <a:ext cx="0" cy="0"/>
          <a:chOff x="0" y="0"/>
          <a:chExt cx="0" cy="0"/>
        </a:xfrm>
      </p:grpSpPr>
      <p:sp>
        <p:nvSpPr>
          <p:cNvPr id="48" name="Google Shape;48;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49" name="Google Shape;49;p26"/>
          <p:cNvSpPr txBox="1">
            <a:spLocks noGrp="1"/>
          </p:cNvSpPr>
          <p:nvPr>
            <p:ph type="body" idx="1"/>
          </p:nvPr>
        </p:nvSpPr>
        <p:spPr>
          <a:xfrm>
            <a:off x="444000" y="1884925"/>
            <a:ext cx="4675800" cy="30903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50" name="Google Shape;50;p26"/>
          <p:cNvSpPr txBox="1">
            <a:spLocks noGrp="1"/>
          </p:cNvSpPr>
          <p:nvPr>
            <p:ph type="title"/>
          </p:nvPr>
        </p:nvSpPr>
        <p:spPr>
          <a:xfrm>
            <a:off x="444000" y="1177475"/>
            <a:ext cx="46758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One Column ">
  <p:cSld name="Title and One Column  (g3f68b1774d7_14_0)">
    <p:spTree>
      <p:nvGrpSpPr>
        <p:cNvPr id="1" name="Shape 51"/>
        <p:cNvGrpSpPr/>
        <p:nvPr/>
      </p:nvGrpSpPr>
      <p:grpSpPr>
        <a:xfrm>
          <a:off x="0" y="0"/>
          <a:ext cx="0" cy="0"/>
          <a:chOff x="0" y="0"/>
          <a:chExt cx="0" cy="0"/>
        </a:xfrm>
      </p:grpSpPr>
      <p:sp>
        <p:nvSpPr>
          <p:cNvPr id="52" name="Google Shape;52;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53" name="Google Shape;53;p27"/>
          <p:cNvSpPr txBox="1">
            <a:spLocks noGrp="1"/>
          </p:cNvSpPr>
          <p:nvPr>
            <p:ph type="title"/>
          </p:nvPr>
        </p:nvSpPr>
        <p:spPr>
          <a:xfrm>
            <a:off x="444000" y="1096100"/>
            <a:ext cx="82560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4" name="Google Shape;54;p27"/>
          <p:cNvSpPr txBox="1">
            <a:spLocks noGrp="1"/>
          </p:cNvSpPr>
          <p:nvPr>
            <p:ph type="body" idx="1"/>
          </p:nvPr>
        </p:nvSpPr>
        <p:spPr>
          <a:xfrm>
            <a:off x="444000" y="1803550"/>
            <a:ext cx="8256000" cy="31392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TITLE_AND_TWO_COLUMNS_1_1_1_1_1">
    <p:spTree>
      <p:nvGrpSpPr>
        <p:cNvPr id="1" name="Shape 55"/>
        <p:cNvGrpSpPr/>
        <p:nvPr/>
      </p:nvGrpSpPr>
      <p:grpSpPr>
        <a:xfrm>
          <a:off x="0" y="0"/>
          <a:ext cx="0" cy="0"/>
          <a:chOff x="0" y="0"/>
          <a:chExt cx="0" cy="0"/>
        </a:xfrm>
      </p:grpSpPr>
      <p:sp>
        <p:nvSpPr>
          <p:cNvPr id="56" name="Google Shape;56;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57" name="Google Shape;57;p28" title="Artboard 1.png"/>
          <p:cNvPicPr preferRelativeResize="0"/>
          <p:nvPr/>
        </p:nvPicPr>
        <p:blipFill rotWithShape="1">
          <a:blip r:embed="rId2">
            <a:alphaModFix/>
          </a:blip>
          <a:srcRect/>
          <a:stretch/>
        </p:blipFill>
        <p:spPr>
          <a:xfrm>
            <a:off x="-16525" y="0"/>
            <a:ext cx="9160525" cy="5143501"/>
          </a:xfrm>
          <a:prstGeom prst="rect">
            <a:avLst/>
          </a:prstGeom>
          <a:noFill/>
          <a:ln>
            <a:noFill/>
          </a:ln>
        </p:spPr>
      </p:pic>
      <p:sp>
        <p:nvSpPr>
          <p:cNvPr id="58" name="Google Shape;58;p28"/>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28"/>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 sz="1300" b="0" i="0" u="none" strike="noStrike" cap="none">
                <a:solidFill>
                  <a:srgbClr val="000000"/>
                </a:solidFill>
                <a:latin typeface="Arial"/>
                <a:ea typeface="Arial"/>
                <a:cs typeface="Arial"/>
                <a:sym typeface="Arial"/>
              </a:rPr>
              <a:t>‹#›</a:t>
            </a:fld>
            <a:endParaRPr sz="13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Generated (g3f66ff97c71_19_0)">
  <p:cSld name="Generated (g3f66ff97c71_19_0)">
    <p:spTree>
      <p:nvGrpSpPr>
        <p:cNvPr id="1" name="Shape 6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86"/>
        <p:cNvGrpSpPr/>
        <p:nvPr/>
      </p:nvGrpSpPr>
      <p:grpSpPr>
        <a:xfrm>
          <a:off x="0" y="0"/>
          <a:ext cx="0" cy="0"/>
          <a:chOff x="0" y="0"/>
          <a:chExt cx="0" cy="0"/>
        </a:xfrm>
      </p:grpSpPr>
      <p:sp>
        <p:nvSpPr>
          <p:cNvPr id="87" name="Google Shape;87;p3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88" name="Google Shape;88;p3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9" name="Google Shape;89;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29.jpg"/><Relationship Id="rId5" Type="http://schemas.openxmlformats.org/officeDocument/2006/relationships/hyperlink" Target="https://next.frame.io/share/b22576ae-afcd-4262-aae6-eac59bdc5ea6/view/b2718e7d-8e5b-4495-bb2c-5c9a396620b3" TargetMode="Externa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hyperlink" Target="https://www.acquisition.gov/far-overhaul/far-part-deviation-guide"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acquisition.gov/far-overhaul"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jpg"/></Relationships>
</file>

<file path=ppt/slides/_rels/slide7.xml.rels><?xml version="1.0" encoding="UTF-8" standalone="yes"?>
<Relationships xmlns="http://schemas.openxmlformats.org/package/2006/relationships"><Relationship Id="rId3" Type="http://schemas.openxmlformats.org/officeDocument/2006/relationships/hyperlink" Target="https://www.whitehouse.gov/presidential-actions/2025/04/restoring-common-sense-to-federal-procurement/"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hyperlink" Target="https://www.whitehouse.gov/presidential-actions/2025/03/eliminating-waste-and-saving-taxpayer-dollars-by-consolidating-procurement/" TargetMode="External"/><Relationship Id="rId5" Type="http://schemas.openxmlformats.org/officeDocument/2006/relationships/hyperlink" Target="https://www.whitehouse.gov/presidential-actions/2025/04/ensuring-commercial-cost-effective-solutions-in-federal-contracts/" TargetMode="External"/><Relationship Id="rId4" Type="http://schemas.openxmlformats.org/officeDocument/2006/relationships/hyperlink" Target="https://www.whitehouse.gov/wp-content/uploads/2025/02/M-25-26-Overhauling-the-Federal-Acquisition-Regulation-002.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
          <p:cNvSpPr txBox="1">
            <a:spLocks noGrp="1"/>
          </p:cNvSpPr>
          <p:nvPr>
            <p:ph type="ctrTitle" idx="4294967295"/>
          </p:nvPr>
        </p:nvSpPr>
        <p:spPr>
          <a:xfrm>
            <a:off x="311700" y="1419275"/>
            <a:ext cx="5178000" cy="102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3111"/>
              <a:buFont typeface="Arial"/>
              <a:buNone/>
            </a:pPr>
            <a:r>
              <a:rPr lang="en" sz="3000" b="0" i="0" u="none" strike="noStrike" cap="none" dirty="0">
                <a:solidFill>
                  <a:schemeClr val="dk1"/>
                </a:solidFill>
                <a:latin typeface="Arial"/>
                <a:ea typeface="Arial"/>
                <a:cs typeface="Arial"/>
                <a:sym typeface="Arial"/>
              </a:rPr>
              <a:t>FAR Overhaul Policy Updates </a:t>
            </a:r>
            <a:r>
              <a:rPr lang="en" sz="3000" dirty="0"/>
              <a:t>—</a:t>
            </a:r>
            <a:r>
              <a:rPr lang="en" sz="3000" b="0" i="0" u="none" strike="noStrike" cap="none" dirty="0">
                <a:solidFill>
                  <a:schemeClr val="dk1"/>
                </a:solidFill>
                <a:latin typeface="Arial"/>
                <a:ea typeface="Arial"/>
                <a:cs typeface="Arial"/>
                <a:sym typeface="Arial"/>
              </a:rPr>
              <a:t> Spotlight on Commercial Buying Practices &amp; BPAs</a:t>
            </a:r>
            <a:endParaRPr sz="3000" b="0" i="0" u="none" strike="noStrike" cap="none" dirty="0">
              <a:solidFill>
                <a:schemeClr val="dk1"/>
              </a:solidFill>
              <a:latin typeface="Arial"/>
              <a:ea typeface="Arial"/>
              <a:cs typeface="Arial"/>
              <a:sym typeface="Arial"/>
            </a:endParaRPr>
          </a:p>
        </p:txBody>
      </p:sp>
      <p:sp>
        <p:nvSpPr>
          <p:cNvPr id="206" name="Google Shape;206;p1"/>
          <p:cNvSpPr txBox="1">
            <a:spLocks noGrp="1"/>
          </p:cNvSpPr>
          <p:nvPr>
            <p:ph type="subTitle" idx="4294967295"/>
          </p:nvPr>
        </p:nvSpPr>
        <p:spPr>
          <a:xfrm>
            <a:off x="311700" y="3369000"/>
            <a:ext cx="5178000" cy="792600"/>
          </a:xfrm>
          <a:prstGeom prst="rect">
            <a:avLst/>
          </a:prstGeom>
          <a:noFill/>
          <a:ln>
            <a:noFill/>
          </a:ln>
        </p:spPr>
        <p:txBody>
          <a:bodyPr spcFirstLastPara="1" wrap="square" lIns="91425" tIns="91425" rIns="91425" bIns="91425" anchor="t" anchorCtr="0">
            <a:normAutofit fontScale="70000" lnSpcReduction="20000"/>
          </a:bodyPr>
          <a:lstStyle/>
          <a:p>
            <a:pPr marL="0" marR="0" lvl="0" indent="0" algn="l" rtl="0">
              <a:lnSpc>
                <a:spcPct val="115000"/>
              </a:lnSpc>
              <a:spcBef>
                <a:spcPts val="0"/>
              </a:spcBef>
              <a:spcAft>
                <a:spcPts val="0"/>
              </a:spcAft>
              <a:buClr>
                <a:schemeClr val="dk2"/>
              </a:buClr>
              <a:buSzPct val="172249"/>
              <a:buFont typeface="Arial"/>
              <a:buNone/>
            </a:pPr>
            <a:r>
              <a:rPr lang="en" sz="2200" b="0" i="0" u="none" strike="noStrike" cap="none">
                <a:solidFill>
                  <a:schemeClr val="dk2"/>
                </a:solidFill>
                <a:latin typeface="Arial"/>
                <a:ea typeface="Arial"/>
                <a:cs typeface="Arial"/>
                <a:sym typeface="Arial"/>
              </a:rPr>
              <a:t>Monica Taylor, Jimmy Abyad &amp; Danielle Mouw </a:t>
            </a:r>
            <a:endParaRPr sz="2200" b="0" i="0" u="none" strike="noStrike" cap="none">
              <a:solidFill>
                <a:schemeClr val="dk2"/>
              </a:solidFill>
              <a:latin typeface="Arial"/>
              <a:ea typeface="Arial"/>
              <a:cs typeface="Arial"/>
              <a:sym typeface="Arial"/>
            </a:endParaRPr>
          </a:p>
          <a:p>
            <a:pPr marL="0" marR="0" lvl="0" indent="0" algn="l" rtl="0">
              <a:lnSpc>
                <a:spcPct val="115000"/>
              </a:lnSpc>
              <a:spcBef>
                <a:spcPts val="1200"/>
              </a:spcBef>
              <a:spcAft>
                <a:spcPts val="1200"/>
              </a:spcAft>
              <a:buClr>
                <a:schemeClr val="dk2"/>
              </a:buClr>
              <a:buSzPct val="172249"/>
              <a:buFont typeface="Arial"/>
              <a:buNone/>
            </a:pPr>
            <a:r>
              <a:rPr lang="en" sz="2200" b="0" i="0" u="none" strike="noStrike" cap="none">
                <a:solidFill>
                  <a:schemeClr val="dk2"/>
                </a:solidFill>
                <a:latin typeface="Arial"/>
                <a:ea typeface="Arial"/>
                <a:cs typeface="Arial"/>
                <a:sym typeface="Arial"/>
              </a:rPr>
              <a:t>August 25, 2026 @ 2 p.m. ET</a:t>
            </a:r>
            <a:endParaRPr sz="2200" b="0" i="0" u="none" strike="noStrike" cap="none">
              <a:solidFill>
                <a:schemeClr val="dk2"/>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pic>
        <p:nvPicPr>
          <p:cNvPr id="336" name="Google Shape;336;p10" descr="Slide image with components for streamlined commercial buying and bpas."/>
          <p:cNvPicPr preferRelativeResize="0"/>
          <p:nvPr/>
        </p:nvPicPr>
        <p:blipFill rotWithShape="1">
          <a:blip r:embed="rId3">
            <a:alphaModFix/>
          </a:blip>
          <a:srcRect/>
          <a:stretch/>
        </p:blipFill>
        <p:spPr>
          <a:xfrm>
            <a:off x="-16525" y="0"/>
            <a:ext cx="9160525" cy="5143501"/>
          </a:xfrm>
          <a:prstGeom prst="rect">
            <a:avLst/>
          </a:prstGeom>
          <a:noFill/>
          <a:ln>
            <a:noFill/>
          </a:ln>
        </p:spPr>
      </p:pic>
      <p:sp>
        <p:nvSpPr>
          <p:cNvPr id="337" name="Google Shape;337;p10">
            <a:extLst>
              <a:ext uri="{C183D7F6-B498-43B3-948B-1728B52AA6E4}">
                <adec:decorative xmlns:adec="http://schemas.microsoft.com/office/drawing/2017/decorative" val="1"/>
              </a:ext>
            </a:extLst>
          </p:cNvPr>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38" name="Google Shape;338;p10" descr="This image represents the acquisition training for the real-world banner."/>
          <p:cNvPicPr preferRelativeResize="0"/>
          <p:nvPr/>
        </p:nvPicPr>
        <p:blipFill rotWithShape="1">
          <a:blip r:embed="rId4">
            <a:alphaModFix/>
          </a:blip>
          <a:srcRect/>
          <a:stretch/>
        </p:blipFill>
        <p:spPr>
          <a:xfrm>
            <a:off x="7509250" y="238196"/>
            <a:ext cx="1265929" cy="569675"/>
          </a:xfrm>
          <a:prstGeom prst="rect">
            <a:avLst/>
          </a:prstGeom>
          <a:noFill/>
          <a:ln>
            <a:noFill/>
          </a:ln>
        </p:spPr>
      </p:pic>
      <p:sp>
        <p:nvSpPr>
          <p:cNvPr id="339" name="Google Shape;339;p10"/>
          <p:cNvSpPr txBox="1">
            <a:spLocks noGrp="1"/>
          </p:cNvSpPr>
          <p:nvPr>
            <p:ph type="title" idx="4294967295"/>
          </p:nvPr>
        </p:nvSpPr>
        <p:spPr>
          <a:xfrm>
            <a:off x="1165362" y="318283"/>
            <a:ext cx="6796500" cy="409500"/>
          </a:xfrm>
          <a:prstGeom prst="rect">
            <a:avLst/>
          </a:prstGeom>
          <a:noFill/>
          <a:ln>
            <a:noFill/>
          </a:ln>
        </p:spPr>
        <p:txBody>
          <a:bodyPr spcFirstLastPara="1" wrap="square" lIns="75575" tIns="37775" rIns="75575" bIns="37775" anchor="t" anchorCtr="0">
            <a:noAutofit/>
          </a:bodyPr>
          <a:lstStyle/>
          <a:p>
            <a:pPr marL="0" marR="0" lvl="0" indent="0" algn="l" rtl="0">
              <a:lnSpc>
                <a:spcPct val="100000"/>
              </a:lnSpc>
              <a:spcBef>
                <a:spcPts val="0"/>
              </a:spcBef>
              <a:spcAft>
                <a:spcPts val="0"/>
              </a:spcAft>
              <a:buClr>
                <a:srgbClr val="FFFFFF"/>
              </a:buClr>
              <a:buSzPts val="1323"/>
              <a:buFont typeface="Georgia"/>
              <a:buNone/>
            </a:pPr>
            <a:r>
              <a:rPr lang="en" sz="1800" b="1" i="0" u="none" strike="noStrike" cap="none">
                <a:solidFill>
                  <a:srgbClr val="000000"/>
                </a:solidFill>
                <a:latin typeface="Arial"/>
                <a:ea typeface="Arial"/>
                <a:cs typeface="Arial"/>
                <a:sym typeface="Arial"/>
              </a:rPr>
              <a:t>Streamlined Commercial Buying &amp; BPAs!</a:t>
            </a:r>
            <a:endParaRPr/>
          </a:p>
        </p:txBody>
      </p:sp>
      <p:sp>
        <p:nvSpPr>
          <p:cNvPr id="340" name="Google Shape;340;p10"/>
          <p:cNvSpPr txBox="1"/>
          <p:nvPr/>
        </p:nvSpPr>
        <p:spPr>
          <a:xfrm>
            <a:off x="571500" y="1095375"/>
            <a:ext cx="8001000" cy="333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97A7"/>
                </a:solidFill>
                <a:latin typeface="Arial"/>
                <a:ea typeface="Arial"/>
                <a:cs typeface="Arial"/>
                <a:sym typeface="Arial"/>
              </a:rPr>
              <a:t>The commercial overhaul</a:t>
            </a:r>
            <a:r>
              <a:rPr lang="en" sz="1400" b="1" i="0" u="none" strike="noStrike" cap="none">
                <a:solidFill>
                  <a:srgbClr val="334155"/>
                </a:solidFill>
                <a:latin typeface="Arial"/>
                <a:ea typeface="Arial"/>
                <a:cs typeface="Arial"/>
                <a:sym typeface="Arial"/>
              </a:rPr>
              <a:t> of FAR parts 12, 8, and 16 updates:</a:t>
            </a:r>
            <a:endParaRPr sz="1400" b="1" i="0" u="none" strike="noStrike" cap="none">
              <a:solidFill>
                <a:srgbClr val="334155"/>
              </a:solidFill>
              <a:latin typeface="Arial"/>
              <a:ea typeface="Arial"/>
              <a:cs typeface="Arial"/>
              <a:sym typeface="Arial"/>
            </a:endParaRPr>
          </a:p>
        </p:txBody>
      </p:sp>
      <p:sp>
        <p:nvSpPr>
          <p:cNvPr id="341" name="Google Shape;341;p10">
            <a:extLst>
              <a:ext uri="{C183D7F6-B498-43B3-948B-1728B52AA6E4}">
                <adec:decorative xmlns:adec="http://schemas.microsoft.com/office/drawing/2017/decorative" val="1"/>
              </a:ext>
            </a:extLst>
          </p:cNvPr>
          <p:cNvSpPr/>
          <p:nvPr/>
        </p:nvSpPr>
        <p:spPr>
          <a:xfrm>
            <a:off x="571500" y="1476375"/>
            <a:ext cx="2476500" cy="3048000"/>
          </a:xfrm>
          <a:prstGeom prst="roundRect">
            <a:avLst>
              <a:gd name="adj" fmla="val 3076"/>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2" name="Google Shape;342;p10" descr="FAR Part 12"/>
          <p:cNvPicPr preferRelativeResize="0"/>
          <p:nvPr/>
        </p:nvPicPr>
        <p:blipFill rotWithShape="1">
          <a:blip r:embed="rId5">
            <a:alphaModFix/>
          </a:blip>
          <a:srcRect/>
          <a:stretch/>
        </p:blipFill>
        <p:spPr>
          <a:xfrm>
            <a:off x="1238250" y="1619250"/>
            <a:ext cx="1143000" cy="1143000"/>
          </a:xfrm>
          <a:prstGeom prst="rect">
            <a:avLst/>
          </a:prstGeom>
          <a:noFill/>
          <a:ln>
            <a:noFill/>
          </a:ln>
        </p:spPr>
      </p:pic>
      <p:sp>
        <p:nvSpPr>
          <p:cNvPr id="343" name="Google Shape;343;p10"/>
          <p:cNvSpPr txBox="1"/>
          <p:nvPr/>
        </p:nvSpPr>
        <p:spPr>
          <a:xfrm>
            <a:off x="666750" y="2857500"/>
            <a:ext cx="2286000" cy="15717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rgbClr val="182F66"/>
                </a:solidFill>
                <a:latin typeface="Arial"/>
                <a:ea typeface="Arial"/>
                <a:cs typeface="Arial"/>
                <a:sym typeface="Arial"/>
              </a:rPr>
              <a:t>Commercial Buying</a:t>
            </a:r>
            <a:endParaRPr sz="1300" b="1" i="0" u="none" strike="noStrike" cap="none">
              <a:solidFill>
                <a:srgbClr val="182F66"/>
              </a:solidFill>
              <a:latin typeface="Arial"/>
              <a:ea typeface="Arial"/>
              <a:cs typeface="Arial"/>
              <a:sym typeface="Arial"/>
            </a:endParaRPr>
          </a:p>
          <a:p>
            <a:pPr marL="457200" marR="0" lvl="0" indent="-295275" algn="l" rtl="0">
              <a:lnSpc>
                <a:spcPct val="100000"/>
              </a:lnSpc>
              <a:spcBef>
                <a:spcPts val="750"/>
              </a:spcBef>
              <a:spcAft>
                <a:spcPts val="0"/>
              </a:spcAft>
              <a:buClr>
                <a:srgbClr val="334155"/>
              </a:buClr>
              <a:buSzPts val="1050"/>
              <a:buFont typeface="Arial"/>
              <a:buChar char="●"/>
            </a:pPr>
            <a:r>
              <a:rPr lang="en" sz="1050" b="0" i="0" u="none" strike="noStrike" cap="none">
                <a:solidFill>
                  <a:srgbClr val="334155"/>
                </a:solidFill>
                <a:latin typeface="Arial"/>
                <a:ea typeface="Arial"/>
                <a:cs typeface="Arial"/>
                <a:sym typeface="Arial"/>
              </a:rPr>
              <a:t>Policy centralized in Part 12 for streamlined flexibility.</a:t>
            </a:r>
            <a:endParaRPr sz="1050" b="0" i="0" u="none" strike="noStrike" cap="none">
              <a:solidFill>
                <a:srgbClr val="334155"/>
              </a:solidFill>
              <a:latin typeface="Arial"/>
              <a:ea typeface="Arial"/>
              <a:cs typeface="Arial"/>
              <a:sym typeface="Arial"/>
            </a:endParaRPr>
          </a:p>
          <a:p>
            <a:pPr marL="457200" marR="0" lvl="0" indent="-295275" algn="l" rtl="0">
              <a:lnSpc>
                <a:spcPct val="100000"/>
              </a:lnSpc>
              <a:spcBef>
                <a:spcPts val="600"/>
              </a:spcBef>
              <a:spcAft>
                <a:spcPts val="600"/>
              </a:spcAft>
              <a:buClr>
                <a:srgbClr val="334155"/>
              </a:buClr>
              <a:buSzPts val="1050"/>
              <a:buFont typeface="Arial"/>
              <a:buChar char="●"/>
            </a:pPr>
            <a:r>
              <a:rPr lang="en" sz="1050" b="0" i="0" u="none" strike="noStrike" cap="none">
                <a:solidFill>
                  <a:srgbClr val="334155"/>
                </a:solidFill>
                <a:latin typeface="Arial"/>
                <a:ea typeface="Arial"/>
                <a:cs typeface="Arial"/>
                <a:sym typeface="Arial"/>
              </a:rPr>
              <a:t>Streamlined ordering procedures for commercial buys.</a:t>
            </a:r>
            <a:endParaRPr sz="1050" b="0" i="0" u="none" strike="noStrike" cap="none">
              <a:solidFill>
                <a:srgbClr val="334155"/>
              </a:solidFill>
              <a:latin typeface="Arial"/>
              <a:ea typeface="Arial"/>
              <a:cs typeface="Arial"/>
              <a:sym typeface="Arial"/>
            </a:endParaRPr>
          </a:p>
        </p:txBody>
      </p:sp>
      <p:sp>
        <p:nvSpPr>
          <p:cNvPr id="344" name="Google Shape;344;p10">
            <a:extLst>
              <a:ext uri="{C183D7F6-B498-43B3-948B-1728B52AA6E4}">
                <adec:decorative xmlns:adec="http://schemas.microsoft.com/office/drawing/2017/decorative" val="1"/>
              </a:ext>
            </a:extLst>
          </p:cNvPr>
          <p:cNvSpPr/>
          <p:nvPr/>
        </p:nvSpPr>
        <p:spPr>
          <a:xfrm>
            <a:off x="3333750" y="1476375"/>
            <a:ext cx="2476500" cy="3048000"/>
          </a:xfrm>
          <a:prstGeom prst="roundRect">
            <a:avLst>
              <a:gd name="adj" fmla="val 3076"/>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5" name="Google Shape;345;p10" descr="FAR Part 8"/>
          <p:cNvPicPr preferRelativeResize="0"/>
          <p:nvPr/>
        </p:nvPicPr>
        <p:blipFill rotWithShape="1">
          <a:blip r:embed="rId6">
            <a:alphaModFix/>
          </a:blip>
          <a:srcRect/>
          <a:stretch/>
        </p:blipFill>
        <p:spPr>
          <a:xfrm>
            <a:off x="4000500" y="1619250"/>
            <a:ext cx="1143000" cy="1143000"/>
          </a:xfrm>
          <a:prstGeom prst="rect">
            <a:avLst/>
          </a:prstGeom>
          <a:noFill/>
          <a:ln>
            <a:noFill/>
          </a:ln>
        </p:spPr>
      </p:pic>
      <p:sp>
        <p:nvSpPr>
          <p:cNvPr id="346" name="Google Shape;346;p10"/>
          <p:cNvSpPr txBox="1"/>
          <p:nvPr/>
        </p:nvSpPr>
        <p:spPr>
          <a:xfrm>
            <a:off x="3429000" y="2857500"/>
            <a:ext cx="2286000" cy="15717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rgbClr val="182F66"/>
                </a:solidFill>
                <a:latin typeface="Arial"/>
                <a:ea typeface="Arial"/>
                <a:cs typeface="Arial"/>
                <a:sym typeface="Arial"/>
              </a:rPr>
              <a:t>Required Sources</a:t>
            </a:r>
            <a:endParaRPr sz="1300" b="1" i="0" u="none" strike="noStrike" cap="none">
              <a:solidFill>
                <a:srgbClr val="182F66"/>
              </a:solidFill>
              <a:latin typeface="Arial"/>
              <a:ea typeface="Arial"/>
              <a:cs typeface="Arial"/>
              <a:sym typeface="Arial"/>
            </a:endParaRPr>
          </a:p>
          <a:p>
            <a:pPr marL="457200" marR="0" lvl="0" indent="-295275" algn="l" rtl="0">
              <a:lnSpc>
                <a:spcPct val="100000"/>
              </a:lnSpc>
              <a:spcBef>
                <a:spcPts val="750"/>
              </a:spcBef>
              <a:spcAft>
                <a:spcPts val="0"/>
              </a:spcAft>
              <a:buClr>
                <a:srgbClr val="334155"/>
              </a:buClr>
              <a:buSzPts val="1050"/>
              <a:buFont typeface="Arial"/>
              <a:buChar char="●"/>
            </a:pPr>
            <a:r>
              <a:rPr lang="en" sz="1050" b="0" i="0" u="none" strike="noStrike" cap="none">
                <a:solidFill>
                  <a:srgbClr val="334155"/>
                </a:solidFill>
                <a:latin typeface="Arial"/>
                <a:ea typeface="Arial"/>
                <a:cs typeface="Arial"/>
                <a:sym typeface="Arial"/>
              </a:rPr>
              <a:t>Greater emphasis and use of governmentwide contracts &amp; BPAs.</a:t>
            </a:r>
            <a:endParaRPr sz="1050" b="0" i="0" u="none" strike="noStrike" cap="none">
              <a:solidFill>
                <a:srgbClr val="334155"/>
              </a:solidFill>
              <a:latin typeface="Arial"/>
              <a:ea typeface="Arial"/>
              <a:cs typeface="Arial"/>
              <a:sym typeface="Arial"/>
            </a:endParaRPr>
          </a:p>
          <a:p>
            <a:pPr marL="457200" marR="0" lvl="0" indent="-295275" algn="l" rtl="0">
              <a:lnSpc>
                <a:spcPct val="100000"/>
              </a:lnSpc>
              <a:spcBef>
                <a:spcPts val="600"/>
              </a:spcBef>
              <a:spcAft>
                <a:spcPts val="600"/>
              </a:spcAft>
              <a:buClr>
                <a:srgbClr val="334155"/>
              </a:buClr>
              <a:buSzPts val="1050"/>
              <a:buFont typeface="Arial"/>
              <a:buChar char="●"/>
            </a:pPr>
            <a:r>
              <a:rPr lang="en" sz="1050" b="0" i="0" u="none" strike="noStrike" cap="none">
                <a:solidFill>
                  <a:srgbClr val="334155"/>
                </a:solidFill>
                <a:latin typeface="Arial"/>
                <a:ea typeface="Arial"/>
                <a:cs typeface="Arial"/>
                <a:sym typeface="Arial"/>
              </a:rPr>
              <a:t>Broader authority to establish BPAs to meet agency missions.</a:t>
            </a:r>
            <a:endParaRPr sz="1050" b="0" i="0" u="none" strike="noStrike" cap="none">
              <a:solidFill>
                <a:srgbClr val="334155"/>
              </a:solidFill>
              <a:latin typeface="Arial"/>
              <a:ea typeface="Arial"/>
              <a:cs typeface="Arial"/>
              <a:sym typeface="Arial"/>
            </a:endParaRPr>
          </a:p>
        </p:txBody>
      </p:sp>
      <p:sp>
        <p:nvSpPr>
          <p:cNvPr id="347" name="Google Shape;347;p10">
            <a:extLst>
              <a:ext uri="{C183D7F6-B498-43B3-948B-1728B52AA6E4}">
                <adec:decorative xmlns:adec="http://schemas.microsoft.com/office/drawing/2017/decorative" val="1"/>
              </a:ext>
            </a:extLst>
          </p:cNvPr>
          <p:cNvSpPr/>
          <p:nvPr/>
        </p:nvSpPr>
        <p:spPr>
          <a:xfrm>
            <a:off x="6096000" y="1476375"/>
            <a:ext cx="2476500" cy="3048000"/>
          </a:xfrm>
          <a:prstGeom prst="roundRect">
            <a:avLst>
              <a:gd name="adj" fmla="val 3076"/>
            </a:avLst>
          </a:prstGeom>
          <a:solidFill>
            <a:srgbClr val="FFFFFF"/>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8" name="Google Shape;348;p10" descr="FAR Part 16"/>
          <p:cNvPicPr preferRelativeResize="0"/>
          <p:nvPr/>
        </p:nvPicPr>
        <p:blipFill rotWithShape="1">
          <a:blip r:embed="rId7">
            <a:alphaModFix/>
          </a:blip>
          <a:srcRect/>
          <a:stretch/>
        </p:blipFill>
        <p:spPr>
          <a:xfrm>
            <a:off x="6762750" y="1619250"/>
            <a:ext cx="1143000" cy="1143000"/>
          </a:xfrm>
          <a:prstGeom prst="rect">
            <a:avLst/>
          </a:prstGeom>
          <a:noFill/>
          <a:ln>
            <a:noFill/>
          </a:ln>
        </p:spPr>
      </p:pic>
      <p:sp>
        <p:nvSpPr>
          <p:cNvPr id="349" name="Google Shape;349;p10"/>
          <p:cNvSpPr txBox="1"/>
          <p:nvPr/>
        </p:nvSpPr>
        <p:spPr>
          <a:xfrm>
            <a:off x="6191250" y="2857500"/>
            <a:ext cx="2286000" cy="15717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rgbClr val="182F66"/>
                </a:solidFill>
                <a:latin typeface="Arial"/>
                <a:ea typeface="Arial"/>
                <a:cs typeface="Arial"/>
                <a:sym typeface="Arial"/>
              </a:rPr>
              <a:t>Contract Types</a:t>
            </a:r>
            <a:endParaRPr sz="1300" b="1" i="0" u="none" strike="noStrike" cap="none">
              <a:solidFill>
                <a:srgbClr val="182F66"/>
              </a:solidFill>
              <a:latin typeface="Arial"/>
              <a:ea typeface="Arial"/>
              <a:cs typeface="Arial"/>
              <a:sym typeface="Arial"/>
            </a:endParaRPr>
          </a:p>
          <a:p>
            <a:pPr marL="457200" marR="0" lvl="0" indent="-295275" algn="l" rtl="0">
              <a:lnSpc>
                <a:spcPct val="100000"/>
              </a:lnSpc>
              <a:spcBef>
                <a:spcPts val="750"/>
              </a:spcBef>
              <a:spcAft>
                <a:spcPts val="0"/>
              </a:spcAft>
              <a:buClr>
                <a:srgbClr val="334155"/>
              </a:buClr>
              <a:buSzPts val="1050"/>
              <a:buFont typeface="Arial"/>
              <a:buChar char="●"/>
            </a:pPr>
            <a:r>
              <a:rPr lang="en" sz="1050" b="0" i="0" u="none" strike="noStrike" cap="none">
                <a:solidFill>
                  <a:srgbClr val="334155"/>
                </a:solidFill>
                <a:latin typeface="Arial"/>
                <a:ea typeface="Arial"/>
                <a:cs typeface="Arial"/>
                <a:sym typeface="Arial"/>
              </a:rPr>
              <a:t>More flexibility on contract types to support custom approaches.</a:t>
            </a:r>
            <a:endParaRPr sz="1050" b="0" i="0" u="none" strike="noStrike" cap="none">
              <a:solidFill>
                <a:srgbClr val="334155"/>
              </a:solidFill>
              <a:latin typeface="Arial"/>
              <a:ea typeface="Arial"/>
              <a:cs typeface="Arial"/>
              <a:sym typeface="Arial"/>
            </a:endParaRPr>
          </a:p>
          <a:p>
            <a:pPr marL="457200" marR="0" lvl="0" indent="-295275" algn="l" rtl="0">
              <a:lnSpc>
                <a:spcPct val="100000"/>
              </a:lnSpc>
              <a:spcBef>
                <a:spcPts val="600"/>
              </a:spcBef>
              <a:spcAft>
                <a:spcPts val="600"/>
              </a:spcAft>
              <a:buClr>
                <a:srgbClr val="334155"/>
              </a:buClr>
              <a:buSzPts val="1050"/>
              <a:buFont typeface="Arial"/>
              <a:buChar char="●"/>
            </a:pPr>
            <a:r>
              <a:rPr lang="en" sz="1050" b="0" i="0" u="none" strike="noStrike" cap="none">
                <a:solidFill>
                  <a:srgbClr val="334155"/>
                </a:solidFill>
                <a:latin typeface="Arial"/>
                <a:ea typeface="Arial"/>
                <a:cs typeface="Arial"/>
                <a:sym typeface="Arial"/>
              </a:rPr>
              <a:t>Encourages innovative, results-oriented methods.</a:t>
            </a:r>
            <a:endParaRPr sz="1050" b="0" i="0" u="none" strike="noStrike" cap="none">
              <a:solidFill>
                <a:srgbClr val="334155"/>
              </a:solidFill>
              <a:latin typeface="Arial"/>
              <a:ea typeface="Arial"/>
              <a:cs typeface="Arial"/>
              <a:sym typeface="Arial"/>
            </a:endParaRPr>
          </a:p>
        </p:txBody>
      </p:sp>
      <p:sp>
        <p:nvSpPr>
          <p:cNvPr id="350" name="Google Shape;350;p10"/>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 sz="1300" b="0" i="0" u="none" strike="noStrike" cap="none">
                <a:solidFill>
                  <a:srgbClr val="000000"/>
                </a:solidFill>
                <a:latin typeface="Arial"/>
                <a:ea typeface="Arial"/>
                <a:cs typeface="Arial"/>
                <a:sym typeface="Arial"/>
              </a:rPr>
              <a:t>10</a:t>
            </a:fld>
            <a:endParaRPr sz="13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pic>
        <p:nvPicPr>
          <p:cNvPr id="355" name="Google Shape;355;p11" descr="FAR Part 12 Enhanced Flexibilities"/>
          <p:cNvPicPr preferRelativeResize="0"/>
          <p:nvPr/>
        </p:nvPicPr>
        <p:blipFill rotWithShape="1">
          <a:blip r:embed="rId3">
            <a:alphaModFix/>
          </a:blip>
          <a:srcRect/>
          <a:stretch/>
        </p:blipFill>
        <p:spPr>
          <a:xfrm>
            <a:off x="152400" y="303588"/>
            <a:ext cx="8839200" cy="4536324"/>
          </a:xfrm>
          <a:prstGeom prst="rect">
            <a:avLst/>
          </a:prstGeom>
          <a:noFill/>
          <a:ln>
            <a:noFill/>
          </a:ln>
        </p:spPr>
      </p:pic>
      <p:sp>
        <p:nvSpPr>
          <p:cNvPr id="356" name="Google Shape;356;p11"/>
          <p:cNvSpPr txBox="1">
            <a:spLocks noGrp="1"/>
          </p:cNvSpPr>
          <p:nvPr>
            <p:ph type="title"/>
          </p:nvPr>
        </p:nvSpPr>
        <p:spPr>
          <a:xfrm>
            <a:off x="444000" y="-572700"/>
            <a:ext cx="8256000" cy="572700"/>
          </a:xfrm>
          <a:prstGeom prst="rect">
            <a:avLst/>
          </a:prstGeom>
          <a:noFill/>
          <a:ln>
            <a:noFill/>
          </a:ln>
        </p:spPr>
        <p:txBody>
          <a:bodyPr spcFirstLastPara="1" wrap="square" lIns="91425" tIns="91425" rIns="91425" bIns="91425" anchor="b" anchorCtr="0">
            <a:normAutofit fontScale="90000"/>
          </a:bodyPr>
          <a:lstStyle/>
          <a:p>
            <a:pPr marL="0" lvl="0" indent="0" algn="l" rtl="0">
              <a:lnSpc>
                <a:spcPct val="100000"/>
              </a:lnSpc>
              <a:spcBef>
                <a:spcPts val="0"/>
              </a:spcBef>
              <a:spcAft>
                <a:spcPts val="0"/>
              </a:spcAft>
              <a:buSzPct val="100000"/>
              <a:buNone/>
            </a:pPr>
            <a:r>
              <a:rPr lang="en"/>
              <a:t>FAR Part 12 Enhanced Flexibilities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2"/>
          <p:cNvSpPr txBox="1">
            <a:spLocks noGrp="1"/>
          </p:cNvSpPr>
          <p:nvPr>
            <p:ph type="title"/>
          </p:nvPr>
        </p:nvSpPr>
        <p:spPr>
          <a:xfrm>
            <a:off x="444000" y="-572700"/>
            <a:ext cx="8256000" cy="572700"/>
          </a:xfrm>
          <a:prstGeom prst="rect">
            <a:avLst/>
          </a:prstGeom>
          <a:noFill/>
          <a:ln>
            <a:noFill/>
          </a:ln>
        </p:spPr>
        <p:txBody>
          <a:bodyPr spcFirstLastPara="1" wrap="square" lIns="91425" tIns="91425" rIns="91425" bIns="91425" anchor="b" anchorCtr="0">
            <a:normAutofit fontScale="90000"/>
          </a:bodyPr>
          <a:lstStyle/>
          <a:p>
            <a:pPr marL="0" lvl="0" indent="0" algn="l" rtl="0">
              <a:lnSpc>
                <a:spcPct val="100000"/>
              </a:lnSpc>
              <a:spcBef>
                <a:spcPts val="0"/>
              </a:spcBef>
              <a:spcAft>
                <a:spcPts val="0"/>
              </a:spcAft>
              <a:buSzPct val="100000"/>
              <a:buNone/>
            </a:pPr>
            <a:r>
              <a:rPr lang="en"/>
              <a:t>FAR Part 8 Enhanced Flexibilities</a:t>
            </a:r>
            <a:endParaRPr/>
          </a:p>
        </p:txBody>
      </p:sp>
      <p:sp>
        <p:nvSpPr>
          <p:cNvPr id="362" name="Google Shape;362;p12"/>
          <p:cNvSpPr txBox="1">
            <a:spLocks noGrp="1"/>
          </p:cNvSpPr>
          <p:nvPr>
            <p:ph type="body" idx="1"/>
          </p:nvPr>
        </p:nvSpPr>
        <p:spPr>
          <a:xfrm>
            <a:off x="444000" y="1803550"/>
            <a:ext cx="8256000" cy="31392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800"/>
              <a:buNone/>
            </a:pPr>
            <a:endParaRPr/>
          </a:p>
        </p:txBody>
      </p:sp>
      <p:pic>
        <p:nvPicPr>
          <p:cNvPr id="363" name="Google Shape;363;p12" descr="FAR Part 8 Enhanced Flexibilities"/>
          <p:cNvPicPr preferRelativeResize="0"/>
          <p:nvPr/>
        </p:nvPicPr>
        <p:blipFill rotWithShape="1">
          <a:blip r:embed="rId3">
            <a:alphaModFix/>
          </a:blip>
          <a:srcRect/>
          <a:stretch/>
        </p:blipFill>
        <p:spPr>
          <a:xfrm>
            <a:off x="0" y="56229"/>
            <a:ext cx="9144002" cy="5087271"/>
          </a:xfrm>
          <a:prstGeom prst="rect">
            <a:avLst/>
          </a:prstGeom>
          <a:noFill/>
          <a:ln>
            <a:noFill/>
          </a:ln>
        </p:spPr>
      </p:pic>
      <p:sp>
        <p:nvSpPr>
          <p:cNvPr id="364" name="Google Shape;364;p12"/>
          <p:cNvSpPr txBox="1"/>
          <p:nvPr/>
        </p:nvSpPr>
        <p:spPr>
          <a:xfrm>
            <a:off x="4723200" y="248300"/>
            <a:ext cx="3032700" cy="75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Arial"/>
                <a:ea typeface="Arial"/>
                <a:cs typeface="Arial"/>
                <a:sym typeface="Arial"/>
              </a:rPr>
              <a:t>&amp; Spotlighting BPA Flexibilities!</a:t>
            </a:r>
            <a:endParaRPr sz="1800" b="1" i="0" u="none" strike="noStrike" cap="none">
              <a:solidFill>
                <a:schemeClr val="dk2"/>
              </a:solidFill>
              <a:latin typeface="Arial"/>
              <a:ea typeface="Arial"/>
              <a:cs typeface="Arial"/>
              <a:sym typeface="Arial"/>
            </a:endParaRPr>
          </a:p>
        </p:txBody>
      </p:sp>
      <p:sp>
        <p:nvSpPr>
          <p:cNvPr id="365" name="Google Shape;365;p12">
            <a:extLst>
              <a:ext uri="{C183D7F6-B498-43B3-948B-1728B52AA6E4}">
                <adec:decorative xmlns:adec="http://schemas.microsoft.com/office/drawing/2017/decorative" val="1"/>
              </a:ext>
            </a:extLst>
          </p:cNvPr>
          <p:cNvSpPr/>
          <p:nvPr/>
        </p:nvSpPr>
        <p:spPr>
          <a:xfrm rot="-8586728">
            <a:off x="-76930" y="3611701"/>
            <a:ext cx="1339440" cy="437520"/>
          </a:xfrm>
          <a:custGeom>
            <a:avLst/>
            <a:gdLst/>
            <a:ahLst/>
            <a:cxnLst/>
            <a:rect l="l" t="t" r="r" b="b"/>
            <a:pathLst>
              <a:path w="120000" h="120000" extrusionOk="0">
                <a:moveTo>
                  <a:pt x="120000" y="30000"/>
                </a:moveTo>
                <a:lnTo>
                  <a:pt x="48000" y="30000"/>
                </a:lnTo>
                <a:lnTo>
                  <a:pt x="48000" y="0"/>
                </a:lnTo>
                <a:lnTo>
                  <a:pt x="0" y="60000"/>
                </a:lnTo>
                <a:lnTo>
                  <a:pt x="48000" y="120000"/>
                </a:lnTo>
                <a:lnTo>
                  <a:pt x="48000" y="90000"/>
                </a:lnTo>
                <a:lnTo>
                  <a:pt x="120000" y="90000"/>
                </a:lnTo>
                <a:close/>
              </a:path>
            </a:pathLst>
          </a:custGeom>
          <a:solidFill>
            <a:srgbClr val="22C55E"/>
          </a:solidFill>
          <a:ln w="19050" cap="flat" cmpd="sng">
            <a:solidFill>
              <a:srgbClr val="16A34A"/>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13"/>
          <p:cNvSpPr txBox="1">
            <a:spLocks noGrp="1"/>
          </p:cNvSpPr>
          <p:nvPr>
            <p:ph type="title"/>
          </p:nvPr>
        </p:nvSpPr>
        <p:spPr>
          <a:xfrm>
            <a:off x="443999" y="-779257"/>
            <a:ext cx="82560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00000"/>
              <a:buNone/>
            </a:pPr>
            <a:r>
              <a:rPr lang="en"/>
              <a:t>FAR Part 8 Enhanced Flexibilities cont.</a:t>
            </a:r>
            <a:endParaRPr/>
          </a:p>
        </p:txBody>
      </p:sp>
      <p:sp>
        <p:nvSpPr>
          <p:cNvPr id="371" name="Google Shape;371;p13"/>
          <p:cNvSpPr txBox="1">
            <a:spLocks noGrp="1"/>
          </p:cNvSpPr>
          <p:nvPr>
            <p:ph type="body" idx="1"/>
          </p:nvPr>
        </p:nvSpPr>
        <p:spPr>
          <a:xfrm>
            <a:off x="444000" y="1803550"/>
            <a:ext cx="8256000" cy="31392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800"/>
              <a:buNone/>
            </a:pPr>
            <a:endParaRPr/>
          </a:p>
        </p:txBody>
      </p:sp>
      <p:pic>
        <p:nvPicPr>
          <p:cNvPr id="372" name="Google Shape;372;p13" descr="FAR Part 8 Enhanced flexibilities"/>
          <p:cNvPicPr preferRelativeResize="0"/>
          <p:nvPr/>
        </p:nvPicPr>
        <p:blipFill rotWithShape="1">
          <a:blip r:embed="rId3">
            <a:alphaModFix/>
          </a:blip>
          <a:srcRect/>
          <a:stretch/>
        </p:blipFill>
        <p:spPr>
          <a:xfrm>
            <a:off x="100104" y="0"/>
            <a:ext cx="8943791" cy="5143499"/>
          </a:xfrm>
          <a:prstGeom prst="rect">
            <a:avLst/>
          </a:prstGeom>
          <a:noFill/>
          <a:ln>
            <a:noFill/>
          </a:ln>
        </p:spPr>
      </p:pic>
      <p:sp>
        <p:nvSpPr>
          <p:cNvPr id="373" name="Google Shape;373;p13">
            <a:extLst>
              <a:ext uri="{C183D7F6-B498-43B3-948B-1728B52AA6E4}">
                <adec:decorative xmlns:adec="http://schemas.microsoft.com/office/drawing/2017/decorative" val="1"/>
              </a:ext>
            </a:extLst>
          </p:cNvPr>
          <p:cNvSpPr/>
          <p:nvPr/>
        </p:nvSpPr>
        <p:spPr>
          <a:xfrm rot="-1220047">
            <a:off x="3924698" y="1228381"/>
            <a:ext cx="1522904" cy="570860"/>
          </a:xfrm>
          <a:custGeom>
            <a:avLst/>
            <a:gdLst/>
            <a:ahLst/>
            <a:cxnLst/>
            <a:rect l="l" t="t" r="r" b="b"/>
            <a:pathLst>
              <a:path w="120000" h="120000" extrusionOk="0">
                <a:moveTo>
                  <a:pt x="120000" y="30000"/>
                </a:moveTo>
                <a:lnTo>
                  <a:pt x="48000" y="30000"/>
                </a:lnTo>
                <a:lnTo>
                  <a:pt x="48000" y="0"/>
                </a:lnTo>
                <a:lnTo>
                  <a:pt x="0" y="60000"/>
                </a:lnTo>
                <a:lnTo>
                  <a:pt x="48000" y="120000"/>
                </a:lnTo>
                <a:lnTo>
                  <a:pt x="48000" y="90000"/>
                </a:lnTo>
                <a:lnTo>
                  <a:pt x="120000" y="90000"/>
                </a:lnTo>
                <a:close/>
              </a:path>
            </a:pathLst>
          </a:custGeom>
          <a:solidFill>
            <a:srgbClr val="22C55E"/>
          </a:solidFill>
          <a:ln w="19050" cap="flat" cmpd="sng">
            <a:solidFill>
              <a:srgbClr val="16A34A"/>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14"/>
          <p:cNvSpPr txBox="1">
            <a:spLocks noGrp="1"/>
          </p:cNvSpPr>
          <p:nvPr>
            <p:ph type="title"/>
          </p:nvPr>
        </p:nvSpPr>
        <p:spPr>
          <a:xfrm>
            <a:off x="444000" y="-771746"/>
            <a:ext cx="82560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00000"/>
              <a:buNone/>
            </a:pPr>
            <a:r>
              <a:rPr lang="en"/>
              <a:t>FAR Part 16 Enhanced Flexibilities</a:t>
            </a:r>
            <a:endParaRPr/>
          </a:p>
        </p:txBody>
      </p:sp>
      <p:sp>
        <p:nvSpPr>
          <p:cNvPr id="379" name="Google Shape;379;p14"/>
          <p:cNvSpPr txBox="1">
            <a:spLocks noGrp="1"/>
          </p:cNvSpPr>
          <p:nvPr>
            <p:ph type="body" idx="1"/>
          </p:nvPr>
        </p:nvSpPr>
        <p:spPr>
          <a:xfrm>
            <a:off x="444000" y="1803550"/>
            <a:ext cx="8256000" cy="31392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800"/>
              <a:buNone/>
            </a:pPr>
            <a:endParaRPr/>
          </a:p>
        </p:txBody>
      </p:sp>
      <p:pic>
        <p:nvPicPr>
          <p:cNvPr id="380" name="Google Shape;380;p14" descr="FAR Part 16 Enhanced Flexibilities."/>
          <p:cNvPicPr preferRelativeResize="0"/>
          <p:nvPr/>
        </p:nvPicPr>
        <p:blipFill rotWithShape="1">
          <a:blip r:embed="rId3">
            <a:alphaModFix/>
          </a:blip>
          <a:srcRect/>
          <a:stretch/>
        </p:blipFill>
        <p:spPr>
          <a:xfrm>
            <a:off x="112763" y="0"/>
            <a:ext cx="8918475" cy="4979775"/>
          </a:xfrm>
          <a:prstGeom prst="rect">
            <a:avLst/>
          </a:prstGeom>
          <a:noFill/>
          <a:ln>
            <a:noFill/>
          </a:ln>
        </p:spPr>
      </p:pic>
      <p:sp>
        <p:nvSpPr>
          <p:cNvPr id="381" name="Google Shape;381;p14">
            <a:extLst>
              <a:ext uri="{C183D7F6-B498-43B3-948B-1728B52AA6E4}">
                <adec:decorative xmlns:adec="http://schemas.microsoft.com/office/drawing/2017/decorative" val="1"/>
              </a:ext>
            </a:extLst>
          </p:cNvPr>
          <p:cNvSpPr/>
          <p:nvPr/>
        </p:nvSpPr>
        <p:spPr>
          <a:xfrm rot="-2402107">
            <a:off x="3774808" y="2970175"/>
            <a:ext cx="1409390" cy="468235"/>
          </a:xfrm>
          <a:custGeom>
            <a:avLst/>
            <a:gdLst/>
            <a:ahLst/>
            <a:cxnLst/>
            <a:rect l="l" t="t" r="r" b="b"/>
            <a:pathLst>
              <a:path w="120000" h="120000" extrusionOk="0">
                <a:moveTo>
                  <a:pt x="120000" y="30000"/>
                </a:moveTo>
                <a:lnTo>
                  <a:pt x="48000" y="30000"/>
                </a:lnTo>
                <a:lnTo>
                  <a:pt x="48000" y="0"/>
                </a:lnTo>
                <a:lnTo>
                  <a:pt x="0" y="60000"/>
                </a:lnTo>
                <a:lnTo>
                  <a:pt x="48000" y="120000"/>
                </a:lnTo>
                <a:lnTo>
                  <a:pt x="48000" y="90000"/>
                </a:lnTo>
                <a:lnTo>
                  <a:pt x="120000" y="90000"/>
                </a:lnTo>
                <a:close/>
              </a:path>
            </a:pathLst>
          </a:custGeom>
          <a:solidFill>
            <a:srgbClr val="22C55E"/>
          </a:solidFill>
          <a:ln w="19050" cap="flat" cmpd="sng">
            <a:solidFill>
              <a:srgbClr val="16A34A"/>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15"/>
          <p:cNvSpPr txBox="1">
            <a:spLocks noGrp="1"/>
          </p:cNvSpPr>
          <p:nvPr>
            <p:ph type="title"/>
          </p:nvPr>
        </p:nvSpPr>
        <p:spPr>
          <a:xfrm>
            <a:off x="73950" y="-813950"/>
            <a:ext cx="8996100" cy="4596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solidFill>
                  <a:schemeClr val="dk1"/>
                </a:solidFill>
              </a:rPr>
              <a:t>BPA Reveals</a:t>
            </a:r>
            <a:endParaRPr>
              <a:solidFill>
                <a:schemeClr val="dk1"/>
              </a:solidFill>
            </a:endParaRPr>
          </a:p>
        </p:txBody>
      </p:sp>
      <p:sp>
        <p:nvSpPr>
          <p:cNvPr id="387" name="Google Shape;387;p15"/>
          <p:cNvSpPr txBox="1">
            <a:spLocks noGrp="1"/>
          </p:cNvSpPr>
          <p:nvPr>
            <p:ph type="body" idx="1"/>
          </p:nvPr>
        </p:nvSpPr>
        <p:spPr>
          <a:xfrm>
            <a:off x="609600" y="1162050"/>
            <a:ext cx="3810000" cy="35442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600"/>
              <a:buNone/>
            </a:pPr>
            <a:endParaRPr/>
          </a:p>
        </p:txBody>
      </p:sp>
      <p:sp>
        <p:nvSpPr>
          <p:cNvPr id="388" name="Google Shape;388;p15"/>
          <p:cNvSpPr txBox="1">
            <a:spLocks noGrp="1"/>
          </p:cNvSpPr>
          <p:nvPr>
            <p:ph type="body" idx="2"/>
          </p:nvPr>
        </p:nvSpPr>
        <p:spPr>
          <a:xfrm>
            <a:off x="4558375" y="1162050"/>
            <a:ext cx="3810000" cy="35442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600"/>
              <a:buNone/>
            </a:pPr>
            <a:endParaRPr/>
          </a:p>
        </p:txBody>
      </p:sp>
      <p:pic>
        <p:nvPicPr>
          <p:cNvPr id="389" name="Google Shape;389;p15" descr="BPA Reveals by Nikkole Stites, NASA Contracting Officer."/>
          <p:cNvPicPr preferRelativeResize="0"/>
          <p:nvPr/>
        </p:nvPicPr>
        <p:blipFill rotWithShape="1">
          <a:blip r:embed="rId3">
            <a:alphaModFix/>
          </a:blip>
          <a:srcRect b="2229"/>
          <a:stretch/>
        </p:blipFill>
        <p:spPr>
          <a:xfrm>
            <a:off x="0" y="0"/>
            <a:ext cx="9217949" cy="50290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16"/>
          <p:cNvSpPr txBox="1">
            <a:spLocks noGrp="1"/>
          </p:cNvSpPr>
          <p:nvPr>
            <p:ph type="title" idx="4294967295"/>
          </p:nvPr>
        </p:nvSpPr>
        <p:spPr>
          <a:xfrm>
            <a:off x="847690" y="103407"/>
            <a:ext cx="8368445" cy="3693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72840"/>
              <a:buNone/>
            </a:pPr>
            <a:r>
              <a:rPr lang="en" sz="1800" b="1">
                <a:highlight>
                  <a:srgbClr val="FFFF00"/>
                </a:highlight>
              </a:rPr>
              <a:t>GSA PILOTS Use Case </a:t>
            </a:r>
            <a:r>
              <a:rPr lang="en" sz="1700" b="1">
                <a:solidFill>
                  <a:schemeClr val="dk2"/>
                </a:solidFill>
              </a:rPr>
              <a:t>RFO 6 &amp; 16: Fusion Procurement + Spotlight on BPAs off MACs!</a:t>
            </a:r>
            <a:endParaRPr sz="1700" b="1">
              <a:solidFill>
                <a:schemeClr val="dk2"/>
              </a:solidFill>
            </a:endParaRPr>
          </a:p>
          <a:p>
            <a:pPr marL="0" lvl="0" indent="0" algn="l" rtl="0">
              <a:lnSpc>
                <a:spcPct val="100000"/>
              </a:lnSpc>
              <a:spcBef>
                <a:spcPts val="0"/>
              </a:spcBef>
              <a:spcAft>
                <a:spcPts val="0"/>
              </a:spcAft>
              <a:buSzPct val="172840"/>
              <a:buNone/>
            </a:pPr>
            <a:endParaRPr sz="1800" b="1"/>
          </a:p>
        </p:txBody>
      </p:sp>
      <p:pic>
        <p:nvPicPr>
          <p:cNvPr id="395" name="Google Shape;395;p16" descr="This image displays the text: &quot;Smart Accelerator.&quot;"/>
          <p:cNvPicPr preferRelativeResize="0"/>
          <p:nvPr/>
        </p:nvPicPr>
        <p:blipFill rotWithShape="1">
          <a:blip r:embed="rId3">
            <a:alphaModFix/>
          </a:blip>
          <a:srcRect/>
          <a:stretch/>
        </p:blipFill>
        <p:spPr>
          <a:xfrm>
            <a:off x="104702" y="103407"/>
            <a:ext cx="742988" cy="704886"/>
          </a:xfrm>
          <a:prstGeom prst="rect">
            <a:avLst/>
          </a:prstGeom>
          <a:noFill/>
          <a:ln>
            <a:noFill/>
          </a:ln>
        </p:spPr>
      </p:pic>
      <p:sp>
        <p:nvSpPr>
          <p:cNvPr id="396" name="Google Shape;396;p16"/>
          <p:cNvSpPr txBox="1"/>
          <p:nvPr/>
        </p:nvSpPr>
        <p:spPr>
          <a:xfrm>
            <a:off x="847690" y="648988"/>
            <a:ext cx="73404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0" i="0" u="none" strike="noStrike" cap="none">
                <a:solidFill>
                  <a:schemeClr val="dk2"/>
                </a:solidFill>
                <a:latin typeface="Arial"/>
                <a:ea typeface="Arial"/>
                <a:cs typeface="Arial"/>
                <a:sym typeface="Arial"/>
              </a:rPr>
              <a:t>This flexibility involves a single solicitation for several award areas and leveraging precompeted vehicles!</a:t>
            </a:r>
            <a:endParaRPr sz="1200" b="0" i="0" u="none" strike="noStrike" cap="none">
              <a:solidFill>
                <a:schemeClr val="dk2"/>
              </a:solidFill>
              <a:latin typeface="Arial"/>
              <a:ea typeface="Arial"/>
              <a:cs typeface="Arial"/>
              <a:sym typeface="Arial"/>
            </a:endParaRPr>
          </a:p>
        </p:txBody>
      </p:sp>
      <p:pic>
        <p:nvPicPr>
          <p:cNvPr id="397" name="Google Shape;397;p16" descr="This image shows the workflow from the FAR companion (RFO 6 &amp; 16), the Smart Accelerators practitioner album, and the GSA Acquisition handbook."/>
          <p:cNvPicPr preferRelativeResize="0"/>
          <p:nvPr/>
        </p:nvPicPr>
        <p:blipFill rotWithShape="1">
          <a:blip r:embed="rId4">
            <a:alphaModFix/>
          </a:blip>
          <a:srcRect/>
          <a:stretch/>
        </p:blipFill>
        <p:spPr>
          <a:xfrm>
            <a:off x="1168279" y="973856"/>
            <a:ext cx="6534486" cy="1339919"/>
          </a:xfrm>
          <a:prstGeom prst="rect">
            <a:avLst/>
          </a:prstGeom>
          <a:noFill/>
          <a:ln>
            <a:noFill/>
          </a:ln>
        </p:spPr>
      </p:pic>
      <p:sp>
        <p:nvSpPr>
          <p:cNvPr id="398" name="Google Shape;398;p16"/>
          <p:cNvSpPr txBox="1">
            <a:spLocks noGrp="1"/>
          </p:cNvSpPr>
          <p:nvPr>
            <p:ph type="body" idx="1"/>
          </p:nvPr>
        </p:nvSpPr>
        <p:spPr>
          <a:xfrm>
            <a:off x="151490" y="2414993"/>
            <a:ext cx="4778985" cy="2414308"/>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600"/>
              <a:buNone/>
            </a:pPr>
            <a:r>
              <a:rPr lang="en" sz="1100" b="1">
                <a:solidFill>
                  <a:schemeClr val="dk1"/>
                </a:solidFill>
                <a:highlight>
                  <a:srgbClr val="FFF2CC"/>
                </a:highlight>
              </a:rPr>
              <a:t>RFO Flexibilities &amp; Smart Accelerators Jackie and Krystal are Testing with Us (</a:t>
            </a:r>
            <a:r>
              <a:rPr lang="en" sz="1100" b="1" u="sng">
                <a:solidFill>
                  <a:schemeClr val="dk1"/>
                </a:solidFill>
                <a:highlight>
                  <a:srgbClr val="FFF2CC"/>
                </a:highlight>
                <a:hlinkClick r:id="rId5">
                  <a:extLst>
                    <a:ext uri="{A12FA001-AC4F-418D-AE19-62706E023703}">
                      <ahyp:hlinkClr xmlns:ahyp="http://schemas.microsoft.com/office/drawing/2018/hyperlinkcolor" val="tx"/>
                    </a:ext>
                  </a:extLst>
                </a:hlinkClick>
              </a:rPr>
              <a:t>clip</a:t>
            </a:r>
            <a:r>
              <a:rPr lang="en" sz="1100" b="1">
                <a:solidFill>
                  <a:schemeClr val="dk1"/>
                </a:solidFill>
                <a:highlight>
                  <a:srgbClr val="FFF2CC"/>
                </a:highlight>
              </a:rPr>
              <a:t> </a:t>
            </a:r>
            <a:r>
              <a:rPr lang="en" sz="1100" b="1">
                <a:solidFill>
                  <a:schemeClr val="dk1"/>
                </a:solidFill>
                <a:highlight>
                  <a:srgbClr val="FFFFFF"/>
                </a:highlight>
              </a:rPr>
              <a:t>📹</a:t>
            </a:r>
            <a:r>
              <a:rPr lang="en" sz="1100" b="1">
                <a:solidFill>
                  <a:schemeClr val="dk1"/>
                </a:solidFill>
                <a:highlight>
                  <a:srgbClr val="FFF2CC"/>
                </a:highlight>
              </a:rPr>
              <a:t> ):</a:t>
            </a:r>
            <a:endParaRPr sz="1100" b="1">
              <a:solidFill>
                <a:schemeClr val="dk1"/>
              </a:solidFill>
              <a:highlight>
                <a:srgbClr val="FFF2CC"/>
              </a:highlight>
            </a:endParaRPr>
          </a:p>
          <a:p>
            <a:pPr marL="457200" lvl="0" indent="-304800" algn="l" rtl="0">
              <a:lnSpc>
                <a:spcPct val="115000"/>
              </a:lnSpc>
              <a:spcBef>
                <a:spcPts val="1200"/>
              </a:spcBef>
              <a:spcAft>
                <a:spcPts val="0"/>
              </a:spcAft>
              <a:buClr>
                <a:schemeClr val="dk2"/>
              </a:buClr>
              <a:buSzPts val="1200"/>
              <a:buChar char="●"/>
            </a:pPr>
            <a:r>
              <a:rPr lang="en" sz="1100">
                <a:solidFill>
                  <a:schemeClr val="dk1"/>
                </a:solidFill>
              </a:rPr>
              <a:t>RFO 7 &amp; GSA Handbook Flexibility: Oral Acquisition Plan</a:t>
            </a:r>
            <a:endParaRPr sz="1100">
              <a:solidFill>
                <a:schemeClr val="dk1"/>
              </a:solidFill>
            </a:endParaRPr>
          </a:p>
          <a:p>
            <a:pPr marL="457200" lvl="0" indent="-304800" algn="l" rtl="0">
              <a:lnSpc>
                <a:spcPct val="115000"/>
              </a:lnSpc>
              <a:spcBef>
                <a:spcPts val="0"/>
              </a:spcBef>
              <a:spcAft>
                <a:spcPts val="0"/>
              </a:spcAft>
              <a:buClr>
                <a:schemeClr val="dk2"/>
              </a:buClr>
              <a:buSzPts val="1200"/>
              <a:buChar char="●"/>
            </a:pPr>
            <a:r>
              <a:rPr lang="en" sz="1100">
                <a:solidFill>
                  <a:schemeClr val="dk1"/>
                </a:solidFill>
              </a:rPr>
              <a:t>Accelerator Part 6: Fusion solicitation: 5 Support Areas</a:t>
            </a:r>
            <a:endParaRPr sz="1100">
              <a:solidFill>
                <a:schemeClr val="dk1"/>
              </a:solidFill>
            </a:endParaRPr>
          </a:p>
          <a:p>
            <a:pPr marL="457200" lvl="0" indent="-304800" algn="l" rtl="0">
              <a:lnSpc>
                <a:spcPct val="115000"/>
              </a:lnSpc>
              <a:spcBef>
                <a:spcPts val="0"/>
              </a:spcBef>
              <a:spcAft>
                <a:spcPts val="0"/>
              </a:spcAft>
              <a:buClr>
                <a:schemeClr val="dk2"/>
              </a:buClr>
              <a:buSzPts val="1200"/>
              <a:buChar char="●"/>
            </a:pPr>
            <a:r>
              <a:rPr lang="en" sz="1100">
                <a:solidFill>
                  <a:schemeClr val="dk1"/>
                </a:solidFill>
              </a:rPr>
              <a:t>Solicited through One Solicitation</a:t>
            </a:r>
            <a:endParaRPr sz="1100">
              <a:solidFill>
                <a:schemeClr val="dk1"/>
              </a:solidFill>
            </a:endParaRPr>
          </a:p>
          <a:p>
            <a:pPr marL="457200" lvl="0" indent="-304800" algn="l" rtl="0">
              <a:lnSpc>
                <a:spcPct val="115000"/>
              </a:lnSpc>
              <a:spcBef>
                <a:spcPts val="0"/>
              </a:spcBef>
              <a:spcAft>
                <a:spcPts val="0"/>
              </a:spcAft>
              <a:buClr>
                <a:schemeClr val="dk2"/>
              </a:buClr>
              <a:buSzPts val="1200"/>
              <a:buChar char="●"/>
            </a:pPr>
            <a:r>
              <a:rPr lang="en" sz="1100">
                <a:solidFill>
                  <a:schemeClr val="dk1"/>
                </a:solidFill>
              </a:rPr>
              <a:t>Mix of Single-award BPAs &amp; Multiple-award BPAs </a:t>
            </a:r>
            <a:endParaRPr sz="1100">
              <a:solidFill>
                <a:schemeClr val="dk1"/>
              </a:solidFill>
            </a:endParaRPr>
          </a:p>
          <a:p>
            <a:pPr marL="457200" lvl="0" indent="-304800" algn="l" rtl="0">
              <a:lnSpc>
                <a:spcPct val="115000"/>
              </a:lnSpc>
              <a:spcBef>
                <a:spcPts val="0"/>
              </a:spcBef>
              <a:spcAft>
                <a:spcPts val="0"/>
              </a:spcAft>
              <a:buClr>
                <a:schemeClr val="dk2"/>
              </a:buClr>
              <a:buSzPts val="1200"/>
              <a:buChar char="●"/>
            </a:pPr>
            <a:r>
              <a:rPr lang="en" sz="1100">
                <a:solidFill>
                  <a:schemeClr val="dk1"/>
                </a:solidFill>
              </a:rPr>
              <a:t>RFO 16 &amp; GSA Handbook Flexibility: BPA off ALLIANT</a:t>
            </a:r>
            <a:endParaRPr sz="1100">
              <a:solidFill>
                <a:schemeClr val="dk1"/>
              </a:solidFill>
            </a:endParaRPr>
          </a:p>
          <a:p>
            <a:pPr marL="457200" lvl="0" indent="-304800" algn="l" rtl="0">
              <a:lnSpc>
                <a:spcPct val="115000"/>
              </a:lnSpc>
              <a:spcBef>
                <a:spcPts val="0"/>
              </a:spcBef>
              <a:spcAft>
                <a:spcPts val="0"/>
              </a:spcAft>
              <a:buClr>
                <a:schemeClr val="dk2"/>
              </a:buClr>
              <a:buSzPts val="1200"/>
              <a:buChar char="●"/>
            </a:pPr>
            <a:r>
              <a:rPr lang="en" sz="1100">
                <a:solidFill>
                  <a:schemeClr val="dk1"/>
                </a:solidFill>
              </a:rPr>
              <a:t>Accelerator Part 6: Multi-Phased quote submission and evaluation </a:t>
            </a:r>
            <a:endParaRPr sz="1100">
              <a:solidFill>
                <a:schemeClr val="dk1"/>
              </a:solidFill>
            </a:endParaRPr>
          </a:p>
          <a:p>
            <a:pPr marL="457200" lvl="0" indent="-304800" algn="l" rtl="0">
              <a:lnSpc>
                <a:spcPct val="115000"/>
              </a:lnSpc>
              <a:spcBef>
                <a:spcPts val="0"/>
              </a:spcBef>
              <a:spcAft>
                <a:spcPts val="0"/>
              </a:spcAft>
              <a:buClr>
                <a:schemeClr val="dk2"/>
              </a:buClr>
              <a:buSzPts val="1200"/>
              <a:buChar char="●"/>
            </a:pPr>
            <a:r>
              <a:rPr lang="en" sz="1100">
                <a:solidFill>
                  <a:schemeClr val="dk1"/>
                </a:solidFill>
              </a:rPr>
              <a:t>Discretion with RFO 19: Variety of strategies for small business </a:t>
            </a:r>
            <a:endParaRPr sz="1100">
              <a:solidFill>
                <a:schemeClr val="dk1"/>
              </a:solidFill>
            </a:endParaRPr>
          </a:p>
          <a:p>
            <a:pPr marL="0" lvl="0" indent="0" algn="l" rtl="0">
              <a:lnSpc>
                <a:spcPct val="115000"/>
              </a:lnSpc>
              <a:spcBef>
                <a:spcPts val="0"/>
              </a:spcBef>
              <a:spcAft>
                <a:spcPts val="0"/>
              </a:spcAft>
              <a:buSzPts val="1600"/>
              <a:buNone/>
            </a:pPr>
            <a:r>
              <a:rPr lang="en" sz="1100">
                <a:solidFill>
                  <a:schemeClr val="dk1"/>
                </a:solidFill>
              </a:rPr>
              <a:t>participation, including setting aside to all socioeconomic categories </a:t>
            </a:r>
            <a:endParaRPr sz="1100">
              <a:solidFill>
                <a:schemeClr val="dk1"/>
              </a:solidFill>
            </a:endParaRPr>
          </a:p>
          <a:p>
            <a:pPr marL="0" lvl="0" indent="0" algn="l" rtl="0">
              <a:lnSpc>
                <a:spcPct val="115000"/>
              </a:lnSpc>
              <a:spcBef>
                <a:spcPts val="0"/>
              </a:spcBef>
              <a:spcAft>
                <a:spcPts val="0"/>
              </a:spcAft>
              <a:buSzPts val="1600"/>
              <a:buNone/>
            </a:pPr>
            <a:r>
              <a:rPr lang="en" sz="1100">
                <a:solidFill>
                  <a:schemeClr val="dk1"/>
                </a:solidFill>
              </a:rPr>
              <a:t>&amp; to make the decision when we have all the quotes in,versus </a:t>
            </a:r>
            <a:endParaRPr sz="1100">
              <a:solidFill>
                <a:schemeClr val="dk1"/>
              </a:solidFill>
            </a:endParaRPr>
          </a:p>
          <a:p>
            <a:pPr marL="0" lvl="0" indent="0" algn="l" rtl="0">
              <a:lnSpc>
                <a:spcPct val="115000"/>
              </a:lnSpc>
              <a:spcBef>
                <a:spcPts val="0"/>
              </a:spcBef>
              <a:spcAft>
                <a:spcPts val="0"/>
              </a:spcAft>
              <a:buSzPts val="1600"/>
              <a:buNone/>
            </a:pPr>
            <a:r>
              <a:rPr lang="en" sz="1100">
                <a:solidFill>
                  <a:schemeClr val="dk1"/>
                </a:solidFill>
              </a:rPr>
              <a:t>promising a small bus set aside upfront</a:t>
            </a:r>
            <a:endParaRPr sz="1100">
              <a:solidFill>
                <a:schemeClr val="dk1"/>
              </a:solidFill>
            </a:endParaRPr>
          </a:p>
          <a:p>
            <a:pPr marL="0" lvl="0" indent="0" algn="l" rtl="0">
              <a:lnSpc>
                <a:spcPct val="115000"/>
              </a:lnSpc>
              <a:spcBef>
                <a:spcPts val="0"/>
              </a:spcBef>
              <a:spcAft>
                <a:spcPts val="0"/>
              </a:spcAft>
              <a:buSzPts val="1600"/>
              <a:buNone/>
            </a:pPr>
            <a:endParaRPr sz="1200">
              <a:solidFill>
                <a:schemeClr val="dk2"/>
              </a:solidFill>
            </a:endParaRPr>
          </a:p>
        </p:txBody>
      </p:sp>
      <p:sp>
        <p:nvSpPr>
          <p:cNvPr id="399" name="Google Shape;399;p16"/>
          <p:cNvSpPr txBox="1"/>
          <p:nvPr/>
        </p:nvSpPr>
        <p:spPr>
          <a:xfrm>
            <a:off x="5128750" y="2325825"/>
            <a:ext cx="3786300" cy="1522200"/>
          </a:xfrm>
          <a:prstGeom prst="rect">
            <a:avLst/>
          </a:prstGeom>
          <a:noFill/>
          <a:ln>
            <a:noFill/>
          </a:ln>
        </p:spPr>
        <p:txBody>
          <a:bodyPr spcFirstLastPara="1" wrap="square" lIns="91425" tIns="91425" rIns="91425" bIns="91425" anchor="t" anchorCtr="0">
            <a:spAutoFit/>
          </a:bodyPr>
          <a:lstStyle/>
          <a:p>
            <a:pPr marL="457200" marR="0" lvl="0" indent="-298450" algn="l" rtl="0">
              <a:lnSpc>
                <a:spcPct val="115000"/>
              </a:lnSpc>
              <a:spcBef>
                <a:spcPts val="0"/>
              </a:spcBef>
              <a:spcAft>
                <a:spcPts val="0"/>
              </a:spcAft>
              <a:buClr>
                <a:schemeClr val="dk2"/>
              </a:buClr>
              <a:buSzPts val="1100"/>
              <a:buFont typeface="Arial"/>
              <a:buChar char="●"/>
            </a:pPr>
            <a:r>
              <a:rPr lang="en" sz="1100" b="0" i="0" u="none" strike="noStrike" cap="none">
                <a:solidFill>
                  <a:schemeClr val="dk2"/>
                </a:solidFill>
                <a:latin typeface="Arial"/>
                <a:ea typeface="Arial"/>
                <a:cs typeface="Arial"/>
                <a:sym typeface="Arial"/>
              </a:rPr>
              <a:t>Accelerator Part 39: Advisory Down-Selects</a:t>
            </a:r>
            <a:endParaRPr sz="1100" b="0" i="0" u="none" strike="noStrike" cap="none">
              <a:solidFill>
                <a:schemeClr val="dk2"/>
              </a:solidFill>
              <a:latin typeface="Arial"/>
              <a:ea typeface="Arial"/>
              <a:cs typeface="Arial"/>
              <a:sym typeface="Arial"/>
            </a:endParaRPr>
          </a:p>
          <a:p>
            <a:pPr marL="457200" marR="0" lvl="0" indent="-298450" algn="l" rtl="0">
              <a:lnSpc>
                <a:spcPct val="115000"/>
              </a:lnSpc>
              <a:spcBef>
                <a:spcPts val="0"/>
              </a:spcBef>
              <a:spcAft>
                <a:spcPts val="0"/>
              </a:spcAft>
              <a:buClr>
                <a:schemeClr val="dk2"/>
              </a:buClr>
              <a:buSzPts val="1100"/>
              <a:buFont typeface="Arial"/>
              <a:buChar char="●"/>
            </a:pPr>
            <a:r>
              <a:rPr lang="en" sz="1100" b="0" i="0" u="none" strike="noStrike" cap="none">
                <a:solidFill>
                  <a:schemeClr val="dk2"/>
                </a:solidFill>
                <a:latin typeface="Arial"/>
                <a:ea typeface="Arial"/>
                <a:cs typeface="Arial"/>
                <a:sym typeface="Arial"/>
              </a:rPr>
              <a:t>RFO 15 (used in 8) Flexibility: Highest Technically Rated Offeror with Reasonable Quote </a:t>
            </a:r>
            <a:r>
              <a:rPr lang="en" sz="800" b="0" i="0" u="none" strike="noStrike" cap="none">
                <a:solidFill>
                  <a:schemeClr val="dk2"/>
                </a:solidFill>
                <a:latin typeface="Arial"/>
                <a:ea typeface="Arial"/>
                <a:cs typeface="Arial"/>
                <a:sym typeface="Arial"/>
              </a:rPr>
              <a:t>(in lieu of price)</a:t>
            </a:r>
            <a:endParaRPr sz="800" b="0" i="0" u="none" strike="noStrike" cap="none">
              <a:solidFill>
                <a:schemeClr val="dk2"/>
              </a:solidFill>
              <a:latin typeface="Arial"/>
              <a:ea typeface="Arial"/>
              <a:cs typeface="Arial"/>
              <a:sym typeface="Arial"/>
            </a:endParaRPr>
          </a:p>
          <a:p>
            <a:pPr marL="457200" marR="0" lvl="0" indent="-298450" algn="l" rtl="0">
              <a:lnSpc>
                <a:spcPct val="115000"/>
              </a:lnSpc>
              <a:spcBef>
                <a:spcPts val="0"/>
              </a:spcBef>
              <a:spcAft>
                <a:spcPts val="0"/>
              </a:spcAft>
              <a:buClr>
                <a:schemeClr val="dk2"/>
              </a:buClr>
              <a:buSzPts val="1100"/>
              <a:buFont typeface="Arial"/>
              <a:buChar char="●"/>
            </a:pPr>
            <a:r>
              <a:rPr lang="en" sz="1100" b="0" i="0" u="none" strike="noStrike" cap="none">
                <a:solidFill>
                  <a:schemeClr val="dk2"/>
                </a:solidFill>
                <a:latin typeface="Arial"/>
                <a:ea typeface="Arial"/>
                <a:cs typeface="Arial"/>
                <a:sym typeface="Arial"/>
              </a:rPr>
              <a:t>RFO 6, 7, 8 Flexibility: Rates Only for Pricing Evaluations</a:t>
            </a:r>
            <a:endParaRPr sz="1100" b="0" i="0" u="none" strike="noStrike" cap="none">
              <a:solidFill>
                <a:schemeClr val="dk2"/>
              </a:solidFill>
              <a:latin typeface="Arial"/>
              <a:ea typeface="Arial"/>
              <a:cs typeface="Arial"/>
              <a:sym typeface="Arial"/>
            </a:endParaRPr>
          </a:p>
          <a:p>
            <a:pPr marL="457200" marR="0" lvl="0" indent="-298450" algn="l" rtl="0">
              <a:lnSpc>
                <a:spcPct val="115000"/>
              </a:lnSpc>
              <a:spcBef>
                <a:spcPts val="0"/>
              </a:spcBef>
              <a:spcAft>
                <a:spcPts val="0"/>
              </a:spcAft>
              <a:buClr>
                <a:schemeClr val="dk2"/>
              </a:buClr>
              <a:buSzPts val="1100"/>
              <a:buFont typeface="Arial"/>
              <a:buChar char="●"/>
            </a:pPr>
            <a:r>
              <a:rPr lang="en" sz="1100" b="0" i="0" u="none" strike="noStrike" cap="none">
                <a:solidFill>
                  <a:schemeClr val="dk2"/>
                </a:solidFill>
                <a:latin typeface="Arial"/>
                <a:ea typeface="Arial"/>
                <a:cs typeface="Arial"/>
                <a:sym typeface="Arial"/>
              </a:rPr>
              <a:t>RFO 8 &amp; 15 Accelerator: Confidence Ratings </a:t>
            </a:r>
            <a:endParaRPr sz="1100" b="0" i="0" u="none" strike="noStrike" cap="none">
              <a:solidFill>
                <a:schemeClr val="dk2"/>
              </a:solidFill>
              <a:latin typeface="Arial"/>
              <a:ea typeface="Arial"/>
              <a:cs typeface="Arial"/>
              <a:sym typeface="Arial"/>
            </a:endParaRPr>
          </a:p>
          <a:p>
            <a:pPr marL="457200" marR="0" lvl="0" indent="-298450" algn="l" rtl="0">
              <a:lnSpc>
                <a:spcPct val="115000"/>
              </a:lnSpc>
              <a:spcBef>
                <a:spcPts val="0"/>
              </a:spcBef>
              <a:spcAft>
                <a:spcPts val="0"/>
              </a:spcAft>
              <a:buClr>
                <a:schemeClr val="dk2"/>
              </a:buClr>
              <a:buSzPts val="1100"/>
              <a:buFont typeface="Arial"/>
              <a:buChar char="●"/>
            </a:pPr>
            <a:r>
              <a:rPr lang="en" sz="1100" b="0" i="0" u="none" strike="noStrike" cap="none">
                <a:solidFill>
                  <a:schemeClr val="dk2"/>
                </a:solidFill>
                <a:latin typeface="Arial"/>
                <a:ea typeface="Arial"/>
                <a:cs typeface="Arial"/>
                <a:sym typeface="Arial"/>
              </a:rPr>
              <a:t>RFO 16: On/off ramping</a:t>
            </a:r>
            <a:endParaRPr sz="1100" b="0" i="0" u="none" strike="noStrike" cap="none">
              <a:solidFill>
                <a:schemeClr val="dk2"/>
              </a:solidFill>
              <a:latin typeface="Arial"/>
              <a:ea typeface="Arial"/>
              <a:cs typeface="Arial"/>
              <a:sym typeface="Arial"/>
            </a:endParaRPr>
          </a:p>
        </p:txBody>
      </p:sp>
      <p:pic>
        <p:nvPicPr>
          <p:cNvPr id="400" name="Google Shape;400;p16" descr="Monica Taylor"/>
          <p:cNvPicPr preferRelativeResize="0"/>
          <p:nvPr/>
        </p:nvPicPr>
        <p:blipFill rotWithShape="1">
          <a:blip r:embed="rId6">
            <a:alphaModFix/>
          </a:blip>
          <a:srcRect/>
          <a:stretch/>
        </p:blipFill>
        <p:spPr>
          <a:xfrm>
            <a:off x="5031913" y="3924550"/>
            <a:ext cx="825600" cy="775800"/>
          </a:xfrm>
          <a:prstGeom prst="ellipse">
            <a:avLst/>
          </a:prstGeom>
          <a:noFill/>
          <a:ln w="9525" cap="flat" cmpd="sng">
            <a:solidFill>
              <a:srgbClr val="000000"/>
            </a:solidFill>
            <a:prstDash val="solid"/>
            <a:round/>
            <a:headEnd type="none" w="sm" len="sm"/>
            <a:tailEnd type="none" w="sm" len="sm"/>
          </a:ln>
        </p:spPr>
      </p:pic>
      <p:pic>
        <p:nvPicPr>
          <p:cNvPr id="401" name="Google Shape;401;p16" descr="Krystal Zoufaly"/>
          <p:cNvPicPr preferRelativeResize="0"/>
          <p:nvPr/>
        </p:nvPicPr>
        <p:blipFill rotWithShape="1">
          <a:blip r:embed="rId7">
            <a:alphaModFix/>
          </a:blip>
          <a:srcRect/>
          <a:stretch/>
        </p:blipFill>
        <p:spPr>
          <a:xfrm>
            <a:off x="6020860" y="3924550"/>
            <a:ext cx="770700" cy="775800"/>
          </a:xfrm>
          <a:prstGeom prst="ellipse">
            <a:avLst/>
          </a:prstGeom>
          <a:noFill/>
          <a:ln w="9525" cap="flat" cmpd="sng">
            <a:solidFill>
              <a:schemeClr val="dk1"/>
            </a:solidFill>
            <a:prstDash val="solid"/>
            <a:round/>
            <a:headEnd type="none" w="sm" len="sm"/>
            <a:tailEnd type="none" w="sm" len="sm"/>
          </a:ln>
        </p:spPr>
      </p:pic>
      <p:pic>
        <p:nvPicPr>
          <p:cNvPr id="402" name="Google Shape;402;p16" descr="Jackie McGlone"/>
          <p:cNvPicPr preferRelativeResize="0"/>
          <p:nvPr/>
        </p:nvPicPr>
        <p:blipFill rotWithShape="1">
          <a:blip r:embed="rId8">
            <a:alphaModFix/>
          </a:blip>
          <a:srcRect/>
          <a:stretch/>
        </p:blipFill>
        <p:spPr>
          <a:xfrm>
            <a:off x="7021900" y="3927702"/>
            <a:ext cx="825600" cy="769500"/>
          </a:xfrm>
          <a:prstGeom prst="ellipse">
            <a:avLst/>
          </a:prstGeom>
          <a:noFill/>
          <a:ln w="9525" cap="flat" cmpd="sng">
            <a:solidFill>
              <a:schemeClr val="dk1"/>
            </a:solidFill>
            <a:prstDash val="solid"/>
            <a:round/>
            <a:headEnd type="none" w="sm" len="sm"/>
            <a:tailEnd type="none" w="sm" len="sm"/>
          </a:ln>
        </p:spPr>
      </p:pic>
      <p:sp>
        <p:nvSpPr>
          <p:cNvPr id="403" name="Google Shape;403;p16"/>
          <p:cNvSpPr txBox="1"/>
          <p:nvPr/>
        </p:nvSpPr>
        <p:spPr>
          <a:xfrm>
            <a:off x="4941025" y="4712400"/>
            <a:ext cx="10074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1" i="0" u="none" strike="noStrike" cap="none">
                <a:solidFill>
                  <a:srgbClr val="5B6770"/>
                </a:solidFill>
                <a:latin typeface="Arial"/>
                <a:ea typeface="Arial"/>
                <a:cs typeface="Arial"/>
                <a:sym typeface="Arial"/>
              </a:rPr>
              <a:t>Monica Taylor, RFO Coach</a:t>
            </a:r>
            <a:endParaRPr sz="800" b="1" i="0" u="none" strike="noStrike" cap="none">
              <a:solidFill>
                <a:srgbClr val="5B6770"/>
              </a:solidFill>
              <a:latin typeface="Arial"/>
              <a:ea typeface="Arial"/>
              <a:cs typeface="Arial"/>
              <a:sym typeface="Arial"/>
            </a:endParaRPr>
          </a:p>
        </p:txBody>
      </p:sp>
      <p:sp>
        <p:nvSpPr>
          <p:cNvPr id="404" name="Google Shape;404;p16"/>
          <p:cNvSpPr txBox="1"/>
          <p:nvPr/>
        </p:nvSpPr>
        <p:spPr>
          <a:xfrm>
            <a:off x="5902500" y="4712400"/>
            <a:ext cx="10074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1" i="0" u="none" strike="noStrike" cap="none">
                <a:solidFill>
                  <a:srgbClr val="5B6770"/>
                </a:solidFill>
                <a:latin typeface="Arial"/>
                <a:ea typeface="Arial"/>
                <a:cs typeface="Arial"/>
                <a:sym typeface="Arial"/>
              </a:rPr>
              <a:t>Krystal Zoufaly, TTS</a:t>
            </a:r>
            <a:endParaRPr sz="800" b="1" i="0" u="none" strike="noStrike" cap="none">
              <a:solidFill>
                <a:srgbClr val="5B6770"/>
              </a:solidFill>
              <a:latin typeface="Arial"/>
              <a:ea typeface="Arial"/>
              <a:cs typeface="Arial"/>
              <a:sym typeface="Arial"/>
            </a:endParaRPr>
          </a:p>
        </p:txBody>
      </p:sp>
      <p:sp>
        <p:nvSpPr>
          <p:cNvPr id="405" name="Google Shape;405;p16"/>
          <p:cNvSpPr txBox="1"/>
          <p:nvPr/>
        </p:nvSpPr>
        <p:spPr>
          <a:xfrm>
            <a:off x="6931000" y="4712400"/>
            <a:ext cx="10074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1" i="0" u="none" strike="noStrike" cap="none">
                <a:solidFill>
                  <a:srgbClr val="5B6770"/>
                </a:solidFill>
                <a:highlight>
                  <a:schemeClr val="lt1"/>
                </a:highlight>
                <a:latin typeface="Arial"/>
                <a:ea typeface="Arial"/>
                <a:cs typeface="Arial"/>
                <a:sym typeface="Arial"/>
              </a:rPr>
              <a:t>Jackie McGlone, TTS</a:t>
            </a:r>
            <a:endParaRPr sz="800" b="1" i="0" u="none" strike="noStrike" cap="none">
              <a:solidFill>
                <a:srgbClr val="5B6770"/>
              </a:solidFill>
              <a:highlight>
                <a:schemeClr val="lt1"/>
              </a:highlight>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17"/>
          <p:cNvSpPr txBox="1">
            <a:spLocks noGrp="1"/>
          </p:cNvSpPr>
          <p:nvPr>
            <p:ph type="title" idx="4294967295"/>
          </p:nvPr>
        </p:nvSpPr>
        <p:spPr>
          <a:xfrm>
            <a:off x="311700" y="-572700"/>
            <a:ext cx="8520600" cy="572700"/>
          </a:xfrm>
          <a:prstGeom prst="rect">
            <a:avLst/>
          </a:prstGeom>
          <a:noFill/>
          <a:ln>
            <a:noFill/>
          </a:ln>
        </p:spPr>
        <p:txBody>
          <a:bodyPr spcFirstLastPara="1" wrap="square" lIns="91425" tIns="91425" rIns="91425" bIns="91425" anchor="b" anchorCtr="0">
            <a:normAutofit fontScale="90000"/>
          </a:bodyPr>
          <a:lstStyle/>
          <a:p>
            <a:pPr marL="0" lvl="0" indent="0" algn="l" rtl="0">
              <a:lnSpc>
                <a:spcPct val="100000"/>
              </a:lnSpc>
              <a:spcBef>
                <a:spcPts val="0"/>
              </a:spcBef>
              <a:spcAft>
                <a:spcPts val="0"/>
              </a:spcAft>
              <a:buClr>
                <a:schemeClr val="dk1"/>
              </a:buClr>
              <a:buSzPct val="111111"/>
              <a:buNone/>
            </a:pPr>
            <a:r>
              <a:rPr lang="en"/>
              <a:t>RFO Learning Cycle: Bridging Policy &amp; Practice</a:t>
            </a:r>
            <a:endParaRPr/>
          </a:p>
        </p:txBody>
      </p:sp>
      <p:pic>
        <p:nvPicPr>
          <p:cNvPr id="411" name="Google Shape;411;p17" descr="This image illustrates the RFO learning cycle for connecting policy and practice through awareness/exposure, knowledge/understanding, learning by doing/application, and a feedback loop for sharing and iteration."/>
          <p:cNvPicPr preferRelativeResize="0"/>
          <p:nvPr/>
        </p:nvPicPr>
        <p:blipFill rotWithShape="1">
          <a:blip r:embed="rId3">
            <a:alphaModFix/>
          </a:blip>
          <a:srcRect/>
          <a:stretch/>
        </p:blipFill>
        <p:spPr>
          <a:xfrm>
            <a:off x="958279" y="1058410"/>
            <a:ext cx="7227442" cy="408509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pic>
        <p:nvPicPr>
          <p:cNvPr id="416" name="Google Shape;416;p18" descr="This image shows the logo of the GSA PILOTS program."/>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417" name="Google Shape;417;p18"/>
          <p:cNvSpPr txBox="1">
            <a:spLocks noGrp="1"/>
          </p:cNvSpPr>
          <p:nvPr>
            <p:ph type="title" idx="4294967295"/>
          </p:nvPr>
        </p:nvSpPr>
        <p:spPr>
          <a:xfrm>
            <a:off x="231800" y="1124113"/>
            <a:ext cx="8474100" cy="4953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900"/>
              </a:spcAft>
              <a:buClr>
                <a:srgbClr val="000000"/>
              </a:buClr>
              <a:buSzPts val="2400"/>
              <a:buFont typeface="Arial"/>
              <a:buNone/>
            </a:pPr>
            <a:r>
              <a:rPr lang="en" sz="2400" b="1" i="0" u="none" strike="noStrike" cap="none">
                <a:solidFill>
                  <a:srgbClr val="182F66"/>
                </a:solidFill>
                <a:latin typeface="Arial"/>
                <a:ea typeface="Arial"/>
                <a:cs typeface="Arial"/>
                <a:sym typeface="Arial"/>
              </a:rPr>
              <a:t>GSA’s Acquisition Sandbox: PILOTS</a:t>
            </a:r>
            <a:endParaRPr/>
          </a:p>
        </p:txBody>
      </p:sp>
      <p:sp>
        <p:nvSpPr>
          <p:cNvPr id="418" name="Google Shape;418;p18">
            <a:extLst>
              <a:ext uri="{C183D7F6-B498-43B3-948B-1728B52AA6E4}">
                <adec:decorative xmlns:adec="http://schemas.microsoft.com/office/drawing/2017/decorative" val="1"/>
              </a:ext>
            </a:extLst>
          </p:cNvPr>
          <p:cNvSpPr/>
          <p:nvPr/>
        </p:nvSpPr>
        <p:spPr>
          <a:xfrm>
            <a:off x="0" y="0"/>
            <a:ext cx="9144000" cy="1028700"/>
          </a:xfrm>
          <a:prstGeom prst="rect">
            <a:avLst/>
          </a:pr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19" name="Google Shape;419;p18" descr="This image depicts the GSA 250th logo."/>
          <p:cNvGrpSpPr/>
          <p:nvPr/>
        </p:nvGrpSpPr>
        <p:grpSpPr>
          <a:xfrm>
            <a:off x="3328183" y="137059"/>
            <a:ext cx="2649386" cy="680938"/>
            <a:chOff x="2496650" y="3972875"/>
            <a:chExt cx="3484200" cy="895500"/>
          </a:xfrm>
        </p:grpSpPr>
        <p:sp>
          <p:nvSpPr>
            <p:cNvPr id="420" name="Google Shape;420;p18"/>
            <p:cNvSpPr/>
            <p:nvPr/>
          </p:nvSpPr>
          <p:spPr>
            <a:xfrm>
              <a:off x="2496650" y="3972875"/>
              <a:ext cx="3484200" cy="895500"/>
            </a:xfrm>
            <a:prstGeom prst="rect">
              <a:avLst/>
            </a:prstGeom>
            <a:solidFill>
              <a:srgbClr val="FFFFFF"/>
            </a:solidFill>
            <a:ln w="9525" cap="flat" cmpd="sng">
              <a:solidFill>
                <a:srgbClr val="595959"/>
              </a:solidFill>
              <a:prstDash val="solid"/>
              <a:round/>
              <a:headEnd type="none" w="sm" len="sm"/>
              <a:tailEnd type="none" w="sm" len="sm"/>
            </a:ln>
          </p:spPr>
          <p:txBody>
            <a:bodyPr spcFirstLastPara="1" wrap="square" lIns="69525" tIns="69525" rIns="69525" bIns="69525" anchor="ctr" anchorCtr="0">
              <a:noAutofit/>
            </a:bodyPr>
            <a:lstStyle/>
            <a:p>
              <a:pPr marL="0" marR="0" lvl="0" indent="0" algn="ctr" rtl="0">
                <a:lnSpc>
                  <a:spcPct val="100000"/>
                </a:lnSpc>
                <a:spcBef>
                  <a:spcPts val="0"/>
                </a:spcBef>
                <a:spcAft>
                  <a:spcPts val="0"/>
                </a:spcAft>
                <a:buClr>
                  <a:srgbClr val="000000"/>
                </a:buClr>
                <a:buSzPts val="1065"/>
                <a:buFont typeface="Arial"/>
                <a:buNone/>
              </a:pPr>
              <a:endParaRPr sz="1065" b="0" i="0" u="none" strike="noStrike" cap="none">
                <a:solidFill>
                  <a:srgbClr val="000000"/>
                </a:solidFill>
                <a:latin typeface="Arial"/>
                <a:ea typeface="Arial"/>
                <a:cs typeface="Arial"/>
                <a:sym typeface="Arial"/>
              </a:endParaRPr>
            </a:p>
          </p:txBody>
        </p:sp>
        <p:pic>
          <p:nvPicPr>
            <p:cNvPr id="421" name="Google Shape;421;p18" descr="A black rectangle with blue lines&#10;&#10;AI-generated content may be incorrect."/>
            <p:cNvPicPr preferRelativeResize="0"/>
            <p:nvPr/>
          </p:nvPicPr>
          <p:blipFill rotWithShape="1">
            <a:blip r:embed="rId4">
              <a:alphaModFix/>
            </a:blip>
            <a:srcRect/>
            <a:stretch/>
          </p:blipFill>
          <p:spPr>
            <a:xfrm>
              <a:off x="2496650" y="3972875"/>
              <a:ext cx="3484100" cy="895350"/>
            </a:xfrm>
            <a:prstGeom prst="rect">
              <a:avLst/>
            </a:prstGeom>
            <a:noFill/>
            <a:ln>
              <a:noFill/>
            </a:ln>
          </p:spPr>
        </p:pic>
      </p:grpSp>
      <p:sp>
        <p:nvSpPr>
          <p:cNvPr id="422" name="Google Shape;422;p18"/>
          <p:cNvSpPr txBox="1"/>
          <p:nvPr/>
        </p:nvSpPr>
        <p:spPr>
          <a:xfrm>
            <a:off x="333225" y="1647825"/>
            <a:ext cx="4238700" cy="3143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rgbClr val="000000"/>
                </a:solidFill>
                <a:latin typeface="Arial"/>
                <a:ea typeface="Arial"/>
                <a:cs typeface="Arial"/>
                <a:sym typeface="Arial"/>
              </a:rPr>
              <a:t>Transitioning from Experimentation to Capability</a:t>
            </a:r>
            <a:endParaRPr sz="1800" b="1" i="0" u="none" strike="noStrike" cap="none">
              <a:solidFill>
                <a:srgbClr val="000000"/>
              </a:solidFill>
              <a:latin typeface="Arial"/>
              <a:ea typeface="Arial"/>
              <a:cs typeface="Arial"/>
              <a:sym typeface="Arial"/>
            </a:endParaRPr>
          </a:p>
          <a:p>
            <a:pPr marL="0" marR="0" lvl="0" indent="0" algn="l" rtl="0">
              <a:lnSpc>
                <a:spcPct val="100000"/>
              </a:lnSpc>
              <a:spcBef>
                <a:spcPts val="900"/>
              </a:spcBef>
              <a:spcAft>
                <a:spcPts val="0"/>
              </a:spcAft>
              <a:buClr>
                <a:srgbClr val="000000"/>
              </a:buClr>
              <a:buSzPts val="1200"/>
              <a:buFont typeface="Arial"/>
              <a:buNone/>
            </a:pPr>
            <a:r>
              <a:rPr lang="en" sz="1200" b="0" i="0" u="none" strike="noStrike" cap="none">
                <a:solidFill>
                  <a:srgbClr val="595959"/>
                </a:solidFill>
                <a:latin typeface="Arial"/>
                <a:ea typeface="Arial"/>
                <a:cs typeface="Arial"/>
                <a:sym typeface="Arial"/>
              </a:rPr>
              <a:t>To support your ongoing journey, several resources are available. Practitioners are encouraged to utilize these practical tools directly within your workflows:</a:t>
            </a:r>
            <a:endParaRPr sz="1200" b="0" i="0" u="none" strike="noStrike" cap="none">
              <a:solidFill>
                <a:srgbClr val="595959"/>
              </a:solidFill>
              <a:latin typeface="Arial"/>
              <a:ea typeface="Arial"/>
              <a:cs typeface="Arial"/>
              <a:sym typeface="Arial"/>
            </a:endParaRPr>
          </a:p>
          <a:p>
            <a:pPr marL="0" marR="0" lvl="0" indent="0" algn="l" rtl="0">
              <a:lnSpc>
                <a:spcPct val="100000"/>
              </a:lnSpc>
              <a:spcBef>
                <a:spcPts val="900"/>
              </a:spcBef>
              <a:spcAft>
                <a:spcPts val="0"/>
              </a:spcAft>
              <a:buClr>
                <a:srgbClr val="000000"/>
              </a:buClr>
              <a:buSzPts val="1200"/>
              <a:buFont typeface="Arial"/>
              <a:buNone/>
            </a:pPr>
            <a:r>
              <a:rPr lang="en" sz="1200" b="1" i="0" u="none" strike="noStrike" cap="none">
                <a:solidFill>
                  <a:srgbClr val="182F66"/>
                </a:solidFill>
                <a:latin typeface="Arial"/>
                <a:ea typeface="Arial"/>
                <a:cs typeface="Arial"/>
                <a:sym typeface="Arial"/>
              </a:rPr>
              <a:t>AVAILABLE PRACTITIONER RESOURCES &amp; Coaching on RFO &amp; AI applied to your Acquisitions</a:t>
            </a:r>
            <a:endParaRPr sz="1200" b="1" i="0" u="none" strike="noStrike" cap="none">
              <a:solidFill>
                <a:srgbClr val="182F66"/>
              </a:solidFill>
              <a:latin typeface="Arial"/>
              <a:ea typeface="Arial"/>
              <a:cs typeface="Arial"/>
              <a:sym typeface="Arial"/>
            </a:endParaRPr>
          </a:p>
          <a:p>
            <a:pPr marL="457200" marR="0" lvl="0" indent="-304800" algn="l" rtl="0">
              <a:lnSpc>
                <a:spcPct val="100000"/>
              </a:lnSpc>
              <a:spcBef>
                <a:spcPts val="900"/>
              </a:spcBef>
              <a:spcAft>
                <a:spcPts val="0"/>
              </a:spcAft>
              <a:buClr>
                <a:srgbClr val="000000"/>
              </a:buClr>
              <a:buSzPts val="1200"/>
              <a:buFont typeface="Arial"/>
              <a:buChar char="●"/>
            </a:pPr>
            <a:r>
              <a:rPr lang="en" sz="1200" b="1" i="0" u="none" strike="noStrike" cap="none">
                <a:solidFill>
                  <a:srgbClr val="182F66"/>
                </a:solidFill>
                <a:latin typeface="Arial"/>
                <a:ea typeface="Arial"/>
                <a:cs typeface="Arial"/>
                <a:sym typeface="Arial"/>
              </a:rPr>
              <a:t>Community of Practice &amp; CLPs</a:t>
            </a:r>
            <a:endParaRPr sz="1200" b="1" i="0" u="none" strike="noStrike" cap="none">
              <a:solidFill>
                <a:srgbClr val="182F66"/>
              </a:solidFill>
              <a:latin typeface="Arial"/>
              <a:ea typeface="Arial"/>
              <a:cs typeface="Arial"/>
              <a:sym typeface="Arial"/>
            </a:endParaRPr>
          </a:p>
          <a:p>
            <a:pPr marL="457200" marR="0" lvl="0" indent="-304800" algn="l" rtl="0">
              <a:lnSpc>
                <a:spcPct val="100000"/>
              </a:lnSpc>
              <a:spcBef>
                <a:spcPts val="0"/>
              </a:spcBef>
              <a:spcAft>
                <a:spcPts val="0"/>
              </a:spcAft>
              <a:buClr>
                <a:srgbClr val="182F66"/>
              </a:buClr>
              <a:buSzPts val="1200"/>
              <a:buFont typeface="Arial"/>
              <a:buChar char="●"/>
            </a:pPr>
            <a:r>
              <a:rPr lang="en" sz="1200" b="1" i="0" u="none" strike="noStrike" cap="none">
                <a:solidFill>
                  <a:srgbClr val="182F66"/>
                </a:solidFill>
                <a:latin typeface="Arial"/>
                <a:ea typeface="Arial"/>
                <a:cs typeface="Arial"/>
                <a:sym typeface="Arial"/>
              </a:rPr>
              <a:t>Training, Testing &amp; Coaching</a:t>
            </a:r>
            <a:endParaRPr sz="1200" b="1" i="0" u="none" strike="noStrike" cap="none">
              <a:solidFill>
                <a:srgbClr val="182F66"/>
              </a:solidFill>
              <a:latin typeface="Arial"/>
              <a:ea typeface="Arial"/>
              <a:cs typeface="Arial"/>
              <a:sym typeface="Arial"/>
            </a:endParaRPr>
          </a:p>
          <a:p>
            <a:pPr marL="457200" marR="0" lvl="0" indent="-304800" algn="l" rtl="0">
              <a:lnSpc>
                <a:spcPct val="100000"/>
              </a:lnSpc>
              <a:spcBef>
                <a:spcPts val="0"/>
              </a:spcBef>
              <a:spcAft>
                <a:spcPts val="0"/>
              </a:spcAft>
              <a:buClr>
                <a:srgbClr val="182F66"/>
              </a:buClr>
              <a:buSzPts val="1200"/>
              <a:buFont typeface="Arial"/>
              <a:buChar char="●"/>
            </a:pPr>
            <a:r>
              <a:rPr lang="en" sz="1200" b="1" i="0" u="none" strike="noStrike" cap="none">
                <a:solidFill>
                  <a:srgbClr val="182F66"/>
                </a:solidFill>
                <a:latin typeface="Arial"/>
                <a:ea typeface="Arial"/>
                <a:cs typeface="Arial"/>
                <a:sym typeface="Arial"/>
              </a:rPr>
              <a:t>Office Hours &amp; Best Practice Sharing</a:t>
            </a:r>
            <a:endParaRPr sz="1200" b="1" i="0" u="none" strike="noStrike" cap="none">
              <a:solidFill>
                <a:srgbClr val="182F66"/>
              </a:solidFill>
              <a:latin typeface="Arial"/>
              <a:ea typeface="Arial"/>
              <a:cs typeface="Arial"/>
              <a:sym typeface="Arial"/>
            </a:endParaRPr>
          </a:p>
          <a:p>
            <a:pPr marL="457200" marR="0" lvl="0" indent="-304800" algn="l" rtl="0">
              <a:lnSpc>
                <a:spcPct val="100000"/>
              </a:lnSpc>
              <a:spcBef>
                <a:spcPts val="0"/>
              </a:spcBef>
              <a:spcAft>
                <a:spcPts val="0"/>
              </a:spcAft>
              <a:buClr>
                <a:srgbClr val="333333"/>
              </a:buClr>
              <a:buSzPts val="1200"/>
              <a:buFont typeface="Arial"/>
              <a:buChar char="●"/>
            </a:pPr>
            <a:r>
              <a:rPr lang="en" sz="1200" b="0" i="0" u="none" strike="noStrike" cap="none">
                <a:solidFill>
                  <a:srgbClr val="333333"/>
                </a:solidFill>
                <a:latin typeface="Arial"/>
                <a:ea typeface="Arial"/>
                <a:cs typeface="Arial"/>
                <a:sym typeface="Arial"/>
              </a:rPr>
              <a:t>+ AI adoption and workflow integration</a:t>
            </a:r>
            <a:endParaRPr sz="1200" b="0" i="0" u="none" strike="noStrike" cap="none">
              <a:solidFill>
                <a:srgbClr val="333333"/>
              </a:solidFill>
              <a:latin typeface="Arial"/>
              <a:ea typeface="Arial"/>
              <a:cs typeface="Arial"/>
              <a:sym typeface="Arial"/>
            </a:endParaRPr>
          </a:p>
          <a:p>
            <a:pPr marL="457200" marR="0" lvl="0" indent="-304800" algn="l" rtl="0">
              <a:lnSpc>
                <a:spcPct val="100000"/>
              </a:lnSpc>
              <a:spcBef>
                <a:spcPts val="0"/>
              </a:spcBef>
              <a:spcAft>
                <a:spcPts val="0"/>
              </a:spcAft>
              <a:buClr>
                <a:srgbClr val="333333"/>
              </a:buClr>
              <a:buSzPts val="1200"/>
              <a:buFont typeface="Arial"/>
              <a:buChar char="●"/>
            </a:pPr>
            <a:r>
              <a:rPr lang="en" sz="1200" b="0" i="0" u="none" strike="noStrike" cap="none">
                <a:solidFill>
                  <a:srgbClr val="333333"/>
                </a:solidFill>
                <a:latin typeface="Arial"/>
                <a:ea typeface="Arial"/>
                <a:cs typeface="Arial"/>
                <a:sym typeface="Arial"/>
              </a:rPr>
              <a:t>+ RFO flexibilities and practical applications</a:t>
            </a:r>
            <a:endParaRPr sz="1200" b="0" i="0" u="none" strike="noStrike" cap="none">
              <a:solidFill>
                <a:srgbClr val="333333"/>
              </a:solidFill>
              <a:latin typeface="Arial"/>
              <a:ea typeface="Arial"/>
              <a:cs typeface="Arial"/>
              <a:sym typeface="Arial"/>
            </a:endParaRPr>
          </a:p>
          <a:p>
            <a:pPr marL="457200" marR="0" lvl="0" indent="-304800" algn="l" rtl="0">
              <a:lnSpc>
                <a:spcPct val="100000"/>
              </a:lnSpc>
              <a:spcBef>
                <a:spcPts val="0"/>
              </a:spcBef>
              <a:spcAft>
                <a:spcPts val="0"/>
              </a:spcAft>
              <a:buClr>
                <a:srgbClr val="333333"/>
              </a:buClr>
              <a:buSzPts val="1200"/>
              <a:buFont typeface="Arial"/>
              <a:buChar char="●"/>
            </a:pPr>
            <a:r>
              <a:rPr lang="en" sz="1200" b="0" i="0" u="none" strike="noStrike" cap="none">
                <a:solidFill>
                  <a:srgbClr val="333333"/>
                </a:solidFill>
                <a:latin typeface="Arial"/>
                <a:ea typeface="Arial"/>
                <a:cs typeface="Arial"/>
                <a:sym typeface="Arial"/>
              </a:rPr>
              <a:t>+ Prompt engineering best practices</a:t>
            </a:r>
            <a:endParaRPr sz="1200" b="0" i="0" u="none" strike="noStrike" cap="none">
              <a:solidFill>
                <a:srgbClr val="333333"/>
              </a:solidFill>
              <a:latin typeface="Arial"/>
              <a:ea typeface="Arial"/>
              <a:cs typeface="Arial"/>
              <a:sym typeface="Arial"/>
            </a:endParaRPr>
          </a:p>
        </p:txBody>
      </p:sp>
      <p:pic>
        <p:nvPicPr>
          <p:cNvPr id="423" name="Google Shape;423;p18" descr="Get a coach! Get tools! Get confident!"/>
          <p:cNvPicPr preferRelativeResize="0"/>
          <p:nvPr/>
        </p:nvPicPr>
        <p:blipFill rotWithShape="1">
          <a:blip r:embed="rId5">
            <a:alphaModFix/>
          </a:blip>
          <a:srcRect/>
          <a:stretch/>
        </p:blipFill>
        <p:spPr>
          <a:xfrm>
            <a:off x="4667250" y="1647825"/>
            <a:ext cx="4134000" cy="3143400"/>
          </a:xfrm>
          <a:prstGeom prst="rect">
            <a:avLst/>
          </a:prstGeom>
          <a:noFill/>
          <a:ln>
            <a:noFill/>
          </a:ln>
        </p:spPr>
      </p:pic>
      <p:sp>
        <p:nvSpPr>
          <p:cNvPr id="424" name="Google Shape;424;p18">
            <a:extLst>
              <a:ext uri="{C183D7F6-B498-43B3-948B-1728B52AA6E4}">
                <adec:decorative xmlns:adec="http://schemas.microsoft.com/office/drawing/2017/decorative" val="1"/>
              </a:ext>
            </a:extLst>
          </p:cNvPr>
          <p:cNvSpPr/>
          <p:nvPr/>
        </p:nvSpPr>
        <p:spPr>
          <a:xfrm>
            <a:off x="4762500" y="1714500"/>
            <a:ext cx="76200" cy="2952900"/>
          </a:xfrm>
          <a:prstGeom prst="roundRect">
            <a:avLst>
              <a:gd name="adj" fmla="val 25000"/>
            </a:avLst>
          </a:prstGeom>
          <a:solidFill>
            <a:srgbClr val="182F6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25" name="Google Shape;425;p18" descr="This image depicts three people discussing RFO, AI, and AFW."/>
          <p:cNvPicPr preferRelativeResize="0"/>
          <p:nvPr/>
        </p:nvPicPr>
        <p:blipFill rotWithShape="1">
          <a:blip r:embed="rId6">
            <a:alphaModFix/>
          </a:blip>
          <a:srcRect/>
          <a:stretch/>
        </p:blipFill>
        <p:spPr>
          <a:xfrm>
            <a:off x="5177586" y="1985553"/>
            <a:ext cx="1226212" cy="1110121"/>
          </a:xfrm>
          <a:prstGeom prst="rect">
            <a:avLst/>
          </a:prstGeom>
          <a:noFill/>
          <a:ln>
            <a:noFill/>
          </a:ln>
        </p:spPr>
      </p:pic>
      <p:sp>
        <p:nvSpPr>
          <p:cNvPr id="426" name="Google Shape;426;p18"/>
          <p:cNvSpPr txBox="1"/>
          <p:nvPr/>
        </p:nvSpPr>
        <p:spPr>
          <a:xfrm>
            <a:off x="6663450" y="1809875"/>
            <a:ext cx="2190900" cy="1285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182F66"/>
                </a:solidFill>
                <a:latin typeface="Arial"/>
                <a:ea typeface="Arial"/>
                <a:cs typeface="Arial"/>
                <a:sym typeface="Arial"/>
              </a:rPr>
              <a:t>Get a Coach! Get Tools! Get Confident!</a:t>
            </a:r>
            <a:endParaRPr sz="1200" b="1" i="0" u="none" strike="noStrike" cap="none">
              <a:solidFill>
                <a:srgbClr val="182F66"/>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000000"/>
                </a:solidFill>
                <a:latin typeface="Arial"/>
                <a:ea typeface="Arial"/>
                <a:cs typeface="Arial"/>
                <a:sym typeface="Arial"/>
              </a:rPr>
              <a:t>Danielle Mouw</a:t>
            </a: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595959"/>
                </a:solidFill>
                <a:latin typeface="Arial"/>
                <a:ea typeface="Arial"/>
                <a:cs typeface="Arial"/>
                <a:sym typeface="Arial"/>
              </a:rPr>
              <a:t>RFO Team &amp; GSA PILOTS Program</a:t>
            </a:r>
            <a:endParaRPr sz="1200" b="0" i="0" u="none" strike="noStrike" cap="none">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182F66"/>
                </a:solidFill>
                <a:latin typeface="Arial"/>
                <a:ea typeface="Arial"/>
                <a:cs typeface="Arial"/>
                <a:sym typeface="Arial"/>
              </a:rPr>
              <a:t>Danielle.Mouw@gsa.gov</a:t>
            </a:r>
            <a:endParaRPr sz="1200" b="1" i="0" u="none" strike="noStrike" cap="none">
              <a:solidFill>
                <a:srgbClr val="182F66"/>
              </a:solidFill>
              <a:latin typeface="Arial"/>
              <a:ea typeface="Arial"/>
              <a:cs typeface="Arial"/>
              <a:sym typeface="Arial"/>
            </a:endParaRPr>
          </a:p>
        </p:txBody>
      </p:sp>
      <p:sp>
        <p:nvSpPr>
          <p:cNvPr id="427" name="Google Shape;427;p18">
            <a:extLst>
              <a:ext uri="{C183D7F6-B498-43B3-948B-1728B52AA6E4}">
                <adec:decorative xmlns:adec="http://schemas.microsoft.com/office/drawing/2017/decorative" val="1"/>
              </a:ext>
            </a:extLst>
          </p:cNvPr>
          <p:cNvSpPr/>
          <p:nvPr/>
        </p:nvSpPr>
        <p:spPr>
          <a:xfrm>
            <a:off x="4991100" y="3286125"/>
            <a:ext cx="3486300" cy="1190700"/>
          </a:xfrm>
          <a:prstGeom prst="roundRect">
            <a:avLst>
              <a:gd name="adj" fmla="val 4800"/>
            </a:avLst>
          </a:prstGeom>
          <a:solidFill>
            <a:srgbClr val="EEEEEE"/>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8" name="Google Shape;428;p18"/>
          <p:cNvSpPr txBox="1"/>
          <p:nvPr/>
        </p:nvSpPr>
        <p:spPr>
          <a:xfrm>
            <a:off x="5133975" y="3381375"/>
            <a:ext cx="3200400" cy="10002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050"/>
              <a:buFont typeface="Arial"/>
              <a:buNone/>
            </a:pPr>
            <a:r>
              <a:rPr lang="en" sz="1050" b="1" i="0" u="none" strike="noStrike" cap="none">
                <a:solidFill>
                  <a:srgbClr val="182F66"/>
                </a:solidFill>
                <a:latin typeface="Arial"/>
                <a:ea typeface="Arial"/>
                <a:cs typeface="Arial"/>
                <a:sym typeface="Arial"/>
              </a:rPr>
              <a:t>Need Program Guidance?</a:t>
            </a:r>
            <a:endParaRPr sz="1050" b="1" i="0" u="none" strike="noStrike" cap="none">
              <a:solidFill>
                <a:srgbClr val="182F66"/>
              </a:solidFill>
              <a:latin typeface="Arial"/>
              <a:ea typeface="Arial"/>
              <a:cs typeface="Arial"/>
              <a:sym typeface="Arial"/>
            </a:endParaRPr>
          </a:p>
          <a:p>
            <a:pPr marL="0" marR="0" lvl="0" indent="0" algn="l" rtl="0">
              <a:lnSpc>
                <a:spcPct val="100000"/>
              </a:lnSpc>
              <a:spcBef>
                <a:spcPts val="300"/>
              </a:spcBef>
              <a:spcAft>
                <a:spcPts val="900"/>
              </a:spcAft>
              <a:buClr>
                <a:srgbClr val="000000"/>
              </a:buClr>
              <a:buSzPts val="1050"/>
              <a:buFont typeface="Arial"/>
              <a:buNone/>
            </a:pPr>
            <a:r>
              <a:rPr lang="en" sz="1050" b="0" i="0" u="none" strike="noStrike" cap="none">
                <a:solidFill>
                  <a:srgbClr val="595959"/>
                </a:solidFill>
                <a:latin typeface="Arial"/>
                <a:ea typeface="Arial"/>
                <a:cs typeface="Arial"/>
                <a:sym typeface="Arial"/>
              </a:rPr>
              <a:t>As you begin integrating these tools, remember to leverage the </a:t>
            </a:r>
            <a:r>
              <a:rPr lang="en" sz="1050" b="1" i="0" u="none" strike="noStrike" cap="none">
                <a:solidFill>
                  <a:srgbClr val="595959"/>
                </a:solidFill>
                <a:latin typeface="Arial"/>
                <a:ea typeface="Arial"/>
                <a:cs typeface="Arial"/>
                <a:sym typeface="Arial"/>
              </a:rPr>
              <a:t>RFO Team</a:t>
            </a:r>
            <a:r>
              <a:rPr lang="en" sz="1050" b="0" i="0" u="none" strike="noStrike" cap="none">
                <a:solidFill>
                  <a:srgbClr val="595959"/>
                </a:solidFill>
                <a:latin typeface="Arial"/>
                <a:ea typeface="Arial"/>
                <a:cs typeface="Arial"/>
                <a:sym typeface="Arial"/>
              </a:rPr>
              <a:t> and </a:t>
            </a:r>
            <a:r>
              <a:rPr lang="en" sz="1050" b="1" i="0" u="none" strike="noStrike" cap="none">
                <a:solidFill>
                  <a:srgbClr val="595959"/>
                </a:solidFill>
                <a:latin typeface="Arial"/>
                <a:ea typeface="Arial"/>
                <a:cs typeface="Arial"/>
                <a:sym typeface="Arial"/>
              </a:rPr>
              <a:t>GSA PILOTS Program</a:t>
            </a:r>
            <a:r>
              <a:rPr lang="en" sz="1050" b="0" i="0" u="none" strike="noStrike" cap="none">
                <a:solidFill>
                  <a:srgbClr val="595959"/>
                </a:solidFill>
                <a:latin typeface="Arial"/>
                <a:ea typeface="Arial"/>
                <a:cs typeface="Arial"/>
                <a:sym typeface="Arial"/>
              </a:rPr>
              <a:t> for dedicated guidance.</a:t>
            </a:r>
            <a:endParaRPr sz="1050" b="0" i="0" u="none" strike="noStrike" cap="none">
              <a:solidFill>
                <a:srgbClr val="595959"/>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19"/>
          <p:cNvSpPr txBox="1">
            <a:spLocks noGrp="1"/>
          </p:cNvSpPr>
          <p:nvPr>
            <p:ph type="title" idx="4294967295"/>
          </p:nvPr>
        </p:nvSpPr>
        <p:spPr>
          <a:xfrm>
            <a:off x="311700" y="-572700"/>
            <a:ext cx="8520600" cy="572700"/>
          </a:xfrm>
          <a:prstGeom prst="rect">
            <a:avLst/>
          </a:prstGeom>
          <a:noFill/>
          <a:ln>
            <a:noFill/>
          </a:ln>
        </p:spPr>
        <p:txBody>
          <a:bodyPr spcFirstLastPara="1" wrap="square" lIns="91425" tIns="91425" rIns="91425" bIns="91425" anchor="b" anchorCtr="0">
            <a:normAutofit fontScale="90000"/>
          </a:bodyPr>
          <a:lstStyle/>
          <a:p>
            <a:pPr marL="0" lvl="0" indent="0" algn="l" rtl="0">
              <a:lnSpc>
                <a:spcPct val="100000"/>
              </a:lnSpc>
              <a:spcBef>
                <a:spcPts val="0"/>
              </a:spcBef>
              <a:spcAft>
                <a:spcPts val="0"/>
              </a:spcAft>
              <a:buClr>
                <a:schemeClr val="dk1"/>
              </a:buClr>
              <a:buSzPct val="111111"/>
              <a:buNone/>
            </a:pPr>
            <a:r>
              <a:rPr lang="en"/>
              <a:t>Conclusion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
          <p:cNvSpPr txBox="1">
            <a:spLocks noGrp="1"/>
          </p:cNvSpPr>
          <p:nvPr>
            <p:ph type="title"/>
          </p:nvPr>
        </p:nvSpPr>
        <p:spPr>
          <a:xfrm>
            <a:off x="503650" y="902300"/>
            <a:ext cx="82560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00000"/>
              <a:buNone/>
            </a:pPr>
            <a:r>
              <a:rPr lang="en"/>
              <a:t>Objectives for today:</a:t>
            </a:r>
            <a:endParaRPr/>
          </a:p>
        </p:txBody>
      </p:sp>
      <p:grpSp>
        <p:nvGrpSpPr>
          <p:cNvPr id="212" name="Google Shape;212;p2" descr="Understand where RFO and related rulemaking efforts stand today and what they mean for acquisition teams."/>
          <p:cNvGrpSpPr/>
          <p:nvPr/>
        </p:nvGrpSpPr>
        <p:grpSpPr>
          <a:xfrm>
            <a:off x="438150" y="1475000"/>
            <a:ext cx="8239125" cy="428700"/>
            <a:chOff x="0" y="0"/>
            <a:chExt cx="8239125" cy="428700"/>
          </a:xfrm>
        </p:grpSpPr>
        <p:sp>
          <p:nvSpPr>
            <p:cNvPr id="213" name="Google Shape;213;p2"/>
            <p:cNvSpPr/>
            <p:nvPr/>
          </p:nvSpPr>
          <p:spPr>
            <a:xfrm>
              <a:off x="0" y="0"/>
              <a:ext cx="428700" cy="428700"/>
            </a:xfrm>
            <a:prstGeom prst="roundRect">
              <a:avLst>
                <a:gd name="adj" fmla="val 50000"/>
              </a:avLst>
            </a:prstGeom>
            <a:solidFill>
              <a:srgbClr val="E1F5FE"/>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2"/>
            <p:cNvSpPr txBox="1"/>
            <p:nvPr/>
          </p:nvSpPr>
          <p:spPr>
            <a:xfrm>
              <a:off x="0" y="0"/>
              <a:ext cx="428700" cy="4287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0288D1"/>
                  </a:solidFill>
                  <a:latin typeface="Arial"/>
                  <a:ea typeface="Arial"/>
                  <a:cs typeface="Arial"/>
                  <a:sym typeface="Arial"/>
                </a:rPr>
                <a:t>1</a:t>
              </a:r>
              <a:endParaRPr sz="1400" b="1" i="0" u="none" strike="noStrike" cap="none">
                <a:solidFill>
                  <a:srgbClr val="0288D1"/>
                </a:solidFill>
                <a:latin typeface="Arial"/>
                <a:ea typeface="Arial"/>
                <a:cs typeface="Arial"/>
                <a:sym typeface="Arial"/>
              </a:endParaRPr>
            </a:p>
          </p:txBody>
        </p:sp>
        <p:sp>
          <p:nvSpPr>
            <p:cNvPr id="215" name="Google Shape;215;p2"/>
            <p:cNvSpPr txBox="1"/>
            <p:nvPr/>
          </p:nvSpPr>
          <p:spPr>
            <a:xfrm>
              <a:off x="619125" y="0"/>
              <a:ext cx="7620000" cy="428700"/>
            </a:xfrm>
            <a:prstGeom prst="rect">
              <a:avLst/>
            </a:prstGeom>
            <a:solidFill>
              <a:srgbClr val="000000">
                <a:alpha val="0"/>
              </a:srgbClr>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dirty="0">
                  <a:solidFill>
                    <a:srgbClr val="212121"/>
                  </a:solidFill>
                  <a:latin typeface="Arial"/>
                  <a:ea typeface="Arial"/>
                  <a:cs typeface="Arial"/>
                  <a:sym typeface="Arial"/>
                </a:rPr>
                <a:t>Understand where RFO and related rulemaking efforts stand today and what they mean for acquisition teams.</a:t>
              </a:r>
              <a:endParaRPr sz="1400" b="0" i="0" u="none" strike="noStrike" cap="none" dirty="0">
                <a:solidFill>
                  <a:srgbClr val="212121"/>
                </a:solidFill>
                <a:latin typeface="Arial"/>
                <a:ea typeface="Arial"/>
                <a:cs typeface="Arial"/>
                <a:sym typeface="Arial"/>
              </a:endParaRPr>
            </a:p>
          </p:txBody>
        </p:sp>
      </p:grpSp>
      <p:grpSp>
        <p:nvGrpSpPr>
          <p:cNvPr id="216" name="Google Shape;216;p2" descr="Recognize how evolving policy direction supports greater flexibility, discretion, and smarter acquisition planning."/>
          <p:cNvGrpSpPr/>
          <p:nvPr/>
        </p:nvGrpSpPr>
        <p:grpSpPr>
          <a:xfrm>
            <a:off x="438150" y="2143050"/>
            <a:ext cx="8239125" cy="428700"/>
            <a:chOff x="0" y="0"/>
            <a:chExt cx="8239125" cy="428700"/>
          </a:xfrm>
        </p:grpSpPr>
        <p:sp>
          <p:nvSpPr>
            <p:cNvPr id="217" name="Google Shape;217;p2"/>
            <p:cNvSpPr/>
            <p:nvPr/>
          </p:nvSpPr>
          <p:spPr>
            <a:xfrm>
              <a:off x="0" y="0"/>
              <a:ext cx="428700" cy="428700"/>
            </a:xfrm>
            <a:prstGeom prst="roundRect">
              <a:avLst>
                <a:gd name="adj" fmla="val 50000"/>
              </a:avLst>
            </a:prstGeom>
            <a:solidFill>
              <a:srgbClr val="E1F5FE"/>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2"/>
            <p:cNvSpPr txBox="1"/>
            <p:nvPr/>
          </p:nvSpPr>
          <p:spPr>
            <a:xfrm>
              <a:off x="0" y="0"/>
              <a:ext cx="428700" cy="4287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0288D1"/>
                  </a:solidFill>
                  <a:latin typeface="Arial"/>
                  <a:ea typeface="Arial"/>
                  <a:cs typeface="Arial"/>
                  <a:sym typeface="Arial"/>
                </a:rPr>
                <a:t>2</a:t>
              </a:r>
              <a:endParaRPr sz="1400" b="1" i="0" u="none" strike="noStrike" cap="none">
                <a:solidFill>
                  <a:srgbClr val="0288D1"/>
                </a:solidFill>
                <a:latin typeface="Arial"/>
                <a:ea typeface="Arial"/>
                <a:cs typeface="Arial"/>
                <a:sym typeface="Arial"/>
              </a:endParaRPr>
            </a:p>
          </p:txBody>
        </p:sp>
        <p:sp>
          <p:nvSpPr>
            <p:cNvPr id="219" name="Google Shape;219;p2"/>
            <p:cNvSpPr txBox="1"/>
            <p:nvPr/>
          </p:nvSpPr>
          <p:spPr>
            <a:xfrm>
              <a:off x="619125" y="0"/>
              <a:ext cx="7620000" cy="428700"/>
            </a:xfrm>
            <a:prstGeom prst="rect">
              <a:avLst/>
            </a:prstGeom>
            <a:solidFill>
              <a:srgbClr val="000000">
                <a:alpha val="0"/>
              </a:srgbClr>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dirty="0">
                  <a:solidFill>
                    <a:srgbClr val="212121"/>
                  </a:solidFill>
                  <a:latin typeface="Arial"/>
                  <a:ea typeface="Arial"/>
                  <a:cs typeface="Arial"/>
                  <a:sym typeface="Arial"/>
                </a:rPr>
                <a:t>Recognize how evolving policy direction supports greater flexibility, discretion, and smarter acquisition planning.</a:t>
              </a:r>
              <a:endParaRPr sz="1400" b="0" i="0" u="none" strike="noStrike" cap="none" dirty="0">
                <a:solidFill>
                  <a:srgbClr val="212121"/>
                </a:solidFill>
                <a:latin typeface="Arial"/>
                <a:ea typeface="Arial"/>
                <a:cs typeface="Arial"/>
                <a:sym typeface="Arial"/>
              </a:endParaRPr>
            </a:p>
          </p:txBody>
        </p:sp>
      </p:grpSp>
      <p:grpSp>
        <p:nvGrpSpPr>
          <p:cNvPr id="220" name="Google Shape;220;p2" descr="Explore how performance-based acquisition, BPAs, and commercial-first strategies can streamline the buying process."/>
          <p:cNvGrpSpPr/>
          <p:nvPr/>
        </p:nvGrpSpPr>
        <p:grpSpPr>
          <a:xfrm>
            <a:off x="438150" y="2725400"/>
            <a:ext cx="8239125" cy="428700"/>
            <a:chOff x="0" y="0"/>
            <a:chExt cx="8239125" cy="428700"/>
          </a:xfrm>
        </p:grpSpPr>
        <p:sp>
          <p:nvSpPr>
            <p:cNvPr id="221" name="Google Shape;221;p2"/>
            <p:cNvSpPr/>
            <p:nvPr/>
          </p:nvSpPr>
          <p:spPr>
            <a:xfrm>
              <a:off x="0" y="0"/>
              <a:ext cx="428700" cy="428700"/>
            </a:xfrm>
            <a:prstGeom prst="roundRect">
              <a:avLst>
                <a:gd name="adj" fmla="val 50000"/>
              </a:avLst>
            </a:prstGeom>
            <a:solidFill>
              <a:srgbClr val="E1F5FE"/>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2"/>
            <p:cNvSpPr txBox="1"/>
            <p:nvPr/>
          </p:nvSpPr>
          <p:spPr>
            <a:xfrm>
              <a:off x="0" y="0"/>
              <a:ext cx="428700" cy="4287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0288D1"/>
                  </a:solidFill>
                  <a:latin typeface="Arial"/>
                  <a:ea typeface="Arial"/>
                  <a:cs typeface="Arial"/>
                  <a:sym typeface="Arial"/>
                </a:rPr>
                <a:t>3</a:t>
              </a:r>
              <a:endParaRPr sz="1400" b="1" i="0" u="none" strike="noStrike" cap="none">
                <a:solidFill>
                  <a:srgbClr val="0288D1"/>
                </a:solidFill>
                <a:latin typeface="Arial"/>
                <a:ea typeface="Arial"/>
                <a:cs typeface="Arial"/>
                <a:sym typeface="Arial"/>
              </a:endParaRPr>
            </a:p>
          </p:txBody>
        </p:sp>
        <p:sp>
          <p:nvSpPr>
            <p:cNvPr id="223" name="Google Shape;223;p2"/>
            <p:cNvSpPr txBox="1"/>
            <p:nvPr/>
          </p:nvSpPr>
          <p:spPr>
            <a:xfrm>
              <a:off x="619125" y="0"/>
              <a:ext cx="7620000" cy="428700"/>
            </a:xfrm>
            <a:prstGeom prst="rect">
              <a:avLst/>
            </a:prstGeom>
            <a:solidFill>
              <a:srgbClr val="000000">
                <a:alpha val="0"/>
              </a:srgbClr>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dirty="0">
                  <a:solidFill>
                    <a:srgbClr val="212121"/>
                  </a:solidFill>
                  <a:latin typeface="Arial"/>
                  <a:ea typeface="Arial"/>
                  <a:cs typeface="Arial"/>
                  <a:sym typeface="Arial"/>
                </a:rPr>
                <a:t>Explore how performance-based acquisition, BPAs, and commercial-first strategies can streamline the buying process.</a:t>
              </a:r>
              <a:endParaRPr sz="1400" b="0" i="0" u="none" strike="noStrike" cap="none" dirty="0">
                <a:solidFill>
                  <a:srgbClr val="212121"/>
                </a:solidFill>
                <a:latin typeface="Arial"/>
                <a:ea typeface="Arial"/>
                <a:cs typeface="Arial"/>
                <a:sym typeface="Arial"/>
              </a:endParaRPr>
            </a:p>
          </p:txBody>
        </p:sp>
      </p:grpSp>
      <p:grpSp>
        <p:nvGrpSpPr>
          <p:cNvPr id="224" name="Google Shape;224;p2" descr="Identify key resources, learning opportunities, and communities available to support implementation."/>
          <p:cNvGrpSpPr/>
          <p:nvPr/>
        </p:nvGrpSpPr>
        <p:grpSpPr>
          <a:xfrm>
            <a:off x="438150" y="3307750"/>
            <a:ext cx="8208450" cy="481150"/>
            <a:chOff x="0" y="-190425"/>
            <a:chExt cx="8208450" cy="481150"/>
          </a:xfrm>
        </p:grpSpPr>
        <p:sp>
          <p:nvSpPr>
            <p:cNvPr id="225" name="Google Shape;225;p2"/>
            <p:cNvSpPr/>
            <p:nvPr/>
          </p:nvSpPr>
          <p:spPr>
            <a:xfrm>
              <a:off x="0" y="-137975"/>
              <a:ext cx="428700" cy="428700"/>
            </a:xfrm>
            <a:prstGeom prst="roundRect">
              <a:avLst>
                <a:gd name="adj" fmla="val 50000"/>
              </a:avLst>
            </a:prstGeom>
            <a:solidFill>
              <a:srgbClr val="E1F5FE"/>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2"/>
            <p:cNvSpPr txBox="1"/>
            <p:nvPr/>
          </p:nvSpPr>
          <p:spPr>
            <a:xfrm>
              <a:off x="0" y="-137975"/>
              <a:ext cx="428700" cy="4287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0288D1"/>
                  </a:solidFill>
                  <a:latin typeface="Arial"/>
                  <a:ea typeface="Arial"/>
                  <a:cs typeface="Arial"/>
                  <a:sym typeface="Arial"/>
                </a:rPr>
                <a:t>4</a:t>
              </a:r>
              <a:endParaRPr sz="1400" b="1" i="0" u="none" strike="noStrike" cap="none">
                <a:solidFill>
                  <a:srgbClr val="0288D1"/>
                </a:solidFill>
                <a:latin typeface="Arial"/>
                <a:ea typeface="Arial"/>
                <a:cs typeface="Arial"/>
                <a:sym typeface="Arial"/>
              </a:endParaRPr>
            </a:p>
          </p:txBody>
        </p:sp>
        <p:sp>
          <p:nvSpPr>
            <p:cNvPr id="227" name="Google Shape;227;p2"/>
            <p:cNvSpPr txBox="1"/>
            <p:nvPr/>
          </p:nvSpPr>
          <p:spPr>
            <a:xfrm>
              <a:off x="588450" y="-190425"/>
              <a:ext cx="7620000" cy="428700"/>
            </a:xfrm>
            <a:prstGeom prst="rect">
              <a:avLst/>
            </a:prstGeom>
            <a:solidFill>
              <a:srgbClr val="000000">
                <a:alpha val="0"/>
              </a:srgbClr>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dirty="0">
                  <a:solidFill>
                    <a:srgbClr val="212121"/>
                  </a:solidFill>
                  <a:latin typeface="Arial"/>
                  <a:ea typeface="Arial"/>
                  <a:cs typeface="Arial"/>
                  <a:sym typeface="Arial"/>
                </a:rPr>
                <a:t>Identify key resources, learning opportunities, and communities available to support implementation.</a:t>
              </a:r>
              <a:endParaRPr sz="1400" b="0" i="0" u="none" strike="noStrike" cap="none" dirty="0">
                <a:solidFill>
                  <a:srgbClr val="212121"/>
                </a:solidFill>
                <a:latin typeface="Arial"/>
                <a:ea typeface="Arial"/>
                <a:cs typeface="Arial"/>
                <a:sym typeface="Arial"/>
              </a:endParaRPr>
            </a:p>
          </p:txBody>
        </p:sp>
      </p:grpSp>
      <p:grpSp>
        <p:nvGrpSpPr>
          <p:cNvPr id="228" name="Google Shape;228;p2" descr="Leave with a clearer sense of practical next steps for applying RFO concepts in day-to-day acquisition work."/>
          <p:cNvGrpSpPr/>
          <p:nvPr/>
        </p:nvGrpSpPr>
        <p:grpSpPr>
          <a:xfrm>
            <a:off x="438150" y="4084550"/>
            <a:ext cx="8239125" cy="428700"/>
            <a:chOff x="0" y="0"/>
            <a:chExt cx="8239125" cy="428700"/>
          </a:xfrm>
        </p:grpSpPr>
        <p:sp>
          <p:nvSpPr>
            <p:cNvPr id="229" name="Google Shape;229;p2"/>
            <p:cNvSpPr/>
            <p:nvPr/>
          </p:nvSpPr>
          <p:spPr>
            <a:xfrm>
              <a:off x="0" y="0"/>
              <a:ext cx="428700" cy="428700"/>
            </a:xfrm>
            <a:prstGeom prst="roundRect">
              <a:avLst>
                <a:gd name="adj" fmla="val 50000"/>
              </a:avLst>
            </a:prstGeom>
            <a:solidFill>
              <a:srgbClr val="E1F5FE"/>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2"/>
            <p:cNvSpPr txBox="1"/>
            <p:nvPr/>
          </p:nvSpPr>
          <p:spPr>
            <a:xfrm>
              <a:off x="0" y="0"/>
              <a:ext cx="428700" cy="4287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0288D1"/>
                  </a:solidFill>
                  <a:latin typeface="Arial"/>
                  <a:ea typeface="Arial"/>
                  <a:cs typeface="Arial"/>
                  <a:sym typeface="Arial"/>
                </a:rPr>
                <a:t>5</a:t>
              </a:r>
              <a:endParaRPr sz="1400" b="1" i="0" u="none" strike="noStrike" cap="none">
                <a:solidFill>
                  <a:srgbClr val="0288D1"/>
                </a:solidFill>
                <a:latin typeface="Arial"/>
                <a:ea typeface="Arial"/>
                <a:cs typeface="Arial"/>
                <a:sym typeface="Arial"/>
              </a:endParaRPr>
            </a:p>
          </p:txBody>
        </p:sp>
        <p:sp>
          <p:nvSpPr>
            <p:cNvPr id="231" name="Google Shape;231;p2"/>
            <p:cNvSpPr txBox="1"/>
            <p:nvPr/>
          </p:nvSpPr>
          <p:spPr>
            <a:xfrm>
              <a:off x="619125" y="0"/>
              <a:ext cx="7620000" cy="428700"/>
            </a:xfrm>
            <a:prstGeom prst="rect">
              <a:avLst/>
            </a:prstGeom>
            <a:solidFill>
              <a:srgbClr val="000000">
                <a:alpha val="0"/>
              </a:srgbClr>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dirty="0">
                  <a:solidFill>
                    <a:srgbClr val="212121"/>
                  </a:solidFill>
                  <a:latin typeface="Arial"/>
                  <a:ea typeface="Arial"/>
                  <a:cs typeface="Arial"/>
                  <a:sym typeface="Arial"/>
                </a:rPr>
                <a:t>Leave with a clearer sense of practical next steps for applying RFO concepts in day-to-day acquisition work.</a:t>
              </a:r>
              <a:endParaRPr sz="1400" b="0" i="0" u="none" strike="noStrike" cap="none" dirty="0">
                <a:solidFill>
                  <a:srgbClr val="212121"/>
                </a:solidFill>
                <a:latin typeface="Arial"/>
                <a:ea typeface="Arial"/>
                <a:cs typeface="Arial"/>
                <a:sym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
          <p:cNvSpPr txBox="1">
            <a:spLocks noGrp="1"/>
          </p:cNvSpPr>
          <p:nvPr>
            <p:ph type="title"/>
          </p:nvPr>
        </p:nvSpPr>
        <p:spPr>
          <a:xfrm>
            <a:off x="444000" y="-830688"/>
            <a:ext cx="82560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00000"/>
              <a:buNone/>
            </a:pPr>
            <a:r>
              <a:rPr lang="en"/>
              <a:t>Presenters</a:t>
            </a:r>
            <a:endParaRPr/>
          </a:p>
        </p:txBody>
      </p:sp>
      <p:pic>
        <p:nvPicPr>
          <p:cNvPr id="237" name="Google Shape;237;p3" descr="This image shows Monica Taylor, the RFO Practitioner Workstream."/>
          <p:cNvPicPr preferRelativeResize="0"/>
          <p:nvPr/>
        </p:nvPicPr>
        <p:blipFill rotWithShape="1">
          <a:blip r:embed="rId3">
            <a:alphaModFix/>
          </a:blip>
          <a:srcRect/>
          <a:stretch/>
        </p:blipFill>
        <p:spPr>
          <a:xfrm>
            <a:off x="1009106" y="1473413"/>
            <a:ext cx="1612173" cy="1612173"/>
          </a:xfrm>
          <a:prstGeom prst="rect">
            <a:avLst/>
          </a:prstGeom>
          <a:noFill/>
          <a:ln>
            <a:noFill/>
          </a:ln>
        </p:spPr>
      </p:pic>
      <p:pic>
        <p:nvPicPr>
          <p:cNvPr id="238" name="Google Shape;238;p3" descr="This image shows Jimmy Abyad, the RFO Practitioner Workstream."/>
          <p:cNvPicPr preferRelativeResize="0"/>
          <p:nvPr/>
        </p:nvPicPr>
        <p:blipFill rotWithShape="1">
          <a:blip r:embed="rId4">
            <a:alphaModFix/>
          </a:blip>
          <a:srcRect/>
          <a:stretch/>
        </p:blipFill>
        <p:spPr>
          <a:xfrm>
            <a:off x="3823944" y="1473413"/>
            <a:ext cx="1595379" cy="1612173"/>
          </a:xfrm>
          <a:prstGeom prst="rect">
            <a:avLst/>
          </a:prstGeom>
          <a:noFill/>
          <a:ln>
            <a:noFill/>
          </a:ln>
        </p:spPr>
      </p:pic>
      <p:pic>
        <p:nvPicPr>
          <p:cNvPr id="239" name="Google Shape;239;p3" descr="This image shows Danielle Mouw, the RFO Team, and the GSA PILOTS program manager."/>
          <p:cNvPicPr preferRelativeResize="0"/>
          <p:nvPr/>
        </p:nvPicPr>
        <p:blipFill rotWithShape="1">
          <a:blip r:embed="rId5">
            <a:alphaModFix/>
          </a:blip>
          <a:srcRect/>
          <a:stretch/>
        </p:blipFill>
        <p:spPr>
          <a:xfrm>
            <a:off x="6638466" y="1473413"/>
            <a:ext cx="1496427" cy="1612173"/>
          </a:xfrm>
          <a:prstGeom prst="rect">
            <a:avLst/>
          </a:prstGeom>
          <a:noFill/>
          <a:ln>
            <a:noFill/>
          </a:ln>
        </p:spPr>
      </p:pic>
      <p:sp>
        <p:nvSpPr>
          <p:cNvPr id="240" name="Google Shape;240;p3"/>
          <p:cNvSpPr txBox="1"/>
          <p:nvPr/>
        </p:nvSpPr>
        <p:spPr>
          <a:xfrm>
            <a:off x="531661" y="3433379"/>
            <a:ext cx="2567062" cy="877133"/>
          </a:xfrm>
          <a:prstGeom prst="rect">
            <a:avLst/>
          </a:prstGeom>
          <a:solidFill>
            <a:srgbClr val="EEEEEE"/>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 sz="1500" b="1" i="0" u="none" strike="noStrike" cap="none">
                <a:solidFill>
                  <a:schemeClr val="dk1"/>
                </a:solidFill>
                <a:latin typeface="Arial"/>
                <a:ea typeface="Arial"/>
                <a:cs typeface="Arial"/>
                <a:sym typeface="Arial"/>
              </a:rPr>
              <a:t>Monica Taylor</a:t>
            </a:r>
            <a:endParaRPr sz="15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r>
              <a:rPr lang="en" sz="1500" b="0" i="0" u="none" strike="noStrike" cap="none">
                <a:solidFill>
                  <a:schemeClr val="dk1"/>
                </a:solidFill>
                <a:latin typeface="Arial"/>
                <a:ea typeface="Arial"/>
                <a:cs typeface="Arial"/>
                <a:sym typeface="Arial"/>
              </a:rPr>
              <a:t>RFO Practitioner Workstream</a:t>
            </a:r>
            <a:endParaRPr sz="1500" b="0" i="0" u="none" strike="noStrike" cap="none">
              <a:solidFill>
                <a:schemeClr val="dk1"/>
              </a:solidFill>
              <a:latin typeface="Arial"/>
              <a:ea typeface="Arial"/>
              <a:cs typeface="Arial"/>
              <a:sym typeface="Arial"/>
            </a:endParaRPr>
          </a:p>
        </p:txBody>
      </p:sp>
      <p:sp>
        <p:nvSpPr>
          <p:cNvPr id="241" name="Google Shape;241;p3"/>
          <p:cNvSpPr txBox="1"/>
          <p:nvPr/>
        </p:nvSpPr>
        <p:spPr>
          <a:xfrm>
            <a:off x="3363067" y="3433379"/>
            <a:ext cx="2645228" cy="877133"/>
          </a:xfrm>
          <a:prstGeom prst="rect">
            <a:avLst/>
          </a:prstGeom>
          <a:solidFill>
            <a:srgbClr val="EFEFEF"/>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 sz="1500" b="1" i="0" u="none" strike="noStrike" cap="none">
                <a:solidFill>
                  <a:schemeClr val="dk1"/>
                </a:solidFill>
                <a:latin typeface="Arial"/>
                <a:ea typeface="Arial"/>
                <a:cs typeface="Arial"/>
                <a:sym typeface="Arial"/>
              </a:rPr>
              <a:t>Jimmy Abyad</a:t>
            </a:r>
            <a:endParaRPr sz="15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r>
              <a:rPr lang="en" sz="1500" b="0" i="0" u="none" strike="noStrike" cap="none">
                <a:solidFill>
                  <a:schemeClr val="dk1"/>
                </a:solidFill>
                <a:latin typeface="Arial"/>
                <a:ea typeface="Arial"/>
                <a:cs typeface="Arial"/>
                <a:sym typeface="Arial"/>
              </a:rPr>
              <a:t>RFO Practitioner Workstream</a:t>
            </a:r>
            <a:endParaRPr sz="1500" b="0" i="0" u="none" strike="noStrike" cap="none">
              <a:solidFill>
                <a:schemeClr val="dk1"/>
              </a:solidFill>
              <a:latin typeface="Arial"/>
              <a:ea typeface="Arial"/>
              <a:cs typeface="Arial"/>
              <a:sym typeface="Arial"/>
            </a:endParaRPr>
          </a:p>
        </p:txBody>
      </p:sp>
      <p:sp>
        <p:nvSpPr>
          <p:cNvPr id="242" name="Google Shape;242;p3"/>
          <p:cNvSpPr txBox="1"/>
          <p:nvPr/>
        </p:nvSpPr>
        <p:spPr>
          <a:xfrm>
            <a:off x="6103149" y="3433379"/>
            <a:ext cx="2567100" cy="1046700"/>
          </a:xfrm>
          <a:prstGeom prst="rect">
            <a:avLst/>
          </a:prstGeom>
          <a:solidFill>
            <a:srgbClr val="EEEEEE"/>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500"/>
              <a:buFont typeface="Arial"/>
              <a:buNone/>
            </a:pPr>
            <a:r>
              <a:rPr lang="en" b="1">
                <a:solidFill>
                  <a:schemeClr val="dk1"/>
                </a:solidFill>
              </a:rPr>
              <a:t>Danielle Mouw </a:t>
            </a:r>
            <a:endParaRPr b="1">
              <a:solidFill>
                <a:schemeClr val="dk1"/>
              </a:solidFill>
            </a:endParaRPr>
          </a:p>
          <a:p>
            <a:pPr marL="0" lvl="0" indent="0" algn="ctr" rtl="0">
              <a:spcBef>
                <a:spcPts val="0"/>
              </a:spcBef>
              <a:spcAft>
                <a:spcPts val="0"/>
              </a:spcAft>
              <a:buClr>
                <a:schemeClr val="dk1"/>
              </a:buClr>
              <a:buSzPts val="1500"/>
              <a:buFont typeface="Arial"/>
              <a:buNone/>
            </a:pPr>
            <a:r>
              <a:rPr lang="en">
                <a:solidFill>
                  <a:schemeClr val="dk1"/>
                </a:solidFill>
              </a:rPr>
              <a:t>RFO Team &amp; GSA PILOTS Program</a:t>
            </a:r>
            <a:endParaRPr>
              <a:solidFill>
                <a:schemeClr val="dk1"/>
              </a:solidFill>
            </a:endParaRPr>
          </a:p>
          <a:p>
            <a:pPr marL="0" lvl="0" indent="0" algn="ctr" rtl="0">
              <a:spcBef>
                <a:spcPts val="0"/>
              </a:spcBef>
              <a:spcAft>
                <a:spcPts val="0"/>
              </a:spcAft>
              <a:buClr>
                <a:schemeClr val="dk1"/>
              </a:buClr>
              <a:buSzPts val="1500"/>
              <a:buFont typeface="Arial"/>
              <a:buNone/>
            </a:pPr>
            <a:r>
              <a:rPr lang="en">
                <a:solidFill>
                  <a:schemeClr val="dk1"/>
                </a:solidFill>
              </a:rPr>
              <a:t>Danielle.Mouw@gsa.gov</a:t>
            </a:r>
            <a:endParaRPr sz="1500" b="1">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4"/>
          <p:cNvSpPr txBox="1">
            <a:spLocks noGrp="1"/>
          </p:cNvSpPr>
          <p:nvPr>
            <p:ph type="title"/>
          </p:nvPr>
        </p:nvSpPr>
        <p:spPr>
          <a:xfrm>
            <a:off x="226208" y="226163"/>
            <a:ext cx="8520600" cy="7752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800"/>
              <a:buNone/>
            </a:pPr>
            <a:r>
              <a:rPr lang="en" sz="2200" b="1"/>
              <a:t>Where are we today?  </a:t>
            </a:r>
            <a:r>
              <a:rPr lang="en" sz="1800" b="1"/>
              <a:t>                                       The FAR Overhaul</a:t>
            </a:r>
            <a:endParaRPr sz="1800" b="1"/>
          </a:p>
        </p:txBody>
      </p:sp>
      <p:cxnSp>
        <p:nvCxnSpPr>
          <p:cNvPr id="248" name="Google Shape;248;p4">
            <a:extLst>
              <a:ext uri="{C183D7F6-B498-43B3-948B-1728B52AA6E4}">
                <adec:decorative xmlns:adec="http://schemas.microsoft.com/office/drawing/2017/decorative" val="1"/>
              </a:ext>
            </a:extLst>
          </p:cNvPr>
          <p:cNvCxnSpPr/>
          <p:nvPr/>
        </p:nvCxnSpPr>
        <p:spPr>
          <a:xfrm>
            <a:off x="305390" y="1076925"/>
            <a:ext cx="5497200" cy="0"/>
          </a:xfrm>
          <a:prstGeom prst="straightConnector1">
            <a:avLst/>
          </a:prstGeom>
          <a:noFill/>
          <a:ln w="9525" cap="flat" cmpd="sng">
            <a:solidFill>
              <a:schemeClr val="dk2"/>
            </a:solidFill>
            <a:prstDash val="solid"/>
            <a:round/>
            <a:headEnd type="none" w="sm" len="sm"/>
            <a:tailEnd type="none" w="sm" len="sm"/>
          </a:ln>
        </p:spPr>
      </p:cxnSp>
      <p:sp>
        <p:nvSpPr>
          <p:cNvPr id="249" name="Google Shape;249;p4"/>
          <p:cNvSpPr txBox="1">
            <a:spLocks noGrp="1"/>
          </p:cNvSpPr>
          <p:nvPr>
            <p:ph type="body" idx="1"/>
          </p:nvPr>
        </p:nvSpPr>
        <p:spPr>
          <a:xfrm>
            <a:off x="311700" y="1152475"/>
            <a:ext cx="4260300" cy="897000"/>
          </a:xfrm>
          <a:prstGeom prst="rect">
            <a:avLst/>
          </a:prstGeom>
          <a:noFill/>
          <a:ln>
            <a:noFill/>
          </a:ln>
        </p:spPr>
        <p:txBody>
          <a:bodyPr spcFirstLastPara="1" wrap="square" lIns="91425" tIns="91425" rIns="91425" bIns="91425" anchor="t" anchorCtr="0">
            <a:normAutofit lnSpcReduction="10000"/>
          </a:bodyPr>
          <a:lstStyle/>
          <a:p>
            <a:pPr marL="457200" lvl="0" indent="-310833" algn="l" rtl="0">
              <a:lnSpc>
                <a:spcPct val="115000"/>
              </a:lnSpc>
              <a:spcBef>
                <a:spcPts val="0"/>
              </a:spcBef>
              <a:spcAft>
                <a:spcPts val="0"/>
              </a:spcAft>
              <a:buSzPts val="1400"/>
              <a:buChar char="●"/>
            </a:pPr>
            <a:r>
              <a:rPr lang="en" u="sng">
                <a:solidFill>
                  <a:schemeClr val="hlink"/>
                </a:solidFill>
                <a:hlinkClick r:id="rId3"/>
              </a:rPr>
              <a:t>49 Model Deviations</a:t>
            </a:r>
            <a:r>
              <a:rPr lang="en"/>
              <a:t> were issued to allow immediate use while formal rulemaking proceeds.</a:t>
            </a:r>
            <a:endParaRPr/>
          </a:p>
          <a:p>
            <a:pPr marL="0" lvl="0" indent="0" algn="l" rtl="0">
              <a:lnSpc>
                <a:spcPct val="115000"/>
              </a:lnSpc>
              <a:spcBef>
                <a:spcPts val="1200"/>
              </a:spcBef>
              <a:spcAft>
                <a:spcPts val="1200"/>
              </a:spcAft>
              <a:buSzPts val="1400"/>
              <a:buNone/>
            </a:pPr>
            <a:endParaRPr sz="1200"/>
          </a:p>
        </p:txBody>
      </p:sp>
      <p:sp>
        <p:nvSpPr>
          <p:cNvPr id="250" name="Google Shape;250;p4"/>
          <p:cNvSpPr txBox="1">
            <a:spLocks noGrp="1"/>
          </p:cNvSpPr>
          <p:nvPr>
            <p:ph type="body" idx="2"/>
          </p:nvPr>
        </p:nvSpPr>
        <p:spPr>
          <a:xfrm>
            <a:off x="4304025" y="1152475"/>
            <a:ext cx="4260300" cy="897000"/>
          </a:xfrm>
          <a:prstGeom prst="rect">
            <a:avLst/>
          </a:prstGeom>
          <a:noFill/>
          <a:ln>
            <a:noFill/>
          </a:ln>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Clr>
                <a:schemeClr val="dk1"/>
              </a:buClr>
              <a:buSzPts val="1200"/>
              <a:buChar char="●"/>
            </a:pPr>
            <a:r>
              <a:rPr lang="en" sz="1200" u="sng">
                <a:solidFill>
                  <a:schemeClr val="dk1"/>
                </a:solidFill>
              </a:rPr>
              <a:t>Agency Implementation</a:t>
            </a:r>
            <a:r>
              <a:rPr lang="en" sz="1200">
                <a:solidFill>
                  <a:schemeClr val="dk1"/>
                </a:solidFill>
              </a:rPr>
              <a:t> - Agency adoption varies - Implementation contingent on agency-issued deviations.</a:t>
            </a:r>
            <a:endParaRPr sz="1200">
              <a:solidFill>
                <a:schemeClr val="dk1"/>
              </a:solidFill>
            </a:endParaRPr>
          </a:p>
          <a:p>
            <a:pPr marL="0" lvl="0" indent="0" algn="l" rtl="0">
              <a:lnSpc>
                <a:spcPct val="115000"/>
              </a:lnSpc>
              <a:spcBef>
                <a:spcPts val="1200"/>
              </a:spcBef>
              <a:spcAft>
                <a:spcPts val="0"/>
              </a:spcAft>
              <a:buSzPts val="1400"/>
              <a:buNone/>
            </a:pPr>
            <a:endParaRPr sz="1200">
              <a:solidFill>
                <a:schemeClr val="dk1"/>
              </a:solidFill>
            </a:endParaRPr>
          </a:p>
          <a:p>
            <a:pPr marL="0" lvl="0" indent="0" algn="l" rtl="0">
              <a:lnSpc>
                <a:spcPct val="115000"/>
              </a:lnSpc>
              <a:spcBef>
                <a:spcPts val="1200"/>
              </a:spcBef>
              <a:spcAft>
                <a:spcPts val="1200"/>
              </a:spcAft>
              <a:buSzPts val="1400"/>
              <a:buNone/>
            </a:pPr>
            <a:endParaRPr sz="1200" b="1" u="sng"/>
          </a:p>
        </p:txBody>
      </p:sp>
      <p:sp>
        <p:nvSpPr>
          <p:cNvPr id="251" name="Google Shape;251;p4"/>
          <p:cNvSpPr/>
          <p:nvPr/>
        </p:nvSpPr>
        <p:spPr>
          <a:xfrm>
            <a:off x="98000" y="2125025"/>
            <a:ext cx="1270134" cy="463104"/>
          </a:xfrm>
          <a:prstGeom prst="flowChartTerminator">
            <a:avLst/>
          </a:prstGeom>
          <a:solidFill>
            <a:srgbClr val="B8B8B8"/>
          </a:solidFill>
          <a:ln w="9525" cap="flat" cmpd="sng">
            <a:solidFill>
              <a:srgbClr val="072334"/>
            </a:solidFill>
            <a:prstDash val="solid"/>
            <a:round/>
            <a:headEnd type="none" w="sm" len="sm"/>
            <a:tailEnd type="none" w="sm" len="sm"/>
          </a:ln>
        </p:spPr>
        <p:txBody>
          <a:bodyPr spcFirstLastPara="1" wrap="square" lIns="83550" tIns="83550" rIns="83550" bIns="83550" anchor="ctr" anchorCtr="0">
            <a:noAutofit/>
          </a:bodyPr>
          <a:lstStyle/>
          <a:p>
            <a:pPr marL="0" marR="0" lvl="0" indent="0" algn="l" rtl="0">
              <a:lnSpc>
                <a:spcPct val="100000"/>
              </a:lnSpc>
              <a:spcBef>
                <a:spcPts val="0"/>
              </a:spcBef>
              <a:spcAft>
                <a:spcPts val="0"/>
              </a:spcAft>
              <a:buClr>
                <a:srgbClr val="000000"/>
              </a:buClr>
              <a:buSzPts val="1097"/>
              <a:buFont typeface="Arial"/>
              <a:buNone/>
            </a:pPr>
            <a:r>
              <a:rPr lang="en" sz="1200" b="1" i="0" u="none" strike="noStrike" cap="none">
                <a:solidFill>
                  <a:schemeClr val="dk1"/>
                </a:solidFill>
                <a:latin typeface="Arial"/>
                <a:ea typeface="Arial"/>
                <a:cs typeface="Arial"/>
                <a:sym typeface="Arial"/>
              </a:rPr>
              <a:t>Original Codified FAR              </a:t>
            </a:r>
            <a:endParaRPr sz="1200" b="1" i="0" u="none" strike="noStrike" cap="none">
              <a:solidFill>
                <a:schemeClr val="dk1"/>
              </a:solidFill>
              <a:latin typeface="Arial"/>
              <a:ea typeface="Arial"/>
              <a:cs typeface="Arial"/>
              <a:sym typeface="Arial"/>
            </a:endParaRPr>
          </a:p>
        </p:txBody>
      </p:sp>
      <p:sp>
        <p:nvSpPr>
          <p:cNvPr id="252" name="Google Shape;252;p4"/>
          <p:cNvSpPr/>
          <p:nvPr/>
        </p:nvSpPr>
        <p:spPr>
          <a:xfrm>
            <a:off x="1576123" y="2125037"/>
            <a:ext cx="1599480" cy="463104"/>
          </a:xfrm>
          <a:prstGeom prst="flowChartTerminator">
            <a:avLst/>
          </a:prstGeom>
          <a:solidFill>
            <a:srgbClr val="1F2D61"/>
          </a:solidFill>
          <a:ln w="9525" cap="flat" cmpd="sng">
            <a:solidFill>
              <a:srgbClr val="072334"/>
            </a:solidFill>
            <a:prstDash val="solid"/>
            <a:round/>
            <a:headEnd type="none" w="sm" len="sm"/>
            <a:tailEnd type="none" w="sm" len="sm"/>
          </a:ln>
        </p:spPr>
        <p:txBody>
          <a:bodyPr spcFirstLastPara="1" wrap="square" lIns="83550" tIns="83550" rIns="83550" bIns="83550" anchor="ctr" anchorCtr="0">
            <a:noAutofit/>
          </a:bodyPr>
          <a:lstStyle/>
          <a:p>
            <a:pPr marL="0" marR="0" lvl="0" indent="0" algn="l" rtl="0">
              <a:lnSpc>
                <a:spcPct val="100000"/>
              </a:lnSpc>
              <a:spcBef>
                <a:spcPts val="0"/>
              </a:spcBef>
              <a:spcAft>
                <a:spcPts val="0"/>
              </a:spcAft>
              <a:buClr>
                <a:srgbClr val="000000"/>
              </a:buClr>
              <a:buSzPts val="1279"/>
              <a:buFont typeface="Arial"/>
              <a:buNone/>
            </a:pPr>
            <a:r>
              <a:rPr lang="en" sz="1200" b="1" i="0" u="none" strike="noStrike" cap="none">
                <a:solidFill>
                  <a:srgbClr val="FFFFFF"/>
                </a:solidFill>
                <a:latin typeface="Arial"/>
                <a:ea typeface="Arial"/>
                <a:cs typeface="Arial"/>
                <a:sym typeface="Arial"/>
              </a:rPr>
              <a:t>Phase 1     </a:t>
            </a:r>
            <a:endParaRPr sz="12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97"/>
              <a:buFont typeface="Arial"/>
              <a:buNone/>
            </a:pPr>
            <a:r>
              <a:rPr lang="en" sz="1200" b="1" i="0" u="none" strike="noStrike" cap="none">
                <a:solidFill>
                  <a:srgbClr val="FFFFFF"/>
                </a:solidFill>
                <a:latin typeface="Arial"/>
                <a:ea typeface="Arial"/>
                <a:cs typeface="Arial"/>
                <a:sym typeface="Arial"/>
              </a:rPr>
              <a:t>Model deviations</a:t>
            </a:r>
            <a:r>
              <a:rPr lang="en" sz="1353" b="1" i="0" u="none" strike="noStrike" cap="none">
                <a:solidFill>
                  <a:srgbClr val="FFFFFF"/>
                </a:solidFill>
                <a:latin typeface="Arial"/>
                <a:ea typeface="Arial"/>
                <a:cs typeface="Arial"/>
                <a:sym typeface="Arial"/>
              </a:rPr>
              <a:t>               </a:t>
            </a:r>
            <a:endParaRPr sz="1353" b="1" i="0" u="none" strike="noStrike" cap="none">
              <a:solidFill>
                <a:srgbClr val="FFFFFF"/>
              </a:solidFill>
              <a:latin typeface="Arial"/>
              <a:ea typeface="Arial"/>
              <a:cs typeface="Arial"/>
              <a:sym typeface="Arial"/>
            </a:endParaRPr>
          </a:p>
        </p:txBody>
      </p:sp>
      <p:sp>
        <p:nvSpPr>
          <p:cNvPr id="253" name="Google Shape;253;p4"/>
          <p:cNvSpPr/>
          <p:nvPr/>
        </p:nvSpPr>
        <p:spPr>
          <a:xfrm>
            <a:off x="3329261" y="2125013"/>
            <a:ext cx="1599480" cy="463104"/>
          </a:xfrm>
          <a:prstGeom prst="flowChartTerminator">
            <a:avLst/>
          </a:prstGeom>
          <a:solidFill>
            <a:srgbClr val="1F2D61"/>
          </a:solidFill>
          <a:ln w="9525" cap="flat" cmpd="sng">
            <a:solidFill>
              <a:srgbClr val="072334"/>
            </a:solidFill>
            <a:prstDash val="solid"/>
            <a:round/>
            <a:headEnd type="none" w="sm" len="sm"/>
            <a:tailEnd type="none" w="sm" len="sm"/>
          </a:ln>
        </p:spPr>
        <p:txBody>
          <a:bodyPr spcFirstLastPara="1" wrap="square" lIns="83550" tIns="83550" rIns="83550" bIns="83550" anchor="ctr" anchorCtr="0">
            <a:noAutofit/>
          </a:bodyPr>
          <a:lstStyle/>
          <a:p>
            <a:pPr marL="0" marR="0" lvl="0" indent="0" algn="l" rtl="0">
              <a:lnSpc>
                <a:spcPct val="100000"/>
              </a:lnSpc>
              <a:spcBef>
                <a:spcPts val="0"/>
              </a:spcBef>
              <a:spcAft>
                <a:spcPts val="0"/>
              </a:spcAft>
              <a:buClr>
                <a:srgbClr val="000000"/>
              </a:buClr>
              <a:buSzPts val="1279"/>
              <a:buFont typeface="Arial"/>
              <a:buNone/>
            </a:pPr>
            <a:r>
              <a:rPr lang="en" sz="1200" b="1" i="0" u="none" strike="noStrike" cap="none">
                <a:solidFill>
                  <a:srgbClr val="FFFFFF"/>
                </a:solidFill>
                <a:latin typeface="Arial"/>
                <a:ea typeface="Arial"/>
                <a:cs typeface="Arial"/>
                <a:sym typeface="Arial"/>
              </a:rPr>
              <a:t>                      Agency issued deviations</a:t>
            </a:r>
            <a:endParaRPr sz="12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97"/>
              <a:buFont typeface="Arial"/>
              <a:buNone/>
            </a:pPr>
            <a:endParaRPr sz="1353" b="1" i="0" u="none" strike="noStrike" cap="none">
              <a:solidFill>
                <a:srgbClr val="FFFFFF"/>
              </a:solidFill>
              <a:latin typeface="Arial"/>
              <a:ea typeface="Arial"/>
              <a:cs typeface="Arial"/>
              <a:sym typeface="Arial"/>
            </a:endParaRPr>
          </a:p>
        </p:txBody>
      </p:sp>
      <p:sp>
        <p:nvSpPr>
          <p:cNvPr id="254" name="Google Shape;254;p4"/>
          <p:cNvSpPr/>
          <p:nvPr/>
        </p:nvSpPr>
        <p:spPr>
          <a:xfrm>
            <a:off x="5070005" y="2123525"/>
            <a:ext cx="1496556" cy="463104"/>
          </a:xfrm>
          <a:prstGeom prst="flowChartTerminator">
            <a:avLst/>
          </a:prstGeom>
          <a:solidFill>
            <a:srgbClr val="B11117"/>
          </a:solidFill>
          <a:ln w="9525" cap="flat" cmpd="sng">
            <a:solidFill>
              <a:srgbClr val="681F2C"/>
            </a:solidFill>
            <a:prstDash val="solid"/>
            <a:round/>
            <a:headEnd type="none" w="sm" len="sm"/>
            <a:tailEnd type="none" w="sm" len="sm"/>
          </a:ln>
        </p:spPr>
        <p:txBody>
          <a:bodyPr spcFirstLastPara="1" wrap="square" lIns="83550" tIns="83550" rIns="83550" bIns="83550" anchor="ctr" anchorCtr="0">
            <a:noAutofit/>
          </a:bodyPr>
          <a:lstStyle/>
          <a:p>
            <a:pPr marL="0" marR="0" lvl="0" indent="0" algn="l" rtl="0">
              <a:lnSpc>
                <a:spcPct val="100000"/>
              </a:lnSpc>
              <a:spcBef>
                <a:spcPts val="0"/>
              </a:spcBef>
              <a:spcAft>
                <a:spcPts val="0"/>
              </a:spcAft>
              <a:buClr>
                <a:srgbClr val="000000"/>
              </a:buClr>
              <a:buSzPts val="1279"/>
              <a:buFont typeface="Arial"/>
              <a:buNone/>
            </a:pPr>
            <a:r>
              <a:rPr lang="en" sz="1200" b="1" i="0" u="none" strike="noStrike" cap="none">
                <a:solidFill>
                  <a:srgbClr val="FFFFFF"/>
                </a:solidFill>
                <a:latin typeface="Arial"/>
                <a:ea typeface="Arial"/>
                <a:cs typeface="Arial"/>
                <a:sym typeface="Arial"/>
              </a:rPr>
              <a:t>Phase 2  </a:t>
            </a:r>
            <a:endParaRPr sz="12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97"/>
              <a:buFont typeface="Arial"/>
              <a:buNone/>
            </a:pPr>
            <a:r>
              <a:rPr lang="en" sz="1200" b="1" i="0" u="none" strike="noStrike" cap="none">
                <a:solidFill>
                  <a:srgbClr val="FFFFFF"/>
                </a:solidFill>
                <a:latin typeface="Arial"/>
                <a:ea typeface="Arial"/>
                <a:cs typeface="Arial"/>
                <a:sym typeface="Arial"/>
              </a:rPr>
              <a:t>Rule-making</a:t>
            </a:r>
            <a:r>
              <a:rPr lang="en" sz="1353" b="1" i="0" u="none" strike="noStrike" cap="none">
                <a:solidFill>
                  <a:srgbClr val="FFFFFF"/>
                </a:solidFill>
                <a:latin typeface="Arial"/>
                <a:ea typeface="Arial"/>
                <a:cs typeface="Arial"/>
                <a:sym typeface="Arial"/>
              </a:rPr>
              <a:t>                  </a:t>
            </a:r>
            <a:endParaRPr sz="1353" b="1" i="0" u="none" strike="noStrike" cap="none">
              <a:solidFill>
                <a:srgbClr val="FFFFFF"/>
              </a:solidFill>
              <a:latin typeface="Arial"/>
              <a:ea typeface="Arial"/>
              <a:cs typeface="Arial"/>
              <a:sym typeface="Arial"/>
            </a:endParaRPr>
          </a:p>
        </p:txBody>
      </p:sp>
      <p:cxnSp>
        <p:nvCxnSpPr>
          <p:cNvPr id="255" name="Google Shape;255;p4">
            <a:extLst>
              <a:ext uri="{C183D7F6-B498-43B3-948B-1728B52AA6E4}">
                <adec:decorative xmlns:adec="http://schemas.microsoft.com/office/drawing/2017/decorative" val="1"/>
              </a:ext>
            </a:extLst>
          </p:cNvPr>
          <p:cNvCxnSpPr/>
          <p:nvPr/>
        </p:nvCxnSpPr>
        <p:spPr>
          <a:xfrm rot="10800000" flipH="1">
            <a:off x="516941" y="2950299"/>
            <a:ext cx="3703800" cy="21900"/>
          </a:xfrm>
          <a:prstGeom prst="straightConnector1">
            <a:avLst/>
          </a:prstGeom>
          <a:noFill/>
          <a:ln w="26125" cap="flat" cmpd="sng">
            <a:solidFill>
              <a:srgbClr val="1F2D61"/>
            </a:solidFill>
            <a:prstDash val="solid"/>
            <a:round/>
            <a:headEnd type="none" w="sm" len="sm"/>
            <a:tailEnd type="none" w="sm" len="sm"/>
          </a:ln>
        </p:spPr>
      </p:cxnSp>
      <p:sp>
        <p:nvSpPr>
          <p:cNvPr id="256" name="Google Shape;256;p4">
            <a:extLst>
              <a:ext uri="{C183D7F6-B498-43B3-948B-1728B52AA6E4}">
                <adec:decorative xmlns:adec="http://schemas.microsoft.com/office/drawing/2017/decorative" val="1"/>
              </a:ext>
            </a:extLst>
          </p:cNvPr>
          <p:cNvSpPr/>
          <p:nvPr/>
        </p:nvSpPr>
        <p:spPr>
          <a:xfrm>
            <a:off x="1285643" y="2926625"/>
            <a:ext cx="82500" cy="86400"/>
          </a:xfrm>
          <a:prstGeom prst="ellipse">
            <a:avLst/>
          </a:prstGeom>
          <a:solidFill>
            <a:srgbClr val="1F2D6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4"/>
          <p:cNvSpPr/>
          <p:nvPr/>
        </p:nvSpPr>
        <p:spPr>
          <a:xfrm>
            <a:off x="6953639" y="2728825"/>
            <a:ext cx="1496400" cy="532800"/>
          </a:xfrm>
          <a:prstGeom prst="rect">
            <a:avLst/>
          </a:prstGeom>
          <a:solidFill>
            <a:srgbClr val="B11117"/>
          </a:solidFill>
          <a:ln w="9525" cap="flat" cmpd="sng">
            <a:solidFill>
              <a:srgbClr val="681F2C"/>
            </a:solidFill>
            <a:prstDash val="solid"/>
            <a:round/>
            <a:headEnd type="none" w="sm" len="sm"/>
            <a:tailEnd type="none" w="sm" len="sm"/>
          </a:ln>
        </p:spPr>
        <p:txBody>
          <a:bodyPr spcFirstLastPara="1" wrap="square" lIns="83550" tIns="83550" rIns="83550" bIns="83550" anchor="ctr" anchorCtr="0">
            <a:noAutofit/>
          </a:bodyPr>
          <a:lstStyle/>
          <a:p>
            <a:pPr marL="0" marR="0" lvl="0" indent="0" algn="l" rtl="0">
              <a:lnSpc>
                <a:spcPct val="100000"/>
              </a:lnSpc>
              <a:spcBef>
                <a:spcPts val="0"/>
              </a:spcBef>
              <a:spcAft>
                <a:spcPts val="0"/>
              </a:spcAft>
              <a:buClr>
                <a:srgbClr val="000000"/>
              </a:buClr>
              <a:buSzPts val="1097"/>
              <a:buFont typeface="Arial"/>
              <a:buNone/>
            </a:pPr>
            <a:r>
              <a:rPr lang="en" sz="1353" b="1" i="0" u="none" strike="noStrike" cap="none">
                <a:solidFill>
                  <a:srgbClr val="FFFFFF"/>
                </a:solidFill>
                <a:latin typeface="Arial"/>
                <a:ea typeface="Arial"/>
                <a:cs typeface="Arial"/>
                <a:sym typeface="Arial"/>
              </a:rPr>
              <a:t>New codified FAR                    </a:t>
            </a:r>
            <a:endParaRPr sz="1353" b="1" i="0" u="none" strike="noStrike" cap="none">
              <a:solidFill>
                <a:srgbClr val="FFFFFF"/>
              </a:solidFill>
              <a:latin typeface="Arial"/>
              <a:ea typeface="Arial"/>
              <a:cs typeface="Arial"/>
              <a:sym typeface="Arial"/>
            </a:endParaRPr>
          </a:p>
        </p:txBody>
      </p:sp>
      <p:cxnSp>
        <p:nvCxnSpPr>
          <p:cNvPr id="258" name="Google Shape;258;p4">
            <a:extLst>
              <a:ext uri="{C183D7F6-B498-43B3-948B-1728B52AA6E4}">
                <adec:decorative xmlns:adec="http://schemas.microsoft.com/office/drawing/2017/decorative" val="1"/>
              </a:ext>
            </a:extLst>
          </p:cNvPr>
          <p:cNvCxnSpPr/>
          <p:nvPr/>
        </p:nvCxnSpPr>
        <p:spPr>
          <a:xfrm>
            <a:off x="4220654" y="2950100"/>
            <a:ext cx="3327900" cy="7200"/>
          </a:xfrm>
          <a:prstGeom prst="straightConnector1">
            <a:avLst/>
          </a:prstGeom>
          <a:noFill/>
          <a:ln w="26125" cap="flat" cmpd="sng">
            <a:solidFill>
              <a:srgbClr val="B11117"/>
            </a:solidFill>
            <a:prstDash val="solid"/>
            <a:round/>
            <a:headEnd type="none" w="sm" len="sm"/>
            <a:tailEnd type="none" w="sm" len="sm"/>
          </a:ln>
        </p:spPr>
      </p:cxnSp>
      <p:sp>
        <p:nvSpPr>
          <p:cNvPr id="259" name="Google Shape;259;p4">
            <a:extLst>
              <a:ext uri="{C183D7F6-B498-43B3-948B-1728B52AA6E4}">
                <adec:decorative xmlns:adec="http://schemas.microsoft.com/office/drawing/2017/decorative" val="1"/>
              </a:ext>
            </a:extLst>
          </p:cNvPr>
          <p:cNvSpPr/>
          <p:nvPr/>
        </p:nvSpPr>
        <p:spPr>
          <a:xfrm>
            <a:off x="5296661" y="2910500"/>
            <a:ext cx="82500" cy="86400"/>
          </a:xfrm>
          <a:prstGeom prst="ellipse">
            <a:avLst/>
          </a:prstGeom>
          <a:solidFill>
            <a:srgbClr val="B1111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4"/>
          <p:cNvSpPr/>
          <p:nvPr/>
        </p:nvSpPr>
        <p:spPr>
          <a:xfrm>
            <a:off x="365970" y="3481313"/>
            <a:ext cx="3446100" cy="637800"/>
          </a:xfrm>
          <a:prstGeom prst="roundRect">
            <a:avLst>
              <a:gd name="adj" fmla="val 12784"/>
            </a:avLst>
          </a:prstGeom>
          <a:solidFill>
            <a:srgbClr val="1F2D61"/>
          </a:solidFill>
          <a:ln w="9525" cap="flat" cmpd="sng">
            <a:solidFill>
              <a:srgbClr val="072334"/>
            </a:solidFill>
            <a:prstDash val="solid"/>
            <a:round/>
            <a:headEnd type="none" w="sm" len="sm"/>
            <a:tailEnd type="none" w="sm" len="sm"/>
          </a:ln>
        </p:spPr>
        <p:txBody>
          <a:bodyPr spcFirstLastPara="1" wrap="square" lIns="83550" tIns="83550" rIns="83550" bIns="83550" anchor="ctr" anchorCtr="0">
            <a:noAutofit/>
          </a:bodyPr>
          <a:lstStyle/>
          <a:p>
            <a:pPr marL="0" marR="0" lvl="0" indent="0" algn="l" rtl="0">
              <a:lnSpc>
                <a:spcPct val="100000"/>
              </a:lnSpc>
              <a:spcBef>
                <a:spcPts val="0"/>
              </a:spcBef>
              <a:spcAft>
                <a:spcPts val="0"/>
              </a:spcAft>
              <a:buClr>
                <a:srgbClr val="000000"/>
              </a:buClr>
              <a:buSzPts val="1097"/>
              <a:buFont typeface="Arial"/>
              <a:buNone/>
            </a:pPr>
            <a:r>
              <a:rPr lang="en" sz="1353" b="1" i="0" u="none" strike="noStrike" cap="none">
                <a:solidFill>
                  <a:srgbClr val="FFFFFF"/>
                </a:solidFill>
                <a:latin typeface="Arial"/>
                <a:ea typeface="Arial"/>
                <a:cs typeface="Arial"/>
                <a:sym typeface="Arial"/>
              </a:rPr>
              <a:t>Issue class deviations to immediately adopt and use overhauled FAR.</a:t>
            </a:r>
            <a:endParaRPr sz="1353" b="1" i="0" u="none" strike="noStrike" cap="none">
              <a:solidFill>
                <a:srgbClr val="FFFFFF"/>
              </a:solidFill>
              <a:latin typeface="Arial"/>
              <a:ea typeface="Arial"/>
              <a:cs typeface="Arial"/>
              <a:sym typeface="Arial"/>
            </a:endParaRPr>
          </a:p>
        </p:txBody>
      </p:sp>
      <p:sp>
        <p:nvSpPr>
          <p:cNvPr id="261" name="Google Shape;261;p4"/>
          <p:cNvSpPr/>
          <p:nvPr/>
        </p:nvSpPr>
        <p:spPr>
          <a:xfrm>
            <a:off x="4174250" y="3481313"/>
            <a:ext cx="3151200" cy="637800"/>
          </a:xfrm>
          <a:prstGeom prst="roundRect">
            <a:avLst>
              <a:gd name="adj" fmla="val 12784"/>
            </a:avLst>
          </a:prstGeom>
          <a:solidFill>
            <a:srgbClr val="B11117"/>
          </a:solidFill>
          <a:ln w="9525" cap="flat" cmpd="sng">
            <a:solidFill>
              <a:srgbClr val="681F2C"/>
            </a:solidFill>
            <a:prstDash val="solid"/>
            <a:round/>
            <a:headEnd type="none" w="sm" len="sm"/>
            <a:tailEnd type="none" w="sm" len="sm"/>
          </a:ln>
        </p:spPr>
        <p:txBody>
          <a:bodyPr spcFirstLastPara="1" wrap="square" lIns="83550" tIns="83550" rIns="83550" bIns="83550" anchor="ctr" anchorCtr="0">
            <a:noAutofit/>
          </a:bodyPr>
          <a:lstStyle/>
          <a:p>
            <a:pPr marL="0" marR="0" lvl="0" indent="0" algn="l" rtl="0">
              <a:lnSpc>
                <a:spcPct val="100000"/>
              </a:lnSpc>
              <a:spcBef>
                <a:spcPts val="0"/>
              </a:spcBef>
              <a:spcAft>
                <a:spcPts val="0"/>
              </a:spcAft>
              <a:buClr>
                <a:srgbClr val="000000"/>
              </a:buClr>
              <a:buSzPts val="1097"/>
              <a:buFont typeface="Arial"/>
              <a:buNone/>
            </a:pPr>
            <a:r>
              <a:rPr lang="en" sz="1353" b="1" i="0" u="none" strike="noStrike" cap="none">
                <a:solidFill>
                  <a:srgbClr val="FFFFFF"/>
                </a:solidFill>
                <a:latin typeface="Arial"/>
                <a:ea typeface="Arial"/>
                <a:cs typeface="Arial"/>
                <a:sym typeface="Arial"/>
              </a:rPr>
              <a:t>Conduct formal rulemaking to codify streamlined regulations.</a:t>
            </a:r>
            <a:endParaRPr sz="1353" b="1" i="0" u="none" strike="noStrike" cap="none">
              <a:solidFill>
                <a:srgbClr val="FFFFFF"/>
              </a:solidFill>
              <a:latin typeface="Arial"/>
              <a:ea typeface="Arial"/>
              <a:cs typeface="Arial"/>
              <a:sym typeface="Arial"/>
            </a:endParaRPr>
          </a:p>
        </p:txBody>
      </p:sp>
      <p:sp>
        <p:nvSpPr>
          <p:cNvPr id="262" name="Google Shape;262;p4"/>
          <p:cNvSpPr txBox="1">
            <a:spLocks noGrp="1"/>
          </p:cNvSpPr>
          <p:nvPr>
            <p:ph type="sldNum" idx="12"/>
          </p:nvPr>
        </p:nvSpPr>
        <p:spPr>
          <a:xfrm>
            <a:off x="8472458" y="475846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5"/>
          <p:cNvSpPr txBox="1">
            <a:spLocks noGrp="1"/>
          </p:cNvSpPr>
          <p:nvPr>
            <p:ph type="title"/>
          </p:nvPr>
        </p:nvSpPr>
        <p:spPr>
          <a:xfrm>
            <a:off x="311700" y="-572700"/>
            <a:ext cx="8520600" cy="572700"/>
          </a:xfrm>
          <a:prstGeom prst="rect">
            <a:avLst/>
          </a:prstGeom>
          <a:noFill/>
          <a:ln>
            <a:noFill/>
          </a:ln>
        </p:spPr>
        <p:txBody>
          <a:bodyPr spcFirstLastPara="1" wrap="square" lIns="91425" tIns="91425" rIns="91425" bIns="91425" anchor="b" anchorCtr="0">
            <a:normAutofit fontScale="90000"/>
          </a:bodyPr>
          <a:lstStyle/>
          <a:p>
            <a:pPr marL="0" lvl="0" indent="0" algn="l" rtl="0">
              <a:lnSpc>
                <a:spcPct val="100000"/>
              </a:lnSpc>
              <a:spcBef>
                <a:spcPts val="0"/>
              </a:spcBef>
              <a:spcAft>
                <a:spcPts val="0"/>
              </a:spcAft>
              <a:buSzPct val="111111"/>
              <a:buNone/>
            </a:pPr>
            <a:r>
              <a:rPr lang="en"/>
              <a:t>Model Deviations</a:t>
            </a:r>
            <a:endParaRPr/>
          </a:p>
        </p:txBody>
      </p:sp>
      <p:pic>
        <p:nvPicPr>
          <p:cNvPr id="268" name="Google Shape;268;p5" descr="This image illustrates the phases of model deviations, including Phase 1 model deviations and agency-issued deviations in the Phase 2 rulemaking process, along with the new codified FAR.&#10;"/>
          <p:cNvPicPr preferRelativeResize="0"/>
          <p:nvPr/>
        </p:nvPicPr>
        <p:blipFill rotWithShape="1">
          <a:blip r:embed="rId3">
            <a:alphaModFix/>
          </a:blip>
          <a:srcRect/>
          <a:stretch/>
        </p:blipFill>
        <p:spPr>
          <a:xfrm>
            <a:off x="934700" y="126750"/>
            <a:ext cx="7557449" cy="47440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6"/>
          <p:cNvSpPr txBox="1">
            <a:spLocks noGrp="1"/>
          </p:cNvSpPr>
          <p:nvPr>
            <p:ph type="title"/>
          </p:nvPr>
        </p:nvSpPr>
        <p:spPr>
          <a:xfrm>
            <a:off x="444000" y="-572700"/>
            <a:ext cx="8256000" cy="572700"/>
          </a:xfrm>
          <a:prstGeom prst="rect">
            <a:avLst/>
          </a:prstGeom>
          <a:noFill/>
          <a:ln>
            <a:noFill/>
          </a:ln>
        </p:spPr>
        <p:txBody>
          <a:bodyPr spcFirstLastPara="1" wrap="square" lIns="91425" tIns="91425" rIns="91425" bIns="91425" anchor="b" anchorCtr="0">
            <a:normAutofit fontScale="90000"/>
          </a:bodyPr>
          <a:lstStyle/>
          <a:p>
            <a:pPr marL="0" lvl="0" indent="0" algn="l" rtl="0">
              <a:lnSpc>
                <a:spcPct val="100000"/>
              </a:lnSpc>
              <a:spcBef>
                <a:spcPts val="0"/>
              </a:spcBef>
              <a:spcAft>
                <a:spcPts val="0"/>
              </a:spcAft>
              <a:buSzPct val="100000"/>
              <a:buNone/>
            </a:pPr>
            <a:r>
              <a:rPr lang="en"/>
              <a:t>A New Hub +Toolkit Modernization Live Demo</a:t>
            </a:r>
            <a:endParaRPr/>
          </a:p>
        </p:txBody>
      </p:sp>
      <p:sp>
        <p:nvSpPr>
          <p:cNvPr id="274" name="Google Shape;274;p6"/>
          <p:cNvSpPr txBox="1"/>
          <p:nvPr/>
        </p:nvSpPr>
        <p:spPr>
          <a:xfrm>
            <a:off x="1369488" y="222975"/>
            <a:ext cx="6405000" cy="5727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00"/>
              </a:buClr>
              <a:buSzPts val="2220"/>
              <a:buFont typeface="Arial"/>
              <a:buNone/>
            </a:pPr>
            <a:r>
              <a:rPr lang="en" sz="2220" b="1" i="0" u="none" strike="noStrike" cap="none">
                <a:solidFill>
                  <a:schemeClr val="dk1"/>
                </a:solidFill>
                <a:latin typeface="Arial"/>
                <a:ea typeface="Arial"/>
                <a:cs typeface="Arial"/>
                <a:sym typeface="Arial"/>
              </a:rPr>
              <a:t>A New Hub + ToolKit Modernization </a:t>
            </a:r>
            <a:endParaRPr sz="2220" b="1" i="0" u="none" strike="noStrike" cap="none">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2220"/>
              <a:buFont typeface="Arial"/>
              <a:buNone/>
            </a:pPr>
            <a:r>
              <a:rPr lang="en" sz="2220" b="1" i="0" u="none" strike="noStrike" cap="none">
                <a:solidFill>
                  <a:schemeClr val="dk1"/>
                </a:solidFill>
                <a:latin typeface="Arial"/>
                <a:ea typeface="Arial"/>
                <a:cs typeface="Arial"/>
                <a:sym typeface="Arial"/>
              </a:rPr>
              <a:t>- Live Demo</a:t>
            </a:r>
            <a:endParaRPr sz="2220" b="1"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1820"/>
              <a:buFont typeface="Arial"/>
              <a:buNone/>
            </a:pPr>
            <a:endParaRPr sz="1820" b="1" i="0" u="none" strike="noStrike" cap="none">
              <a:solidFill>
                <a:schemeClr val="dk1"/>
              </a:solidFill>
              <a:latin typeface="Merriweather"/>
              <a:ea typeface="Merriweather"/>
              <a:cs typeface="Merriweather"/>
              <a:sym typeface="Merriweather"/>
            </a:endParaRPr>
          </a:p>
        </p:txBody>
      </p:sp>
      <p:sp>
        <p:nvSpPr>
          <p:cNvPr id="275" name="Google Shape;275;p6"/>
          <p:cNvSpPr txBox="1"/>
          <p:nvPr/>
        </p:nvSpPr>
        <p:spPr>
          <a:xfrm>
            <a:off x="0" y="3266650"/>
            <a:ext cx="1898700" cy="877133"/>
          </a:xfrm>
          <a:prstGeom prst="rect">
            <a:avLst/>
          </a:prstGeom>
          <a:solidFill>
            <a:srgbClr val="B8B8B8"/>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083C92"/>
                </a:solidFill>
                <a:latin typeface="Arial"/>
                <a:ea typeface="Arial"/>
                <a:cs typeface="Arial"/>
                <a:sym typeface="Arial"/>
              </a:rPr>
              <a:t>Central location for all RFO resources</a:t>
            </a:r>
            <a:r>
              <a:rPr lang="en" sz="1200" b="0" i="0" u="none" strike="noStrike" cap="none">
                <a:solidFill>
                  <a:srgbClr val="083C92"/>
                </a:solidFill>
                <a:latin typeface="Arial"/>
                <a:ea typeface="Arial"/>
                <a:cs typeface="Arial"/>
                <a:sym typeface="Arial"/>
              </a:rPr>
              <a:t>: </a:t>
            </a:r>
            <a:r>
              <a:rPr lang="en" sz="1050" b="0" i="0" u="sng" strike="noStrike" cap="none">
                <a:solidFill>
                  <a:srgbClr val="083C92"/>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https://www.acquisition.gov/far-overhaul</a:t>
            </a:r>
            <a:r>
              <a:rPr lang="en" sz="1050" b="0" i="0" u="none" strike="noStrike" cap="none">
                <a:solidFill>
                  <a:srgbClr val="083C92"/>
                </a:solidFill>
                <a:latin typeface="Arial"/>
                <a:ea typeface="Arial"/>
                <a:cs typeface="Arial"/>
                <a:sym typeface="Arial"/>
              </a:rPr>
              <a:t> </a:t>
            </a:r>
            <a:endParaRPr sz="1050" b="0" i="0" u="none" strike="noStrike" cap="none">
              <a:solidFill>
                <a:srgbClr val="083C92"/>
              </a:solidFill>
              <a:latin typeface="Arial"/>
              <a:ea typeface="Arial"/>
              <a:cs typeface="Arial"/>
              <a:sym typeface="Arial"/>
            </a:endParaRPr>
          </a:p>
        </p:txBody>
      </p:sp>
      <p:grpSp>
        <p:nvGrpSpPr>
          <p:cNvPr id="276" name="Google Shape;276;p6" descr="Screenshot of a laptop open to the Revolutionary FAR Overhaul (RFO) page"/>
          <p:cNvGrpSpPr/>
          <p:nvPr/>
        </p:nvGrpSpPr>
        <p:grpSpPr>
          <a:xfrm>
            <a:off x="1937550" y="1097280"/>
            <a:ext cx="6409262" cy="4046220"/>
            <a:chOff x="1398327" y="1818873"/>
            <a:chExt cx="5180318" cy="3296273"/>
          </a:xfrm>
        </p:grpSpPr>
        <p:grpSp>
          <p:nvGrpSpPr>
            <p:cNvPr id="277" name="Google Shape;277;p6"/>
            <p:cNvGrpSpPr/>
            <p:nvPr/>
          </p:nvGrpSpPr>
          <p:grpSpPr>
            <a:xfrm>
              <a:off x="1398327" y="1818873"/>
              <a:ext cx="5180318" cy="3296273"/>
              <a:chOff x="1728150" y="2143125"/>
              <a:chExt cx="4670740" cy="2972025"/>
            </a:xfrm>
          </p:grpSpPr>
          <p:pic>
            <p:nvPicPr>
              <p:cNvPr id="278" name="Google Shape;278;p6" descr="Laptop with RFO website on the screen"/>
              <p:cNvPicPr preferRelativeResize="0"/>
              <p:nvPr/>
            </p:nvPicPr>
            <p:blipFill rotWithShape="1">
              <a:blip r:embed="rId4">
                <a:alphaModFix/>
              </a:blip>
              <a:srcRect/>
              <a:stretch/>
            </p:blipFill>
            <p:spPr>
              <a:xfrm>
                <a:off x="1728150" y="2143125"/>
                <a:ext cx="4670740" cy="2972025"/>
              </a:xfrm>
              <a:prstGeom prst="rect">
                <a:avLst/>
              </a:prstGeom>
              <a:noFill/>
              <a:ln>
                <a:noFill/>
              </a:ln>
            </p:spPr>
          </p:pic>
          <p:sp>
            <p:nvSpPr>
              <p:cNvPr id="279" name="Google Shape;279;p6"/>
              <p:cNvSpPr/>
              <p:nvPr/>
            </p:nvSpPr>
            <p:spPr>
              <a:xfrm>
                <a:off x="2385050" y="2476500"/>
                <a:ext cx="3321900" cy="2019300"/>
              </a:xfrm>
              <a:prstGeom prst="rect">
                <a:avLst/>
              </a:prstGeom>
              <a:solidFill>
                <a:srgbClr val="FFFFFF"/>
              </a:solidFill>
              <a:ln>
                <a:noFill/>
              </a:ln>
            </p:spPr>
            <p:txBody>
              <a:bodyPr spcFirstLastPara="1" wrap="square" lIns="129250" tIns="129250" rIns="129250" bIns="129250" anchor="ctr" anchorCtr="0">
                <a:noAutofit/>
              </a:bodyPr>
              <a:lstStyle/>
              <a:p>
                <a:pPr marL="0" marR="0" lvl="0" indent="0" algn="ctr" rtl="0">
                  <a:lnSpc>
                    <a:spcPct val="100000"/>
                  </a:lnSpc>
                  <a:spcBef>
                    <a:spcPts val="0"/>
                  </a:spcBef>
                  <a:spcAft>
                    <a:spcPts val="0"/>
                  </a:spcAft>
                  <a:buClr>
                    <a:srgbClr val="000000"/>
                  </a:buClr>
                  <a:buSzPts val="1979"/>
                  <a:buFont typeface="Arial"/>
                  <a:buNone/>
                </a:pPr>
                <a:endParaRPr sz="1979" b="0" i="0" u="none" strike="noStrike" cap="none">
                  <a:solidFill>
                    <a:srgbClr val="FFFFFF"/>
                  </a:solidFill>
                  <a:latin typeface="Arial"/>
                  <a:ea typeface="Arial"/>
                  <a:cs typeface="Arial"/>
                  <a:sym typeface="Arial"/>
                </a:endParaRPr>
              </a:p>
            </p:txBody>
          </p:sp>
        </p:grpSp>
        <p:pic>
          <p:nvPicPr>
            <p:cNvPr id="280" name="Google Shape;280;p6" title="Screenshot 2026-04-30 152532.png"/>
            <p:cNvPicPr preferRelativeResize="0"/>
            <p:nvPr/>
          </p:nvPicPr>
          <p:blipFill rotWithShape="1">
            <a:blip r:embed="rId5">
              <a:alphaModFix/>
            </a:blip>
            <a:srcRect r="-1822"/>
            <a:stretch/>
          </p:blipFill>
          <p:spPr>
            <a:xfrm>
              <a:off x="2081988" y="2143125"/>
              <a:ext cx="3813001" cy="2333150"/>
            </a:xfrm>
            <a:prstGeom prst="rect">
              <a:avLst/>
            </a:prstGeom>
            <a:noFill/>
            <a:ln>
              <a:noFill/>
            </a:ln>
          </p:spPr>
        </p:pic>
      </p:grpSp>
      <p:sp>
        <p:nvSpPr>
          <p:cNvPr id="281" name="Google Shape;281;p6"/>
          <p:cNvSpPr/>
          <p:nvPr/>
        </p:nvSpPr>
        <p:spPr>
          <a:xfrm>
            <a:off x="6351859" y="1213588"/>
            <a:ext cx="2057700" cy="646500"/>
          </a:xfrm>
          <a:prstGeom prst="roundRect">
            <a:avLst>
              <a:gd name="adj" fmla="val 16667"/>
            </a:avLst>
          </a:prstGeom>
          <a:solidFill>
            <a:srgbClr val="07233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FFFFFF"/>
                </a:solidFill>
                <a:latin typeface="Arial"/>
                <a:ea typeface="Arial"/>
                <a:cs typeface="Arial"/>
                <a:sym typeface="Arial"/>
              </a:rPr>
              <a:t>Overhauled FAR parts and Agency deviations</a:t>
            </a:r>
            <a:endParaRPr sz="1200" b="0" i="0" u="none" strike="noStrike" cap="none">
              <a:solidFill>
                <a:srgbClr val="FFFFFF"/>
              </a:solidFill>
              <a:latin typeface="Arial"/>
              <a:ea typeface="Arial"/>
              <a:cs typeface="Arial"/>
              <a:sym typeface="Arial"/>
            </a:endParaRPr>
          </a:p>
        </p:txBody>
      </p:sp>
      <p:cxnSp>
        <p:nvCxnSpPr>
          <p:cNvPr id="282" name="Google Shape;282;p6">
            <a:extLst>
              <a:ext uri="{C183D7F6-B498-43B3-948B-1728B52AA6E4}">
                <adec:decorative xmlns:adec="http://schemas.microsoft.com/office/drawing/2017/decorative" val="1"/>
              </a:ext>
            </a:extLst>
          </p:cNvPr>
          <p:cNvCxnSpPr/>
          <p:nvPr/>
        </p:nvCxnSpPr>
        <p:spPr>
          <a:xfrm flipH="1">
            <a:off x="3212250" y="1568700"/>
            <a:ext cx="3144600" cy="1373100"/>
          </a:xfrm>
          <a:prstGeom prst="straightConnector1">
            <a:avLst/>
          </a:prstGeom>
          <a:noFill/>
          <a:ln w="28575" cap="flat" cmpd="sng">
            <a:solidFill>
              <a:srgbClr val="EE9600"/>
            </a:solidFill>
            <a:prstDash val="solid"/>
            <a:round/>
            <a:headEnd type="none" w="sm" len="sm"/>
            <a:tailEnd type="triangle" w="med" len="med"/>
          </a:ln>
        </p:spPr>
      </p:cxnSp>
      <p:sp>
        <p:nvSpPr>
          <p:cNvPr id="283" name="Google Shape;283;p6"/>
          <p:cNvSpPr/>
          <p:nvPr/>
        </p:nvSpPr>
        <p:spPr>
          <a:xfrm>
            <a:off x="6351850" y="2021075"/>
            <a:ext cx="2057700" cy="646500"/>
          </a:xfrm>
          <a:prstGeom prst="roundRect">
            <a:avLst>
              <a:gd name="adj" fmla="val 16667"/>
            </a:avLst>
          </a:prstGeom>
          <a:solidFill>
            <a:srgbClr val="07233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FFFFFF"/>
                </a:solidFill>
                <a:latin typeface="Arial"/>
                <a:ea typeface="Arial"/>
                <a:cs typeface="Arial"/>
                <a:sym typeface="Arial"/>
              </a:rPr>
              <a:t>FAR Companion and Category Management Buying Guide</a:t>
            </a:r>
            <a:endParaRPr sz="1200" b="0" i="0" u="none" strike="noStrike" cap="none">
              <a:solidFill>
                <a:srgbClr val="FFFFFF"/>
              </a:solidFill>
              <a:latin typeface="Arial"/>
              <a:ea typeface="Arial"/>
              <a:cs typeface="Arial"/>
              <a:sym typeface="Arial"/>
            </a:endParaRPr>
          </a:p>
        </p:txBody>
      </p:sp>
      <p:cxnSp>
        <p:nvCxnSpPr>
          <p:cNvPr id="284" name="Google Shape;284;p6">
            <a:extLst>
              <a:ext uri="{C183D7F6-B498-43B3-948B-1728B52AA6E4}">
                <adec:decorative xmlns:adec="http://schemas.microsoft.com/office/drawing/2017/decorative" val="1"/>
              </a:ext>
            </a:extLst>
          </p:cNvPr>
          <p:cNvCxnSpPr/>
          <p:nvPr/>
        </p:nvCxnSpPr>
        <p:spPr>
          <a:xfrm flipH="1">
            <a:off x="5127600" y="2635768"/>
            <a:ext cx="1268100" cy="321600"/>
          </a:xfrm>
          <a:prstGeom prst="straightConnector1">
            <a:avLst/>
          </a:prstGeom>
          <a:noFill/>
          <a:ln w="28575" cap="flat" cmpd="sng">
            <a:solidFill>
              <a:srgbClr val="EE9600"/>
            </a:solidFill>
            <a:prstDash val="solid"/>
            <a:round/>
            <a:headEnd type="none" w="sm" len="sm"/>
            <a:tailEnd type="triangle" w="med" len="med"/>
          </a:ln>
        </p:spPr>
      </p:cxnSp>
      <p:cxnSp>
        <p:nvCxnSpPr>
          <p:cNvPr id="285" name="Google Shape;285;p6">
            <a:extLst>
              <a:ext uri="{C183D7F6-B498-43B3-948B-1728B52AA6E4}">
                <adec:decorative xmlns:adec="http://schemas.microsoft.com/office/drawing/2017/decorative" val="1"/>
              </a:ext>
            </a:extLst>
          </p:cNvPr>
          <p:cNvCxnSpPr>
            <a:stCxn id="286" idx="1"/>
          </p:cNvCxnSpPr>
          <p:nvPr/>
        </p:nvCxnSpPr>
        <p:spPr>
          <a:xfrm flipH="1">
            <a:off x="3323700" y="3151800"/>
            <a:ext cx="3072000" cy="496500"/>
          </a:xfrm>
          <a:prstGeom prst="straightConnector1">
            <a:avLst/>
          </a:prstGeom>
          <a:noFill/>
          <a:ln w="28575" cap="flat" cmpd="sng">
            <a:solidFill>
              <a:srgbClr val="EE9600"/>
            </a:solidFill>
            <a:prstDash val="solid"/>
            <a:round/>
            <a:headEnd type="none" w="sm" len="sm"/>
            <a:tailEnd type="triangle" w="med" len="med"/>
          </a:ln>
        </p:spPr>
      </p:cxnSp>
      <p:sp>
        <p:nvSpPr>
          <p:cNvPr id="286" name="Google Shape;286;p6"/>
          <p:cNvSpPr/>
          <p:nvPr/>
        </p:nvSpPr>
        <p:spPr>
          <a:xfrm>
            <a:off x="6395700" y="2828550"/>
            <a:ext cx="2057700" cy="646500"/>
          </a:xfrm>
          <a:prstGeom prst="roundRect">
            <a:avLst>
              <a:gd name="adj" fmla="val 16667"/>
            </a:avLst>
          </a:prstGeom>
          <a:solidFill>
            <a:srgbClr val="07233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FFFFFF"/>
                </a:solidFill>
                <a:latin typeface="Arial"/>
                <a:ea typeface="Arial"/>
                <a:cs typeface="Arial"/>
                <a:sym typeface="Arial"/>
              </a:rPr>
              <a:t>Practitioner Albums – Change Summaries and Resources</a:t>
            </a:r>
            <a:endParaRPr sz="1200" b="0" i="0" u="none" strike="noStrike" cap="none">
              <a:solidFill>
                <a:srgbClr val="FFFFFF"/>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7" name="Google Shape;297;p7"/>
          <p:cNvSpPr txBox="1">
            <a:spLocks noGrp="1"/>
          </p:cNvSpPr>
          <p:nvPr>
            <p:ph type="title"/>
          </p:nvPr>
        </p:nvSpPr>
        <p:spPr>
          <a:xfrm>
            <a:off x="712528" y="216302"/>
            <a:ext cx="8078700" cy="6330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Clr>
                <a:schemeClr val="lt1"/>
              </a:buClr>
              <a:buSzPct val="52920"/>
              <a:buFont typeface="Georgia"/>
              <a:buNone/>
            </a:pPr>
            <a:r>
              <a:rPr lang="en" sz="2500">
                <a:solidFill>
                  <a:srgbClr val="626B73"/>
                </a:solidFill>
              </a:rPr>
              <a:t>The Revolutionary FAR Overhaul (RFO)</a:t>
            </a:r>
            <a:endParaRPr sz="2500">
              <a:solidFill>
                <a:srgbClr val="626B73"/>
              </a:solidFill>
            </a:endParaRPr>
          </a:p>
          <a:p>
            <a:pPr marL="0" lvl="0" indent="0" algn="ctr" rtl="0">
              <a:lnSpc>
                <a:spcPct val="100000"/>
              </a:lnSpc>
              <a:spcBef>
                <a:spcPts val="0"/>
              </a:spcBef>
              <a:spcAft>
                <a:spcPts val="0"/>
              </a:spcAft>
              <a:buSzPct val="100000"/>
              <a:buNone/>
            </a:pPr>
            <a:endParaRPr/>
          </a:p>
        </p:txBody>
      </p:sp>
      <p:sp>
        <p:nvSpPr>
          <p:cNvPr id="299" name="Google Shape;299;p7"/>
          <p:cNvSpPr txBox="1"/>
          <p:nvPr/>
        </p:nvSpPr>
        <p:spPr>
          <a:xfrm>
            <a:off x="777276" y="1005375"/>
            <a:ext cx="7949100" cy="538200"/>
          </a:xfrm>
          <a:prstGeom prst="rect">
            <a:avLst/>
          </a:prstGeom>
          <a:noFill/>
          <a:ln>
            <a:noFill/>
          </a:ln>
        </p:spPr>
        <p:txBody>
          <a:bodyPr spcFirstLastPara="1" wrap="square" lIns="75575" tIns="37775" rIns="75575" bIns="37775" anchor="t" anchorCtr="0">
            <a:spAutoFit/>
          </a:bodyPr>
          <a:lstStyle/>
          <a:p>
            <a:pPr marL="0" marR="0" lvl="0" indent="0" algn="l" rtl="0">
              <a:lnSpc>
                <a:spcPct val="100000"/>
              </a:lnSpc>
              <a:spcBef>
                <a:spcPts val="0"/>
              </a:spcBef>
              <a:spcAft>
                <a:spcPts val="0"/>
              </a:spcAft>
              <a:buClr>
                <a:schemeClr val="dk2"/>
              </a:buClr>
              <a:buSzPts val="992"/>
              <a:buFont typeface="Arial"/>
              <a:buNone/>
            </a:pPr>
            <a:r>
              <a:rPr lang="en" sz="1500" b="1" i="1" u="none" strike="noStrike" cap="none">
                <a:solidFill>
                  <a:srgbClr val="5B6770"/>
                </a:solidFill>
                <a:latin typeface="Arial"/>
                <a:ea typeface="Arial"/>
                <a:cs typeface="Arial"/>
                <a:sym typeface="Arial"/>
              </a:rPr>
              <a:t>Restores CO Discretion for faster acquisitions, greater competition, and better outcomes for mission delivery.</a:t>
            </a:r>
            <a:endParaRPr sz="1500" b="1" i="0" u="none" strike="noStrike" cap="none">
              <a:solidFill>
                <a:srgbClr val="5B6770"/>
              </a:solidFill>
              <a:latin typeface="Arial"/>
              <a:ea typeface="Arial"/>
              <a:cs typeface="Arial"/>
              <a:sym typeface="Arial"/>
            </a:endParaRPr>
          </a:p>
        </p:txBody>
      </p:sp>
      <p:sp>
        <p:nvSpPr>
          <p:cNvPr id="300" name="Google Shape;300;p7"/>
          <p:cNvSpPr txBox="1"/>
          <p:nvPr/>
        </p:nvSpPr>
        <p:spPr>
          <a:xfrm>
            <a:off x="421350" y="1606900"/>
            <a:ext cx="8301300" cy="2385300"/>
          </a:xfrm>
          <a:prstGeom prst="rect">
            <a:avLst/>
          </a:prstGeom>
          <a:solidFill>
            <a:srgbClr val="595959"/>
          </a:solidFill>
          <a:ln>
            <a:noFill/>
          </a:ln>
        </p:spPr>
        <p:txBody>
          <a:bodyPr spcFirstLastPara="1" wrap="square" lIns="75575" tIns="37775" rIns="75575" bIns="37775" anchor="t" anchorCtr="0">
            <a:spAutoFit/>
          </a:bodyPr>
          <a:lstStyle/>
          <a:p>
            <a:pPr marL="0" marR="0" lvl="0" indent="0" algn="l" rtl="0">
              <a:lnSpc>
                <a:spcPct val="100000"/>
              </a:lnSpc>
              <a:spcBef>
                <a:spcPts val="0"/>
              </a:spcBef>
              <a:spcAft>
                <a:spcPts val="0"/>
              </a:spcAft>
              <a:buClr>
                <a:srgbClr val="000000"/>
              </a:buClr>
              <a:buSzPts val="1157"/>
              <a:buFont typeface="Arial"/>
              <a:buNone/>
            </a:pPr>
            <a:r>
              <a:rPr lang="en" sz="1500" b="1" i="0" u="none" strike="noStrike" cap="none">
                <a:solidFill>
                  <a:schemeClr val="lt1"/>
                </a:solidFill>
                <a:latin typeface="Arial"/>
                <a:ea typeface="Arial"/>
                <a:cs typeface="Arial"/>
                <a:sym typeface="Arial"/>
              </a:rPr>
              <a:t>The Revolutionary FAR Overhaul (RFO) Story </a:t>
            </a:r>
            <a:endParaRPr sz="1500" b="0" i="0" u="none" strike="noStrike" cap="none">
              <a:solidFill>
                <a:schemeClr val="lt1"/>
              </a:solidFill>
              <a:latin typeface="Arial"/>
              <a:ea typeface="Arial"/>
              <a:cs typeface="Arial"/>
              <a:sym typeface="Arial"/>
            </a:endParaRPr>
          </a:p>
          <a:p>
            <a:pPr marL="377944" marR="0" lvl="0" indent="-284222" algn="l" rtl="0">
              <a:lnSpc>
                <a:spcPct val="100000"/>
              </a:lnSpc>
              <a:spcBef>
                <a:spcPts val="0"/>
              </a:spcBef>
              <a:spcAft>
                <a:spcPts val="0"/>
              </a:spcAft>
              <a:buClr>
                <a:schemeClr val="lt1"/>
              </a:buClr>
              <a:buSzPts val="1500"/>
              <a:buFont typeface="Arial"/>
              <a:buChar char="●"/>
            </a:pPr>
            <a:r>
              <a:rPr lang="en" sz="1500" b="0" i="0" u="none" strike="noStrike" cap="none">
                <a:solidFill>
                  <a:schemeClr val="lt1"/>
                </a:solidFill>
                <a:latin typeface="Arial"/>
                <a:ea typeface="Arial"/>
                <a:cs typeface="Arial"/>
                <a:sym typeface="Arial"/>
              </a:rPr>
              <a:t>Do you remember when the FAR was a Book?</a:t>
            </a:r>
            <a:endParaRPr sz="1500" b="0" i="0" u="none" strike="noStrike" cap="none">
              <a:solidFill>
                <a:schemeClr val="lt1"/>
              </a:solidFill>
              <a:latin typeface="Arial"/>
              <a:ea typeface="Arial"/>
              <a:cs typeface="Arial"/>
              <a:sym typeface="Arial"/>
            </a:endParaRPr>
          </a:p>
          <a:p>
            <a:pPr marL="755887" marR="0" lvl="1" indent="-284222" algn="l" rtl="0">
              <a:lnSpc>
                <a:spcPct val="100000"/>
              </a:lnSpc>
              <a:spcBef>
                <a:spcPts val="0"/>
              </a:spcBef>
              <a:spcAft>
                <a:spcPts val="0"/>
              </a:spcAft>
              <a:buClr>
                <a:schemeClr val="lt1"/>
              </a:buClr>
              <a:buSzPts val="1500"/>
              <a:buFont typeface="Arial"/>
              <a:buChar char="○"/>
            </a:pPr>
            <a:r>
              <a:rPr lang="en" sz="1500" b="0" i="0" u="none" strike="noStrike" cap="none">
                <a:solidFill>
                  <a:schemeClr val="lt1"/>
                </a:solidFill>
                <a:latin typeface="Arial"/>
                <a:ea typeface="Arial"/>
                <a:cs typeface="Arial"/>
                <a:sym typeface="Arial"/>
              </a:rPr>
              <a:t>Most comprehensive overhaul of the Federal Acquisition Regulations since it was 1st published in 1984</a:t>
            </a:r>
            <a:endParaRPr sz="1500" b="0" i="0" u="none" strike="noStrike" cap="none">
              <a:solidFill>
                <a:schemeClr val="lt1"/>
              </a:solidFill>
              <a:latin typeface="Arial"/>
              <a:ea typeface="Arial"/>
              <a:cs typeface="Arial"/>
              <a:sym typeface="Arial"/>
            </a:endParaRPr>
          </a:p>
          <a:p>
            <a:pPr marL="377944" marR="0" lvl="0" indent="-284222" algn="l" rtl="0">
              <a:lnSpc>
                <a:spcPct val="100000"/>
              </a:lnSpc>
              <a:spcBef>
                <a:spcPts val="0"/>
              </a:spcBef>
              <a:spcAft>
                <a:spcPts val="0"/>
              </a:spcAft>
              <a:buClr>
                <a:schemeClr val="lt1"/>
              </a:buClr>
              <a:buSzPts val="1500"/>
              <a:buFont typeface="Arial"/>
              <a:buChar char="●"/>
            </a:pPr>
            <a:r>
              <a:rPr lang="en" sz="1500" b="0" i="0" u="none" strike="noStrike" cap="none">
                <a:solidFill>
                  <a:schemeClr val="lt1"/>
                </a:solidFill>
                <a:latin typeface="Arial"/>
                <a:ea typeface="Arial"/>
                <a:cs typeface="Arial"/>
                <a:sym typeface="Arial"/>
              </a:rPr>
              <a:t>The RFO initiative:</a:t>
            </a:r>
            <a:endParaRPr sz="1500" b="0" i="0" u="none" strike="noStrike" cap="none">
              <a:solidFill>
                <a:schemeClr val="lt1"/>
              </a:solidFill>
              <a:latin typeface="Arial"/>
              <a:ea typeface="Arial"/>
              <a:cs typeface="Arial"/>
              <a:sym typeface="Arial"/>
            </a:endParaRPr>
          </a:p>
          <a:p>
            <a:pPr marL="755887" marR="0" lvl="1" indent="-284222" algn="l" rtl="0">
              <a:lnSpc>
                <a:spcPct val="100000"/>
              </a:lnSpc>
              <a:spcBef>
                <a:spcPts val="0"/>
              </a:spcBef>
              <a:spcAft>
                <a:spcPts val="0"/>
              </a:spcAft>
              <a:buClr>
                <a:schemeClr val="lt1"/>
              </a:buClr>
              <a:buSzPts val="1500"/>
              <a:buFont typeface="Arial"/>
              <a:buChar char="○"/>
            </a:pPr>
            <a:r>
              <a:rPr lang="en" sz="1500" b="0" i="0" u="none" strike="noStrike" cap="none">
                <a:solidFill>
                  <a:schemeClr val="lt1"/>
                </a:solidFill>
                <a:latin typeface="Arial"/>
                <a:ea typeface="Arial"/>
                <a:cs typeface="Arial"/>
                <a:sym typeface="Arial"/>
              </a:rPr>
              <a:t>Returns the FAR to its statutory roots;</a:t>
            </a:r>
            <a:endParaRPr sz="1500" b="0" i="0" u="none" strike="noStrike" cap="none">
              <a:solidFill>
                <a:schemeClr val="lt1"/>
              </a:solidFill>
              <a:latin typeface="Arial"/>
              <a:ea typeface="Arial"/>
              <a:cs typeface="Arial"/>
              <a:sym typeface="Arial"/>
            </a:endParaRPr>
          </a:p>
          <a:p>
            <a:pPr marL="755887" marR="0" lvl="1" indent="-284222" algn="l" rtl="0">
              <a:lnSpc>
                <a:spcPct val="100000"/>
              </a:lnSpc>
              <a:spcBef>
                <a:spcPts val="0"/>
              </a:spcBef>
              <a:spcAft>
                <a:spcPts val="0"/>
              </a:spcAft>
              <a:buClr>
                <a:schemeClr val="lt1"/>
              </a:buClr>
              <a:buSzPts val="1500"/>
              <a:buFont typeface="Arial"/>
              <a:buChar char="○"/>
            </a:pPr>
            <a:r>
              <a:rPr lang="en" sz="1500" b="0" i="0" u="none" strike="noStrike" cap="none">
                <a:solidFill>
                  <a:schemeClr val="lt1"/>
                </a:solidFill>
                <a:latin typeface="Arial"/>
                <a:ea typeface="Arial"/>
                <a:cs typeface="Arial"/>
                <a:sym typeface="Arial"/>
              </a:rPr>
              <a:t>Rewrites it in plain language; </a:t>
            </a:r>
            <a:endParaRPr sz="1500" b="0" i="0" u="none" strike="noStrike" cap="none">
              <a:solidFill>
                <a:schemeClr val="lt1"/>
              </a:solidFill>
              <a:latin typeface="Arial"/>
              <a:ea typeface="Arial"/>
              <a:cs typeface="Arial"/>
              <a:sym typeface="Arial"/>
            </a:endParaRPr>
          </a:p>
          <a:p>
            <a:pPr marL="755887" marR="0" lvl="1" indent="-284222" algn="l" rtl="0">
              <a:lnSpc>
                <a:spcPct val="100000"/>
              </a:lnSpc>
              <a:spcBef>
                <a:spcPts val="0"/>
              </a:spcBef>
              <a:spcAft>
                <a:spcPts val="0"/>
              </a:spcAft>
              <a:buClr>
                <a:schemeClr val="lt1"/>
              </a:buClr>
              <a:buSzPts val="1500"/>
              <a:buFont typeface="Arial"/>
              <a:buChar char="○"/>
            </a:pPr>
            <a:r>
              <a:rPr lang="en" sz="1500" b="0" i="0" u="none" strike="noStrike" cap="none">
                <a:solidFill>
                  <a:schemeClr val="lt1"/>
                </a:solidFill>
                <a:latin typeface="Arial"/>
                <a:ea typeface="Arial"/>
                <a:cs typeface="Arial"/>
                <a:sym typeface="Arial"/>
              </a:rPr>
              <a:t>Removes non-statutory rules (unless essential for sound procurement); and</a:t>
            </a:r>
            <a:endParaRPr sz="1500" b="0" i="0" u="none" strike="noStrike" cap="none">
              <a:solidFill>
                <a:schemeClr val="lt1"/>
              </a:solidFill>
              <a:latin typeface="Arial"/>
              <a:ea typeface="Arial"/>
              <a:cs typeface="Arial"/>
              <a:sym typeface="Arial"/>
            </a:endParaRPr>
          </a:p>
          <a:p>
            <a:pPr marL="755887" marR="0" lvl="1" indent="-284222" algn="l" rtl="0">
              <a:lnSpc>
                <a:spcPct val="100000"/>
              </a:lnSpc>
              <a:spcBef>
                <a:spcPts val="0"/>
              </a:spcBef>
              <a:spcAft>
                <a:spcPts val="0"/>
              </a:spcAft>
              <a:buClr>
                <a:schemeClr val="lt1"/>
              </a:buClr>
              <a:buSzPts val="1500"/>
              <a:buFont typeface="Arial"/>
              <a:buChar char="○"/>
            </a:pPr>
            <a:r>
              <a:rPr lang="en" sz="1500" b="0" i="0" u="none" strike="noStrike" cap="none">
                <a:solidFill>
                  <a:schemeClr val="lt1"/>
                </a:solidFill>
                <a:latin typeface="Arial"/>
                <a:ea typeface="Arial"/>
                <a:cs typeface="Arial"/>
                <a:sym typeface="Arial"/>
              </a:rPr>
              <a:t>Creates non-regulatory buying guides that provide practical strategies grounded in best practices.  </a:t>
            </a:r>
            <a:endParaRPr sz="1500" b="0" i="0" u="sng" strike="noStrike" cap="none">
              <a:solidFill>
                <a:schemeClr val="lt1"/>
              </a:solidFill>
              <a:latin typeface="Arial"/>
              <a:ea typeface="Arial"/>
              <a:cs typeface="Arial"/>
              <a:sym typeface="Arial"/>
            </a:endParaRPr>
          </a:p>
        </p:txBody>
      </p:sp>
      <p:sp>
        <p:nvSpPr>
          <p:cNvPr id="301" name="Google Shape;301;p7"/>
          <p:cNvSpPr txBox="1"/>
          <p:nvPr/>
        </p:nvSpPr>
        <p:spPr>
          <a:xfrm>
            <a:off x="1554750" y="4113475"/>
            <a:ext cx="6034500" cy="8772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57"/>
              <a:buFont typeface="Arial"/>
              <a:buNone/>
            </a:pPr>
            <a:r>
              <a:rPr lang="en" sz="900" b="1" i="0" u="none" strike="noStrike" cap="none">
                <a:solidFill>
                  <a:srgbClr val="5B6770"/>
                </a:solidFill>
                <a:latin typeface="Arial"/>
                <a:ea typeface="Arial"/>
                <a:cs typeface="Arial"/>
                <a:sym typeface="Arial"/>
              </a:rPr>
              <a:t>The RFO is grounded in these EOs - check them out!</a:t>
            </a:r>
            <a:endParaRPr sz="900" b="1" i="0" u="none" strike="noStrike" cap="none">
              <a:solidFill>
                <a:srgbClr val="5B6770"/>
              </a:solidFill>
              <a:latin typeface="Arial"/>
              <a:ea typeface="Arial"/>
              <a:cs typeface="Arial"/>
              <a:sym typeface="Arial"/>
            </a:endParaRPr>
          </a:p>
          <a:p>
            <a:pPr marL="377944" marR="0" lvl="0" indent="-246122" algn="l" rtl="0">
              <a:lnSpc>
                <a:spcPct val="100000"/>
              </a:lnSpc>
              <a:spcBef>
                <a:spcPts val="0"/>
              </a:spcBef>
              <a:spcAft>
                <a:spcPts val="0"/>
              </a:spcAft>
              <a:buClr>
                <a:srgbClr val="5B6770"/>
              </a:buClr>
              <a:buSzPts val="900"/>
              <a:buFont typeface="Arial"/>
              <a:buChar char="●"/>
            </a:pPr>
            <a:r>
              <a:rPr lang="en" sz="900" b="0" i="0" u="sng" strike="noStrike" cap="none">
                <a:solidFill>
                  <a:schemeClr val="accent5"/>
                </a:solidFill>
                <a:latin typeface="Arial"/>
                <a:ea typeface="Arial"/>
                <a:cs typeface="Arial"/>
                <a:sym typeface="Arial"/>
                <a:hlinkClick r:id="rId3">
                  <a:extLst>
                    <a:ext uri="{A12FA001-AC4F-418D-AE19-62706E023703}">
                      <ahyp:hlinkClr xmlns:ahyp="http://schemas.microsoft.com/office/drawing/2018/hyperlinkcolor" val="tx"/>
                    </a:ext>
                  </a:extLst>
                </a:hlinkClick>
              </a:rPr>
              <a:t>Executive Order 14275</a:t>
            </a:r>
            <a:r>
              <a:rPr lang="en" sz="900" b="0" i="0" u="none" strike="noStrike" cap="none">
                <a:solidFill>
                  <a:srgbClr val="5B6770"/>
                </a:solidFill>
                <a:latin typeface="Arial"/>
                <a:ea typeface="Arial"/>
                <a:cs typeface="Arial"/>
                <a:sym typeface="Arial"/>
              </a:rPr>
              <a:t> — Restoring Common Sense to Federal Procurement </a:t>
            </a:r>
            <a:endParaRPr sz="900" b="0" i="0" u="none" strike="noStrike" cap="none">
              <a:solidFill>
                <a:srgbClr val="5B6770"/>
              </a:solidFill>
              <a:latin typeface="Arial"/>
              <a:ea typeface="Arial"/>
              <a:cs typeface="Arial"/>
              <a:sym typeface="Arial"/>
            </a:endParaRPr>
          </a:p>
          <a:p>
            <a:pPr marL="755887" marR="0" lvl="1" indent="-246122" algn="l" rtl="0">
              <a:lnSpc>
                <a:spcPct val="100000"/>
              </a:lnSpc>
              <a:spcBef>
                <a:spcPts val="0"/>
              </a:spcBef>
              <a:spcAft>
                <a:spcPts val="0"/>
              </a:spcAft>
              <a:buClr>
                <a:srgbClr val="5B6770"/>
              </a:buClr>
              <a:buSzPts val="900"/>
              <a:buFont typeface="Arial"/>
              <a:buChar char="○"/>
            </a:pPr>
            <a:r>
              <a:rPr lang="en" sz="900" b="0" i="0" u="sng" strike="noStrike" cap="none">
                <a:solidFill>
                  <a:schemeClr val="accent5"/>
                </a:solidFill>
                <a:latin typeface="Arial"/>
                <a:ea typeface="Arial"/>
                <a:cs typeface="Arial"/>
                <a:sym typeface="Arial"/>
                <a:hlinkClick r:id="rId4">
                  <a:extLst>
                    <a:ext uri="{A12FA001-AC4F-418D-AE19-62706E023703}">
                      <ahyp:hlinkClr xmlns:ahyp="http://schemas.microsoft.com/office/drawing/2018/hyperlinkcolor" val="tx"/>
                    </a:ext>
                  </a:extLst>
                </a:hlinkClick>
              </a:rPr>
              <a:t>OMB Memo 25-26 </a:t>
            </a:r>
            <a:r>
              <a:rPr lang="en" sz="900" b="0" i="0" u="none" strike="noStrike" cap="none">
                <a:solidFill>
                  <a:srgbClr val="5B6770"/>
                </a:solidFill>
                <a:latin typeface="Arial"/>
                <a:ea typeface="Arial"/>
                <a:cs typeface="Arial"/>
                <a:sym typeface="Arial"/>
              </a:rPr>
              <a:t>— Overhauling the Federal Acquisition Regulation</a:t>
            </a:r>
            <a:endParaRPr sz="900" b="0" i="0" u="none" strike="noStrike" cap="none">
              <a:solidFill>
                <a:srgbClr val="5B6770"/>
              </a:solidFill>
              <a:latin typeface="Arial"/>
              <a:ea typeface="Arial"/>
              <a:cs typeface="Arial"/>
              <a:sym typeface="Arial"/>
            </a:endParaRPr>
          </a:p>
          <a:p>
            <a:pPr marL="377944" marR="0" lvl="0" indent="-246122" algn="l" rtl="0">
              <a:lnSpc>
                <a:spcPct val="100000"/>
              </a:lnSpc>
              <a:spcBef>
                <a:spcPts val="0"/>
              </a:spcBef>
              <a:spcAft>
                <a:spcPts val="0"/>
              </a:spcAft>
              <a:buClr>
                <a:srgbClr val="5B6770"/>
              </a:buClr>
              <a:buSzPts val="900"/>
              <a:buFont typeface="Arial"/>
              <a:buChar char="●"/>
            </a:pPr>
            <a:r>
              <a:rPr lang="en" sz="900" b="0" i="0" u="sng" strike="noStrike" cap="none">
                <a:solidFill>
                  <a:schemeClr val="accent5"/>
                </a:solidFill>
                <a:latin typeface="Arial"/>
                <a:ea typeface="Arial"/>
                <a:cs typeface="Arial"/>
                <a:sym typeface="Arial"/>
                <a:hlinkClick r:id="rId5">
                  <a:extLst>
                    <a:ext uri="{A12FA001-AC4F-418D-AE19-62706E023703}">
                      <ahyp:hlinkClr xmlns:ahyp="http://schemas.microsoft.com/office/drawing/2018/hyperlinkcolor" val="tx"/>
                    </a:ext>
                  </a:extLst>
                </a:hlinkClick>
              </a:rPr>
              <a:t>Executive Order 14271</a:t>
            </a:r>
            <a:r>
              <a:rPr lang="en" sz="900" b="0" i="0" u="none" strike="noStrike" cap="none">
                <a:solidFill>
                  <a:srgbClr val="5B6770"/>
                </a:solidFill>
                <a:latin typeface="Arial"/>
                <a:ea typeface="Arial"/>
                <a:cs typeface="Arial"/>
                <a:sym typeface="Arial"/>
              </a:rPr>
              <a:t> — Ensuring Commercial, Cost-Effective Solutions</a:t>
            </a:r>
            <a:endParaRPr sz="900" b="0" i="0" u="none" strike="noStrike" cap="none">
              <a:solidFill>
                <a:srgbClr val="5B6770"/>
              </a:solidFill>
              <a:latin typeface="Arial"/>
              <a:ea typeface="Arial"/>
              <a:cs typeface="Arial"/>
              <a:sym typeface="Arial"/>
            </a:endParaRPr>
          </a:p>
          <a:p>
            <a:pPr marL="377944" marR="0" lvl="0" indent="-246122" algn="l" rtl="0">
              <a:lnSpc>
                <a:spcPct val="100000"/>
              </a:lnSpc>
              <a:spcBef>
                <a:spcPts val="0"/>
              </a:spcBef>
              <a:spcAft>
                <a:spcPts val="0"/>
              </a:spcAft>
              <a:buClr>
                <a:srgbClr val="5B6770"/>
              </a:buClr>
              <a:buSzPts val="900"/>
              <a:buFont typeface="Arial"/>
              <a:buChar char="●"/>
            </a:pPr>
            <a:r>
              <a:rPr lang="en" sz="900" b="0" i="0" u="sng" strike="noStrike" cap="none">
                <a:solidFill>
                  <a:schemeClr val="accent5"/>
                </a:solidFill>
                <a:latin typeface="Arial"/>
                <a:ea typeface="Arial"/>
                <a:cs typeface="Arial"/>
                <a:sym typeface="Arial"/>
                <a:hlinkClick r:id="rId6">
                  <a:extLst>
                    <a:ext uri="{A12FA001-AC4F-418D-AE19-62706E023703}">
                      <ahyp:hlinkClr xmlns:ahyp="http://schemas.microsoft.com/office/drawing/2018/hyperlinkcolor" val="tx"/>
                    </a:ext>
                  </a:extLst>
                </a:hlinkClick>
              </a:rPr>
              <a:t>Executive Order 14240</a:t>
            </a:r>
            <a:r>
              <a:rPr lang="en" sz="900" b="0" i="0" u="none" strike="noStrike" cap="none">
                <a:solidFill>
                  <a:srgbClr val="5B6770"/>
                </a:solidFill>
                <a:latin typeface="Arial"/>
                <a:ea typeface="Arial"/>
                <a:cs typeface="Arial"/>
                <a:sym typeface="Arial"/>
              </a:rPr>
              <a:t> — Eliminating Waste and Saving Taxpayer Dollars by Consolidating Procurement </a:t>
            </a:r>
            <a:endParaRPr sz="900" b="0" i="0" u="none" strike="noStrike" cap="none">
              <a:solidFill>
                <a:srgbClr val="000000"/>
              </a:solidFill>
              <a:latin typeface="Arial"/>
              <a:ea typeface="Arial"/>
              <a:cs typeface="Arial"/>
              <a:sym typeface="Arial"/>
            </a:endParaRPr>
          </a:p>
        </p:txBody>
      </p:sp>
      <p:sp>
        <p:nvSpPr>
          <p:cNvPr id="302" name="Google Shape;302;p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p>
            <a:pPr marL="0" lvl="0" indent="0" algn="r" rtl="0">
              <a:lnSpc>
                <a:spcPct val="100000"/>
              </a:lnSpc>
              <a:spcBef>
                <a:spcPts val="0"/>
              </a:spcBef>
              <a:spcAft>
                <a:spcPts val="0"/>
              </a:spcAft>
              <a:buSzPts val="1300"/>
              <a:buNone/>
            </a:pPr>
            <a:fld id="{00000000-1234-1234-1234-123412341234}" type="slidenum">
              <a:rPr lang="en"/>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8"/>
          <p:cNvSpPr txBox="1">
            <a:spLocks noGrp="1"/>
          </p:cNvSpPr>
          <p:nvPr>
            <p:ph type="title"/>
          </p:nvPr>
        </p:nvSpPr>
        <p:spPr>
          <a:xfrm>
            <a:off x="73950" y="240138"/>
            <a:ext cx="8996100" cy="459600"/>
          </a:xfrm>
          <a:prstGeom prst="rect">
            <a:avLst/>
          </a:prstGeom>
          <a:no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111111"/>
              <a:buNone/>
            </a:pPr>
            <a:r>
              <a:rPr lang="en">
                <a:solidFill>
                  <a:srgbClr val="595959"/>
                </a:solidFill>
                <a:latin typeface="Arial"/>
                <a:ea typeface="Arial"/>
                <a:cs typeface="Arial"/>
                <a:sym typeface="Arial"/>
              </a:rPr>
              <a:t>What’s Changed? Top Questions</a:t>
            </a:r>
            <a:r>
              <a:rPr lang="en">
                <a:solidFill>
                  <a:srgbClr val="595959"/>
                </a:solidFill>
              </a:rPr>
              <a:t>.</a:t>
            </a:r>
            <a:r>
              <a:rPr lang="en">
                <a:solidFill>
                  <a:srgbClr val="595959"/>
                </a:solidFill>
                <a:latin typeface="Arial"/>
                <a:ea typeface="Arial"/>
                <a:cs typeface="Arial"/>
                <a:sym typeface="Arial"/>
              </a:rPr>
              <a:t> </a:t>
            </a:r>
            <a:r>
              <a:rPr lang="en">
                <a:latin typeface="Arial"/>
                <a:ea typeface="Arial"/>
                <a:cs typeface="Arial"/>
                <a:sym typeface="Arial"/>
              </a:rPr>
              <a:t>Key RFO Parts.</a:t>
            </a:r>
            <a:endParaRPr>
              <a:latin typeface="Arial"/>
              <a:ea typeface="Arial"/>
              <a:cs typeface="Arial"/>
              <a:sym typeface="Arial"/>
            </a:endParaRPr>
          </a:p>
        </p:txBody>
      </p:sp>
      <p:sp>
        <p:nvSpPr>
          <p:cNvPr id="308" name="Google Shape;308;p8"/>
          <p:cNvSpPr txBox="1"/>
          <p:nvPr/>
        </p:nvSpPr>
        <p:spPr>
          <a:xfrm>
            <a:off x="283600" y="927500"/>
            <a:ext cx="8596200" cy="4171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dk1"/>
                </a:solidFill>
                <a:latin typeface="Arial"/>
                <a:ea typeface="Arial"/>
                <a:cs typeface="Arial"/>
                <a:sym typeface="Arial"/>
              </a:rPr>
              <a:t>RFO 1 - Federal Acquisition Regulations System: </a:t>
            </a:r>
            <a:r>
              <a:rPr lang="en" sz="1200" b="0" i="0" u="none" strike="noStrike" cap="none">
                <a:solidFill>
                  <a:schemeClr val="dk1"/>
                </a:solidFill>
                <a:latin typeface="Arial"/>
                <a:ea typeface="Arial"/>
                <a:cs typeface="Arial"/>
                <a:sym typeface="Arial"/>
              </a:rPr>
              <a:t>Implements a new Framework that restores discretion to the CO</a:t>
            </a: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1000"/>
              </a:spcBef>
              <a:spcAft>
                <a:spcPts val="0"/>
              </a:spcAft>
              <a:buClr>
                <a:srgbClr val="000000"/>
              </a:buClr>
              <a:buSzPts val="1200"/>
              <a:buFont typeface="Arial"/>
              <a:buNone/>
            </a:pPr>
            <a:r>
              <a:rPr lang="en" sz="1200" b="1" i="0" u="none" strike="noStrike" cap="none">
                <a:solidFill>
                  <a:schemeClr val="dk1"/>
                </a:solidFill>
                <a:latin typeface="Arial"/>
                <a:ea typeface="Arial"/>
                <a:cs typeface="Arial"/>
                <a:sym typeface="Arial"/>
              </a:rPr>
              <a:t>RFO 7 - Acquisition Planning  &amp; RFO 10 - Market Research:</a:t>
            </a:r>
            <a:r>
              <a:rPr lang="en" sz="1200" b="0" i="0" u="none" strike="noStrike" cap="none">
                <a:solidFill>
                  <a:schemeClr val="dk1"/>
                </a:solidFill>
                <a:latin typeface="Arial"/>
                <a:ea typeface="Arial"/>
                <a:cs typeface="Arial"/>
                <a:sym typeface="Arial"/>
              </a:rPr>
              <a:t> Encourage COs to right size their Market Research documentation and Acquisition Planning approaches to the risk of the procurement.</a:t>
            </a:r>
            <a:endParaRPr sz="1200" b="0" i="0" u="none" strike="noStrike" cap="none">
              <a:solidFill>
                <a:schemeClr val="dk1"/>
              </a:solidFill>
              <a:latin typeface="Arial"/>
              <a:ea typeface="Arial"/>
              <a:cs typeface="Arial"/>
              <a:sym typeface="Arial"/>
            </a:endParaRPr>
          </a:p>
          <a:p>
            <a:pPr marL="457200" marR="0" lvl="0" indent="-298450" algn="l" rtl="0">
              <a:lnSpc>
                <a:spcPct val="100000"/>
              </a:lnSpc>
              <a:spcBef>
                <a:spcPts val="1000"/>
              </a:spcBef>
              <a:spcAft>
                <a:spcPts val="0"/>
              </a:spcAft>
              <a:buClr>
                <a:srgbClr val="000000"/>
              </a:buClr>
              <a:buSzPts val="1100"/>
              <a:buFont typeface="Arial"/>
              <a:buChar char="●"/>
            </a:pPr>
            <a:r>
              <a:rPr lang="en" sz="1100" b="0" i="0" u="none" strike="noStrike" cap="none">
                <a:solidFill>
                  <a:srgbClr val="222222"/>
                </a:solidFill>
                <a:latin typeface="Arial"/>
                <a:ea typeface="Arial"/>
                <a:cs typeface="Arial"/>
                <a:sym typeface="Arial"/>
              </a:rPr>
              <a:t>Emphasize </a:t>
            </a:r>
            <a:r>
              <a:rPr lang="en" sz="1100" b="0" i="0" u="sng" strike="noStrike" cap="none">
                <a:solidFill>
                  <a:srgbClr val="222222"/>
                </a:solidFill>
                <a:latin typeface="Arial"/>
                <a:ea typeface="Arial"/>
                <a:cs typeface="Arial"/>
                <a:sym typeface="Arial"/>
              </a:rPr>
              <a:t>early planning, streamlined procedures for </a:t>
            </a:r>
            <a:r>
              <a:rPr lang="en" sz="1100" b="0" i="0" u="none" strike="noStrike" cap="none">
                <a:solidFill>
                  <a:srgbClr val="222222"/>
                </a:solidFill>
                <a:latin typeface="Arial"/>
                <a:ea typeface="Arial"/>
                <a:cs typeface="Arial"/>
                <a:sym typeface="Arial"/>
              </a:rPr>
              <a:t>common</a:t>
            </a:r>
            <a:r>
              <a:rPr lang="en" sz="1100" b="0" i="0" u="sng" strike="noStrike" cap="none">
                <a:solidFill>
                  <a:srgbClr val="222222"/>
                </a:solidFill>
                <a:latin typeface="Arial"/>
                <a:ea typeface="Arial"/>
                <a:cs typeface="Arial"/>
                <a:sym typeface="Arial"/>
              </a:rPr>
              <a:t> contract types, mandatory small business considerations, and comparative analysis for equipment acquisitions</a:t>
            </a:r>
            <a:r>
              <a:rPr lang="en" sz="1100" b="0" i="0" u="none" strike="noStrike" cap="none">
                <a:solidFill>
                  <a:srgbClr val="222222"/>
                </a:solidFill>
                <a:latin typeface="Arial"/>
                <a:ea typeface="Arial"/>
                <a:cs typeface="Arial"/>
                <a:sym typeface="Arial"/>
              </a:rPr>
              <a:t> to ensure the most advantageous approach for the Government. </a:t>
            </a:r>
            <a:endParaRPr sz="1100" b="0" i="0" u="none" strike="noStrike" cap="none">
              <a:solidFill>
                <a:srgbClr val="222222"/>
              </a:solidFill>
              <a:latin typeface="Arial"/>
              <a:ea typeface="Arial"/>
              <a:cs typeface="Arial"/>
              <a:sym typeface="Arial"/>
            </a:endParaRPr>
          </a:p>
          <a:p>
            <a:pPr marL="457200" marR="0" lvl="0" indent="-298450" algn="l" rtl="0">
              <a:lnSpc>
                <a:spcPct val="100000"/>
              </a:lnSpc>
              <a:spcBef>
                <a:spcPts val="1000"/>
              </a:spcBef>
              <a:spcAft>
                <a:spcPts val="0"/>
              </a:spcAft>
              <a:buClr>
                <a:srgbClr val="000000"/>
              </a:buClr>
              <a:buSzPts val="1100"/>
              <a:buFont typeface="Arial"/>
              <a:buChar char="●"/>
            </a:pPr>
            <a:r>
              <a:rPr lang="en" sz="1100" b="0" i="0" u="none" strike="noStrike" cap="none">
                <a:solidFill>
                  <a:srgbClr val="222222"/>
                </a:solidFill>
                <a:latin typeface="Arial"/>
                <a:ea typeface="Arial"/>
                <a:cs typeface="Arial"/>
                <a:sym typeface="Arial"/>
              </a:rPr>
              <a:t>P</a:t>
            </a:r>
            <a:r>
              <a:rPr lang="en" sz="1100" b="0" i="0" u="none" strike="noStrike" cap="none">
                <a:solidFill>
                  <a:schemeClr val="dk1"/>
                </a:solidFill>
                <a:latin typeface="Arial"/>
                <a:ea typeface="Arial"/>
                <a:cs typeface="Arial"/>
                <a:sym typeface="Arial"/>
              </a:rPr>
              <a:t>rioritize procuring commercial products and commercial services </a:t>
            </a:r>
            <a:r>
              <a:rPr lang="en" sz="1100" b="0" i="0" u="sng" strike="noStrike" cap="none">
                <a:solidFill>
                  <a:schemeClr val="dk1"/>
                </a:solidFill>
                <a:latin typeface="Arial"/>
                <a:ea typeface="Arial"/>
                <a:cs typeface="Arial"/>
                <a:sym typeface="Arial"/>
              </a:rPr>
              <a:t>on an existing governmentwide contract</a:t>
            </a:r>
            <a:r>
              <a:rPr lang="en" sz="1100" b="0" i="0" u="none" strike="noStrike" cap="none">
                <a:solidFill>
                  <a:schemeClr val="dk1"/>
                </a:solidFill>
                <a:latin typeface="Arial"/>
                <a:ea typeface="Arial"/>
                <a:cs typeface="Arial"/>
                <a:sym typeface="Arial"/>
              </a:rPr>
              <a:t>".</a:t>
            </a:r>
            <a:endParaRPr sz="1100" b="0" i="0" u="none" strike="noStrike" cap="none">
              <a:solidFill>
                <a:srgbClr val="222222"/>
              </a:solidFill>
              <a:latin typeface="Arial"/>
              <a:ea typeface="Arial"/>
              <a:cs typeface="Arial"/>
              <a:sym typeface="Arial"/>
            </a:endParaRPr>
          </a:p>
          <a:p>
            <a:pPr marL="0" marR="0" lvl="0" indent="0" algn="l" rtl="0">
              <a:lnSpc>
                <a:spcPct val="100000"/>
              </a:lnSpc>
              <a:spcBef>
                <a:spcPts val="1000"/>
              </a:spcBef>
              <a:spcAft>
                <a:spcPts val="0"/>
              </a:spcAft>
              <a:buClr>
                <a:srgbClr val="000000"/>
              </a:buClr>
              <a:buSzPts val="1200"/>
              <a:buFont typeface="Arial"/>
              <a:buNone/>
            </a:pPr>
            <a:r>
              <a:rPr lang="en" sz="1200" b="1" i="0" u="none" strike="noStrike" cap="none">
                <a:solidFill>
                  <a:schemeClr val="dk1"/>
                </a:solidFill>
                <a:latin typeface="Arial"/>
                <a:ea typeface="Arial"/>
                <a:cs typeface="Arial"/>
                <a:sym typeface="Arial"/>
              </a:rPr>
              <a:t>RFO 8 - Required Sources of Supplies and Services: </a:t>
            </a:r>
            <a:r>
              <a:rPr lang="en" sz="1200" b="0" i="0" u="none" strike="noStrike" cap="none">
                <a:solidFill>
                  <a:schemeClr val="dk1"/>
                </a:solidFill>
                <a:latin typeface="Arial"/>
                <a:ea typeface="Arial"/>
                <a:cs typeface="Arial"/>
                <a:sym typeface="Arial"/>
              </a:rPr>
              <a:t>Sets the Source! Ordering procedures for the FSS are now in GSAR 538.71 &amp; More Discretion over Competition and Strategy.</a:t>
            </a:r>
            <a:endParaRPr sz="1200" b="0" i="0" u="none" strike="noStrike" cap="none">
              <a:solidFill>
                <a:schemeClr val="dk1"/>
              </a:solidFill>
              <a:latin typeface="Arial"/>
              <a:ea typeface="Arial"/>
              <a:cs typeface="Arial"/>
              <a:sym typeface="Arial"/>
            </a:endParaRPr>
          </a:p>
          <a:p>
            <a:pPr marL="457200" marR="0" lvl="0" indent="-298450" algn="l" rtl="0">
              <a:lnSpc>
                <a:spcPct val="100000"/>
              </a:lnSpc>
              <a:spcBef>
                <a:spcPts val="1000"/>
              </a:spcBef>
              <a:spcAft>
                <a:spcPts val="0"/>
              </a:spcAft>
              <a:buClr>
                <a:srgbClr val="222222"/>
              </a:buClr>
              <a:buSzPts val="1100"/>
              <a:buFont typeface="Arial"/>
              <a:buChar char="●"/>
            </a:pPr>
            <a:r>
              <a:rPr lang="en" sz="1100" b="0" i="0" u="none" strike="noStrike" cap="none">
                <a:solidFill>
                  <a:srgbClr val="222222"/>
                </a:solidFill>
                <a:latin typeface="Arial"/>
                <a:ea typeface="Arial"/>
                <a:cs typeface="Arial"/>
                <a:sym typeface="Arial"/>
              </a:rPr>
              <a:t>Must use </a:t>
            </a:r>
            <a:r>
              <a:rPr lang="en" sz="1100" b="0" i="0" u="sng" strike="noStrike" cap="none">
                <a:solidFill>
                  <a:srgbClr val="222222"/>
                </a:solidFill>
                <a:latin typeface="Arial"/>
                <a:ea typeface="Arial"/>
                <a:cs typeface="Arial"/>
                <a:sym typeface="Arial"/>
              </a:rPr>
              <a:t>existing governmentwide contracts and BPAs</a:t>
            </a:r>
            <a:r>
              <a:rPr lang="en" sz="1100" b="0" i="0" u="none" strike="noStrike" cap="none">
                <a:solidFill>
                  <a:srgbClr val="222222"/>
                </a:solidFill>
                <a:latin typeface="Arial"/>
                <a:ea typeface="Arial"/>
                <a:cs typeface="Arial"/>
                <a:sym typeface="Arial"/>
              </a:rPr>
              <a:t> that are “required use” and must* consider </a:t>
            </a:r>
            <a:r>
              <a:rPr lang="en" sz="1100" b="0" i="0" u="sng" strike="noStrike" cap="none">
                <a:solidFill>
                  <a:srgbClr val="222222"/>
                </a:solidFill>
                <a:latin typeface="Arial"/>
                <a:ea typeface="Arial"/>
                <a:cs typeface="Arial"/>
                <a:sym typeface="Arial"/>
              </a:rPr>
              <a:t>existing governmentwide contracts and BPAs</a:t>
            </a:r>
            <a:r>
              <a:rPr lang="en" sz="1100" b="0" i="0" u="none" strike="noStrike" cap="none">
                <a:solidFill>
                  <a:srgbClr val="222222"/>
                </a:solidFill>
                <a:latin typeface="Arial"/>
                <a:ea typeface="Arial"/>
                <a:cs typeface="Arial"/>
                <a:sym typeface="Arial"/>
              </a:rPr>
              <a:t> that are otherwise part of </a:t>
            </a:r>
            <a:r>
              <a:rPr lang="en" sz="1100" b="0" i="0" u="sng" strike="noStrike" cap="none">
                <a:solidFill>
                  <a:srgbClr val="222222"/>
                </a:solidFill>
                <a:latin typeface="Arial"/>
                <a:ea typeface="Arial"/>
                <a:cs typeface="Arial"/>
                <a:sym typeface="Arial"/>
              </a:rPr>
              <a:t>Category Management principles.</a:t>
            </a:r>
            <a:r>
              <a:rPr lang="en" sz="1100" b="0" i="0" u="none" strike="noStrike" cap="none">
                <a:solidFill>
                  <a:schemeClr val="dk1"/>
                </a:solidFill>
                <a:latin typeface="Arial"/>
                <a:ea typeface="Arial"/>
                <a:cs typeface="Arial"/>
                <a:sym typeface="Arial"/>
              </a:rPr>
              <a:t> </a:t>
            </a: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1000"/>
              </a:spcBef>
              <a:spcAft>
                <a:spcPts val="0"/>
              </a:spcAft>
              <a:buClr>
                <a:srgbClr val="000000"/>
              </a:buClr>
              <a:buSzPts val="1200"/>
              <a:buFont typeface="Arial"/>
              <a:buNone/>
            </a:pPr>
            <a:r>
              <a:rPr lang="en" sz="1200" b="1" i="0" u="none" strike="noStrike" cap="none">
                <a:solidFill>
                  <a:schemeClr val="dk1"/>
                </a:solidFill>
                <a:latin typeface="Arial"/>
                <a:ea typeface="Arial"/>
                <a:cs typeface="Arial"/>
                <a:sym typeface="Arial"/>
              </a:rPr>
              <a:t>RFO 12  - Acquisition of Commercial Products &amp; Services:</a:t>
            </a:r>
            <a:r>
              <a:rPr lang="en" sz="1200" b="0" i="0" u="none" strike="noStrike" cap="none">
                <a:solidFill>
                  <a:schemeClr val="dk1"/>
                </a:solidFill>
                <a:latin typeface="Arial"/>
                <a:ea typeface="Arial"/>
                <a:cs typeface="Arial"/>
                <a:sym typeface="Arial"/>
              </a:rPr>
              <a:t> One Commercial FAR Part for Streamlined Flexibility.</a:t>
            </a:r>
            <a:endParaRPr sz="1200" b="0" i="0" u="none" strike="noStrike" cap="none">
              <a:solidFill>
                <a:schemeClr val="dk1"/>
              </a:solidFill>
              <a:latin typeface="Arial"/>
              <a:ea typeface="Arial"/>
              <a:cs typeface="Arial"/>
              <a:sym typeface="Arial"/>
            </a:endParaRPr>
          </a:p>
          <a:p>
            <a:pPr marL="457200" marR="0" lvl="0" indent="-298450" algn="l" rtl="0">
              <a:lnSpc>
                <a:spcPct val="100000"/>
              </a:lnSpc>
              <a:spcBef>
                <a:spcPts val="1000"/>
              </a:spcBef>
              <a:spcAft>
                <a:spcPts val="0"/>
              </a:spcAft>
              <a:buClr>
                <a:schemeClr val="dk1"/>
              </a:buClr>
              <a:buSzPts val="1100"/>
              <a:buFont typeface="Arial"/>
              <a:buChar char="●"/>
            </a:pPr>
            <a:r>
              <a:rPr lang="en" sz="1100" b="0" i="0" u="none" strike="noStrike" cap="none">
                <a:solidFill>
                  <a:schemeClr val="dk1"/>
                </a:solidFill>
                <a:latin typeface="Arial"/>
                <a:ea typeface="Arial"/>
                <a:cs typeface="Arial"/>
                <a:sym typeface="Arial"/>
              </a:rPr>
              <a:t>“If commercial products or commercial services that meet agency needs </a:t>
            </a:r>
            <a:r>
              <a:rPr lang="en" sz="1100" b="0" i="0" u="sng" strike="noStrike" cap="none">
                <a:solidFill>
                  <a:schemeClr val="dk1"/>
                </a:solidFill>
                <a:latin typeface="Arial"/>
                <a:ea typeface="Arial"/>
                <a:cs typeface="Arial"/>
                <a:sym typeface="Arial"/>
              </a:rPr>
              <a:t>are available from</a:t>
            </a:r>
            <a:r>
              <a:rPr lang="en" sz="1100" b="0" i="0" u="none" strike="noStrike" cap="none">
                <a:solidFill>
                  <a:schemeClr val="dk1"/>
                </a:solidFill>
                <a:latin typeface="Arial"/>
                <a:ea typeface="Arial"/>
                <a:cs typeface="Arial"/>
                <a:sym typeface="Arial"/>
              </a:rPr>
              <a:t> any priority source identified in part 8, including existing contracts awarded for Governmentwide use (e.g., the </a:t>
            </a:r>
            <a:r>
              <a:rPr lang="en" sz="1100" b="0" i="0" u="sng" strike="noStrike" cap="none">
                <a:solidFill>
                  <a:schemeClr val="dk1"/>
                </a:solidFill>
                <a:latin typeface="Arial"/>
                <a:ea typeface="Arial"/>
                <a:cs typeface="Arial"/>
                <a:sym typeface="Arial"/>
              </a:rPr>
              <a:t>Federal Supply Schedules</a:t>
            </a:r>
            <a:r>
              <a:rPr lang="en" sz="1100" b="0" i="0" u="none" strike="noStrike" cap="none">
                <a:solidFill>
                  <a:schemeClr val="dk1"/>
                </a:solidFill>
                <a:latin typeface="Arial"/>
                <a:ea typeface="Arial"/>
                <a:cs typeface="Arial"/>
                <a:sym typeface="Arial"/>
              </a:rPr>
              <a:t> and Governmentwide acquisition contracts), </a:t>
            </a:r>
            <a:r>
              <a:rPr lang="en" sz="1100" b="0" i="0" u="sng" strike="noStrike" cap="none">
                <a:solidFill>
                  <a:schemeClr val="dk1"/>
                </a:solidFill>
                <a:latin typeface="Arial"/>
                <a:ea typeface="Arial"/>
                <a:cs typeface="Arial"/>
                <a:sym typeface="Arial"/>
              </a:rPr>
              <a:t>procure the commercial products or commercial services from that source</a:t>
            </a:r>
            <a:r>
              <a:rPr lang="en" sz="1100" b="0" i="0" u="none" strike="noStrike" cap="none">
                <a:solidFill>
                  <a:schemeClr val="dk1"/>
                </a:solidFill>
                <a:latin typeface="Arial"/>
                <a:ea typeface="Arial"/>
                <a:cs typeface="Arial"/>
                <a:sym typeface="Arial"/>
              </a:rPr>
              <a:t>.”</a:t>
            </a: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1000"/>
              </a:spcBef>
              <a:spcAft>
                <a:spcPts val="0"/>
              </a:spcAft>
              <a:buClr>
                <a:srgbClr val="000000"/>
              </a:buClr>
              <a:buSzPts val="1200"/>
              <a:buFont typeface="Arial"/>
              <a:buNone/>
            </a:pPr>
            <a:r>
              <a:rPr lang="en" sz="1200" b="1" i="0" u="none" strike="noStrike" cap="none">
                <a:solidFill>
                  <a:schemeClr val="dk1"/>
                </a:solidFill>
                <a:latin typeface="Arial"/>
                <a:ea typeface="Arial"/>
                <a:cs typeface="Arial"/>
                <a:sym typeface="Arial"/>
              </a:rPr>
              <a:t>RFO 16 - Types of Contracts: </a:t>
            </a:r>
            <a:r>
              <a:rPr lang="en" sz="1200" b="0" i="0" u="none" strike="noStrike" cap="none">
                <a:solidFill>
                  <a:schemeClr val="dk1"/>
                </a:solidFill>
                <a:latin typeface="Arial"/>
                <a:ea typeface="Arial"/>
                <a:cs typeface="Arial"/>
                <a:sym typeface="Arial"/>
              </a:rPr>
              <a:t>Part 8 Sets the Source. Part 16 sets the Contract. You Decide the Approach</a:t>
            </a: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1000"/>
              </a:spcBef>
              <a:spcAft>
                <a:spcPts val="1000"/>
              </a:spcAft>
              <a:buClr>
                <a:srgbClr val="000000"/>
              </a:buClr>
              <a:buSzPts val="1200"/>
              <a:buFont typeface="Arial"/>
              <a:buNone/>
            </a:pPr>
            <a:r>
              <a:rPr lang="en" sz="1200" b="1" i="0" u="none" strike="noStrike" cap="none">
                <a:solidFill>
                  <a:schemeClr val="dk1"/>
                </a:solidFill>
                <a:latin typeface="Arial"/>
                <a:ea typeface="Arial"/>
                <a:cs typeface="Arial"/>
                <a:sym typeface="Arial"/>
              </a:rPr>
              <a:t>RFO 19 - Small Business: </a:t>
            </a:r>
            <a:r>
              <a:rPr lang="en" sz="1200" b="0" i="0" u="none" strike="noStrike" cap="none">
                <a:solidFill>
                  <a:schemeClr val="dk1"/>
                </a:solidFill>
                <a:latin typeface="Arial"/>
                <a:ea typeface="Arial"/>
                <a:cs typeface="Arial"/>
                <a:sym typeface="Arial"/>
              </a:rPr>
              <a:t>Small Business Rules Clarified-Rule of Two &amp; Open Market </a:t>
            </a:r>
            <a:endParaRPr sz="1200" b="0" i="0" u="none" strike="noStrike" cap="none">
              <a:solidFill>
                <a:schemeClr val="dk1"/>
              </a:solidFill>
              <a:latin typeface="Arial"/>
              <a:ea typeface="Arial"/>
              <a:cs typeface="Arial"/>
              <a:sym typeface="Arial"/>
            </a:endParaRPr>
          </a:p>
        </p:txBody>
      </p:sp>
      <p:grpSp>
        <p:nvGrpSpPr>
          <p:cNvPr id="309" name="Google Shape;309;p8" descr="This image features the RFO book represented as a logo."/>
          <p:cNvGrpSpPr/>
          <p:nvPr/>
        </p:nvGrpSpPr>
        <p:grpSpPr>
          <a:xfrm>
            <a:off x="76681" y="119685"/>
            <a:ext cx="700590" cy="700518"/>
            <a:chOff x="292585" y="58175"/>
            <a:chExt cx="717230" cy="717230"/>
          </a:xfrm>
        </p:grpSpPr>
        <p:grpSp>
          <p:nvGrpSpPr>
            <p:cNvPr id="310" name="Google Shape;310;p8"/>
            <p:cNvGrpSpPr/>
            <p:nvPr/>
          </p:nvGrpSpPr>
          <p:grpSpPr>
            <a:xfrm>
              <a:off x="292585" y="58175"/>
              <a:ext cx="717230" cy="717230"/>
              <a:chOff x="274952" y="219328"/>
              <a:chExt cx="1923900" cy="1923900"/>
            </a:xfrm>
          </p:grpSpPr>
          <p:sp>
            <p:nvSpPr>
              <p:cNvPr id="311" name="Google Shape;311;p8"/>
              <p:cNvSpPr/>
              <p:nvPr/>
            </p:nvSpPr>
            <p:spPr>
              <a:xfrm>
                <a:off x="274952" y="219328"/>
                <a:ext cx="1923900" cy="1923900"/>
              </a:xfrm>
              <a:prstGeom prst="ellipse">
                <a:avLst/>
              </a:prstGeom>
              <a:solidFill>
                <a:srgbClr val="FFFFFF"/>
              </a:solidFill>
              <a:ln w="12875" cap="flat" cmpd="sng">
                <a:solidFill>
                  <a:srgbClr val="BFBFBF"/>
                </a:solidFill>
                <a:prstDash val="solid"/>
                <a:round/>
                <a:headEnd type="none" w="sm" len="sm"/>
                <a:tailEnd type="none" w="sm" len="sm"/>
              </a:ln>
              <a:effectLst>
                <a:outerShdw blurRad="20807" dist="6936" dir="5400000" algn="bl" rotWithShape="0">
                  <a:srgbClr val="000000">
                    <a:alpha val="50196"/>
                  </a:srgbClr>
                </a:outerShdw>
              </a:effectLst>
            </p:spPr>
            <p:txBody>
              <a:bodyPr spcFirstLastPara="1" wrap="square" lIns="20525" tIns="10250" rIns="20525" bIns="10250" anchor="ctr" anchorCtr="0">
                <a:noAutofit/>
              </a:bodyPr>
              <a:lstStyle/>
              <a:p>
                <a:pPr marL="0" marR="0" lvl="0" indent="0" algn="ctr" rtl="0">
                  <a:lnSpc>
                    <a:spcPct val="100000"/>
                  </a:lnSpc>
                  <a:spcBef>
                    <a:spcPts val="0"/>
                  </a:spcBef>
                  <a:spcAft>
                    <a:spcPts val="0"/>
                  </a:spcAft>
                  <a:buClr>
                    <a:srgbClr val="072334"/>
                  </a:buClr>
                  <a:buSzPts val="359"/>
                  <a:buFont typeface="Arial"/>
                  <a:buNone/>
                </a:pPr>
                <a:endParaRPr sz="359" b="0" i="0" u="none" strike="noStrike" cap="none">
                  <a:solidFill>
                    <a:srgbClr val="072334"/>
                  </a:solidFill>
                  <a:latin typeface="Arial"/>
                  <a:ea typeface="Arial"/>
                  <a:cs typeface="Arial"/>
                  <a:sym typeface="Arial"/>
                </a:endParaRPr>
              </a:p>
            </p:txBody>
          </p:sp>
          <p:pic>
            <p:nvPicPr>
              <p:cNvPr id="312" name="Google Shape;312;p8" descr="FAR Companion cover"/>
              <p:cNvPicPr preferRelativeResize="0"/>
              <p:nvPr/>
            </p:nvPicPr>
            <p:blipFill rotWithShape="1">
              <a:blip r:embed="rId3">
                <a:alphaModFix/>
              </a:blip>
              <a:srcRect l="-1102"/>
              <a:stretch/>
            </p:blipFill>
            <p:spPr>
              <a:xfrm>
                <a:off x="723000" y="512949"/>
                <a:ext cx="1049226" cy="1353679"/>
              </a:xfrm>
              <a:prstGeom prst="rect">
                <a:avLst/>
              </a:prstGeom>
              <a:noFill/>
              <a:ln w="9525" cap="flat" cmpd="sng">
                <a:solidFill>
                  <a:srgbClr val="BFBFBF"/>
                </a:solidFill>
                <a:prstDash val="solid"/>
                <a:round/>
                <a:headEnd type="none" w="sm" len="sm"/>
                <a:tailEnd type="none" w="sm" len="sm"/>
              </a:ln>
            </p:spPr>
          </p:pic>
        </p:grpSp>
        <p:sp>
          <p:nvSpPr>
            <p:cNvPr id="313" name="Google Shape;313;p8"/>
            <p:cNvSpPr txBox="1"/>
            <p:nvPr/>
          </p:nvSpPr>
          <p:spPr>
            <a:xfrm>
              <a:off x="438336" y="480527"/>
              <a:ext cx="279300" cy="154800"/>
            </a:xfrm>
            <a:prstGeom prst="rect">
              <a:avLst/>
            </a:prstGeom>
            <a:noFill/>
            <a:ln>
              <a:noFill/>
            </a:ln>
          </p:spPr>
          <p:txBody>
            <a:bodyPr spcFirstLastPara="1" wrap="square" lIns="33275" tIns="16650" rIns="33275" bIns="16650" anchor="t" anchorCtr="0">
              <a:spAutoFit/>
            </a:bodyPr>
            <a:lstStyle/>
            <a:p>
              <a:pPr marL="0" marR="0" lvl="0" indent="0" algn="l" rtl="0">
                <a:lnSpc>
                  <a:spcPct val="100000"/>
                </a:lnSpc>
                <a:spcBef>
                  <a:spcPts val="0"/>
                </a:spcBef>
                <a:spcAft>
                  <a:spcPts val="0"/>
                </a:spcAft>
                <a:buClr>
                  <a:srgbClr val="000000"/>
                </a:buClr>
                <a:buSzPts val="765"/>
                <a:buFont typeface="Arial"/>
                <a:buNone/>
              </a:pPr>
              <a:r>
                <a:rPr lang="en" sz="765" b="1" i="0" u="none" strike="noStrike" cap="none">
                  <a:solidFill>
                    <a:srgbClr val="021F34"/>
                  </a:solidFill>
                  <a:latin typeface="Poppins"/>
                  <a:ea typeface="Poppins"/>
                  <a:cs typeface="Poppins"/>
                  <a:sym typeface="Poppins"/>
                </a:rPr>
                <a:t>RFO</a:t>
              </a:r>
              <a:endParaRPr sz="692" b="1" i="0" u="none" strike="noStrike" cap="none">
                <a:solidFill>
                  <a:srgbClr val="990000"/>
                </a:solidFill>
                <a:latin typeface="Arial"/>
                <a:ea typeface="Arial"/>
                <a:cs typeface="Arial"/>
                <a:sym typeface="Arial"/>
              </a:endParaRPr>
            </a:p>
          </p:txBody>
        </p:sp>
        <p:sp>
          <p:nvSpPr>
            <p:cNvPr id="314" name="Google Shape;314;p8"/>
            <p:cNvSpPr/>
            <p:nvPr/>
          </p:nvSpPr>
          <p:spPr>
            <a:xfrm>
              <a:off x="495507" y="269378"/>
              <a:ext cx="249000" cy="55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33275" tIns="33275" rIns="33275" bIns="33275" anchor="ctr" anchorCtr="0">
              <a:noAutofit/>
            </a:bodyPr>
            <a:lstStyle/>
            <a:p>
              <a:pPr marL="0" marR="0" lvl="0" indent="0" algn="ctr" rtl="0">
                <a:lnSpc>
                  <a:spcPct val="100000"/>
                </a:lnSpc>
                <a:spcBef>
                  <a:spcPts val="0"/>
                </a:spcBef>
                <a:spcAft>
                  <a:spcPts val="0"/>
                </a:spcAft>
                <a:buClr>
                  <a:srgbClr val="000000"/>
                </a:buClr>
                <a:buSzPts val="510"/>
                <a:buFont typeface="Arial"/>
                <a:buNone/>
              </a:pPr>
              <a:endParaRPr sz="510" b="0" i="0" u="none" strike="noStrike" cap="none">
                <a:solidFill>
                  <a:schemeClr val="lt1"/>
                </a:solidFill>
                <a:latin typeface="Arial"/>
                <a:ea typeface="Arial"/>
                <a:cs typeface="Arial"/>
                <a:sym typeface="Arial"/>
              </a:endParaRPr>
            </a:p>
          </p:txBody>
        </p:sp>
      </p:grpSp>
      <p:sp>
        <p:nvSpPr>
          <p:cNvPr id="315" name="Google Shape;315;p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p>
            <a:pPr marL="0" lvl="0" indent="0" algn="r" rtl="0">
              <a:lnSpc>
                <a:spcPct val="100000"/>
              </a:lnSpc>
              <a:spcBef>
                <a:spcPts val="0"/>
              </a:spcBef>
              <a:spcAft>
                <a:spcPts val="0"/>
              </a:spcAft>
              <a:buSzPts val="1300"/>
              <a:buNone/>
            </a:pPr>
            <a:fld id="{00000000-1234-1234-1234-123412341234}" type="slidenum">
              <a:rPr lang="en"/>
              <a:t>8</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08">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0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9"/>
        <p:cNvGrpSpPr/>
        <p:nvPr/>
      </p:nvGrpSpPr>
      <p:grpSpPr>
        <a:xfrm>
          <a:off x="0" y="0"/>
          <a:ext cx="0" cy="0"/>
          <a:chOff x="0" y="0"/>
          <a:chExt cx="0" cy="0"/>
        </a:xfrm>
      </p:grpSpPr>
      <p:pic>
        <p:nvPicPr>
          <p:cNvPr id="320" name="Google Shape;320;p9" descr="&amp; the new FAR 37 - Service Contracting &amp; the FAR Companion slide."/>
          <p:cNvPicPr preferRelativeResize="0"/>
          <p:nvPr/>
        </p:nvPicPr>
        <p:blipFill rotWithShape="1">
          <a:blip r:embed="rId4">
            <a:alphaModFix/>
          </a:blip>
          <a:srcRect/>
          <a:stretch/>
        </p:blipFill>
        <p:spPr>
          <a:xfrm>
            <a:off x="0" y="1"/>
            <a:ext cx="9160525" cy="5186426"/>
          </a:xfrm>
          <a:prstGeom prst="rect">
            <a:avLst/>
          </a:prstGeom>
          <a:noFill/>
          <a:ln>
            <a:noFill/>
          </a:ln>
        </p:spPr>
      </p:pic>
      <p:sp>
        <p:nvSpPr>
          <p:cNvPr id="321" name="Google Shape;321;p9"/>
          <p:cNvSpPr txBox="1">
            <a:spLocks noGrp="1"/>
          </p:cNvSpPr>
          <p:nvPr>
            <p:ph type="title" idx="4294967295"/>
          </p:nvPr>
        </p:nvSpPr>
        <p:spPr>
          <a:xfrm>
            <a:off x="457200" y="1143000"/>
            <a:ext cx="8229600" cy="523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035"/>
              <a:buFont typeface="Arial"/>
              <a:buNone/>
            </a:pPr>
            <a:r>
              <a:rPr lang="en" sz="2035" b="1" i="0" u="none" strike="noStrike" cap="none" dirty="0">
                <a:solidFill>
                  <a:srgbClr val="182F66"/>
                </a:solidFill>
                <a:latin typeface="Arial"/>
                <a:ea typeface="Arial"/>
                <a:cs typeface="Arial"/>
                <a:sym typeface="Arial"/>
              </a:rPr>
              <a:t>Performance Based Contracting</a:t>
            </a:r>
            <a:endParaRPr dirty="0"/>
          </a:p>
          <a:p>
            <a:pPr marL="0" marR="0" lvl="0" indent="0" algn="l" rtl="0">
              <a:lnSpc>
                <a:spcPct val="100000"/>
              </a:lnSpc>
              <a:spcBef>
                <a:spcPts val="150"/>
              </a:spcBef>
              <a:spcAft>
                <a:spcPts val="0"/>
              </a:spcAft>
              <a:buClr>
                <a:srgbClr val="000000"/>
              </a:buClr>
              <a:buSzPts val="1110"/>
              <a:buFont typeface="Arial"/>
              <a:buNone/>
            </a:pPr>
            <a:r>
              <a:rPr lang="en" sz="1110" b="1" i="0" u="none" strike="noStrike" cap="none" dirty="0">
                <a:solidFill>
                  <a:srgbClr val="0097A7"/>
                </a:solidFill>
                <a:latin typeface="Arial"/>
                <a:ea typeface="Arial"/>
                <a:cs typeface="Arial"/>
                <a:sym typeface="Arial"/>
              </a:rPr>
              <a:t>&amp; the new FAR 37 - Service Contracting &amp; the FAR Companion</a:t>
            </a:r>
            <a:endParaRPr dirty="0"/>
          </a:p>
        </p:txBody>
      </p:sp>
      <p:sp>
        <p:nvSpPr>
          <p:cNvPr id="322" name="Google Shape;322;p9">
            <a:extLst>
              <a:ext uri="{C183D7F6-B498-43B3-948B-1728B52AA6E4}">
                <adec:decorative xmlns:adec="http://schemas.microsoft.com/office/drawing/2017/decorative" val="1"/>
              </a:ext>
            </a:extLst>
          </p:cNvPr>
          <p:cNvSpPr/>
          <p:nvPr/>
        </p:nvSpPr>
        <p:spPr>
          <a:xfrm>
            <a:off x="16525" y="0"/>
            <a:ext cx="9144000" cy="1000200"/>
          </a:xfrm>
          <a:prstGeom prst="rect">
            <a:avLst/>
          </a:pr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grpSp>
        <p:nvGrpSpPr>
          <p:cNvPr id="323" name="Google Shape;323;p9" descr="Assignment at a minimum, FAR says..."/>
          <p:cNvGrpSpPr/>
          <p:nvPr/>
        </p:nvGrpSpPr>
        <p:grpSpPr>
          <a:xfrm>
            <a:off x="332700" y="1809750"/>
            <a:ext cx="3010500" cy="3290825"/>
            <a:chOff x="-124500" y="0"/>
            <a:chExt cx="3010500" cy="3290825"/>
          </a:xfrm>
        </p:grpSpPr>
        <p:sp>
          <p:nvSpPr>
            <p:cNvPr id="324" name="Google Shape;324;p9"/>
            <p:cNvSpPr/>
            <p:nvPr/>
          </p:nvSpPr>
          <p:spPr>
            <a:xfrm>
              <a:off x="0" y="0"/>
              <a:ext cx="2667000" cy="2857500"/>
            </a:xfrm>
            <a:prstGeom prst="roundRect">
              <a:avLst>
                <a:gd name="adj" fmla="val 2857"/>
              </a:avLst>
            </a:prstGeom>
            <a:solidFill>
              <a:srgbClr val="FFFFFF"/>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9"/>
            <p:cNvSpPr txBox="1"/>
            <p:nvPr/>
          </p:nvSpPr>
          <p:spPr>
            <a:xfrm>
              <a:off x="-124500" y="14825"/>
              <a:ext cx="3010500" cy="3276000"/>
            </a:xfrm>
            <a:prstGeom prst="rect">
              <a:avLst/>
            </a:prstGeom>
            <a:noFill/>
            <a:ln>
              <a:noFill/>
            </a:ln>
          </p:spPr>
          <p:txBody>
            <a:bodyPr spcFirstLastPara="1" wrap="square" lIns="190500" tIns="190500" rIns="190500" bIns="1905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 sz="2000" b="0" i="0" u="none" strike="noStrike" cap="none">
                  <a:solidFill>
                    <a:srgbClr val="182F66"/>
                  </a:solidFill>
                  <a:latin typeface="Mate"/>
                  <a:ea typeface="Mate"/>
                  <a:cs typeface="Mate"/>
                  <a:sym typeface="Mate"/>
                </a:rPr>
                <a:t>assignment </a:t>
              </a:r>
              <a:r>
                <a:rPr lang="en" sz="1400" b="1" i="0" u="none" strike="noStrike" cap="none">
                  <a:solidFill>
                    <a:srgbClr val="182F66"/>
                  </a:solidFill>
                  <a:latin typeface="Arial"/>
                  <a:ea typeface="Arial"/>
                  <a:cs typeface="Arial"/>
                  <a:sym typeface="Arial"/>
                </a:rPr>
                <a:t>At a Minimum, FAR says…</a:t>
              </a:r>
              <a:endParaRPr sz="1400" b="0" i="0" u="none" strike="noStrike" cap="none">
                <a:solidFill>
                  <a:srgbClr val="000000"/>
                </a:solidFill>
                <a:latin typeface="Arial"/>
                <a:ea typeface="Arial"/>
                <a:cs typeface="Arial"/>
                <a:sym typeface="Arial"/>
              </a:endParaRPr>
            </a:p>
            <a:p>
              <a:pPr marL="457200" marR="0" lvl="0" indent="-304800" algn="l" rtl="0">
                <a:lnSpc>
                  <a:spcPct val="100000"/>
                </a:lnSpc>
                <a:spcBef>
                  <a:spcPts val="900"/>
                </a:spcBef>
                <a:spcAft>
                  <a:spcPts val="0"/>
                </a:spcAft>
                <a:buClr>
                  <a:srgbClr val="334155"/>
                </a:buClr>
                <a:buSzPts val="1200"/>
                <a:buFont typeface="Arial"/>
                <a:buChar char="●"/>
              </a:pPr>
              <a:r>
                <a:rPr lang="en" sz="1200" b="0" i="0" u="none" strike="noStrike" cap="none">
                  <a:solidFill>
                    <a:srgbClr val="334155"/>
                  </a:solidFill>
                  <a:latin typeface="Arial"/>
                  <a:ea typeface="Arial"/>
                  <a:cs typeface="Arial"/>
                  <a:sym typeface="Arial"/>
                </a:rPr>
                <a:t>Default to performance-based methods where practicable.</a:t>
              </a:r>
              <a:endParaRPr sz="1200" b="0" i="0" u="none" strike="noStrike" cap="none">
                <a:solidFill>
                  <a:srgbClr val="334155"/>
                </a:solidFill>
                <a:latin typeface="Arial"/>
                <a:ea typeface="Arial"/>
                <a:cs typeface="Arial"/>
                <a:sym typeface="Arial"/>
              </a:endParaRPr>
            </a:p>
            <a:p>
              <a:pPr marL="457200" marR="0" lvl="0" indent="-304800" algn="l" rtl="0">
                <a:lnSpc>
                  <a:spcPct val="100000"/>
                </a:lnSpc>
                <a:spcBef>
                  <a:spcPts val="600"/>
                </a:spcBef>
                <a:spcAft>
                  <a:spcPts val="0"/>
                </a:spcAft>
                <a:buClr>
                  <a:srgbClr val="334155"/>
                </a:buClr>
                <a:buSzPts val="1200"/>
                <a:buFont typeface="Arial"/>
                <a:buChar char="●"/>
              </a:pPr>
              <a:r>
                <a:rPr lang="en" sz="1200" b="0" i="0" u="none" strike="noStrike" cap="none">
                  <a:solidFill>
                    <a:srgbClr val="334155"/>
                  </a:solidFill>
                  <a:latin typeface="Arial"/>
                  <a:ea typeface="Arial"/>
                  <a:cs typeface="Arial"/>
                  <a:sym typeface="Arial"/>
                </a:rPr>
                <a:t>Use SOOs to invite offeror-driven solutions.</a:t>
              </a:r>
              <a:endParaRPr sz="1200" b="0" i="0" u="none" strike="noStrike" cap="none">
                <a:solidFill>
                  <a:srgbClr val="334155"/>
                </a:solidFill>
                <a:latin typeface="Arial"/>
                <a:ea typeface="Arial"/>
                <a:cs typeface="Arial"/>
                <a:sym typeface="Arial"/>
              </a:endParaRPr>
            </a:p>
            <a:p>
              <a:pPr marL="457200" marR="0" lvl="0" indent="-304800" algn="l" rtl="0">
                <a:lnSpc>
                  <a:spcPct val="100000"/>
                </a:lnSpc>
                <a:spcBef>
                  <a:spcPts val="600"/>
                </a:spcBef>
                <a:spcAft>
                  <a:spcPts val="0"/>
                </a:spcAft>
                <a:buClr>
                  <a:srgbClr val="334155"/>
                </a:buClr>
                <a:buSzPts val="1200"/>
                <a:buFont typeface="Arial"/>
                <a:buChar char="●"/>
              </a:pPr>
              <a:r>
                <a:rPr lang="en" sz="1200" b="0" i="0" u="none" strike="noStrike" cap="none">
                  <a:solidFill>
                    <a:srgbClr val="334155"/>
                  </a:solidFill>
                  <a:latin typeface="Arial"/>
                  <a:ea typeface="Arial"/>
                  <a:cs typeface="Arial"/>
                  <a:sym typeface="Arial"/>
                </a:rPr>
                <a:t>Focus the PWS on outcomes, not level of effort.</a:t>
              </a:r>
              <a:endParaRPr sz="1200" b="0" i="0" u="none" strike="noStrike" cap="none">
                <a:solidFill>
                  <a:srgbClr val="334155"/>
                </a:solidFill>
                <a:latin typeface="Arial"/>
                <a:ea typeface="Arial"/>
                <a:cs typeface="Arial"/>
                <a:sym typeface="Arial"/>
              </a:endParaRPr>
            </a:p>
            <a:p>
              <a:pPr marL="457200" marR="0" lvl="0" indent="-304800" algn="l" rtl="0">
                <a:lnSpc>
                  <a:spcPct val="100000"/>
                </a:lnSpc>
                <a:spcBef>
                  <a:spcPts val="600"/>
                </a:spcBef>
                <a:spcAft>
                  <a:spcPts val="0"/>
                </a:spcAft>
                <a:buClr>
                  <a:srgbClr val="334155"/>
                </a:buClr>
                <a:buSzPts val="1200"/>
                <a:buFont typeface="Arial"/>
                <a:buChar char="●"/>
              </a:pPr>
              <a:r>
                <a:rPr lang="en" sz="1200" b="0" i="0" u="none" strike="noStrike" cap="none">
                  <a:solidFill>
                    <a:srgbClr val="334155"/>
                  </a:solidFill>
                  <a:latin typeface="Arial"/>
                  <a:ea typeface="Arial"/>
                  <a:cs typeface="Arial"/>
                  <a:sym typeface="Arial"/>
                </a:rPr>
                <a:t>Make performance standards meaningful and measurable.</a:t>
              </a:r>
              <a:endParaRPr sz="1200" b="0" i="0" u="none" strike="noStrike" cap="none">
                <a:solidFill>
                  <a:srgbClr val="334155"/>
                </a:solidFill>
                <a:latin typeface="Arial"/>
                <a:ea typeface="Arial"/>
                <a:cs typeface="Arial"/>
                <a:sym typeface="Arial"/>
              </a:endParaRPr>
            </a:p>
            <a:p>
              <a:pPr marL="457200" marR="0" lvl="0" indent="0" algn="l" rtl="0">
                <a:lnSpc>
                  <a:spcPct val="100000"/>
                </a:lnSpc>
                <a:spcBef>
                  <a:spcPts val="600"/>
                </a:spcBef>
                <a:spcAft>
                  <a:spcPts val="0"/>
                </a:spcAft>
                <a:buClr>
                  <a:srgbClr val="000000"/>
                </a:buClr>
                <a:buSzPts val="1200"/>
                <a:buFont typeface="Arial"/>
                <a:buNone/>
              </a:pPr>
              <a:endParaRPr sz="1200" b="0" i="0" u="none" strike="noStrike" cap="none">
                <a:solidFill>
                  <a:srgbClr val="334155"/>
                </a:solidFill>
                <a:latin typeface="Arial"/>
                <a:ea typeface="Arial"/>
                <a:cs typeface="Arial"/>
                <a:sym typeface="Arial"/>
              </a:endParaRPr>
            </a:p>
          </p:txBody>
        </p:sp>
      </p:grpSp>
      <p:grpSp>
        <p:nvGrpSpPr>
          <p:cNvPr id="326" name="Google Shape;326;p9" descr="FAR Companion Guides on how to do it.."/>
          <p:cNvGrpSpPr/>
          <p:nvPr/>
        </p:nvGrpSpPr>
        <p:grpSpPr>
          <a:xfrm>
            <a:off x="3437597" y="1839400"/>
            <a:ext cx="3280031" cy="2827713"/>
            <a:chOff x="-144" y="-331489"/>
            <a:chExt cx="3699144" cy="3189030"/>
          </a:xfrm>
        </p:grpSpPr>
        <p:sp>
          <p:nvSpPr>
            <p:cNvPr id="327" name="Google Shape;327;p9"/>
            <p:cNvSpPr/>
            <p:nvPr/>
          </p:nvSpPr>
          <p:spPr>
            <a:xfrm>
              <a:off x="0" y="-331489"/>
              <a:ext cx="3699000" cy="3189000"/>
            </a:xfrm>
            <a:prstGeom prst="roundRect">
              <a:avLst>
                <a:gd name="adj" fmla="val 2857"/>
              </a:avLst>
            </a:prstGeom>
            <a:solidFill>
              <a:srgbClr val="FFFFFF"/>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41"/>
                <a:buFont typeface="Arial"/>
                <a:buNone/>
              </a:pPr>
              <a:endParaRPr sz="1241" b="0" i="0" u="none" strike="noStrike" cap="none">
                <a:solidFill>
                  <a:srgbClr val="000000"/>
                </a:solidFill>
                <a:latin typeface="Arial"/>
                <a:ea typeface="Arial"/>
                <a:cs typeface="Arial"/>
                <a:sym typeface="Arial"/>
              </a:endParaRPr>
            </a:p>
          </p:txBody>
        </p:sp>
        <p:sp>
          <p:nvSpPr>
            <p:cNvPr id="328" name="Google Shape;328;p9"/>
            <p:cNvSpPr txBox="1"/>
            <p:nvPr/>
          </p:nvSpPr>
          <p:spPr>
            <a:xfrm>
              <a:off x="-144" y="-331459"/>
              <a:ext cx="3699000" cy="3189000"/>
            </a:xfrm>
            <a:prstGeom prst="rect">
              <a:avLst/>
            </a:prstGeom>
            <a:noFill/>
            <a:ln>
              <a:noFill/>
            </a:ln>
          </p:spPr>
          <p:txBody>
            <a:bodyPr spcFirstLastPara="1" wrap="square" lIns="168925" tIns="168925" rIns="168925" bIns="1689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0" i="0" u="none" strike="noStrike" cap="none" dirty="0">
                  <a:solidFill>
                    <a:srgbClr val="0097A7"/>
                  </a:solidFill>
                  <a:latin typeface="Mate"/>
                  <a:ea typeface="Mate"/>
                  <a:cs typeface="Mate"/>
                  <a:sym typeface="Mate"/>
                </a:rPr>
                <a:t>settings </a:t>
              </a:r>
              <a:r>
                <a:rPr lang="en" sz="1400" b="1" i="0" u="none" strike="noStrike" cap="none" dirty="0">
                  <a:solidFill>
                    <a:srgbClr val="0097A7"/>
                  </a:solidFill>
                  <a:latin typeface="Arial"/>
                  <a:ea typeface="Arial"/>
                  <a:cs typeface="Arial"/>
                  <a:sym typeface="Arial"/>
                </a:rPr>
                <a:t>Far Companion Guides on How to Do It</a:t>
              </a:r>
              <a:endParaRPr sz="1400" b="0" i="0" u="none" strike="noStrike" cap="none" dirty="0">
                <a:solidFill>
                  <a:srgbClr val="000000"/>
                </a:solidFill>
                <a:latin typeface="Arial"/>
                <a:ea typeface="Arial"/>
                <a:cs typeface="Arial"/>
                <a:sym typeface="Arial"/>
              </a:endParaRPr>
            </a:p>
            <a:p>
              <a:pPr marL="405403" marR="0" lvl="0" indent="-278901" algn="l" rtl="0">
                <a:lnSpc>
                  <a:spcPct val="100000"/>
                </a:lnSpc>
                <a:spcBef>
                  <a:spcPts val="798"/>
                </a:spcBef>
                <a:spcAft>
                  <a:spcPts val="0"/>
                </a:spcAft>
                <a:buClr>
                  <a:srgbClr val="334155"/>
                </a:buClr>
                <a:buSzPts val="1200"/>
                <a:buFont typeface="Arial"/>
                <a:buChar char="●"/>
              </a:pPr>
              <a:r>
                <a:rPr lang="en" sz="1200" b="0" i="0" u="none" strike="noStrike" cap="none" dirty="0">
                  <a:solidFill>
                    <a:srgbClr val="334155"/>
                  </a:solidFill>
                  <a:latin typeface="Arial"/>
                  <a:ea typeface="Arial"/>
                  <a:cs typeface="Arial"/>
                  <a:sym typeface="Arial"/>
                </a:rPr>
                <a:t>Use outcome-based contracting to move beyond rigid PWS structures.</a:t>
              </a:r>
              <a:endParaRPr sz="1200" b="0" i="0" u="none" strike="noStrike" cap="none" dirty="0">
                <a:solidFill>
                  <a:srgbClr val="334155"/>
                </a:solidFill>
                <a:latin typeface="Arial"/>
                <a:ea typeface="Arial"/>
                <a:cs typeface="Arial"/>
                <a:sym typeface="Arial"/>
              </a:endParaRPr>
            </a:p>
            <a:p>
              <a:pPr marL="405403" marR="0" lvl="0" indent="-278901" algn="l" rtl="0">
                <a:lnSpc>
                  <a:spcPct val="100000"/>
                </a:lnSpc>
                <a:spcBef>
                  <a:spcPts val="532"/>
                </a:spcBef>
                <a:spcAft>
                  <a:spcPts val="0"/>
                </a:spcAft>
                <a:buClr>
                  <a:srgbClr val="334155"/>
                </a:buClr>
                <a:buSzPts val="1200"/>
                <a:buFont typeface="Arial"/>
                <a:buChar char="●"/>
              </a:pPr>
              <a:r>
                <a:rPr lang="en" sz="1200" b="0" i="0" u="none" strike="noStrike" cap="none" dirty="0">
                  <a:solidFill>
                    <a:srgbClr val="334155"/>
                  </a:solidFill>
                  <a:latin typeface="Arial"/>
                  <a:ea typeface="Arial"/>
                  <a:cs typeface="Arial"/>
                  <a:sym typeface="Arial"/>
                </a:rPr>
                <a:t>Build flexibility through adaptive frameworks.</a:t>
              </a:r>
              <a:endParaRPr sz="1200" b="0" i="0" u="none" strike="noStrike" cap="none" dirty="0">
                <a:solidFill>
                  <a:srgbClr val="334155"/>
                </a:solidFill>
                <a:latin typeface="Arial"/>
                <a:ea typeface="Arial"/>
                <a:cs typeface="Arial"/>
                <a:sym typeface="Arial"/>
              </a:endParaRPr>
            </a:p>
            <a:p>
              <a:pPr marL="405403" marR="0" lvl="0" indent="-278901" algn="l" rtl="0">
                <a:lnSpc>
                  <a:spcPct val="100000"/>
                </a:lnSpc>
                <a:spcBef>
                  <a:spcPts val="532"/>
                </a:spcBef>
                <a:spcAft>
                  <a:spcPts val="0"/>
                </a:spcAft>
                <a:buClr>
                  <a:srgbClr val="334155"/>
                </a:buClr>
                <a:buSzPts val="1200"/>
                <a:buFont typeface="Arial"/>
                <a:buChar char="●"/>
              </a:pPr>
              <a:r>
                <a:rPr lang="en" sz="1200" b="0" i="0" u="none" strike="noStrike" cap="none" dirty="0">
                  <a:solidFill>
                    <a:srgbClr val="334155"/>
                  </a:solidFill>
                  <a:latin typeface="Arial"/>
                  <a:ea typeface="Arial"/>
                  <a:cs typeface="Arial"/>
                  <a:sym typeface="Arial"/>
                </a:rPr>
                <a:t>Encourage joint problem-solving over adversarial management.</a:t>
              </a:r>
              <a:endParaRPr sz="1200" b="0" i="0" u="none" strike="noStrike" cap="none" dirty="0">
                <a:solidFill>
                  <a:srgbClr val="334155"/>
                </a:solidFill>
                <a:latin typeface="Arial"/>
                <a:ea typeface="Arial"/>
                <a:cs typeface="Arial"/>
                <a:sym typeface="Arial"/>
              </a:endParaRPr>
            </a:p>
            <a:p>
              <a:pPr marL="405403" marR="0" lvl="0" indent="-278901" algn="l" rtl="0">
                <a:lnSpc>
                  <a:spcPct val="100000"/>
                </a:lnSpc>
                <a:spcBef>
                  <a:spcPts val="532"/>
                </a:spcBef>
                <a:spcAft>
                  <a:spcPts val="0"/>
                </a:spcAft>
                <a:buClr>
                  <a:srgbClr val="334155"/>
                </a:buClr>
                <a:buSzPts val="1200"/>
                <a:buFont typeface="Arial"/>
                <a:buChar char="●"/>
              </a:pPr>
              <a:r>
                <a:rPr lang="en" sz="1200" b="0" i="0" u="none" strike="noStrike" cap="none" dirty="0">
                  <a:solidFill>
                    <a:srgbClr val="334155"/>
                  </a:solidFill>
                  <a:latin typeface="Arial"/>
                  <a:ea typeface="Arial"/>
                  <a:cs typeface="Arial"/>
                  <a:sym typeface="Arial"/>
                </a:rPr>
                <a:t>Use shared risk/reward to align incentives.</a:t>
              </a:r>
              <a:endParaRPr sz="1200" b="0" i="0" u="none" strike="noStrike" cap="none" dirty="0">
                <a:solidFill>
                  <a:srgbClr val="334155"/>
                </a:solidFill>
                <a:latin typeface="Arial"/>
                <a:ea typeface="Arial"/>
                <a:cs typeface="Arial"/>
                <a:sym typeface="Arial"/>
              </a:endParaRPr>
            </a:p>
            <a:p>
              <a:pPr marL="405403" marR="0" lvl="0" indent="-278901" algn="l" rtl="0">
                <a:lnSpc>
                  <a:spcPct val="100000"/>
                </a:lnSpc>
                <a:spcBef>
                  <a:spcPts val="532"/>
                </a:spcBef>
                <a:spcAft>
                  <a:spcPts val="0"/>
                </a:spcAft>
                <a:buClr>
                  <a:srgbClr val="334155"/>
                </a:buClr>
                <a:buSzPts val="1200"/>
                <a:buFont typeface="Arial"/>
                <a:buChar char="●"/>
              </a:pPr>
              <a:r>
                <a:rPr lang="en" sz="1200" b="0" i="0" u="none" strike="noStrike" cap="none" dirty="0">
                  <a:solidFill>
                    <a:srgbClr val="334155"/>
                  </a:solidFill>
                  <a:latin typeface="Arial"/>
                  <a:ea typeface="Arial"/>
                  <a:cs typeface="Arial"/>
                  <a:sym typeface="Arial"/>
                </a:rPr>
                <a:t>Plan continuity up front to avoid service gaps.</a:t>
              </a:r>
              <a:endParaRPr sz="1200" b="0" i="0" u="none" strike="noStrike" cap="none" dirty="0">
                <a:solidFill>
                  <a:srgbClr val="334155"/>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SS Roundtable">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1426</Words>
  <Application>Microsoft Office PowerPoint</Application>
  <PresentationFormat>On-screen Show (16:9)</PresentationFormat>
  <Paragraphs>150</Paragraphs>
  <Slides>19</Slides>
  <Notes>19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Arial</vt:lpstr>
      <vt:lpstr>Poppins</vt:lpstr>
      <vt:lpstr>Georgia</vt:lpstr>
      <vt:lpstr>Mate</vt:lpstr>
      <vt:lpstr>Merriweather</vt:lpstr>
      <vt:lpstr>Century Gothic</vt:lpstr>
      <vt:lpstr>Simple Light</vt:lpstr>
      <vt:lpstr>GSS Roundtable</vt:lpstr>
      <vt:lpstr>FAR Overhaul Policy Updates — Spotlight on Commercial Buying Practices &amp; BPAs</vt:lpstr>
      <vt:lpstr>Objectives for today:</vt:lpstr>
      <vt:lpstr>Presenters</vt:lpstr>
      <vt:lpstr>Where are we today?                                         The FAR Overhaul</vt:lpstr>
      <vt:lpstr>Model Deviations</vt:lpstr>
      <vt:lpstr>A New Hub +Toolkit Modernization Live Demo</vt:lpstr>
      <vt:lpstr>The Revolutionary FAR Overhaul (RFO) </vt:lpstr>
      <vt:lpstr>What’s Changed? Top Questions. Key RFO Parts.</vt:lpstr>
      <vt:lpstr>Performance Based Contracting &amp; the new FAR 37 - Service Contracting &amp; the FAR Companion</vt:lpstr>
      <vt:lpstr>Streamlined Commercial Buying &amp; BPAs!</vt:lpstr>
      <vt:lpstr>FAR Part 12 Enhanced Flexibilities</vt:lpstr>
      <vt:lpstr>FAR Part 8 Enhanced Flexibilities</vt:lpstr>
      <vt:lpstr>FAR Part 8 Enhanced Flexibilities cont.</vt:lpstr>
      <vt:lpstr>FAR Part 16 Enhanced Flexibilities</vt:lpstr>
      <vt:lpstr>BPA Reveals</vt:lpstr>
      <vt:lpstr>GSA PILOTS Use Case RFO 6 &amp; 16: Fusion Procurement + Spotlight on BPAs off MACs! </vt:lpstr>
      <vt:lpstr>RFO Learning Cycle: Bridging Policy &amp; Practice</vt:lpstr>
      <vt:lpstr>GSA’s Acquisition Sandbox: PILOTS</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SherellLFuller</cp:lastModifiedBy>
  <cp:revision>1</cp:revision>
  <dcterms:modified xsi:type="dcterms:W3CDTF">2026-08-21T12:47:32Z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FEB9AC72-B28C-430D-8461-AEF54EA43E22</vt:lpwstr>
  </property>
  <property fmtid="{D5CDD505-2E9C-101B-9397-08002B2CF9AE}" pid="3" name="ArticulatePath">
    <vt:lpwstr>MASTER - ATRW_ FAR Overhaul Policy Updates - 082526 2pm EST M.Taylor J.Abyad D.Mouw_508_081926</vt:lpwstr>
  </property>
</Properties>
</file>