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9" r:id="rId1"/>
    <p:sldMasterId id="2147483680" r:id="rId2"/>
  </p:sldMasterIdLst>
  <p:notesMasterIdLst>
    <p:notesMasterId r:id="rId4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orient="horz" pos="1716">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E523F96-D905-424F-81DD-0DF892A586B5}">
  <a:tblStyle styleId="{5E523F96-D905-424F-81DD-0DF892A586B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41" autoAdjust="0"/>
  </p:normalViewPr>
  <p:slideViewPr>
    <p:cSldViewPr snapToGrid="0">
      <p:cViewPr varScale="1">
        <p:scale>
          <a:sx n="99" d="100"/>
          <a:sy n="99" d="100"/>
        </p:scale>
        <p:origin x="288" y="72"/>
      </p:cViewPr>
      <p:guideLst>
        <p:guide orient="horz" pos="1620"/>
        <p:guide orient="horz" pos="1716"/>
        <p:guide pos="2880"/>
      </p:guideLst>
    </p:cSldViewPr>
  </p:slideViewPr>
  <p:outlineViewPr>
    <p:cViewPr>
      <p:scale>
        <a:sx n="33" d="100"/>
        <a:sy n="33" d="100"/>
      </p:scale>
      <p:origin x="0" y="-212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gsafleet.gov"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f5a00d87f3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f5a00d87f3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f6960e478b_3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3f6960e478b_3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f6960e478b_3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3f6960e478b_3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f6e5275a13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3f6e5275a13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f6960e478b_0_15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3f6960e478b_0_15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f6e5275a13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3f6e5275a13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f5a00d87f3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3f5a00d87f3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3f6960e478b_0_13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3f6960e478b_0_136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Connie launch poll</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Presenter: Steph</a:t>
            </a:r>
            <a:br>
              <a:rPr lang="en" sz="1050">
                <a:solidFill>
                  <a:srgbClr val="444746"/>
                </a:solidFill>
                <a:highlight>
                  <a:schemeClr val="lt1"/>
                </a:highlight>
                <a:latin typeface="Roboto"/>
                <a:ea typeface="Roboto"/>
                <a:cs typeface="Roboto"/>
                <a:sym typeface="Roboto"/>
              </a:rPr>
            </a:br>
            <a:br>
              <a:rPr lang="en" sz="1050">
                <a:solidFill>
                  <a:srgbClr val="444746"/>
                </a:solidFill>
                <a:highlight>
                  <a:schemeClr val="lt1"/>
                </a:highlight>
                <a:latin typeface="Roboto"/>
                <a:ea typeface="Roboto"/>
                <a:cs typeface="Roboto"/>
                <a:sym typeface="Roboto"/>
              </a:rPr>
            </a:br>
            <a:r>
              <a:rPr lang="en" sz="1050">
                <a:solidFill>
                  <a:srgbClr val="444746"/>
                </a:solidFill>
                <a:highlight>
                  <a:schemeClr val="lt1"/>
                </a:highlight>
                <a:latin typeface="Roboto"/>
                <a:ea typeface="Roboto"/>
                <a:cs typeface="Roboto"/>
                <a:sym typeface="Roboto"/>
              </a:rPr>
              <a:t>Building on the initial success of telematics, we've identified several other potential areas where we believe GSA Fleet can provide significant value to you, our customers."</a:t>
            </a:r>
            <a:r>
              <a:rPr lang="en" sz="1100">
                <a:latin typeface="Arial"/>
                <a:ea typeface="Arial"/>
                <a:cs typeface="Arial"/>
                <a:sym typeface="Arial"/>
              </a:rPr>
              <a:t>  These are areas in most cases, areas where we support our leasing customers today. You’ll see tolling solutions on here as well. A service we would also extend to leasing customers. </a:t>
            </a:r>
            <a:endParaRPr sz="1100">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None/>
            </a:pPr>
            <a:r>
              <a:rPr lang="en"/>
              <a:t>GSA OGP will include a QR Code for the poll/survey to fill out after the meeting for those that didn’t fill it out or weren’t able to attend. </a:t>
            </a:r>
            <a:endParaRPr/>
          </a:p>
        </p:txBody>
      </p:sp>
      <p:sp>
        <p:nvSpPr>
          <p:cNvPr id="406" name="Google Shape;406;g3f6960e478b_0_13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3f6e5275a13_0_17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Validate Fleet Data &amp; Share</a:t>
            </a:r>
            <a:endParaRPr/>
          </a:p>
          <a:p>
            <a:pPr marL="609600" lvl="0" indent="-374650" algn="l" rtl="0">
              <a:spcBef>
                <a:spcPts val="0"/>
              </a:spcBef>
              <a:spcAft>
                <a:spcPts val="0"/>
              </a:spcAft>
              <a:buSzPts val="1100"/>
              <a:buChar char="●"/>
            </a:pPr>
            <a:r>
              <a:rPr lang="en"/>
              <a:t>Verify vehicle-level Agency-Owned vehicle data and share with GSA</a:t>
            </a:r>
            <a:endParaRPr/>
          </a:p>
          <a:p>
            <a:pPr marL="609600" lvl="0" indent="-374650" algn="l" rtl="0">
              <a:spcBef>
                <a:spcPts val="0"/>
              </a:spcBef>
              <a:spcAft>
                <a:spcPts val="0"/>
              </a:spcAft>
              <a:buSzPts val="1100"/>
              <a:buChar char="●"/>
            </a:pPr>
            <a:r>
              <a:rPr lang="en"/>
              <a:t>GSA will provide a Rate Quote</a:t>
            </a:r>
            <a:endParaRPr/>
          </a:p>
          <a:p>
            <a:pPr marL="0" lvl="0" indent="0" algn="l" rtl="0">
              <a:spcBef>
                <a:spcPts val="0"/>
              </a:spcBef>
              <a:spcAft>
                <a:spcPts val="0"/>
              </a:spcAft>
              <a:buNone/>
            </a:pPr>
            <a:r>
              <a:rPr lang="en"/>
              <a:t>Agree to Lease</a:t>
            </a:r>
            <a:endParaRPr/>
          </a:p>
          <a:p>
            <a:pPr marL="609600" lvl="0" indent="-374650" algn="l" rtl="0">
              <a:spcBef>
                <a:spcPts val="0"/>
              </a:spcBef>
              <a:spcAft>
                <a:spcPts val="0"/>
              </a:spcAft>
              <a:buSzPts val="1100"/>
              <a:buChar char="●"/>
            </a:pPr>
            <a:r>
              <a:rPr lang="en"/>
              <a:t>Decide on scope</a:t>
            </a:r>
            <a:endParaRPr/>
          </a:p>
          <a:p>
            <a:pPr marL="609600" lvl="0" indent="-374650" algn="l" rtl="0">
              <a:spcBef>
                <a:spcPts val="0"/>
              </a:spcBef>
              <a:spcAft>
                <a:spcPts val="0"/>
              </a:spcAft>
              <a:buSzPts val="1100"/>
              <a:buChar char="●"/>
            </a:pPr>
            <a:r>
              <a:rPr lang="en"/>
              <a:t>Secure buy-in and begin change management </a:t>
            </a:r>
            <a:endParaRPr/>
          </a:p>
          <a:p>
            <a:pPr marL="609600" lvl="0" indent="-374650" algn="l" rtl="0">
              <a:spcBef>
                <a:spcPts val="0"/>
              </a:spcBef>
              <a:spcAft>
                <a:spcPts val="0"/>
              </a:spcAft>
              <a:buSzPts val="1100"/>
              <a:buChar char="●"/>
            </a:pPr>
            <a:r>
              <a:rPr lang="en"/>
              <a:t>Sign agreement with GSA to Lease</a:t>
            </a:r>
            <a:endParaRPr/>
          </a:p>
          <a:p>
            <a:pPr marL="0" lvl="0" indent="0" algn="l" rtl="0">
              <a:spcBef>
                <a:spcPts val="0"/>
              </a:spcBef>
              <a:spcAft>
                <a:spcPts val="0"/>
              </a:spcAft>
              <a:buNone/>
            </a:pPr>
            <a:r>
              <a:rPr lang="en"/>
              <a:t>Prepare to Lease with GSA</a:t>
            </a:r>
            <a:endParaRPr/>
          </a:p>
          <a:p>
            <a:pPr marL="609600" lvl="0" indent="-374650" algn="l" rtl="0">
              <a:spcBef>
                <a:spcPts val="0"/>
              </a:spcBef>
              <a:spcAft>
                <a:spcPts val="0"/>
              </a:spcAft>
              <a:buSzPts val="1100"/>
              <a:buChar char="●"/>
            </a:pPr>
            <a:r>
              <a:rPr lang="en"/>
              <a:t>Identify current Billing Office Account Codes (BOACs) or Treasury Account Symbols (TAS) for new BOACs to support consolidated leases</a:t>
            </a:r>
            <a:endParaRPr/>
          </a:p>
          <a:p>
            <a:pPr marL="609600" lvl="0" indent="-374650" algn="l" rtl="0">
              <a:spcBef>
                <a:spcPts val="0"/>
              </a:spcBef>
              <a:spcAft>
                <a:spcPts val="0"/>
              </a:spcAft>
              <a:buSzPts val="1100"/>
              <a:buChar char="●"/>
            </a:pPr>
            <a:r>
              <a:rPr lang="en"/>
              <a:t>Work with GSA to Create Customer Leasing Accounts as necessary</a:t>
            </a:r>
            <a:endParaRPr/>
          </a:p>
          <a:p>
            <a:pPr marL="609600" lvl="0" indent="-374650" algn="l" rtl="0">
              <a:spcBef>
                <a:spcPts val="0"/>
              </a:spcBef>
              <a:spcAft>
                <a:spcPts val="0"/>
              </a:spcAft>
              <a:buSzPts val="1100"/>
              <a:buChar char="●"/>
            </a:pPr>
            <a:r>
              <a:rPr lang="en"/>
              <a:t>Schedule/Encourage Teams to attend GSA Fleet Leasing 101 Training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t>Transition Vehicle to GSA</a:t>
            </a:r>
            <a:endParaRPr/>
          </a:p>
          <a:p>
            <a:pPr marL="609600" lvl="0" indent="-374650" algn="l" rtl="0">
              <a:spcBef>
                <a:spcPts val="0"/>
              </a:spcBef>
              <a:spcAft>
                <a:spcPts val="0"/>
              </a:spcAft>
              <a:buSzPts val="1100"/>
              <a:buChar char="●"/>
            </a:pPr>
            <a:r>
              <a:rPr lang="en"/>
              <a:t>Work with GSA to schedule inspections and transition vehicles to Leasing</a:t>
            </a:r>
            <a:endParaRPr/>
          </a:p>
          <a:p>
            <a:pPr marL="609600" lvl="0" indent="-374650" algn="l" rtl="0">
              <a:spcBef>
                <a:spcPts val="0"/>
              </a:spcBef>
              <a:spcAft>
                <a:spcPts val="0"/>
              </a:spcAft>
              <a:buSzPts val="1100"/>
              <a:buChar char="●"/>
            </a:pPr>
            <a:r>
              <a:rPr lang="en"/>
              <a:t>Provide GSA with new vehicle requirements</a:t>
            </a:r>
            <a:endParaRPr/>
          </a:p>
        </p:txBody>
      </p:sp>
      <p:sp>
        <p:nvSpPr>
          <p:cNvPr id="414" name="Google Shape;414;g3f6e5275a13_0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f7157723c3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f7157723c3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f7157723c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f7157723c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f5a00d87f3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3f5a00d87f3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f7157723c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 name="Google Shape;447;g3f7157723c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f7157723c3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3f7157723c3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3f7157723c3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3f7157723c3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f7157723c3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3f7157723c3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f7157723c3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3f7157723c3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f7157723c3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3f7157723c3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f7157723c3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3f7157723c3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f7157723c3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3f7157723c3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f7157723c3_0_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3f7157723c3_0_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3f7157723c3_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3f7157723c3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f5a00d87f3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f5a00d87f3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3f7157723c3_0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3f7157723c3_0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3f7157723c3_0_4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3" name="Google Shape;613;g3f7157723c3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3f7157723c3_0_5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6" name="Google Shape;626;g3f7157723c3_0_5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3f7157723c3_0_5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3f7157723c3_0_5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3f7157723c3_0_5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3f7157723c3_0_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3f7157723c3_0_6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g3f7157723c3_0_6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3f7157723c3_0_6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3f7157723c3_0_6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3f7157723c3_0_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3f7157723c3_0_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3f7157723c3_0_6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3f7157723c3_0_6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3f7157723c3_0_8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3f7157723c3_0_8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f6960e478b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3f6960e478b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a:t>optional slide instead  of current slide 3</a:t>
            </a:r>
            <a:endParaRPr sz="1500"/>
          </a:p>
          <a:p>
            <a:pPr marL="0" lvl="0" indent="0" algn="l" rtl="0">
              <a:spcBef>
                <a:spcPts val="0"/>
              </a:spcBef>
              <a:spcAft>
                <a:spcPts val="0"/>
              </a:spcAft>
              <a:buClr>
                <a:schemeClr val="dk1"/>
              </a:buClr>
              <a:buSzPts val="1100"/>
              <a:buFont typeface="Arial"/>
              <a:buNone/>
            </a:pPr>
            <a:endParaRPr sz="1500"/>
          </a:p>
          <a:p>
            <a:pPr marL="0" lvl="0" indent="0" algn="l" rtl="0">
              <a:spcBef>
                <a:spcPts val="0"/>
              </a:spcBef>
              <a:spcAft>
                <a:spcPts val="0"/>
              </a:spcAft>
              <a:buClr>
                <a:schemeClr val="dk1"/>
              </a:buClr>
              <a:buSzPts val="1100"/>
              <a:buFont typeface="Arial"/>
              <a:buNone/>
            </a:pPr>
            <a:endParaRPr sz="1500"/>
          </a:p>
          <a:p>
            <a:pPr marL="0" lvl="0" indent="0" algn="l" rtl="0">
              <a:spcBef>
                <a:spcPts val="0"/>
              </a:spcBef>
              <a:spcAft>
                <a:spcPts val="0"/>
              </a:spcAft>
              <a:buClr>
                <a:schemeClr val="dk1"/>
              </a:buClr>
              <a:buSzPts val="1100"/>
              <a:buFont typeface="Arial"/>
              <a:buNone/>
            </a:pPr>
            <a:r>
              <a:rPr lang="en" sz="1500"/>
              <a:t>Figures are based on purchases, inventory and awards in </a:t>
            </a:r>
            <a:r>
              <a:rPr lang="en" sz="1500" u="sng">
                <a:solidFill>
                  <a:schemeClr val="hlink"/>
                </a:solidFill>
                <a:hlinkClick r:id="rId3"/>
              </a:rPr>
              <a:t>GSAFleet.gov</a:t>
            </a:r>
            <a:r>
              <a:rPr lang="en" sz="1500"/>
              <a:t> on Sept.30 of each FY</a:t>
            </a:r>
            <a:endParaRPr sz="1500"/>
          </a:p>
          <a:p>
            <a:pPr marL="0" lvl="0" indent="0" algn="l" rtl="0">
              <a:spcBef>
                <a:spcPts val="0"/>
              </a:spcBef>
              <a:spcAft>
                <a:spcPts val="0"/>
              </a:spcAft>
              <a:buNone/>
            </a:pPr>
            <a:endParaRPr/>
          </a:p>
          <a:p>
            <a:pPr marL="0" lvl="0" indent="0" algn="l" rtl="0">
              <a:spcBef>
                <a:spcPts val="0"/>
              </a:spcBef>
              <a:spcAft>
                <a:spcPts val="0"/>
              </a:spcAft>
              <a:buNone/>
            </a:pPr>
            <a:r>
              <a:rPr lang="en" sz="1400" b="1"/>
              <a:t>Benefits of Vehicle Purchasing:</a:t>
            </a:r>
            <a:endParaRPr sz="1400" b="1"/>
          </a:p>
          <a:p>
            <a:pPr marL="457200" lvl="0" indent="-330200" algn="l" rtl="0">
              <a:spcBef>
                <a:spcPts val="0"/>
              </a:spcBef>
              <a:spcAft>
                <a:spcPts val="0"/>
              </a:spcAft>
              <a:buSzPts val="1600"/>
              <a:buChar char="●"/>
            </a:pPr>
            <a:r>
              <a:rPr lang="en" sz="1400"/>
              <a:t>Single efficient marketplace for suppliers - results in significant discounts and process savings </a:t>
            </a:r>
            <a:endParaRPr sz="1400"/>
          </a:p>
          <a:p>
            <a:pPr marL="457200" lvl="0" indent="-330200" algn="l" rtl="0">
              <a:spcBef>
                <a:spcPts val="0"/>
              </a:spcBef>
              <a:spcAft>
                <a:spcPts val="0"/>
              </a:spcAft>
              <a:buSzPts val="1600"/>
              <a:buChar char="●"/>
            </a:pPr>
            <a:r>
              <a:rPr lang="en" sz="1400"/>
              <a:t>Compliance with FAR and other Regulations</a:t>
            </a:r>
            <a:endParaRPr sz="1400"/>
          </a:p>
          <a:p>
            <a:pPr marL="457200" lvl="0" indent="-330200" algn="l" rtl="0">
              <a:spcBef>
                <a:spcPts val="0"/>
              </a:spcBef>
              <a:spcAft>
                <a:spcPts val="0"/>
              </a:spcAft>
              <a:buSzPts val="1600"/>
              <a:buChar char="●"/>
            </a:pPr>
            <a:r>
              <a:rPr lang="en" sz="1400"/>
              <a:t>Consolidated demand</a:t>
            </a:r>
            <a:endParaRPr sz="1400"/>
          </a:p>
          <a:p>
            <a:pPr marL="457200" lvl="0" indent="-330200" algn="l" rtl="0">
              <a:spcBef>
                <a:spcPts val="0"/>
              </a:spcBef>
              <a:spcAft>
                <a:spcPts val="0"/>
              </a:spcAft>
              <a:buSzPts val="1600"/>
              <a:buChar char="●"/>
            </a:pPr>
            <a:r>
              <a:rPr lang="en" sz="1400"/>
              <a:t>Contracting officers / engineers with deep understanding and experience buying automotive products</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b="1"/>
              <a:t>Benefits of Leasing:</a:t>
            </a:r>
            <a:endParaRPr sz="1400" b="1"/>
          </a:p>
          <a:p>
            <a:pPr marL="0" lvl="0" indent="0" algn="l" rtl="0">
              <a:spcBef>
                <a:spcPts val="0"/>
              </a:spcBef>
              <a:spcAft>
                <a:spcPts val="0"/>
              </a:spcAft>
              <a:buNone/>
            </a:pPr>
            <a:r>
              <a:rPr lang="en" sz="1400"/>
              <a:t>See Slide 3</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b="1"/>
              <a:t>Benefits of STR:</a:t>
            </a:r>
            <a:endParaRPr sz="1400" b="1"/>
          </a:p>
          <a:p>
            <a:pPr marL="457200" lvl="0" indent="-330200" algn="l" rtl="0">
              <a:spcBef>
                <a:spcPts val="0"/>
              </a:spcBef>
              <a:spcAft>
                <a:spcPts val="0"/>
              </a:spcAft>
              <a:buSzPts val="1600"/>
              <a:buChar char="●"/>
            </a:pPr>
            <a:r>
              <a:rPr lang="en" sz="1400"/>
              <a:t>Avoids the cost of purchase, ownership and disposal</a:t>
            </a:r>
            <a:endParaRPr sz="1400"/>
          </a:p>
          <a:p>
            <a:pPr marL="457200" lvl="0" indent="-330200" algn="l" rtl="0">
              <a:spcBef>
                <a:spcPts val="0"/>
              </a:spcBef>
              <a:spcAft>
                <a:spcPts val="0"/>
              </a:spcAft>
              <a:buSzPts val="1600"/>
              <a:buChar char="●"/>
            </a:pPr>
            <a:r>
              <a:rPr lang="en" sz="1400"/>
              <a:t>Guarantees the exactly right resource whenever it is needed</a:t>
            </a:r>
            <a:endParaRPr sz="1400"/>
          </a:p>
          <a:p>
            <a:pPr marL="0" lvl="0" indent="0" algn="l" rtl="0">
              <a:spcBef>
                <a:spcPts val="0"/>
              </a:spcBef>
              <a:spcAft>
                <a:spcPts val="0"/>
              </a:spcAft>
              <a:buNone/>
            </a:pPr>
            <a:endParaRPr sz="14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3f7157723c3_0_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1" name="Google Shape;731;g3f7157723c3_0_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3f7157723c3_0_8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9" name="Google Shape;739;g3f7157723c3_0_8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3f7157723c3_0_8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6" name="Google Shape;746;g3f7157723c3_0_8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3f7157723c3_0_9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3f7157723c3_0_9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3e615c0ac7f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 name="Google Shape;769;g3e615c0ac7f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f6960e478b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3f6960e478b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f6e5275a13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f6e5275a13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f6960e478b_0_1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3f6960e478b_0_1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Christie</a:t>
            </a:r>
            <a:endParaRPr/>
          </a:p>
        </p:txBody>
      </p:sp>
      <p:sp>
        <p:nvSpPr>
          <p:cNvPr id="312" name="Google Shape;312;g3f6960e478b_0_1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f6960e478b_0_3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3f6960e478b_0_3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sz="1300">
              <a:solidFill>
                <a:srgbClr val="475569"/>
              </a:solidFill>
              <a:latin typeface="Arial"/>
              <a:ea typeface="Arial"/>
              <a:cs typeface="Arial"/>
              <a:sym typeface="Arial"/>
            </a:endParaRPr>
          </a:p>
          <a:p>
            <a:pPr marL="0" lvl="0" indent="0" algn="l" rtl="0">
              <a:spcBef>
                <a:spcPts val="0"/>
              </a:spcBef>
              <a:spcAft>
                <a:spcPts val="0"/>
              </a:spcAft>
              <a:buNone/>
            </a:pPr>
            <a:endParaRPr sz="1300">
              <a:solidFill>
                <a:srgbClr val="475569"/>
              </a:solidFill>
              <a:latin typeface="Arial"/>
              <a:ea typeface="Arial"/>
              <a:cs typeface="Arial"/>
              <a:sym typeface="Arial"/>
            </a:endParaRPr>
          </a:p>
        </p:txBody>
      </p:sp>
      <p:sp>
        <p:nvSpPr>
          <p:cNvPr id="319" name="Google Shape;319;g3f6960e478b_0_3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f6960e478b_3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f6960e478b_3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cstate="email">
            <a:alphaModFix/>
            <a:extLst>
              <a:ext uri="{28A0092B-C50C-407E-A947-70E740481C1C}">
                <a14:useLocalDpi xmlns:a14="http://schemas.microsoft.com/office/drawing/2010/main"/>
              </a:ext>
            </a:extLst>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None/>
              <a:defRPr sz="28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sp>
        <p:nvSpPr>
          <p:cNvPr id="12" name="Google Shape;12;p2"/>
          <p:cNvSpPr/>
          <p:nvPr/>
        </p:nvSpPr>
        <p:spPr>
          <a:xfrm>
            <a:off x="9525" y="0"/>
            <a:ext cx="9144000" cy="1033500"/>
          </a:xfrm>
          <a:prstGeom prst="rect">
            <a:avLst/>
          </a:prstGeom>
          <a:solidFill>
            <a:srgbClr val="FFFFFF"/>
          </a:solidFill>
          <a:ln>
            <a:noFill/>
          </a:ln>
        </p:spPr>
        <p:txBody>
          <a:bodyPr spcFirstLastPara="1" wrap="square" lIns="45725" tIns="45725" rIns="45725" bIns="45725" anchor="ctr" anchorCtr="0">
            <a:noAutofit/>
          </a:bodyPr>
          <a:lstStyle/>
          <a:p>
            <a:pPr marL="0" lvl="0" indent="0" algn="ctr" rtl="0">
              <a:spcBef>
                <a:spcPts val="0"/>
              </a:spcBef>
              <a:spcAft>
                <a:spcPts val="0"/>
              </a:spcAft>
              <a:buNone/>
            </a:pPr>
            <a:endParaRPr sz="700">
              <a:latin typeface="Century Gothic"/>
              <a:ea typeface="Century Gothic"/>
              <a:cs typeface="Century Gothic"/>
              <a:sym typeface="Century Gothic"/>
            </a:endParaRPr>
          </a:p>
        </p:txBody>
      </p:sp>
      <p:pic>
        <p:nvPicPr>
          <p:cNvPr id="13" name="Google Shape;13;p2" title="GSA Star Mark 250 2026 Logo STARMARK SIGNATURE_300dpi.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491750" y="200060"/>
            <a:ext cx="2190163" cy="638951"/>
          </a:xfrm>
          <a:prstGeom prst="rect">
            <a:avLst/>
          </a:prstGeom>
          <a:noFill/>
          <a:ln>
            <a:noFill/>
          </a:ln>
        </p:spPr>
      </p:pic>
      <p:sp>
        <p:nvSpPr>
          <p:cNvPr id="3" name="TextBox 2">
            <a:extLst>
              <a:ext uri="{FF2B5EF4-FFF2-40B4-BE49-F238E27FC236}">
                <a16:creationId xmlns:a16="http://schemas.microsoft.com/office/drawing/2014/main" id="{B768999A-0FFB-B0EC-BB70-9DD0F90A1541}"/>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bg1"/>
                </a:solidFill>
              </a:rPr>
              <a:pPr algn="r"/>
              <a:t>‹#›</a:t>
            </a:fld>
            <a:endParaRPr lang="en-US" sz="1000" dirty="0">
              <a:solidFill>
                <a:schemeClr val="bg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 You / FAQ">
  <p:cSld name="CUSTOM_3">
    <p:spTree>
      <p:nvGrpSpPr>
        <p:cNvPr id="1" name="Shape 97"/>
        <p:cNvGrpSpPr/>
        <p:nvPr/>
      </p:nvGrpSpPr>
      <p:grpSpPr>
        <a:xfrm>
          <a:off x="0" y="0"/>
          <a:ext cx="0" cy="0"/>
          <a:chOff x="0" y="0"/>
          <a:chExt cx="0" cy="0"/>
        </a:xfrm>
      </p:grpSpPr>
      <p:sp>
        <p:nvSpPr>
          <p:cNvPr id="98" name="Google Shape;98;p11"/>
          <p:cNvSpPr/>
          <p:nvPr/>
        </p:nvSpPr>
        <p:spPr>
          <a:xfrm rot="5400000">
            <a:off x="1511330" y="-153869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 name="Google Shape;99;p11"/>
          <p:cNvGrpSpPr/>
          <p:nvPr/>
        </p:nvGrpSpPr>
        <p:grpSpPr>
          <a:xfrm rot="5400000">
            <a:off x="8323459" y="471350"/>
            <a:ext cx="914382" cy="276493"/>
            <a:chOff x="1799000" y="456425"/>
            <a:chExt cx="1520675" cy="459825"/>
          </a:xfrm>
        </p:grpSpPr>
        <p:sp>
          <p:nvSpPr>
            <p:cNvPr id="100" name="Google Shape;100;p11"/>
            <p:cNvSpPr/>
            <p:nvPr/>
          </p:nvSpPr>
          <p:spPr>
            <a:xfrm>
              <a:off x="1799000" y="456425"/>
              <a:ext cx="166225" cy="459825"/>
            </a:xfrm>
            <a:custGeom>
              <a:avLst/>
              <a:gdLst/>
              <a:ahLst/>
              <a:cxnLst/>
              <a:rect l="l" t="t" r="r" b="b"/>
              <a:pathLst>
                <a:path w="6649" h="18393" extrusionOk="0">
                  <a:moveTo>
                    <a:pt x="3708"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1"/>
            <p:cNvSpPr/>
            <p:nvPr/>
          </p:nvSpPr>
          <p:spPr>
            <a:xfrm>
              <a:off x="19344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1"/>
            <p:cNvSpPr/>
            <p:nvPr/>
          </p:nvSpPr>
          <p:spPr>
            <a:xfrm>
              <a:off x="206990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1"/>
            <p:cNvSpPr/>
            <p:nvPr/>
          </p:nvSpPr>
          <p:spPr>
            <a:xfrm>
              <a:off x="22053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1"/>
            <p:cNvSpPr/>
            <p:nvPr/>
          </p:nvSpPr>
          <p:spPr>
            <a:xfrm>
              <a:off x="234077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1"/>
            <p:cNvSpPr/>
            <p:nvPr/>
          </p:nvSpPr>
          <p:spPr>
            <a:xfrm>
              <a:off x="247622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1"/>
            <p:cNvSpPr/>
            <p:nvPr/>
          </p:nvSpPr>
          <p:spPr>
            <a:xfrm>
              <a:off x="2611675" y="456425"/>
              <a:ext cx="166225" cy="459825"/>
            </a:xfrm>
            <a:custGeom>
              <a:avLst/>
              <a:gdLst/>
              <a:ahLst/>
              <a:cxnLst/>
              <a:rect l="l" t="t" r="r" b="b"/>
              <a:pathLst>
                <a:path w="6649" h="18393" extrusionOk="0">
                  <a:moveTo>
                    <a:pt x="3725"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1"/>
            <p:cNvSpPr/>
            <p:nvPr/>
          </p:nvSpPr>
          <p:spPr>
            <a:xfrm>
              <a:off x="2747125" y="456425"/>
              <a:ext cx="166225" cy="459825"/>
            </a:xfrm>
            <a:custGeom>
              <a:avLst/>
              <a:gdLst/>
              <a:ahLst/>
              <a:cxnLst/>
              <a:rect l="l" t="t" r="r" b="b"/>
              <a:pathLst>
                <a:path w="6649"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a:off x="28825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a:off x="301802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a:off x="31534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11"/>
          <p:cNvGrpSpPr/>
          <p:nvPr/>
        </p:nvGrpSpPr>
        <p:grpSpPr>
          <a:xfrm rot="5400000">
            <a:off x="-1371940" y="3314350"/>
            <a:ext cx="3442940" cy="241072"/>
            <a:chOff x="1652875" y="1409000"/>
            <a:chExt cx="2730325" cy="191175"/>
          </a:xfrm>
        </p:grpSpPr>
        <p:sp>
          <p:nvSpPr>
            <p:cNvPr id="112" name="Google Shape;112;p11"/>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1"/>
          <p:cNvSpPr txBox="1"/>
          <p:nvPr/>
        </p:nvSpPr>
        <p:spPr>
          <a:xfrm>
            <a:off x="1349400" y="1555800"/>
            <a:ext cx="6445200" cy="203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200">
                <a:solidFill>
                  <a:schemeClr val="dk2"/>
                </a:solidFill>
              </a:rPr>
              <a:t>Thank You</a:t>
            </a:r>
            <a:endParaRPr sz="7200">
              <a:solidFill>
                <a:schemeClr val="dk2"/>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GSA Starmark" type="blank">
  <p:cSld name="BLANK">
    <p:bg>
      <p:bgPr>
        <a:solidFill>
          <a:schemeClr val="lt1"/>
        </a:solidFill>
        <a:effectLst/>
      </p:bgPr>
    </p:bg>
    <p:spTree>
      <p:nvGrpSpPr>
        <p:cNvPr id="1" name="Shape 117"/>
        <p:cNvGrpSpPr/>
        <p:nvPr/>
      </p:nvGrpSpPr>
      <p:grpSpPr>
        <a:xfrm>
          <a:off x="0" y="0"/>
          <a:ext cx="0" cy="0"/>
          <a:chOff x="0" y="0"/>
          <a:chExt cx="0" cy="0"/>
        </a:xfrm>
      </p:grpSpPr>
      <p:pic>
        <p:nvPicPr>
          <p:cNvPr id="119" name="Google Shape;119;p12" descr="U.S. General Services Administration Logo" title="250 Signature.png"/>
          <p:cNvPicPr preferRelativeResize="0"/>
          <p:nvPr/>
        </p:nvPicPr>
        <p:blipFill rotWithShape="1">
          <a:blip r:embed="rId2" cstate="email">
            <a:alphaModFix/>
            <a:extLst>
              <a:ext uri="{28A0092B-C50C-407E-A947-70E740481C1C}">
                <a14:useLocalDpi xmlns:a14="http://schemas.microsoft.com/office/drawing/2010/main"/>
              </a:ext>
            </a:extLst>
          </a:blip>
          <a:srcRect l="661" r="661"/>
          <a:stretch/>
        </p:blipFill>
        <p:spPr>
          <a:xfrm>
            <a:off x="4013551" y="1984975"/>
            <a:ext cx="1238875" cy="11199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4"/>
        <p:cNvGrpSpPr/>
        <p:nvPr/>
      </p:nvGrpSpPr>
      <p:grpSpPr>
        <a:xfrm>
          <a:off x="0" y="0"/>
          <a:ext cx="0" cy="0"/>
          <a:chOff x="0" y="0"/>
          <a:chExt cx="0" cy="0"/>
        </a:xfrm>
      </p:grpSpPr>
      <p:sp>
        <p:nvSpPr>
          <p:cNvPr id="125" name="Google Shape;12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26" name="Google Shape;126;p14" title="ATFRW_white.png"/>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7863200" y="206980"/>
            <a:ext cx="904111" cy="406850"/>
          </a:xfrm>
          <a:prstGeom prst="rect">
            <a:avLst/>
          </a:prstGeom>
          <a:noFill/>
          <a:ln>
            <a:noFill/>
          </a:ln>
        </p:spPr>
      </p:pic>
      <p:pic>
        <p:nvPicPr>
          <p:cNvPr id="127" name="Google Shape;127;p14" title="Artboard 1.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650" y="-19900"/>
            <a:ext cx="9175301" cy="5183325"/>
          </a:xfrm>
          <a:prstGeom prst="rect">
            <a:avLst/>
          </a:prstGeom>
          <a:noFill/>
          <a:ln>
            <a:noFill/>
          </a:ln>
        </p:spPr>
      </p:pic>
      <p:sp>
        <p:nvSpPr>
          <p:cNvPr id="128" name="Google Shape;128;p14"/>
          <p:cNvSpPr/>
          <p:nvPr/>
        </p:nvSpPr>
        <p:spPr>
          <a:xfrm rot="5400000">
            <a:off x="6534550" y="119825"/>
            <a:ext cx="1041900" cy="762300"/>
          </a:xfrm>
          <a:prstGeom prst="rtTriangl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9" name="Google Shape;129;p14"/>
          <p:cNvSpPr/>
          <p:nvPr/>
        </p:nvSpPr>
        <p:spPr>
          <a:xfrm>
            <a:off x="-16650" y="-17275"/>
            <a:ext cx="66942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0" name="Google Shape;130;p14" title="GSA Star Mark 250 2026 Logo STARMARK SIGNATURE_300dpi.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7650" y="194050"/>
            <a:ext cx="2103948" cy="6138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1"/>
        <p:cNvGrpSpPr/>
        <p:nvPr/>
      </p:nvGrpSpPr>
      <p:grpSpPr>
        <a:xfrm>
          <a:off x="0" y="0"/>
          <a:ext cx="0" cy="0"/>
          <a:chOff x="0" y="0"/>
          <a:chExt cx="0" cy="0"/>
        </a:xfrm>
      </p:grpSpPr>
      <p:sp>
        <p:nvSpPr>
          <p:cNvPr id="132" name="Google Shape;132;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33" name="Google Shape;133;p15" title="background.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34" name="Google Shape;134;p15"/>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5" name="Google Shape;135;p15"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3" name="TextBox 2">
            <a:extLst>
              <a:ext uri="{FF2B5EF4-FFF2-40B4-BE49-F238E27FC236}">
                <a16:creationId xmlns:a16="http://schemas.microsoft.com/office/drawing/2014/main" id="{BD40905A-F250-8D34-094A-016F50A389D6}"/>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bg1"/>
                </a:solidFill>
              </a:rPr>
              <a:pPr algn="r"/>
              <a:t>‹#›</a:t>
            </a:fld>
            <a:endParaRPr lang="en-US" sz="1000" dirty="0">
              <a:solidFill>
                <a:schemeClr val="bg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8"/>
        <p:cNvGrpSpPr/>
        <p:nvPr/>
      </p:nvGrpSpPr>
      <p:grpSpPr>
        <a:xfrm>
          <a:off x="0" y="0"/>
          <a:ext cx="0" cy="0"/>
          <a:chOff x="0" y="0"/>
          <a:chExt cx="0" cy="0"/>
        </a:xfrm>
      </p:grpSpPr>
      <p:sp>
        <p:nvSpPr>
          <p:cNvPr id="139" name="Google Shape;139;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40" name="Google Shape;140;p16"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41" name="Google Shape;141;p16"/>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42" name="Google Shape;142;p16"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44" name="Google Shape;144;p16"/>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rmAutofit fontScale="90000"/>
          </a:bodyPr>
          <a:lstStyle>
            <a:lvl1pPr lvl="0" rtl="0">
              <a:spcBef>
                <a:spcPts val="0"/>
              </a:spcBef>
              <a:spcAft>
                <a:spcPts val="0"/>
              </a:spcAft>
              <a:buSzPts val="2520"/>
              <a:buNone/>
              <a:defRPr/>
            </a:lvl1pPr>
            <a:lvl2pPr lvl="1" rtl="0">
              <a:spcBef>
                <a:spcPts val="0"/>
              </a:spcBef>
              <a:spcAft>
                <a:spcPts val="0"/>
              </a:spcAft>
              <a:buSzPts val="2520"/>
              <a:buNone/>
              <a:defRPr/>
            </a:lvl2pPr>
            <a:lvl3pPr lvl="2" rtl="0">
              <a:spcBef>
                <a:spcPts val="0"/>
              </a:spcBef>
              <a:spcAft>
                <a:spcPts val="0"/>
              </a:spcAft>
              <a:buSzPts val="2520"/>
              <a:buNone/>
              <a:defRPr/>
            </a:lvl3pPr>
            <a:lvl4pPr lvl="3" rtl="0">
              <a:spcBef>
                <a:spcPts val="0"/>
              </a:spcBef>
              <a:spcAft>
                <a:spcPts val="0"/>
              </a:spcAft>
              <a:buSzPts val="2520"/>
              <a:buNone/>
              <a:defRPr/>
            </a:lvl4pPr>
            <a:lvl5pPr lvl="4" rtl="0">
              <a:spcBef>
                <a:spcPts val="0"/>
              </a:spcBef>
              <a:spcAft>
                <a:spcPts val="0"/>
              </a:spcAft>
              <a:buSzPts val="2520"/>
              <a:buNone/>
              <a:defRPr/>
            </a:lvl5pPr>
            <a:lvl6pPr lvl="5" rtl="0">
              <a:spcBef>
                <a:spcPts val="0"/>
              </a:spcBef>
              <a:spcAft>
                <a:spcPts val="0"/>
              </a:spcAft>
              <a:buSzPts val="2520"/>
              <a:buNone/>
              <a:defRPr/>
            </a:lvl6pPr>
            <a:lvl7pPr lvl="6" rtl="0">
              <a:spcBef>
                <a:spcPts val="0"/>
              </a:spcBef>
              <a:spcAft>
                <a:spcPts val="0"/>
              </a:spcAft>
              <a:buSzPts val="2520"/>
              <a:buNone/>
              <a:defRPr/>
            </a:lvl7pPr>
            <a:lvl8pPr lvl="7" rtl="0">
              <a:spcBef>
                <a:spcPts val="0"/>
              </a:spcBef>
              <a:spcAft>
                <a:spcPts val="0"/>
              </a:spcAft>
              <a:buSzPts val="2520"/>
              <a:buNone/>
              <a:defRPr/>
            </a:lvl8pPr>
            <a:lvl9pPr lvl="8">
              <a:spcBef>
                <a:spcPts val="0"/>
              </a:spcBef>
              <a:spcAft>
                <a:spcPts val="0"/>
              </a:spcAft>
              <a:buSzPts val="2520"/>
              <a:buNone/>
              <a:defRPr/>
            </a:lvl9pPr>
          </a:lstStyle>
          <a:p>
            <a:endParaRPr/>
          </a:p>
        </p:txBody>
      </p:sp>
      <p:sp>
        <p:nvSpPr>
          <p:cNvPr id="145" name="Google Shape;145;p16"/>
          <p:cNvSpPr txBox="1">
            <a:spLocks noGrp="1"/>
          </p:cNvSpPr>
          <p:nvPr>
            <p:ph type="body" idx="1"/>
          </p:nvPr>
        </p:nvSpPr>
        <p:spPr>
          <a:xfrm>
            <a:off x="444000" y="1884925"/>
            <a:ext cx="39999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6" name="Google Shape;146;p16"/>
          <p:cNvSpPr txBox="1">
            <a:spLocks noGrp="1"/>
          </p:cNvSpPr>
          <p:nvPr>
            <p:ph type="body" idx="2"/>
          </p:nvPr>
        </p:nvSpPr>
        <p:spPr>
          <a:xfrm>
            <a:off x="4692750" y="1884925"/>
            <a:ext cx="39999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 name="TextBox 2">
            <a:extLst>
              <a:ext uri="{FF2B5EF4-FFF2-40B4-BE49-F238E27FC236}">
                <a16:creationId xmlns:a16="http://schemas.microsoft.com/office/drawing/2014/main" id="{98CEABF0-12C9-B95D-B152-90F8EA9139A1}"/>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tx1"/>
                </a:solidFill>
              </a:rPr>
              <a:pPr algn="r"/>
              <a:t>‹#›</a:t>
            </a:fld>
            <a:endParaRPr lang="en-US" sz="1000" dirty="0">
              <a:solidFill>
                <a:schemeClr val="tx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Presenter ">
  <p:cSld name="TITLE_AND_TWO_COLUMNS_1">
    <p:spTree>
      <p:nvGrpSpPr>
        <p:cNvPr id="1" name="Shape 148"/>
        <p:cNvGrpSpPr/>
        <p:nvPr/>
      </p:nvGrpSpPr>
      <p:grpSpPr>
        <a:xfrm>
          <a:off x="0" y="0"/>
          <a:ext cx="0" cy="0"/>
          <a:chOff x="0" y="0"/>
          <a:chExt cx="0" cy="0"/>
        </a:xfrm>
      </p:grpSpPr>
      <p:sp>
        <p:nvSpPr>
          <p:cNvPr id="149" name="Google Shape;14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50" name="Google Shape;150;p17"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51" name="Google Shape;151;p17"/>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52" name="Google Shape;152;p17"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54" name="Google Shape;154;p17"/>
          <p:cNvSpPr txBox="1"/>
          <p:nvPr/>
        </p:nvSpPr>
        <p:spPr>
          <a:xfrm>
            <a:off x="3072000"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3" name="TextBox 2">
            <a:extLst>
              <a:ext uri="{FF2B5EF4-FFF2-40B4-BE49-F238E27FC236}">
                <a16:creationId xmlns:a16="http://schemas.microsoft.com/office/drawing/2014/main" id="{637A75B2-3673-98B7-A5A0-94D894F30797}"/>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tx1"/>
                </a:solidFill>
              </a:rPr>
              <a:pPr algn="r"/>
              <a:t>‹#›</a:t>
            </a:fld>
            <a:endParaRPr lang="en-US" sz="1000" dirty="0">
              <a:solidFill>
                <a:schemeClr val="tx1"/>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Presenters">
  <p:cSld name="TITLE_AND_TWO_COLUMNS_1_1">
    <p:spTree>
      <p:nvGrpSpPr>
        <p:cNvPr id="1" name="Shape 156"/>
        <p:cNvGrpSpPr/>
        <p:nvPr/>
      </p:nvGrpSpPr>
      <p:grpSpPr>
        <a:xfrm>
          <a:off x="0" y="0"/>
          <a:ext cx="0" cy="0"/>
          <a:chOff x="0" y="0"/>
          <a:chExt cx="0" cy="0"/>
        </a:xfrm>
      </p:grpSpPr>
      <p:sp>
        <p:nvSpPr>
          <p:cNvPr id="157" name="Google Shape;157;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58" name="Google Shape;158;p18"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59" name="Google Shape;159;p18"/>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0" name="Google Shape;160;p18"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62" name="Google Shape;162;p18"/>
          <p:cNvSpPr txBox="1"/>
          <p:nvPr/>
        </p:nvSpPr>
        <p:spPr>
          <a:xfrm>
            <a:off x="1071538"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163" name="Google Shape;163;p18"/>
          <p:cNvSpPr txBox="1"/>
          <p:nvPr/>
        </p:nvSpPr>
        <p:spPr>
          <a:xfrm>
            <a:off x="5072463"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3" name="TextBox 2">
            <a:extLst>
              <a:ext uri="{FF2B5EF4-FFF2-40B4-BE49-F238E27FC236}">
                <a16:creationId xmlns:a16="http://schemas.microsoft.com/office/drawing/2014/main" id="{A2A68372-54F0-826E-A295-1BAA8FAADA0A}"/>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tx1"/>
                </a:solidFill>
              </a:rPr>
              <a:pPr algn="r"/>
              <a:t>‹#›</a:t>
            </a:fld>
            <a:endParaRPr lang="en-US" sz="1000" dirty="0">
              <a:solidFill>
                <a:schemeClr val="tx1"/>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One Column ">
  <p:cSld name="TITLE_AND_TWO_COLUMNS_1_1_1">
    <p:spTree>
      <p:nvGrpSpPr>
        <p:cNvPr id="1" name="Shape 165"/>
        <p:cNvGrpSpPr/>
        <p:nvPr/>
      </p:nvGrpSpPr>
      <p:grpSpPr>
        <a:xfrm>
          <a:off x="0" y="0"/>
          <a:ext cx="0" cy="0"/>
          <a:chOff x="0" y="0"/>
          <a:chExt cx="0" cy="0"/>
        </a:xfrm>
      </p:grpSpPr>
      <p:sp>
        <p:nvSpPr>
          <p:cNvPr id="166" name="Google Shape;166;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67" name="Google Shape;167;p19"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68" name="Google Shape;168;p19"/>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9" name="Google Shape;169;p19"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71" name="Google Shape;171;p19"/>
          <p:cNvSpPr txBox="1">
            <a:spLocks noGrp="1"/>
          </p:cNvSpPr>
          <p:nvPr>
            <p:ph type="title"/>
          </p:nvPr>
        </p:nvSpPr>
        <p:spPr>
          <a:xfrm>
            <a:off x="444000" y="1096100"/>
            <a:ext cx="8256000" cy="572700"/>
          </a:xfrm>
          <a:prstGeom prst="rect">
            <a:avLst/>
          </a:prstGeom>
        </p:spPr>
        <p:txBody>
          <a:bodyPr spcFirstLastPara="1" wrap="square" lIns="91425" tIns="91425" rIns="91425" bIns="91425" anchor="t" anchorCtr="0">
            <a:normAutofit fontScale="90000"/>
          </a:bodyPr>
          <a:lstStyle>
            <a:lvl1pPr lvl="0" rtl="0">
              <a:spcBef>
                <a:spcPts val="0"/>
              </a:spcBef>
              <a:spcAft>
                <a:spcPts val="0"/>
              </a:spcAft>
              <a:buSzPts val="2520"/>
              <a:buNone/>
              <a:defRPr/>
            </a:lvl1pPr>
            <a:lvl2pPr lvl="1" rtl="0">
              <a:spcBef>
                <a:spcPts val="0"/>
              </a:spcBef>
              <a:spcAft>
                <a:spcPts val="0"/>
              </a:spcAft>
              <a:buSzPts val="2520"/>
              <a:buNone/>
              <a:defRPr/>
            </a:lvl2pPr>
            <a:lvl3pPr lvl="2" rtl="0">
              <a:spcBef>
                <a:spcPts val="0"/>
              </a:spcBef>
              <a:spcAft>
                <a:spcPts val="0"/>
              </a:spcAft>
              <a:buSzPts val="2520"/>
              <a:buNone/>
              <a:defRPr/>
            </a:lvl3pPr>
            <a:lvl4pPr lvl="3" rtl="0">
              <a:spcBef>
                <a:spcPts val="0"/>
              </a:spcBef>
              <a:spcAft>
                <a:spcPts val="0"/>
              </a:spcAft>
              <a:buSzPts val="2520"/>
              <a:buNone/>
              <a:defRPr/>
            </a:lvl4pPr>
            <a:lvl5pPr lvl="4" rtl="0">
              <a:spcBef>
                <a:spcPts val="0"/>
              </a:spcBef>
              <a:spcAft>
                <a:spcPts val="0"/>
              </a:spcAft>
              <a:buSzPts val="2520"/>
              <a:buNone/>
              <a:defRPr/>
            </a:lvl5pPr>
            <a:lvl6pPr lvl="5" rtl="0">
              <a:spcBef>
                <a:spcPts val="0"/>
              </a:spcBef>
              <a:spcAft>
                <a:spcPts val="0"/>
              </a:spcAft>
              <a:buSzPts val="2520"/>
              <a:buNone/>
              <a:defRPr/>
            </a:lvl6pPr>
            <a:lvl7pPr lvl="6" rtl="0">
              <a:spcBef>
                <a:spcPts val="0"/>
              </a:spcBef>
              <a:spcAft>
                <a:spcPts val="0"/>
              </a:spcAft>
              <a:buSzPts val="2520"/>
              <a:buNone/>
              <a:defRPr/>
            </a:lvl7pPr>
            <a:lvl8pPr lvl="7" rtl="0">
              <a:spcBef>
                <a:spcPts val="0"/>
              </a:spcBef>
              <a:spcAft>
                <a:spcPts val="0"/>
              </a:spcAft>
              <a:buSzPts val="2520"/>
              <a:buNone/>
              <a:defRPr/>
            </a:lvl8pPr>
            <a:lvl9pPr lvl="8">
              <a:spcBef>
                <a:spcPts val="0"/>
              </a:spcBef>
              <a:spcAft>
                <a:spcPts val="0"/>
              </a:spcAft>
              <a:buSzPts val="2520"/>
              <a:buNone/>
              <a:defRPr/>
            </a:lvl9pPr>
          </a:lstStyle>
          <a:p>
            <a:endParaRPr/>
          </a:p>
        </p:txBody>
      </p:sp>
      <p:sp>
        <p:nvSpPr>
          <p:cNvPr id="172" name="Google Shape;172;p19"/>
          <p:cNvSpPr txBox="1">
            <a:spLocks noGrp="1"/>
          </p:cNvSpPr>
          <p:nvPr>
            <p:ph type="body" idx="1"/>
          </p:nvPr>
        </p:nvSpPr>
        <p:spPr>
          <a:xfrm>
            <a:off x="444000" y="1803550"/>
            <a:ext cx="8256000" cy="31392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 name="TextBox 2">
            <a:extLst>
              <a:ext uri="{FF2B5EF4-FFF2-40B4-BE49-F238E27FC236}">
                <a16:creationId xmlns:a16="http://schemas.microsoft.com/office/drawing/2014/main" id="{3855570F-9347-17F5-2A84-D35573EC5C09}"/>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tx1"/>
                </a:solidFill>
              </a:rPr>
              <a:pPr algn="r"/>
              <a:t>‹#›</a:t>
            </a:fld>
            <a:endParaRPr lang="en-US" sz="1000" dirty="0">
              <a:solidFill>
                <a:schemeClr val="tx1"/>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One Column &amp; Picture">
  <p:cSld name="TITLE_AND_TWO_COLUMNS_1_1_1_1">
    <p:spTree>
      <p:nvGrpSpPr>
        <p:cNvPr id="1" name="Shape 174"/>
        <p:cNvGrpSpPr/>
        <p:nvPr/>
      </p:nvGrpSpPr>
      <p:grpSpPr>
        <a:xfrm>
          <a:off x="0" y="0"/>
          <a:ext cx="0" cy="0"/>
          <a:chOff x="0" y="0"/>
          <a:chExt cx="0" cy="0"/>
        </a:xfrm>
      </p:grpSpPr>
      <p:sp>
        <p:nvSpPr>
          <p:cNvPr id="175" name="Google Shape;175;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76" name="Google Shape;176;p20"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77" name="Google Shape;177;p20"/>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78" name="Google Shape;178;p20"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180" name="Google Shape;180;p20"/>
          <p:cNvSpPr txBox="1">
            <a:spLocks noGrp="1"/>
          </p:cNvSpPr>
          <p:nvPr>
            <p:ph type="body" idx="1"/>
          </p:nvPr>
        </p:nvSpPr>
        <p:spPr>
          <a:xfrm>
            <a:off x="444000" y="1884925"/>
            <a:ext cx="46758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81" name="Google Shape;181;p20"/>
          <p:cNvSpPr txBox="1">
            <a:spLocks noGrp="1"/>
          </p:cNvSpPr>
          <p:nvPr>
            <p:ph type="title"/>
          </p:nvPr>
        </p:nvSpPr>
        <p:spPr>
          <a:xfrm>
            <a:off x="444000" y="1177475"/>
            <a:ext cx="4675800" cy="572700"/>
          </a:xfrm>
          <a:prstGeom prst="rect">
            <a:avLst/>
          </a:prstGeom>
        </p:spPr>
        <p:txBody>
          <a:bodyPr spcFirstLastPara="1" wrap="square" lIns="91425" tIns="91425" rIns="91425" bIns="91425" anchor="t" anchorCtr="0">
            <a:normAutofit fontScale="90000"/>
          </a:bodyPr>
          <a:lstStyle>
            <a:lvl1pPr lvl="0" rtl="0">
              <a:spcBef>
                <a:spcPts val="0"/>
              </a:spcBef>
              <a:spcAft>
                <a:spcPts val="0"/>
              </a:spcAft>
              <a:buSzPts val="2520"/>
              <a:buNone/>
              <a:defRPr/>
            </a:lvl1pPr>
            <a:lvl2pPr lvl="1" rtl="0">
              <a:spcBef>
                <a:spcPts val="0"/>
              </a:spcBef>
              <a:spcAft>
                <a:spcPts val="0"/>
              </a:spcAft>
              <a:buSzPts val="2520"/>
              <a:buNone/>
              <a:defRPr/>
            </a:lvl2pPr>
            <a:lvl3pPr lvl="2" rtl="0">
              <a:spcBef>
                <a:spcPts val="0"/>
              </a:spcBef>
              <a:spcAft>
                <a:spcPts val="0"/>
              </a:spcAft>
              <a:buSzPts val="2520"/>
              <a:buNone/>
              <a:defRPr/>
            </a:lvl3pPr>
            <a:lvl4pPr lvl="3" rtl="0">
              <a:spcBef>
                <a:spcPts val="0"/>
              </a:spcBef>
              <a:spcAft>
                <a:spcPts val="0"/>
              </a:spcAft>
              <a:buSzPts val="2520"/>
              <a:buNone/>
              <a:defRPr/>
            </a:lvl4pPr>
            <a:lvl5pPr lvl="4" rtl="0">
              <a:spcBef>
                <a:spcPts val="0"/>
              </a:spcBef>
              <a:spcAft>
                <a:spcPts val="0"/>
              </a:spcAft>
              <a:buSzPts val="2520"/>
              <a:buNone/>
              <a:defRPr/>
            </a:lvl5pPr>
            <a:lvl6pPr lvl="5" rtl="0">
              <a:spcBef>
                <a:spcPts val="0"/>
              </a:spcBef>
              <a:spcAft>
                <a:spcPts val="0"/>
              </a:spcAft>
              <a:buSzPts val="2520"/>
              <a:buNone/>
              <a:defRPr/>
            </a:lvl6pPr>
            <a:lvl7pPr lvl="6" rtl="0">
              <a:spcBef>
                <a:spcPts val="0"/>
              </a:spcBef>
              <a:spcAft>
                <a:spcPts val="0"/>
              </a:spcAft>
              <a:buSzPts val="2520"/>
              <a:buNone/>
              <a:defRPr/>
            </a:lvl7pPr>
            <a:lvl8pPr lvl="7" rtl="0">
              <a:spcBef>
                <a:spcPts val="0"/>
              </a:spcBef>
              <a:spcAft>
                <a:spcPts val="0"/>
              </a:spcAft>
              <a:buSzPts val="2520"/>
              <a:buNone/>
              <a:defRPr/>
            </a:lvl8pPr>
            <a:lvl9pPr lvl="8">
              <a:spcBef>
                <a:spcPts val="0"/>
              </a:spcBef>
              <a:spcAft>
                <a:spcPts val="0"/>
              </a:spcAft>
              <a:buSzPts val="2520"/>
              <a:buNone/>
              <a:defRPr/>
            </a:lvl9pPr>
          </a:lstStyle>
          <a:p>
            <a:endParaRPr/>
          </a:p>
        </p:txBody>
      </p:sp>
      <p:sp>
        <p:nvSpPr>
          <p:cNvPr id="3" name="TextBox 2">
            <a:extLst>
              <a:ext uri="{FF2B5EF4-FFF2-40B4-BE49-F238E27FC236}">
                <a16:creationId xmlns:a16="http://schemas.microsoft.com/office/drawing/2014/main" id="{FF862110-4F63-24D5-8A2C-074FE5616172}"/>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tx1"/>
                </a:solidFill>
              </a:rPr>
              <a:pPr algn="r"/>
              <a:t>‹#›</a:t>
            </a:fld>
            <a:endParaRPr lang="en-US" sz="1000" dirty="0">
              <a:solidFill>
                <a:schemeClr val="tx1"/>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TITLE_AND_TWO_COLUMNS_1_1_1_1_1">
    <p:spTree>
      <p:nvGrpSpPr>
        <p:cNvPr id="1" name="Shape 183"/>
        <p:cNvGrpSpPr/>
        <p:nvPr/>
      </p:nvGrpSpPr>
      <p:grpSpPr>
        <a:xfrm>
          <a:off x="0" y="0"/>
          <a:ext cx="0" cy="0"/>
          <a:chOff x="0" y="0"/>
          <a:chExt cx="0" cy="0"/>
        </a:xfrm>
      </p:grpSpPr>
      <p:sp>
        <p:nvSpPr>
          <p:cNvPr id="184" name="Google Shape;184;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85" name="Google Shape;185;p21" title="Artboard 1.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186" name="Google Shape;186;p21"/>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87" name="Google Shape;187;p21" title="ATFRW_black.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3" name="TextBox 2">
            <a:extLst>
              <a:ext uri="{FF2B5EF4-FFF2-40B4-BE49-F238E27FC236}">
                <a16:creationId xmlns:a16="http://schemas.microsoft.com/office/drawing/2014/main" id="{5561BD0D-FD87-2F36-2CCA-4B414FCF09CE}"/>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tx1"/>
                </a:solidFill>
              </a:rPr>
              <a:pPr algn="r"/>
              <a:t>‹#›</a:t>
            </a:fld>
            <a:endParaRPr lang="en-US" sz="10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90"/>
        <p:cNvGrpSpPr/>
        <p:nvPr/>
      </p:nvGrpSpPr>
      <p:grpSpPr>
        <a:xfrm>
          <a:off x="0" y="0"/>
          <a:ext cx="0" cy="0"/>
          <a:chOff x="0" y="0"/>
          <a:chExt cx="0" cy="0"/>
        </a:xfrm>
      </p:grpSpPr>
      <p:sp>
        <p:nvSpPr>
          <p:cNvPr id="191" name="Google Shape;191;p2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92" name="Google Shape;192;p22"/>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4"/>
        <p:cNvGrpSpPr/>
        <p:nvPr/>
      </p:nvGrpSpPr>
      <p:grpSpPr>
        <a:xfrm>
          <a:off x="0" y="0"/>
          <a:ext cx="0" cy="0"/>
          <a:chOff x="0" y="0"/>
          <a:chExt cx="0" cy="0"/>
        </a:xfrm>
      </p:grpSpPr>
      <p:sp>
        <p:nvSpPr>
          <p:cNvPr id="195" name="Google Shape;195;p23"/>
          <p:cNvSpPr txBox="1">
            <a:spLocks noGrp="1"/>
          </p:cNvSpPr>
          <p:nvPr>
            <p:ph type="title"/>
          </p:nvPr>
        </p:nvSpPr>
        <p:spPr>
          <a:xfrm>
            <a:off x="311700" y="422694"/>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400"/>
              <a:buNone/>
              <a:defRPr sz="2400" b="1"/>
            </a:lvl1pPr>
            <a:lvl2pPr lvl="1" rtl="0">
              <a:spcBef>
                <a:spcPts val="0"/>
              </a:spcBef>
              <a:spcAft>
                <a:spcPts val="0"/>
              </a:spcAft>
              <a:buSzPts val="2400"/>
              <a:buNone/>
              <a:defRPr sz="2400" b="1"/>
            </a:lvl2pPr>
            <a:lvl3pPr lvl="2" rtl="0">
              <a:spcBef>
                <a:spcPts val="0"/>
              </a:spcBef>
              <a:spcAft>
                <a:spcPts val="0"/>
              </a:spcAft>
              <a:buSzPts val="2400"/>
              <a:buNone/>
              <a:defRPr sz="2400" b="1"/>
            </a:lvl3pPr>
            <a:lvl4pPr lvl="3" rtl="0">
              <a:spcBef>
                <a:spcPts val="0"/>
              </a:spcBef>
              <a:spcAft>
                <a:spcPts val="0"/>
              </a:spcAft>
              <a:buSzPts val="2400"/>
              <a:buNone/>
              <a:defRPr sz="2400" b="1"/>
            </a:lvl4pPr>
            <a:lvl5pPr lvl="4" rtl="0">
              <a:spcBef>
                <a:spcPts val="0"/>
              </a:spcBef>
              <a:spcAft>
                <a:spcPts val="0"/>
              </a:spcAft>
              <a:buSzPts val="2400"/>
              <a:buNone/>
              <a:defRPr sz="2400" b="1"/>
            </a:lvl5pPr>
            <a:lvl6pPr lvl="5" rtl="0">
              <a:spcBef>
                <a:spcPts val="0"/>
              </a:spcBef>
              <a:spcAft>
                <a:spcPts val="0"/>
              </a:spcAft>
              <a:buSzPts val="2400"/>
              <a:buNone/>
              <a:defRPr sz="2400" b="1"/>
            </a:lvl6pPr>
            <a:lvl7pPr lvl="6" rtl="0">
              <a:spcBef>
                <a:spcPts val="0"/>
              </a:spcBef>
              <a:spcAft>
                <a:spcPts val="0"/>
              </a:spcAft>
              <a:buSzPts val="2400"/>
              <a:buNone/>
              <a:defRPr sz="2400" b="1"/>
            </a:lvl7pPr>
            <a:lvl8pPr lvl="7" rtl="0">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196" name="Google Shape;196;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p:cSld name="TITLE_1">
    <p:spTree>
      <p:nvGrpSpPr>
        <p:cNvPr id="1" name="Shape 198"/>
        <p:cNvGrpSpPr/>
        <p:nvPr/>
      </p:nvGrpSpPr>
      <p:grpSpPr>
        <a:xfrm>
          <a:off x="0" y="0"/>
          <a:ext cx="0" cy="0"/>
          <a:chOff x="0" y="0"/>
          <a:chExt cx="0" cy="0"/>
        </a:xfrm>
      </p:grpSpPr>
      <p:sp>
        <p:nvSpPr>
          <p:cNvPr id="199" name="Google Shape;199;p24"/>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a:spcBef>
                <a:spcPts val="0"/>
              </a:spcBef>
              <a:spcAft>
                <a:spcPts val="0"/>
              </a:spcAft>
              <a:buSzPts val="2800"/>
              <a:buNone/>
              <a:defRPr/>
            </a:lvl9pPr>
          </a:lstStyle>
          <a:p>
            <a:endParaRPr/>
          </a:p>
        </p:txBody>
      </p:sp>
      <p:sp>
        <p:nvSpPr>
          <p:cNvPr id="200" name="Google Shape;200;p24"/>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1200"/>
              </a:spcBef>
              <a:spcAft>
                <a:spcPts val="0"/>
              </a:spcAft>
              <a:buClr>
                <a:schemeClr val="dk1"/>
              </a:buClr>
              <a:buSzPts val="1500"/>
              <a:buNone/>
              <a:defRPr sz="1500"/>
            </a:lvl2pPr>
            <a:lvl3pPr lvl="2" algn="ctr" rtl="0">
              <a:lnSpc>
                <a:spcPct val="90000"/>
              </a:lnSpc>
              <a:spcBef>
                <a:spcPts val="1200"/>
              </a:spcBef>
              <a:spcAft>
                <a:spcPts val="0"/>
              </a:spcAft>
              <a:buClr>
                <a:schemeClr val="dk1"/>
              </a:buClr>
              <a:buSzPts val="1400"/>
              <a:buNone/>
              <a:defRPr sz="1400"/>
            </a:lvl3pPr>
            <a:lvl4pPr lvl="3" algn="ctr" rtl="0">
              <a:lnSpc>
                <a:spcPct val="90000"/>
              </a:lnSpc>
              <a:spcBef>
                <a:spcPts val="1200"/>
              </a:spcBef>
              <a:spcAft>
                <a:spcPts val="0"/>
              </a:spcAft>
              <a:buClr>
                <a:schemeClr val="dk1"/>
              </a:buClr>
              <a:buSzPts val="1200"/>
              <a:buNone/>
              <a:defRPr sz="1200"/>
            </a:lvl4pPr>
            <a:lvl5pPr lvl="4" algn="ctr" rtl="0">
              <a:lnSpc>
                <a:spcPct val="90000"/>
              </a:lnSpc>
              <a:spcBef>
                <a:spcPts val="1200"/>
              </a:spcBef>
              <a:spcAft>
                <a:spcPts val="0"/>
              </a:spcAft>
              <a:buClr>
                <a:schemeClr val="dk1"/>
              </a:buClr>
              <a:buSzPts val="1200"/>
              <a:buNone/>
              <a:defRPr sz="1200"/>
            </a:lvl5pPr>
            <a:lvl6pPr lvl="5" algn="ctr" rtl="0">
              <a:lnSpc>
                <a:spcPct val="90000"/>
              </a:lnSpc>
              <a:spcBef>
                <a:spcPts val="1200"/>
              </a:spcBef>
              <a:spcAft>
                <a:spcPts val="0"/>
              </a:spcAft>
              <a:buClr>
                <a:schemeClr val="dk1"/>
              </a:buClr>
              <a:buSzPts val="1200"/>
              <a:buNone/>
              <a:defRPr sz="1200"/>
            </a:lvl6pPr>
            <a:lvl7pPr lvl="6" algn="ctr" rtl="0">
              <a:lnSpc>
                <a:spcPct val="90000"/>
              </a:lnSpc>
              <a:spcBef>
                <a:spcPts val="1200"/>
              </a:spcBef>
              <a:spcAft>
                <a:spcPts val="0"/>
              </a:spcAft>
              <a:buClr>
                <a:schemeClr val="dk1"/>
              </a:buClr>
              <a:buSzPts val="1200"/>
              <a:buNone/>
              <a:defRPr sz="1200"/>
            </a:lvl7pPr>
            <a:lvl8pPr lvl="7" algn="ctr" rtl="0">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a:endParaRPr/>
          </a:p>
        </p:txBody>
      </p:sp>
      <p:sp>
        <p:nvSpPr>
          <p:cNvPr id="201" name="Google Shape;201;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02" name="Google Shape;202;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a:spcBef>
                <a:spcPts val="0"/>
              </a:spcBef>
              <a:spcAft>
                <a:spcPts val="0"/>
              </a:spcAft>
              <a:buSzPts val="1100"/>
              <a:buNone/>
              <a:defRPr sz="11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204"/>
        <p:cNvGrpSpPr/>
        <p:nvPr/>
      </p:nvGrpSpPr>
      <p:grpSpPr>
        <a:xfrm>
          <a:off x="0" y="0"/>
          <a:ext cx="0" cy="0"/>
          <a:chOff x="0" y="0"/>
          <a:chExt cx="0" cy="0"/>
        </a:xfrm>
      </p:grpSpPr>
      <p:sp>
        <p:nvSpPr>
          <p:cNvPr id="205" name="Google Shape;205;p25"/>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a:spcBef>
                <a:spcPts val="0"/>
              </a:spcBef>
              <a:spcAft>
                <a:spcPts val="0"/>
              </a:spcAft>
              <a:buSzPts val="2800"/>
              <a:buNone/>
              <a:defRPr/>
            </a:lvl9pPr>
          </a:lstStyle>
          <a:p>
            <a:endParaRPr/>
          </a:p>
        </p:txBody>
      </p:sp>
      <p:sp>
        <p:nvSpPr>
          <p:cNvPr id="206" name="Google Shape;206;p25"/>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1200"/>
              </a:spcBef>
              <a:spcAft>
                <a:spcPts val="0"/>
              </a:spcAft>
              <a:buClr>
                <a:schemeClr val="dk1"/>
              </a:buClr>
              <a:buSzPts val="1500"/>
              <a:buNone/>
              <a:defRPr sz="1500"/>
            </a:lvl2pPr>
            <a:lvl3pPr lvl="2" algn="ctr" rtl="0">
              <a:lnSpc>
                <a:spcPct val="90000"/>
              </a:lnSpc>
              <a:spcBef>
                <a:spcPts val="1200"/>
              </a:spcBef>
              <a:spcAft>
                <a:spcPts val="0"/>
              </a:spcAft>
              <a:buClr>
                <a:schemeClr val="dk1"/>
              </a:buClr>
              <a:buSzPts val="1400"/>
              <a:buNone/>
              <a:defRPr sz="1400"/>
            </a:lvl3pPr>
            <a:lvl4pPr lvl="3" algn="ctr" rtl="0">
              <a:lnSpc>
                <a:spcPct val="90000"/>
              </a:lnSpc>
              <a:spcBef>
                <a:spcPts val="1200"/>
              </a:spcBef>
              <a:spcAft>
                <a:spcPts val="0"/>
              </a:spcAft>
              <a:buClr>
                <a:schemeClr val="dk1"/>
              </a:buClr>
              <a:buSzPts val="1200"/>
              <a:buNone/>
              <a:defRPr sz="1200"/>
            </a:lvl4pPr>
            <a:lvl5pPr lvl="4" algn="ctr" rtl="0">
              <a:lnSpc>
                <a:spcPct val="90000"/>
              </a:lnSpc>
              <a:spcBef>
                <a:spcPts val="1200"/>
              </a:spcBef>
              <a:spcAft>
                <a:spcPts val="0"/>
              </a:spcAft>
              <a:buClr>
                <a:schemeClr val="dk1"/>
              </a:buClr>
              <a:buSzPts val="1200"/>
              <a:buNone/>
              <a:defRPr sz="1200"/>
            </a:lvl5pPr>
            <a:lvl6pPr lvl="5" algn="ctr" rtl="0">
              <a:lnSpc>
                <a:spcPct val="90000"/>
              </a:lnSpc>
              <a:spcBef>
                <a:spcPts val="1200"/>
              </a:spcBef>
              <a:spcAft>
                <a:spcPts val="0"/>
              </a:spcAft>
              <a:buClr>
                <a:schemeClr val="dk1"/>
              </a:buClr>
              <a:buSzPts val="1200"/>
              <a:buNone/>
              <a:defRPr sz="1200"/>
            </a:lvl6pPr>
            <a:lvl7pPr lvl="6" algn="ctr" rtl="0">
              <a:lnSpc>
                <a:spcPct val="90000"/>
              </a:lnSpc>
              <a:spcBef>
                <a:spcPts val="1200"/>
              </a:spcBef>
              <a:spcAft>
                <a:spcPts val="0"/>
              </a:spcAft>
              <a:buClr>
                <a:schemeClr val="dk1"/>
              </a:buClr>
              <a:buSzPts val="1200"/>
              <a:buNone/>
              <a:defRPr sz="1200"/>
            </a:lvl7pPr>
            <a:lvl8pPr lvl="7" algn="ctr" rtl="0">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a:endParaRPr/>
          </a:p>
        </p:txBody>
      </p:sp>
      <p:sp>
        <p:nvSpPr>
          <p:cNvPr id="207" name="Google Shape;207;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08" name="Google Shape;208;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a:spcBef>
                <a:spcPts val="0"/>
              </a:spcBef>
              <a:spcAft>
                <a:spcPts val="0"/>
              </a:spcAft>
              <a:buSzPts val="1100"/>
              <a:buNone/>
              <a:defRPr sz="11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10"/>
        <p:cNvGrpSpPr/>
        <p:nvPr/>
      </p:nvGrpSpPr>
      <p:grpSpPr>
        <a:xfrm>
          <a:off x="0" y="0"/>
          <a:ext cx="0" cy="0"/>
          <a:chOff x="0" y="0"/>
          <a:chExt cx="0" cy="0"/>
        </a:xfrm>
      </p:grpSpPr>
      <p:sp>
        <p:nvSpPr>
          <p:cNvPr id="211" name="Google Shape;211;p26"/>
          <p:cNvSpPr txBox="1">
            <a:spLocks noGrp="1"/>
          </p:cNvSpPr>
          <p:nvPr>
            <p:ph type="body" idx="1"/>
          </p:nvPr>
        </p:nvSpPr>
        <p:spPr>
          <a:xfrm>
            <a:off x="282388" y="1068488"/>
            <a:ext cx="4168500" cy="479700"/>
          </a:xfrm>
          <a:prstGeom prst="rect">
            <a:avLst/>
          </a:prstGeom>
          <a:noFill/>
          <a:ln>
            <a:noFill/>
          </a:ln>
        </p:spPr>
        <p:txBody>
          <a:bodyPr spcFirstLastPara="1" wrap="square" lIns="68575" tIns="34275" rIns="68575" bIns="34275" anchor="b" anchorCtr="0">
            <a:normAutofit/>
          </a:bodyPr>
          <a:lstStyle>
            <a:lvl1pPr marL="457200" marR="0" lvl="0" indent="-228600" algn="ctr" rtl="0">
              <a:lnSpc>
                <a:spcPct val="90000"/>
              </a:lnSpc>
              <a:spcBef>
                <a:spcPts val="80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1pPr>
            <a:lvl2pPr marL="914400" marR="0" lvl="1" indent="-228600" algn="l" rtl="0">
              <a:lnSpc>
                <a:spcPct val="90000"/>
              </a:lnSpc>
              <a:spcBef>
                <a:spcPts val="1200"/>
              </a:spcBef>
              <a:spcAft>
                <a:spcPts val="0"/>
              </a:spcAft>
              <a:buClr>
                <a:schemeClr val="dk1"/>
              </a:buClr>
              <a:buSzPts val="1500"/>
              <a:buFont typeface="Arial"/>
              <a:buNone/>
              <a:defRPr sz="1500" b="1" i="0" u="none" strike="noStrike" cap="none">
                <a:solidFill>
                  <a:schemeClr val="dk1"/>
                </a:solidFill>
                <a:latin typeface="Arial"/>
                <a:ea typeface="Arial"/>
                <a:cs typeface="Arial"/>
                <a:sym typeface="Arial"/>
              </a:defRPr>
            </a:lvl2pPr>
            <a:lvl3pPr marL="1371600" marR="0" lvl="2" indent="-228600" algn="l" rtl="0">
              <a:lnSpc>
                <a:spcPct val="90000"/>
              </a:lnSpc>
              <a:spcBef>
                <a:spcPts val="1200"/>
              </a:spcBef>
              <a:spcAft>
                <a:spcPts val="0"/>
              </a:spcAft>
              <a:buClr>
                <a:schemeClr val="dk1"/>
              </a:buClr>
              <a:buSzPts val="1400"/>
              <a:buFont typeface="Arial"/>
              <a:buNone/>
              <a:defRPr sz="1400" b="1" i="0" u="none" strike="noStrike" cap="none">
                <a:solidFill>
                  <a:schemeClr val="dk1"/>
                </a:solidFill>
                <a:latin typeface="Arial"/>
                <a:ea typeface="Arial"/>
                <a:cs typeface="Arial"/>
                <a:sym typeface="Arial"/>
              </a:defRPr>
            </a:lvl3pPr>
            <a:lvl4pPr marL="1828800" marR="0" lvl="3" indent="-228600" algn="l" rtl="0">
              <a:lnSpc>
                <a:spcPct val="90000"/>
              </a:lnSpc>
              <a:spcBef>
                <a:spcPts val="1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4pPr>
            <a:lvl5pPr marL="2286000" marR="0" lvl="4" indent="-228600" algn="l" rtl="0">
              <a:lnSpc>
                <a:spcPct val="90000"/>
              </a:lnSpc>
              <a:spcBef>
                <a:spcPts val="1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5pPr>
            <a:lvl6pPr marL="2743200" marR="0" lvl="5" indent="-228600" algn="l" rtl="0">
              <a:lnSpc>
                <a:spcPct val="90000"/>
              </a:lnSpc>
              <a:spcBef>
                <a:spcPts val="1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6pPr>
            <a:lvl7pPr marL="3200400" marR="0" lvl="6" indent="-228600" algn="l" rtl="0">
              <a:lnSpc>
                <a:spcPct val="90000"/>
              </a:lnSpc>
              <a:spcBef>
                <a:spcPts val="1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7pPr>
            <a:lvl8pPr marL="3657600" marR="0" lvl="7" indent="-228600" algn="l" rtl="0">
              <a:lnSpc>
                <a:spcPct val="90000"/>
              </a:lnSpc>
              <a:spcBef>
                <a:spcPts val="1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8pPr>
            <a:lvl9pPr marL="4114800" marR="0" lvl="8" indent="-228600" algn="l">
              <a:lnSpc>
                <a:spcPct val="90000"/>
              </a:lnSpc>
              <a:spcBef>
                <a:spcPts val="1200"/>
              </a:spcBef>
              <a:spcAft>
                <a:spcPts val="1200"/>
              </a:spcAft>
              <a:buClr>
                <a:schemeClr val="dk1"/>
              </a:buClr>
              <a:buSzPts val="1200"/>
              <a:buFont typeface="Arial"/>
              <a:buNone/>
              <a:defRPr sz="1200" b="1" i="0" u="none" strike="noStrike" cap="none">
                <a:solidFill>
                  <a:schemeClr val="dk1"/>
                </a:solidFill>
                <a:latin typeface="Arial"/>
                <a:ea typeface="Arial"/>
                <a:cs typeface="Arial"/>
                <a:sym typeface="Arial"/>
              </a:defRPr>
            </a:lvl9pPr>
          </a:lstStyle>
          <a:p>
            <a:endParaRPr/>
          </a:p>
        </p:txBody>
      </p:sp>
      <p:sp>
        <p:nvSpPr>
          <p:cNvPr id="212" name="Google Shape;212;p26"/>
          <p:cNvSpPr txBox="1">
            <a:spLocks noGrp="1"/>
          </p:cNvSpPr>
          <p:nvPr>
            <p:ph type="body" idx="2"/>
          </p:nvPr>
        </p:nvSpPr>
        <p:spPr>
          <a:xfrm>
            <a:off x="282388" y="1548249"/>
            <a:ext cx="4168500" cy="29799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12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a:lnSpc>
                <a:spcPct val="90000"/>
              </a:lnSpc>
              <a:spcBef>
                <a:spcPts val="1200"/>
              </a:spcBef>
              <a:spcAft>
                <a:spcPts val="120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213" name="Google Shape;213;p26"/>
          <p:cNvSpPr txBox="1">
            <a:spLocks noGrp="1"/>
          </p:cNvSpPr>
          <p:nvPr>
            <p:ph type="body" idx="3"/>
          </p:nvPr>
        </p:nvSpPr>
        <p:spPr>
          <a:xfrm>
            <a:off x="4629149" y="1068488"/>
            <a:ext cx="4168500" cy="479700"/>
          </a:xfrm>
          <a:prstGeom prst="rect">
            <a:avLst/>
          </a:prstGeom>
          <a:noFill/>
          <a:ln>
            <a:noFill/>
          </a:ln>
        </p:spPr>
        <p:txBody>
          <a:bodyPr spcFirstLastPara="1" wrap="square" lIns="68575" tIns="34275" rIns="68575" bIns="34275" anchor="b" anchorCtr="0">
            <a:normAutofit/>
          </a:bodyPr>
          <a:lstStyle>
            <a:lvl1pPr marL="457200" marR="0" lvl="0" indent="-228600" algn="ctr" rtl="0">
              <a:lnSpc>
                <a:spcPct val="90000"/>
              </a:lnSpc>
              <a:spcBef>
                <a:spcPts val="80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1pPr>
            <a:lvl2pPr marL="914400" marR="0" lvl="1" indent="-228600" algn="l" rtl="0">
              <a:lnSpc>
                <a:spcPct val="90000"/>
              </a:lnSpc>
              <a:spcBef>
                <a:spcPts val="1200"/>
              </a:spcBef>
              <a:spcAft>
                <a:spcPts val="0"/>
              </a:spcAft>
              <a:buClr>
                <a:schemeClr val="dk1"/>
              </a:buClr>
              <a:buSzPts val="1500"/>
              <a:buFont typeface="Arial"/>
              <a:buNone/>
              <a:defRPr sz="1500" b="1" i="0" u="none" strike="noStrike" cap="none">
                <a:solidFill>
                  <a:schemeClr val="dk1"/>
                </a:solidFill>
                <a:latin typeface="Arial"/>
                <a:ea typeface="Arial"/>
                <a:cs typeface="Arial"/>
                <a:sym typeface="Arial"/>
              </a:defRPr>
            </a:lvl2pPr>
            <a:lvl3pPr marL="1371600" marR="0" lvl="2" indent="-228600" algn="l" rtl="0">
              <a:lnSpc>
                <a:spcPct val="90000"/>
              </a:lnSpc>
              <a:spcBef>
                <a:spcPts val="1200"/>
              </a:spcBef>
              <a:spcAft>
                <a:spcPts val="0"/>
              </a:spcAft>
              <a:buClr>
                <a:schemeClr val="dk1"/>
              </a:buClr>
              <a:buSzPts val="1400"/>
              <a:buFont typeface="Arial"/>
              <a:buNone/>
              <a:defRPr sz="1400" b="1" i="0" u="none" strike="noStrike" cap="none">
                <a:solidFill>
                  <a:schemeClr val="dk1"/>
                </a:solidFill>
                <a:latin typeface="Arial"/>
                <a:ea typeface="Arial"/>
                <a:cs typeface="Arial"/>
                <a:sym typeface="Arial"/>
              </a:defRPr>
            </a:lvl3pPr>
            <a:lvl4pPr marL="1828800" marR="0" lvl="3" indent="-228600" algn="l" rtl="0">
              <a:lnSpc>
                <a:spcPct val="90000"/>
              </a:lnSpc>
              <a:spcBef>
                <a:spcPts val="1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4pPr>
            <a:lvl5pPr marL="2286000" marR="0" lvl="4" indent="-228600" algn="l" rtl="0">
              <a:lnSpc>
                <a:spcPct val="90000"/>
              </a:lnSpc>
              <a:spcBef>
                <a:spcPts val="1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5pPr>
            <a:lvl6pPr marL="2743200" marR="0" lvl="5" indent="-228600" algn="l" rtl="0">
              <a:lnSpc>
                <a:spcPct val="90000"/>
              </a:lnSpc>
              <a:spcBef>
                <a:spcPts val="1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6pPr>
            <a:lvl7pPr marL="3200400" marR="0" lvl="6" indent="-228600" algn="l" rtl="0">
              <a:lnSpc>
                <a:spcPct val="90000"/>
              </a:lnSpc>
              <a:spcBef>
                <a:spcPts val="1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7pPr>
            <a:lvl8pPr marL="3657600" marR="0" lvl="7" indent="-228600" algn="l" rtl="0">
              <a:lnSpc>
                <a:spcPct val="90000"/>
              </a:lnSpc>
              <a:spcBef>
                <a:spcPts val="1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8pPr>
            <a:lvl9pPr marL="4114800" marR="0" lvl="8" indent="-228600" algn="l">
              <a:lnSpc>
                <a:spcPct val="90000"/>
              </a:lnSpc>
              <a:spcBef>
                <a:spcPts val="1200"/>
              </a:spcBef>
              <a:spcAft>
                <a:spcPts val="1200"/>
              </a:spcAft>
              <a:buClr>
                <a:schemeClr val="dk1"/>
              </a:buClr>
              <a:buSzPts val="1200"/>
              <a:buFont typeface="Arial"/>
              <a:buNone/>
              <a:defRPr sz="1200" b="1" i="0" u="none" strike="noStrike" cap="none">
                <a:solidFill>
                  <a:schemeClr val="dk1"/>
                </a:solidFill>
                <a:latin typeface="Arial"/>
                <a:ea typeface="Arial"/>
                <a:cs typeface="Arial"/>
                <a:sym typeface="Arial"/>
              </a:defRPr>
            </a:lvl9pPr>
          </a:lstStyle>
          <a:p>
            <a:endParaRPr/>
          </a:p>
        </p:txBody>
      </p:sp>
      <p:sp>
        <p:nvSpPr>
          <p:cNvPr id="214" name="Google Shape;214;p26"/>
          <p:cNvSpPr txBox="1">
            <a:spLocks noGrp="1"/>
          </p:cNvSpPr>
          <p:nvPr>
            <p:ph type="body" idx="4"/>
          </p:nvPr>
        </p:nvSpPr>
        <p:spPr>
          <a:xfrm>
            <a:off x="4629149" y="1548249"/>
            <a:ext cx="4168500" cy="29799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12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a:lnSpc>
                <a:spcPct val="90000"/>
              </a:lnSpc>
              <a:spcBef>
                <a:spcPts val="1200"/>
              </a:spcBef>
              <a:spcAft>
                <a:spcPts val="120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215" name="Google Shape;215;p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4420558"/>
            <a:ext cx="5369046" cy="722942"/>
          </a:xfrm>
          <a:prstGeom prst="rect">
            <a:avLst/>
          </a:prstGeom>
          <a:noFill/>
          <a:ln>
            <a:noFill/>
          </a:ln>
        </p:spPr>
      </p:pic>
      <p:sp>
        <p:nvSpPr>
          <p:cNvPr id="217" name="Google Shape;217;p26"/>
          <p:cNvSpPr txBox="1"/>
          <p:nvPr/>
        </p:nvSpPr>
        <p:spPr>
          <a:xfrm>
            <a:off x="8236779" y="4969471"/>
            <a:ext cx="709800" cy="1848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800" b="0" i="0" u="none" strike="noStrike" cap="none">
                <a:solidFill>
                  <a:srgbClr val="0073AD"/>
                </a:solidFill>
                <a:latin typeface="Arial"/>
                <a:ea typeface="Arial"/>
                <a:cs typeface="Arial"/>
                <a:sym typeface="Arial"/>
              </a:rPr>
              <a:t>GSA </a:t>
            </a:r>
            <a:r>
              <a:rPr lang="en" sz="700" b="0" i="0" u="none" strike="noStrike" cap="none">
                <a:solidFill>
                  <a:srgbClr val="0073AD"/>
                </a:solidFill>
                <a:latin typeface="Arial"/>
                <a:ea typeface="Arial"/>
                <a:cs typeface="Arial"/>
                <a:sym typeface="Arial"/>
              </a:rPr>
              <a:t>Fleet</a:t>
            </a:r>
            <a:endParaRPr sz="800" b="0" i="0" u="none" strike="noStrike" cap="none">
              <a:solidFill>
                <a:srgbClr val="0073AD"/>
              </a:solidFill>
              <a:latin typeface="Arial"/>
              <a:ea typeface="Arial"/>
              <a:cs typeface="Arial"/>
              <a:sym typeface="Arial"/>
            </a:endParaRPr>
          </a:p>
        </p:txBody>
      </p:sp>
      <p:sp>
        <p:nvSpPr>
          <p:cNvPr id="219" name="Google Shape;219;p26"/>
          <p:cNvSpPr txBox="1">
            <a:spLocks noGrp="1"/>
          </p:cNvSpPr>
          <p:nvPr>
            <p:ph type="title"/>
          </p:nvPr>
        </p:nvSpPr>
        <p:spPr>
          <a:xfrm>
            <a:off x="282388" y="474996"/>
            <a:ext cx="8532300" cy="593400"/>
          </a:xfrm>
          <a:prstGeom prst="rect">
            <a:avLst/>
          </a:prstGeom>
          <a:noFill/>
          <a:ln>
            <a:noFill/>
          </a:ln>
        </p:spPr>
        <p:txBody>
          <a:bodyPr spcFirstLastPara="1" wrap="square" lIns="68575" tIns="34275" rIns="68575" bIns="34275" anchor="t" anchorCtr="0">
            <a:normAutofit/>
          </a:bodyPr>
          <a:lstStyle>
            <a:lvl1pPr marR="0" lvl="0" algn="ctr" rtl="0">
              <a:lnSpc>
                <a:spcPct val="90000"/>
              </a:lnSpc>
              <a:spcBef>
                <a:spcPts val="0"/>
              </a:spcBef>
              <a:spcAft>
                <a:spcPts val="0"/>
              </a:spcAft>
              <a:buClr>
                <a:srgbClr val="0073AD"/>
              </a:buClr>
              <a:buSzPts val="3300"/>
              <a:buFont typeface="Arial"/>
              <a:buNone/>
              <a:defRPr sz="3300" b="1" i="0" u="none" strike="noStrike" cap="none">
                <a:solidFill>
                  <a:srgbClr val="0073AD"/>
                </a:solidFill>
                <a:latin typeface="Arial"/>
                <a:ea typeface="Arial"/>
                <a:cs typeface="Arial"/>
                <a:sym typeface="Arial"/>
              </a:defRPr>
            </a:lvl1pPr>
            <a:lvl2pPr lvl="1" rtl="0">
              <a:spcBef>
                <a:spcPts val="0"/>
              </a:spcBef>
              <a:spcAft>
                <a:spcPts val="0"/>
              </a:spcAft>
              <a:buSzPts val="2800"/>
              <a:buNone/>
              <a:defRPr sz="1400"/>
            </a:lvl2pPr>
            <a:lvl3pPr lvl="2" rtl="0">
              <a:spcBef>
                <a:spcPts val="0"/>
              </a:spcBef>
              <a:spcAft>
                <a:spcPts val="0"/>
              </a:spcAft>
              <a:buSzPts val="2800"/>
              <a:buNone/>
              <a:defRPr sz="1400"/>
            </a:lvl3pPr>
            <a:lvl4pPr lvl="3" rtl="0">
              <a:spcBef>
                <a:spcPts val="0"/>
              </a:spcBef>
              <a:spcAft>
                <a:spcPts val="0"/>
              </a:spcAft>
              <a:buSzPts val="2800"/>
              <a:buNone/>
              <a:defRPr sz="1400"/>
            </a:lvl4pPr>
            <a:lvl5pPr lvl="4" rtl="0">
              <a:spcBef>
                <a:spcPts val="0"/>
              </a:spcBef>
              <a:spcAft>
                <a:spcPts val="0"/>
              </a:spcAft>
              <a:buSzPts val="2800"/>
              <a:buNone/>
              <a:defRPr sz="1400"/>
            </a:lvl5pPr>
            <a:lvl6pPr lvl="5" rtl="0">
              <a:spcBef>
                <a:spcPts val="0"/>
              </a:spcBef>
              <a:spcAft>
                <a:spcPts val="0"/>
              </a:spcAft>
              <a:buSzPts val="2800"/>
              <a:buNone/>
              <a:defRPr sz="1400"/>
            </a:lvl6pPr>
            <a:lvl7pPr lvl="6" rtl="0">
              <a:spcBef>
                <a:spcPts val="0"/>
              </a:spcBef>
              <a:spcAft>
                <a:spcPts val="0"/>
              </a:spcAft>
              <a:buSzPts val="2800"/>
              <a:buNone/>
              <a:defRPr sz="1400"/>
            </a:lvl7pPr>
            <a:lvl8pPr lvl="7" rtl="0">
              <a:spcBef>
                <a:spcPts val="0"/>
              </a:spcBef>
              <a:spcAft>
                <a:spcPts val="0"/>
              </a:spcAft>
              <a:buSzPts val="2800"/>
              <a:buNone/>
              <a:defRPr sz="1400"/>
            </a:lvl8pPr>
            <a:lvl9pPr lvl="8">
              <a:spcBef>
                <a:spcPts val="0"/>
              </a:spcBef>
              <a:spcAft>
                <a:spcPts val="0"/>
              </a:spcAft>
              <a:buSzPts val="2800"/>
              <a:buNone/>
              <a:defRPr sz="1400"/>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0"/>
        <p:cNvGrpSpPr/>
        <p:nvPr/>
      </p:nvGrpSpPr>
      <p:grpSpPr>
        <a:xfrm>
          <a:off x="0" y="0"/>
          <a:ext cx="0" cy="0"/>
          <a:chOff x="0" y="0"/>
          <a:chExt cx="0" cy="0"/>
        </a:xfrm>
      </p:grpSpPr>
      <p:sp>
        <p:nvSpPr>
          <p:cNvPr id="221" name="Google Shape;221;p2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2" name="Google Shape;222;p2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223" name="Google Shape;223;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24" name="Google Shape;224;p2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g3f6ef672314_13_0)">
  <p:cSld name="Title slide (g3f6ef672314_13_0)">
    <p:spTree>
      <p:nvGrpSpPr>
        <p:cNvPr id="1" name="Shape 226"/>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enerated (g3f6ef672314_46_0)">
  <p:cSld name="Generated (g3f6ef672314_46_0)">
    <p:spTree>
      <p:nvGrpSpPr>
        <p:cNvPr id="1" name="Shape 228"/>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g3f9a0a1786e_137_0)">
  <p:cSld name="Title and two columns (g3f9a0a1786e_137_0)">
    <p:spTree>
      <p:nvGrpSpPr>
        <p:cNvPr id="1" name="Shape 229"/>
        <p:cNvGrpSpPr/>
        <p:nvPr/>
      </p:nvGrpSpPr>
      <p:grpSpPr>
        <a:xfrm>
          <a:off x="0" y="0"/>
          <a:ext cx="0" cy="0"/>
          <a:chOff x="0" y="0"/>
          <a:chExt cx="0" cy="0"/>
        </a:xfrm>
      </p:grpSpPr>
      <p:sp>
        <p:nvSpPr>
          <p:cNvPr id="231" name="Google Shape;231;p30"/>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232" name="Google Shape;232;p30"/>
          <p:cNvSpPr txBox="1">
            <a:spLocks noGrp="1"/>
          </p:cNvSpPr>
          <p:nvPr>
            <p:ph type="body" idx="1"/>
          </p:nvPr>
        </p:nvSpPr>
        <p:spPr>
          <a:xfrm>
            <a:off x="444000" y="1884925"/>
            <a:ext cx="3999900" cy="30903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3" name="Google Shape;233;p30"/>
          <p:cNvSpPr txBox="1">
            <a:spLocks noGrp="1"/>
          </p:cNvSpPr>
          <p:nvPr>
            <p:ph type="body" idx="2"/>
          </p:nvPr>
        </p:nvSpPr>
        <p:spPr>
          <a:xfrm>
            <a:off x="4692750" y="1884925"/>
            <a:ext cx="3999900" cy="30903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g3f6ef672314_221_0)">
  <p:cSld name="Title and two columns (g3f6ef672314_221_0)">
    <p:spTree>
      <p:nvGrpSpPr>
        <p:cNvPr id="1" name="Shape 234"/>
        <p:cNvGrpSpPr/>
        <p:nvPr/>
      </p:nvGrpSpPr>
      <p:grpSpPr>
        <a:xfrm>
          <a:off x="0" y="0"/>
          <a:ext cx="0" cy="0"/>
          <a:chOff x="0" y="0"/>
          <a:chExt cx="0" cy="0"/>
        </a:xfrm>
      </p:grpSpPr>
      <p:sp>
        <p:nvSpPr>
          <p:cNvPr id="236" name="Google Shape;236;p31"/>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237" name="Google Shape;237;p31"/>
          <p:cNvSpPr txBox="1">
            <a:spLocks noGrp="1"/>
          </p:cNvSpPr>
          <p:nvPr>
            <p:ph type="body" idx="1"/>
          </p:nvPr>
        </p:nvSpPr>
        <p:spPr>
          <a:xfrm>
            <a:off x="444000" y="1884925"/>
            <a:ext cx="3999900" cy="30903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8" name="Google Shape;238;p31"/>
          <p:cNvSpPr txBox="1">
            <a:spLocks noGrp="1"/>
          </p:cNvSpPr>
          <p:nvPr>
            <p:ph type="body" idx="2"/>
          </p:nvPr>
        </p:nvSpPr>
        <p:spPr>
          <a:xfrm>
            <a:off x="4692750" y="1884925"/>
            <a:ext cx="3999900" cy="30903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Speaker">
  <p:cSld name="CUSTOM">
    <p:spTree>
      <p:nvGrpSpPr>
        <p:cNvPr id="1" name="Shape 18"/>
        <p:cNvGrpSpPr/>
        <p:nvPr/>
      </p:nvGrpSpPr>
      <p:grpSpPr>
        <a:xfrm>
          <a:off x="0" y="0"/>
          <a:ext cx="0" cy="0"/>
          <a:chOff x="0" y="0"/>
          <a:chExt cx="0" cy="0"/>
        </a:xfrm>
      </p:grpSpPr>
      <p:sp>
        <p:nvSpPr>
          <p:cNvPr id="19" name="Google Shape;19;p4"/>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0" name="Google Shape;20;p4"/>
          <p:cNvGrpSpPr/>
          <p:nvPr/>
        </p:nvGrpSpPr>
        <p:grpSpPr>
          <a:xfrm>
            <a:off x="2850530" y="3521300"/>
            <a:ext cx="3442940" cy="241072"/>
            <a:chOff x="1652875" y="1409000"/>
            <a:chExt cx="2730325" cy="191175"/>
          </a:xfrm>
        </p:grpSpPr>
        <p:sp>
          <p:nvSpPr>
            <p:cNvPr id="21" name="Google Shape;21;p4"/>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g3f6ef672314_259_0)">
  <p:cSld name="Title and two columns (g3f6ef672314_259_0)">
    <p:spTree>
      <p:nvGrpSpPr>
        <p:cNvPr id="1" name="Shape 239"/>
        <p:cNvGrpSpPr/>
        <p:nvPr/>
      </p:nvGrpSpPr>
      <p:grpSpPr>
        <a:xfrm>
          <a:off x="0" y="0"/>
          <a:ext cx="0" cy="0"/>
          <a:chOff x="0" y="0"/>
          <a:chExt cx="0" cy="0"/>
        </a:xfrm>
      </p:grpSpPr>
      <p:sp>
        <p:nvSpPr>
          <p:cNvPr id="241" name="Google Shape;241;p32"/>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242" name="Google Shape;242;p32"/>
          <p:cNvSpPr txBox="1">
            <a:spLocks noGrp="1"/>
          </p:cNvSpPr>
          <p:nvPr>
            <p:ph type="body" idx="1"/>
          </p:nvPr>
        </p:nvSpPr>
        <p:spPr>
          <a:xfrm>
            <a:off x="444000" y="1884925"/>
            <a:ext cx="3999900" cy="30903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3" name="Google Shape;243;p32"/>
          <p:cNvSpPr txBox="1">
            <a:spLocks noGrp="1"/>
          </p:cNvSpPr>
          <p:nvPr>
            <p:ph type="body" idx="2"/>
          </p:nvPr>
        </p:nvSpPr>
        <p:spPr>
          <a:xfrm>
            <a:off x="4692750" y="1884925"/>
            <a:ext cx="3999900" cy="30903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g3f9a0a1786e_82_0)">
  <p:cSld name="Title and two columns (g3f9a0a1786e_82_0)">
    <p:spTree>
      <p:nvGrpSpPr>
        <p:cNvPr id="1" name="Shape 244"/>
        <p:cNvGrpSpPr/>
        <p:nvPr/>
      </p:nvGrpSpPr>
      <p:grpSpPr>
        <a:xfrm>
          <a:off x="0" y="0"/>
          <a:ext cx="0" cy="0"/>
          <a:chOff x="0" y="0"/>
          <a:chExt cx="0" cy="0"/>
        </a:xfrm>
      </p:grpSpPr>
      <p:sp>
        <p:nvSpPr>
          <p:cNvPr id="246" name="Google Shape;246;p33"/>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247" name="Google Shape;247;p33"/>
          <p:cNvSpPr txBox="1">
            <a:spLocks noGrp="1"/>
          </p:cNvSpPr>
          <p:nvPr>
            <p:ph type="body" idx="1"/>
          </p:nvPr>
        </p:nvSpPr>
        <p:spPr>
          <a:xfrm>
            <a:off x="444000" y="1884925"/>
            <a:ext cx="3999900" cy="30903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8" name="Google Shape;248;p33"/>
          <p:cNvSpPr txBox="1">
            <a:spLocks noGrp="1"/>
          </p:cNvSpPr>
          <p:nvPr>
            <p:ph type="body" idx="2"/>
          </p:nvPr>
        </p:nvSpPr>
        <p:spPr>
          <a:xfrm>
            <a:off x="4692750" y="1884925"/>
            <a:ext cx="3999900" cy="30903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Speakers">
  <p:cSld name="CUSTOM_1">
    <p:spTree>
      <p:nvGrpSpPr>
        <p:cNvPr id="1" name="Shape 26"/>
        <p:cNvGrpSpPr/>
        <p:nvPr/>
      </p:nvGrpSpPr>
      <p:grpSpPr>
        <a:xfrm>
          <a:off x="0" y="0"/>
          <a:ext cx="0" cy="0"/>
          <a:chOff x="0" y="0"/>
          <a:chExt cx="0" cy="0"/>
        </a:xfrm>
      </p:grpSpPr>
      <p:sp>
        <p:nvSpPr>
          <p:cNvPr id="27" name="Google Shape;27;p5"/>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8" name="Google Shape;28;p5"/>
          <p:cNvGrpSpPr/>
          <p:nvPr/>
        </p:nvGrpSpPr>
        <p:grpSpPr>
          <a:xfrm>
            <a:off x="1274358" y="3021429"/>
            <a:ext cx="6595284" cy="185382"/>
            <a:chOff x="1141257" y="3021429"/>
            <a:chExt cx="6595284" cy="185382"/>
          </a:xfrm>
        </p:grpSpPr>
        <p:grpSp>
          <p:nvGrpSpPr>
            <p:cNvPr id="29" name="Google Shape;29;p5"/>
            <p:cNvGrpSpPr/>
            <p:nvPr/>
          </p:nvGrpSpPr>
          <p:grpSpPr>
            <a:xfrm>
              <a:off x="5088944" y="3021429"/>
              <a:ext cx="2647596" cy="185382"/>
              <a:chOff x="1652875" y="1409000"/>
              <a:chExt cx="2730325" cy="191175"/>
            </a:xfrm>
          </p:grpSpPr>
          <p:sp>
            <p:nvSpPr>
              <p:cNvPr id="30" name="Google Shape;30;p5"/>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1" name="Google Shape;31;p5"/>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2" name="Google Shape;32;p5"/>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3" name="Google Shape;33;p5"/>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grpSp>
        <p:grpSp>
          <p:nvGrpSpPr>
            <p:cNvPr id="34" name="Google Shape;34;p5"/>
            <p:cNvGrpSpPr/>
            <p:nvPr/>
          </p:nvGrpSpPr>
          <p:grpSpPr>
            <a:xfrm>
              <a:off x="1141257" y="3021429"/>
              <a:ext cx="2647596" cy="185382"/>
              <a:chOff x="1652875" y="1409000"/>
              <a:chExt cx="2730325" cy="191175"/>
            </a:xfrm>
          </p:grpSpPr>
          <p:sp>
            <p:nvSpPr>
              <p:cNvPr id="35" name="Google Shape;35;p5"/>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6" name="Google Shape;36;p5"/>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7" name="Google Shape;37;p5"/>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8" name="Google Shape;38;p5"/>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311700" y="445025"/>
            <a:ext cx="8256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2" name="Google Shape;42;p6"/>
          <p:cNvSpPr txBox="1">
            <a:spLocks noGrp="1"/>
          </p:cNvSpPr>
          <p:nvPr>
            <p:ph type="body" idx="1"/>
          </p:nvPr>
        </p:nvSpPr>
        <p:spPr>
          <a:xfrm>
            <a:off x="311700" y="1152475"/>
            <a:ext cx="82560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43" name="Google Shape;43;p6"/>
          <p:cNvGrpSpPr/>
          <p:nvPr/>
        </p:nvGrpSpPr>
        <p:grpSpPr>
          <a:xfrm>
            <a:off x="-5630" y="4740025"/>
            <a:ext cx="3442940" cy="241072"/>
            <a:chOff x="1652875" y="1409000"/>
            <a:chExt cx="2730325" cy="191175"/>
          </a:xfrm>
        </p:grpSpPr>
        <p:sp>
          <p:nvSpPr>
            <p:cNvPr id="44" name="Google Shape;44;p6"/>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6"/>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6"/>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6"/>
          <p:cNvSpPr/>
          <p:nvPr/>
        </p:nvSpPr>
        <p:spPr>
          <a:xfrm>
            <a:off x="8809200" y="-30925"/>
            <a:ext cx="334800" cy="52077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a:extLst>
              <a:ext uri="{FF2B5EF4-FFF2-40B4-BE49-F238E27FC236}">
                <a16:creationId xmlns:a16="http://schemas.microsoft.com/office/drawing/2014/main" id="{E3E2666D-0638-BE27-5487-73AB1B41B27F}"/>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bg1"/>
                </a:solidFill>
              </a:rPr>
              <a:pPr algn="r"/>
              <a:t>‹#›</a:t>
            </a:fld>
            <a:endParaRPr lang="en-US" sz="1000" dirty="0">
              <a:solidFill>
                <a:schemeClr val="bg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0"/>
        <p:cNvGrpSpPr/>
        <p:nvPr/>
      </p:nvGrpSpPr>
      <p:grpSpPr>
        <a:xfrm>
          <a:off x="0" y="0"/>
          <a:ext cx="0" cy="0"/>
          <a:chOff x="0" y="0"/>
          <a:chExt cx="0" cy="0"/>
        </a:xfrm>
      </p:grpSpPr>
      <p:grpSp>
        <p:nvGrpSpPr>
          <p:cNvPr id="51" name="Google Shape;51;p7"/>
          <p:cNvGrpSpPr/>
          <p:nvPr/>
        </p:nvGrpSpPr>
        <p:grpSpPr>
          <a:xfrm>
            <a:off x="-5630" y="4740025"/>
            <a:ext cx="3442940" cy="241072"/>
            <a:chOff x="1652875" y="1409000"/>
            <a:chExt cx="2730325" cy="191175"/>
          </a:xfrm>
        </p:grpSpPr>
        <p:sp>
          <p:nvSpPr>
            <p:cNvPr id="52" name="Google Shape;52;p7"/>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7"/>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7"/>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56;p7"/>
          <p:cNvSpPr/>
          <p:nvPr/>
        </p:nvSpPr>
        <p:spPr>
          <a:xfrm>
            <a:off x="8809200" y="-30925"/>
            <a:ext cx="334800" cy="52077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txBox="1">
            <a:spLocks noGrp="1"/>
          </p:cNvSpPr>
          <p:nvPr>
            <p:ph type="title"/>
          </p:nvPr>
        </p:nvSpPr>
        <p:spPr>
          <a:xfrm>
            <a:off x="311700" y="445025"/>
            <a:ext cx="8256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8" name="Google Shape;58;p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9" name="Google Shape;59;p7"/>
          <p:cNvSpPr txBox="1">
            <a:spLocks noGrp="1"/>
          </p:cNvSpPr>
          <p:nvPr>
            <p:ph type="body" idx="2"/>
          </p:nvPr>
        </p:nvSpPr>
        <p:spPr>
          <a:xfrm>
            <a:off x="456045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 name="TextBox 2">
            <a:extLst>
              <a:ext uri="{FF2B5EF4-FFF2-40B4-BE49-F238E27FC236}">
                <a16:creationId xmlns:a16="http://schemas.microsoft.com/office/drawing/2014/main" id="{3922384E-AE62-1948-CBFC-8741B7FDBF05}"/>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bg1"/>
                </a:solidFill>
              </a:rPr>
              <a:pPr algn="r"/>
              <a:t>‹#›</a:t>
            </a:fld>
            <a:endParaRPr lang="en-US" sz="1000" dirty="0">
              <a:solidFill>
                <a:schemeClr val="bg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With Photo" type="titleOnly">
  <p:cSld name="TITLE_ONLY">
    <p:spTree>
      <p:nvGrpSpPr>
        <p:cNvPr id="1" name="Shape 61"/>
        <p:cNvGrpSpPr/>
        <p:nvPr/>
      </p:nvGrpSpPr>
      <p:grpSpPr>
        <a:xfrm>
          <a:off x="0" y="0"/>
          <a:ext cx="0" cy="0"/>
          <a:chOff x="0" y="0"/>
          <a:chExt cx="0" cy="0"/>
        </a:xfrm>
      </p:grpSpPr>
      <p:grpSp>
        <p:nvGrpSpPr>
          <p:cNvPr id="63" name="Google Shape;63;p8"/>
          <p:cNvGrpSpPr/>
          <p:nvPr/>
        </p:nvGrpSpPr>
        <p:grpSpPr>
          <a:xfrm rot="-5400000">
            <a:off x="7032985" y="1594740"/>
            <a:ext cx="3442940" cy="241072"/>
            <a:chOff x="1652875" y="1409000"/>
            <a:chExt cx="2730325" cy="191175"/>
          </a:xfrm>
        </p:grpSpPr>
        <p:sp>
          <p:nvSpPr>
            <p:cNvPr id="64" name="Google Shape;64;p8"/>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8"/>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8"/>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68;p8"/>
          <p:cNvSpPr/>
          <p:nvPr/>
        </p:nvSpPr>
        <p:spPr>
          <a:xfrm rot="5400000">
            <a:off x="1505095" y="327588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9"/>
        <p:cNvGrpSpPr/>
        <p:nvPr/>
      </p:nvGrpSpPr>
      <p:grpSpPr>
        <a:xfrm>
          <a:off x="0" y="0"/>
          <a:ext cx="0" cy="0"/>
          <a:chOff x="0" y="0"/>
          <a:chExt cx="0" cy="0"/>
        </a:xfrm>
      </p:grpSpPr>
      <p:sp>
        <p:nvSpPr>
          <p:cNvPr id="70" name="Google Shape;70;p9"/>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Clr>
                <a:srgbClr val="911212"/>
              </a:buClr>
              <a:buSzPts val="12000"/>
              <a:buNone/>
              <a:defRPr sz="12000">
                <a:solidFill>
                  <a:srgbClr val="91121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1" name="Google Shape;71;p9"/>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grpSp>
        <p:nvGrpSpPr>
          <p:cNvPr id="73" name="Google Shape;73;p9"/>
          <p:cNvGrpSpPr/>
          <p:nvPr/>
        </p:nvGrpSpPr>
        <p:grpSpPr>
          <a:xfrm flipH="1">
            <a:off x="-12361" y="4758581"/>
            <a:ext cx="3442940" cy="241072"/>
            <a:chOff x="1652875" y="1409000"/>
            <a:chExt cx="2730325" cy="191175"/>
          </a:xfrm>
        </p:grpSpPr>
        <p:sp>
          <p:nvSpPr>
            <p:cNvPr id="74" name="Google Shape;74;p9"/>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9"/>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9"/>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78;p9"/>
          <p:cNvGrpSpPr/>
          <p:nvPr/>
        </p:nvGrpSpPr>
        <p:grpSpPr>
          <a:xfrm rot="-5400000">
            <a:off x="8331034" y="585663"/>
            <a:ext cx="914382" cy="276493"/>
            <a:chOff x="1799000" y="456425"/>
            <a:chExt cx="1520675" cy="459825"/>
          </a:xfrm>
        </p:grpSpPr>
        <p:sp>
          <p:nvSpPr>
            <p:cNvPr id="79" name="Google Shape;79;p9"/>
            <p:cNvSpPr/>
            <p:nvPr/>
          </p:nvSpPr>
          <p:spPr>
            <a:xfrm>
              <a:off x="1799000" y="456425"/>
              <a:ext cx="166225" cy="459825"/>
            </a:xfrm>
            <a:custGeom>
              <a:avLst/>
              <a:gdLst/>
              <a:ahLst/>
              <a:cxnLst/>
              <a:rect l="l" t="t" r="r" b="b"/>
              <a:pathLst>
                <a:path w="6649" h="18393" extrusionOk="0">
                  <a:moveTo>
                    <a:pt x="3708"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9"/>
            <p:cNvSpPr/>
            <p:nvPr/>
          </p:nvSpPr>
          <p:spPr>
            <a:xfrm>
              <a:off x="19344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p:nvPr/>
          </p:nvSpPr>
          <p:spPr>
            <a:xfrm>
              <a:off x="206990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9"/>
            <p:cNvSpPr/>
            <p:nvPr/>
          </p:nvSpPr>
          <p:spPr>
            <a:xfrm>
              <a:off x="22053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
            <p:cNvSpPr/>
            <p:nvPr/>
          </p:nvSpPr>
          <p:spPr>
            <a:xfrm>
              <a:off x="234077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9"/>
            <p:cNvSpPr/>
            <p:nvPr/>
          </p:nvSpPr>
          <p:spPr>
            <a:xfrm>
              <a:off x="247622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9"/>
            <p:cNvSpPr/>
            <p:nvPr/>
          </p:nvSpPr>
          <p:spPr>
            <a:xfrm>
              <a:off x="2611675" y="456425"/>
              <a:ext cx="166225" cy="459825"/>
            </a:xfrm>
            <a:custGeom>
              <a:avLst/>
              <a:gdLst/>
              <a:ahLst/>
              <a:cxnLst/>
              <a:rect l="l" t="t" r="r" b="b"/>
              <a:pathLst>
                <a:path w="6649" h="18393" extrusionOk="0">
                  <a:moveTo>
                    <a:pt x="3725"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9"/>
            <p:cNvSpPr/>
            <p:nvPr/>
          </p:nvSpPr>
          <p:spPr>
            <a:xfrm>
              <a:off x="2747125" y="456425"/>
              <a:ext cx="166225" cy="459825"/>
            </a:xfrm>
            <a:custGeom>
              <a:avLst/>
              <a:gdLst/>
              <a:ahLst/>
              <a:cxnLst/>
              <a:rect l="l" t="t" r="r" b="b"/>
              <a:pathLst>
                <a:path w="6649"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9"/>
            <p:cNvSpPr/>
            <p:nvPr/>
          </p:nvSpPr>
          <p:spPr>
            <a:xfrm>
              <a:off x="28825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9"/>
            <p:cNvSpPr/>
            <p:nvPr/>
          </p:nvSpPr>
          <p:spPr>
            <a:xfrm>
              <a:off x="301802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
            <p:cNvSpPr/>
            <p:nvPr/>
          </p:nvSpPr>
          <p:spPr>
            <a:xfrm>
              <a:off x="31534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cSld name="CUSTOM_2">
    <p:spTree>
      <p:nvGrpSpPr>
        <p:cNvPr id="1" name="Shape 90"/>
        <p:cNvGrpSpPr/>
        <p:nvPr/>
      </p:nvGrpSpPr>
      <p:grpSpPr>
        <a:xfrm>
          <a:off x="0" y="0"/>
          <a:ext cx="0" cy="0"/>
          <a:chOff x="0" y="0"/>
          <a:chExt cx="0" cy="0"/>
        </a:xfrm>
      </p:grpSpPr>
      <p:grpSp>
        <p:nvGrpSpPr>
          <p:cNvPr id="91" name="Google Shape;91;p10"/>
          <p:cNvGrpSpPr/>
          <p:nvPr/>
        </p:nvGrpSpPr>
        <p:grpSpPr>
          <a:xfrm rot="-5400000">
            <a:off x="7032985" y="1594740"/>
            <a:ext cx="3442940" cy="241072"/>
            <a:chOff x="1652875" y="1409000"/>
            <a:chExt cx="2730325" cy="191175"/>
          </a:xfrm>
        </p:grpSpPr>
        <p:sp>
          <p:nvSpPr>
            <p:cNvPr id="92" name="Google Shape;92;p10"/>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0"/>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0"/>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0"/>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96;p10"/>
          <p:cNvSpPr/>
          <p:nvPr/>
        </p:nvSpPr>
        <p:spPr>
          <a:xfrm rot="5400000">
            <a:off x="1505095" y="327588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dirty="0"/>
          </a:p>
        </p:txBody>
      </p:sp>
      <p:sp>
        <p:nvSpPr>
          <p:cNvPr id="3" name="TextBox 2">
            <a:extLst>
              <a:ext uri="{FF2B5EF4-FFF2-40B4-BE49-F238E27FC236}">
                <a16:creationId xmlns:a16="http://schemas.microsoft.com/office/drawing/2014/main" id="{21A0CD84-8C9D-9458-6237-F60D7A5ED34F}"/>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tx1"/>
                </a:solidFill>
              </a:rPr>
              <a:pPr algn="r"/>
              <a:t>‹#›</a:t>
            </a:fld>
            <a:endParaRPr lang="en-US" sz="1000" dirty="0">
              <a:solidFill>
                <a:schemeClr val="tx1"/>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0"/>
        <p:cNvGrpSpPr/>
        <p:nvPr/>
      </p:nvGrpSpPr>
      <p:grpSpPr>
        <a:xfrm>
          <a:off x="0" y="0"/>
          <a:ext cx="0" cy="0"/>
          <a:chOff x="0" y="0"/>
          <a:chExt cx="0" cy="0"/>
        </a:xfrm>
      </p:grpSpPr>
      <p:sp>
        <p:nvSpPr>
          <p:cNvPr id="121" name="Google Shape;12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22" name="Google Shape;12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0"/>
              </a:spcBef>
              <a:spcAft>
                <a:spcPts val="0"/>
              </a:spcAft>
              <a:buClr>
                <a:schemeClr val="dk2"/>
              </a:buClr>
              <a:buSzPts val="1400"/>
              <a:buChar char="○"/>
              <a:defRPr>
                <a:solidFill>
                  <a:schemeClr val="dk2"/>
                </a:solidFill>
              </a:defRPr>
            </a:lvl2pPr>
            <a:lvl3pPr marL="1371600" lvl="2" indent="-317500" rtl="0">
              <a:lnSpc>
                <a:spcPct val="115000"/>
              </a:lnSpc>
              <a:spcBef>
                <a:spcPts val="0"/>
              </a:spcBef>
              <a:spcAft>
                <a:spcPts val="0"/>
              </a:spcAft>
              <a:buClr>
                <a:schemeClr val="dk2"/>
              </a:buClr>
              <a:buSzPts val="1400"/>
              <a:buChar char="■"/>
              <a:defRPr>
                <a:solidFill>
                  <a:schemeClr val="dk2"/>
                </a:solidFill>
              </a:defRPr>
            </a:lvl3pPr>
            <a:lvl4pPr marL="1828800" lvl="3" indent="-317500" rtl="0">
              <a:lnSpc>
                <a:spcPct val="115000"/>
              </a:lnSpc>
              <a:spcBef>
                <a:spcPts val="0"/>
              </a:spcBef>
              <a:spcAft>
                <a:spcPts val="0"/>
              </a:spcAft>
              <a:buClr>
                <a:schemeClr val="dk2"/>
              </a:buClr>
              <a:buSzPts val="1400"/>
              <a:buChar char="●"/>
              <a:defRPr>
                <a:solidFill>
                  <a:schemeClr val="dk2"/>
                </a:solidFill>
              </a:defRPr>
            </a:lvl4pPr>
            <a:lvl5pPr marL="2286000" lvl="4" indent="-317500" rtl="0">
              <a:lnSpc>
                <a:spcPct val="115000"/>
              </a:lnSpc>
              <a:spcBef>
                <a:spcPts val="0"/>
              </a:spcBef>
              <a:spcAft>
                <a:spcPts val="0"/>
              </a:spcAft>
              <a:buClr>
                <a:schemeClr val="dk2"/>
              </a:buClr>
              <a:buSzPts val="1400"/>
              <a:buChar char="○"/>
              <a:defRPr>
                <a:solidFill>
                  <a:schemeClr val="dk2"/>
                </a:solidFill>
              </a:defRPr>
            </a:lvl5pPr>
            <a:lvl6pPr marL="2743200" lvl="5" indent="-317500" rtl="0">
              <a:lnSpc>
                <a:spcPct val="115000"/>
              </a:lnSpc>
              <a:spcBef>
                <a:spcPts val="0"/>
              </a:spcBef>
              <a:spcAft>
                <a:spcPts val="0"/>
              </a:spcAft>
              <a:buClr>
                <a:schemeClr val="dk2"/>
              </a:buClr>
              <a:buSzPts val="1400"/>
              <a:buChar char="■"/>
              <a:defRPr>
                <a:solidFill>
                  <a:schemeClr val="dk2"/>
                </a:solidFill>
              </a:defRPr>
            </a:lvl6pPr>
            <a:lvl7pPr marL="3200400" lvl="6" indent="-317500" rtl="0">
              <a:lnSpc>
                <a:spcPct val="115000"/>
              </a:lnSpc>
              <a:spcBef>
                <a:spcPts val="0"/>
              </a:spcBef>
              <a:spcAft>
                <a:spcPts val="0"/>
              </a:spcAft>
              <a:buClr>
                <a:schemeClr val="dk2"/>
              </a:buClr>
              <a:buSzPts val="1400"/>
              <a:buChar char="●"/>
              <a:defRPr>
                <a:solidFill>
                  <a:schemeClr val="dk2"/>
                </a:solidFill>
              </a:defRPr>
            </a:lvl7pPr>
            <a:lvl8pPr marL="3657600" lvl="7" indent="-317500" rtl="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3" name="TextBox 2">
            <a:extLst>
              <a:ext uri="{FF2B5EF4-FFF2-40B4-BE49-F238E27FC236}">
                <a16:creationId xmlns:a16="http://schemas.microsoft.com/office/drawing/2014/main" id="{E8070667-4A9A-E0FB-0E70-2CAAB35DC7AC}"/>
              </a:ext>
            </a:extLst>
          </p:cNvPr>
          <p:cNvSpPr txBox="1"/>
          <p:nvPr userDrawn="1"/>
        </p:nvSpPr>
        <p:spPr>
          <a:xfrm>
            <a:off x="8694058" y="4849910"/>
            <a:ext cx="406400" cy="246221"/>
          </a:xfrm>
          <a:prstGeom prst="rect">
            <a:avLst/>
          </a:prstGeom>
          <a:noFill/>
        </p:spPr>
        <p:txBody>
          <a:bodyPr wrap="square">
            <a:spAutoFit/>
          </a:bodyPr>
          <a:lstStyle/>
          <a:p>
            <a:pPr algn="r"/>
            <a:fld id="{00000000-1234-1234-1234-123412341234}" type="slidenum">
              <a:rPr lang="en" sz="1000" smtClean="0">
                <a:solidFill>
                  <a:schemeClr val="tx1"/>
                </a:solidFill>
              </a:rPr>
              <a:pPr algn="r"/>
              <a:t>‹#›</a:t>
            </a:fld>
            <a:endParaRPr lang="en-US" sz="1000" dirty="0">
              <a:solidFill>
                <a:schemeClr val="tx1"/>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gsafleet.gov"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mailto:Fleetsolutions@gsa.gov" TargetMode="External"/><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hyperlink" Target="mailto:Stephanie.Gresalfi@gsa.gov" TargetMode="External"/><Relationship Id="rId2" Type="http://schemas.openxmlformats.org/officeDocument/2006/relationships/notesSlide" Target="../notesSlides/notesSlide17.xml"/><Relationship Id="rId1" Type="http://schemas.openxmlformats.org/officeDocument/2006/relationships/slideLayout" Target="../slideLayouts/slideLayout19.xml"/><Relationship Id="rId5" Type="http://schemas.openxmlformats.org/officeDocument/2006/relationships/hyperlink" Target="mailto:gsafleet-consolidation@gsa.gov" TargetMode="External"/><Relationship Id="rId4" Type="http://schemas.openxmlformats.org/officeDocument/2006/relationships/hyperlink" Target="mailto:Jonathan.DiPasquale@gsa.gov"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7.xml"/><Relationship Id="rId5" Type="http://schemas.openxmlformats.org/officeDocument/2006/relationships/image" Target="../media/image28.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8.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9.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30.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27.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31.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27.xml"/><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14.xml"/><Relationship Id="rId4" Type="http://schemas.openxmlformats.org/officeDocument/2006/relationships/image" Target="../media/image39.jpeg"/></Relationships>
</file>

<file path=ppt/slides/_rels/slide41.xml.rels><?xml version="1.0" encoding="UTF-8" standalone="yes"?>
<Relationships xmlns="http://schemas.openxmlformats.org/package/2006/relationships"><Relationship Id="rId3" Type="http://schemas.openxmlformats.org/officeDocument/2006/relationships/hyperlink" Target="http://gsa.gov/printers" TargetMode="External"/><Relationship Id="rId2" Type="http://schemas.openxmlformats.org/officeDocument/2006/relationships/notesSlide" Target="../notesSlides/notesSlide41.xml"/><Relationship Id="rId1" Type="http://schemas.openxmlformats.org/officeDocument/2006/relationships/slideLayout" Target="../slideLayouts/slideLayout14.xml"/><Relationship Id="rId4" Type="http://schemas.openxmlformats.org/officeDocument/2006/relationships/image" Target="../media/image40.jpeg"/></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3.xm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4"/>
          <p:cNvSpPr txBox="1">
            <a:spLocks noGrp="1"/>
          </p:cNvSpPr>
          <p:nvPr>
            <p:ph type="ctrTitle" idx="4294967295"/>
          </p:nvPr>
        </p:nvSpPr>
        <p:spPr>
          <a:xfrm>
            <a:off x="311700" y="1254650"/>
            <a:ext cx="5178000" cy="102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870" dirty="0"/>
              <a:t>GSA’s Federal Fleet Solutions &amp; GSA’s GSS Desktops and Laptops BPA</a:t>
            </a:r>
            <a:endParaRPr sz="2870" dirty="0"/>
          </a:p>
        </p:txBody>
      </p:sp>
      <p:sp>
        <p:nvSpPr>
          <p:cNvPr id="254" name="Google Shape;254;p34"/>
          <p:cNvSpPr txBox="1">
            <a:spLocks noGrp="1"/>
          </p:cNvSpPr>
          <p:nvPr>
            <p:ph type="subTitle" idx="4294967295"/>
          </p:nvPr>
        </p:nvSpPr>
        <p:spPr>
          <a:xfrm>
            <a:off x="311700" y="2834125"/>
            <a:ext cx="4463400" cy="721800"/>
          </a:xfrm>
          <a:prstGeom prst="rect">
            <a:avLst/>
          </a:prstGeom>
        </p:spPr>
        <p:txBody>
          <a:bodyPr spcFirstLastPara="1" wrap="square" lIns="91425" tIns="91425" rIns="91425" bIns="91425" anchor="t" anchorCtr="0">
            <a:normAutofit fontScale="55000" lnSpcReduction="20000"/>
          </a:bodyPr>
          <a:lstStyle/>
          <a:p>
            <a:pPr marL="0" lvl="0" indent="0" algn="l" rtl="0">
              <a:spcBef>
                <a:spcPts val="0"/>
              </a:spcBef>
              <a:spcAft>
                <a:spcPts val="1200"/>
              </a:spcAft>
              <a:buNone/>
            </a:pPr>
            <a:r>
              <a:rPr lang="en" sz="2200"/>
              <a:t>Stephanie Gresalfi, Josh Ramos and Otis Frazier| August 27, 2026</a:t>
            </a:r>
            <a:endParaRPr sz="22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70" name="Google Shape;370;p43"/>
          <p:cNvSpPr txBox="1">
            <a:spLocks noGrp="1"/>
          </p:cNvSpPr>
          <p:nvPr>
            <p:ph type="title" idx="4294967295"/>
          </p:nvPr>
        </p:nvSpPr>
        <p:spPr>
          <a:xfrm>
            <a:off x="2533350" y="350975"/>
            <a:ext cx="5561100" cy="507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SzPts val="1400"/>
              <a:buNone/>
            </a:pPr>
            <a:r>
              <a:rPr lang="en" sz="2100" b="1" dirty="0"/>
              <a:t>Recent Vehicle Consolidations</a:t>
            </a:r>
            <a:endParaRPr sz="2100" b="1" dirty="0"/>
          </a:p>
        </p:txBody>
      </p:sp>
      <p:sp>
        <p:nvSpPr>
          <p:cNvPr id="358" name="Google Shape;358;p43"/>
          <p:cNvSpPr txBox="1"/>
          <p:nvPr/>
        </p:nvSpPr>
        <p:spPr>
          <a:xfrm>
            <a:off x="554550" y="1103000"/>
            <a:ext cx="8727900" cy="452400"/>
          </a:xfrm>
          <a:prstGeom prst="rect">
            <a:avLst/>
          </a:prstGeom>
          <a:noFill/>
          <a:ln>
            <a:noFill/>
          </a:ln>
        </p:spPr>
        <p:txBody>
          <a:bodyPr spcFirstLastPara="1" wrap="square" lIns="86200" tIns="86200" rIns="86200" bIns="86200" anchor="t" anchorCtr="0">
            <a:noAutofit/>
          </a:bodyPr>
          <a:lstStyle/>
          <a:p>
            <a:pPr marL="0" lvl="0" indent="0" algn="l" rtl="0">
              <a:spcBef>
                <a:spcPts val="0"/>
              </a:spcBef>
              <a:spcAft>
                <a:spcPts val="0"/>
              </a:spcAft>
              <a:buNone/>
            </a:pPr>
            <a:r>
              <a:rPr lang="en" sz="1293" b="1" dirty="0"/>
              <a:t>Real consolidations occur regularly with operational continuity documented and zero mission disruption</a:t>
            </a:r>
            <a:endParaRPr sz="1293" b="1" dirty="0"/>
          </a:p>
        </p:txBody>
      </p:sp>
      <p:pic>
        <p:nvPicPr>
          <p:cNvPr id="359" name="Google Shape;359;p43">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9260" y="1562873"/>
            <a:ext cx="1524275" cy="1029277"/>
          </a:xfrm>
          <a:prstGeom prst="rect">
            <a:avLst/>
          </a:prstGeom>
          <a:noFill/>
          <a:ln>
            <a:noFill/>
          </a:ln>
        </p:spPr>
      </p:pic>
      <p:sp>
        <p:nvSpPr>
          <p:cNvPr id="362" name="Google Shape;362;p43"/>
          <p:cNvSpPr txBox="1"/>
          <p:nvPr/>
        </p:nvSpPr>
        <p:spPr>
          <a:xfrm>
            <a:off x="2433878" y="1571481"/>
            <a:ext cx="2519700" cy="955800"/>
          </a:xfrm>
          <a:prstGeom prst="rect">
            <a:avLst/>
          </a:prstGeom>
          <a:noFill/>
          <a:ln>
            <a:noFill/>
          </a:ln>
        </p:spPr>
        <p:txBody>
          <a:bodyPr spcFirstLastPara="1" wrap="square" lIns="86200" tIns="86200" rIns="86200" bIns="86200" anchor="t" anchorCtr="0">
            <a:spAutoFit/>
          </a:bodyPr>
          <a:lstStyle/>
          <a:p>
            <a:pPr marL="0" lvl="0" indent="0" algn="l" rtl="0">
              <a:spcBef>
                <a:spcPts val="0"/>
              </a:spcBef>
              <a:spcAft>
                <a:spcPts val="0"/>
              </a:spcAft>
              <a:buNone/>
            </a:pPr>
            <a:r>
              <a:rPr lang="en" sz="1016" b="1">
                <a:solidFill>
                  <a:srgbClr val="000000"/>
                </a:solidFill>
              </a:rPr>
              <a:t>February 2025</a:t>
            </a:r>
            <a:endParaRPr sz="1016" b="1">
              <a:solidFill>
                <a:srgbClr val="000000"/>
              </a:solidFill>
            </a:endParaRPr>
          </a:p>
          <a:p>
            <a:pPr marL="0" lvl="0" indent="0" algn="l" rtl="0">
              <a:spcBef>
                <a:spcPts val="0"/>
              </a:spcBef>
              <a:spcAft>
                <a:spcPts val="0"/>
              </a:spcAft>
              <a:buNone/>
            </a:pPr>
            <a:r>
              <a:rPr lang="en" sz="1016">
                <a:solidFill>
                  <a:srgbClr val="000000"/>
                </a:solidFill>
              </a:rPr>
              <a:t>Consolidated 1,200+ U.S. Navy police and admin vehicles in Japan, part of the broader 4,800+ Navy effort, now 69% GSA-leased fleet and rising.</a:t>
            </a:r>
            <a:endParaRPr sz="1293"/>
          </a:p>
        </p:txBody>
      </p:sp>
      <p:pic>
        <p:nvPicPr>
          <p:cNvPr id="360" name="Google Shape;360;p43">
            <a:extLst>
              <a:ext uri="{C183D7F6-B498-43B3-948B-1728B52AA6E4}">
                <adec:decorative xmlns:adec="http://schemas.microsoft.com/office/drawing/2017/decorative" val="1"/>
              </a:ext>
            </a:extLst>
          </p:cNvPr>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880008" y="2668268"/>
            <a:ext cx="1524275" cy="1143191"/>
          </a:xfrm>
          <a:prstGeom prst="rect">
            <a:avLst/>
          </a:prstGeom>
          <a:noFill/>
          <a:ln>
            <a:noFill/>
          </a:ln>
        </p:spPr>
      </p:pic>
      <p:sp>
        <p:nvSpPr>
          <p:cNvPr id="363" name="Google Shape;363;p43"/>
          <p:cNvSpPr txBox="1"/>
          <p:nvPr/>
        </p:nvSpPr>
        <p:spPr>
          <a:xfrm>
            <a:off x="2433871" y="2707337"/>
            <a:ext cx="2519700" cy="955800"/>
          </a:xfrm>
          <a:prstGeom prst="rect">
            <a:avLst/>
          </a:prstGeom>
          <a:noFill/>
          <a:ln>
            <a:noFill/>
          </a:ln>
        </p:spPr>
        <p:txBody>
          <a:bodyPr spcFirstLastPara="1" wrap="square" lIns="86200" tIns="86200" rIns="86200" bIns="86200" anchor="t" anchorCtr="0">
            <a:spAutoFit/>
          </a:bodyPr>
          <a:lstStyle/>
          <a:p>
            <a:pPr marL="0" lvl="0" indent="0" algn="l" rtl="0">
              <a:spcBef>
                <a:spcPts val="0"/>
              </a:spcBef>
              <a:spcAft>
                <a:spcPts val="0"/>
              </a:spcAft>
              <a:buNone/>
            </a:pPr>
            <a:r>
              <a:rPr lang="en" sz="1016" b="1">
                <a:solidFill>
                  <a:srgbClr val="000000"/>
                </a:solidFill>
              </a:rPr>
              <a:t>March 2025</a:t>
            </a:r>
            <a:endParaRPr sz="1016" b="1">
              <a:solidFill>
                <a:srgbClr val="000000"/>
              </a:solidFill>
            </a:endParaRPr>
          </a:p>
          <a:p>
            <a:pPr marL="0" lvl="0" indent="0" algn="l" rtl="0">
              <a:spcBef>
                <a:spcPts val="0"/>
              </a:spcBef>
              <a:spcAft>
                <a:spcPts val="0"/>
              </a:spcAft>
              <a:buNone/>
            </a:pPr>
            <a:r>
              <a:rPr lang="en" sz="1016">
                <a:solidFill>
                  <a:srgbClr val="000000"/>
                </a:solidFill>
              </a:rPr>
              <a:t>Social Security Administration (SSA) consolidated remaining agency-owned vehicles, becoming 100% GSA-leased fleet-wide.</a:t>
            </a:r>
            <a:endParaRPr sz="1293"/>
          </a:p>
        </p:txBody>
      </p:sp>
      <p:pic>
        <p:nvPicPr>
          <p:cNvPr id="365" name="Google Shape;365;p43">
            <a:extLst>
              <a:ext uri="{C183D7F6-B498-43B3-948B-1728B52AA6E4}">
                <adec:decorative xmlns:adec="http://schemas.microsoft.com/office/drawing/2017/decorative" val="1"/>
              </a:ext>
            </a:extLst>
          </p:cNvPr>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880008" y="3884931"/>
            <a:ext cx="1524278" cy="1080268"/>
          </a:xfrm>
          <a:prstGeom prst="rect">
            <a:avLst/>
          </a:prstGeom>
          <a:noFill/>
          <a:ln>
            <a:noFill/>
          </a:ln>
        </p:spPr>
      </p:pic>
      <p:sp>
        <p:nvSpPr>
          <p:cNvPr id="366" name="Google Shape;366;p43"/>
          <p:cNvSpPr txBox="1"/>
          <p:nvPr/>
        </p:nvSpPr>
        <p:spPr>
          <a:xfrm>
            <a:off x="2401603" y="3960207"/>
            <a:ext cx="2519700" cy="799500"/>
          </a:xfrm>
          <a:prstGeom prst="rect">
            <a:avLst/>
          </a:prstGeom>
          <a:noFill/>
          <a:ln>
            <a:noFill/>
          </a:ln>
        </p:spPr>
        <p:txBody>
          <a:bodyPr spcFirstLastPara="1" wrap="square" lIns="86200" tIns="86200" rIns="86200" bIns="86200" anchor="t" anchorCtr="0">
            <a:spAutoFit/>
          </a:bodyPr>
          <a:lstStyle/>
          <a:p>
            <a:pPr marL="0" lvl="0" indent="0" algn="l" rtl="0">
              <a:spcBef>
                <a:spcPts val="0"/>
              </a:spcBef>
              <a:spcAft>
                <a:spcPts val="0"/>
              </a:spcAft>
              <a:buNone/>
            </a:pPr>
            <a:r>
              <a:rPr lang="en" sz="1016" b="1" dirty="0">
                <a:solidFill>
                  <a:srgbClr val="000000"/>
                </a:solidFill>
              </a:rPr>
              <a:t>May 2025</a:t>
            </a:r>
            <a:endParaRPr sz="1016" b="1" dirty="0">
              <a:solidFill>
                <a:srgbClr val="000000"/>
              </a:solidFill>
            </a:endParaRPr>
          </a:p>
          <a:p>
            <a:pPr marL="0" lvl="0" indent="0" algn="l" rtl="0">
              <a:spcBef>
                <a:spcPts val="0"/>
              </a:spcBef>
              <a:spcAft>
                <a:spcPts val="0"/>
              </a:spcAft>
              <a:buNone/>
            </a:pPr>
            <a:r>
              <a:rPr lang="en" sz="1016" dirty="0">
                <a:solidFill>
                  <a:srgbClr val="000000"/>
                </a:solidFill>
              </a:rPr>
              <a:t>Consolidated 21 U.S. Navy vehicles in Tacoma, WA, part of the broader 4,800+ Navy effort.</a:t>
            </a:r>
            <a:endParaRPr sz="1293" dirty="0"/>
          </a:p>
        </p:txBody>
      </p:sp>
      <p:pic>
        <p:nvPicPr>
          <p:cNvPr id="369" name="Google Shape;369;p43">
            <a:extLst>
              <a:ext uri="{C183D7F6-B498-43B3-948B-1728B52AA6E4}">
                <adec:decorative xmlns:adec="http://schemas.microsoft.com/office/drawing/2017/decorative" val="1"/>
              </a:ext>
            </a:extLst>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046477" y="1568344"/>
            <a:ext cx="1278387" cy="937763"/>
          </a:xfrm>
          <a:prstGeom prst="rect">
            <a:avLst/>
          </a:prstGeom>
          <a:noFill/>
          <a:ln>
            <a:noFill/>
          </a:ln>
        </p:spPr>
      </p:pic>
      <p:pic>
        <p:nvPicPr>
          <p:cNvPr id="368" name="Google Shape;368;p43">
            <a:extLst>
              <a:ext uri="{C183D7F6-B498-43B3-948B-1728B52AA6E4}">
                <adec:decorative xmlns:adec="http://schemas.microsoft.com/office/drawing/2017/decorative" val="1"/>
              </a:ext>
            </a:extLst>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053644" y="2519047"/>
            <a:ext cx="1278387" cy="807064"/>
          </a:xfrm>
          <a:prstGeom prst="rect">
            <a:avLst/>
          </a:prstGeom>
          <a:noFill/>
          <a:ln>
            <a:noFill/>
          </a:ln>
        </p:spPr>
      </p:pic>
      <p:sp>
        <p:nvSpPr>
          <p:cNvPr id="367" name="Google Shape;367;p43"/>
          <p:cNvSpPr txBox="1"/>
          <p:nvPr/>
        </p:nvSpPr>
        <p:spPr>
          <a:xfrm>
            <a:off x="6396155" y="1872705"/>
            <a:ext cx="2214300" cy="1112400"/>
          </a:xfrm>
          <a:prstGeom prst="rect">
            <a:avLst/>
          </a:prstGeom>
          <a:noFill/>
          <a:ln>
            <a:noFill/>
          </a:ln>
        </p:spPr>
        <p:txBody>
          <a:bodyPr spcFirstLastPara="1" wrap="square" lIns="86200" tIns="86200" rIns="86200" bIns="86200" anchor="t" anchorCtr="0">
            <a:spAutoFit/>
          </a:bodyPr>
          <a:lstStyle/>
          <a:p>
            <a:pPr marL="0" lvl="0" indent="0" algn="l" rtl="0">
              <a:spcBef>
                <a:spcPts val="0"/>
              </a:spcBef>
              <a:spcAft>
                <a:spcPts val="0"/>
              </a:spcAft>
              <a:buNone/>
            </a:pPr>
            <a:r>
              <a:rPr lang="en" sz="1016" b="1" dirty="0">
                <a:solidFill>
                  <a:srgbClr val="1F1F1F"/>
                </a:solidFill>
              </a:rPr>
              <a:t>May 2025</a:t>
            </a:r>
            <a:endParaRPr sz="1016" dirty="0">
              <a:solidFill>
                <a:srgbClr val="1F1F1F"/>
              </a:solidFill>
            </a:endParaRPr>
          </a:p>
          <a:p>
            <a:pPr marL="0" lvl="0" indent="0" algn="l" rtl="0">
              <a:spcBef>
                <a:spcPts val="0"/>
              </a:spcBef>
              <a:spcAft>
                <a:spcPts val="0"/>
              </a:spcAft>
              <a:buNone/>
            </a:pPr>
            <a:r>
              <a:rPr lang="en" sz="1016" dirty="0">
                <a:solidFill>
                  <a:srgbClr val="1F1F1F"/>
                </a:solidFill>
              </a:rPr>
              <a:t>Consolidated 21 Theater Logistics Support Center - Europe vehicles, contributing to the growing 5,000+ vehicle fleet supporting the U.S. military across Europe.</a:t>
            </a:r>
            <a:endParaRPr sz="1016" dirty="0"/>
          </a:p>
        </p:txBody>
      </p:sp>
      <p:pic>
        <p:nvPicPr>
          <p:cNvPr id="361" name="Google Shape;361;p43">
            <a:extLst>
              <a:ext uri="{C183D7F6-B498-43B3-948B-1728B52AA6E4}">
                <adec:decorative xmlns:adec="http://schemas.microsoft.com/office/drawing/2017/decorative" val="1"/>
              </a:ext>
            </a:extLst>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069576" y="3434067"/>
            <a:ext cx="1278389" cy="1317315"/>
          </a:xfrm>
          <a:prstGeom prst="rect">
            <a:avLst/>
          </a:prstGeom>
          <a:noFill/>
          <a:ln>
            <a:noFill/>
          </a:ln>
        </p:spPr>
      </p:pic>
      <p:sp>
        <p:nvSpPr>
          <p:cNvPr id="364" name="Google Shape;364;p43"/>
          <p:cNvSpPr txBox="1"/>
          <p:nvPr/>
        </p:nvSpPr>
        <p:spPr>
          <a:xfrm>
            <a:off x="6453137" y="3483315"/>
            <a:ext cx="1914300" cy="1112400"/>
          </a:xfrm>
          <a:prstGeom prst="rect">
            <a:avLst/>
          </a:prstGeom>
          <a:noFill/>
          <a:ln>
            <a:noFill/>
          </a:ln>
        </p:spPr>
        <p:txBody>
          <a:bodyPr spcFirstLastPara="1" wrap="square" lIns="86200" tIns="86200" rIns="86200" bIns="86200" anchor="t" anchorCtr="0">
            <a:spAutoFit/>
          </a:bodyPr>
          <a:lstStyle/>
          <a:p>
            <a:pPr marL="0" lvl="0" indent="0" algn="l" rtl="0">
              <a:spcBef>
                <a:spcPts val="0"/>
              </a:spcBef>
              <a:spcAft>
                <a:spcPts val="0"/>
              </a:spcAft>
              <a:buNone/>
            </a:pPr>
            <a:r>
              <a:rPr lang="en" sz="1016" b="1">
                <a:solidFill>
                  <a:srgbClr val="000000"/>
                </a:solidFill>
              </a:rPr>
              <a:t>May 2025</a:t>
            </a:r>
            <a:endParaRPr sz="1016" b="1">
              <a:solidFill>
                <a:srgbClr val="000000"/>
              </a:solidFill>
            </a:endParaRPr>
          </a:p>
          <a:p>
            <a:pPr marL="0" lvl="0" indent="0" algn="l" rtl="0">
              <a:spcBef>
                <a:spcPts val="0"/>
              </a:spcBef>
              <a:spcAft>
                <a:spcPts val="0"/>
              </a:spcAft>
              <a:buClr>
                <a:srgbClr val="000000"/>
              </a:buClr>
              <a:buSzPts val="1016"/>
              <a:buFont typeface="Arial"/>
              <a:buNone/>
            </a:pPr>
            <a:r>
              <a:rPr lang="en" sz="1016">
                <a:solidFill>
                  <a:srgbClr val="000000"/>
                </a:solidFill>
              </a:rPr>
              <a:t>Department of Education consolidated remaining agency-owned vehicles, becoming 100% GSA-leased fleet-wide.</a:t>
            </a:r>
            <a:endParaRPr sz="1293"/>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9" name="Google Shape;379;p44"/>
          <p:cNvSpPr txBox="1">
            <a:spLocks noGrp="1"/>
          </p:cNvSpPr>
          <p:nvPr>
            <p:ph type="title" idx="4294967295"/>
          </p:nvPr>
        </p:nvSpPr>
        <p:spPr>
          <a:xfrm>
            <a:off x="2533350" y="350975"/>
            <a:ext cx="5561100" cy="507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SzPts val="1400"/>
              <a:buNone/>
            </a:pPr>
            <a:r>
              <a:rPr lang="en" sz="2100" b="1" dirty="0"/>
              <a:t>Customer Verbatims</a:t>
            </a:r>
            <a:endParaRPr sz="2100" b="1" dirty="0"/>
          </a:p>
        </p:txBody>
      </p:sp>
      <p:sp>
        <p:nvSpPr>
          <p:cNvPr id="375" name="Google Shape;375;p44"/>
          <p:cNvSpPr txBox="1"/>
          <p:nvPr/>
        </p:nvSpPr>
        <p:spPr>
          <a:xfrm>
            <a:off x="594475" y="1378800"/>
            <a:ext cx="3887100" cy="2385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dk1"/>
                </a:solidFill>
              </a:rPr>
              <a:t>“</a:t>
            </a:r>
            <a:r>
              <a:rPr lang="en" sz="1300" i="1">
                <a:solidFill>
                  <a:schemeClr val="dk1"/>
                </a:solidFill>
              </a:rPr>
              <a:t>GSA makes it easy. Fleet Managers just need to speak with their FSRs to get the process going.</a:t>
            </a:r>
            <a:endParaRPr sz="1300" i="1">
              <a:solidFill>
                <a:schemeClr val="dk1"/>
              </a:solidFill>
            </a:endParaRPr>
          </a:p>
          <a:p>
            <a:pPr marL="0" lvl="0" indent="0" algn="l" rtl="0">
              <a:spcBef>
                <a:spcPts val="0"/>
              </a:spcBef>
              <a:spcAft>
                <a:spcPts val="0"/>
              </a:spcAft>
              <a:buNone/>
            </a:pPr>
            <a:endParaRPr sz="1300" i="1">
              <a:solidFill>
                <a:schemeClr val="dk1"/>
              </a:solidFill>
            </a:endParaRPr>
          </a:p>
          <a:p>
            <a:pPr marL="0" lvl="0" indent="0" algn="l" rtl="0">
              <a:spcBef>
                <a:spcPts val="0"/>
              </a:spcBef>
              <a:spcAft>
                <a:spcPts val="0"/>
              </a:spcAft>
              <a:buNone/>
            </a:pPr>
            <a:r>
              <a:rPr lang="en" sz="1300" i="1">
                <a:solidFill>
                  <a:schemeClr val="dk1"/>
                </a:solidFill>
              </a:rPr>
              <a:t>Most agencies keep their vehicles until the wheels fall off. In our experience, we get new vehicles usually within 2.5-5 years of consolidating.</a:t>
            </a:r>
            <a:endParaRPr sz="1300" i="1">
              <a:solidFill>
                <a:schemeClr val="dk1"/>
              </a:solidFill>
            </a:endParaRPr>
          </a:p>
          <a:p>
            <a:pPr marL="0" lvl="0" indent="0" algn="l" rtl="0">
              <a:spcBef>
                <a:spcPts val="0"/>
              </a:spcBef>
              <a:spcAft>
                <a:spcPts val="0"/>
              </a:spcAft>
              <a:buNone/>
            </a:pPr>
            <a:endParaRPr sz="1300" i="1">
              <a:solidFill>
                <a:schemeClr val="dk1"/>
              </a:solidFill>
            </a:endParaRPr>
          </a:p>
          <a:p>
            <a:pPr marL="0" lvl="0" indent="0" algn="l" rtl="0">
              <a:spcBef>
                <a:spcPts val="0"/>
              </a:spcBef>
              <a:spcAft>
                <a:spcPts val="0"/>
              </a:spcAft>
              <a:buNone/>
            </a:pPr>
            <a:r>
              <a:rPr lang="en" sz="1300" i="1">
                <a:solidFill>
                  <a:schemeClr val="dk1"/>
                </a:solidFill>
              </a:rPr>
              <a:t>Hardest part is selling it to agency leadership. Once you do that, you’ll wish you did it sooner” </a:t>
            </a:r>
            <a:endParaRPr sz="1300" i="1">
              <a:solidFill>
                <a:schemeClr val="dk1"/>
              </a:solidFill>
            </a:endParaRPr>
          </a:p>
          <a:p>
            <a:pPr marL="0" lvl="0" indent="0" algn="l" rtl="0">
              <a:spcBef>
                <a:spcPts val="0"/>
              </a:spcBef>
              <a:spcAft>
                <a:spcPts val="0"/>
              </a:spcAft>
              <a:buNone/>
            </a:pPr>
            <a:r>
              <a:rPr lang="en" sz="1300">
                <a:solidFill>
                  <a:schemeClr val="dk1"/>
                </a:solidFill>
              </a:rPr>
              <a:t>                          </a:t>
            </a:r>
            <a:endParaRPr sz="1300">
              <a:solidFill>
                <a:schemeClr val="dk1"/>
              </a:solidFill>
            </a:endParaRPr>
          </a:p>
          <a:p>
            <a:pPr marL="0" lvl="0" indent="0" algn="l" rtl="0">
              <a:spcBef>
                <a:spcPts val="0"/>
              </a:spcBef>
              <a:spcAft>
                <a:spcPts val="0"/>
              </a:spcAft>
              <a:buNone/>
            </a:pPr>
            <a:r>
              <a:rPr lang="en" sz="1300">
                <a:solidFill>
                  <a:schemeClr val="dk1"/>
                </a:solidFill>
              </a:rPr>
              <a:t> -David Jackson, VA HQ Fleet Manager</a:t>
            </a:r>
            <a:endParaRPr sz="1300">
              <a:solidFill>
                <a:schemeClr val="dk1"/>
              </a:solidFill>
            </a:endParaRPr>
          </a:p>
        </p:txBody>
      </p:sp>
      <p:pic>
        <p:nvPicPr>
          <p:cNvPr id="376" name="Google Shape;376;p44" descr="Dept. of Veterans Affairs"/>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357647" y="3746173"/>
            <a:ext cx="1061200" cy="1036000"/>
          </a:xfrm>
          <a:prstGeom prst="rect">
            <a:avLst/>
          </a:prstGeom>
          <a:noFill/>
          <a:ln>
            <a:noFill/>
          </a:ln>
        </p:spPr>
      </p:pic>
      <p:sp>
        <p:nvSpPr>
          <p:cNvPr id="377" name="Google Shape;377;p44"/>
          <p:cNvSpPr txBox="1"/>
          <p:nvPr/>
        </p:nvSpPr>
        <p:spPr>
          <a:xfrm>
            <a:off x="4981200" y="1351624"/>
            <a:ext cx="3559200" cy="2225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000"/>
              </a:spcBef>
              <a:spcAft>
                <a:spcPts val="0"/>
              </a:spcAft>
              <a:buNone/>
            </a:pPr>
            <a:r>
              <a:rPr lang="en" sz="1300" i="1">
                <a:solidFill>
                  <a:schemeClr val="dk1"/>
                </a:solidFill>
              </a:rPr>
              <a:t>“Overall, the consolidation process strengthened Navy’s fleet management capabilities, improved cost transparency, and equipped personnel with the tools and expertise needed to manage vehicles more efficiently under the GSA Fleet leasing model.”</a:t>
            </a:r>
            <a:endParaRPr sz="1300" i="1">
              <a:solidFill>
                <a:schemeClr val="dk1"/>
              </a:solidFill>
            </a:endParaRPr>
          </a:p>
          <a:p>
            <a:pPr marL="0" lvl="0" indent="0" algn="l" rtl="0">
              <a:lnSpc>
                <a:spcPct val="115000"/>
              </a:lnSpc>
              <a:spcBef>
                <a:spcPts val="0"/>
              </a:spcBef>
              <a:spcAft>
                <a:spcPts val="0"/>
              </a:spcAft>
              <a:buNone/>
            </a:pPr>
            <a:endParaRPr sz="1300">
              <a:solidFill>
                <a:srgbClr val="1F3864"/>
              </a:solidFill>
            </a:endParaRPr>
          </a:p>
          <a:p>
            <a:pPr marL="0" lvl="0" indent="0" algn="l" rtl="0">
              <a:lnSpc>
                <a:spcPct val="115000"/>
              </a:lnSpc>
              <a:spcBef>
                <a:spcPts val="0"/>
              </a:spcBef>
              <a:spcAft>
                <a:spcPts val="0"/>
              </a:spcAft>
              <a:buNone/>
            </a:pPr>
            <a:r>
              <a:rPr lang="en" sz="1300">
                <a:solidFill>
                  <a:schemeClr val="dk1"/>
                </a:solidFill>
              </a:rPr>
              <a:t>-Liz Walter, Navy HQ Fleet Manager</a:t>
            </a:r>
            <a:endParaRPr sz="1300">
              <a:solidFill>
                <a:schemeClr val="dk1"/>
              </a:solidFill>
            </a:endParaRPr>
          </a:p>
        </p:txBody>
      </p:sp>
      <p:pic>
        <p:nvPicPr>
          <p:cNvPr id="378" name="Google Shape;378;p44">
            <a:extLst>
              <a:ext uri="{C183D7F6-B498-43B3-948B-1728B52AA6E4}">
                <adec:decorative xmlns:adec="http://schemas.microsoft.com/office/drawing/2017/decorative" val="1"/>
              </a:ext>
            </a:extLst>
          </p:cNvPr>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732525" y="3660473"/>
            <a:ext cx="1207400" cy="1207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45"/>
          <p:cNvSpPr txBox="1">
            <a:spLocks noGrp="1"/>
          </p:cNvSpPr>
          <p:nvPr>
            <p:ph type="title" idx="4294967295"/>
          </p:nvPr>
        </p:nvSpPr>
        <p:spPr>
          <a:xfrm>
            <a:off x="1968725" y="2123600"/>
            <a:ext cx="5786100" cy="13941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chemeClr val="lt1"/>
                </a:solidFill>
                <a:effectLst/>
                <a:uLnTx/>
                <a:uFillTx/>
                <a:latin typeface="Arial"/>
                <a:ea typeface="Arial"/>
                <a:cs typeface="Arial"/>
                <a:sym typeface="Arial"/>
              </a:rPr>
              <a:t>GSA’s Short Term Rental Program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chemeClr val="accent1"/>
                </a:solidFill>
                <a:effectLst/>
                <a:uLnTx/>
                <a:uFillTx/>
                <a:latin typeface="Arial"/>
                <a:ea typeface="Arial"/>
                <a:cs typeface="Arial"/>
                <a:sym typeface="Arial"/>
              </a:rPr>
              <a:t>Non-Mandatory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90" name="Google Shape;390;p46"/>
          <p:cNvSpPr txBox="1">
            <a:spLocks noGrp="1"/>
          </p:cNvSpPr>
          <p:nvPr>
            <p:ph type="title" idx="4294967295"/>
          </p:nvPr>
        </p:nvSpPr>
        <p:spPr>
          <a:xfrm>
            <a:off x="2533350" y="350975"/>
            <a:ext cx="5561100" cy="507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SzPts val="1400"/>
              <a:buNone/>
            </a:pPr>
            <a:r>
              <a:rPr lang="en" sz="2100" b="1" dirty="0"/>
              <a:t>Short Term Rental Overview</a:t>
            </a:r>
            <a:endParaRPr sz="2100" b="1" dirty="0"/>
          </a:p>
        </p:txBody>
      </p:sp>
      <p:pic>
        <p:nvPicPr>
          <p:cNvPr id="389" name="Google Shape;389;p46" descr="STR Program Overview: Diverse Selection, Flexible Durations, Savings, and Streamlined Services to include flexible durations of 120 days for vehicles and 365 for solutions. It also provides savings and efficiency theough consolidared procurement. GSA handles all requirement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8550" y="1224206"/>
            <a:ext cx="7814400" cy="3705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47"/>
          <p:cNvSpPr txBox="1">
            <a:spLocks noGrp="1"/>
          </p:cNvSpPr>
          <p:nvPr>
            <p:ph type="title" idx="4294967295"/>
          </p:nvPr>
        </p:nvSpPr>
        <p:spPr>
          <a:xfrm>
            <a:off x="1968725" y="2123600"/>
            <a:ext cx="5786100" cy="13941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chemeClr val="lt1"/>
                </a:solidFill>
                <a:effectLst/>
                <a:uLnTx/>
                <a:uFillTx/>
                <a:latin typeface="Arial"/>
                <a:ea typeface="Arial"/>
                <a:cs typeface="Arial"/>
                <a:sym typeface="Arial"/>
              </a:rPr>
              <a:t>GSA Managed Services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chemeClr val="accent1"/>
                </a:solidFill>
                <a:effectLst/>
                <a:uLnTx/>
                <a:uFillTx/>
                <a:latin typeface="Arial"/>
                <a:ea typeface="Arial"/>
                <a:cs typeface="Arial"/>
                <a:sym typeface="Arial"/>
              </a:rPr>
              <a:t>Non-Mandatory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2" name="Google Shape;402;p48"/>
          <p:cNvSpPr txBox="1">
            <a:spLocks noGrp="1"/>
          </p:cNvSpPr>
          <p:nvPr>
            <p:ph type="title"/>
          </p:nvPr>
        </p:nvSpPr>
        <p:spPr>
          <a:xfrm>
            <a:off x="2533350" y="350975"/>
            <a:ext cx="5561100" cy="507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SzPts val="1400"/>
              <a:buNone/>
            </a:pPr>
            <a:r>
              <a:rPr lang="en" sz="2100" b="1" dirty="0"/>
              <a:t>Services for Agency Owned Vehicles</a:t>
            </a:r>
            <a:endParaRPr sz="2100" b="1" dirty="0"/>
          </a:p>
        </p:txBody>
      </p:sp>
      <p:sp>
        <p:nvSpPr>
          <p:cNvPr id="400" name="Google Shape;400;p48"/>
          <p:cNvSpPr txBox="1">
            <a:spLocks noGrp="1"/>
          </p:cNvSpPr>
          <p:nvPr>
            <p:ph type="body" idx="1"/>
          </p:nvPr>
        </p:nvSpPr>
        <p:spPr>
          <a:xfrm>
            <a:off x="94650" y="1254000"/>
            <a:ext cx="4340400" cy="3586500"/>
          </a:xfrm>
          <a:prstGeom prst="rect">
            <a:avLst/>
          </a:prstGeom>
        </p:spPr>
        <p:txBody>
          <a:bodyPr spcFirstLastPara="1" wrap="square" lIns="91425" tIns="91425" rIns="91425" bIns="91425" anchor="t" anchorCtr="0">
            <a:normAutofit fontScale="92500" lnSpcReduction="20000"/>
          </a:bodyPr>
          <a:lstStyle/>
          <a:p>
            <a:pPr marL="457200" lvl="0" indent="-342900" algn="l" rtl="0">
              <a:lnSpc>
                <a:spcPct val="100000"/>
              </a:lnSpc>
              <a:spcBef>
                <a:spcPts val="0"/>
              </a:spcBef>
              <a:spcAft>
                <a:spcPts val="0"/>
              </a:spcAft>
              <a:buClr>
                <a:srgbClr val="111827"/>
              </a:buClr>
              <a:buSzPts val="1800"/>
              <a:buChar char="➔"/>
            </a:pPr>
            <a:r>
              <a:rPr lang="en">
                <a:solidFill>
                  <a:srgbClr val="111827"/>
                </a:solidFill>
              </a:rPr>
              <a:t>GSA offers a la carte vehicle services for agency owned vehicles</a:t>
            </a:r>
            <a:endParaRPr>
              <a:solidFill>
                <a:srgbClr val="111827"/>
              </a:solidFill>
            </a:endParaRPr>
          </a:p>
          <a:p>
            <a:pPr marL="457200" lvl="0" indent="-342900" algn="l" rtl="0">
              <a:lnSpc>
                <a:spcPct val="100000"/>
              </a:lnSpc>
              <a:spcBef>
                <a:spcPts val="1000"/>
              </a:spcBef>
              <a:spcAft>
                <a:spcPts val="0"/>
              </a:spcAft>
              <a:buClr>
                <a:srgbClr val="111827"/>
              </a:buClr>
              <a:buSzPts val="1800"/>
              <a:buChar char="➔"/>
            </a:pPr>
            <a:r>
              <a:rPr lang="en" u="sng">
                <a:solidFill>
                  <a:schemeClr val="hlink"/>
                </a:solidFill>
                <a:hlinkClick r:id="rId3"/>
              </a:rPr>
              <a:t>GSAFleet.gov</a:t>
            </a:r>
            <a:r>
              <a:rPr lang="en">
                <a:solidFill>
                  <a:srgbClr val="111827"/>
                </a:solidFill>
              </a:rPr>
              <a:t> Platform</a:t>
            </a:r>
            <a:endParaRPr>
              <a:solidFill>
                <a:srgbClr val="111827"/>
              </a:solidFill>
            </a:endParaRPr>
          </a:p>
          <a:p>
            <a:pPr marL="457200" lvl="0" indent="-342900" algn="l" rtl="0">
              <a:lnSpc>
                <a:spcPct val="100000"/>
              </a:lnSpc>
              <a:spcBef>
                <a:spcPts val="1000"/>
              </a:spcBef>
              <a:spcAft>
                <a:spcPts val="0"/>
              </a:spcAft>
              <a:buClr>
                <a:srgbClr val="111827"/>
              </a:buClr>
              <a:buSzPts val="1800"/>
              <a:buChar char="➔"/>
            </a:pPr>
            <a:r>
              <a:rPr lang="en">
                <a:solidFill>
                  <a:srgbClr val="111827"/>
                </a:solidFill>
              </a:rPr>
              <a:t>GSA expertise &amp; trust</a:t>
            </a:r>
            <a:endParaRPr>
              <a:solidFill>
                <a:srgbClr val="111827"/>
              </a:solidFill>
            </a:endParaRPr>
          </a:p>
          <a:p>
            <a:pPr marL="457200" lvl="0" indent="-342900" algn="l" rtl="0">
              <a:lnSpc>
                <a:spcPct val="100000"/>
              </a:lnSpc>
              <a:spcBef>
                <a:spcPts val="1000"/>
              </a:spcBef>
              <a:spcAft>
                <a:spcPts val="0"/>
              </a:spcAft>
              <a:buClr>
                <a:srgbClr val="111827"/>
              </a:buClr>
              <a:buSzPts val="1800"/>
              <a:buChar char="➔"/>
            </a:pPr>
            <a:r>
              <a:rPr lang="en">
                <a:solidFill>
                  <a:srgbClr val="111827"/>
                </a:solidFill>
              </a:rPr>
              <a:t>Integrated Billing</a:t>
            </a:r>
            <a:endParaRPr>
              <a:solidFill>
                <a:srgbClr val="111827"/>
              </a:solidFill>
            </a:endParaRPr>
          </a:p>
          <a:p>
            <a:pPr marL="457200" lvl="0" indent="-342900" algn="l" rtl="0">
              <a:lnSpc>
                <a:spcPct val="100000"/>
              </a:lnSpc>
              <a:spcBef>
                <a:spcPts val="1000"/>
              </a:spcBef>
              <a:spcAft>
                <a:spcPts val="0"/>
              </a:spcAft>
              <a:buClr>
                <a:srgbClr val="111827"/>
              </a:buClr>
              <a:buSzPts val="1800"/>
              <a:buChar char="➔"/>
            </a:pPr>
            <a:r>
              <a:rPr lang="en">
                <a:solidFill>
                  <a:srgbClr val="111827"/>
                </a:solidFill>
              </a:rPr>
              <a:t>No procurement necessary</a:t>
            </a:r>
            <a:endParaRPr>
              <a:solidFill>
                <a:srgbClr val="111827"/>
              </a:solidFill>
            </a:endParaRPr>
          </a:p>
          <a:p>
            <a:pPr marL="457200" lvl="0" indent="-342900" algn="l" rtl="0">
              <a:lnSpc>
                <a:spcPct val="100000"/>
              </a:lnSpc>
              <a:spcBef>
                <a:spcPts val="1000"/>
              </a:spcBef>
              <a:spcAft>
                <a:spcPts val="0"/>
              </a:spcAft>
              <a:buClr>
                <a:srgbClr val="111827"/>
              </a:buClr>
              <a:buSzPts val="1800"/>
              <a:buChar char="➔"/>
            </a:pPr>
            <a:r>
              <a:rPr lang="en">
                <a:solidFill>
                  <a:srgbClr val="111827"/>
                </a:solidFill>
              </a:rPr>
              <a:t>A system already housing agency inventory data</a:t>
            </a:r>
            <a:endParaRPr>
              <a:solidFill>
                <a:srgbClr val="111827"/>
              </a:solidFill>
            </a:endParaRPr>
          </a:p>
          <a:p>
            <a:pPr marL="457200" lvl="0" indent="-342900" algn="l" rtl="0">
              <a:lnSpc>
                <a:spcPct val="100000"/>
              </a:lnSpc>
              <a:spcBef>
                <a:spcPts val="1000"/>
              </a:spcBef>
              <a:spcAft>
                <a:spcPts val="0"/>
              </a:spcAft>
              <a:buClr>
                <a:srgbClr val="111827"/>
              </a:buClr>
              <a:buSzPts val="1800"/>
              <a:buChar char="➔"/>
            </a:pPr>
            <a:r>
              <a:rPr lang="en">
                <a:solidFill>
                  <a:srgbClr val="111827"/>
                </a:solidFill>
              </a:rPr>
              <a:t>Telematics available today at prices below commercial &amp; MAS pricing</a:t>
            </a:r>
            <a:endParaRPr>
              <a:solidFill>
                <a:srgbClr val="111827"/>
              </a:solidFill>
            </a:endParaRPr>
          </a:p>
          <a:p>
            <a:pPr marL="457200" lvl="0" indent="-342900" algn="l" rtl="0">
              <a:lnSpc>
                <a:spcPct val="100000"/>
              </a:lnSpc>
              <a:spcBef>
                <a:spcPts val="1000"/>
              </a:spcBef>
              <a:spcAft>
                <a:spcPts val="1000"/>
              </a:spcAft>
              <a:buClr>
                <a:srgbClr val="111827"/>
              </a:buClr>
              <a:buSzPts val="1800"/>
              <a:buChar char="➔"/>
            </a:pPr>
            <a:r>
              <a:rPr lang="en">
                <a:solidFill>
                  <a:srgbClr val="111827"/>
                </a:solidFill>
              </a:rPr>
              <a:t>More solutions on the horizon</a:t>
            </a:r>
            <a:endParaRPr>
              <a:solidFill>
                <a:srgbClr val="111827"/>
              </a:solidFill>
            </a:endParaRPr>
          </a:p>
        </p:txBody>
      </p:sp>
      <p:graphicFrame>
        <p:nvGraphicFramePr>
          <p:cNvPr id="401" name="Google Shape;401;p48"/>
          <p:cNvGraphicFramePr/>
          <p:nvPr>
            <p:extLst>
              <p:ext uri="{D42A27DB-BD31-4B8C-83A1-F6EECF244321}">
                <p14:modId xmlns:p14="http://schemas.microsoft.com/office/powerpoint/2010/main" val="1576269069"/>
              </p:ext>
            </p:extLst>
          </p:nvPr>
        </p:nvGraphicFramePr>
        <p:xfrm>
          <a:off x="4435050" y="1916775"/>
          <a:ext cx="4542550" cy="1822290"/>
        </p:xfrm>
        <a:graphic>
          <a:graphicData uri="http://schemas.openxmlformats.org/drawingml/2006/table">
            <a:tbl>
              <a:tblPr firstRow="1">
                <a:noFill/>
                <a:tableStyleId>{5E523F96-D905-424F-81DD-0DF892A586B5}</a:tableStyleId>
              </a:tblPr>
              <a:tblGrid>
                <a:gridCol w="3528475">
                  <a:extLst>
                    <a:ext uri="{9D8B030D-6E8A-4147-A177-3AD203B41FA5}">
                      <a16:colId xmlns:a16="http://schemas.microsoft.com/office/drawing/2014/main" val="20000"/>
                    </a:ext>
                  </a:extLst>
                </a:gridCol>
                <a:gridCol w="1014075">
                  <a:extLst>
                    <a:ext uri="{9D8B030D-6E8A-4147-A177-3AD203B41FA5}">
                      <a16:colId xmlns:a16="http://schemas.microsoft.com/office/drawing/2014/main" val="20001"/>
                    </a:ext>
                  </a:extLst>
                </a:gridCol>
              </a:tblGrid>
              <a:tr h="428425">
                <a:tc>
                  <a:txBody>
                    <a:bodyPr/>
                    <a:lstStyle/>
                    <a:p>
                      <a:pPr marL="0" lvl="0" indent="0" algn="l" rtl="0">
                        <a:spcBef>
                          <a:spcPts val="0"/>
                        </a:spcBef>
                        <a:spcAft>
                          <a:spcPts val="0"/>
                        </a:spcAft>
                        <a:buNone/>
                      </a:pPr>
                      <a:r>
                        <a:rPr lang="en" b="1">
                          <a:solidFill>
                            <a:schemeClr val="lt1"/>
                          </a:solidFill>
                        </a:rPr>
                        <a:t>Telematics Service Offering</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rgbClr val="01538D"/>
                    </a:solidFill>
                  </a:tcPr>
                </a:tc>
                <a:tc>
                  <a:txBody>
                    <a:bodyPr/>
                    <a:lstStyle/>
                    <a:p>
                      <a:pPr marL="0" lvl="0" indent="0" algn="l" rtl="0">
                        <a:spcBef>
                          <a:spcPts val="0"/>
                        </a:spcBef>
                        <a:spcAft>
                          <a:spcPts val="0"/>
                        </a:spcAft>
                        <a:buNone/>
                      </a:pPr>
                      <a:r>
                        <a:rPr lang="en" b="1">
                          <a:solidFill>
                            <a:schemeClr val="lt1"/>
                          </a:solidFill>
                        </a:rPr>
                        <a:t>Price per Vehicle</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rgbClr val="01538D"/>
                    </a:solidFill>
                  </a:tcPr>
                </a:tc>
                <a:extLst>
                  <a:ext uri="{0D108BD9-81ED-4DB2-BD59-A6C34878D82A}">
                    <a16:rowId xmlns:a16="http://schemas.microsoft.com/office/drawing/2014/main" val="10000"/>
                  </a:ext>
                </a:extLst>
              </a:tr>
              <a:tr h="603150">
                <a:tc>
                  <a:txBody>
                    <a:bodyPr/>
                    <a:lstStyle/>
                    <a:p>
                      <a:pPr marL="0" lvl="0" indent="0" algn="l" rtl="0">
                        <a:spcBef>
                          <a:spcPts val="0"/>
                        </a:spcBef>
                        <a:spcAft>
                          <a:spcPts val="0"/>
                        </a:spcAft>
                        <a:buNone/>
                      </a:pPr>
                      <a:r>
                        <a:rPr lang="en"/>
                        <a:t>GSA Managed Services (AO) Telematics</a:t>
                      </a:r>
                      <a:endParaRPr/>
                    </a:p>
                    <a:p>
                      <a:pPr marL="457200" lvl="0" indent="-311150" algn="l" rtl="0">
                        <a:spcBef>
                          <a:spcPts val="0"/>
                        </a:spcBef>
                        <a:spcAft>
                          <a:spcPts val="0"/>
                        </a:spcAft>
                        <a:buSzPts val="1300"/>
                        <a:buChar char="➢"/>
                      </a:pPr>
                      <a:r>
                        <a:rPr lang="en" sz="1300"/>
                        <a:t>GSA’s Monthly Subscription Price</a:t>
                      </a:r>
                      <a:endParaRPr sz="1300"/>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l" rtl="0">
                        <a:spcBef>
                          <a:spcPts val="0"/>
                        </a:spcBef>
                        <a:spcAft>
                          <a:spcPts val="0"/>
                        </a:spcAft>
                        <a:buNone/>
                      </a:pPr>
                      <a:r>
                        <a:rPr lang="en"/>
                        <a:t>$15.50</a:t>
                      </a:r>
                      <a:endParaRPr/>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1"/>
                  </a:ext>
                </a:extLst>
              </a:tr>
              <a:tr h="457350">
                <a:tc>
                  <a:txBody>
                    <a:bodyPr/>
                    <a:lstStyle/>
                    <a:p>
                      <a:pPr marL="0" lvl="0" indent="0" algn="l" rtl="0">
                        <a:spcBef>
                          <a:spcPts val="0"/>
                        </a:spcBef>
                        <a:spcAft>
                          <a:spcPts val="0"/>
                        </a:spcAft>
                        <a:buNone/>
                      </a:pPr>
                      <a:r>
                        <a:rPr lang="en"/>
                        <a:t>Multiple Award Schedule (MAS)</a:t>
                      </a:r>
                      <a:endParaRPr/>
                    </a:p>
                    <a:p>
                      <a:pPr marL="457200" lvl="0" indent="-317500" algn="l" rtl="0">
                        <a:spcBef>
                          <a:spcPts val="0"/>
                        </a:spcBef>
                        <a:spcAft>
                          <a:spcPts val="0"/>
                        </a:spcAft>
                        <a:buSzPts val="1400"/>
                        <a:buChar char="➢"/>
                      </a:pPr>
                      <a:r>
                        <a:rPr lang="en"/>
                        <a:t>Geotab Monthly Subscription Price</a:t>
                      </a:r>
                      <a:endParaRPr/>
                    </a:p>
                  </a:txBody>
                  <a:tcPr marL="91425" marR="91425" marT="91425" marB="91425"/>
                </a:tc>
                <a:tc>
                  <a:txBody>
                    <a:bodyPr/>
                    <a:lstStyle/>
                    <a:p>
                      <a:pPr marL="0" lvl="0" indent="0" algn="l" rtl="0">
                        <a:spcBef>
                          <a:spcPts val="0"/>
                        </a:spcBef>
                        <a:spcAft>
                          <a:spcPts val="0"/>
                        </a:spcAft>
                        <a:buNone/>
                      </a:pPr>
                      <a:r>
                        <a:rPr lang="en" dirty="0"/>
                        <a:t>$16.24</a:t>
                      </a:r>
                      <a:endParaRPr dirty="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11" name="Google Shape;411;p49"/>
          <p:cNvSpPr txBox="1">
            <a:spLocks noGrp="1"/>
          </p:cNvSpPr>
          <p:nvPr>
            <p:ph type="title" idx="4294967295"/>
          </p:nvPr>
        </p:nvSpPr>
        <p:spPr>
          <a:xfrm>
            <a:off x="2533350" y="350975"/>
            <a:ext cx="5561100" cy="507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SzPts val="1400"/>
              <a:buNone/>
            </a:pPr>
            <a:r>
              <a:rPr lang="en" sz="2100" b="1" dirty="0"/>
              <a:t>Potential Future Fleet Services</a:t>
            </a:r>
            <a:endParaRPr sz="2100" b="1" dirty="0"/>
          </a:p>
        </p:txBody>
      </p:sp>
      <p:sp>
        <p:nvSpPr>
          <p:cNvPr id="408" name="Google Shape;408;p49"/>
          <p:cNvSpPr txBox="1">
            <a:spLocks noGrp="1"/>
          </p:cNvSpPr>
          <p:nvPr>
            <p:ph type="body" idx="4294967295"/>
          </p:nvPr>
        </p:nvSpPr>
        <p:spPr>
          <a:xfrm>
            <a:off x="282400" y="1293166"/>
            <a:ext cx="4168500" cy="2534700"/>
          </a:xfrm>
          <a:prstGeom prst="rect">
            <a:avLst/>
          </a:prstGeom>
        </p:spPr>
        <p:txBody>
          <a:bodyPr spcFirstLastPara="1" wrap="square" lIns="91425" tIns="91425" rIns="91425" bIns="91425" anchor="t" anchorCtr="0">
            <a:spAutoFit/>
          </a:bodyPr>
          <a:lstStyle/>
          <a:p>
            <a:pPr marL="342900" lvl="0" indent="-279400" algn="l" rtl="0">
              <a:lnSpc>
                <a:spcPct val="100000"/>
              </a:lnSpc>
              <a:spcBef>
                <a:spcPts val="0"/>
              </a:spcBef>
              <a:spcAft>
                <a:spcPts val="0"/>
              </a:spcAft>
              <a:buClr>
                <a:schemeClr val="dk1"/>
              </a:buClr>
              <a:buSzPts val="1800"/>
              <a:buChar char="●"/>
            </a:pPr>
            <a:r>
              <a:rPr lang="en">
                <a:solidFill>
                  <a:schemeClr val="dk1"/>
                </a:solidFill>
              </a:rPr>
              <a:t>Accident Management</a:t>
            </a:r>
            <a:endParaRPr>
              <a:solidFill>
                <a:schemeClr val="dk1"/>
              </a:solidFill>
            </a:endParaRPr>
          </a:p>
          <a:p>
            <a:pPr marL="342900" lvl="0" indent="-279400" algn="l" rtl="0">
              <a:lnSpc>
                <a:spcPct val="100000"/>
              </a:lnSpc>
              <a:spcBef>
                <a:spcPts val="800"/>
              </a:spcBef>
              <a:spcAft>
                <a:spcPts val="0"/>
              </a:spcAft>
              <a:buClr>
                <a:schemeClr val="dk1"/>
              </a:buClr>
              <a:buSzPts val="1800"/>
              <a:buChar char="●"/>
            </a:pPr>
            <a:r>
              <a:rPr lang="en">
                <a:solidFill>
                  <a:schemeClr val="dk1"/>
                </a:solidFill>
              </a:rPr>
              <a:t>Emissions Management</a:t>
            </a:r>
            <a:endParaRPr>
              <a:solidFill>
                <a:schemeClr val="dk1"/>
              </a:solidFill>
            </a:endParaRPr>
          </a:p>
          <a:p>
            <a:pPr marL="342900" lvl="0" indent="-279400" algn="l" rtl="0">
              <a:lnSpc>
                <a:spcPct val="100000"/>
              </a:lnSpc>
              <a:spcBef>
                <a:spcPts val="800"/>
              </a:spcBef>
              <a:spcAft>
                <a:spcPts val="0"/>
              </a:spcAft>
              <a:buClr>
                <a:schemeClr val="dk1"/>
              </a:buClr>
              <a:buSzPts val="1800"/>
              <a:buChar char="●"/>
            </a:pPr>
            <a:r>
              <a:rPr lang="en">
                <a:solidFill>
                  <a:schemeClr val="dk1"/>
                </a:solidFill>
              </a:rPr>
              <a:t>Enhanced Fleet Management Information System</a:t>
            </a:r>
            <a:endParaRPr>
              <a:solidFill>
                <a:schemeClr val="dk1"/>
              </a:solidFill>
            </a:endParaRPr>
          </a:p>
          <a:p>
            <a:pPr marL="342900" lvl="0" indent="-279400" algn="l" rtl="0">
              <a:lnSpc>
                <a:spcPct val="100000"/>
              </a:lnSpc>
              <a:spcBef>
                <a:spcPts val="800"/>
              </a:spcBef>
              <a:spcAft>
                <a:spcPts val="0"/>
              </a:spcAft>
              <a:buClr>
                <a:schemeClr val="dk1"/>
              </a:buClr>
              <a:buSzPts val="1800"/>
              <a:buChar char="●"/>
            </a:pPr>
            <a:r>
              <a:rPr lang="en">
                <a:solidFill>
                  <a:schemeClr val="dk1"/>
                </a:solidFill>
              </a:rPr>
              <a:t>Fleet Services Card and Loss Prevention</a:t>
            </a:r>
            <a:endParaRPr>
              <a:solidFill>
                <a:schemeClr val="dk1"/>
              </a:solidFill>
            </a:endParaRPr>
          </a:p>
          <a:p>
            <a:pPr marL="342900" lvl="0" indent="-279400" algn="l" rtl="0">
              <a:lnSpc>
                <a:spcPct val="100000"/>
              </a:lnSpc>
              <a:spcBef>
                <a:spcPts val="800"/>
              </a:spcBef>
              <a:spcAft>
                <a:spcPts val="800"/>
              </a:spcAft>
              <a:buClr>
                <a:schemeClr val="dk1"/>
              </a:buClr>
              <a:buSzPts val="1800"/>
              <a:buChar char="●"/>
            </a:pPr>
            <a:r>
              <a:rPr lang="en">
                <a:solidFill>
                  <a:schemeClr val="dk1"/>
                </a:solidFill>
              </a:rPr>
              <a:t>Maintenance Management</a:t>
            </a:r>
            <a:endParaRPr>
              <a:solidFill>
                <a:schemeClr val="dk1"/>
              </a:solidFill>
            </a:endParaRPr>
          </a:p>
        </p:txBody>
      </p:sp>
      <p:sp>
        <p:nvSpPr>
          <p:cNvPr id="409" name="Google Shape;409;p49"/>
          <p:cNvSpPr txBox="1">
            <a:spLocks noGrp="1"/>
          </p:cNvSpPr>
          <p:nvPr>
            <p:ph type="body" idx="4294967295"/>
          </p:nvPr>
        </p:nvSpPr>
        <p:spPr>
          <a:xfrm>
            <a:off x="4571999" y="1293165"/>
            <a:ext cx="4168500" cy="2083200"/>
          </a:xfrm>
          <a:prstGeom prst="rect">
            <a:avLst/>
          </a:prstGeom>
        </p:spPr>
        <p:txBody>
          <a:bodyPr spcFirstLastPara="1" wrap="square" lIns="91425" tIns="91425" rIns="91425" bIns="91425" anchor="t" anchorCtr="0">
            <a:spAutoFit/>
          </a:bodyPr>
          <a:lstStyle/>
          <a:p>
            <a:pPr marL="342900" lvl="0" indent="-279400" algn="l" rtl="0">
              <a:lnSpc>
                <a:spcPct val="100000"/>
              </a:lnSpc>
              <a:spcBef>
                <a:spcPts val="0"/>
              </a:spcBef>
              <a:spcAft>
                <a:spcPts val="0"/>
              </a:spcAft>
              <a:buClr>
                <a:schemeClr val="dk1"/>
              </a:buClr>
              <a:buSzPts val="1800"/>
              <a:buChar char="●"/>
            </a:pPr>
            <a:r>
              <a:rPr lang="en">
                <a:solidFill>
                  <a:schemeClr val="dk1"/>
                </a:solidFill>
              </a:rPr>
              <a:t>Marshalling/Accepting new vehicles </a:t>
            </a:r>
            <a:endParaRPr>
              <a:solidFill>
                <a:schemeClr val="dk1"/>
              </a:solidFill>
            </a:endParaRPr>
          </a:p>
          <a:p>
            <a:pPr marL="342900" lvl="0" indent="-279400" algn="l" rtl="0">
              <a:lnSpc>
                <a:spcPct val="100000"/>
              </a:lnSpc>
              <a:spcBef>
                <a:spcPts val="1000"/>
              </a:spcBef>
              <a:spcAft>
                <a:spcPts val="0"/>
              </a:spcAft>
              <a:buClr>
                <a:schemeClr val="dk1"/>
              </a:buClr>
              <a:buSzPts val="1800"/>
              <a:buChar char="●"/>
            </a:pPr>
            <a:r>
              <a:rPr lang="en">
                <a:solidFill>
                  <a:schemeClr val="dk1"/>
                </a:solidFill>
              </a:rPr>
              <a:t>Recall Management </a:t>
            </a:r>
            <a:endParaRPr>
              <a:solidFill>
                <a:schemeClr val="dk1"/>
              </a:solidFill>
            </a:endParaRPr>
          </a:p>
          <a:p>
            <a:pPr marL="342900" lvl="0" indent="-279400" algn="l" rtl="0">
              <a:lnSpc>
                <a:spcPct val="100000"/>
              </a:lnSpc>
              <a:spcBef>
                <a:spcPts val="1000"/>
              </a:spcBef>
              <a:spcAft>
                <a:spcPts val="0"/>
              </a:spcAft>
              <a:buClr>
                <a:schemeClr val="dk1"/>
              </a:buClr>
              <a:buSzPts val="1800"/>
              <a:buChar char="●"/>
            </a:pPr>
            <a:r>
              <a:rPr lang="en">
                <a:solidFill>
                  <a:schemeClr val="dk1"/>
                </a:solidFill>
              </a:rPr>
              <a:t>Sales (Remarketing) </a:t>
            </a:r>
            <a:endParaRPr>
              <a:solidFill>
                <a:schemeClr val="dk1"/>
              </a:solidFill>
            </a:endParaRPr>
          </a:p>
          <a:p>
            <a:pPr marL="342900" lvl="0" indent="-279400" algn="l" rtl="0">
              <a:lnSpc>
                <a:spcPct val="100000"/>
              </a:lnSpc>
              <a:spcBef>
                <a:spcPts val="1000"/>
              </a:spcBef>
              <a:spcAft>
                <a:spcPts val="0"/>
              </a:spcAft>
              <a:buClr>
                <a:schemeClr val="dk1"/>
              </a:buClr>
              <a:buSzPts val="1800"/>
              <a:buChar char="●"/>
            </a:pPr>
            <a:r>
              <a:rPr lang="en">
                <a:solidFill>
                  <a:schemeClr val="dk1"/>
                </a:solidFill>
              </a:rPr>
              <a:t>State Plate Management </a:t>
            </a:r>
            <a:endParaRPr>
              <a:solidFill>
                <a:schemeClr val="dk1"/>
              </a:solidFill>
            </a:endParaRPr>
          </a:p>
          <a:p>
            <a:pPr marL="342900" lvl="0" indent="-279400" algn="l" rtl="0">
              <a:lnSpc>
                <a:spcPct val="100000"/>
              </a:lnSpc>
              <a:spcBef>
                <a:spcPts val="1000"/>
              </a:spcBef>
              <a:spcAft>
                <a:spcPts val="1000"/>
              </a:spcAft>
              <a:buClr>
                <a:schemeClr val="dk1"/>
              </a:buClr>
              <a:buSzPts val="1800"/>
              <a:buChar char="●"/>
            </a:pPr>
            <a:r>
              <a:rPr lang="en">
                <a:solidFill>
                  <a:schemeClr val="dk1"/>
                </a:solidFill>
              </a:rPr>
              <a:t>Tolling Solutions</a:t>
            </a:r>
            <a:endParaRPr>
              <a:solidFill>
                <a:schemeClr val="dk1"/>
              </a:solidFill>
            </a:endParaRPr>
          </a:p>
        </p:txBody>
      </p:sp>
      <p:sp>
        <p:nvSpPr>
          <p:cNvPr id="410" name="Google Shape;410;p49"/>
          <p:cNvSpPr txBox="1"/>
          <p:nvPr/>
        </p:nvSpPr>
        <p:spPr>
          <a:xfrm>
            <a:off x="628050" y="3970800"/>
            <a:ext cx="7887900" cy="714300"/>
          </a:xfrm>
          <a:prstGeom prst="rect">
            <a:avLst/>
          </a:prstGeom>
          <a:solidFill>
            <a:srgbClr val="01538D"/>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600" b="1">
                <a:solidFill>
                  <a:schemeClr val="lt1"/>
                </a:solidFill>
              </a:rPr>
              <a:t>Email </a:t>
            </a:r>
            <a:r>
              <a:rPr lang="en" sz="1600" b="1" u="sng">
                <a:solidFill>
                  <a:schemeClr val="lt1"/>
                </a:solidFill>
                <a:hlinkClick r:id="rId3">
                  <a:extLst>
                    <a:ext uri="{A12FA001-AC4F-418D-AE19-62706E023703}">
                      <ahyp:hlinkClr xmlns:ahyp="http://schemas.microsoft.com/office/drawing/2018/hyperlinkcolor" val="tx"/>
                    </a:ext>
                  </a:extLst>
                </a:hlinkClick>
              </a:rPr>
              <a:t>Fleetsolutions@gsa.gov</a:t>
            </a:r>
            <a:r>
              <a:rPr lang="en" sz="1600" b="1">
                <a:solidFill>
                  <a:schemeClr val="lt1"/>
                </a:solidFill>
              </a:rPr>
              <a:t> for more information or to provide feedback on which solutions to launch next!</a:t>
            </a:r>
            <a:endParaRPr sz="1600" b="1">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50">
            <a:extLst>
              <a:ext uri="{C183D7F6-B498-43B3-948B-1728B52AA6E4}">
                <adec:decorative xmlns:adec="http://schemas.microsoft.com/office/drawing/2017/decorative" val="1"/>
              </a:ext>
            </a:extLst>
          </p:cNvPr>
          <p:cNvSpPr/>
          <p:nvPr/>
        </p:nvSpPr>
        <p:spPr>
          <a:xfrm>
            <a:off x="0" y="0"/>
            <a:ext cx="9144000" cy="192900"/>
          </a:xfrm>
          <a:prstGeom prst="rect">
            <a:avLst/>
          </a:prstGeom>
          <a:solidFill>
            <a:srgbClr val="002060"/>
          </a:solidFill>
          <a:ln>
            <a:noFill/>
          </a:ln>
        </p:spPr>
        <p:txBody>
          <a:bodyPr spcFirstLastPara="1" wrap="square" lIns="666200" tIns="34275" rIns="68575" bIns="34275" anchor="b" anchorCtr="0">
            <a:noAutofit/>
          </a:bodyPr>
          <a:lstStyle/>
          <a:p>
            <a:pPr marL="0" marR="0" lvl="0" indent="0" algn="l" rtl="0">
              <a:lnSpc>
                <a:spcPct val="100000"/>
              </a:lnSpc>
              <a:spcBef>
                <a:spcPts val="0"/>
              </a:spcBef>
              <a:spcAft>
                <a:spcPts val="0"/>
              </a:spcAft>
              <a:buClr>
                <a:schemeClr val="dk1"/>
              </a:buClr>
              <a:buSzPts val="1100"/>
              <a:buFont typeface="Calibri"/>
              <a:buNone/>
            </a:pPr>
            <a:endParaRPr sz="1100" b="1" i="0" u="none" strike="noStrike" cap="none">
              <a:solidFill>
                <a:srgbClr val="FFFFFF"/>
              </a:solidFill>
              <a:latin typeface="Calibri"/>
              <a:ea typeface="Calibri"/>
              <a:cs typeface="Calibri"/>
              <a:sym typeface="Calibri"/>
            </a:endParaRPr>
          </a:p>
        </p:txBody>
      </p:sp>
      <p:sp>
        <p:nvSpPr>
          <p:cNvPr id="417" name="Google Shape;417;p50">
            <a:extLst>
              <a:ext uri="{C183D7F6-B498-43B3-948B-1728B52AA6E4}">
                <adec:decorative xmlns:adec="http://schemas.microsoft.com/office/drawing/2017/decorative" val="1"/>
              </a:ext>
            </a:extLst>
          </p:cNvPr>
          <p:cNvSpPr/>
          <p:nvPr/>
        </p:nvSpPr>
        <p:spPr>
          <a:xfrm>
            <a:off x="0" y="191968"/>
            <a:ext cx="9144000" cy="49200"/>
          </a:xfrm>
          <a:prstGeom prst="rect">
            <a:avLst/>
          </a:prstGeom>
          <a:solidFill>
            <a:srgbClr val="75787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2000"/>
              <a:buFont typeface="Calibri"/>
              <a:buNone/>
            </a:pPr>
            <a:endParaRPr sz="2000" b="1" i="0" u="none" strike="noStrike" cap="none">
              <a:solidFill>
                <a:srgbClr val="FFFFFF"/>
              </a:solidFill>
              <a:latin typeface="Calibri"/>
              <a:ea typeface="Calibri"/>
              <a:cs typeface="Calibri"/>
              <a:sym typeface="Calibri"/>
            </a:endParaRPr>
          </a:p>
        </p:txBody>
      </p:sp>
      <p:sp>
        <p:nvSpPr>
          <p:cNvPr id="418" name="Google Shape;418;p50"/>
          <p:cNvSpPr txBox="1">
            <a:spLocks noGrp="1"/>
          </p:cNvSpPr>
          <p:nvPr>
            <p:ph type="title" idx="4294967295"/>
          </p:nvPr>
        </p:nvSpPr>
        <p:spPr>
          <a:xfrm>
            <a:off x="3093604" y="447294"/>
            <a:ext cx="2956800" cy="3693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2060"/>
              </a:buClr>
              <a:buSzPts val="1400"/>
              <a:buFont typeface="Arial"/>
              <a:buNone/>
              <a:tabLst/>
              <a:defRPr/>
            </a:pPr>
            <a:r>
              <a:rPr kumimoji="0" lang="en-US" sz="2400" b="1" i="0" u="none" strike="noStrike" kern="0" cap="none" spc="0" normalizeH="0" baseline="0" noProof="0" dirty="0">
                <a:ln>
                  <a:noFill/>
                </a:ln>
                <a:solidFill>
                  <a:schemeClr val="dk1"/>
                </a:solidFill>
                <a:effectLst/>
                <a:uLnTx/>
                <a:uFillTx/>
                <a:latin typeface="Arial"/>
                <a:ea typeface="Arial"/>
                <a:cs typeface="Arial"/>
                <a:sym typeface="Arial"/>
              </a:rPr>
              <a:t>Contact Us</a:t>
            </a:r>
            <a:endParaRPr kumimoji="0" lang="en-US"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19" name="Google Shape;419;p50"/>
          <p:cNvSpPr txBox="1"/>
          <p:nvPr/>
        </p:nvSpPr>
        <p:spPr>
          <a:xfrm>
            <a:off x="1449000" y="1634265"/>
            <a:ext cx="7193700" cy="3431678"/>
          </a:xfrm>
          <a:prstGeom prst="rect">
            <a:avLst/>
          </a:prstGeom>
          <a:noFill/>
          <a:ln>
            <a:noFill/>
          </a:ln>
        </p:spPr>
        <p:txBody>
          <a:bodyPr spcFirstLastPara="1" wrap="square" lIns="68575" tIns="34275" rIns="68575" bIns="34275" anchor="t" anchorCtr="0">
            <a:spAutoFit/>
          </a:bodyPr>
          <a:lstStyle/>
          <a:p>
            <a:pPr marL="0" marR="0" lvl="0" indent="0" algn="l" rtl="0">
              <a:lnSpc>
                <a:spcPct val="150000"/>
              </a:lnSpc>
              <a:spcBef>
                <a:spcPts val="0"/>
              </a:spcBef>
              <a:spcAft>
                <a:spcPts val="0"/>
              </a:spcAft>
              <a:buNone/>
            </a:pPr>
            <a:r>
              <a:rPr lang="en" sz="1900" b="1" dirty="0">
                <a:solidFill>
                  <a:srgbClr val="0070C0"/>
                </a:solidFill>
              </a:rPr>
              <a:t>Reach out to the GSA Fleet Team for more information: </a:t>
            </a:r>
            <a:endParaRPr sz="1900" dirty="0"/>
          </a:p>
          <a:p>
            <a:pPr marL="457200" lvl="0" indent="-349250" algn="l" rtl="0">
              <a:spcBef>
                <a:spcPts val="0"/>
              </a:spcBef>
              <a:spcAft>
                <a:spcPts val="0"/>
              </a:spcAft>
              <a:buSzPts val="1900"/>
              <a:buChar char="●"/>
            </a:pPr>
            <a:r>
              <a:rPr lang="en" sz="1900" dirty="0"/>
              <a:t>Stephanie Gresalfi, Director, Offering Support Division, GSA Fleet</a:t>
            </a:r>
            <a:endParaRPr sz="1900" dirty="0"/>
          </a:p>
          <a:p>
            <a:pPr marL="457200" lvl="0" indent="0" algn="l" rtl="0">
              <a:spcBef>
                <a:spcPts val="0"/>
              </a:spcBef>
              <a:spcAft>
                <a:spcPts val="0"/>
              </a:spcAft>
              <a:buNone/>
            </a:pPr>
            <a:r>
              <a:rPr lang="en" sz="1900" u="sng" dirty="0">
                <a:solidFill>
                  <a:schemeClr val="hlink"/>
                </a:solidFill>
                <a:hlinkClick r:id="rId3"/>
              </a:rPr>
              <a:t>Stephanie.Gresalfi@gsa.gov</a:t>
            </a:r>
            <a:endParaRPr sz="1900" dirty="0"/>
          </a:p>
          <a:p>
            <a:pPr marL="914400" lvl="0" indent="0" algn="l" rtl="0">
              <a:spcBef>
                <a:spcPts val="0"/>
              </a:spcBef>
              <a:spcAft>
                <a:spcPts val="0"/>
              </a:spcAft>
              <a:buNone/>
            </a:pPr>
            <a:endParaRPr sz="1900" dirty="0"/>
          </a:p>
          <a:p>
            <a:pPr marL="457200" lvl="0" indent="-349250" algn="l" rtl="0">
              <a:spcBef>
                <a:spcPts val="0"/>
              </a:spcBef>
              <a:spcAft>
                <a:spcPts val="0"/>
              </a:spcAft>
              <a:buSzPts val="1900"/>
              <a:buChar char="●"/>
            </a:pPr>
            <a:r>
              <a:rPr lang="en" sz="1900" dirty="0"/>
              <a:t>Jon DiPasquale, Branch Chief, Offering Management Branch, GSA Fleet</a:t>
            </a:r>
            <a:endParaRPr sz="1900" dirty="0"/>
          </a:p>
          <a:p>
            <a:pPr marL="457200" lvl="0" indent="0" algn="l" rtl="0">
              <a:spcBef>
                <a:spcPts val="0"/>
              </a:spcBef>
              <a:spcAft>
                <a:spcPts val="0"/>
              </a:spcAft>
              <a:buNone/>
            </a:pPr>
            <a:r>
              <a:rPr lang="en" sz="1900" u="sng" dirty="0">
                <a:solidFill>
                  <a:schemeClr val="hlink"/>
                </a:solidFill>
                <a:hlinkClick r:id="rId4"/>
              </a:rPr>
              <a:t>Jonathan.DiPasquale@gsa.gov</a:t>
            </a:r>
            <a:endParaRPr sz="1900" dirty="0"/>
          </a:p>
          <a:p>
            <a:pPr marL="457200" lvl="0" indent="0" algn="l" rtl="0">
              <a:spcBef>
                <a:spcPts val="0"/>
              </a:spcBef>
              <a:spcAft>
                <a:spcPts val="0"/>
              </a:spcAft>
              <a:buNone/>
            </a:pPr>
            <a:endParaRPr sz="1900" dirty="0"/>
          </a:p>
          <a:p>
            <a:pPr marL="457200" lvl="0" indent="-349250" algn="l" rtl="0">
              <a:spcBef>
                <a:spcPts val="0"/>
              </a:spcBef>
              <a:spcAft>
                <a:spcPts val="0"/>
              </a:spcAft>
              <a:buSzPts val="1900"/>
              <a:buChar char="●"/>
            </a:pPr>
            <a:r>
              <a:rPr lang="en" sz="1900" dirty="0"/>
              <a:t>GSA Fleet Consolidation Mailbox: </a:t>
            </a:r>
            <a:r>
              <a:rPr lang="en" sz="1900" u="sng" dirty="0">
                <a:solidFill>
                  <a:schemeClr val="hlink"/>
                </a:solidFill>
                <a:hlinkClick r:id="rId5"/>
              </a:rPr>
              <a:t>gsafleet-consolidation@gsa.gov </a:t>
            </a:r>
            <a:endParaRPr sz="1900" dirty="0"/>
          </a:p>
        </p:txBody>
      </p:sp>
      <p:sp>
        <p:nvSpPr>
          <p:cNvPr id="420" name="Google Shape;420;p50">
            <a:extLst>
              <a:ext uri="{C183D7F6-B498-43B3-948B-1728B52AA6E4}">
                <adec:decorative xmlns:adec="http://schemas.microsoft.com/office/drawing/2017/decorative" val="1"/>
              </a:ext>
            </a:extLst>
          </p:cNvPr>
          <p:cNvSpPr/>
          <p:nvPr/>
        </p:nvSpPr>
        <p:spPr>
          <a:xfrm>
            <a:off x="263679" y="35862"/>
            <a:ext cx="6041100" cy="1848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FFFFFF"/>
              </a:buClr>
              <a:buSzPts val="800"/>
              <a:buFont typeface="Arial"/>
              <a:buNone/>
            </a:pPr>
            <a:endParaRPr sz="1100"/>
          </a:p>
        </p:txBody>
      </p:sp>
      <p:sp>
        <p:nvSpPr>
          <p:cNvPr id="421" name="Google Shape;421;p50">
            <a:extLst>
              <a:ext uri="{C183D7F6-B498-43B3-948B-1728B52AA6E4}">
                <adec:decorative xmlns:adec="http://schemas.microsoft.com/office/drawing/2017/decorative" val="1"/>
              </a:ext>
            </a:extLst>
          </p:cNvPr>
          <p:cNvSpPr/>
          <p:nvPr/>
        </p:nvSpPr>
        <p:spPr>
          <a:xfrm>
            <a:off x="501300" y="1498088"/>
            <a:ext cx="723600" cy="711900"/>
          </a:xfrm>
          <a:prstGeom prst="ellipse">
            <a:avLst/>
          </a:prstGeom>
          <a:solidFill>
            <a:schemeClr val="accent1"/>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a:latin typeface="Calibri"/>
              <a:ea typeface="Calibri"/>
              <a:cs typeface="Calibri"/>
              <a:sym typeface="Calibri"/>
            </a:endParaRPr>
          </a:p>
        </p:txBody>
      </p:sp>
      <p:grpSp>
        <p:nvGrpSpPr>
          <p:cNvPr id="422" name="Google Shape;422;p50">
            <a:extLst>
              <a:ext uri="{C183D7F6-B498-43B3-948B-1728B52AA6E4}">
                <adec:decorative xmlns:adec="http://schemas.microsoft.com/office/drawing/2017/decorative" val="1"/>
              </a:ext>
            </a:extLst>
          </p:cNvPr>
          <p:cNvGrpSpPr/>
          <p:nvPr/>
        </p:nvGrpSpPr>
        <p:grpSpPr>
          <a:xfrm>
            <a:off x="680024" y="1739766"/>
            <a:ext cx="366160" cy="334061"/>
            <a:chOff x="6625350" y="1613750"/>
            <a:chExt cx="480525" cy="438400"/>
          </a:xfrm>
        </p:grpSpPr>
        <p:sp>
          <p:nvSpPr>
            <p:cNvPr id="423" name="Google Shape;423;p50"/>
            <p:cNvSpPr/>
            <p:nvPr/>
          </p:nvSpPr>
          <p:spPr>
            <a:xfrm>
              <a:off x="6670525" y="1887275"/>
              <a:ext cx="117875" cy="164875"/>
            </a:xfrm>
            <a:custGeom>
              <a:avLst/>
              <a:gdLst/>
              <a:ahLst/>
              <a:cxnLst/>
              <a:rect l="l" t="t" r="r" b="b"/>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solidFill>
              <a:schemeClr val="lt1"/>
            </a:solidFill>
            <a:ln>
              <a:noFill/>
            </a:ln>
          </p:spPr>
          <p:txBody>
            <a:bodyPr spcFirstLastPara="1" wrap="square" lIns="83325" tIns="83325" rIns="83325" bIns="83325" anchor="ctr" anchorCtr="0">
              <a:noAutofit/>
            </a:bodyPr>
            <a:lstStyle/>
            <a:p>
              <a:pPr marL="0" lvl="0" indent="0" algn="l" rtl="0">
                <a:spcBef>
                  <a:spcPts val="0"/>
                </a:spcBef>
                <a:spcAft>
                  <a:spcPts val="0"/>
                </a:spcAft>
                <a:buNone/>
              </a:pPr>
              <a:endParaRPr sz="1300">
                <a:solidFill>
                  <a:srgbClr val="08153D"/>
                </a:solidFill>
              </a:endParaRPr>
            </a:p>
          </p:txBody>
        </p:sp>
        <p:sp>
          <p:nvSpPr>
            <p:cNvPr id="424" name="Google Shape;424;p50"/>
            <p:cNvSpPr/>
            <p:nvPr/>
          </p:nvSpPr>
          <p:spPr>
            <a:xfrm>
              <a:off x="7075950" y="1754175"/>
              <a:ext cx="29925" cy="99550"/>
            </a:xfrm>
            <a:custGeom>
              <a:avLst/>
              <a:gdLst/>
              <a:ahLst/>
              <a:cxnLst/>
              <a:rect l="l" t="t" r="r" b="b"/>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solidFill>
              <a:schemeClr val="lt1"/>
            </a:solidFill>
            <a:ln>
              <a:noFill/>
            </a:ln>
          </p:spPr>
          <p:txBody>
            <a:bodyPr spcFirstLastPara="1" wrap="square" lIns="83325" tIns="83325" rIns="83325" bIns="83325" anchor="ctr" anchorCtr="0">
              <a:noAutofit/>
            </a:bodyPr>
            <a:lstStyle/>
            <a:p>
              <a:pPr marL="0" lvl="0" indent="0" algn="l" rtl="0">
                <a:spcBef>
                  <a:spcPts val="0"/>
                </a:spcBef>
                <a:spcAft>
                  <a:spcPts val="0"/>
                </a:spcAft>
                <a:buNone/>
              </a:pPr>
              <a:endParaRPr sz="1300">
                <a:solidFill>
                  <a:srgbClr val="08153D"/>
                </a:solidFill>
              </a:endParaRPr>
            </a:p>
          </p:txBody>
        </p:sp>
        <p:sp>
          <p:nvSpPr>
            <p:cNvPr id="425" name="Google Shape;425;p50"/>
            <p:cNvSpPr/>
            <p:nvPr/>
          </p:nvSpPr>
          <p:spPr>
            <a:xfrm>
              <a:off x="6625350" y="1729750"/>
              <a:ext cx="97700" cy="147175"/>
            </a:xfrm>
            <a:custGeom>
              <a:avLst/>
              <a:gdLst/>
              <a:ahLst/>
              <a:cxnLst/>
              <a:rect l="l" t="t" r="r" b="b"/>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solidFill>
              <a:schemeClr val="lt1"/>
            </a:solidFill>
            <a:ln>
              <a:noFill/>
            </a:ln>
          </p:spPr>
          <p:txBody>
            <a:bodyPr spcFirstLastPara="1" wrap="square" lIns="83325" tIns="83325" rIns="83325" bIns="83325" anchor="ctr" anchorCtr="0">
              <a:noAutofit/>
            </a:bodyPr>
            <a:lstStyle/>
            <a:p>
              <a:pPr marL="0" lvl="0" indent="0" algn="l" rtl="0">
                <a:spcBef>
                  <a:spcPts val="0"/>
                </a:spcBef>
                <a:spcAft>
                  <a:spcPts val="0"/>
                </a:spcAft>
                <a:buNone/>
              </a:pPr>
              <a:endParaRPr sz="1300">
                <a:solidFill>
                  <a:srgbClr val="08153D"/>
                </a:solidFill>
              </a:endParaRPr>
            </a:p>
          </p:txBody>
        </p:sp>
        <p:sp>
          <p:nvSpPr>
            <p:cNvPr id="426" name="Google Shape;426;p50"/>
            <p:cNvSpPr/>
            <p:nvPr/>
          </p:nvSpPr>
          <p:spPr>
            <a:xfrm>
              <a:off x="6736475" y="1638175"/>
              <a:ext cx="279650" cy="330325"/>
            </a:xfrm>
            <a:custGeom>
              <a:avLst/>
              <a:gdLst/>
              <a:ahLst/>
              <a:cxnLst/>
              <a:rect l="l" t="t" r="r" b="b"/>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solidFill>
              <a:schemeClr val="lt1"/>
            </a:solidFill>
            <a:ln>
              <a:noFill/>
            </a:ln>
          </p:spPr>
          <p:txBody>
            <a:bodyPr spcFirstLastPara="1" wrap="square" lIns="83325" tIns="83325" rIns="83325" bIns="83325" anchor="ctr" anchorCtr="0">
              <a:noAutofit/>
            </a:bodyPr>
            <a:lstStyle/>
            <a:p>
              <a:pPr marL="0" lvl="0" indent="0" algn="l" rtl="0">
                <a:spcBef>
                  <a:spcPts val="0"/>
                </a:spcBef>
                <a:spcAft>
                  <a:spcPts val="0"/>
                </a:spcAft>
                <a:buNone/>
              </a:pPr>
              <a:endParaRPr sz="1300">
                <a:solidFill>
                  <a:srgbClr val="08153D"/>
                </a:solidFill>
              </a:endParaRPr>
            </a:p>
          </p:txBody>
        </p:sp>
        <p:sp>
          <p:nvSpPr>
            <p:cNvPr id="427" name="Google Shape;427;p50"/>
            <p:cNvSpPr/>
            <p:nvPr/>
          </p:nvSpPr>
          <p:spPr>
            <a:xfrm>
              <a:off x="7029550" y="1613750"/>
              <a:ext cx="34200" cy="379800"/>
            </a:xfrm>
            <a:custGeom>
              <a:avLst/>
              <a:gdLst/>
              <a:ahLst/>
              <a:cxnLst/>
              <a:rect l="l" t="t" r="r" b="b"/>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solidFill>
              <a:schemeClr val="lt1"/>
            </a:solidFill>
            <a:ln>
              <a:noFill/>
            </a:ln>
          </p:spPr>
          <p:txBody>
            <a:bodyPr spcFirstLastPara="1" wrap="square" lIns="83325" tIns="83325" rIns="83325" bIns="83325" anchor="ctr" anchorCtr="0">
              <a:noAutofit/>
            </a:bodyPr>
            <a:lstStyle/>
            <a:p>
              <a:pPr marL="0" lvl="0" indent="0" algn="l" rtl="0">
                <a:spcBef>
                  <a:spcPts val="0"/>
                </a:spcBef>
                <a:spcAft>
                  <a:spcPts val="0"/>
                </a:spcAft>
                <a:buNone/>
              </a:pPr>
              <a:endParaRPr sz="1300">
                <a:solidFill>
                  <a:srgbClr val="08153D"/>
                </a:solidFil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51"/>
          <p:cNvSpPr txBox="1">
            <a:spLocks noGrp="1"/>
          </p:cNvSpPr>
          <p:nvPr>
            <p:ph type="title"/>
          </p:nvPr>
        </p:nvSpPr>
        <p:spPr>
          <a:xfrm>
            <a:off x="444000" y="1096100"/>
            <a:ext cx="8256000" cy="30954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sz="3300" dirty="0"/>
          </a:p>
          <a:p>
            <a:pPr marL="0" lvl="0" indent="0" algn="ctr" rtl="0">
              <a:spcBef>
                <a:spcPts val="0"/>
              </a:spcBef>
              <a:spcAft>
                <a:spcPts val="0"/>
              </a:spcAft>
              <a:buNone/>
            </a:pPr>
            <a:endParaRPr sz="3300" dirty="0"/>
          </a:p>
          <a:p>
            <a:pPr marL="0" lvl="0" indent="0" algn="ctr" rtl="0">
              <a:spcBef>
                <a:spcPts val="0"/>
              </a:spcBef>
              <a:spcAft>
                <a:spcPts val="0"/>
              </a:spcAft>
              <a:buNone/>
            </a:pPr>
            <a:r>
              <a:rPr lang="en" sz="3300" dirty="0"/>
              <a:t>Questions? </a:t>
            </a:r>
            <a:endParaRPr sz="33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9" name="Google Shape;439;p52">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650" y="-19900"/>
            <a:ext cx="9175301" cy="5183325"/>
          </a:xfrm>
          <a:prstGeom prst="rect">
            <a:avLst/>
          </a:prstGeom>
          <a:noFill/>
          <a:ln>
            <a:noFill/>
          </a:ln>
        </p:spPr>
      </p:pic>
      <p:sp>
        <p:nvSpPr>
          <p:cNvPr id="440" name="Google Shape;440;p52">
            <a:extLst>
              <a:ext uri="{C183D7F6-B498-43B3-948B-1728B52AA6E4}">
                <adec:decorative xmlns:adec="http://schemas.microsoft.com/office/drawing/2017/decorative" val="1"/>
              </a:ext>
            </a:extLst>
          </p:cNvPr>
          <p:cNvSpPr/>
          <p:nvPr/>
        </p:nvSpPr>
        <p:spPr>
          <a:xfrm rot="5400000">
            <a:off x="6534550" y="119825"/>
            <a:ext cx="1041900" cy="762300"/>
          </a:xfrm>
          <a:prstGeom prst="rtTriangl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41" name="Google Shape;441;p52">
            <a:extLst>
              <a:ext uri="{C183D7F6-B498-43B3-948B-1728B52AA6E4}">
                <adec:decorative xmlns:adec="http://schemas.microsoft.com/office/drawing/2017/decorative" val="1"/>
              </a:ext>
            </a:extLst>
          </p:cNvPr>
          <p:cNvSpPr/>
          <p:nvPr/>
        </p:nvSpPr>
        <p:spPr>
          <a:xfrm>
            <a:off x="-16650" y="-17275"/>
            <a:ext cx="66942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43" name="Google Shape;443;p52"/>
          <p:cNvSpPr txBox="1">
            <a:spLocks noGrp="1"/>
          </p:cNvSpPr>
          <p:nvPr>
            <p:ph type="ctrTitle" idx="4294967295"/>
          </p:nvPr>
        </p:nvSpPr>
        <p:spPr>
          <a:xfrm>
            <a:off x="311700" y="1333500"/>
            <a:ext cx="5178000" cy="1238400"/>
          </a:xfrm>
          <a:prstGeom prst="rect">
            <a:avLst/>
          </a:prstGeom>
          <a:solidFill>
            <a:srgbClr val="000000">
              <a:alpha val="0"/>
            </a:srgbClr>
          </a:solidFill>
          <a:ln>
            <a:noFill/>
          </a:ln>
        </p:spPr>
        <p:txBody>
          <a:bodyPr spcFirstLastPara="1" wrap="square" lIns="95250" tIns="95250" rIns="95250" bIns="95250" anchor="b" anchorCtr="0">
            <a:normAutofit/>
          </a:bodyPr>
          <a:lstStyle/>
          <a:p>
            <a:pPr marL="0" lvl="0" indent="0" algn="l" rtl="0">
              <a:spcBef>
                <a:spcPts val="0"/>
              </a:spcBef>
              <a:spcAft>
                <a:spcPts val="0"/>
              </a:spcAft>
              <a:buNone/>
            </a:pPr>
            <a:r>
              <a:rPr lang="en" sz="3230" b="1" dirty="0">
                <a:solidFill>
                  <a:srgbClr val="0F172A"/>
                </a:solidFill>
                <a:latin typeface="Arial"/>
                <a:ea typeface="Arial"/>
                <a:cs typeface="Arial"/>
                <a:sym typeface="Arial"/>
              </a:rPr>
              <a:t>GSA’s End User Device BPAs</a:t>
            </a:r>
            <a:endParaRPr sz="3230" b="1" dirty="0">
              <a:solidFill>
                <a:srgbClr val="0F172A"/>
              </a:solidFill>
              <a:latin typeface="Arial"/>
              <a:ea typeface="Arial"/>
              <a:cs typeface="Arial"/>
              <a:sym typeface="Arial"/>
            </a:endParaRPr>
          </a:p>
        </p:txBody>
      </p:sp>
      <p:sp>
        <p:nvSpPr>
          <p:cNvPr id="444" name="Google Shape;444;p52"/>
          <p:cNvSpPr txBox="1">
            <a:spLocks noGrp="1"/>
          </p:cNvSpPr>
          <p:nvPr>
            <p:ph type="subTitle" idx="4294967295"/>
          </p:nvPr>
        </p:nvSpPr>
        <p:spPr>
          <a:xfrm>
            <a:off x="311700" y="2714625"/>
            <a:ext cx="5178000" cy="1714500"/>
          </a:xfrm>
          <a:prstGeom prst="rect">
            <a:avLst/>
          </a:prstGeom>
          <a:solidFill>
            <a:srgbClr val="000000">
              <a:alpha val="0"/>
            </a:srgbClr>
          </a:solidFill>
          <a:ln>
            <a:noFill/>
          </a:ln>
        </p:spPr>
        <p:txBody>
          <a:bodyPr spcFirstLastPara="1" wrap="square" lIns="95250" tIns="95250" rIns="95250" bIns="95250" anchor="t" anchorCtr="0">
            <a:normAutofit/>
          </a:bodyPr>
          <a:lstStyle/>
          <a:p>
            <a:pPr marL="0" lvl="0" indent="0" algn="l" rtl="0">
              <a:spcBef>
                <a:spcPts val="0"/>
              </a:spcBef>
              <a:spcAft>
                <a:spcPts val="0"/>
              </a:spcAft>
              <a:buNone/>
            </a:pPr>
            <a:r>
              <a:rPr lang="en" sz="1500" b="1">
                <a:solidFill>
                  <a:srgbClr val="1E3A8A"/>
                </a:solidFill>
                <a:latin typeface="Arial"/>
                <a:ea typeface="Arial"/>
                <a:cs typeface="Arial"/>
                <a:sym typeface="Arial"/>
              </a:rPr>
              <a:t>Hardware Division Webinar</a:t>
            </a:r>
            <a:endParaRPr sz="1500" b="1">
              <a:solidFill>
                <a:srgbClr val="1E3A8A"/>
              </a:solidFill>
              <a:latin typeface="Arial"/>
              <a:ea typeface="Arial"/>
              <a:cs typeface="Arial"/>
              <a:sym typeface="Arial"/>
            </a:endParaRPr>
          </a:p>
          <a:p>
            <a:pPr marL="0" lvl="0" indent="0" algn="l" rtl="0">
              <a:spcBef>
                <a:spcPts val="900"/>
              </a:spcBef>
              <a:spcAft>
                <a:spcPts val="0"/>
              </a:spcAft>
              <a:buNone/>
            </a:pPr>
            <a:r>
              <a:rPr lang="en" sz="1400" b="0">
                <a:solidFill>
                  <a:srgbClr val="475569"/>
                </a:solidFill>
                <a:latin typeface="Arial"/>
                <a:ea typeface="Arial"/>
                <a:cs typeface="Arial"/>
                <a:sym typeface="Arial"/>
              </a:rPr>
              <a:t>Presenters: Otis Frazier, Joshua Crews</a:t>
            </a:r>
            <a:endParaRPr sz="1400" b="0">
              <a:solidFill>
                <a:srgbClr val="475569"/>
              </a:solidFill>
              <a:latin typeface="Arial"/>
              <a:ea typeface="Arial"/>
              <a:cs typeface="Arial"/>
              <a:sym typeface="Arial"/>
            </a:endParaRPr>
          </a:p>
          <a:p>
            <a:pPr marL="0" lvl="0" indent="0" algn="l" rtl="0">
              <a:spcBef>
                <a:spcPts val="450"/>
              </a:spcBef>
              <a:spcAft>
                <a:spcPts val="1200"/>
              </a:spcAft>
              <a:buNone/>
            </a:pPr>
            <a:r>
              <a:rPr lang="en" sz="1400">
                <a:solidFill>
                  <a:srgbClr val="64748B"/>
                </a:solidFill>
              </a:rPr>
              <a:t>August 27</a:t>
            </a:r>
            <a:r>
              <a:rPr lang="en" sz="1400" b="0">
                <a:solidFill>
                  <a:srgbClr val="64748B"/>
                </a:solidFill>
                <a:latin typeface="Arial"/>
                <a:ea typeface="Arial"/>
                <a:cs typeface="Arial"/>
                <a:sym typeface="Arial"/>
              </a:rPr>
              <a:t>, 2026</a:t>
            </a:r>
            <a:endParaRPr sz="1400" b="0">
              <a:solidFill>
                <a:srgbClr val="64748B"/>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5"/>
          <p:cNvSpPr txBox="1">
            <a:spLocks noGrp="1"/>
          </p:cNvSpPr>
          <p:nvPr>
            <p:ph type="title" idx="4294967295"/>
          </p:nvPr>
        </p:nvSpPr>
        <p:spPr>
          <a:xfrm>
            <a:off x="311700" y="2150850"/>
            <a:ext cx="8520600" cy="8418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3100" dirty="0">
                <a:solidFill>
                  <a:schemeClr val="lt1"/>
                </a:solidFill>
              </a:rPr>
              <a:t>GSA’s Federal Fleet Solutions</a:t>
            </a:r>
            <a:endParaRPr sz="3100" dirty="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53"/>
          <p:cNvSpPr txBox="1">
            <a:spLocks noGrp="1"/>
          </p:cNvSpPr>
          <p:nvPr>
            <p:ph type="title" idx="4294967295"/>
          </p:nvPr>
        </p:nvSpPr>
        <p:spPr>
          <a:xfrm>
            <a:off x="571500" y="1238250"/>
            <a:ext cx="8001000" cy="476400"/>
          </a:xfrm>
          <a:prstGeom prst="rect">
            <a:avLst/>
          </a:prstGeom>
          <a:noFill/>
          <a:ln>
            <a:noFill/>
            <a:prstDash/>
          </a:ln>
          <a:effectLst/>
        </p:spPr>
        <p:txBody>
          <a:bodyPr rot="0" spcFirstLastPara="1"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960" b="1" i="0" u="none" strike="noStrike" kern="0" cap="none" spc="0" normalizeH="0" baseline="0" noProof="0" dirty="0">
                <a:ln>
                  <a:noFill/>
                </a:ln>
                <a:solidFill>
                  <a:srgbClr val="FFFFFF"/>
                </a:solidFill>
                <a:effectLst/>
                <a:uLnTx/>
                <a:uFillTx/>
                <a:latin typeface="Arial"/>
                <a:ea typeface="Arial"/>
                <a:cs typeface="Arial"/>
                <a:sym typeface="Arial"/>
              </a:rPr>
              <a:t>Training Agenda</a:t>
            </a:r>
          </a:p>
        </p:txBody>
      </p:sp>
      <p:sp>
        <p:nvSpPr>
          <p:cNvPr id="450" name="Google Shape;450;p53"/>
          <p:cNvSpPr txBox="1"/>
          <p:nvPr/>
        </p:nvSpPr>
        <p:spPr>
          <a:xfrm>
            <a:off x="571500" y="1809750"/>
            <a:ext cx="8001000" cy="3810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r>
              <a:rPr lang="en" sz="1198" b="0">
                <a:solidFill>
                  <a:srgbClr val="E2E8F0"/>
                </a:solidFill>
                <a:latin typeface="Arial"/>
                <a:ea typeface="Arial"/>
                <a:cs typeface="Arial"/>
                <a:sym typeface="Arial"/>
              </a:rPr>
              <a:t>The following End User Device (EUD) Blanket Purchase Agreements (BPAs) are available on AdvantageSelect:</a:t>
            </a:r>
            <a:endParaRPr sz="1198" b="0">
              <a:solidFill>
                <a:srgbClr val="E2E8F0"/>
              </a:solidFill>
              <a:latin typeface="Arial"/>
              <a:ea typeface="Arial"/>
              <a:cs typeface="Arial"/>
              <a:sym typeface="Arial"/>
            </a:endParaRPr>
          </a:p>
        </p:txBody>
      </p:sp>
      <p:grpSp>
        <p:nvGrpSpPr>
          <p:cNvPr id="451" name="Google Shape;451;p53">
            <a:extLst>
              <a:ext uri="{C183D7F6-B498-43B3-948B-1728B52AA6E4}">
                <adec:decorative xmlns:adec="http://schemas.microsoft.com/office/drawing/2017/decorative" val="1"/>
              </a:ext>
            </a:extLst>
          </p:cNvPr>
          <p:cNvGrpSpPr/>
          <p:nvPr/>
        </p:nvGrpSpPr>
        <p:grpSpPr>
          <a:xfrm>
            <a:off x="571500" y="2381250"/>
            <a:ext cx="8001000" cy="476400"/>
            <a:chOff x="0" y="0"/>
            <a:chExt cx="8001000" cy="476400"/>
          </a:xfrm>
        </p:grpSpPr>
        <p:sp>
          <p:nvSpPr>
            <p:cNvPr id="452" name="Google Shape;452;p53"/>
            <p:cNvSpPr/>
            <p:nvPr/>
          </p:nvSpPr>
          <p:spPr>
            <a:xfrm>
              <a:off x="0" y="47625"/>
              <a:ext cx="381000" cy="381000"/>
            </a:xfrm>
            <a:prstGeom prst="ellipse">
              <a:avLst/>
            </a:prstGeom>
            <a:solidFill>
              <a:srgbClr val="3B82F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53" name="Google Shape;453;p53"/>
            <p:cNvSpPr txBox="1"/>
            <p:nvPr/>
          </p:nvSpPr>
          <p:spPr>
            <a:xfrm>
              <a:off x="0" y="47625"/>
              <a:ext cx="381000" cy="381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400" b="1">
                  <a:solidFill>
                    <a:srgbClr val="FFFFFF"/>
                  </a:solidFill>
                  <a:latin typeface="Arial"/>
                  <a:ea typeface="Arial"/>
                  <a:cs typeface="Arial"/>
                  <a:sym typeface="Arial"/>
                </a:rPr>
                <a:t>01</a:t>
              </a:r>
              <a:endParaRPr sz="1400" b="1">
                <a:solidFill>
                  <a:srgbClr val="FFFFFF"/>
                </a:solidFill>
                <a:latin typeface="Arial"/>
                <a:ea typeface="Arial"/>
                <a:cs typeface="Arial"/>
                <a:sym typeface="Arial"/>
              </a:endParaRPr>
            </a:p>
          </p:txBody>
        </p:sp>
        <p:sp>
          <p:nvSpPr>
            <p:cNvPr id="454" name="Google Shape;454;p53"/>
            <p:cNvSpPr txBox="1"/>
            <p:nvPr/>
          </p:nvSpPr>
          <p:spPr>
            <a:xfrm>
              <a:off x="571500" y="0"/>
              <a:ext cx="7429500" cy="476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500" b="1">
                  <a:solidFill>
                    <a:srgbClr val="FFFFFF"/>
                  </a:solidFill>
                  <a:latin typeface="Arial"/>
                  <a:ea typeface="Arial"/>
                  <a:cs typeface="Arial"/>
                  <a:sym typeface="Arial"/>
                </a:rPr>
                <a:t>Governmentwide Strategic Solutions (GSS) for Desktops and Laptops BPAs</a:t>
              </a:r>
              <a:endParaRPr sz="1500" b="1">
                <a:solidFill>
                  <a:srgbClr val="FFFFFF"/>
                </a:solidFill>
                <a:latin typeface="Arial"/>
                <a:ea typeface="Arial"/>
                <a:cs typeface="Arial"/>
                <a:sym typeface="Arial"/>
              </a:endParaRPr>
            </a:p>
          </p:txBody>
        </p:sp>
      </p:grpSp>
      <p:grpSp>
        <p:nvGrpSpPr>
          <p:cNvPr id="455" name="Google Shape;455;p53">
            <a:extLst>
              <a:ext uri="{C183D7F6-B498-43B3-948B-1728B52AA6E4}">
                <adec:decorative xmlns:adec="http://schemas.microsoft.com/office/drawing/2017/decorative" val="1"/>
              </a:ext>
            </a:extLst>
          </p:cNvPr>
          <p:cNvGrpSpPr/>
          <p:nvPr/>
        </p:nvGrpSpPr>
        <p:grpSpPr>
          <a:xfrm>
            <a:off x="571500" y="3000375"/>
            <a:ext cx="8001000" cy="476400"/>
            <a:chOff x="0" y="0"/>
            <a:chExt cx="8001000" cy="476400"/>
          </a:xfrm>
        </p:grpSpPr>
        <p:sp>
          <p:nvSpPr>
            <p:cNvPr id="456" name="Google Shape;456;p53"/>
            <p:cNvSpPr/>
            <p:nvPr/>
          </p:nvSpPr>
          <p:spPr>
            <a:xfrm>
              <a:off x="0" y="47625"/>
              <a:ext cx="381000" cy="381000"/>
            </a:xfrm>
            <a:prstGeom prst="ellipse">
              <a:avLst/>
            </a:prstGeom>
            <a:solidFill>
              <a:srgbClr val="3B82F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57" name="Google Shape;457;p53"/>
            <p:cNvSpPr txBox="1"/>
            <p:nvPr/>
          </p:nvSpPr>
          <p:spPr>
            <a:xfrm>
              <a:off x="0" y="47625"/>
              <a:ext cx="381000" cy="381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400" b="1">
                  <a:solidFill>
                    <a:srgbClr val="FFFFFF"/>
                  </a:solidFill>
                  <a:latin typeface="Arial"/>
                  <a:ea typeface="Arial"/>
                  <a:cs typeface="Arial"/>
                  <a:sym typeface="Arial"/>
                </a:rPr>
                <a:t>02</a:t>
              </a:r>
              <a:endParaRPr sz="1400" b="1">
                <a:solidFill>
                  <a:srgbClr val="FFFFFF"/>
                </a:solidFill>
                <a:latin typeface="Arial"/>
                <a:ea typeface="Arial"/>
                <a:cs typeface="Arial"/>
                <a:sym typeface="Arial"/>
              </a:endParaRPr>
            </a:p>
          </p:txBody>
        </p:sp>
        <p:sp>
          <p:nvSpPr>
            <p:cNvPr id="458" name="Google Shape;458;p53"/>
            <p:cNvSpPr txBox="1"/>
            <p:nvPr/>
          </p:nvSpPr>
          <p:spPr>
            <a:xfrm>
              <a:off x="571500" y="0"/>
              <a:ext cx="7429500" cy="476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500" b="1">
                  <a:solidFill>
                    <a:srgbClr val="FFFFFF"/>
                  </a:solidFill>
                  <a:latin typeface="Arial"/>
                  <a:ea typeface="Arial"/>
                  <a:cs typeface="Arial"/>
                  <a:sym typeface="Arial"/>
                </a:rPr>
                <a:t>Rugged End User Device BPAs</a:t>
              </a:r>
              <a:endParaRPr sz="1500" b="1">
                <a:solidFill>
                  <a:srgbClr val="FFFFFF"/>
                </a:solidFill>
                <a:latin typeface="Arial"/>
                <a:ea typeface="Arial"/>
                <a:cs typeface="Arial"/>
                <a:sym typeface="Arial"/>
              </a:endParaRPr>
            </a:p>
          </p:txBody>
        </p:sp>
      </p:grpSp>
      <p:grpSp>
        <p:nvGrpSpPr>
          <p:cNvPr id="459" name="Google Shape;459;p53">
            <a:extLst>
              <a:ext uri="{C183D7F6-B498-43B3-948B-1728B52AA6E4}">
                <adec:decorative xmlns:adec="http://schemas.microsoft.com/office/drawing/2017/decorative" val="1"/>
              </a:ext>
            </a:extLst>
          </p:cNvPr>
          <p:cNvGrpSpPr/>
          <p:nvPr/>
        </p:nvGrpSpPr>
        <p:grpSpPr>
          <a:xfrm>
            <a:off x="571500" y="3619500"/>
            <a:ext cx="8001000" cy="476400"/>
            <a:chOff x="0" y="0"/>
            <a:chExt cx="8001000" cy="476400"/>
          </a:xfrm>
        </p:grpSpPr>
        <p:sp>
          <p:nvSpPr>
            <p:cNvPr id="460" name="Google Shape;460;p53"/>
            <p:cNvSpPr/>
            <p:nvPr/>
          </p:nvSpPr>
          <p:spPr>
            <a:xfrm>
              <a:off x="0" y="47625"/>
              <a:ext cx="381000" cy="381000"/>
            </a:xfrm>
            <a:prstGeom prst="ellipse">
              <a:avLst/>
            </a:prstGeom>
            <a:solidFill>
              <a:srgbClr val="3B82F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61" name="Google Shape;461;p53"/>
            <p:cNvSpPr txBox="1"/>
            <p:nvPr/>
          </p:nvSpPr>
          <p:spPr>
            <a:xfrm>
              <a:off x="0" y="47625"/>
              <a:ext cx="381000" cy="381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400" b="1">
                  <a:solidFill>
                    <a:srgbClr val="FFFFFF"/>
                  </a:solidFill>
                  <a:latin typeface="Arial"/>
                  <a:ea typeface="Arial"/>
                  <a:cs typeface="Arial"/>
                  <a:sym typeface="Arial"/>
                </a:rPr>
                <a:t>03</a:t>
              </a:r>
              <a:endParaRPr sz="1400" b="1">
                <a:solidFill>
                  <a:srgbClr val="FFFFFF"/>
                </a:solidFill>
                <a:latin typeface="Arial"/>
                <a:ea typeface="Arial"/>
                <a:cs typeface="Arial"/>
                <a:sym typeface="Arial"/>
              </a:endParaRPr>
            </a:p>
          </p:txBody>
        </p:sp>
        <p:sp>
          <p:nvSpPr>
            <p:cNvPr id="462" name="Google Shape;462;p53"/>
            <p:cNvSpPr txBox="1"/>
            <p:nvPr/>
          </p:nvSpPr>
          <p:spPr>
            <a:xfrm>
              <a:off x="571500" y="0"/>
              <a:ext cx="7429500" cy="476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500" b="1">
                  <a:solidFill>
                    <a:srgbClr val="FFFFFF"/>
                  </a:solidFill>
                  <a:latin typeface="Arial"/>
                  <a:ea typeface="Arial"/>
                  <a:cs typeface="Arial"/>
                  <a:sym typeface="Arial"/>
                </a:rPr>
                <a:t>Governmentwide Printer BPAs</a:t>
              </a:r>
              <a:endParaRPr sz="1500" b="1">
                <a:solidFill>
                  <a:srgbClr val="FFFFFF"/>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54"/>
          <p:cNvSpPr txBox="1">
            <a:spLocks noGrp="1"/>
          </p:cNvSpPr>
          <p:nvPr>
            <p:ph type="title"/>
          </p:nvPr>
        </p:nvSpPr>
        <p:spPr>
          <a:xfrm>
            <a:off x="444000" y="1096100"/>
            <a:ext cx="8256000" cy="572700"/>
          </a:xfrm>
          <a:prstGeom prst="rect">
            <a:avLst/>
          </a:prstGeom>
          <a:solidFill>
            <a:srgbClr val="000000">
              <a:alpha val="0"/>
            </a:srgbClr>
          </a:solidFill>
          <a:ln>
            <a:noFill/>
          </a:ln>
        </p:spPr>
        <p:txBody>
          <a:bodyPr spcFirstLastPara="1" wrap="square" lIns="95250" tIns="95250" rIns="95250" bIns="95250" anchor="ctr" anchorCtr="0">
            <a:normAutofit/>
          </a:bodyPr>
          <a:lstStyle/>
          <a:p>
            <a:pPr marL="0" lvl="0" indent="0" algn="l" rtl="0">
              <a:spcBef>
                <a:spcPts val="0"/>
              </a:spcBef>
              <a:spcAft>
                <a:spcPts val="0"/>
              </a:spcAft>
              <a:buNone/>
            </a:pPr>
            <a:r>
              <a:rPr lang="en" sz="2400" b="1" dirty="0">
                <a:solidFill>
                  <a:srgbClr val="0F172A"/>
                </a:solidFill>
                <a:latin typeface="Arial"/>
                <a:ea typeface="Arial"/>
                <a:cs typeface="Arial"/>
                <a:sym typeface="Arial"/>
              </a:rPr>
              <a:t>End User Device BPAs - Who can use them?</a:t>
            </a:r>
            <a:endParaRPr sz="2400" b="1" dirty="0">
              <a:solidFill>
                <a:srgbClr val="0F172A"/>
              </a:solidFill>
              <a:latin typeface="Arial"/>
              <a:ea typeface="Arial"/>
              <a:cs typeface="Arial"/>
              <a:sym typeface="Arial"/>
            </a:endParaRPr>
          </a:p>
        </p:txBody>
      </p:sp>
      <p:sp>
        <p:nvSpPr>
          <p:cNvPr id="468" name="Google Shape;468;p54"/>
          <p:cNvSpPr txBox="1">
            <a:spLocks noGrp="1"/>
          </p:cNvSpPr>
          <p:nvPr>
            <p:ph type="body" idx="1"/>
          </p:nvPr>
        </p:nvSpPr>
        <p:spPr>
          <a:xfrm>
            <a:off x="444000" y="1803550"/>
            <a:ext cx="8256000" cy="3139200"/>
          </a:xfrm>
          <a:prstGeom prst="rect">
            <a:avLst/>
          </a:prstGeom>
          <a:solidFill>
            <a:srgbClr val="000000">
              <a:alpha val="0"/>
            </a:srgbClr>
          </a:solidFill>
          <a:ln>
            <a:noFill/>
          </a:ln>
        </p:spPr>
        <p:txBody>
          <a:bodyPr spcFirstLastPara="1" wrap="square" lIns="95250" tIns="95250" rIns="95250" bIns="95250" anchor="t" anchorCtr="0">
            <a:normAutofit/>
          </a:bodyPr>
          <a:lstStyle/>
          <a:p>
            <a:pPr marL="457200" lvl="0" indent="-342900" algn="l" rtl="0">
              <a:spcBef>
                <a:spcPts val="0"/>
              </a:spcBef>
              <a:spcAft>
                <a:spcPts val="0"/>
              </a:spcAft>
              <a:buClr>
                <a:srgbClr val="1E3A8A"/>
              </a:buClr>
              <a:buSzPts val="1800"/>
              <a:buFont typeface="Arial"/>
              <a:buChar char="●"/>
            </a:pPr>
            <a:r>
              <a:rPr lang="en" sz="1800" b="0">
                <a:solidFill>
                  <a:srgbClr val="334155"/>
                </a:solidFill>
                <a:latin typeface="Arial"/>
                <a:ea typeface="Arial"/>
                <a:cs typeface="Arial"/>
                <a:sym typeface="Arial"/>
              </a:rPr>
              <a:t>Federal civilian agencies</a:t>
            </a:r>
            <a:endParaRPr sz="1800" b="1">
              <a:solidFill>
                <a:srgbClr val="1E3A8A"/>
              </a:solidFill>
              <a:latin typeface="Arial"/>
              <a:ea typeface="Arial"/>
              <a:cs typeface="Arial"/>
              <a:sym typeface="Arial"/>
            </a:endParaRPr>
          </a:p>
          <a:p>
            <a:pPr marL="457200" lvl="0" indent="-342900" algn="l" rtl="0">
              <a:spcBef>
                <a:spcPts val="1800"/>
              </a:spcBef>
              <a:spcAft>
                <a:spcPts val="0"/>
              </a:spcAft>
              <a:buClr>
                <a:srgbClr val="1E3A8A"/>
              </a:buClr>
              <a:buSzPts val="1800"/>
              <a:buFont typeface="Arial"/>
              <a:buChar char="●"/>
            </a:pPr>
            <a:r>
              <a:rPr lang="en" sz="1800" b="0">
                <a:solidFill>
                  <a:srgbClr val="334155"/>
                </a:solidFill>
                <a:latin typeface="Arial"/>
                <a:ea typeface="Arial"/>
                <a:cs typeface="Arial"/>
                <a:sym typeface="Arial"/>
              </a:rPr>
              <a:t>Department of Defense/War</a:t>
            </a:r>
            <a:endParaRPr sz="1800" b="1">
              <a:solidFill>
                <a:srgbClr val="1E3A8A"/>
              </a:solidFill>
              <a:latin typeface="Arial"/>
              <a:ea typeface="Arial"/>
              <a:cs typeface="Arial"/>
              <a:sym typeface="Arial"/>
            </a:endParaRPr>
          </a:p>
          <a:p>
            <a:pPr marL="457200" lvl="0" indent="-342900" algn="l" rtl="0">
              <a:spcBef>
                <a:spcPts val="1800"/>
              </a:spcBef>
              <a:spcAft>
                <a:spcPts val="0"/>
              </a:spcAft>
              <a:buClr>
                <a:srgbClr val="1E3A8A"/>
              </a:buClr>
              <a:buSzPts val="1800"/>
              <a:buFont typeface="Arial"/>
              <a:buChar char="●"/>
            </a:pPr>
            <a:r>
              <a:rPr lang="en" sz="1800" b="0">
                <a:solidFill>
                  <a:srgbClr val="334155"/>
                </a:solidFill>
                <a:latin typeface="Arial"/>
                <a:ea typeface="Arial"/>
                <a:cs typeface="Arial"/>
                <a:sym typeface="Arial"/>
              </a:rPr>
              <a:t>State &amp; local governments</a:t>
            </a:r>
            <a:endParaRPr sz="1800" b="1">
              <a:solidFill>
                <a:srgbClr val="1E3A8A"/>
              </a:solidFill>
              <a:latin typeface="Arial"/>
              <a:ea typeface="Arial"/>
              <a:cs typeface="Arial"/>
              <a:sym typeface="Arial"/>
            </a:endParaRPr>
          </a:p>
          <a:p>
            <a:pPr marL="457200" lvl="0" indent="-342900" algn="l" rtl="0">
              <a:spcBef>
                <a:spcPts val="1800"/>
              </a:spcBef>
              <a:spcAft>
                <a:spcPts val="0"/>
              </a:spcAft>
              <a:buClr>
                <a:srgbClr val="1E3A8A"/>
              </a:buClr>
              <a:buSzPts val="1800"/>
              <a:buFont typeface="Arial"/>
              <a:buChar char="●"/>
            </a:pPr>
            <a:r>
              <a:rPr lang="en" sz="1800" b="0">
                <a:solidFill>
                  <a:srgbClr val="334155"/>
                </a:solidFill>
                <a:latin typeface="Arial"/>
                <a:ea typeface="Arial"/>
                <a:cs typeface="Arial"/>
                <a:sym typeface="Arial"/>
              </a:rPr>
              <a:t>Tribal &amp; territorial governments</a:t>
            </a:r>
            <a:endParaRPr sz="1800" b="1">
              <a:solidFill>
                <a:srgbClr val="1E3A8A"/>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pic>
        <p:nvPicPr>
          <p:cNvPr id="473" name="Google Shape;473;p55">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5143500"/>
          </a:xfrm>
          <a:prstGeom prst="roundRect">
            <a:avLst>
              <a:gd name="adj" fmla="val 0"/>
            </a:avLst>
          </a:prstGeom>
          <a:noFill/>
          <a:ln>
            <a:noFill/>
          </a:ln>
        </p:spPr>
      </p:pic>
      <p:sp>
        <p:nvSpPr>
          <p:cNvPr id="474" name="Google Shape;474;p55">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475" name="Google Shape;475;p55" descr="ATRW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9253" y="238195"/>
            <a:ext cx="1266000" cy="569700"/>
          </a:xfrm>
          <a:prstGeom prst="rect">
            <a:avLst/>
          </a:prstGeom>
          <a:noFill/>
          <a:ln>
            <a:noFill/>
          </a:ln>
        </p:spPr>
      </p:pic>
      <p:sp>
        <p:nvSpPr>
          <p:cNvPr id="477" name="Google Shape;477;p55"/>
          <p:cNvSpPr txBox="1">
            <a:spLocks noGrp="1"/>
          </p:cNvSpPr>
          <p:nvPr>
            <p:ph type="title" idx="4294967295"/>
          </p:nvPr>
        </p:nvSpPr>
        <p:spPr>
          <a:xfrm>
            <a:off x="438150" y="1143000"/>
            <a:ext cx="8267700" cy="571500"/>
          </a:xfrm>
          <a:prstGeom prst="rect">
            <a:avLst/>
          </a:prstGeom>
          <a:solidFill>
            <a:srgbClr val="000000">
              <a:alpha val="0"/>
            </a:srgbClr>
          </a:solid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10" b="1" i="0" u="none" strike="noStrike" kern="0" cap="none" spc="0" normalizeH="0" baseline="0" noProof="0" dirty="0">
                <a:ln>
                  <a:noFill/>
                </a:ln>
                <a:solidFill>
                  <a:srgbClr val="2563EB"/>
                </a:solidFill>
                <a:effectLst/>
                <a:uLnTx/>
                <a:uFillTx/>
                <a:latin typeface="Arial"/>
                <a:ea typeface="Arial"/>
                <a:cs typeface="Arial"/>
                <a:sym typeface="Arial"/>
              </a:rPr>
              <a:t>GSS Program: The Blueprint for EUD BPAs</a:t>
            </a:r>
          </a:p>
          <a:p>
            <a:pPr marL="0" marR="0" lvl="0" indent="0" algn="l" defTabSz="914400" rtl="0" eaLnBrk="1" fontAlgn="auto" latinLnBrk="0" hangingPunct="1">
              <a:lnSpc>
                <a:spcPct val="100000"/>
              </a:lnSpc>
              <a:spcBef>
                <a:spcPts val="450"/>
              </a:spcBef>
              <a:spcAft>
                <a:spcPts val="450"/>
              </a:spcAft>
              <a:buClr>
                <a:srgbClr val="000000"/>
              </a:buClr>
              <a:buSzTx/>
              <a:buFont typeface="Arial"/>
              <a:buNone/>
              <a:tabLst/>
              <a:defRPr/>
            </a:pPr>
            <a:r>
              <a:rPr kumimoji="0" lang="en-US" sz="2220" b="1" i="0" u="none" strike="noStrike" kern="0" cap="none" spc="0" normalizeH="0" baseline="0" noProof="0" dirty="0">
                <a:ln>
                  <a:noFill/>
                </a:ln>
                <a:solidFill>
                  <a:srgbClr val="0F172A"/>
                </a:solidFill>
                <a:effectLst/>
                <a:uLnTx/>
                <a:uFillTx/>
                <a:latin typeface="Arial"/>
                <a:ea typeface="Arial"/>
                <a:cs typeface="Arial"/>
                <a:sym typeface="Arial"/>
              </a:rPr>
              <a:t>End User Device BPAs - Key Benefits</a:t>
            </a:r>
            <a:endParaRPr kumimoji="0" lang="en-US" sz="1110" b="1" i="0" u="none" strike="noStrike" kern="0" cap="none" spc="0" normalizeH="0" baseline="0" noProof="0" dirty="0">
              <a:ln>
                <a:noFill/>
              </a:ln>
              <a:solidFill>
                <a:srgbClr val="2563EB"/>
              </a:solidFill>
              <a:effectLst/>
              <a:uLnTx/>
              <a:uFillTx/>
              <a:latin typeface="Arial"/>
              <a:ea typeface="Arial"/>
              <a:cs typeface="Arial"/>
              <a:sym typeface="Arial"/>
            </a:endParaRPr>
          </a:p>
        </p:txBody>
      </p:sp>
      <p:grpSp>
        <p:nvGrpSpPr>
          <p:cNvPr id="478" name="Google Shape;478;p55">
            <a:extLst>
              <a:ext uri="{C183D7F6-B498-43B3-948B-1728B52AA6E4}">
                <adec:decorative xmlns:adec="http://schemas.microsoft.com/office/drawing/2017/decorative" val="1"/>
              </a:ext>
            </a:extLst>
          </p:cNvPr>
          <p:cNvGrpSpPr/>
          <p:nvPr/>
        </p:nvGrpSpPr>
        <p:grpSpPr>
          <a:xfrm>
            <a:off x="433388" y="1900238"/>
            <a:ext cx="3990900" cy="2676600"/>
            <a:chOff x="-4762" y="-4762"/>
            <a:chExt cx="3990900" cy="2676600"/>
          </a:xfrm>
        </p:grpSpPr>
        <p:pic>
          <p:nvPicPr>
            <p:cNvPr id="479" name="Google Shape;479;p5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762" y="-4762"/>
              <a:ext cx="3990900" cy="2676600"/>
            </a:xfrm>
            <a:prstGeom prst="rect">
              <a:avLst/>
            </a:prstGeom>
            <a:noFill/>
            <a:ln>
              <a:noFill/>
            </a:ln>
          </p:spPr>
        </p:pic>
        <p:sp>
          <p:nvSpPr>
            <p:cNvPr id="480" name="Google Shape;480;p55"/>
            <p:cNvSpPr txBox="1"/>
            <p:nvPr/>
          </p:nvSpPr>
          <p:spPr>
            <a:xfrm>
              <a:off x="190500" y="190500"/>
              <a:ext cx="3600600" cy="2286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03" b="1">
                  <a:solidFill>
                    <a:srgbClr val="2563EB"/>
                  </a:solidFill>
                  <a:latin typeface="Arial"/>
                  <a:ea typeface="Arial"/>
                  <a:cs typeface="Arial"/>
                  <a:sym typeface="Arial"/>
                </a:rPr>
                <a:t>Compliance Benefits</a:t>
              </a:r>
              <a:endParaRPr sz="1203" b="1">
                <a:solidFill>
                  <a:srgbClr val="2563EB"/>
                </a:solidFill>
                <a:latin typeface="Arial"/>
                <a:ea typeface="Arial"/>
                <a:cs typeface="Arial"/>
                <a:sym typeface="Arial"/>
              </a:endParaRPr>
            </a:p>
            <a:p>
              <a:pPr marL="0" lvl="0" indent="0" algn="l" rtl="0">
                <a:spcBef>
                  <a:spcPts val="900"/>
                </a:spcBef>
                <a:spcAft>
                  <a:spcPts val="0"/>
                </a:spcAft>
                <a:buNone/>
              </a:pPr>
              <a:r>
                <a:rPr lang="en" sz="971" b="0">
                  <a:solidFill>
                    <a:srgbClr val="334155"/>
                  </a:solidFill>
                  <a:latin typeface="Arial"/>
                  <a:ea typeface="Arial"/>
                  <a:cs typeface="Arial"/>
                  <a:sym typeface="Arial"/>
                </a:rPr>
                <a:t>All GSA EUD BPAs build on legal and regulatory compliance as a core foundation:</a:t>
              </a:r>
              <a:endParaRPr sz="971" b="0">
                <a:solidFill>
                  <a:srgbClr val="334155"/>
                </a:solidFill>
                <a:latin typeface="Arial"/>
                <a:ea typeface="Arial"/>
                <a:cs typeface="Arial"/>
                <a:sym typeface="Arial"/>
              </a:endParaRPr>
            </a:p>
            <a:p>
              <a:pPr marL="457200" lvl="0" indent="-290274" algn="l" rtl="0">
                <a:spcBef>
                  <a:spcPts val="450"/>
                </a:spcBef>
                <a:spcAft>
                  <a:spcPts val="0"/>
                </a:spcAft>
                <a:buClr>
                  <a:srgbClr val="334155"/>
                </a:buClr>
                <a:buSzPts val="971"/>
                <a:buFont typeface="Arial"/>
                <a:buChar char="●"/>
              </a:pPr>
              <a:r>
                <a:rPr lang="en" sz="971" b="1">
                  <a:solidFill>
                    <a:srgbClr val="0F172A"/>
                  </a:solidFill>
                  <a:latin typeface="Arial"/>
                  <a:ea typeface="Arial"/>
                  <a:cs typeface="Arial"/>
                  <a:sym typeface="Arial"/>
                </a:rPr>
                <a:t>TAA Compliance:</a:t>
              </a:r>
              <a:r>
                <a:rPr lang="en" sz="971" b="0">
                  <a:solidFill>
                    <a:srgbClr val="334155"/>
                  </a:solidFill>
                  <a:latin typeface="Arial"/>
                  <a:ea typeface="Arial"/>
                  <a:cs typeface="Arial"/>
                  <a:sym typeface="Arial"/>
                </a:rPr>
                <a:t> Built-in controls verify TAA compliance of OEM products.</a:t>
              </a:r>
              <a:endParaRPr sz="971" b="0">
                <a:solidFill>
                  <a:srgbClr val="334155"/>
                </a:solidFill>
                <a:latin typeface="Arial"/>
                <a:ea typeface="Arial"/>
                <a:cs typeface="Arial"/>
                <a:sym typeface="Arial"/>
              </a:endParaRPr>
            </a:p>
            <a:p>
              <a:pPr marL="457200" lvl="0" indent="-290274" algn="l" rtl="0">
                <a:spcBef>
                  <a:spcPts val="450"/>
                </a:spcBef>
                <a:spcAft>
                  <a:spcPts val="0"/>
                </a:spcAft>
                <a:buClr>
                  <a:srgbClr val="334155"/>
                </a:buClr>
                <a:buSzPts val="971"/>
                <a:buFont typeface="Arial"/>
                <a:buChar char="●"/>
              </a:pPr>
              <a:r>
                <a:rPr lang="en" sz="971" b="1">
                  <a:solidFill>
                    <a:srgbClr val="0F172A"/>
                  </a:solidFill>
                  <a:latin typeface="Arial"/>
                  <a:ea typeface="Arial"/>
                  <a:cs typeface="Arial"/>
                  <a:sym typeface="Arial"/>
                </a:rPr>
                <a:t>Section 889:</a:t>
              </a:r>
              <a:r>
                <a:rPr lang="en" sz="971" b="0">
                  <a:solidFill>
                    <a:srgbClr val="334155"/>
                  </a:solidFill>
                  <a:latin typeface="Arial"/>
                  <a:ea typeface="Arial"/>
                  <a:cs typeface="Arial"/>
                  <a:sym typeface="Arial"/>
                </a:rPr>
                <a:t> Strictly prohibits unauthorized telecom/video surveillance gear.</a:t>
              </a:r>
              <a:endParaRPr sz="971" b="0">
                <a:solidFill>
                  <a:srgbClr val="334155"/>
                </a:solidFill>
                <a:latin typeface="Arial"/>
                <a:ea typeface="Arial"/>
                <a:cs typeface="Arial"/>
                <a:sym typeface="Arial"/>
              </a:endParaRPr>
            </a:p>
            <a:p>
              <a:pPr marL="457200" lvl="0" indent="-290274" algn="l" rtl="0">
                <a:spcBef>
                  <a:spcPts val="450"/>
                </a:spcBef>
                <a:spcAft>
                  <a:spcPts val="0"/>
                </a:spcAft>
                <a:buClr>
                  <a:srgbClr val="334155"/>
                </a:buClr>
                <a:buSzPts val="971"/>
                <a:buFont typeface="Arial"/>
                <a:buChar char="●"/>
              </a:pPr>
              <a:r>
                <a:rPr lang="en" sz="971" b="1">
                  <a:solidFill>
                    <a:srgbClr val="0F172A"/>
                  </a:solidFill>
                  <a:latin typeface="Arial"/>
                  <a:ea typeface="Arial"/>
                  <a:cs typeface="Arial"/>
                  <a:sym typeface="Arial"/>
                </a:rPr>
                <a:t>Kaspersky Restriction:</a:t>
              </a:r>
              <a:r>
                <a:rPr lang="en" sz="971" b="0">
                  <a:solidFill>
                    <a:srgbClr val="334155"/>
                  </a:solidFill>
                  <a:latin typeface="Arial"/>
                  <a:ea typeface="Arial"/>
                  <a:cs typeface="Arial"/>
                  <a:sym typeface="Arial"/>
                </a:rPr>
                <a:t> Active safeguards prevent the procurement of restricted software.</a:t>
              </a:r>
              <a:endParaRPr sz="971" b="0">
                <a:solidFill>
                  <a:srgbClr val="334155"/>
                </a:solidFill>
                <a:latin typeface="Arial"/>
                <a:ea typeface="Arial"/>
                <a:cs typeface="Arial"/>
                <a:sym typeface="Arial"/>
              </a:endParaRPr>
            </a:p>
            <a:p>
              <a:pPr marL="457200" lvl="0" indent="-290274" algn="l" rtl="0">
                <a:spcBef>
                  <a:spcPts val="450"/>
                </a:spcBef>
                <a:spcAft>
                  <a:spcPts val="450"/>
                </a:spcAft>
                <a:buClr>
                  <a:srgbClr val="334155"/>
                </a:buClr>
                <a:buSzPts val="971"/>
                <a:buFont typeface="Arial"/>
                <a:buChar char="●"/>
              </a:pPr>
              <a:r>
                <a:rPr lang="en" sz="971" b="1">
                  <a:solidFill>
                    <a:srgbClr val="0F172A"/>
                  </a:solidFill>
                  <a:latin typeface="Arial"/>
                  <a:ea typeface="Arial"/>
                  <a:cs typeface="Arial"/>
                  <a:sym typeface="Arial"/>
                </a:rPr>
                <a:t>C/SCRM Surveillance:</a:t>
              </a:r>
              <a:r>
                <a:rPr lang="en" sz="971" b="0">
                  <a:solidFill>
                    <a:srgbClr val="334155"/>
                  </a:solidFill>
                  <a:latin typeface="Arial"/>
                  <a:ea typeface="Arial"/>
                  <a:cs typeface="Arial"/>
                  <a:sym typeface="Arial"/>
                </a:rPr>
                <a:t> Vetted vendors maintain approved supply chain risk plans.</a:t>
              </a:r>
              <a:endParaRPr sz="971" b="0">
                <a:solidFill>
                  <a:srgbClr val="334155"/>
                </a:solidFill>
                <a:latin typeface="Arial"/>
                <a:ea typeface="Arial"/>
                <a:cs typeface="Arial"/>
                <a:sym typeface="Arial"/>
              </a:endParaRPr>
            </a:p>
          </p:txBody>
        </p:sp>
      </p:grpSp>
      <p:grpSp>
        <p:nvGrpSpPr>
          <p:cNvPr id="481" name="Google Shape;481;p55">
            <a:extLst>
              <a:ext uri="{C183D7F6-B498-43B3-948B-1728B52AA6E4}">
                <adec:decorative xmlns:adec="http://schemas.microsoft.com/office/drawing/2017/decorative" val="1"/>
              </a:ext>
            </a:extLst>
          </p:cNvPr>
          <p:cNvGrpSpPr/>
          <p:nvPr/>
        </p:nvGrpSpPr>
        <p:grpSpPr>
          <a:xfrm>
            <a:off x="4719638" y="1900238"/>
            <a:ext cx="3990900" cy="2676600"/>
            <a:chOff x="-4762" y="-4762"/>
            <a:chExt cx="3990900" cy="2676600"/>
          </a:xfrm>
        </p:grpSpPr>
        <p:pic>
          <p:nvPicPr>
            <p:cNvPr id="482" name="Google Shape;482;p5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762" y="-4762"/>
              <a:ext cx="3990900" cy="2676600"/>
            </a:xfrm>
            <a:prstGeom prst="rect">
              <a:avLst/>
            </a:prstGeom>
            <a:noFill/>
            <a:ln>
              <a:noFill/>
            </a:ln>
          </p:spPr>
        </p:pic>
        <p:sp>
          <p:nvSpPr>
            <p:cNvPr id="483" name="Google Shape;483;p55"/>
            <p:cNvSpPr txBox="1"/>
            <p:nvPr/>
          </p:nvSpPr>
          <p:spPr>
            <a:xfrm>
              <a:off x="190500" y="190500"/>
              <a:ext cx="3600600" cy="2286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03" b="1">
                  <a:solidFill>
                    <a:srgbClr val="2563EB"/>
                  </a:solidFill>
                  <a:latin typeface="Arial"/>
                  <a:ea typeface="Arial"/>
                  <a:cs typeface="Arial"/>
                  <a:sym typeface="Arial"/>
                </a:rPr>
                <a:t>BPA Program Advantages</a:t>
              </a:r>
              <a:endParaRPr sz="1203" b="1">
                <a:solidFill>
                  <a:srgbClr val="2563EB"/>
                </a:solidFill>
                <a:latin typeface="Arial"/>
                <a:ea typeface="Arial"/>
                <a:cs typeface="Arial"/>
                <a:sym typeface="Arial"/>
              </a:endParaRPr>
            </a:p>
            <a:p>
              <a:pPr marL="0" lvl="0" indent="0" algn="l" rtl="0">
                <a:spcBef>
                  <a:spcPts val="900"/>
                </a:spcBef>
                <a:spcAft>
                  <a:spcPts val="0"/>
                </a:spcAft>
                <a:buNone/>
              </a:pPr>
              <a:r>
                <a:rPr lang="en" sz="971" b="0">
                  <a:solidFill>
                    <a:srgbClr val="334155"/>
                  </a:solidFill>
                  <a:latin typeface="Arial"/>
                  <a:ea typeface="Arial"/>
                  <a:cs typeface="Arial"/>
                  <a:sym typeface="Arial"/>
                </a:rPr>
                <a:t>Leveraging GSA's pre-competed framework streamlines delivery and optimizes costs:</a:t>
              </a:r>
              <a:endParaRPr sz="971" b="0">
                <a:solidFill>
                  <a:srgbClr val="334155"/>
                </a:solidFill>
                <a:latin typeface="Arial"/>
                <a:ea typeface="Arial"/>
                <a:cs typeface="Arial"/>
                <a:sym typeface="Arial"/>
              </a:endParaRPr>
            </a:p>
            <a:p>
              <a:pPr marL="457200" lvl="0" indent="-290274" algn="l" rtl="0">
                <a:spcBef>
                  <a:spcPts val="450"/>
                </a:spcBef>
                <a:spcAft>
                  <a:spcPts val="0"/>
                </a:spcAft>
                <a:buClr>
                  <a:srgbClr val="334155"/>
                </a:buClr>
                <a:buSzPts val="971"/>
                <a:buFont typeface="Arial"/>
                <a:buChar char="●"/>
              </a:pPr>
              <a:r>
                <a:rPr lang="en" sz="971" b="1">
                  <a:solidFill>
                    <a:srgbClr val="0F172A"/>
                  </a:solidFill>
                  <a:latin typeface="Arial"/>
                  <a:ea typeface="Arial"/>
                  <a:cs typeface="Arial"/>
                  <a:sym typeface="Arial"/>
                </a:rPr>
                <a:t>Guaranteed Savings:</a:t>
              </a:r>
              <a:r>
                <a:rPr lang="en" sz="971" b="0">
                  <a:solidFill>
                    <a:srgbClr val="334155"/>
                  </a:solidFill>
                  <a:latin typeface="Arial"/>
                  <a:ea typeface="Arial"/>
                  <a:cs typeface="Arial"/>
                  <a:sym typeface="Arial"/>
                </a:rPr>
                <a:t> Contractual requirements mandate quantifiable discounts beyond standard MAS pricing.</a:t>
              </a:r>
              <a:endParaRPr sz="971" b="0">
                <a:solidFill>
                  <a:srgbClr val="334155"/>
                </a:solidFill>
                <a:latin typeface="Arial"/>
                <a:ea typeface="Arial"/>
                <a:cs typeface="Arial"/>
                <a:sym typeface="Arial"/>
              </a:endParaRPr>
            </a:p>
            <a:p>
              <a:pPr marL="457200" lvl="0" indent="-290274" algn="l" rtl="0">
                <a:spcBef>
                  <a:spcPts val="450"/>
                </a:spcBef>
                <a:spcAft>
                  <a:spcPts val="0"/>
                </a:spcAft>
                <a:buClr>
                  <a:srgbClr val="334155"/>
                </a:buClr>
                <a:buSzPts val="971"/>
                <a:buFont typeface="Arial"/>
                <a:buChar char="●"/>
              </a:pPr>
              <a:r>
                <a:rPr lang="en" sz="971" b="1">
                  <a:solidFill>
                    <a:srgbClr val="0F172A"/>
                  </a:solidFill>
                  <a:latin typeface="Arial"/>
                  <a:ea typeface="Arial"/>
                  <a:cs typeface="Arial"/>
                  <a:sym typeface="Arial"/>
                </a:rPr>
                <a:t>Streamlined Buying:</a:t>
              </a:r>
              <a:r>
                <a:rPr lang="en" sz="971" b="0">
                  <a:solidFill>
                    <a:srgbClr val="334155"/>
                  </a:solidFill>
                  <a:latin typeface="Arial"/>
                  <a:ea typeface="Arial"/>
                  <a:cs typeface="Arial"/>
                  <a:sym typeface="Arial"/>
                </a:rPr>
                <a:t> Pre-established pricing allows rapid orders without additional competition.</a:t>
              </a:r>
              <a:endParaRPr sz="971" b="0">
                <a:solidFill>
                  <a:srgbClr val="334155"/>
                </a:solidFill>
                <a:latin typeface="Arial"/>
                <a:ea typeface="Arial"/>
                <a:cs typeface="Arial"/>
                <a:sym typeface="Arial"/>
              </a:endParaRPr>
            </a:p>
            <a:p>
              <a:pPr marL="457200" lvl="0" indent="-290274" algn="l" rtl="0">
                <a:spcBef>
                  <a:spcPts val="450"/>
                </a:spcBef>
                <a:spcAft>
                  <a:spcPts val="0"/>
                </a:spcAft>
                <a:buClr>
                  <a:srgbClr val="334155"/>
                </a:buClr>
                <a:buSzPts val="971"/>
                <a:buFont typeface="Arial"/>
                <a:buChar char="●"/>
              </a:pPr>
              <a:r>
                <a:rPr lang="en" sz="971" b="1">
                  <a:solidFill>
                    <a:srgbClr val="0F172A"/>
                  </a:solidFill>
                  <a:latin typeface="Arial"/>
                  <a:ea typeface="Arial"/>
                  <a:cs typeface="Arial"/>
                  <a:sym typeface="Arial"/>
                </a:rPr>
                <a:t>Customizable Systems:</a:t>
              </a:r>
              <a:r>
                <a:rPr lang="en" sz="971" b="0">
                  <a:solidFill>
                    <a:srgbClr val="334155"/>
                  </a:solidFill>
                  <a:latin typeface="Arial"/>
                  <a:ea typeface="Arial"/>
                  <a:cs typeface="Arial"/>
                  <a:sym typeface="Arial"/>
                </a:rPr>
                <a:t> Base devices easily scale with memory, SSD, GPU, or rugged peripherals.</a:t>
              </a:r>
              <a:endParaRPr sz="971" b="0">
                <a:solidFill>
                  <a:srgbClr val="334155"/>
                </a:solidFill>
                <a:latin typeface="Arial"/>
                <a:ea typeface="Arial"/>
                <a:cs typeface="Arial"/>
                <a:sym typeface="Arial"/>
              </a:endParaRPr>
            </a:p>
            <a:p>
              <a:pPr marL="457200" lvl="0" indent="-290274" algn="l" rtl="0">
                <a:spcBef>
                  <a:spcPts val="450"/>
                </a:spcBef>
                <a:spcAft>
                  <a:spcPts val="450"/>
                </a:spcAft>
                <a:buClr>
                  <a:srgbClr val="334155"/>
                </a:buClr>
                <a:buSzPts val="971"/>
                <a:buFont typeface="Arial"/>
                <a:buChar char="●"/>
              </a:pPr>
              <a:r>
                <a:rPr lang="en" sz="971" b="1">
                  <a:solidFill>
                    <a:srgbClr val="0F172A"/>
                  </a:solidFill>
                  <a:latin typeface="Arial"/>
                  <a:ea typeface="Arial"/>
                  <a:cs typeface="Arial"/>
                  <a:sym typeface="Arial"/>
                </a:rPr>
                <a:t>Authorized Resellers:</a:t>
              </a:r>
              <a:r>
                <a:rPr lang="en" sz="971" b="0">
                  <a:solidFill>
                    <a:srgbClr val="334155"/>
                  </a:solidFill>
                  <a:latin typeface="Arial"/>
                  <a:ea typeface="Arial"/>
                  <a:cs typeface="Arial"/>
                  <a:sym typeface="Arial"/>
                </a:rPr>
                <a:t> Procure directly from secure, vetted small business partners.</a:t>
              </a:r>
              <a:endParaRPr sz="971" b="0">
                <a:solidFill>
                  <a:srgbClr val="334155"/>
                </a:solidFill>
                <a:latin typeface="Arial"/>
                <a:ea typeface="Arial"/>
                <a:cs typeface="Arial"/>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56"/>
          <p:cNvSpPr txBox="1">
            <a:spLocks noGrp="1"/>
          </p:cNvSpPr>
          <p:nvPr>
            <p:ph type="title"/>
          </p:nvPr>
        </p:nvSpPr>
        <p:spPr>
          <a:xfrm>
            <a:off x="444000" y="1177475"/>
            <a:ext cx="8256000" cy="572700"/>
          </a:xfrm>
          <a:prstGeom prst="rect">
            <a:avLst/>
          </a:prstGeom>
          <a:solidFill>
            <a:srgbClr val="000000">
              <a:alpha val="0"/>
            </a:srgbClr>
          </a:solidFill>
          <a:ln>
            <a:noFill/>
          </a:ln>
        </p:spPr>
        <p:txBody>
          <a:bodyPr spcFirstLastPara="1" wrap="square" lIns="0" tIns="0" rIns="0" bIns="0" anchor="t" anchorCtr="0">
            <a:normAutofit/>
          </a:bodyPr>
          <a:lstStyle/>
          <a:p>
            <a:pPr marL="0" lvl="0" indent="0" algn="l" rtl="0">
              <a:spcBef>
                <a:spcPts val="0"/>
              </a:spcBef>
              <a:spcAft>
                <a:spcPts val="0"/>
              </a:spcAft>
              <a:buNone/>
            </a:pPr>
            <a:r>
              <a:rPr lang="en" sz="1100" b="1" dirty="0">
                <a:solidFill>
                  <a:srgbClr val="2563EB"/>
                </a:solidFill>
                <a:latin typeface="Arial"/>
                <a:ea typeface="Arial"/>
                <a:cs typeface="Arial"/>
                <a:sym typeface="Arial"/>
              </a:rPr>
              <a:t>BPA Program Framework</a:t>
            </a:r>
            <a:endParaRPr sz="1100" b="1" dirty="0">
              <a:solidFill>
                <a:srgbClr val="2563EB"/>
              </a:solidFill>
              <a:latin typeface="Arial"/>
              <a:ea typeface="Arial"/>
              <a:cs typeface="Arial"/>
              <a:sym typeface="Arial"/>
            </a:endParaRPr>
          </a:p>
          <a:p>
            <a:pPr marL="0" lvl="0" indent="0" algn="l" rtl="0">
              <a:spcBef>
                <a:spcPts val="450"/>
              </a:spcBef>
              <a:spcAft>
                <a:spcPts val="0"/>
              </a:spcAft>
              <a:buNone/>
            </a:pPr>
            <a:r>
              <a:rPr lang="en" sz="2200" b="1" dirty="0">
                <a:solidFill>
                  <a:srgbClr val="0F172A"/>
                </a:solidFill>
                <a:latin typeface="Arial"/>
                <a:ea typeface="Arial"/>
                <a:cs typeface="Arial"/>
                <a:sym typeface="Arial"/>
              </a:rPr>
              <a:t>GSA’s GSS BPAs - Fundamentals</a:t>
            </a:r>
            <a:endParaRPr sz="1100" b="1" dirty="0">
              <a:solidFill>
                <a:srgbClr val="2563EB"/>
              </a:solidFill>
              <a:latin typeface="Arial"/>
              <a:ea typeface="Arial"/>
              <a:cs typeface="Arial"/>
              <a:sym typeface="Arial"/>
            </a:endParaRPr>
          </a:p>
        </p:txBody>
      </p:sp>
      <p:sp>
        <p:nvSpPr>
          <p:cNvPr id="489" name="Google Shape;489;p56"/>
          <p:cNvSpPr txBox="1">
            <a:spLocks noGrp="1"/>
          </p:cNvSpPr>
          <p:nvPr>
            <p:ph type="body" idx="1"/>
          </p:nvPr>
        </p:nvSpPr>
        <p:spPr>
          <a:xfrm>
            <a:off x="444000" y="1884925"/>
            <a:ext cx="3999900" cy="3090300"/>
          </a:xfrm>
          <a:prstGeom prst="rect">
            <a:avLst/>
          </a:prstGeom>
          <a:solidFill>
            <a:srgbClr val="000000">
              <a:alpha val="0"/>
            </a:srgbClr>
          </a:solidFill>
          <a:ln>
            <a:noFill/>
          </a:ln>
        </p:spPr>
        <p:txBody>
          <a:bodyPr spcFirstLastPara="1" wrap="square" lIns="95250" tIns="95250" rIns="95250" bIns="95250" anchor="t" anchorCtr="0">
            <a:normAutofit/>
          </a:bodyPr>
          <a:lstStyle/>
          <a:p>
            <a:pPr marL="0" lvl="0" indent="0" algn="l" rtl="0">
              <a:spcBef>
                <a:spcPts val="0"/>
              </a:spcBef>
              <a:spcAft>
                <a:spcPts val="0"/>
              </a:spcAft>
              <a:buNone/>
            </a:pPr>
            <a:r>
              <a:rPr lang="en" sz="1400" b="1">
                <a:solidFill>
                  <a:srgbClr val="2563EB"/>
                </a:solidFill>
                <a:latin typeface="Arial"/>
                <a:ea typeface="Arial"/>
                <a:cs typeface="Arial"/>
                <a:sym typeface="Arial"/>
              </a:rPr>
              <a:t>What Are They?</a:t>
            </a:r>
            <a:endParaRPr sz="1400" b="1">
              <a:solidFill>
                <a:srgbClr val="2563EB"/>
              </a:solidFill>
              <a:latin typeface="Arial"/>
              <a:ea typeface="Arial"/>
              <a:cs typeface="Arial"/>
              <a:sym typeface="Arial"/>
            </a:endParaRPr>
          </a:p>
          <a:p>
            <a:pPr marL="457200" lvl="0" indent="-317500" algn="l" rtl="0">
              <a:spcBef>
                <a:spcPts val="1200"/>
              </a:spcBef>
              <a:spcAft>
                <a:spcPts val="0"/>
              </a:spcAft>
              <a:buClr>
                <a:srgbClr val="2563EB"/>
              </a:buClr>
              <a:buSzPts val="1400"/>
              <a:buFont typeface="Arial"/>
              <a:buChar char="●"/>
            </a:pPr>
            <a:r>
              <a:rPr lang="en" sz="1100" b="1">
                <a:solidFill>
                  <a:schemeClr val="dk1"/>
                </a:solidFill>
              </a:rPr>
              <a:t>EUD BPAs leverage Best-in-Class SINs</a:t>
            </a:r>
            <a:r>
              <a:rPr lang="en" sz="1100" b="1">
                <a:solidFill>
                  <a:srgbClr val="0F172A"/>
                </a:solidFill>
                <a:latin typeface="Arial"/>
                <a:ea typeface="Arial"/>
                <a:cs typeface="Arial"/>
                <a:sym typeface="Arial"/>
              </a:rPr>
              <a:t>: </a:t>
            </a:r>
            <a:r>
              <a:rPr lang="en" sz="1100" b="0">
                <a:solidFill>
                  <a:srgbClr val="334155"/>
                </a:solidFill>
                <a:latin typeface="Arial"/>
                <a:ea typeface="Arial"/>
                <a:cs typeface="Arial"/>
                <a:sym typeface="Arial"/>
              </a:rPr>
              <a:t>Pre-competed single award BPAs for Dell and HP.</a:t>
            </a:r>
            <a:endParaRPr sz="1400" b="1">
              <a:solidFill>
                <a:srgbClr val="2563EB"/>
              </a:solidFill>
              <a:latin typeface="Arial"/>
              <a:ea typeface="Arial"/>
              <a:cs typeface="Arial"/>
              <a:sym typeface="Arial"/>
            </a:endParaRPr>
          </a:p>
          <a:p>
            <a:pPr marL="457200" lvl="0" indent="-317500" algn="l" rtl="0">
              <a:spcBef>
                <a:spcPts val="1000"/>
              </a:spcBef>
              <a:spcAft>
                <a:spcPts val="0"/>
              </a:spcAft>
              <a:buClr>
                <a:srgbClr val="2563EB"/>
              </a:buClr>
              <a:buSzPts val="1400"/>
              <a:buFont typeface="Arial"/>
              <a:buChar char="●"/>
            </a:pPr>
            <a:r>
              <a:rPr lang="en" sz="1100" b="1">
                <a:solidFill>
                  <a:srgbClr val="0F172A"/>
                </a:solidFill>
                <a:latin typeface="Arial"/>
                <a:ea typeface="Arial"/>
                <a:cs typeface="Arial"/>
                <a:sym typeface="Arial"/>
              </a:rPr>
              <a:t>Standard Configurations:</a:t>
            </a:r>
            <a:r>
              <a:rPr lang="en" sz="1100" b="0">
                <a:solidFill>
                  <a:srgbClr val="334155"/>
                </a:solidFill>
                <a:latin typeface="Arial"/>
                <a:ea typeface="Arial"/>
                <a:cs typeface="Arial"/>
                <a:sym typeface="Arial"/>
              </a:rPr>
              <a:t> Brand name or equal laptops/desktops meeting V11 GSS standards.</a:t>
            </a:r>
            <a:endParaRPr sz="1400" b="1">
              <a:solidFill>
                <a:srgbClr val="2563EB"/>
              </a:solidFill>
              <a:latin typeface="Arial"/>
              <a:ea typeface="Arial"/>
              <a:cs typeface="Arial"/>
              <a:sym typeface="Arial"/>
            </a:endParaRPr>
          </a:p>
          <a:p>
            <a:pPr marL="457200" lvl="0" indent="-317500" algn="l" rtl="0">
              <a:spcBef>
                <a:spcPts val="1000"/>
              </a:spcBef>
              <a:spcAft>
                <a:spcPts val="1000"/>
              </a:spcAft>
              <a:buClr>
                <a:srgbClr val="2563EB"/>
              </a:buClr>
              <a:buSzPts val="1400"/>
              <a:buFont typeface="Arial"/>
              <a:buChar char="●"/>
            </a:pPr>
            <a:r>
              <a:rPr lang="en" sz="1100" b="1">
                <a:solidFill>
                  <a:srgbClr val="0F172A"/>
                </a:solidFill>
                <a:latin typeface="Arial"/>
                <a:ea typeface="Arial"/>
                <a:cs typeface="Arial"/>
                <a:sym typeface="Arial"/>
              </a:rPr>
              <a:t>Period of Performance (POP):</a:t>
            </a:r>
            <a:r>
              <a:rPr lang="en" sz="1100" b="0">
                <a:solidFill>
                  <a:srgbClr val="334155"/>
                </a:solidFill>
                <a:latin typeface="Arial"/>
                <a:ea typeface="Arial"/>
                <a:cs typeface="Arial"/>
                <a:sym typeface="Arial"/>
              </a:rPr>
              <a:t> September 4, 2022 to September 3, 2027.</a:t>
            </a:r>
            <a:endParaRPr sz="1400" b="1">
              <a:solidFill>
                <a:srgbClr val="2563EB"/>
              </a:solidFill>
              <a:latin typeface="Arial"/>
              <a:ea typeface="Arial"/>
              <a:cs typeface="Arial"/>
              <a:sym typeface="Arial"/>
            </a:endParaRPr>
          </a:p>
        </p:txBody>
      </p:sp>
      <p:sp>
        <p:nvSpPr>
          <p:cNvPr id="490" name="Google Shape;490;p56"/>
          <p:cNvSpPr txBox="1">
            <a:spLocks noGrp="1"/>
          </p:cNvSpPr>
          <p:nvPr>
            <p:ph type="body" idx="2"/>
          </p:nvPr>
        </p:nvSpPr>
        <p:spPr>
          <a:xfrm>
            <a:off x="4692750" y="1884925"/>
            <a:ext cx="3999900" cy="3090300"/>
          </a:xfrm>
          <a:prstGeom prst="rect">
            <a:avLst/>
          </a:prstGeom>
          <a:solidFill>
            <a:srgbClr val="000000">
              <a:alpha val="0"/>
            </a:srgbClr>
          </a:solidFill>
          <a:ln>
            <a:noFill/>
          </a:ln>
        </p:spPr>
        <p:txBody>
          <a:bodyPr spcFirstLastPara="1" wrap="square" lIns="95250" tIns="95250" rIns="95250" bIns="95250" anchor="t" anchorCtr="0">
            <a:normAutofit/>
          </a:bodyPr>
          <a:lstStyle/>
          <a:p>
            <a:pPr marL="0" lvl="0" indent="0" algn="l" rtl="0">
              <a:spcBef>
                <a:spcPts val="0"/>
              </a:spcBef>
              <a:spcAft>
                <a:spcPts val="0"/>
              </a:spcAft>
              <a:buNone/>
            </a:pPr>
            <a:r>
              <a:rPr lang="en" sz="1400" b="1">
                <a:solidFill>
                  <a:srgbClr val="2563EB"/>
                </a:solidFill>
                <a:latin typeface="Arial"/>
                <a:ea typeface="Arial"/>
                <a:cs typeface="Arial"/>
                <a:sym typeface="Arial"/>
              </a:rPr>
              <a:t>What Is Available?</a:t>
            </a:r>
            <a:endParaRPr sz="1400" b="1">
              <a:solidFill>
                <a:srgbClr val="2563EB"/>
              </a:solidFill>
              <a:latin typeface="Arial"/>
              <a:ea typeface="Arial"/>
              <a:cs typeface="Arial"/>
              <a:sym typeface="Arial"/>
            </a:endParaRPr>
          </a:p>
          <a:p>
            <a:pPr marL="457200" lvl="0" indent="-317500" algn="l" rtl="0">
              <a:spcBef>
                <a:spcPts val="1200"/>
              </a:spcBef>
              <a:spcAft>
                <a:spcPts val="0"/>
              </a:spcAft>
              <a:buClr>
                <a:srgbClr val="2563EB"/>
              </a:buClr>
              <a:buSzPts val="1400"/>
              <a:buFont typeface="Arial"/>
              <a:buChar char="●"/>
            </a:pPr>
            <a:r>
              <a:rPr lang="en" sz="1100" b="1">
                <a:solidFill>
                  <a:srgbClr val="0F172A"/>
                </a:solidFill>
                <a:latin typeface="Arial"/>
                <a:ea typeface="Arial"/>
                <a:cs typeface="Arial"/>
                <a:sym typeface="Arial"/>
              </a:rPr>
              <a:t>Full Breadth of Products:</a:t>
            </a:r>
            <a:r>
              <a:rPr lang="en" sz="1100" b="0">
                <a:solidFill>
                  <a:srgbClr val="334155"/>
                </a:solidFill>
                <a:latin typeface="Arial"/>
                <a:ea typeface="Arial"/>
                <a:cs typeface="Arial"/>
                <a:sym typeface="Arial"/>
              </a:rPr>
              <a:t> Complete access to Dell and HP products meeting V11 GSS specifications.</a:t>
            </a:r>
            <a:endParaRPr sz="1400" b="1">
              <a:solidFill>
                <a:srgbClr val="2563EB"/>
              </a:solidFill>
              <a:latin typeface="Arial"/>
              <a:ea typeface="Arial"/>
              <a:cs typeface="Arial"/>
              <a:sym typeface="Arial"/>
            </a:endParaRPr>
          </a:p>
          <a:p>
            <a:pPr marL="457200" lvl="0" indent="-317500" algn="l" rtl="0">
              <a:spcBef>
                <a:spcPts val="1000"/>
              </a:spcBef>
              <a:spcAft>
                <a:spcPts val="0"/>
              </a:spcAft>
              <a:buClr>
                <a:srgbClr val="2563EB"/>
              </a:buClr>
              <a:buSzPts val="1400"/>
              <a:buFont typeface="Arial"/>
              <a:buChar char="●"/>
            </a:pPr>
            <a:r>
              <a:rPr lang="en" sz="1100" b="1">
                <a:solidFill>
                  <a:srgbClr val="0F172A"/>
                </a:solidFill>
                <a:latin typeface="Arial"/>
                <a:ea typeface="Arial"/>
                <a:cs typeface="Arial"/>
                <a:sym typeface="Arial"/>
              </a:rPr>
              <a:t>Customizable Options:</a:t>
            </a:r>
            <a:r>
              <a:rPr lang="en" sz="1100" b="0">
                <a:solidFill>
                  <a:srgbClr val="334155"/>
                </a:solidFill>
                <a:latin typeface="Arial"/>
                <a:ea typeface="Arial"/>
                <a:cs typeface="Arial"/>
                <a:sym typeface="Arial"/>
              </a:rPr>
              <a:t> Base machines can be configured to meet unique agency hardware specifications.</a:t>
            </a:r>
            <a:endParaRPr sz="1400" b="1">
              <a:solidFill>
                <a:srgbClr val="2563EB"/>
              </a:solidFill>
              <a:latin typeface="Arial"/>
              <a:ea typeface="Arial"/>
              <a:cs typeface="Arial"/>
              <a:sym typeface="Arial"/>
            </a:endParaRPr>
          </a:p>
          <a:p>
            <a:pPr marL="457200" lvl="0" indent="-317500" algn="l" rtl="0">
              <a:spcBef>
                <a:spcPts val="1000"/>
              </a:spcBef>
              <a:spcAft>
                <a:spcPts val="1000"/>
              </a:spcAft>
              <a:buClr>
                <a:srgbClr val="2563EB"/>
              </a:buClr>
              <a:buSzPts val="1400"/>
              <a:buFont typeface="Arial"/>
              <a:buChar char="●"/>
            </a:pPr>
            <a:r>
              <a:rPr lang="en" sz="1100" b="1">
                <a:solidFill>
                  <a:srgbClr val="0F172A"/>
                </a:solidFill>
                <a:latin typeface="Arial"/>
                <a:ea typeface="Arial"/>
                <a:cs typeface="Arial"/>
                <a:sym typeface="Arial"/>
              </a:rPr>
              <a:t>Specialized Services:</a:t>
            </a:r>
            <a:r>
              <a:rPr lang="en" sz="1100" b="0">
                <a:solidFill>
                  <a:srgbClr val="334155"/>
                </a:solidFill>
                <a:latin typeface="Arial"/>
                <a:ea typeface="Arial"/>
                <a:cs typeface="Arial"/>
                <a:sym typeface="Arial"/>
              </a:rPr>
              <a:t> Tailored options for custom imaging, OCONUS shipping, and specialized security.</a:t>
            </a:r>
            <a:endParaRPr sz="1400" b="1">
              <a:solidFill>
                <a:srgbClr val="2563EB"/>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57">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F8FAFC"/>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96" name="Google Shape;496;p57">
            <a:extLst>
              <a:ext uri="{C183D7F6-B498-43B3-948B-1728B52AA6E4}">
                <adec:decorative xmlns:adec="http://schemas.microsoft.com/office/drawing/2017/decorative" val="1"/>
              </a:ext>
            </a:extLst>
          </p:cNvPr>
          <p:cNvSpPr/>
          <p:nvPr/>
        </p:nvSpPr>
        <p:spPr>
          <a:xfrm>
            <a:off x="0" y="0"/>
            <a:ext cx="9144000" cy="10287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497" name="Google Shape;497;p57">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525" y="0"/>
            <a:ext cx="9160500" cy="5143500"/>
          </a:xfrm>
          <a:prstGeom prst="rect">
            <a:avLst/>
          </a:prstGeom>
          <a:noFill/>
          <a:ln>
            <a:noFill/>
          </a:ln>
        </p:spPr>
      </p:pic>
      <p:pic>
        <p:nvPicPr>
          <p:cNvPr id="498" name="Google Shape;498;p57" descr="ATRW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9253" y="238195"/>
            <a:ext cx="1266000" cy="569700"/>
          </a:xfrm>
          <a:prstGeom prst="rect">
            <a:avLst/>
          </a:prstGeom>
          <a:noFill/>
          <a:ln>
            <a:noFill/>
          </a:ln>
        </p:spPr>
      </p:pic>
      <p:sp>
        <p:nvSpPr>
          <p:cNvPr id="500" name="Google Shape;500;p57"/>
          <p:cNvSpPr txBox="1">
            <a:spLocks noGrp="1"/>
          </p:cNvSpPr>
          <p:nvPr>
            <p:ph type="title" idx="4294967295"/>
          </p:nvPr>
        </p:nvSpPr>
        <p:spPr>
          <a:xfrm>
            <a:off x="438150" y="1143000"/>
            <a:ext cx="8267700" cy="619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2563EB"/>
                </a:solidFill>
                <a:effectLst/>
                <a:uLnTx/>
                <a:uFillTx/>
                <a:latin typeface="Arial"/>
                <a:ea typeface="Arial"/>
                <a:cs typeface="Arial"/>
                <a:sym typeface="Arial"/>
              </a:rPr>
              <a:t>GSS Program History &amp; Governance</a:t>
            </a:r>
          </a:p>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2200" b="1" i="0" u="none" strike="noStrike" kern="0" cap="none" spc="0" normalizeH="0" baseline="0" noProof="0" dirty="0">
                <a:ln>
                  <a:noFill/>
                </a:ln>
                <a:solidFill>
                  <a:srgbClr val="0F172A"/>
                </a:solidFill>
                <a:effectLst/>
                <a:uLnTx/>
                <a:uFillTx/>
                <a:latin typeface="Arial"/>
                <a:ea typeface="Arial"/>
                <a:cs typeface="Arial"/>
                <a:sym typeface="Arial"/>
              </a:rPr>
              <a:t>GSS History and Governance</a:t>
            </a:r>
          </a:p>
        </p:txBody>
      </p:sp>
      <p:grpSp>
        <p:nvGrpSpPr>
          <p:cNvPr id="501" name="Google Shape;501;p57">
            <a:extLst>
              <a:ext uri="{C183D7F6-B498-43B3-948B-1728B52AA6E4}">
                <adec:decorative xmlns:adec="http://schemas.microsoft.com/office/drawing/2017/decorative" val="1"/>
              </a:ext>
            </a:extLst>
          </p:cNvPr>
          <p:cNvGrpSpPr/>
          <p:nvPr/>
        </p:nvGrpSpPr>
        <p:grpSpPr>
          <a:xfrm>
            <a:off x="438150" y="1857375"/>
            <a:ext cx="2552700" cy="2762400"/>
            <a:chOff x="0" y="0"/>
            <a:chExt cx="2552700" cy="2762400"/>
          </a:xfrm>
        </p:grpSpPr>
        <p:sp>
          <p:nvSpPr>
            <p:cNvPr id="502" name="Google Shape;502;p57"/>
            <p:cNvSpPr/>
            <p:nvPr/>
          </p:nvSpPr>
          <p:spPr>
            <a:xfrm>
              <a:off x="0" y="0"/>
              <a:ext cx="2552700" cy="2762400"/>
            </a:xfrm>
            <a:prstGeom prst="roundRect">
              <a:avLst>
                <a:gd name="adj" fmla="val 2985"/>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03" name="Google Shape;503;p57"/>
            <p:cNvSpPr/>
            <p:nvPr/>
          </p:nvSpPr>
          <p:spPr>
            <a:xfrm>
              <a:off x="190500" y="190500"/>
              <a:ext cx="304800" cy="304800"/>
            </a:xfrm>
            <a:prstGeom prst="ellipse">
              <a:avLst/>
            </a:prstGeom>
            <a:solidFill>
              <a:srgbClr val="2563EB"/>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04" name="Google Shape;504;p57"/>
            <p:cNvSpPr txBox="1"/>
            <p:nvPr/>
          </p:nvSpPr>
          <p:spPr>
            <a:xfrm>
              <a:off x="190500" y="190500"/>
              <a:ext cx="304800" cy="3048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300"/>
                </a:spcAft>
                <a:buNone/>
              </a:pPr>
              <a:r>
                <a:rPr lang="en" sz="1100" b="1">
                  <a:solidFill>
                    <a:srgbClr val="FFFFFF"/>
                  </a:solidFill>
                  <a:latin typeface="Arial"/>
                  <a:ea typeface="Arial"/>
                  <a:cs typeface="Arial"/>
                  <a:sym typeface="Arial"/>
                </a:rPr>
                <a:t>01</a:t>
              </a:r>
              <a:endParaRPr sz="1100" b="1">
                <a:solidFill>
                  <a:srgbClr val="FFFFFF"/>
                </a:solidFill>
                <a:latin typeface="Arial"/>
                <a:ea typeface="Arial"/>
                <a:cs typeface="Arial"/>
                <a:sym typeface="Arial"/>
              </a:endParaRPr>
            </a:p>
          </p:txBody>
        </p:sp>
        <p:sp>
          <p:nvSpPr>
            <p:cNvPr id="505" name="Google Shape;505;p57"/>
            <p:cNvSpPr txBox="1"/>
            <p:nvPr/>
          </p:nvSpPr>
          <p:spPr>
            <a:xfrm>
              <a:off x="190500" y="647700"/>
              <a:ext cx="2171700" cy="1905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1">
                  <a:solidFill>
                    <a:srgbClr val="2563EB"/>
                  </a:solidFill>
                  <a:latin typeface="Arial"/>
                  <a:ea typeface="Arial"/>
                  <a:cs typeface="Arial"/>
                  <a:sym typeface="Arial"/>
                </a:rPr>
                <a:t>Establishment</a:t>
              </a:r>
              <a:endParaRPr sz="1400" b="1">
                <a:solidFill>
                  <a:srgbClr val="2563EB"/>
                </a:solidFill>
                <a:latin typeface="Arial"/>
                <a:ea typeface="Arial"/>
                <a:cs typeface="Arial"/>
                <a:sym typeface="Arial"/>
              </a:endParaRPr>
            </a:p>
            <a:p>
              <a:pPr marL="0" lvl="0" indent="0" algn="l" rtl="0">
                <a:spcBef>
                  <a:spcPts val="600"/>
                </a:spcBef>
                <a:spcAft>
                  <a:spcPts val="0"/>
                </a:spcAft>
                <a:buNone/>
              </a:pPr>
              <a:r>
                <a:rPr lang="en" sz="1050" b="0">
                  <a:solidFill>
                    <a:srgbClr val="334155"/>
                  </a:solidFill>
                  <a:latin typeface="Arial"/>
                  <a:ea typeface="Arial"/>
                  <a:cs typeface="Arial"/>
                  <a:sym typeface="Arial"/>
                </a:rPr>
                <a:t>Established in 2015 as a governmentwide program to address purchase fragmentation and price variability.</a:t>
              </a:r>
              <a:endParaRPr sz="1050" b="0">
                <a:solidFill>
                  <a:srgbClr val="334155"/>
                </a:solidFill>
                <a:latin typeface="Arial"/>
                <a:ea typeface="Arial"/>
                <a:cs typeface="Arial"/>
                <a:sym typeface="Arial"/>
              </a:endParaRPr>
            </a:p>
            <a:p>
              <a:pPr marL="0" lvl="0" indent="0" algn="l" rtl="0">
                <a:spcBef>
                  <a:spcPts val="600"/>
                </a:spcBef>
                <a:spcAft>
                  <a:spcPts val="300"/>
                </a:spcAft>
                <a:buNone/>
              </a:pPr>
              <a:r>
                <a:rPr lang="en" sz="1050" b="0">
                  <a:solidFill>
                    <a:srgbClr val="334155"/>
                  </a:solidFill>
                  <a:latin typeface="Arial"/>
                  <a:ea typeface="Arial"/>
                  <a:cs typeface="Arial"/>
                  <a:sym typeface="Arial"/>
                </a:rPr>
                <a:t>Managed by the Office of Management and Budget (OMB) and Workstation Category Team.</a:t>
              </a:r>
              <a:endParaRPr sz="1050" b="0">
                <a:solidFill>
                  <a:srgbClr val="334155"/>
                </a:solidFill>
                <a:latin typeface="Arial"/>
                <a:ea typeface="Arial"/>
                <a:cs typeface="Arial"/>
                <a:sym typeface="Arial"/>
              </a:endParaRPr>
            </a:p>
          </p:txBody>
        </p:sp>
      </p:grpSp>
      <p:grpSp>
        <p:nvGrpSpPr>
          <p:cNvPr id="506" name="Google Shape;506;p57">
            <a:extLst>
              <a:ext uri="{C183D7F6-B498-43B3-948B-1728B52AA6E4}">
                <adec:decorative xmlns:adec="http://schemas.microsoft.com/office/drawing/2017/decorative" val="1"/>
              </a:ext>
            </a:extLst>
          </p:cNvPr>
          <p:cNvGrpSpPr/>
          <p:nvPr/>
        </p:nvGrpSpPr>
        <p:grpSpPr>
          <a:xfrm>
            <a:off x="3295650" y="1857375"/>
            <a:ext cx="2552700" cy="2762400"/>
            <a:chOff x="0" y="0"/>
            <a:chExt cx="2552700" cy="2762400"/>
          </a:xfrm>
        </p:grpSpPr>
        <p:sp>
          <p:nvSpPr>
            <p:cNvPr id="507" name="Google Shape;507;p57"/>
            <p:cNvSpPr/>
            <p:nvPr/>
          </p:nvSpPr>
          <p:spPr>
            <a:xfrm>
              <a:off x="0" y="0"/>
              <a:ext cx="2552700" cy="2762400"/>
            </a:xfrm>
            <a:prstGeom prst="roundRect">
              <a:avLst>
                <a:gd name="adj" fmla="val 2985"/>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08" name="Google Shape;508;p57"/>
            <p:cNvSpPr/>
            <p:nvPr/>
          </p:nvSpPr>
          <p:spPr>
            <a:xfrm>
              <a:off x="190500" y="190500"/>
              <a:ext cx="304800" cy="304800"/>
            </a:xfrm>
            <a:prstGeom prst="ellipse">
              <a:avLst/>
            </a:prstGeom>
            <a:solidFill>
              <a:srgbClr val="2563EB"/>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09" name="Google Shape;509;p57"/>
            <p:cNvSpPr txBox="1"/>
            <p:nvPr/>
          </p:nvSpPr>
          <p:spPr>
            <a:xfrm>
              <a:off x="190500" y="190500"/>
              <a:ext cx="304800" cy="3048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300"/>
                </a:spcAft>
                <a:buNone/>
              </a:pPr>
              <a:r>
                <a:rPr lang="en" sz="1100" b="1">
                  <a:solidFill>
                    <a:srgbClr val="FFFFFF"/>
                  </a:solidFill>
                  <a:latin typeface="Arial"/>
                  <a:ea typeface="Arial"/>
                  <a:cs typeface="Arial"/>
                  <a:sym typeface="Arial"/>
                </a:rPr>
                <a:t>02</a:t>
              </a:r>
              <a:endParaRPr sz="1100" b="1">
                <a:solidFill>
                  <a:srgbClr val="FFFFFF"/>
                </a:solidFill>
                <a:latin typeface="Arial"/>
                <a:ea typeface="Arial"/>
                <a:cs typeface="Arial"/>
                <a:sym typeface="Arial"/>
              </a:endParaRPr>
            </a:p>
          </p:txBody>
        </p:sp>
        <p:sp>
          <p:nvSpPr>
            <p:cNvPr id="510" name="Google Shape;510;p57"/>
            <p:cNvSpPr txBox="1"/>
            <p:nvPr/>
          </p:nvSpPr>
          <p:spPr>
            <a:xfrm>
              <a:off x="190500" y="647700"/>
              <a:ext cx="2171700" cy="1905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1">
                  <a:solidFill>
                    <a:srgbClr val="2563EB"/>
                  </a:solidFill>
                  <a:latin typeface="Arial"/>
                  <a:ea typeface="Arial"/>
                  <a:cs typeface="Arial"/>
                  <a:sym typeface="Arial"/>
                </a:rPr>
                <a:t>Standard Base</a:t>
              </a:r>
              <a:endParaRPr sz="1400" b="1">
                <a:solidFill>
                  <a:srgbClr val="2563EB"/>
                </a:solidFill>
                <a:latin typeface="Arial"/>
                <a:ea typeface="Arial"/>
                <a:cs typeface="Arial"/>
                <a:sym typeface="Arial"/>
              </a:endParaRPr>
            </a:p>
            <a:p>
              <a:pPr marL="0" lvl="0" indent="0" algn="l" rtl="0">
                <a:spcBef>
                  <a:spcPts val="600"/>
                </a:spcBef>
                <a:spcAft>
                  <a:spcPts val="0"/>
                </a:spcAft>
                <a:buNone/>
              </a:pPr>
              <a:r>
                <a:rPr lang="en" sz="1050" b="0">
                  <a:solidFill>
                    <a:srgbClr val="334155"/>
                  </a:solidFill>
                  <a:latin typeface="Arial"/>
                  <a:ea typeface="Arial"/>
                  <a:cs typeface="Arial"/>
                  <a:sym typeface="Arial"/>
                </a:rPr>
                <a:t>Consolidated several hundred unique models into nine standard configurations:</a:t>
              </a:r>
              <a:endParaRPr sz="1050" b="0">
                <a:solidFill>
                  <a:srgbClr val="334155"/>
                </a:solidFill>
                <a:latin typeface="Arial"/>
                <a:ea typeface="Arial"/>
                <a:cs typeface="Arial"/>
                <a:sym typeface="Arial"/>
              </a:endParaRPr>
            </a:p>
            <a:p>
              <a:pPr marL="0" lvl="0" indent="0" algn="l" rtl="0">
                <a:spcBef>
                  <a:spcPts val="450"/>
                </a:spcBef>
                <a:spcAft>
                  <a:spcPts val="300"/>
                </a:spcAft>
                <a:buNone/>
              </a:pPr>
              <a:r>
                <a:rPr lang="en" sz="1050" b="1">
                  <a:solidFill>
                    <a:srgbClr val="334155"/>
                  </a:solidFill>
                  <a:latin typeface="Arial"/>
                  <a:ea typeface="Arial"/>
                  <a:cs typeface="Arial"/>
                  <a:sym typeface="Arial"/>
                </a:rPr>
                <a:t>• 3 Laptops</a:t>
              </a:r>
              <a:br>
                <a:rPr lang="en" sz="1050" b="1">
                  <a:solidFill>
                    <a:srgbClr val="334155"/>
                  </a:solidFill>
                  <a:latin typeface="Arial"/>
                  <a:ea typeface="Arial"/>
                  <a:cs typeface="Arial"/>
                  <a:sym typeface="Arial"/>
                </a:rPr>
              </a:br>
              <a:r>
                <a:rPr lang="en" sz="1050" b="1">
                  <a:solidFill>
                    <a:srgbClr val="334155"/>
                  </a:solidFill>
                  <a:latin typeface="Arial"/>
                  <a:ea typeface="Arial"/>
                  <a:cs typeface="Arial"/>
                  <a:sym typeface="Arial"/>
                </a:rPr>
                <a:t>• 4 Desktops</a:t>
              </a:r>
              <a:br>
                <a:rPr lang="en" sz="1050" b="1">
                  <a:solidFill>
                    <a:srgbClr val="334155"/>
                  </a:solidFill>
                  <a:latin typeface="Arial"/>
                  <a:ea typeface="Arial"/>
                  <a:cs typeface="Arial"/>
                  <a:sym typeface="Arial"/>
                </a:rPr>
              </a:br>
              <a:r>
                <a:rPr lang="en" sz="1050" b="1">
                  <a:solidFill>
                    <a:srgbClr val="334155"/>
                  </a:solidFill>
                  <a:latin typeface="Arial"/>
                  <a:ea typeface="Arial"/>
                  <a:cs typeface="Arial"/>
                  <a:sym typeface="Arial"/>
                </a:rPr>
                <a:t>• 1 Tablet</a:t>
              </a:r>
              <a:br>
                <a:rPr lang="en" sz="1050" b="1">
                  <a:solidFill>
                    <a:srgbClr val="334155"/>
                  </a:solidFill>
                  <a:latin typeface="Arial"/>
                  <a:ea typeface="Arial"/>
                  <a:cs typeface="Arial"/>
                  <a:sym typeface="Arial"/>
                </a:rPr>
              </a:br>
              <a:r>
                <a:rPr lang="en" sz="1050" b="1">
                  <a:solidFill>
                    <a:srgbClr val="334155"/>
                  </a:solidFill>
                  <a:latin typeface="Arial"/>
                  <a:ea typeface="Arial"/>
                  <a:cs typeface="Arial"/>
                  <a:sym typeface="Arial"/>
                </a:rPr>
                <a:t>• 1 Thin Zero Client</a:t>
              </a:r>
              <a:endParaRPr sz="1050" b="1">
                <a:solidFill>
                  <a:srgbClr val="334155"/>
                </a:solidFill>
                <a:latin typeface="Arial"/>
                <a:ea typeface="Arial"/>
                <a:cs typeface="Arial"/>
                <a:sym typeface="Arial"/>
              </a:endParaRPr>
            </a:p>
          </p:txBody>
        </p:sp>
      </p:grpSp>
      <p:grpSp>
        <p:nvGrpSpPr>
          <p:cNvPr id="511" name="Google Shape;511;p57">
            <a:extLst>
              <a:ext uri="{C183D7F6-B498-43B3-948B-1728B52AA6E4}">
                <adec:decorative xmlns:adec="http://schemas.microsoft.com/office/drawing/2017/decorative" val="1"/>
              </a:ext>
            </a:extLst>
          </p:cNvPr>
          <p:cNvGrpSpPr/>
          <p:nvPr/>
        </p:nvGrpSpPr>
        <p:grpSpPr>
          <a:xfrm>
            <a:off x="6153150" y="1857375"/>
            <a:ext cx="2552700" cy="2762400"/>
            <a:chOff x="0" y="0"/>
            <a:chExt cx="2552700" cy="2762400"/>
          </a:xfrm>
        </p:grpSpPr>
        <p:sp>
          <p:nvSpPr>
            <p:cNvPr id="512" name="Google Shape;512;p57"/>
            <p:cNvSpPr/>
            <p:nvPr/>
          </p:nvSpPr>
          <p:spPr>
            <a:xfrm>
              <a:off x="0" y="0"/>
              <a:ext cx="2552700" cy="2762400"/>
            </a:xfrm>
            <a:prstGeom prst="roundRect">
              <a:avLst>
                <a:gd name="adj" fmla="val 2985"/>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13" name="Google Shape;513;p57"/>
            <p:cNvSpPr/>
            <p:nvPr/>
          </p:nvSpPr>
          <p:spPr>
            <a:xfrm>
              <a:off x="190500" y="190500"/>
              <a:ext cx="304800" cy="304800"/>
            </a:xfrm>
            <a:prstGeom prst="ellipse">
              <a:avLst/>
            </a:prstGeom>
            <a:solidFill>
              <a:srgbClr val="2563EB"/>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14" name="Google Shape;514;p57"/>
            <p:cNvSpPr txBox="1"/>
            <p:nvPr/>
          </p:nvSpPr>
          <p:spPr>
            <a:xfrm>
              <a:off x="190500" y="190500"/>
              <a:ext cx="304800" cy="3048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300"/>
                </a:spcAft>
                <a:buNone/>
              </a:pPr>
              <a:r>
                <a:rPr lang="en" sz="1100" b="1">
                  <a:solidFill>
                    <a:srgbClr val="FFFFFF"/>
                  </a:solidFill>
                  <a:latin typeface="Arial"/>
                  <a:ea typeface="Arial"/>
                  <a:cs typeface="Arial"/>
                  <a:sym typeface="Arial"/>
                </a:rPr>
                <a:t>03</a:t>
              </a:r>
              <a:endParaRPr sz="1100" b="1">
                <a:solidFill>
                  <a:srgbClr val="FFFFFF"/>
                </a:solidFill>
                <a:latin typeface="Arial"/>
                <a:ea typeface="Arial"/>
                <a:cs typeface="Arial"/>
                <a:sym typeface="Arial"/>
              </a:endParaRPr>
            </a:p>
          </p:txBody>
        </p:sp>
        <p:sp>
          <p:nvSpPr>
            <p:cNvPr id="515" name="Google Shape;515;p57"/>
            <p:cNvSpPr txBox="1"/>
            <p:nvPr/>
          </p:nvSpPr>
          <p:spPr>
            <a:xfrm>
              <a:off x="190500" y="647700"/>
              <a:ext cx="2171700" cy="1905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1">
                  <a:solidFill>
                    <a:srgbClr val="2563EB"/>
                  </a:solidFill>
                  <a:latin typeface="Arial"/>
                  <a:ea typeface="Arial"/>
                  <a:cs typeface="Arial"/>
                  <a:sym typeface="Arial"/>
                </a:rPr>
                <a:t>Core WCT &amp; V11</a:t>
              </a:r>
              <a:endParaRPr sz="1400" b="1">
                <a:solidFill>
                  <a:srgbClr val="2563EB"/>
                </a:solidFill>
                <a:latin typeface="Arial"/>
                <a:ea typeface="Arial"/>
                <a:cs typeface="Arial"/>
                <a:sym typeface="Arial"/>
              </a:endParaRPr>
            </a:p>
            <a:p>
              <a:pPr marL="0" lvl="0" indent="0" algn="l" rtl="0">
                <a:spcBef>
                  <a:spcPts val="600"/>
                </a:spcBef>
                <a:spcAft>
                  <a:spcPts val="0"/>
                </a:spcAft>
                <a:buNone/>
              </a:pPr>
              <a:r>
                <a:rPr lang="en" sz="1050" b="0">
                  <a:solidFill>
                    <a:srgbClr val="334155"/>
                  </a:solidFill>
                  <a:latin typeface="Arial"/>
                  <a:ea typeface="Arial"/>
                  <a:cs typeface="Arial"/>
                  <a:sym typeface="Arial"/>
                </a:rPr>
                <a:t>Collaborative governance: GSA, NASA SEWP, NIH CIO-CS, and Army CHESS.</a:t>
              </a:r>
              <a:endParaRPr sz="1050" b="0">
                <a:solidFill>
                  <a:srgbClr val="334155"/>
                </a:solidFill>
                <a:latin typeface="Arial"/>
                <a:ea typeface="Arial"/>
                <a:cs typeface="Arial"/>
                <a:sym typeface="Arial"/>
              </a:endParaRPr>
            </a:p>
            <a:p>
              <a:pPr marL="0" lvl="0" indent="0" algn="l" rtl="0">
                <a:spcBef>
                  <a:spcPts val="600"/>
                </a:spcBef>
                <a:spcAft>
                  <a:spcPts val="300"/>
                </a:spcAft>
                <a:buNone/>
              </a:pPr>
              <a:r>
                <a:rPr lang="en" sz="1050" b="0">
                  <a:solidFill>
                    <a:srgbClr val="334155"/>
                  </a:solidFill>
                  <a:latin typeface="Arial"/>
                  <a:ea typeface="Arial"/>
                  <a:cs typeface="Arial"/>
                  <a:sym typeface="Arial"/>
                </a:rPr>
                <a:t>V11 is the active technical standard to support enterprise-level baseline requirements.</a:t>
              </a:r>
              <a:endParaRPr sz="1050" b="0">
                <a:solidFill>
                  <a:srgbClr val="334155"/>
                </a:solidFill>
                <a:latin typeface="Arial"/>
                <a:ea typeface="Arial"/>
                <a:cs typeface="Arial"/>
                <a:sym typeface="Arial"/>
              </a:endParaRPr>
            </a:p>
          </p:txBody>
        </p:sp>
      </p:grpSp>
      <p:sp>
        <p:nvSpPr>
          <p:cNvPr id="516" name="Google Shape;516;p57"/>
          <p:cNvSpPr txBox="1"/>
          <p:nvPr/>
        </p:nvSpPr>
        <p:spPr>
          <a:xfrm>
            <a:off x="8467725" y="4733925"/>
            <a:ext cx="543000" cy="390600"/>
          </a:xfrm>
          <a:prstGeom prst="rect">
            <a:avLst/>
          </a:prstGeom>
          <a:solidFill>
            <a:srgbClr val="000000">
              <a:alpha val="0"/>
            </a:srgbClr>
          </a:solidFill>
          <a:ln>
            <a:noFill/>
          </a:ln>
        </p:spPr>
        <p:txBody>
          <a:bodyPr spcFirstLastPara="1" wrap="square" lIns="95250" tIns="95250" rIns="95250" bIns="95250" anchor="t" anchorCtr="0">
            <a:noAutofit/>
          </a:bodyPr>
          <a:lstStyle/>
          <a:p>
            <a:pPr marL="0" lvl="0" indent="0" algn="r" rtl="0">
              <a:spcBef>
                <a:spcPts val="0"/>
              </a:spcBef>
              <a:spcAft>
                <a:spcPts val="0"/>
              </a:spcAft>
              <a:buNone/>
            </a:pPr>
            <a:r>
              <a:rPr lang="en" sz="1300" b="0">
                <a:solidFill>
                  <a:srgbClr val="0F172A"/>
                </a:solidFill>
                <a:latin typeface="Arial"/>
                <a:ea typeface="Arial"/>
                <a:cs typeface="Arial"/>
                <a:sym typeface="Arial"/>
              </a:rPr>
              <a:t>6</a:t>
            </a:r>
            <a:endParaRPr sz="1300" b="0">
              <a:solidFill>
                <a:srgbClr val="0F172A"/>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pic>
        <p:nvPicPr>
          <p:cNvPr id="521" name="Google Shape;521;p58">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a:fillRect/>
          </a:stretch>
        </p:blipFill>
        <p:spPr>
          <a:xfrm>
            <a:off x="0" y="0"/>
            <a:ext cx="9143850" cy="5143500"/>
          </a:xfrm>
          <a:prstGeom prst="rect">
            <a:avLst/>
          </a:prstGeom>
          <a:noFill/>
          <a:ln>
            <a:noFill/>
          </a:ln>
        </p:spPr>
      </p:pic>
      <p:sp>
        <p:nvSpPr>
          <p:cNvPr id="522" name="Google Shape;522;p58">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23" name="Google Shape;523;p58" descr="ATRW logo">
            <a:extLst>
              <a:ext uri="{C183D7F6-B498-43B3-948B-1728B52AA6E4}">
                <adec:decorative xmlns:adec="http://schemas.microsoft.com/office/drawing/2017/decorative" val="0"/>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9253" y="238195"/>
            <a:ext cx="1266000" cy="569700"/>
          </a:xfrm>
          <a:prstGeom prst="rect">
            <a:avLst/>
          </a:prstGeom>
          <a:noFill/>
          <a:ln>
            <a:noFill/>
          </a:ln>
        </p:spPr>
      </p:pic>
      <p:sp>
        <p:nvSpPr>
          <p:cNvPr id="525" name="Google Shape;525;p58"/>
          <p:cNvSpPr txBox="1">
            <a:spLocks noGrp="1"/>
          </p:cNvSpPr>
          <p:nvPr>
            <p:ph type="title" idx="4294967295"/>
          </p:nvPr>
        </p:nvSpPr>
        <p:spPr>
          <a:xfrm>
            <a:off x="438150" y="1143000"/>
            <a:ext cx="8267700" cy="619200"/>
          </a:xfrm>
          <a:prstGeom prst="rect">
            <a:avLst/>
          </a:prstGeom>
          <a:solidFill>
            <a:srgbClr val="000000">
              <a:alpha val="0"/>
            </a:srgbClr>
          </a:solid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2563EB"/>
                </a:solidFill>
                <a:effectLst/>
                <a:uLnTx/>
                <a:uFillTx/>
                <a:latin typeface="Inter"/>
                <a:ea typeface="Inter"/>
                <a:cs typeface="Inter"/>
                <a:sym typeface="Inter"/>
              </a:rPr>
              <a:t>GSS Program History &amp; Governance</a:t>
            </a:r>
          </a:p>
          <a:p>
            <a:pPr marL="0" marR="0" lvl="0" indent="0" algn="l" defTabSz="914400" rtl="0" eaLnBrk="1" fontAlgn="auto" latinLnBrk="0" hangingPunct="1">
              <a:lnSpc>
                <a:spcPct val="100000"/>
              </a:lnSpc>
              <a:spcBef>
                <a:spcPts val="15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F172A"/>
                </a:solidFill>
                <a:effectLst/>
                <a:uLnTx/>
                <a:uFillTx/>
                <a:latin typeface="Inter ExtraBold"/>
                <a:ea typeface="Inter ExtraBold"/>
                <a:cs typeface="Inter ExtraBold"/>
                <a:sym typeface="Inter ExtraBold"/>
              </a:rPr>
              <a:t>Before &amp; After GSS</a:t>
            </a:r>
          </a:p>
        </p:txBody>
      </p:sp>
      <p:grpSp>
        <p:nvGrpSpPr>
          <p:cNvPr id="526" name="Google Shape;526;p58">
            <a:extLst>
              <a:ext uri="{C183D7F6-B498-43B3-948B-1728B52AA6E4}">
                <adec:decorative xmlns:adec="http://schemas.microsoft.com/office/drawing/2017/decorative" val="1"/>
              </a:ext>
            </a:extLst>
          </p:cNvPr>
          <p:cNvGrpSpPr/>
          <p:nvPr/>
        </p:nvGrpSpPr>
        <p:grpSpPr>
          <a:xfrm>
            <a:off x="438150" y="1857375"/>
            <a:ext cx="4038600" cy="2952900"/>
            <a:chOff x="0" y="0"/>
            <a:chExt cx="4038600" cy="2952900"/>
          </a:xfrm>
        </p:grpSpPr>
        <p:sp>
          <p:nvSpPr>
            <p:cNvPr id="527" name="Google Shape;527;p58"/>
            <p:cNvSpPr/>
            <p:nvPr/>
          </p:nvSpPr>
          <p:spPr>
            <a:xfrm>
              <a:off x="0" y="0"/>
              <a:ext cx="4038600" cy="2952900"/>
            </a:xfrm>
            <a:prstGeom prst="roundRect">
              <a:avLst>
                <a:gd name="adj" fmla="val 3870"/>
              </a:avLst>
            </a:prstGeom>
            <a:solidFill>
              <a:srgbClr val="FFF8F8"/>
            </a:solidFill>
            <a:ln w="14300" cap="flat" cmpd="sng">
              <a:solidFill>
                <a:srgbClr val="FCA5A5"/>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28" name="Google Shape;528;p58"/>
            <p:cNvSpPr txBox="1"/>
            <p:nvPr/>
          </p:nvSpPr>
          <p:spPr>
            <a:xfrm>
              <a:off x="190500" y="190500"/>
              <a:ext cx="3657600" cy="2571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0">
                  <a:solidFill>
                    <a:srgbClr val="991B1B"/>
                  </a:solidFill>
                  <a:latin typeface="Inter ExtraBold"/>
                  <a:ea typeface="Inter ExtraBold"/>
                  <a:cs typeface="Inter ExtraBold"/>
                  <a:sym typeface="Inter ExtraBold"/>
                </a:rPr>
                <a:t>Before GSS (Legacy Challenges)</a:t>
              </a:r>
              <a:endParaRPr sz="1500" b="0">
                <a:solidFill>
                  <a:srgbClr val="991B1B"/>
                </a:solidFill>
                <a:latin typeface="Inter ExtraBold"/>
                <a:ea typeface="Inter ExtraBold"/>
                <a:cs typeface="Inter ExtraBold"/>
                <a:sym typeface="Inter ExtraBold"/>
              </a:endParaRPr>
            </a:p>
            <a:p>
              <a:pPr marL="457200" lvl="0" indent="-295275" algn="l" rtl="0">
                <a:spcBef>
                  <a:spcPts val="1050"/>
                </a:spcBef>
                <a:spcAft>
                  <a:spcPts val="0"/>
                </a:spcAft>
                <a:buClr>
                  <a:srgbClr val="334155"/>
                </a:buClr>
                <a:buSzPts val="1050"/>
                <a:buFont typeface="Inter"/>
                <a:buChar char="●"/>
              </a:pPr>
              <a:r>
                <a:rPr lang="en" sz="1050" b="1">
                  <a:solidFill>
                    <a:srgbClr val="0F172A"/>
                  </a:solidFill>
                  <a:latin typeface="Inter"/>
                  <a:ea typeface="Inter"/>
                  <a:cs typeface="Inter"/>
                  <a:sym typeface="Inter"/>
                </a:rPr>
                <a:t>No standard configurations</a:t>
              </a:r>
              <a:r>
                <a:rPr lang="en" sz="1050">
                  <a:solidFill>
                    <a:srgbClr val="334155"/>
                  </a:solidFill>
                  <a:latin typeface="Inter"/>
                  <a:ea typeface="Inter"/>
                  <a:cs typeface="Inter"/>
                  <a:sym typeface="Inter"/>
                </a:rPr>
                <a:t> for desktops, laptops, tablets, or thin clients.</a:t>
              </a:r>
              <a:endParaRPr sz="1050">
                <a:solidFill>
                  <a:srgbClr val="334155"/>
                </a:solidFill>
                <a:latin typeface="Inter"/>
                <a:ea typeface="Inter"/>
                <a:cs typeface="Inter"/>
                <a:sym typeface="Inter"/>
              </a:endParaRPr>
            </a:p>
            <a:p>
              <a:pPr marL="457200" lvl="0" indent="-295275" algn="l" rtl="0">
                <a:spcBef>
                  <a:spcPts val="750"/>
                </a:spcBef>
                <a:spcAft>
                  <a:spcPts val="0"/>
                </a:spcAft>
                <a:buClr>
                  <a:srgbClr val="334155"/>
                </a:buClr>
                <a:buSzPts val="1050"/>
                <a:buFont typeface="Inter"/>
                <a:buChar char="●"/>
              </a:pPr>
              <a:r>
                <a:rPr lang="en" sz="1050" b="1">
                  <a:solidFill>
                    <a:srgbClr val="0F172A"/>
                  </a:solidFill>
                  <a:latin typeface="Inter"/>
                  <a:ea typeface="Inter"/>
                  <a:cs typeface="Inter"/>
                  <a:sym typeface="Inter"/>
                </a:rPr>
                <a:t>No pre-configured computers</a:t>
              </a:r>
              <a:r>
                <a:rPr lang="en" sz="1050">
                  <a:solidFill>
                    <a:srgbClr val="334155"/>
                  </a:solidFill>
                  <a:latin typeface="Inter"/>
                  <a:ea typeface="Inter"/>
                  <a:cs typeface="Inter"/>
                  <a:sym typeface="Inter"/>
                </a:rPr>
                <a:t> loaded on contracts to save acquisition time.</a:t>
              </a:r>
              <a:endParaRPr sz="1050">
                <a:solidFill>
                  <a:srgbClr val="334155"/>
                </a:solidFill>
                <a:latin typeface="Inter"/>
                <a:ea typeface="Inter"/>
                <a:cs typeface="Inter"/>
                <a:sym typeface="Inter"/>
              </a:endParaRPr>
            </a:p>
            <a:p>
              <a:pPr marL="457200" lvl="0" indent="-295275" algn="l" rtl="0">
                <a:spcBef>
                  <a:spcPts val="750"/>
                </a:spcBef>
                <a:spcAft>
                  <a:spcPts val="0"/>
                </a:spcAft>
                <a:buClr>
                  <a:srgbClr val="334155"/>
                </a:buClr>
                <a:buSzPts val="1050"/>
                <a:buFont typeface="Inter"/>
                <a:buChar char="●"/>
              </a:pPr>
              <a:r>
                <a:rPr lang="en" sz="1050" b="1">
                  <a:solidFill>
                    <a:srgbClr val="0F172A"/>
                  </a:solidFill>
                  <a:latin typeface="Inter"/>
                  <a:ea typeface="Inter"/>
                  <a:cs typeface="Inter"/>
                  <a:sym typeface="Inter"/>
                </a:rPr>
                <a:t>Fragmented purchasing</a:t>
              </a:r>
              <a:r>
                <a:rPr lang="en" sz="1050">
                  <a:solidFill>
                    <a:srgbClr val="334155"/>
                  </a:solidFill>
                  <a:latin typeface="Inter"/>
                  <a:ea typeface="Inter"/>
                  <a:cs typeface="Inter"/>
                  <a:sym typeface="Inter"/>
                </a:rPr>
                <a:t> across agencies, causing widespread price variability.</a:t>
              </a:r>
              <a:endParaRPr sz="1050">
                <a:solidFill>
                  <a:srgbClr val="334155"/>
                </a:solidFill>
                <a:latin typeface="Inter"/>
                <a:ea typeface="Inter"/>
                <a:cs typeface="Inter"/>
                <a:sym typeface="Inter"/>
              </a:endParaRPr>
            </a:p>
            <a:p>
              <a:pPr marL="457200" lvl="0" indent="-295275" algn="l" rtl="0">
                <a:spcBef>
                  <a:spcPts val="750"/>
                </a:spcBef>
                <a:spcAft>
                  <a:spcPts val="0"/>
                </a:spcAft>
                <a:buClr>
                  <a:srgbClr val="334155"/>
                </a:buClr>
                <a:buSzPts val="1050"/>
                <a:buFont typeface="Inter"/>
                <a:buChar char="●"/>
              </a:pPr>
              <a:r>
                <a:rPr lang="en" sz="1050" b="1">
                  <a:solidFill>
                    <a:srgbClr val="0F172A"/>
                  </a:solidFill>
                  <a:latin typeface="Inter"/>
                  <a:ea typeface="Inter"/>
                  <a:cs typeface="Inter"/>
                  <a:sym typeface="Inter"/>
                </a:rPr>
                <a:t>Did not fully leverage</a:t>
              </a:r>
              <a:r>
                <a:rPr lang="en" sz="1050">
                  <a:solidFill>
                    <a:srgbClr val="334155"/>
                  </a:solidFill>
                  <a:latin typeface="Inter"/>
                  <a:ea typeface="Inter"/>
                  <a:cs typeface="Inter"/>
                  <a:sym typeface="Inter"/>
                </a:rPr>
                <a:t> the government's buying power and scale.</a:t>
              </a:r>
              <a:endParaRPr sz="1050">
                <a:solidFill>
                  <a:srgbClr val="334155"/>
                </a:solidFill>
                <a:latin typeface="Inter"/>
                <a:ea typeface="Inter"/>
                <a:cs typeface="Inter"/>
                <a:sym typeface="Inter"/>
              </a:endParaRPr>
            </a:p>
            <a:p>
              <a:pPr marL="457200" lvl="0" indent="-295275" algn="l" rtl="0">
                <a:spcBef>
                  <a:spcPts val="750"/>
                </a:spcBef>
                <a:spcAft>
                  <a:spcPts val="0"/>
                </a:spcAft>
                <a:buClr>
                  <a:srgbClr val="334155"/>
                </a:buClr>
                <a:buSzPts val="1050"/>
                <a:buFont typeface="Inter"/>
                <a:buChar char="●"/>
              </a:pPr>
              <a:r>
                <a:rPr lang="en" sz="1050" b="1">
                  <a:solidFill>
                    <a:srgbClr val="0F172A"/>
                  </a:solidFill>
                  <a:latin typeface="Inter"/>
                  <a:ea typeface="Inter"/>
                  <a:cs typeface="Inter"/>
                  <a:sym typeface="Inter"/>
                </a:rPr>
                <a:t>Limited transactional data</a:t>
              </a:r>
              <a:r>
                <a:rPr lang="en" sz="1050">
                  <a:solidFill>
                    <a:srgbClr val="334155"/>
                  </a:solidFill>
                  <a:latin typeface="Inter"/>
                  <a:ea typeface="Inter"/>
                  <a:cs typeface="Inter"/>
                  <a:sym typeface="Inter"/>
                </a:rPr>
                <a:t> that was very difficult to extract or analyze.</a:t>
              </a:r>
              <a:endParaRPr sz="1050">
                <a:solidFill>
                  <a:srgbClr val="334155"/>
                </a:solidFill>
                <a:latin typeface="Inter"/>
                <a:ea typeface="Inter"/>
                <a:cs typeface="Inter"/>
                <a:sym typeface="Inter"/>
              </a:endParaRPr>
            </a:p>
          </p:txBody>
        </p:sp>
      </p:grpSp>
      <p:grpSp>
        <p:nvGrpSpPr>
          <p:cNvPr id="529" name="Google Shape;529;p58">
            <a:extLst>
              <a:ext uri="{C183D7F6-B498-43B3-948B-1728B52AA6E4}">
                <adec:decorative xmlns:adec="http://schemas.microsoft.com/office/drawing/2017/decorative" val="1"/>
              </a:ext>
            </a:extLst>
          </p:cNvPr>
          <p:cNvGrpSpPr/>
          <p:nvPr/>
        </p:nvGrpSpPr>
        <p:grpSpPr>
          <a:xfrm>
            <a:off x="4667250" y="1857375"/>
            <a:ext cx="4038600" cy="2952900"/>
            <a:chOff x="0" y="0"/>
            <a:chExt cx="4038600" cy="2952900"/>
          </a:xfrm>
        </p:grpSpPr>
        <p:sp>
          <p:nvSpPr>
            <p:cNvPr id="530" name="Google Shape;530;p58"/>
            <p:cNvSpPr/>
            <p:nvPr/>
          </p:nvSpPr>
          <p:spPr>
            <a:xfrm>
              <a:off x="0" y="0"/>
              <a:ext cx="4038600" cy="2952900"/>
            </a:xfrm>
            <a:prstGeom prst="roundRect">
              <a:avLst>
                <a:gd name="adj" fmla="val 3870"/>
              </a:avLst>
            </a:prstGeom>
            <a:solidFill>
              <a:srgbClr val="F0F7FF"/>
            </a:solidFill>
            <a:ln w="14300" cap="flat" cmpd="sng">
              <a:solidFill>
                <a:srgbClr val="93C5FD"/>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31" name="Google Shape;531;p58"/>
            <p:cNvSpPr txBox="1"/>
            <p:nvPr/>
          </p:nvSpPr>
          <p:spPr>
            <a:xfrm>
              <a:off x="190500" y="190500"/>
              <a:ext cx="3657600" cy="2571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0">
                  <a:solidFill>
                    <a:srgbClr val="1E40AF"/>
                  </a:solidFill>
                  <a:latin typeface="Inter ExtraBold"/>
                  <a:ea typeface="Inter ExtraBold"/>
                  <a:cs typeface="Inter ExtraBold"/>
                  <a:sym typeface="Inter ExtraBold"/>
                </a:rPr>
                <a:t>After GSS (Program Benefits)</a:t>
              </a:r>
              <a:endParaRPr sz="1500" b="0">
                <a:solidFill>
                  <a:srgbClr val="1E40AF"/>
                </a:solidFill>
                <a:latin typeface="Inter ExtraBold"/>
                <a:ea typeface="Inter ExtraBold"/>
                <a:cs typeface="Inter ExtraBold"/>
                <a:sym typeface="Inter ExtraBold"/>
              </a:endParaRPr>
            </a:p>
            <a:p>
              <a:pPr marL="457200" lvl="0" indent="-295275" algn="l" rtl="0">
                <a:spcBef>
                  <a:spcPts val="1050"/>
                </a:spcBef>
                <a:spcAft>
                  <a:spcPts val="0"/>
                </a:spcAft>
                <a:buClr>
                  <a:srgbClr val="1E3A8A"/>
                </a:buClr>
                <a:buSzPts val="1050"/>
                <a:buFont typeface="Inter"/>
                <a:buChar char="●"/>
              </a:pPr>
              <a:r>
                <a:rPr lang="en" sz="1050" b="1">
                  <a:solidFill>
                    <a:srgbClr val="1D4ED8"/>
                  </a:solidFill>
                  <a:latin typeface="Inter"/>
                  <a:ea typeface="Inter"/>
                  <a:cs typeface="Inter"/>
                  <a:sym typeface="Inter"/>
                </a:rPr>
                <a:t>Nine standard configurations</a:t>
              </a:r>
              <a:r>
                <a:rPr lang="en" sz="1050">
                  <a:solidFill>
                    <a:srgbClr val="1E3A8A"/>
                  </a:solidFill>
                  <a:latin typeface="Inter"/>
                  <a:ea typeface="Inter"/>
                  <a:cs typeface="Inter"/>
                  <a:sym typeface="Inter"/>
                </a:rPr>
                <a:t> established covering 80% of end-user device use cases.</a:t>
              </a:r>
              <a:endParaRPr sz="1050">
                <a:solidFill>
                  <a:srgbClr val="1E3A8A"/>
                </a:solidFill>
                <a:latin typeface="Inter"/>
                <a:ea typeface="Inter"/>
                <a:cs typeface="Inter"/>
                <a:sym typeface="Inter"/>
              </a:endParaRPr>
            </a:p>
            <a:p>
              <a:pPr marL="457200" lvl="0" indent="-295275" algn="l" rtl="0">
                <a:spcBef>
                  <a:spcPts val="750"/>
                </a:spcBef>
                <a:spcAft>
                  <a:spcPts val="0"/>
                </a:spcAft>
                <a:buClr>
                  <a:srgbClr val="1E3A8A"/>
                </a:buClr>
                <a:buSzPts val="1050"/>
                <a:buFont typeface="Inter"/>
                <a:buChar char="●"/>
              </a:pPr>
              <a:r>
                <a:rPr lang="en" sz="1050" b="1">
                  <a:solidFill>
                    <a:srgbClr val="1D4ED8"/>
                  </a:solidFill>
                  <a:latin typeface="Inter"/>
                  <a:ea typeface="Inter"/>
                  <a:cs typeface="Inter"/>
                  <a:sym typeface="Inter"/>
                </a:rPr>
                <a:t>Pre-competed, pre-configured</a:t>
              </a:r>
              <a:r>
                <a:rPr lang="en" sz="1050">
                  <a:solidFill>
                    <a:srgbClr val="1E3A8A"/>
                  </a:solidFill>
                  <a:latin typeface="Inter"/>
                  <a:ea typeface="Inter"/>
                  <a:cs typeface="Inter"/>
                  <a:sym typeface="Inter"/>
                </a:rPr>
                <a:t> vehicles that allow easy and fast ordering.</a:t>
              </a:r>
              <a:endParaRPr sz="1050">
                <a:solidFill>
                  <a:srgbClr val="1E3A8A"/>
                </a:solidFill>
                <a:latin typeface="Inter"/>
                <a:ea typeface="Inter"/>
                <a:cs typeface="Inter"/>
                <a:sym typeface="Inter"/>
              </a:endParaRPr>
            </a:p>
            <a:p>
              <a:pPr marL="457200" lvl="0" indent="-295275" algn="l" rtl="0">
                <a:spcBef>
                  <a:spcPts val="750"/>
                </a:spcBef>
                <a:spcAft>
                  <a:spcPts val="0"/>
                </a:spcAft>
                <a:buClr>
                  <a:srgbClr val="1E3A8A"/>
                </a:buClr>
                <a:buSzPts val="1050"/>
                <a:buFont typeface="Inter"/>
                <a:buChar char="●"/>
              </a:pPr>
              <a:r>
                <a:rPr lang="en" sz="1050" b="1">
                  <a:solidFill>
                    <a:srgbClr val="1D4ED8"/>
                  </a:solidFill>
                  <a:latin typeface="Inter"/>
                  <a:ea typeface="Inter"/>
                  <a:cs typeface="Inter"/>
                  <a:sym typeface="Inter"/>
                </a:rPr>
                <a:t>Consolidated government demand</a:t>
              </a:r>
              <a:r>
                <a:rPr lang="en" sz="1050">
                  <a:solidFill>
                    <a:srgbClr val="1E3A8A"/>
                  </a:solidFill>
                  <a:latin typeface="Inter"/>
                  <a:ea typeface="Inter"/>
                  <a:cs typeface="Inter"/>
                  <a:sym typeface="Inter"/>
                </a:rPr>
                <a:t> driving lower, highly competitive pricing.</a:t>
              </a:r>
              <a:endParaRPr sz="1050">
                <a:solidFill>
                  <a:srgbClr val="1E3A8A"/>
                </a:solidFill>
                <a:latin typeface="Inter"/>
                <a:ea typeface="Inter"/>
                <a:cs typeface="Inter"/>
                <a:sym typeface="Inter"/>
              </a:endParaRPr>
            </a:p>
            <a:p>
              <a:pPr marL="457200" lvl="0" indent="-295275" algn="l" rtl="0">
                <a:spcBef>
                  <a:spcPts val="750"/>
                </a:spcBef>
                <a:spcAft>
                  <a:spcPts val="0"/>
                </a:spcAft>
                <a:buClr>
                  <a:srgbClr val="1E3A8A"/>
                </a:buClr>
                <a:buSzPts val="1050"/>
                <a:buFont typeface="Inter"/>
                <a:buChar char="●"/>
              </a:pPr>
              <a:r>
                <a:rPr lang="en" sz="1050" b="1">
                  <a:solidFill>
                    <a:srgbClr val="1D4ED8"/>
                  </a:solidFill>
                  <a:latin typeface="Inter"/>
                  <a:ea typeface="Inter"/>
                  <a:cs typeface="Inter"/>
                  <a:sym typeface="Inter"/>
                </a:rPr>
                <a:t>Flexible customization options</a:t>
              </a:r>
              <a:r>
                <a:rPr lang="en" sz="1050">
                  <a:solidFill>
                    <a:srgbClr val="1E3A8A"/>
                  </a:solidFill>
                  <a:latin typeface="Inter"/>
                  <a:ea typeface="Inter"/>
                  <a:cs typeface="Inter"/>
                  <a:sym typeface="Inter"/>
                </a:rPr>
                <a:t> and bundled accessory services available.</a:t>
              </a:r>
              <a:endParaRPr sz="1050">
                <a:solidFill>
                  <a:srgbClr val="1E3A8A"/>
                </a:solidFill>
                <a:latin typeface="Inter"/>
                <a:ea typeface="Inter"/>
                <a:cs typeface="Inter"/>
                <a:sym typeface="Inter"/>
              </a:endParaRPr>
            </a:p>
            <a:p>
              <a:pPr marL="457200" lvl="0" indent="-295275" algn="l" rtl="0">
                <a:spcBef>
                  <a:spcPts val="750"/>
                </a:spcBef>
                <a:spcAft>
                  <a:spcPts val="0"/>
                </a:spcAft>
                <a:buClr>
                  <a:srgbClr val="1E3A8A"/>
                </a:buClr>
                <a:buSzPts val="1050"/>
                <a:buFont typeface="Inter"/>
                <a:buChar char="●"/>
              </a:pPr>
              <a:r>
                <a:rPr lang="en" sz="1050" b="1">
                  <a:solidFill>
                    <a:srgbClr val="1D4ED8"/>
                  </a:solidFill>
                  <a:latin typeface="Inter"/>
                  <a:ea typeface="Inter"/>
                  <a:cs typeface="Inter"/>
                  <a:sym typeface="Inter"/>
                </a:rPr>
                <a:t>Detailed transactional data</a:t>
              </a:r>
              <a:r>
                <a:rPr lang="en" sz="1050">
                  <a:solidFill>
                    <a:srgbClr val="1E3A8A"/>
                  </a:solidFill>
                  <a:latin typeface="Inter"/>
                  <a:ea typeface="Inter"/>
                  <a:cs typeface="Inter"/>
                  <a:sym typeface="Inter"/>
                </a:rPr>
                <a:t> easily accessible to improve category management.</a:t>
              </a:r>
              <a:endParaRPr sz="1050">
                <a:solidFill>
                  <a:srgbClr val="1E3A8A"/>
                </a:solidFill>
                <a:latin typeface="Inter"/>
                <a:ea typeface="Inter"/>
                <a:cs typeface="Inter"/>
                <a:sym typeface="Inte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pic>
        <p:nvPicPr>
          <p:cNvPr id="536" name="Google Shape;536;p59">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537" name="Google Shape;537;p59">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38" name="Google Shape;538;p59" descr="ATRW Logo"/>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540" name="Google Shape;540;p59"/>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26</a:t>
            </a:fld>
            <a:endParaRPr sz="1300">
              <a:solidFill>
                <a:srgbClr val="000000"/>
              </a:solidFill>
            </a:endParaRPr>
          </a:p>
        </p:txBody>
      </p:sp>
      <p:sp>
        <p:nvSpPr>
          <p:cNvPr id="541" name="Google Shape;541;p59"/>
          <p:cNvSpPr txBox="1">
            <a:spLocks noGrp="1"/>
          </p:cNvSpPr>
          <p:nvPr>
            <p:ph type="title"/>
          </p:nvPr>
        </p:nvSpPr>
        <p:spPr>
          <a:xfrm>
            <a:off x="444000" y="1177471"/>
            <a:ext cx="8256000" cy="572700"/>
          </a:xfrm>
          <a:prstGeom prst="rect">
            <a:avLst/>
          </a:prstGeom>
          <a:solidFill>
            <a:srgbClr val="000000">
              <a:alpha val="0"/>
            </a:srgbClr>
          </a:solidFill>
          <a:ln>
            <a:noFill/>
          </a:ln>
        </p:spPr>
        <p:txBody>
          <a:bodyPr spcFirstLastPara="1" wrap="square" lIns="0" tIns="0" rIns="0" bIns="0" anchor="t" anchorCtr="0">
            <a:normAutofit/>
          </a:bodyPr>
          <a:lstStyle/>
          <a:p>
            <a:pPr marL="0" lvl="0" indent="0" algn="l" rtl="0">
              <a:spcBef>
                <a:spcPts val="0"/>
              </a:spcBef>
              <a:spcAft>
                <a:spcPts val="0"/>
              </a:spcAft>
              <a:buNone/>
            </a:pPr>
            <a:r>
              <a:rPr lang="en" sz="1100" b="1" dirty="0">
                <a:solidFill>
                  <a:srgbClr val="2563EB"/>
                </a:solidFill>
                <a:latin typeface="Arial"/>
                <a:ea typeface="Arial"/>
                <a:cs typeface="Arial"/>
                <a:sym typeface="Arial"/>
              </a:rPr>
              <a:t>GSS Program History &amp; Governance</a:t>
            </a:r>
            <a:endParaRPr sz="1100" b="1" dirty="0">
              <a:solidFill>
                <a:srgbClr val="2563EB"/>
              </a:solidFill>
              <a:latin typeface="Arial"/>
              <a:ea typeface="Arial"/>
              <a:cs typeface="Arial"/>
              <a:sym typeface="Arial"/>
            </a:endParaRPr>
          </a:p>
          <a:p>
            <a:pPr marL="0" lvl="0" indent="0" algn="l" rtl="0">
              <a:spcBef>
                <a:spcPts val="300"/>
              </a:spcBef>
              <a:spcAft>
                <a:spcPts val="0"/>
              </a:spcAft>
              <a:buNone/>
            </a:pPr>
            <a:r>
              <a:rPr lang="en" sz="2200" b="1" dirty="0">
                <a:solidFill>
                  <a:srgbClr val="0F172A"/>
                </a:solidFill>
                <a:latin typeface="Arial"/>
                <a:ea typeface="Arial"/>
                <a:cs typeface="Arial"/>
                <a:sym typeface="Arial"/>
              </a:rPr>
              <a:t>GSS BPAs Fundamentals</a:t>
            </a:r>
            <a:endParaRPr sz="1100" b="1" dirty="0">
              <a:solidFill>
                <a:srgbClr val="2563EB"/>
              </a:solidFill>
              <a:latin typeface="Arial"/>
              <a:ea typeface="Arial"/>
              <a:cs typeface="Arial"/>
              <a:sym typeface="Arial"/>
            </a:endParaRPr>
          </a:p>
        </p:txBody>
      </p:sp>
      <p:grpSp>
        <p:nvGrpSpPr>
          <p:cNvPr id="542" name="Google Shape;542;p59">
            <a:extLst>
              <a:ext uri="{C183D7F6-B498-43B3-948B-1728B52AA6E4}">
                <adec:decorative xmlns:adec="http://schemas.microsoft.com/office/drawing/2017/decorative" val="1"/>
              </a:ext>
            </a:extLst>
          </p:cNvPr>
          <p:cNvGrpSpPr/>
          <p:nvPr/>
        </p:nvGrpSpPr>
        <p:grpSpPr>
          <a:xfrm>
            <a:off x="438150" y="1857375"/>
            <a:ext cx="4038600" cy="2857500"/>
            <a:chOff x="0" y="0"/>
            <a:chExt cx="4038600" cy="2857500"/>
          </a:xfrm>
        </p:grpSpPr>
        <p:sp>
          <p:nvSpPr>
            <p:cNvPr id="543" name="Google Shape;543;p59"/>
            <p:cNvSpPr/>
            <p:nvPr/>
          </p:nvSpPr>
          <p:spPr>
            <a:xfrm>
              <a:off x="0" y="0"/>
              <a:ext cx="40386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44" name="Google Shape;544;p59"/>
            <p:cNvSpPr txBox="1"/>
            <p:nvPr/>
          </p:nvSpPr>
          <p:spPr>
            <a:xfrm>
              <a:off x="228600" y="228600"/>
              <a:ext cx="3581400" cy="2400300"/>
            </a:xfrm>
            <a:prstGeom prst="rect">
              <a:avLst/>
            </a:prstGeom>
            <a:solidFill>
              <a:srgbClr val="000000">
                <a:alpha val="0"/>
              </a:srgbClr>
            </a:solid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E40AF"/>
                  </a:solidFill>
                  <a:latin typeface="Inter"/>
                  <a:ea typeface="Inter"/>
                  <a:cs typeface="Inter"/>
                  <a:sym typeface="Inter"/>
                </a:rPr>
                <a:t>What Are They?</a:t>
              </a:r>
              <a:endParaRPr sz="1500" b="1">
                <a:solidFill>
                  <a:srgbClr val="1E40AF"/>
                </a:solidFill>
                <a:latin typeface="Inter"/>
                <a:ea typeface="Inter"/>
                <a:cs typeface="Inter"/>
                <a:sym typeface="Inter"/>
              </a:endParaRPr>
            </a:p>
            <a:p>
              <a:pPr marL="0" lvl="0" indent="0" algn="l" rtl="0">
                <a:spcBef>
                  <a:spcPts val="1200"/>
                </a:spcBef>
                <a:spcAft>
                  <a:spcPts val="0"/>
                </a:spcAft>
                <a:buNone/>
              </a:pPr>
              <a:r>
                <a:rPr lang="en" sz="1050" b="1">
                  <a:solidFill>
                    <a:srgbClr val="0F172A"/>
                  </a:solidFill>
                  <a:latin typeface="Inter"/>
                  <a:ea typeface="Inter"/>
                  <a:cs typeface="Inter"/>
                  <a:sym typeface="Inter"/>
                </a:rPr>
                <a:t>• Single-Award BPAs:</a:t>
              </a:r>
              <a:r>
                <a:rPr lang="en" sz="1050" b="0">
                  <a:solidFill>
                    <a:srgbClr val="334155"/>
                  </a:solidFill>
                  <a:latin typeface="Inter"/>
                  <a:ea typeface="Inter"/>
                  <a:cs typeface="Inter"/>
                  <a:sym typeface="Inter"/>
                </a:rPr>
                <a:t> Pre-competed for Dell and HP.</a:t>
              </a:r>
              <a:endParaRPr sz="1050" b="0">
                <a:solidFill>
                  <a:srgbClr val="334155"/>
                </a:solidFill>
                <a:latin typeface="Inter"/>
                <a:ea typeface="Inter"/>
                <a:cs typeface="Inter"/>
                <a:sym typeface="Inter"/>
              </a:endParaRPr>
            </a:p>
            <a:p>
              <a:pPr marL="0" lvl="0" indent="0" algn="l" rtl="0">
                <a:spcBef>
                  <a:spcPts val="800"/>
                </a:spcBef>
                <a:spcAft>
                  <a:spcPts val="0"/>
                </a:spcAft>
                <a:buNone/>
              </a:pPr>
              <a:r>
                <a:rPr lang="en" sz="1050" b="1">
                  <a:solidFill>
                    <a:srgbClr val="0F172A"/>
                  </a:solidFill>
                  <a:latin typeface="Inter"/>
                  <a:ea typeface="Inter"/>
                  <a:cs typeface="Inter"/>
                  <a:sym typeface="Inter"/>
                </a:rPr>
                <a:t>• Brand Name or Equal:</a:t>
              </a:r>
              <a:r>
                <a:rPr lang="en" sz="1050" b="0">
                  <a:solidFill>
                    <a:srgbClr val="334155"/>
                  </a:solidFill>
                  <a:latin typeface="Inter"/>
                  <a:ea typeface="Inter"/>
                  <a:cs typeface="Inter"/>
                  <a:sym typeface="Inter"/>
                </a:rPr>
                <a:t> Laptops &amp; desktops meeting V11 GSS standards</a:t>
              </a:r>
              <a:r>
                <a:rPr lang="en" sz="1050">
                  <a:solidFill>
                    <a:srgbClr val="334155"/>
                  </a:solidFill>
                  <a:latin typeface="Inter"/>
                  <a:ea typeface="Inter"/>
                  <a:cs typeface="Inter"/>
                  <a:sym typeface="Inter"/>
                </a:rPr>
                <a:t>.</a:t>
              </a:r>
              <a:r>
                <a:rPr lang="en" sz="1050" b="1">
                  <a:solidFill>
                    <a:srgbClr val="334155"/>
                  </a:solidFill>
                  <a:latin typeface="Inter"/>
                  <a:ea typeface="Inter"/>
                  <a:cs typeface="Inter"/>
                  <a:sym typeface="Inter"/>
                </a:rPr>
                <a:t>*</a:t>
              </a:r>
              <a:endParaRPr sz="1050" b="1">
                <a:solidFill>
                  <a:srgbClr val="334155"/>
                </a:solidFill>
                <a:latin typeface="Inter"/>
                <a:ea typeface="Inter"/>
                <a:cs typeface="Inter"/>
                <a:sym typeface="Inter"/>
              </a:endParaRPr>
            </a:p>
            <a:p>
              <a:pPr marL="0" lvl="0" indent="0" algn="l" rtl="0">
                <a:spcBef>
                  <a:spcPts val="800"/>
                </a:spcBef>
                <a:spcAft>
                  <a:spcPts val="0"/>
                </a:spcAft>
                <a:buNone/>
              </a:pPr>
              <a:r>
                <a:rPr lang="en" sz="1050" b="1">
                  <a:solidFill>
                    <a:srgbClr val="0F172A"/>
                  </a:solidFill>
                  <a:latin typeface="Inter"/>
                  <a:ea typeface="Inter"/>
                  <a:cs typeface="Inter"/>
                  <a:sym typeface="Inter"/>
                </a:rPr>
                <a:t>• Period of Performance:</a:t>
              </a:r>
              <a:r>
                <a:rPr lang="en" sz="1050" b="0">
                  <a:solidFill>
                    <a:srgbClr val="334155"/>
                  </a:solidFill>
                  <a:latin typeface="Inter"/>
                  <a:ea typeface="Inter"/>
                  <a:cs typeface="Inter"/>
                  <a:sym typeface="Inter"/>
                </a:rPr>
                <a:t> Sept. 4, 2022 – Sept. 3, 2027.</a:t>
              </a:r>
              <a:endParaRPr sz="1050" b="0">
                <a:solidFill>
                  <a:srgbClr val="334155"/>
                </a:solidFill>
                <a:latin typeface="Inter"/>
                <a:ea typeface="Inter"/>
                <a:cs typeface="Inter"/>
                <a:sym typeface="Inter"/>
              </a:endParaRPr>
            </a:p>
            <a:p>
              <a:pPr marL="0" lvl="0" indent="0" algn="ctr" rtl="0">
                <a:spcBef>
                  <a:spcPts val="1200"/>
                </a:spcBef>
                <a:spcAft>
                  <a:spcPts val="0"/>
                </a:spcAft>
                <a:buNone/>
              </a:pPr>
              <a:endParaRPr sz="800" i="1">
                <a:solidFill>
                  <a:srgbClr val="64748B"/>
                </a:solidFill>
                <a:latin typeface="Inter"/>
                <a:ea typeface="Inter"/>
                <a:cs typeface="Inter"/>
                <a:sym typeface="Inter"/>
              </a:endParaRPr>
            </a:p>
            <a:p>
              <a:pPr marL="0" lvl="0" indent="0" algn="ctr" rtl="0">
                <a:spcBef>
                  <a:spcPts val="0"/>
                </a:spcBef>
                <a:spcAft>
                  <a:spcPts val="0"/>
                </a:spcAft>
                <a:buNone/>
              </a:pPr>
              <a:endParaRPr sz="800" i="1">
                <a:solidFill>
                  <a:srgbClr val="64748B"/>
                </a:solidFill>
                <a:latin typeface="Inter"/>
                <a:ea typeface="Inter"/>
                <a:cs typeface="Inter"/>
                <a:sym typeface="Inter"/>
              </a:endParaRPr>
            </a:p>
            <a:p>
              <a:pPr marL="0" lvl="0" indent="0" algn="ctr" rtl="0">
                <a:spcBef>
                  <a:spcPts val="0"/>
                </a:spcBef>
                <a:spcAft>
                  <a:spcPts val="0"/>
                </a:spcAft>
                <a:buNone/>
              </a:pPr>
              <a:endParaRPr sz="800" i="1">
                <a:solidFill>
                  <a:srgbClr val="64748B"/>
                </a:solidFill>
                <a:latin typeface="Inter"/>
                <a:ea typeface="Inter"/>
                <a:cs typeface="Inter"/>
                <a:sym typeface="Inter"/>
              </a:endParaRPr>
            </a:p>
            <a:p>
              <a:pPr marL="0" lvl="0" indent="0" algn="ctr" rtl="0">
                <a:spcBef>
                  <a:spcPts val="0"/>
                </a:spcBef>
                <a:spcAft>
                  <a:spcPts val="0"/>
                </a:spcAft>
                <a:buNone/>
              </a:pPr>
              <a:endParaRPr sz="800" i="1">
                <a:solidFill>
                  <a:srgbClr val="64748B"/>
                </a:solidFill>
                <a:latin typeface="Inter"/>
                <a:ea typeface="Inter"/>
                <a:cs typeface="Inter"/>
                <a:sym typeface="Inter"/>
              </a:endParaRPr>
            </a:p>
            <a:p>
              <a:pPr marL="0" lvl="0" indent="0" algn="ctr" rtl="0">
                <a:spcBef>
                  <a:spcPts val="0"/>
                </a:spcBef>
                <a:spcAft>
                  <a:spcPts val="0"/>
                </a:spcAft>
                <a:buNone/>
              </a:pPr>
              <a:r>
                <a:rPr lang="en" sz="800" b="1" i="1">
                  <a:solidFill>
                    <a:srgbClr val="64748B"/>
                  </a:solidFill>
                  <a:latin typeface="Inter"/>
                  <a:ea typeface="Inter"/>
                  <a:cs typeface="Inter"/>
                  <a:sym typeface="Inter"/>
                </a:rPr>
                <a:t>*</a:t>
              </a:r>
              <a:r>
                <a:rPr lang="en" sz="800" b="0" i="1">
                  <a:solidFill>
                    <a:srgbClr val="64748B"/>
                  </a:solidFill>
                  <a:latin typeface="Inter"/>
                  <a:ea typeface="Inter"/>
                  <a:cs typeface="Inter"/>
                  <a:sym typeface="Inter"/>
                </a:rPr>
                <a:t> PROGRAM UPDATE: Due to DRAM market conditions, GSS V10 qualified specs are temporarily added to existing offerings to meet agency acquisition needs.</a:t>
              </a:r>
              <a:endParaRPr sz="800" b="0" i="1">
                <a:solidFill>
                  <a:srgbClr val="64748B"/>
                </a:solidFill>
                <a:latin typeface="Inter"/>
                <a:ea typeface="Inter"/>
                <a:cs typeface="Inter"/>
                <a:sym typeface="Inter"/>
              </a:endParaRPr>
            </a:p>
          </p:txBody>
        </p:sp>
      </p:grpSp>
      <p:grpSp>
        <p:nvGrpSpPr>
          <p:cNvPr id="545" name="Google Shape;545;p59">
            <a:extLst>
              <a:ext uri="{C183D7F6-B498-43B3-948B-1728B52AA6E4}">
                <adec:decorative xmlns:adec="http://schemas.microsoft.com/office/drawing/2017/decorative" val="1"/>
              </a:ext>
            </a:extLst>
          </p:cNvPr>
          <p:cNvGrpSpPr/>
          <p:nvPr/>
        </p:nvGrpSpPr>
        <p:grpSpPr>
          <a:xfrm>
            <a:off x="4667250" y="1857375"/>
            <a:ext cx="4038600" cy="2857500"/>
            <a:chOff x="0" y="0"/>
            <a:chExt cx="4038600" cy="2857500"/>
          </a:xfrm>
        </p:grpSpPr>
        <p:sp>
          <p:nvSpPr>
            <p:cNvPr id="546" name="Google Shape;546;p59"/>
            <p:cNvSpPr/>
            <p:nvPr/>
          </p:nvSpPr>
          <p:spPr>
            <a:xfrm>
              <a:off x="0" y="0"/>
              <a:ext cx="40386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47" name="Google Shape;547;p59"/>
            <p:cNvSpPr txBox="1"/>
            <p:nvPr/>
          </p:nvSpPr>
          <p:spPr>
            <a:xfrm>
              <a:off x="228600" y="228600"/>
              <a:ext cx="3581400" cy="2400300"/>
            </a:xfrm>
            <a:prstGeom prst="rect">
              <a:avLst/>
            </a:prstGeom>
            <a:solidFill>
              <a:srgbClr val="000000">
                <a:alpha val="0"/>
              </a:srgbClr>
            </a:solid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E40AF"/>
                  </a:solidFill>
                  <a:latin typeface="Inter"/>
                  <a:ea typeface="Inter"/>
                  <a:cs typeface="Inter"/>
                  <a:sym typeface="Inter"/>
                </a:rPr>
                <a:t>What Is Available?</a:t>
              </a:r>
              <a:endParaRPr sz="1500" b="1">
                <a:solidFill>
                  <a:srgbClr val="1E40AF"/>
                </a:solidFill>
                <a:latin typeface="Inter"/>
                <a:ea typeface="Inter"/>
                <a:cs typeface="Inter"/>
                <a:sym typeface="Inter"/>
              </a:endParaRPr>
            </a:p>
            <a:p>
              <a:pPr marL="0" lvl="0" indent="0" algn="l" rtl="0">
                <a:spcBef>
                  <a:spcPts val="1200"/>
                </a:spcBef>
                <a:spcAft>
                  <a:spcPts val="0"/>
                </a:spcAft>
                <a:buNone/>
              </a:pPr>
              <a:r>
                <a:rPr lang="en" sz="1050" b="1">
                  <a:solidFill>
                    <a:srgbClr val="0F172A"/>
                  </a:solidFill>
                  <a:latin typeface="Inter"/>
                  <a:ea typeface="Inter"/>
                  <a:cs typeface="Inter"/>
                  <a:sym typeface="Inter"/>
                </a:rPr>
                <a:t>• Full Product Breadth:</a:t>
              </a:r>
              <a:r>
                <a:rPr lang="en" sz="1050" b="0">
                  <a:solidFill>
                    <a:srgbClr val="334155"/>
                  </a:solidFill>
                  <a:latin typeface="Inter"/>
                  <a:ea typeface="Inter"/>
                  <a:cs typeface="Inter"/>
                  <a:sym typeface="Inter"/>
                </a:rPr>
                <a:t> Complete access to Dell and HP devices meeting V11 specs.</a:t>
              </a:r>
              <a:endParaRPr sz="1050" b="0">
                <a:solidFill>
                  <a:srgbClr val="334155"/>
                </a:solidFill>
                <a:latin typeface="Inter"/>
                <a:ea typeface="Inter"/>
                <a:cs typeface="Inter"/>
                <a:sym typeface="Inter"/>
              </a:endParaRPr>
            </a:p>
            <a:p>
              <a:pPr marL="0" lvl="0" indent="0" algn="l" rtl="0">
                <a:spcBef>
                  <a:spcPts val="1000"/>
                </a:spcBef>
                <a:spcAft>
                  <a:spcPts val="0"/>
                </a:spcAft>
                <a:buNone/>
              </a:pPr>
              <a:r>
                <a:rPr lang="en" sz="1050" b="1">
                  <a:solidFill>
                    <a:srgbClr val="0F172A"/>
                  </a:solidFill>
                  <a:latin typeface="Inter"/>
                  <a:ea typeface="Inter"/>
                  <a:cs typeface="Inter"/>
                  <a:sym typeface="Inter"/>
                </a:rPr>
                <a:t>• Customizable Base Units:</a:t>
              </a:r>
              <a:r>
                <a:rPr lang="en" sz="1050" b="0">
                  <a:solidFill>
                    <a:srgbClr val="334155"/>
                  </a:solidFill>
                  <a:latin typeface="Inter"/>
                  <a:ea typeface="Inter"/>
                  <a:cs typeface="Inter"/>
                  <a:sym typeface="Inter"/>
                </a:rPr>
                <a:t> Configurable models to support custom imaging, OCONUS shipping, and specialized needs.</a:t>
              </a:r>
              <a:endParaRPr sz="1050" b="0">
                <a:solidFill>
                  <a:srgbClr val="334155"/>
                </a:solidFill>
                <a:latin typeface="Inter"/>
                <a:ea typeface="Inter"/>
                <a:cs typeface="Inter"/>
                <a:sym typeface="Inte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552" name="Google Shape;552;p60">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60500" cy="5143500"/>
          </a:xfrm>
          <a:prstGeom prst="rect">
            <a:avLst/>
          </a:prstGeom>
          <a:noFill/>
          <a:ln>
            <a:noFill/>
          </a:ln>
        </p:spPr>
      </p:pic>
      <p:sp>
        <p:nvSpPr>
          <p:cNvPr id="553" name="Google Shape;553;p60">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54" name="Google Shape;554;p60" descr="ATRW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9253" y="238195"/>
            <a:ext cx="1266000" cy="569700"/>
          </a:xfrm>
          <a:prstGeom prst="rect">
            <a:avLst/>
          </a:prstGeom>
          <a:noFill/>
          <a:ln>
            <a:noFill/>
          </a:ln>
        </p:spPr>
      </p:pic>
      <p:sp>
        <p:nvSpPr>
          <p:cNvPr id="556" name="Google Shape;556;p60"/>
          <p:cNvSpPr txBox="1">
            <a:spLocks noGrp="1"/>
          </p:cNvSpPr>
          <p:nvPr>
            <p:ph type="title" idx="4294967295"/>
          </p:nvPr>
        </p:nvSpPr>
        <p:spPr>
          <a:xfrm>
            <a:off x="438150" y="1143000"/>
            <a:ext cx="8267700" cy="619200"/>
          </a:xfrm>
          <a:prstGeom prst="rect">
            <a:avLst/>
          </a:prstGeom>
          <a:solidFill>
            <a:srgbClr val="000000">
              <a:alpha val="0"/>
            </a:srgbClr>
          </a:solid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2563EB"/>
                </a:solidFill>
                <a:effectLst/>
                <a:uLnTx/>
                <a:uFillTx/>
                <a:latin typeface="Inter"/>
                <a:ea typeface="Inter"/>
                <a:cs typeface="Inter"/>
                <a:sym typeface="Inter"/>
              </a:rPr>
              <a:t>GSS Program History &amp; Governance</a:t>
            </a:r>
          </a:p>
          <a:p>
            <a:pPr marL="0" marR="0" lvl="0" indent="0" algn="l" defTabSz="914400" rtl="0" eaLnBrk="1" fontAlgn="auto" latinLnBrk="0" hangingPunct="1">
              <a:lnSpc>
                <a:spcPct val="100000"/>
              </a:lnSpc>
              <a:spcBef>
                <a:spcPts val="15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F172A"/>
                </a:solidFill>
                <a:effectLst/>
                <a:uLnTx/>
                <a:uFillTx/>
                <a:latin typeface="Inter ExtraBold"/>
                <a:ea typeface="Inter ExtraBold"/>
                <a:cs typeface="Inter ExtraBold"/>
                <a:sym typeface="Inter ExtraBold"/>
              </a:rPr>
              <a:t>Consolidating Procurement</a:t>
            </a:r>
          </a:p>
        </p:txBody>
      </p:sp>
      <p:grpSp>
        <p:nvGrpSpPr>
          <p:cNvPr id="557" name="Google Shape;557;p60">
            <a:extLst>
              <a:ext uri="{C183D7F6-B498-43B3-948B-1728B52AA6E4}">
                <adec:decorative xmlns:adec="http://schemas.microsoft.com/office/drawing/2017/decorative" val="1"/>
              </a:ext>
            </a:extLst>
          </p:cNvPr>
          <p:cNvGrpSpPr/>
          <p:nvPr/>
        </p:nvGrpSpPr>
        <p:grpSpPr>
          <a:xfrm>
            <a:off x="438150" y="1857375"/>
            <a:ext cx="3943200" cy="2857500"/>
            <a:chOff x="0" y="0"/>
            <a:chExt cx="3943200" cy="2857500"/>
          </a:xfrm>
        </p:grpSpPr>
        <p:sp>
          <p:nvSpPr>
            <p:cNvPr id="558" name="Google Shape;558;p60"/>
            <p:cNvSpPr/>
            <p:nvPr/>
          </p:nvSpPr>
          <p:spPr>
            <a:xfrm>
              <a:off x="0" y="0"/>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59" name="Google Shape;559;p60"/>
            <p:cNvSpPr txBox="1"/>
            <p:nvPr/>
          </p:nvSpPr>
          <p:spPr>
            <a:xfrm>
              <a:off x="228600" y="228600"/>
              <a:ext cx="3486300" cy="2400300"/>
            </a:xfrm>
            <a:prstGeom prst="rect">
              <a:avLst/>
            </a:prstGeom>
            <a:solidFill>
              <a:srgbClr val="000000">
                <a:alpha val="0"/>
              </a:srgbClr>
            </a:solid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E40AF"/>
                  </a:solidFill>
                  <a:latin typeface="Inter"/>
                  <a:ea typeface="Inter"/>
                  <a:cs typeface="Inter"/>
                  <a:sym typeface="Inter"/>
                </a:rPr>
                <a:t>Alignment with Executive Order 14240</a:t>
              </a:r>
              <a:endParaRPr sz="1500" b="1">
                <a:solidFill>
                  <a:srgbClr val="1E40AF"/>
                </a:solidFill>
                <a:latin typeface="Inter"/>
                <a:ea typeface="Inter"/>
                <a:cs typeface="Inter"/>
                <a:sym typeface="Inter"/>
              </a:endParaRPr>
            </a:p>
            <a:p>
              <a:pPr marL="457200" lvl="0" indent="-295275" algn="l" rtl="0">
                <a:spcBef>
                  <a:spcPts val="1200"/>
                </a:spcBef>
                <a:spcAft>
                  <a:spcPts val="0"/>
                </a:spcAft>
                <a:buClr>
                  <a:srgbClr val="334155"/>
                </a:buClr>
                <a:buSzPts val="1050"/>
                <a:buFont typeface="Inter"/>
                <a:buChar char="●"/>
              </a:pPr>
              <a:r>
                <a:rPr lang="en" sz="1050" b="1">
                  <a:solidFill>
                    <a:srgbClr val="0F172A"/>
                  </a:solidFill>
                  <a:latin typeface="Inter"/>
                  <a:ea typeface="Inter"/>
                  <a:cs typeface="Inter"/>
                  <a:sym typeface="Inter"/>
                </a:rPr>
                <a:t>Simplifying the buying process</a:t>
              </a:r>
              <a:r>
                <a:rPr lang="en" sz="1050" b="0">
                  <a:solidFill>
                    <a:srgbClr val="334155"/>
                  </a:solidFill>
                  <a:latin typeface="Inter"/>
                  <a:ea typeface="Inter"/>
                  <a:cs typeface="Inter"/>
                  <a:sym typeface="Inter"/>
                </a:rPr>
                <a:t> across government to ensure maximum resource efficiency and ease of use.</a:t>
              </a:r>
              <a:endParaRPr sz="1050" b="0">
                <a:solidFill>
                  <a:srgbClr val="334155"/>
                </a:solidFill>
                <a:latin typeface="Inter"/>
                <a:ea typeface="Inter"/>
                <a:cs typeface="Inter"/>
                <a:sym typeface="Inter"/>
              </a:endParaRPr>
            </a:p>
            <a:p>
              <a:pPr marL="457200" lvl="0" indent="-295275" algn="l" rtl="0">
                <a:spcBef>
                  <a:spcPts val="900"/>
                </a:spcBef>
                <a:spcAft>
                  <a:spcPts val="0"/>
                </a:spcAft>
                <a:buClr>
                  <a:srgbClr val="334155"/>
                </a:buClr>
                <a:buSzPts val="1050"/>
                <a:buFont typeface="Inter"/>
                <a:buChar char="●"/>
              </a:pPr>
              <a:r>
                <a:rPr lang="en" sz="1050" b="1">
                  <a:solidFill>
                    <a:srgbClr val="0F172A"/>
                  </a:solidFill>
                  <a:latin typeface="Inter"/>
                  <a:ea typeface="Inter"/>
                  <a:cs typeface="Inter"/>
                  <a:sym typeface="Inter"/>
                </a:rPr>
                <a:t>Reducing contract overlap</a:t>
              </a:r>
              <a:r>
                <a:rPr lang="en" sz="1050" b="0">
                  <a:solidFill>
                    <a:srgbClr val="334155"/>
                  </a:solidFill>
                  <a:latin typeface="Inter"/>
                  <a:ea typeface="Inter"/>
                  <a:cs typeface="Inter"/>
                  <a:sym typeface="Inter"/>
                </a:rPr>
                <a:t> to eliminate visual and financial redundancies across federal agencies.</a:t>
              </a:r>
              <a:endParaRPr sz="1050" b="0">
                <a:solidFill>
                  <a:srgbClr val="334155"/>
                </a:solidFill>
                <a:latin typeface="Inter"/>
                <a:ea typeface="Inter"/>
                <a:cs typeface="Inter"/>
                <a:sym typeface="Inter"/>
              </a:endParaRPr>
            </a:p>
            <a:p>
              <a:pPr marL="457200" lvl="0" indent="-295275" algn="l" rtl="0">
                <a:spcBef>
                  <a:spcPts val="900"/>
                </a:spcBef>
                <a:spcAft>
                  <a:spcPts val="0"/>
                </a:spcAft>
                <a:buClr>
                  <a:srgbClr val="334155"/>
                </a:buClr>
                <a:buSzPts val="1050"/>
                <a:buFont typeface="Inter"/>
                <a:buChar char="●"/>
              </a:pPr>
              <a:r>
                <a:rPr lang="en" sz="1050" b="1">
                  <a:solidFill>
                    <a:srgbClr val="0F172A"/>
                  </a:solidFill>
                  <a:latin typeface="Inter"/>
                  <a:ea typeface="Inter"/>
                  <a:cs typeface="Inter"/>
                  <a:sym typeface="Inter"/>
                </a:rPr>
                <a:t>Focusing on core missions</a:t>
              </a:r>
              <a:r>
                <a:rPr lang="en" sz="1050" b="0">
                  <a:solidFill>
                    <a:srgbClr val="334155"/>
                  </a:solidFill>
                  <a:latin typeface="Inter"/>
                  <a:ea typeface="Inter"/>
                  <a:cs typeface="Inter"/>
                  <a:sym typeface="Inter"/>
                </a:rPr>
                <a:t> by delegating commodity IT procurement workflows to pre-competed GSA frameworks.</a:t>
              </a:r>
              <a:endParaRPr sz="1050" b="0">
                <a:solidFill>
                  <a:srgbClr val="334155"/>
                </a:solidFill>
                <a:latin typeface="Inter"/>
                <a:ea typeface="Inter"/>
                <a:cs typeface="Inter"/>
                <a:sym typeface="Inter"/>
              </a:endParaRPr>
            </a:p>
          </p:txBody>
        </p:sp>
      </p:grpSp>
      <p:grpSp>
        <p:nvGrpSpPr>
          <p:cNvPr id="560" name="Google Shape;560;p60">
            <a:extLst>
              <a:ext uri="{C183D7F6-B498-43B3-948B-1728B52AA6E4}">
                <adec:decorative xmlns:adec="http://schemas.microsoft.com/office/drawing/2017/decorative" val="1"/>
              </a:ext>
            </a:extLst>
          </p:cNvPr>
          <p:cNvGrpSpPr/>
          <p:nvPr/>
        </p:nvGrpSpPr>
        <p:grpSpPr>
          <a:xfrm>
            <a:off x="4667250" y="1857375"/>
            <a:ext cx="4038600" cy="1714500"/>
            <a:chOff x="0" y="0"/>
            <a:chExt cx="4038600" cy="1714500"/>
          </a:xfrm>
        </p:grpSpPr>
        <p:sp>
          <p:nvSpPr>
            <p:cNvPr id="561" name="Google Shape;561;p60"/>
            <p:cNvSpPr/>
            <p:nvPr/>
          </p:nvSpPr>
          <p:spPr>
            <a:xfrm>
              <a:off x="0" y="0"/>
              <a:ext cx="4038600" cy="1714500"/>
            </a:xfrm>
            <a:prstGeom prst="roundRect">
              <a:avLst>
                <a:gd name="adj" fmla="val 6666"/>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62" name="Google Shape;562;p60"/>
            <p:cNvSpPr txBox="1"/>
            <p:nvPr/>
          </p:nvSpPr>
          <p:spPr>
            <a:xfrm>
              <a:off x="190500" y="171450"/>
              <a:ext cx="3657600" cy="1428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00" b="1">
                  <a:solidFill>
                    <a:srgbClr val="2563EB"/>
                  </a:solidFill>
                  <a:latin typeface="Inter"/>
                  <a:ea typeface="Inter"/>
                  <a:cs typeface="Inter"/>
                  <a:sym typeface="Inter"/>
                </a:rPr>
                <a:t>FY26 Q4 Buying Event Announcement</a:t>
              </a:r>
              <a:endParaRPr sz="1300" b="1">
                <a:solidFill>
                  <a:srgbClr val="2563EB"/>
                </a:solidFill>
                <a:latin typeface="Inter"/>
                <a:ea typeface="Inter"/>
                <a:cs typeface="Inter"/>
                <a:sym typeface="Inter"/>
              </a:endParaRPr>
            </a:p>
            <a:p>
              <a:pPr marL="457200" lvl="0" indent="-288925" algn="l" rtl="0">
                <a:spcBef>
                  <a:spcPts val="800"/>
                </a:spcBef>
                <a:spcAft>
                  <a:spcPts val="0"/>
                </a:spcAft>
                <a:buClr>
                  <a:srgbClr val="334155"/>
                </a:buClr>
                <a:buSzPts val="950"/>
                <a:buFont typeface="Inter"/>
                <a:buChar char="●"/>
              </a:pPr>
              <a:r>
                <a:rPr lang="en" sz="950" b="1">
                  <a:solidFill>
                    <a:srgbClr val="0F172A"/>
                  </a:solidFill>
                  <a:latin typeface="Inter"/>
                  <a:ea typeface="Inter"/>
                  <a:cs typeface="Inter"/>
                  <a:sym typeface="Inter"/>
                </a:rPr>
                <a:t>Event Launch:</a:t>
              </a:r>
              <a:r>
                <a:rPr lang="en" sz="950" b="1">
                  <a:solidFill>
                    <a:srgbClr val="334155"/>
                  </a:solidFill>
                  <a:latin typeface="Inter"/>
                  <a:ea typeface="Inter"/>
                  <a:cs typeface="Inter"/>
                  <a:sym typeface="Inter"/>
                </a:rPr>
                <a:t> September 2, 2026. Customers can purchase all standardized models.</a:t>
              </a:r>
              <a:endParaRPr sz="950" b="1">
                <a:solidFill>
                  <a:srgbClr val="334155"/>
                </a:solidFill>
                <a:latin typeface="Inter"/>
                <a:ea typeface="Inter"/>
                <a:cs typeface="Inter"/>
                <a:sym typeface="Inter"/>
              </a:endParaRPr>
            </a:p>
            <a:p>
              <a:pPr marL="457200" lvl="0" indent="-288925" algn="l" rtl="0">
                <a:spcBef>
                  <a:spcPts val="500"/>
                </a:spcBef>
                <a:spcAft>
                  <a:spcPts val="0"/>
                </a:spcAft>
                <a:buClr>
                  <a:srgbClr val="334155"/>
                </a:buClr>
                <a:buSzPts val="950"/>
                <a:buFont typeface="Inter"/>
                <a:buChar char="●"/>
              </a:pPr>
              <a:r>
                <a:rPr lang="en" sz="950" b="1">
                  <a:solidFill>
                    <a:srgbClr val="0F172A"/>
                  </a:solidFill>
                  <a:latin typeface="Inter"/>
                  <a:ea typeface="Inter"/>
                  <a:cs typeface="Inter"/>
                  <a:sym typeface="Inter"/>
                </a:rPr>
                <a:t>Catalog Readiness:</a:t>
              </a:r>
              <a:r>
                <a:rPr lang="en" sz="950" b="1">
                  <a:solidFill>
                    <a:srgbClr val="334155"/>
                  </a:solidFill>
                  <a:latin typeface="Inter"/>
                  <a:ea typeface="Inter"/>
                  <a:cs typeface="Inter"/>
                  <a:sym typeface="Inter"/>
                </a:rPr>
                <a:t> GSA AdvantageSelect updates completed by August 31, 2026.</a:t>
              </a:r>
              <a:endParaRPr sz="950" b="1">
                <a:solidFill>
                  <a:srgbClr val="334155"/>
                </a:solidFill>
                <a:latin typeface="Inter"/>
                <a:ea typeface="Inter"/>
                <a:cs typeface="Inter"/>
                <a:sym typeface="Inter"/>
              </a:endParaRPr>
            </a:p>
            <a:p>
              <a:pPr marL="457200" lvl="0" indent="-288925" algn="l" rtl="0">
                <a:spcBef>
                  <a:spcPts val="500"/>
                </a:spcBef>
                <a:spcAft>
                  <a:spcPts val="0"/>
                </a:spcAft>
                <a:buClr>
                  <a:srgbClr val="334155"/>
                </a:buClr>
                <a:buSzPts val="950"/>
                <a:buFont typeface="Inter"/>
                <a:buChar char="●"/>
              </a:pPr>
              <a:r>
                <a:rPr lang="en" sz="950" b="1">
                  <a:solidFill>
                    <a:srgbClr val="0F172A"/>
                  </a:solidFill>
                  <a:latin typeface="Inter"/>
                  <a:ea typeface="Inter"/>
                  <a:cs typeface="Inter"/>
                  <a:sym typeface="Inter"/>
                </a:rPr>
                <a:t>Recent BPA Modifications:</a:t>
              </a:r>
              <a:r>
                <a:rPr lang="en" sz="950" b="1">
                  <a:solidFill>
                    <a:srgbClr val="334155"/>
                  </a:solidFill>
                  <a:latin typeface="Inter"/>
                  <a:ea typeface="Inter"/>
                  <a:cs typeface="Inter"/>
                  <a:sym typeface="Inter"/>
                </a:rPr>
                <a:t> MAS IT contract single award and recent BPA modifications were updated in August fo this year.</a:t>
              </a:r>
              <a:endParaRPr sz="950" b="1">
                <a:solidFill>
                  <a:srgbClr val="334155"/>
                </a:solidFill>
                <a:latin typeface="Inter"/>
                <a:ea typeface="Inter"/>
                <a:cs typeface="Inter"/>
                <a:sym typeface="Inter"/>
              </a:endParaRPr>
            </a:p>
          </p:txBody>
        </p:sp>
      </p:grpSp>
      <p:grpSp>
        <p:nvGrpSpPr>
          <p:cNvPr id="563" name="Google Shape;563;p60">
            <a:extLst>
              <a:ext uri="{C183D7F6-B498-43B3-948B-1728B52AA6E4}">
                <adec:decorative xmlns:adec="http://schemas.microsoft.com/office/drawing/2017/decorative" val="1"/>
              </a:ext>
            </a:extLst>
          </p:cNvPr>
          <p:cNvGrpSpPr/>
          <p:nvPr/>
        </p:nvGrpSpPr>
        <p:grpSpPr>
          <a:xfrm>
            <a:off x="4667250" y="3714750"/>
            <a:ext cx="4038600" cy="1000200"/>
            <a:chOff x="0" y="0"/>
            <a:chExt cx="4038600" cy="1000200"/>
          </a:xfrm>
        </p:grpSpPr>
        <p:sp>
          <p:nvSpPr>
            <p:cNvPr id="564" name="Google Shape;564;p60"/>
            <p:cNvSpPr/>
            <p:nvPr/>
          </p:nvSpPr>
          <p:spPr>
            <a:xfrm>
              <a:off x="0" y="0"/>
              <a:ext cx="4038600" cy="1000200"/>
            </a:xfrm>
            <a:prstGeom prst="roundRect">
              <a:avLst>
                <a:gd name="adj" fmla="val 11428"/>
              </a:avLst>
            </a:prstGeom>
            <a:solidFill>
              <a:srgbClr val="F8FAFC"/>
            </a:solidFill>
            <a:ln w="14300" cap="flat" cmpd="sng">
              <a:solidFill>
                <a:srgbClr val="2563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65" name="Google Shape;565;p60"/>
            <p:cNvSpPr txBox="1"/>
            <p:nvPr/>
          </p:nvSpPr>
          <p:spPr>
            <a:xfrm>
              <a:off x="190500" y="142875"/>
              <a:ext cx="3657600" cy="762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100" b="1">
                  <a:solidFill>
                    <a:srgbClr val="1E40AF"/>
                  </a:solidFill>
                  <a:latin typeface="Inter"/>
                  <a:ea typeface="Inter"/>
                  <a:cs typeface="Inter"/>
                  <a:sym typeface="Inter"/>
                </a:rPr>
                <a:t>Pricing &amp; Volume Discounts</a:t>
              </a:r>
              <a:endParaRPr sz="1100" b="1">
                <a:solidFill>
                  <a:srgbClr val="1E40AF"/>
                </a:solidFill>
                <a:latin typeface="Inter"/>
                <a:ea typeface="Inter"/>
                <a:cs typeface="Inter"/>
                <a:sym typeface="Inter"/>
              </a:endParaRPr>
            </a:p>
            <a:p>
              <a:pPr marL="0" lvl="0" indent="0" algn="l" rtl="0">
                <a:spcBef>
                  <a:spcPts val="400"/>
                </a:spcBef>
                <a:spcAft>
                  <a:spcPts val="0"/>
                </a:spcAft>
                <a:buNone/>
              </a:pPr>
              <a:r>
                <a:rPr lang="en" sz="950" b="0">
                  <a:solidFill>
                    <a:srgbClr val="334155"/>
                  </a:solidFill>
                  <a:latin typeface="Inter"/>
                  <a:ea typeface="Inter"/>
                  <a:cs typeface="Inter"/>
                  <a:sym typeface="Inter"/>
                </a:rPr>
                <a:t>Recently updated prices are based on single-unit purchases. Additional volume discounts remain a possibility and can be negotiated with contractors for larger quantities.</a:t>
              </a:r>
              <a:endParaRPr sz="950" b="0">
                <a:solidFill>
                  <a:srgbClr val="334155"/>
                </a:solidFill>
                <a:latin typeface="Inter"/>
                <a:ea typeface="Inter"/>
                <a:cs typeface="Inter"/>
                <a:sym typeface="Inte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p61">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571" name="Google Shape;571;p61">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72" name="Google Shape;572;p61" descr="ATRW Logo"/>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574" name="Google Shape;574;p61"/>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28</a:t>
            </a:fld>
            <a:endParaRPr sz="1300">
              <a:solidFill>
                <a:srgbClr val="000000"/>
              </a:solidFill>
            </a:endParaRPr>
          </a:p>
        </p:txBody>
      </p:sp>
      <p:sp>
        <p:nvSpPr>
          <p:cNvPr id="575" name="Google Shape;575;p61"/>
          <p:cNvSpPr txBox="1">
            <a:spLocks noGrp="1"/>
          </p:cNvSpPr>
          <p:nvPr>
            <p:ph type="title"/>
          </p:nvPr>
        </p:nvSpPr>
        <p:spPr>
          <a:xfrm>
            <a:off x="444000" y="1177471"/>
            <a:ext cx="8256000" cy="572700"/>
          </a:xfrm>
          <a:prstGeom prst="rect">
            <a:avLst/>
          </a:prstGeom>
          <a:solidFill>
            <a:srgbClr val="000000">
              <a:alpha val="0"/>
            </a:srgbClr>
          </a:solidFill>
          <a:ln>
            <a:noFill/>
          </a:ln>
        </p:spPr>
        <p:txBody>
          <a:bodyPr spcFirstLastPara="1" wrap="square" lIns="0" tIns="0" rIns="0" bIns="0" anchor="t" anchorCtr="0">
            <a:normAutofit/>
          </a:bodyPr>
          <a:lstStyle/>
          <a:p>
            <a:pPr marL="0" lvl="0" indent="0" algn="l" rtl="0">
              <a:spcBef>
                <a:spcPts val="0"/>
              </a:spcBef>
              <a:spcAft>
                <a:spcPts val="0"/>
              </a:spcAft>
              <a:buNone/>
            </a:pPr>
            <a:r>
              <a:rPr lang="en" sz="1100" b="1" dirty="0">
                <a:solidFill>
                  <a:srgbClr val="2563EB"/>
                </a:solidFill>
                <a:latin typeface="Inter"/>
                <a:ea typeface="Inter"/>
                <a:cs typeface="Inter"/>
                <a:sym typeface="Inter"/>
              </a:rPr>
              <a:t>GSS Program History &amp; Governance</a:t>
            </a:r>
            <a:endParaRPr sz="1100" b="1" dirty="0">
              <a:solidFill>
                <a:srgbClr val="2563EB"/>
              </a:solidFill>
              <a:latin typeface="Inter"/>
              <a:ea typeface="Inter"/>
              <a:cs typeface="Inter"/>
              <a:sym typeface="Inter"/>
            </a:endParaRPr>
          </a:p>
          <a:p>
            <a:pPr marL="0" lvl="0" indent="0" algn="l" rtl="0">
              <a:spcBef>
                <a:spcPts val="150"/>
              </a:spcBef>
              <a:spcAft>
                <a:spcPts val="0"/>
              </a:spcAft>
              <a:buNone/>
            </a:pPr>
            <a:r>
              <a:rPr lang="en" sz="2400" b="0" dirty="0">
                <a:solidFill>
                  <a:srgbClr val="0F172A"/>
                </a:solidFill>
                <a:latin typeface="Inter ExtraBold"/>
                <a:ea typeface="Inter ExtraBold"/>
                <a:cs typeface="Inter ExtraBold"/>
                <a:sym typeface="Inter ExtraBold"/>
              </a:rPr>
              <a:t>GSS BPAs - Competition &amp; Pricing</a:t>
            </a:r>
            <a:endParaRPr sz="2400" b="0" dirty="0">
              <a:solidFill>
                <a:srgbClr val="0F172A"/>
              </a:solidFill>
              <a:latin typeface="Inter ExtraBold"/>
              <a:ea typeface="Inter ExtraBold"/>
              <a:cs typeface="Inter ExtraBold"/>
              <a:sym typeface="Inter ExtraBold"/>
            </a:endParaRPr>
          </a:p>
        </p:txBody>
      </p:sp>
      <p:grpSp>
        <p:nvGrpSpPr>
          <p:cNvPr id="576" name="Google Shape;576;p61">
            <a:extLst>
              <a:ext uri="{C183D7F6-B498-43B3-948B-1728B52AA6E4}">
                <adec:decorative xmlns:adec="http://schemas.microsoft.com/office/drawing/2017/decorative" val="1"/>
              </a:ext>
            </a:extLst>
          </p:cNvPr>
          <p:cNvGrpSpPr/>
          <p:nvPr/>
        </p:nvGrpSpPr>
        <p:grpSpPr>
          <a:xfrm>
            <a:off x="438150" y="1857375"/>
            <a:ext cx="3943200" cy="2857500"/>
            <a:chOff x="0" y="0"/>
            <a:chExt cx="3943200" cy="2857500"/>
          </a:xfrm>
        </p:grpSpPr>
        <p:sp>
          <p:nvSpPr>
            <p:cNvPr id="577" name="Google Shape;577;p61"/>
            <p:cNvSpPr/>
            <p:nvPr/>
          </p:nvSpPr>
          <p:spPr>
            <a:xfrm>
              <a:off x="0" y="0"/>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78" name="Google Shape;578;p61"/>
            <p:cNvSpPr txBox="1"/>
            <p:nvPr/>
          </p:nvSpPr>
          <p:spPr>
            <a:xfrm>
              <a:off x="228600" y="228600"/>
              <a:ext cx="34863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E40AF"/>
                  </a:solidFill>
                  <a:latin typeface="Inter"/>
                  <a:ea typeface="Inter"/>
                  <a:cs typeface="Inter"/>
                  <a:sym typeface="Inter"/>
                </a:rPr>
                <a:t>Is Additional Competition Required?</a:t>
              </a:r>
              <a:endParaRPr sz="1500" b="1">
                <a:solidFill>
                  <a:srgbClr val="1E40AF"/>
                </a:solidFill>
                <a:latin typeface="Inter"/>
                <a:ea typeface="Inter"/>
                <a:cs typeface="Inter"/>
                <a:sym typeface="Inter"/>
              </a:endParaRPr>
            </a:p>
            <a:p>
              <a:pPr marL="457200" lvl="0" indent="-323850" algn="l" rtl="0">
                <a:spcBef>
                  <a:spcPts val="1200"/>
                </a:spcBef>
                <a:spcAft>
                  <a:spcPts val="0"/>
                </a:spcAft>
                <a:buClr>
                  <a:srgbClr val="1E40AF"/>
                </a:buClr>
                <a:buSzPts val="1500"/>
                <a:buFont typeface="Inter"/>
                <a:buChar char="●"/>
              </a:pPr>
              <a:r>
                <a:rPr lang="en" sz="1050" b="1">
                  <a:solidFill>
                    <a:srgbClr val="0F172A"/>
                  </a:solidFill>
                  <a:latin typeface="Inter"/>
                  <a:ea typeface="Inter"/>
                  <a:cs typeface="Inter"/>
                  <a:sym typeface="Inter"/>
                </a:rPr>
                <a:t>No additional competition required</a:t>
              </a:r>
              <a:r>
                <a:rPr lang="en" sz="1050" b="0">
                  <a:solidFill>
                    <a:srgbClr val="334155"/>
                  </a:solidFill>
                  <a:latin typeface="Inter"/>
                  <a:ea typeface="Inter"/>
                  <a:cs typeface="Inter"/>
                  <a:sym typeface="Inter"/>
                </a:rPr>
                <a:t> under these established BPAs.</a:t>
              </a:r>
              <a:endParaRPr sz="1500" b="1">
                <a:solidFill>
                  <a:srgbClr val="1E40AF"/>
                </a:solidFill>
                <a:latin typeface="Inter"/>
                <a:ea typeface="Inter"/>
                <a:cs typeface="Inter"/>
                <a:sym typeface="Inter"/>
              </a:endParaRPr>
            </a:p>
            <a:p>
              <a:pPr marL="457200" lvl="0" indent="-323850" algn="l" rtl="0">
                <a:spcBef>
                  <a:spcPts val="1000"/>
                </a:spcBef>
                <a:spcAft>
                  <a:spcPts val="0"/>
                </a:spcAft>
                <a:buClr>
                  <a:srgbClr val="1E40AF"/>
                </a:buClr>
                <a:buSzPts val="1500"/>
                <a:buFont typeface="Inter"/>
                <a:buChar char="●"/>
              </a:pPr>
              <a:r>
                <a:rPr lang="en" sz="1050" b="1">
                  <a:solidFill>
                    <a:srgbClr val="0F172A"/>
                  </a:solidFill>
                  <a:latin typeface="Inter"/>
                  <a:ea typeface="Inter"/>
                  <a:cs typeface="Inter"/>
                  <a:sym typeface="Inter"/>
                </a:rPr>
                <a:t>Built-in compliance</a:t>
              </a:r>
              <a:r>
                <a:rPr lang="en" sz="1050" b="0">
                  <a:solidFill>
                    <a:srgbClr val="334155"/>
                  </a:solidFill>
                  <a:latin typeface="Inter"/>
                  <a:ea typeface="Inter"/>
                  <a:cs typeface="Inter"/>
                  <a:sym typeface="Inter"/>
                </a:rPr>
                <a:t> in accordance with FAR 8.405-3(c)(1) single-award procedures.</a:t>
              </a:r>
              <a:endParaRPr sz="1500" b="1">
                <a:solidFill>
                  <a:srgbClr val="1E40AF"/>
                </a:solidFill>
                <a:latin typeface="Inter"/>
                <a:ea typeface="Inter"/>
                <a:cs typeface="Inter"/>
                <a:sym typeface="Inter"/>
              </a:endParaRPr>
            </a:p>
            <a:p>
              <a:pPr marL="457200" lvl="0" indent="-323850" algn="l" rtl="0">
                <a:spcBef>
                  <a:spcPts val="1000"/>
                </a:spcBef>
                <a:spcAft>
                  <a:spcPts val="0"/>
                </a:spcAft>
                <a:buClr>
                  <a:srgbClr val="1E40AF"/>
                </a:buClr>
                <a:buSzPts val="1500"/>
                <a:buFont typeface="Inter"/>
                <a:buChar char="●"/>
              </a:pPr>
              <a:r>
                <a:rPr lang="en" sz="1050" b="1">
                  <a:solidFill>
                    <a:srgbClr val="0F172A"/>
                  </a:solidFill>
                  <a:latin typeface="Inter"/>
                  <a:ea typeface="Inter"/>
                  <a:cs typeface="Inter"/>
                  <a:sym typeface="Inter"/>
                </a:rPr>
                <a:t>Streamlined procurement</a:t>
              </a:r>
              <a:r>
                <a:rPr lang="en" sz="1050" b="0">
                  <a:solidFill>
                    <a:srgbClr val="334155"/>
                  </a:solidFill>
                  <a:latin typeface="Inter"/>
                  <a:ea typeface="Inter"/>
                  <a:cs typeface="Inter"/>
                  <a:sym typeface="Inter"/>
                </a:rPr>
                <a:t> that saves significant administrative time and effort.</a:t>
              </a:r>
              <a:endParaRPr sz="1500" b="1">
                <a:solidFill>
                  <a:srgbClr val="1E40AF"/>
                </a:solidFill>
                <a:latin typeface="Inter"/>
                <a:ea typeface="Inter"/>
                <a:cs typeface="Inter"/>
                <a:sym typeface="Inter"/>
              </a:endParaRPr>
            </a:p>
          </p:txBody>
        </p:sp>
      </p:grpSp>
      <p:grpSp>
        <p:nvGrpSpPr>
          <p:cNvPr id="579" name="Google Shape;579;p61">
            <a:extLst>
              <a:ext uri="{C183D7F6-B498-43B3-948B-1728B52AA6E4}">
                <adec:decorative xmlns:adec="http://schemas.microsoft.com/office/drawing/2017/decorative" val="1"/>
              </a:ext>
            </a:extLst>
          </p:cNvPr>
          <p:cNvGrpSpPr/>
          <p:nvPr/>
        </p:nvGrpSpPr>
        <p:grpSpPr>
          <a:xfrm>
            <a:off x="4667250" y="1857375"/>
            <a:ext cx="4038600" cy="2857500"/>
            <a:chOff x="0" y="0"/>
            <a:chExt cx="4038600" cy="2857500"/>
          </a:xfrm>
        </p:grpSpPr>
        <p:sp>
          <p:nvSpPr>
            <p:cNvPr id="580" name="Google Shape;580;p61"/>
            <p:cNvSpPr/>
            <p:nvPr/>
          </p:nvSpPr>
          <p:spPr>
            <a:xfrm>
              <a:off x="0" y="0"/>
              <a:ext cx="40386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81" name="Google Shape;581;p61"/>
            <p:cNvSpPr txBox="1"/>
            <p:nvPr/>
          </p:nvSpPr>
          <p:spPr>
            <a:xfrm>
              <a:off x="228600" y="228600"/>
              <a:ext cx="35814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E40AF"/>
                  </a:solidFill>
                  <a:latin typeface="Inter"/>
                  <a:ea typeface="Inter"/>
                  <a:cs typeface="Inter"/>
                  <a:sym typeface="Inter"/>
                </a:rPr>
                <a:t>BPA Pricing &amp; Discounts</a:t>
              </a:r>
              <a:endParaRPr sz="1500" b="1">
                <a:solidFill>
                  <a:srgbClr val="1E40AF"/>
                </a:solidFill>
                <a:latin typeface="Inter"/>
                <a:ea typeface="Inter"/>
                <a:cs typeface="Inter"/>
                <a:sym typeface="Inter"/>
              </a:endParaRPr>
            </a:p>
            <a:p>
              <a:pPr marL="457200" lvl="0" indent="-323850" algn="l" rtl="0">
                <a:spcBef>
                  <a:spcPts val="1200"/>
                </a:spcBef>
                <a:spcAft>
                  <a:spcPts val="0"/>
                </a:spcAft>
                <a:buClr>
                  <a:srgbClr val="1E40AF"/>
                </a:buClr>
                <a:buSzPts val="1500"/>
                <a:buFont typeface="Inter"/>
                <a:buChar char="●"/>
              </a:pPr>
              <a:r>
                <a:rPr lang="en" sz="1050" b="1">
                  <a:solidFill>
                    <a:srgbClr val="0F172A"/>
                  </a:solidFill>
                  <a:latin typeface="Inter"/>
                  <a:ea typeface="Inter"/>
                  <a:cs typeface="Inter"/>
                  <a:sym typeface="Inter"/>
                </a:rPr>
                <a:t>Base quantity of one</a:t>
              </a:r>
              <a:r>
                <a:rPr lang="en" sz="1050" b="0">
                  <a:solidFill>
                    <a:srgbClr val="334155"/>
                  </a:solidFill>
                  <a:latin typeface="Inter"/>
                  <a:ea typeface="Inter"/>
                  <a:cs typeface="Inter"/>
                  <a:sym typeface="Inter"/>
                </a:rPr>
                <a:t> is the starting point for standard baseline BPA pricing.</a:t>
              </a:r>
              <a:endParaRPr sz="1500" b="1">
                <a:solidFill>
                  <a:srgbClr val="1E40AF"/>
                </a:solidFill>
                <a:latin typeface="Inter"/>
                <a:ea typeface="Inter"/>
                <a:cs typeface="Inter"/>
                <a:sym typeface="Inter"/>
              </a:endParaRPr>
            </a:p>
            <a:p>
              <a:pPr marL="457200" lvl="0" indent="-323850" algn="l" rtl="0">
                <a:spcBef>
                  <a:spcPts val="1000"/>
                </a:spcBef>
                <a:spcAft>
                  <a:spcPts val="0"/>
                </a:spcAft>
                <a:buClr>
                  <a:srgbClr val="1E40AF"/>
                </a:buClr>
                <a:buSzPts val="1500"/>
                <a:buFont typeface="Inter"/>
                <a:buChar char="●"/>
              </a:pPr>
              <a:r>
                <a:rPr lang="en" sz="1050" b="1">
                  <a:solidFill>
                    <a:srgbClr val="0F172A"/>
                  </a:solidFill>
                  <a:latin typeface="Inter"/>
                  <a:ea typeface="Inter"/>
                  <a:cs typeface="Inter"/>
                  <a:sym typeface="Inter"/>
                </a:rPr>
                <a:t>Additional volume discounts</a:t>
              </a:r>
              <a:r>
                <a:rPr lang="en" sz="1050" b="0">
                  <a:solidFill>
                    <a:srgbClr val="334155"/>
                  </a:solidFill>
                  <a:latin typeface="Inter"/>
                  <a:ea typeface="Inter"/>
                  <a:cs typeface="Inter"/>
                  <a:sym typeface="Inter"/>
                </a:rPr>
                <a:t> can be dynamically negotiated with contractors for larger orders.</a:t>
              </a:r>
              <a:endParaRPr sz="1500" b="1">
                <a:solidFill>
                  <a:srgbClr val="1E40AF"/>
                </a:solidFill>
                <a:latin typeface="Inter"/>
                <a:ea typeface="Inter"/>
                <a:cs typeface="Inter"/>
                <a:sym typeface="Inter"/>
              </a:endParaRPr>
            </a:p>
            <a:p>
              <a:pPr marL="457200" lvl="0" indent="-323850" algn="l" rtl="0">
                <a:spcBef>
                  <a:spcPts val="1000"/>
                </a:spcBef>
                <a:spcAft>
                  <a:spcPts val="0"/>
                </a:spcAft>
                <a:buClr>
                  <a:srgbClr val="1E40AF"/>
                </a:buClr>
                <a:buSzPts val="1500"/>
                <a:buFont typeface="Inter"/>
                <a:buChar char="●"/>
              </a:pPr>
              <a:r>
                <a:rPr lang="en" sz="1050" b="1">
                  <a:solidFill>
                    <a:srgbClr val="0F172A"/>
                  </a:solidFill>
                  <a:latin typeface="Inter"/>
                  <a:ea typeface="Inter"/>
                  <a:cs typeface="Inter"/>
                  <a:sym typeface="Inter"/>
                </a:rPr>
                <a:t>Buying Events</a:t>
              </a:r>
              <a:r>
                <a:rPr lang="en" sz="1050" b="0">
                  <a:solidFill>
                    <a:srgbClr val="334155"/>
                  </a:solidFill>
                  <a:latin typeface="Inter"/>
                  <a:ea typeface="Inter"/>
                  <a:cs typeface="Inter"/>
                  <a:sym typeface="Inter"/>
                </a:rPr>
                <a:t> establish special time-limited pricing windows for maximum savings.</a:t>
              </a:r>
              <a:endParaRPr sz="1500" b="1">
                <a:solidFill>
                  <a:srgbClr val="1E40AF"/>
                </a:solidFill>
                <a:latin typeface="Inter"/>
                <a:ea typeface="Inter"/>
                <a:cs typeface="Inter"/>
                <a:sym typeface="Inte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Google Shape;586;p62">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60500" cy="5143500"/>
          </a:xfrm>
          <a:prstGeom prst="rect">
            <a:avLst/>
          </a:prstGeom>
          <a:noFill/>
          <a:ln>
            <a:noFill/>
          </a:ln>
        </p:spPr>
      </p:pic>
      <p:sp>
        <p:nvSpPr>
          <p:cNvPr id="587" name="Google Shape;587;p62">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88" name="Google Shape;588;p62" descr="ATRW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9253" y="238195"/>
            <a:ext cx="1266000" cy="569700"/>
          </a:xfrm>
          <a:prstGeom prst="rect">
            <a:avLst/>
          </a:prstGeom>
          <a:noFill/>
          <a:ln>
            <a:noFill/>
          </a:ln>
        </p:spPr>
      </p:pic>
      <p:sp>
        <p:nvSpPr>
          <p:cNvPr id="590" name="Google Shape;590;p62"/>
          <p:cNvSpPr txBox="1">
            <a:spLocks noGrp="1"/>
          </p:cNvSpPr>
          <p:nvPr>
            <p:ph type="title" idx="4294967295"/>
          </p:nvPr>
        </p:nvSpPr>
        <p:spPr>
          <a:xfrm>
            <a:off x="438150" y="1143000"/>
            <a:ext cx="8267700" cy="619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2563EB"/>
                </a:solidFill>
                <a:effectLst/>
                <a:uLnTx/>
                <a:uFillTx/>
                <a:latin typeface="Inter"/>
                <a:ea typeface="Inter"/>
                <a:cs typeface="Inter"/>
                <a:sym typeface="Inter"/>
              </a:rPr>
              <a:t>GSS Program History &amp; Governance</a:t>
            </a:r>
          </a:p>
          <a:p>
            <a:pPr marL="0" marR="0" lvl="0" indent="0" algn="l" defTabSz="914400" rtl="0" eaLnBrk="1" fontAlgn="auto" latinLnBrk="0" hangingPunct="1">
              <a:lnSpc>
                <a:spcPct val="100000"/>
              </a:lnSpc>
              <a:spcBef>
                <a:spcPts val="150"/>
              </a:spcBef>
              <a:spcAft>
                <a:spcPts val="150"/>
              </a:spcAft>
              <a:buClr>
                <a:srgbClr val="000000"/>
              </a:buClr>
              <a:buSzTx/>
              <a:buFont typeface="Arial"/>
              <a:buNone/>
              <a:tabLst/>
              <a:defRPr/>
            </a:pPr>
            <a:r>
              <a:rPr kumimoji="0" lang="en-US" sz="2400" b="0" i="0" u="none" strike="noStrike" kern="0" cap="none" spc="0" normalizeH="0" baseline="0" noProof="0" dirty="0">
                <a:ln>
                  <a:noFill/>
                </a:ln>
                <a:solidFill>
                  <a:srgbClr val="0F172A"/>
                </a:solidFill>
                <a:effectLst/>
                <a:uLnTx/>
                <a:uFillTx/>
                <a:latin typeface="Inter ExtraBold"/>
                <a:ea typeface="Inter ExtraBold"/>
                <a:cs typeface="Inter ExtraBold"/>
                <a:sym typeface="Inter ExtraBold"/>
              </a:rPr>
              <a:t>GSS BPA Options &amp; Device Bundles</a:t>
            </a:r>
          </a:p>
        </p:txBody>
      </p:sp>
      <p:grpSp>
        <p:nvGrpSpPr>
          <p:cNvPr id="591" name="Google Shape;591;p62">
            <a:extLst>
              <a:ext uri="{C183D7F6-B498-43B3-948B-1728B52AA6E4}">
                <adec:decorative xmlns:adec="http://schemas.microsoft.com/office/drawing/2017/decorative" val="1"/>
              </a:ext>
            </a:extLst>
          </p:cNvPr>
          <p:cNvGrpSpPr/>
          <p:nvPr/>
        </p:nvGrpSpPr>
        <p:grpSpPr>
          <a:xfrm>
            <a:off x="438150" y="1857375"/>
            <a:ext cx="3943200" cy="2857500"/>
            <a:chOff x="0" y="0"/>
            <a:chExt cx="3943200" cy="2857500"/>
          </a:xfrm>
        </p:grpSpPr>
        <p:sp>
          <p:nvSpPr>
            <p:cNvPr id="592" name="Google Shape;592;p62"/>
            <p:cNvSpPr/>
            <p:nvPr/>
          </p:nvSpPr>
          <p:spPr>
            <a:xfrm>
              <a:off x="0" y="0"/>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93" name="Google Shape;593;p62"/>
            <p:cNvSpPr txBox="1"/>
            <p:nvPr/>
          </p:nvSpPr>
          <p:spPr>
            <a:xfrm>
              <a:off x="228600" y="228600"/>
              <a:ext cx="34863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E40AF"/>
                  </a:solidFill>
                  <a:latin typeface="Inter"/>
                  <a:ea typeface="Inter"/>
                  <a:cs typeface="Inter"/>
                  <a:sym typeface="Inter"/>
                </a:rPr>
                <a:t>Customizable Hardware Options</a:t>
              </a:r>
              <a:endParaRPr sz="1500" b="1">
                <a:solidFill>
                  <a:srgbClr val="1E40AF"/>
                </a:solidFill>
                <a:latin typeface="Inter"/>
                <a:ea typeface="Inter"/>
                <a:cs typeface="Inter"/>
                <a:sym typeface="Inter"/>
              </a:endParaRPr>
            </a:p>
            <a:p>
              <a:pPr marL="457200" lvl="0" indent="-317500" algn="l" rtl="0">
                <a:spcBef>
                  <a:spcPts val="1200"/>
                </a:spcBef>
                <a:spcAft>
                  <a:spcPts val="0"/>
                </a:spcAft>
                <a:buSzPts val="1400"/>
                <a:buChar char="●"/>
              </a:pPr>
              <a:r>
                <a:rPr lang="en" sz="1050" b="1">
                  <a:solidFill>
                    <a:srgbClr val="0F172A"/>
                  </a:solidFill>
                  <a:latin typeface="Inter"/>
                  <a:ea typeface="Inter"/>
                  <a:cs typeface="Inter"/>
                  <a:sym typeface="Inter"/>
                </a:rPr>
                <a:t>Base specifications</a:t>
              </a:r>
              <a:r>
                <a:rPr lang="en" sz="1050" b="0">
                  <a:solidFill>
                    <a:srgbClr val="334155"/>
                  </a:solidFill>
                  <a:latin typeface="Inter"/>
                  <a:ea typeface="Inter"/>
                  <a:cs typeface="Inter"/>
                  <a:sym typeface="Inter"/>
                </a:rPr>
                <a:t> serve as the "floor," not the "ceiling," allowing extensive upgrades.</a:t>
              </a:r>
              <a:endParaRPr/>
            </a:p>
            <a:p>
              <a:pPr marL="457200" lvl="0" indent="-317500" algn="l" rtl="0">
                <a:spcBef>
                  <a:spcPts val="750"/>
                </a:spcBef>
                <a:spcAft>
                  <a:spcPts val="0"/>
                </a:spcAft>
                <a:buSzPts val="1400"/>
                <a:buChar char="●"/>
              </a:pPr>
              <a:r>
                <a:rPr lang="en" sz="1050" b="1">
                  <a:solidFill>
                    <a:srgbClr val="0F172A"/>
                  </a:solidFill>
                  <a:latin typeface="Inter"/>
                  <a:ea typeface="Inter"/>
                  <a:cs typeface="Inter"/>
                  <a:sym typeface="Inter"/>
                </a:rPr>
                <a:t>Core component upgrades</a:t>
              </a:r>
              <a:r>
                <a:rPr lang="en" sz="1050" b="0">
                  <a:solidFill>
                    <a:srgbClr val="334155"/>
                  </a:solidFill>
                  <a:latin typeface="Inter"/>
                  <a:ea typeface="Inter"/>
                  <a:cs typeface="Inter"/>
                  <a:sym typeface="Inter"/>
                </a:rPr>
                <a:t> include high-capacity SSDs, advanced CPUs, expanded RAM, and powerful GPUs.</a:t>
              </a:r>
              <a:endParaRPr/>
            </a:p>
            <a:p>
              <a:pPr marL="457200" lvl="0" indent="-317500" algn="l" rtl="0">
                <a:spcBef>
                  <a:spcPts val="750"/>
                </a:spcBef>
                <a:spcAft>
                  <a:spcPts val="750"/>
                </a:spcAft>
                <a:buSzPts val="1400"/>
                <a:buChar char="●"/>
              </a:pPr>
              <a:r>
                <a:rPr lang="en" sz="1050" b="1">
                  <a:solidFill>
                    <a:srgbClr val="0F172A"/>
                  </a:solidFill>
                  <a:latin typeface="Inter"/>
                  <a:ea typeface="Inter"/>
                  <a:cs typeface="Inter"/>
                  <a:sym typeface="Inter"/>
                </a:rPr>
                <a:t>Rapid SKU deployment</a:t>
              </a:r>
              <a:r>
                <a:rPr lang="en" sz="1050" b="0">
                  <a:solidFill>
                    <a:srgbClr val="334155"/>
                  </a:solidFill>
                  <a:latin typeface="Inter"/>
                  <a:ea typeface="Inter"/>
                  <a:cs typeface="Inter"/>
                  <a:sym typeface="Inter"/>
                </a:rPr>
                <a:t> via the GSA FAStLane process adds new parts within 24 to 72 hours.</a:t>
              </a:r>
              <a:endParaRPr/>
            </a:p>
          </p:txBody>
        </p:sp>
      </p:grpSp>
      <p:grpSp>
        <p:nvGrpSpPr>
          <p:cNvPr id="594" name="Google Shape;594;p62">
            <a:extLst>
              <a:ext uri="{C183D7F6-B498-43B3-948B-1728B52AA6E4}">
                <adec:decorative xmlns:adec="http://schemas.microsoft.com/office/drawing/2017/decorative" val="1"/>
              </a:ext>
            </a:extLst>
          </p:cNvPr>
          <p:cNvGrpSpPr/>
          <p:nvPr/>
        </p:nvGrpSpPr>
        <p:grpSpPr>
          <a:xfrm>
            <a:off x="4667250" y="1857375"/>
            <a:ext cx="4038600" cy="2857500"/>
            <a:chOff x="0" y="0"/>
            <a:chExt cx="4038600" cy="2857500"/>
          </a:xfrm>
        </p:grpSpPr>
        <p:sp>
          <p:nvSpPr>
            <p:cNvPr id="595" name="Google Shape;595;p62"/>
            <p:cNvSpPr/>
            <p:nvPr/>
          </p:nvSpPr>
          <p:spPr>
            <a:xfrm>
              <a:off x="0" y="0"/>
              <a:ext cx="40386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96" name="Google Shape;596;p62"/>
            <p:cNvSpPr txBox="1"/>
            <p:nvPr/>
          </p:nvSpPr>
          <p:spPr>
            <a:xfrm>
              <a:off x="228600" y="228600"/>
              <a:ext cx="35814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E40AF"/>
                  </a:solidFill>
                  <a:latin typeface="Inter"/>
                  <a:ea typeface="Inter"/>
                  <a:cs typeface="Inter"/>
                  <a:sym typeface="Inter"/>
                </a:rPr>
                <a:t>Peripherals &amp; Lifecycle Services</a:t>
              </a:r>
              <a:endParaRPr sz="1500" b="1">
                <a:solidFill>
                  <a:srgbClr val="1E40AF"/>
                </a:solidFill>
                <a:latin typeface="Inter"/>
                <a:ea typeface="Inter"/>
                <a:cs typeface="Inter"/>
                <a:sym typeface="Inter"/>
              </a:endParaRPr>
            </a:p>
            <a:p>
              <a:pPr marL="457200" lvl="0" indent="-317500" algn="l" rtl="0">
                <a:spcBef>
                  <a:spcPts val="1200"/>
                </a:spcBef>
                <a:spcAft>
                  <a:spcPts val="0"/>
                </a:spcAft>
                <a:buSzPts val="1400"/>
                <a:buChar char="●"/>
              </a:pPr>
              <a:r>
                <a:rPr lang="en" sz="1050" b="1">
                  <a:solidFill>
                    <a:srgbClr val="0F172A"/>
                  </a:solidFill>
                  <a:latin typeface="Inter"/>
                  <a:ea typeface="Inter"/>
                  <a:cs typeface="Inter"/>
                  <a:sym typeface="Inter"/>
                </a:rPr>
                <a:t>Bundled peripherals</a:t>
              </a:r>
              <a:r>
                <a:rPr lang="en" sz="1050" b="0">
                  <a:solidFill>
                    <a:srgbClr val="334155"/>
                  </a:solidFill>
                  <a:latin typeface="Inter"/>
                  <a:ea typeface="Inter"/>
                  <a:cs typeface="Inter"/>
                  <a:sym typeface="Inter"/>
                </a:rPr>
                <a:t> such as monitors, docks, and cases are supported at a standard 2-to-1 ratio.</a:t>
              </a:r>
              <a:endParaRPr/>
            </a:p>
            <a:p>
              <a:pPr marL="457200" lvl="0" indent="-317500" algn="l" rtl="0">
                <a:spcBef>
                  <a:spcPts val="750"/>
                </a:spcBef>
                <a:spcAft>
                  <a:spcPts val="0"/>
                </a:spcAft>
                <a:buSzPts val="1400"/>
                <a:buChar char="●"/>
              </a:pPr>
              <a:r>
                <a:rPr lang="en" sz="1050" b="1">
                  <a:solidFill>
                    <a:srgbClr val="0F172A"/>
                  </a:solidFill>
                  <a:latin typeface="Inter"/>
                  <a:ea typeface="Inter"/>
                  <a:cs typeface="Inter"/>
                  <a:sym typeface="Inter"/>
                </a:rPr>
                <a:t>Tailored lifecycle services</a:t>
              </a:r>
              <a:r>
                <a:rPr lang="en" sz="1050" b="0">
                  <a:solidFill>
                    <a:srgbClr val="334155"/>
                  </a:solidFill>
                  <a:latin typeface="Inter"/>
                  <a:ea typeface="Inter"/>
                  <a:cs typeface="Inter"/>
                  <a:sym typeface="Inter"/>
                </a:rPr>
                <a:t> offer 4 or 5-year warranty upgrades, custom imaging, and asset tagging.</a:t>
              </a:r>
              <a:endParaRPr/>
            </a:p>
            <a:p>
              <a:pPr marL="457200" lvl="0" indent="-317500" algn="l" rtl="0">
                <a:spcBef>
                  <a:spcPts val="750"/>
                </a:spcBef>
                <a:spcAft>
                  <a:spcPts val="750"/>
                </a:spcAft>
                <a:buSzPts val="1400"/>
                <a:buChar char="●"/>
              </a:pPr>
              <a:r>
                <a:rPr lang="en" sz="1050" b="1">
                  <a:solidFill>
                    <a:srgbClr val="0F172A"/>
                  </a:solidFill>
                  <a:latin typeface="Inter"/>
                  <a:ea typeface="Inter"/>
                  <a:cs typeface="Inter"/>
                  <a:sym typeface="Inter"/>
                </a:rPr>
                <a:t>Direct distribution</a:t>
              </a:r>
              <a:r>
                <a:rPr lang="en" sz="1050" b="0">
                  <a:solidFill>
                    <a:srgbClr val="334155"/>
                  </a:solidFill>
                  <a:latin typeface="Inter"/>
                  <a:ea typeface="Inter"/>
                  <a:cs typeface="Inter"/>
                  <a:sym typeface="Inter"/>
                </a:rPr>
                <a:t> provides warehousing, specialized overpacking, and ship-to-site readiness.</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6" descr="Stephanie Gresalfi"/>
          <p:cNvSpPr/>
          <p:nvPr/>
        </p:nvSpPr>
        <p:spPr>
          <a:xfrm>
            <a:off x="3509148" y="1333411"/>
            <a:ext cx="2125694" cy="2137522"/>
          </a:xfrm>
          <a:prstGeom prst="rect">
            <a:avLst/>
          </a:prstGeom>
          <a:solidFill>
            <a:schemeClr val="accent3"/>
          </a:solidFill>
          <a:ln w="7075" cap="flat" cmpd="sng">
            <a:solidFill>
              <a:schemeClr val="dk1"/>
            </a:solidFill>
            <a:prstDash val="solid"/>
            <a:round/>
            <a:headEnd type="none" w="sm" len="sm"/>
            <a:tailEnd type="none" w="sm" len="sm"/>
          </a:ln>
        </p:spPr>
        <p:txBody>
          <a:bodyPr spcFirstLastPara="1" wrap="square" lIns="68000" tIns="68000" rIns="68000" bIns="68000" anchor="ctr" anchorCtr="0">
            <a:noAutofit/>
          </a:bodyPr>
          <a:lstStyle/>
          <a:p>
            <a:pPr marL="0" lvl="0" indent="0" algn="ctr" rtl="0">
              <a:spcBef>
                <a:spcPts val="0"/>
              </a:spcBef>
              <a:spcAft>
                <a:spcPts val="0"/>
              </a:spcAft>
              <a:buNone/>
            </a:pPr>
            <a:endParaRPr sz="1041"/>
          </a:p>
        </p:txBody>
      </p:sp>
      <p:pic>
        <p:nvPicPr>
          <p:cNvPr id="265" name="Google Shape;265;p36" descr="Stephanie Gresalfi"/>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3509150" y="1339316"/>
            <a:ext cx="2125701" cy="2125699"/>
          </a:xfrm>
          <a:prstGeom prst="rect">
            <a:avLst/>
          </a:prstGeom>
          <a:solidFill>
            <a:schemeClr val="accent3"/>
          </a:solidFill>
          <a:ln w="7075" cap="flat" cmpd="sng">
            <a:solidFill>
              <a:schemeClr val="dk1"/>
            </a:solidFill>
            <a:prstDash val="solid"/>
            <a:round/>
            <a:headEnd type="none" w="sm" len="sm"/>
            <a:tailEnd type="none" w="sm" len="sm"/>
          </a:ln>
        </p:spPr>
      </p:pic>
      <p:sp>
        <p:nvSpPr>
          <p:cNvPr id="266" name="Google Shape;266;p36"/>
          <p:cNvSpPr txBox="1">
            <a:spLocks noGrp="1"/>
          </p:cNvSpPr>
          <p:nvPr>
            <p:ph type="title"/>
          </p:nvPr>
        </p:nvSpPr>
        <p:spPr>
          <a:xfrm>
            <a:off x="444000" y="3667850"/>
            <a:ext cx="8256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700" dirty="0">
                <a:solidFill>
                  <a:srgbClr val="444746"/>
                </a:solidFill>
              </a:rPr>
              <a:t>Stephanie Gresalfi</a:t>
            </a:r>
            <a:endParaRPr sz="1700" dirty="0">
              <a:solidFill>
                <a:srgbClr val="444746"/>
              </a:solidFill>
            </a:endParaRPr>
          </a:p>
          <a:p>
            <a:pPr marL="0" lvl="0" indent="0" algn="ctr" rtl="0">
              <a:spcBef>
                <a:spcPts val="0"/>
              </a:spcBef>
              <a:spcAft>
                <a:spcPts val="0"/>
              </a:spcAft>
              <a:buClr>
                <a:schemeClr val="dk1"/>
              </a:buClr>
              <a:buSzPts val="1100"/>
              <a:buFont typeface="Arial"/>
              <a:buNone/>
            </a:pPr>
            <a:r>
              <a:rPr lang="en" sz="1700" dirty="0">
                <a:solidFill>
                  <a:srgbClr val="444746"/>
                </a:solidFill>
              </a:rPr>
              <a:t>Director, Offering Support</a:t>
            </a:r>
            <a:endParaRPr sz="1700" dirty="0">
              <a:solidFill>
                <a:srgbClr val="444746"/>
              </a:solidFill>
            </a:endParaRPr>
          </a:p>
          <a:p>
            <a:pPr marL="0" lvl="0" indent="0" algn="ctr" rtl="0">
              <a:spcBef>
                <a:spcPts val="0"/>
              </a:spcBef>
              <a:spcAft>
                <a:spcPts val="0"/>
              </a:spcAft>
              <a:buNone/>
            </a:pPr>
            <a:r>
              <a:rPr lang="en" sz="1700" dirty="0">
                <a:solidFill>
                  <a:srgbClr val="0B57D0"/>
                </a:solidFill>
              </a:rPr>
              <a:t>stephanie.gresalfi@gsa.gov</a:t>
            </a:r>
            <a:r>
              <a:rPr lang="en" sz="1700" dirty="0"/>
              <a:t> </a:t>
            </a:r>
            <a:endParaRPr sz="17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pic>
        <p:nvPicPr>
          <p:cNvPr id="601" name="Google Shape;601;p63">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602" name="Google Shape;602;p63">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03" name="Google Shape;603;p63" descr="ATRW Logo"/>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sp>
        <p:nvSpPr>
          <p:cNvPr id="610" name="Google Shape;610;p63"/>
          <p:cNvSpPr txBox="1">
            <a:spLocks noGrp="1"/>
          </p:cNvSpPr>
          <p:nvPr>
            <p:ph type="title"/>
          </p:nvPr>
        </p:nvSpPr>
        <p:spPr>
          <a:xfrm>
            <a:off x="438150" y="1143000"/>
            <a:ext cx="8267700" cy="619200"/>
          </a:xfrm>
          <a:prstGeom prst="rect">
            <a:avLst/>
          </a:prstGeom>
          <a:solidFill>
            <a:srgbClr val="000000">
              <a:alpha val="0"/>
            </a:srgbClr>
          </a:solidFill>
          <a:ln>
            <a:noFill/>
          </a:ln>
        </p:spPr>
        <p:txBody>
          <a:bodyPr spcFirstLastPara="1" wrap="square" lIns="0" tIns="0" rIns="0" bIns="0" anchor="t" anchorCtr="0">
            <a:normAutofit/>
          </a:bodyPr>
          <a:lstStyle/>
          <a:p>
            <a:pPr marL="0" lvl="0" indent="0" algn="l" rtl="0">
              <a:spcBef>
                <a:spcPts val="0"/>
              </a:spcBef>
              <a:spcAft>
                <a:spcPts val="0"/>
              </a:spcAft>
              <a:buNone/>
            </a:pPr>
            <a:r>
              <a:rPr lang="en" sz="1100" b="1" dirty="0">
                <a:solidFill>
                  <a:srgbClr val="2563EB"/>
                </a:solidFill>
                <a:latin typeface="Inter"/>
                <a:ea typeface="Inter"/>
                <a:cs typeface="Inter"/>
                <a:sym typeface="Inter"/>
              </a:rPr>
              <a:t>GSS Program History &amp; Governance</a:t>
            </a:r>
            <a:endParaRPr sz="1100" b="1" dirty="0">
              <a:solidFill>
                <a:srgbClr val="2563EB"/>
              </a:solidFill>
              <a:latin typeface="Inter"/>
              <a:ea typeface="Inter"/>
              <a:cs typeface="Inter"/>
              <a:sym typeface="Inter"/>
            </a:endParaRPr>
          </a:p>
          <a:p>
            <a:pPr marL="0" lvl="0" indent="0" algn="l" rtl="0">
              <a:spcBef>
                <a:spcPts val="150"/>
              </a:spcBef>
              <a:spcAft>
                <a:spcPts val="0"/>
              </a:spcAft>
              <a:buNone/>
            </a:pPr>
            <a:r>
              <a:rPr lang="en" sz="2400" b="0" dirty="0">
                <a:solidFill>
                  <a:srgbClr val="0F172A"/>
                </a:solidFill>
                <a:latin typeface="Inter ExtraBold"/>
                <a:ea typeface="Inter ExtraBold"/>
                <a:cs typeface="Inter ExtraBold"/>
                <a:sym typeface="Inter ExtraBold"/>
              </a:rPr>
              <a:t>GSS BPAs Benefits</a:t>
            </a:r>
            <a:endParaRPr sz="1100" b="1" dirty="0">
              <a:solidFill>
                <a:srgbClr val="2563EB"/>
              </a:solidFill>
              <a:latin typeface="Inter"/>
              <a:ea typeface="Inter"/>
              <a:cs typeface="Inter"/>
              <a:sym typeface="Inter"/>
            </a:endParaRPr>
          </a:p>
        </p:txBody>
      </p:sp>
      <p:sp>
        <p:nvSpPr>
          <p:cNvPr id="606" name="Google Shape;606;p63">
            <a:extLst>
              <a:ext uri="{C183D7F6-B498-43B3-948B-1728B52AA6E4}">
                <adec:decorative xmlns:adec="http://schemas.microsoft.com/office/drawing/2017/decorative" val="1"/>
              </a:ext>
            </a:extLst>
          </p:cNvPr>
          <p:cNvSpPr/>
          <p:nvPr/>
        </p:nvSpPr>
        <p:spPr>
          <a:xfrm>
            <a:off x="438150" y="1857375"/>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08" name="Google Shape;608;p63"/>
          <p:cNvSpPr txBox="1">
            <a:spLocks noGrp="1"/>
          </p:cNvSpPr>
          <p:nvPr>
            <p:ph type="body" idx="1"/>
          </p:nvPr>
        </p:nvSpPr>
        <p:spPr>
          <a:xfrm>
            <a:off x="666750" y="2085975"/>
            <a:ext cx="3486300" cy="2400300"/>
          </a:xfrm>
          <a:prstGeom prst="rect">
            <a:avLst/>
          </a:prstGeom>
          <a:solidFill>
            <a:srgbClr val="000000">
              <a:alpha val="0"/>
            </a:srgbClr>
          </a:solidFill>
          <a:ln>
            <a:noFill/>
          </a:ln>
        </p:spPr>
        <p:txBody>
          <a:bodyPr spcFirstLastPara="1" wrap="square" lIns="0" tIns="0" rIns="0" bIns="0" anchor="t" anchorCtr="0">
            <a:normAutofit/>
          </a:bodyPr>
          <a:lstStyle/>
          <a:p>
            <a:pPr marL="0" lvl="0" indent="0" algn="l" rtl="0">
              <a:spcBef>
                <a:spcPts val="0"/>
              </a:spcBef>
              <a:spcAft>
                <a:spcPts val="0"/>
              </a:spcAft>
              <a:buNone/>
            </a:pPr>
            <a:r>
              <a:rPr lang="en" sz="1500" b="1">
                <a:solidFill>
                  <a:srgbClr val="1E40AF"/>
                </a:solidFill>
                <a:latin typeface="Inter"/>
                <a:ea typeface="Inter"/>
                <a:cs typeface="Inter"/>
                <a:sym typeface="Inter"/>
              </a:rPr>
              <a:t>Procurement &amp; GSA Support</a:t>
            </a:r>
            <a:endParaRPr sz="1500" b="1">
              <a:solidFill>
                <a:srgbClr val="1E40AF"/>
              </a:solidFill>
              <a:latin typeface="Inter"/>
              <a:ea typeface="Inter"/>
              <a:cs typeface="Inter"/>
              <a:sym typeface="Inter"/>
            </a:endParaRPr>
          </a:p>
          <a:p>
            <a:pPr marL="142875" marR="0" lvl="0" indent="-95250" algn="l" rtl="0">
              <a:spcBef>
                <a:spcPts val="1200"/>
              </a:spcBef>
              <a:spcAft>
                <a:spcPts val="0"/>
              </a:spcAft>
              <a:buClr>
                <a:srgbClr val="1E40AF"/>
              </a:buClr>
              <a:buSzPts val="1500"/>
              <a:buFont typeface="Inter"/>
              <a:buChar char="●"/>
            </a:pPr>
            <a:r>
              <a:rPr lang="en" sz="1050" b="1">
                <a:solidFill>
                  <a:srgbClr val="0F172A"/>
                </a:solidFill>
                <a:latin typeface="Inter"/>
                <a:ea typeface="Inter"/>
                <a:cs typeface="Inter"/>
                <a:sym typeface="Inter"/>
              </a:rPr>
              <a:t>Streamlined procurement</a:t>
            </a:r>
            <a:r>
              <a:rPr lang="en" sz="1050" b="0">
                <a:solidFill>
                  <a:srgbClr val="334155"/>
                </a:solidFill>
                <a:latin typeface="Inter"/>
                <a:ea typeface="Inter"/>
                <a:cs typeface="Inter"/>
                <a:sym typeface="Inter"/>
              </a:rPr>
              <a:t> process that creates significant administrative time savings.</a:t>
            </a:r>
            <a:endParaRPr sz="1500" b="1">
              <a:solidFill>
                <a:srgbClr val="1E40AF"/>
              </a:solidFill>
              <a:latin typeface="Inter"/>
              <a:ea typeface="Inter"/>
              <a:cs typeface="Inter"/>
              <a:sym typeface="Inter"/>
            </a:endParaRPr>
          </a:p>
          <a:p>
            <a:pPr marL="142875" marR="0" lvl="0" indent="-95250" algn="l" rtl="0">
              <a:spcBef>
                <a:spcPts val="1000"/>
              </a:spcBef>
              <a:spcAft>
                <a:spcPts val="0"/>
              </a:spcAft>
              <a:buClr>
                <a:srgbClr val="1E40AF"/>
              </a:buClr>
              <a:buSzPts val="1500"/>
              <a:buFont typeface="Inter"/>
              <a:buChar char="●"/>
            </a:pPr>
            <a:r>
              <a:rPr lang="en" sz="1050" b="1">
                <a:solidFill>
                  <a:srgbClr val="0F172A"/>
                </a:solidFill>
                <a:latin typeface="Inter"/>
                <a:ea typeface="Inter"/>
                <a:cs typeface="Inter"/>
                <a:sym typeface="Inter"/>
              </a:rPr>
              <a:t>Fair &amp; reasonable pricing</a:t>
            </a:r>
            <a:r>
              <a:rPr lang="en" sz="1050" b="0">
                <a:solidFill>
                  <a:srgbClr val="334155"/>
                </a:solidFill>
                <a:latin typeface="Inter"/>
                <a:ea typeface="Inter"/>
                <a:cs typeface="Inter"/>
                <a:sym typeface="Inter"/>
              </a:rPr>
              <a:t> determined at the task order or contracting officer level.</a:t>
            </a:r>
            <a:endParaRPr sz="1500" b="1">
              <a:solidFill>
                <a:srgbClr val="1E40AF"/>
              </a:solidFill>
              <a:latin typeface="Inter"/>
              <a:ea typeface="Inter"/>
              <a:cs typeface="Inter"/>
              <a:sym typeface="Inter"/>
            </a:endParaRPr>
          </a:p>
          <a:p>
            <a:pPr marL="142875" marR="0" lvl="0" indent="-95250" algn="l" rtl="0">
              <a:spcBef>
                <a:spcPts val="1000"/>
              </a:spcBef>
              <a:spcAft>
                <a:spcPts val="1000"/>
              </a:spcAft>
              <a:buClr>
                <a:srgbClr val="1E40AF"/>
              </a:buClr>
              <a:buSzPts val="1500"/>
              <a:buFont typeface="Inter"/>
              <a:buChar char="●"/>
            </a:pPr>
            <a:r>
              <a:rPr lang="en" sz="1050" b="1">
                <a:solidFill>
                  <a:srgbClr val="0F172A"/>
                </a:solidFill>
                <a:latin typeface="Inter"/>
                <a:ea typeface="Inter"/>
                <a:cs typeface="Inter"/>
                <a:sym typeface="Inter"/>
              </a:rPr>
              <a:t>GSA support resources</a:t>
            </a:r>
            <a:r>
              <a:rPr lang="en" sz="1050" b="0">
                <a:solidFill>
                  <a:srgbClr val="334155"/>
                </a:solidFill>
                <a:latin typeface="Inter"/>
                <a:ea typeface="Inter"/>
                <a:cs typeface="Inter"/>
                <a:sym typeface="Inter"/>
              </a:rPr>
              <a:t> available, including order management and prices paid reporting.</a:t>
            </a:r>
            <a:endParaRPr sz="1500" b="1">
              <a:solidFill>
                <a:srgbClr val="1E40AF"/>
              </a:solidFill>
              <a:latin typeface="Inter"/>
              <a:ea typeface="Inter"/>
              <a:cs typeface="Inter"/>
              <a:sym typeface="Inter"/>
            </a:endParaRPr>
          </a:p>
        </p:txBody>
      </p:sp>
      <p:sp>
        <p:nvSpPr>
          <p:cNvPr id="607" name="Google Shape;607;p63">
            <a:extLst>
              <a:ext uri="{C183D7F6-B498-43B3-948B-1728B52AA6E4}">
                <adec:decorative xmlns:adec="http://schemas.microsoft.com/office/drawing/2017/decorative" val="1"/>
              </a:ext>
            </a:extLst>
          </p:cNvPr>
          <p:cNvSpPr/>
          <p:nvPr/>
        </p:nvSpPr>
        <p:spPr>
          <a:xfrm>
            <a:off x="4667250" y="1857375"/>
            <a:ext cx="40386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09" name="Google Shape;609;p63"/>
          <p:cNvSpPr txBox="1">
            <a:spLocks noGrp="1"/>
          </p:cNvSpPr>
          <p:nvPr>
            <p:ph type="body" idx="2"/>
          </p:nvPr>
        </p:nvSpPr>
        <p:spPr>
          <a:xfrm>
            <a:off x="4895850" y="2085975"/>
            <a:ext cx="3581400" cy="2400300"/>
          </a:xfrm>
          <a:prstGeom prst="rect">
            <a:avLst/>
          </a:prstGeom>
          <a:solidFill>
            <a:srgbClr val="000000">
              <a:alpha val="0"/>
            </a:srgbClr>
          </a:solidFill>
          <a:ln>
            <a:noFill/>
          </a:ln>
        </p:spPr>
        <p:txBody>
          <a:bodyPr spcFirstLastPara="1" wrap="square" lIns="0" tIns="0" rIns="0" bIns="0" anchor="t" anchorCtr="0">
            <a:normAutofit/>
          </a:bodyPr>
          <a:lstStyle/>
          <a:p>
            <a:pPr marL="0" lvl="0" indent="0" algn="l" rtl="0">
              <a:spcBef>
                <a:spcPts val="0"/>
              </a:spcBef>
              <a:spcAft>
                <a:spcPts val="0"/>
              </a:spcAft>
              <a:buNone/>
            </a:pPr>
            <a:r>
              <a:rPr lang="en" sz="1500" b="1">
                <a:solidFill>
                  <a:srgbClr val="1E40AF"/>
                </a:solidFill>
                <a:latin typeface="Inter"/>
                <a:ea typeface="Inter"/>
                <a:cs typeface="Inter"/>
                <a:sym typeface="Inter"/>
              </a:rPr>
              <a:t>Device &amp; Vendor Value</a:t>
            </a:r>
            <a:endParaRPr sz="1500" b="1">
              <a:solidFill>
                <a:srgbClr val="1E40AF"/>
              </a:solidFill>
              <a:latin typeface="Inter"/>
              <a:ea typeface="Inter"/>
              <a:cs typeface="Inter"/>
              <a:sym typeface="Inter"/>
            </a:endParaRPr>
          </a:p>
          <a:p>
            <a:pPr marL="142875" marR="0" lvl="0" indent="-95250" algn="l" rtl="0">
              <a:spcBef>
                <a:spcPts val="1200"/>
              </a:spcBef>
              <a:spcAft>
                <a:spcPts val="0"/>
              </a:spcAft>
              <a:buClr>
                <a:srgbClr val="1E40AF"/>
              </a:buClr>
              <a:buSzPts val="1500"/>
              <a:buFont typeface="Inter"/>
              <a:buChar char="●"/>
            </a:pPr>
            <a:r>
              <a:rPr lang="en" sz="1050" b="1">
                <a:solidFill>
                  <a:srgbClr val="0F172A"/>
                </a:solidFill>
                <a:latin typeface="Inter"/>
                <a:ea typeface="Inter"/>
                <a:cs typeface="Inter"/>
                <a:sym typeface="Inter"/>
              </a:rPr>
              <a:t>Customizable GSS V11 devices</a:t>
            </a:r>
            <a:r>
              <a:rPr lang="en" sz="1050" b="0">
                <a:solidFill>
                  <a:srgbClr val="334155"/>
                </a:solidFill>
                <a:latin typeface="Inter"/>
                <a:ea typeface="Inter"/>
                <a:cs typeface="Inter"/>
                <a:sym typeface="Inter"/>
              </a:rPr>
              <a:t> tailored to meet specific agency and stakeholder requirements.</a:t>
            </a:r>
            <a:endParaRPr sz="1500" b="1">
              <a:solidFill>
                <a:srgbClr val="1E40AF"/>
              </a:solidFill>
              <a:latin typeface="Inter"/>
              <a:ea typeface="Inter"/>
              <a:cs typeface="Inter"/>
              <a:sym typeface="Inter"/>
            </a:endParaRPr>
          </a:p>
          <a:p>
            <a:pPr marL="142875" marR="0" lvl="0" indent="-95250" algn="l" rtl="0">
              <a:spcBef>
                <a:spcPts val="1000"/>
              </a:spcBef>
              <a:spcAft>
                <a:spcPts val="0"/>
              </a:spcAft>
              <a:buClr>
                <a:srgbClr val="1E40AF"/>
              </a:buClr>
              <a:buSzPts val="1500"/>
              <a:buFont typeface="Inter"/>
              <a:buChar char="●"/>
            </a:pPr>
            <a:r>
              <a:rPr lang="en" sz="1050" b="1">
                <a:solidFill>
                  <a:srgbClr val="0F172A"/>
                </a:solidFill>
                <a:latin typeface="Inter"/>
                <a:ea typeface="Inter"/>
                <a:cs typeface="Inter"/>
                <a:sym typeface="Inter"/>
              </a:rPr>
              <a:t>Vetted small businesses</a:t>
            </a:r>
            <a:r>
              <a:rPr lang="en" sz="1050" b="0">
                <a:solidFill>
                  <a:srgbClr val="334155"/>
                </a:solidFill>
                <a:latin typeface="Inter"/>
                <a:ea typeface="Inter"/>
                <a:cs typeface="Inter"/>
                <a:sym typeface="Inter"/>
              </a:rPr>
              <a:t> acting as authorized resellers that source directly from OEMs.</a:t>
            </a:r>
            <a:endParaRPr sz="1500" b="1">
              <a:solidFill>
                <a:srgbClr val="1E40AF"/>
              </a:solidFill>
              <a:latin typeface="Inter"/>
              <a:ea typeface="Inter"/>
              <a:cs typeface="Inter"/>
              <a:sym typeface="Inter"/>
            </a:endParaRPr>
          </a:p>
          <a:p>
            <a:pPr marL="142875" marR="0" lvl="0" indent="-95250" algn="l" rtl="0">
              <a:spcBef>
                <a:spcPts val="1000"/>
              </a:spcBef>
              <a:spcAft>
                <a:spcPts val="1000"/>
              </a:spcAft>
              <a:buClr>
                <a:srgbClr val="1E40AF"/>
              </a:buClr>
              <a:buSzPts val="1500"/>
              <a:buFont typeface="Inter"/>
              <a:buChar char="●"/>
            </a:pPr>
            <a:r>
              <a:rPr lang="en" sz="1050" b="1">
                <a:solidFill>
                  <a:srgbClr val="0F172A"/>
                </a:solidFill>
                <a:latin typeface="Inter"/>
                <a:ea typeface="Inter"/>
                <a:cs typeface="Inter"/>
                <a:sym typeface="Inter"/>
              </a:rPr>
              <a:t>Supply chain security</a:t>
            </a:r>
            <a:r>
              <a:rPr lang="en" sz="1050" b="0">
                <a:solidFill>
                  <a:srgbClr val="334155"/>
                </a:solidFill>
                <a:latin typeface="Inter"/>
                <a:ea typeface="Inter"/>
                <a:cs typeface="Inter"/>
                <a:sym typeface="Inter"/>
              </a:rPr>
              <a:t> assured via approved Cybersecurity Supply Chain Risk Management (C-SCRM) plans.</a:t>
            </a:r>
            <a:endParaRPr sz="1500" b="1">
              <a:solidFill>
                <a:srgbClr val="1E40AF"/>
              </a:solidFill>
              <a:latin typeface="Inter"/>
              <a:ea typeface="Inter"/>
              <a:cs typeface="Inter"/>
              <a:sym typeface="Inte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pic>
        <p:nvPicPr>
          <p:cNvPr id="615" name="Google Shape;615;p64">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60500" cy="5143500"/>
          </a:xfrm>
          <a:prstGeom prst="rect">
            <a:avLst/>
          </a:prstGeom>
          <a:noFill/>
          <a:ln>
            <a:noFill/>
          </a:ln>
        </p:spPr>
      </p:pic>
      <p:sp>
        <p:nvSpPr>
          <p:cNvPr id="616" name="Google Shape;616;p64">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617" name="Google Shape;617;p64" descr="ATRW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9253" y="238195"/>
            <a:ext cx="1266000" cy="569700"/>
          </a:xfrm>
          <a:prstGeom prst="rect">
            <a:avLst/>
          </a:prstGeom>
          <a:noFill/>
          <a:ln>
            <a:noFill/>
          </a:ln>
        </p:spPr>
      </p:pic>
      <p:sp>
        <p:nvSpPr>
          <p:cNvPr id="619" name="Google Shape;619;p64"/>
          <p:cNvSpPr txBox="1">
            <a:spLocks noGrp="1"/>
          </p:cNvSpPr>
          <p:nvPr>
            <p:ph type="title" idx="4294967295"/>
          </p:nvPr>
        </p:nvSpPr>
        <p:spPr>
          <a:xfrm>
            <a:off x="438150" y="1143000"/>
            <a:ext cx="8267700" cy="619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2563EB"/>
                </a:solidFill>
                <a:effectLst/>
                <a:uLnTx/>
                <a:uFillTx/>
                <a:latin typeface="Inter"/>
                <a:ea typeface="Inter"/>
                <a:cs typeface="Inter"/>
                <a:sym typeface="Inter"/>
              </a:rPr>
              <a:t>GSS Program History &amp; Governance</a:t>
            </a:r>
          </a:p>
          <a:p>
            <a:pPr marL="0" marR="0" lvl="0" indent="0" algn="l" defTabSz="914400" rtl="0" eaLnBrk="1" fontAlgn="auto" latinLnBrk="0" hangingPunct="1">
              <a:lnSpc>
                <a:spcPct val="100000"/>
              </a:lnSpc>
              <a:spcBef>
                <a:spcPts val="15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F172A"/>
                </a:solidFill>
                <a:effectLst/>
                <a:uLnTx/>
                <a:uFillTx/>
                <a:latin typeface="Inter ExtraBold"/>
                <a:ea typeface="Inter ExtraBold"/>
                <a:cs typeface="Inter ExtraBold"/>
                <a:sym typeface="Inter ExtraBold"/>
              </a:rPr>
              <a:t>GSS BPAs - Multiple Ways to Buy</a:t>
            </a:r>
          </a:p>
        </p:txBody>
      </p:sp>
      <p:sp>
        <p:nvSpPr>
          <p:cNvPr id="620" name="Google Shape;620;p64">
            <a:extLst>
              <a:ext uri="{C183D7F6-B498-43B3-948B-1728B52AA6E4}">
                <adec:decorative xmlns:adec="http://schemas.microsoft.com/office/drawing/2017/decorative" val="1"/>
              </a:ext>
            </a:extLst>
          </p:cNvPr>
          <p:cNvSpPr/>
          <p:nvPr/>
        </p:nvSpPr>
        <p:spPr>
          <a:xfrm>
            <a:off x="438150" y="1857375"/>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21" name="Google Shape;621;p64"/>
          <p:cNvSpPr txBox="1"/>
          <p:nvPr/>
        </p:nvSpPr>
        <p:spPr>
          <a:xfrm>
            <a:off x="666750" y="2085975"/>
            <a:ext cx="34863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E40AF"/>
                </a:solidFill>
                <a:latin typeface="Inter"/>
                <a:ea typeface="Inter"/>
                <a:cs typeface="Inter"/>
                <a:sym typeface="Inter"/>
              </a:rPr>
              <a:t>Procurement Strategies</a:t>
            </a:r>
            <a:endParaRPr sz="1500" b="1">
              <a:solidFill>
                <a:srgbClr val="1E40AF"/>
              </a:solidFill>
              <a:latin typeface="Inter"/>
              <a:ea typeface="Inter"/>
              <a:cs typeface="Inter"/>
              <a:sym typeface="Inter"/>
            </a:endParaRPr>
          </a:p>
          <a:p>
            <a:pPr marL="457200" lvl="0" indent="-317500" algn="l" rtl="0">
              <a:spcBef>
                <a:spcPts val="1200"/>
              </a:spcBef>
              <a:spcAft>
                <a:spcPts val="0"/>
              </a:spcAft>
              <a:buSzPts val="1400"/>
              <a:buChar char="●"/>
            </a:pPr>
            <a:r>
              <a:rPr lang="en" sz="1050" b="1">
                <a:solidFill>
                  <a:srgbClr val="0F172A"/>
                </a:solidFill>
                <a:latin typeface="Inter"/>
                <a:ea typeface="Inter"/>
                <a:cs typeface="Inter"/>
                <a:sym typeface="Inter"/>
              </a:rPr>
              <a:t>GSA Advantage!</a:t>
            </a:r>
            <a:r>
              <a:rPr lang="en"/>
              <a:t> </a:t>
            </a:r>
            <a:r>
              <a:rPr lang="en" sz="1050" b="0">
                <a:solidFill>
                  <a:srgbClr val="334155"/>
                </a:solidFill>
                <a:latin typeface="Inter"/>
                <a:ea typeface="Inter"/>
                <a:cs typeface="Inter"/>
                <a:sym typeface="Inter"/>
              </a:rPr>
              <a:t>allows for rapid direct buying utilizing a Government purchase card.</a:t>
            </a:r>
            <a:endParaRPr/>
          </a:p>
          <a:p>
            <a:pPr marL="457200" lvl="0" indent="-317500" algn="l" rtl="0">
              <a:spcBef>
                <a:spcPts val="750"/>
              </a:spcBef>
              <a:spcAft>
                <a:spcPts val="0"/>
              </a:spcAft>
              <a:buSzPts val="1400"/>
              <a:buChar char="●"/>
            </a:pPr>
            <a:r>
              <a:rPr lang="en" sz="1050" b="1">
                <a:solidFill>
                  <a:srgbClr val="0F172A"/>
                </a:solidFill>
                <a:latin typeface="Inter"/>
                <a:ea typeface="Inter"/>
                <a:cs typeface="Inter"/>
                <a:sym typeface="Inter"/>
              </a:rPr>
              <a:t>Agency RFQs</a:t>
            </a:r>
            <a:r>
              <a:rPr lang="en"/>
              <a:t> </a:t>
            </a:r>
            <a:r>
              <a:rPr lang="en" sz="1050" b="0">
                <a:solidFill>
                  <a:srgbClr val="334155"/>
                </a:solidFill>
                <a:latin typeface="Inter"/>
                <a:ea typeface="Inter"/>
                <a:cs typeface="Inter"/>
                <a:sym typeface="Inter"/>
              </a:rPr>
              <a:t>can be issued for efficient and competitive task order award fulfillment.</a:t>
            </a:r>
            <a:endParaRPr/>
          </a:p>
          <a:p>
            <a:pPr marL="457200" lvl="0" indent="-317500" algn="l" rtl="0">
              <a:spcBef>
                <a:spcPts val="750"/>
              </a:spcBef>
              <a:spcAft>
                <a:spcPts val="750"/>
              </a:spcAft>
              <a:buSzPts val="1400"/>
              <a:buChar char="●"/>
            </a:pPr>
            <a:r>
              <a:rPr lang="en" sz="1050" b="1">
                <a:solidFill>
                  <a:srgbClr val="0F172A"/>
                </a:solidFill>
                <a:latin typeface="Inter"/>
                <a:ea typeface="Inter"/>
                <a:cs typeface="Inter"/>
                <a:sym typeface="Inter"/>
              </a:rPr>
              <a:t>Requisition Orders</a:t>
            </a:r>
            <a:r>
              <a:rPr lang="en"/>
              <a:t> </a:t>
            </a:r>
            <a:r>
              <a:rPr lang="en" sz="1050" b="0">
                <a:solidFill>
                  <a:srgbClr val="334155"/>
                </a:solidFill>
                <a:latin typeface="Inter"/>
                <a:ea typeface="Inter"/>
                <a:cs typeface="Inter"/>
                <a:sym typeface="Inter"/>
              </a:rPr>
              <a:t>offer structured channels to acquire systems under pre-competed frameworks.</a:t>
            </a:r>
            <a:endParaRPr/>
          </a:p>
        </p:txBody>
      </p:sp>
      <p:sp>
        <p:nvSpPr>
          <p:cNvPr id="622" name="Google Shape;622;p64">
            <a:extLst>
              <a:ext uri="{C183D7F6-B498-43B3-948B-1728B52AA6E4}">
                <adec:decorative xmlns:adec="http://schemas.microsoft.com/office/drawing/2017/decorative" val="1"/>
              </a:ext>
            </a:extLst>
          </p:cNvPr>
          <p:cNvSpPr/>
          <p:nvPr/>
        </p:nvSpPr>
        <p:spPr>
          <a:xfrm>
            <a:off x="4667250" y="1857375"/>
            <a:ext cx="40386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23" name="Google Shape;623;p64"/>
          <p:cNvSpPr txBox="1"/>
          <p:nvPr/>
        </p:nvSpPr>
        <p:spPr>
          <a:xfrm>
            <a:off x="4895850" y="2085975"/>
            <a:ext cx="35814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E40AF"/>
                </a:solidFill>
                <a:latin typeface="Inter"/>
                <a:ea typeface="Inter"/>
                <a:cs typeface="Inter"/>
                <a:sym typeface="Inter"/>
              </a:rPr>
              <a:t>Optimizing Acquisitions</a:t>
            </a:r>
            <a:endParaRPr sz="1500" b="1">
              <a:solidFill>
                <a:srgbClr val="1E40AF"/>
              </a:solidFill>
              <a:latin typeface="Inter"/>
              <a:ea typeface="Inter"/>
              <a:cs typeface="Inter"/>
              <a:sym typeface="Inter"/>
            </a:endParaRPr>
          </a:p>
          <a:p>
            <a:pPr marL="457200" lvl="0" indent="-317500" algn="l" rtl="0">
              <a:spcBef>
                <a:spcPts val="1200"/>
              </a:spcBef>
              <a:spcAft>
                <a:spcPts val="0"/>
              </a:spcAft>
              <a:buSzPts val="1400"/>
              <a:buChar char="●"/>
            </a:pPr>
            <a:r>
              <a:rPr lang="en" sz="1050" b="1">
                <a:solidFill>
                  <a:srgbClr val="0F172A"/>
                </a:solidFill>
                <a:latin typeface="Inter"/>
                <a:ea typeface="Inter"/>
                <a:cs typeface="Inter"/>
                <a:sym typeface="Inter"/>
              </a:rPr>
              <a:t>Agency Catalog Creation</a:t>
            </a:r>
            <a:r>
              <a:rPr lang="en"/>
              <a:t> </a:t>
            </a:r>
            <a:r>
              <a:rPr lang="en" sz="1050" b="0">
                <a:solidFill>
                  <a:srgbClr val="334155"/>
                </a:solidFill>
                <a:latin typeface="Inter"/>
                <a:ea typeface="Inter"/>
                <a:cs typeface="Inter"/>
                <a:sym typeface="Inter"/>
              </a:rPr>
              <a:t>helps standardize custom configurations and baseline pricing enterprise-wide.</a:t>
            </a:r>
            <a:endParaRPr/>
          </a:p>
          <a:p>
            <a:pPr marL="457200" lvl="0" indent="-317500" algn="l" rtl="0">
              <a:spcBef>
                <a:spcPts val="750"/>
              </a:spcBef>
              <a:spcAft>
                <a:spcPts val="0"/>
              </a:spcAft>
              <a:buSzPts val="1400"/>
              <a:buChar char="●"/>
            </a:pPr>
            <a:r>
              <a:rPr lang="en" sz="1050" b="1">
                <a:solidFill>
                  <a:srgbClr val="0F172A"/>
                </a:solidFill>
                <a:latin typeface="Inter"/>
                <a:ea typeface="Inter"/>
                <a:cs typeface="Inter"/>
                <a:sym typeface="Inter"/>
              </a:rPr>
              <a:t>Internal Compliance</a:t>
            </a:r>
            <a:r>
              <a:rPr lang="en"/>
              <a:t> </a:t>
            </a:r>
            <a:r>
              <a:rPr lang="en" sz="1050" b="0">
                <a:solidFill>
                  <a:srgbClr val="334155"/>
                </a:solidFill>
                <a:latin typeface="Inter"/>
                <a:ea typeface="Inter"/>
                <a:cs typeface="Inter"/>
                <a:sym typeface="Inter"/>
              </a:rPr>
              <a:t>is critical; always follow internal agency guidelines and approval processes.</a:t>
            </a:r>
            <a:endParaRPr/>
          </a:p>
          <a:p>
            <a:pPr marL="457200" lvl="0" indent="-317500" algn="l" rtl="0">
              <a:spcBef>
                <a:spcPts val="750"/>
              </a:spcBef>
              <a:spcAft>
                <a:spcPts val="750"/>
              </a:spcAft>
              <a:buSzPts val="1400"/>
              <a:buChar char="●"/>
            </a:pPr>
            <a:r>
              <a:rPr lang="en" sz="1050" b="1">
                <a:solidFill>
                  <a:srgbClr val="0F172A"/>
                </a:solidFill>
                <a:latin typeface="Inter"/>
                <a:ea typeface="Inter"/>
                <a:cs typeface="Inter"/>
                <a:sym typeface="Inter"/>
              </a:rPr>
              <a:t>Streamlined Awards</a:t>
            </a:r>
            <a:r>
              <a:rPr lang="en"/>
              <a:t> </a:t>
            </a:r>
            <a:r>
              <a:rPr lang="en" sz="1050" b="0">
                <a:solidFill>
                  <a:srgbClr val="334155"/>
                </a:solidFill>
                <a:latin typeface="Inter"/>
                <a:ea typeface="Inter"/>
                <a:cs typeface="Inter"/>
                <a:sym typeface="Inter"/>
              </a:rPr>
              <a:t>through pre-competed options dramatically minimize overall delivery lead times.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pic>
        <p:nvPicPr>
          <p:cNvPr id="628" name="Google Shape;628;p65">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6650" t="20315" r="53530" b="6426"/>
          <a:stretch>
            <a:fillRect/>
          </a:stretch>
        </p:blipFill>
        <p:spPr>
          <a:xfrm>
            <a:off x="-16650" y="-17275"/>
            <a:ext cx="9160650" cy="5160776"/>
          </a:xfrm>
          <a:prstGeom prst="rect">
            <a:avLst/>
          </a:prstGeom>
          <a:noFill/>
          <a:ln>
            <a:noFill/>
          </a:ln>
        </p:spPr>
      </p:pic>
      <p:sp>
        <p:nvSpPr>
          <p:cNvPr id="629" name="Google Shape;629;p65">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630" name="Google Shape;630;p65" descr="ATRW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9253" y="238195"/>
            <a:ext cx="1266000" cy="569700"/>
          </a:xfrm>
          <a:prstGeom prst="rect">
            <a:avLst/>
          </a:prstGeom>
          <a:noFill/>
          <a:ln>
            <a:noFill/>
          </a:ln>
        </p:spPr>
      </p:pic>
      <p:sp>
        <p:nvSpPr>
          <p:cNvPr id="632" name="Google Shape;632;p65"/>
          <p:cNvSpPr txBox="1">
            <a:spLocks noGrp="1"/>
          </p:cNvSpPr>
          <p:nvPr>
            <p:ph type="title" idx="4294967295"/>
          </p:nvPr>
        </p:nvSpPr>
        <p:spPr>
          <a:xfrm>
            <a:off x="438150" y="1143000"/>
            <a:ext cx="8267700" cy="619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2563EB"/>
                </a:solidFill>
                <a:effectLst/>
                <a:uLnTx/>
                <a:uFillTx/>
                <a:latin typeface="Inter"/>
                <a:ea typeface="Inter"/>
                <a:cs typeface="Inter"/>
                <a:sym typeface="Inter"/>
              </a:rPr>
              <a:t>GSS Program History &amp; Governance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F172A"/>
                </a:solidFill>
                <a:effectLst/>
                <a:uLnTx/>
                <a:uFillTx/>
                <a:latin typeface="Inter ExtraBold"/>
                <a:ea typeface="Inter ExtraBold"/>
                <a:cs typeface="Inter ExtraBold"/>
                <a:sym typeface="Inter ExtraBold"/>
              </a:rPr>
              <a:t>Agency Catalog Creation</a:t>
            </a:r>
          </a:p>
        </p:txBody>
      </p:sp>
      <p:grpSp>
        <p:nvGrpSpPr>
          <p:cNvPr id="633" name="Google Shape;633;p65">
            <a:extLst>
              <a:ext uri="{C183D7F6-B498-43B3-948B-1728B52AA6E4}">
                <adec:decorative xmlns:adec="http://schemas.microsoft.com/office/drawing/2017/decorative" val="1"/>
              </a:ext>
            </a:extLst>
          </p:cNvPr>
          <p:cNvGrpSpPr/>
          <p:nvPr/>
        </p:nvGrpSpPr>
        <p:grpSpPr>
          <a:xfrm>
            <a:off x="438150" y="1857375"/>
            <a:ext cx="3943200" cy="2857500"/>
            <a:chOff x="0" y="0"/>
            <a:chExt cx="3943200" cy="2857500"/>
          </a:xfrm>
        </p:grpSpPr>
        <p:sp>
          <p:nvSpPr>
            <p:cNvPr id="634" name="Google Shape;634;p65"/>
            <p:cNvSpPr/>
            <p:nvPr/>
          </p:nvSpPr>
          <p:spPr>
            <a:xfrm>
              <a:off x="0" y="0"/>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35" name="Google Shape;635;p65"/>
            <p:cNvSpPr txBox="1"/>
            <p:nvPr/>
          </p:nvSpPr>
          <p:spPr>
            <a:xfrm>
              <a:off x="228600" y="228600"/>
              <a:ext cx="34863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00" b="1">
                  <a:solidFill>
                    <a:srgbClr val="1E40AF"/>
                  </a:solidFill>
                  <a:latin typeface="Inter"/>
                  <a:ea typeface="Inter"/>
                  <a:cs typeface="Inter"/>
                  <a:sym typeface="Inter"/>
                </a:rPr>
                <a:t>Catalog Setup &amp; Pricing</a:t>
              </a:r>
              <a:endParaRPr sz="1300" b="1">
                <a:solidFill>
                  <a:srgbClr val="1E40AF"/>
                </a:solidFill>
                <a:latin typeface="Inter"/>
                <a:ea typeface="Inter"/>
                <a:cs typeface="Inter"/>
                <a:sym typeface="Inter"/>
              </a:endParaRPr>
            </a:p>
            <a:p>
              <a:pPr marL="457200" lvl="0" indent="-317500" algn="l" rtl="0">
                <a:spcBef>
                  <a:spcPts val="900"/>
                </a:spcBef>
                <a:spcAft>
                  <a:spcPts val="0"/>
                </a:spcAft>
                <a:buSzPts val="1400"/>
                <a:buChar char="●"/>
              </a:pPr>
              <a:r>
                <a:rPr lang="en" sz="1000" b="1">
                  <a:solidFill>
                    <a:srgbClr val="0F172A"/>
                  </a:solidFill>
                  <a:latin typeface="Inter"/>
                  <a:ea typeface="Inter"/>
                  <a:cs typeface="Inter"/>
                  <a:sym typeface="Inter"/>
                </a:rPr>
                <a:t>Requirements Planning:</a:t>
              </a:r>
              <a:r>
                <a:rPr lang="en" sz="1000" b="0">
                  <a:solidFill>
                    <a:srgbClr val="334155"/>
                  </a:solidFill>
                  <a:latin typeface="Inter"/>
                  <a:ea typeface="Inter"/>
                  <a:cs typeface="Inter"/>
                  <a:sym typeface="Inter"/>
                </a:rPr>
                <a:t> Agency provides estimated quantities &amp; configurations for the FY.</a:t>
              </a:r>
              <a:endParaRPr sz="1000" b="0">
                <a:solidFill>
                  <a:srgbClr val="334155"/>
                </a:solidFill>
                <a:latin typeface="Inter"/>
                <a:ea typeface="Inter"/>
                <a:cs typeface="Inter"/>
                <a:sym typeface="Inter"/>
              </a:endParaRPr>
            </a:p>
            <a:p>
              <a:pPr marL="457200" lvl="0" indent="-317500" algn="l" rtl="0">
                <a:spcBef>
                  <a:spcPts val="750"/>
                </a:spcBef>
                <a:spcAft>
                  <a:spcPts val="0"/>
                </a:spcAft>
                <a:buSzPts val="1400"/>
                <a:buChar char="●"/>
              </a:pPr>
              <a:r>
                <a:rPr lang="en" sz="1000" b="1">
                  <a:solidFill>
                    <a:srgbClr val="0F172A"/>
                  </a:solidFill>
                  <a:latin typeface="Inter"/>
                  <a:ea typeface="Inter"/>
                  <a:cs typeface="Inter"/>
                  <a:sym typeface="Inter"/>
                </a:rPr>
                <a:t>Volume Discounts:</a:t>
              </a:r>
              <a:r>
                <a:rPr lang="en" sz="1000" b="0">
                  <a:solidFill>
                    <a:srgbClr val="334155"/>
                  </a:solidFill>
                  <a:latin typeface="Inter"/>
                  <a:ea typeface="Inter"/>
                  <a:cs typeface="Inter"/>
                  <a:sym typeface="Inter"/>
                </a:rPr>
                <a:t> Resellers leverage these estimates to negotiate deeper pricing cuts with OEMs.</a:t>
              </a:r>
              <a:endParaRPr sz="1000" b="0">
                <a:solidFill>
                  <a:srgbClr val="334155"/>
                </a:solidFill>
                <a:latin typeface="Inter"/>
                <a:ea typeface="Inter"/>
                <a:cs typeface="Inter"/>
                <a:sym typeface="Inter"/>
              </a:endParaRPr>
            </a:p>
            <a:p>
              <a:pPr marL="457200" lvl="0" indent="-317500" algn="l" rtl="0">
                <a:spcBef>
                  <a:spcPts val="750"/>
                </a:spcBef>
                <a:spcAft>
                  <a:spcPts val="750"/>
                </a:spcAft>
                <a:buSzPts val="1400"/>
                <a:buChar char="●"/>
              </a:pPr>
              <a:r>
                <a:rPr lang="en" sz="1000" b="1">
                  <a:solidFill>
                    <a:srgbClr val="0F172A"/>
                  </a:solidFill>
                  <a:latin typeface="Inter"/>
                  <a:ea typeface="Inter"/>
                  <a:cs typeface="Inter"/>
                  <a:sym typeface="Inter"/>
                </a:rPr>
                <a:t>Bespoke Catalog:</a:t>
              </a:r>
              <a:r>
                <a:rPr lang="en" sz="1000" b="0">
                  <a:solidFill>
                    <a:srgbClr val="334155"/>
                  </a:solidFill>
                  <a:latin typeface="Inter"/>
                  <a:ea typeface="Inter"/>
                  <a:cs typeface="Inter"/>
                  <a:sym typeface="Inter"/>
                </a:rPr>
                <a:t> Partners build a dedicated, agency-specific e-catalog with standard configurations.</a:t>
              </a:r>
              <a:endParaRPr sz="1000" b="0">
                <a:solidFill>
                  <a:srgbClr val="334155"/>
                </a:solidFill>
                <a:latin typeface="Inter"/>
                <a:ea typeface="Inter"/>
                <a:cs typeface="Inter"/>
                <a:sym typeface="Inter"/>
              </a:endParaRPr>
            </a:p>
          </p:txBody>
        </p:sp>
      </p:grpSp>
      <p:grpSp>
        <p:nvGrpSpPr>
          <p:cNvPr id="636" name="Google Shape;636;p65">
            <a:extLst>
              <a:ext uri="{C183D7F6-B498-43B3-948B-1728B52AA6E4}">
                <adec:decorative xmlns:adec="http://schemas.microsoft.com/office/drawing/2017/decorative" val="1"/>
              </a:ext>
            </a:extLst>
          </p:cNvPr>
          <p:cNvGrpSpPr/>
          <p:nvPr/>
        </p:nvGrpSpPr>
        <p:grpSpPr>
          <a:xfrm>
            <a:off x="4762500" y="1857375"/>
            <a:ext cx="3943200" cy="2857500"/>
            <a:chOff x="0" y="0"/>
            <a:chExt cx="3943200" cy="2857500"/>
          </a:xfrm>
        </p:grpSpPr>
        <p:sp>
          <p:nvSpPr>
            <p:cNvPr id="637" name="Google Shape;637;p65"/>
            <p:cNvSpPr/>
            <p:nvPr/>
          </p:nvSpPr>
          <p:spPr>
            <a:xfrm>
              <a:off x="0" y="0"/>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38" name="Google Shape;638;p65"/>
            <p:cNvSpPr txBox="1"/>
            <p:nvPr/>
          </p:nvSpPr>
          <p:spPr>
            <a:xfrm>
              <a:off x="228600" y="228600"/>
              <a:ext cx="34863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00" b="1">
                  <a:solidFill>
                    <a:srgbClr val="1E40AF"/>
                  </a:solidFill>
                  <a:latin typeface="Inter"/>
                  <a:ea typeface="Inter"/>
                  <a:cs typeface="Inter"/>
                  <a:sym typeface="Inter"/>
                </a:rPr>
                <a:t>Operational Efficiency</a:t>
              </a:r>
              <a:endParaRPr sz="1300" b="1">
                <a:solidFill>
                  <a:srgbClr val="1E40AF"/>
                </a:solidFill>
                <a:latin typeface="Inter"/>
                <a:ea typeface="Inter"/>
                <a:cs typeface="Inter"/>
                <a:sym typeface="Inter"/>
              </a:endParaRPr>
            </a:p>
            <a:p>
              <a:pPr marL="457200" lvl="0" indent="-317500" algn="l" rtl="0">
                <a:spcBef>
                  <a:spcPts val="900"/>
                </a:spcBef>
                <a:spcAft>
                  <a:spcPts val="0"/>
                </a:spcAft>
                <a:buSzPts val="1400"/>
                <a:buChar char="●"/>
              </a:pPr>
              <a:r>
                <a:rPr lang="en" sz="1000" b="1">
                  <a:solidFill>
                    <a:srgbClr val="0F172A"/>
                  </a:solidFill>
                  <a:latin typeface="Inter"/>
                  <a:ea typeface="Inter"/>
                  <a:cs typeface="Inter"/>
                  <a:sym typeface="Inter"/>
                </a:rPr>
                <a:t>Rapid Ordering:</a:t>
              </a:r>
              <a:r>
                <a:rPr lang="en" sz="1000" b="0">
                  <a:solidFill>
                    <a:srgbClr val="334155"/>
                  </a:solidFill>
                  <a:latin typeface="Inter"/>
                  <a:ea typeface="Inter"/>
                  <a:cs typeface="Inter"/>
                  <a:sym typeface="Inter"/>
                </a:rPr>
                <a:t> Once live, the agency cuts direct orders against the catalog without further competition.</a:t>
              </a:r>
              <a:endParaRPr sz="1000" b="0">
                <a:solidFill>
                  <a:srgbClr val="334155"/>
                </a:solidFill>
                <a:latin typeface="Inter"/>
                <a:ea typeface="Inter"/>
                <a:cs typeface="Inter"/>
                <a:sym typeface="Inter"/>
              </a:endParaRPr>
            </a:p>
            <a:p>
              <a:pPr marL="457200" lvl="0" indent="-317500" algn="l" rtl="0">
                <a:spcBef>
                  <a:spcPts val="750"/>
                </a:spcBef>
                <a:spcAft>
                  <a:spcPts val="0"/>
                </a:spcAft>
                <a:buSzPts val="1400"/>
                <a:buChar char="●"/>
              </a:pPr>
              <a:r>
                <a:rPr lang="en" sz="1000" b="1">
                  <a:solidFill>
                    <a:srgbClr val="0F172A"/>
                  </a:solidFill>
                  <a:latin typeface="Inter"/>
                  <a:ea typeface="Inter"/>
                  <a:cs typeface="Inter"/>
                  <a:sym typeface="Inter"/>
                </a:rPr>
                <a:t>Enterprise Standardization:</a:t>
              </a:r>
              <a:r>
                <a:rPr lang="en" sz="1000" b="0">
                  <a:solidFill>
                    <a:srgbClr val="334155"/>
                  </a:solidFill>
                  <a:latin typeface="Inter"/>
                  <a:ea typeface="Inter"/>
                  <a:cs typeface="Inter"/>
                  <a:sym typeface="Inter"/>
                </a:rPr>
                <a:t> Standardizes custom configurations and locks baseline pricing enterprise-wide.</a:t>
              </a:r>
              <a:endParaRPr sz="1000" b="0">
                <a:solidFill>
                  <a:srgbClr val="334155"/>
                </a:solidFill>
                <a:latin typeface="Inter"/>
                <a:ea typeface="Inter"/>
                <a:cs typeface="Inter"/>
                <a:sym typeface="Inter"/>
              </a:endParaRPr>
            </a:p>
            <a:p>
              <a:pPr marL="457200" lvl="0" indent="-317500" algn="l" rtl="0">
                <a:spcBef>
                  <a:spcPts val="750"/>
                </a:spcBef>
                <a:spcAft>
                  <a:spcPts val="750"/>
                </a:spcAft>
                <a:buSzPts val="1400"/>
                <a:buChar char="●"/>
              </a:pPr>
              <a:r>
                <a:rPr lang="en" sz="1000" b="1">
                  <a:solidFill>
                    <a:srgbClr val="0F172A"/>
                  </a:solidFill>
                  <a:latin typeface="Inter"/>
                  <a:ea typeface="Inter"/>
                  <a:cs typeface="Inter"/>
                  <a:sym typeface="Inter"/>
                </a:rPr>
                <a:t>5-Day Procurement:</a:t>
              </a:r>
              <a:r>
                <a:rPr lang="en" sz="1000" b="0">
                  <a:solidFill>
                    <a:srgbClr val="334155"/>
                  </a:solidFill>
                  <a:latin typeface="Inter"/>
                  <a:ea typeface="Inter"/>
                  <a:cs typeface="Inter"/>
                  <a:sym typeface="Inter"/>
                </a:rPr>
                <a:t> Upfront setup takes ~90 days but reduces subsequent delivery order times to ~5 days.</a:t>
              </a:r>
              <a:endParaRPr sz="1000" b="0">
                <a:solidFill>
                  <a:srgbClr val="334155"/>
                </a:solidFill>
                <a:latin typeface="Inter"/>
                <a:ea typeface="Inter"/>
                <a:cs typeface="Inter"/>
                <a:sym typeface="Inter"/>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pic>
        <p:nvPicPr>
          <p:cNvPr id="643" name="Google Shape;643;p66">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6722" t="20560" r="53459" b="6427"/>
          <a:stretch>
            <a:fillRect/>
          </a:stretch>
        </p:blipFill>
        <p:spPr>
          <a:xfrm>
            <a:off x="0" y="0"/>
            <a:ext cx="9160500" cy="5143500"/>
          </a:xfrm>
          <a:prstGeom prst="rect">
            <a:avLst/>
          </a:prstGeom>
          <a:noFill/>
          <a:ln>
            <a:noFill/>
          </a:ln>
        </p:spPr>
      </p:pic>
      <p:sp>
        <p:nvSpPr>
          <p:cNvPr id="644" name="Google Shape;644;p66">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645" name="Google Shape;645;p66" descr="ATRW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9253" y="238195"/>
            <a:ext cx="1266000" cy="569700"/>
          </a:xfrm>
          <a:prstGeom prst="rect">
            <a:avLst/>
          </a:prstGeom>
          <a:noFill/>
          <a:ln>
            <a:noFill/>
          </a:ln>
        </p:spPr>
      </p:pic>
      <p:sp>
        <p:nvSpPr>
          <p:cNvPr id="647" name="Google Shape;647;p66"/>
          <p:cNvSpPr txBox="1">
            <a:spLocks noGrp="1"/>
          </p:cNvSpPr>
          <p:nvPr>
            <p:ph type="title" idx="4294967295"/>
          </p:nvPr>
        </p:nvSpPr>
        <p:spPr>
          <a:xfrm>
            <a:off x="438150" y="1143000"/>
            <a:ext cx="8267700" cy="619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2563EB"/>
                </a:solidFill>
                <a:effectLst/>
                <a:uLnTx/>
                <a:uFillTx/>
                <a:latin typeface="Inter"/>
                <a:ea typeface="Inter"/>
                <a:cs typeface="Inter"/>
                <a:sym typeface="Inter"/>
              </a:rPr>
              <a:t>GSS Program History &amp; Governance</a:t>
            </a:r>
          </a:p>
          <a:p>
            <a:pPr marL="0" marR="0" lvl="0" indent="0" algn="l" defTabSz="914400" rtl="0" eaLnBrk="1" fontAlgn="auto" latinLnBrk="0" hangingPunct="1">
              <a:lnSpc>
                <a:spcPct val="100000"/>
              </a:lnSpc>
              <a:spcBef>
                <a:spcPts val="15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F172A"/>
                </a:solidFill>
                <a:effectLst/>
                <a:uLnTx/>
                <a:uFillTx/>
                <a:latin typeface="Inter ExtraBold"/>
                <a:ea typeface="Inter ExtraBold"/>
                <a:cs typeface="Inter ExtraBold"/>
                <a:sym typeface="Inter ExtraBold"/>
              </a:rPr>
              <a:t>Sample Customer e-Catalog</a:t>
            </a:r>
          </a:p>
        </p:txBody>
      </p:sp>
      <p:sp>
        <p:nvSpPr>
          <p:cNvPr id="648" name="Google Shape;648;p66">
            <a:extLst>
              <a:ext uri="{C183D7F6-B498-43B3-948B-1728B52AA6E4}">
                <adec:decorative xmlns:adec="http://schemas.microsoft.com/office/drawing/2017/decorative" val="1"/>
              </a:ext>
            </a:extLst>
          </p:cNvPr>
          <p:cNvSpPr/>
          <p:nvPr/>
        </p:nvSpPr>
        <p:spPr>
          <a:xfrm>
            <a:off x="438150" y="1857375"/>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49" name="Google Shape;649;p66"/>
          <p:cNvSpPr txBox="1"/>
          <p:nvPr/>
        </p:nvSpPr>
        <p:spPr>
          <a:xfrm>
            <a:off x="666750" y="2085975"/>
            <a:ext cx="34863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1">
                <a:solidFill>
                  <a:srgbClr val="1E40AF"/>
                </a:solidFill>
                <a:latin typeface="Inter"/>
                <a:ea typeface="Inter"/>
                <a:cs typeface="Inter"/>
                <a:sym typeface="Inter"/>
              </a:rPr>
              <a:t>e-Catalog Setup &amp; Access</a:t>
            </a:r>
            <a:endParaRPr sz="1400" b="1">
              <a:solidFill>
                <a:srgbClr val="1E40AF"/>
              </a:solidFill>
              <a:latin typeface="Inter"/>
              <a:ea typeface="Inter"/>
              <a:cs typeface="Inter"/>
              <a:sym typeface="Inter"/>
            </a:endParaRPr>
          </a:p>
          <a:p>
            <a:pPr marL="457200" lvl="0" indent="-288925" algn="l" rtl="0">
              <a:spcBef>
                <a:spcPts val="900"/>
              </a:spcBef>
              <a:spcAft>
                <a:spcPts val="0"/>
              </a:spcAft>
              <a:buClr>
                <a:srgbClr val="334155"/>
              </a:buClr>
              <a:buSzPts val="950"/>
              <a:buFont typeface="Inter"/>
              <a:buChar char="●"/>
            </a:pPr>
            <a:r>
              <a:rPr lang="en" sz="1100" b="1">
                <a:solidFill>
                  <a:srgbClr val="0F172A"/>
                </a:solidFill>
                <a:latin typeface="Inter"/>
                <a:ea typeface="Inter"/>
                <a:cs typeface="Inter"/>
                <a:sym typeface="Inter"/>
              </a:rPr>
              <a:t>Approved Devices:</a:t>
            </a:r>
            <a:r>
              <a:rPr lang="en" sz="950" b="0">
                <a:solidFill>
                  <a:srgbClr val="334155"/>
                </a:solidFill>
                <a:latin typeface="Inter"/>
                <a:ea typeface="Inter"/>
                <a:cs typeface="Inter"/>
                <a:sym typeface="Inter"/>
              </a:rPr>
              <a:t> Agency VAR creates a dedicated, custom-configured portal for authorized hardware.</a:t>
            </a:r>
            <a:endParaRPr sz="950" b="0">
              <a:solidFill>
                <a:srgbClr val="334155"/>
              </a:solidFill>
              <a:latin typeface="Inter"/>
              <a:ea typeface="Inter"/>
              <a:cs typeface="Inter"/>
              <a:sym typeface="Inter"/>
            </a:endParaRPr>
          </a:p>
          <a:p>
            <a:pPr marL="457200" lvl="0" indent="-288925" algn="l" rtl="0">
              <a:spcBef>
                <a:spcPts val="450"/>
              </a:spcBef>
              <a:spcAft>
                <a:spcPts val="0"/>
              </a:spcAft>
              <a:buClr>
                <a:srgbClr val="334155"/>
              </a:buClr>
              <a:buSzPts val="950"/>
              <a:buFont typeface="Inter"/>
              <a:buChar char="●"/>
            </a:pPr>
            <a:r>
              <a:rPr lang="en" sz="1100" b="1">
                <a:solidFill>
                  <a:srgbClr val="0F172A"/>
                </a:solidFill>
                <a:latin typeface="Inter"/>
                <a:ea typeface="Inter"/>
                <a:cs typeface="Inter"/>
                <a:sym typeface="Inter"/>
              </a:rPr>
              <a:t>Secure Role Definition:</a:t>
            </a:r>
            <a:r>
              <a:rPr lang="en" sz="950" b="0">
                <a:solidFill>
                  <a:srgbClr val="334155"/>
                </a:solidFill>
                <a:latin typeface="Inter"/>
                <a:ea typeface="Inter"/>
                <a:cs typeface="Inter"/>
                <a:sym typeface="Inter"/>
              </a:rPr>
              <a:t> Supports agency email logins, user roles, and organizational permissions.</a:t>
            </a:r>
            <a:endParaRPr sz="950" b="0">
              <a:solidFill>
                <a:srgbClr val="334155"/>
              </a:solidFill>
              <a:latin typeface="Inter"/>
              <a:ea typeface="Inter"/>
              <a:cs typeface="Inter"/>
              <a:sym typeface="Inter"/>
            </a:endParaRPr>
          </a:p>
          <a:p>
            <a:pPr marL="457200" lvl="0" indent="-288925" algn="l" rtl="0">
              <a:spcBef>
                <a:spcPts val="450"/>
              </a:spcBef>
              <a:spcAft>
                <a:spcPts val="450"/>
              </a:spcAft>
              <a:buClr>
                <a:srgbClr val="334155"/>
              </a:buClr>
              <a:buSzPts val="950"/>
              <a:buFont typeface="Inter"/>
              <a:buChar char="●"/>
            </a:pPr>
            <a:r>
              <a:rPr lang="en" sz="1100" b="1">
                <a:solidFill>
                  <a:srgbClr val="0F172A"/>
                </a:solidFill>
                <a:latin typeface="Inter"/>
                <a:ea typeface="Inter"/>
                <a:cs typeface="Inter"/>
                <a:sym typeface="Inter"/>
              </a:rPr>
              <a:t>Strategic Alignment:</a:t>
            </a:r>
            <a:r>
              <a:rPr lang="en" sz="950" b="0">
                <a:solidFill>
                  <a:srgbClr val="334155"/>
                </a:solidFill>
                <a:latin typeface="Inter"/>
                <a:ea typeface="Inter"/>
                <a:cs typeface="Inter"/>
                <a:sym typeface="Inter"/>
              </a:rPr>
              <a:t> Aligns ordering scope with internal agency procurement guidelines and technical baselines.</a:t>
            </a:r>
            <a:endParaRPr sz="950" b="0">
              <a:solidFill>
                <a:srgbClr val="334155"/>
              </a:solidFill>
              <a:latin typeface="Inter"/>
              <a:ea typeface="Inter"/>
              <a:cs typeface="Inter"/>
              <a:sym typeface="Inter"/>
            </a:endParaRPr>
          </a:p>
        </p:txBody>
      </p:sp>
      <p:sp>
        <p:nvSpPr>
          <p:cNvPr id="650" name="Google Shape;650;p66">
            <a:extLst>
              <a:ext uri="{C183D7F6-B498-43B3-948B-1728B52AA6E4}">
                <adec:decorative xmlns:adec="http://schemas.microsoft.com/office/drawing/2017/decorative" val="1"/>
              </a:ext>
            </a:extLst>
          </p:cNvPr>
          <p:cNvSpPr/>
          <p:nvPr/>
        </p:nvSpPr>
        <p:spPr>
          <a:xfrm>
            <a:off x="4762500" y="1857375"/>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51" name="Google Shape;651;p66"/>
          <p:cNvSpPr txBox="1"/>
          <p:nvPr/>
        </p:nvSpPr>
        <p:spPr>
          <a:xfrm>
            <a:off x="4991100" y="2085975"/>
            <a:ext cx="34863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1">
                <a:solidFill>
                  <a:srgbClr val="1E40AF"/>
                </a:solidFill>
                <a:latin typeface="Inter"/>
                <a:ea typeface="Inter"/>
                <a:cs typeface="Inter"/>
                <a:sym typeface="Inter"/>
              </a:rPr>
              <a:t>Cart Management &amp; Analytics</a:t>
            </a:r>
            <a:endParaRPr sz="1400" b="1">
              <a:solidFill>
                <a:srgbClr val="1E40AF"/>
              </a:solidFill>
              <a:latin typeface="Inter"/>
              <a:ea typeface="Inter"/>
              <a:cs typeface="Inter"/>
              <a:sym typeface="Inter"/>
            </a:endParaRPr>
          </a:p>
          <a:p>
            <a:pPr marL="457200" lvl="0" indent="-288925" algn="l" rtl="0">
              <a:spcBef>
                <a:spcPts val="900"/>
              </a:spcBef>
              <a:spcAft>
                <a:spcPts val="0"/>
              </a:spcAft>
              <a:buClr>
                <a:srgbClr val="334155"/>
              </a:buClr>
              <a:buSzPts val="950"/>
              <a:buFont typeface="Inter"/>
              <a:buChar char="●"/>
            </a:pPr>
            <a:r>
              <a:rPr lang="en" sz="1100" b="1">
                <a:solidFill>
                  <a:srgbClr val="0F172A"/>
                </a:solidFill>
                <a:latin typeface="Inter"/>
                <a:ea typeface="Inter"/>
                <a:cs typeface="Inter"/>
                <a:sym typeface="Inter"/>
              </a:rPr>
              <a:t>Saved Carts:</a:t>
            </a:r>
            <a:r>
              <a:rPr lang="en" sz="950" b="0">
                <a:solidFill>
                  <a:srgbClr val="334155"/>
                </a:solidFill>
                <a:latin typeface="Inter"/>
                <a:ea typeface="Inter"/>
                <a:cs typeface="Inter"/>
                <a:sym typeface="Inter"/>
              </a:rPr>
              <a:t> Allows procurement teams to park, save, and forward configurations for review and approval.</a:t>
            </a:r>
            <a:endParaRPr sz="950" b="0">
              <a:solidFill>
                <a:srgbClr val="334155"/>
              </a:solidFill>
              <a:latin typeface="Inter"/>
              <a:ea typeface="Inter"/>
              <a:cs typeface="Inter"/>
              <a:sym typeface="Inter"/>
            </a:endParaRPr>
          </a:p>
          <a:p>
            <a:pPr marL="457200" lvl="0" indent="-288925" algn="l" rtl="0">
              <a:spcBef>
                <a:spcPts val="450"/>
              </a:spcBef>
              <a:spcAft>
                <a:spcPts val="0"/>
              </a:spcAft>
              <a:buClr>
                <a:srgbClr val="334155"/>
              </a:buClr>
              <a:buSzPts val="950"/>
              <a:buFont typeface="Inter"/>
              <a:buChar char="●"/>
            </a:pPr>
            <a:r>
              <a:rPr lang="en" sz="1100" b="1">
                <a:solidFill>
                  <a:srgbClr val="0F172A"/>
                </a:solidFill>
                <a:latin typeface="Inter"/>
                <a:ea typeface="Inter"/>
                <a:cs typeface="Inter"/>
                <a:sym typeface="Inter"/>
              </a:rPr>
              <a:t>Collaboration:</a:t>
            </a:r>
            <a:r>
              <a:rPr lang="en" sz="950" b="0">
                <a:solidFill>
                  <a:srgbClr val="334155"/>
                </a:solidFill>
                <a:latin typeface="Inter"/>
                <a:ea typeface="Inter"/>
                <a:cs typeface="Inter"/>
                <a:sym typeface="Inter"/>
              </a:rPr>
              <a:t> Enables seamless sharing of customized configurations within the program agency.</a:t>
            </a:r>
            <a:endParaRPr sz="950" b="0">
              <a:solidFill>
                <a:srgbClr val="334155"/>
              </a:solidFill>
              <a:latin typeface="Inter"/>
              <a:ea typeface="Inter"/>
              <a:cs typeface="Inter"/>
              <a:sym typeface="Inter"/>
            </a:endParaRPr>
          </a:p>
          <a:p>
            <a:pPr marL="457200" lvl="0" indent="-288925" algn="l" rtl="0">
              <a:spcBef>
                <a:spcPts val="450"/>
              </a:spcBef>
              <a:spcAft>
                <a:spcPts val="450"/>
              </a:spcAft>
              <a:buClr>
                <a:srgbClr val="334155"/>
              </a:buClr>
              <a:buSzPts val="950"/>
              <a:buFont typeface="Inter"/>
              <a:buChar char="●"/>
            </a:pPr>
            <a:r>
              <a:rPr lang="en" sz="1100" b="1">
                <a:solidFill>
                  <a:srgbClr val="0F172A"/>
                </a:solidFill>
                <a:latin typeface="Inter"/>
                <a:ea typeface="Inter"/>
                <a:cs typeface="Inter"/>
                <a:sym typeface="Inter"/>
              </a:rPr>
              <a:t>Data Reporting:</a:t>
            </a:r>
            <a:r>
              <a:rPr lang="en" sz="950" b="0">
                <a:solidFill>
                  <a:srgbClr val="334155"/>
                </a:solidFill>
                <a:latin typeface="Inter"/>
                <a:ea typeface="Inter"/>
                <a:cs typeface="Inter"/>
                <a:sym typeface="Inter"/>
              </a:rPr>
              <a:t> Provides immediate, real-time access to ongoing transaction data and acquisition metrics.</a:t>
            </a:r>
            <a:endParaRPr sz="950" b="0">
              <a:solidFill>
                <a:srgbClr val="334155"/>
              </a:solidFill>
              <a:latin typeface="Inter"/>
              <a:ea typeface="Inter"/>
              <a:cs typeface="Inter"/>
              <a:sym typeface="Inte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pic>
        <p:nvPicPr>
          <p:cNvPr id="656" name="Google Shape;656;p67">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657" name="Google Shape;657;p67">
            <a:extLst>
              <a:ext uri="{C183D7F6-B498-43B3-948B-1728B52AA6E4}">
                <adec:decorative xmlns:adec="http://schemas.microsoft.com/office/drawing/2017/decorative" val="1"/>
              </a:ext>
            </a:extLst>
          </p:cNvPr>
          <p:cNvSpPr/>
          <p:nvPr/>
        </p:nvSpPr>
        <p:spPr>
          <a:xfrm>
            <a:off x="-9525" y="-9525"/>
            <a:ext cx="9163200" cy="10383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658" name="Google Shape;658;p67" descr="ATRW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5700" y="238125"/>
            <a:ext cx="1266900" cy="571500"/>
          </a:xfrm>
          <a:prstGeom prst="rect">
            <a:avLst/>
          </a:prstGeom>
          <a:noFill/>
          <a:ln>
            <a:noFill/>
          </a:ln>
        </p:spPr>
      </p:pic>
      <p:sp>
        <p:nvSpPr>
          <p:cNvPr id="660" name="Google Shape;660;p67"/>
          <p:cNvSpPr txBox="1">
            <a:spLocks noGrp="1"/>
          </p:cNvSpPr>
          <p:nvPr>
            <p:ph type="title" idx="4294967295"/>
          </p:nvPr>
        </p:nvSpPr>
        <p:spPr>
          <a:xfrm>
            <a:off x="438150" y="1143000"/>
            <a:ext cx="8267700" cy="619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1100" b="1" i="0" u="none" strike="noStrike" kern="0" cap="none" spc="0" normalizeH="0" baseline="0" noProof="0" dirty="0">
                <a:ln>
                  <a:noFill/>
                </a:ln>
                <a:solidFill>
                  <a:srgbClr val="2563EB"/>
                </a:solidFill>
                <a:effectLst/>
                <a:uLnTx/>
                <a:uFillTx/>
                <a:latin typeface="Inter"/>
                <a:ea typeface="Inter"/>
                <a:cs typeface="Inter"/>
                <a:sym typeface="Inter"/>
              </a:rPr>
              <a:t>GSS Program History &amp; Governance</a:t>
            </a:r>
          </a:p>
          <a:p>
            <a:pPr marL="0" marR="0" lvl="0" indent="0" algn="l" defTabSz="914400" rtl="0" eaLnBrk="1" fontAlgn="auto" latinLnBrk="0" hangingPunct="1">
              <a:lnSpc>
                <a:spcPct val="100000"/>
              </a:lnSpc>
              <a:spcBef>
                <a:spcPts val="15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F172A"/>
                </a:solidFill>
                <a:effectLst/>
                <a:uLnTx/>
                <a:uFillTx/>
                <a:latin typeface="Inter ExtraBold"/>
                <a:ea typeface="Inter ExtraBold"/>
                <a:cs typeface="Inter ExtraBold"/>
                <a:sym typeface="Inter ExtraBold"/>
              </a:rPr>
              <a:t>Ordering Best Practices</a:t>
            </a:r>
          </a:p>
        </p:txBody>
      </p:sp>
      <p:grpSp>
        <p:nvGrpSpPr>
          <p:cNvPr id="661" name="Google Shape;661;p67">
            <a:extLst>
              <a:ext uri="{C183D7F6-B498-43B3-948B-1728B52AA6E4}">
                <adec:decorative xmlns:adec="http://schemas.microsoft.com/office/drawing/2017/decorative" val="1"/>
              </a:ext>
            </a:extLst>
          </p:cNvPr>
          <p:cNvGrpSpPr/>
          <p:nvPr/>
        </p:nvGrpSpPr>
        <p:grpSpPr>
          <a:xfrm>
            <a:off x="438150" y="1857375"/>
            <a:ext cx="3943200" cy="2857500"/>
            <a:chOff x="0" y="0"/>
            <a:chExt cx="3943200" cy="2857500"/>
          </a:xfrm>
        </p:grpSpPr>
        <p:sp>
          <p:nvSpPr>
            <p:cNvPr id="662" name="Google Shape;662;p67"/>
            <p:cNvSpPr/>
            <p:nvPr/>
          </p:nvSpPr>
          <p:spPr>
            <a:xfrm>
              <a:off x="0" y="0"/>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63" name="Google Shape;663;p67"/>
            <p:cNvSpPr txBox="1"/>
            <p:nvPr/>
          </p:nvSpPr>
          <p:spPr>
            <a:xfrm>
              <a:off x="228600" y="228600"/>
              <a:ext cx="34863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00" b="1">
                  <a:solidFill>
                    <a:srgbClr val="1E40AF"/>
                  </a:solidFill>
                  <a:latin typeface="Inter"/>
                  <a:ea typeface="Inter"/>
                  <a:cs typeface="Inter"/>
                  <a:sym typeface="Inter"/>
                </a:rPr>
                <a:t>Configuring &amp; Sourcing</a:t>
              </a:r>
              <a:endParaRPr sz="1300" b="1">
                <a:solidFill>
                  <a:srgbClr val="1E40AF"/>
                </a:solidFill>
                <a:latin typeface="Inter"/>
                <a:ea typeface="Inter"/>
                <a:cs typeface="Inter"/>
                <a:sym typeface="Inter"/>
              </a:endParaRPr>
            </a:p>
            <a:p>
              <a:pPr marL="457200" lvl="0" indent="-317500" algn="l" rtl="0">
                <a:spcBef>
                  <a:spcPts val="900"/>
                </a:spcBef>
                <a:spcAft>
                  <a:spcPts val="0"/>
                </a:spcAft>
                <a:buSzPts val="1400"/>
                <a:buAutoNum type="arabicPeriod"/>
              </a:pPr>
              <a:r>
                <a:rPr lang="en" sz="1000" b="1">
                  <a:solidFill>
                    <a:srgbClr val="0F172A"/>
                  </a:solidFill>
                  <a:latin typeface="Inter"/>
                  <a:ea typeface="Inter"/>
                  <a:cs typeface="Inter"/>
                  <a:sym typeface="Inter"/>
                </a:rPr>
                <a:t>Detailed Specs: </a:t>
              </a:r>
              <a:r>
                <a:rPr lang="en" sz="950" b="0">
                  <a:solidFill>
                    <a:srgbClr val="334155"/>
                  </a:solidFill>
                  <a:latin typeface="Inter"/>
                  <a:ea typeface="Inter"/>
                  <a:cs typeface="Inter"/>
                  <a:sym typeface="Inter"/>
                </a:rPr>
                <a:t>Include complete product descriptions with OEM defined part numbers and names.</a:t>
              </a:r>
              <a:endParaRPr/>
            </a:p>
            <a:p>
              <a:pPr marL="457200" lvl="0" indent="-317500" algn="l" rtl="0">
                <a:spcBef>
                  <a:spcPts val="750"/>
                </a:spcBef>
                <a:spcAft>
                  <a:spcPts val="0"/>
                </a:spcAft>
                <a:buSzPts val="1400"/>
                <a:buAutoNum type="arabicPeriod"/>
              </a:pPr>
              <a:r>
                <a:rPr lang="en" sz="1000" b="1">
                  <a:solidFill>
                    <a:srgbClr val="0F172A"/>
                  </a:solidFill>
                  <a:latin typeface="Inter"/>
                  <a:ea typeface="Inter"/>
                  <a:cs typeface="Inter"/>
                  <a:sym typeface="Inter"/>
                </a:rPr>
                <a:t>TAA Constraints: </a:t>
              </a:r>
              <a:r>
                <a:rPr lang="en" sz="950" b="0">
                  <a:solidFill>
                    <a:srgbClr val="334155"/>
                  </a:solidFill>
                  <a:latin typeface="Inter"/>
                  <a:ea typeface="Inter"/>
                  <a:cs typeface="Inter"/>
                  <a:sym typeface="Inter"/>
                </a:rPr>
                <a:t>Apple products are not available on GSS because they do not meet TAA requirements.</a:t>
              </a:r>
              <a:endParaRPr/>
            </a:p>
            <a:p>
              <a:pPr marL="457200" lvl="0" indent="-317500" algn="l" rtl="0">
                <a:spcBef>
                  <a:spcPts val="750"/>
                </a:spcBef>
                <a:spcAft>
                  <a:spcPts val="750"/>
                </a:spcAft>
                <a:buSzPts val="1400"/>
                <a:buAutoNum type="arabicPeriod"/>
              </a:pPr>
              <a:r>
                <a:rPr lang="en" sz="1000" b="1">
                  <a:solidFill>
                    <a:srgbClr val="0F172A"/>
                  </a:solidFill>
                  <a:latin typeface="Inter"/>
                  <a:ea typeface="Inter"/>
                  <a:cs typeface="Inter"/>
                  <a:sym typeface="Inter"/>
                </a:rPr>
                <a:t>"Or Equal" Specs: </a:t>
              </a:r>
              <a:r>
                <a:rPr lang="en" sz="950" b="0">
                  <a:solidFill>
                    <a:srgbClr val="334155"/>
                  </a:solidFill>
                  <a:latin typeface="Inter"/>
                  <a:ea typeface="Inter"/>
                  <a:cs typeface="Inter"/>
                  <a:sym typeface="Inter"/>
                </a:rPr>
                <a:t>Identify alternative compliant systems to allow standard equivalent products.</a:t>
              </a:r>
              <a:endParaRPr/>
            </a:p>
          </p:txBody>
        </p:sp>
      </p:grpSp>
      <p:grpSp>
        <p:nvGrpSpPr>
          <p:cNvPr id="664" name="Google Shape;664;p67">
            <a:extLst>
              <a:ext uri="{C183D7F6-B498-43B3-948B-1728B52AA6E4}">
                <adec:decorative xmlns:adec="http://schemas.microsoft.com/office/drawing/2017/decorative" val="1"/>
              </a:ext>
            </a:extLst>
          </p:cNvPr>
          <p:cNvGrpSpPr/>
          <p:nvPr/>
        </p:nvGrpSpPr>
        <p:grpSpPr>
          <a:xfrm>
            <a:off x="4762500" y="1857375"/>
            <a:ext cx="3943200" cy="2857500"/>
            <a:chOff x="0" y="0"/>
            <a:chExt cx="3943200" cy="2857500"/>
          </a:xfrm>
        </p:grpSpPr>
        <p:sp>
          <p:nvSpPr>
            <p:cNvPr id="665" name="Google Shape;665;p67"/>
            <p:cNvSpPr/>
            <p:nvPr/>
          </p:nvSpPr>
          <p:spPr>
            <a:xfrm>
              <a:off x="0" y="0"/>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66" name="Google Shape;666;p67"/>
            <p:cNvSpPr txBox="1"/>
            <p:nvPr/>
          </p:nvSpPr>
          <p:spPr>
            <a:xfrm>
              <a:off x="228600" y="228600"/>
              <a:ext cx="34863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00" b="1">
                  <a:solidFill>
                    <a:srgbClr val="1E40AF"/>
                  </a:solidFill>
                  <a:latin typeface="Inter"/>
                  <a:ea typeface="Inter"/>
                  <a:cs typeface="Inter"/>
                  <a:sym typeface="Inter"/>
                </a:rPr>
                <a:t>Acquisition &amp; Review</a:t>
              </a:r>
              <a:endParaRPr sz="1300" b="1">
                <a:solidFill>
                  <a:srgbClr val="1E40AF"/>
                </a:solidFill>
                <a:latin typeface="Inter"/>
                <a:ea typeface="Inter"/>
                <a:cs typeface="Inter"/>
                <a:sym typeface="Inter"/>
              </a:endParaRPr>
            </a:p>
            <a:p>
              <a:pPr marL="457200" lvl="0" indent="-317500" algn="l" rtl="0">
                <a:spcBef>
                  <a:spcPts val="900"/>
                </a:spcBef>
                <a:spcAft>
                  <a:spcPts val="0"/>
                </a:spcAft>
                <a:buSzPts val="1400"/>
                <a:buAutoNum type="arabicPeriod"/>
              </a:pPr>
              <a:r>
                <a:rPr lang="en" sz="1000" b="1">
                  <a:solidFill>
                    <a:srgbClr val="0F172A"/>
                  </a:solidFill>
                  <a:latin typeface="Inter"/>
                  <a:ea typeface="Inter"/>
                  <a:cs typeface="Inter"/>
                  <a:sym typeface="Inter"/>
                </a:rPr>
                <a:t>Adequate Lead Time: </a:t>
              </a:r>
              <a:r>
                <a:rPr lang="en" sz="950" b="0">
                  <a:solidFill>
                    <a:srgbClr val="334155"/>
                  </a:solidFill>
                  <a:latin typeface="Inter"/>
                  <a:ea typeface="Inter"/>
                  <a:cs typeface="Inter"/>
                  <a:sym typeface="Inter"/>
                </a:rPr>
                <a:t>Provide 14+ days for complex multi-OEM configurations instead of the 5-day default.</a:t>
              </a:r>
              <a:endParaRPr/>
            </a:p>
            <a:p>
              <a:pPr marL="457200" lvl="0" indent="-317500" algn="l" rtl="0">
                <a:spcBef>
                  <a:spcPts val="750"/>
                </a:spcBef>
                <a:spcAft>
                  <a:spcPts val="0"/>
                </a:spcAft>
                <a:buSzPts val="1400"/>
                <a:buAutoNum type="arabicPeriod"/>
              </a:pPr>
              <a:r>
                <a:rPr lang="en" sz="1000" b="1">
                  <a:solidFill>
                    <a:srgbClr val="0F172A"/>
                  </a:solidFill>
                  <a:latin typeface="Inter"/>
                  <a:ea typeface="Inter"/>
                  <a:cs typeface="Inter"/>
                  <a:sym typeface="Inter"/>
                </a:rPr>
                <a:t>Bundled Solutions: </a:t>
              </a:r>
              <a:r>
                <a:rPr lang="en" sz="950" b="0">
                  <a:solidFill>
                    <a:srgbClr val="334155"/>
                  </a:solidFill>
                  <a:latin typeface="Inter"/>
                  <a:ea typeface="Inter"/>
                  <a:cs typeface="Inter"/>
                  <a:sym typeface="Inter"/>
                </a:rPr>
                <a:t>Describe high-level systems to permit flexible non-TAA accessory components.</a:t>
              </a:r>
              <a:endParaRPr/>
            </a:p>
            <a:p>
              <a:pPr marL="457200" lvl="0" indent="-317500" algn="l" rtl="0">
                <a:spcBef>
                  <a:spcPts val="750"/>
                </a:spcBef>
                <a:spcAft>
                  <a:spcPts val="750"/>
                </a:spcAft>
                <a:buSzPts val="1400"/>
                <a:buAutoNum type="arabicPeriod"/>
              </a:pPr>
              <a:r>
                <a:rPr lang="en" sz="1000" b="1">
                  <a:solidFill>
                    <a:srgbClr val="0F172A"/>
                  </a:solidFill>
                  <a:latin typeface="Inter"/>
                  <a:ea typeface="Inter"/>
                  <a:cs typeface="Inter"/>
                  <a:sym typeface="Inter"/>
                </a:rPr>
                <a:t>Open Market Items: </a:t>
              </a:r>
              <a:r>
                <a:rPr lang="en" sz="950" b="0">
                  <a:solidFill>
                    <a:srgbClr val="334155"/>
                  </a:solidFill>
                  <a:latin typeface="Inter"/>
                  <a:ea typeface="Inter"/>
                  <a:cs typeface="Inter"/>
                  <a:sym typeface="Inter"/>
                </a:rPr>
                <a:t>Explicitly indicate willingness to accept open market options for minor components.</a:t>
              </a:r>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pic>
        <p:nvPicPr>
          <p:cNvPr id="671" name="Google Shape;671;p68">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5143500"/>
          </a:xfrm>
          <a:prstGeom prst="roundRect">
            <a:avLst>
              <a:gd name="adj" fmla="val 0"/>
            </a:avLst>
          </a:prstGeom>
          <a:noFill/>
          <a:ln>
            <a:noFill/>
          </a:ln>
        </p:spPr>
      </p:pic>
      <p:sp>
        <p:nvSpPr>
          <p:cNvPr id="672" name="Google Shape;672;p68">
            <a:extLst>
              <a:ext uri="{C183D7F6-B498-43B3-948B-1728B52AA6E4}">
                <adec:decorative xmlns:adec="http://schemas.microsoft.com/office/drawing/2017/decorative" val="1"/>
              </a:ext>
            </a:extLst>
          </p:cNvPr>
          <p:cNvSpPr/>
          <p:nvPr/>
        </p:nvSpPr>
        <p:spPr>
          <a:xfrm>
            <a:off x="-9525" y="-9525"/>
            <a:ext cx="9163200" cy="10383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673" name="Google Shape;673;p68" descr="ATRW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9253" y="238195"/>
            <a:ext cx="1266000" cy="569700"/>
          </a:xfrm>
          <a:prstGeom prst="rect">
            <a:avLst/>
          </a:prstGeom>
          <a:noFill/>
          <a:ln>
            <a:noFill/>
          </a:ln>
        </p:spPr>
      </p:pic>
      <p:sp>
        <p:nvSpPr>
          <p:cNvPr id="675" name="Google Shape;675;p68"/>
          <p:cNvSpPr txBox="1">
            <a:spLocks noGrp="1"/>
          </p:cNvSpPr>
          <p:nvPr>
            <p:ph type="title" idx="4294967295"/>
          </p:nvPr>
        </p:nvSpPr>
        <p:spPr>
          <a:xfrm>
            <a:off x="438150" y="1143000"/>
            <a:ext cx="8267700" cy="619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2563EB"/>
                </a:solidFill>
                <a:effectLst/>
                <a:uLnTx/>
                <a:uFillTx/>
                <a:latin typeface="Inter"/>
                <a:ea typeface="Inter"/>
                <a:cs typeface="Inter"/>
                <a:sym typeface="Inter"/>
              </a:rPr>
              <a:t>GSS Program History &amp; Governance</a:t>
            </a:r>
          </a:p>
          <a:p>
            <a:pPr marL="0" marR="0" lvl="0" indent="0" algn="l" defTabSz="914400" rtl="0" eaLnBrk="1" fontAlgn="auto" latinLnBrk="0" hangingPunct="1">
              <a:lnSpc>
                <a:spcPct val="100000"/>
              </a:lnSpc>
              <a:spcBef>
                <a:spcPts val="15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F172A"/>
                </a:solidFill>
                <a:effectLst/>
                <a:uLnTx/>
                <a:uFillTx/>
                <a:latin typeface="Inter ExtraBold"/>
                <a:ea typeface="Inter ExtraBold"/>
                <a:cs typeface="Inter ExtraBold"/>
                <a:sym typeface="Inter ExtraBold"/>
              </a:rPr>
              <a:t>Ordering Best Practices (2 of 2)</a:t>
            </a:r>
          </a:p>
        </p:txBody>
      </p:sp>
      <p:grpSp>
        <p:nvGrpSpPr>
          <p:cNvPr id="676" name="Google Shape;676;p68">
            <a:extLst>
              <a:ext uri="{C183D7F6-B498-43B3-948B-1728B52AA6E4}">
                <adec:decorative xmlns:adec="http://schemas.microsoft.com/office/drawing/2017/decorative" val="1"/>
              </a:ext>
            </a:extLst>
          </p:cNvPr>
          <p:cNvGrpSpPr/>
          <p:nvPr/>
        </p:nvGrpSpPr>
        <p:grpSpPr>
          <a:xfrm>
            <a:off x="438150" y="1857375"/>
            <a:ext cx="3943200" cy="2857500"/>
            <a:chOff x="0" y="0"/>
            <a:chExt cx="3943200" cy="2857500"/>
          </a:xfrm>
        </p:grpSpPr>
        <p:sp>
          <p:nvSpPr>
            <p:cNvPr id="677" name="Google Shape;677;p68"/>
            <p:cNvSpPr/>
            <p:nvPr/>
          </p:nvSpPr>
          <p:spPr>
            <a:xfrm>
              <a:off x="0" y="0"/>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78" name="Google Shape;678;p68"/>
            <p:cNvSpPr txBox="1"/>
            <p:nvPr/>
          </p:nvSpPr>
          <p:spPr>
            <a:xfrm>
              <a:off x="228600" y="228600"/>
              <a:ext cx="34860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00" b="1">
                  <a:solidFill>
                    <a:srgbClr val="1E40AF"/>
                  </a:solidFill>
                  <a:latin typeface="Inter"/>
                  <a:ea typeface="Inter"/>
                  <a:cs typeface="Inter"/>
                  <a:sym typeface="Inter"/>
                </a:rPr>
                <a:t>Maximizing Value &amp; Additions</a:t>
              </a:r>
              <a:endParaRPr sz="1300" b="1">
                <a:solidFill>
                  <a:srgbClr val="1E40AF"/>
                </a:solidFill>
                <a:latin typeface="Inter"/>
                <a:ea typeface="Inter"/>
                <a:cs typeface="Inter"/>
                <a:sym typeface="Inter"/>
              </a:endParaRPr>
            </a:p>
            <a:p>
              <a:pPr marL="457200" lvl="0" indent="-317500" algn="l" rtl="0">
                <a:spcBef>
                  <a:spcPts val="750"/>
                </a:spcBef>
                <a:spcAft>
                  <a:spcPts val="0"/>
                </a:spcAft>
                <a:buSzPts val="1400"/>
                <a:buChar char="●"/>
              </a:pPr>
              <a:r>
                <a:rPr lang="en" sz="950" b="1">
                  <a:solidFill>
                    <a:srgbClr val="0F172A"/>
                  </a:solidFill>
                  <a:latin typeface="Inter"/>
                  <a:ea typeface="Inter"/>
                  <a:cs typeface="Inter"/>
                  <a:sym typeface="Inter"/>
                </a:rPr>
                <a:t>Ask for Additional Discounts:</a:t>
              </a:r>
              <a:r>
                <a:rPr lang="en" sz="950" b="0">
                  <a:solidFill>
                    <a:srgbClr val="334155"/>
                  </a:solidFill>
                  <a:latin typeface="Inter"/>
                  <a:ea typeface="Inter"/>
                  <a:cs typeface="Inter"/>
                  <a:sym typeface="Inter"/>
                </a:rPr>
                <a:t> Pricing on GSA Advantage! represents single-unit purchases. Negotiate with contractors for deeper discounts on larger volume orders.</a:t>
              </a:r>
              <a:endParaRPr sz="950" b="0">
                <a:solidFill>
                  <a:srgbClr val="334155"/>
                </a:solidFill>
                <a:latin typeface="Inter"/>
                <a:ea typeface="Inter"/>
                <a:cs typeface="Inter"/>
                <a:sym typeface="Inter"/>
              </a:endParaRPr>
            </a:p>
            <a:p>
              <a:pPr marL="457200" lvl="0" indent="-317500" algn="l" rtl="0">
                <a:spcBef>
                  <a:spcPts val="600"/>
                </a:spcBef>
                <a:spcAft>
                  <a:spcPts val="0"/>
                </a:spcAft>
                <a:buSzPts val="1400"/>
                <a:buChar char="●"/>
              </a:pPr>
              <a:r>
                <a:rPr lang="en" sz="950" b="1">
                  <a:solidFill>
                    <a:srgbClr val="0F172A"/>
                  </a:solidFill>
                  <a:latin typeface="Inter"/>
                  <a:ea typeface="Inter"/>
                  <a:cs typeface="Inter"/>
                  <a:sym typeface="Inter"/>
                </a:rPr>
                <a:t>On-Demand Product Additions:</a:t>
              </a:r>
              <a:r>
                <a:rPr lang="en" sz="950" b="0">
                  <a:solidFill>
                    <a:srgbClr val="334155"/>
                  </a:solidFill>
                  <a:latin typeface="Inter"/>
                  <a:ea typeface="Inter"/>
                  <a:cs typeface="Inter"/>
                  <a:sym typeface="Inter"/>
                </a:rPr>
                <a:t> If a required IT solution is missing, vendors can utilize GSA FASt Lane to quickly add SKUs directly to their contracts before award.</a:t>
              </a:r>
              <a:endParaRPr sz="950" b="0">
                <a:solidFill>
                  <a:srgbClr val="334155"/>
                </a:solidFill>
                <a:latin typeface="Inter"/>
                <a:ea typeface="Inter"/>
                <a:cs typeface="Inter"/>
                <a:sym typeface="Inter"/>
              </a:endParaRPr>
            </a:p>
            <a:p>
              <a:pPr marL="457200" lvl="0" indent="-317500" algn="l" rtl="0">
                <a:spcBef>
                  <a:spcPts val="600"/>
                </a:spcBef>
                <a:spcAft>
                  <a:spcPts val="600"/>
                </a:spcAft>
                <a:buSzPts val="1400"/>
                <a:buChar char="●"/>
              </a:pPr>
              <a:r>
                <a:rPr lang="en" sz="950" b="1">
                  <a:solidFill>
                    <a:srgbClr val="0F172A"/>
                  </a:solidFill>
                  <a:latin typeface="Inter"/>
                  <a:ea typeface="Inter"/>
                  <a:cs typeface="Inter"/>
                  <a:sym typeface="Inter"/>
                </a:rPr>
                <a:t>Active Platform Engagement:</a:t>
              </a:r>
              <a:r>
                <a:rPr lang="en" sz="950" b="0">
                  <a:solidFill>
                    <a:srgbClr val="334155"/>
                  </a:solidFill>
                  <a:latin typeface="Inter"/>
                  <a:ea typeface="Inter"/>
                  <a:cs typeface="Inter"/>
                  <a:sym typeface="Inter"/>
                </a:rPr>
                <a:t> Buyers are highly encouraged to officially document finalized procurement decisions as "Award" or "Not Award" within eBuy.</a:t>
              </a:r>
              <a:endParaRPr sz="950" b="0">
                <a:solidFill>
                  <a:srgbClr val="334155"/>
                </a:solidFill>
                <a:latin typeface="Inter"/>
                <a:ea typeface="Inter"/>
                <a:cs typeface="Inter"/>
                <a:sym typeface="Inter"/>
              </a:endParaRPr>
            </a:p>
          </p:txBody>
        </p:sp>
      </p:grpSp>
      <p:grpSp>
        <p:nvGrpSpPr>
          <p:cNvPr id="679" name="Google Shape;679;p68">
            <a:extLst>
              <a:ext uri="{C183D7F6-B498-43B3-948B-1728B52AA6E4}">
                <adec:decorative xmlns:adec="http://schemas.microsoft.com/office/drawing/2017/decorative" val="1"/>
              </a:ext>
            </a:extLst>
          </p:cNvPr>
          <p:cNvGrpSpPr/>
          <p:nvPr/>
        </p:nvGrpSpPr>
        <p:grpSpPr>
          <a:xfrm>
            <a:off x="4762500" y="1857375"/>
            <a:ext cx="3943200" cy="2857500"/>
            <a:chOff x="0" y="0"/>
            <a:chExt cx="3943200" cy="2857500"/>
          </a:xfrm>
        </p:grpSpPr>
        <p:sp>
          <p:nvSpPr>
            <p:cNvPr id="680" name="Google Shape;680;p68"/>
            <p:cNvSpPr/>
            <p:nvPr/>
          </p:nvSpPr>
          <p:spPr>
            <a:xfrm>
              <a:off x="0" y="0"/>
              <a:ext cx="39432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81" name="Google Shape;681;p68"/>
            <p:cNvSpPr txBox="1"/>
            <p:nvPr/>
          </p:nvSpPr>
          <p:spPr>
            <a:xfrm>
              <a:off x="228600" y="228600"/>
              <a:ext cx="34860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00" b="1">
                  <a:solidFill>
                    <a:srgbClr val="1E40AF"/>
                  </a:solidFill>
                  <a:latin typeface="Inter"/>
                  <a:ea typeface="Inter"/>
                  <a:cs typeface="Inter"/>
                  <a:sym typeface="Inter"/>
                </a:rPr>
                <a:t>Streamlining Simple Acquisitions</a:t>
              </a:r>
              <a:endParaRPr sz="1300" b="1">
                <a:solidFill>
                  <a:srgbClr val="1E40AF"/>
                </a:solidFill>
                <a:latin typeface="Inter"/>
                <a:ea typeface="Inter"/>
                <a:cs typeface="Inter"/>
                <a:sym typeface="Inter"/>
              </a:endParaRPr>
            </a:p>
            <a:p>
              <a:pPr marL="457200" lvl="0" indent="-317500" algn="l" rtl="0">
                <a:spcBef>
                  <a:spcPts val="750"/>
                </a:spcBef>
                <a:spcAft>
                  <a:spcPts val="0"/>
                </a:spcAft>
                <a:buSzPts val="1400"/>
                <a:buChar char="●"/>
              </a:pPr>
              <a:r>
                <a:rPr lang="en" sz="950" b="1">
                  <a:solidFill>
                    <a:srgbClr val="0F172A"/>
                  </a:solidFill>
                  <a:latin typeface="Inter"/>
                  <a:ea typeface="Inter"/>
                  <a:cs typeface="Inter"/>
                  <a:sym typeface="Inter"/>
                </a:rPr>
                <a:t>Micro-Purchase Efficiency:</a:t>
              </a:r>
              <a:r>
                <a:rPr lang="en" sz="950" b="0">
                  <a:solidFill>
                    <a:srgbClr val="334155"/>
                  </a:solidFill>
                  <a:latin typeface="Inter"/>
                  <a:ea typeface="Inter"/>
                  <a:cs typeface="Inter"/>
                  <a:sym typeface="Inter"/>
                </a:rPr>
                <a:t> Acquisitions below the micro-purchase threshold using a Government Purchase Card (GPC) do not require formal, structured RFQs.</a:t>
              </a:r>
              <a:endParaRPr sz="950" b="0">
                <a:solidFill>
                  <a:srgbClr val="334155"/>
                </a:solidFill>
                <a:latin typeface="Inter"/>
                <a:ea typeface="Inter"/>
                <a:cs typeface="Inter"/>
                <a:sym typeface="Inter"/>
              </a:endParaRPr>
            </a:p>
            <a:p>
              <a:pPr marL="457200" lvl="0" indent="-317500" algn="l" rtl="0">
                <a:spcBef>
                  <a:spcPts val="600"/>
                </a:spcBef>
                <a:spcAft>
                  <a:spcPts val="0"/>
                </a:spcAft>
                <a:buSzPts val="1400"/>
                <a:buChar char="●"/>
              </a:pPr>
              <a:r>
                <a:rPr lang="en" sz="950" b="1">
                  <a:solidFill>
                    <a:srgbClr val="0F172A"/>
                  </a:solidFill>
                  <a:latin typeface="Inter"/>
                  <a:ea typeface="Inter"/>
                  <a:cs typeface="Inter"/>
                  <a:sym typeface="Inter"/>
                </a:rPr>
                <a:t>Direct Click-and-Buy:</a:t>
              </a:r>
              <a:r>
                <a:rPr lang="en" sz="950" b="0">
                  <a:solidFill>
                    <a:srgbClr val="334155"/>
                  </a:solidFill>
                  <a:latin typeface="Inter"/>
                  <a:ea typeface="Inter"/>
                  <a:cs typeface="Inter"/>
                  <a:sym typeface="Inter"/>
                </a:rPr>
                <a:t> Search, compare certified IT hardware or software products, and complete transactions directly inside GSA Advantage!.</a:t>
              </a:r>
              <a:endParaRPr sz="950" b="0">
                <a:solidFill>
                  <a:srgbClr val="334155"/>
                </a:solidFill>
                <a:latin typeface="Inter"/>
                <a:ea typeface="Inter"/>
                <a:cs typeface="Inter"/>
                <a:sym typeface="Inter"/>
              </a:endParaRPr>
            </a:p>
            <a:p>
              <a:pPr marL="457200" lvl="0" indent="-317500" algn="l" rtl="0">
                <a:spcBef>
                  <a:spcPts val="600"/>
                </a:spcBef>
                <a:spcAft>
                  <a:spcPts val="600"/>
                </a:spcAft>
                <a:buSzPts val="1400"/>
                <a:buChar char="●"/>
              </a:pPr>
              <a:r>
                <a:rPr lang="en" sz="950" b="1">
                  <a:solidFill>
                    <a:srgbClr val="0F172A"/>
                  </a:solidFill>
                  <a:latin typeface="Inter"/>
                  <a:ea typeface="Inter"/>
                  <a:cs typeface="Inter"/>
                  <a:sym typeface="Inter"/>
                </a:rPr>
                <a:t>Procedural Compliance:</a:t>
              </a:r>
              <a:r>
                <a:rPr lang="en" sz="950" b="0">
                  <a:solidFill>
                    <a:srgbClr val="334155"/>
                  </a:solidFill>
                  <a:latin typeface="Inter"/>
                  <a:ea typeface="Inter"/>
                  <a:cs typeface="Inter"/>
                  <a:sym typeface="Inter"/>
                </a:rPr>
                <a:t> Ensure all standard volume discount requests and purchase operations strictly follow agency-level guidelines and FAR 8.402(f).</a:t>
              </a:r>
              <a:endParaRPr sz="950" b="0">
                <a:solidFill>
                  <a:srgbClr val="334155"/>
                </a:solidFill>
                <a:latin typeface="Inter"/>
                <a:ea typeface="Inter"/>
                <a:cs typeface="Inter"/>
                <a:sym typeface="Inter"/>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3" name="Title 2">
            <a:extLst>
              <a:ext uri="{FF2B5EF4-FFF2-40B4-BE49-F238E27FC236}">
                <a16:creationId xmlns:a16="http://schemas.microsoft.com/office/drawing/2014/main" id="{3526223D-0178-5FDF-FB4F-E7DEB608BC94}"/>
              </a:ext>
            </a:extLst>
          </p:cNvPr>
          <p:cNvSpPr>
            <a:spLocks noGrp="1"/>
          </p:cNvSpPr>
          <p:nvPr>
            <p:ph type="title"/>
          </p:nvPr>
        </p:nvSpPr>
        <p:spPr>
          <a:xfrm>
            <a:off x="444000" y="-681559"/>
            <a:ext cx="8256000" cy="572700"/>
          </a:xfrm>
        </p:spPr>
        <p:txBody>
          <a:bodyPr spcFirstLastPara="1" wrap="square" lIns="91425" tIns="91425" rIns="91425" bIns="91425" anchor="b" anchorCtr="0">
            <a:normAutofit fontScale="90000"/>
          </a:bodyPr>
          <a:lstStyle/>
          <a:p>
            <a:r>
              <a:rPr lang="en-US" dirty="0">
                <a:solidFill>
                  <a:srgbClr val="0F172A"/>
                </a:solidFill>
                <a:latin typeface="Inter ExtraBold"/>
                <a:ea typeface="Inter ExtraBold"/>
                <a:cs typeface="Inter ExtraBold"/>
                <a:sym typeface="Inter ExtraBold"/>
              </a:rPr>
              <a:t>Rugged BPAs: Overview &amp; Categories</a:t>
            </a:r>
            <a:endParaRPr lang="en-US" dirty="0"/>
          </a:p>
        </p:txBody>
      </p:sp>
      <p:pic>
        <p:nvPicPr>
          <p:cNvPr id="686" name="Google Shape;686;p69">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525" y="0"/>
            <a:ext cx="9160525" cy="5143501"/>
          </a:xfrm>
          <a:prstGeom prst="rect">
            <a:avLst/>
          </a:prstGeom>
          <a:noFill/>
          <a:ln>
            <a:noFill/>
          </a:ln>
        </p:spPr>
      </p:pic>
      <p:sp>
        <p:nvSpPr>
          <p:cNvPr id="687" name="Google Shape;687;p69">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88" name="Google Shape;688;p69" descr="ATRW Logo"/>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7509250" y="238196"/>
            <a:ext cx="1265929" cy="569675"/>
          </a:xfrm>
          <a:prstGeom prst="rect">
            <a:avLst/>
          </a:prstGeom>
          <a:noFill/>
          <a:ln>
            <a:noFill/>
          </a:ln>
        </p:spPr>
      </p:pic>
      <p:grpSp>
        <p:nvGrpSpPr>
          <p:cNvPr id="690" name="Google Shape;690;p69">
            <a:extLst>
              <a:ext uri="{C183D7F6-B498-43B3-948B-1728B52AA6E4}">
                <adec:decorative xmlns:adec="http://schemas.microsoft.com/office/drawing/2017/decorative" val="1"/>
              </a:ext>
            </a:extLst>
          </p:cNvPr>
          <p:cNvGrpSpPr/>
          <p:nvPr/>
        </p:nvGrpSpPr>
        <p:grpSpPr>
          <a:xfrm>
            <a:off x="507479" y="1123875"/>
            <a:ext cx="8267700" cy="619200"/>
            <a:chOff x="0" y="0"/>
            <a:chExt cx="8267700" cy="619200"/>
          </a:xfrm>
        </p:grpSpPr>
        <p:sp>
          <p:nvSpPr>
            <p:cNvPr id="691" name="Google Shape;691;p69"/>
            <p:cNvSpPr/>
            <p:nvPr/>
          </p:nvSpPr>
          <p:spPr>
            <a:xfrm>
              <a:off x="0" y="0"/>
              <a:ext cx="8267700" cy="6192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92" name="Google Shape;692;p69"/>
            <p:cNvSpPr txBox="1"/>
            <p:nvPr/>
          </p:nvSpPr>
          <p:spPr>
            <a:xfrm>
              <a:off x="0" y="0"/>
              <a:ext cx="8267700" cy="619200"/>
            </a:xfrm>
            <a:prstGeom prst="rect">
              <a:avLst/>
            </a:prstGeom>
            <a:solidFill>
              <a:srgbClr val="000000">
                <a:alpha val="0"/>
              </a:srgbClr>
            </a:solidFill>
            <a:ln>
              <a:noFill/>
            </a:ln>
          </p:spPr>
          <p:txBody>
            <a:bodyPr spcFirstLastPara="1" wrap="square" lIns="0" tIns="0" rIns="0" bIns="0" anchor="t" anchorCtr="0">
              <a:noAutofit/>
            </a:bodyPr>
            <a:lstStyle/>
            <a:p>
              <a:pPr marL="0" lvl="0" indent="0" algn="l" rtl="0">
                <a:spcBef>
                  <a:spcPts val="0"/>
                </a:spcBef>
                <a:spcAft>
                  <a:spcPts val="0"/>
                </a:spcAft>
                <a:buNone/>
              </a:pPr>
              <a:r>
                <a:rPr lang="en" sz="1100" b="1" dirty="0">
                  <a:solidFill>
                    <a:srgbClr val="2563EB"/>
                  </a:solidFill>
                  <a:latin typeface="Inter"/>
                  <a:ea typeface="Inter"/>
                  <a:cs typeface="Inter"/>
                  <a:sym typeface="Inter"/>
                </a:rPr>
                <a:t>GSA’s Rugged BPAs</a:t>
              </a:r>
              <a:endParaRPr sz="1100" b="1" dirty="0">
                <a:solidFill>
                  <a:srgbClr val="2563EB"/>
                </a:solidFill>
                <a:latin typeface="Inter"/>
                <a:ea typeface="Inter"/>
                <a:cs typeface="Inter"/>
                <a:sym typeface="Inter"/>
              </a:endParaRPr>
            </a:p>
            <a:p>
              <a:pPr marL="0" lvl="0" indent="0" algn="l" rtl="0">
                <a:spcBef>
                  <a:spcPts val="300"/>
                </a:spcBef>
                <a:spcAft>
                  <a:spcPts val="0"/>
                </a:spcAft>
                <a:buNone/>
              </a:pPr>
              <a:r>
                <a:rPr lang="en" sz="2400" b="0" dirty="0">
                  <a:solidFill>
                    <a:srgbClr val="0F172A"/>
                  </a:solidFill>
                  <a:latin typeface="Inter ExtraBold"/>
                  <a:ea typeface="Inter ExtraBold"/>
                  <a:cs typeface="Inter ExtraBold"/>
                  <a:sym typeface="Inter ExtraBold"/>
                </a:rPr>
                <a:t>Rugged BPAs: Overview &amp; Categories</a:t>
              </a:r>
              <a:endParaRPr sz="2400" b="0" dirty="0">
                <a:solidFill>
                  <a:srgbClr val="0F172A"/>
                </a:solidFill>
                <a:latin typeface="Inter ExtraBold"/>
                <a:ea typeface="Inter ExtraBold"/>
                <a:cs typeface="Inter ExtraBold"/>
                <a:sym typeface="Inter ExtraBold"/>
              </a:endParaRPr>
            </a:p>
          </p:txBody>
        </p:sp>
      </p:grpSp>
      <p:grpSp>
        <p:nvGrpSpPr>
          <p:cNvPr id="693" name="Google Shape;693;p69">
            <a:extLst>
              <a:ext uri="{C183D7F6-B498-43B3-948B-1728B52AA6E4}">
                <adec:decorative xmlns:adec="http://schemas.microsoft.com/office/drawing/2017/decorative" val="1"/>
              </a:ext>
            </a:extLst>
          </p:cNvPr>
          <p:cNvGrpSpPr/>
          <p:nvPr/>
        </p:nvGrpSpPr>
        <p:grpSpPr>
          <a:xfrm>
            <a:off x="438150" y="1857375"/>
            <a:ext cx="4000500" cy="2952900"/>
            <a:chOff x="0" y="0"/>
            <a:chExt cx="4000500" cy="2952900"/>
          </a:xfrm>
        </p:grpSpPr>
        <p:sp>
          <p:nvSpPr>
            <p:cNvPr id="694" name="Google Shape;694;p69"/>
            <p:cNvSpPr/>
            <p:nvPr/>
          </p:nvSpPr>
          <p:spPr>
            <a:xfrm>
              <a:off x="0" y="0"/>
              <a:ext cx="4000500" cy="2952900"/>
            </a:xfrm>
            <a:prstGeom prst="roundRect">
              <a:avLst>
                <a:gd name="adj" fmla="val 3870"/>
              </a:avLst>
            </a:prstGeom>
            <a:solidFill>
              <a:srgbClr val="FFFFFF"/>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95" name="Google Shape;695;p69"/>
            <p:cNvSpPr txBox="1"/>
            <p:nvPr/>
          </p:nvSpPr>
          <p:spPr>
            <a:xfrm>
              <a:off x="228600" y="228600"/>
              <a:ext cx="3543300" cy="2495700"/>
            </a:xfrm>
            <a:prstGeom prst="rect">
              <a:avLst/>
            </a:prstGeom>
            <a:solidFill>
              <a:srgbClr val="000000">
                <a:alpha val="0"/>
              </a:srgbClr>
            </a:solidFill>
            <a:ln>
              <a:noFill/>
            </a:ln>
          </p:spPr>
          <p:txBody>
            <a:bodyPr spcFirstLastPara="1" wrap="square" lIns="0" tIns="0" rIns="0" bIns="0" anchor="t" anchorCtr="0">
              <a:noAutofit/>
            </a:bodyPr>
            <a:lstStyle/>
            <a:p>
              <a:pPr marL="0" lvl="0" indent="0" algn="l" rtl="0">
                <a:spcBef>
                  <a:spcPts val="0"/>
                </a:spcBef>
                <a:spcAft>
                  <a:spcPts val="0"/>
                </a:spcAft>
                <a:buNone/>
              </a:pPr>
              <a:r>
                <a:rPr lang="en" sz="1249" b="1">
                  <a:solidFill>
                    <a:srgbClr val="1E40AF"/>
                  </a:solidFill>
                  <a:latin typeface="Inter"/>
                  <a:ea typeface="Inter"/>
                  <a:cs typeface="Inter"/>
                  <a:sym typeface="Inter"/>
                </a:rPr>
                <a:t>Program Overview &amp; Benefits</a:t>
              </a:r>
              <a:endParaRPr sz="1249" b="1">
                <a:solidFill>
                  <a:srgbClr val="1E40AF"/>
                </a:solidFill>
                <a:latin typeface="Inter"/>
                <a:ea typeface="Inter"/>
                <a:cs typeface="Inter"/>
                <a:sym typeface="Inter"/>
              </a:endParaRPr>
            </a:p>
            <a:p>
              <a:pPr marL="0" lvl="0" indent="0" algn="l" rtl="0">
                <a:spcBef>
                  <a:spcPts val="600"/>
                </a:spcBef>
                <a:spcAft>
                  <a:spcPts val="0"/>
                </a:spcAft>
                <a:buNone/>
              </a:pPr>
              <a:r>
                <a:rPr lang="en" sz="879" b="0">
                  <a:solidFill>
                    <a:srgbClr val="334155"/>
                  </a:solidFill>
                  <a:latin typeface="Inter"/>
                  <a:ea typeface="Inter"/>
                  <a:cs typeface="Inter"/>
                  <a:sym typeface="Inter"/>
                </a:rPr>
                <a:t>Established in 2018 to assist SOCOM with rugged device standards. This program simplifies how government agencies purchase ruggedized hardware under single-award blanket purchase agreements while securing key advantages:</a:t>
              </a:r>
              <a:endParaRPr sz="879" b="1">
                <a:solidFill>
                  <a:srgbClr val="1E40AF"/>
                </a:solidFill>
                <a:latin typeface="Inter"/>
                <a:ea typeface="Inter"/>
                <a:cs typeface="Inter"/>
                <a:sym typeface="Inter"/>
              </a:endParaRPr>
            </a:p>
            <a:p>
              <a:pPr marL="0" lvl="0" indent="0" algn="l" rtl="0">
                <a:spcBef>
                  <a:spcPts val="900"/>
                </a:spcBef>
                <a:spcAft>
                  <a:spcPts val="0"/>
                </a:spcAft>
                <a:buNone/>
              </a:pPr>
              <a:r>
                <a:rPr lang="en" sz="879" b="1">
                  <a:solidFill>
                    <a:srgbClr val="0F172A"/>
                  </a:solidFill>
                  <a:latin typeface="Inter"/>
                  <a:ea typeface="Inter"/>
                  <a:cs typeface="Inter"/>
                  <a:sym typeface="Inter"/>
                </a:rPr>
                <a:t>💰 Cost Savings</a:t>
              </a:r>
              <a:endParaRPr sz="879" b="1">
                <a:solidFill>
                  <a:srgbClr val="1E40AF"/>
                </a:solidFill>
                <a:latin typeface="Inter"/>
                <a:ea typeface="Inter"/>
                <a:cs typeface="Inter"/>
                <a:sym typeface="Inter"/>
              </a:endParaRPr>
            </a:p>
            <a:p>
              <a:pPr marL="0" lvl="0" indent="0" algn="l" rtl="0">
                <a:spcBef>
                  <a:spcPts val="600"/>
                </a:spcBef>
                <a:spcAft>
                  <a:spcPts val="0"/>
                </a:spcAft>
                <a:buNone/>
              </a:pPr>
              <a:r>
                <a:rPr lang="en" sz="833" b="0">
                  <a:solidFill>
                    <a:srgbClr val="475569"/>
                  </a:solidFill>
                  <a:latin typeface="Inter"/>
                  <a:ea typeface="Inter"/>
                  <a:cs typeface="Inter"/>
                  <a:sym typeface="Inter"/>
                </a:rPr>
                <a:t>Aggregates enterprise demand to manage spend and maximize procurement efficiency.</a:t>
              </a:r>
              <a:endParaRPr sz="833" b="1">
                <a:solidFill>
                  <a:srgbClr val="1E40AF"/>
                </a:solidFill>
                <a:latin typeface="Inter"/>
                <a:ea typeface="Inter"/>
                <a:cs typeface="Inter"/>
                <a:sym typeface="Inter"/>
              </a:endParaRPr>
            </a:p>
            <a:p>
              <a:pPr marL="0" lvl="0" indent="0" algn="l" rtl="0">
                <a:spcBef>
                  <a:spcPts val="600"/>
                </a:spcBef>
                <a:spcAft>
                  <a:spcPts val="0"/>
                </a:spcAft>
                <a:buNone/>
              </a:pPr>
              <a:r>
                <a:rPr lang="en" sz="879" b="1">
                  <a:solidFill>
                    <a:srgbClr val="0F172A"/>
                  </a:solidFill>
                  <a:latin typeface="Inter"/>
                  <a:ea typeface="Inter"/>
                  <a:cs typeface="Inter"/>
                  <a:sym typeface="Inter"/>
                </a:rPr>
                <a:t>✅ Compliance Ready</a:t>
              </a:r>
              <a:endParaRPr sz="879" b="1">
                <a:solidFill>
                  <a:srgbClr val="1E40AF"/>
                </a:solidFill>
                <a:latin typeface="Inter"/>
                <a:ea typeface="Inter"/>
                <a:cs typeface="Inter"/>
                <a:sym typeface="Inter"/>
              </a:endParaRPr>
            </a:p>
            <a:p>
              <a:pPr marL="0" lvl="0" indent="0" algn="l" rtl="0">
                <a:spcBef>
                  <a:spcPts val="600"/>
                </a:spcBef>
                <a:spcAft>
                  <a:spcPts val="0"/>
                </a:spcAft>
                <a:buNone/>
              </a:pPr>
              <a:r>
                <a:rPr lang="en" sz="833" b="0">
                  <a:solidFill>
                    <a:srgbClr val="475569"/>
                  </a:solidFill>
                  <a:latin typeface="Inter"/>
                  <a:ea typeface="Inter"/>
                  <a:cs typeface="Inter"/>
                  <a:sym typeface="Inter"/>
                </a:rPr>
                <a:t>Incorporates approved NIST-based Cybersecurity Supply Chain Risk Management (C-SCRM) plans.</a:t>
              </a:r>
              <a:endParaRPr sz="833" b="1">
                <a:solidFill>
                  <a:srgbClr val="1E40AF"/>
                </a:solidFill>
                <a:latin typeface="Inter"/>
                <a:ea typeface="Inter"/>
                <a:cs typeface="Inter"/>
                <a:sym typeface="Inter"/>
              </a:endParaRPr>
            </a:p>
            <a:p>
              <a:pPr marL="0" lvl="0" indent="0" algn="l" rtl="0">
                <a:spcBef>
                  <a:spcPts val="600"/>
                </a:spcBef>
                <a:spcAft>
                  <a:spcPts val="0"/>
                </a:spcAft>
                <a:buNone/>
              </a:pPr>
              <a:r>
                <a:rPr lang="en" sz="879" b="1">
                  <a:solidFill>
                    <a:srgbClr val="0F172A"/>
                  </a:solidFill>
                  <a:latin typeface="Inter"/>
                  <a:ea typeface="Inter"/>
                  <a:cs typeface="Inter"/>
                  <a:sym typeface="Inter"/>
                </a:rPr>
                <a:t>⚡ Speed to Award</a:t>
              </a:r>
              <a:endParaRPr sz="879" b="1">
                <a:solidFill>
                  <a:srgbClr val="1E40AF"/>
                </a:solidFill>
                <a:latin typeface="Inter"/>
                <a:ea typeface="Inter"/>
                <a:cs typeface="Inter"/>
                <a:sym typeface="Inter"/>
              </a:endParaRPr>
            </a:p>
            <a:p>
              <a:pPr marL="0" lvl="0" indent="0" algn="l" rtl="0">
                <a:spcBef>
                  <a:spcPts val="600"/>
                </a:spcBef>
                <a:spcAft>
                  <a:spcPts val="600"/>
                </a:spcAft>
                <a:buNone/>
              </a:pPr>
              <a:r>
                <a:rPr lang="en" sz="833" b="0">
                  <a:solidFill>
                    <a:srgbClr val="475569"/>
                  </a:solidFill>
                  <a:latin typeface="Inter"/>
                  <a:ea typeface="Inter"/>
                  <a:cs typeface="Inter"/>
                  <a:sym typeface="Inter"/>
                </a:rPr>
                <a:t>Leverages FAR 8.405-3(a)(6) single-award procedures to drastically reduce timelines.</a:t>
              </a:r>
              <a:endParaRPr sz="833" b="1">
                <a:solidFill>
                  <a:srgbClr val="1E40AF"/>
                </a:solidFill>
                <a:latin typeface="Inter"/>
                <a:ea typeface="Inter"/>
                <a:cs typeface="Inter"/>
                <a:sym typeface="Inter"/>
              </a:endParaRPr>
            </a:p>
          </p:txBody>
        </p:sp>
      </p:grpSp>
      <p:grpSp>
        <p:nvGrpSpPr>
          <p:cNvPr id="696" name="Google Shape;696;p69">
            <a:extLst>
              <a:ext uri="{C183D7F6-B498-43B3-948B-1728B52AA6E4}">
                <adec:decorative xmlns:adec="http://schemas.microsoft.com/office/drawing/2017/decorative" val="1"/>
              </a:ext>
            </a:extLst>
          </p:cNvPr>
          <p:cNvGrpSpPr/>
          <p:nvPr/>
        </p:nvGrpSpPr>
        <p:grpSpPr>
          <a:xfrm>
            <a:off x="4724400" y="1857375"/>
            <a:ext cx="4000500" cy="2952900"/>
            <a:chOff x="0" y="0"/>
            <a:chExt cx="4000500" cy="2952900"/>
          </a:xfrm>
        </p:grpSpPr>
        <p:sp>
          <p:nvSpPr>
            <p:cNvPr id="697" name="Google Shape;697;p69"/>
            <p:cNvSpPr/>
            <p:nvPr/>
          </p:nvSpPr>
          <p:spPr>
            <a:xfrm>
              <a:off x="0" y="0"/>
              <a:ext cx="4000500" cy="2952900"/>
            </a:xfrm>
            <a:prstGeom prst="roundRect">
              <a:avLst>
                <a:gd name="adj" fmla="val 3870"/>
              </a:avLst>
            </a:prstGeom>
            <a:solidFill>
              <a:srgbClr val="FFFFFF"/>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98" name="Google Shape;698;p69"/>
            <p:cNvSpPr txBox="1"/>
            <p:nvPr/>
          </p:nvSpPr>
          <p:spPr>
            <a:xfrm>
              <a:off x="228600" y="228600"/>
              <a:ext cx="3543300" cy="2495700"/>
            </a:xfrm>
            <a:prstGeom prst="rect">
              <a:avLst/>
            </a:prstGeom>
            <a:solidFill>
              <a:srgbClr val="000000">
                <a:alpha val="0"/>
              </a:srgbClr>
            </a:solidFill>
            <a:ln>
              <a:noFill/>
            </a:ln>
          </p:spPr>
          <p:txBody>
            <a:bodyPr spcFirstLastPara="1" wrap="square" lIns="0" tIns="0" rIns="0" bIns="0" anchor="t" anchorCtr="0">
              <a:noAutofit/>
            </a:bodyPr>
            <a:lstStyle/>
            <a:p>
              <a:pPr marL="0" lvl="0" indent="0" algn="l" rtl="0">
                <a:spcBef>
                  <a:spcPts val="0"/>
                </a:spcBef>
                <a:spcAft>
                  <a:spcPts val="0"/>
                </a:spcAft>
                <a:buNone/>
              </a:pPr>
              <a:r>
                <a:rPr lang="en" sz="1350" b="1">
                  <a:solidFill>
                    <a:srgbClr val="1E40AF"/>
                  </a:solidFill>
                  <a:latin typeface="Inter"/>
                  <a:ea typeface="Inter"/>
                  <a:cs typeface="Inter"/>
                  <a:sym typeface="Inter"/>
                </a:rPr>
                <a:t>Device Categories &amp; Partners</a:t>
              </a:r>
              <a:endParaRPr sz="1350" b="1">
                <a:solidFill>
                  <a:srgbClr val="1E40AF"/>
                </a:solidFill>
                <a:latin typeface="Inter"/>
                <a:ea typeface="Inter"/>
                <a:cs typeface="Inter"/>
                <a:sym typeface="Inter"/>
              </a:endParaRPr>
            </a:p>
            <a:p>
              <a:pPr marL="0" lvl="0" indent="0" algn="l" rtl="0">
                <a:spcBef>
                  <a:spcPts val="600"/>
                </a:spcBef>
                <a:spcAft>
                  <a:spcPts val="0"/>
                </a:spcAft>
                <a:buNone/>
              </a:pPr>
              <a:r>
                <a:rPr lang="en" sz="950" b="0">
                  <a:solidFill>
                    <a:srgbClr val="334155"/>
                  </a:solidFill>
                  <a:latin typeface="Inter"/>
                  <a:ea typeface="Inter"/>
                  <a:cs typeface="Inter"/>
                  <a:sym typeface="Inter"/>
                </a:rPr>
                <a:t>Offers 32 IT hardware products across five standardized configurations from core partners including </a:t>
              </a:r>
              <a:r>
                <a:rPr lang="en" sz="950" b="1">
                  <a:solidFill>
                    <a:srgbClr val="0F172A"/>
                  </a:solidFill>
                  <a:latin typeface="Inter"/>
                  <a:ea typeface="Inter"/>
                  <a:cs typeface="Inter"/>
                  <a:sym typeface="Inter"/>
                </a:rPr>
                <a:t>Rugged Dell, GETAC, and Panasonic</a:t>
              </a:r>
              <a:r>
                <a:rPr lang="en" sz="950" b="0">
                  <a:solidFill>
                    <a:srgbClr val="334155"/>
                  </a:solidFill>
                  <a:latin typeface="Inter"/>
                  <a:ea typeface="Inter"/>
                  <a:cs typeface="Inter"/>
                  <a:sym typeface="Inter"/>
                </a:rPr>
                <a:t>:</a:t>
              </a:r>
              <a:endParaRPr sz="950" b="0">
                <a:solidFill>
                  <a:srgbClr val="334155"/>
                </a:solidFill>
                <a:latin typeface="Inter"/>
                <a:ea typeface="Inter"/>
                <a:cs typeface="Inter"/>
                <a:sym typeface="Inter"/>
              </a:endParaRPr>
            </a:p>
            <a:p>
              <a:pPr marL="457200" lvl="0" indent="-288925" algn="l" rtl="0">
                <a:spcBef>
                  <a:spcPts val="900"/>
                </a:spcBef>
                <a:spcAft>
                  <a:spcPts val="0"/>
                </a:spcAft>
                <a:buClr>
                  <a:srgbClr val="0F172A"/>
                </a:buClr>
                <a:buSzPts val="950"/>
                <a:buFont typeface="Inter"/>
                <a:buChar char="●"/>
              </a:pPr>
              <a:r>
                <a:rPr lang="en" sz="950" b="1">
                  <a:solidFill>
                    <a:srgbClr val="0F172A"/>
                  </a:solidFill>
                  <a:latin typeface="Inter"/>
                  <a:ea typeface="Inter"/>
                  <a:cs typeface="Inter"/>
                  <a:sym typeface="Inter"/>
                </a:rPr>
                <a:t>Rugged &amp; Semi-Rugged Laptops </a:t>
              </a:r>
              <a:r>
                <a:rPr lang="en" sz="950" b="0">
                  <a:solidFill>
                    <a:srgbClr val="475569"/>
                  </a:solidFill>
                  <a:latin typeface="Inter"/>
                  <a:ea typeface="Inter"/>
                  <a:cs typeface="Inter"/>
                  <a:sym typeface="Inter"/>
                </a:rPr>
                <a:t>(clamshells, notebooks)</a:t>
              </a:r>
              <a:endParaRPr sz="950" b="1">
                <a:solidFill>
                  <a:srgbClr val="0F172A"/>
                </a:solidFill>
                <a:latin typeface="Inter"/>
                <a:ea typeface="Inter"/>
                <a:cs typeface="Inter"/>
                <a:sym typeface="Inter"/>
              </a:endParaRPr>
            </a:p>
            <a:p>
              <a:pPr marL="457200" lvl="0" indent="-288925" algn="l" rtl="0">
                <a:spcBef>
                  <a:spcPts val="450"/>
                </a:spcBef>
                <a:spcAft>
                  <a:spcPts val="0"/>
                </a:spcAft>
                <a:buClr>
                  <a:srgbClr val="0F172A"/>
                </a:buClr>
                <a:buSzPts val="950"/>
                <a:buFont typeface="Inter"/>
                <a:buChar char="●"/>
              </a:pPr>
              <a:r>
                <a:rPr lang="en" sz="950" b="1">
                  <a:solidFill>
                    <a:srgbClr val="0F172A"/>
                  </a:solidFill>
                  <a:latin typeface="Inter"/>
                  <a:ea typeface="Inter"/>
                  <a:cs typeface="Inter"/>
                  <a:sym typeface="Inter"/>
                </a:rPr>
                <a:t>Convertible Workstations </a:t>
              </a:r>
              <a:r>
                <a:rPr lang="en" sz="950" b="0">
                  <a:solidFill>
                    <a:srgbClr val="475569"/>
                  </a:solidFill>
                  <a:latin typeface="Inter"/>
                  <a:ea typeface="Inter"/>
                  <a:cs typeface="Inter"/>
                  <a:sym typeface="Inter"/>
                </a:rPr>
                <a:t>(detachable 2-in-1 systems)</a:t>
              </a:r>
              <a:endParaRPr sz="950" b="1">
                <a:solidFill>
                  <a:srgbClr val="0F172A"/>
                </a:solidFill>
                <a:latin typeface="Inter"/>
                <a:ea typeface="Inter"/>
                <a:cs typeface="Inter"/>
                <a:sym typeface="Inter"/>
              </a:endParaRPr>
            </a:p>
            <a:p>
              <a:pPr marL="457200" lvl="0" indent="-288925" algn="l" rtl="0">
                <a:spcBef>
                  <a:spcPts val="450"/>
                </a:spcBef>
                <a:spcAft>
                  <a:spcPts val="0"/>
                </a:spcAft>
                <a:buClr>
                  <a:srgbClr val="0F172A"/>
                </a:buClr>
                <a:buSzPts val="950"/>
                <a:buFont typeface="Inter"/>
                <a:buChar char="●"/>
              </a:pPr>
              <a:r>
                <a:rPr lang="en" sz="950" b="1">
                  <a:solidFill>
                    <a:srgbClr val="0F172A"/>
                  </a:solidFill>
                  <a:latin typeface="Inter"/>
                  <a:ea typeface="Inter"/>
                  <a:cs typeface="Inter"/>
                  <a:sym typeface="Inter"/>
                </a:rPr>
                <a:t>Rugged Tablets </a:t>
              </a:r>
              <a:r>
                <a:rPr lang="en" sz="950" b="0">
                  <a:solidFill>
                    <a:srgbClr val="475569"/>
                  </a:solidFill>
                  <a:latin typeface="Inter"/>
                  <a:ea typeface="Inter"/>
                  <a:cs typeface="Inter"/>
                  <a:sym typeface="Inter"/>
                </a:rPr>
                <a:t>(2-in-1 tablet or convertible format)</a:t>
              </a:r>
              <a:endParaRPr sz="950" b="1">
                <a:solidFill>
                  <a:srgbClr val="0F172A"/>
                </a:solidFill>
                <a:latin typeface="Inter"/>
                <a:ea typeface="Inter"/>
                <a:cs typeface="Inter"/>
                <a:sym typeface="Inter"/>
              </a:endParaRPr>
            </a:p>
            <a:p>
              <a:pPr marL="457200" lvl="0" indent="-288925" algn="l" rtl="0">
                <a:spcBef>
                  <a:spcPts val="450"/>
                </a:spcBef>
                <a:spcAft>
                  <a:spcPts val="0"/>
                </a:spcAft>
                <a:buClr>
                  <a:srgbClr val="0F172A"/>
                </a:buClr>
                <a:buSzPts val="950"/>
                <a:buFont typeface="Inter"/>
                <a:buChar char="●"/>
              </a:pPr>
              <a:r>
                <a:rPr lang="en" sz="950" b="1">
                  <a:solidFill>
                    <a:srgbClr val="0F172A"/>
                  </a:solidFill>
                  <a:latin typeface="Inter"/>
                  <a:ea typeface="Inter"/>
                  <a:cs typeface="Inter"/>
                  <a:sym typeface="Inter"/>
                </a:rPr>
                <a:t>Rugged Handheld Devices </a:t>
              </a:r>
              <a:r>
                <a:rPr lang="en" sz="950" b="0">
                  <a:solidFill>
                    <a:srgbClr val="475569"/>
                  </a:solidFill>
                  <a:latin typeface="Inter"/>
                  <a:ea typeface="Inter"/>
                  <a:cs typeface="Inter"/>
                  <a:sym typeface="Inter"/>
                </a:rPr>
                <a:t>(for extreme field mobility)</a:t>
              </a:r>
              <a:endParaRPr sz="950" b="1">
                <a:solidFill>
                  <a:srgbClr val="0F172A"/>
                </a:solidFill>
                <a:latin typeface="Inter"/>
                <a:ea typeface="Inter"/>
                <a:cs typeface="Inter"/>
                <a:sym typeface="Inter"/>
              </a:endParaRPr>
            </a:p>
            <a:p>
              <a:pPr marL="0" lvl="0" indent="0" algn="l" rtl="0">
                <a:spcBef>
                  <a:spcPts val="900"/>
                </a:spcBef>
                <a:spcAft>
                  <a:spcPts val="0"/>
                </a:spcAft>
                <a:buNone/>
              </a:pPr>
              <a:r>
                <a:rPr lang="en" sz="950" b="1">
                  <a:solidFill>
                    <a:srgbClr val="1E293B"/>
                  </a:solidFill>
                  <a:latin typeface="Inter"/>
                  <a:ea typeface="Inter"/>
                  <a:cs typeface="Inter"/>
                  <a:sym typeface="Inter"/>
                </a:rPr>
                <a:t>Eligible Users:</a:t>
              </a:r>
              <a:endParaRPr sz="950" b="1">
                <a:solidFill>
                  <a:srgbClr val="1E293B"/>
                </a:solidFill>
                <a:latin typeface="Inter"/>
                <a:ea typeface="Inter"/>
                <a:cs typeface="Inter"/>
                <a:sym typeface="Inter"/>
              </a:endParaRPr>
            </a:p>
            <a:p>
              <a:pPr marL="0" lvl="0" indent="0" algn="l" rtl="0">
                <a:spcBef>
                  <a:spcPts val="0"/>
                </a:spcBef>
                <a:spcAft>
                  <a:spcPts val="0"/>
                </a:spcAft>
                <a:buNone/>
              </a:pPr>
              <a:r>
                <a:rPr lang="en" sz="900" b="0">
                  <a:solidFill>
                    <a:srgbClr val="475569"/>
                  </a:solidFill>
                  <a:latin typeface="Inter"/>
                  <a:ea typeface="Inter"/>
                  <a:cs typeface="Inter"/>
                  <a:sym typeface="Inter"/>
                </a:rPr>
                <a:t>Federal, DoD/War, state, local, tribal, &amp; territorial entities.</a:t>
              </a:r>
              <a:endParaRPr sz="900" b="0">
                <a:solidFill>
                  <a:srgbClr val="475569"/>
                </a:solidFill>
                <a:latin typeface="Inter"/>
                <a:ea typeface="Inter"/>
                <a:cs typeface="Inter"/>
                <a:sym typeface="Inter"/>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pic>
        <p:nvPicPr>
          <p:cNvPr id="703" name="Google Shape;703;p70">
            <a:extLst>
              <a:ext uri="{C183D7F6-B498-43B3-948B-1728B52AA6E4}">
                <adec:decorative xmlns:adec="http://schemas.microsoft.com/office/drawing/2017/decorative" val="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704" name="Google Shape;704;p70">
            <a:extLst>
              <a:ext uri="{C183D7F6-B498-43B3-948B-1728B52AA6E4}">
                <adec:decorative xmlns:adec="http://schemas.microsoft.com/office/drawing/2017/decorative" val="1"/>
              </a:ext>
            </a:extLst>
          </p:cNvPr>
          <p:cNvSpPr/>
          <p:nvPr/>
        </p:nvSpPr>
        <p:spPr>
          <a:xfrm>
            <a:off x="0" y="0"/>
            <a:ext cx="9144000" cy="10287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705" name="Google Shape;705;p70" descr="ATRW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5700" y="238125"/>
            <a:ext cx="1266900" cy="571500"/>
          </a:xfrm>
          <a:prstGeom prst="rect">
            <a:avLst/>
          </a:prstGeom>
          <a:noFill/>
          <a:ln>
            <a:noFill/>
          </a:ln>
        </p:spPr>
      </p:pic>
      <p:sp>
        <p:nvSpPr>
          <p:cNvPr id="707" name="Google Shape;707;p70"/>
          <p:cNvSpPr txBox="1">
            <a:spLocks noGrp="1"/>
          </p:cNvSpPr>
          <p:nvPr>
            <p:ph type="title" idx="4294967295"/>
          </p:nvPr>
        </p:nvSpPr>
        <p:spPr>
          <a:xfrm>
            <a:off x="438150" y="1143000"/>
            <a:ext cx="8267700" cy="619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2563EB"/>
                </a:solidFill>
                <a:effectLst/>
                <a:uLnTx/>
                <a:uFillTx/>
                <a:latin typeface="Inter"/>
                <a:ea typeface="Inter"/>
                <a:cs typeface="Inter"/>
                <a:sym typeface="Inter"/>
              </a:rPr>
              <a:t>GSA's Rugged BPAs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F172A"/>
                </a:solidFill>
                <a:effectLst/>
                <a:uLnTx/>
                <a:uFillTx/>
                <a:latin typeface="Inter ExtraBold"/>
                <a:ea typeface="Inter ExtraBold"/>
                <a:cs typeface="Inter ExtraBold"/>
                <a:sym typeface="Inter ExtraBold"/>
              </a:rPr>
              <a:t>Rugged BPAs: Acquisition Framework</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708" name="Google Shape;708;p70">
            <a:extLst>
              <a:ext uri="{C183D7F6-B498-43B3-948B-1728B52AA6E4}">
                <adec:decorative xmlns:adec="http://schemas.microsoft.com/office/drawing/2017/decorative" val="1"/>
              </a:ext>
            </a:extLst>
          </p:cNvPr>
          <p:cNvGrpSpPr/>
          <p:nvPr/>
        </p:nvGrpSpPr>
        <p:grpSpPr>
          <a:xfrm>
            <a:off x="438150" y="1857375"/>
            <a:ext cx="4000500" cy="2857500"/>
            <a:chOff x="0" y="0"/>
            <a:chExt cx="4000500" cy="2857500"/>
          </a:xfrm>
        </p:grpSpPr>
        <p:sp>
          <p:nvSpPr>
            <p:cNvPr id="709" name="Google Shape;709;p70"/>
            <p:cNvSpPr/>
            <p:nvPr/>
          </p:nvSpPr>
          <p:spPr>
            <a:xfrm>
              <a:off x="0" y="0"/>
              <a:ext cx="40005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710" name="Google Shape;710;p70"/>
            <p:cNvSpPr txBox="1"/>
            <p:nvPr/>
          </p:nvSpPr>
          <p:spPr>
            <a:xfrm>
              <a:off x="228600" y="228600"/>
              <a:ext cx="35433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00" b="1">
                  <a:solidFill>
                    <a:srgbClr val="1E40AF"/>
                  </a:solidFill>
                  <a:latin typeface="Inter"/>
                  <a:ea typeface="Inter"/>
                  <a:cs typeface="Inter"/>
                  <a:sym typeface="Inter"/>
                </a:rPr>
                <a:t>Acquisition Strategy &amp; Authority</a:t>
              </a:r>
              <a:endParaRPr sz="1200" b="1">
                <a:solidFill>
                  <a:srgbClr val="1E40AF"/>
                </a:solidFill>
                <a:latin typeface="Inter"/>
                <a:ea typeface="Inter"/>
                <a:cs typeface="Inter"/>
                <a:sym typeface="Inter"/>
              </a:endParaRPr>
            </a:p>
            <a:p>
              <a:pPr marL="0" lvl="0" indent="0" algn="l" rtl="0">
                <a:spcBef>
                  <a:spcPts val="600"/>
                </a:spcBef>
                <a:spcAft>
                  <a:spcPts val="0"/>
                </a:spcAft>
                <a:buNone/>
              </a:pPr>
              <a:r>
                <a:rPr lang="en" sz="900" b="0">
                  <a:solidFill>
                    <a:srgbClr val="334155"/>
                  </a:solidFill>
                  <a:latin typeface="Inter"/>
                  <a:ea typeface="Inter"/>
                  <a:cs typeface="Inter"/>
                  <a:sym typeface="Inter"/>
                </a:rPr>
                <a:t>The value of a single marketplace for Rugged IT products outweighs ongoing competition, reducing administrative complexity.</a:t>
              </a:r>
              <a:endParaRPr sz="900" b="0">
                <a:solidFill>
                  <a:srgbClr val="334155"/>
                </a:solidFill>
                <a:latin typeface="Inter"/>
                <a:ea typeface="Inter"/>
                <a:cs typeface="Inter"/>
                <a:sym typeface="Inter"/>
              </a:endParaRPr>
            </a:p>
            <a:p>
              <a:pPr marL="0" lvl="0" indent="0" algn="l" rtl="0">
                <a:spcBef>
                  <a:spcPts val="600"/>
                </a:spcBef>
                <a:spcAft>
                  <a:spcPts val="0"/>
                </a:spcAft>
                <a:buNone/>
              </a:pPr>
              <a:r>
                <a:rPr lang="en" sz="900" b="1">
                  <a:solidFill>
                    <a:srgbClr val="0F172A"/>
                  </a:solidFill>
                  <a:latin typeface="Inter"/>
                  <a:ea typeface="Inter"/>
                  <a:cs typeface="Inter"/>
                  <a:sym typeface="Inter"/>
                </a:rPr>
                <a:t>Ordering Procedures:</a:t>
              </a:r>
              <a:r>
                <a:rPr lang="en" sz="900" b="0">
                  <a:solidFill>
                    <a:srgbClr val="334155"/>
                  </a:solidFill>
                  <a:latin typeface="Inter"/>
                  <a:ea typeface="Inter"/>
                  <a:cs typeface="Inter"/>
                  <a:sym typeface="Inter"/>
                </a:rPr>
                <a:t> Built on FAR 8.4 streamlined procedures, enabling direct orders with no additional competition required.</a:t>
              </a:r>
              <a:endParaRPr sz="900" b="0">
                <a:solidFill>
                  <a:srgbClr val="334155"/>
                </a:solidFill>
                <a:latin typeface="Inter"/>
                <a:ea typeface="Inter"/>
                <a:cs typeface="Inter"/>
                <a:sym typeface="Inter"/>
              </a:endParaRPr>
            </a:p>
            <a:p>
              <a:pPr marL="0" lvl="0" indent="0" algn="l" rtl="0">
                <a:spcBef>
                  <a:spcPts val="600"/>
                </a:spcBef>
                <a:spcAft>
                  <a:spcPts val="0"/>
                </a:spcAft>
                <a:buNone/>
              </a:pPr>
              <a:r>
                <a:rPr lang="en" sz="900" b="1">
                  <a:solidFill>
                    <a:srgbClr val="0F172A"/>
                  </a:solidFill>
                  <a:latin typeface="Inter"/>
                  <a:ea typeface="Inter"/>
                  <a:cs typeface="Inter"/>
                  <a:sym typeface="Inter"/>
                </a:rPr>
                <a:t>BPA Establishment:</a:t>
              </a:r>
              <a:r>
                <a:rPr lang="en" sz="900" b="0">
                  <a:solidFill>
                    <a:srgbClr val="334155"/>
                  </a:solidFill>
                  <a:latin typeface="Inter"/>
                  <a:ea typeface="Inter"/>
                  <a:cs typeface="Inter"/>
                  <a:sym typeface="Inter"/>
                </a:rPr>
                <a:t> Three single-award BPAs established under MAS SIN 33411 in accordance with FAR 8.405-3(a)(6).</a:t>
              </a:r>
              <a:endParaRPr sz="900" b="0">
                <a:solidFill>
                  <a:srgbClr val="334155"/>
                </a:solidFill>
                <a:latin typeface="Inter"/>
                <a:ea typeface="Inter"/>
                <a:cs typeface="Inter"/>
                <a:sym typeface="Inter"/>
              </a:endParaRPr>
            </a:p>
            <a:p>
              <a:pPr marL="0" lvl="0" indent="0" algn="l" rtl="0">
                <a:spcBef>
                  <a:spcPts val="600"/>
                </a:spcBef>
                <a:spcAft>
                  <a:spcPts val="600"/>
                </a:spcAft>
                <a:buNone/>
              </a:pPr>
              <a:r>
                <a:rPr lang="en" sz="900" b="1">
                  <a:solidFill>
                    <a:srgbClr val="0F172A"/>
                  </a:solidFill>
                  <a:latin typeface="Inter"/>
                  <a:ea typeface="Inter"/>
                  <a:cs typeface="Inter"/>
                  <a:sym typeface="Inter"/>
                </a:rPr>
                <a:t>Sourcing Integrity:</a:t>
              </a:r>
              <a:r>
                <a:rPr lang="en" sz="900" b="0">
                  <a:solidFill>
                    <a:srgbClr val="334155"/>
                  </a:solidFill>
                  <a:latin typeface="Inter"/>
                  <a:ea typeface="Inter"/>
                  <a:cs typeface="Inter"/>
                  <a:sym typeface="Inter"/>
                </a:rPr>
                <a:t> Secure procurement through vetted small business VARs sourcing directly from OEMs.</a:t>
              </a:r>
              <a:endParaRPr sz="900" b="0">
                <a:solidFill>
                  <a:srgbClr val="334155"/>
                </a:solidFill>
                <a:latin typeface="Inter"/>
                <a:ea typeface="Inter"/>
                <a:cs typeface="Inter"/>
                <a:sym typeface="Inter"/>
              </a:endParaRPr>
            </a:p>
          </p:txBody>
        </p:sp>
      </p:grpSp>
      <p:grpSp>
        <p:nvGrpSpPr>
          <p:cNvPr id="711" name="Google Shape;711;p70">
            <a:extLst>
              <a:ext uri="{C183D7F6-B498-43B3-948B-1728B52AA6E4}">
                <adec:decorative xmlns:adec="http://schemas.microsoft.com/office/drawing/2017/decorative" val="1"/>
              </a:ext>
            </a:extLst>
          </p:cNvPr>
          <p:cNvGrpSpPr/>
          <p:nvPr/>
        </p:nvGrpSpPr>
        <p:grpSpPr>
          <a:xfrm>
            <a:off x="4724400" y="1857375"/>
            <a:ext cx="4000500" cy="2857500"/>
            <a:chOff x="0" y="0"/>
            <a:chExt cx="4000500" cy="2857500"/>
          </a:xfrm>
        </p:grpSpPr>
        <p:sp>
          <p:nvSpPr>
            <p:cNvPr id="712" name="Google Shape;712;p70"/>
            <p:cNvSpPr/>
            <p:nvPr/>
          </p:nvSpPr>
          <p:spPr>
            <a:xfrm>
              <a:off x="0" y="0"/>
              <a:ext cx="4000500" cy="2857500"/>
            </a:xfrm>
            <a:prstGeom prst="roundRect">
              <a:avLst>
                <a:gd name="adj" fmla="val 4000"/>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713" name="Google Shape;713;p70"/>
            <p:cNvSpPr txBox="1"/>
            <p:nvPr/>
          </p:nvSpPr>
          <p:spPr>
            <a:xfrm>
              <a:off x="228600" y="228600"/>
              <a:ext cx="3543300" cy="2400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00" b="1">
                  <a:solidFill>
                    <a:srgbClr val="1E40AF"/>
                  </a:solidFill>
                  <a:latin typeface="Inter"/>
                  <a:ea typeface="Inter"/>
                  <a:cs typeface="Inter"/>
                  <a:sym typeface="Inter"/>
                </a:rPr>
                <a:t>Program Period &amp; History</a:t>
              </a:r>
              <a:endParaRPr sz="1200" b="1">
                <a:solidFill>
                  <a:srgbClr val="1E40AF"/>
                </a:solidFill>
                <a:latin typeface="Inter"/>
                <a:ea typeface="Inter"/>
                <a:cs typeface="Inter"/>
                <a:sym typeface="Inter"/>
              </a:endParaRPr>
            </a:p>
            <a:p>
              <a:pPr marL="0" lvl="0" indent="0" algn="l" rtl="0">
                <a:spcBef>
                  <a:spcPts val="600"/>
                </a:spcBef>
                <a:spcAft>
                  <a:spcPts val="0"/>
                </a:spcAft>
                <a:buNone/>
              </a:pPr>
              <a:r>
                <a:rPr lang="en" sz="900" b="0">
                  <a:solidFill>
                    <a:srgbClr val="334155"/>
                  </a:solidFill>
                  <a:latin typeface="Inter"/>
                  <a:ea typeface="Inter"/>
                  <a:cs typeface="Inter"/>
                  <a:sym typeface="Inter"/>
                </a:rPr>
                <a:t>The framework guarantees long-term stability and standardized technical requirements across the federal landscape.</a:t>
              </a:r>
              <a:endParaRPr sz="900" b="0">
                <a:solidFill>
                  <a:srgbClr val="334155"/>
                </a:solidFill>
                <a:latin typeface="Inter"/>
                <a:ea typeface="Inter"/>
                <a:cs typeface="Inter"/>
                <a:sym typeface="Inter"/>
              </a:endParaRPr>
            </a:p>
            <a:p>
              <a:pPr marL="0" lvl="0" indent="0" algn="l" rtl="0">
                <a:spcBef>
                  <a:spcPts val="600"/>
                </a:spcBef>
                <a:spcAft>
                  <a:spcPts val="0"/>
                </a:spcAft>
                <a:buNone/>
              </a:pPr>
              <a:r>
                <a:rPr lang="en" sz="900" b="1">
                  <a:solidFill>
                    <a:srgbClr val="0F172A"/>
                  </a:solidFill>
                  <a:latin typeface="Inter"/>
                  <a:ea typeface="Inter"/>
                  <a:cs typeface="Inter"/>
                  <a:sym typeface="Inter"/>
                </a:rPr>
                <a:t>Period of Performance (POP):</a:t>
              </a:r>
              <a:r>
                <a:rPr lang="en" sz="900" b="0">
                  <a:solidFill>
                    <a:srgbClr val="334155"/>
                  </a:solidFill>
                  <a:latin typeface="Inter"/>
                  <a:ea typeface="Inter"/>
                  <a:cs typeface="Inter"/>
                  <a:sym typeface="Inter"/>
                </a:rPr>
                <a:t> March 19, 2023 through yearly option renewals until March 18, 2028.</a:t>
              </a:r>
              <a:endParaRPr sz="900" b="0">
                <a:solidFill>
                  <a:srgbClr val="334155"/>
                </a:solidFill>
                <a:latin typeface="Inter"/>
                <a:ea typeface="Inter"/>
                <a:cs typeface="Inter"/>
                <a:sym typeface="Inter"/>
              </a:endParaRPr>
            </a:p>
            <a:p>
              <a:pPr marL="0" lvl="0" indent="0" algn="l" rtl="0">
                <a:spcBef>
                  <a:spcPts val="600"/>
                </a:spcBef>
                <a:spcAft>
                  <a:spcPts val="0"/>
                </a:spcAft>
                <a:buNone/>
              </a:pPr>
              <a:r>
                <a:rPr lang="en" sz="900" b="1">
                  <a:solidFill>
                    <a:srgbClr val="0F172A"/>
                  </a:solidFill>
                  <a:latin typeface="Inter"/>
                  <a:ea typeface="Inter"/>
                  <a:cs typeface="Inter"/>
                  <a:sym typeface="Inter"/>
                </a:rPr>
                <a:t>Framework Heritage:</a:t>
              </a:r>
              <a:r>
                <a:rPr lang="en" sz="900" b="0">
                  <a:solidFill>
                    <a:srgbClr val="334155"/>
                  </a:solidFill>
                  <a:latin typeface="Inter"/>
                  <a:ea typeface="Inter"/>
                  <a:cs typeface="Inter"/>
                  <a:sym typeface="Inter"/>
                </a:rPr>
                <a:t> Established in 2018 based on robust GSS program value frameworks to assist SOCOM with rigorous ruggedized device standards.</a:t>
              </a:r>
              <a:endParaRPr sz="900" b="0">
                <a:solidFill>
                  <a:srgbClr val="334155"/>
                </a:solidFill>
                <a:latin typeface="Inter"/>
                <a:ea typeface="Inter"/>
                <a:cs typeface="Inter"/>
                <a:sym typeface="Inter"/>
              </a:endParaRPr>
            </a:p>
            <a:p>
              <a:pPr marL="0" lvl="0" indent="0" algn="l" rtl="0">
                <a:spcBef>
                  <a:spcPts val="600"/>
                </a:spcBef>
                <a:spcAft>
                  <a:spcPts val="600"/>
                </a:spcAft>
                <a:buNone/>
              </a:pPr>
              <a:r>
                <a:rPr lang="en" sz="900" b="1">
                  <a:solidFill>
                    <a:srgbClr val="0F172A"/>
                  </a:solidFill>
                  <a:latin typeface="Inter"/>
                  <a:ea typeface="Inter"/>
                  <a:cs typeface="Inter"/>
                  <a:sym typeface="Inter"/>
                </a:rPr>
                <a:t>Spend Management:</a:t>
              </a:r>
              <a:r>
                <a:rPr lang="en" sz="900" b="0">
                  <a:solidFill>
                    <a:srgbClr val="334155"/>
                  </a:solidFill>
                  <a:latin typeface="Inter"/>
                  <a:ea typeface="Inter"/>
                  <a:cs typeface="Inter"/>
                  <a:sym typeface="Inter"/>
                </a:rPr>
                <a:t> Leverages category management and strategic sourcing principles to continuously maximize value and reduce costs.</a:t>
              </a:r>
              <a:endParaRPr sz="900" b="0">
                <a:solidFill>
                  <a:srgbClr val="334155"/>
                </a:solidFill>
                <a:latin typeface="Inter"/>
                <a:ea typeface="Inter"/>
                <a:cs typeface="Inter"/>
                <a:sym typeface="Inter"/>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71"/>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dirty="0">
                <a:latin typeface="Inter ExtraBold"/>
                <a:ea typeface="Inter ExtraBold"/>
                <a:cs typeface="Inter ExtraBold"/>
                <a:sym typeface="Inter ExtraBold"/>
              </a:rPr>
              <a:t>Governmentwide Printer BPA</a:t>
            </a:r>
            <a:endParaRPr sz="2400" dirty="0">
              <a:latin typeface="Inter ExtraBold"/>
              <a:ea typeface="Inter ExtraBold"/>
              <a:cs typeface="Inter ExtraBold"/>
              <a:sym typeface="Inter ExtraBold"/>
            </a:endParaRPr>
          </a:p>
        </p:txBody>
      </p:sp>
      <p:sp>
        <p:nvSpPr>
          <p:cNvPr id="719" name="Google Shape;719;p71"/>
          <p:cNvSpPr txBox="1">
            <a:spLocks noGrp="1"/>
          </p:cNvSpPr>
          <p:nvPr>
            <p:ph type="body" idx="1"/>
          </p:nvPr>
        </p:nvSpPr>
        <p:spPr>
          <a:xfrm>
            <a:off x="440375" y="1884925"/>
            <a:ext cx="3999900" cy="3090300"/>
          </a:xfrm>
          <a:prstGeom prst="rect">
            <a:avLst/>
          </a:prstGeom>
        </p:spPr>
        <p:txBody>
          <a:bodyPr spcFirstLastPara="1" wrap="square" lIns="91425" tIns="91425" rIns="91425" bIns="91425" anchor="t" anchorCtr="0">
            <a:normAutofit fontScale="47500" lnSpcReduction="20000"/>
          </a:bodyPr>
          <a:lstStyle/>
          <a:p>
            <a:pPr marL="0" lvl="0" indent="0" algn="ctr" rtl="0">
              <a:lnSpc>
                <a:spcPct val="100000"/>
              </a:lnSpc>
              <a:spcBef>
                <a:spcPts val="0"/>
              </a:spcBef>
              <a:spcAft>
                <a:spcPts val="0"/>
              </a:spcAft>
              <a:buNone/>
            </a:pPr>
            <a:r>
              <a:rPr lang="en">
                <a:solidFill>
                  <a:schemeClr val="dk1"/>
                </a:solidFill>
                <a:latin typeface="Inter ExtraBold"/>
                <a:ea typeface="Inter ExtraBold"/>
                <a:cs typeface="Inter ExtraBold"/>
                <a:sym typeface="Inter ExtraBold"/>
              </a:rPr>
              <a:t>Overview</a:t>
            </a:r>
            <a:endParaRPr>
              <a:solidFill>
                <a:schemeClr val="dk1"/>
              </a:solidFill>
              <a:latin typeface="Inter ExtraBold"/>
              <a:ea typeface="Inter ExtraBold"/>
              <a:cs typeface="Inter ExtraBold"/>
              <a:sym typeface="Inter ExtraBold"/>
            </a:endParaRPr>
          </a:p>
          <a:p>
            <a:pPr marL="0" lvl="0" indent="0" algn="l" rtl="0">
              <a:spcBef>
                <a:spcPts val="0"/>
              </a:spcBef>
              <a:spcAft>
                <a:spcPts val="0"/>
              </a:spcAft>
              <a:buNone/>
            </a:pPr>
            <a:endParaRPr sz="1400"/>
          </a:p>
          <a:p>
            <a:pPr marL="0" lvl="0" indent="0" algn="l" rtl="0">
              <a:lnSpc>
                <a:spcPct val="100000"/>
              </a:lnSpc>
              <a:spcBef>
                <a:spcPts val="1200"/>
              </a:spcBef>
              <a:spcAft>
                <a:spcPts val="0"/>
              </a:spcAft>
              <a:buNone/>
            </a:pPr>
            <a:endParaRPr sz="2577">
              <a:solidFill>
                <a:schemeClr val="dk1"/>
              </a:solidFill>
            </a:endParaRPr>
          </a:p>
          <a:p>
            <a:pPr marL="0" lvl="0" indent="0" algn="l" rtl="0">
              <a:lnSpc>
                <a:spcPct val="100000"/>
              </a:lnSpc>
              <a:spcBef>
                <a:spcPts val="0"/>
              </a:spcBef>
              <a:spcAft>
                <a:spcPts val="0"/>
              </a:spcAft>
              <a:buClr>
                <a:schemeClr val="dk1"/>
              </a:buClr>
              <a:buSzPct val="42685"/>
              <a:buFont typeface="Arial"/>
              <a:buNone/>
            </a:pPr>
            <a:r>
              <a:rPr lang="en" sz="2577">
                <a:solidFill>
                  <a:schemeClr val="dk1"/>
                </a:solidFill>
              </a:rPr>
              <a:t>This BPA was established under GSA’s Multiple Award Schedule IT Category to simplify how government agencies purchase printers and related equipment.</a:t>
            </a:r>
            <a:endParaRPr sz="2577">
              <a:solidFill>
                <a:schemeClr val="dk1"/>
              </a:solidFill>
            </a:endParaRPr>
          </a:p>
          <a:p>
            <a:pPr marL="0" lvl="0" indent="0" algn="l" rtl="0">
              <a:lnSpc>
                <a:spcPct val="100000"/>
              </a:lnSpc>
              <a:spcBef>
                <a:spcPts val="0"/>
              </a:spcBef>
              <a:spcAft>
                <a:spcPts val="0"/>
              </a:spcAft>
              <a:buClr>
                <a:schemeClr val="dk1"/>
              </a:buClr>
              <a:buSzPct val="42685"/>
              <a:buFont typeface="Arial"/>
              <a:buNone/>
            </a:pPr>
            <a:endParaRPr sz="2577">
              <a:solidFill>
                <a:schemeClr val="dk1"/>
              </a:solidFill>
            </a:endParaRPr>
          </a:p>
          <a:p>
            <a:pPr marL="0" lvl="0" indent="0" algn="l" rtl="0">
              <a:lnSpc>
                <a:spcPct val="100000"/>
              </a:lnSpc>
              <a:spcBef>
                <a:spcPts val="0"/>
              </a:spcBef>
              <a:spcAft>
                <a:spcPts val="0"/>
              </a:spcAft>
              <a:buClr>
                <a:schemeClr val="dk1"/>
              </a:buClr>
              <a:buSzPct val="42685"/>
              <a:buFont typeface="Arial"/>
              <a:buNone/>
            </a:pPr>
            <a:r>
              <a:rPr lang="en" sz="2577" b="1">
                <a:solidFill>
                  <a:schemeClr val="dk1"/>
                </a:solidFill>
              </a:rPr>
              <a:t>Eligible Users: </a:t>
            </a:r>
            <a:endParaRPr sz="2577" b="1">
              <a:solidFill>
                <a:schemeClr val="dk1"/>
              </a:solidFill>
            </a:endParaRPr>
          </a:p>
          <a:p>
            <a:pPr marL="0" lvl="0" indent="0" algn="l" rtl="0">
              <a:lnSpc>
                <a:spcPct val="100000"/>
              </a:lnSpc>
              <a:spcBef>
                <a:spcPts val="0"/>
              </a:spcBef>
              <a:spcAft>
                <a:spcPts val="0"/>
              </a:spcAft>
              <a:buClr>
                <a:schemeClr val="dk1"/>
              </a:buClr>
              <a:buSzPct val="42685"/>
              <a:buFont typeface="Arial"/>
              <a:buNone/>
            </a:pPr>
            <a:r>
              <a:rPr lang="en" sz="2577">
                <a:solidFill>
                  <a:schemeClr val="dk1"/>
                </a:solidFill>
              </a:rPr>
              <a:t>Federal, state, local, tribal and territorial governments, agencies and organizations</a:t>
            </a:r>
            <a:endParaRPr sz="2577">
              <a:solidFill>
                <a:schemeClr val="dk1"/>
              </a:solidFill>
            </a:endParaRPr>
          </a:p>
          <a:p>
            <a:pPr marL="0" lvl="0" indent="0" algn="l" rtl="0">
              <a:lnSpc>
                <a:spcPct val="100000"/>
              </a:lnSpc>
              <a:spcBef>
                <a:spcPts val="0"/>
              </a:spcBef>
              <a:spcAft>
                <a:spcPts val="0"/>
              </a:spcAft>
              <a:buClr>
                <a:schemeClr val="dk1"/>
              </a:buClr>
              <a:buSzPct val="42685"/>
              <a:buFont typeface="Arial"/>
              <a:buNone/>
            </a:pPr>
            <a:endParaRPr sz="2577">
              <a:solidFill>
                <a:schemeClr val="dk1"/>
              </a:solidFill>
            </a:endParaRPr>
          </a:p>
          <a:p>
            <a:pPr marL="0" lvl="0" indent="0" algn="l" rtl="0">
              <a:lnSpc>
                <a:spcPct val="100000"/>
              </a:lnSpc>
              <a:spcBef>
                <a:spcPts val="0"/>
              </a:spcBef>
              <a:spcAft>
                <a:spcPts val="0"/>
              </a:spcAft>
              <a:buClr>
                <a:schemeClr val="dk1"/>
              </a:buClr>
              <a:buSzPct val="42685"/>
              <a:buFont typeface="Arial"/>
              <a:buNone/>
            </a:pPr>
            <a:endParaRPr sz="2577">
              <a:solidFill>
                <a:schemeClr val="dk1"/>
              </a:solidFill>
            </a:endParaRPr>
          </a:p>
          <a:p>
            <a:pPr marL="0" lvl="0" indent="0" algn="l" rtl="0">
              <a:lnSpc>
                <a:spcPct val="100000"/>
              </a:lnSpc>
              <a:spcBef>
                <a:spcPts val="0"/>
              </a:spcBef>
              <a:spcAft>
                <a:spcPts val="0"/>
              </a:spcAft>
              <a:buClr>
                <a:schemeClr val="dk1"/>
              </a:buClr>
              <a:buSzPct val="42685"/>
              <a:buFont typeface="Arial"/>
              <a:buNone/>
            </a:pPr>
            <a:r>
              <a:rPr lang="en" sz="2577" b="1">
                <a:solidFill>
                  <a:schemeClr val="dk1"/>
                </a:solidFill>
              </a:rPr>
              <a:t>Contract Type:</a:t>
            </a:r>
            <a:endParaRPr sz="2577" b="1">
              <a:solidFill>
                <a:schemeClr val="dk1"/>
              </a:solidFill>
            </a:endParaRPr>
          </a:p>
          <a:p>
            <a:pPr marL="0" lvl="0" indent="0" algn="l" rtl="0">
              <a:lnSpc>
                <a:spcPct val="100000"/>
              </a:lnSpc>
              <a:spcBef>
                <a:spcPts val="0"/>
              </a:spcBef>
              <a:spcAft>
                <a:spcPts val="0"/>
              </a:spcAft>
              <a:buClr>
                <a:schemeClr val="dk1"/>
              </a:buClr>
              <a:buSzPct val="42685"/>
              <a:buFont typeface="Arial"/>
              <a:buNone/>
            </a:pPr>
            <a:r>
              <a:rPr lang="en" sz="2577">
                <a:solidFill>
                  <a:schemeClr val="dk1"/>
                </a:solidFill>
              </a:rPr>
              <a:t>Single-award blanket purchase agreement</a:t>
            </a:r>
            <a:endParaRPr sz="2577">
              <a:solidFill>
                <a:schemeClr val="dk1"/>
              </a:solidFill>
            </a:endParaRPr>
          </a:p>
          <a:p>
            <a:pPr marL="0" lvl="0" indent="0" algn="l" rtl="0">
              <a:lnSpc>
                <a:spcPct val="100000"/>
              </a:lnSpc>
              <a:spcBef>
                <a:spcPts val="0"/>
              </a:spcBef>
              <a:spcAft>
                <a:spcPts val="0"/>
              </a:spcAft>
              <a:buClr>
                <a:schemeClr val="dk1"/>
              </a:buClr>
              <a:buSzPct val="42685"/>
              <a:buFont typeface="Arial"/>
              <a:buNone/>
            </a:pPr>
            <a:endParaRPr sz="2577">
              <a:solidFill>
                <a:schemeClr val="dk1"/>
              </a:solidFill>
            </a:endParaRPr>
          </a:p>
          <a:p>
            <a:pPr marL="0" lvl="0" indent="0" algn="l" rtl="0">
              <a:lnSpc>
                <a:spcPct val="100000"/>
              </a:lnSpc>
              <a:spcBef>
                <a:spcPts val="0"/>
              </a:spcBef>
              <a:spcAft>
                <a:spcPts val="0"/>
              </a:spcAft>
              <a:buClr>
                <a:schemeClr val="dk1"/>
              </a:buClr>
              <a:buSzPct val="42685"/>
              <a:buFont typeface="Arial"/>
              <a:buNone/>
            </a:pPr>
            <a:endParaRPr sz="2577">
              <a:solidFill>
                <a:schemeClr val="dk1"/>
              </a:solidFill>
            </a:endParaRPr>
          </a:p>
          <a:p>
            <a:pPr marL="0" lvl="0" indent="0" algn="l" rtl="0">
              <a:lnSpc>
                <a:spcPct val="100000"/>
              </a:lnSpc>
              <a:spcBef>
                <a:spcPts val="0"/>
              </a:spcBef>
              <a:spcAft>
                <a:spcPts val="0"/>
              </a:spcAft>
              <a:buClr>
                <a:schemeClr val="dk1"/>
              </a:buClr>
              <a:buSzPct val="42685"/>
              <a:buFont typeface="Arial"/>
              <a:buNone/>
            </a:pPr>
            <a:r>
              <a:rPr lang="en" sz="2577" b="1">
                <a:solidFill>
                  <a:schemeClr val="dk1"/>
                </a:solidFill>
              </a:rPr>
              <a:t>NAICS Codes:</a:t>
            </a:r>
            <a:endParaRPr sz="2577" b="1">
              <a:solidFill>
                <a:schemeClr val="dk1"/>
              </a:solidFill>
            </a:endParaRPr>
          </a:p>
          <a:p>
            <a:pPr marL="0" lvl="0" indent="0" algn="l" rtl="0">
              <a:lnSpc>
                <a:spcPct val="100000"/>
              </a:lnSpc>
              <a:spcBef>
                <a:spcPts val="0"/>
              </a:spcBef>
              <a:spcAft>
                <a:spcPts val="0"/>
              </a:spcAft>
              <a:buClr>
                <a:schemeClr val="dk1"/>
              </a:buClr>
              <a:buSzPct val="42685"/>
              <a:buFont typeface="Arial"/>
              <a:buNone/>
            </a:pPr>
            <a:r>
              <a:rPr lang="en" sz="2577">
                <a:solidFill>
                  <a:schemeClr val="dk1"/>
                </a:solidFill>
              </a:rPr>
              <a:t>33411, 811212, 511210</a:t>
            </a:r>
            <a:endParaRPr sz="2577">
              <a:solidFill>
                <a:schemeClr val="dk1"/>
              </a:solidFill>
            </a:endParaRPr>
          </a:p>
          <a:p>
            <a:pPr marL="0" lvl="0" indent="0" algn="l" rtl="0">
              <a:spcBef>
                <a:spcPts val="0"/>
              </a:spcBef>
              <a:spcAft>
                <a:spcPts val="1200"/>
              </a:spcAft>
              <a:buNone/>
            </a:pPr>
            <a:endParaRPr sz="1400"/>
          </a:p>
        </p:txBody>
      </p:sp>
      <p:sp>
        <p:nvSpPr>
          <p:cNvPr id="721" name="Google Shape;721;p71"/>
          <p:cNvSpPr/>
          <p:nvPr/>
        </p:nvSpPr>
        <p:spPr>
          <a:xfrm>
            <a:off x="823925" y="1919550"/>
            <a:ext cx="3232800" cy="350700"/>
          </a:xfrm>
          <a:prstGeom prst="rect">
            <a:avLst/>
          </a:prstGeom>
          <a:solidFill>
            <a:srgbClr val="1D4E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chemeClr val="lt1"/>
                </a:solidFill>
                <a:latin typeface="Inter SemiBold"/>
                <a:ea typeface="Inter SemiBold"/>
                <a:cs typeface="Inter SemiBold"/>
                <a:sym typeface="Inter SemiBold"/>
              </a:rPr>
              <a:t>Overview</a:t>
            </a:r>
            <a:endParaRPr sz="1800">
              <a:solidFill>
                <a:schemeClr val="lt1"/>
              </a:solidFill>
              <a:latin typeface="Inter SemiBold"/>
              <a:ea typeface="Inter SemiBold"/>
              <a:cs typeface="Inter SemiBold"/>
              <a:sym typeface="Inter SemiBold"/>
            </a:endParaRPr>
          </a:p>
        </p:txBody>
      </p:sp>
      <p:sp>
        <p:nvSpPr>
          <p:cNvPr id="720" name="Google Shape;720;p71"/>
          <p:cNvSpPr txBox="1">
            <a:spLocks noGrp="1"/>
          </p:cNvSpPr>
          <p:nvPr>
            <p:ph type="body" idx="2"/>
          </p:nvPr>
        </p:nvSpPr>
        <p:spPr>
          <a:xfrm>
            <a:off x="4692750" y="1884925"/>
            <a:ext cx="3999900" cy="3090300"/>
          </a:xfrm>
          <a:prstGeom prst="rect">
            <a:avLst/>
          </a:prstGeom>
        </p:spPr>
        <p:txBody>
          <a:bodyPr spcFirstLastPara="1" wrap="square" lIns="91425" tIns="91425" rIns="91425" bIns="91425" anchor="t" anchorCtr="0">
            <a:normAutofit fontScale="47500" lnSpcReduction="20000"/>
          </a:bodyPr>
          <a:lstStyle/>
          <a:p>
            <a:pPr marL="0" lvl="0" indent="0" algn="l" rtl="0">
              <a:lnSpc>
                <a:spcPct val="100000"/>
              </a:lnSpc>
              <a:spcBef>
                <a:spcPts val="0"/>
              </a:spcBef>
              <a:spcAft>
                <a:spcPts val="0"/>
              </a:spcAft>
              <a:buNone/>
            </a:pPr>
            <a:r>
              <a:rPr lang="en" sz="2400" b="1">
                <a:solidFill>
                  <a:srgbClr val="000000"/>
                </a:solidFill>
              </a:rPr>
              <a:t>  </a:t>
            </a:r>
            <a:endParaRPr sz="2400" b="1">
              <a:solidFill>
                <a:srgbClr val="000000"/>
              </a:solidFill>
            </a:endParaRPr>
          </a:p>
          <a:p>
            <a:pPr marL="0" lvl="0" indent="0" algn="l" rtl="0">
              <a:lnSpc>
                <a:spcPct val="100000"/>
              </a:lnSpc>
              <a:spcBef>
                <a:spcPts val="0"/>
              </a:spcBef>
              <a:spcAft>
                <a:spcPts val="0"/>
              </a:spcAft>
              <a:buNone/>
            </a:pPr>
            <a:endParaRPr sz="1400" b="1">
              <a:solidFill>
                <a:srgbClr val="000000"/>
              </a:solidFill>
            </a:endParaRPr>
          </a:p>
          <a:p>
            <a:pPr marL="0" lvl="0" indent="0" algn="l" rtl="0">
              <a:lnSpc>
                <a:spcPct val="100000"/>
              </a:lnSpc>
              <a:spcBef>
                <a:spcPts val="0"/>
              </a:spcBef>
              <a:spcAft>
                <a:spcPts val="0"/>
              </a:spcAft>
              <a:buNone/>
            </a:pPr>
            <a:endParaRPr sz="1400" b="1">
              <a:solidFill>
                <a:srgbClr val="000000"/>
              </a:solidFill>
            </a:endParaRPr>
          </a:p>
          <a:p>
            <a:pPr marL="0" lvl="0" indent="0" algn="l" rtl="0">
              <a:lnSpc>
                <a:spcPct val="100000"/>
              </a:lnSpc>
              <a:spcBef>
                <a:spcPts val="0"/>
              </a:spcBef>
              <a:spcAft>
                <a:spcPts val="0"/>
              </a:spcAft>
              <a:buNone/>
            </a:pPr>
            <a:endParaRPr sz="1400" b="1">
              <a:solidFill>
                <a:srgbClr val="000000"/>
              </a:solidFill>
            </a:endParaRPr>
          </a:p>
          <a:p>
            <a:pPr marL="0" lvl="0" indent="0" algn="l" rtl="0">
              <a:lnSpc>
                <a:spcPct val="100000"/>
              </a:lnSpc>
              <a:spcBef>
                <a:spcPts val="0"/>
              </a:spcBef>
              <a:spcAft>
                <a:spcPts val="0"/>
              </a:spcAft>
              <a:buNone/>
            </a:pPr>
            <a:endParaRPr sz="1400" b="1">
              <a:solidFill>
                <a:srgbClr val="000000"/>
              </a:solidFill>
            </a:endParaRPr>
          </a:p>
          <a:p>
            <a:pPr marL="0" lvl="0" indent="0" algn="l" rtl="0">
              <a:lnSpc>
                <a:spcPct val="100000"/>
              </a:lnSpc>
              <a:spcBef>
                <a:spcPts val="0"/>
              </a:spcBef>
              <a:spcAft>
                <a:spcPts val="0"/>
              </a:spcAft>
              <a:buNone/>
            </a:pPr>
            <a:r>
              <a:rPr lang="en" sz="2574" b="1">
                <a:solidFill>
                  <a:srgbClr val="000000"/>
                </a:solidFill>
              </a:rPr>
              <a:t>💰Cost Savings</a:t>
            </a:r>
            <a:endParaRPr sz="2574" b="1">
              <a:solidFill>
                <a:srgbClr val="000000"/>
              </a:solidFill>
            </a:endParaRPr>
          </a:p>
          <a:p>
            <a:pPr marL="457200" lvl="0" indent="0" algn="l" rtl="0">
              <a:lnSpc>
                <a:spcPct val="100000"/>
              </a:lnSpc>
              <a:spcBef>
                <a:spcPts val="0"/>
              </a:spcBef>
              <a:spcAft>
                <a:spcPts val="0"/>
              </a:spcAft>
              <a:buNone/>
            </a:pPr>
            <a:endParaRPr sz="2574">
              <a:solidFill>
                <a:srgbClr val="000000"/>
              </a:solidFill>
            </a:endParaRPr>
          </a:p>
          <a:p>
            <a:pPr marL="457200" lvl="0" indent="0" algn="l" rtl="0">
              <a:lnSpc>
                <a:spcPct val="100000"/>
              </a:lnSpc>
              <a:spcBef>
                <a:spcPts val="0"/>
              </a:spcBef>
              <a:spcAft>
                <a:spcPts val="0"/>
              </a:spcAft>
              <a:buNone/>
            </a:pPr>
            <a:r>
              <a:rPr lang="en" sz="2574">
                <a:solidFill>
                  <a:srgbClr val="000000"/>
                </a:solidFill>
              </a:rPr>
              <a:t>Leverages government-wide buying power for significant volume discounts</a:t>
            </a:r>
            <a:endParaRPr sz="2574">
              <a:solidFill>
                <a:srgbClr val="000000"/>
              </a:solidFill>
            </a:endParaRPr>
          </a:p>
          <a:p>
            <a:pPr marL="0" lvl="0" indent="0" algn="l" rtl="0">
              <a:lnSpc>
                <a:spcPct val="100000"/>
              </a:lnSpc>
              <a:spcBef>
                <a:spcPts val="0"/>
              </a:spcBef>
              <a:spcAft>
                <a:spcPts val="0"/>
              </a:spcAft>
              <a:buNone/>
            </a:pPr>
            <a:endParaRPr sz="2574">
              <a:solidFill>
                <a:srgbClr val="000000"/>
              </a:solidFill>
            </a:endParaRPr>
          </a:p>
          <a:p>
            <a:pPr marL="0" lvl="0" indent="0" algn="l" rtl="0">
              <a:lnSpc>
                <a:spcPct val="100000"/>
              </a:lnSpc>
              <a:spcBef>
                <a:spcPts val="0"/>
              </a:spcBef>
              <a:spcAft>
                <a:spcPts val="0"/>
              </a:spcAft>
              <a:buNone/>
            </a:pPr>
            <a:r>
              <a:rPr lang="en" sz="2574" b="1">
                <a:solidFill>
                  <a:srgbClr val="000000"/>
                </a:solidFill>
              </a:rPr>
              <a:t>  ✅Compliance Ready</a:t>
            </a:r>
            <a:endParaRPr sz="2574" b="1">
              <a:solidFill>
                <a:srgbClr val="000000"/>
              </a:solidFill>
            </a:endParaRPr>
          </a:p>
          <a:p>
            <a:pPr marL="0" lvl="0" indent="0" algn="l" rtl="0">
              <a:lnSpc>
                <a:spcPct val="100000"/>
              </a:lnSpc>
              <a:spcBef>
                <a:spcPts val="0"/>
              </a:spcBef>
              <a:spcAft>
                <a:spcPts val="0"/>
              </a:spcAft>
              <a:buNone/>
            </a:pPr>
            <a:endParaRPr sz="2574">
              <a:solidFill>
                <a:srgbClr val="000000"/>
              </a:solidFill>
            </a:endParaRPr>
          </a:p>
          <a:p>
            <a:pPr marL="457200" lvl="0" indent="0" algn="l" rtl="0">
              <a:lnSpc>
                <a:spcPct val="100000"/>
              </a:lnSpc>
              <a:spcBef>
                <a:spcPts val="0"/>
              </a:spcBef>
              <a:spcAft>
                <a:spcPts val="0"/>
              </a:spcAft>
              <a:buNone/>
            </a:pPr>
            <a:r>
              <a:rPr lang="en" sz="2574">
                <a:solidFill>
                  <a:srgbClr val="000000"/>
                </a:solidFill>
              </a:rPr>
              <a:t>Meets current procurement policies and strategic sourcing requirements </a:t>
            </a:r>
            <a:endParaRPr sz="2574">
              <a:solidFill>
                <a:srgbClr val="000000"/>
              </a:solidFill>
            </a:endParaRPr>
          </a:p>
          <a:p>
            <a:pPr marL="457200" lvl="0" indent="0" algn="l" rtl="0">
              <a:lnSpc>
                <a:spcPct val="100000"/>
              </a:lnSpc>
              <a:spcBef>
                <a:spcPts val="0"/>
              </a:spcBef>
              <a:spcAft>
                <a:spcPts val="0"/>
              </a:spcAft>
              <a:buNone/>
            </a:pPr>
            <a:endParaRPr sz="2574">
              <a:solidFill>
                <a:srgbClr val="000000"/>
              </a:solidFill>
            </a:endParaRPr>
          </a:p>
          <a:p>
            <a:pPr marL="457200" lvl="0" indent="0" algn="l" rtl="0">
              <a:lnSpc>
                <a:spcPct val="100000"/>
              </a:lnSpc>
              <a:spcBef>
                <a:spcPts val="0"/>
              </a:spcBef>
              <a:spcAft>
                <a:spcPts val="0"/>
              </a:spcAft>
              <a:buNone/>
            </a:pPr>
            <a:endParaRPr sz="2574">
              <a:solidFill>
                <a:srgbClr val="000000"/>
              </a:solidFill>
            </a:endParaRPr>
          </a:p>
          <a:p>
            <a:pPr marL="0" lvl="0" indent="0" algn="l" rtl="0">
              <a:lnSpc>
                <a:spcPct val="100000"/>
              </a:lnSpc>
              <a:spcBef>
                <a:spcPts val="0"/>
              </a:spcBef>
              <a:spcAft>
                <a:spcPts val="0"/>
              </a:spcAft>
              <a:buNone/>
            </a:pPr>
            <a:r>
              <a:rPr lang="en" sz="2574" b="1">
                <a:solidFill>
                  <a:srgbClr val="000000"/>
                </a:solidFill>
              </a:rPr>
              <a:t>  🗲 Speed to Award</a:t>
            </a:r>
            <a:endParaRPr sz="2574" b="1">
              <a:solidFill>
                <a:srgbClr val="000000"/>
              </a:solidFill>
            </a:endParaRPr>
          </a:p>
          <a:p>
            <a:pPr marL="0" lvl="0" indent="0" algn="l" rtl="0">
              <a:lnSpc>
                <a:spcPct val="100000"/>
              </a:lnSpc>
              <a:spcBef>
                <a:spcPts val="0"/>
              </a:spcBef>
              <a:spcAft>
                <a:spcPts val="0"/>
              </a:spcAft>
              <a:buNone/>
            </a:pPr>
            <a:endParaRPr sz="2574">
              <a:solidFill>
                <a:srgbClr val="000000"/>
              </a:solidFill>
            </a:endParaRPr>
          </a:p>
          <a:p>
            <a:pPr marL="457200" lvl="0" indent="0" algn="l" rtl="0">
              <a:lnSpc>
                <a:spcPct val="100000"/>
              </a:lnSpc>
              <a:spcBef>
                <a:spcPts val="0"/>
              </a:spcBef>
              <a:spcAft>
                <a:spcPts val="0"/>
              </a:spcAft>
              <a:buNone/>
            </a:pPr>
            <a:r>
              <a:rPr lang="en" sz="2574">
                <a:solidFill>
                  <a:srgbClr val="000000"/>
                </a:solidFill>
              </a:rPr>
              <a:t>Agency catalogs reduce acquisition time to approximately five (5) days </a:t>
            </a:r>
            <a:endParaRPr sz="2574">
              <a:solidFill>
                <a:srgbClr val="000000"/>
              </a:solidFill>
            </a:endParaRPr>
          </a:p>
          <a:p>
            <a:pPr marL="0" lvl="0" indent="0" algn="l" rtl="0">
              <a:spcBef>
                <a:spcPts val="0"/>
              </a:spcBef>
              <a:spcAft>
                <a:spcPts val="1200"/>
              </a:spcAft>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72"/>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400" dirty="0">
                <a:latin typeface="Inter ExtraBold"/>
                <a:ea typeface="Inter ExtraBold"/>
                <a:cs typeface="Inter ExtraBold"/>
                <a:sym typeface="Inter ExtraBold"/>
              </a:rPr>
              <a:t>Why Buy Through the Printer BPA?</a:t>
            </a:r>
            <a:endParaRPr sz="2400" dirty="0">
              <a:latin typeface="Inter ExtraBold"/>
              <a:ea typeface="Inter ExtraBold"/>
              <a:cs typeface="Inter ExtraBold"/>
              <a:sym typeface="Inter ExtraBold"/>
            </a:endParaRPr>
          </a:p>
          <a:p>
            <a:pPr marL="0" lvl="0" indent="0" algn="l" rtl="0">
              <a:spcBef>
                <a:spcPts val="0"/>
              </a:spcBef>
              <a:spcAft>
                <a:spcPts val="0"/>
              </a:spcAft>
              <a:buNone/>
            </a:pPr>
            <a:endParaRPr dirty="0"/>
          </a:p>
        </p:txBody>
      </p:sp>
      <p:pic>
        <p:nvPicPr>
          <p:cNvPr id="727" name="Google Shape;727;p72">
            <a:extLst>
              <a:ext uri="{C183D7F6-B498-43B3-948B-1728B52AA6E4}">
                <adec:decorative xmlns:adec="http://schemas.microsoft.com/office/drawing/2017/decorative" val="1"/>
              </a:ext>
            </a:extLst>
          </p:cNvPr>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018900" y="1891475"/>
            <a:ext cx="2783067" cy="3088525"/>
          </a:xfrm>
          <a:prstGeom prst="rect">
            <a:avLst/>
          </a:prstGeom>
          <a:noFill/>
          <a:ln>
            <a:noFill/>
          </a:ln>
        </p:spPr>
      </p:pic>
      <p:pic>
        <p:nvPicPr>
          <p:cNvPr id="728" name="Google Shape;728;p72">
            <a:extLst>
              <a:ext uri="{C183D7F6-B498-43B3-948B-1728B52AA6E4}">
                <adec:decorative xmlns:adec="http://schemas.microsoft.com/office/drawing/2017/decorative" val="1"/>
              </a:ext>
            </a:extLst>
          </p:cNvPr>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4632042" y="1891475"/>
            <a:ext cx="2829757" cy="3088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37"/>
          <p:cNvSpPr txBox="1">
            <a:spLocks noGrp="1"/>
          </p:cNvSpPr>
          <p:nvPr>
            <p:ph type="title" idx="4294967295"/>
          </p:nvPr>
        </p:nvSpPr>
        <p:spPr>
          <a:xfrm>
            <a:off x="2533350" y="350975"/>
            <a:ext cx="5939100" cy="510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SzPts val="990"/>
              <a:buNone/>
            </a:pPr>
            <a:r>
              <a:rPr lang="en" sz="2120" b="1" dirty="0"/>
              <a:t>GSA Fleet’s Cost-Effective Solutions</a:t>
            </a:r>
            <a:endParaRPr sz="2120" b="1" dirty="0"/>
          </a:p>
        </p:txBody>
      </p:sp>
      <p:grpSp>
        <p:nvGrpSpPr>
          <p:cNvPr id="272" name="Google Shape;272;p37">
            <a:extLst>
              <a:ext uri="{C183D7F6-B498-43B3-948B-1728B52AA6E4}">
                <adec:decorative xmlns:adec="http://schemas.microsoft.com/office/drawing/2017/decorative" val="1"/>
              </a:ext>
            </a:extLst>
          </p:cNvPr>
          <p:cNvGrpSpPr/>
          <p:nvPr/>
        </p:nvGrpSpPr>
        <p:grpSpPr>
          <a:xfrm>
            <a:off x="357200" y="1148625"/>
            <a:ext cx="4072050" cy="1846190"/>
            <a:chOff x="0" y="0"/>
            <a:chExt cx="5429400" cy="2333700"/>
          </a:xfrm>
        </p:grpSpPr>
        <p:sp>
          <p:nvSpPr>
            <p:cNvPr id="273" name="Google Shape;273;p37"/>
            <p:cNvSpPr/>
            <p:nvPr/>
          </p:nvSpPr>
          <p:spPr>
            <a:xfrm>
              <a:off x="0" y="0"/>
              <a:ext cx="5429400" cy="2333700"/>
            </a:xfrm>
            <a:prstGeom prst="roundRect">
              <a:avLst>
                <a:gd name="adj" fmla="val 6530"/>
              </a:avLst>
            </a:prstGeom>
            <a:solidFill>
              <a:srgbClr val="FFFFFF"/>
            </a:solidFill>
            <a:ln w="107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74" name="Google Shape;274;p37"/>
            <p:cNvSpPr/>
            <p:nvPr/>
          </p:nvSpPr>
          <p:spPr>
            <a:xfrm>
              <a:off x="0" y="0"/>
              <a:ext cx="5429400" cy="76200"/>
            </a:xfrm>
            <a:prstGeom prst="roundRect">
              <a:avLst>
                <a:gd name="adj" fmla="val 50000"/>
              </a:avLst>
            </a:prstGeom>
            <a:solidFill>
              <a:srgbClr val="002060"/>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75" name="Google Shape;275;p37"/>
            <p:cNvSpPr txBox="1"/>
            <p:nvPr/>
          </p:nvSpPr>
          <p:spPr>
            <a:xfrm>
              <a:off x="84925" y="76200"/>
              <a:ext cx="5259600" cy="2000700"/>
            </a:xfrm>
            <a:prstGeom prst="rect">
              <a:avLst/>
            </a:prstGeom>
            <a:solidFill>
              <a:srgbClr val="000000">
                <a:alpha val="0"/>
              </a:srgbClr>
            </a:solidFill>
            <a:ln>
              <a:noFill/>
            </a:ln>
          </p:spPr>
          <p:txBody>
            <a:bodyPr spcFirstLastPara="1" wrap="square" lIns="0" tIns="0" rIns="0" bIns="0" anchor="t" anchorCtr="0">
              <a:spAutoFit/>
            </a:bodyPr>
            <a:lstStyle/>
            <a:p>
              <a:pPr marL="0" lvl="0" indent="0" algn="l" rtl="0">
                <a:spcBef>
                  <a:spcPts val="0"/>
                </a:spcBef>
                <a:spcAft>
                  <a:spcPts val="0"/>
                </a:spcAft>
                <a:buNone/>
              </a:pPr>
              <a:r>
                <a:rPr lang="en" sz="1700" b="0" i="0">
                  <a:solidFill>
                    <a:srgbClr val="002060"/>
                  </a:solidFill>
                  <a:latin typeface="Material Icons"/>
                  <a:ea typeface="Material Icons"/>
                  <a:cs typeface="Material Icons"/>
                  <a:sym typeface="Material Icons"/>
                </a:rPr>
                <a:t>local_shipping </a:t>
              </a:r>
              <a:r>
                <a:rPr lang="en" sz="1200" b="1" i="0">
                  <a:solidFill>
                    <a:srgbClr val="0F172A"/>
                  </a:solidFill>
                </a:rPr>
                <a:t>Vehicle Purchasing</a:t>
              </a:r>
              <a:endParaRPr sz="1700" i="0">
                <a:solidFill>
                  <a:srgbClr val="002060"/>
                </a:solidFill>
              </a:endParaRPr>
            </a:p>
            <a:p>
              <a:pPr marL="0" lvl="0" indent="0" algn="l" rtl="0">
                <a:spcBef>
                  <a:spcPts val="700"/>
                </a:spcBef>
                <a:spcAft>
                  <a:spcPts val="0"/>
                </a:spcAft>
                <a:buNone/>
              </a:pPr>
              <a:r>
                <a:rPr lang="en" sz="1000" b="1" i="0">
                  <a:solidFill>
                    <a:srgbClr val="1E40AF"/>
                  </a:solidFill>
                  <a:highlight>
                    <a:srgbClr val="EFF6FF"/>
                  </a:highlight>
                </a:rPr>
                <a:t>Mandatory Source</a:t>
              </a:r>
              <a:endParaRPr sz="1000" i="0">
                <a:solidFill>
                  <a:srgbClr val="002060"/>
                </a:solidFill>
              </a:endParaRPr>
            </a:p>
            <a:p>
              <a:pPr marL="342900" lvl="0" indent="-228600" algn="l" rtl="0">
                <a:spcBef>
                  <a:spcPts val="700"/>
                </a:spcBef>
                <a:spcAft>
                  <a:spcPts val="0"/>
                </a:spcAft>
                <a:buClr>
                  <a:schemeClr val="dk1"/>
                </a:buClr>
                <a:buSzPts val="1000"/>
                <a:buFont typeface="Arial"/>
                <a:buChar char="●"/>
              </a:pPr>
              <a:r>
                <a:rPr lang="en" sz="1000" b="1">
                  <a:solidFill>
                    <a:schemeClr val="dk1"/>
                  </a:solidFill>
                </a:rPr>
                <a:t>Greater Buying Power: </a:t>
              </a:r>
              <a:r>
                <a:rPr lang="en" sz="1000">
                  <a:solidFill>
                    <a:schemeClr val="dk1"/>
                  </a:solidFill>
                </a:rPr>
                <a:t>Volume purchasing, standardized processes, and streamlined ordering deliver significant savings over the vehicle lifecycle </a:t>
              </a:r>
              <a:endParaRPr sz="1000" i="0">
                <a:solidFill>
                  <a:schemeClr val="dk1"/>
                </a:solidFill>
              </a:endParaRPr>
            </a:p>
            <a:p>
              <a:pPr marL="342900" lvl="0" indent="-228600" algn="l" rtl="0">
                <a:spcBef>
                  <a:spcPts val="500"/>
                </a:spcBef>
                <a:spcAft>
                  <a:spcPts val="0"/>
                </a:spcAft>
                <a:buClr>
                  <a:schemeClr val="dk1"/>
                </a:buClr>
                <a:buSzPts val="1000"/>
                <a:buFont typeface="Arial"/>
                <a:buChar char="●"/>
              </a:pPr>
              <a:r>
                <a:rPr lang="en" sz="1000" b="1">
                  <a:solidFill>
                    <a:schemeClr val="dk1"/>
                  </a:solidFill>
                </a:rPr>
                <a:t>Expert Vehicle Solutions: </a:t>
              </a:r>
              <a:r>
                <a:rPr lang="en" sz="1000">
                  <a:solidFill>
                    <a:schemeClr val="dk1"/>
                  </a:solidFill>
                </a:rPr>
                <a:t>Engineering support helps agencies meet applicable requirements and develop mission-specific vehicle configurations.</a:t>
              </a:r>
              <a:endParaRPr sz="1000" i="0">
                <a:solidFill>
                  <a:schemeClr val="dk1"/>
                </a:solidFill>
              </a:endParaRPr>
            </a:p>
          </p:txBody>
        </p:sp>
      </p:grpSp>
      <p:grpSp>
        <p:nvGrpSpPr>
          <p:cNvPr id="276" name="Google Shape;276;p37">
            <a:extLst>
              <a:ext uri="{C183D7F6-B498-43B3-948B-1728B52AA6E4}">
                <adec:decorative xmlns:adec="http://schemas.microsoft.com/office/drawing/2017/decorative" val="1"/>
              </a:ext>
            </a:extLst>
          </p:cNvPr>
          <p:cNvGrpSpPr/>
          <p:nvPr/>
        </p:nvGrpSpPr>
        <p:grpSpPr>
          <a:xfrm>
            <a:off x="4714875" y="1129100"/>
            <a:ext cx="4072050" cy="1846190"/>
            <a:chOff x="0" y="0"/>
            <a:chExt cx="5429400" cy="2333700"/>
          </a:xfrm>
        </p:grpSpPr>
        <p:sp>
          <p:nvSpPr>
            <p:cNvPr id="277" name="Google Shape;277;p37"/>
            <p:cNvSpPr/>
            <p:nvPr/>
          </p:nvSpPr>
          <p:spPr>
            <a:xfrm>
              <a:off x="0" y="0"/>
              <a:ext cx="5429400" cy="2333700"/>
            </a:xfrm>
            <a:prstGeom prst="roundRect">
              <a:avLst>
                <a:gd name="adj" fmla="val 6530"/>
              </a:avLst>
            </a:prstGeom>
            <a:solidFill>
              <a:srgbClr val="FFFFFF"/>
            </a:solidFill>
            <a:ln w="107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78" name="Google Shape;278;p37"/>
            <p:cNvSpPr/>
            <p:nvPr/>
          </p:nvSpPr>
          <p:spPr>
            <a:xfrm>
              <a:off x="0" y="0"/>
              <a:ext cx="5429400" cy="76200"/>
            </a:xfrm>
            <a:prstGeom prst="roundRect">
              <a:avLst>
                <a:gd name="adj" fmla="val 50000"/>
              </a:avLst>
            </a:prstGeom>
            <a:solidFill>
              <a:srgbClr val="002060"/>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79" name="Google Shape;279;p37"/>
            <p:cNvSpPr txBox="1"/>
            <p:nvPr/>
          </p:nvSpPr>
          <p:spPr>
            <a:xfrm>
              <a:off x="75867" y="93578"/>
              <a:ext cx="5125200" cy="1806300"/>
            </a:xfrm>
            <a:prstGeom prst="rect">
              <a:avLst/>
            </a:prstGeom>
            <a:solidFill>
              <a:srgbClr val="000000">
                <a:alpha val="0"/>
              </a:srgbClr>
            </a:solidFill>
            <a:ln>
              <a:noFill/>
            </a:ln>
          </p:spPr>
          <p:txBody>
            <a:bodyPr spcFirstLastPara="1" wrap="square" lIns="0" tIns="0" rIns="0" bIns="0" anchor="t" anchorCtr="0">
              <a:spAutoFit/>
            </a:bodyPr>
            <a:lstStyle/>
            <a:p>
              <a:pPr marL="0" lvl="0" indent="0" algn="l" rtl="0">
                <a:spcBef>
                  <a:spcPts val="0"/>
                </a:spcBef>
                <a:spcAft>
                  <a:spcPts val="0"/>
                </a:spcAft>
                <a:buNone/>
              </a:pPr>
              <a:r>
                <a:rPr lang="en" sz="1700" b="0" i="0">
                  <a:solidFill>
                    <a:srgbClr val="002060"/>
                  </a:solidFill>
                  <a:latin typeface="Material Icons"/>
                  <a:ea typeface="Material Icons"/>
                  <a:cs typeface="Material Icons"/>
                  <a:sym typeface="Material Icons"/>
                </a:rPr>
                <a:t>event_available </a:t>
              </a:r>
              <a:r>
                <a:rPr lang="en" sz="1200" b="1" i="0">
                  <a:solidFill>
                    <a:srgbClr val="0F172A"/>
                  </a:solidFill>
                </a:rPr>
                <a:t>Short Term Rental</a:t>
              </a:r>
              <a:endParaRPr sz="1700" i="0">
                <a:solidFill>
                  <a:srgbClr val="002060"/>
                </a:solidFill>
              </a:endParaRPr>
            </a:p>
            <a:p>
              <a:pPr marL="0" lvl="0" indent="0" algn="l" rtl="0">
                <a:spcBef>
                  <a:spcPts val="700"/>
                </a:spcBef>
                <a:spcAft>
                  <a:spcPts val="0"/>
                </a:spcAft>
                <a:buNone/>
              </a:pPr>
              <a:r>
                <a:rPr lang="en" sz="1000" b="1" i="0">
                  <a:solidFill>
                    <a:srgbClr val="166534"/>
                  </a:solidFill>
                  <a:highlight>
                    <a:srgbClr val="F0FDF4"/>
                  </a:highlight>
                </a:rPr>
                <a:t>Non-Mandatory</a:t>
              </a:r>
              <a:endParaRPr sz="1000" i="0">
                <a:solidFill>
                  <a:srgbClr val="002060"/>
                </a:solidFill>
              </a:endParaRPr>
            </a:p>
            <a:p>
              <a:pPr marL="342900" lvl="0" indent="-228600" algn="l" rtl="0">
                <a:spcBef>
                  <a:spcPts val="700"/>
                </a:spcBef>
                <a:spcAft>
                  <a:spcPts val="0"/>
                </a:spcAft>
                <a:buClr>
                  <a:schemeClr val="dk1"/>
                </a:buClr>
                <a:buSzPts val="1000"/>
                <a:buFont typeface="Arial"/>
                <a:buChar char="●"/>
              </a:pPr>
              <a:r>
                <a:rPr lang="en" sz="1000" b="1">
                  <a:solidFill>
                    <a:schemeClr val="dk1"/>
                  </a:solidFill>
                </a:rPr>
                <a:t>Flexible Vehicle Access: </a:t>
              </a:r>
              <a:r>
                <a:rPr lang="en" sz="1000">
                  <a:solidFill>
                    <a:schemeClr val="dk1"/>
                  </a:solidFill>
                </a:rPr>
                <a:t>Rent vehicles for up to 120 days and equipment for up to 365 days to meet seasonal, surge, or emergency requirements.</a:t>
              </a:r>
              <a:endParaRPr sz="1000" i="0">
                <a:solidFill>
                  <a:schemeClr val="dk1"/>
                </a:solidFill>
              </a:endParaRPr>
            </a:p>
            <a:p>
              <a:pPr marL="342900" lvl="0" indent="-228600" algn="l" rtl="0">
                <a:spcBef>
                  <a:spcPts val="500"/>
                </a:spcBef>
                <a:spcAft>
                  <a:spcPts val="0"/>
                </a:spcAft>
                <a:buClr>
                  <a:schemeClr val="dk1"/>
                </a:buClr>
                <a:buSzPts val="1000"/>
                <a:buFont typeface="Arial"/>
                <a:buChar char="●"/>
              </a:pPr>
              <a:r>
                <a:rPr lang="en" sz="1000" b="1">
                  <a:solidFill>
                    <a:schemeClr val="dk1"/>
                  </a:solidFill>
                </a:rPr>
                <a:t>Fast, Convenient Ordering:</a:t>
              </a:r>
              <a:r>
                <a:rPr lang="en" sz="1000" i="0">
                  <a:solidFill>
                    <a:schemeClr val="dk1"/>
                  </a:solidFill>
                </a:rPr>
                <a:t> </a:t>
              </a:r>
              <a:r>
                <a:rPr lang="en" sz="1000">
                  <a:solidFill>
                    <a:schemeClr val="dk1"/>
                  </a:solidFill>
                </a:rPr>
                <a:t>Reduce procurement complexity with</a:t>
              </a:r>
              <a:r>
                <a:rPr lang="en" sz="1000" i="0">
                  <a:solidFill>
                    <a:schemeClr val="dk1"/>
                  </a:solidFill>
                </a:rPr>
                <a:t> highly competitive pricing and convenient 24/7 ordering</a:t>
              </a:r>
              <a:r>
                <a:rPr lang="en" sz="1000" b="0" i="0">
                  <a:solidFill>
                    <a:schemeClr val="dk1"/>
                  </a:solidFill>
                  <a:latin typeface="Arial"/>
                  <a:ea typeface="Arial"/>
                  <a:cs typeface="Arial"/>
                  <a:sym typeface="Arial"/>
                </a:rPr>
                <a:t>.</a:t>
              </a:r>
              <a:endParaRPr sz="1000" b="0" i="0">
                <a:solidFill>
                  <a:schemeClr val="dk1"/>
                </a:solidFill>
                <a:latin typeface="Arial"/>
                <a:ea typeface="Arial"/>
                <a:cs typeface="Arial"/>
                <a:sym typeface="Arial"/>
              </a:endParaRPr>
            </a:p>
          </p:txBody>
        </p:sp>
      </p:grpSp>
      <p:grpSp>
        <p:nvGrpSpPr>
          <p:cNvPr id="280" name="Google Shape;280;p37">
            <a:extLst>
              <a:ext uri="{C183D7F6-B498-43B3-948B-1728B52AA6E4}">
                <adec:decorative xmlns:adec="http://schemas.microsoft.com/office/drawing/2017/decorative" val="1"/>
              </a:ext>
            </a:extLst>
          </p:cNvPr>
          <p:cNvGrpSpPr/>
          <p:nvPr/>
        </p:nvGrpSpPr>
        <p:grpSpPr>
          <a:xfrm>
            <a:off x="357200" y="3057900"/>
            <a:ext cx="4072050" cy="1846190"/>
            <a:chOff x="0" y="0"/>
            <a:chExt cx="5429400" cy="2333700"/>
          </a:xfrm>
        </p:grpSpPr>
        <p:sp>
          <p:nvSpPr>
            <p:cNvPr id="281" name="Google Shape;281;p37"/>
            <p:cNvSpPr/>
            <p:nvPr/>
          </p:nvSpPr>
          <p:spPr>
            <a:xfrm>
              <a:off x="0" y="0"/>
              <a:ext cx="5429400" cy="2333700"/>
            </a:xfrm>
            <a:prstGeom prst="roundRect">
              <a:avLst>
                <a:gd name="adj" fmla="val 6530"/>
              </a:avLst>
            </a:prstGeom>
            <a:solidFill>
              <a:srgbClr val="FFFFFF"/>
            </a:solidFill>
            <a:ln w="107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2" name="Google Shape;282;p37"/>
            <p:cNvSpPr/>
            <p:nvPr/>
          </p:nvSpPr>
          <p:spPr>
            <a:xfrm>
              <a:off x="0" y="0"/>
              <a:ext cx="5429400" cy="76200"/>
            </a:xfrm>
            <a:prstGeom prst="roundRect">
              <a:avLst>
                <a:gd name="adj" fmla="val 50000"/>
              </a:avLst>
            </a:prstGeom>
            <a:solidFill>
              <a:srgbClr val="002060"/>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3" name="Google Shape;283;p37"/>
            <p:cNvSpPr txBox="1"/>
            <p:nvPr/>
          </p:nvSpPr>
          <p:spPr>
            <a:xfrm>
              <a:off x="84900" y="71242"/>
              <a:ext cx="5259600" cy="2195400"/>
            </a:xfrm>
            <a:prstGeom prst="rect">
              <a:avLst/>
            </a:prstGeom>
            <a:solidFill>
              <a:srgbClr val="000000">
                <a:alpha val="0"/>
              </a:srgbClr>
            </a:solidFill>
            <a:ln>
              <a:noFill/>
            </a:ln>
          </p:spPr>
          <p:txBody>
            <a:bodyPr spcFirstLastPara="1" wrap="square" lIns="0" tIns="0" rIns="0" bIns="0" anchor="t" anchorCtr="0">
              <a:spAutoFit/>
            </a:bodyPr>
            <a:lstStyle/>
            <a:p>
              <a:pPr marL="0" lvl="0" indent="0" algn="l" rtl="0">
                <a:spcBef>
                  <a:spcPts val="0"/>
                </a:spcBef>
                <a:spcAft>
                  <a:spcPts val="0"/>
                </a:spcAft>
                <a:buNone/>
              </a:pPr>
              <a:r>
                <a:rPr lang="en" sz="1700" b="0" i="0">
                  <a:solidFill>
                    <a:srgbClr val="002060"/>
                  </a:solidFill>
                  <a:latin typeface="Material Icons"/>
                  <a:ea typeface="Material Icons"/>
                  <a:cs typeface="Material Icons"/>
                  <a:sym typeface="Material Icons"/>
                </a:rPr>
                <a:t>vpn_key </a:t>
              </a:r>
              <a:r>
                <a:rPr lang="en" sz="1200" b="1" i="0">
                  <a:solidFill>
                    <a:srgbClr val="0F172A"/>
                  </a:solidFill>
                </a:rPr>
                <a:t>Vehicle Leasing</a:t>
              </a:r>
              <a:endParaRPr sz="1700" i="0">
                <a:solidFill>
                  <a:srgbClr val="002060"/>
                </a:solidFill>
              </a:endParaRPr>
            </a:p>
            <a:p>
              <a:pPr marL="0" lvl="0" indent="0" algn="l" rtl="0">
                <a:spcBef>
                  <a:spcPts val="700"/>
                </a:spcBef>
                <a:spcAft>
                  <a:spcPts val="0"/>
                </a:spcAft>
                <a:buNone/>
              </a:pPr>
              <a:r>
                <a:rPr lang="en" sz="1000" b="1" i="0">
                  <a:solidFill>
                    <a:srgbClr val="166534"/>
                  </a:solidFill>
                  <a:highlight>
                    <a:srgbClr val="F0FDF4"/>
                  </a:highlight>
                </a:rPr>
                <a:t>Non-Mandatory, Best in Class Service • Global Operations</a:t>
              </a:r>
              <a:endParaRPr sz="1000" i="0">
                <a:solidFill>
                  <a:srgbClr val="002060"/>
                </a:solidFill>
              </a:endParaRPr>
            </a:p>
            <a:p>
              <a:pPr marL="342900" lvl="0" indent="-228600" algn="l" rtl="0">
                <a:spcBef>
                  <a:spcPts val="700"/>
                </a:spcBef>
                <a:spcAft>
                  <a:spcPts val="0"/>
                </a:spcAft>
                <a:buClr>
                  <a:schemeClr val="dk1"/>
                </a:buClr>
                <a:buSzPts val="1000"/>
                <a:buFont typeface="Arial"/>
                <a:buChar char="●"/>
              </a:pPr>
              <a:r>
                <a:rPr lang="en" sz="1000" b="1">
                  <a:solidFill>
                    <a:schemeClr val="dk1"/>
                  </a:solidFill>
                </a:rPr>
                <a:t>Predictable, Competitive Rates:</a:t>
              </a:r>
              <a:r>
                <a:rPr lang="en" sz="1000">
                  <a:solidFill>
                    <a:schemeClr val="dk1"/>
                  </a:solidFill>
                </a:rPr>
                <a:t> Full-service leasing provides transparent, all-inclusive rates averaging </a:t>
              </a:r>
              <a:r>
                <a:rPr lang="en" sz="1000" b="1">
                  <a:solidFill>
                    <a:schemeClr val="dk1"/>
                  </a:solidFill>
                </a:rPr>
                <a:t>30% below commercial leasing</a:t>
              </a:r>
              <a:r>
                <a:rPr lang="en" sz="1000">
                  <a:solidFill>
                    <a:schemeClr val="dk1"/>
                  </a:solidFill>
                </a:rPr>
                <a:t> and </a:t>
              </a:r>
              <a:r>
                <a:rPr lang="en" sz="1000" b="1" u="sng">
                  <a:solidFill>
                    <a:schemeClr val="dk1"/>
                  </a:solidFill>
                </a:rPr>
                <a:t>13% below agency-owned fleet costs</a:t>
              </a:r>
              <a:r>
                <a:rPr lang="en" sz="1000" u="sng">
                  <a:solidFill>
                    <a:schemeClr val="dk1"/>
                  </a:solidFill>
                </a:rPr>
                <a:t>. </a:t>
              </a:r>
              <a:endParaRPr sz="1000" i="0" u="sng">
                <a:solidFill>
                  <a:schemeClr val="dk1"/>
                </a:solidFill>
              </a:endParaRPr>
            </a:p>
            <a:p>
              <a:pPr marL="342900" lvl="0" indent="-228600" algn="l" rtl="0">
                <a:spcBef>
                  <a:spcPts val="500"/>
                </a:spcBef>
                <a:spcAft>
                  <a:spcPts val="0"/>
                </a:spcAft>
                <a:buClr>
                  <a:schemeClr val="dk1"/>
                </a:buClr>
                <a:buSzPts val="1000"/>
                <a:buFont typeface="Arial"/>
                <a:buChar char="●"/>
              </a:pPr>
              <a:r>
                <a:rPr lang="en" sz="1000" b="1">
                  <a:solidFill>
                    <a:schemeClr val="dk1"/>
                  </a:solidFill>
                </a:rPr>
                <a:t>Greater Mission Focus:</a:t>
              </a:r>
              <a:r>
                <a:rPr lang="en" sz="1000">
                  <a:solidFill>
                    <a:schemeClr val="dk1"/>
                  </a:solidFill>
                </a:rPr>
                <a:t> GSA manages vehicle lifecycle support, reducing administrative workload and allowing agencies to remain focused on mission priorities. </a:t>
              </a:r>
              <a:endParaRPr sz="1000" i="0">
                <a:solidFill>
                  <a:schemeClr val="dk1"/>
                </a:solidFill>
              </a:endParaRPr>
            </a:p>
          </p:txBody>
        </p:sp>
      </p:grpSp>
      <p:grpSp>
        <p:nvGrpSpPr>
          <p:cNvPr id="284" name="Google Shape;284;p37">
            <a:extLst>
              <a:ext uri="{C183D7F6-B498-43B3-948B-1728B52AA6E4}">
                <adec:decorative xmlns:adec="http://schemas.microsoft.com/office/drawing/2017/decorative" val="1"/>
              </a:ext>
            </a:extLst>
          </p:cNvPr>
          <p:cNvGrpSpPr/>
          <p:nvPr/>
        </p:nvGrpSpPr>
        <p:grpSpPr>
          <a:xfrm>
            <a:off x="4714875" y="3057900"/>
            <a:ext cx="4072050" cy="1846190"/>
            <a:chOff x="0" y="0"/>
            <a:chExt cx="5429400" cy="2333700"/>
          </a:xfrm>
        </p:grpSpPr>
        <p:sp>
          <p:nvSpPr>
            <p:cNvPr id="285" name="Google Shape;285;p37"/>
            <p:cNvSpPr/>
            <p:nvPr/>
          </p:nvSpPr>
          <p:spPr>
            <a:xfrm>
              <a:off x="0" y="0"/>
              <a:ext cx="5429400" cy="2333700"/>
            </a:xfrm>
            <a:prstGeom prst="roundRect">
              <a:avLst>
                <a:gd name="adj" fmla="val 6530"/>
              </a:avLst>
            </a:prstGeom>
            <a:solidFill>
              <a:srgbClr val="FFFFFF"/>
            </a:solidFill>
            <a:ln w="107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6" name="Google Shape;286;p37"/>
            <p:cNvSpPr/>
            <p:nvPr/>
          </p:nvSpPr>
          <p:spPr>
            <a:xfrm>
              <a:off x="0" y="0"/>
              <a:ext cx="5429400" cy="76200"/>
            </a:xfrm>
            <a:prstGeom prst="roundRect">
              <a:avLst>
                <a:gd name="adj" fmla="val 50000"/>
              </a:avLst>
            </a:prstGeom>
            <a:solidFill>
              <a:srgbClr val="002060"/>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7" name="Google Shape;287;p37"/>
            <p:cNvSpPr txBox="1"/>
            <p:nvPr/>
          </p:nvSpPr>
          <p:spPr>
            <a:xfrm>
              <a:off x="86967" y="116683"/>
              <a:ext cx="4972200" cy="2163000"/>
            </a:xfrm>
            <a:prstGeom prst="rect">
              <a:avLst/>
            </a:prstGeom>
            <a:solidFill>
              <a:srgbClr val="000000">
                <a:alpha val="0"/>
              </a:srgbClr>
            </a:solidFill>
            <a:ln>
              <a:noFill/>
            </a:ln>
          </p:spPr>
          <p:txBody>
            <a:bodyPr spcFirstLastPara="1" wrap="square" lIns="0" tIns="0" rIns="0" bIns="0" anchor="t" anchorCtr="0">
              <a:spAutoFit/>
            </a:bodyPr>
            <a:lstStyle/>
            <a:p>
              <a:pPr marL="0" lvl="0" indent="0" algn="l" rtl="0">
                <a:spcBef>
                  <a:spcPts val="0"/>
                </a:spcBef>
                <a:spcAft>
                  <a:spcPts val="0"/>
                </a:spcAft>
                <a:buNone/>
              </a:pPr>
              <a:r>
                <a:rPr lang="en" sz="1700" b="0" i="0">
                  <a:solidFill>
                    <a:srgbClr val="002060"/>
                  </a:solidFill>
                  <a:latin typeface="Material Icons"/>
                  <a:ea typeface="Material Icons"/>
                  <a:cs typeface="Material Icons"/>
                  <a:sym typeface="Material Icons"/>
                </a:rPr>
                <a:t>build</a:t>
              </a:r>
              <a:r>
                <a:rPr lang="en" sz="1700" i="0">
                  <a:solidFill>
                    <a:srgbClr val="002060"/>
                  </a:solidFill>
                </a:rPr>
                <a:t> </a:t>
              </a:r>
              <a:r>
                <a:rPr lang="en" sz="1200" b="1" i="0">
                  <a:solidFill>
                    <a:srgbClr val="0F172A"/>
                  </a:solidFill>
                </a:rPr>
                <a:t>Managed Services</a:t>
              </a:r>
              <a:endParaRPr sz="1700" i="0">
                <a:solidFill>
                  <a:srgbClr val="002060"/>
                </a:solidFill>
              </a:endParaRPr>
            </a:p>
            <a:p>
              <a:pPr marL="0" lvl="0" indent="0" algn="l" rtl="0">
                <a:spcBef>
                  <a:spcPts val="700"/>
                </a:spcBef>
                <a:spcAft>
                  <a:spcPts val="0"/>
                </a:spcAft>
                <a:buNone/>
              </a:pPr>
              <a:r>
                <a:rPr lang="en" sz="1000" b="1">
                  <a:solidFill>
                    <a:srgbClr val="44403C"/>
                  </a:solidFill>
                  <a:highlight>
                    <a:srgbClr val="F5F5F4"/>
                  </a:highlight>
                </a:rPr>
                <a:t>Supporting Agency-Owned Fleets</a:t>
              </a:r>
              <a:endParaRPr sz="1000" i="0">
                <a:solidFill>
                  <a:srgbClr val="002060"/>
                </a:solidFill>
              </a:endParaRPr>
            </a:p>
            <a:p>
              <a:pPr marL="342900" lvl="0" indent="-228600" algn="l" rtl="0">
                <a:spcBef>
                  <a:spcPts val="700"/>
                </a:spcBef>
                <a:spcAft>
                  <a:spcPts val="0"/>
                </a:spcAft>
                <a:buClr>
                  <a:schemeClr val="dk1"/>
                </a:buClr>
                <a:buSzPts val="1000"/>
                <a:buFont typeface="Arial"/>
                <a:buChar char="●"/>
              </a:pPr>
              <a:r>
                <a:rPr lang="en" sz="1000" b="1">
                  <a:solidFill>
                    <a:schemeClr val="dk1"/>
                  </a:solidFill>
                </a:rPr>
                <a:t>Simplified Fleet Management: </a:t>
              </a:r>
              <a:r>
                <a:rPr lang="en" sz="1000">
                  <a:solidFill>
                    <a:schemeClr val="dk1"/>
                  </a:solidFill>
                </a:rPr>
                <a:t>Centralized support and integrated billing through GSAFleet.gov reduce contracting and administrative burden. </a:t>
              </a:r>
              <a:r>
                <a:rPr lang="en" sz="1000" b="1">
                  <a:solidFill>
                    <a:schemeClr val="dk1"/>
                  </a:solidFill>
                </a:rPr>
                <a:t>More solutions on the horizon!</a:t>
              </a:r>
              <a:endParaRPr sz="1000" b="1" i="0">
                <a:solidFill>
                  <a:schemeClr val="dk1"/>
                </a:solidFill>
              </a:endParaRPr>
            </a:p>
            <a:p>
              <a:pPr marL="342900" lvl="0" indent="-228600" algn="l" rtl="0">
                <a:spcBef>
                  <a:spcPts val="300"/>
                </a:spcBef>
                <a:spcAft>
                  <a:spcPts val="0"/>
                </a:spcAft>
                <a:buClr>
                  <a:schemeClr val="dk1"/>
                </a:buClr>
                <a:buSzPts val="1000"/>
                <a:buFont typeface="Arial"/>
                <a:buChar char="●"/>
              </a:pPr>
              <a:r>
                <a:rPr lang="en" sz="1000" b="1">
                  <a:solidFill>
                    <a:schemeClr val="dk1"/>
                  </a:solidFill>
                </a:rPr>
                <a:t>Advanced</a:t>
              </a:r>
              <a:r>
                <a:rPr lang="en" sz="1000" b="1" i="0">
                  <a:solidFill>
                    <a:schemeClr val="dk1"/>
                  </a:solidFill>
                </a:rPr>
                <a:t> Telematics:</a:t>
              </a:r>
              <a:r>
                <a:rPr lang="en" sz="1000" i="0">
                  <a:solidFill>
                    <a:schemeClr val="dk1"/>
                  </a:solidFill>
                </a:rPr>
                <a:t> </a:t>
              </a:r>
              <a:r>
                <a:rPr lang="en" sz="1000">
                  <a:solidFill>
                    <a:schemeClr val="dk1"/>
                  </a:solidFill>
                </a:rPr>
                <a:t>Agencies receive competitive pricing, installation support, and seamless integration with Geotab’s FedRAMP-authorized platform.</a:t>
              </a:r>
              <a:endParaRPr sz="1000" i="0">
                <a:solidFill>
                  <a:schemeClr val="dk1"/>
                </a:solidFill>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73"/>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434343"/>
              </a:buClr>
              <a:buSzPts val="2800"/>
              <a:buFont typeface="Arial"/>
              <a:buNone/>
            </a:pPr>
            <a:r>
              <a:rPr lang="en" sz="2400" dirty="0">
                <a:latin typeface="Inter ExtraBold"/>
                <a:ea typeface="Inter ExtraBold"/>
                <a:cs typeface="Inter ExtraBold"/>
                <a:sym typeface="Inter ExtraBold"/>
              </a:rPr>
              <a:t>Approved Resellers </a:t>
            </a:r>
            <a:endParaRPr sz="2400" dirty="0">
              <a:latin typeface="Inter ExtraBold"/>
              <a:ea typeface="Inter ExtraBold"/>
              <a:cs typeface="Inter ExtraBold"/>
              <a:sym typeface="Inter ExtraBold"/>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734" name="Google Shape;734;p73"/>
          <p:cNvSpPr/>
          <p:nvPr/>
        </p:nvSpPr>
        <p:spPr>
          <a:xfrm>
            <a:off x="579525" y="1703600"/>
            <a:ext cx="4088100" cy="1099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Current BPA Vendors</a:t>
            </a:r>
            <a:endParaRPr b="1">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All four awards are designated small business set-asides, supporting socio-economic goals.</a:t>
            </a:r>
            <a:endParaRPr>
              <a:solidFill>
                <a:schemeClr val="dk1"/>
              </a:solidFill>
            </a:endParaRPr>
          </a:p>
          <a:p>
            <a:pPr marL="0" lvl="0" indent="0" algn="l" rtl="0">
              <a:spcBef>
                <a:spcPts val="0"/>
              </a:spcBef>
              <a:spcAft>
                <a:spcPts val="0"/>
              </a:spcAft>
              <a:buNone/>
            </a:pPr>
            <a:endParaRPr/>
          </a:p>
        </p:txBody>
      </p:sp>
      <p:pic>
        <p:nvPicPr>
          <p:cNvPr id="735" name="Google Shape;735;p7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49175" y="2874725"/>
            <a:ext cx="5544451" cy="2094925"/>
          </a:xfrm>
          <a:prstGeom prst="rect">
            <a:avLst/>
          </a:prstGeom>
          <a:noFill/>
          <a:ln>
            <a:noFill/>
          </a:ln>
        </p:spPr>
      </p:pic>
      <p:pic>
        <p:nvPicPr>
          <p:cNvPr id="736" name="Google Shape;736;p73" descr="Sales rep shows a Canon MFD printer touchscreen to a couple at a tech solutions display."/>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498426" y="1750175"/>
            <a:ext cx="2645574" cy="264557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74"/>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434343"/>
              </a:buClr>
              <a:buSzPts val="2800"/>
              <a:buFont typeface="Arial"/>
              <a:buNone/>
            </a:pPr>
            <a:r>
              <a:rPr lang="en" sz="2400" dirty="0">
                <a:latin typeface="Inter ExtraBold"/>
                <a:ea typeface="Inter ExtraBold"/>
                <a:cs typeface="Inter ExtraBold"/>
                <a:sym typeface="Inter ExtraBold"/>
              </a:rPr>
              <a:t>How To Buy</a:t>
            </a:r>
            <a:endParaRPr sz="2400" dirty="0">
              <a:latin typeface="Inter ExtraBold"/>
              <a:ea typeface="Inter ExtraBold"/>
              <a:cs typeface="Inter ExtraBold"/>
              <a:sym typeface="Inter ExtraBold"/>
            </a:endParaRPr>
          </a:p>
          <a:p>
            <a:pPr marL="0" lvl="0" indent="0" algn="l" rtl="0">
              <a:spcBef>
                <a:spcPts val="0"/>
              </a:spcBef>
              <a:spcAft>
                <a:spcPts val="0"/>
              </a:spcAft>
              <a:buNone/>
            </a:pPr>
            <a:endParaRPr dirty="0"/>
          </a:p>
        </p:txBody>
      </p:sp>
      <p:sp>
        <p:nvSpPr>
          <p:cNvPr id="742" name="Google Shape;742;p74"/>
          <p:cNvSpPr txBox="1">
            <a:spLocks noGrp="1"/>
          </p:cNvSpPr>
          <p:nvPr>
            <p:ph type="body" idx="1"/>
          </p:nvPr>
        </p:nvSpPr>
        <p:spPr>
          <a:xfrm>
            <a:off x="444000" y="1750175"/>
            <a:ext cx="3999900" cy="3225050"/>
          </a:xfrm>
          <a:prstGeom prst="rect">
            <a:avLst/>
          </a:prstGeom>
        </p:spPr>
        <p:txBody>
          <a:bodyPr spcFirstLastPara="1" wrap="square" lIns="91425" tIns="91425" rIns="91425" bIns="91425" anchor="t" anchorCtr="0">
            <a:normAutofit fontScale="55000" lnSpcReduction="20000"/>
          </a:bodyPr>
          <a:lstStyle/>
          <a:p>
            <a:pPr marL="0" lvl="0" indent="0" algn="l" rtl="0">
              <a:lnSpc>
                <a:spcPct val="150000"/>
              </a:lnSpc>
              <a:spcBef>
                <a:spcPts val="1000"/>
              </a:spcBef>
              <a:spcAft>
                <a:spcPts val="0"/>
              </a:spcAft>
              <a:buClr>
                <a:schemeClr val="dk1"/>
              </a:buClr>
              <a:buSzPct val="36667"/>
              <a:buFont typeface="Arial"/>
              <a:buNone/>
            </a:pPr>
            <a:r>
              <a:rPr lang="en" sz="3000" b="1" dirty="0">
                <a:solidFill>
                  <a:schemeClr val="dk1"/>
                </a:solidFill>
              </a:rPr>
              <a:t>Order through GSA Advantage Select</a:t>
            </a:r>
            <a:endParaRPr sz="3000" b="1" dirty="0">
              <a:solidFill>
                <a:schemeClr val="dk1"/>
              </a:solidFill>
            </a:endParaRPr>
          </a:p>
          <a:p>
            <a:pPr marL="914400" lvl="0" indent="-319405" algn="l" rtl="0">
              <a:lnSpc>
                <a:spcPct val="150000"/>
              </a:lnSpc>
              <a:spcBef>
                <a:spcPts val="0"/>
              </a:spcBef>
              <a:spcAft>
                <a:spcPts val="0"/>
              </a:spcAft>
              <a:buClr>
                <a:schemeClr val="dk1"/>
              </a:buClr>
              <a:buSzPct val="100000"/>
              <a:buAutoNum type="arabicPeriod"/>
            </a:pPr>
            <a:r>
              <a:rPr lang="en" sz="2600" dirty="0">
                <a:solidFill>
                  <a:schemeClr val="dk1"/>
                </a:solidFill>
              </a:rPr>
              <a:t>Choose a pre-configured printer</a:t>
            </a:r>
            <a:endParaRPr sz="2600" dirty="0">
              <a:solidFill>
                <a:schemeClr val="dk1"/>
              </a:solidFill>
            </a:endParaRPr>
          </a:p>
          <a:p>
            <a:pPr marL="914400" lvl="0" indent="-319405" algn="l" rtl="0">
              <a:lnSpc>
                <a:spcPct val="150000"/>
              </a:lnSpc>
              <a:spcBef>
                <a:spcPts val="1000"/>
              </a:spcBef>
              <a:spcAft>
                <a:spcPts val="0"/>
              </a:spcAft>
              <a:buClr>
                <a:schemeClr val="dk1"/>
              </a:buClr>
              <a:buSzPct val="100000"/>
              <a:buAutoNum type="arabicPeriod"/>
            </a:pPr>
            <a:r>
              <a:rPr lang="en" sz="2600" dirty="0">
                <a:solidFill>
                  <a:schemeClr val="dk1"/>
                </a:solidFill>
              </a:rPr>
              <a:t>Add approved options if needed</a:t>
            </a:r>
            <a:endParaRPr sz="2600" dirty="0">
              <a:solidFill>
                <a:schemeClr val="dk1"/>
              </a:solidFill>
            </a:endParaRPr>
          </a:p>
          <a:p>
            <a:pPr marL="914400" lvl="0" indent="-319405" algn="l" rtl="0">
              <a:lnSpc>
                <a:spcPct val="150000"/>
              </a:lnSpc>
              <a:spcBef>
                <a:spcPts val="1000"/>
              </a:spcBef>
              <a:spcAft>
                <a:spcPts val="0"/>
              </a:spcAft>
              <a:buClr>
                <a:schemeClr val="dk1"/>
              </a:buClr>
              <a:buSzPct val="100000"/>
              <a:buAutoNum type="arabicPeriod"/>
            </a:pPr>
            <a:r>
              <a:rPr lang="en" sz="2600" dirty="0">
                <a:solidFill>
                  <a:schemeClr val="dk1"/>
                </a:solidFill>
              </a:rPr>
              <a:t>Add it to your shopping cart</a:t>
            </a:r>
            <a:endParaRPr sz="2600" dirty="0">
              <a:solidFill>
                <a:schemeClr val="dk1"/>
              </a:solidFill>
            </a:endParaRPr>
          </a:p>
          <a:p>
            <a:pPr marL="914400" lvl="0" indent="-319405" algn="l" rtl="0">
              <a:lnSpc>
                <a:spcPct val="150000"/>
              </a:lnSpc>
              <a:spcBef>
                <a:spcPts val="1000"/>
              </a:spcBef>
              <a:spcAft>
                <a:spcPts val="0"/>
              </a:spcAft>
              <a:buClr>
                <a:schemeClr val="dk1"/>
              </a:buClr>
              <a:buSzPct val="100000"/>
              <a:buAutoNum type="arabicPeriod"/>
            </a:pPr>
            <a:r>
              <a:rPr lang="en" sz="2600" dirty="0">
                <a:solidFill>
                  <a:schemeClr val="dk1"/>
                </a:solidFill>
              </a:rPr>
              <a:t>Checkout of your cart when done</a:t>
            </a:r>
            <a:endParaRPr sz="2600" dirty="0">
              <a:solidFill>
                <a:schemeClr val="dk1"/>
              </a:solidFill>
            </a:endParaRPr>
          </a:p>
          <a:p>
            <a:pPr marL="0" lvl="0" indent="0" algn="l" rtl="0">
              <a:lnSpc>
                <a:spcPct val="100000"/>
              </a:lnSpc>
              <a:spcBef>
                <a:spcPts val="1000"/>
              </a:spcBef>
              <a:spcAft>
                <a:spcPts val="0"/>
              </a:spcAft>
              <a:buClr>
                <a:schemeClr val="dk1"/>
              </a:buClr>
              <a:buSzPct val="36667"/>
              <a:buFont typeface="Arial"/>
              <a:buNone/>
            </a:pPr>
            <a:r>
              <a:rPr lang="en" sz="2900" b="1" dirty="0">
                <a:solidFill>
                  <a:srgbClr val="009999"/>
                </a:solidFill>
              </a:rPr>
              <a:t>Contact our vendors directly</a:t>
            </a:r>
            <a:r>
              <a:rPr lang="en" sz="2900" dirty="0">
                <a:solidFill>
                  <a:srgbClr val="009999"/>
                </a:solidFill>
              </a:rPr>
              <a:t>:</a:t>
            </a:r>
          </a:p>
          <a:p>
            <a:pPr marL="0" lvl="0" indent="0">
              <a:lnSpc>
                <a:spcPct val="100000"/>
              </a:lnSpc>
              <a:spcBef>
                <a:spcPts val="1000"/>
              </a:spcBef>
              <a:buClr>
                <a:schemeClr val="dk1"/>
              </a:buClr>
              <a:buSzPct val="36667"/>
              <a:buNone/>
            </a:pPr>
            <a:r>
              <a:rPr lang="en-US" sz="2900" dirty="0">
                <a:hlinkClick r:id="rId3"/>
              </a:rPr>
              <a:t>http://gsa.gov/printers</a:t>
            </a:r>
            <a:endParaRPr sz="2500" dirty="0">
              <a:solidFill>
                <a:schemeClr val="dk1"/>
              </a:solidFill>
            </a:endParaRPr>
          </a:p>
          <a:p>
            <a:pPr marL="0" lvl="0" indent="0" algn="l" rtl="0">
              <a:spcBef>
                <a:spcPts val="0"/>
              </a:spcBef>
              <a:spcAft>
                <a:spcPts val="1200"/>
              </a:spcAft>
              <a:buNone/>
            </a:pPr>
            <a:endParaRPr dirty="0"/>
          </a:p>
        </p:txBody>
      </p:sp>
      <p:pic>
        <p:nvPicPr>
          <p:cNvPr id="743" name="Google Shape;743;p74" descr="Black woman checking off an online order list while shopping on her laptop at home."/>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429475" y="1885812"/>
            <a:ext cx="3088525" cy="30885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75"/>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434343"/>
              </a:buClr>
              <a:buSzPts val="2800"/>
              <a:buFont typeface="Arial"/>
              <a:buNone/>
            </a:pPr>
            <a:r>
              <a:rPr lang="en" sz="2400" dirty="0">
                <a:latin typeface="Inter ExtraBold"/>
                <a:ea typeface="Inter ExtraBold"/>
                <a:cs typeface="Inter ExtraBold"/>
                <a:sym typeface="Inter ExtraBold"/>
              </a:rPr>
              <a:t>Reasons to Choose GSA</a:t>
            </a:r>
            <a:endParaRPr sz="2400" dirty="0">
              <a:latin typeface="Inter ExtraBold"/>
              <a:ea typeface="Inter ExtraBold"/>
              <a:cs typeface="Inter ExtraBold"/>
              <a:sym typeface="Inter ExtraBold"/>
            </a:endParaRPr>
          </a:p>
          <a:p>
            <a:pPr marL="0" lvl="0" indent="0" algn="l" rtl="0">
              <a:spcBef>
                <a:spcPts val="0"/>
              </a:spcBef>
              <a:spcAft>
                <a:spcPts val="0"/>
              </a:spcAft>
              <a:buNone/>
            </a:pPr>
            <a:endParaRPr dirty="0"/>
          </a:p>
        </p:txBody>
      </p:sp>
      <p:sp>
        <p:nvSpPr>
          <p:cNvPr id="749" name="Google Shape;749;p75"/>
          <p:cNvSpPr txBox="1">
            <a:spLocks noGrp="1"/>
          </p:cNvSpPr>
          <p:nvPr>
            <p:ph type="body" idx="1"/>
          </p:nvPr>
        </p:nvSpPr>
        <p:spPr>
          <a:xfrm>
            <a:off x="444000" y="1884925"/>
            <a:ext cx="3999900" cy="3090300"/>
          </a:xfrm>
          <a:prstGeom prst="rect">
            <a:avLst/>
          </a:prstGeom>
        </p:spPr>
        <p:txBody>
          <a:bodyPr spcFirstLastPara="1" wrap="square" lIns="91425" tIns="91425" rIns="91425" bIns="91425" anchor="t" anchorCtr="0">
            <a:normAutofit fontScale="70000" lnSpcReduction="20000"/>
          </a:bodyPr>
          <a:lstStyle/>
          <a:p>
            <a:pPr marL="0" lvl="0" indent="0" algn="l" rtl="0">
              <a:lnSpc>
                <a:spcPct val="100000"/>
              </a:lnSpc>
              <a:spcBef>
                <a:spcPts val="0"/>
              </a:spcBef>
              <a:spcAft>
                <a:spcPts val="0"/>
              </a:spcAft>
              <a:buClr>
                <a:schemeClr val="dk1"/>
              </a:buClr>
              <a:buSzPct val="30556"/>
              <a:buFont typeface="Arial"/>
              <a:buNone/>
            </a:pPr>
            <a:r>
              <a:rPr lang="en" sz="3600" b="1">
                <a:solidFill>
                  <a:schemeClr val="dk1"/>
                </a:solidFill>
              </a:rPr>
              <a:t>Vendor accountability</a:t>
            </a:r>
            <a:endParaRPr sz="3600" b="1">
              <a:solidFill>
                <a:schemeClr val="dk1"/>
              </a:solidFill>
            </a:endParaRPr>
          </a:p>
          <a:p>
            <a:pPr marL="0" lvl="0" indent="0" algn="l" rtl="0">
              <a:lnSpc>
                <a:spcPct val="100000"/>
              </a:lnSpc>
              <a:spcBef>
                <a:spcPts val="0"/>
              </a:spcBef>
              <a:spcAft>
                <a:spcPts val="0"/>
              </a:spcAft>
              <a:buClr>
                <a:schemeClr val="dk1"/>
              </a:buClr>
              <a:buSzPct val="30556"/>
              <a:buFont typeface="Arial"/>
              <a:buNone/>
            </a:pPr>
            <a:endParaRPr sz="3600" b="1">
              <a:solidFill>
                <a:schemeClr val="dk1"/>
              </a:solidFill>
            </a:endParaRPr>
          </a:p>
          <a:p>
            <a:pPr marL="457200" lvl="0" indent="-347663" algn="l" rtl="0">
              <a:lnSpc>
                <a:spcPct val="100000"/>
              </a:lnSpc>
              <a:spcBef>
                <a:spcPts val="0"/>
              </a:spcBef>
              <a:spcAft>
                <a:spcPts val="0"/>
              </a:spcAft>
              <a:buClr>
                <a:schemeClr val="dk1"/>
              </a:buClr>
              <a:buSzPct val="100000"/>
              <a:buChar char="●"/>
            </a:pPr>
            <a:r>
              <a:rPr lang="en" sz="3000">
                <a:solidFill>
                  <a:schemeClr val="dk1"/>
                </a:solidFill>
              </a:rPr>
              <a:t>Provide accurate catalogs</a:t>
            </a:r>
            <a:endParaRPr sz="3000">
              <a:solidFill>
                <a:schemeClr val="dk1"/>
              </a:solidFill>
            </a:endParaRPr>
          </a:p>
          <a:p>
            <a:pPr marL="457200" lvl="0" indent="0" algn="l" rtl="0">
              <a:lnSpc>
                <a:spcPct val="100000"/>
              </a:lnSpc>
              <a:spcBef>
                <a:spcPts val="0"/>
              </a:spcBef>
              <a:spcAft>
                <a:spcPts val="0"/>
              </a:spcAft>
              <a:buClr>
                <a:schemeClr val="dk1"/>
              </a:buClr>
              <a:buSzPct val="36667"/>
              <a:buFont typeface="Arial"/>
              <a:buNone/>
            </a:pPr>
            <a:endParaRPr sz="3000">
              <a:solidFill>
                <a:schemeClr val="dk1"/>
              </a:solidFill>
            </a:endParaRPr>
          </a:p>
          <a:p>
            <a:pPr marL="457200" lvl="0" indent="-347663" algn="l" rtl="0">
              <a:lnSpc>
                <a:spcPct val="100000"/>
              </a:lnSpc>
              <a:spcBef>
                <a:spcPts val="560"/>
              </a:spcBef>
              <a:spcAft>
                <a:spcPts val="0"/>
              </a:spcAft>
              <a:buClr>
                <a:schemeClr val="dk1"/>
              </a:buClr>
              <a:buSzPct val="100000"/>
              <a:buChar char="●"/>
            </a:pPr>
            <a:r>
              <a:rPr lang="en" sz="3000">
                <a:solidFill>
                  <a:schemeClr val="dk1"/>
                </a:solidFill>
              </a:rPr>
              <a:t>Monthly sales reporting</a:t>
            </a:r>
            <a:br>
              <a:rPr lang="en" sz="3000">
                <a:solidFill>
                  <a:schemeClr val="dk1"/>
                </a:solidFill>
              </a:rPr>
            </a:br>
            <a:endParaRPr sz="3000">
              <a:solidFill>
                <a:schemeClr val="dk1"/>
              </a:solidFill>
            </a:endParaRPr>
          </a:p>
          <a:p>
            <a:pPr marL="457200" lvl="0" indent="-347663" algn="l" rtl="0">
              <a:lnSpc>
                <a:spcPct val="100000"/>
              </a:lnSpc>
              <a:spcBef>
                <a:spcPts val="0"/>
              </a:spcBef>
              <a:spcAft>
                <a:spcPts val="0"/>
              </a:spcAft>
              <a:buClr>
                <a:schemeClr val="dk1"/>
              </a:buClr>
              <a:buSzPct val="100000"/>
              <a:buChar char="●"/>
            </a:pPr>
            <a:r>
              <a:rPr lang="en" sz="3000">
                <a:solidFill>
                  <a:schemeClr val="dk1"/>
                </a:solidFill>
              </a:rPr>
              <a:t>Offer current models only</a:t>
            </a:r>
            <a:endParaRPr sz="3000">
              <a:solidFill>
                <a:schemeClr val="dk1"/>
              </a:solidFill>
            </a:endParaRPr>
          </a:p>
          <a:p>
            <a:pPr marL="457200" lvl="0" indent="0" algn="l" rtl="0">
              <a:lnSpc>
                <a:spcPct val="100000"/>
              </a:lnSpc>
              <a:spcBef>
                <a:spcPts val="560"/>
              </a:spcBef>
              <a:spcAft>
                <a:spcPts val="0"/>
              </a:spcAft>
              <a:buClr>
                <a:schemeClr val="dk1"/>
              </a:buClr>
              <a:buSzPct val="36667"/>
              <a:buFont typeface="Arial"/>
              <a:buNone/>
            </a:pPr>
            <a:endParaRPr sz="3000">
              <a:solidFill>
                <a:schemeClr val="dk1"/>
              </a:solidFill>
            </a:endParaRPr>
          </a:p>
          <a:p>
            <a:pPr marL="457200" lvl="0" indent="-347663" algn="l" rtl="0">
              <a:lnSpc>
                <a:spcPct val="100000"/>
              </a:lnSpc>
              <a:spcBef>
                <a:spcPts val="0"/>
              </a:spcBef>
              <a:spcAft>
                <a:spcPts val="0"/>
              </a:spcAft>
              <a:buClr>
                <a:schemeClr val="dk1"/>
              </a:buClr>
              <a:buSzPct val="100000"/>
              <a:buChar char="●"/>
            </a:pPr>
            <a:r>
              <a:rPr lang="en" sz="3000">
                <a:solidFill>
                  <a:schemeClr val="dk1"/>
                </a:solidFill>
              </a:rPr>
              <a:t>Stakeholder support and order fulfillment</a:t>
            </a:r>
            <a:endParaRPr sz="3000">
              <a:solidFill>
                <a:schemeClr val="dk1"/>
              </a:solidFill>
            </a:endParaRPr>
          </a:p>
          <a:p>
            <a:pPr marL="0" lvl="0" indent="0" algn="l" rtl="0">
              <a:spcBef>
                <a:spcPts val="0"/>
              </a:spcBef>
              <a:spcAft>
                <a:spcPts val="1200"/>
              </a:spcAft>
              <a:buNone/>
            </a:pPr>
            <a:endParaRPr/>
          </a:p>
        </p:txBody>
      </p:sp>
      <p:pic>
        <p:nvPicPr>
          <p:cNvPr id="750" name="Google Shape;750;p75" descr="Diverse GSA vendors proudly staff a booth featuring GSA branding, schedules, and accountability materials."/>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762775" y="1750175"/>
            <a:ext cx="3088525" cy="308852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pic>
        <p:nvPicPr>
          <p:cNvPr id="755" name="Google Shape;755;p76">
            <a:extLst>
              <a:ext uri="{C183D7F6-B498-43B3-948B-1728B52AA6E4}">
                <adec:decorative xmlns:adec="http://schemas.microsoft.com/office/drawing/2017/decorative" val="1"/>
              </a:ext>
            </a:extLst>
          </p:cNvPr>
          <p:cNvPicPr preferRelativeResize="0"/>
          <p:nvPr/>
        </p:nvPicPr>
        <p:blipFill rotWithShape="1">
          <a:blip r:embed="rId3">
            <a:alphaModFix/>
          </a:blip>
          <a:srcRect l="6650" t="27451" r="53602" b="9697"/>
          <a:stretch>
            <a:fillRect/>
          </a:stretch>
        </p:blipFill>
        <p:spPr>
          <a:xfrm>
            <a:off x="0" y="-17275"/>
            <a:ext cx="9143850" cy="5160775"/>
          </a:xfrm>
          <a:prstGeom prst="rect">
            <a:avLst/>
          </a:prstGeom>
          <a:noFill/>
          <a:ln>
            <a:noFill/>
          </a:ln>
        </p:spPr>
      </p:pic>
      <p:sp>
        <p:nvSpPr>
          <p:cNvPr id="756" name="Google Shape;756;p76">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758" name="Google Shape;758;p76" descr="ATRW Log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09253" y="238195"/>
            <a:ext cx="1266000" cy="569700"/>
          </a:xfrm>
          <a:prstGeom prst="rect">
            <a:avLst/>
          </a:prstGeom>
          <a:noFill/>
          <a:ln>
            <a:noFill/>
          </a:ln>
        </p:spPr>
      </p:pic>
      <p:sp>
        <p:nvSpPr>
          <p:cNvPr id="759" name="Google Shape;759;p76"/>
          <p:cNvSpPr txBox="1">
            <a:spLocks noGrp="1"/>
          </p:cNvSpPr>
          <p:nvPr>
            <p:ph type="title" idx="4294967295"/>
          </p:nvPr>
        </p:nvSpPr>
        <p:spPr>
          <a:xfrm>
            <a:off x="438150" y="1143000"/>
            <a:ext cx="8267700" cy="619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18" b="1" i="0" u="none" strike="noStrike" kern="0" cap="none" spc="0" normalizeH="0" baseline="0" noProof="0" dirty="0">
                <a:ln>
                  <a:noFill/>
                </a:ln>
                <a:solidFill>
                  <a:srgbClr val="2563EB"/>
                </a:solidFill>
                <a:effectLst/>
                <a:uLnTx/>
                <a:uFillTx/>
                <a:latin typeface="Arial"/>
                <a:ea typeface="Arial"/>
                <a:cs typeface="Arial"/>
                <a:sym typeface="Arial"/>
              </a:rPr>
              <a:t>Webinar Conclusion &amp; Support</a:t>
            </a:r>
          </a:p>
          <a:p>
            <a:pPr marL="0" marR="0" lvl="0" indent="0" algn="l" defTabSz="914400" rtl="0" eaLnBrk="1" fontAlgn="auto" latinLnBrk="0" hangingPunct="1">
              <a:lnSpc>
                <a:spcPct val="100000"/>
              </a:lnSpc>
              <a:spcBef>
                <a:spcPts val="45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F172A"/>
                </a:solidFill>
                <a:effectLst/>
                <a:uLnTx/>
                <a:uFillTx/>
                <a:latin typeface="Arial"/>
                <a:ea typeface="Arial"/>
                <a:cs typeface="Arial"/>
                <a:sym typeface="Arial"/>
              </a:rPr>
              <a:t>ADS Hardware Division - Wrap Up</a:t>
            </a:r>
          </a:p>
        </p:txBody>
      </p:sp>
      <p:sp>
        <p:nvSpPr>
          <p:cNvPr id="760" name="Google Shape;760;p76"/>
          <p:cNvSpPr txBox="1"/>
          <p:nvPr/>
        </p:nvSpPr>
        <p:spPr>
          <a:xfrm>
            <a:off x="438150" y="1857375"/>
            <a:ext cx="8267700" cy="333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50" b="0">
                <a:solidFill>
                  <a:srgbClr val="334155"/>
                </a:solidFill>
                <a:latin typeface="Arial"/>
                <a:ea typeface="Arial"/>
                <a:cs typeface="Arial"/>
                <a:sym typeface="Arial"/>
              </a:rPr>
              <a:t>Leverage pre-competed </a:t>
            </a:r>
            <a:r>
              <a:rPr lang="en" sz="1050">
                <a:solidFill>
                  <a:srgbClr val="334155"/>
                </a:solidFill>
              </a:rPr>
              <a:t>Advantage Select</a:t>
            </a:r>
            <a:r>
              <a:rPr lang="en" sz="1050" b="0">
                <a:solidFill>
                  <a:srgbClr val="334155"/>
                </a:solidFill>
                <a:latin typeface="Arial"/>
                <a:ea typeface="Arial"/>
                <a:cs typeface="Arial"/>
                <a:sym typeface="Arial"/>
              </a:rPr>
              <a:t> BPAs to ensure regulatory compliance, maximize cost savings, and streamline device deployment.</a:t>
            </a:r>
            <a:endParaRPr sz="1050" b="0">
              <a:solidFill>
                <a:srgbClr val="334155"/>
              </a:solidFill>
              <a:latin typeface="Arial"/>
              <a:ea typeface="Arial"/>
              <a:cs typeface="Arial"/>
              <a:sym typeface="Arial"/>
            </a:endParaRPr>
          </a:p>
        </p:txBody>
      </p:sp>
      <p:grpSp>
        <p:nvGrpSpPr>
          <p:cNvPr id="761" name="Google Shape;761;p76">
            <a:extLst>
              <a:ext uri="{C183D7F6-B498-43B3-948B-1728B52AA6E4}">
                <adec:decorative xmlns:adec="http://schemas.microsoft.com/office/drawing/2017/decorative" val="1"/>
              </a:ext>
            </a:extLst>
          </p:cNvPr>
          <p:cNvGrpSpPr/>
          <p:nvPr/>
        </p:nvGrpSpPr>
        <p:grpSpPr>
          <a:xfrm>
            <a:off x="438150" y="2381250"/>
            <a:ext cx="3943200" cy="2238300"/>
            <a:chOff x="0" y="0"/>
            <a:chExt cx="3943200" cy="2238300"/>
          </a:xfrm>
        </p:grpSpPr>
        <p:sp>
          <p:nvSpPr>
            <p:cNvPr id="762" name="Google Shape;762;p76"/>
            <p:cNvSpPr/>
            <p:nvPr/>
          </p:nvSpPr>
          <p:spPr>
            <a:xfrm>
              <a:off x="0" y="0"/>
              <a:ext cx="3943200" cy="2238300"/>
            </a:xfrm>
            <a:prstGeom prst="roundRect">
              <a:avLst>
                <a:gd name="adj" fmla="val 3404"/>
              </a:avLst>
            </a:prstGeom>
            <a:solidFill>
              <a:srgbClr val="FFFFFF">
                <a:alpha val="90000"/>
              </a:srgbClr>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763" name="Google Shape;763;p76"/>
            <p:cNvSpPr txBox="1"/>
            <p:nvPr/>
          </p:nvSpPr>
          <p:spPr>
            <a:xfrm>
              <a:off x="228600" y="228600"/>
              <a:ext cx="3486300" cy="1781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95" b="1">
                  <a:solidFill>
                    <a:srgbClr val="2563EB"/>
                  </a:solidFill>
                  <a:latin typeface="Arial"/>
                  <a:ea typeface="Arial"/>
                  <a:cs typeface="Arial"/>
                  <a:sym typeface="Arial"/>
                </a:rPr>
                <a:t>Key Takeaways</a:t>
              </a:r>
              <a:endParaRPr sz="1295" b="1">
                <a:solidFill>
                  <a:srgbClr val="2563EB"/>
                </a:solidFill>
                <a:latin typeface="Arial"/>
                <a:ea typeface="Arial"/>
                <a:cs typeface="Arial"/>
                <a:sym typeface="Arial"/>
              </a:endParaRPr>
            </a:p>
            <a:p>
              <a:pPr marL="457200" lvl="0" indent="-293211" algn="l" rtl="0">
                <a:spcBef>
                  <a:spcPts val="1200"/>
                </a:spcBef>
                <a:spcAft>
                  <a:spcPts val="0"/>
                </a:spcAft>
                <a:buClr>
                  <a:srgbClr val="334155"/>
                </a:buClr>
                <a:buSzPts val="1018"/>
                <a:buFont typeface="Arial"/>
                <a:buChar char="●"/>
              </a:pPr>
              <a:r>
                <a:rPr lang="en" sz="1018" b="1">
                  <a:solidFill>
                    <a:srgbClr val="0F172A"/>
                  </a:solidFill>
                  <a:latin typeface="Arial"/>
                  <a:ea typeface="Arial"/>
                  <a:cs typeface="Arial"/>
                  <a:sym typeface="Arial"/>
                </a:rPr>
                <a:t>Full Compliance:</a:t>
              </a:r>
              <a:r>
                <a:rPr lang="en" sz="1018" b="0">
                  <a:solidFill>
                    <a:srgbClr val="334155"/>
                  </a:solidFill>
                  <a:latin typeface="Arial"/>
                  <a:ea typeface="Arial"/>
                  <a:cs typeface="Arial"/>
                  <a:sym typeface="Arial"/>
                </a:rPr>
                <a:t> Built-in TAA, Section 889, Kaspersky restrictions, and robust C-SCRM plans.</a:t>
              </a:r>
              <a:endParaRPr sz="1018" b="0">
                <a:solidFill>
                  <a:srgbClr val="334155"/>
                </a:solidFill>
                <a:latin typeface="Arial"/>
                <a:ea typeface="Arial"/>
                <a:cs typeface="Arial"/>
                <a:sym typeface="Arial"/>
              </a:endParaRPr>
            </a:p>
            <a:p>
              <a:pPr marL="457200" lvl="0" indent="-293211" algn="l" rtl="0">
                <a:spcBef>
                  <a:spcPts val="600"/>
                </a:spcBef>
                <a:spcAft>
                  <a:spcPts val="0"/>
                </a:spcAft>
                <a:buClr>
                  <a:srgbClr val="334155"/>
                </a:buClr>
                <a:buSzPts val="1018"/>
                <a:buFont typeface="Arial"/>
                <a:buChar char="●"/>
              </a:pPr>
              <a:r>
                <a:rPr lang="en" sz="1018" b="1">
                  <a:solidFill>
                    <a:srgbClr val="0F172A"/>
                  </a:solidFill>
                  <a:latin typeface="Arial"/>
                  <a:ea typeface="Arial"/>
                  <a:cs typeface="Arial"/>
                  <a:sym typeface="Arial"/>
                </a:rPr>
                <a:t>Guaranteed Value:</a:t>
              </a:r>
              <a:r>
                <a:rPr lang="en" sz="1018" b="0">
                  <a:solidFill>
                    <a:srgbClr val="334155"/>
                  </a:solidFill>
                  <a:latin typeface="Arial"/>
                  <a:ea typeface="Arial"/>
                  <a:cs typeface="Arial"/>
                  <a:sym typeface="Arial"/>
                </a:rPr>
                <a:t> Deeper volume discounts beyond standard GSA MAS Schedule pricing.</a:t>
              </a:r>
              <a:endParaRPr sz="1018" b="0">
                <a:solidFill>
                  <a:srgbClr val="334155"/>
                </a:solidFill>
                <a:latin typeface="Arial"/>
                <a:ea typeface="Arial"/>
                <a:cs typeface="Arial"/>
                <a:sym typeface="Arial"/>
              </a:endParaRPr>
            </a:p>
            <a:p>
              <a:pPr marL="457200" lvl="0" indent="-293211" algn="l" rtl="0">
                <a:spcBef>
                  <a:spcPts val="600"/>
                </a:spcBef>
                <a:spcAft>
                  <a:spcPts val="0"/>
                </a:spcAft>
                <a:buClr>
                  <a:srgbClr val="334155"/>
                </a:buClr>
                <a:buSzPts val="1018"/>
                <a:buFont typeface="Arial"/>
                <a:buChar char="●"/>
              </a:pPr>
              <a:r>
                <a:rPr lang="en" sz="1018" b="1">
                  <a:solidFill>
                    <a:srgbClr val="0F172A"/>
                  </a:solidFill>
                  <a:latin typeface="Arial"/>
                  <a:ea typeface="Arial"/>
                  <a:cs typeface="Arial"/>
                  <a:sym typeface="Arial"/>
                </a:rPr>
                <a:t>Rapid Ordering:</a:t>
              </a:r>
              <a:r>
                <a:rPr lang="en" sz="1018" b="0">
                  <a:solidFill>
                    <a:srgbClr val="334155"/>
                  </a:solidFill>
                  <a:latin typeface="Arial"/>
                  <a:ea typeface="Arial"/>
                  <a:cs typeface="Arial"/>
                  <a:sym typeface="Arial"/>
                </a:rPr>
                <a:t> Drastically reduce procurement lead times down to approximately 5 days.</a:t>
              </a:r>
              <a:endParaRPr sz="1018" b="0">
                <a:solidFill>
                  <a:srgbClr val="334155"/>
                </a:solidFill>
                <a:latin typeface="Arial"/>
                <a:ea typeface="Arial"/>
                <a:cs typeface="Arial"/>
                <a:sym typeface="Arial"/>
              </a:endParaRPr>
            </a:p>
          </p:txBody>
        </p:sp>
      </p:grpSp>
      <p:grpSp>
        <p:nvGrpSpPr>
          <p:cNvPr id="764" name="Google Shape;764;p76">
            <a:extLst>
              <a:ext uri="{C183D7F6-B498-43B3-948B-1728B52AA6E4}">
                <adec:decorative xmlns:adec="http://schemas.microsoft.com/office/drawing/2017/decorative" val="1"/>
              </a:ext>
            </a:extLst>
          </p:cNvPr>
          <p:cNvGrpSpPr/>
          <p:nvPr/>
        </p:nvGrpSpPr>
        <p:grpSpPr>
          <a:xfrm>
            <a:off x="4762500" y="2381250"/>
            <a:ext cx="3943200" cy="2238300"/>
            <a:chOff x="0" y="0"/>
            <a:chExt cx="3943200" cy="2238300"/>
          </a:xfrm>
        </p:grpSpPr>
        <p:sp>
          <p:nvSpPr>
            <p:cNvPr id="765" name="Google Shape;765;p76"/>
            <p:cNvSpPr/>
            <p:nvPr/>
          </p:nvSpPr>
          <p:spPr>
            <a:xfrm>
              <a:off x="0" y="0"/>
              <a:ext cx="3943200" cy="2238300"/>
            </a:xfrm>
            <a:prstGeom prst="roundRect">
              <a:avLst>
                <a:gd name="adj" fmla="val 3404"/>
              </a:avLst>
            </a:prstGeom>
            <a:solidFill>
              <a:srgbClr val="FFFFFF">
                <a:alpha val="90000"/>
              </a:srgbClr>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766" name="Google Shape;766;p76"/>
            <p:cNvSpPr txBox="1"/>
            <p:nvPr/>
          </p:nvSpPr>
          <p:spPr>
            <a:xfrm>
              <a:off x="228600" y="228600"/>
              <a:ext cx="3486300" cy="1781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95" b="1">
                  <a:solidFill>
                    <a:srgbClr val="2563EB"/>
                  </a:solidFill>
                  <a:latin typeface="Arial"/>
                  <a:ea typeface="Arial"/>
                  <a:cs typeface="Arial"/>
                  <a:sym typeface="Arial"/>
                </a:rPr>
                <a:t>Need Support?</a:t>
              </a:r>
              <a:endParaRPr sz="1295" b="1">
                <a:solidFill>
                  <a:srgbClr val="2563EB"/>
                </a:solidFill>
                <a:latin typeface="Arial"/>
                <a:ea typeface="Arial"/>
                <a:cs typeface="Arial"/>
                <a:sym typeface="Arial"/>
              </a:endParaRPr>
            </a:p>
            <a:p>
              <a:pPr marL="0" lvl="0" indent="0" algn="l" rtl="0">
                <a:spcBef>
                  <a:spcPts val="1200"/>
                </a:spcBef>
                <a:spcAft>
                  <a:spcPts val="0"/>
                </a:spcAft>
                <a:buNone/>
              </a:pPr>
              <a:r>
                <a:rPr lang="en" sz="1018" b="0">
                  <a:solidFill>
                    <a:srgbClr val="334155"/>
                  </a:solidFill>
                  <a:latin typeface="Arial"/>
                  <a:ea typeface="Arial"/>
                  <a:cs typeface="Arial"/>
                  <a:sym typeface="Arial"/>
                </a:rPr>
                <a:t>The Office of Category Management Hardware Division is here to assist with configuration planning, agency e-catalogs, and order management support.</a:t>
              </a:r>
              <a:endParaRPr sz="1018" b="0">
                <a:solidFill>
                  <a:srgbClr val="334155"/>
                </a:solidFill>
                <a:latin typeface="Arial"/>
                <a:ea typeface="Arial"/>
                <a:cs typeface="Arial"/>
                <a:sym typeface="Arial"/>
              </a:endParaRPr>
            </a:p>
            <a:p>
              <a:pPr marL="0" lvl="0" indent="0" algn="l" rtl="0">
                <a:spcBef>
                  <a:spcPts val="1200"/>
                </a:spcBef>
                <a:spcAft>
                  <a:spcPts val="0"/>
                </a:spcAft>
                <a:buNone/>
              </a:pPr>
              <a:r>
                <a:rPr lang="en" sz="1018" b="1">
                  <a:solidFill>
                    <a:srgbClr val="0F172A"/>
                  </a:solidFill>
                  <a:latin typeface="Arial"/>
                  <a:ea typeface="Arial"/>
                  <a:cs typeface="Arial"/>
                  <a:sym typeface="Arial"/>
                </a:rPr>
                <a:t>Contact the ADS Hardware Team:</a:t>
              </a:r>
              <a:endParaRPr sz="1018" b="0">
                <a:solidFill>
                  <a:srgbClr val="334155"/>
                </a:solidFill>
                <a:latin typeface="Arial"/>
                <a:ea typeface="Arial"/>
                <a:cs typeface="Arial"/>
                <a:sym typeface="Arial"/>
              </a:endParaRPr>
            </a:p>
            <a:p>
              <a:pPr marL="0" lvl="0" indent="0" algn="l" rtl="0">
                <a:spcBef>
                  <a:spcPts val="600"/>
                </a:spcBef>
                <a:spcAft>
                  <a:spcPts val="0"/>
                </a:spcAft>
                <a:buNone/>
              </a:pPr>
              <a:r>
                <a:rPr lang="en" sz="1600" b="1">
                  <a:solidFill>
                    <a:srgbClr val="2563EB"/>
                  </a:solidFill>
                  <a:latin typeface="Arial"/>
                  <a:ea typeface="Arial"/>
                  <a:cs typeface="Arial"/>
                  <a:sym typeface="Arial"/>
                </a:rPr>
                <a:t>workstations@gsa.gov</a:t>
              </a:r>
              <a:endParaRPr sz="1600" b="1">
                <a:solidFill>
                  <a:srgbClr val="2563EB"/>
                </a:solidFill>
                <a:latin typeface="Arial"/>
                <a:ea typeface="Arial"/>
                <a:cs typeface="Arial"/>
                <a:sym typeface="Aria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2" name="Title 1">
            <a:extLst>
              <a:ext uri="{FF2B5EF4-FFF2-40B4-BE49-F238E27FC236}">
                <a16:creationId xmlns:a16="http://schemas.microsoft.com/office/drawing/2014/main" id="{18927493-9D80-A02E-1FA7-2EEA07E2345F}"/>
              </a:ext>
            </a:extLst>
          </p:cNvPr>
          <p:cNvSpPr>
            <a:spLocks noGrp="1"/>
          </p:cNvSpPr>
          <p:nvPr>
            <p:ph type="title" idx="4294967295"/>
          </p:nvPr>
        </p:nvSpPr>
        <p:spPr>
          <a:xfrm>
            <a:off x="311700" y="-622940"/>
            <a:ext cx="8520600" cy="572700"/>
          </a:xfrm>
        </p:spPr>
        <p:txBody>
          <a:bodyPr spcFirstLastPara="1" wrap="square" lIns="91425" tIns="91425" rIns="91425" bIns="91425" anchor="b" anchorCtr="0">
            <a:normAutofit fontScale="90000"/>
          </a:bodyPr>
          <a:lstStyle/>
          <a:p>
            <a:r>
              <a:rPr lang="en-US" dirty="0"/>
              <a:t>GSA Starmark Logo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303" name="Google Shape;303;p38"/>
          <p:cNvSpPr txBox="1">
            <a:spLocks noGrp="1"/>
          </p:cNvSpPr>
          <p:nvPr>
            <p:ph type="title" idx="4294967295"/>
          </p:nvPr>
        </p:nvSpPr>
        <p:spPr>
          <a:xfrm>
            <a:off x="2533350" y="350975"/>
            <a:ext cx="4757100" cy="510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SzPts val="990"/>
              <a:buNone/>
            </a:pPr>
            <a:r>
              <a:rPr lang="en" sz="2120" b="1" dirty="0"/>
              <a:t>Current State of the Federal Fleet</a:t>
            </a:r>
            <a:endParaRPr sz="2120" b="1" dirty="0"/>
          </a:p>
        </p:txBody>
      </p:sp>
      <p:sp>
        <p:nvSpPr>
          <p:cNvPr id="299" name="Google Shape;299;p38"/>
          <p:cNvSpPr txBox="1"/>
          <p:nvPr/>
        </p:nvSpPr>
        <p:spPr>
          <a:xfrm>
            <a:off x="273091" y="1421725"/>
            <a:ext cx="2789100" cy="490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n" sz="1700" b="1" dirty="0"/>
              <a:t>Federal Fleet Inventory Breakdown</a:t>
            </a:r>
            <a:endParaRPr sz="1700" b="1" dirty="0"/>
          </a:p>
        </p:txBody>
      </p:sp>
      <p:pic>
        <p:nvPicPr>
          <p:cNvPr id="292" name="Google Shape;292;p38" title="Points score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61495" y="2338558"/>
            <a:ext cx="2397276" cy="1916102"/>
          </a:xfrm>
          <a:prstGeom prst="rect">
            <a:avLst/>
          </a:prstGeom>
          <a:noFill/>
          <a:ln>
            <a:noFill/>
          </a:ln>
        </p:spPr>
      </p:pic>
      <p:sp>
        <p:nvSpPr>
          <p:cNvPr id="296" name="Google Shape;296;p38"/>
          <p:cNvSpPr txBox="1"/>
          <p:nvPr/>
        </p:nvSpPr>
        <p:spPr>
          <a:xfrm>
            <a:off x="273100" y="1984550"/>
            <a:ext cx="1195500" cy="354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b="1">
                <a:solidFill>
                  <a:schemeClr val="dk1"/>
                </a:solidFill>
              </a:rPr>
              <a:t>Postal Service</a:t>
            </a:r>
            <a:endParaRPr sz="1100"/>
          </a:p>
        </p:txBody>
      </p:sp>
      <p:sp>
        <p:nvSpPr>
          <p:cNvPr id="295" name="Google Shape;295;p38"/>
          <p:cNvSpPr txBox="1"/>
          <p:nvPr/>
        </p:nvSpPr>
        <p:spPr>
          <a:xfrm>
            <a:off x="603475" y="2648912"/>
            <a:ext cx="1272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400" b="1" dirty="0">
                <a:solidFill>
                  <a:schemeClr val="lt1"/>
                </a:solidFill>
              </a:rPr>
              <a:t>255,341* (36.2%)</a:t>
            </a:r>
            <a:endParaRPr sz="1400" b="1" dirty="0">
              <a:solidFill>
                <a:schemeClr val="lt1"/>
              </a:solidFill>
            </a:endParaRPr>
          </a:p>
        </p:txBody>
      </p:sp>
      <p:sp>
        <p:nvSpPr>
          <p:cNvPr id="298" name="Google Shape;298;p38"/>
          <p:cNvSpPr txBox="1"/>
          <p:nvPr/>
        </p:nvSpPr>
        <p:spPr>
          <a:xfrm>
            <a:off x="657325" y="4241875"/>
            <a:ext cx="2205600" cy="354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b="1" dirty="0">
                <a:solidFill>
                  <a:schemeClr val="dk1"/>
                </a:solidFill>
              </a:rPr>
              <a:t>Agency-Owned</a:t>
            </a:r>
            <a:endParaRPr sz="1100" dirty="0"/>
          </a:p>
        </p:txBody>
      </p:sp>
      <p:sp>
        <p:nvSpPr>
          <p:cNvPr id="300" name="Google Shape;300;p38"/>
          <p:cNvSpPr txBox="1"/>
          <p:nvPr/>
        </p:nvSpPr>
        <p:spPr>
          <a:xfrm>
            <a:off x="657325" y="4542775"/>
            <a:ext cx="2263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dirty="0">
                <a:solidFill>
                  <a:schemeClr val="dk1"/>
                </a:solidFill>
              </a:rPr>
              <a:t>*Source: 2025 Federal Fleet Report</a:t>
            </a:r>
            <a:endParaRPr sz="1000" dirty="0"/>
          </a:p>
        </p:txBody>
      </p:sp>
      <p:sp>
        <p:nvSpPr>
          <p:cNvPr id="294" name="Google Shape;294;p38"/>
          <p:cNvSpPr txBox="1"/>
          <p:nvPr/>
        </p:nvSpPr>
        <p:spPr>
          <a:xfrm>
            <a:off x="852328" y="3398987"/>
            <a:ext cx="18156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400" b="1">
                <a:solidFill>
                  <a:schemeClr val="lt1"/>
                </a:solidFill>
              </a:rPr>
              <a:t>215,530* </a:t>
            </a:r>
            <a:endParaRPr sz="1400" b="1">
              <a:solidFill>
                <a:schemeClr val="lt1"/>
              </a:solidFill>
            </a:endParaRPr>
          </a:p>
          <a:p>
            <a:pPr marL="0" lvl="0" indent="0" algn="ctr" rtl="0">
              <a:spcBef>
                <a:spcPts val="0"/>
              </a:spcBef>
              <a:spcAft>
                <a:spcPts val="0"/>
              </a:spcAft>
              <a:buNone/>
            </a:pPr>
            <a:r>
              <a:rPr lang="en" sz="1400" b="1">
                <a:solidFill>
                  <a:schemeClr val="lt1"/>
                </a:solidFill>
              </a:rPr>
              <a:t>(30.8%)</a:t>
            </a:r>
            <a:endParaRPr sz="1400" b="1">
              <a:solidFill>
                <a:schemeClr val="lt1"/>
              </a:solidFill>
            </a:endParaRPr>
          </a:p>
        </p:txBody>
      </p:sp>
      <p:sp>
        <p:nvSpPr>
          <p:cNvPr id="297" name="Google Shape;297;p38"/>
          <p:cNvSpPr txBox="1"/>
          <p:nvPr/>
        </p:nvSpPr>
        <p:spPr>
          <a:xfrm>
            <a:off x="1749687" y="1984556"/>
            <a:ext cx="1388700" cy="354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b="1" dirty="0">
                <a:solidFill>
                  <a:schemeClr val="dk1"/>
                </a:solidFill>
              </a:rPr>
              <a:t>GSA Fleet Leased</a:t>
            </a:r>
            <a:endParaRPr sz="1100" dirty="0"/>
          </a:p>
        </p:txBody>
      </p:sp>
      <p:sp>
        <p:nvSpPr>
          <p:cNvPr id="293" name="Google Shape;293;p38"/>
          <p:cNvSpPr txBox="1"/>
          <p:nvPr/>
        </p:nvSpPr>
        <p:spPr>
          <a:xfrm>
            <a:off x="1686475" y="2648914"/>
            <a:ext cx="1272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400" b="1">
                <a:solidFill>
                  <a:schemeClr val="lt1"/>
                </a:solidFill>
              </a:rPr>
              <a:t>230,778</a:t>
            </a:r>
            <a:endParaRPr sz="1400" b="1">
              <a:solidFill>
                <a:schemeClr val="lt1"/>
              </a:solidFill>
            </a:endParaRPr>
          </a:p>
          <a:p>
            <a:pPr marL="0" lvl="0" indent="0" algn="ctr" rtl="0">
              <a:spcBef>
                <a:spcPts val="0"/>
              </a:spcBef>
              <a:spcAft>
                <a:spcPts val="0"/>
              </a:spcAft>
              <a:buNone/>
            </a:pPr>
            <a:r>
              <a:rPr lang="en" sz="1400" b="1">
                <a:solidFill>
                  <a:schemeClr val="lt1"/>
                </a:solidFill>
              </a:rPr>
              <a:t>(32.9%)</a:t>
            </a:r>
            <a:endParaRPr sz="1400" b="1">
              <a:solidFill>
                <a:schemeClr val="lt1"/>
              </a:solidFill>
            </a:endParaRPr>
          </a:p>
        </p:txBody>
      </p:sp>
      <p:sp>
        <p:nvSpPr>
          <p:cNvPr id="302" name="Google Shape;302;p38"/>
          <p:cNvSpPr txBox="1"/>
          <p:nvPr/>
        </p:nvSpPr>
        <p:spPr>
          <a:xfrm>
            <a:off x="4710909" y="995397"/>
            <a:ext cx="2789100" cy="490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n" sz="1700" b="1"/>
              <a:t>Ownership Breakdown</a:t>
            </a:r>
            <a:endParaRPr sz="1700" b="1"/>
          </a:p>
        </p:txBody>
      </p:sp>
      <p:pic>
        <p:nvPicPr>
          <p:cNvPr id="301" name="Google Shape;301;p38" title="Chart"/>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3138375" y="1410553"/>
            <a:ext cx="5934150" cy="339534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9"/>
          <p:cNvSpPr txBox="1">
            <a:spLocks noGrp="1"/>
          </p:cNvSpPr>
          <p:nvPr>
            <p:ph type="title" idx="4294967295"/>
          </p:nvPr>
        </p:nvSpPr>
        <p:spPr>
          <a:xfrm>
            <a:off x="1968725" y="2123600"/>
            <a:ext cx="5786100" cy="13941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chemeClr val="lt1"/>
                </a:solidFill>
                <a:effectLst/>
                <a:uLnTx/>
                <a:uFillTx/>
                <a:latin typeface="Arial"/>
                <a:ea typeface="Arial"/>
                <a:cs typeface="Arial"/>
                <a:sym typeface="Arial"/>
              </a:rPr>
              <a:t>GSA Leasing</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chemeClr val="accent1"/>
                </a:solidFill>
                <a:effectLst/>
                <a:uLnTx/>
                <a:uFillTx/>
                <a:latin typeface="Arial"/>
                <a:ea typeface="Arial"/>
                <a:cs typeface="Arial"/>
                <a:sym typeface="Arial"/>
              </a:rPr>
              <a:t>Non-Mandatory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5" name="Google Shape;315;p40"/>
          <p:cNvSpPr txBox="1">
            <a:spLocks noGrp="1"/>
          </p:cNvSpPr>
          <p:nvPr>
            <p:ph type="title" idx="4294967295"/>
          </p:nvPr>
        </p:nvSpPr>
        <p:spPr>
          <a:xfrm>
            <a:off x="2533350" y="350975"/>
            <a:ext cx="4984800" cy="507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SzPts val="1400"/>
              <a:buNone/>
            </a:pPr>
            <a:r>
              <a:rPr lang="en" sz="2100" b="1" dirty="0"/>
              <a:t>Strategic Advantage with GSA Fleet</a:t>
            </a:r>
            <a:endParaRPr sz="2120" b="1" dirty="0"/>
          </a:p>
        </p:txBody>
      </p:sp>
      <p:sp>
        <p:nvSpPr>
          <p:cNvPr id="314" name="Google Shape;314;p40"/>
          <p:cNvSpPr txBox="1"/>
          <p:nvPr/>
        </p:nvSpPr>
        <p:spPr>
          <a:xfrm>
            <a:off x="198588" y="1027023"/>
            <a:ext cx="8746800" cy="3904500"/>
          </a:xfrm>
          <a:prstGeom prst="rect">
            <a:avLst/>
          </a:prstGeom>
          <a:noFill/>
          <a:ln>
            <a:noFill/>
          </a:ln>
        </p:spPr>
        <p:txBody>
          <a:bodyPr spcFirstLastPara="1" wrap="square" lIns="68575" tIns="68575" rIns="68575" bIns="68575" anchor="t" anchorCtr="0">
            <a:spAutoFit/>
          </a:bodyPr>
          <a:lstStyle/>
          <a:p>
            <a:pPr marL="0" lvl="0" indent="0" algn="l" rtl="0">
              <a:lnSpc>
                <a:spcPct val="120000"/>
              </a:lnSpc>
              <a:spcBef>
                <a:spcPts val="1100"/>
              </a:spcBef>
              <a:spcAft>
                <a:spcPts val="0"/>
              </a:spcAft>
              <a:buNone/>
            </a:pPr>
            <a:r>
              <a:rPr lang="en" sz="1600" dirty="0"/>
              <a:t>GSA Fleet Leasing transforms vehicle management from an administrative burden into a strategic advantage, enabling agencies to focus on their wide ranging missions across the United States.</a:t>
            </a:r>
            <a:endParaRPr sz="1600" dirty="0"/>
          </a:p>
          <a:p>
            <a:pPr marL="342900" lvl="0" indent="-266700" algn="l" rtl="0">
              <a:lnSpc>
                <a:spcPct val="120000"/>
              </a:lnSpc>
              <a:spcBef>
                <a:spcPts val="1100"/>
              </a:spcBef>
              <a:spcAft>
                <a:spcPts val="0"/>
              </a:spcAft>
              <a:buSzPts val="1600"/>
              <a:buChar char="●"/>
            </a:pPr>
            <a:r>
              <a:rPr lang="en" sz="1600" dirty="0"/>
              <a:t>A shared services model aligns with government-wide efficiency goals and enables fleet optimization to mission-critical, highly utilized assets.</a:t>
            </a:r>
            <a:endParaRPr sz="1600" dirty="0"/>
          </a:p>
          <a:p>
            <a:pPr marL="342900" lvl="0" indent="-266700" algn="l" rtl="0">
              <a:lnSpc>
                <a:spcPct val="120000"/>
              </a:lnSpc>
              <a:spcBef>
                <a:spcPts val="1100"/>
              </a:spcBef>
              <a:spcAft>
                <a:spcPts val="0"/>
              </a:spcAft>
              <a:buSzPts val="1600"/>
              <a:buChar char="●"/>
            </a:pPr>
            <a:r>
              <a:rPr lang="en" sz="1600" dirty="0"/>
              <a:t>GSA Fleet’s Leasing program is results driven, accountable, transparent and leads to greater economies of scale.</a:t>
            </a:r>
            <a:endParaRPr sz="1600" dirty="0"/>
          </a:p>
          <a:p>
            <a:pPr marL="342900" lvl="0" indent="-266700" algn="l" rtl="0">
              <a:lnSpc>
                <a:spcPct val="120000"/>
              </a:lnSpc>
              <a:spcBef>
                <a:spcPts val="1100"/>
              </a:spcBef>
              <a:spcAft>
                <a:spcPts val="0"/>
              </a:spcAft>
              <a:buSzPts val="1600"/>
              <a:buChar char="●"/>
            </a:pPr>
            <a:r>
              <a:rPr lang="en" sz="1600" dirty="0"/>
              <a:t>Agencies can transition, or consolidate their vehicles to leasing today!</a:t>
            </a:r>
            <a:endParaRPr sz="1600" dirty="0"/>
          </a:p>
          <a:p>
            <a:pPr marL="342900" lvl="0" indent="-266700" algn="l" rtl="0">
              <a:lnSpc>
                <a:spcPct val="120000"/>
              </a:lnSpc>
              <a:spcBef>
                <a:spcPts val="1100"/>
              </a:spcBef>
              <a:spcAft>
                <a:spcPts val="100"/>
              </a:spcAft>
              <a:buSzPts val="1600"/>
              <a:buChar char="●"/>
            </a:pPr>
            <a:r>
              <a:rPr lang="en" sz="1600" b="1" dirty="0"/>
              <a:t>Agency Benefits:</a:t>
            </a:r>
            <a:r>
              <a:rPr lang="en" sz="1600" dirty="0"/>
              <a:t> guaranteed vehicle replacements, operational savings, flexibility in fleet size and configuration, streamlined/all-inclusive  maintenance, repair, vehicle disposal service and fleet card management to include fraud, waste and abuse support.</a:t>
            </a:r>
            <a:endParaRPr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cstate="email">
            <a:alphaModFix/>
            <a:extLst>
              <a:ext uri="{28A0092B-C50C-407E-A947-70E740481C1C}">
                <a14:useLocalDpi xmlns:a14="http://schemas.microsoft.com/office/drawing/2010/main"/>
              </a:ext>
            </a:extLst>
          </a:blip>
          <a:stretch>
            <a:fillRect/>
          </a:stretch>
        </a:blipFill>
        <a:effectLst/>
      </p:bgPr>
    </p:bg>
    <p:spTree>
      <p:nvGrpSpPr>
        <p:cNvPr id="1" name="Shape 320"/>
        <p:cNvGrpSpPr/>
        <p:nvPr/>
      </p:nvGrpSpPr>
      <p:grpSpPr>
        <a:xfrm>
          <a:off x="0" y="0"/>
          <a:ext cx="0" cy="0"/>
          <a:chOff x="0" y="0"/>
          <a:chExt cx="0" cy="0"/>
        </a:xfrm>
      </p:grpSpPr>
      <p:sp>
        <p:nvSpPr>
          <p:cNvPr id="336" name="Google Shape;336;p41"/>
          <p:cNvSpPr txBox="1">
            <a:spLocks noGrp="1"/>
          </p:cNvSpPr>
          <p:nvPr>
            <p:ph type="title" idx="4294967295"/>
          </p:nvPr>
        </p:nvSpPr>
        <p:spPr>
          <a:xfrm>
            <a:off x="2533350" y="350975"/>
            <a:ext cx="5561100" cy="507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SzPts val="1400"/>
              <a:buNone/>
            </a:pPr>
            <a:r>
              <a:rPr lang="en" sz="2100" b="1" dirty="0"/>
              <a:t>Maximizing Value and Efficiency</a:t>
            </a:r>
            <a:endParaRPr sz="2100" b="1" dirty="0"/>
          </a:p>
        </p:txBody>
      </p:sp>
      <p:grpSp>
        <p:nvGrpSpPr>
          <p:cNvPr id="321" name="Google Shape;321;p41">
            <a:extLst>
              <a:ext uri="{C183D7F6-B498-43B3-948B-1728B52AA6E4}">
                <adec:decorative xmlns:adec="http://schemas.microsoft.com/office/drawing/2017/decorative" val="1"/>
              </a:ext>
            </a:extLst>
          </p:cNvPr>
          <p:cNvGrpSpPr/>
          <p:nvPr/>
        </p:nvGrpSpPr>
        <p:grpSpPr>
          <a:xfrm>
            <a:off x="428625" y="1439956"/>
            <a:ext cx="2524200" cy="2951683"/>
            <a:chOff x="0" y="0"/>
            <a:chExt cx="2524200" cy="3429000"/>
          </a:xfrm>
        </p:grpSpPr>
        <p:sp>
          <p:nvSpPr>
            <p:cNvPr id="322" name="Google Shape;322;p41"/>
            <p:cNvSpPr/>
            <p:nvPr/>
          </p:nvSpPr>
          <p:spPr>
            <a:xfrm>
              <a:off x="0" y="0"/>
              <a:ext cx="2524200" cy="3429000"/>
            </a:xfrm>
            <a:prstGeom prst="roundRect">
              <a:avLst>
                <a:gd name="adj" fmla="val 4528"/>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23" name="Google Shape;323;p41"/>
            <p:cNvSpPr/>
            <p:nvPr/>
          </p:nvSpPr>
          <p:spPr>
            <a:xfrm>
              <a:off x="0" y="0"/>
              <a:ext cx="2524200" cy="476400"/>
            </a:xfrm>
            <a:custGeom>
              <a:avLst/>
              <a:gdLst/>
              <a:ahLst/>
              <a:cxnLst/>
              <a:rect l="l" t="t" r="r" b="b"/>
              <a:pathLst>
                <a:path w="120000" h="120000" extrusionOk="0">
                  <a:moveTo>
                    <a:pt x="0" y="28800"/>
                  </a:moveTo>
                  <a:cubicBezTo>
                    <a:pt x="0" y="12894"/>
                    <a:pt x="2433" y="0"/>
                    <a:pt x="5434" y="0"/>
                  </a:cubicBezTo>
                  <a:lnTo>
                    <a:pt x="114566" y="0"/>
                  </a:lnTo>
                  <a:cubicBezTo>
                    <a:pt x="116007" y="0"/>
                    <a:pt x="117389" y="3034"/>
                    <a:pt x="118408" y="8435"/>
                  </a:cubicBezTo>
                  <a:cubicBezTo>
                    <a:pt x="119427" y="13836"/>
                    <a:pt x="120000" y="21162"/>
                    <a:pt x="120000" y="28800"/>
                  </a:cubicBezTo>
                  <a:lnTo>
                    <a:pt x="120000" y="120000"/>
                  </a:lnTo>
                  <a:lnTo>
                    <a:pt x="0" y="120000"/>
                  </a:lnTo>
                  <a:close/>
                </a:path>
              </a:pathLst>
            </a:custGeom>
            <a:solidFill>
              <a:srgbClr val="01538D"/>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24" name="Google Shape;324;p41"/>
            <p:cNvSpPr txBox="1"/>
            <p:nvPr/>
          </p:nvSpPr>
          <p:spPr>
            <a:xfrm>
              <a:off x="0" y="0"/>
              <a:ext cx="2524200" cy="476400"/>
            </a:xfrm>
            <a:prstGeom prst="rect">
              <a:avLst/>
            </a:prstGeom>
            <a:noFill/>
            <a:ln>
              <a:noFill/>
            </a:ln>
          </p:spPr>
          <p:txBody>
            <a:bodyPr spcFirstLastPara="1" wrap="square" lIns="142875" tIns="0" rIns="0" bIns="0" anchor="ctr" anchorCtr="0">
              <a:noAutofit/>
            </a:bodyPr>
            <a:lstStyle/>
            <a:p>
              <a:pPr marL="0" lvl="0" indent="0" algn="ctr" rtl="0">
                <a:spcBef>
                  <a:spcPts val="0"/>
                </a:spcBef>
                <a:spcAft>
                  <a:spcPts val="0"/>
                </a:spcAft>
                <a:buNone/>
              </a:pPr>
              <a:r>
                <a:rPr lang="en" sz="1600" b="1">
                  <a:solidFill>
                    <a:srgbClr val="FFFFFF"/>
                  </a:solidFill>
                  <a:latin typeface="Material Icons"/>
                  <a:ea typeface="Material Icons"/>
                  <a:cs typeface="Material Icons"/>
                  <a:sym typeface="Material Icons"/>
                </a:rPr>
                <a:t>payments </a:t>
              </a:r>
              <a:r>
                <a:rPr lang="en" sz="1200" b="1">
                  <a:solidFill>
                    <a:srgbClr val="FFFFFF"/>
                  </a:solidFill>
                  <a:latin typeface="Arial"/>
                  <a:ea typeface="Arial"/>
                  <a:cs typeface="Arial"/>
                  <a:sym typeface="Arial"/>
                </a:rPr>
                <a:t>Financial &amp; Value</a:t>
              </a:r>
              <a:endParaRPr sz="1200" b="1">
                <a:solidFill>
                  <a:srgbClr val="FFFFFF"/>
                </a:solidFill>
                <a:latin typeface="Arial"/>
                <a:ea typeface="Arial"/>
                <a:cs typeface="Arial"/>
                <a:sym typeface="Arial"/>
              </a:endParaRPr>
            </a:p>
          </p:txBody>
        </p:sp>
        <p:sp>
          <p:nvSpPr>
            <p:cNvPr id="325" name="Google Shape;325;p41"/>
            <p:cNvSpPr txBox="1"/>
            <p:nvPr/>
          </p:nvSpPr>
          <p:spPr>
            <a:xfrm>
              <a:off x="142950" y="643351"/>
              <a:ext cx="2238300" cy="25236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r>
                <a:rPr lang="en" sz="1100" b="1">
                  <a:solidFill>
                    <a:srgbClr val="01538D"/>
                  </a:solidFill>
                  <a:latin typeface="Arial"/>
                  <a:ea typeface="Arial"/>
                  <a:cs typeface="Arial"/>
                  <a:sym typeface="Arial"/>
                </a:rPr>
                <a:t>Budget Predictability</a:t>
              </a:r>
              <a:endParaRPr sz="1100" b="1">
                <a:solidFill>
                  <a:srgbClr val="01538D"/>
                </a:solidFill>
                <a:latin typeface="Arial"/>
                <a:ea typeface="Arial"/>
                <a:cs typeface="Arial"/>
                <a:sym typeface="Arial"/>
              </a:endParaRPr>
            </a:p>
            <a:p>
              <a:pPr marL="0" lvl="0" indent="0" algn="l" rtl="0">
                <a:spcBef>
                  <a:spcPts val="225"/>
                </a:spcBef>
                <a:spcAft>
                  <a:spcPts val="0"/>
                </a:spcAft>
                <a:buNone/>
              </a:pPr>
              <a:r>
                <a:rPr lang="en" sz="1000" b="0">
                  <a:solidFill>
                    <a:srgbClr val="475569"/>
                  </a:solidFill>
                  <a:latin typeface="Arial"/>
                  <a:ea typeface="Arial"/>
                  <a:cs typeface="Arial"/>
                  <a:sym typeface="Arial"/>
                </a:rPr>
                <a:t>Leasing converts unpredictable, fluctuating repair costs into a stable, predictable line item</a:t>
              </a:r>
              <a:r>
                <a:rPr lang="en" sz="850" b="0">
                  <a:solidFill>
                    <a:srgbClr val="475569"/>
                  </a:solidFill>
                  <a:latin typeface="Arial"/>
                  <a:ea typeface="Arial"/>
                  <a:cs typeface="Arial"/>
                  <a:sym typeface="Arial"/>
                </a:rPr>
                <a:t>.</a:t>
              </a:r>
              <a:endParaRPr sz="850" b="0">
                <a:solidFill>
                  <a:srgbClr val="475569"/>
                </a:solidFill>
                <a:latin typeface="Arial"/>
                <a:ea typeface="Arial"/>
                <a:cs typeface="Arial"/>
                <a:sym typeface="Arial"/>
              </a:endParaRPr>
            </a:p>
            <a:p>
              <a:pPr marL="0" lvl="0" indent="0" algn="l" rtl="0">
                <a:spcBef>
                  <a:spcPts val="750"/>
                </a:spcBef>
                <a:spcAft>
                  <a:spcPts val="0"/>
                </a:spcAft>
                <a:buNone/>
              </a:pPr>
              <a:r>
                <a:rPr lang="en" sz="1100" b="1">
                  <a:solidFill>
                    <a:srgbClr val="01538D"/>
                  </a:solidFill>
                  <a:latin typeface="Arial"/>
                  <a:ea typeface="Arial"/>
                  <a:cs typeface="Arial"/>
                  <a:sym typeface="Arial"/>
                </a:rPr>
                <a:t>Transparent Rates</a:t>
              </a:r>
              <a:endParaRPr sz="1100" b="1">
                <a:solidFill>
                  <a:srgbClr val="01538D"/>
                </a:solidFill>
                <a:latin typeface="Arial"/>
                <a:ea typeface="Arial"/>
                <a:cs typeface="Arial"/>
                <a:sym typeface="Arial"/>
              </a:endParaRPr>
            </a:p>
            <a:p>
              <a:pPr marL="0" lvl="0" indent="0" algn="l" rtl="0">
                <a:spcBef>
                  <a:spcPts val="225"/>
                </a:spcBef>
                <a:spcAft>
                  <a:spcPts val="0"/>
                </a:spcAft>
                <a:buNone/>
              </a:pPr>
              <a:r>
                <a:rPr lang="en" sz="1000" b="0">
                  <a:solidFill>
                    <a:srgbClr val="475569"/>
                  </a:solidFill>
                  <a:latin typeface="Arial"/>
                  <a:ea typeface="Arial"/>
                  <a:cs typeface="Arial"/>
                  <a:sym typeface="Arial"/>
                </a:rPr>
                <a:t>All-inclusive leasing rates provide a transparent cost that accounts for key vehicle expenses.</a:t>
              </a:r>
              <a:endParaRPr sz="1000" b="0">
                <a:solidFill>
                  <a:srgbClr val="475569"/>
                </a:solidFill>
                <a:latin typeface="Arial"/>
                <a:ea typeface="Arial"/>
                <a:cs typeface="Arial"/>
                <a:sym typeface="Arial"/>
              </a:endParaRPr>
            </a:p>
            <a:p>
              <a:pPr marL="0" lvl="0" indent="0" algn="l" rtl="0">
                <a:spcBef>
                  <a:spcPts val="750"/>
                </a:spcBef>
                <a:spcAft>
                  <a:spcPts val="0"/>
                </a:spcAft>
                <a:buNone/>
              </a:pPr>
              <a:r>
                <a:rPr lang="en" sz="1100" b="1">
                  <a:solidFill>
                    <a:srgbClr val="01538D"/>
                  </a:solidFill>
                  <a:latin typeface="Arial"/>
                  <a:ea typeface="Arial"/>
                  <a:cs typeface="Arial"/>
                  <a:sym typeface="Arial"/>
                </a:rPr>
                <a:t>Strategic Remarketing</a:t>
              </a:r>
              <a:endParaRPr sz="1100" b="1">
                <a:solidFill>
                  <a:srgbClr val="01538D"/>
                </a:solidFill>
                <a:latin typeface="Arial"/>
                <a:ea typeface="Arial"/>
                <a:cs typeface="Arial"/>
                <a:sym typeface="Arial"/>
              </a:endParaRPr>
            </a:p>
            <a:p>
              <a:pPr marL="0" lvl="0" indent="0" algn="l" rtl="0">
                <a:spcBef>
                  <a:spcPts val="225"/>
                </a:spcBef>
                <a:spcAft>
                  <a:spcPts val="0"/>
                </a:spcAft>
                <a:buNone/>
              </a:pPr>
              <a:r>
                <a:rPr lang="en" sz="1000" b="0">
                  <a:solidFill>
                    <a:srgbClr val="475569"/>
                  </a:solidFill>
                  <a:latin typeface="Arial"/>
                  <a:ea typeface="Arial"/>
                  <a:cs typeface="Arial"/>
                  <a:sym typeface="Arial"/>
                </a:rPr>
                <a:t>Maximizes resale proceeds, driving down the overall total cost of ownership.</a:t>
              </a:r>
              <a:endParaRPr sz="1000" b="0">
                <a:solidFill>
                  <a:srgbClr val="475569"/>
                </a:solidFill>
                <a:latin typeface="Arial"/>
                <a:ea typeface="Arial"/>
                <a:cs typeface="Arial"/>
                <a:sym typeface="Arial"/>
              </a:endParaRPr>
            </a:p>
          </p:txBody>
        </p:sp>
      </p:grpSp>
      <p:grpSp>
        <p:nvGrpSpPr>
          <p:cNvPr id="326" name="Google Shape;326;p41">
            <a:extLst>
              <a:ext uri="{C183D7F6-B498-43B3-948B-1728B52AA6E4}">
                <adec:decorative xmlns:adec="http://schemas.microsoft.com/office/drawing/2017/decorative" val="1"/>
              </a:ext>
            </a:extLst>
          </p:cNvPr>
          <p:cNvGrpSpPr/>
          <p:nvPr/>
        </p:nvGrpSpPr>
        <p:grpSpPr>
          <a:xfrm>
            <a:off x="3305175" y="1439956"/>
            <a:ext cx="2524200" cy="2951683"/>
            <a:chOff x="0" y="0"/>
            <a:chExt cx="2524200" cy="3429000"/>
          </a:xfrm>
        </p:grpSpPr>
        <p:sp>
          <p:nvSpPr>
            <p:cNvPr id="327" name="Google Shape;327;p41"/>
            <p:cNvSpPr/>
            <p:nvPr/>
          </p:nvSpPr>
          <p:spPr>
            <a:xfrm>
              <a:off x="0" y="0"/>
              <a:ext cx="2524200" cy="3429000"/>
            </a:xfrm>
            <a:prstGeom prst="roundRect">
              <a:avLst>
                <a:gd name="adj" fmla="val 4528"/>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28" name="Google Shape;328;p41"/>
            <p:cNvSpPr/>
            <p:nvPr/>
          </p:nvSpPr>
          <p:spPr>
            <a:xfrm>
              <a:off x="0" y="0"/>
              <a:ext cx="2524200" cy="476400"/>
            </a:xfrm>
            <a:custGeom>
              <a:avLst/>
              <a:gdLst/>
              <a:ahLst/>
              <a:cxnLst/>
              <a:rect l="l" t="t" r="r" b="b"/>
              <a:pathLst>
                <a:path w="120000" h="120000" extrusionOk="0">
                  <a:moveTo>
                    <a:pt x="0" y="28800"/>
                  </a:moveTo>
                  <a:cubicBezTo>
                    <a:pt x="0" y="12894"/>
                    <a:pt x="2433" y="0"/>
                    <a:pt x="5434" y="0"/>
                  </a:cubicBezTo>
                  <a:lnTo>
                    <a:pt x="114566" y="0"/>
                  </a:lnTo>
                  <a:cubicBezTo>
                    <a:pt x="116007" y="0"/>
                    <a:pt x="117389" y="3034"/>
                    <a:pt x="118408" y="8435"/>
                  </a:cubicBezTo>
                  <a:cubicBezTo>
                    <a:pt x="119427" y="13836"/>
                    <a:pt x="120000" y="21162"/>
                    <a:pt x="120000" y="28800"/>
                  </a:cubicBezTo>
                  <a:lnTo>
                    <a:pt x="120000" y="120000"/>
                  </a:lnTo>
                  <a:lnTo>
                    <a:pt x="0" y="120000"/>
                  </a:lnTo>
                  <a:close/>
                </a:path>
              </a:pathLst>
            </a:custGeom>
            <a:solidFill>
              <a:srgbClr val="01538D"/>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29" name="Google Shape;329;p41"/>
            <p:cNvSpPr txBox="1"/>
            <p:nvPr/>
          </p:nvSpPr>
          <p:spPr>
            <a:xfrm>
              <a:off x="0" y="0"/>
              <a:ext cx="2524200" cy="476400"/>
            </a:xfrm>
            <a:prstGeom prst="rect">
              <a:avLst/>
            </a:prstGeom>
            <a:noFill/>
            <a:ln>
              <a:noFill/>
            </a:ln>
          </p:spPr>
          <p:txBody>
            <a:bodyPr spcFirstLastPara="1" wrap="square" lIns="142875" tIns="0" rIns="0" bIns="0" anchor="ctr" anchorCtr="0">
              <a:noAutofit/>
            </a:bodyPr>
            <a:lstStyle/>
            <a:p>
              <a:pPr marL="0" lvl="0" indent="0" algn="ctr" rtl="0">
                <a:spcBef>
                  <a:spcPts val="0"/>
                </a:spcBef>
                <a:spcAft>
                  <a:spcPts val="0"/>
                </a:spcAft>
                <a:buNone/>
              </a:pPr>
              <a:r>
                <a:rPr lang="en" sz="1600" b="1">
                  <a:solidFill>
                    <a:srgbClr val="FFFFFF"/>
                  </a:solidFill>
                  <a:latin typeface="Material Icons"/>
                  <a:ea typeface="Material Icons"/>
                  <a:cs typeface="Material Icons"/>
                  <a:sym typeface="Material Icons"/>
                </a:rPr>
                <a:t>speed </a:t>
              </a:r>
              <a:r>
                <a:rPr lang="en" sz="1200" b="1">
                  <a:solidFill>
                    <a:srgbClr val="FFFFFF"/>
                  </a:solidFill>
                  <a:latin typeface="Arial"/>
                  <a:ea typeface="Arial"/>
                  <a:cs typeface="Arial"/>
                  <a:sym typeface="Arial"/>
                </a:rPr>
                <a:t>Mission Readiness</a:t>
              </a:r>
              <a:endParaRPr sz="1200" b="1">
                <a:solidFill>
                  <a:srgbClr val="FFFFFF"/>
                </a:solidFill>
                <a:latin typeface="Arial"/>
                <a:ea typeface="Arial"/>
                <a:cs typeface="Arial"/>
                <a:sym typeface="Arial"/>
              </a:endParaRPr>
            </a:p>
          </p:txBody>
        </p:sp>
        <p:sp>
          <p:nvSpPr>
            <p:cNvPr id="330" name="Google Shape;330;p41"/>
            <p:cNvSpPr txBox="1"/>
            <p:nvPr/>
          </p:nvSpPr>
          <p:spPr>
            <a:xfrm>
              <a:off x="147700" y="608091"/>
              <a:ext cx="2238300" cy="25236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r>
                <a:rPr lang="en" sz="1100" b="1">
                  <a:solidFill>
                    <a:srgbClr val="01538D"/>
                  </a:solidFill>
                  <a:latin typeface="Arial"/>
                  <a:ea typeface="Arial"/>
                  <a:cs typeface="Arial"/>
                  <a:sym typeface="Arial"/>
                </a:rPr>
                <a:t>Modern &amp; Reliable Fleet</a:t>
              </a:r>
              <a:endParaRPr sz="1100" b="1">
                <a:solidFill>
                  <a:srgbClr val="01538D"/>
                </a:solidFill>
                <a:latin typeface="Arial"/>
                <a:ea typeface="Arial"/>
                <a:cs typeface="Arial"/>
                <a:sym typeface="Arial"/>
              </a:endParaRPr>
            </a:p>
            <a:p>
              <a:pPr marL="0" lvl="0" indent="0" algn="l" rtl="0">
                <a:spcBef>
                  <a:spcPts val="225"/>
                </a:spcBef>
                <a:spcAft>
                  <a:spcPts val="0"/>
                </a:spcAft>
                <a:buNone/>
              </a:pPr>
              <a:r>
                <a:rPr lang="en" sz="1000" b="0">
                  <a:solidFill>
                    <a:srgbClr val="475569"/>
                  </a:solidFill>
                  <a:latin typeface="Arial"/>
                  <a:ea typeface="Arial"/>
                  <a:cs typeface="Arial"/>
                  <a:sym typeface="Arial"/>
                </a:rPr>
                <a:t>Maintain a safe, dependable fleet that minimizes downtime and supports mission continuity.</a:t>
              </a:r>
              <a:endParaRPr sz="1000" b="0">
                <a:solidFill>
                  <a:srgbClr val="475569"/>
                </a:solidFill>
                <a:latin typeface="Arial"/>
                <a:ea typeface="Arial"/>
                <a:cs typeface="Arial"/>
                <a:sym typeface="Arial"/>
              </a:endParaRPr>
            </a:p>
            <a:p>
              <a:pPr marL="0" lvl="0" indent="0" algn="l" rtl="0">
                <a:spcBef>
                  <a:spcPts val="750"/>
                </a:spcBef>
                <a:spcAft>
                  <a:spcPts val="0"/>
                </a:spcAft>
                <a:buNone/>
              </a:pPr>
              <a:r>
                <a:rPr lang="en" sz="1100" b="1">
                  <a:solidFill>
                    <a:srgbClr val="01538D"/>
                  </a:solidFill>
                  <a:latin typeface="Arial"/>
                  <a:ea typeface="Arial"/>
                  <a:cs typeface="Arial"/>
                  <a:sym typeface="Arial"/>
                </a:rPr>
                <a:t>Flexible Fleet Solutions</a:t>
              </a:r>
              <a:endParaRPr sz="1100" b="1">
                <a:solidFill>
                  <a:srgbClr val="01538D"/>
                </a:solidFill>
                <a:latin typeface="Arial"/>
                <a:ea typeface="Arial"/>
                <a:cs typeface="Arial"/>
                <a:sym typeface="Arial"/>
              </a:endParaRPr>
            </a:p>
            <a:p>
              <a:pPr marL="0" lvl="0" indent="0" algn="l" rtl="0">
                <a:spcBef>
                  <a:spcPts val="225"/>
                </a:spcBef>
                <a:spcAft>
                  <a:spcPts val="0"/>
                </a:spcAft>
                <a:buNone/>
              </a:pPr>
              <a:r>
                <a:rPr lang="en" sz="1000" b="0">
                  <a:solidFill>
                    <a:srgbClr val="475569"/>
                  </a:solidFill>
                  <a:latin typeface="Arial"/>
                  <a:ea typeface="Arial"/>
                  <a:cs typeface="Arial"/>
                  <a:sym typeface="Arial"/>
                </a:rPr>
                <a:t>Easily scale fleet size and adjust configurations to meet fluctuating mission demands.</a:t>
              </a:r>
              <a:endParaRPr sz="1000" b="0">
                <a:solidFill>
                  <a:srgbClr val="475569"/>
                </a:solidFill>
                <a:latin typeface="Arial"/>
                <a:ea typeface="Arial"/>
                <a:cs typeface="Arial"/>
                <a:sym typeface="Arial"/>
              </a:endParaRPr>
            </a:p>
            <a:p>
              <a:pPr marL="0" lvl="0" indent="0" algn="l" rtl="0">
                <a:spcBef>
                  <a:spcPts val="750"/>
                </a:spcBef>
                <a:spcAft>
                  <a:spcPts val="0"/>
                </a:spcAft>
                <a:buNone/>
              </a:pPr>
              <a:r>
                <a:rPr lang="en" sz="1100" b="1">
                  <a:solidFill>
                    <a:srgbClr val="01538D"/>
                  </a:solidFill>
                  <a:latin typeface="Arial"/>
                  <a:ea typeface="Arial"/>
                  <a:cs typeface="Arial"/>
                  <a:sym typeface="Arial"/>
                </a:rPr>
                <a:t>Greater Mission Focus</a:t>
              </a:r>
              <a:endParaRPr sz="1100" b="1">
                <a:solidFill>
                  <a:srgbClr val="01538D"/>
                </a:solidFill>
                <a:latin typeface="Arial"/>
                <a:ea typeface="Arial"/>
                <a:cs typeface="Arial"/>
                <a:sym typeface="Arial"/>
              </a:endParaRPr>
            </a:p>
            <a:p>
              <a:pPr marL="0" lvl="0" indent="0" algn="l" rtl="0">
                <a:spcBef>
                  <a:spcPts val="225"/>
                </a:spcBef>
                <a:spcAft>
                  <a:spcPts val="0"/>
                </a:spcAft>
                <a:buNone/>
              </a:pPr>
              <a:r>
                <a:rPr lang="en" sz="1000" b="0">
                  <a:solidFill>
                    <a:srgbClr val="475569"/>
                  </a:solidFill>
                  <a:latin typeface="Arial"/>
                  <a:ea typeface="Arial"/>
                  <a:cs typeface="Arial"/>
                  <a:sym typeface="Arial"/>
                </a:rPr>
                <a:t>GSA manages acquisition, freeing agency staff to focus on core mission priorities.</a:t>
              </a:r>
              <a:endParaRPr sz="1000" b="0">
                <a:solidFill>
                  <a:srgbClr val="475569"/>
                </a:solidFill>
                <a:latin typeface="Arial"/>
                <a:ea typeface="Arial"/>
                <a:cs typeface="Arial"/>
                <a:sym typeface="Arial"/>
              </a:endParaRPr>
            </a:p>
          </p:txBody>
        </p:sp>
      </p:grpSp>
      <p:grpSp>
        <p:nvGrpSpPr>
          <p:cNvPr id="331" name="Google Shape;331;p41">
            <a:extLst>
              <a:ext uri="{C183D7F6-B498-43B3-948B-1728B52AA6E4}">
                <adec:decorative xmlns:adec="http://schemas.microsoft.com/office/drawing/2017/decorative" val="1"/>
              </a:ext>
            </a:extLst>
          </p:cNvPr>
          <p:cNvGrpSpPr/>
          <p:nvPr/>
        </p:nvGrpSpPr>
        <p:grpSpPr>
          <a:xfrm>
            <a:off x="6191250" y="1439956"/>
            <a:ext cx="2524200" cy="2951683"/>
            <a:chOff x="0" y="0"/>
            <a:chExt cx="2524200" cy="3429000"/>
          </a:xfrm>
        </p:grpSpPr>
        <p:sp>
          <p:nvSpPr>
            <p:cNvPr id="332" name="Google Shape;332;p41"/>
            <p:cNvSpPr/>
            <p:nvPr/>
          </p:nvSpPr>
          <p:spPr>
            <a:xfrm>
              <a:off x="0" y="0"/>
              <a:ext cx="2524200" cy="3429000"/>
            </a:xfrm>
            <a:prstGeom prst="roundRect">
              <a:avLst>
                <a:gd name="adj" fmla="val 4528"/>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33" name="Google Shape;333;p41"/>
            <p:cNvSpPr/>
            <p:nvPr/>
          </p:nvSpPr>
          <p:spPr>
            <a:xfrm>
              <a:off x="0" y="0"/>
              <a:ext cx="2524200" cy="476400"/>
            </a:xfrm>
            <a:custGeom>
              <a:avLst/>
              <a:gdLst/>
              <a:ahLst/>
              <a:cxnLst/>
              <a:rect l="l" t="t" r="r" b="b"/>
              <a:pathLst>
                <a:path w="120000" h="120000" extrusionOk="0">
                  <a:moveTo>
                    <a:pt x="0" y="28800"/>
                  </a:moveTo>
                  <a:cubicBezTo>
                    <a:pt x="0" y="12894"/>
                    <a:pt x="2433" y="0"/>
                    <a:pt x="5434" y="0"/>
                  </a:cubicBezTo>
                  <a:lnTo>
                    <a:pt x="114566" y="0"/>
                  </a:lnTo>
                  <a:cubicBezTo>
                    <a:pt x="116007" y="0"/>
                    <a:pt x="117389" y="3034"/>
                    <a:pt x="118408" y="8435"/>
                  </a:cubicBezTo>
                  <a:cubicBezTo>
                    <a:pt x="119427" y="13836"/>
                    <a:pt x="120000" y="21162"/>
                    <a:pt x="120000" y="28800"/>
                  </a:cubicBezTo>
                  <a:lnTo>
                    <a:pt x="120000" y="120000"/>
                  </a:lnTo>
                  <a:lnTo>
                    <a:pt x="0" y="120000"/>
                  </a:lnTo>
                  <a:close/>
                </a:path>
              </a:pathLst>
            </a:custGeom>
            <a:solidFill>
              <a:srgbClr val="01538D"/>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34" name="Google Shape;334;p41"/>
            <p:cNvSpPr txBox="1"/>
            <p:nvPr/>
          </p:nvSpPr>
          <p:spPr>
            <a:xfrm>
              <a:off x="0" y="0"/>
              <a:ext cx="2524200" cy="476400"/>
            </a:xfrm>
            <a:prstGeom prst="rect">
              <a:avLst/>
            </a:prstGeom>
            <a:noFill/>
            <a:ln>
              <a:noFill/>
            </a:ln>
          </p:spPr>
          <p:txBody>
            <a:bodyPr spcFirstLastPara="1" wrap="square" lIns="142875" tIns="0" rIns="0" bIns="0" anchor="ctr" anchorCtr="0">
              <a:noAutofit/>
            </a:bodyPr>
            <a:lstStyle/>
            <a:p>
              <a:pPr marL="0" lvl="0" indent="0" algn="ctr" rtl="0">
                <a:spcBef>
                  <a:spcPts val="0"/>
                </a:spcBef>
                <a:spcAft>
                  <a:spcPts val="0"/>
                </a:spcAft>
                <a:buNone/>
              </a:pPr>
              <a:r>
                <a:rPr lang="en" sz="1600" b="1">
                  <a:solidFill>
                    <a:srgbClr val="FFFFFF"/>
                  </a:solidFill>
                  <a:latin typeface="Material Icons"/>
                  <a:ea typeface="Material Icons"/>
                  <a:cs typeface="Material Icons"/>
                  <a:sym typeface="Material Icons"/>
                </a:rPr>
                <a:t>build </a:t>
              </a:r>
              <a:r>
                <a:rPr lang="en" sz="1200" b="1">
                  <a:solidFill>
                    <a:srgbClr val="FFFFFF"/>
                  </a:solidFill>
                  <a:latin typeface="Arial"/>
                  <a:ea typeface="Arial"/>
                  <a:cs typeface="Arial"/>
                  <a:sym typeface="Arial"/>
                </a:rPr>
                <a:t>Operational Support</a:t>
              </a:r>
              <a:endParaRPr sz="1200" b="1">
                <a:solidFill>
                  <a:srgbClr val="FFFFFF"/>
                </a:solidFill>
                <a:latin typeface="Arial"/>
                <a:ea typeface="Arial"/>
                <a:cs typeface="Arial"/>
                <a:sym typeface="Arial"/>
              </a:endParaRPr>
            </a:p>
          </p:txBody>
        </p:sp>
        <p:sp>
          <p:nvSpPr>
            <p:cNvPr id="335" name="Google Shape;335;p41"/>
            <p:cNvSpPr txBox="1"/>
            <p:nvPr/>
          </p:nvSpPr>
          <p:spPr>
            <a:xfrm>
              <a:off x="142950" y="591189"/>
              <a:ext cx="2238300" cy="25236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r>
                <a:rPr lang="en" sz="1100" b="1">
                  <a:solidFill>
                    <a:srgbClr val="01538D"/>
                  </a:solidFill>
                  <a:latin typeface="Arial"/>
                  <a:ea typeface="Arial"/>
                  <a:cs typeface="Arial"/>
                  <a:sym typeface="Arial"/>
                </a:rPr>
                <a:t>Automated Reporting</a:t>
              </a:r>
              <a:endParaRPr sz="1100" b="1">
                <a:solidFill>
                  <a:srgbClr val="01538D"/>
                </a:solidFill>
                <a:latin typeface="Arial"/>
                <a:ea typeface="Arial"/>
                <a:cs typeface="Arial"/>
                <a:sym typeface="Arial"/>
              </a:endParaRPr>
            </a:p>
            <a:p>
              <a:pPr marL="0" lvl="0" indent="0" algn="l" rtl="0">
                <a:spcBef>
                  <a:spcPts val="225"/>
                </a:spcBef>
                <a:spcAft>
                  <a:spcPts val="0"/>
                </a:spcAft>
                <a:buNone/>
              </a:pPr>
              <a:r>
                <a:rPr lang="en" sz="1000" b="0">
                  <a:solidFill>
                    <a:srgbClr val="475569"/>
                  </a:solidFill>
                  <a:latin typeface="Arial"/>
                  <a:ea typeface="Arial"/>
                  <a:cs typeface="Arial"/>
                  <a:sym typeface="Arial"/>
                </a:rPr>
                <a:t>Integrated reporting, telematics, and fleet card data provide timely insights and stronger oversight.</a:t>
              </a:r>
              <a:endParaRPr sz="1000" b="0">
                <a:solidFill>
                  <a:srgbClr val="475569"/>
                </a:solidFill>
                <a:latin typeface="Arial"/>
                <a:ea typeface="Arial"/>
                <a:cs typeface="Arial"/>
                <a:sym typeface="Arial"/>
              </a:endParaRPr>
            </a:p>
            <a:p>
              <a:pPr marL="0" lvl="0" indent="0" algn="l" rtl="0">
                <a:spcBef>
                  <a:spcPts val="750"/>
                </a:spcBef>
                <a:spcAft>
                  <a:spcPts val="0"/>
                </a:spcAft>
                <a:buNone/>
              </a:pPr>
              <a:r>
                <a:rPr lang="en" sz="1100" b="1">
                  <a:solidFill>
                    <a:srgbClr val="01538D"/>
                  </a:solidFill>
                  <a:latin typeface="Arial"/>
                  <a:ea typeface="Arial"/>
                  <a:cs typeface="Arial"/>
                  <a:sym typeface="Arial"/>
                </a:rPr>
                <a:t>Maintenance Support</a:t>
              </a:r>
              <a:endParaRPr sz="1100" b="1">
                <a:solidFill>
                  <a:srgbClr val="01538D"/>
                </a:solidFill>
                <a:latin typeface="Arial"/>
                <a:ea typeface="Arial"/>
                <a:cs typeface="Arial"/>
                <a:sym typeface="Arial"/>
              </a:endParaRPr>
            </a:p>
            <a:p>
              <a:pPr marL="0" lvl="0" indent="0" algn="l" rtl="0">
                <a:spcBef>
                  <a:spcPts val="225"/>
                </a:spcBef>
                <a:spcAft>
                  <a:spcPts val="0"/>
                </a:spcAft>
                <a:buNone/>
              </a:pPr>
              <a:r>
                <a:rPr lang="en" sz="1000" b="0">
                  <a:solidFill>
                    <a:srgbClr val="475569"/>
                  </a:solidFill>
                  <a:latin typeface="Arial"/>
                  <a:ea typeface="Arial"/>
                  <a:cs typeface="Arial"/>
                  <a:sym typeface="Arial"/>
                </a:rPr>
                <a:t>Benefit from dedicated local support networks and unified accident management.</a:t>
              </a:r>
              <a:endParaRPr sz="1000" b="0">
                <a:solidFill>
                  <a:srgbClr val="475569"/>
                </a:solidFill>
                <a:latin typeface="Arial"/>
                <a:ea typeface="Arial"/>
                <a:cs typeface="Arial"/>
                <a:sym typeface="Arial"/>
              </a:endParaRPr>
            </a:p>
            <a:p>
              <a:pPr marL="0" lvl="0" indent="0" algn="l" rtl="0">
                <a:spcBef>
                  <a:spcPts val="750"/>
                </a:spcBef>
                <a:spcAft>
                  <a:spcPts val="0"/>
                </a:spcAft>
                <a:buNone/>
              </a:pPr>
              <a:r>
                <a:rPr lang="en" sz="1100" b="1">
                  <a:solidFill>
                    <a:srgbClr val="01538D"/>
                  </a:solidFill>
                  <a:latin typeface="Arial"/>
                  <a:ea typeface="Arial"/>
                  <a:cs typeface="Arial"/>
                  <a:sym typeface="Arial"/>
                </a:rPr>
                <a:t>Dedicated Local Support</a:t>
              </a:r>
              <a:endParaRPr sz="1100" b="1">
                <a:solidFill>
                  <a:srgbClr val="01538D"/>
                </a:solidFill>
                <a:latin typeface="Arial"/>
                <a:ea typeface="Arial"/>
                <a:cs typeface="Arial"/>
                <a:sym typeface="Arial"/>
              </a:endParaRPr>
            </a:p>
            <a:p>
              <a:pPr marL="0" lvl="0" indent="0" algn="l" rtl="0">
                <a:spcBef>
                  <a:spcPts val="225"/>
                </a:spcBef>
                <a:spcAft>
                  <a:spcPts val="0"/>
                </a:spcAft>
                <a:buNone/>
              </a:pPr>
              <a:r>
                <a:rPr lang="en" sz="1000" b="0">
                  <a:solidFill>
                    <a:srgbClr val="475569"/>
                  </a:solidFill>
                  <a:latin typeface="Arial"/>
                  <a:ea typeface="Arial"/>
                  <a:cs typeface="Arial"/>
                  <a:sym typeface="Arial"/>
                </a:rPr>
                <a:t>GSA Fleet Service Representatives provide hands-on expertise for day-to-day operations.</a:t>
              </a:r>
              <a:endParaRPr sz="1000" b="0">
                <a:solidFill>
                  <a:srgbClr val="475569"/>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53" name="Google Shape;353;p42"/>
          <p:cNvSpPr txBox="1">
            <a:spLocks noGrp="1"/>
          </p:cNvSpPr>
          <p:nvPr>
            <p:ph type="title" idx="4294967295"/>
          </p:nvPr>
        </p:nvSpPr>
        <p:spPr>
          <a:xfrm>
            <a:off x="2533350" y="350975"/>
            <a:ext cx="5561100" cy="507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SzPts val="1400"/>
              <a:buNone/>
            </a:pPr>
            <a:r>
              <a:rPr lang="en" sz="2100" b="1" dirty="0"/>
              <a:t>GSA Vehicle Consolidation</a:t>
            </a:r>
            <a:endParaRPr sz="2100" b="1" dirty="0"/>
          </a:p>
        </p:txBody>
      </p:sp>
      <p:grpSp>
        <p:nvGrpSpPr>
          <p:cNvPr id="345" name="Google Shape;345;p42">
            <a:extLst>
              <a:ext uri="{C183D7F6-B498-43B3-948B-1728B52AA6E4}">
                <adec:decorative xmlns:adec="http://schemas.microsoft.com/office/drawing/2017/decorative" val="1"/>
              </a:ext>
            </a:extLst>
          </p:cNvPr>
          <p:cNvGrpSpPr/>
          <p:nvPr/>
        </p:nvGrpSpPr>
        <p:grpSpPr>
          <a:xfrm>
            <a:off x="519203" y="1210563"/>
            <a:ext cx="2695089" cy="2077624"/>
            <a:chOff x="199300" y="1190000"/>
            <a:chExt cx="2806800" cy="2528446"/>
          </a:xfrm>
        </p:grpSpPr>
        <p:sp>
          <p:nvSpPr>
            <p:cNvPr id="346" name="Google Shape;346;p42"/>
            <p:cNvSpPr/>
            <p:nvPr/>
          </p:nvSpPr>
          <p:spPr>
            <a:xfrm>
              <a:off x="199300" y="1190000"/>
              <a:ext cx="2806800" cy="782400"/>
            </a:xfrm>
            <a:prstGeom prst="homePlate">
              <a:avLst>
                <a:gd name="adj" fmla="val 50000"/>
              </a:avLst>
            </a:prstGeom>
            <a:solidFill>
              <a:srgbClr val="073763"/>
            </a:solidFill>
            <a:ln>
              <a:noFill/>
            </a:ln>
          </p:spPr>
          <p:txBody>
            <a:bodyPr spcFirstLastPara="1" wrap="square" lIns="87800" tIns="87800" rIns="87800" bIns="87800" anchor="ctr" anchorCtr="0">
              <a:noAutofit/>
            </a:bodyPr>
            <a:lstStyle/>
            <a:p>
              <a:pPr marL="0" lvl="0" indent="0" algn="l" rtl="0">
                <a:spcBef>
                  <a:spcPts val="0"/>
                </a:spcBef>
                <a:spcAft>
                  <a:spcPts val="0"/>
                </a:spcAft>
                <a:buNone/>
              </a:pPr>
              <a:r>
                <a:rPr lang="en" sz="1632" b="1">
                  <a:solidFill>
                    <a:srgbClr val="FFFFFF"/>
                  </a:solidFill>
                </a:rPr>
                <a:t>Asset Transfer</a:t>
              </a:r>
              <a:endParaRPr sz="1632" b="1">
                <a:solidFill>
                  <a:srgbClr val="FFFFFF"/>
                </a:solidFill>
              </a:endParaRPr>
            </a:p>
          </p:txBody>
        </p:sp>
        <p:sp>
          <p:nvSpPr>
            <p:cNvPr id="347" name="Google Shape;347;p42"/>
            <p:cNvSpPr txBox="1"/>
            <p:nvPr/>
          </p:nvSpPr>
          <p:spPr>
            <a:xfrm>
              <a:off x="348041" y="2017146"/>
              <a:ext cx="2236200" cy="1701300"/>
            </a:xfrm>
            <a:prstGeom prst="rect">
              <a:avLst/>
            </a:prstGeom>
            <a:noFill/>
            <a:ln>
              <a:noFill/>
            </a:ln>
          </p:spPr>
          <p:txBody>
            <a:bodyPr spcFirstLastPara="1" wrap="square" lIns="87800" tIns="87800" rIns="87800" bIns="87800" anchor="t" anchorCtr="0">
              <a:noAutofit/>
            </a:bodyPr>
            <a:lstStyle/>
            <a:p>
              <a:pPr marL="60975" lvl="0" indent="-140244" algn="l" rtl="0">
                <a:lnSpc>
                  <a:spcPct val="115000"/>
                </a:lnSpc>
                <a:spcBef>
                  <a:spcPts val="0"/>
                </a:spcBef>
                <a:spcAft>
                  <a:spcPts val="0"/>
                </a:spcAft>
                <a:buSzPts val="1248"/>
                <a:buChar char="●"/>
              </a:pPr>
              <a:r>
                <a:rPr lang="en" sz="1248" dirty="0"/>
                <a:t>Interagency asset transfer of the vehicle to GSA’s ownership.</a:t>
              </a:r>
              <a:endParaRPr sz="1248" dirty="0"/>
            </a:p>
            <a:p>
              <a:pPr marL="60975" lvl="0" indent="-140244" algn="l" rtl="0">
                <a:lnSpc>
                  <a:spcPct val="115000"/>
                </a:lnSpc>
                <a:spcBef>
                  <a:spcPts val="0"/>
                </a:spcBef>
                <a:spcAft>
                  <a:spcPts val="0"/>
                </a:spcAft>
                <a:buSzPts val="1248"/>
                <a:buChar char="●"/>
              </a:pPr>
              <a:r>
                <a:rPr lang="en" sz="1248" dirty="0"/>
                <a:t>Agencies retain use and custody of vehicles.</a:t>
              </a:r>
              <a:endParaRPr sz="1248" dirty="0"/>
            </a:p>
          </p:txBody>
        </p:sp>
      </p:grpSp>
      <p:pic>
        <p:nvPicPr>
          <p:cNvPr id="351" name="Google Shape;351;p42">
            <a:extLst>
              <a:ext uri="{C183D7F6-B498-43B3-948B-1728B52AA6E4}">
                <adec:decorative xmlns:adec="http://schemas.microsoft.com/office/drawing/2017/decorative" val="1"/>
              </a:ext>
            </a:extLst>
          </p:cNvPr>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07856" y="3203794"/>
            <a:ext cx="1670444" cy="1228659"/>
          </a:xfrm>
          <a:prstGeom prst="rect">
            <a:avLst/>
          </a:prstGeom>
          <a:noFill/>
          <a:ln>
            <a:noFill/>
          </a:ln>
        </p:spPr>
      </p:pic>
      <p:grpSp>
        <p:nvGrpSpPr>
          <p:cNvPr id="348" name="Google Shape;348;p42">
            <a:extLst>
              <a:ext uri="{C183D7F6-B498-43B3-948B-1728B52AA6E4}">
                <adec:decorative xmlns:adec="http://schemas.microsoft.com/office/drawing/2017/decorative" val="1"/>
              </a:ext>
            </a:extLst>
          </p:cNvPr>
          <p:cNvGrpSpPr/>
          <p:nvPr/>
        </p:nvGrpSpPr>
        <p:grpSpPr>
          <a:xfrm>
            <a:off x="2945269" y="1210377"/>
            <a:ext cx="2823897" cy="2853029"/>
            <a:chOff x="2751075" y="1189766"/>
            <a:chExt cx="3195900" cy="3472106"/>
          </a:xfrm>
        </p:grpSpPr>
        <p:sp>
          <p:nvSpPr>
            <p:cNvPr id="349" name="Google Shape;349;p42"/>
            <p:cNvSpPr/>
            <p:nvPr/>
          </p:nvSpPr>
          <p:spPr>
            <a:xfrm>
              <a:off x="2751075" y="1189766"/>
              <a:ext cx="3195900" cy="791700"/>
            </a:xfrm>
            <a:prstGeom prst="chevron">
              <a:avLst>
                <a:gd name="adj" fmla="val 50000"/>
              </a:avLst>
            </a:prstGeom>
            <a:solidFill>
              <a:srgbClr val="01538D"/>
            </a:solidFill>
            <a:ln>
              <a:noFill/>
            </a:ln>
          </p:spPr>
          <p:txBody>
            <a:bodyPr spcFirstLastPara="1" wrap="square" lIns="87800" tIns="87800" rIns="87800" bIns="87800" anchor="ctr" anchorCtr="0">
              <a:noAutofit/>
            </a:bodyPr>
            <a:lstStyle/>
            <a:p>
              <a:pPr marL="0" lvl="0" indent="0" algn="l" rtl="0">
                <a:spcBef>
                  <a:spcPts val="0"/>
                </a:spcBef>
                <a:spcAft>
                  <a:spcPts val="0"/>
                </a:spcAft>
                <a:buNone/>
              </a:pPr>
              <a:r>
                <a:rPr lang="en" sz="1632" b="1" dirty="0">
                  <a:solidFill>
                    <a:srgbClr val="FFFFFF"/>
                  </a:solidFill>
                </a:rPr>
                <a:t>Comprehensive GSA Fleet Support</a:t>
              </a:r>
              <a:endParaRPr sz="1632" b="1" dirty="0">
                <a:solidFill>
                  <a:srgbClr val="FFFFFF"/>
                </a:solidFill>
              </a:endParaRPr>
            </a:p>
          </p:txBody>
        </p:sp>
        <p:sp>
          <p:nvSpPr>
            <p:cNvPr id="350" name="Google Shape;350;p42"/>
            <p:cNvSpPr txBox="1"/>
            <p:nvPr/>
          </p:nvSpPr>
          <p:spPr>
            <a:xfrm>
              <a:off x="3083833" y="2082172"/>
              <a:ext cx="2379000" cy="2579700"/>
            </a:xfrm>
            <a:prstGeom prst="rect">
              <a:avLst/>
            </a:prstGeom>
            <a:noFill/>
            <a:ln>
              <a:noFill/>
            </a:ln>
          </p:spPr>
          <p:txBody>
            <a:bodyPr spcFirstLastPara="1" wrap="square" lIns="87800" tIns="87800" rIns="87800" bIns="87800" anchor="t" anchorCtr="0">
              <a:noAutofit/>
            </a:bodyPr>
            <a:lstStyle/>
            <a:p>
              <a:pPr marL="280488" marR="0" lvl="0" indent="-140245" algn="l" rtl="0">
                <a:lnSpc>
                  <a:spcPct val="115000"/>
                </a:lnSpc>
                <a:spcBef>
                  <a:spcPts val="0"/>
                </a:spcBef>
                <a:spcAft>
                  <a:spcPts val="0"/>
                </a:spcAft>
                <a:buSzPts val="1248"/>
                <a:buChar char="●"/>
              </a:pPr>
              <a:r>
                <a:rPr lang="en" sz="1248"/>
                <a:t>Access GSA’s full suite of vehicle management services</a:t>
              </a:r>
              <a:endParaRPr sz="1248"/>
            </a:p>
            <a:p>
              <a:pPr marL="280488" marR="0" lvl="0" indent="-140245" algn="l" rtl="0">
                <a:lnSpc>
                  <a:spcPct val="115000"/>
                </a:lnSpc>
                <a:spcBef>
                  <a:spcPts val="0"/>
                </a:spcBef>
                <a:spcAft>
                  <a:spcPts val="0"/>
                </a:spcAft>
                <a:buSzPts val="1248"/>
                <a:buChar char="●"/>
              </a:pPr>
              <a:r>
                <a:rPr lang="en" sz="1248"/>
                <a:t>Lease payments begin.</a:t>
              </a:r>
              <a:endParaRPr sz="1248"/>
            </a:p>
          </p:txBody>
        </p:sp>
      </p:grpSp>
      <p:pic>
        <p:nvPicPr>
          <p:cNvPr id="341" name="Google Shape;341;p42" descr="full service leasing offerings, icon with arrows showing vheicle disposal, maintenance, accidement management fleet management information system, telematics recall management and more"/>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3371563" y="3026925"/>
            <a:ext cx="1971325" cy="1971300"/>
          </a:xfrm>
          <a:prstGeom prst="rect">
            <a:avLst/>
          </a:prstGeom>
          <a:noFill/>
          <a:ln>
            <a:noFill/>
          </a:ln>
        </p:spPr>
      </p:pic>
      <p:grpSp>
        <p:nvGrpSpPr>
          <p:cNvPr id="342" name="Google Shape;342;p42">
            <a:extLst>
              <a:ext uri="{C183D7F6-B498-43B3-948B-1728B52AA6E4}">
                <adec:decorative xmlns:adec="http://schemas.microsoft.com/office/drawing/2017/decorative" val="1"/>
              </a:ext>
            </a:extLst>
          </p:cNvPr>
          <p:cNvGrpSpPr/>
          <p:nvPr/>
        </p:nvGrpSpPr>
        <p:grpSpPr>
          <a:xfrm>
            <a:off x="5556090" y="1210371"/>
            <a:ext cx="3068703" cy="2206592"/>
            <a:chOff x="5771066" y="1189766"/>
            <a:chExt cx="3195900" cy="2685399"/>
          </a:xfrm>
        </p:grpSpPr>
        <p:sp>
          <p:nvSpPr>
            <p:cNvPr id="343" name="Google Shape;343;p42"/>
            <p:cNvSpPr/>
            <p:nvPr/>
          </p:nvSpPr>
          <p:spPr>
            <a:xfrm>
              <a:off x="5771066" y="1189766"/>
              <a:ext cx="3195900" cy="801000"/>
            </a:xfrm>
            <a:prstGeom prst="chevron">
              <a:avLst>
                <a:gd name="adj" fmla="val 50000"/>
              </a:avLst>
            </a:prstGeom>
            <a:solidFill>
              <a:srgbClr val="3D85C6"/>
            </a:solidFill>
            <a:ln>
              <a:noFill/>
            </a:ln>
          </p:spPr>
          <p:txBody>
            <a:bodyPr spcFirstLastPara="1" wrap="square" lIns="87800" tIns="87800" rIns="87800" bIns="87800" anchor="ctr" anchorCtr="0">
              <a:noAutofit/>
            </a:bodyPr>
            <a:lstStyle/>
            <a:p>
              <a:pPr marL="0" lvl="0" indent="0" algn="l" rtl="0">
                <a:spcBef>
                  <a:spcPts val="0"/>
                </a:spcBef>
                <a:spcAft>
                  <a:spcPts val="0"/>
                </a:spcAft>
                <a:buNone/>
              </a:pPr>
              <a:r>
                <a:rPr lang="en" sz="1632" b="1">
                  <a:solidFill>
                    <a:srgbClr val="FFFFFF"/>
                  </a:solidFill>
                </a:rPr>
                <a:t>GSA Replacement Commitment</a:t>
              </a:r>
              <a:endParaRPr sz="1632" b="1">
                <a:solidFill>
                  <a:srgbClr val="FFFFFF"/>
                </a:solidFill>
              </a:endParaRPr>
            </a:p>
          </p:txBody>
        </p:sp>
        <p:sp>
          <p:nvSpPr>
            <p:cNvPr id="344" name="Google Shape;344;p42"/>
            <p:cNvSpPr txBox="1"/>
            <p:nvPr/>
          </p:nvSpPr>
          <p:spPr>
            <a:xfrm>
              <a:off x="6028013" y="2050865"/>
              <a:ext cx="2575800" cy="1824300"/>
            </a:xfrm>
            <a:prstGeom prst="rect">
              <a:avLst/>
            </a:prstGeom>
            <a:noFill/>
            <a:ln>
              <a:noFill/>
            </a:ln>
          </p:spPr>
          <p:txBody>
            <a:bodyPr spcFirstLastPara="1" wrap="square" lIns="87800" tIns="87800" rIns="87800" bIns="87800" anchor="t" anchorCtr="0">
              <a:noAutofit/>
            </a:bodyPr>
            <a:lstStyle/>
            <a:p>
              <a:pPr marL="280488" lvl="0" indent="-140245" algn="l" rtl="0">
                <a:lnSpc>
                  <a:spcPct val="115000"/>
                </a:lnSpc>
                <a:spcBef>
                  <a:spcPts val="0"/>
                </a:spcBef>
                <a:spcAft>
                  <a:spcPts val="0"/>
                </a:spcAft>
                <a:buSzPts val="1248"/>
                <a:buChar char="●"/>
              </a:pPr>
              <a:r>
                <a:rPr lang="en" sz="1248"/>
                <a:t>GSA &amp; agencies optimize fleets in support of agency missions.</a:t>
              </a:r>
              <a:endParaRPr sz="1248"/>
            </a:p>
            <a:p>
              <a:pPr marL="280488" lvl="0" indent="-140245" algn="l" rtl="0">
                <a:lnSpc>
                  <a:spcPct val="115000"/>
                </a:lnSpc>
                <a:spcBef>
                  <a:spcPts val="0"/>
                </a:spcBef>
                <a:spcAft>
                  <a:spcPts val="0"/>
                </a:spcAft>
                <a:buSzPts val="1248"/>
                <a:buChar char="●"/>
              </a:pPr>
              <a:r>
                <a:rPr lang="en" sz="1248"/>
                <a:t>GSA funds and manages vehicle replacements going forward.</a:t>
              </a:r>
              <a:endParaRPr sz="1248"/>
            </a:p>
          </p:txBody>
        </p:sp>
      </p:grpSp>
      <p:pic>
        <p:nvPicPr>
          <p:cNvPr id="352" name="Google Shape;352;p42">
            <a:extLst>
              <a:ext uri="{C183D7F6-B498-43B3-948B-1728B52AA6E4}">
                <adec:decorative xmlns:adec="http://schemas.microsoft.com/office/drawing/2017/decorative" val="1"/>
              </a:ext>
            </a:extLst>
          </p:cNvPr>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6116066" y="3332452"/>
            <a:ext cx="1824696" cy="1163818"/>
          </a:xfrm>
          <a:prstGeom prst="rect">
            <a:avLst/>
          </a:prstGeom>
          <a:noFill/>
          <a:ln>
            <a:noFill/>
          </a:ln>
        </p:spPr>
      </p:pic>
    </p:spTree>
  </p:cSld>
  <p:clrMapOvr>
    <a:masterClrMapping/>
  </p:clrMapOvr>
</p:sld>
</file>

<file path=ppt/theme/theme1.xml><?xml version="1.0" encoding="utf-8"?>
<a:theme xmlns:a="http://schemas.openxmlformats.org/drawingml/2006/main" name="GSS Roundtabl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3805</Words>
  <Application>Microsoft Office PowerPoint</Application>
  <PresentationFormat>On-screen Show (16:9)</PresentationFormat>
  <Paragraphs>462</Paragraphs>
  <Slides>44</Slides>
  <Notes>44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44</vt:i4>
      </vt:variant>
    </vt:vector>
  </HeadingPairs>
  <TitlesOfParts>
    <vt:vector size="51" baseType="lpstr">
      <vt:lpstr>Roboto</vt:lpstr>
      <vt:lpstr>Inter SemiBold</vt:lpstr>
      <vt:lpstr>Inter</vt:lpstr>
      <vt:lpstr>Inter ExtraBold</vt:lpstr>
      <vt:lpstr>Century Gothic</vt:lpstr>
      <vt:lpstr>GSS Roundtable</vt:lpstr>
      <vt:lpstr>Simple Light</vt:lpstr>
      <vt:lpstr>GSA’s Federal Fleet Solutions &amp; GSA’s GSS Desktops and Laptops BPA</vt:lpstr>
      <vt:lpstr>GSA’s Federal Fleet Solutions</vt:lpstr>
      <vt:lpstr>Stephanie Gresalfi Director, Offering Support stephanie.gresalfi@gsa.gov </vt:lpstr>
      <vt:lpstr>GSA Fleet’s Cost-Effective Solutions</vt:lpstr>
      <vt:lpstr>Current State of the Federal Fleet</vt:lpstr>
      <vt:lpstr>GSA Leasing Non-Mandatory</vt:lpstr>
      <vt:lpstr>Strategic Advantage with GSA Fleet</vt:lpstr>
      <vt:lpstr>Maximizing Value and Efficiency</vt:lpstr>
      <vt:lpstr>GSA Vehicle Consolidation</vt:lpstr>
      <vt:lpstr>Recent Vehicle Consolidations</vt:lpstr>
      <vt:lpstr>Customer Verbatims</vt:lpstr>
      <vt:lpstr>GSA’s Short Term Rental Program Non-Mandatory</vt:lpstr>
      <vt:lpstr>Short Term Rental Overview</vt:lpstr>
      <vt:lpstr>GSA Managed Services Non-Mandatory</vt:lpstr>
      <vt:lpstr>Services for Agency Owned Vehicles</vt:lpstr>
      <vt:lpstr>Potential Future Fleet Services</vt:lpstr>
      <vt:lpstr>Contact Us</vt:lpstr>
      <vt:lpstr>  Questions? </vt:lpstr>
      <vt:lpstr>GSA’s End User Device BPAs</vt:lpstr>
      <vt:lpstr>Training Agenda</vt:lpstr>
      <vt:lpstr>End User Device BPAs - Who can use them?</vt:lpstr>
      <vt:lpstr>GSS Program: The Blueprint for EUD BPAs End User Device BPAs - Key Benefits</vt:lpstr>
      <vt:lpstr>BPA Program Framework GSA’s GSS BPAs - Fundamentals</vt:lpstr>
      <vt:lpstr>GSS Program History &amp; Governance GSS History and Governance</vt:lpstr>
      <vt:lpstr>GSS Program History &amp; Governance Before &amp; After GSS</vt:lpstr>
      <vt:lpstr>GSS Program History &amp; Governance GSS BPAs Fundamentals</vt:lpstr>
      <vt:lpstr>GSS Program History &amp; Governance Consolidating Procurement</vt:lpstr>
      <vt:lpstr>GSS Program History &amp; Governance GSS BPAs - Competition &amp; Pricing</vt:lpstr>
      <vt:lpstr>GSS Program History &amp; Governance GSS BPA Options &amp; Device Bundles</vt:lpstr>
      <vt:lpstr>GSS Program History &amp; Governance GSS BPAs Benefits</vt:lpstr>
      <vt:lpstr>GSS Program History &amp; Governance GSS BPAs - Multiple Ways to Buy</vt:lpstr>
      <vt:lpstr>GSS Program History &amp; Governance Agency Catalog Creation</vt:lpstr>
      <vt:lpstr>GSS Program History &amp; Governance Sample Customer e-Catalog</vt:lpstr>
      <vt:lpstr>GSS Program History &amp; Governance Ordering Best Practices</vt:lpstr>
      <vt:lpstr>GSS Program History &amp; Governance Ordering Best Practices (2 of 2)</vt:lpstr>
      <vt:lpstr>Rugged BPAs: Overview &amp; Categories</vt:lpstr>
      <vt:lpstr>GSA's Rugged BPAs Rugged BPAs: Acquisition Framework</vt:lpstr>
      <vt:lpstr>Governmentwide Printer BPA</vt:lpstr>
      <vt:lpstr>Why Buy Through the Printer BPA? </vt:lpstr>
      <vt:lpstr>Approved Resellers   </vt:lpstr>
      <vt:lpstr>How To Buy </vt:lpstr>
      <vt:lpstr>Reasons to Choose GSA </vt:lpstr>
      <vt:lpstr>Webinar Conclusion &amp; Support ADS Hardware Division - Wrap Up</vt:lpstr>
      <vt:lpstr>GSA Starmark Logo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ElizabethAOwens</cp:lastModifiedBy>
  <cp:revision>1</cp:revision>
  <dcterms:modified xsi:type="dcterms:W3CDTF">2026-08-20T17:56:49Z</dcterms:modified>
</cp:coreProperties>
</file>