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261" r:id="rId3"/>
    <p:sldId id="260" r:id="rId4"/>
    <p:sldId id="264" r:id="rId5"/>
    <p:sldId id="257" r:id="rId6"/>
    <p:sldId id="258" r:id="rId7"/>
    <p:sldId id="263" r:id="rId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3050" autoAdjust="0"/>
    <p:restoredTop sz="86441" autoAdjust="0"/>
  </p:normalViewPr>
  <p:slideViewPr>
    <p:cSldViewPr snapToGrid="0">
      <p:cViewPr varScale="1">
        <p:scale>
          <a:sx n="85" d="100"/>
          <a:sy n="85" d="100"/>
        </p:scale>
        <p:origin x="72" y="272"/>
      </p:cViewPr>
      <p:guideLst/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457200" marR="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914400" marR="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371600" marR="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1828800" marR="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286000" marR="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2743200" marR="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200400" marR="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3657600" marR="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-88900" algn="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457200" marR="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914400" marR="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371600" marR="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1828800" marR="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286000" marR="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2743200" marR="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200400" marR="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3657600" marR="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17500" algn="l" rtl="0">
              <a:spcBef>
                <a:spcPts val="36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marR="0" lvl="1" indent="-317500" algn="l" rtl="0">
              <a:spcBef>
                <a:spcPts val="36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marR="0" lvl="2" indent="-317500" algn="l" rtl="0">
              <a:spcBef>
                <a:spcPts val="36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marR="0" lvl="3" indent="-317500" algn="l" rtl="0">
              <a:spcBef>
                <a:spcPts val="36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marR="0" lvl="4" indent="-317500" algn="l" rtl="0">
              <a:spcBef>
                <a:spcPts val="36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marR="0" lvl="5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marR="0" lvl="6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marR="0" lvl="7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marR="0" lvl="8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457200" marR="0" lvl="1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914400" marR="0" lvl="2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371600" marR="0" lvl="3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1828800" marR="0" lvl="4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286000" marR="0" lvl="5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2743200" marR="0" lvl="6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200400" marR="0" lvl="7" indent="-889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3657600" marR="0" lvl="8" indent="-889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4:notes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" name="Google Shape;61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2" name="Google Shape;62;p4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2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1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91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2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527811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7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6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8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7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4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15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 type="title">
  <p:cSld name="TITLE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oogle Shape;13;p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1285871"/>
            <a:ext cx="9144003" cy="6094527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4;p2"/>
          <p:cNvSpPr txBox="1"/>
          <p:nvPr/>
        </p:nvSpPr>
        <p:spPr>
          <a:xfrm>
            <a:off x="4419600" y="788687"/>
            <a:ext cx="4038600" cy="17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U.S. General Services Administration</a:t>
            </a:r>
            <a:endParaRPr/>
          </a:p>
        </p:txBody>
      </p:sp>
      <p:pic>
        <p:nvPicPr>
          <p:cNvPr id="15" name="Google Shape;15;p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35175" y="330973"/>
            <a:ext cx="696150" cy="62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1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457200" lvl="5" algn="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914400" lvl="6" algn="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1371600" lvl="7" algn="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1828800" lvl="8" algn="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3" name="Google Shape;53;p11"/>
          <p:cNvSpPr txBox="1">
            <a:spLocks noGrp="1"/>
          </p:cNvSpPr>
          <p:nvPr>
            <p:ph type="body" idx="1"/>
          </p:nvPr>
        </p:nvSpPr>
        <p:spPr>
          <a:xfrm rot="5400000">
            <a:off x="2874750" y="-1217400"/>
            <a:ext cx="3394500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/>
            </a:lvl1pPr>
            <a:lvl2pPr marL="914400" lvl="1" indent="-3175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–"/>
              <a:defRPr/>
            </a:lvl2pPr>
            <a:lvl3pPr marL="1371600" lvl="2" indent="-3175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/>
            </a:lvl3pPr>
            <a:lvl4pPr marL="1828800" lvl="3" indent="-317500" algn="l" rtl="0">
              <a:spcBef>
                <a:spcPts val="4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/>
            </a:lvl5pPr>
            <a:lvl6pPr marL="2743200" lvl="5" indent="-3175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/>
            </a:lvl6pPr>
            <a:lvl7pPr marL="3200400" lvl="6" indent="-3175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/>
            </a:lvl7pPr>
            <a:lvl8pPr marL="3657600" lvl="7" indent="-3175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/>
            </a:lvl8pPr>
            <a:lvl9pPr marL="4114800" lvl="8" indent="-3175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/>
            </a:lvl9pPr>
          </a:lstStyle>
          <a:p>
            <a:endParaRPr/>
          </a:p>
        </p:txBody>
      </p:sp>
      <p:sp>
        <p:nvSpPr>
          <p:cNvPr id="54" name="Google Shape;54;p11"/>
          <p:cNvSpPr txBox="1">
            <a:spLocks noGrp="1"/>
          </p:cNvSpPr>
          <p:nvPr>
            <p:ph type="sldNum" idx="12"/>
          </p:nvPr>
        </p:nvSpPr>
        <p:spPr>
          <a:xfrm>
            <a:off x="6553200" y="4661297"/>
            <a:ext cx="19050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2</a:t>
            </a:r>
            <a:endParaRPr>
              <a:solidFill>
                <a:srgbClr val="005087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2"/>
          <p:cNvSpPr txBox="1">
            <a:spLocks noGrp="1"/>
          </p:cNvSpPr>
          <p:nvPr>
            <p:ph type="title"/>
          </p:nvPr>
        </p:nvSpPr>
        <p:spPr>
          <a:xfrm rot="5400000">
            <a:off x="5463750" y="1371629"/>
            <a:ext cx="4388700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457200" lvl="5" algn="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914400" lvl="6" algn="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1371600" lvl="7" algn="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1828800" lvl="8" algn="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7" name="Google Shape;57;p12"/>
          <p:cNvSpPr txBox="1">
            <a:spLocks noGrp="1"/>
          </p:cNvSpPr>
          <p:nvPr>
            <p:ph type="body" idx="1"/>
          </p:nvPr>
        </p:nvSpPr>
        <p:spPr>
          <a:xfrm rot="5400000">
            <a:off x="1272750" y="-609571"/>
            <a:ext cx="4388700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/>
            </a:lvl1pPr>
            <a:lvl2pPr marL="914400" lvl="1" indent="-3175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–"/>
              <a:defRPr/>
            </a:lvl2pPr>
            <a:lvl3pPr marL="1371600" lvl="2" indent="-3175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/>
            </a:lvl3pPr>
            <a:lvl4pPr marL="1828800" lvl="3" indent="-317500" algn="l" rtl="0">
              <a:spcBef>
                <a:spcPts val="4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/>
            </a:lvl5pPr>
            <a:lvl6pPr marL="2743200" lvl="5" indent="-3175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/>
            </a:lvl6pPr>
            <a:lvl7pPr marL="3200400" lvl="6" indent="-3175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/>
            </a:lvl7pPr>
            <a:lvl8pPr marL="3657600" lvl="7" indent="-3175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/>
            </a:lvl8pPr>
            <a:lvl9pPr marL="4114800" lvl="8" indent="-3175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/>
            </a:lvl9pPr>
          </a:lstStyle>
          <a:p>
            <a:endParaRPr/>
          </a:p>
        </p:txBody>
      </p:sp>
      <p:sp>
        <p:nvSpPr>
          <p:cNvPr id="58" name="Google Shape;58;p12"/>
          <p:cNvSpPr txBox="1">
            <a:spLocks noGrp="1"/>
          </p:cNvSpPr>
          <p:nvPr>
            <p:ph type="sldNum" idx="12"/>
          </p:nvPr>
        </p:nvSpPr>
        <p:spPr>
          <a:xfrm>
            <a:off x="6553200" y="4661297"/>
            <a:ext cx="19050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2</a:t>
            </a:r>
            <a:endParaRPr>
              <a:solidFill>
                <a:srgbClr val="005087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3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457200" lvl="5" algn="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914400" lvl="6" algn="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1371600" lvl="7" algn="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1828800" lvl="8" algn="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/>
            </a:lvl1pPr>
            <a:lvl2pPr marL="914400" lvl="1" indent="-3175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–"/>
              <a:defRPr/>
            </a:lvl2pPr>
            <a:lvl3pPr marL="1371600" lvl="2" indent="-3175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/>
            </a:lvl3pPr>
            <a:lvl4pPr marL="1828800" lvl="3" indent="-317500" algn="l" rtl="0">
              <a:spcBef>
                <a:spcPts val="4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/>
            </a:lvl5pPr>
            <a:lvl6pPr marL="2743200" lvl="5" indent="-3175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/>
            </a:lvl6pPr>
            <a:lvl7pPr marL="3200400" lvl="6" indent="-3175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/>
            </a:lvl7pPr>
            <a:lvl8pPr marL="3657600" lvl="7" indent="-3175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/>
            </a:lvl8pPr>
            <a:lvl9pPr marL="4114800" lvl="8" indent="-3175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sldNum" idx="12"/>
          </p:nvPr>
        </p:nvSpPr>
        <p:spPr>
          <a:xfrm>
            <a:off x="6553200" y="4661297"/>
            <a:ext cx="19050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2</a:t>
            </a:r>
            <a:endParaRPr>
              <a:solidFill>
                <a:srgbClr val="005087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>
            <a:spLocks noGrp="1"/>
          </p:cNvSpPr>
          <p:nvPr>
            <p:ph type="sldNum" idx="12"/>
          </p:nvPr>
        </p:nvSpPr>
        <p:spPr>
          <a:xfrm>
            <a:off x="6553200" y="4661297"/>
            <a:ext cx="19050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2</a:t>
            </a:r>
            <a:endParaRPr>
              <a:solidFill>
                <a:srgbClr val="005087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>
            <a:spLocks noGrp="1"/>
          </p:cNvSpPr>
          <p:nvPr>
            <p:ph type="title"/>
          </p:nvPr>
        </p:nvSpPr>
        <p:spPr>
          <a:xfrm>
            <a:off x="722313" y="3305176"/>
            <a:ext cx="7772400" cy="102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body" idx="1"/>
          </p:nvPr>
        </p:nvSpPr>
        <p:spPr>
          <a:xfrm>
            <a:off x="722313" y="2180035"/>
            <a:ext cx="7772400" cy="112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lvl="0" indent="-228600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1pPr>
            <a:lvl2pPr marL="914400" lvl="1" indent="-228600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2pPr>
            <a:lvl3pPr marL="1371600" lvl="2" indent="-228600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3pPr>
            <a:lvl4pPr marL="1828800" lvl="3" indent="-228600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4pPr>
            <a:lvl5pPr marL="2286000" lvl="4" indent="-228600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5pPr>
            <a:lvl6pPr marL="2743200" lvl="5" indent="-228600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6pPr>
            <a:lvl7pPr marL="3200400" lvl="6" indent="-228600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7pPr>
            <a:lvl8pPr marL="3657600" lvl="7" indent="-228600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8pPr>
            <a:lvl9pPr marL="4114800" lvl="8" indent="-228600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sldNum" idx="12"/>
          </p:nvPr>
        </p:nvSpPr>
        <p:spPr>
          <a:xfrm>
            <a:off x="6553200" y="4661297"/>
            <a:ext cx="19050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2</a:t>
            </a:r>
            <a:endParaRPr>
              <a:solidFill>
                <a:srgbClr val="005087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457200" lvl="5" algn="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914400" lvl="6" algn="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1371600" lvl="7" algn="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1828800" lvl="8" algn="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4038600" cy="339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body" idx="2"/>
          </p:nvPr>
        </p:nvSpPr>
        <p:spPr>
          <a:xfrm>
            <a:off x="4648200" y="1200150"/>
            <a:ext cx="4038600" cy="339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sldNum" idx="12"/>
          </p:nvPr>
        </p:nvSpPr>
        <p:spPr>
          <a:xfrm>
            <a:off x="6553200" y="4661297"/>
            <a:ext cx="19050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2</a:t>
            </a:r>
            <a:endParaRPr>
              <a:solidFill>
                <a:srgbClr val="005087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body" idx="1"/>
          </p:nvPr>
        </p:nvSpPr>
        <p:spPr>
          <a:xfrm>
            <a:off x="457200" y="1151335"/>
            <a:ext cx="4040100" cy="47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lvl="0" indent="-228600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1pPr>
            <a:lvl2pPr marL="914400" lvl="1" indent="-228600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2pPr>
            <a:lvl3pPr marL="1371600" lvl="2" indent="-228600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3pPr>
            <a:lvl4pPr marL="1828800" lvl="3" indent="-228600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4pPr>
            <a:lvl5pPr marL="2286000" lvl="4" indent="-228600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5pPr>
            <a:lvl6pPr marL="2743200" lvl="5" indent="-228600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6pPr>
            <a:lvl7pPr marL="3200400" lvl="6" indent="-228600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7pPr>
            <a:lvl8pPr marL="3657600" lvl="7" indent="-228600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8pPr>
            <a:lvl9pPr marL="4114800" lvl="8" indent="-228600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7"/>
          <p:cNvSpPr txBox="1">
            <a:spLocks noGrp="1"/>
          </p:cNvSpPr>
          <p:nvPr>
            <p:ph type="body" idx="2"/>
          </p:nvPr>
        </p:nvSpPr>
        <p:spPr>
          <a:xfrm>
            <a:off x="457200" y="1631156"/>
            <a:ext cx="4040100" cy="29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body" idx="3"/>
          </p:nvPr>
        </p:nvSpPr>
        <p:spPr>
          <a:xfrm>
            <a:off x="4645026" y="1151335"/>
            <a:ext cx="4041900" cy="47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lvl="0" indent="-228600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1pPr>
            <a:lvl2pPr marL="914400" lvl="1" indent="-228600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2pPr>
            <a:lvl3pPr marL="1371600" lvl="2" indent="-228600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3pPr>
            <a:lvl4pPr marL="1828800" lvl="3" indent="-228600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4pPr>
            <a:lvl5pPr marL="2286000" lvl="4" indent="-228600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5pPr>
            <a:lvl6pPr marL="2743200" lvl="5" indent="-228600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6pPr>
            <a:lvl7pPr marL="3200400" lvl="6" indent="-228600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7pPr>
            <a:lvl8pPr marL="3657600" lvl="7" indent="-228600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8pPr>
            <a:lvl9pPr marL="4114800" lvl="8" indent="-228600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7"/>
          <p:cNvSpPr txBox="1">
            <a:spLocks noGrp="1"/>
          </p:cNvSpPr>
          <p:nvPr>
            <p:ph type="body" idx="4"/>
          </p:nvPr>
        </p:nvSpPr>
        <p:spPr>
          <a:xfrm>
            <a:off x="4645026" y="1631156"/>
            <a:ext cx="4041900" cy="29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7" name="Google Shape;37;p7"/>
          <p:cNvSpPr txBox="1">
            <a:spLocks noGrp="1"/>
          </p:cNvSpPr>
          <p:nvPr>
            <p:ph type="sldNum" idx="12"/>
          </p:nvPr>
        </p:nvSpPr>
        <p:spPr>
          <a:xfrm>
            <a:off x="6553200" y="4661297"/>
            <a:ext cx="19050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2</a:t>
            </a:r>
            <a:endParaRPr>
              <a:solidFill>
                <a:srgbClr val="005087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8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457200" lvl="5" algn="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914400" lvl="6" algn="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1371600" lvl="7" algn="r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1828800" lvl="8" algn="r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8"/>
          <p:cNvSpPr txBox="1">
            <a:spLocks noGrp="1"/>
          </p:cNvSpPr>
          <p:nvPr>
            <p:ph type="sldNum" idx="12"/>
          </p:nvPr>
        </p:nvSpPr>
        <p:spPr>
          <a:xfrm>
            <a:off x="6553200" y="4661297"/>
            <a:ext cx="19050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2</a:t>
            </a:r>
            <a:endParaRPr>
              <a:solidFill>
                <a:srgbClr val="005087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9"/>
          <p:cNvSpPr txBox="1">
            <a:spLocks noGrp="1"/>
          </p:cNvSpPr>
          <p:nvPr>
            <p:ph type="title"/>
          </p:nvPr>
        </p:nvSpPr>
        <p:spPr>
          <a:xfrm>
            <a:off x="457201" y="204787"/>
            <a:ext cx="3008400" cy="8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body" idx="1"/>
          </p:nvPr>
        </p:nvSpPr>
        <p:spPr>
          <a:xfrm>
            <a:off x="3575050" y="204788"/>
            <a:ext cx="5111700" cy="438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body" idx="2"/>
          </p:nvPr>
        </p:nvSpPr>
        <p:spPr>
          <a:xfrm>
            <a:off x="457201" y="1076325"/>
            <a:ext cx="3008400" cy="351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28600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1pPr>
            <a:lvl2pPr marL="914400" lvl="1" indent="-228600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2pPr>
            <a:lvl3pPr marL="1371600" lvl="2" indent="-228600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3pPr>
            <a:lvl4pPr marL="1828800" lvl="3" indent="-228600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4pPr>
            <a:lvl5pPr marL="2286000" lvl="4" indent="-228600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5pPr>
            <a:lvl6pPr marL="2743200" lvl="5" indent="-228600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6pPr>
            <a:lvl7pPr marL="3200400" lvl="6" indent="-228600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7pPr>
            <a:lvl8pPr marL="3657600" lvl="7" indent="-228600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8pPr>
            <a:lvl9pPr marL="4114800" lvl="8" indent="-228600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9"/>
          <p:cNvSpPr txBox="1">
            <a:spLocks noGrp="1"/>
          </p:cNvSpPr>
          <p:nvPr>
            <p:ph type="sldNum" idx="12"/>
          </p:nvPr>
        </p:nvSpPr>
        <p:spPr>
          <a:xfrm>
            <a:off x="6553200" y="4661297"/>
            <a:ext cx="19050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2</a:t>
            </a:r>
            <a:endParaRPr>
              <a:solidFill>
                <a:srgbClr val="005087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0"/>
          <p:cNvSpPr txBox="1">
            <a:spLocks noGrp="1"/>
          </p:cNvSpPr>
          <p:nvPr>
            <p:ph type="title"/>
          </p:nvPr>
        </p:nvSpPr>
        <p:spPr>
          <a:xfrm>
            <a:off x="1792288" y="3600450"/>
            <a:ext cx="5486400" cy="42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8" name="Google Shape;48;p10"/>
          <p:cNvSpPr>
            <a:spLocks noGrp="1"/>
          </p:cNvSpPr>
          <p:nvPr>
            <p:ph type="pic" idx="2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  <a:noFill/>
          <a:ln>
            <a:noFill/>
          </a:ln>
        </p:spPr>
      </p:sp>
      <p:sp>
        <p:nvSpPr>
          <p:cNvPr id="49" name="Google Shape;49;p10"/>
          <p:cNvSpPr txBox="1">
            <a:spLocks noGrp="1"/>
          </p:cNvSpPr>
          <p:nvPr>
            <p:ph type="body" idx="1"/>
          </p:nvPr>
        </p:nvSpPr>
        <p:spPr>
          <a:xfrm>
            <a:off x="1792288" y="4025504"/>
            <a:ext cx="5486400" cy="60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28600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1pPr>
            <a:lvl2pPr marL="914400" lvl="1" indent="-228600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2pPr>
            <a:lvl3pPr marL="1371600" lvl="2" indent="-228600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3pPr>
            <a:lvl4pPr marL="1828800" lvl="3" indent="-228600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4pPr>
            <a:lvl5pPr marL="2286000" lvl="4" indent="-228600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5pPr>
            <a:lvl6pPr marL="2743200" lvl="5" indent="-228600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6pPr>
            <a:lvl7pPr marL="3200400" lvl="6" indent="-228600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7pPr>
            <a:lvl8pPr marL="3657600" lvl="7" indent="-228600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8pPr>
            <a:lvl9pPr marL="4114800" lvl="8" indent="-228600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10"/>
          <p:cNvSpPr txBox="1">
            <a:spLocks noGrp="1"/>
          </p:cNvSpPr>
          <p:nvPr>
            <p:ph type="sldNum" idx="12"/>
          </p:nvPr>
        </p:nvSpPr>
        <p:spPr>
          <a:xfrm>
            <a:off x="6553200" y="4661297"/>
            <a:ext cx="19050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2</a:t>
            </a:r>
            <a:endParaRPr>
              <a:solidFill>
                <a:srgbClr val="005087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553200" y="4661297"/>
            <a:ext cx="19050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00508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00508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00508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00508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00508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00508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00508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00508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00508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2</a:t>
            </a:r>
            <a:endParaRPr sz="1400"/>
          </a:p>
        </p:txBody>
      </p:sp>
      <p:pic>
        <p:nvPicPr>
          <p:cNvPr id="11" name="Google Shape;11;p1"/>
          <p:cNvPicPr preferRelativeResize="0"/>
          <p:nvPr/>
        </p:nvPicPr>
        <p:blipFill rotWithShape="1">
          <a:blip r:embed="rId13">
            <a:alphaModFix/>
          </a:blip>
          <a:srcRect b="94367"/>
          <a:stretch/>
        </p:blipFill>
        <p:spPr>
          <a:xfrm>
            <a:off x="2022850" y="505223"/>
            <a:ext cx="7121152" cy="267325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interact.gsa.gov/group/e-gov-travel-service-ets-next-industry-community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3"/>
          <p:cNvSpPr txBox="1">
            <a:spLocks noGrp="1"/>
          </p:cNvSpPr>
          <p:nvPr>
            <p:ph type="title" idx="4294967295"/>
          </p:nvPr>
        </p:nvSpPr>
        <p:spPr>
          <a:xfrm>
            <a:off x="683388" y="2087350"/>
            <a:ext cx="7088100" cy="6864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1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ETSNext Overview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January 2022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66;p13"/>
          <p:cNvSpPr txBox="1"/>
          <p:nvPr/>
        </p:nvSpPr>
        <p:spPr>
          <a:xfrm>
            <a:off x="3962400" y="4146240"/>
            <a:ext cx="4495800" cy="66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r" rtl="0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presented by</a:t>
            </a:r>
            <a:endParaRPr sz="1600" dirty="0">
              <a:solidFill>
                <a:schemeClr val="lt1"/>
              </a:solidFill>
            </a:endParaRPr>
          </a:p>
          <a:p>
            <a:pPr marL="0" marR="0" lvl="0" indent="0" algn="r" rtl="0">
              <a:lnSpc>
                <a:spcPct val="50000"/>
              </a:lnSpc>
              <a:spcBef>
                <a:spcPts val="1800"/>
              </a:spcBef>
              <a:spcAft>
                <a:spcPts val="0"/>
              </a:spcAft>
              <a:buNone/>
            </a:pPr>
            <a:r>
              <a:rPr lang="en-US" sz="1800" b="0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ETSNext</a:t>
            </a:r>
            <a:r>
              <a:rPr lang="en-US" sz="18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PMO</a:t>
            </a:r>
            <a:endParaRPr sz="1800" dirty="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8">
            <a:extLst>
              <a:ext uri="{FF2B5EF4-FFF2-40B4-BE49-F238E27FC236}">
                <a16:creationId xmlns:a16="http://schemas.microsoft.com/office/drawing/2014/main" id="{52148777-2E84-4E15-90CC-D5B24B51A724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977269" y="189461"/>
            <a:ext cx="4572000" cy="36933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E-Gov Travel Service (ETS) Overview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3468426-D02A-4E06-A70E-4525F90264BC}"/>
              </a:ext>
            </a:extLst>
          </p:cNvPr>
          <p:cNvSpPr txBox="1"/>
          <p:nvPr/>
        </p:nvSpPr>
        <p:spPr>
          <a:xfrm>
            <a:off x="1977269" y="752243"/>
            <a:ext cx="623032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buSzPts val="1200"/>
            </a:pPr>
            <a:r>
              <a:rPr lang="en-US" b="1" i="1" dirty="0">
                <a:solidFill>
                  <a:srgbClr val="0579BD"/>
                </a:solidFill>
              </a:rPr>
              <a:t>How GSA fits into the Travel and Expense (T&amp;E) Civilian Space</a:t>
            </a:r>
            <a:endParaRPr lang="en-US" sz="800" dirty="0">
              <a:solidFill>
                <a:srgbClr val="016699"/>
              </a:solidFill>
            </a:endParaRPr>
          </a:p>
        </p:txBody>
      </p:sp>
      <p:grpSp>
        <p:nvGrpSpPr>
          <p:cNvPr id="12" name="Group 11" descr="Diagram depicts How GSA fits into the Travel and Expense (T&amp;E) Civilian Space">
            <a:extLst>
              <a:ext uri="{FF2B5EF4-FFF2-40B4-BE49-F238E27FC236}">
                <a16:creationId xmlns:a16="http://schemas.microsoft.com/office/drawing/2014/main" id="{423862A2-98EE-4B78-A6A1-7D0031021C5C}"/>
              </a:ext>
            </a:extLst>
          </p:cNvPr>
          <p:cNvGrpSpPr/>
          <p:nvPr/>
        </p:nvGrpSpPr>
        <p:grpSpPr>
          <a:xfrm>
            <a:off x="208535" y="1236116"/>
            <a:ext cx="8853525" cy="3425181"/>
            <a:chOff x="208535" y="1236116"/>
            <a:chExt cx="8853525" cy="3425181"/>
          </a:xfrm>
        </p:grpSpPr>
        <p:sp>
          <p:nvSpPr>
            <p:cNvPr id="13" name="Google Shape;509;p70">
              <a:extLst>
                <a:ext uri="{FF2B5EF4-FFF2-40B4-BE49-F238E27FC236}">
                  <a16:creationId xmlns:a16="http://schemas.microsoft.com/office/drawing/2014/main" id="{DAA04A41-DEDF-4B6F-B55F-51C6085148D1}"/>
                </a:ext>
              </a:extLst>
            </p:cNvPr>
            <p:cNvSpPr/>
            <p:nvPr/>
          </p:nvSpPr>
          <p:spPr>
            <a:xfrm>
              <a:off x="208535" y="1236116"/>
              <a:ext cx="3375676" cy="3425181"/>
            </a:xfrm>
            <a:prstGeom prst="ellipse">
              <a:avLst/>
            </a:prstGeom>
            <a:solidFill>
              <a:srgbClr val="CFE2F3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l" rtl="0">
                <a:lnSpc>
                  <a:spcPct val="106000"/>
                </a:lnSpc>
                <a:spcBef>
                  <a:spcPts val="800"/>
                </a:spcBef>
                <a:spcAft>
                  <a:spcPts val="0"/>
                </a:spcAft>
                <a:buNone/>
              </a:pPr>
              <a:r>
                <a:rPr lang="en" sz="1625" b="1" u="sng" dirty="0">
                  <a:solidFill>
                    <a:schemeClr val="dk1"/>
                  </a:solidFill>
                  <a:latin typeface="Rambla"/>
                  <a:ea typeface="Rambla"/>
                  <a:cs typeface="Rambla"/>
                  <a:sym typeface="Rambla"/>
                </a:rPr>
                <a:t>Government Sector T&amp;E</a:t>
              </a:r>
              <a:endParaRPr sz="1625" b="1" u="sng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endParaRPr>
            </a:p>
            <a:p>
              <a:pPr marL="457200" lvl="0" indent="-319135" algn="l" rtl="0">
                <a:lnSpc>
                  <a:spcPct val="106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26"/>
                <a:buChar char="●"/>
              </a:pPr>
              <a:r>
                <a:rPr lang="en" sz="1200" dirty="0">
                  <a:solidFill>
                    <a:schemeClr val="dk1"/>
                  </a:solidFill>
                  <a:latin typeface="Rambla"/>
                  <a:ea typeface="Rambla"/>
                  <a:cs typeface="Rambla"/>
                  <a:sym typeface="Rambla"/>
                </a:rPr>
                <a:t>The civilian Government spends </a:t>
              </a:r>
              <a:r>
                <a:rPr lang="en" sz="1200" b="1" i="1" dirty="0">
                  <a:solidFill>
                    <a:schemeClr val="dk1"/>
                  </a:solidFill>
                  <a:latin typeface="Rambla"/>
                  <a:ea typeface="Rambla"/>
                  <a:cs typeface="Rambla"/>
                  <a:sym typeface="Rambla"/>
                </a:rPr>
                <a:t>over $10B* </a:t>
              </a:r>
              <a:r>
                <a:rPr lang="en" sz="1200" dirty="0">
                  <a:solidFill>
                    <a:schemeClr val="dk1"/>
                  </a:solidFill>
                  <a:latin typeface="Rambla"/>
                  <a:ea typeface="Rambla"/>
                  <a:cs typeface="Rambla"/>
                  <a:sym typeface="Rambla"/>
                </a:rPr>
                <a:t>annually on travel expenditures</a:t>
              </a:r>
              <a:endParaRPr sz="1200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endParaRPr>
            </a:p>
            <a:p>
              <a:pPr marL="457200" lvl="0" indent="-319135" algn="l" rtl="0">
                <a:lnSpc>
                  <a:spcPct val="106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26"/>
                <a:buChar char="●"/>
              </a:pPr>
              <a:r>
                <a:rPr lang="en" sz="1200" dirty="0">
                  <a:solidFill>
                    <a:schemeClr val="dk1"/>
                  </a:solidFill>
                  <a:latin typeface="Rambla"/>
                  <a:ea typeface="Rambla"/>
                  <a:cs typeface="Rambla"/>
                  <a:sym typeface="Rambla"/>
                </a:rPr>
                <a:t>Travel administration costs between </a:t>
              </a:r>
              <a:r>
                <a:rPr lang="en" sz="1200" b="1" i="1" dirty="0">
                  <a:solidFill>
                    <a:schemeClr val="dk1"/>
                  </a:solidFill>
                  <a:latin typeface="Rambla"/>
                  <a:ea typeface="Rambla"/>
                  <a:cs typeface="Rambla"/>
                  <a:sym typeface="Rambla"/>
                </a:rPr>
                <a:t>$300-600M </a:t>
              </a:r>
              <a:r>
                <a:rPr lang="en" sz="1200" dirty="0">
                  <a:solidFill>
                    <a:schemeClr val="dk1"/>
                  </a:solidFill>
                  <a:latin typeface="Rambla"/>
                  <a:ea typeface="Rambla"/>
                  <a:cs typeface="Rambla"/>
                  <a:sym typeface="Rambla"/>
                </a:rPr>
                <a:t>per year</a:t>
              </a:r>
              <a:endParaRPr sz="1200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endParaRPr>
            </a:p>
            <a:p>
              <a:pPr marL="457200" lvl="0" indent="-319135" algn="l" rtl="0">
                <a:lnSpc>
                  <a:spcPct val="106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26"/>
                <a:buFont typeface="Rambla"/>
                <a:buChar char="●"/>
              </a:pPr>
              <a:r>
                <a:rPr lang="en" sz="1200" dirty="0">
                  <a:solidFill>
                    <a:schemeClr val="dk1"/>
                  </a:solidFill>
                  <a:latin typeface="Rambla"/>
                  <a:ea typeface="Rambla"/>
                  <a:cs typeface="Rambla"/>
                  <a:sym typeface="Rambla"/>
                </a:rPr>
                <a:t>ETS constitutes</a:t>
              </a:r>
              <a:r>
                <a:rPr lang="en" sz="1200" b="1" i="1" dirty="0">
                  <a:solidFill>
                    <a:schemeClr val="dk1"/>
                  </a:solidFill>
                  <a:latin typeface="Rambla"/>
                  <a:ea typeface="Rambla"/>
                  <a:cs typeface="Rambla"/>
                  <a:sym typeface="Rambla"/>
                </a:rPr>
                <a:t> 88% market share </a:t>
              </a:r>
              <a:r>
                <a:rPr lang="en" sz="1200" dirty="0">
                  <a:solidFill>
                    <a:schemeClr val="dk1"/>
                  </a:solidFill>
                  <a:latin typeface="Rambla"/>
                  <a:ea typeface="Rambla"/>
                  <a:cs typeface="Rambla"/>
                  <a:sym typeface="Rambla"/>
                </a:rPr>
                <a:t>of civilian addressable spend </a:t>
              </a:r>
              <a:endParaRPr sz="1200" b="1" dirty="0"/>
            </a:p>
          </p:txBody>
        </p:sp>
        <p:sp>
          <p:nvSpPr>
            <p:cNvPr id="14" name="Google Shape;510;p70">
              <a:extLst>
                <a:ext uri="{FF2B5EF4-FFF2-40B4-BE49-F238E27FC236}">
                  <a16:creationId xmlns:a16="http://schemas.microsoft.com/office/drawing/2014/main" id="{A8040E64-94C4-4998-B4EA-EDA464E46D1B}"/>
                </a:ext>
              </a:extLst>
            </p:cNvPr>
            <p:cNvSpPr/>
            <p:nvPr/>
          </p:nvSpPr>
          <p:spPr>
            <a:xfrm>
              <a:off x="3069730" y="1310324"/>
              <a:ext cx="3375675" cy="3350973"/>
            </a:xfrm>
            <a:prstGeom prst="ellipse">
              <a:avLst/>
            </a:prstGeom>
            <a:solidFill>
              <a:srgbClr val="CFE2F3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25" b="1" u="sng" dirty="0">
                  <a:solidFill>
                    <a:schemeClr val="dk1"/>
                  </a:solidFill>
                  <a:latin typeface="Rambla"/>
                  <a:ea typeface="Rambla"/>
                  <a:cs typeface="Rambla"/>
                  <a:sym typeface="Rambla"/>
                </a:rPr>
                <a:t>Government Standardization Efforts </a:t>
              </a:r>
              <a:br>
                <a:rPr lang="en" sz="1425" b="1" dirty="0">
                  <a:solidFill>
                    <a:schemeClr val="dk1"/>
                  </a:solidFill>
                  <a:latin typeface="Rambla"/>
                  <a:ea typeface="Rambla"/>
                  <a:cs typeface="Rambla"/>
                  <a:sym typeface="Rambla"/>
                </a:rPr>
              </a:br>
              <a:endParaRPr sz="1425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endParaRPr>
            </a:p>
            <a:p>
              <a:pPr marL="457200" lvl="0" indent="-316865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90"/>
                <a:buFont typeface="Rambla"/>
                <a:buChar char="●"/>
              </a:pPr>
              <a:r>
                <a:rPr lang="en" sz="1200" dirty="0">
                  <a:solidFill>
                    <a:schemeClr val="dk1"/>
                  </a:solidFill>
                  <a:latin typeface="Rambla"/>
                  <a:ea typeface="Rambla"/>
                  <a:cs typeface="Rambla"/>
                  <a:sym typeface="Rambla"/>
                </a:rPr>
                <a:t>OMB approved T&amp;E Business Standards (Nov 2020)</a:t>
              </a:r>
              <a:endParaRPr sz="1200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endParaRPr>
            </a:p>
            <a:p>
              <a:pPr marL="457200" lvl="0" indent="-316865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90"/>
                <a:buFont typeface="Rambla"/>
                <a:buChar char="●"/>
              </a:pPr>
              <a:r>
                <a:rPr lang="en" sz="1200" dirty="0">
                  <a:solidFill>
                    <a:schemeClr val="dk1"/>
                  </a:solidFill>
                  <a:latin typeface="Rambla"/>
                  <a:ea typeface="Rambla"/>
                  <a:cs typeface="Rambla"/>
                  <a:sym typeface="Rambla"/>
                </a:rPr>
                <a:t>T&amp;E &amp; Financial Management (FM) standard data element &amp; transaction set mapping (2022)</a:t>
              </a:r>
              <a:endParaRPr sz="1200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225" dirty="0">
                <a:solidFill>
                  <a:schemeClr val="dk1"/>
                </a:solidFill>
                <a:latin typeface="Rambla"/>
                <a:ea typeface="Rambla"/>
                <a:cs typeface="Rambla"/>
                <a:sym typeface="Rambla"/>
              </a:endParaRPr>
            </a:p>
          </p:txBody>
        </p:sp>
        <p:sp>
          <p:nvSpPr>
            <p:cNvPr id="15" name="Google Shape;511;p70">
              <a:extLst>
                <a:ext uri="{FF2B5EF4-FFF2-40B4-BE49-F238E27FC236}">
                  <a16:creationId xmlns:a16="http://schemas.microsoft.com/office/drawing/2014/main" id="{71A2D7D9-F424-4C27-9D14-D5AE732E8BFD}"/>
                </a:ext>
              </a:extLst>
            </p:cNvPr>
            <p:cNvSpPr/>
            <p:nvPr/>
          </p:nvSpPr>
          <p:spPr>
            <a:xfrm>
              <a:off x="5949339" y="1236116"/>
              <a:ext cx="3112721" cy="3425181"/>
            </a:xfrm>
            <a:prstGeom prst="ellipse">
              <a:avLst/>
            </a:prstGeom>
            <a:solidFill>
              <a:srgbClr val="CFE2F3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91425" bIns="914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lang="en" sz="1600" b="1" i="0" u="sng" strike="noStrike" cap="none" dirty="0">
                <a:solidFill>
                  <a:srgbClr val="000000"/>
                </a:solidFill>
                <a:latin typeface="Rambla"/>
                <a:ea typeface="Rambla"/>
                <a:cs typeface="Rambla"/>
                <a:sym typeface="Rambla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" sz="1600" b="1" i="0" u="sng" strike="noStrike" cap="none" dirty="0">
                  <a:solidFill>
                    <a:srgbClr val="000000"/>
                  </a:solidFill>
                  <a:latin typeface="Rambla"/>
                  <a:ea typeface="Rambla"/>
                  <a:cs typeface="Rambla"/>
                  <a:sym typeface="Rambla"/>
                </a:rPr>
                <a:t>GSA Supporting Agencies’ Goals</a:t>
              </a:r>
              <a:endParaRPr sz="1600" b="1" i="0" u="sng" strike="noStrike" cap="none" dirty="0">
                <a:solidFill>
                  <a:srgbClr val="000000"/>
                </a:solidFill>
                <a:latin typeface="Rambla"/>
                <a:ea typeface="Rambla"/>
                <a:cs typeface="Rambla"/>
                <a:sym typeface="Rambla"/>
              </a:endParaRPr>
            </a:p>
            <a:p>
              <a:pPr marL="45720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457200" marR="0" lvl="0" indent="-31115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00"/>
                <a:buFont typeface="Rambla"/>
                <a:buChar char="●"/>
              </a:pPr>
              <a:r>
                <a:rPr lang="en" sz="1200" dirty="0">
                  <a:latin typeface="Rambla"/>
                  <a:ea typeface="Rambla"/>
                  <a:cs typeface="Rambla"/>
                  <a:sym typeface="Rambla"/>
                </a:rPr>
                <a:t>Maximize Value of Federal Spending</a:t>
              </a:r>
              <a:endParaRPr sz="1200" i="0" u="none" strike="noStrike" cap="none" dirty="0">
                <a:solidFill>
                  <a:srgbClr val="000000"/>
                </a:solidFill>
                <a:latin typeface="Rambla"/>
                <a:ea typeface="Rambla"/>
                <a:cs typeface="Rambla"/>
                <a:sym typeface="Rambla"/>
              </a:endParaRPr>
            </a:p>
            <a:p>
              <a:pPr marL="457200" marR="0" lvl="0" indent="-311150" algn="l" rtl="0">
                <a:lnSpc>
                  <a:spcPct val="100000"/>
                </a:lnSpc>
                <a:spcBef>
                  <a:spcPts val="1000"/>
                </a:spcBef>
                <a:spcAft>
                  <a:spcPts val="0"/>
                </a:spcAft>
                <a:buClr>
                  <a:srgbClr val="000000"/>
                </a:buClr>
                <a:buSzPts val="1300"/>
                <a:buFont typeface="Rambla"/>
                <a:buChar char="●"/>
              </a:pPr>
              <a:r>
                <a:rPr lang="en" sz="1200" dirty="0">
                  <a:latin typeface="Rambla"/>
                  <a:ea typeface="Rambla"/>
                  <a:cs typeface="Rambla"/>
                  <a:sym typeface="Rambla"/>
                </a:rPr>
                <a:t>Category Management</a:t>
              </a:r>
              <a:endParaRPr sz="1200" i="0" u="none" strike="noStrike" cap="none" dirty="0">
                <a:solidFill>
                  <a:srgbClr val="000000"/>
                </a:solidFill>
                <a:latin typeface="Rambla"/>
                <a:ea typeface="Rambla"/>
                <a:cs typeface="Rambla"/>
                <a:sym typeface="Rambla"/>
              </a:endParaRPr>
            </a:p>
            <a:p>
              <a:pPr marL="457200" marR="0" lvl="0" indent="-311150" algn="l" rtl="0">
                <a:lnSpc>
                  <a:spcPct val="100000"/>
                </a:lnSpc>
                <a:spcBef>
                  <a:spcPts val="1000"/>
                </a:spcBef>
                <a:spcAft>
                  <a:spcPts val="0"/>
                </a:spcAft>
                <a:buClr>
                  <a:srgbClr val="000000"/>
                </a:buClr>
                <a:buSzPts val="1300"/>
                <a:buFont typeface="Rambla"/>
                <a:buChar char="●"/>
              </a:pPr>
              <a:r>
                <a:rPr lang="en" sz="1200" dirty="0">
                  <a:latin typeface="Rambla"/>
                  <a:ea typeface="Rambla"/>
                  <a:cs typeface="Rambla"/>
                  <a:sym typeface="Rambla"/>
                </a:rPr>
                <a:t>Benchmark and Improve Mission Support Services</a:t>
              </a:r>
              <a:endParaRPr sz="1200" i="0" u="none" strike="noStrike" cap="none" dirty="0">
                <a:solidFill>
                  <a:srgbClr val="000000"/>
                </a:solidFill>
                <a:latin typeface="Rambla"/>
                <a:ea typeface="Rambla"/>
                <a:cs typeface="Rambla"/>
                <a:sym typeface="Rambla"/>
              </a:endParaRPr>
            </a:p>
            <a:p>
              <a:pPr marL="457200" marR="0" lvl="0" indent="0" algn="l" rtl="0">
                <a:lnSpc>
                  <a:spcPct val="100000"/>
                </a:lnSpc>
                <a:spcBef>
                  <a:spcPts val="1000"/>
                </a:spcBef>
                <a:spcAft>
                  <a:spcPts val="1000"/>
                </a:spcAft>
                <a:buClr>
                  <a:srgbClr val="000000"/>
                </a:buClr>
                <a:buSzPts val="1300"/>
                <a:buFont typeface="Arial"/>
                <a:buNone/>
              </a:pPr>
              <a:endParaRPr sz="13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3" name="Google Shape;513;p70">
            <a:extLst>
              <a:ext uri="{FF2B5EF4-FFF2-40B4-BE49-F238E27FC236}">
                <a16:creationId xmlns:a16="http://schemas.microsoft.com/office/drawing/2014/main" id="{245D8661-AAA9-407C-AFC8-BA5ACDC2BDD6}"/>
              </a:ext>
            </a:extLst>
          </p:cNvPr>
          <p:cNvSpPr txBox="1"/>
          <p:nvPr/>
        </p:nvSpPr>
        <p:spPr>
          <a:xfrm>
            <a:off x="2547852" y="4804952"/>
            <a:ext cx="2024148" cy="246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75"/>
              <a:buNone/>
            </a:pPr>
            <a:r>
              <a:rPr lang="en" sz="750" dirty="0"/>
              <a:t>*</a:t>
            </a:r>
            <a:r>
              <a:rPr lang="en" sz="1000" dirty="0"/>
              <a:t>Historical Spending - Pre-Covid</a:t>
            </a:r>
            <a:endParaRPr sz="10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3C66B6C-136E-447D-AF15-493B3866AE76}"/>
              </a:ext>
            </a:extLst>
          </p:cNvPr>
          <p:cNvSpPr txBox="1"/>
          <p:nvPr/>
        </p:nvSpPr>
        <p:spPr>
          <a:xfrm>
            <a:off x="8738210" y="4814264"/>
            <a:ext cx="3238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1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7"/>
          <p:cNvSpPr>
            <a:spLocks noGrp="1"/>
          </p:cNvSpPr>
          <p:nvPr>
            <p:ph type="title" idx="4294967295"/>
          </p:nvPr>
        </p:nvSpPr>
        <p:spPr>
          <a:xfrm>
            <a:off x="2012950" y="86575"/>
            <a:ext cx="5492750" cy="44387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1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   ETSNext Objectives &amp; Vision</a:t>
            </a:r>
          </a:p>
        </p:txBody>
      </p:sp>
      <p:grpSp>
        <p:nvGrpSpPr>
          <p:cNvPr id="6" name="Group 5" descr="Notional Service Delivery Model&#10;&#10;A Venn Diagram showing the relationships between the Travel &amp; Expense Service Management Office, Customers, and Providers.">
            <a:extLst>
              <a:ext uri="{FF2B5EF4-FFF2-40B4-BE49-F238E27FC236}">
                <a16:creationId xmlns:a16="http://schemas.microsoft.com/office/drawing/2014/main" id="{2E8C59C6-94B5-4658-A04A-F35168C0EF69}"/>
              </a:ext>
            </a:extLst>
          </p:cNvPr>
          <p:cNvGrpSpPr/>
          <p:nvPr/>
        </p:nvGrpSpPr>
        <p:grpSpPr>
          <a:xfrm>
            <a:off x="621001" y="994000"/>
            <a:ext cx="8440625" cy="3782400"/>
            <a:chOff x="627351" y="799375"/>
            <a:chExt cx="8440625" cy="3782400"/>
          </a:xfrm>
        </p:grpSpPr>
        <p:sp>
          <p:nvSpPr>
            <p:cNvPr id="7" name="Google Shape;521;p71">
              <a:extLst>
                <a:ext uri="{FF2B5EF4-FFF2-40B4-BE49-F238E27FC236}">
                  <a16:creationId xmlns:a16="http://schemas.microsoft.com/office/drawing/2014/main" id="{5BF025A7-41EF-46F5-AEBD-5BA51D543D5D}"/>
                </a:ext>
              </a:extLst>
            </p:cNvPr>
            <p:cNvSpPr txBox="1"/>
            <p:nvPr/>
          </p:nvSpPr>
          <p:spPr>
            <a:xfrm>
              <a:off x="627351" y="799375"/>
              <a:ext cx="3939600" cy="3782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l" rtl="0">
                <a:lnSpc>
                  <a:spcPct val="115000"/>
                </a:lnSpc>
                <a:spcBef>
                  <a:spcPts val="300"/>
                </a:spcBef>
                <a:spcAft>
                  <a:spcPts val="0"/>
                </a:spcAft>
                <a:buNone/>
              </a:pPr>
              <a:r>
                <a:rPr lang="en" sz="1800" b="1" dirty="0">
                  <a:solidFill>
                    <a:srgbClr val="003C71"/>
                  </a:solidFill>
                </a:rPr>
                <a:t>Vision:</a:t>
              </a:r>
              <a:endParaRPr sz="1800" b="1" dirty="0">
                <a:solidFill>
                  <a:srgbClr val="003C71"/>
                </a:solidFill>
              </a:endParaRPr>
            </a:p>
            <a:p>
              <a:pPr marL="0" lvl="0" indent="0" algn="l" rtl="0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None/>
              </a:pPr>
              <a:r>
                <a:rPr lang="en" dirty="0"/>
                <a:t>To broker partnership with industry &amp; agencies to acquire and deliver a single enterprise, centrally-delivered travel and expense (T&amp;E) end-to-end service that meets government-wide T&amp;E Core and Optional Services needs. </a:t>
              </a:r>
              <a:endParaRPr dirty="0"/>
            </a:p>
            <a:p>
              <a:pPr marL="57150" lvl="0" indent="-171450" algn="l" rtl="0">
                <a:lnSpc>
                  <a:spcPct val="115000"/>
                </a:lnSpc>
                <a:spcBef>
                  <a:spcPts val="1000"/>
                </a:spcBef>
                <a:spcAft>
                  <a:spcPts val="0"/>
                </a:spcAft>
                <a:buNone/>
              </a:pPr>
              <a:r>
                <a:rPr lang="en" sz="1800" b="1" dirty="0">
                  <a:solidFill>
                    <a:srgbClr val="003C71"/>
                  </a:solidFill>
                </a:rPr>
                <a:t>Objectives:</a:t>
              </a:r>
              <a:endParaRPr sz="1800" b="1" dirty="0">
                <a:solidFill>
                  <a:srgbClr val="003C71"/>
                </a:solidFill>
              </a:endParaRPr>
            </a:p>
            <a:p>
              <a:pPr marL="228600" lvl="0" indent="-260350" algn="l" rtl="0">
                <a:spcBef>
                  <a:spcPts val="300"/>
                </a:spcBef>
                <a:spcAft>
                  <a:spcPts val="0"/>
                </a:spcAft>
                <a:buSzPts val="1400"/>
                <a:buAutoNum type="arabicPeriod"/>
              </a:pPr>
              <a:r>
                <a:rPr lang="en" b="1" dirty="0"/>
                <a:t>Transition Seamlessly</a:t>
              </a:r>
              <a:r>
                <a:rPr lang="en" dirty="0"/>
                <a:t> to New T&amp;E Services</a:t>
              </a:r>
              <a:endParaRPr dirty="0"/>
            </a:p>
            <a:p>
              <a:pPr marL="228600" lvl="0" indent="-260350" algn="l" rtl="0">
                <a:spcBef>
                  <a:spcPts val="1000"/>
                </a:spcBef>
                <a:spcAft>
                  <a:spcPts val="0"/>
                </a:spcAft>
                <a:buSzPts val="1400"/>
                <a:buAutoNum type="arabicPeriod"/>
              </a:pPr>
              <a:r>
                <a:rPr lang="en" b="1" dirty="0"/>
                <a:t>Streamline </a:t>
              </a:r>
              <a:r>
                <a:rPr lang="en" dirty="0"/>
                <a:t>Travel &amp; Expense Services</a:t>
              </a:r>
              <a:endParaRPr dirty="0"/>
            </a:p>
            <a:p>
              <a:pPr marL="228600" lvl="0" indent="-260350" algn="l" rtl="0">
                <a:spcBef>
                  <a:spcPts val="1000"/>
                </a:spcBef>
                <a:spcAft>
                  <a:spcPts val="0"/>
                </a:spcAft>
                <a:buSzPts val="1400"/>
                <a:buAutoNum type="arabicPeriod"/>
              </a:pPr>
              <a:r>
                <a:rPr lang="en" dirty="0"/>
                <a:t>Offer </a:t>
              </a:r>
              <a:r>
                <a:rPr lang="en" b="1" dirty="0"/>
                <a:t>Data-Driven, Transparent Service Model</a:t>
              </a:r>
              <a:r>
                <a:rPr lang="en" dirty="0"/>
                <a:t> Performance</a:t>
              </a:r>
              <a:endParaRPr dirty="0"/>
            </a:p>
            <a:p>
              <a:pPr marL="228600" lvl="0" indent="-260350" algn="l" rtl="0">
                <a:spcBef>
                  <a:spcPts val="1000"/>
                </a:spcBef>
                <a:spcAft>
                  <a:spcPts val="1000"/>
                </a:spcAft>
                <a:buSzPts val="1400"/>
                <a:buAutoNum type="arabicPeriod"/>
              </a:pPr>
              <a:r>
                <a:rPr lang="en" dirty="0"/>
                <a:t>Measure </a:t>
              </a:r>
              <a:r>
                <a:rPr lang="en" b="1" dirty="0"/>
                <a:t>Sustainability </a:t>
              </a:r>
              <a:endParaRPr b="1" dirty="0"/>
            </a:p>
          </p:txBody>
        </p:sp>
        <p:pic>
          <p:nvPicPr>
            <p:cNvPr id="8" name="Google Shape;518;p71" descr="A Venn Diagram showing the relationships between the Travel &amp; Expense Service Management Office, Customers, and Providers." title="Notional Service Delivery Model">
              <a:extLst>
                <a:ext uri="{FF2B5EF4-FFF2-40B4-BE49-F238E27FC236}">
                  <a16:creationId xmlns:a16="http://schemas.microsoft.com/office/drawing/2014/main" id="{5ECFA557-BCF2-4FFD-8349-5C8894BD4A5D}"/>
                </a:ext>
              </a:extLst>
            </p:cNvPr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4589751" y="857100"/>
              <a:ext cx="4478225" cy="372467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6C251C6D-7714-43EF-867A-330F39625D7B}"/>
              </a:ext>
            </a:extLst>
          </p:cNvPr>
          <p:cNvSpPr txBox="1"/>
          <p:nvPr/>
        </p:nvSpPr>
        <p:spPr>
          <a:xfrm>
            <a:off x="8737776" y="4776400"/>
            <a:ext cx="3238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2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8">
            <a:extLst>
              <a:ext uri="{FF2B5EF4-FFF2-40B4-BE49-F238E27FC236}">
                <a16:creationId xmlns:a16="http://schemas.microsoft.com/office/drawing/2014/main" id="{52148777-2E84-4E15-90CC-D5B24B51A724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979655" y="175039"/>
            <a:ext cx="4771982" cy="36933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3C71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ETSNext Marketplace Offerings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170E7AF-E14D-45E7-8712-5342AAE80D32}"/>
              </a:ext>
            </a:extLst>
          </p:cNvPr>
          <p:cNvSpPr txBox="1"/>
          <p:nvPr/>
        </p:nvSpPr>
        <p:spPr>
          <a:xfrm>
            <a:off x="854439" y="734562"/>
            <a:ext cx="816964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400" b="1" i="1" dirty="0">
                <a:solidFill>
                  <a:srgbClr val="0579BD"/>
                </a:solidFill>
              </a:rPr>
              <a:t>The ETSNext PMO envisions 4 categories of Marketplace Service Offerings available to agencies through the Catalog</a:t>
            </a:r>
            <a:endParaRPr lang="en-US" sz="800" dirty="0">
              <a:solidFill>
                <a:srgbClr val="016699"/>
              </a:solidFill>
            </a:endParaRPr>
          </a:p>
        </p:txBody>
      </p:sp>
      <p:grpSp>
        <p:nvGrpSpPr>
          <p:cNvPr id="5" name="Group 4" descr="This diagram depicts the four (4)categories represented in the boxes.&#10;  &#10;The cog wheels represent the Marketplace Service Offerings available to agencies through the Catalog.&#10;">
            <a:extLst>
              <a:ext uri="{FF2B5EF4-FFF2-40B4-BE49-F238E27FC236}">
                <a16:creationId xmlns:a16="http://schemas.microsoft.com/office/drawing/2014/main" id="{7F3CA551-0E33-4F5A-A583-542084CA77DD}"/>
              </a:ext>
            </a:extLst>
          </p:cNvPr>
          <p:cNvGrpSpPr/>
          <p:nvPr/>
        </p:nvGrpSpPr>
        <p:grpSpPr>
          <a:xfrm>
            <a:off x="769241" y="1309547"/>
            <a:ext cx="7577429" cy="3400708"/>
            <a:chOff x="769241" y="1309547"/>
            <a:chExt cx="7577429" cy="3400708"/>
          </a:xfrm>
        </p:grpSpPr>
        <p:grpSp>
          <p:nvGrpSpPr>
            <p:cNvPr id="10" name="Group 9" descr="This diagram depicts the four (4)categories represented inside the squares.  &#10;The cog wheels represent the Marketplace Service Offerings available to agencies through the Catalog&#10;">
              <a:extLst>
                <a:ext uri="{FF2B5EF4-FFF2-40B4-BE49-F238E27FC236}">
                  <a16:creationId xmlns:a16="http://schemas.microsoft.com/office/drawing/2014/main" id="{2B9C0960-8DF0-4619-A494-6C70D32C27D0}"/>
                </a:ext>
              </a:extLst>
            </p:cNvPr>
            <p:cNvGrpSpPr/>
            <p:nvPr/>
          </p:nvGrpSpPr>
          <p:grpSpPr>
            <a:xfrm>
              <a:off x="769241" y="1515788"/>
              <a:ext cx="7577429" cy="3194467"/>
              <a:chOff x="546012" y="1500772"/>
              <a:chExt cx="7577429" cy="3194467"/>
            </a:xfrm>
          </p:grpSpPr>
          <p:sp>
            <p:nvSpPr>
              <p:cNvPr id="11" name="Google Shape;529;p72">
                <a:extLst>
                  <a:ext uri="{FF2B5EF4-FFF2-40B4-BE49-F238E27FC236}">
                    <a16:creationId xmlns:a16="http://schemas.microsoft.com/office/drawing/2014/main" id="{FBAE6D02-AF00-41F6-9F59-FDCD7D08C8D3}"/>
                  </a:ext>
                  <a:ext uri="{C183D7F6-B498-43B3-948B-1728B52AA6E4}">
                    <adec:decorative xmlns:adec="http://schemas.microsoft.com/office/drawing/2017/decorative" val="0"/>
                  </a:ext>
                </a:extLst>
              </p:cNvPr>
              <p:cNvSpPr/>
              <p:nvPr/>
            </p:nvSpPr>
            <p:spPr>
              <a:xfrm rot="3574413">
                <a:off x="2391353" y="2856949"/>
                <a:ext cx="1426451" cy="1511706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89790" y="29677"/>
                    </a:moveTo>
                    <a:lnTo>
                      <a:pt x="107668" y="25226"/>
                    </a:lnTo>
                    <a:lnTo>
                      <a:pt x="114440" y="37238"/>
                    </a:lnTo>
                    <a:lnTo>
                      <a:pt x="100535" y="48739"/>
                    </a:lnTo>
                    <a:cubicBezTo>
                      <a:pt x="102488" y="56113"/>
                      <a:pt x="102488" y="63887"/>
                      <a:pt x="100535" y="71261"/>
                    </a:cubicBezTo>
                    <a:lnTo>
                      <a:pt x="114440" y="82762"/>
                    </a:lnTo>
                    <a:lnTo>
                      <a:pt x="107668" y="94774"/>
                    </a:lnTo>
                    <a:lnTo>
                      <a:pt x="89790" y="90323"/>
                    </a:lnTo>
                    <a:cubicBezTo>
                      <a:pt x="84531" y="95742"/>
                      <a:pt x="77957" y="99629"/>
                      <a:pt x="70746" y="101583"/>
                    </a:cubicBezTo>
                    <a:lnTo>
                      <a:pt x="66514" y="118568"/>
                    </a:lnTo>
                    <a:lnTo>
                      <a:pt x="53486" y="118568"/>
                    </a:lnTo>
                    <a:lnTo>
                      <a:pt x="49254" y="101583"/>
                    </a:lnTo>
                    <a:cubicBezTo>
                      <a:pt x="42043" y="99629"/>
                      <a:pt x="35469" y="95742"/>
                      <a:pt x="30210" y="90323"/>
                    </a:cubicBezTo>
                    <a:lnTo>
                      <a:pt x="12332" y="94774"/>
                    </a:lnTo>
                    <a:lnTo>
                      <a:pt x="5560" y="82762"/>
                    </a:lnTo>
                    <a:lnTo>
                      <a:pt x="19465" y="71261"/>
                    </a:lnTo>
                    <a:lnTo>
                      <a:pt x="19465" y="71261"/>
                    </a:lnTo>
                    <a:cubicBezTo>
                      <a:pt x="17512" y="63887"/>
                      <a:pt x="17512" y="56113"/>
                      <a:pt x="19465" y="48739"/>
                    </a:cubicBezTo>
                    <a:lnTo>
                      <a:pt x="5560" y="37238"/>
                    </a:lnTo>
                    <a:lnTo>
                      <a:pt x="12332" y="25226"/>
                    </a:lnTo>
                    <a:lnTo>
                      <a:pt x="30210" y="29677"/>
                    </a:lnTo>
                    <a:lnTo>
                      <a:pt x="30210" y="29677"/>
                    </a:lnTo>
                    <a:cubicBezTo>
                      <a:pt x="35469" y="24258"/>
                      <a:pt x="42043" y="20371"/>
                      <a:pt x="49254" y="18417"/>
                    </a:cubicBezTo>
                    <a:lnTo>
                      <a:pt x="53486" y="1432"/>
                    </a:lnTo>
                    <a:lnTo>
                      <a:pt x="66514" y="1432"/>
                    </a:lnTo>
                    <a:lnTo>
                      <a:pt x="70746" y="18417"/>
                    </a:lnTo>
                    <a:lnTo>
                      <a:pt x="70746" y="18417"/>
                    </a:lnTo>
                    <a:cubicBezTo>
                      <a:pt x="77957" y="20371"/>
                      <a:pt x="84531" y="24258"/>
                      <a:pt x="89790" y="29677"/>
                    </a:cubicBezTo>
                    <a:close/>
                  </a:path>
                </a:pathLst>
              </a:custGeom>
              <a:solidFill>
                <a:schemeClr val="accent1">
                  <a:lumMod val="90000"/>
                </a:schemeClr>
              </a:solidFill>
              <a:ln>
                <a:noFill/>
              </a:ln>
            </p:spPr>
            <p:txBody>
              <a:bodyPr spcFirstLastPara="1" wrap="square" lIns="68575" tIns="68575" rIns="68575" bIns="6857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>
                  <a:highlight>
                    <a:srgbClr val="000000"/>
                  </a:highlight>
                </a:endParaRPr>
              </a:p>
            </p:txBody>
          </p:sp>
          <p:grpSp>
            <p:nvGrpSpPr>
              <p:cNvPr id="16" name="Group 15" descr="Diagram depicts the four (4) categories of Marketplace Service Offerings available.">
                <a:extLst>
                  <a:ext uri="{FF2B5EF4-FFF2-40B4-BE49-F238E27FC236}">
                    <a16:creationId xmlns:a16="http://schemas.microsoft.com/office/drawing/2014/main" id="{C1400D03-D47C-4C34-A7B8-9EDFBD49669B}"/>
                  </a:ext>
                </a:extLst>
              </p:cNvPr>
              <p:cNvGrpSpPr/>
              <p:nvPr/>
            </p:nvGrpSpPr>
            <p:grpSpPr>
              <a:xfrm>
                <a:off x="546012" y="1500772"/>
                <a:ext cx="7577429" cy="3194467"/>
                <a:chOff x="546012" y="1500772"/>
                <a:chExt cx="7577429" cy="3194467"/>
              </a:xfrm>
            </p:grpSpPr>
            <p:sp>
              <p:nvSpPr>
                <p:cNvPr id="18" name="Google Shape;527;p72">
                  <a:extLst>
                    <a:ext uri="{FF2B5EF4-FFF2-40B4-BE49-F238E27FC236}">
                      <a16:creationId xmlns:a16="http://schemas.microsoft.com/office/drawing/2014/main" id="{E3A389A1-5C1D-4E2B-A7C6-DBAE9A210BBC}"/>
                    </a:ext>
                  </a:extLst>
                </p:cNvPr>
                <p:cNvSpPr/>
                <p:nvPr/>
              </p:nvSpPr>
              <p:spPr>
                <a:xfrm>
                  <a:off x="5895919" y="3156442"/>
                  <a:ext cx="1846500" cy="910500"/>
                </a:xfrm>
                <a:prstGeom prst="roundRect">
                  <a:avLst>
                    <a:gd name="adj" fmla="val 16667"/>
                  </a:avLst>
                </a:prstGeom>
                <a:noFill/>
                <a:ln w="28575" cap="flat" cmpd="sng">
                  <a:solidFill>
                    <a:schemeClr val="accent2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20575" tIns="0" rIns="34275" bIns="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100"/>
                    <a:buFont typeface="Arial"/>
                    <a:buNone/>
                  </a:pPr>
                  <a:r>
                    <a:rPr lang="en" sz="1100" b="0" i="0" u="none" strike="noStrike" cap="none" dirty="0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rPr>
                    <a:t> Solutions offered by the </a:t>
                  </a:r>
                  <a:r>
                    <a:rPr lang="en" sz="1100" dirty="0"/>
                    <a:t>ETSNext PMO t</a:t>
                  </a:r>
                  <a:r>
                    <a:rPr lang="en" sz="1100" b="0" i="0" u="none" strike="noStrike" cap="none" dirty="0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rPr>
                    <a:t>o meet</a:t>
                  </a:r>
                  <a:r>
                    <a:rPr lang="en" sz="1100" dirty="0"/>
                    <a:t> </a:t>
                  </a:r>
                  <a:r>
                    <a:rPr lang="en" sz="1100" b="0" i="0" u="none" strike="noStrike" cap="none" dirty="0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rPr>
                    <a:t>a range of </a:t>
                  </a:r>
                  <a:r>
                    <a:rPr lang="en" sz="1100" dirty="0"/>
                    <a:t>T&amp;E</a:t>
                  </a:r>
                  <a:r>
                    <a:rPr lang="en" sz="1100" b="0" i="0" u="none" strike="noStrike" cap="none" dirty="0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rPr>
                    <a:t> needs</a:t>
                  </a:r>
                  <a:endParaRPr sz="1100" b="0" i="1" u="none" strike="noStrike" cap="none" dirty="0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grpSp>
              <p:nvGrpSpPr>
                <p:cNvPr id="20" name="Google Shape;530;p72">
                  <a:extLst>
                    <a:ext uri="{FF2B5EF4-FFF2-40B4-BE49-F238E27FC236}">
                      <a16:creationId xmlns:a16="http://schemas.microsoft.com/office/drawing/2014/main" id="{19EDE5E0-26D5-4F95-B9F1-A92F9AB77423}"/>
                    </a:ext>
                  </a:extLst>
                </p:cNvPr>
                <p:cNvGrpSpPr/>
                <p:nvPr/>
              </p:nvGrpSpPr>
              <p:grpSpPr>
                <a:xfrm>
                  <a:off x="546012" y="1500772"/>
                  <a:ext cx="7577429" cy="2429965"/>
                  <a:chOff x="728016" y="1981679"/>
                  <a:chExt cx="10103238" cy="3239954"/>
                </a:xfrm>
              </p:grpSpPr>
              <p:sp>
                <p:nvSpPr>
                  <p:cNvPr id="23" name="Google Shape;531;p72">
                    <a:extLst>
                      <a:ext uri="{FF2B5EF4-FFF2-40B4-BE49-F238E27FC236}">
                        <a16:creationId xmlns:a16="http://schemas.microsoft.com/office/drawing/2014/main" id="{214FD2C8-1485-4DA1-B23C-D0FFEEFA154A}"/>
                      </a:ext>
                    </a:extLst>
                  </p:cNvPr>
                  <p:cNvSpPr/>
                  <p:nvPr/>
                </p:nvSpPr>
                <p:spPr>
                  <a:xfrm>
                    <a:off x="8382954" y="1981679"/>
                    <a:ext cx="2448300" cy="941700"/>
                  </a:xfrm>
                  <a:prstGeom prst="roundRect">
                    <a:avLst>
                      <a:gd name="adj" fmla="val 16667"/>
                    </a:avLst>
                  </a:prstGeom>
                  <a:noFill/>
                  <a:ln w="28575" cap="flat" cmpd="sng">
                    <a:solidFill>
                      <a:schemeClr val="bg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20575" tIns="0" rIns="34275" bIns="0" anchor="t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100"/>
                      <a:buFont typeface="Arial"/>
                      <a:buNone/>
                    </a:pPr>
                    <a:r>
                      <a:rPr lang="en" sz="1100" b="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rPr>
                      <a:t> Additional services and </a:t>
                    </a:r>
                    <a:endParaRPr sz="1100" dirty="0"/>
                  </a:p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100"/>
                      <a:buFont typeface="Arial"/>
                      <a:buNone/>
                    </a:pPr>
                    <a:r>
                      <a:rPr lang="en" sz="1100" b="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rPr>
                      <a:t> solutions that are</a:t>
                    </a:r>
                    <a:endParaRPr sz="1100" dirty="0"/>
                  </a:p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100"/>
                      <a:buFont typeface="Arial"/>
                      <a:buNone/>
                    </a:pPr>
                    <a:r>
                      <a:rPr lang="en" sz="1100" b="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rPr>
                      <a:t> complementary to Core </a:t>
                    </a:r>
                    <a:r>
                      <a:rPr lang="en" sz="1100" dirty="0"/>
                      <a:t>T&amp;E</a:t>
                    </a:r>
                    <a:endParaRPr sz="1100" b="0" i="1" u="none" strike="noStrike" cap="none" dirty="0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4" name="Google Shape;532;p72">
                    <a:extLst>
                      <a:ext uri="{FF2B5EF4-FFF2-40B4-BE49-F238E27FC236}">
                        <a16:creationId xmlns:a16="http://schemas.microsoft.com/office/drawing/2014/main" id="{FB9EB35B-189C-48F2-BAB1-3AE8CAB951B8}"/>
                      </a:ext>
                    </a:extLst>
                  </p:cNvPr>
                  <p:cNvSpPr/>
                  <p:nvPr/>
                </p:nvSpPr>
                <p:spPr>
                  <a:xfrm>
                    <a:off x="728016" y="2242571"/>
                    <a:ext cx="2194500" cy="941700"/>
                  </a:xfrm>
                  <a:prstGeom prst="roundRect">
                    <a:avLst>
                      <a:gd name="adj" fmla="val 16667"/>
                    </a:avLst>
                  </a:prstGeom>
                  <a:solidFill>
                    <a:srgbClr val="FFFFFF"/>
                  </a:solidFill>
                  <a:ln w="28575" cap="flat" cmpd="sng">
                    <a:solidFill>
                      <a:schemeClr val="accent4"/>
                    </a:solidFill>
                    <a:prstDash val="solid"/>
                    <a:miter lim="800000"/>
                    <a:headEnd type="none" w="sm" len="sm"/>
                    <a:tailEnd type="none" w="sm" len="sm"/>
                  </a:ln>
                </p:spPr>
                <p:txBody>
                  <a:bodyPr spcFirstLastPara="1" wrap="square" lIns="34275" tIns="34275" rIns="0" bIns="34275" anchor="ctr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100"/>
                      <a:buFont typeface="Arial"/>
                      <a:buNone/>
                    </a:pPr>
                    <a:r>
                      <a:rPr lang="en" sz="1100" dirty="0"/>
                      <a:t>Travel &amp; Expense</a:t>
                    </a:r>
                    <a:r>
                      <a:rPr lang="en" sz="1100" b="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rPr>
                      <a:t> </a:t>
                    </a:r>
                    <a:r>
                      <a:rPr lang="en" sz="1100" dirty="0"/>
                      <a:t>solution</a:t>
                    </a:r>
                    <a:r>
                      <a:rPr lang="en" sz="1100" b="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rPr>
                      <a:t> offered </a:t>
                    </a:r>
                    <a:endParaRPr sz="1100" b="0" i="0" u="none" strike="noStrike" cap="none" dirty="0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100"/>
                      <a:buFont typeface="Arial"/>
                      <a:buNone/>
                    </a:pPr>
                    <a:r>
                      <a:rPr lang="en" sz="1100" b="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rPr>
                      <a:t>in a FedRAMP environment </a:t>
                    </a:r>
                    <a:endParaRPr sz="1100" b="0" i="0" u="none" strike="noStrike" cap="none" dirty="0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25" name="Google Shape;533;p72">
                    <a:extLst>
                      <a:ext uri="{FF2B5EF4-FFF2-40B4-BE49-F238E27FC236}">
                        <a16:creationId xmlns:a16="http://schemas.microsoft.com/office/drawing/2014/main" id="{14038F9B-C973-4ECC-BBA1-01E65F452D22}"/>
                      </a:ext>
                    </a:extLst>
                  </p:cNvPr>
                  <p:cNvSpPr/>
                  <p:nvPr/>
                </p:nvSpPr>
                <p:spPr>
                  <a:xfrm>
                    <a:off x="4651578" y="2312719"/>
                    <a:ext cx="2265003" cy="217559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80266" h="2980266" extrusionOk="0">
                        <a:moveTo>
                          <a:pt x="2115406" y="475169"/>
                        </a:moveTo>
                        <a:lnTo>
                          <a:pt x="2347223" y="280641"/>
                        </a:lnTo>
                        <a:lnTo>
                          <a:pt x="2532418" y="436038"/>
                        </a:lnTo>
                        <a:lnTo>
                          <a:pt x="2381100" y="698113"/>
                        </a:lnTo>
                        <a:cubicBezTo>
                          <a:pt x="2488696" y="819151"/>
                          <a:pt x="2570502" y="960843"/>
                          <a:pt x="2621526" y="1114543"/>
                        </a:cubicBezTo>
                        <a:lnTo>
                          <a:pt x="2924149" y="1114535"/>
                        </a:lnTo>
                        <a:lnTo>
                          <a:pt x="2966129" y="1352617"/>
                        </a:lnTo>
                        <a:lnTo>
                          <a:pt x="2681754" y="1456113"/>
                        </a:lnTo>
                        <a:cubicBezTo>
                          <a:pt x="2686376" y="1617995"/>
                          <a:pt x="2657965" y="1779121"/>
                          <a:pt x="2598255" y="1929659"/>
                        </a:cubicBezTo>
                        <a:lnTo>
                          <a:pt x="2830082" y="2124176"/>
                        </a:lnTo>
                        <a:lnTo>
                          <a:pt x="2709205" y="2333542"/>
                        </a:lnTo>
                        <a:lnTo>
                          <a:pt x="2424835" y="2230031"/>
                        </a:lnTo>
                        <a:cubicBezTo>
                          <a:pt x="2324320" y="2357010"/>
                          <a:pt x="2198986" y="2462178"/>
                          <a:pt x="2056481" y="2539116"/>
                        </a:cubicBezTo>
                        <a:lnTo>
                          <a:pt x="2109039" y="2837141"/>
                        </a:lnTo>
                        <a:lnTo>
                          <a:pt x="1881863" y="2919826"/>
                        </a:lnTo>
                        <a:lnTo>
                          <a:pt x="1730559" y="2657743"/>
                        </a:lnTo>
                        <a:cubicBezTo>
                          <a:pt x="1571939" y="2690405"/>
                          <a:pt x="1408327" y="2690405"/>
                          <a:pt x="1249707" y="2657743"/>
                        </a:cubicBezTo>
                        <a:lnTo>
                          <a:pt x="1098403" y="2919826"/>
                        </a:lnTo>
                        <a:lnTo>
                          <a:pt x="871227" y="2837141"/>
                        </a:lnTo>
                        <a:lnTo>
                          <a:pt x="923785" y="2539117"/>
                        </a:lnTo>
                        <a:cubicBezTo>
                          <a:pt x="781280" y="2462179"/>
                          <a:pt x="655947" y="2357011"/>
                          <a:pt x="555431" y="2230032"/>
                        </a:cubicBezTo>
                        <a:lnTo>
                          <a:pt x="271061" y="2333542"/>
                        </a:lnTo>
                        <a:lnTo>
                          <a:pt x="150184" y="2124176"/>
                        </a:lnTo>
                        <a:lnTo>
                          <a:pt x="382011" y="1929660"/>
                        </a:lnTo>
                        <a:cubicBezTo>
                          <a:pt x="322301" y="1779122"/>
                          <a:pt x="293890" y="1617995"/>
                          <a:pt x="298512" y="1456114"/>
                        </a:cubicBezTo>
                        <a:lnTo>
                          <a:pt x="14137" y="1352617"/>
                        </a:lnTo>
                        <a:lnTo>
                          <a:pt x="56117" y="1114535"/>
                        </a:lnTo>
                        <a:lnTo>
                          <a:pt x="358740" y="1114543"/>
                        </a:lnTo>
                        <a:cubicBezTo>
                          <a:pt x="409764" y="960843"/>
                          <a:pt x="491570" y="819151"/>
                          <a:pt x="599166" y="698113"/>
                        </a:cubicBezTo>
                        <a:lnTo>
                          <a:pt x="447848" y="436038"/>
                        </a:lnTo>
                        <a:lnTo>
                          <a:pt x="633043" y="280641"/>
                        </a:lnTo>
                        <a:lnTo>
                          <a:pt x="864860" y="475169"/>
                        </a:lnTo>
                        <a:cubicBezTo>
                          <a:pt x="1002743" y="390226"/>
                          <a:pt x="1156488" y="334267"/>
                          <a:pt x="1316713" y="310708"/>
                        </a:cubicBezTo>
                        <a:lnTo>
                          <a:pt x="1369255" y="12681"/>
                        </a:lnTo>
                        <a:lnTo>
                          <a:pt x="1611011" y="12681"/>
                        </a:lnTo>
                        <a:lnTo>
                          <a:pt x="1663553" y="310708"/>
                        </a:lnTo>
                        <a:cubicBezTo>
                          <a:pt x="1823778" y="334267"/>
                          <a:pt x="1977523" y="390226"/>
                          <a:pt x="2115406" y="475169"/>
                        </a:cubicBezTo>
                        <a:close/>
                      </a:path>
                    </a:pathLst>
                  </a:custGeom>
                  <a:solidFill>
                    <a:schemeClr val="dk2"/>
                  </a:solidFill>
                  <a:ln w="57150" cap="flat" cmpd="sng">
                    <a:solidFill>
                      <a:schemeClr val="dk2"/>
                    </a:solidFill>
                    <a:prstDash val="solid"/>
                    <a:miter lim="800000"/>
                    <a:headEnd type="none" w="sm" len="sm"/>
                    <a:tailEnd type="none" w="sm" len="sm"/>
                  </a:ln>
                </p:spPr>
                <p:txBody>
                  <a:bodyPr spcFirstLastPara="1" wrap="square" lIns="493175" tIns="567400" rIns="493175" bIns="606500" anchor="ctr" anchorCtr="0">
                    <a:noAutofit/>
                  </a:bodyPr>
                  <a:lstStyle/>
                  <a:p>
                    <a:pPr marL="0" marR="0" lvl="0" indent="0" algn="ctr" rtl="0">
                      <a:lnSpc>
                        <a:spcPct val="9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ts val="3500"/>
                      <a:buFont typeface="Arial"/>
                      <a:buNone/>
                    </a:pPr>
                    <a:endParaRPr sz="3500" b="0" i="0" u="none" strike="noStrike" cap="none">
                      <a:solidFill>
                        <a:srgbClr val="016699"/>
                      </a:solidFill>
                      <a:latin typeface="Gill Sans"/>
                      <a:ea typeface="Gill Sans"/>
                      <a:cs typeface="Gill Sans"/>
                      <a:sym typeface="Gill Sans"/>
                    </a:endParaRPr>
                  </a:p>
                </p:txBody>
              </p:sp>
              <p:sp>
                <p:nvSpPr>
                  <p:cNvPr id="26" name="Google Shape;534;p72">
                    <a:extLst>
                      <a:ext uri="{FF2B5EF4-FFF2-40B4-BE49-F238E27FC236}">
                        <a16:creationId xmlns:a16="http://schemas.microsoft.com/office/drawing/2014/main" id="{3408A0CA-BB45-4034-9181-AA0CFEC70C98}"/>
                      </a:ext>
                    </a:extLst>
                  </p:cNvPr>
                  <p:cNvSpPr/>
                  <p:nvPr/>
                </p:nvSpPr>
                <p:spPr>
                  <a:xfrm rot="-5400000">
                    <a:off x="6212963" y="2171067"/>
                    <a:ext cx="2463463" cy="232542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123675" h="2123675" extrusionOk="0">
                        <a:moveTo>
                          <a:pt x="1366897" y="537190"/>
                        </a:moveTo>
                        <a:lnTo>
                          <a:pt x="1594045" y="396507"/>
                        </a:lnTo>
                        <a:lnTo>
                          <a:pt x="1727168" y="529630"/>
                        </a:lnTo>
                        <a:lnTo>
                          <a:pt x="1586485" y="756778"/>
                        </a:lnTo>
                        <a:cubicBezTo>
                          <a:pt x="1640670" y="849967"/>
                          <a:pt x="1669056" y="955907"/>
                          <a:pt x="1668725" y="1063703"/>
                        </a:cubicBezTo>
                        <a:lnTo>
                          <a:pt x="1904134" y="1190078"/>
                        </a:lnTo>
                        <a:lnTo>
                          <a:pt x="1855408" y="1371927"/>
                        </a:lnTo>
                        <a:lnTo>
                          <a:pt x="1588350" y="1363666"/>
                        </a:lnTo>
                        <a:cubicBezTo>
                          <a:pt x="1534739" y="1457186"/>
                          <a:pt x="1457186" y="1534739"/>
                          <a:pt x="1363666" y="1588351"/>
                        </a:cubicBezTo>
                        <a:lnTo>
                          <a:pt x="1371926" y="1855408"/>
                        </a:lnTo>
                        <a:lnTo>
                          <a:pt x="1190078" y="1904134"/>
                        </a:lnTo>
                        <a:lnTo>
                          <a:pt x="1063703" y="1668725"/>
                        </a:lnTo>
                        <a:cubicBezTo>
                          <a:pt x="955907" y="1669057"/>
                          <a:pt x="849967" y="1640670"/>
                          <a:pt x="756778" y="1586485"/>
                        </a:cubicBezTo>
                        <a:lnTo>
                          <a:pt x="529630" y="1727168"/>
                        </a:lnTo>
                        <a:lnTo>
                          <a:pt x="396507" y="1594045"/>
                        </a:lnTo>
                        <a:lnTo>
                          <a:pt x="537190" y="1366897"/>
                        </a:lnTo>
                        <a:cubicBezTo>
                          <a:pt x="483005" y="1273708"/>
                          <a:pt x="454619" y="1167768"/>
                          <a:pt x="454950" y="1059972"/>
                        </a:cubicBezTo>
                        <a:lnTo>
                          <a:pt x="219541" y="933597"/>
                        </a:lnTo>
                        <a:lnTo>
                          <a:pt x="268267" y="751748"/>
                        </a:lnTo>
                        <a:lnTo>
                          <a:pt x="535325" y="760009"/>
                        </a:lnTo>
                        <a:cubicBezTo>
                          <a:pt x="588936" y="666489"/>
                          <a:pt x="666489" y="588936"/>
                          <a:pt x="760009" y="535324"/>
                        </a:cubicBezTo>
                        <a:lnTo>
                          <a:pt x="751749" y="268267"/>
                        </a:lnTo>
                        <a:lnTo>
                          <a:pt x="933597" y="219541"/>
                        </a:lnTo>
                        <a:lnTo>
                          <a:pt x="1059972" y="454950"/>
                        </a:lnTo>
                        <a:cubicBezTo>
                          <a:pt x="1167768" y="454618"/>
                          <a:pt x="1273708" y="483005"/>
                          <a:pt x="1366897" y="537190"/>
                        </a:cubicBez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txBody>
                  <a:bodyPr spcFirstLastPara="1" wrap="square" lIns="572125" tIns="572125" rIns="572125" bIns="572125" anchor="ctr" anchorCtr="0">
                    <a:noAutofit/>
                  </a:bodyPr>
                  <a:lstStyle/>
                  <a:p>
                    <a:pPr marL="0" marR="0" lvl="0" indent="0" algn="ctr" rtl="0">
                      <a:lnSpc>
                        <a:spcPct val="9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ts val="3500"/>
                      <a:buFont typeface="Arial"/>
                      <a:buNone/>
                    </a:pPr>
                    <a:endParaRPr sz="3500" b="0" i="0" u="none" strike="noStrike" cap="none">
                      <a:solidFill>
                        <a:srgbClr val="FFFFFF"/>
                      </a:solidFill>
                      <a:latin typeface="Gill Sans"/>
                      <a:ea typeface="Gill Sans"/>
                      <a:cs typeface="Gill Sans"/>
                      <a:sym typeface="Gill Sans"/>
                    </a:endParaRPr>
                  </a:p>
                </p:txBody>
              </p:sp>
              <p:sp>
                <p:nvSpPr>
                  <p:cNvPr id="27" name="Google Shape;535;p72">
                    <a:extLst>
                      <a:ext uri="{FF2B5EF4-FFF2-40B4-BE49-F238E27FC236}">
                        <a16:creationId xmlns:a16="http://schemas.microsoft.com/office/drawing/2014/main" id="{804AE48A-4615-47F7-AE9C-6F1155FE5310}"/>
                      </a:ext>
                    </a:extLst>
                  </p:cNvPr>
                  <p:cNvSpPr txBox="1"/>
                  <p:nvPr/>
                </p:nvSpPr>
                <p:spPr>
                  <a:xfrm>
                    <a:off x="6804700" y="2630591"/>
                    <a:ext cx="1451100" cy="13854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spcFirstLastPara="1" wrap="square" lIns="68575" tIns="34275" rIns="68575" bIns="34275" anchor="t" anchorCtr="0">
                    <a:spAutoFit/>
                  </a:bodyPr>
                  <a:lstStyle/>
                  <a:p>
                    <a:pPr marL="0" marR="0" lvl="0" indent="0" algn="ctr" rtl="0">
                      <a:lnSpc>
                        <a:spcPct val="10625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FFFFFF"/>
                      </a:buClr>
                      <a:buSzPts val="1200"/>
                      <a:buFont typeface="Arial"/>
                      <a:buNone/>
                    </a:pPr>
                    <a:r>
                      <a:rPr lang="en" sz="1200" b="1" dirty="0">
                        <a:solidFill>
                          <a:srgbClr val="FFFFFF"/>
                        </a:solidFill>
                      </a:rPr>
                      <a:t>T&amp;E</a:t>
                    </a:r>
                    <a:r>
                      <a:rPr lang="en" sz="1200" b="1" i="0" u="none" strike="noStrike" cap="none" dirty="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  <a:sym typeface="Arial"/>
                      </a:rPr>
                      <a:t> Optional Services</a:t>
                    </a:r>
                    <a:endParaRPr sz="1100" dirty="0"/>
                  </a:p>
                  <a:p>
                    <a:pPr marL="0" marR="0" lvl="0" indent="0" algn="ctr" rtl="0">
                      <a:lnSpc>
                        <a:spcPct val="10625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FFFFFF"/>
                      </a:buClr>
                      <a:buSzPts val="1200"/>
                      <a:buFont typeface="Arial"/>
                      <a:buNone/>
                    </a:pPr>
                    <a:r>
                      <a:rPr lang="en" sz="1200" b="1" i="0" u="none" strike="noStrike" cap="none" dirty="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  <a:sym typeface="Arial"/>
                      </a:rPr>
                      <a:t>and Solutions</a:t>
                    </a:r>
                    <a:endParaRPr sz="1100" dirty="0"/>
                  </a:p>
                </p:txBody>
              </p:sp>
              <p:sp>
                <p:nvSpPr>
                  <p:cNvPr id="28" name="Google Shape;536;p72">
                    <a:extLst>
                      <a:ext uri="{FF2B5EF4-FFF2-40B4-BE49-F238E27FC236}">
                        <a16:creationId xmlns:a16="http://schemas.microsoft.com/office/drawing/2014/main" id="{5AF0FC04-DF34-4600-8CA4-DFB7ADA69B41}"/>
                      </a:ext>
                    </a:extLst>
                  </p:cNvPr>
                  <p:cNvSpPr txBox="1"/>
                  <p:nvPr/>
                </p:nvSpPr>
                <p:spPr>
                  <a:xfrm>
                    <a:off x="4614073" y="2712794"/>
                    <a:ext cx="2214300" cy="12417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spcFirstLastPara="1" wrap="square" lIns="68575" tIns="34275" rIns="68575" bIns="34275" anchor="t" anchorCtr="0">
                    <a:spAutoFit/>
                  </a:bodyPr>
                  <a:lstStyle/>
                  <a:p>
                    <a:pPr marL="0" marR="0" lvl="0" indent="0" algn="ctr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FFFFFF"/>
                      </a:buClr>
                      <a:buSzPts val="1400"/>
                      <a:buFont typeface="Arial"/>
                      <a:buNone/>
                    </a:pPr>
                    <a:r>
                      <a:rPr lang="en" sz="1400" b="1" dirty="0">
                        <a:solidFill>
                          <a:srgbClr val="FFFFFF"/>
                        </a:solidFill>
                      </a:rPr>
                      <a:t>ETSNext</a:t>
                    </a:r>
                    <a:r>
                      <a:rPr lang="en" sz="1400" b="1" i="0" u="none" strike="noStrike" cap="none" dirty="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  <a:sym typeface="Arial"/>
                      </a:rPr>
                      <a:t> Marketplace</a:t>
                    </a:r>
                    <a:endParaRPr sz="1100" dirty="0"/>
                  </a:p>
                  <a:p>
                    <a:pPr marL="0" marR="0" lvl="0" indent="0" algn="ctr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FFFFFF"/>
                      </a:buClr>
                      <a:buSzPts val="1400"/>
                      <a:buFont typeface="Arial"/>
                      <a:buNone/>
                    </a:pPr>
                    <a:r>
                      <a:rPr lang="en" sz="1400" b="1" i="0" u="none" strike="noStrike" cap="none" dirty="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  <a:sym typeface="Arial"/>
                      </a:rPr>
                      <a:t>Service</a:t>
                    </a:r>
                    <a:br>
                      <a:rPr lang="en" sz="1400" b="1" i="0" u="none" strike="noStrike" cap="none" dirty="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  <a:sym typeface="Arial"/>
                      </a:rPr>
                    </a:br>
                    <a:r>
                      <a:rPr lang="en" sz="1400" b="1" i="0" u="none" strike="noStrike" cap="none" dirty="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  <a:sym typeface="Arial"/>
                      </a:rPr>
                      <a:t>Offerings</a:t>
                    </a:r>
                    <a:endParaRPr sz="1100" dirty="0"/>
                  </a:p>
                </p:txBody>
              </p:sp>
              <p:sp>
                <p:nvSpPr>
                  <p:cNvPr id="29" name="Google Shape;537;p72">
                    <a:extLst>
                      <a:ext uri="{FF2B5EF4-FFF2-40B4-BE49-F238E27FC236}">
                        <a16:creationId xmlns:a16="http://schemas.microsoft.com/office/drawing/2014/main" id="{03A3E501-9B9F-4475-9B76-5102194F7CD3}"/>
                      </a:ext>
                    </a:extLst>
                  </p:cNvPr>
                  <p:cNvSpPr/>
                  <p:nvPr/>
                </p:nvSpPr>
                <p:spPr>
                  <a:xfrm rot="552902">
                    <a:off x="2785340" y="1993763"/>
                    <a:ext cx="2064056" cy="194913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167466" h="2167466" extrusionOk="0">
                        <a:moveTo>
                          <a:pt x="1621800" y="548964"/>
                        </a:moveTo>
                        <a:lnTo>
                          <a:pt x="1941574" y="452590"/>
                        </a:lnTo>
                        <a:lnTo>
                          <a:pt x="2059240" y="656392"/>
                        </a:lnTo>
                        <a:lnTo>
                          <a:pt x="1815890" y="885138"/>
                        </a:lnTo>
                        <a:cubicBezTo>
                          <a:pt x="1851165" y="1015185"/>
                          <a:pt x="1851165" y="1152281"/>
                          <a:pt x="1815890" y="1282328"/>
                        </a:cubicBezTo>
                        <a:lnTo>
                          <a:pt x="2059240" y="1511074"/>
                        </a:lnTo>
                        <a:lnTo>
                          <a:pt x="1941574" y="1714876"/>
                        </a:lnTo>
                        <a:lnTo>
                          <a:pt x="1621800" y="1618502"/>
                        </a:lnTo>
                        <a:cubicBezTo>
                          <a:pt x="1526813" y="1714075"/>
                          <a:pt x="1408085" y="1782623"/>
                          <a:pt x="1277823" y="1817097"/>
                        </a:cubicBezTo>
                        <a:lnTo>
                          <a:pt x="1201398" y="2142217"/>
                        </a:lnTo>
                        <a:lnTo>
                          <a:pt x="966068" y="2142217"/>
                        </a:lnTo>
                        <a:lnTo>
                          <a:pt x="889643" y="1817097"/>
                        </a:lnTo>
                        <a:cubicBezTo>
                          <a:pt x="759381" y="1782622"/>
                          <a:pt x="640653" y="1714074"/>
                          <a:pt x="545666" y="1618502"/>
                        </a:cubicBezTo>
                        <a:lnTo>
                          <a:pt x="225892" y="1714876"/>
                        </a:lnTo>
                        <a:lnTo>
                          <a:pt x="108226" y="1511074"/>
                        </a:lnTo>
                        <a:lnTo>
                          <a:pt x="351576" y="1282328"/>
                        </a:lnTo>
                        <a:cubicBezTo>
                          <a:pt x="316301" y="1152281"/>
                          <a:pt x="316301" y="1015185"/>
                          <a:pt x="351576" y="885138"/>
                        </a:cubicBezTo>
                        <a:lnTo>
                          <a:pt x="108226" y="656392"/>
                        </a:lnTo>
                        <a:lnTo>
                          <a:pt x="225892" y="452590"/>
                        </a:lnTo>
                        <a:lnTo>
                          <a:pt x="545666" y="548964"/>
                        </a:lnTo>
                        <a:cubicBezTo>
                          <a:pt x="640653" y="453391"/>
                          <a:pt x="759381" y="384843"/>
                          <a:pt x="889643" y="350369"/>
                        </a:cubicBezTo>
                        <a:lnTo>
                          <a:pt x="966068" y="25249"/>
                        </a:lnTo>
                        <a:lnTo>
                          <a:pt x="1201398" y="25249"/>
                        </a:lnTo>
                        <a:lnTo>
                          <a:pt x="1277823" y="350369"/>
                        </a:lnTo>
                        <a:cubicBezTo>
                          <a:pt x="1408085" y="384844"/>
                          <a:pt x="1526813" y="453392"/>
                          <a:pt x="1621800" y="548964"/>
                        </a:cubicBezTo>
                        <a:close/>
                      </a:path>
                    </a:pathLst>
                  </a:custGeom>
                  <a:solidFill>
                    <a:srgbClr val="FFC000"/>
                  </a:solidFill>
                  <a:ln>
                    <a:noFill/>
                  </a:ln>
                </p:spPr>
                <p:txBody>
                  <a:bodyPr spcFirstLastPara="1" wrap="square" lIns="439725" tIns="442200" rIns="439725" bIns="442200" anchor="ctr" anchorCtr="0">
                    <a:noAutofit/>
                  </a:bodyPr>
                  <a:lstStyle/>
                  <a:p>
                    <a:pPr marL="0" marR="0" lvl="0" indent="0" algn="ctr" rtl="0">
                      <a:lnSpc>
                        <a:spcPct val="9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ts val="2400"/>
                      <a:buFont typeface="Arial"/>
                      <a:buNone/>
                    </a:pPr>
                    <a:endParaRPr sz="2400" b="0" i="0" u="none" strike="noStrike" cap="none" dirty="0">
                      <a:solidFill>
                        <a:srgbClr val="FFFFFF"/>
                      </a:solidFill>
                      <a:latin typeface="Gill Sans"/>
                      <a:ea typeface="Gill Sans"/>
                      <a:cs typeface="Gill Sans"/>
                      <a:sym typeface="Gill Sans"/>
                    </a:endParaRPr>
                  </a:p>
                </p:txBody>
              </p:sp>
              <p:sp>
                <p:nvSpPr>
                  <p:cNvPr id="30" name="Google Shape;538;p72">
                    <a:extLst>
                      <a:ext uri="{FF2B5EF4-FFF2-40B4-BE49-F238E27FC236}">
                        <a16:creationId xmlns:a16="http://schemas.microsoft.com/office/drawing/2014/main" id="{4B3FE7DF-73DF-4DAF-B039-7D6AC9540842}"/>
                      </a:ext>
                    </a:extLst>
                  </p:cNvPr>
                  <p:cNvSpPr txBox="1"/>
                  <p:nvPr/>
                </p:nvSpPr>
                <p:spPr>
                  <a:xfrm>
                    <a:off x="2942213" y="2694519"/>
                    <a:ext cx="1581300" cy="353305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spcFirstLastPara="1" wrap="square" lIns="68575" tIns="34275" rIns="68575" bIns="34275" anchor="t" anchorCtr="0">
                    <a:spAutoFit/>
                  </a:bodyPr>
                  <a:lstStyle/>
                  <a:p>
                    <a:pPr marL="0" marR="0" lvl="0" indent="0" algn="ctr" rtl="0">
                      <a:lnSpc>
                        <a:spcPct val="10625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FFFFFF"/>
                      </a:buClr>
                      <a:buSzPts val="1200"/>
                      <a:buFont typeface="Arial"/>
                      <a:buNone/>
                    </a:pPr>
                    <a:r>
                      <a:rPr lang="en" sz="1200" b="1" i="0" u="none" strike="noStrike" cap="none" dirty="0">
                        <a:solidFill>
                          <a:schemeClr val="tx1"/>
                        </a:solidFill>
                        <a:latin typeface="Arial"/>
                        <a:ea typeface="Arial"/>
                        <a:cs typeface="Arial"/>
                        <a:sym typeface="Arial"/>
                      </a:rPr>
                      <a:t>Core </a:t>
                    </a:r>
                    <a:r>
                      <a:rPr lang="en" sz="1200" b="1" dirty="0">
                        <a:solidFill>
                          <a:schemeClr val="tx1"/>
                        </a:solidFill>
                      </a:rPr>
                      <a:t>T&amp;E</a:t>
                    </a:r>
                    <a:endParaRPr sz="1100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31" name="Google Shape;539;p72">
                    <a:extLst>
                      <a:ext uri="{FF2B5EF4-FFF2-40B4-BE49-F238E27FC236}">
                        <a16:creationId xmlns:a16="http://schemas.microsoft.com/office/drawing/2014/main" id="{08848EBB-D3DE-447E-840D-02CFF728D6F3}"/>
                      </a:ext>
                    </a:extLst>
                  </p:cNvPr>
                  <p:cNvSpPr txBox="1"/>
                  <p:nvPr/>
                </p:nvSpPr>
                <p:spPr>
                  <a:xfrm>
                    <a:off x="3243469" y="4346305"/>
                    <a:ext cx="1796700" cy="875328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spcFirstLastPara="1" wrap="square" lIns="68575" tIns="34275" rIns="68575" bIns="34275" anchor="t" anchorCtr="0">
                    <a:spAutoFit/>
                  </a:bodyPr>
                  <a:lstStyle/>
                  <a:p>
                    <a:pPr marL="0" marR="0" lvl="0" indent="0" algn="ctr" rtl="0">
                      <a:lnSpc>
                        <a:spcPct val="10625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FFFFFF"/>
                      </a:buClr>
                      <a:buSzPts val="1200"/>
                      <a:buFont typeface="Arial"/>
                      <a:buNone/>
                    </a:pPr>
                    <a:r>
                      <a:rPr lang="en" sz="1200" b="1" dirty="0">
                        <a:solidFill>
                          <a:schemeClr val="tx1"/>
                        </a:solidFill>
                      </a:rPr>
                      <a:t>T&amp;E</a:t>
                    </a:r>
                    <a:endParaRPr sz="1100" dirty="0">
                      <a:solidFill>
                        <a:schemeClr val="tx1"/>
                      </a:solidFill>
                    </a:endParaRPr>
                  </a:p>
                  <a:p>
                    <a:pPr marL="0" marR="0" lvl="0" indent="0" algn="ctr" rtl="0">
                      <a:lnSpc>
                        <a:spcPct val="10625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FFFFFF"/>
                      </a:buClr>
                      <a:buSzPts val="1200"/>
                      <a:buFont typeface="Arial"/>
                      <a:buNone/>
                    </a:pPr>
                    <a:r>
                      <a:rPr lang="en" sz="1200" b="1" dirty="0">
                        <a:solidFill>
                          <a:schemeClr val="tx1"/>
                        </a:solidFill>
                      </a:rPr>
                      <a:t>Platform Services</a:t>
                    </a:r>
                    <a:endParaRPr sz="1100" dirty="0">
                      <a:solidFill>
                        <a:schemeClr val="tx1"/>
                      </a:solidFill>
                    </a:endParaRPr>
                  </a:p>
                </p:txBody>
              </p:sp>
            </p:grpSp>
            <p:sp>
              <p:nvSpPr>
                <p:cNvPr id="21" name="Google Shape;541;p72">
                  <a:extLst>
                    <a:ext uri="{FF2B5EF4-FFF2-40B4-BE49-F238E27FC236}">
                      <a16:creationId xmlns:a16="http://schemas.microsoft.com/office/drawing/2014/main" id="{69C00BB6-3B5A-4467-BB5F-BE1052774492}"/>
                    </a:ext>
                  </a:extLst>
                </p:cNvPr>
                <p:cNvSpPr/>
                <p:nvPr/>
              </p:nvSpPr>
              <p:spPr>
                <a:xfrm>
                  <a:off x="4134778" y="2948516"/>
                  <a:ext cx="1847597" cy="174672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3675" h="2123675" extrusionOk="0">
                      <a:moveTo>
                        <a:pt x="1366897" y="537190"/>
                      </a:moveTo>
                      <a:lnTo>
                        <a:pt x="1594045" y="396507"/>
                      </a:lnTo>
                      <a:lnTo>
                        <a:pt x="1727168" y="529630"/>
                      </a:lnTo>
                      <a:lnTo>
                        <a:pt x="1586485" y="756778"/>
                      </a:lnTo>
                      <a:cubicBezTo>
                        <a:pt x="1640670" y="849967"/>
                        <a:pt x="1669056" y="955907"/>
                        <a:pt x="1668725" y="1063703"/>
                      </a:cubicBezTo>
                      <a:lnTo>
                        <a:pt x="1904134" y="1190078"/>
                      </a:lnTo>
                      <a:lnTo>
                        <a:pt x="1855408" y="1371927"/>
                      </a:lnTo>
                      <a:lnTo>
                        <a:pt x="1588350" y="1363666"/>
                      </a:lnTo>
                      <a:cubicBezTo>
                        <a:pt x="1534739" y="1457186"/>
                        <a:pt x="1457186" y="1534739"/>
                        <a:pt x="1363666" y="1588351"/>
                      </a:cubicBezTo>
                      <a:lnTo>
                        <a:pt x="1371926" y="1855408"/>
                      </a:lnTo>
                      <a:lnTo>
                        <a:pt x="1190078" y="1904134"/>
                      </a:lnTo>
                      <a:lnTo>
                        <a:pt x="1063703" y="1668725"/>
                      </a:lnTo>
                      <a:cubicBezTo>
                        <a:pt x="955907" y="1669057"/>
                        <a:pt x="849967" y="1640670"/>
                        <a:pt x="756778" y="1586485"/>
                      </a:cubicBezTo>
                      <a:lnTo>
                        <a:pt x="529630" y="1727168"/>
                      </a:lnTo>
                      <a:lnTo>
                        <a:pt x="396507" y="1594045"/>
                      </a:lnTo>
                      <a:lnTo>
                        <a:pt x="537190" y="1366897"/>
                      </a:lnTo>
                      <a:cubicBezTo>
                        <a:pt x="483005" y="1273708"/>
                        <a:pt x="454619" y="1167768"/>
                        <a:pt x="454950" y="1059972"/>
                      </a:cubicBezTo>
                      <a:lnTo>
                        <a:pt x="219541" y="933597"/>
                      </a:lnTo>
                      <a:lnTo>
                        <a:pt x="268267" y="751748"/>
                      </a:lnTo>
                      <a:lnTo>
                        <a:pt x="535325" y="760009"/>
                      </a:lnTo>
                      <a:cubicBezTo>
                        <a:pt x="588936" y="666489"/>
                        <a:pt x="666489" y="588936"/>
                        <a:pt x="760009" y="535324"/>
                      </a:cubicBezTo>
                      <a:lnTo>
                        <a:pt x="751749" y="268267"/>
                      </a:lnTo>
                      <a:lnTo>
                        <a:pt x="933597" y="219541"/>
                      </a:lnTo>
                      <a:lnTo>
                        <a:pt x="1059972" y="454950"/>
                      </a:lnTo>
                      <a:cubicBezTo>
                        <a:pt x="1167768" y="454618"/>
                        <a:pt x="1273708" y="483005"/>
                        <a:pt x="1366897" y="53719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572125" tIns="572125" rIns="572125" bIns="572125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9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3500"/>
                    <a:buFont typeface="Arial"/>
                    <a:buNone/>
                  </a:pPr>
                  <a:r>
                    <a:rPr lang="en" sz="1200" b="1" dirty="0">
                      <a:solidFill>
                        <a:srgbClr val="FFFFFF"/>
                      </a:solidFill>
                    </a:rPr>
                    <a:t>T&amp;E Support Services</a:t>
                  </a:r>
                  <a:endParaRPr sz="1200" b="1" i="0" u="none" strike="noStrike" cap="none" dirty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22" name="Google Shape;542;p72">
                  <a:extLst>
                    <a:ext uri="{FF2B5EF4-FFF2-40B4-BE49-F238E27FC236}">
                      <a16:creationId xmlns:a16="http://schemas.microsoft.com/office/drawing/2014/main" id="{C2A65379-205D-4DC8-8AF4-E30C85DAA7AC}"/>
                    </a:ext>
                  </a:extLst>
                </p:cNvPr>
                <p:cNvSpPr/>
                <p:nvPr/>
              </p:nvSpPr>
              <p:spPr>
                <a:xfrm>
                  <a:off x="553044" y="3136758"/>
                  <a:ext cx="1846500" cy="1092000"/>
                </a:xfrm>
                <a:prstGeom prst="roundRect">
                  <a:avLst>
                    <a:gd name="adj" fmla="val 16667"/>
                  </a:avLst>
                </a:prstGeom>
                <a:noFill/>
                <a:ln w="28575" cap="flat" cmpd="sng">
                  <a:solidFill>
                    <a:schemeClr val="bg2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20575" tIns="0" rIns="34275" bIns="0" anchor="t" anchorCtr="0">
                  <a:noAutofit/>
                </a:bodyPr>
                <a:lstStyle/>
                <a:p>
                  <a:pPr marL="0" lvl="0" indent="0" algn="l" rtl="0">
                    <a:lnSpc>
                      <a:spcPct val="115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900" dirty="0">
                      <a:solidFill>
                        <a:schemeClr val="dk1"/>
                      </a:solidFill>
                      <a:latin typeface="Rambla"/>
                      <a:ea typeface="Rambla"/>
                      <a:cs typeface="Rambla"/>
                      <a:sym typeface="Rambla"/>
                    </a:rPr>
                    <a:t>Data Center Infrastructure management</a:t>
                  </a:r>
                  <a:endParaRPr sz="900" dirty="0">
                    <a:solidFill>
                      <a:schemeClr val="dk1"/>
                    </a:solidFill>
                    <a:latin typeface="Rambla"/>
                    <a:ea typeface="Rambla"/>
                    <a:cs typeface="Rambla"/>
                    <a:sym typeface="Rambla"/>
                  </a:endParaRPr>
                </a:p>
                <a:p>
                  <a:pPr marL="0" lvl="0" indent="0" algn="l" rtl="0">
                    <a:lnSpc>
                      <a:spcPct val="115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900" dirty="0">
                      <a:solidFill>
                        <a:schemeClr val="dk1"/>
                      </a:solidFill>
                      <a:latin typeface="Rambla"/>
                      <a:ea typeface="Rambla"/>
                      <a:cs typeface="Rambla"/>
                      <a:sym typeface="Rambla"/>
                    </a:rPr>
                    <a:t>Core Service release testing and management</a:t>
                  </a:r>
                  <a:endParaRPr sz="900" dirty="0">
                    <a:solidFill>
                      <a:schemeClr val="dk1"/>
                    </a:solidFill>
                    <a:latin typeface="Rambla"/>
                    <a:ea typeface="Rambla"/>
                    <a:cs typeface="Rambla"/>
                    <a:sym typeface="Rambla"/>
                  </a:endParaRPr>
                </a:p>
                <a:p>
                  <a:pPr marL="0" lvl="0" indent="0" algn="l" rtl="0">
                    <a:lnSpc>
                      <a:spcPct val="115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900" dirty="0">
                      <a:solidFill>
                        <a:schemeClr val="dk1"/>
                      </a:solidFill>
                      <a:latin typeface="Rambla"/>
                      <a:ea typeface="Rambla"/>
                      <a:cs typeface="Rambla"/>
                      <a:sym typeface="Rambla"/>
                    </a:rPr>
                    <a:t>Security management</a:t>
                  </a:r>
                  <a:endParaRPr sz="900" dirty="0">
                    <a:solidFill>
                      <a:schemeClr val="dk1"/>
                    </a:solidFill>
                    <a:latin typeface="Rambla"/>
                    <a:ea typeface="Rambla"/>
                    <a:cs typeface="Rambla"/>
                    <a:sym typeface="Rambla"/>
                  </a:endParaRPr>
                </a:p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100"/>
                    <a:buFont typeface="Arial"/>
                    <a:buNone/>
                  </a:pPr>
                  <a:r>
                    <a:rPr lang="en" sz="900" dirty="0">
                      <a:solidFill>
                        <a:schemeClr val="dk1"/>
                      </a:solidFill>
                      <a:latin typeface="Rambla"/>
                      <a:ea typeface="Rambla"/>
                      <a:cs typeface="Rambla"/>
                      <a:sym typeface="Rambla"/>
                    </a:rPr>
                    <a:t>Continuity of Operations</a:t>
                  </a:r>
                  <a:r>
                    <a:rPr lang="en" sz="1100" b="0" i="0" u="none" strike="noStrike" cap="none" dirty="0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rPr>
                    <a:t> </a:t>
                  </a:r>
                  <a:endParaRPr sz="1100" b="0" i="1" u="none" strike="noStrike" cap="none" dirty="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</p:grpSp>
        <p:sp>
          <p:nvSpPr>
            <p:cNvPr id="32" name="Google Shape;541;p72" descr="This diagram depicts the four (4)categories represented in the boxes.&#10;  &#10;The cog wheels represent the Marketplace Service Offerings available to agencies through the Catalog&#10;">
              <a:extLst>
                <a:ext uri="{FF2B5EF4-FFF2-40B4-BE49-F238E27FC236}">
                  <a16:creationId xmlns:a16="http://schemas.microsoft.com/office/drawing/2014/main" id="{F4D9B8D7-2165-459A-959F-772C4C6E2EEB}"/>
                </a:ext>
                <a:ext uri="{C183D7F6-B498-43B3-948B-1728B52AA6E4}">
                  <adec:decorative xmlns:adec="http://schemas.microsoft.com/office/drawing/2017/decorative" val="0"/>
                </a:ext>
              </a:extLst>
            </p:cNvPr>
            <p:cNvSpPr/>
            <p:nvPr/>
          </p:nvSpPr>
          <p:spPr>
            <a:xfrm>
              <a:off x="5008869" y="1309547"/>
              <a:ext cx="1847597" cy="1746723"/>
            </a:xfrm>
            <a:custGeom>
              <a:avLst/>
              <a:gdLst/>
              <a:ahLst/>
              <a:cxnLst/>
              <a:rect l="l" t="t" r="r" b="b"/>
              <a:pathLst>
                <a:path w="2123675" h="2123675" extrusionOk="0">
                  <a:moveTo>
                    <a:pt x="1366897" y="537190"/>
                  </a:moveTo>
                  <a:lnTo>
                    <a:pt x="1594045" y="396507"/>
                  </a:lnTo>
                  <a:lnTo>
                    <a:pt x="1727168" y="529630"/>
                  </a:lnTo>
                  <a:lnTo>
                    <a:pt x="1586485" y="756778"/>
                  </a:lnTo>
                  <a:cubicBezTo>
                    <a:pt x="1640670" y="849967"/>
                    <a:pt x="1669056" y="955907"/>
                    <a:pt x="1668725" y="1063703"/>
                  </a:cubicBezTo>
                  <a:lnTo>
                    <a:pt x="1904134" y="1190078"/>
                  </a:lnTo>
                  <a:lnTo>
                    <a:pt x="1855408" y="1371927"/>
                  </a:lnTo>
                  <a:lnTo>
                    <a:pt x="1588350" y="1363666"/>
                  </a:lnTo>
                  <a:cubicBezTo>
                    <a:pt x="1534739" y="1457186"/>
                    <a:pt x="1457186" y="1534739"/>
                    <a:pt x="1363666" y="1588351"/>
                  </a:cubicBezTo>
                  <a:lnTo>
                    <a:pt x="1371926" y="1855408"/>
                  </a:lnTo>
                  <a:lnTo>
                    <a:pt x="1190078" y="1904134"/>
                  </a:lnTo>
                  <a:lnTo>
                    <a:pt x="1063703" y="1668725"/>
                  </a:lnTo>
                  <a:cubicBezTo>
                    <a:pt x="955907" y="1669057"/>
                    <a:pt x="849967" y="1640670"/>
                    <a:pt x="756778" y="1586485"/>
                  </a:cubicBezTo>
                  <a:lnTo>
                    <a:pt x="529630" y="1727168"/>
                  </a:lnTo>
                  <a:lnTo>
                    <a:pt x="396507" y="1594045"/>
                  </a:lnTo>
                  <a:lnTo>
                    <a:pt x="537190" y="1366897"/>
                  </a:lnTo>
                  <a:cubicBezTo>
                    <a:pt x="483005" y="1273708"/>
                    <a:pt x="454619" y="1167768"/>
                    <a:pt x="454950" y="1059972"/>
                  </a:cubicBezTo>
                  <a:lnTo>
                    <a:pt x="219541" y="933597"/>
                  </a:lnTo>
                  <a:lnTo>
                    <a:pt x="268267" y="751748"/>
                  </a:lnTo>
                  <a:lnTo>
                    <a:pt x="535325" y="760009"/>
                  </a:lnTo>
                  <a:cubicBezTo>
                    <a:pt x="588936" y="666489"/>
                    <a:pt x="666489" y="588936"/>
                    <a:pt x="760009" y="535324"/>
                  </a:cubicBezTo>
                  <a:lnTo>
                    <a:pt x="751749" y="268267"/>
                  </a:lnTo>
                  <a:lnTo>
                    <a:pt x="933597" y="219541"/>
                  </a:lnTo>
                  <a:lnTo>
                    <a:pt x="1059972" y="454950"/>
                  </a:lnTo>
                  <a:cubicBezTo>
                    <a:pt x="1167768" y="454618"/>
                    <a:pt x="1273708" y="483005"/>
                    <a:pt x="1366897" y="537190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spcFirstLastPara="1" wrap="square" lIns="572125" tIns="572125" rIns="572125" bIns="572125" anchor="ctr" anchorCtr="0">
              <a:noAutofit/>
            </a:bodyPr>
            <a:lstStyle/>
            <a:p>
              <a:pPr marL="0" marR="0" lvl="0" indent="0" algn="ctr" rtl="0">
                <a:lnSpc>
                  <a:spcPct val="10625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200"/>
                <a:buFont typeface="Arial"/>
                <a:buNone/>
              </a:pPr>
              <a:r>
                <a:rPr lang="en-US" sz="1100" b="1" dirty="0">
                  <a:solidFill>
                    <a:schemeClr val="tx1"/>
                  </a:solidFill>
                </a:rPr>
                <a:t>T&amp;E</a:t>
              </a:r>
              <a:r>
                <a:rPr lang="en-US" sz="1100" b="1" i="0" u="none" strike="noStrike" cap="none" dirty="0">
                  <a:solidFill>
                    <a:schemeClr val="tx1"/>
                  </a:solidFill>
                  <a:sym typeface="Arial"/>
                </a:rPr>
                <a:t> Optional Services</a:t>
              </a:r>
              <a:endParaRPr lang="en-US" sz="1100" dirty="0">
                <a:solidFill>
                  <a:schemeClr val="tx1"/>
                </a:solidFill>
              </a:endParaRPr>
            </a:p>
            <a:p>
              <a:pPr marL="0" marR="0" lvl="0" indent="0" algn="ctr" rtl="0">
                <a:lnSpc>
                  <a:spcPct val="10625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200"/>
                <a:buFont typeface="Arial"/>
                <a:buNone/>
              </a:pPr>
              <a:r>
                <a:rPr lang="en-US" sz="1100" b="1" i="0" u="none" strike="noStrike" cap="none" dirty="0">
                  <a:solidFill>
                    <a:schemeClr val="tx1"/>
                  </a:solidFill>
                  <a:sym typeface="Arial"/>
                </a:rPr>
                <a:t>and Solutions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</p:grpSp>
      <p:sp>
        <p:nvSpPr>
          <p:cNvPr id="33" name="TextBox 32">
            <a:extLst>
              <a:ext uri="{FF2B5EF4-FFF2-40B4-BE49-F238E27FC236}">
                <a16:creationId xmlns:a16="http://schemas.microsoft.com/office/drawing/2014/main" id="{DAD20842-37E8-4F1B-A08D-1C78952A94CF}"/>
              </a:ext>
            </a:extLst>
          </p:cNvPr>
          <p:cNvSpPr txBox="1"/>
          <p:nvPr/>
        </p:nvSpPr>
        <p:spPr>
          <a:xfrm>
            <a:off x="8760190" y="4785205"/>
            <a:ext cx="3238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9370764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E7F47338-CBD8-445C-A064-9797FDD6D3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10034" y="81118"/>
            <a:ext cx="5943600" cy="284216"/>
          </a:xfrm>
        </p:spPr>
        <p:txBody>
          <a:bodyPr/>
          <a:lstStyle/>
          <a:p>
            <a:pPr algn="l">
              <a:buNone/>
            </a:pPr>
            <a:r>
              <a:rPr lang="en-US" sz="1800" dirty="0">
                <a:solidFill>
                  <a:srgbClr val="0070C0"/>
                </a:solidFill>
              </a:rPr>
              <a:t>Why T&amp;E Business Standards Matter</a:t>
            </a:r>
          </a:p>
        </p:txBody>
      </p:sp>
      <p:sp>
        <p:nvSpPr>
          <p:cNvPr id="71" name="Google Shape;71;p14"/>
          <p:cNvSpPr/>
          <p:nvPr/>
        </p:nvSpPr>
        <p:spPr>
          <a:xfrm>
            <a:off x="834887" y="935790"/>
            <a:ext cx="7772400" cy="29283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●"/>
            </a:pPr>
            <a:r>
              <a:rPr lang="en-US" sz="1400" b="0" i="0" dirty="0">
                <a:solidFill>
                  <a:srgbClr val="000000"/>
                </a:solidFill>
              </a:rPr>
              <a:t>It’s OMB approved - November 2020</a:t>
            </a:r>
            <a:br>
              <a:rPr lang="en-US" sz="1400" b="0" i="0" dirty="0">
                <a:solidFill>
                  <a:srgbClr val="000000"/>
                </a:solidFill>
              </a:rPr>
            </a:br>
            <a:endParaRPr lang="en-US" sz="1400" b="0" i="0" dirty="0">
              <a:solidFill>
                <a:srgbClr val="000000"/>
              </a:solidFill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○"/>
            </a:pPr>
            <a:r>
              <a:rPr lang="en-US" sz="1400" b="0" i="0" dirty="0">
                <a:solidFill>
                  <a:srgbClr val="000000"/>
                </a:solidFill>
              </a:rPr>
              <a:t>Culmination of a cross-government effort to create Business Use Cases, Business Capabilities, &amp; Standard Data Elements</a:t>
            </a: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○"/>
            </a:pPr>
            <a:r>
              <a:rPr lang="en-US" sz="1400" b="0" i="0" dirty="0">
                <a:solidFill>
                  <a:srgbClr val="000000"/>
                </a:solidFill>
              </a:rPr>
              <a:t>First time the government is going to market with a common Business Process and set of Business Standards (requirements)</a:t>
            </a: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US" sz="1400" b="0" i="0" dirty="0">
                <a:solidFill>
                  <a:srgbClr val="000000"/>
                </a:solidFill>
              </a:rPr>
              <a:t>First time the government is coordinating directly with the Financial Management community on interface standards</a:t>
            </a:r>
            <a:br>
              <a:rPr lang="en-US" sz="1400" b="0" i="0" dirty="0">
                <a:solidFill>
                  <a:srgbClr val="000000"/>
                </a:solidFill>
              </a:rPr>
            </a:br>
            <a:endParaRPr lang="en-US" sz="1400" b="0" i="0" dirty="0">
              <a:solidFill>
                <a:srgbClr val="000000"/>
              </a:solidFill>
            </a:endParaRPr>
          </a:p>
          <a:p>
            <a:pPr marL="1371600" lvl="2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■"/>
            </a:pPr>
            <a:r>
              <a:rPr lang="en-US" sz="1400" b="0" i="0" dirty="0">
                <a:solidFill>
                  <a:srgbClr val="000000"/>
                </a:solidFill>
              </a:rPr>
              <a:t>Standard Integration, Standard File Formats, Standard Data Elements, Standard Transaction Sets (Integration)</a:t>
            </a:r>
            <a:br>
              <a:rPr lang="en-US" sz="1400" b="0" i="0" dirty="0">
                <a:solidFill>
                  <a:srgbClr val="000000"/>
                </a:solidFill>
              </a:rPr>
            </a:br>
            <a:endParaRPr lang="en-US" sz="1400" b="0" i="0" dirty="0">
              <a:solidFill>
                <a:srgbClr val="000000"/>
              </a:solidFill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●"/>
            </a:pPr>
            <a:r>
              <a:rPr lang="en-US" sz="1400" b="0" i="0" dirty="0">
                <a:solidFill>
                  <a:srgbClr val="000000"/>
                </a:solidFill>
              </a:rPr>
              <a:t>T&amp;E Business Standards will be used as the basis for </a:t>
            </a:r>
            <a:r>
              <a:rPr lang="en-US" sz="1400" b="0" i="0" dirty="0" err="1">
                <a:solidFill>
                  <a:srgbClr val="000000"/>
                </a:solidFill>
              </a:rPr>
              <a:t>ETSNext</a:t>
            </a:r>
            <a:r>
              <a:rPr lang="en-US" sz="1400" b="0" i="0" dirty="0">
                <a:solidFill>
                  <a:srgbClr val="000000"/>
                </a:solidFill>
              </a:rPr>
              <a:t> requirements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30ABBAA-A2A4-4042-89F8-DAAA40FB3B10}"/>
              </a:ext>
            </a:extLst>
          </p:cNvPr>
          <p:cNvSpPr txBox="1"/>
          <p:nvPr/>
        </p:nvSpPr>
        <p:spPr>
          <a:xfrm>
            <a:off x="122662" y="4567154"/>
            <a:ext cx="2910469" cy="4370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5"/>
              <a:buFont typeface="Arial"/>
              <a:buNone/>
              <a:tabLst/>
              <a:defRPr/>
            </a:pPr>
            <a:r>
              <a:rPr kumimoji="0" lang="en-US" sz="1400" b="0" i="0" u="sng" strike="noStrike" kern="0" cap="none" spc="0" normalizeH="0" baseline="0" noProof="0" dirty="0">
                <a:ln>
                  <a:noFill/>
                </a:ln>
                <a:solidFill>
                  <a:schemeClr val="hlink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https://ussm.gsa.gov/fibf-travel/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5"/>
              <a:buFont typeface="Arial"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https://ussm.gsa.gov/fibf-fm/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2C9732B-5854-4B69-B965-8C21772C0D76}"/>
              </a:ext>
            </a:extLst>
          </p:cNvPr>
          <p:cNvSpPr txBox="1"/>
          <p:nvPr/>
        </p:nvSpPr>
        <p:spPr>
          <a:xfrm>
            <a:off x="8697488" y="4727198"/>
            <a:ext cx="3238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4</a:t>
            </a:r>
          </a:p>
        </p:txBody>
      </p:sp>
      <p:sp>
        <p:nvSpPr>
          <p:cNvPr id="13" name="Google Shape;74;p14">
            <a:extLst>
              <a:ext uri="{FF2B5EF4-FFF2-40B4-BE49-F238E27FC236}">
                <a16:creationId xmlns:a16="http://schemas.microsoft.com/office/drawing/2014/main" id="{C338BCAE-592E-402C-94FC-C17CD65AB0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583703" y="-31476"/>
            <a:ext cx="5297863" cy="6167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>
                <a:solidFill>
                  <a:srgbClr val="005087"/>
                </a:solidFill>
              </a:rPr>
              <a:t>       </a:t>
            </a:r>
            <a:endParaRPr sz="1800" dirty="0"/>
          </a:p>
        </p:txBody>
      </p:sp>
      <p:sp>
        <p:nvSpPr>
          <p:cNvPr id="16" name="Google Shape;74;p14">
            <a:extLst>
              <a:ext uri="{FF2B5EF4-FFF2-40B4-BE49-F238E27FC236}">
                <a16:creationId xmlns:a16="http://schemas.microsoft.com/office/drawing/2014/main" id="{DAA7F81B-E390-47B9-92D1-6888F748BF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736103" y="120924"/>
            <a:ext cx="5297863" cy="6167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>
                <a:solidFill>
                  <a:srgbClr val="005087"/>
                </a:solidFill>
              </a:rPr>
              <a:t>       </a:t>
            </a:r>
            <a:endParaRPr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DD32BCCC-98B9-4F04-A48E-9D34FCC15BC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933437" y="126580"/>
            <a:ext cx="6574459" cy="5232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800" dirty="0">
                <a:solidFill>
                  <a:srgbClr val="005087"/>
                </a:solidFill>
              </a:rPr>
              <a:t>ETSNext Communications</a:t>
            </a:r>
            <a:br>
              <a:rPr lang="en-US" sz="1000" dirty="0"/>
            </a:br>
            <a:endParaRPr kumimoji="0" lang="en-US" sz="1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" name="Google Shape;81;p15"/>
          <p:cNvSpPr/>
          <p:nvPr/>
        </p:nvSpPr>
        <p:spPr>
          <a:xfrm>
            <a:off x="1933437" y="900257"/>
            <a:ext cx="7131050" cy="4117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r>
              <a:rPr lang="en-US" sz="1400" b="1" i="1" dirty="0">
                <a:solidFill>
                  <a:srgbClr val="0579BD"/>
                </a:solidFill>
              </a:rPr>
              <a:t> Please visit and sign up for our E-Gov Travel Service (ETS) Next Industry site on </a:t>
            </a:r>
          </a:p>
          <a:p>
            <a:r>
              <a:rPr lang="en-US" sz="1400" b="1" i="1" dirty="0">
                <a:solidFill>
                  <a:srgbClr val="0579BD"/>
                </a:solidFill>
              </a:rPr>
              <a:t> GSA’s Interact</a:t>
            </a:r>
            <a:endParaRPr lang="en-US" sz="800" dirty="0">
              <a:solidFill>
                <a:srgbClr val="016699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B20DE31-3F66-45F0-BC86-6010F0F1AE07}"/>
              </a:ext>
            </a:extLst>
          </p:cNvPr>
          <p:cNvSpPr txBox="1"/>
          <p:nvPr/>
        </p:nvSpPr>
        <p:spPr>
          <a:xfrm>
            <a:off x="628650" y="1311984"/>
            <a:ext cx="730885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400" b="0" i="0" dirty="0">
              <a:solidFill>
                <a:srgbClr val="000000"/>
              </a:solidFill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-US" sz="1400" b="0" i="0" u="sng" dirty="0">
                <a:solidFill>
                  <a:srgbClr val="00000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https://interact.gsa.gov/group/e-gov-travel-service-ets-next-industry-community</a:t>
            </a:r>
            <a:br>
              <a:rPr lang="en-US" sz="1400" b="0" i="0" dirty="0">
                <a:solidFill>
                  <a:srgbClr val="000000"/>
                </a:solidFill>
              </a:rPr>
            </a:br>
            <a:endParaRPr lang="en-US" sz="1400" b="0" i="0" dirty="0">
              <a:solidFill>
                <a:srgbClr val="000000"/>
              </a:solidFill>
            </a:endParaRPr>
          </a:p>
          <a:p>
            <a:pPr marL="1371600" lvl="2" indent="-4064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■"/>
            </a:pPr>
            <a:r>
              <a:rPr lang="en-US" sz="1400" b="0" i="0" dirty="0">
                <a:solidFill>
                  <a:srgbClr val="000000"/>
                </a:solidFill>
              </a:rPr>
              <a:t>ETSNext Request for Information (RFI)</a:t>
            </a:r>
            <a:br>
              <a:rPr lang="en-US" sz="1400" b="0" i="0" dirty="0">
                <a:solidFill>
                  <a:srgbClr val="000000"/>
                </a:solidFill>
              </a:rPr>
            </a:br>
            <a:endParaRPr lang="en-US" sz="1400" b="0" i="0" dirty="0">
              <a:solidFill>
                <a:srgbClr val="000000"/>
              </a:solidFill>
            </a:endParaRPr>
          </a:p>
          <a:p>
            <a:pPr marL="1828800" lvl="3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●"/>
            </a:pPr>
            <a:r>
              <a:rPr lang="en-US" sz="1400" b="0" i="0" dirty="0">
                <a:solidFill>
                  <a:srgbClr val="000000"/>
                </a:solidFill>
              </a:rPr>
              <a:t>Released December 9, 2021</a:t>
            </a:r>
          </a:p>
          <a:p>
            <a:pPr marL="1828800" lvl="3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●"/>
            </a:pPr>
            <a:r>
              <a:rPr lang="en-US" sz="1400" b="0" i="0" dirty="0">
                <a:solidFill>
                  <a:srgbClr val="000000"/>
                </a:solidFill>
              </a:rPr>
              <a:t>Questions due January 27, 2021</a:t>
            </a:r>
          </a:p>
          <a:p>
            <a:pPr marL="1828800" lvl="3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●"/>
            </a:pPr>
            <a:r>
              <a:rPr lang="en-US" sz="1400" b="0" i="0" dirty="0">
                <a:solidFill>
                  <a:srgbClr val="000000"/>
                </a:solidFill>
              </a:rPr>
              <a:t>Only need to address questions applicable to your solution(s)</a:t>
            </a:r>
            <a:br>
              <a:rPr lang="en-US" sz="1400" b="0" i="0" dirty="0">
                <a:solidFill>
                  <a:srgbClr val="000000"/>
                </a:solidFill>
              </a:rPr>
            </a:br>
            <a:endParaRPr lang="en-US" sz="1400" b="0" i="0" dirty="0">
              <a:solidFill>
                <a:srgbClr val="000000"/>
              </a:solidFill>
            </a:endParaRPr>
          </a:p>
          <a:p>
            <a:pPr marL="1371600" lvl="2" indent="-4064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■"/>
            </a:pPr>
            <a:r>
              <a:rPr lang="en-US" sz="1400" b="0" i="0" dirty="0">
                <a:solidFill>
                  <a:srgbClr val="000000"/>
                </a:solidFill>
              </a:rPr>
              <a:t>Travel &amp; Expense Business Standards Industry Sessions</a:t>
            </a:r>
            <a:br>
              <a:rPr lang="en-US" sz="1400" b="0" i="0" dirty="0">
                <a:solidFill>
                  <a:srgbClr val="000000"/>
                </a:solidFill>
              </a:rPr>
            </a:br>
            <a:endParaRPr lang="en-US" sz="1400" b="0" i="0" dirty="0">
              <a:solidFill>
                <a:srgbClr val="000000"/>
              </a:solidFill>
            </a:endParaRPr>
          </a:p>
          <a:p>
            <a:pPr marL="1828800" lvl="3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●"/>
            </a:pPr>
            <a:r>
              <a:rPr lang="en-US" sz="1400" b="0" i="0" dirty="0">
                <a:solidFill>
                  <a:srgbClr val="000000"/>
                </a:solidFill>
              </a:rPr>
              <a:t>Recorded sessions available for review on Interact</a:t>
            </a: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90E8FF1-C318-4DD6-AE12-B6FFD8288C09}"/>
              </a:ext>
            </a:extLst>
          </p:cNvPr>
          <p:cNvSpPr txBox="1"/>
          <p:nvPr/>
        </p:nvSpPr>
        <p:spPr>
          <a:xfrm>
            <a:off x="8772195" y="4615769"/>
            <a:ext cx="869397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5087"/>
                </a:solidFill>
                <a:effectLst/>
                <a:uLnTx/>
                <a:uFillTx/>
                <a:sym typeface="Arial"/>
              </a:rPr>
              <a:t> </a:t>
            </a:r>
            <a:endParaRPr lang="en-US" sz="1100" dirty="0"/>
          </a:p>
          <a:p>
            <a:r>
              <a:rPr lang="en-US" sz="1200" dirty="0"/>
              <a:t>5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9144000" cy="45006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8" name="Google Shape;118;p2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922800" y="1985713"/>
            <a:ext cx="1298401" cy="117207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AA57CF23-17E1-4BDB-9633-5EC446E61BC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28650" y="-993775"/>
            <a:ext cx="7886700" cy="993775"/>
          </a:xfrm>
          <a:prstGeom prst="rect">
            <a:avLst/>
          </a:prstGeom>
        </p:spPr>
        <p:txBody>
          <a:bodyPr anchor="b"/>
          <a:lstStyle/>
          <a:p>
            <a:r>
              <a:rPr lang="en-US" dirty="0"/>
              <a:t>Logo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73E7EFE-3EC0-45AF-BFC7-82318B547CB2}"/>
              </a:ext>
            </a:extLst>
          </p:cNvPr>
          <p:cNvSpPr txBox="1"/>
          <p:nvPr/>
        </p:nvSpPr>
        <p:spPr>
          <a:xfrm>
            <a:off x="8754256" y="4751882"/>
            <a:ext cx="26982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513</Words>
  <Application>Microsoft Office PowerPoint</Application>
  <PresentationFormat>On-screen Show (16:9)</PresentationFormat>
  <Paragraphs>81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Gill Sans</vt:lpstr>
      <vt:lpstr>Rambla</vt:lpstr>
      <vt:lpstr>Blank Presentation</vt:lpstr>
      <vt:lpstr>ETSNext Overview January 2022</vt:lpstr>
      <vt:lpstr>E-Gov Travel Service (ETS) Overview</vt:lpstr>
      <vt:lpstr>   ETSNext Objectives &amp; Vision</vt:lpstr>
      <vt:lpstr>ETSNext Marketplace Offerings</vt:lpstr>
      <vt:lpstr>Why T&amp;E Business Standards Matter</vt:lpstr>
      <vt:lpstr>ETSNext Communications </vt:lpstr>
      <vt:lpstr>Logo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JanelleScribner</dc:creator>
  <cp:lastModifiedBy>JanelleScribner</cp:lastModifiedBy>
  <cp:revision>9</cp:revision>
  <dcterms:modified xsi:type="dcterms:W3CDTF">2022-01-14T20:55:38Z</dcterms:modified>
</cp:coreProperties>
</file>