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15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cdcfae3d2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250" i="1">
              <a:solidFill>
                <a:srgbClr val="1B1B1B"/>
              </a:solidFill>
              <a:highlight>
                <a:srgbClr val="FFFFFF"/>
              </a:highlight>
              <a:latin typeface="Roboto"/>
              <a:ea typeface="Roboto"/>
              <a:cs typeface="Roboto"/>
              <a:sym typeface="Roboto"/>
            </a:endParaRPr>
          </a:p>
          <a:p>
            <a:pPr marL="0" lvl="0" indent="0" algn="l" rtl="0">
              <a:lnSpc>
                <a:spcPct val="115000"/>
              </a:lnSpc>
              <a:spcBef>
                <a:spcPts val="0"/>
              </a:spcBef>
              <a:spcAft>
                <a:spcPts val="0"/>
              </a:spcAft>
              <a:buSzPts val="1100"/>
              <a:buNone/>
            </a:pPr>
            <a:endParaRPr sz="1250" i="1">
              <a:solidFill>
                <a:srgbClr val="1B1B1B"/>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SzPts val="1100"/>
              <a:buNone/>
            </a:pPr>
            <a:endParaRPr/>
          </a:p>
          <a:p>
            <a:pPr marL="0" lvl="0" indent="0" algn="l" rtl="0">
              <a:lnSpc>
                <a:spcPct val="115000"/>
              </a:lnSpc>
              <a:spcBef>
                <a:spcPts val="1200"/>
              </a:spcBef>
              <a:spcAft>
                <a:spcPts val="0"/>
              </a:spcAft>
              <a:buSzPts val="1100"/>
              <a:buNone/>
            </a:pPr>
            <a:endParaRPr sz="1100"/>
          </a:p>
          <a:p>
            <a:pPr marL="0" lvl="0" indent="0" algn="l" rtl="0">
              <a:lnSpc>
                <a:spcPct val="115000"/>
              </a:lnSpc>
              <a:spcBef>
                <a:spcPts val="1200"/>
              </a:spcBef>
              <a:spcAft>
                <a:spcPts val="1200"/>
              </a:spcAft>
              <a:buSzPts val="1100"/>
              <a:buNone/>
            </a:pPr>
            <a:endParaRPr/>
          </a:p>
        </p:txBody>
      </p:sp>
      <p:sp>
        <p:nvSpPr>
          <p:cNvPr id="138" name="Google Shape;138;g13cdcfae3d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46ab327b9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46ab327b9_2_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gf46ab327b9_2_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46ab327b9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f46ab327b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c90df741f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1200"/>
              </a:spcBef>
              <a:spcAft>
                <a:spcPts val="0"/>
              </a:spcAft>
              <a:buSzPts val="1100"/>
              <a:buNone/>
            </a:pPr>
            <a:endParaRPr/>
          </a:p>
          <a:p>
            <a:pPr marL="0" lvl="0" indent="0" algn="l" rtl="0">
              <a:lnSpc>
                <a:spcPct val="115000"/>
              </a:lnSpc>
              <a:spcBef>
                <a:spcPts val="1200"/>
              </a:spcBef>
              <a:spcAft>
                <a:spcPts val="0"/>
              </a:spcAft>
              <a:buSzPts val="1100"/>
              <a:buNone/>
            </a:pPr>
            <a:endParaRPr sz="1100"/>
          </a:p>
          <a:p>
            <a:pPr marL="0" lvl="0" indent="0" algn="l" rtl="0">
              <a:lnSpc>
                <a:spcPct val="115000"/>
              </a:lnSpc>
              <a:spcBef>
                <a:spcPts val="1200"/>
              </a:spcBef>
              <a:spcAft>
                <a:spcPts val="1200"/>
              </a:spcAft>
              <a:buSzPts val="1100"/>
              <a:buNone/>
            </a:pPr>
            <a:endParaRPr/>
          </a:p>
        </p:txBody>
      </p:sp>
      <p:sp>
        <p:nvSpPr>
          <p:cNvPr id="160" name="Google Shape;160;g13c90df74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b540eb0c2_0_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2000"/>
              <a:buFont typeface="Arial"/>
              <a:buNone/>
            </a:pPr>
            <a:endParaRPr/>
          </a:p>
        </p:txBody>
      </p:sp>
      <p:sp>
        <p:nvSpPr>
          <p:cNvPr id="167" name="Google Shape;167;g13b540eb0c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b734077a9_0_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1200"/>
              </a:spcAft>
              <a:buSzPts val="1100"/>
              <a:buNone/>
            </a:pPr>
            <a:endParaRPr/>
          </a:p>
        </p:txBody>
      </p:sp>
      <p:sp>
        <p:nvSpPr>
          <p:cNvPr id="174" name="Google Shape;174;g13b734077a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b734077a9_0_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endParaRPr/>
          </a:p>
        </p:txBody>
      </p:sp>
      <p:sp>
        <p:nvSpPr>
          <p:cNvPr id="181" name="Google Shape;181;g13b734077a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c90df741f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2000"/>
              <a:buFont typeface="Arial"/>
              <a:buNone/>
            </a:pPr>
            <a:endParaRPr/>
          </a:p>
        </p:txBody>
      </p:sp>
      <p:sp>
        <p:nvSpPr>
          <p:cNvPr id="188" name="Google Shape;188;g13c90df741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c90df741f_0_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b="1">
              <a:highlight>
                <a:schemeClr val="lt1"/>
              </a:highlight>
            </a:endParaRPr>
          </a:p>
          <a:p>
            <a:pPr marL="0" lvl="0" indent="0" algn="l" rtl="0">
              <a:lnSpc>
                <a:spcPct val="115000"/>
              </a:lnSpc>
              <a:spcBef>
                <a:spcPts val="1200"/>
              </a:spcBef>
              <a:spcAft>
                <a:spcPts val="1200"/>
              </a:spcAft>
              <a:buSzPts val="1100"/>
              <a:buNone/>
            </a:pPr>
            <a:endParaRPr/>
          </a:p>
        </p:txBody>
      </p:sp>
      <p:sp>
        <p:nvSpPr>
          <p:cNvPr id="196" name="Google Shape;196;g13c90df741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b734077a9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a:p>
        </p:txBody>
      </p:sp>
      <p:sp>
        <p:nvSpPr>
          <p:cNvPr id="203" name="Google Shape;203;g13b734077a9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b734077a9_0_1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10" name="Google Shape;210;g13b734077a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b734077a9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endParaRPr/>
          </a:p>
          <a:p>
            <a:pPr marL="0" lvl="0" indent="0" algn="l" rtl="0">
              <a:lnSpc>
                <a:spcPct val="115000"/>
              </a:lnSpc>
              <a:spcBef>
                <a:spcPts val="1200"/>
              </a:spcBef>
              <a:spcAft>
                <a:spcPts val="1200"/>
              </a:spcAft>
              <a:buSzPts val="1100"/>
              <a:buNone/>
            </a:pPr>
            <a:endParaRPr/>
          </a:p>
        </p:txBody>
      </p:sp>
      <p:sp>
        <p:nvSpPr>
          <p:cNvPr id="217" name="Google Shape;217;g13b734077a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b734077a9_0_1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a:p>
            <a:pPr marL="0" lvl="0" indent="0" algn="l" rtl="0">
              <a:lnSpc>
                <a:spcPct val="100000"/>
              </a:lnSpc>
              <a:spcBef>
                <a:spcPts val="360"/>
              </a:spcBef>
              <a:spcAft>
                <a:spcPts val="0"/>
              </a:spcAft>
              <a:buSzPts val="1400"/>
              <a:buNone/>
            </a:pPr>
            <a:endParaRPr/>
          </a:p>
        </p:txBody>
      </p:sp>
      <p:sp>
        <p:nvSpPr>
          <p:cNvPr id="224" name="Google Shape;224;g13b734077a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b540eb0c2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13b540eb0c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8" name="Google Shape;2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5" name="Google Shape;2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c90df74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c90df741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94" name="Google Shape;94;g13c90df741f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46ab327b9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46ab327b9_2_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gf46ab327b9_2_2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b540eb4c7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9" name="Google Shape;109;g13b540eb4c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b540eb4c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2000"/>
              <a:buFont typeface="Arial"/>
              <a:buNone/>
            </a:pPr>
            <a:endParaRPr/>
          </a:p>
        </p:txBody>
      </p:sp>
      <p:sp>
        <p:nvSpPr>
          <p:cNvPr id="117" name="Google Shape;117;g13b540eb4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bf4da510b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3bf4da51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b734077a9_0_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250">
              <a:solidFill>
                <a:srgbClr val="1B1B1B"/>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SzPts val="1100"/>
              <a:buNone/>
            </a:pPr>
            <a:endParaRPr/>
          </a:p>
          <a:p>
            <a:pPr marL="0" lvl="0" indent="0" algn="l" rtl="0">
              <a:lnSpc>
                <a:spcPct val="115000"/>
              </a:lnSpc>
              <a:spcBef>
                <a:spcPts val="1200"/>
              </a:spcBef>
              <a:spcAft>
                <a:spcPts val="0"/>
              </a:spcAft>
              <a:buSzPts val="1100"/>
              <a:buNone/>
            </a:pPr>
            <a:endParaRPr sz="1100"/>
          </a:p>
          <a:p>
            <a:pPr marL="0" lvl="0" indent="0" algn="l" rtl="0">
              <a:lnSpc>
                <a:spcPct val="115000"/>
              </a:lnSpc>
              <a:spcBef>
                <a:spcPts val="1200"/>
              </a:spcBef>
              <a:spcAft>
                <a:spcPts val="1200"/>
              </a:spcAft>
              <a:buSzPts val="1100"/>
              <a:buNone/>
            </a:pPr>
            <a:endParaRPr/>
          </a:p>
        </p:txBody>
      </p:sp>
      <p:sp>
        <p:nvSpPr>
          <p:cNvPr id="131" name="Google Shape;131;g13b734077a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rotWithShape="1">
          <a:blip r:embed="rId14">
            <a:alphaModFix/>
          </a:blip>
          <a:src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q.osd.mil/dpap/dars/dfarspgi/curren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1" i="0" u="none" strike="noStrike" cap="none">
                <a:solidFill>
                  <a:schemeClr val="lt2"/>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pic>
        <p:nvPicPr>
          <p:cNvPr id="71" name="Google Shape;71;p14" descr="Image of a storefront with the words Small Business Works in a circle."/>
          <p:cNvPicPr preferRelativeResize="0"/>
          <p:nvPr/>
        </p:nvPicPr>
        <p:blipFill rotWithShape="1">
          <a:blip r:embed="rId3">
            <a:alphaModFix/>
          </a:blip>
          <a:src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571750" y="2091875"/>
            <a:ext cx="6039000" cy="12621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Navigating Equity in Procurement</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73" name="Google Shape;73;p14" descr="GSA logo."/>
          <p:cNvPicPr preferRelativeResize="0"/>
          <p:nvPr/>
        </p:nvPicPr>
        <p:blipFill rotWithShape="1">
          <a:blip r:embed="rId4">
            <a:alphaModFix/>
          </a:blip>
          <a:src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Support for Small Disadvantaged Businesses </a:t>
            </a:r>
          </a:p>
        </p:txBody>
      </p:sp>
      <p:sp>
        <p:nvSpPr>
          <p:cNvPr id="141" name="Google Shape;141;p23"/>
          <p:cNvSpPr/>
          <p:nvPr/>
        </p:nvSpPr>
        <p:spPr>
          <a:xfrm>
            <a:off x="684225" y="1477700"/>
            <a:ext cx="7772400" cy="31260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200"/>
              </a:spcBef>
              <a:spcAft>
                <a:spcPts val="0"/>
              </a:spcAft>
              <a:buClr>
                <a:schemeClr val="dk1"/>
              </a:buClr>
              <a:buSzPts val="2000"/>
              <a:buChar char="●"/>
            </a:pPr>
            <a:r>
              <a:rPr lang="en-US" sz="2000">
                <a:solidFill>
                  <a:schemeClr val="dk1"/>
                </a:solidFill>
              </a:rPr>
              <a:t>Recent OMB Memo, 6/29/22, </a:t>
            </a:r>
            <a:r>
              <a:rPr lang="en-US" sz="2000" i="1">
                <a:solidFill>
                  <a:schemeClr val="dk1"/>
                </a:solidFill>
              </a:rPr>
              <a:t>Strategies for Meeting and Exceeding the Small Disadvantaged Business Goal for Fiscal Year 2022</a:t>
            </a:r>
            <a:endParaRPr sz="2000" i="1">
              <a:solidFill>
                <a:schemeClr val="dk1"/>
              </a:solidFill>
            </a:endParaRPr>
          </a:p>
          <a:p>
            <a:pPr marL="457200" lvl="0" indent="-355600" algn="l" rtl="0">
              <a:lnSpc>
                <a:spcPct val="100000"/>
              </a:lnSpc>
              <a:spcBef>
                <a:spcPts val="1200"/>
              </a:spcBef>
              <a:spcAft>
                <a:spcPts val="0"/>
              </a:spcAft>
              <a:buClr>
                <a:schemeClr val="dk1"/>
              </a:buClr>
              <a:buSzPts val="2000"/>
              <a:buChar char="●"/>
            </a:pPr>
            <a:r>
              <a:rPr lang="en-US" sz="2000">
                <a:solidFill>
                  <a:schemeClr val="dk1"/>
                </a:solidFill>
              </a:rPr>
              <a:t>Supporting SDB contracting goal increase </a:t>
            </a:r>
            <a:endParaRPr sz="2000">
              <a:solidFill>
                <a:schemeClr val="dk1"/>
              </a:solidFill>
            </a:endParaRPr>
          </a:p>
          <a:p>
            <a:pPr marL="457200" lvl="0" indent="-355600" algn="l" rtl="0">
              <a:lnSpc>
                <a:spcPct val="100000"/>
              </a:lnSpc>
              <a:spcBef>
                <a:spcPts val="1000"/>
              </a:spcBef>
              <a:spcAft>
                <a:spcPts val="0"/>
              </a:spcAft>
              <a:buClr>
                <a:schemeClr val="dk1"/>
              </a:buClr>
              <a:buSzPts val="2000"/>
              <a:buChar char="●"/>
            </a:pPr>
            <a:r>
              <a:rPr lang="en-US" sz="2000">
                <a:solidFill>
                  <a:schemeClr val="dk1"/>
                </a:solidFill>
              </a:rPr>
              <a:t>Consider giving WOSB or HUBZone higher evaluation credit when</a:t>
            </a:r>
            <a:r>
              <a:rPr lang="en-US" sz="2000">
                <a:solidFill>
                  <a:srgbClr val="FF0000"/>
                </a:solidFill>
              </a:rPr>
              <a:t> </a:t>
            </a:r>
            <a:r>
              <a:rPr lang="en-US" sz="2000">
                <a:solidFill>
                  <a:schemeClr val="dk1"/>
                </a:solidFill>
              </a:rPr>
              <a:t>set-asides cannot be used</a:t>
            </a:r>
            <a:endParaRPr sz="2000">
              <a:solidFill>
                <a:schemeClr val="dk1"/>
              </a:solidFill>
            </a:endParaRPr>
          </a:p>
          <a:p>
            <a:pPr marL="457200" lvl="0" indent="0" algn="l" rtl="0">
              <a:lnSpc>
                <a:spcPct val="100000"/>
              </a:lnSpc>
              <a:spcBef>
                <a:spcPts val="1200"/>
              </a:spcBef>
              <a:spcAft>
                <a:spcPts val="0"/>
              </a:spcAft>
              <a:buNone/>
            </a:pPr>
            <a:r>
              <a:rPr lang="en-US" sz="1200" i="1">
                <a:solidFill>
                  <a:schemeClr val="dk1"/>
                </a:solidFill>
                <a:latin typeface="Roboto"/>
                <a:ea typeface="Roboto"/>
                <a:cs typeface="Roboto"/>
                <a:sym typeface="Roboto"/>
              </a:rPr>
              <a:t>**Almost 70 percent of WOSBs are also SDB contractors and 67 percent of HUBZone-certified small businesses are SDBs</a:t>
            </a:r>
            <a:endParaRPr sz="1200" i="1">
              <a:solidFill>
                <a:schemeClr val="dk1"/>
              </a:solidFill>
              <a:latin typeface="Roboto"/>
              <a:ea typeface="Roboto"/>
              <a:cs typeface="Roboto"/>
              <a:sym typeface="Roboto"/>
            </a:endParaRPr>
          </a:p>
          <a:p>
            <a:pPr marL="457200" lvl="0" indent="0" algn="l" rtl="0">
              <a:lnSpc>
                <a:spcPct val="115000"/>
              </a:lnSpc>
              <a:spcBef>
                <a:spcPts val="1200"/>
              </a:spcBef>
              <a:spcAft>
                <a:spcPts val="0"/>
              </a:spcAft>
              <a:buNone/>
            </a:pPr>
            <a:endParaRPr sz="2000">
              <a:solidFill>
                <a:schemeClr val="dk1"/>
              </a:solidFill>
              <a:highlight>
                <a:schemeClr val="lt1"/>
              </a:highlight>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a:solidFill>
                <a:schemeClr val="dk1"/>
              </a:solidFill>
            </a:endParaRPr>
          </a:p>
        </p:txBody>
      </p:sp>
      <p:sp>
        <p:nvSpPr>
          <p:cNvPr id="142" name="Google Shape;142;p2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57200" y="276100"/>
            <a:ext cx="8229600" cy="924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a:solidFill>
                  <a:srgbClr val="3864B2"/>
                </a:solidFill>
              </a:rPr>
              <a:t>Socio-economic Evaluation Factor Example</a:t>
            </a:r>
            <a:endParaRPr/>
          </a:p>
        </p:txBody>
      </p:sp>
      <p:sp>
        <p:nvSpPr>
          <p:cNvPr id="149" name="Google Shape;149;p24"/>
          <p:cNvSpPr txBox="1">
            <a:spLocks noGrp="1"/>
          </p:cNvSpPr>
          <p:nvPr>
            <p:ph type="body" idx="1"/>
          </p:nvPr>
        </p:nvSpPr>
        <p:spPr>
          <a:xfrm>
            <a:off x="457200" y="1402775"/>
            <a:ext cx="8229600" cy="31920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Best Value will be used as the basis of the award. Offers will be reviewed and evaluated using the following four evaluation criteria and their symbolized relative importance to each other: </a:t>
            </a:r>
            <a:endParaRPr/>
          </a:p>
          <a:p>
            <a:pPr marL="0" lvl="0" indent="0" algn="l" rtl="0">
              <a:spcBef>
                <a:spcPts val="400"/>
              </a:spcBef>
              <a:spcAft>
                <a:spcPts val="0"/>
              </a:spcAft>
              <a:buNone/>
            </a:pPr>
            <a:endParaRPr/>
          </a:p>
          <a:p>
            <a:pPr marL="0" lvl="0" indent="0" algn="l" rtl="0">
              <a:spcBef>
                <a:spcPts val="400"/>
              </a:spcBef>
              <a:spcAft>
                <a:spcPts val="0"/>
              </a:spcAft>
              <a:buNone/>
            </a:pPr>
            <a:r>
              <a:rPr lang="en-US" i="1"/>
              <a:t>Technical Capability &gt; Past Performance &gt; Socio-Economic Status &gt; Price</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a:spLocks noGrp="1"/>
          </p:cNvSpPr>
          <p:nvPr>
            <p:ph type="title" idx="4294967295"/>
          </p:nvPr>
        </p:nvSpPr>
        <p:spPr>
          <a:xfrm>
            <a:off x="684225" y="286600"/>
            <a:ext cx="7769100" cy="821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Socio-economic Evaluation Factor Example </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55" name="Google Shape;155;p25"/>
          <p:cNvSpPr/>
          <p:nvPr/>
        </p:nvSpPr>
        <p:spPr>
          <a:xfrm>
            <a:off x="684225" y="1200150"/>
            <a:ext cx="7772400" cy="32565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Clr>
                <a:schemeClr val="dk1"/>
              </a:buClr>
              <a:buSzPts val="1100"/>
              <a:buFont typeface="Arial"/>
              <a:buNone/>
            </a:pPr>
            <a:r>
              <a:rPr lang="en-US" sz="2000">
                <a:solidFill>
                  <a:schemeClr val="dk1"/>
                </a:solidFill>
              </a:rPr>
              <a:t>Preference under the small business socio-economic evaluation factor will be rated as follows: </a:t>
            </a:r>
            <a:endParaRPr sz="2000">
              <a:solidFill>
                <a:schemeClr val="dk1"/>
              </a:solidFill>
            </a:endParaRPr>
          </a:p>
          <a:p>
            <a:pPr marL="457200" lvl="0" indent="-355600" algn="l" rtl="0">
              <a:spcBef>
                <a:spcPts val="400"/>
              </a:spcBef>
              <a:spcAft>
                <a:spcPts val="0"/>
              </a:spcAft>
              <a:buClr>
                <a:schemeClr val="dk1"/>
              </a:buClr>
              <a:buSzPts val="2000"/>
              <a:buChar char="•"/>
            </a:pPr>
            <a:r>
              <a:rPr lang="en-US" sz="2000" i="1">
                <a:solidFill>
                  <a:schemeClr val="dk1"/>
                </a:solidFill>
              </a:rPr>
              <a:t>High</a:t>
            </a:r>
            <a:r>
              <a:rPr lang="en-US" sz="2000">
                <a:solidFill>
                  <a:schemeClr val="dk1"/>
                </a:solidFill>
              </a:rPr>
              <a:t> preference will be to award to Women-Owned Small Business (WOSB) prime vendors. </a:t>
            </a:r>
            <a:endParaRPr sz="2000">
              <a:solidFill>
                <a:schemeClr val="dk1"/>
              </a:solidFill>
            </a:endParaRPr>
          </a:p>
          <a:p>
            <a:pPr marL="457200" lvl="0" indent="-355600" algn="l" rtl="0">
              <a:spcBef>
                <a:spcPts val="0"/>
              </a:spcBef>
              <a:spcAft>
                <a:spcPts val="0"/>
              </a:spcAft>
              <a:buClr>
                <a:schemeClr val="dk1"/>
              </a:buClr>
              <a:buSzPts val="2000"/>
              <a:buChar char="•"/>
            </a:pPr>
            <a:r>
              <a:rPr lang="en-US" sz="2000" i="1">
                <a:solidFill>
                  <a:schemeClr val="dk1"/>
                </a:solidFill>
              </a:rPr>
              <a:t>Medium</a:t>
            </a:r>
            <a:r>
              <a:rPr lang="en-US" sz="2000">
                <a:solidFill>
                  <a:schemeClr val="dk1"/>
                </a:solidFill>
              </a:rPr>
              <a:t> preference will be to award to other socio-economic businesses and small businesses. </a:t>
            </a:r>
            <a:endParaRPr sz="2000">
              <a:solidFill>
                <a:schemeClr val="dk1"/>
              </a:solidFill>
            </a:endParaRPr>
          </a:p>
          <a:p>
            <a:pPr marL="457200" lvl="0" indent="-355600" algn="l" rtl="0">
              <a:spcBef>
                <a:spcPts val="0"/>
              </a:spcBef>
              <a:spcAft>
                <a:spcPts val="0"/>
              </a:spcAft>
              <a:buClr>
                <a:schemeClr val="dk1"/>
              </a:buClr>
              <a:buSzPts val="2000"/>
              <a:buChar char="•"/>
            </a:pPr>
            <a:r>
              <a:rPr lang="en-US" sz="2000" i="1">
                <a:solidFill>
                  <a:schemeClr val="dk1"/>
                </a:solidFill>
              </a:rPr>
              <a:t>Low</a:t>
            </a:r>
            <a:r>
              <a:rPr lang="en-US" sz="2000">
                <a:solidFill>
                  <a:schemeClr val="dk1"/>
                </a:solidFill>
              </a:rPr>
              <a:t> preference will be to award to any other than small business that demonstrates aggressive small business participation factors. </a:t>
            </a:r>
            <a:endParaRPr/>
          </a:p>
        </p:txBody>
      </p:sp>
      <p:sp>
        <p:nvSpPr>
          <p:cNvPr id="157" name="Google Shape;157;p2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SB Participation Plan Evaluation Factor</a:t>
            </a:r>
          </a:p>
        </p:txBody>
      </p:sp>
      <p:sp>
        <p:nvSpPr>
          <p:cNvPr id="163" name="Google Shape;163;p26"/>
          <p:cNvSpPr/>
          <p:nvPr/>
        </p:nvSpPr>
        <p:spPr>
          <a:xfrm>
            <a:off x="684225" y="857250"/>
            <a:ext cx="7772400" cy="3575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a:solidFill>
                  <a:schemeClr val="dk1"/>
                </a:solidFill>
              </a:rPr>
              <a:t>Used to ensure firms receiving a Government contract will utilize small businesses in performance of the contract</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Emphasis is on prime contractor including small businesses in proposal development and ultimately subcontracting</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Used when acquisition not set-aside for small business</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Shall be used if bundling &amp; consolidation applies </a:t>
            </a: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a:solidFill>
                <a:schemeClr val="dk1"/>
              </a:solidFill>
            </a:endParaRPr>
          </a:p>
        </p:txBody>
      </p:sp>
      <p:sp>
        <p:nvSpPr>
          <p:cNvPr id="164" name="Google Shape;164;p2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a:spLocks noGrp="1"/>
          </p:cNvSpPr>
          <p:nvPr>
            <p:ph type="title" idx="4294967295"/>
          </p:nvPr>
        </p:nvSpPr>
        <p:spPr>
          <a:xfrm>
            <a:off x="326800" y="98150"/>
            <a:ext cx="8539500" cy="7026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100" b="0" i="0" u="none" strike="noStrike" kern="0" cap="none" spc="0" normalizeH="0" baseline="0" noProof="0" dirty="0">
                <a:ln>
                  <a:noFill/>
                </a:ln>
                <a:solidFill>
                  <a:srgbClr val="3864B2"/>
                </a:solidFill>
                <a:effectLst/>
                <a:uLnTx/>
                <a:uFillTx/>
                <a:latin typeface="Arial"/>
                <a:ea typeface="Arial"/>
                <a:cs typeface="Arial"/>
                <a:sym typeface="Arial"/>
              </a:rPr>
              <a:t>SB Participation Plan Evaluation Factor Example</a:t>
            </a:r>
          </a:p>
        </p:txBody>
      </p:sp>
      <p:sp>
        <p:nvSpPr>
          <p:cNvPr id="170" name="Google Shape;170;p27"/>
          <p:cNvSpPr txBox="1"/>
          <p:nvPr/>
        </p:nvSpPr>
        <p:spPr>
          <a:xfrm>
            <a:off x="326800" y="800750"/>
            <a:ext cx="8539500" cy="3699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275"/>
              <a:buFont typeface="Arial"/>
              <a:buNone/>
            </a:pPr>
            <a:r>
              <a:rPr lang="en-US" sz="7200">
                <a:solidFill>
                  <a:schemeClr val="dk1"/>
                </a:solidFill>
              </a:rPr>
              <a:t>Describe how small businesses, including SDBs, WOSBs, VOSBs, SDVOSBs and HUBZone,will play an </a:t>
            </a:r>
            <a:r>
              <a:rPr lang="en-US" sz="7200" b="1">
                <a:solidFill>
                  <a:schemeClr val="dk1"/>
                </a:solidFill>
              </a:rPr>
              <a:t>active role</a:t>
            </a:r>
            <a:r>
              <a:rPr lang="en-US" sz="7200">
                <a:solidFill>
                  <a:schemeClr val="dk1"/>
                </a:solidFill>
              </a:rPr>
              <a:t> throughout the life of this contract. Include a demonstration of your company’s commitment to small businesses under similar contracts.  Greater weight will be given to offerors who:</a:t>
            </a:r>
            <a:endParaRPr sz="7200">
              <a:solidFill>
                <a:schemeClr val="dk1"/>
              </a:solidFill>
            </a:endParaRPr>
          </a:p>
          <a:p>
            <a:pPr marL="457200" lvl="0" indent="0" algn="l" rtl="0">
              <a:lnSpc>
                <a:spcPct val="115000"/>
              </a:lnSpc>
              <a:spcBef>
                <a:spcPts val="0"/>
              </a:spcBef>
              <a:spcAft>
                <a:spcPts val="0"/>
              </a:spcAft>
              <a:buClr>
                <a:schemeClr val="dk1"/>
              </a:buClr>
              <a:buSzPts val="275"/>
              <a:buFont typeface="Arial"/>
              <a:buNone/>
            </a:pPr>
            <a:r>
              <a:rPr lang="en-US" sz="7200">
                <a:solidFill>
                  <a:schemeClr val="dk1"/>
                </a:solidFill>
              </a:rPr>
              <a:t>●</a:t>
            </a:r>
            <a:r>
              <a:rPr lang="en-US" sz="6800" i="1">
                <a:solidFill>
                  <a:schemeClr val="dk1"/>
                </a:solidFill>
              </a:rPr>
              <a:t>Identify </a:t>
            </a:r>
            <a:r>
              <a:rPr lang="en-US" sz="6800" b="1" i="1">
                <a:solidFill>
                  <a:schemeClr val="dk1"/>
                </a:solidFill>
              </a:rPr>
              <a:t>specific small businesses</a:t>
            </a:r>
            <a:r>
              <a:rPr lang="en-US" sz="6800" i="1">
                <a:solidFill>
                  <a:schemeClr val="dk1"/>
                </a:solidFill>
              </a:rPr>
              <a:t> meeting at least one socio-economic category</a:t>
            </a:r>
            <a:endParaRPr sz="6800" i="1">
              <a:solidFill>
                <a:schemeClr val="dk1"/>
              </a:solidFill>
            </a:endParaRPr>
          </a:p>
          <a:p>
            <a:pPr marL="457200" lvl="0" indent="0" algn="l" rtl="0">
              <a:lnSpc>
                <a:spcPct val="115000"/>
              </a:lnSpc>
              <a:spcBef>
                <a:spcPts val="0"/>
              </a:spcBef>
              <a:spcAft>
                <a:spcPts val="0"/>
              </a:spcAft>
              <a:buClr>
                <a:schemeClr val="dk1"/>
              </a:buClr>
              <a:buSzPts val="275"/>
              <a:buFont typeface="Arial"/>
              <a:buNone/>
            </a:pPr>
            <a:r>
              <a:rPr lang="en-US" sz="6800" i="1">
                <a:solidFill>
                  <a:schemeClr val="dk1"/>
                </a:solidFill>
              </a:rPr>
              <a:t>●Have </a:t>
            </a:r>
            <a:r>
              <a:rPr lang="en-US" sz="6800" b="1" i="1">
                <a:solidFill>
                  <a:schemeClr val="dk1"/>
                </a:solidFill>
              </a:rPr>
              <a:t>enforceable commitments</a:t>
            </a:r>
            <a:r>
              <a:rPr lang="en-US" sz="6800" b="1" i="1">
                <a:solidFill>
                  <a:srgbClr val="FF0000"/>
                </a:solidFill>
              </a:rPr>
              <a:t> </a:t>
            </a:r>
            <a:r>
              <a:rPr lang="en-US" sz="6800" i="1">
                <a:solidFill>
                  <a:schemeClr val="dk1"/>
                </a:solidFill>
              </a:rPr>
              <a:t>with identified small businesses</a:t>
            </a:r>
            <a:endParaRPr sz="6800" i="1">
              <a:solidFill>
                <a:schemeClr val="dk1"/>
              </a:solidFill>
            </a:endParaRPr>
          </a:p>
          <a:p>
            <a:pPr marL="457200" lvl="0" indent="0" algn="l" rtl="0">
              <a:lnSpc>
                <a:spcPct val="115000"/>
              </a:lnSpc>
              <a:spcBef>
                <a:spcPts val="0"/>
              </a:spcBef>
              <a:spcAft>
                <a:spcPts val="0"/>
              </a:spcAft>
              <a:buClr>
                <a:schemeClr val="dk1"/>
              </a:buClr>
              <a:buSzPts val="275"/>
              <a:buFont typeface="Arial"/>
              <a:buNone/>
            </a:pPr>
            <a:r>
              <a:rPr lang="en-US" sz="6800" i="1">
                <a:solidFill>
                  <a:schemeClr val="dk1"/>
                </a:solidFill>
              </a:rPr>
              <a:t>●Demonstrate </a:t>
            </a:r>
            <a:r>
              <a:rPr lang="en-US" sz="6800" b="1" i="1">
                <a:solidFill>
                  <a:schemeClr val="dk1"/>
                </a:solidFill>
              </a:rPr>
              <a:t>corporate commitment</a:t>
            </a:r>
            <a:r>
              <a:rPr lang="en-US" sz="6800" i="1">
                <a:solidFill>
                  <a:schemeClr val="dk1"/>
                </a:solidFill>
              </a:rPr>
              <a:t> to all types of small businesses, such as through successful partnering under similar contracts or through participation in federal agencies’ small business mentor-protege programs. </a:t>
            </a:r>
            <a:endParaRPr sz="6800" i="1">
              <a:solidFill>
                <a:schemeClr val="dk1"/>
              </a:solidFill>
            </a:endParaRPr>
          </a:p>
          <a:p>
            <a:pPr marL="0" lvl="0" indent="0" algn="l" rtl="0">
              <a:lnSpc>
                <a:spcPct val="115000"/>
              </a:lnSpc>
              <a:spcBef>
                <a:spcPts val="1000"/>
              </a:spcBef>
              <a:spcAft>
                <a:spcPts val="0"/>
              </a:spcAft>
              <a:buClr>
                <a:schemeClr val="dk1"/>
              </a:buClr>
              <a:buSzPts val="275"/>
              <a:buFont typeface="Arial"/>
              <a:buNone/>
            </a:pPr>
            <a:r>
              <a:rPr lang="en-US" sz="7200">
                <a:solidFill>
                  <a:schemeClr val="dk1"/>
                </a:solidFill>
              </a:rPr>
              <a:t>Specifically identified small businesses will be listed in the resultant contract.</a:t>
            </a:r>
            <a:endParaRPr sz="7200">
              <a:solidFill>
                <a:schemeClr val="dk1"/>
              </a:solidFill>
            </a:endParaRPr>
          </a:p>
          <a:p>
            <a:pPr marL="0" lvl="0" indent="0" algn="l" rtl="0">
              <a:lnSpc>
                <a:spcPct val="115000"/>
              </a:lnSpc>
              <a:spcBef>
                <a:spcPts val="0"/>
              </a:spcBef>
              <a:spcAft>
                <a:spcPts val="0"/>
              </a:spcAft>
              <a:buClr>
                <a:schemeClr val="dk1"/>
              </a:buClr>
              <a:buSzPts val="275"/>
              <a:buFont typeface="Arial"/>
              <a:buNone/>
            </a:pPr>
            <a:r>
              <a:rPr lang="en-US" sz="7200">
                <a:solidFill>
                  <a:schemeClr val="dk1"/>
                </a:solidFill>
              </a:rPr>
              <a:t>Small business concerns submitting an offer will receive the maximum score under this factor without having to submit information under this factor.</a:t>
            </a:r>
            <a:endParaRPr sz="72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171" name="Google Shape;171;p2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Department of Defense Acquisitions </a:t>
            </a:r>
          </a:p>
        </p:txBody>
      </p:sp>
      <p:sp>
        <p:nvSpPr>
          <p:cNvPr id="177" name="Google Shape;177;p28"/>
          <p:cNvSpPr/>
          <p:nvPr/>
        </p:nvSpPr>
        <p:spPr>
          <a:xfrm>
            <a:off x="680925" y="1138650"/>
            <a:ext cx="7772400" cy="2866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Char char="●"/>
            </a:pPr>
            <a:r>
              <a:rPr lang="en-US" sz="2000" dirty="0">
                <a:solidFill>
                  <a:schemeClr val="dk1"/>
                </a:solidFill>
              </a:rPr>
              <a:t>Small Business Participation shall be addressed in source selection for non-LPTA acquisitions that require a subcontracting plan</a:t>
            </a:r>
            <a:endParaRPr sz="2000" dirty="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dirty="0">
                <a:solidFill>
                  <a:schemeClr val="dk1"/>
                </a:solidFill>
              </a:rPr>
              <a:t>DFARS 215.304, Evaluation factors and significant subfactors</a:t>
            </a:r>
            <a:endParaRPr sz="2000" dirty="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dirty="0">
                <a:solidFill>
                  <a:schemeClr val="dk1"/>
                </a:solidFill>
              </a:rPr>
              <a:t>PGI 215.304 - Examples </a:t>
            </a:r>
            <a:endParaRPr sz="2000" dirty="0">
              <a:solidFill>
                <a:schemeClr val="dk1"/>
              </a:solidFill>
            </a:endParaRPr>
          </a:p>
          <a:p>
            <a:pPr marL="0" lvl="0" indent="0" algn="l" rtl="0">
              <a:lnSpc>
                <a:spcPct val="115000"/>
              </a:lnSpc>
              <a:spcBef>
                <a:spcPts val="1200"/>
              </a:spcBef>
              <a:spcAft>
                <a:spcPts val="0"/>
              </a:spcAft>
              <a:buNone/>
            </a:pPr>
            <a:endParaRPr sz="2000" dirty="0">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US" sz="2400" u="sng" dirty="0">
                <a:solidFill>
                  <a:schemeClr val="hlink"/>
                </a:solidFill>
                <a:hlinkClick r:id="rId3"/>
              </a:rPr>
              <a:t>https://www.acq.osd.mil/dpap/dars/dfarspgi/current/</a:t>
            </a:r>
            <a:endParaRPr sz="2400" u="sng" dirty="0">
              <a:solidFill>
                <a:schemeClr val="hlink"/>
              </a:solidFill>
            </a:endParaRPr>
          </a:p>
          <a:p>
            <a:pPr marL="0" lvl="0" indent="0" algn="l" rtl="0">
              <a:lnSpc>
                <a:spcPct val="115000"/>
              </a:lnSpc>
              <a:spcBef>
                <a:spcPts val="1200"/>
              </a:spcBef>
              <a:spcAft>
                <a:spcPts val="0"/>
              </a:spcAft>
              <a:buNone/>
            </a:pPr>
            <a:endParaRPr sz="20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dirty="0">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dirty="0">
              <a:solidFill>
                <a:schemeClr val="dk1"/>
              </a:solidFill>
            </a:endParaRPr>
          </a:p>
        </p:txBody>
      </p:sp>
      <p:sp>
        <p:nvSpPr>
          <p:cNvPr id="178" name="Google Shape;178;p2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DoD Small Business Participation Plan Factor Examples*</a:t>
            </a:r>
          </a:p>
        </p:txBody>
      </p:sp>
      <p:sp>
        <p:nvSpPr>
          <p:cNvPr id="184" name="Google Shape;184;p29"/>
          <p:cNvSpPr/>
          <p:nvPr/>
        </p:nvSpPr>
        <p:spPr>
          <a:xfrm>
            <a:off x="684225" y="1200150"/>
            <a:ext cx="7772400" cy="335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chemeClr val="dk1"/>
                </a:solidFill>
              </a:rPr>
              <a:t>  </a:t>
            </a:r>
            <a:r>
              <a:rPr lang="en-US" sz="1800" i="1">
                <a:solidFill>
                  <a:schemeClr val="dk1"/>
                </a:solidFill>
              </a:rPr>
              <a:t>(1)</a:t>
            </a:r>
            <a:r>
              <a:rPr lang="en-US" sz="1800">
                <a:solidFill>
                  <a:schemeClr val="dk1"/>
                </a:solidFill>
              </a:rPr>
              <a:t>  The extent to which such firms are specifically identified in proposals;</a:t>
            </a: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 </a:t>
            </a:r>
            <a:r>
              <a:rPr lang="en-US" sz="1800" i="1">
                <a:solidFill>
                  <a:schemeClr val="dk1"/>
                </a:solidFill>
              </a:rPr>
              <a:t>(2)</a:t>
            </a:r>
            <a:r>
              <a:rPr lang="en-US" sz="1800">
                <a:solidFill>
                  <a:schemeClr val="dk1"/>
                </a:solidFill>
              </a:rPr>
              <a:t>  The extent of commitment to use such firms (for example, enforceable commitments are to be weighted more heavily than non-enforceable ones);</a:t>
            </a: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 </a:t>
            </a:r>
            <a:r>
              <a:rPr lang="en-US" sz="1800" i="1">
                <a:solidFill>
                  <a:schemeClr val="dk1"/>
                </a:solidFill>
              </a:rPr>
              <a:t>(3)</a:t>
            </a:r>
            <a:r>
              <a:rPr lang="en-US" sz="1800">
                <a:solidFill>
                  <a:schemeClr val="dk1"/>
                </a:solidFill>
              </a:rPr>
              <a:t>  The complexity and variety of the work small firms are to perform;</a:t>
            </a: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 </a:t>
            </a:r>
            <a:r>
              <a:rPr lang="en-US" sz="1800" i="1">
                <a:solidFill>
                  <a:schemeClr val="dk1"/>
                </a:solidFill>
              </a:rPr>
              <a:t>(4)</a:t>
            </a:r>
            <a:r>
              <a:rPr lang="en-US" sz="1800">
                <a:solidFill>
                  <a:schemeClr val="dk1"/>
                </a:solidFill>
              </a:rPr>
              <a:t>  The realism of the proposal;</a:t>
            </a: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 </a:t>
            </a:r>
            <a:r>
              <a:rPr lang="en-US" sz="1800" i="1">
                <a:solidFill>
                  <a:schemeClr val="dk1"/>
                </a:solidFill>
              </a:rPr>
              <a:t>(5)</a:t>
            </a:r>
            <a:r>
              <a:rPr lang="en-US" sz="1800">
                <a:solidFill>
                  <a:schemeClr val="dk1"/>
                </a:solidFill>
              </a:rPr>
              <a:t>  Past performance of the offerors in complying with requirements of the clauses at FAR 52.219-8, Utilization of Small Business Concerns, and 52.219-9, Small Business Subcontracting Plan; and</a:t>
            </a:r>
            <a:endParaRPr sz="1800">
              <a:solidFill>
                <a:schemeClr val="dk1"/>
              </a:solidFill>
            </a:endParaRPr>
          </a:p>
          <a:p>
            <a:pPr marL="0" lvl="0" indent="0" algn="l" rtl="0">
              <a:lnSpc>
                <a:spcPct val="100000"/>
              </a:lnSpc>
              <a:spcBef>
                <a:spcPts val="0"/>
              </a:spcBef>
              <a:spcAft>
                <a:spcPts val="0"/>
              </a:spcAft>
              <a:buNone/>
            </a:pPr>
            <a:r>
              <a:rPr lang="en-US" sz="1800">
                <a:solidFill>
                  <a:schemeClr val="dk1"/>
                </a:solidFill>
              </a:rPr>
              <a:t> </a:t>
            </a:r>
            <a:r>
              <a:rPr lang="en-US" sz="1800" i="1">
                <a:solidFill>
                  <a:schemeClr val="dk1"/>
                </a:solidFill>
              </a:rPr>
              <a:t>(6)</a:t>
            </a:r>
            <a:r>
              <a:rPr lang="en-US" sz="1800">
                <a:solidFill>
                  <a:schemeClr val="dk1"/>
                </a:solidFill>
              </a:rPr>
              <a:t>  The extent of participation of such firms in terms of the value of the total acquisition. 		</a:t>
            </a:r>
            <a:r>
              <a:rPr lang="en-US" sz="1700">
                <a:solidFill>
                  <a:schemeClr val="dk1"/>
                </a:solidFill>
              </a:rPr>
              <a:t>							</a:t>
            </a:r>
            <a:endParaRPr sz="1700">
              <a:solidFill>
                <a:schemeClr val="dk1"/>
              </a:solidFill>
            </a:endParaRPr>
          </a:p>
          <a:p>
            <a:pPr marL="5029200" lvl="0" indent="457200" algn="l" rtl="0">
              <a:lnSpc>
                <a:spcPct val="100000"/>
              </a:lnSpc>
              <a:spcBef>
                <a:spcPts val="0"/>
              </a:spcBef>
              <a:spcAft>
                <a:spcPts val="0"/>
              </a:spcAft>
              <a:buNone/>
            </a:pPr>
            <a:r>
              <a:rPr lang="en-US" i="1">
                <a:solidFill>
                  <a:schemeClr val="dk1"/>
                </a:solidFill>
              </a:rPr>
              <a:t>* from PGI 215.304</a:t>
            </a:r>
            <a:endParaRPr sz="1500" i="1">
              <a:solidFill>
                <a:schemeClr val="dk1"/>
              </a:solidFill>
            </a:endParaRPr>
          </a:p>
          <a:p>
            <a:pPr marL="457200" lvl="0" indent="0" algn="l" rtl="0">
              <a:lnSpc>
                <a:spcPct val="115000"/>
              </a:lnSpc>
              <a:spcBef>
                <a:spcPts val="300"/>
              </a:spcBef>
              <a:spcAft>
                <a:spcPts val="0"/>
              </a:spcAft>
              <a:buNone/>
            </a:pPr>
            <a:endParaRPr sz="2400" u="sng">
              <a:solidFill>
                <a:schemeClr val="hlink"/>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a:solidFill>
                <a:schemeClr val="dk1"/>
              </a:solidFill>
            </a:endParaRPr>
          </a:p>
        </p:txBody>
      </p:sp>
      <p:sp>
        <p:nvSpPr>
          <p:cNvPr id="185" name="Google Shape;185;p2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a:spLocks noGrp="1"/>
          </p:cNvSpPr>
          <p:nvPr>
            <p:ph type="title" idx="4294967295"/>
          </p:nvPr>
        </p:nvSpPr>
        <p:spPr>
          <a:xfrm>
            <a:off x="539875" y="198600"/>
            <a:ext cx="8269800" cy="586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fr-FR" sz="3200" b="0" i="0" u="none" strike="noStrike" kern="0" cap="none" spc="0" normalizeH="0" baseline="0" noProof="0" dirty="0">
                <a:ln>
                  <a:noFill/>
                </a:ln>
                <a:solidFill>
                  <a:srgbClr val="3864B2"/>
                </a:solidFill>
                <a:effectLst/>
                <a:uLnTx/>
                <a:uFillTx/>
                <a:latin typeface="Arial"/>
                <a:ea typeface="Arial"/>
                <a:cs typeface="Arial"/>
                <a:sym typeface="Arial"/>
              </a:rPr>
              <a:t>DoD SB Participation Plan Template </a:t>
            </a:r>
          </a:p>
        </p:txBody>
      </p:sp>
      <p:sp>
        <p:nvSpPr>
          <p:cNvPr id="192" name="Google Shape;192;p3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193" name="Google Shape;193;p30" descr="Small Business Participation Commitment Document (SBPCD) Template"/>
          <p:cNvPicPr preferRelativeResize="0"/>
          <p:nvPr/>
        </p:nvPicPr>
        <p:blipFill>
          <a:blip r:embed="rId3">
            <a:alphaModFix/>
          </a:blip>
          <a:stretch>
            <a:fillRect/>
          </a:stretch>
        </p:blipFill>
        <p:spPr>
          <a:xfrm>
            <a:off x="417050" y="746000"/>
            <a:ext cx="8477250" cy="37791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Subcontracting Achievement Past Performance Evaluation Factor</a:t>
            </a:r>
          </a:p>
        </p:txBody>
      </p:sp>
      <p:sp>
        <p:nvSpPr>
          <p:cNvPr id="199" name="Google Shape;199;p31"/>
          <p:cNvSpPr/>
          <p:nvPr/>
        </p:nvSpPr>
        <p:spPr>
          <a:xfrm>
            <a:off x="684225" y="1354575"/>
            <a:ext cx="7772400" cy="26346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Char char="●"/>
            </a:pPr>
            <a:r>
              <a:rPr lang="en-US" sz="2000">
                <a:solidFill>
                  <a:schemeClr val="dk1"/>
                </a:solidFill>
              </a:rPr>
              <a:t>Used to evaluate the extent contractor met its small business subcontracting goals on past or similar contracts</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Can be Pass/fail or weighted </a:t>
            </a:r>
            <a:endParaRPr sz="200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a:solidFill>
                  <a:schemeClr val="dk1"/>
                </a:solidFill>
              </a:rPr>
              <a:t>Use when acquisition is not being set-aside for small business</a:t>
            </a:r>
            <a:endParaRPr sz="200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000">
                <a:solidFill>
                  <a:schemeClr val="dk1"/>
                </a:solidFill>
              </a:rPr>
              <a:t>Shall be used when consolidation and bundling applies</a:t>
            </a: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a:solidFill>
                <a:schemeClr val="dk1"/>
              </a:solidFill>
            </a:endParaRPr>
          </a:p>
        </p:txBody>
      </p:sp>
      <p:sp>
        <p:nvSpPr>
          <p:cNvPr id="200" name="Google Shape;200;p3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a:spLocks noGrp="1"/>
          </p:cNvSpPr>
          <p:nvPr>
            <p:ph type="title" idx="4294967295"/>
          </p:nvPr>
        </p:nvSpPr>
        <p:spPr>
          <a:xfrm>
            <a:off x="684225" y="362000"/>
            <a:ext cx="7769100" cy="838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Subcontracting Achievement Past Performance Evaluation Factor Example</a:t>
            </a:r>
          </a:p>
        </p:txBody>
      </p:sp>
      <p:sp>
        <p:nvSpPr>
          <p:cNvPr id="206" name="Google Shape;206;p32"/>
          <p:cNvSpPr txBox="1"/>
          <p:nvPr/>
        </p:nvSpPr>
        <p:spPr>
          <a:xfrm>
            <a:off x="638025" y="1282100"/>
            <a:ext cx="7820100" cy="3062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400"/>
              </a:spcBef>
              <a:spcAft>
                <a:spcPts val="0"/>
              </a:spcAft>
              <a:buClr>
                <a:schemeClr val="dk1"/>
              </a:buClr>
              <a:buSzPct val="55000"/>
              <a:buFont typeface="Arial"/>
              <a:buNone/>
            </a:pPr>
            <a:endParaRPr sz="2000">
              <a:solidFill>
                <a:schemeClr val="dk1"/>
              </a:solidFill>
            </a:endParaRPr>
          </a:p>
          <a:p>
            <a:pPr marL="0" lvl="0" indent="0" algn="l" rtl="0">
              <a:lnSpc>
                <a:spcPct val="115000"/>
              </a:lnSpc>
              <a:spcBef>
                <a:spcPts val="400"/>
              </a:spcBef>
              <a:spcAft>
                <a:spcPts val="0"/>
              </a:spcAft>
              <a:buClr>
                <a:schemeClr val="dk1"/>
              </a:buClr>
              <a:buSzPct val="33950"/>
              <a:buFont typeface="Arial"/>
              <a:buNone/>
            </a:pPr>
            <a:r>
              <a:rPr lang="en-US" sz="3240">
                <a:solidFill>
                  <a:schemeClr val="dk1"/>
                </a:solidFill>
              </a:rPr>
              <a:t>Offerors will be evaluated upon their past achievement in exceeding small business subcontracting goals under past or similar contracts.</a:t>
            </a:r>
            <a:r>
              <a:rPr lang="en-US" sz="3240" b="1">
                <a:solidFill>
                  <a:srgbClr val="FF0000"/>
                </a:solidFill>
              </a:rPr>
              <a:t> </a:t>
            </a:r>
            <a:r>
              <a:rPr lang="en-US" sz="3240">
                <a:solidFill>
                  <a:schemeClr val="dk1"/>
                </a:solidFill>
              </a:rPr>
              <a:t> Greater weight will be given offerors who exceeded all goals for SB, SDB, WOSB, VOSB, SDVOSB and HUBZone.</a:t>
            </a:r>
            <a:endParaRPr sz="3240">
              <a:solidFill>
                <a:schemeClr val="dk1"/>
              </a:solidFill>
            </a:endParaRPr>
          </a:p>
          <a:p>
            <a:pPr marL="457200" lvl="0" indent="0" algn="l" rtl="0">
              <a:lnSpc>
                <a:spcPct val="115000"/>
              </a:lnSpc>
              <a:spcBef>
                <a:spcPts val="0"/>
              </a:spcBef>
              <a:spcAft>
                <a:spcPts val="0"/>
              </a:spcAft>
              <a:buClr>
                <a:schemeClr val="dk1"/>
              </a:buClr>
              <a:buSzPct val="61111"/>
              <a:buFont typeface="Arial"/>
              <a:buNone/>
            </a:pPr>
            <a:endParaRPr sz="1800">
              <a:solidFill>
                <a:schemeClr val="dk1"/>
              </a:solidFill>
            </a:endParaRPr>
          </a:p>
          <a:p>
            <a:pPr marL="0" lvl="0" indent="0" algn="l" rtl="0">
              <a:lnSpc>
                <a:spcPct val="115000"/>
              </a:lnSpc>
              <a:spcBef>
                <a:spcPts val="0"/>
              </a:spcBef>
              <a:spcAft>
                <a:spcPts val="0"/>
              </a:spcAft>
              <a:buClr>
                <a:schemeClr val="dk1"/>
              </a:buClr>
              <a:buSzPct val="61111"/>
              <a:buFont typeface="Arial"/>
              <a:buNone/>
            </a:pPr>
            <a:endParaRPr sz="18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207" name="Google Shape;207;p3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Evaluating Small Business in Source Selection </a:t>
            </a:r>
          </a:p>
        </p:txBody>
      </p:sp>
      <p:sp>
        <p:nvSpPr>
          <p:cNvPr id="79" name="Google Shape;79;p15"/>
          <p:cNvSpPr txBox="1"/>
          <p:nvPr/>
        </p:nvSpPr>
        <p:spPr>
          <a:xfrm>
            <a:off x="4800600" y="2026373"/>
            <a:ext cx="3657600" cy="2036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none" strike="noStrike" cap="none">
                <a:solidFill>
                  <a:srgbClr val="3864B2"/>
                </a:solidFill>
                <a:latin typeface="Open Sans"/>
                <a:ea typeface="Open Sans"/>
                <a:cs typeface="Open Sans"/>
                <a:sym typeface="Open Sans"/>
              </a:rPr>
              <a:t>Lynne Schneider </a:t>
            </a:r>
            <a:endParaRPr sz="14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rgbClr val="3864B2"/>
                </a:solidFill>
                <a:latin typeface="Open Sans"/>
                <a:ea typeface="Open Sans"/>
                <a:cs typeface="Open Sans"/>
                <a:sym typeface="Open Sans"/>
              </a:rPr>
              <a:t>Procurement Analyst </a:t>
            </a:r>
            <a:endParaRPr sz="105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00"/>
              <a:buFont typeface="Arial"/>
              <a:buNone/>
            </a:pPr>
            <a:r>
              <a:rPr lang="en-US" sz="2100">
                <a:solidFill>
                  <a:srgbClr val="3864B2"/>
                </a:solidFill>
                <a:latin typeface="Open Sans"/>
                <a:ea typeface="Open Sans"/>
                <a:cs typeface="Open Sans"/>
                <a:sym typeface="Open Sans"/>
              </a:rPr>
              <a:t>Office of Small and Disadvantaged Business Utilization, </a:t>
            </a:r>
            <a:r>
              <a:rPr lang="en-US" sz="2100" b="0" i="0" u="none" strike="noStrike" cap="none">
                <a:solidFill>
                  <a:srgbClr val="3864B2"/>
                </a:solidFill>
                <a:latin typeface="Open Sans"/>
                <a:ea typeface="Open Sans"/>
                <a:cs typeface="Open Sans"/>
                <a:sym typeface="Open Sans"/>
              </a:rPr>
              <a:t>General Services Administration</a:t>
            </a:r>
            <a:endParaRPr sz="1400" b="0" i="0" u="none" strike="noStrike" cap="none">
              <a:solidFill>
                <a:srgbClr val="3864B2"/>
              </a:solidFill>
              <a:latin typeface="Arial"/>
              <a:ea typeface="Arial"/>
              <a:cs typeface="Arial"/>
              <a:sym typeface="Arial"/>
            </a:endParaRPr>
          </a:p>
        </p:txBody>
      </p:sp>
      <p:sp>
        <p:nvSpPr>
          <p:cNvPr id="80" name="Google Shape;80;p1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81" name="Google Shape;81;p15" descr="Camera outline"/>
          <p:cNvPicPr preferRelativeResize="0"/>
          <p:nvPr/>
        </p:nvPicPr>
        <p:blipFill rotWithShape="1">
          <a:blip r:embed="rId3">
            <a:alphaModFix/>
          </a:blip>
          <a:srcRect/>
          <a:stretch/>
        </p:blipFill>
        <p:spPr>
          <a:xfrm>
            <a:off x="1193309" y="1429962"/>
            <a:ext cx="2387042" cy="2632994"/>
          </a:xfrm>
          <a:prstGeom prst="rect">
            <a:avLst/>
          </a:prstGeom>
          <a:noFill/>
          <a:ln>
            <a:noFill/>
          </a:ln>
        </p:spPr>
      </p:pic>
      <p:pic>
        <p:nvPicPr>
          <p:cNvPr id="82" name="Google Shape;82;p15" descr="Photo of Lynne Schneider."/>
          <p:cNvPicPr preferRelativeResize="0"/>
          <p:nvPr/>
        </p:nvPicPr>
        <p:blipFill>
          <a:blip r:embed="rId4">
            <a:alphaModFix/>
          </a:blip>
          <a:stretch>
            <a:fillRect/>
          </a:stretch>
        </p:blipFill>
        <p:spPr>
          <a:xfrm>
            <a:off x="1147738" y="1429938"/>
            <a:ext cx="2336425" cy="2775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a:spLocks noGrp="1"/>
          </p:cNvSpPr>
          <p:nvPr>
            <p:ph type="title" idx="4294967295"/>
          </p:nvPr>
        </p:nvSpPr>
        <p:spPr>
          <a:xfrm>
            <a:off x="684225" y="301675"/>
            <a:ext cx="7769100" cy="987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Subcontracting Achievement Past Performance Evaluation Factor Example</a:t>
            </a:r>
          </a:p>
        </p:txBody>
      </p:sp>
      <p:sp>
        <p:nvSpPr>
          <p:cNvPr id="213" name="Google Shape;213;p33"/>
          <p:cNvSpPr txBox="1"/>
          <p:nvPr/>
        </p:nvSpPr>
        <p:spPr>
          <a:xfrm>
            <a:off x="685800" y="1288675"/>
            <a:ext cx="8001000" cy="2392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0"/>
              </a:spcBef>
              <a:spcAft>
                <a:spcPts val="0"/>
              </a:spcAft>
              <a:buNone/>
            </a:pPr>
            <a:r>
              <a:rPr lang="en-US" sz="2000">
                <a:solidFill>
                  <a:schemeClr val="dk1"/>
                </a:solidFill>
              </a:rPr>
              <a:t>Contractor will receive a “pass” rating for meeting its small business subcontracting goal and the goals for two socio- economic categories (SDB, WOSB, VOSB, SDVOSB, HUBZone).  Those who have not met their overall small business goal will receive a “fail” rating</a:t>
            </a:r>
            <a:endParaRPr sz="20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4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14" name="Google Shape;214;p3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Why use a small business evaluation factor if not required?</a:t>
            </a:r>
          </a:p>
        </p:txBody>
      </p:sp>
      <p:sp>
        <p:nvSpPr>
          <p:cNvPr id="220" name="Google Shape;220;p34"/>
          <p:cNvSpPr/>
          <p:nvPr/>
        </p:nvSpPr>
        <p:spPr>
          <a:xfrm>
            <a:off x="684225" y="1334950"/>
            <a:ext cx="7772400" cy="2654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en-US" sz="2000">
                <a:solidFill>
                  <a:schemeClr val="dk1"/>
                </a:solidFill>
              </a:rPr>
              <a:t>Industry partners have successfully employed this method</a:t>
            </a:r>
            <a:endParaRPr sz="2000">
              <a:solidFill>
                <a:schemeClr val="dk1"/>
              </a:solidFill>
            </a:endParaRPr>
          </a:p>
          <a:p>
            <a:pPr marL="457200" lvl="0" indent="-355600" algn="l" rtl="0">
              <a:lnSpc>
                <a:spcPct val="115000"/>
              </a:lnSpc>
              <a:spcBef>
                <a:spcPts val="1000"/>
              </a:spcBef>
              <a:spcAft>
                <a:spcPts val="0"/>
              </a:spcAft>
              <a:buSzPts val="2000"/>
              <a:buChar char="●"/>
            </a:pPr>
            <a:r>
              <a:rPr lang="en-US" sz="2000">
                <a:solidFill>
                  <a:schemeClr val="dk1"/>
                </a:solidFill>
              </a:rPr>
              <a:t>Sends a strong message</a:t>
            </a:r>
            <a:r>
              <a:rPr lang="en-US" sz="2000" b="1">
                <a:solidFill>
                  <a:srgbClr val="FF0000"/>
                </a:solidFill>
              </a:rPr>
              <a:t> </a:t>
            </a:r>
            <a:r>
              <a:rPr lang="en-US" sz="2000">
                <a:solidFill>
                  <a:schemeClr val="dk1"/>
                </a:solidFill>
              </a:rPr>
              <a:t>to industry that federal agencies are serious about small business </a:t>
            </a:r>
            <a:endParaRPr sz="2000">
              <a:solidFill>
                <a:schemeClr val="dk1"/>
              </a:solidFill>
            </a:endParaRPr>
          </a:p>
          <a:p>
            <a:pPr marL="457200" lvl="0" indent="-355600" algn="l" rtl="0">
              <a:lnSpc>
                <a:spcPct val="115000"/>
              </a:lnSpc>
              <a:spcBef>
                <a:spcPts val="1000"/>
              </a:spcBef>
              <a:spcAft>
                <a:spcPts val="0"/>
              </a:spcAft>
              <a:buSzPts val="2000"/>
              <a:buChar char="●"/>
            </a:pPr>
            <a:r>
              <a:rPr lang="en-US" sz="2000">
                <a:solidFill>
                  <a:schemeClr val="dk1"/>
                </a:solidFill>
              </a:rPr>
              <a:t>Doesn’t take long to implement, but can be an effective tool</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May facilitate achieving agency small and socioeconomic prime contracting goals</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a:solidFill>
                <a:schemeClr val="dk1"/>
              </a:solidFill>
            </a:endParaRPr>
          </a:p>
        </p:txBody>
      </p:sp>
      <p:sp>
        <p:nvSpPr>
          <p:cNvPr id="221" name="Google Shape;221;p3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Best Practices</a:t>
            </a:r>
          </a:p>
        </p:txBody>
      </p:sp>
      <p:sp>
        <p:nvSpPr>
          <p:cNvPr id="227" name="Google Shape;227;p35"/>
          <p:cNvSpPr txBox="1"/>
          <p:nvPr/>
        </p:nvSpPr>
        <p:spPr>
          <a:xfrm>
            <a:off x="684225" y="1426775"/>
            <a:ext cx="8001000" cy="2926800"/>
          </a:xfrm>
          <a:prstGeom prst="rect">
            <a:avLst/>
          </a:prstGeom>
          <a:noFill/>
          <a:ln>
            <a:noFill/>
          </a:ln>
        </p:spPr>
        <p:txBody>
          <a:bodyPr spcFirstLastPara="1" wrap="square" lIns="91425" tIns="45700" rIns="91425" bIns="45700" anchor="t" anchorCtr="0">
            <a:normAutofit fontScale="32500" lnSpcReduction="10000"/>
          </a:bodyPr>
          <a:lstStyle/>
          <a:p>
            <a:pPr marL="457200" lvl="0" indent="-355600" algn="l" rtl="0">
              <a:lnSpc>
                <a:spcPct val="115000"/>
              </a:lnSpc>
              <a:spcBef>
                <a:spcPts val="0"/>
              </a:spcBef>
              <a:spcAft>
                <a:spcPts val="0"/>
              </a:spcAft>
              <a:buSzPct val="100000"/>
              <a:buChar char="●"/>
            </a:pPr>
            <a:r>
              <a:rPr lang="en-US" sz="8000">
                <a:solidFill>
                  <a:schemeClr val="dk1"/>
                </a:solidFill>
              </a:rPr>
              <a:t>If unable to set-aside an acquisition for small business consider including a small business evaluation factor</a:t>
            </a:r>
            <a:endParaRPr sz="8000">
              <a:solidFill>
                <a:schemeClr val="dk1"/>
              </a:solidFill>
            </a:endParaRPr>
          </a:p>
          <a:p>
            <a:pPr marL="457200" lvl="0" indent="-355600" algn="l" rtl="0">
              <a:lnSpc>
                <a:spcPct val="115000"/>
              </a:lnSpc>
              <a:spcBef>
                <a:spcPts val="0"/>
              </a:spcBef>
              <a:spcAft>
                <a:spcPts val="0"/>
              </a:spcAft>
              <a:buClr>
                <a:schemeClr val="dk1"/>
              </a:buClr>
              <a:buSzPct val="100000"/>
              <a:buChar char="●"/>
            </a:pPr>
            <a:r>
              <a:rPr lang="en-US" sz="8000">
                <a:solidFill>
                  <a:schemeClr val="dk1"/>
                </a:solidFill>
              </a:rPr>
              <a:t>Facilitate achieving agency SB goals via this method</a:t>
            </a:r>
            <a:endParaRPr sz="8000">
              <a:solidFill>
                <a:schemeClr val="dk1"/>
              </a:solidFill>
            </a:endParaRPr>
          </a:p>
          <a:p>
            <a:pPr marL="457200" lvl="0" indent="-355600" algn="l" rtl="0">
              <a:lnSpc>
                <a:spcPct val="115000"/>
              </a:lnSpc>
              <a:spcBef>
                <a:spcPts val="0"/>
              </a:spcBef>
              <a:spcAft>
                <a:spcPts val="0"/>
              </a:spcAft>
              <a:buSzPct val="100000"/>
              <a:buChar char="●"/>
            </a:pPr>
            <a:r>
              <a:rPr lang="en-US" sz="8000">
                <a:solidFill>
                  <a:schemeClr val="dk1"/>
                </a:solidFill>
              </a:rPr>
              <a:t>Leverage Industry Days and Presolicitation Conferences </a:t>
            </a:r>
            <a:endParaRPr sz="8000">
              <a:solidFill>
                <a:schemeClr val="dk1"/>
              </a:solidFill>
            </a:endParaRPr>
          </a:p>
          <a:p>
            <a:pPr marL="457200" lvl="0" indent="-355600" algn="l" rtl="0">
              <a:lnSpc>
                <a:spcPct val="115000"/>
              </a:lnSpc>
              <a:spcBef>
                <a:spcPts val="0"/>
              </a:spcBef>
              <a:spcAft>
                <a:spcPts val="0"/>
              </a:spcAft>
              <a:buSzPct val="100000"/>
              <a:buChar char="●"/>
            </a:pPr>
            <a:r>
              <a:rPr lang="en-US" sz="8000">
                <a:solidFill>
                  <a:schemeClr val="dk1"/>
                </a:solidFill>
              </a:rPr>
              <a:t>Include successful offeror’s small business participation plan in the resulting contract/BPA or order</a:t>
            </a:r>
            <a:endParaRPr sz="8000">
              <a:solidFill>
                <a:schemeClr val="dk1"/>
              </a:solidFill>
            </a:endParaRPr>
          </a:p>
          <a:p>
            <a:pPr marL="457200" lvl="0" indent="0" algn="l" rtl="0">
              <a:lnSpc>
                <a:spcPct val="115000"/>
              </a:lnSpc>
              <a:spcBef>
                <a:spcPts val="0"/>
              </a:spcBef>
              <a:spcAft>
                <a:spcPts val="0"/>
              </a:spcAft>
              <a:buNone/>
            </a:pPr>
            <a:endParaRPr sz="8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marR="0" lvl="0" indent="0" algn="l" rtl="0">
              <a:lnSpc>
                <a:spcPct val="100000"/>
              </a:lnSpc>
              <a:spcBef>
                <a:spcPts val="0"/>
              </a:spcBef>
              <a:spcAft>
                <a:spcPts val="0"/>
              </a:spcAft>
              <a:buClr>
                <a:srgbClr val="000000"/>
              </a:buClr>
              <a:buSzPct val="83333"/>
              <a:buFont typeface="Arial"/>
              <a:buNone/>
            </a:pPr>
            <a:endParaRPr sz="24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228" name="Google Shape;228;p3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Resources</a:t>
            </a:r>
          </a:p>
        </p:txBody>
      </p:sp>
      <p:sp>
        <p:nvSpPr>
          <p:cNvPr id="234" name="Google Shape;234;p36"/>
          <p:cNvSpPr/>
          <p:nvPr/>
        </p:nvSpPr>
        <p:spPr>
          <a:xfrm>
            <a:off x="684225" y="962025"/>
            <a:ext cx="7772400" cy="280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FAR subpart 15.304</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FAR subpart 19.7</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GSAM subpart 519.7 (specific to GSA)</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DFARS 215.304 </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PGI Guidance 215.304</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DAU website</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GSA Multiple Award Schedule, SDB Webpage, FAQs</a:t>
            </a: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a:solidFill>
                  <a:schemeClr val="dk1"/>
                </a:solidFill>
              </a:rPr>
              <a:t>GSA InSite/OSDBU Webpage (specific to GSA) </a:t>
            </a:r>
            <a:endParaRPr sz="1400" b="0" i="0" u="none" strike="noStrike" cap="none">
              <a:solidFill>
                <a:srgbClr val="000000"/>
              </a:solidFill>
              <a:latin typeface="Arial"/>
              <a:ea typeface="Arial"/>
              <a:cs typeface="Arial"/>
              <a:sym typeface="Arial"/>
            </a:endParaRPr>
          </a:p>
        </p:txBody>
      </p:sp>
      <p:sp>
        <p:nvSpPr>
          <p:cNvPr id="235" name="Google Shape;235;p3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42" name="Google Shape;242;p37"/>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38"/>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Learning Objectives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88" name="Google Shape;88;p16"/>
          <p:cNvSpPr/>
          <p:nvPr/>
        </p:nvSpPr>
        <p:spPr>
          <a:xfrm>
            <a:off x="684225" y="1200150"/>
            <a:ext cx="7772400" cy="325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solidFill>
                <a:schemeClr val="dk1"/>
              </a:solidFill>
            </a:endParaRPr>
          </a:p>
          <a:p>
            <a:pPr marL="342900" marR="0" lvl="0" indent="-342900" algn="l" rtl="0">
              <a:lnSpc>
                <a:spcPct val="100000"/>
              </a:lnSpc>
              <a:spcBef>
                <a:spcPts val="0"/>
              </a:spcBef>
              <a:spcAft>
                <a:spcPts val="0"/>
              </a:spcAft>
              <a:buClr>
                <a:schemeClr val="dk1"/>
              </a:buClr>
              <a:buSzPts val="2000"/>
              <a:buFont typeface="Arial"/>
              <a:buChar char="•"/>
            </a:pPr>
            <a:r>
              <a:rPr lang="en-US" sz="2000">
                <a:solidFill>
                  <a:schemeClr val="dk1"/>
                </a:solidFill>
              </a:rPr>
              <a:t>Understand what is a Small Business (SB) Evaluation Factor</a:t>
            </a:r>
            <a:endParaRPr sz="2000">
              <a:solidFill>
                <a:schemeClr val="dk1"/>
              </a:solidFill>
            </a:endParaRPr>
          </a:p>
          <a:p>
            <a:pPr marL="342900" marR="0" lvl="0" indent="-342900" algn="l" rtl="0">
              <a:lnSpc>
                <a:spcPct val="100000"/>
              </a:lnSpc>
              <a:spcBef>
                <a:spcPts val="400"/>
              </a:spcBef>
              <a:spcAft>
                <a:spcPts val="0"/>
              </a:spcAft>
              <a:buClr>
                <a:schemeClr val="dk1"/>
              </a:buClr>
              <a:buSzPts val="2000"/>
              <a:buFont typeface="Arial"/>
              <a:buChar char="•"/>
            </a:pPr>
            <a:r>
              <a:rPr lang="en-US" sz="2000">
                <a:solidFill>
                  <a:schemeClr val="dk1"/>
                </a:solidFill>
              </a:rPr>
              <a:t>Recognize the benefits of using SB Evaluation Factors</a:t>
            </a:r>
            <a:endParaRPr sz="2000">
              <a:solidFill>
                <a:schemeClr val="dk1"/>
              </a:solidFill>
            </a:endParaRPr>
          </a:p>
          <a:p>
            <a:pPr marL="342900" marR="0" lvl="0" indent="-342900" algn="l" rtl="0">
              <a:lnSpc>
                <a:spcPct val="100000"/>
              </a:lnSpc>
              <a:spcBef>
                <a:spcPts val="400"/>
              </a:spcBef>
              <a:spcAft>
                <a:spcPts val="0"/>
              </a:spcAft>
              <a:buClr>
                <a:schemeClr val="dk1"/>
              </a:buClr>
              <a:buSzPts val="2000"/>
              <a:buFont typeface="Arial"/>
              <a:buChar char="•"/>
            </a:pPr>
            <a:r>
              <a:rPr lang="en-US" sz="2000">
                <a:solidFill>
                  <a:schemeClr val="dk1"/>
                </a:solidFill>
              </a:rPr>
              <a:t>Identify the different types of SB Evaluation Factors</a:t>
            </a:r>
            <a:endParaRPr sz="2000">
              <a:solidFill>
                <a:schemeClr val="dk1"/>
              </a:solidFill>
            </a:endParaRPr>
          </a:p>
          <a:p>
            <a:pPr marL="342900" marR="0" lvl="0" indent="-342900" algn="l" rtl="0">
              <a:lnSpc>
                <a:spcPct val="100000"/>
              </a:lnSpc>
              <a:spcBef>
                <a:spcPts val="400"/>
              </a:spcBef>
              <a:spcAft>
                <a:spcPts val="0"/>
              </a:spcAft>
              <a:buClr>
                <a:schemeClr val="dk1"/>
              </a:buClr>
              <a:buSzPts val="2000"/>
              <a:buChar char="•"/>
            </a:pPr>
            <a:r>
              <a:rPr lang="en-US" sz="2000">
                <a:solidFill>
                  <a:schemeClr val="dk1"/>
                </a:solidFill>
              </a:rPr>
              <a:t>Understand when SB Evaluation Factors are used</a:t>
            </a:r>
            <a:endParaRPr sz="2000">
              <a:solidFill>
                <a:schemeClr val="dk1"/>
              </a:solidFill>
            </a:endParaRPr>
          </a:p>
          <a:p>
            <a:pPr marL="342900" marR="0" lvl="0" indent="-342900" algn="l" rtl="0">
              <a:lnSpc>
                <a:spcPct val="100000"/>
              </a:lnSpc>
              <a:spcBef>
                <a:spcPts val="400"/>
              </a:spcBef>
              <a:spcAft>
                <a:spcPts val="0"/>
              </a:spcAft>
              <a:buClr>
                <a:schemeClr val="dk1"/>
              </a:buClr>
              <a:buSzPts val="2000"/>
              <a:buFont typeface="Arial"/>
              <a:buChar char="•"/>
            </a:pPr>
            <a:r>
              <a:rPr lang="en-US" sz="2000">
                <a:solidFill>
                  <a:schemeClr val="dk1"/>
                </a:solidFill>
              </a:rPr>
              <a:t>Know what resources are available for SB Evaluation Factors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endParaRPr sz="1400" b="1" i="0" u="none" strike="noStrike" cap="none">
              <a:solidFill>
                <a:srgbClr val="000000"/>
              </a:solidFill>
            </a:endParaRPr>
          </a:p>
        </p:txBody>
      </p:sp>
      <p:sp>
        <p:nvSpPr>
          <p:cNvPr id="90" name="Google Shape;90;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a:solidFill>
                  <a:srgbClr val="3864B2"/>
                </a:solidFill>
              </a:rPr>
              <a:t>Evaluation Factors</a:t>
            </a:r>
            <a:endParaRPr/>
          </a:p>
        </p:txBody>
      </p:sp>
      <p:sp>
        <p:nvSpPr>
          <p:cNvPr id="97" name="Google Shape;97;p17"/>
          <p:cNvSpPr txBox="1">
            <a:spLocks noGrp="1"/>
          </p:cNvSpPr>
          <p:nvPr>
            <p:ph type="body" idx="1"/>
          </p:nvPr>
        </p:nvSpPr>
        <p:spPr>
          <a:xfrm>
            <a:off x="457200" y="1063375"/>
            <a:ext cx="8229600" cy="3451800"/>
          </a:xfrm>
          <a:prstGeom prst="rect">
            <a:avLst/>
          </a:prstGeom>
          <a:solidFill>
            <a:srgbClr val="F3F3F3"/>
          </a:solidFill>
        </p:spPr>
        <p:txBody>
          <a:bodyPr spcFirstLastPara="1" wrap="square" lIns="91425" tIns="45700" rIns="91425" bIns="45700" anchor="t" anchorCtr="0">
            <a:noAutofit/>
          </a:bodyPr>
          <a:lstStyle/>
          <a:p>
            <a:pPr marL="0" lvl="0" indent="0" algn="l" rtl="0">
              <a:spcBef>
                <a:spcPts val="400"/>
              </a:spcBef>
              <a:spcAft>
                <a:spcPts val="0"/>
              </a:spcAft>
              <a:buNone/>
            </a:pPr>
            <a:r>
              <a:rPr lang="en-US"/>
              <a:t>Evaluation factors and significant subfactors: </a:t>
            </a:r>
            <a:endParaRPr/>
          </a:p>
          <a:p>
            <a:pPr marL="457200" lvl="0" indent="-355600" algn="l" rtl="0">
              <a:lnSpc>
                <a:spcPct val="150000"/>
              </a:lnSpc>
              <a:spcBef>
                <a:spcPts val="1000"/>
              </a:spcBef>
              <a:spcAft>
                <a:spcPts val="0"/>
              </a:spcAft>
              <a:buSzPts val="2000"/>
              <a:buChar char="•"/>
            </a:pPr>
            <a:r>
              <a:rPr lang="en-US"/>
              <a:t>Represent key areas of importance in source selection</a:t>
            </a:r>
            <a:endParaRPr/>
          </a:p>
          <a:p>
            <a:pPr marL="457200" lvl="0" indent="-355600" algn="l" rtl="0">
              <a:lnSpc>
                <a:spcPct val="150000"/>
              </a:lnSpc>
              <a:spcBef>
                <a:spcPts val="0"/>
              </a:spcBef>
              <a:spcAft>
                <a:spcPts val="0"/>
              </a:spcAft>
              <a:buSzPts val="2000"/>
              <a:buChar char="•"/>
            </a:pPr>
            <a:r>
              <a:rPr lang="en-US"/>
              <a:t>Support comparison between competing proposals</a:t>
            </a:r>
            <a:endParaRPr/>
          </a:p>
          <a:p>
            <a:pPr marL="457200" lvl="0" indent="-355600" algn="l" rtl="0">
              <a:lnSpc>
                <a:spcPct val="150000"/>
              </a:lnSpc>
              <a:spcBef>
                <a:spcPts val="0"/>
              </a:spcBef>
              <a:spcAft>
                <a:spcPts val="0"/>
              </a:spcAft>
              <a:buSzPts val="2000"/>
              <a:buChar char="•"/>
            </a:pPr>
            <a:r>
              <a:rPr lang="en-US"/>
              <a:t>Award decisions are based on evaluation criteria</a:t>
            </a:r>
            <a:endParaRPr/>
          </a:p>
          <a:p>
            <a:pPr marL="457200" lvl="0" indent="-355600" algn="l" rtl="0">
              <a:lnSpc>
                <a:spcPct val="150000"/>
              </a:lnSpc>
              <a:spcBef>
                <a:spcPts val="0"/>
              </a:spcBef>
              <a:spcAft>
                <a:spcPts val="0"/>
              </a:spcAft>
              <a:buSzPts val="2000"/>
              <a:buChar char="•"/>
            </a:pPr>
            <a:r>
              <a:rPr lang="en-US"/>
              <a:t>At the discretion of agency acquisition officials</a:t>
            </a:r>
            <a:endParaRPr/>
          </a:p>
        </p:txBody>
      </p:sp>
      <p:sp>
        <p:nvSpPr>
          <p:cNvPr id="98" name="Google Shape;98;p17"/>
          <p:cNvSpPr txBox="1">
            <a:spLocks noGrp="1"/>
          </p:cNvSpPr>
          <p:nvPr>
            <p:ph type="sldNum" idx="12"/>
          </p:nvPr>
        </p:nvSpPr>
        <p:spPr>
          <a:xfrm>
            <a:off x="3444240" y="4661297"/>
            <a:ext cx="1828800" cy="3216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a:solidFill>
                  <a:srgbClr val="3864B2"/>
                </a:solidFill>
              </a:rPr>
              <a:t>Encouraging the Use of Small Businesses </a:t>
            </a:r>
            <a:endParaRPr/>
          </a:p>
        </p:txBody>
      </p:sp>
      <p:sp>
        <p:nvSpPr>
          <p:cNvPr id="105" name="Google Shape;105;p18"/>
          <p:cNvSpPr txBox="1">
            <a:spLocks noGrp="1"/>
          </p:cNvSpPr>
          <p:nvPr>
            <p:ph type="body" idx="1"/>
          </p:nvPr>
        </p:nvSpPr>
        <p:spPr>
          <a:xfrm>
            <a:off x="457200" y="962025"/>
            <a:ext cx="8229600" cy="36327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Per FAR 19.202-1, the Contracting Officer shall:</a:t>
            </a:r>
            <a:endParaRPr/>
          </a:p>
          <a:p>
            <a:pPr marL="457200" lvl="0" indent="-355600" algn="l" rtl="0">
              <a:spcBef>
                <a:spcPts val="400"/>
              </a:spcBef>
              <a:spcAft>
                <a:spcPts val="0"/>
              </a:spcAft>
              <a:buSzPts val="2000"/>
              <a:buAutoNum type="alphaLcParenR"/>
            </a:pPr>
            <a:r>
              <a:rPr lang="en-US"/>
              <a:t>divide acquisitions of supplies and services</a:t>
            </a:r>
            <a:endParaRPr/>
          </a:p>
          <a:p>
            <a:pPr marL="457200" lvl="0" indent="-355600" algn="l" rtl="0">
              <a:spcBef>
                <a:spcPts val="0"/>
              </a:spcBef>
              <a:spcAft>
                <a:spcPts val="0"/>
              </a:spcAft>
              <a:buSzPts val="2000"/>
              <a:buAutoNum type="alphaLcParenR"/>
            </a:pPr>
            <a:r>
              <a:rPr lang="en-US"/>
              <a:t>plan acquisitions so more than one small business concern may perform</a:t>
            </a:r>
            <a:endParaRPr/>
          </a:p>
          <a:p>
            <a:pPr marL="457200" lvl="0" indent="-355600" algn="l" rtl="0">
              <a:spcBef>
                <a:spcPts val="0"/>
              </a:spcBef>
              <a:spcAft>
                <a:spcPts val="0"/>
              </a:spcAft>
              <a:buSzPts val="2000"/>
              <a:buAutoNum type="alphaLcParenR"/>
            </a:pPr>
            <a:r>
              <a:rPr lang="en-US"/>
              <a:t>ensure delivery schedules are realistic</a:t>
            </a:r>
            <a:endParaRPr/>
          </a:p>
          <a:p>
            <a:pPr marL="457200" lvl="0" indent="-355600" algn="l" rtl="0">
              <a:spcBef>
                <a:spcPts val="0"/>
              </a:spcBef>
              <a:spcAft>
                <a:spcPts val="0"/>
              </a:spcAft>
              <a:buSzPts val="2000"/>
              <a:buAutoNum type="alphaLcParenR"/>
            </a:pPr>
            <a:r>
              <a:rPr lang="en-US"/>
              <a:t>encourage prime contractors to subcontract with small businesses</a:t>
            </a:r>
            <a:endParaRPr/>
          </a:p>
          <a:p>
            <a:pPr marL="457200" lvl="0" indent="-355600" algn="l" rtl="0">
              <a:spcBef>
                <a:spcPts val="0"/>
              </a:spcBef>
              <a:spcAft>
                <a:spcPts val="0"/>
              </a:spcAft>
              <a:buSzPts val="2000"/>
              <a:buAutoNum type="alphaLcParenR"/>
            </a:pPr>
            <a:r>
              <a:rPr lang="en-US"/>
              <a:t>provide a copy of the acquisition package to the Small Business Administration (SBA) Procurement Center Representative (PCR)</a:t>
            </a:r>
            <a:endParaRPr/>
          </a:p>
          <a:p>
            <a:pPr marL="0" lvl="0" indent="0" algn="l" rtl="0">
              <a:spcBef>
                <a:spcPts val="400"/>
              </a:spcBef>
              <a:spcAft>
                <a:spcPts val="0"/>
              </a:spcAft>
              <a:buNone/>
            </a:pPr>
            <a:endParaRPr/>
          </a:p>
          <a:p>
            <a:pPr marL="0" lvl="0" indent="0" algn="l" rtl="0">
              <a:spcBef>
                <a:spcPts val="400"/>
              </a:spcBef>
              <a:spcAft>
                <a:spcPts val="0"/>
              </a:spcAft>
              <a:buNone/>
            </a:pPr>
            <a:r>
              <a:rPr lang="en-US"/>
              <a:t>……what else can COs use to encourage the use of small businesses?</a:t>
            </a:r>
            <a:endParaRPr/>
          </a:p>
          <a:p>
            <a:pPr marL="0" lvl="0" indent="0" algn="l" rtl="0">
              <a:spcBef>
                <a:spcPts val="400"/>
              </a:spcBef>
              <a:spcAft>
                <a:spcPts val="0"/>
              </a:spcAft>
              <a:buNone/>
            </a:pPr>
            <a:endParaRPr sz="1050">
              <a:highlight>
                <a:srgbClr val="FFFFFF"/>
              </a:highlight>
            </a:endParaRPr>
          </a:p>
          <a:p>
            <a:pPr marL="0" lvl="0" indent="0" algn="l" rtl="0">
              <a:spcBef>
                <a:spcPts val="400"/>
              </a:spcBef>
              <a:spcAft>
                <a:spcPts val="0"/>
              </a:spcAft>
              <a:buNone/>
            </a:pPr>
            <a:endParaRPr sz="1050">
              <a:highlight>
                <a:srgbClr val="FFFFFF"/>
              </a:highlight>
            </a:endParaRPr>
          </a:p>
          <a:p>
            <a:pPr marL="0" lvl="0" indent="0" algn="l" rtl="0">
              <a:spcBef>
                <a:spcPts val="400"/>
              </a:spcBef>
              <a:spcAft>
                <a:spcPts val="0"/>
              </a:spcAft>
              <a:buNone/>
            </a:pPr>
            <a:endParaRPr sz="1050">
              <a:highlight>
                <a:srgbClr val="FFFFFF"/>
              </a:highlight>
            </a:endParaRPr>
          </a:p>
        </p:txBody>
      </p:sp>
      <p:sp>
        <p:nvSpPr>
          <p:cNvPr id="106" name="Google Shape;106;p18"/>
          <p:cNvSpPr txBox="1">
            <a:spLocks noGrp="1"/>
          </p:cNvSpPr>
          <p:nvPr>
            <p:ph type="sldNum" idx="12"/>
          </p:nvPr>
        </p:nvSpPr>
        <p:spPr>
          <a:xfrm>
            <a:off x="3444240" y="4661297"/>
            <a:ext cx="1828800" cy="3216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a:spLocks noGrp="1"/>
          </p:cNvSpPr>
          <p:nvPr>
            <p:ph type="title" idx="4294967295"/>
          </p:nvPr>
        </p:nvSpPr>
        <p:spPr>
          <a:xfrm>
            <a:off x="684225" y="262100"/>
            <a:ext cx="7769100" cy="793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Small Business Evaluation Factors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12" name="Google Shape;112;p19"/>
          <p:cNvSpPr/>
          <p:nvPr/>
        </p:nvSpPr>
        <p:spPr>
          <a:xfrm>
            <a:off x="684225" y="857250"/>
            <a:ext cx="7772400" cy="359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000">
                <a:solidFill>
                  <a:schemeClr val="dk1"/>
                </a:solidFill>
              </a:rPr>
              <a:t>A means to increase small business participation</a:t>
            </a:r>
            <a:endParaRPr sz="200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000">
                <a:solidFill>
                  <a:schemeClr val="dk1"/>
                </a:solidFill>
              </a:rPr>
              <a:t>Used in the evaluation process  </a:t>
            </a:r>
            <a:endParaRPr sz="200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000">
                <a:solidFill>
                  <a:schemeClr val="dk1"/>
                </a:solidFill>
              </a:rPr>
              <a:t>Gives credit to SBs or socio-economic small businesses during evaluation; identifies how small businesses will actively participate in an acquisition; </a:t>
            </a:r>
            <a:r>
              <a:rPr lang="en-US" sz="2000" i="1">
                <a:solidFill>
                  <a:schemeClr val="dk1"/>
                </a:solidFill>
              </a:rPr>
              <a:t>or</a:t>
            </a:r>
            <a:r>
              <a:rPr lang="en-US" sz="2000">
                <a:solidFill>
                  <a:schemeClr val="dk1"/>
                </a:solidFill>
              </a:rPr>
              <a:t> gives credit to primes partnering with SBs</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Weighted or pass/fail</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Used in any acquisition, including contracts, BPAs or task orders, even small business set-asides (e.g. HUBZone or WOSB evaluation factors)</a:t>
            </a:r>
            <a:endParaRPr sz="2000">
              <a:solidFill>
                <a:schemeClr val="dk1"/>
              </a:solidFill>
            </a:endParaRPr>
          </a:p>
          <a:p>
            <a:pPr marL="457200" marR="0" lvl="0" indent="0" algn="l" rtl="0">
              <a:lnSpc>
                <a:spcPct val="100000"/>
              </a:lnSpc>
              <a:spcBef>
                <a:spcPts val="0"/>
              </a:spcBef>
              <a:spcAft>
                <a:spcPts val="0"/>
              </a:spcAft>
              <a:buNone/>
            </a:pPr>
            <a:endParaRPr sz="2000">
              <a:solidFill>
                <a:schemeClr val="dk1"/>
              </a:solidFill>
            </a:endParaRPr>
          </a:p>
          <a:p>
            <a:pPr marL="457200" marR="0" lvl="0" indent="0" algn="l" rtl="0">
              <a:lnSpc>
                <a:spcPct val="100000"/>
              </a:lnSpc>
              <a:spcBef>
                <a:spcPts val="0"/>
              </a:spcBef>
              <a:spcAft>
                <a:spcPts val="0"/>
              </a:spcAft>
              <a:buNone/>
            </a:pPr>
            <a:endParaRPr sz="2000">
              <a:solidFill>
                <a:schemeClr val="dk1"/>
              </a:solidFill>
            </a:endParaRPr>
          </a:p>
          <a:p>
            <a:pPr marL="457200" lvl="0" indent="0" algn="l" rtl="0">
              <a:spcBef>
                <a:spcPts val="0"/>
              </a:spcBef>
              <a:spcAft>
                <a:spcPts val="0"/>
              </a:spcAft>
              <a:buNone/>
            </a:pPr>
            <a:endParaRPr sz="2000">
              <a:solidFill>
                <a:schemeClr val="dk1"/>
              </a:solidFill>
            </a:endParaRPr>
          </a:p>
          <a:p>
            <a:pPr marL="457200" marR="0" lvl="0" indent="0" algn="l" rtl="0">
              <a:lnSpc>
                <a:spcPct val="100000"/>
              </a:lnSpc>
              <a:spcBef>
                <a:spcPts val="0"/>
              </a:spcBef>
              <a:spcAft>
                <a:spcPts val="0"/>
              </a:spcAft>
              <a:buNone/>
            </a:pPr>
            <a:endParaRPr sz="2000">
              <a:solidFill>
                <a:schemeClr val="dk1"/>
              </a:solidFill>
            </a:endParaRPr>
          </a:p>
          <a:p>
            <a:pPr marL="0" marR="0" lvl="0" indent="0" algn="l" rtl="0">
              <a:lnSpc>
                <a:spcPct val="100000"/>
              </a:lnSpc>
              <a:spcBef>
                <a:spcPts val="0"/>
              </a:spcBef>
              <a:spcAft>
                <a:spcPts val="0"/>
              </a:spcAft>
              <a:buNone/>
            </a:pPr>
            <a:endParaRPr sz="2000">
              <a:solidFill>
                <a:schemeClr val="dk1"/>
              </a:solidFill>
            </a:endParaRPr>
          </a:p>
          <a:p>
            <a:pPr marL="0" lvl="0" indent="0" algn="l" rtl="0">
              <a:spcBef>
                <a:spcPts val="0"/>
              </a:spcBef>
              <a:spcAft>
                <a:spcPts val="0"/>
              </a:spcAft>
              <a:buNone/>
            </a:pPr>
            <a:endParaRPr sz="2000">
              <a:solidFill>
                <a:schemeClr val="dk1"/>
              </a:solidFill>
            </a:endParaRPr>
          </a:p>
          <a:p>
            <a:pPr marL="457200" marR="0" lvl="0" indent="0" algn="l" rtl="0">
              <a:lnSpc>
                <a:spcPct val="100000"/>
              </a:lnSpc>
              <a:spcBef>
                <a:spcPts val="0"/>
              </a:spcBef>
              <a:spcAft>
                <a:spcPts val="0"/>
              </a:spcAft>
              <a:buNone/>
            </a:pPr>
            <a:endParaRPr sz="2000">
              <a:solidFill>
                <a:schemeClr val="dk1"/>
              </a:solidFill>
            </a:endParaRPr>
          </a:p>
          <a:p>
            <a:pPr marL="0" marR="0" lvl="0" indent="0" algn="l" rtl="0">
              <a:lnSpc>
                <a:spcPct val="100000"/>
              </a:lnSpc>
              <a:spcBef>
                <a:spcPts val="400"/>
              </a:spcBef>
              <a:spcAft>
                <a:spcPts val="0"/>
              </a:spcAft>
              <a:buNone/>
            </a:pPr>
            <a:endParaRPr sz="1400" b="1" i="0" u="none" strike="noStrike" cap="none">
              <a:solidFill>
                <a:srgbClr val="000000"/>
              </a:solidFill>
            </a:endParaRPr>
          </a:p>
        </p:txBody>
      </p:sp>
      <p:sp>
        <p:nvSpPr>
          <p:cNvPr id="114" name="Google Shape;114;p1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a:spLocks noGrp="1"/>
          </p:cNvSpPr>
          <p:nvPr>
            <p:ph type="title" idx="4294967295"/>
          </p:nvPr>
        </p:nvSpPr>
        <p:spPr>
          <a:xfrm>
            <a:off x="684225" y="300600"/>
            <a:ext cx="8001000" cy="824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Why Use Small Business Evaluation Factors?</a:t>
            </a:r>
          </a:p>
        </p:txBody>
      </p:sp>
      <p:sp>
        <p:nvSpPr>
          <p:cNvPr id="120" name="Google Shape;120;p20"/>
          <p:cNvSpPr txBox="1"/>
          <p:nvPr/>
        </p:nvSpPr>
        <p:spPr>
          <a:xfrm>
            <a:off x="685800" y="1200150"/>
            <a:ext cx="8001000" cy="33192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Fulfills public policy objectives</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Supports key Administration priority</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Helps agencies, including GSA, attain their SB goals</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Conveys message that federal agencies take small business seriously</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Benefits the US economy </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Contributes to job creation</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Improves innovation in the federal marketplace</a:t>
            </a:r>
            <a:endParaRPr sz="3600">
              <a:solidFill>
                <a:schemeClr val="dk1"/>
              </a:solidFill>
            </a:endParaRPr>
          </a:p>
          <a:p>
            <a:pPr marL="457200" lvl="0" indent="-337185" algn="l" rtl="0">
              <a:lnSpc>
                <a:spcPct val="115000"/>
              </a:lnSpc>
              <a:spcBef>
                <a:spcPts val="0"/>
              </a:spcBef>
              <a:spcAft>
                <a:spcPts val="0"/>
              </a:spcAft>
              <a:buClr>
                <a:schemeClr val="dk1"/>
              </a:buClr>
              <a:buSzPct val="100000"/>
              <a:buChar char="●"/>
            </a:pPr>
            <a:r>
              <a:rPr lang="en-US" sz="3600">
                <a:solidFill>
                  <a:schemeClr val="dk1"/>
                </a:solidFill>
              </a:rPr>
              <a:t>Statutory requirements</a:t>
            </a:r>
            <a:endParaRPr sz="3600">
              <a:solidFill>
                <a:schemeClr val="dk1"/>
              </a:solidFill>
            </a:endParaRPr>
          </a:p>
          <a:p>
            <a:pPr marL="457200" lvl="0" indent="0" algn="l" rtl="0">
              <a:lnSpc>
                <a:spcPct val="115000"/>
              </a:lnSpc>
              <a:spcBef>
                <a:spcPts val="0"/>
              </a:spcBef>
              <a:spcAft>
                <a:spcPts val="0"/>
              </a:spcAft>
              <a:buNone/>
            </a:pPr>
            <a:endParaRPr sz="2350">
              <a:solidFill>
                <a:schemeClr val="dk1"/>
              </a:solidFill>
            </a:endParaRPr>
          </a:p>
          <a:p>
            <a:pPr marL="457200" lvl="0" indent="0" algn="l" rtl="0">
              <a:lnSpc>
                <a:spcPct val="115000"/>
              </a:lnSpc>
              <a:spcBef>
                <a:spcPts val="0"/>
              </a:spcBef>
              <a:spcAft>
                <a:spcPts val="0"/>
              </a:spcAft>
              <a:buNone/>
            </a:pPr>
            <a:endParaRPr sz="235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p:txBody>
      </p:sp>
      <p:sp>
        <p:nvSpPr>
          <p:cNvPr id="121" name="Google Shape;121;p2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Types of Small Business Evaluation Factors</a:t>
            </a:r>
          </a:p>
        </p:txBody>
      </p:sp>
      <p:sp>
        <p:nvSpPr>
          <p:cNvPr id="127" name="Google Shape;127;p21"/>
          <p:cNvSpPr/>
          <p:nvPr/>
        </p:nvSpPr>
        <p:spPr>
          <a:xfrm>
            <a:off x="684225" y="1200150"/>
            <a:ext cx="7772400" cy="256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a:solidFill>
                <a:schemeClr val="dk1"/>
              </a:solidFill>
            </a:endParaRPr>
          </a:p>
          <a:p>
            <a:pPr marL="457200" marR="0" lvl="0" indent="-355600" algn="l" rtl="0">
              <a:lnSpc>
                <a:spcPct val="100000"/>
              </a:lnSpc>
              <a:spcBef>
                <a:spcPts val="0"/>
              </a:spcBef>
              <a:spcAft>
                <a:spcPts val="0"/>
              </a:spcAft>
              <a:buClr>
                <a:schemeClr val="dk1"/>
              </a:buClr>
              <a:buSzPts val="2000"/>
              <a:buAutoNum type="arabicPeriod"/>
            </a:pPr>
            <a:r>
              <a:rPr lang="en-US" sz="2000">
                <a:solidFill>
                  <a:schemeClr val="dk1"/>
                </a:solidFill>
              </a:rPr>
              <a:t>Small Business and Socio-economic Evaluation Factor</a:t>
            </a:r>
            <a:endParaRPr sz="2000">
              <a:solidFill>
                <a:schemeClr val="dk1"/>
              </a:solidFill>
            </a:endParaRPr>
          </a:p>
          <a:p>
            <a:pPr marL="914400" marR="0" lvl="0" indent="0" algn="l" rtl="0">
              <a:lnSpc>
                <a:spcPct val="100000"/>
              </a:lnSpc>
              <a:spcBef>
                <a:spcPts val="0"/>
              </a:spcBef>
              <a:spcAft>
                <a:spcPts val="0"/>
              </a:spcAft>
              <a:buNone/>
            </a:pPr>
            <a:endParaRPr sz="2000">
              <a:solidFill>
                <a:schemeClr val="dk1"/>
              </a:solidFill>
            </a:endParaRPr>
          </a:p>
          <a:p>
            <a:pPr marL="457200" marR="0" lvl="0" indent="-355600" algn="l" rtl="0">
              <a:lnSpc>
                <a:spcPct val="100000"/>
              </a:lnSpc>
              <a:spcBef>
                <a:spcPts val="0"/>
              </a:spcBef>
              <a:spcAft>
                <a:spcPts val="0"/>
              </a:spcAft>
              <a:buClr>
                <a:schemeClr val="dk1"/>
              </a:buClr>
              <a:buSzPts val="2000"/>
              <a:buAutoNum type="arabicPeriod"/>
            </a:pPr>
            <a:r>
              <a:rPr lang="en-US" sz="2000">
                <a:solidFill>
                  <a:schemeClr val="dk1"/>
                </a:solidFill>
              </a:rPr>
              <a:t>Small Business Participation Plan Evaluation Factor</a:t>
            </a:r>
            <a:endParaRPr sz="2000">
              <a:solidFill>
                <a:schemeClr val="dk1"/>
              </a:solidFill>
            </a:endParaRPr>
          </a:p>
          <a:p>
            <a:pPr marL="914400" marR="0" lvl="0" indent="0" algn="l" rtl="0">
              <a:lnSpc>
                <a:spcPct val="100000"/>
              </a:lnSpc>
              <a:spcBef>
                <a:spcPts val="0"/>
              </a:spcBef>
              <a:spcAft>
                <a:spcPts val="0"/>
              </a:spcAft>
              <a:buNone/>
            </a:pPr>
            <a:endParaRPr sz="2000">
              <a:solidFill>
                <a:schemeClr val="dk1"/>
              </a:solidFill>
            </a:endParaRPr>
          </a:p>
          <a:p>
            <a:pPr marL="457200" marR="0" lvl="0" indent="-355600" algn="l" rtl="0">
              <a:lnSpc>
                <a:spcPct val="100000"/>
              </a:lnSpc>
              <a:spcBef>
                <a:spcPts val="0"/>
              </a:spcBef>
              <a:spcAft>
                <a:spcPts val="0"/>
              </a:spcAft>
              <a:buClr>
                <a:schemeClr val="dk1"/>
              </a:buClr>
              <a:buSzPts val="2000"/>
              <a:buAutoNum type="arabicPeriod"/>
            </a:pPr>
            <a:r>
              <a:rPr lang="en-US" sz="2000">
                <a:solidFill>
                  <a:schemeClr val="dk1"/>
                </a:solidFill>
              </a:rPr>
              <a:t>Subcontracting Achievement Past Performance Evaluation Factor</a:t>
            </a:r>
            <a:endParaRPr sz="2000">
              <a:solidFill>
                <a:schemeClr val="dk1"/>
              </a:solidFill>
            </a:endParaRPr>
          </a:p>
          <a:p>
            <a:pPr marL="457200" marR="0" lvl="0" indent="0" algn="l" rtl="0">
              <a:lnSpc>
                <a:spcPct val="100000"/>
              </a:lnSpc>
              <a:spcBef>
                <a:spcPts val="0"/>
              </a:spcBef>
              <a:spcAft>
                <a:spcPts val="0"/>
              </a:spcAft>
              <a:buNone/>
            </a:pPr>
            <a:endParaRPr sz="2000">
              <a:solidFill>
                <a:schemeClr val="dk1"/>
              </a:solidFill>
            </a:endParaRPr>
          </a:p>
          <a:p>
            <a:pPr marL="0" marR="0" lvl="0" indent="0" algn="l" rtl="0">
              <a:lnSpc>
                <a:spcPct val="100000"/>
              </a:lnSpc>
              <a:spcBef>
                <a:spcPts val="40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a:spLocks noGrp="1"/>
          </p:cNvSpPr>
          <p:nvPr>
            <p:ph type="title" idx="4294967295"/>
          </p:nvPr>
        </p:nvSpPr>
        <p:spPr>
          <a:xfrm>
            <a:off x="684225" y="297778"/>
            <a:ext cx="7769100" cy="8274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Small Business and Socio-economic Evaluation Factor </a:t>
            </a:r>
          </a:p>
        </p:txBody>
      </p:sp>
      <p:sp>
        <p:nvSpPr>
          <p:cNvPr id="134" name="Google Shape;134;p22"/>
          <p:cNvSpPr/>
          <p:nvPr/>
        </p:nvSpPr>
        <p:spPr>
          <a:xfrm>
            <a:off x="684225" y="1200150"/>
            <a:ext cx="7772400" cy="3403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200"/>
              </a:spcBef>
              <a:spcAft>
                <a:spcPts val="0"/>
              </a:spcAft>
              <a:buClr>
                <a:schemeClr val="dk1"/>
              </a:buClr>
              <a:buSzPts val="2000"/>
              <a:buChar char="●"/>
            </a:pPr>
            <a:r>
              <a:rPr lang="en-US" sz="2000">
                <a:solidFill>
                  <a:schemeClr val="dk1"/>
                </a:solidFill>
              </a:rPr>
              <a:t>A means to increase the use of small business or socio-economic small businesses, such as WOSB  or HUBZone</a:t>
            </a:r>
            <a:endParaRPr sz="2000">
              <a:solidFill>
                <a:schemeClr val="dk1"/>
              </a:solidFill>
              <a:highlight>
                <a:srgbClr val="FFFF00"/>
              </a:highlight>
            </a:endParaRPr>
          </a:p>
          <a:p>
            <a:pPr marL="457200" lvl="0" indent="-355600" algn="l" rtl="0">
              <a:lnSpc>
                <a:spcPct val="100000"/>
              </a:lnSpc>
              <a:spcBef>
                <a:spcPts val="1200"/>
              </a:spcBef>
              <a:spcAft>
                <a:spcPts val="0"/>
              </a:spcAft>
              <a:buClr>
                <a:schemeClr val="dk1"/>
              </a:buClr>
              <a:buSzPts val="2000"/>
              <a:buChar char="●"/>
            </a:pPr>
            <a:r>
              <a:rPr lang="en-US" sz="2000">
                <a:solidFill>
                  <a:schemeClr val="dk1"/>
                </a:solidFill>
              </a:rPr>
              <a:t>In an unrestricted solicitation may use SB Evaluation Factor</a:t>
            </a:r>
            <a:endParaRPr sz="2000">
              <a:solidFill>
                <a:schemeClr val="dk1"/>
              </a:solidFill>
            </a:endParaRPr>
          </a:p>
          <a:p>
            <a:pPr marL="457200" lvl="0" indent="-355600" algn="l" rtl="0">
              <a:lnSpc>
                <a:spcPct val="100000"/>
              </a:lnSpc>
              <a:spcBef>
                <a:spcPts val="1200"/>
              </a:spcBef>
              <a:spcAft>
                <a:spcPts val="0"/>
              </a:spcAft>
              <a:buClr>
                <a:schemeClr val="dk1"/>
              </a:buClr>
              <a:buSzPts val="2000"/>
              <a:buChar char="●"/>
            </a:pPr>
            <a:r>
              <a:rPr lang="en-US" sz="2000">
                <a:solidFill>
                  <a:schemeClr val="dk1"/>
                </a:solidFill>
              </a:rPr>
              <a:t>In a SB set-aside could use Socio-economic Evaluation Factor </a:t>
            </a:r>
            <a:endParaRPr sz="2000">
              <a:solidFill>
                <a:schemeClr val="dk1"/>
              </a:solidFill>
            </a:endParaRPr>
          </a:p>
          <a:p>
            <a:pPr marL="457200" lvl="0" indent="-355600" algn="l" rtl="0">
              <a:lnSpc>
                <a:spcPct val="100000"/>
              </a:lnSpc>
              <a:spcBef>
                <a:spcPts val="1000"/>
              </a:spcBef>
              <a:spcAft>
                <a:spcPts val="0"/>
              </a:spcAft>
              <a:buClr>
                <a:schemeClr val="dk1"/>
              </a:buClr>
              <a:buSzPts val="2000"/>
              <a:buChar char="●"/>
            </a:pPr>
            <a:r>
              <a:rPr lang="en-US" sz="2000">
                <a:solidFill>
                  <a:schemeClr val="dk1"/>
                </a:solidFill>
              </a:rPr>
              <a:t>Task orders, BPA’s, and using GSA Schedules </a:t>
            </a:r>
            <a:endParaRPr sz="2000">
              <a:solidFill>
                <a:schemeClr val="dk1"/>
              </a:solidFill>
            </a:endParaRPr>
          </a:p>
          <a:p>
            <a:pPr marL="0" lvl="0" indent="0" algn="l" rtl="0">
              <a:lnSpc>
                <a:spcPct val="100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50" u="sng">
              <a:solidFill>
                <a:schemeClr val="hlink"/>
              </a:solidFill>
              <a:highlight>
                <a:srgbClr val="FFFFFF"/>
              </a:highlight>
              <a:latin typeface="Times New Roman"/>
              <a:ea typeface="Times New Roman"/>
              <a:cs typeface="Times New Roman"/>
              <a:sym typeface="Times New Roman"/>
            </a:endParaRPr>
          </a:p>
          <a:p>
            <a:pPr marL="457200" marR="0" lvl="0" indent="0" algn="l" rtl="0">
              <a:lnSpc>
                <a:spcPct val="100000"/>
              </a:lnSpc>
              <a:spcBef>
                <a:spcPts val="1200"/>
              </a:spcBef>
              <a:spcAft>
                <a:spcPts val="0"/>
              </a:spcAft>
              <a:buNone/>
            </a:pPr>
            <a:endParaRPr sz="2000">
              <a:solidFill>
                <a:schemeClr val="dk1"/>
              </a:solidFill>
            </a:endParaRPr>
          </a:p>
        </p:txBody>
      </p:sp>
      <p:sp>
        <p:nvSpPr>
          <p:cNvPr id="135" name="Google Shape;135;p2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On-screen Show (16:9)</PresentationFormat>
  <Paragraphs>215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Open Sans</vt:lpstr>
      <vt:lpstr>Calibri</vt:lpstr>
      <vt:lpstr>Roboto</vt:lpstr>
      <vt:lpstr>Times New Roman</vt:lpstr>
      <vt:lpstr>Blank Presentation</vt:lpstr>
      <vt:lpstr>Small Business Works 2022: Navigating Equity in Procurement</vt:lpstr>
      <vt:lpstr>Evaluating Small Business in Source Selection </vt:lpstr>
      <vt:lpstr>Learning Objectives</vt:lpstr>
      <vt:lpstr>Evaluation Factors</vt:lpstr>
      <vt:lpstr>Encouraging the Use of Small Businesses </vt:lpstr>
      <vt:lpstr>Small Business Evaluation Factors</vt:lpstr>
      <vt:lpstr>Why Use Small Business Evaluation Factors?</vt:lpstr>
      <vt:lpstr>Types of Small Business Evaluation Factors</vt:lpstr>
      <vt:lpstr>Small Business and Socio-economic Evaluation Factor </vt:lpstr>
      <vt:lpstr>Support for Small Disadvantaged Businesses </vt:lpstr>
      <vt:lpstr>Socio-economic Evaluation Factor Example</vt:lpstr>
      <vt:lpstr>Socio-economic Evaluation Factor Example </vt:lpstr>
      <vt:lpstr>SB Participation Plan Evaluation Factor</vt:lpstr>
      <vt:lpstr>SB Participation Plan Evaluation Factor Example</vt:lpstr>
      <vt:lpstr>Department of Defense Acquisitions </vt:lpstr>
      <vt:lpstr>DoD Small Business Participation Plan Factor Examples*</vt:lpstr>
      <vt:lpstr>DoD SB Participation Plan Template </vt:lpstr>
      <vt:lpstr>Subcontracting Achievement Past Performance Evaluation Factor</vt:lpstr>
      <vt:lpstr>Subcontracting Achievement Past Performance Evaluation Factor Example</vt:lpstr>
      <vt:lpstr>Subcontracting Achievement Past Performance Evaluation Factor Example</vt:lpstr>
      <vt:lpstr>Why use a small business evaluation factor if not required?</vt:lpstr>
      <vt:lpstr>Best Practices</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Navigating Equity in Procurement</dc:title>
  <cp:lastModifiedBy>YolandaGJohnson</cp:lastModifiedBy>
  <cp:revision>1</cp:revision>
  <dcterms:modified xsi:type="dcterms:W3CDTF">2022-07-27T13:36:41Z</dcterms:modified>
</cp:coreProperties>
</file>