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Century Gothic" panose="020B0502020202020204" pitchFamily="34" charset="0"/>
      <p:regular r:id="rId35"/>
      <p:bold r:id="rId36"/>
      <p:italic r:id="rId37"/>
      <p:boldItalic r:id="rId38"/>
    </p:embeddedFont>
    <p:embeddedFont>
      <p:font typeface="Merriweather" panose="00000500000000000000" pitchFamily="2" charset="0"/>
      <p:regular r:id="rId39"/>
      <p:bold r:id="rId40"/>
      <p:italic r:id="rId41"/>
      <p:boldItalic r:id="rId42"/>
    </p:embeddedFont>
    <p:embeddedFont>
      <p:font typeface="Play" panose="020B0604020202020204" charset="0"/>
      <p:regular r:id="rId43"/>
      <p:bold r:id="rId44"/>
    </p:embeddedFont>
    <p:embeddedFont>
      <p:font typeface="Times" panose="02020603050405020304" pitchFamily="18" charset="0"/>
      <p:regular r:id="rId45"/>
      <p:bold r:id="rId46"/>
      <p:italic r:id="rId47"/>
      <p:boldItalic r:id="rId48"/>
    </p:embeddedFont>
  </p:embeddedFontLst>
  <p:custDataLst>
    <p:tags r:id="rId4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CDB8C9-D94B-4DF5-9CFF-8896514DB9EE}">
  <a:tblStyle styleId="{06CDB8C9-D94B-4DF5-9CFF-8896514DB9E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46" autoAdjust="0"/>
    <p:restoredTop sz="86432" autoAdjust="0"/>
  </p:normalViewPr>
  <p:slideViewPr>
    <p:cSldViewPr snapToGrid="0">
      <p:cViewPr varScale="1">
        <p:scale>
          <a:sx n="102" d="100"/>
          <a:sy n="102" d="100"/>
        </p:scale>
        <p:origin x="108" y="426"/>
      </p:cViewPr>
      <p:guideLst>
        <p:guide orient="horz" pos="1620"/>
        <p:guide pos="2880"/>
      </p:guideLst>
    </p:cSldViewPr>
  </p:slideViewPr>
  <p:outlineViewPr>
    <p:cViewPr>
      <p:scale>
        <a:sx n="33" d="100"/>
        <a:sy n="33" d="100"/>
      </p:scale>
      <p:origin x="0" y="-9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d3ea90bee4_0_473:notes"/>
          <p:cNvSpPr txBox="1"/>
          <p:nvPr/>
        </p:nvSpPr>
        <p:spPr>
          <a:xfrm>
            <a:off x="0" y="0"/>
            <a:ext cx="3038100" cy="465600"/>
          </a:xfrm>
          <a:prstGeom prst="rect">
            <a:avLst/>
          </a:prstGeom>
          <a:noFill/>
          <a:ln>
            <a:noFill/>
          </a:ln>
        </p:spPr>
        <p:txBody>
          <a:bodyPr spcFirstLastPara="1" wrap="square" lIns="92925" tIns="46450" rIns="92925" bIns="46450" anchor="t"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a:ea typeface="Times"/>
              <a:cs typeface="Times"/>
              <a:sym typeface="Times"/>
            </a:endParaRPr>
          </a:p>
        </p:txBody>
      </p:sp>
      <p:sp>
        <p:nvSpPr>
          <p:cNvPr id="311" name="Google Shape;311;g3d3ea90bee4_0_473:notes"/>
          <p:cNvSpPr txBox="1"/>
          <p:nvPr/>
        </p:nvSpPr>
        <p:spPr>
          <a:xfrm>
            <a:off x="3972257" y="0"/>
            <a:ext cx="3038100" cy="465600"/>
          </a:xfrm>
          <a:prstGeom prst="rect">
            <a:avLst/>
          </a:prstGeom>
          <a:noFill/>
          <a:ln>
            <a:noFill/>
          </a:ln>
        </p:spPr>
        <p:txBody>
          <a:bodyPr spcFirstLastPara="1" wrap="square" lIns="92925" tIns="46450" rIns="92925" bIns="46450" anchor="t"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a:ea typeface="Times"/>
              <a:cs typeface="Times"/>
              <a:sym typeface="Times"/>
            </a:endParaRPr>
          </a:p>
        </p:txBody>
      </p:sp>
      <p:sp>
        <p:nvSpPr>
          <p:cNvPr id="312" name="Google Shape;312;g3d3ea90bee4_0_473:notes"/>
          <p:cNvSpPr txBox="1"/>
          <p:nvPr/>
        </p:nvSpPr>
        <p:spPr>
          <a:xfrm>
            <a:off x="3972257" y="8830658"/>
            <a:ext cx="3038100" cy="465600"/>
          </a:xfrm>
          <a:prstGeom prst="rect">
            <a:avLst/>
          </a:prstGeom>
          <a:noFill/>
          <a:ln>
            <a:noFill/>
          </a:ln>
        </p:spPr>
        <p:txBody>
          <a:bodyPr spcFirstLastPara="1" wrap="square" lIns="92925" tIns="46450" rIns="92925" bIns="464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Times"/>
                <a:ea typeface="Times"/>
                <a:cs typeface="Times"/>
                <a:sym typeface="Times"/>
              </a:rPr>
              <a:t>10</a:t>
            </a:fld>
            <a:endParaRPr sz="1200" b="0" i="0" u="none" strike="noStrike" cap="none">
              <a:solidFill>
                <a:schemeClr val="dk1"/>
              </a:solidFill>
              <a:latin typeface="Times"/>
              <a:ea typeface="Times"/>
              <a:cs typeface="Times"/>
              <a:sym typeface="Times"/>
            </a:endParaRPr>
          </a:p>
        </p:txBody>
      </p:sp>
      <p:sp>
        <p:nvSpPr>
          <p:cNvPr id="313" name="Google Shape;313;g3d3ea90bee4_0_47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4" name="Google Shape;314;g3d3ea90bee4_0_473:notes"/>
          <p:cNvSpPr txBox="1">
            <a:spLocks noGrp="1"/>
          </p:cNvSpPr>
          <p:nvPr>
            <p:ph type="body" idx="1"/>
          </p:nvPr>
        </p:nvSpPr>
        <p:spPr>
          <a:xfrm>
            <a:off x="935634" y="4414561"/>
            <a:ext cx="5139000" cy="41856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36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d3ea90bee4_0_4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2" name="Google Shape;322;g3d3ea90bee4_0_482:notes"/>
          <p:cNvSpPr txBox="1">
            <a:spLocks noGrp="1"/>
          </p:cNvSpPr>
          <p:nvPr>
            <p:ph type="body" idx="1"/>
          </p:nvPr>
        </p:nvSpPr>
        <p:spPr>
          <a:xfrm>
            <a:off x="108505" y="4172031"/>
            <a:ext cx="6793500" cy="43347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100"/>
              <a:buNone/>
            </a:pPr>
            <a:endParaRPr/>
          </a:p>
        </p:txBody>
      </p:sp>
      <p:sp>
        <p:nvSpPr>
          <p:cNvPr id="323" name="Google Shape;323;g3d3ea90bee4_0_482:notes"/>
          <p:cNvSpPr txBox="1">
            <a:spLocks noGrp="1"/>
          </p:cNvSpPr>
          <p:nvPr>
            <p:ph type="sldNum" idx="12"/>
          </p:nvPr>
        </p:nvSpPr>
        <p:spPr>
          <a:xfrm>
            <a:off x="3971925" y="8831263"/>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d3ea90bee4_0_48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1" name="Google Shape;331;g3d3ea90bee4_0_489:notes"/>
          <p:cNvSpPr txBox="1">
            <a:spLocks noGrp="1"/>
          </p:cNvSpPr>
          <p:nvPr>
            <p:ph type="body" idx="1"/>
          </p:nvPr>
        </p:nvSpPr>
        <p:spPr>
          <a:xfrm>
            <a:off x="108505" y="4172031"/>
            <a:ext cx="6793500" cy="43347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100"/>
              <a:buNone/>
            </a:pPr>
            <a:endParaRPr/>
          </a:p>
        </p:txBody>
      </p:sp>
      <p:sp>
        <p:nvSpPr>
          <p:cNvPr id="332" name="Google Shape;332;g3d3ea90bee4_0_489:notes"/>
          <p:cNvSpPr txBox="1">
            <a:spLocks noGrp="1"/>
          </p:cNvSpPr>
          <p:nvPr>
            <p:ph type="sldNum" idx="12"/>
          </p:nvPr>
        </p:nvSpPr>
        <p:spPr>
          <a:xfrm>
            <a:off x="3971925" y="8831263"/>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d3ea90bee4_1_212: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g3d3ea90bee4_1_212: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Alliant 2 page: https://www.gsa.gov/technology/it-contract-vehicles-and-purchasing-programs/gwacs/alliant-2</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Alliant 2 FAQ: https://origin-www.gsa.gov/technology/it-contract-vehicles-and-purchasing-programs/gwacs/alliant-2/alliant-2-faq</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GSA GWAC overview page: https://www.gsa.gov/technology/it-contract-vehicles-and-purchasing-programs/gwacs</a:t>
            </a:r>
            <a:endParaRPr/>
          </a:p>
        </p:txBody>
      </p:sp>
      <p:sp>
        <p:nvSpPr>
          <p:cNvPr id="341" name="Google Shape;341;g3d3ea90bee4_1_212: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13</a:t>
            </a:fld>
            <a:endParaRPr sz="18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d3ea90bee4_1_233: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2" name="Google Shape;362;g3d3ea90bee4_1_233: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- 8(a) STARS III page: https://www.gsa.gov/technology/it-contract-vehicles-and-purchasing-programs/gwacs/8a-stars-iii</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GSA GWAC overview page: https://www.gsa.gov/technology/it-contract-vehicles-and-purchasing-programs/gwacs</a:t>
            </a:r>
            <a:endParaRPr/>
          </a:p>
        </p:txBody>
      </p:sp>
      <p:sp>
        <p:nvSpPr>
          <p:cNvPr id="363" name="Google Shape;363;g3d3ea90bee4_1_233: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14</a:t>
            </a:fld>
            <a:endParaRPr sz="18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d3ea90bee4_1_254: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g3d3ea90bee4_1_254: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VETS 2 page: https://www.gsa.gov/technology/it-contract-vehicles-and-purchasing-programs/gwacs/vets-2</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Polaris page: https://www.gsa.gov/technology/it-contract-vehicles-and-purchasing-programs/gwacs/polarisr</a:t>
            </a:r>
            <a:endParaRPr/>
          </a:p>
        </p:txBody>
      </p:sp>
      <p:sp>
        <p:nvSpPr>
          <p:cNvPr id="385" name="Google Shape;385;g3d3ea90bee4_1_254: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15</a:t>
            </a:fld>
            <a:endParaRPr sz="18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d3ea90bee4_0_222:notes"/>
          <p:cNvSpPr txBox="1"/>
          <p:nvPr/>
        </p:nvSpPr>
        <p:spPr>
          <a:xfrm>
            <a:off x="0" y="0"/>
            <a:ext cx="3038100" cy="465600"/>
          </a:xfrm>
          <a:prstGeom prst="rect">
            <a:avLst/>
          </a:prstGeom>
          <a:noFill/>
          <a:ln>
            <a:noFill/>
          </a:ln>
        </p:spPr>
        <p:txBody>
          <a:bodyPr spcFirstLastPara="1" wrap="square" lIns="92925" tIns="46450" rIns="92925" bIns="46450" anchor="t"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a:ea typeface="Times"/>
              <a:cs typeface="Times"/>
              <a:sym typeface="Times"/>
            </a:endParaRPr>
          </a:p>
        </p:txBody>
      </p:sp>
      <p:sp>
        <p:nvSpPr>
          <p:cNvPr id="401" name="Google Shape;401;g3d3ea90bee4_0_222:notes"/>
          <p:cNvSpPr txBox="1"/>
          <p:nvPr/>
        </p:nvSpPr>
        <p:spPr>
          <a:xfrm>
            <a:off x="3972257" y="0"/>
            <a:ext cx="3038100" cy="465600"/>
          </a:xfrm>
          <a:prstGeom prst="rect">
            <a:avLst/>
          </a:prstGeom>
          <a:noFill/>
          <a:ln>
            <a:noFill/>
          </a:ln>
        </p:spPr>
        <p:txBody>
          <a:bodyPr spcFirstLastPara="1" wrap="square" lIns="92925" tIns="46450" rIns="92925" bIns="46450" anchor="t"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a:ea typeface="Times"/>
              <a:cs typeface="Times"/>
              <a:sym typeface="Times"/>
            </a:endParaRPr>
          </a:p>
        </p:txBody>
      </p:sp>
      <p:sp>
        <p:nvSpPr>
          <p:cNvPr id="402" name="Google Shape;402;g3d3ea90bee4_0_222:notes"/>
          <p:cNvSpPr txBox="1"/>
          <p:nvPr/>
        </p:nvSpPr>
        <p:spPr>
          <a:xfrm>
            <a:off x="3972257" y="8830658"/>
            <a:ext cx="3038100" cy="465600"/>
          </a:xfrm>
          <a:prstGeom prst="rect">
            <a:avLst/>
          </a:prstGeom>
          <a:noFill/>
          <a:ln>
            <a:noFill/>
          </a:ln>
        </p:spPr>
        <p:txBody>
          <a:bodyPr spcFirstLastPara="1" wrap="square" lIns="92925" tIns="46450" rIns="92925" bIns="464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Times"/>
                <a:ea typeface="Times"/>
                <a:cs typeface="Times"/>
                <a:sym typeface="Times"/>
              </a:rPr>
              <a:t>16</a:t>
            </a:fld>
            <a:endParaRPr sz="1200" b="0" i="0" u="none" strike="noStrike" cap="none">
              <a:solidFill>
                <a:schemeClr val="dk1"/>
              </a:solidFill>
              <a:latin typeface="Times"/>
              <a:ea typeface="Times"/>
              <a:cs typeface="Times"/>
              <a:sym typeface="Times"/>
            </a:endParaRPr>
          </a:p>
        </p:txBody>
      </p:sp>
      <p:sp>
        <p:nvSpPr>
          <p:cNvPr id="403" name="Google Shape;403;g3d3ea90bee4_0_2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4" name="Google Shape;404;g3d3ea90bee4_0_222:notes"/>
          <p:cNvSpPr txBox="1">
            <a:spLocks noGrp="1"/>
          </p:cNvSpPr>
          <p:nvPr>
            <p:ph type="body" idx="1"/>
          </p:nvPr>
        </p:nvSpPr>
        <p:spPr>
          <a:xfrm>
            <a:off x="935634" y="4414561"/>
            <a:ext cx="5139000" cy="41856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36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d3ea90bee4_1_309: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1" name="Google Shape;441;g3d3ea90bee4_1_309: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FAR 16.505 ordering: https://www.acquisition.gov/far/16.505?searchTerms=FAR+16.505</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GSA DPA page: https://www.gsa.gov/technology/it-contract-vehicles-and-purchasing-programs/gwacs/how-to-use-gwacs/request-procurement-authority</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Vehicle pages used for ordering-window facts: Alliant 2, 8(a) STARS III, VETS 2, Polaris</a:t>
            </a:r>
            <a:endParaRPr/>
          </a:p>
        </p:txBody>
      </p:sp>
      <p:sp>
        <p:nvSpPr>
          <p:cNvPr id="442" name="Google Shape;442;g3d3ea90bee4_1_309: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17</a:t>
            </a:fld>
            <a:endParaRPr sz="18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d3ea90bee4_1_344: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6" name="Google Shape;476;g3d3ea90bee4_1_344: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GSA GWAC overview page: https://www.gsa.gov/technology/it-contract-vehicles-and-purchasing-programs/gwacs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Alliant 2 page: https://www.gsa.gov/technology/it-contract-vehicles-and-purchasing-programs/gwacs/alliant-2</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- 8(a) STARS III page: https://www.gsa.gov/technology/it-contract-vehicles-and-purchasing-programs/gwacs/8a-stars-iii</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VETS 2 page: https://www.gsa.gov/technology/it-contract-vehicles-and-purchasing-programs/gwacs/vets-2</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Polaris page: https://www.gsa.gov/technology/it-contract-vehicles-and-purchasing-programs/gwacs/polarisr</a:t>
            </a:r>
            <a:endParaRPr/>
          </a:p>
        </p:txBody>
      </p:sp>
      <p:sp>
        <p:nvSpPr>
          <p:cNvPr id="477" name="Google Shape;477;g3d3ea90bee4_1_344: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18</a:t>
            </a:fld>
            <a:endParaRPr sz="18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d3ea90bee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0" name="Google Shape;570;g3d3ea90bee4_0_3:notes"/>
          <p:cNvSpPr>
            <a:spLocks noGrp="1" noRot="1" noChangeAspect="1"/>
          </p:cNvSpPr>
          <p:nvPr>
            <p:ph type="sldImg" idx="2"/>
          </p:nvPr>
        </p:nvSpPr>
        <p:spPr>
          <a:xfrm>
            <a:off x="-47625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d0e6622c4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d0e6622c4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d3ea90bee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5" name="Google Shape;655;g3d3ea90bee4_0_85:notes"/>
          <p:cNvSpPr>
            <a:spLocks noGrp="1" noRot="1" noChangeAspect="1"/>
          </p:cNvSpPr>
          <p:nvPr>
            <p:ph type="sldImg" idx="2"/>
          </p:nvPr>
        </p:nvSpPr>
        <p:spPr>
          <a:xfrm>
            <a:off x="-47625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3d3ea90bee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9" name="Google Shape;679;g3d3ea90bee4_0_163:notes"/>
          <p:cNvSpPr>
            <a:spLocks noGrp="1" noRot="1" noChangeAspect="1"/>
          </p:cNvSpPr>
          <p:nvPr>
            <p:ph type="sldImg" idx="2"/>
          </p:nvPr>
        </p:nvSpPr>
        <p:spPr>
          <a:xfrm>
            <a:off x="-47625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3d3ea90bee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1" name="Google Shape;691;g3d3ea90bee4_0_174:notes"/>
          <p:cNvSpPr>
            <a:spLocks noGrp="1" noRot="1" noChangeAspect="1"/>
          </p:cNvSpPr>
          <p:nvPr>
            <p:ph type="sldImg" idx="2"/>
          </p:nvPr>
        </p:nvSpPr>
        <p:spPr>
          <a:xfrm>
            <a:off x="-47625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3d3ea90bee4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3" name="Google Shape;703;g3d3ea90bee4_0_185:notes"/>
          <p:cNvSpPr>
            <a:spLocks noGrp="1" noRot="1" noChangeAspect="1"/>
          </p:cNvSpPr>
          <p:nvPr>
            <p:ph type="sldImg" idx="2"/>
          </p:nvPr>
        </p:nvSpPr>
        <p:spPr>
          <a:xfrm>
            <a:off x="-47625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3d3ea90bee4_0_196: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5" name="Google Shape;715;g3d3ea90bee4_0_196: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This slide lists the primary sources used throughout the deck.</a:t>
            </a:r>
            <a:endParaRPr/>
          </a:p>
        </p:txBody>
      </p:sp>
      <p:sp>
        <p:nvSpPr>
          <p:cNvPr id="716" name="Google Shape;716;g3d3ea90bee4_0_196: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24</a:t>
            </a:fld>
            <a:endParaRPr sz="18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3d3ea90bee4_1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8" name="Google Shape;728;g3d3ea90bee4_1_456:notes"/>
          <p:cNvSpPr>
            <a:spLocks noGrp="1" noRot="1" noChangeAspect="1"/>
          </p:cNvSpPr>
          <p:nvPr>
            <p:ph type="sldImg" idx="2"/>
          </p:nvPr>
        </p:nvSpPr>
        <p:spPr>
          <a:xfrm>
            <a:off x="-47625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3d4269420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2" name="Google Shape;742;g3d426942029_0_0:notes"/>
          <p:cNvSpPr>
            <a:spLocks noGrp="1" noRot="1" noChangeAspect="1"/>
          </p:cNvSpPr>
          <p:nvPr>
            <p:ph type="sldImg" idx="2"/>
          </p:nvPr>
        </p:nvSpPr>
        <p:spPr>
          <a:xfrm>
            <a:off x="-47625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3d42694202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6" name="Google Shape;756;g3d426942029_0_18:notes"/>
          <p:cNvSpPr>
            <a:spLocks noGrp="1" noRot="1" noChangeAspect="1"/>
          </p:cNvSpPr>
          <p:nvPr>
            <p:ph type="sldImg" idx="2"/>
          </p:nvPr>
        </p:nvSpPr>
        <p:spPr>
          <a:xfrm>
            <a:off x="-47625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3d3ea90bee4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0" name="Google Shape;770;g3d3ea90bee4_0_209:notes"/>
          <p:cNvSpPr>
            <a:spLocks noGrp="1" noRot="1" noChangeAspect="1"/>
          </p:cNvSpPr>
          <p:nvPr>
            <p:ph type="sldImg" idx="2"/>
          </p:nvPr>
        </p:nvSpPr>
        <p:spPr>
          <a:xfrm>
            <a:off x="-47625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d3ea90bee4_1_437: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2" name="Google Shape;782;g3d3ea90bee4_1_437: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GSA GWAC overview page: https://www.gsa.gov/technology/it-contract-vehicles-and-purchasing-programs/gwacs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Vehicle pages for Alliant 2, 8(a) STARS III, VETS 2, and Polaris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FAR 16.505 ordering: https://www.acquisition.gov/far/16.505?searchTerms=FAR+16.505</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GSA DPA page: https://www.gsa.gov/technology/it-contract-vehicles-and-purchasing-programs/gwacs/how-to-use-gwacs/request-procurement-authority</a:t>
            </a:r>
            <a:endParaRPr/>
          </a:p>
        </p:txBody>
      </p:sp>
      <p:sp>
        <p:nvSpPr>
          <p:cNvPr id="783" name="Google Shape;783;g3d3ea90bee4_1_437: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29</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d3ea90bee4_1_0: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g3d3ea90bee4_1_0: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[Sources]</a:t>
            </a:r>
            <a:br>
              <a:rPr lang="en" sz="1200" b="0" i="0" u="none" strike="noStrike" cap="none">
                <a:solidFill>
                  <a:schemeClr val="dk1"/>
                </a:solidFill>
                <a:latin typeface="Arial"/>
                <a:ea typeface="Arial"/>
                <a:cs typeface="Arial"/>
                <a:sym typeface="Arial"/>
              </a:rPr>
            </a:br>
            <a:r>
              <a:rPr lang="en" sz="1200" b="0" i="0" u="none" strike="noStrike" cap="none">
                <a:solidFill>
                  <a:schemeClr val="dk1"/>
                </a:solidFill>
                <a:latin typeface="Arial"/>
                <a:ea typeface="Arial"/>
                <a:cs typeface="Arial"/>
                <a:sym typeface="Arial"/>
              </a:rPr>
              <a:t>- GSA GWAC overview page: https://www.gsa.gov/technology/it-contract-vehicles-and-purchasing-programs/gwacs</a:t>
            </a:r>
            <a:br>
              <a:rPr lang="en" sz="1200" b="0" i="0" u="none" strike="noStrike" cap="none">
                <a:solidFill>
                  <a:schemeClr val="dk1"/>
                </a:solidFill>
                <a:latin typeface="Arial"/>
                <a:ea typeface="Arial"/>
                <a:cs typeface="Arial"/>
                <a:sym typeface="Arial"/>
              </a:rPr>
            </a:br>
            <a:r>
              <a:rPr lang="en" sz="1200" b="0" i="0" u="none" strike="noStrike" cap="none">
                <a:solidFill>
                  <a:schemeClr val="dk1"/>
                </a:solidFill>
                <a:latin typeface="Arial"/>
                <a:ea typeface="Arial"/>
                <a:cs typeface="Arial"/>
                <a:sym typeface="Arial"/>
              </a:rPr>
              <a:t>- Acquisition.gov FAR 16.505 ordering: https://www.acquisition.gov/far/16.505?searchTerms=FAR+16.505</a:t>
            </a:r>
            <a:endParaRPr/>
          </a:p>
        </p:txBody>
      </p:sp>
      <p:sp>
        <p:nvSpPr>
          <p:cNvPr id="90" name="Google Shape;90;g3d3ea90bee4_1_0: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3</a:t>
            </a:fld>
            <a:endParaRPr sz="180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3d3ea90bee4_0_129: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2" name="Google Shape;802;g3d3ea90bee4_0_129: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This slide lists the primary sources used throughout the deck.</a:t>
            </a:r>
            <a:endParaRPr/>
          </a:p>
        </p:txBody>
      </p:sp>
      <p:sp>
        <p:nvSpPr>
          <p:cNvPr id="803" name="Google Shape;803;g3d3ea90bee4_0_129: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30</a:t>
            </a:fld>
            <a:endParaRPr sz="18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3d0e6622c4c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3d0e6622c4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d0e6622c4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3d0e6622c4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d3ea90bee4_1_29: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3d3ea90bee4_1_29: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GSA GWAC overview page: https://www.gsa.gov/technology/it-contract-vehicles-and-purchasing-programs/gwacs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GSA DPA page: https://www.gsa.gov/technology/it-contract-vehicles-and-purchasing-programs/gwacs/how-to-use-gwacs/request-procurement-authority</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FAR 16.505 ordering: https://www.acquisition.gov/far/16.505?searchTerms=FAR+16.505</a:t>
            </a:r>
            <a:endParaRPr/>
          </a:p>
        </p:txBody>
      </p:sp>
      <p:sp>
        <p:nvSpPr>
          <p:cNvPr id="112" name="Google Shape;112;g3d3ea90bee4_1_29: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4</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d3ea90bee4_1_50: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g3d3ea90bee4_1_50: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GSA GWAC overview page: https://www.gsa.gov/technology/it-contract-vehicles-and-purchasing-programs/gwacs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FAR 16.505(a)-(b): https://www.acquisition.gov/far/16.505?searchTerms=FAR+16.505</a:t>
            </a:r>
            <a:endParaRPr/>
          </a:p>
        </p:txBody>
      </p:sp>
      <p:sp>
        <p:nvSpPr>
          <p:cNvPr id="134" name="Google Shape;134;g3d3ea90bee4_1_50: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5</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d3ea90bee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d3ea90bee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d3ea90bee4_1_157: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g3d3ea90bee4_1_157: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GSA GWAC overview page: https://www.gsa.gov/technology/it-contract-vehicles-and-purchasing-programs/gwacs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- 8(a) STARS III features and pricing tool references: https://www.gsa.gov/technology/it-contract-vehicles-and-purchasing-programs/gwacs/8a-stars-iii</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Alliant 2 FAQ: https://origin-www.gsa.gov/technology/it-contract-vehicles-and-purchasing-programs/gwacs/alliant-2/alliant-2-faq</a:t>
            </a:r>
            <a:endParaRPr/>
          </a:p>
        </p:txBody>
      </p:sp>
      <p:sp>
        <p:nvSpPr>
          <p:cNvPr id="172" name="Google Shape;172;g3d3ea90bee4_1_157: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7</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d3ea90bee4_1_195: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g3d3ea90bee4_1_195: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GSA DPA request page: https://www.gsa.gov/technology/it-contract-vehicles-and-purchasing-programs/gwacs/how-to-use-gwacs/request-procurement-authority</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FAR 16.505(a)(2) and 16.505(b)(1): https://www.acquisition.gov/far/16.505?searchTerms=FAR+16.505</a:t>
            </a:r>
            <a:endParaRPr/>
          </a:p>
        </p:txBody>
      </p:sp>
      <p:sp>
        <p:nvSpPr>
          <p:cNvPr id="211" name="Google Shape;211;g3d3ea90bee4_1_195: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8</a:t>
            </a:fld>
            <a:endParaRPr sz="18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d3ea90bee4_1_75:notes"/>
          <p:cNvSpPr>
            <a:spLocks noGrp="1" noRot="1" noChangeAspect="1"/>
          </p:cNvSpPr>
          <p:nvPr>
            <p:ph type="sldImg" idx="2"/>
          </p:nvPr>
        </p:nvSpPr>
        <p:spPr>
          <a:xfrm>
            <a:off x="-874713" y="0"/>
            <a:ext cx="3998913" cy="224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g3d3ea90bee4_1_75:notes"/>
          <p:cNvSpPr txBox="1">
            <a:spLocks noGrp="1"/>
          </p:cNvSpPr>
          <p:nvPr>
            <p:ph type="body" idx="1"/>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[Sources]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GSA GWAC overview page: https://www.gsa.gov/technology/it-contract-vehicles-and-purchasing-programs/gwacs</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Alliant 2 page: https://www.gsa.gov/technology/it-contract-vehicles-and-purchasing-programs/gwacs/alliant-2</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- 8(a) STARS III page: https://www.gsa.gov/technology/it-contract-vehicles-and-purchasing-programs/gwacs/8a-stars-iii</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VETS 2 page: https://www.gsa.gov/technology/it-contract-vehicles-and-purchasing-programs/gwacs/vets-2</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Polaris page: https://www.gsa.gov/technology/it-contract-vehicles-and-purchasing-programs/gwacs/polarisr</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 Alliant 3 news release: https://www.gsa.gov/about-us/newsroom/news-releases/gsas-new-alliant-3-gwac-awards-02202026</a:t>
            </a:r>
            <a:endParaRPr/>
          </a:p>
        </p:txBody>
      </p:sp>
      <p:sp>
        <p:nvSpPr>
          <p:cNvPr id="229" name="Google Shape;229;g3d3ea90bee4_1_75:notes"/>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9</a:t>
            </a:fld>
            <a:endParaRPr sz="18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www.gsa.gov/itc"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sldNum" idx="12"/>
          </p:nvPr>
        </p:nvSpPr>
        <p:spPr>
          <a:xfrm>
            <a:off x="8472458" y="47775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p:nvPr/>
        </p:nvSpPr>
        <p:spPr>
          <a:xfrm>
            <a:off x="9525" y="0"/>
            <a:ext cx="9144000" cy="1033500"/>
          </a:xfrm>
          <a:prstGeom prst="rect">
            <a:avLst/>
          </a:prstGeom>
          <a:solidFill>
            <a:srgbClr val="FFFF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endParaRPr sz="700">
              <a:latin typeface="Century Gothic"/>
              <a:ea typeface="Century Gothic"/>
              <a:cs typeface="Century Gothic"/>
              <a:sym typeface="Century Gothic"/>
            </a:endParaRPr>
          </a:p>
        </p:txBody>
      </p:sp>
      <p:pic>
        <p:nvPicPr>
          <p:cNvPr id="15" name="Google Shape;15;p2" title="GSA Star Mark 250 2026 Logo STARMARK SIGNATURE_300dpi.png"/>
          <p:cNvPicPr preferRelativeResize="0"/>
          <p:nvPr/>
        </p:nvPicPr>
        <p:blipFill>
          <a:blip r:embed="rId2">
            <a:alphaModFix/>
          </a:blip>
          <a:stretch>
            <a:fillRect/>
          </a:stretch>
        </p:blipFill>
        <p:spPr>
          <a:xfrm>
            <a:off x="491750" y="200060"/>
            <a:ext cx="2190163" cy="638951"/>
          </a:xfrm>
          <a:prstGeom prst="rect">
            <a:avLst/>
          </a:prstGeom>
          <a:noFill/>
          <a:ln>
            <a:noFill/>
          </a:ln>
        </p:spPr>
      </p:pic>
      <p:pic>
        <p:nvPicPr>
          <p:cNvPr id="16" name="Google Shape;16;p2" title="FAST 2026 Full Color.png"/>
          <p:cNvPicPr preferRelativeResize="0"/>
          <p:nvPr/>
        </p:nvPicPr>
        <p:blipFill>
          <a:blip r:embed="rId3">
            <a:alphaModFix/>
          </a:blip>
          <a:stretch>
            <a:fillRect/>
          </a:stretch>
        </p:blipFill>
        <p:spPr>
          <a:xfrm>
            <a:off x="5553100" y="1388688"/>
            <a:ext cx="2919352" cy="29193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Presenters">
  <p:cSld name="BLANK_1_1">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2" name="Google Shape;52;p11"/>
          <p:cNvGrpSpPr/>
          <p:nvPr/>
        </p:nvGrpSpPr>
        <p:grpSpPr>
          <a:xfrm>
            <a:off x="1673938" y="1221550"/>
            <a:ext cx="2123600" cy="2131650"/>
            <a:chOff x="3388225" y="1623400"/>
            <a:chExt cx="2123600" cy="2131650"/>
          </a:xfrm>
        </p:grpSpPr>
        <p:sp>
          <p:nvSpPr>
            <p:cNvPr id="53" name="Google Shape;53;p11"/>
            <p:cNvSpPr/>
            <p:nvPr/>
          </p:nvSpPr>
          <p:spPr>
            <a:xfrm>
              <a:off x="3388225" y="162340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 name="Google Shape;54;p11"/>
            <p:cNvSpPr/>
            <p:nvPr/>
          </p:nvSpPr>
          <p:spPr>
            <a:xfrm rot="10800000">
              <a:off x="4963125" y="320635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55" name="Google Shape;55;p11"/>
          <p:cNvGrpSpPr/>
          <p:nvPr/>
        </p:nvGrpSpPr>
        <p:grpSpPr>
          <a:xfrm>
            <a:off x="5346438" y="1221550"/>
            <a:ext cx="2123600" cy="2131650"/>
            <a:chOff x="3388225" y="1623400"/>
            <a:chExt cx="2123600" cy="2131650"/>
          </a:xfrm>
        </p:grpSpPr>
        <p:sp>
          <p:nvSpPr>
            <p:cNvPr id="56" name="Google Shape;56;p11"/>
            <p:cNvSpPr/>
            <p:nvPr/>
          </p:nvSpPr>
          <p:spPr>
            <a:xfrm>
              <a:off x="3388225" y="162340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11"/>
            <p:cNvSpPr/>
            <p:nvPr/>
          </p:nvSpPr>
          <p:spPr>
            <a:xfrm rot="10800000">
              <a:off x="4963125" y="320635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SA_MASTER">
  <p:cSld name="GSA_MASTER">
    <p:bg>
      <p:bgPr>
        <a:solidFill>
          <a:srgbClr val="F7F9FC"/>
        </a:solidFill>
        <a:effectLst/>
      </p:bgPr>
    </p:bg>
    <p:spTree>
      <p:nvGrpSpPr>
        <p:cNvPr id="1" name="Shape 58"/>
        <p:cNvGrpSpPr/>
        <p:nvPr/>
      </p:nvGrpSpPr>
      <p:grpSpPr>
        <a:xfrm>
          <a:off x="0" y="0"/>
          <a:ext cx="0" cy="0"/>
          <a:chOff x="0" y="0"/>
          <a:chExt cx="0" cy="0"/>
        </a:xfrm>
      </p:grpSpPr>
      <p:sp>
        <p:nvSpPr>
          <p:cNvPr id="59" name="Google Shape;59;p12"/>
          <p:cNvSpPr/>
          <p:nvPr/>
        </p:nvSpPr>
        <p:spPr>
          <a:xfrm>
            <a:off x="0" y="0"/>
            <a:ext cx="9143771" cy="274320"/>
          </a:xfrm>
          <a:prstGeom prst="rect">
            <a:avLst/>
          </a:prstGeom>
          <a:solidFill>
            <a:srgbClr val="0B3A6E"/>
          </a:solidFill>
          <a:ln w="12700" cap="flat" cmpd="sng">
            <a:solidFill>
              <a:srgbClr val="0B3A6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0" name="Google Shape;60;p12"/>
          <p:cNvSpPr/>
          <p:nvPr/>
        </p:nvSpPr>
        <p:spPr>
          <a:xfrm>
            <a:off x="0" y="4903470"/>
            <a:ext cx="9143771" cy="240030"/>
          </a:xfrm>
          <a:prstGeom prst="rect">
            <a:avLst/>
          </a:prstGeom>
          <a:solidFill>
            <a:srgbClr val="0B3A6E"/>
          </a:solidFill>
          <a:ln w="12700" cap="flat" cmpd="sng">
            <a:solidFill>
              <a:srgbClr val="0B3A6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1" name="Google Shape;61;p12"/>
          <p:cNvSpPr/>
          <p:nvPr/>
        </p:nvSpPr>
        <p:spPr>
          <a:xfrm>
            <a:off x="240030" y="4924044"/>
            <a:ext cx="2057400" cy="12344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800"/>
              <a:buFont typeface="Arial"/>
              <a:buNone/>
            </a:pPr>
            <a:r>
              <a:rPr lang="en" sz="800" b="1">
                <a:solidFill>
                  <a:srgbClr val="FFFFFF"/>
                </a:solidFill>
                <a:latin typeface="Arial"/>
                <a:ea typeface="Arial"/>
                <a:cs typeface="Arial"/>
                <a:sym typeface="Arial"/>
              </a:rPr>
              <a:t>GSA GWACs</a:t>
            </a:r>
            <a:endParaRPr sz="800">
              <a:solidFill>
                <a:schemeClr val="dk1"/>
              </a:solidFill>
              <a:latin typeface="Arial"/>
              <a:ea typeface="Arial"/>
              <a:cs typeface="Arial"/>
              <a:sym typeface="Arial"/>
            </a:endParaRPr>
          </a:p>
        </p:txBody>
      </p:sp>
      <p:sp>
        <p:nvSpPr>
          <p:cNvPr id="62" name="Google Shape;62;p12"/>
          <p:cNvSpPr/>
          <p:nvPr/>
        </p:nvSpPr>
        <p:spPr>
          <a:xfrm>
            <a:off x="7303770" y="4924044"/>
            <a:ext cx="1508760" cy="1234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FFFFFF"/>
              </a:buClr>
              <a:buSzPts val="800"/>
              <a:buFont typeface="Arial"/>
              <a:buNone/>
            </a:pPr>
            <a:r>
              <a:rPr lang="en" sz="800">
                <a:solidFill>
                  <a:srgbClr val="FFFFFF"/>
                </a:solidFill>
                <a:latin typeface="Arial"/>
                <a:ea typeface="Arial"/>
                <a:cs typeface="Arial"/>
                <a:sym typeface="Arial"/>
              </a:rPr>
              <a:t>Prepared March 2026</a:t>
            </a:r>
            <a:endParaRPr sz="800">
              <a:solidFill>
                <a:schemeClr val="dk1"/>
              </a:solidFill>
              <a:latin typeface="Arial"/>
              <a:ea typeface="Arial"/>
              <a:cs typeface="Arial"/>
              <a:sym typeface="Arial"/>
            </a:endParaRPr>
          </a:p>
        </p:txBody>
      </p:sp>
      <p:sp>
        <p:nvSpPr>
          <p:cNvPr id="63" name="Google Shape;63;p12"/>
          <p:cNvSpPr txBox="1">
            <a:spLocks noGrp="1"/>
          </p:cNvSpPr>
          <p:nvPr>
            <p:ph type="sldNum" idx="12"/>
          </p:nvPr>
        </p:nvSpPr>
        <p:spPr>
          <a:xfrm>
            <a:off x="8846820" y="4924044"/>
            <a:ext cx="150876" cy="123444"/>
          </a:xfrm>
          <a:prstGeom prst="rect">
            <a:avLst/>
          </a:prstGeom>
          <a:noFill/>
          <a:ln>
            <a:noFill/>
          </a:ln>
        </p:spPr>
        <p:txBody>
          <a:bodyPr spcFirstLastPara="1" wrap="square" lIns="68575" tIns="34275" rIns="68575" bIns="34275" anchor="t" anchorCtr="0">
            <a:noAutofit/>
          </a:bodyPr>
          <a:lstStyle>
            <a:lvl1pPr marL="0" marR="0" lvl="0" indent="0" algn="r">
              <a:spcBef>
                <a:spcPts val="0"/>
              </a:spcBef>
              <a:buNone/>
              <a:defRPr sz="800" b="0" i="0" u="none" strike="noStrike" cap="none">
                <a:solidFill>
                  <a:srgbClr val="FFFFFF"/>
                </a:solidFill>
                <a:latin typeface="Arial"/>
                <a:ea typeface="Arial"/>
                <a:cs typeface="Arial"/>
                <a:sym typeface="Arial"/>
              </a:defRPr>
            </a:lvl1pPr>
            <a:lvl2pPr marL="0" marR="0" lvl="1" indent="0" algn="r">
              <a:spcBef>
                <a:spcPts val="0"/>
              </a:spcBef>
              <a:buNone/>
              <a:defRPr sz="800" b="0" i="0" u="none" strike="noStrike" cap="none">
                <a:solidFill>
                  <a:srgbClr val="FFFFFF"/>
                </a:solidFill>
                <a:latin typeface="Arial"/>
                <a:ea typeface="Arial"/>
                <a:cs typeface="Arial"/>
                <a:sym typeface="Arial"/>
              </a:defRPr>
            </a:lvl2pPr>
            <a:lvl3pPr marL="0" marR="0" lvl="2" indent="0" algn="r">
              <a:spcBef>
                <a:spcPts val="0"/>
              </a:spcBef>
              <a:buNone/>
              <a:defRPr sz="800" b="0" i="0" u="none" strike="noStrike" cap="none">
                <a:solidFill>
                  <a:srgbClr val="FFFFFF"/>
                </a:solidFill>
                <a:latin typeface="Arial"/>
                <a:ea typeface="Arial"/>
                <a:cs typeface="Arial"/>
                <a:sym typeface="Arial"/>
              </a:defRPr>
            </a:lvl3pPr>
            <a:lvl4pPr marL="0" marR="0" lvl="3" indent="0" algn="r">
              <a:spcBef>
                <a:spcPts val="0"/>
              </a:spcBef>
              <a:buNone/>
              <a:defRPr sz="800" b="0" i="0" u="none" strike="noStrike" cap="none">
                <a:solidFill>
                  <a:srgbClr val="FFFFFF"/>
                </a:solidFill>
                <a:latin typeface="Arial"/>
                <a:ea typeface="Arial"/>
                <a:cs typeface="Arial"/>
                <a:sym typeface="Arial"/>
              </a:defRPr>
            </a:lvl4pPr>
            <a:lvl5pPr marL="0" marR="0" lvl="4" indent="0" algn="r">
              <a:spcBef>
                <a:spcPts val="0"/>
              </a:spcBef>
              <a:buNone/>
              <a:defRPr sz="800" b="0" i="0" u="none" strike="noStrike" cap="none">
                <a:solidFill>
                  <a:srgbClr val="FFFFFF"/>
                </a:solidFill>
                <a:latin typeface="Arial"/>
                <a:ea typeface="Arial"/>
                <a:cs typeface="Arial"/>
                <a:sym typeface="Arial"/>
              </a:defRPr>
            </a:lvl5pPr>
            <a:lvl6pPr marL="0" marR="0" lvl="5" indent="0" algn="r">
              <a:spcBef>
                <a:spcPts val="0"/>
              </a:spcBef>
              <a:buNone/>
              <a:defRPr sz="800" b="0" i="0" u="none" strike="noStrike" cap="none">
                <a:solidFill>
                  <a:srgbClr val="FFFFFF"/>
                </a:solidFill>
                <a:latin typeface="Arial"/>
                <a:ea typeface="Arial"/>
                <a:cs typeface="Arial"/>
                <a:sym typeface="Arial"/>
              </a:defRPr>
            </a:lvl6pPr>
            <a:lvl7pPr marL="0" marR="0" lvl="6" indent="0" algn="r">
              <a:spcBef>
                <a:spcPts val="0"/>
              </a:spcBef>
              <a:buNone/>
              <a:defRPr sz="800" b="0" i="0" u="none" strike="noStrike" cap="none">
                <a:solidFill>
                  <a:srgbClr val="FFFFFF"/>
                </a:solidFill>
                <a:latin typeface="Arial"/>
                <a:ea typeface="Arial"/>
                <a:cs typeface="Arial"/>
                <a:sym typeface="Arial"/>
              </a:defRPr>
            </a:lvl7pPr>
            <a:lvl8pPr marL="0" marR="0" lvl="7" indent="0" algn="r">
              <a:spcBef>
                <a:spcPts val="0"/>
              </a:spcBef>
              <a:buNone/>
              <a:defRPr sz="800" b="0" i="0" u="none" strike="noStrike" cap="none">
                <a:solidFill>
                  <a:srgbClr val="FFFFFF"/>
                </a:solidFill>
                <a:latin typeface="Arial"/>
                <a:ea typeface="Arial"/>
                <a:cs typeface="Arial"/>
                <a:sym typeface="Arial"/>
              </a:defRPr>
            </a:lvl8pPr>
            <a:lvl9pPr marL="0" marR="0" lvl="8" indent="0" algn="r">
              <a:spcBef>
                <a:spcPts val="0"/>
              </a:spcBef>
              <a:buNone/>
              <a:defRPr sz="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2">
  <p:cSld name="1_Title and body 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528640" y="241210"/>
            <a:ext cx="81582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2800"/>
              <a:buNone/>
              <a:defRPr sz="3000" b="1">
                <a:solidFill>
                  <a:srgbClr val="434343"/>
                </a:solidFill>
              </a:defRPr>
            </a:lvl1pPr>
            <a:lvl2pPr lvl="1" algn="l">
              <a:lnSpc>
                <a:spcPct val="100000"/>
              </a:lnSpc>
              <a:spcBef>
                <a:spcPts val="0"/>
              </a:spcBef>
              <a:spcAft>
                <a:spcPts val="0"/>
              </a:spcAft>
              <a:buClr>
                <a:srgbClr val="434343"/>
              </a:buClr>
              <a:buSzPts val="2800"/>
              <a:buNone/>
              <a:defRPr>
                <a:solidFill>
                  <a:srgbClr val="434343"/>
                </a:solidFill>
              </a:defRPr>
            </a:lvl2pPr>
            <a:lvl3pPr lvl="2" algn="l">
              <a:lnSpc>
                <a:spcPct val="100000"/>
              </a:lnSpc>
              <a:spcBef>
                <a:spcPts val="0"/>
              </a:spcBef>
              <a:spcAft>
                <a:spcPts val="0"/>
              </a:spcAft>
              <a:buClr>
                <a:srgbClr val="434343"/>
              </a:buClr>
              <a:buSzPts val="2800"/>
              <a:buNone/>
              <a:defRPr>
                <a:solidFill>
                  <a:srgbClr val="434343"/>
                </a:solidFill>
              </a:defRPr>
            </a:lvl3pPr>
            <a:lvl4pPr lvl="3" algn="l">
              <a:lnSpc>
                <a:spcPct val="100000"/>
              </a:lnSpc>
              <a:spcBef>
                <a:spcPts val="0"/>
              </a:spcBef>
              <a:spcAft>
                <a:spcPts val="0"/>
              </a:spcAft>
              <a:buClr>
                <a:srgbClr val="434343"/>
              </a:buClr>
              <a:buSzPts val="2800"/>
              <a:buNone/>
              <a:defRPr>
                <a:solidFill>
                  <a:srgbClr val="434343"/>
                </a:solidFill>
              </a:defRPr>
            </a:lvl4pPr>
            <a:lvl5pPr lvl="4" algn="l">
              <a:lnSpc>
                <a:spcPct val="100000"/>
              </a:lnSpc>
              <a:spcBef>
                <a:spcPts val="0"/>
              </a:spcBef>
              <a:spcAft>
                <a:spcPts val="0"/>
              </a:spcAft>
              <a:buClr>
                <a:srgbClr val="434343"/>
              </a:buClr>
              <a:buSzPts val="2800"/>
              <a:buNone/>
              <a:defRPr>
                <a:solidFill>
                  <a:srgbClr val="434343"/>
                </a:solidFill>
              </a:defRPr>
            </a:lvl5pPr>
            <a:lvl6pPr lvl="5" algn="l">
              <a:lnSpc>
                <a:spcPct val="100000"/>
              </a:lnSpc>
              <a:spcBef>
                <a:spcPts val="0"/>
              </a:spcBef>
              <a:spcAft>
                <a:spcPts val="0"/>
              </a:spcAft>
              <a:buClr>
                <a:srgbClr val="434343"/>
              </a:buClr>
              <a:buSzPts val="2800"/>
              <a:buNone/>
              <a:defRPr>
                <a:solidFill>
                  <a:srgbClr val="434343"/>
                </a:solidFill>
              </a:defRPr>
            </a:lvl6pPr>
            <a:lvl7pPr lvl="6" algn="l">
              <a:lnSpc>
                <a:spcPct val="100000"/>
              </a:lnSpc>
              <a:spcBef>
                <a:spcPts val="0"/>
              </a:spcBef>
              <a:spcAft>
                <a:spcPts val="0"/>
              </a:spcAft>
              <a:buClr>
                <a:srgbClr val="434343"/>
              </a:buClr>
              <a:buSzPts val="2800"/>
              <a:buNone/>
              <a:defRPr>
                <a:solidFill>
                  <a:srgbClr val="434343"/>
                </a:solidFill>
              </a:defRPr>
            </a:lvl7pPr>
            <a:lvl8pPr lvl="7" algn="l">
              <a:lnSpc>
                <a:spcPct val="100000"/>
              </a:lnSpc>
              <a:spcBef>
                <a:spcPts val="0"/>
              </a:spcBef>
              <a:spcAft>
                <a:spcPts val="0"/>
              </a:spcAft>
              <a:buClr>
                <a:srgbClr val="434343"/>
              </a:buClr>
              <a:buSzPts val="2800"/>
              <a:buNone/>
              <a:defRPr>
                <a:solidFill>
                  <a:srgbClr val="434343"/>
                </a:solidFill>
              </a:defRPr>
            </a:lvl8pPr>
            <a:lvl9pPr lvl="8" algn="l">
              <a:lnSpc>
                <a:spcPct val="100000"/>
              </a:lnSpc>
              <a:spcBef>
                <a:spcPts val="0"/>
              </a:spcBef>
              <a:spcAft>
                <a:spcPts val="0"/>
              </a:spcAft>
              <a:buClr>
                <a:srgbClr val="434343"/>
              </a:buClr>
              <a:buSzPts val="2800"/>
              <a:buNone/>
              <a:defRPr>
                <a:solidFill>
                  <a:srgbClr val="434343"/>
                </a:solidFill>
              </a:defRPr>
            </a:lvl9pPr>
          </a:lstStyle>
          <a:p>
            <a:endParaRPr/>
          </a:p>
        </p:txBody>
      </p:sp>
      <p:sp>
        <p:nvSpPr>
          <p:cNvPr id="67" name="Google Shape;67;p14"/>
          <p:cNvSpPr txBox="1">
            <a:spLocks noGrp="1"/>
          </p:cNvSpPr>
          <p:nvPr>
            <p:ph type="body" idx="1"/>
          </p:nvPr>
        </p:nvSpPr>
        <p:spPr>
          <a:xfrm>
            <a:off x="528640" y="1287535"/>
            <a:ext cx="8158200" cy="3281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8" name="Google Shape;68;p14"/>
          <p:cNvSpPr txBox="1">
            <a:spLocks noGrp="1"/>
          </p:cNvSpPr>
          <p:nvPr>
            <p:ph type="sldNum" idx="12"/>
          </p:nvPr>
        </p:nvSpPr>
        <p:spPr>
          <a:xfrm>
            <a:off x="8240925" y="4899072"/>
            <a:ext cx="548700" cy="2445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4"/>
          <p:cNvPicPr preferRelativeResize="0"/>
          <p:nvPr/>
        </p:nvPicPr>
        <p:blipFill rotWithShape="1">
          <a:blip r:embed="rId3">
            <a:alphaModFix/>
          </a:blip>
          <a:srcRect t="93459"/>
          <a:stretch/>
        </p:blipFill>
        <p:spPr>
          <a:xfrm>
            <a:off x="-2775" y="4869295"/>
            <a:ext cx="9144003" cy="274200"/>
          </a:xfrm>
          <a:prstGeom prst="rect">
            <a:avLst/>
          </a:prstGeom>
          <a:noFill/>
          <a:ln>
            <a:noFill/>
          </a:ln>
        </p:spPr>
      </p:pic>
      <p:cxnSp>
        <p:nvCxnSpPr>
          <p:cNvPr id="70" name="Google Shape;70;p14"/>
          <p:cNvCxnSpPr/>
          <p:nvPr/>
        </p:nvCxnSpPr>
        <p:spPr>
          <a:xfrm>
            <a:off x="528640" y="1001159"/>
            <a:ext cx="8158200" cy="0"/>
          </a:xfrm>
          <a:prstGeom prst="straightConnector1">
            <a:avLst/>
          </a:prstGeom>
          <a:noFill/>
          <a:ln w="38100" cap="flat" cmpd="sng">
            <a:solidFill>
              <a:srgbClr val="478EC8"/>
            </a:solidFill>
            <a:prstDash val="solid"/>
            <a:round/>
            <a:headEnd type="none" w="sm" len="sm"/>
            <a:tailEnd type="none" w="sm" len="sm"/>
          </a:ln>
        </p:spPr>
      </p:cxnSp>
      <p:sp>
        <p:nvSpPr>
          <p:cNvPr id="71" name="Google Shape;71;p14"/>
          <p:cNvSpPr txBox="1"/>
          <p:nvPr/>
        </p:nvSpPr>
        <p:spPr>
          <a:xfrm>
            <a:off x="3543300" y="4871169"/>
            <a:ext cx="2057400" cy="27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900" b="1" i="0" u="none" strike="noStrike" cap="none">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www.gsa.gov/</a:t>
            </a:r>
            <a:r>
              <a:rPr lang="en" sz="900" b="1" i="0" u="none" strike="noStrike" cap="none">
                <a:solidFill>
                  <a:schemeClr val="lt1"/>
                </a:solidFill>
                <a:latin typeface="Arial"/>
                <a:ea typeface="Arial"/>
                <a:cs typeface="Arial"/>
                <a:sym typeface="Arial"/>
              </a:rPr>
              <a:t>itc</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19" name="Google Shape;19;p3"/>
          <p:cNvSpPr txBox="1">
            <a:spLocks noGrp="1"/>
          </p:cNvSpPr>
          <p:nvPr>
            <p:ph type="sldNum" idx="12"/>
          </p:nvPr>
        </p:nvSpPr>
        <p:spPr>
          <a:xfrm>
            <a:off x="8472458" y="47775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53408" y="475846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4" title="FAST 2026 Blue.png"/>
          <p:cNvPicPr preferRelativeResize="0"/>
          <p:nvPr/>
        </p:nvPicPr>
        <p:blipFill>
          <a:blip r:embed="rId2">
            <a:alphaModFix amt="15000"/>
          </a:blip>
          <a:stretch>
            <a:fillRect/>
          </a:stretch>
        </p:blipFill>
        <p:spPr>
          <a:xfrm>
            <a:off x="8500175" y="3961226"/>
            <a:ext cx="643825" cy="643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7" name="Google Shape;27;p5"/>
          <p:cNvSpPr txBox="1">
            <a:spLocks noGrp="1"/>
          </p:cNvSpPr>
          <p:nvPr>
            <p:ph type="body" idx="1"/>
          </p:nvPr>
        </p:nvSpPr>
        <p:spPr>
          <a:xfrm>
            <a:off x="311700" y="1152475"/>
            <a:ext cx="3666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75846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5" title="FAST 2026 Blue.png"/>
          <p:cNvPicPr preferRelativeResize="0"/>
          <p:nvPr/>
        </p:nvPicPr>
        <p:blipFill>
          <a:blip r:embed="rId2">
            <a:alphaModFix amt="15000"/>
          </a:blip>
          <a:stretch>
            <a:fillRect/>
          </a:stretch>
        </p:blipFill>
        <p:spPr>
          <a:xfrm>
            <a:off x="8500175" y="3961226"/>
            <a:ext cx="643825" cy="643825"/>
          </a:xfrm>
          <a:prstGeom prst="rect">
            <a:avLst/>
          </a:prstGeom>
          <a:noFill/>
          <a:ln>
            <a:noFill/>
          </a:ln>
        </p:spPr>
      </p:pic>
      <p:sp>
        <p:nvSpPr>
          <p:cNvPr id="30" name="Google Shape;30;p5"/>
          <p:cNvSpPr txBox="1">
            <a:spLocks noGrp="1"/>
          </p:cNvSpPr>
          <p:nvPr>
            <p:ph type="body" idx="2"/>
          </p:nvPr>
        </p:nvSpPr>
        <p:spPr>
          <a:xfrm>
            <a:off x="4805850" y="1152475"/>
            <a:ext cx="3666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amp; Image">
  <p:cSld name="ONE_COLUMN_TEXT">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311700" y="1389600"/>
            <a:ext cx="4968300" cy="31794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6"/>
          <p:cNvSpPr txBox="1">
            <a:spLocks noGrp="1"/>
          </p:cNvSpPr>
          <p:nvPr>
            <p:ph type="sldNum" idx="12"/>
          </p:nvPr>
        </p:nvSpPr>
        <p:spPr>
          <a:xfrm>
            <a:off x="8472458" y="475846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6" title="FAST 2026 Blue.png"/>
          <p:cNvPicPr preferRelativeResize="0"/>
          <p:nvPr/>
        </p:nvPicPr>
        <p:blipFill>
          <a:blip r:embed="rId2">
            <a:alphaModFix amt="15000"/>
          </a:blip>
          <a:stretch>
            <a:fillRect/>
          </a:stretch>
        </p:blipFill>
        <p:spPr>
          <a:xfrm>
            <a:off x="8500175" y="3961226"/>
            <a:ext cx="643825" cy="643825"/>
          </a:xfrm>
          <a:prstGeom prst="rect">
            <a:avLst/>
          </a:prstGeom>
          <a:noFill/>
          <a:ln>
            <a:noFill/>
          </a:ln>
        </p:spPr>
      </p:pic>
      <p:sp>
        <p:nvSpPr>
          <p:cNvPr id="35" name="Google Shape;35;p6"/>
          <p:cNvSpPr txBox="1">
            <a:spLocks noGrp="1"/>
          </p:cNvSpPr>
          <p:nvPr>
            <p:ph type="title"/>
          </p:nvPr>
        </p:nvSpPr>
        <p:spPr>
          <a:xfrm>
            <a:off x="311700" y="445025"/>
            <a:ext cx="49683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7"/>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7" title="FAST 2026 Blue.png"/>
          <p:cNvPicPr preferRelativeResize="0"/>
          <p:nvPr/>
        </p:nvPicPr>
        <p:blipFill>
          <a:blip r:embed="rId2">
            <a:alphaModFix amt="15000"/>
          </a:blip>
          <a:stretch>
            <a:fillRect/>
          </a:stretch>
        </p:blipFill>
        <p:spPr>
          <a:xfrm>
            <a:off x="8500175" y="3961226"/>
            <a:ext cx="643825" cy="643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 FAQ">
  <p:cSld name="BLANK_3">
    <p:spTree>
      <p:nvGrpSpPr>
        <p:cNvPr id="1" name="Shape 39"/>
        <p:cNvGrpSpPr/>
        <p:nvPr/>
      </p:nvGrpSpPr>
      <p:grpSpPr>
        <a:xfrm>
          <a:off x="0" y="0"/>
          <a:ext cx="0" cy="0"/>
          <a:chOff x="0" y="0"/>
          <a:chExt cx="0" cy="0"/>
        </a:xfrm>
      </p:grpSpPr>
      <p:sp>
        <p:nvSpPr>
          <p:cNvPr id="40" name="Google Shape;40;p8"/>
          <p:cNvSpPr txBox="1"/>
          <p:nvPr/>
        </p:nvSpPr>
        <p:spPr>
          <a:xfrm>
            <a:off x="1935900" y="1808250"/>
            <a:ext cx="5272200" cy="127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Merriweather"/>
                <a:ea typeface="Merriweather"/>
                <a:cs typeface="Merriweather"/>
                <a:sym typeface="Merriweather"/>
              </a:rPr>
              <a:t>Thank You</a:t>
            </a:r>
            <a:endParaRPr sz="6000">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SA Starmark End Slide">
  <p:cSld name="BLANK_2">
    <p:spTree>
      <p:nvGrpSpPr>
        <p:cNvPr id="1" name="Shape 41"/>
        <p:cNvGrpSpPr/>
        <p:nvPr/>
      </p:nvGrpSpPr>
      <p:grpSpPr>
        <a:xfrm>
          <a:off x="0" y="0"/>
          <a:ext cx="0" cy="0"/>
          <a:chOff x="0" y="0"/>
          <a:chExt cx="0" cy="0"/>
        </a:xfrm>
      </p:grpSpPr>
      <p:sp>
        <p:nvSpPr>
          <p:cNvPr id="42" name="Google Shape;42;p9"/>
          <p:cNvSpPr/>
          <p:nvPr/>
        </p:nvSpPr>
        <p:spPr>
          <a:xfrm>
            <a:off x="0" y="10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 name="Google Shape;43;p9" descr="U.S. General Services Administration Logo" title="250 Signature.png"/>
          <p:cNvPicPr preferRelativeResize="0"/>
          <p:nvPr/>
        </p:nvPicPr>
        <p:blipFill rotWithShape="1">
          <a:blip r:embed="rId2">
            <a:alphaModFix/>
          </a:blip>
          <a:srcRect l="661" r="661"/>
          <a:stretch/>
        </p:blipFill>
        <p:spPr>
          <a:xfrm>
            <a:off x="4013551" y="1984975"/>
            <a:ext cx="1238875" cy="11199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presentor">
  <p:cSld name="BLANK_1">
    <p:spTree>
      <p:nvGrpSpPr>
        <p:cNvPr id="1" name="Shape 44"/>
        <p:cNvGrpSpPr/>
        <p:nvPr/>
      </p:nvGrpSpPr>
      <p:grpSpPr>
        <a:xfrm>
          <a:off x="0" y="0"/>
          <a:ext cx="0" cy="0"/>
          <a:chOff x="0" y="0"/>
          <a:chExt cx="0" cy="0"/>
        </a:xfrm>
      </p:grpSpPr>
      <p:sp>
        <p:nvSpPr>
          <p:cNvPr id="45" name="Google Shape;45;p1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46" name="Google Shape;46;p10"/>
          <p:cNvGrpSpPr/>
          <p:nvPr/>
        </p:nvGrpSpPr>
        <p:grpSpPr>
          <a:xfrm>
            <a:off x="3510200" y="1221550"/>
            <a:ext cx="2123600" cy="2131650"/>
            <a:chOff x="3388225" y="1623400"/>
            <a:chExt cx="2123600" cy="2131650"/>
          </a:xfrm>
        </p:grpSpPr>
        <p:sp>
          <p:nvSpPr>
            <p:cNvPr id="47" name="Google Shape;47;p10"/>
            <p:cNvSpPr/>
            <p:nvPr/>
          </p:nvSpPr>
          <p:spPr>
            <a:xfrm>
              <a:off x="3388225" y="162340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 name="Google Shape;48;p10"/>
            <p:cNvSpPr/>
            <p:nvPr/>
          </p:nvSpPr>
          <p:spPr>
            <a:xfrm rot="10800000">
              <a:off x="4963125" y="320635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9" name="Google Shape;49;p10"/>
          <p:cNvSpPr txBox="1"/>
          <p:nvPr/>
        </p:nvSpPr>
        <p:spPr>
          <a:xfrm>
            <a:off x="2202750" y="3496775"/>
            <a:ext cx="4738500" cy="9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5143500"/>
          </a:xfrm>
          <a:custGeom>
            <a:avLst/>
            <a:gdLst/>
            <a:ahLst/>
            <a:cxnLst/>
            <a:rect l="l" t="t" r="r" b="b"/>
            <a:pathLst>
              <a:path w="18288000" h="10287000" extrusionOk="0">
                <a:moveTo>
                  <a:pt x="18288000" y="0"/>
                </a:moveTo>
                <a:lnTo>
                  <a:pt x="0" y="0"/>
                </a:lnTo>
                <a:lnTo>
                  <a:pt x="0" y="10287000"/>
                </a:lnTo>
                <a:lnTo>
                  <a:pt x="18288000" y="10287000"/>
                </a:lnTo>
                <a:lnTo>
                  <a:pt x="18288000" y="0"/>
                </a:lnTo>
                <a:close/>
              </a:path>
            </a:pathLst>
          </a:custGeom>
          <a:solidFill>
            <a:srgbClr val="F5F6F7"/>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7" name="Google Shape;7;p1"/>
          <p:cNvSpPr/>
          <p:nvPr/>
        </p:nvSpPr>
        <p:spPr>
          <a:xfrm>
            <a:off x="0" y="4677112"/>
            <a:ext cx="4342448" cy="134620"/>
          </a:xfrm>
          <a:custGeom>
            <a:avLst/>
            <a:gdLst/>
            <a:ahLst/>
            <a:cxnLst/>
            <a:rect l="l" t="t" r="r" b="b"/>
            <a:pathLst>
              <a:path w="8684895" h="269240" extrusionOk="0">
                <a:moveTo>
                  <a:pt x="8684793" y="0"/>
                </a:moveTo>
                <a:lnTo>
                  <a:pt x="0" y="0"/>
                </a:lnTo>
                <a:lnTo>
                  <a:pt x="0" y="269163"/>
                </a:lnTo>
                <a:lnTo>
                  <a:pt x="8684793" y="269163"/>
                </a:lnTo>
                <a:lnTo>
                  <a:pt x="8684793" y="0"/>
                </a:lnTo>
                <a:close/>
              </a:path>
            </a:pathLst>
          </a:custGeom>
          <a:solidFill>
            <a:srgbClr val="1F2D61"/>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8" name="Google Shape;8;p1"/>
          <p:cNvSpPr/>
          <p:nvPr/>
        </p:nvSpPr>
        <p:spPr>
          <a:xfrm>
            <a:off x="7299283" y="4672349"/>
            <a:ext cx="1145540" cy="139382"/>
          </a:xfrm>
          <a:custGeom>
            <a:avLst/>
            <a:gdLst/>
            <a:ahLst/>
            <a:cxnLst/>
            <a:rect l="l" t="t" r="r" b="b"/>
            <a:pathLst>
              <a:path w="2291080" h="278765" extrusionOk="0">
                <a:moveTo>
                  <a:pt x="2290762" y="0"/>
                </a:moveTo>
                <a:lnTo>
                  <a:pt x="0" y="0"/>
                </a:lnTo>
                <a:lnTo>
                  <a:pt x="0" y="278688"/>
                </a:lnTo>
                <a:lnTo>
                  <a:pt x="2290762" y="278688"/>
                </a:lnTo>
                <a:lnTo>
                  <a:pt x="2290762" y="0"/>
                </a:lnTo>
                <a:close/>
              </a:path>
            </a:pathLst>
          </a:custGeom>
          <a:solidFill>
            <a:srgbClr val="B11117"/>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9" name="Google Shape;9;p1"/>
          <p:cNvSpPr/>
          <p:nvPr/>
        </p:nvSpPr>
        <p:spPr>
          <a:xfrm>
            <a:off x="4786473" y="4677112"/>
            <a:ext cx="2290763" cy="134620"/>
          </a:xfrm>
          <a:custGeom>
            <a:avLst/>
            <a:gdLst/>
            <a:ahLst/>
            <a:cxnLst/>
            <a:rect l="l" t="t" r="r" b="b"/>
            <a:pathLst>
              <a:path w="4581525" h="269240" extrusionOk="0">
                <a:moveTo>
                  <a:pt x="4581525" y="0"/>
                </a:moveTo>
                <a:lnTo>
                  <a:pt x="0" y="0"/>
                </a:lnTo>
                <a:lnTo>
                  <a:pt x="0" y="269163"/>
                </a:lnTo>
                <a:lnTo>
                  <a:pt x="4581525" y="269163"/>
                </a:lnTo>
                <a:lnTo>
                  <a:pt x="4581525" y="0"/>
                </a:lnTo>
                <a:close/>
              </a:path>
            </a:pathLst>
          </a:custGeom>
          <a:solidFill>
            <a:srgbClr val="1F2D61"/>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10" name="Google Shape;10;p1"/>
          <p:cNvSpPr/>
          <p:nvPr/>
        </p:nvSpPr>
        <p:spPr>
          <a:xfrm>
            <a:off x="8555677" y="4672349"/>
            <a:ext cx="588963" cy="139382"/>
          </a:xfrm>
          <a:custGeom>
            <a:avLst/>
            <a:gdLst/>
            <a:ahLst/>
            <a:cxnLst/>
            <a:rect l="l" t="t" r="r" b="b"/>
            <a:pathLst>
              <a:path w="1177925" h="278765" extrusionOk="0">
                <a:moveTo>
                  <a:pt x="1177899" y="0"/>
                </a:moveTo>
                <a:lnTo>
                  <a:pt x="0" y="0"/>
                </a:lnTo>
                <a:lnTo>
                  <a:pt x="0" y="278688"/>
                </a:lnTo>
                <a:lnTo>
                  <a:pt x="1177899" y="278688"/>
                </a:lnTo>
                <a:lnTo>
                  <a:pt x="1177899" y="0"/>
                </a:lnTo>
                <a:close/>
              </a:path>
            </a:pathLst>
          </a:custGeom>
          <a:solidFill>
            <a:srgbClr val="B11117"/>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11" name="Google Shape;11;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9.xml"/><Relationship Id="rId5" Type="http://schemas.openxmlformats.org/officeDocument/2006/relationships/image" Target="../media/image12.png"/><Relationship Id="rId4" Type="http://schemas.openxmlformats.org/officeDocument/2006/relationships/hyperlink" Target="http://gsa.gov/gwac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idx="4294967295"/>
          </p:nvPr>
        </p:nvSpPr>
        <p:spPr>
          <a:xfrm>
            <a:off x="247604" y="1663838"/>
            <a:ext cx="5055300" cy="1021800"/>
          </a:xfrm>
          <a:prstGeom prst="rect">
            <a:avLst/>
          </a:prstGeom>
          <a:noFill/>
          <a:ln>
            <a:noFill/>
            <a:prstDash/>
          </a:ln>
          <a:effectLst/>
        </p:spPr>
        <p:txBody>
          <a:bodyPr rot="0" spcFirstLastPara="1" vertOverflow="overflow" horzOverflow="overflow" vert="horz" wrap="square" lIns="0" tIns="6715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B3A6E"/>
              </a:buClr>
              <a:buSzPts val="2100"/>
              <a:buFont typeface="Arial"/>
              <a:buNone/>
              <a:tabLst/>
              <a:defRPr/>
            </a:pPr>
            <a:r>
              <a:rPr kumimoji="0" lang="en-US" sz="2100" b="1" i="0" u="none" strike="noStrike" kern="0" cap="none" spc="0" normalizeH="0" baseline="0" noProof="0" dirty="0">
                <a:ln>
                  <a:noFill/>
                </a:ln>
                <a:solidFill>
                  <a:srgbClr val="0B3A6E"/>
                </a:solidFill>
                <a:effectLst/>
                <a:uLnTx/>
                <a:uFillTx/>
                <a:latin typeface="Arial"/>
                <a:ea typeface="Arial"/>
                <a:cs typeface="Arial"/>
                <a:sym typeface="Arial"/>
              </a:rPr>
              <a:t>GSA GWACs</a:t>
            </a:r>
            <a:endParaRPr kumimoji="0" lang="en-US" sz="2100" b="0" i="0" u="none" strike="noStrike" kern="0" cap="none" spc="0" normalizeH="0" baseline="0" noProof="0" dirty="0">
              <a:ln>
                <a:noFill/>
              </a:ln>
              <a:solidFill>
                <a:schemeClr val="dk1"/>
              </a:solidFill>
              <a:effectLst/>
              <a:uLnTx/>
              <a:uFillTx/>
              <a:latin typeface="Arial"/>
              <a:ea typeface="Arial"/>
              <a:cs typeface="Arial"/>
              <a:sym typeface="Arial"/>
            </a:endParaRPr>
          </a:p>
          <a:p>
            <a:pPr marL="6425" marR="2570" lvl="0" indent="0" algn="l" defTabSz="914400" rtl="0" eaLnBrk="1" fontAlgn="auto" latinLnBrk="0" hangingPunct="1">
              <a:lnSpc>
                <a:spcPct val="109882"/>
              </a:lnSpc>
              <a:spcBef>
                <a:spcPts val="0"/>
              </a:spcBef>
              <a:spcAft>
                <a:spcPts val="0"/>
              </a:spcAft>
              <a:buClr>
                <a:srgbClr val="000000"/>
              </a:buClr>
              <a:buSzTx/>
              <a:buFont typeface="Arial"/>
              <a:buNone/>
              <a:tabLst/>
              <a:defRPr/>
            </a:pPr>
            <a:r>
              <a:rPr kumimoji="0" lang="en-US" sz="4098" b="0" i="0" u="none" strike="noStrike" kern="0" cap="none" spc="0" normalizeH="0" baseline="0" noProof="0" dirty="0">
                <a:ln>
                  <a:noFill/>
                </a:ln>
                <a:solidFill>
                  <a:srgbClr val="000000"/>
                </a:solidFill>
                <a:effectLst/>
                <a:uLnTx/>
                <a:uFillTx/>
                <a:latin typeface="Merriweather"/>
                <a:ea typeface="Merriweather"/>
                <a:cs typeface="Merriweather"/>
                <a:sym typeface="Merriweather"/>
              </a:rPr>
              <a:t> </a:t>
            </a:r>
            <a:r>
              <a:rPr kumimoji="0" lang="en-US" sz="1700" b="1" i="0" u="none" strike="noStrike" kern="0" cap="none" spc="0" normalizeH="0" baseline="0" noProof="0" dirty="0">
                <a:ln>
                  <a:noFill/>
                </a:ln>
                <a:solidFill>
                  <a:srgbClr val="1F5A99"/>
                </a:solidFill>
                <a:effectLst/>
                <a:uLnTx/>
                <a:uFillTx/>
                <a:latin typeface="Arial"/>
                <a:ea typeface="Arial"/>
                <a:cs typeface="Arial"/>
                <a:sym typeface="Arial"/>
              </a:rPr>
              <a:t>Maximizing Value and Compliance</a:t>
            </a:r>
            <a:endParaRPr kumimoji="0" lang="en-US" sz="4098" b="0" i="0" u="none" strike="noStrike" kern="0" cap="none" spc="0" normalizeH="0" baseline="0" noProof="0" dirty="0">
              <a:ln>
                <a:noFill/>
              </a:ln>
              <a:solidFill>
                <a:srgbClr val="000000"/>
              </a:solidFill>
              <a:effectLst/>
              <a:uLnTx/>
              <a:uFillTx/>
              <a:latin typeface="Merriweather"/>
              <a:ea typeface="Merriweather"/>
              <a:cs typeface="Merriweather"/>
              <a:sym typeface="Merriweather"/>
            </a:endParaRPr>
          </a:p>
        </p:txBody>
      </p:sp>
      <p:sp>
        <p:nvSpPr>
          <p:cNvPr id="77" name="Google Shape;77;p15">
            <a:extLst>
              <a:ext uri="{C183D7F6-B498-43B3-948B-1728B52AA6E4}">
                <adec:decorative xmlns:adec="http://schemas.microsoft.com/office/drawing/2017/decorative" val="1"/>
              </a:ext>
            </a:extLst>
          </p:cNvPr>
          <p:cNvSpPr/>
          <p:nvPr/>
        </p:nvSpPr>
        <p:spPr>
          <a:xfrm>
            <a:off x="254029" y="3622418"/>
            <a:ext cx="4380196" cy="9637"/>
          </a:xfrm>
          <a:custGeom>
            <a:avLst/>
            <a:gdLst/>
            <a:ahLst/>
            <a:cxnLst/>
            <a:rect l="l" t="t" r="r" b="b"/>
            <a:pathLst>
              <a:path w="8658225" h="19050" extrusionOk="0">
                <a:moveTo>
                  <a:pt x="8658225" y="0"/>
                </a:moveTo>
                <a:lnTo>
                  <a:pt x="0" y="0"/>
                </a:lnTo>
                <a:lnTo>
                  <a:pt x="0" y="19050"/>
                </a:lnTo>
                <a:lnTo>
                  <a:pt x="8658225" y="19050"/>
                </a:lnTo>
                <a:lnTo>
                  <a:pt x="8658225" y="0"/>
                </a:lnTo>
                <a:close/>
              </a:path>
            </a:pathLst>
          </a:custGeom>
          <a:solidFill>
            <a:srgbClr val="000000"/>
          </a:solidFill>
          <a:ln>
            <a:noFill/>
          </a:ln>
        </p:spPr>
        <p:txBody>
          <a:bodyPr spcFirstLastPara="1" wrap="square" lIns="0" tIns="0" rIns="0" bIns="0" anchor="t" anchorCtr="0">
            <a:noAutofit/>
          </a:bodyPr>
          <a:lstStyle/>
          <a:p>
            <a:pPr marL="0" lvl="0" indent="0" algn="l" rtl="0">
              <a:spcBef>
                <a:spcPts val="0"/>
              </a:spcBef>
              <a:spcAft>
                <a:spcPts val="0"/>
              </a:spcAft>
              <a:buNone/>
            </a:pPr>
            <a:endParaRPr sz="708"/>
          </a:p>
        </p:txBody>
      </p:sp>
      <p:sp>
        <p:nvSpPr>
          <p:cNvPr id="78" name="Google Shape;78;p15"/>
          <p:cNvSpPr txBox="1"/>
          <p:nvPr/>
        </p:nvSpPr>
        <p:spPr>
          <a:xfrm>
            <a:off x="247598" y="3323800"/>
            <a:ext cx="2404500" cy="224100"/>
          </a:xfrm>
          <a:prstGeom prst="rect">
            <a:avLst/>
          </a:prstGeom>
          <a:noFill/>
          <a:ln>
            <a:noFill/>
          </a:ln>
        </p:spPr>
        <p:txBody>
          <a:bodyPr spcFirstLastPara="1" wrap="square" lIns="0" tIns="6425" rIns="0" bIns="0" anchor="t" anchorCtr="0">
            <a:spAutoFit/>
          </a:bodyPr>
          <a:lstStyle/>
          <a:p>
            <a:pPr marL="6425" lvl="0" indent="0" algn="l" rtl="0">
              <a:lnSpc>
                <a:spcPct val="100000"/>
              </a:lnSpc>
              <a:spcBef>
                <a:spcPts val="0"/>
              </a:spcBef>
              <a:spcAft>
                <a:spcPts val="0"/>
              </a:spcAft>
              <a:buNone/>
            </a:pPr>
            <a:r>
              <a:rPr lang="en" sz="1414">
                <a:latin typeface="Merriweather"/>
                <a:ea typeface="Merriweather"/>
                <a:cs typeface="Merriweather"/>
                <a:sym typeface="Merriweather"/>
              </a:rPr>
              <a:t>ITC</a:t>
            </a:r>
            <a:endParaRPr sz="1414">
              <a:latin typeface="Merriweather"/>
              <a:ea typeface="Merriweather"/>
              <a:cs typeface="Merriweather"/>
              <a:sym typeface="Merriweather"/>
            </a:endParaRPr>
          </a:p>
        </p:txBody>
      </p:sp>
      <p:sp>
        <p:nvSpPr>
          <p:cNvPr id="79" name="Google Shape;79;p15"/>
          <p:cNvSpPr txBox="1"/>
          <p:nvPr/>
        </p:nvSpPr>
        <p:spPr>
          <a:xfrm>
            <a:off x="3142701" y="3323900"/>
            <a:ext cx="1491600" cy="223500"/>
          </a:xfrm>
          <a:prstGeom prst="rect">
            <a:avLst/>
          </a:prstGeom>
          <a:noFill/>
          <a:ln>
            <a:noFill/>
          </a:ln>
        </p:spPr>
        <p:txBody>
          <a:bodyPr spcFirstLastPara="1" wrap="square" lIns="0" tIns="5775" rIns="0" bIns="0" anchor="t" anchorCtr="0">
            <a:spAutoFit/>
          </a:bodyPr>
          <a:lstStyle/>
          <a:p>
            <a:pPr marL="6425" lvl="0" indent="0" algn="l" rtl="0">
              <a:lnSpc>
                <a:spcPct val="100000"/>
              </a:lnSpc>
              <a:spcBef>
                <a:spcPts val="0"/>
              </a:spcBef>
              <a:spcAft>
                <a:spcPts val="0"/>
              </a:spcAft>
              <a:buNone/>
            </a:pPr>
            <a:r>
              <a:rPr lang="en" sz="1414">
                <a:latin typeface="Merriweather"/>
                <a:ea typeface="Merriweather"/>
                <a:cs typeface="Merriweather"/>
                <a:sym typeface="Merriweather"/>
              </a:rPr>
              <a:t>April 14 2026</a:t>
            </a:r>
            <a:endParaRPr sz="1414">
              <a:latin typeface="Merriweather"/>
              <a:ea typeface="Merriweather"/>
              <a:cs typeface="Merriweather"/>
              <a:sym typeface="Merriweathe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24"/>
          <p:cNvSpPr txBox="1">
            <a:spLocks noGrp="1"/>
          </p:cNvSpPr>
          <p:nvPr>
            <p:ph type="title"/>
          </p:nvPr>
        </p:nvSpPr>
        <p:spPr>
          <a:xfrm>
            <a:off x="528640" y="241210"/>
            <a:ext cx="5468123"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434343"/>
              </a:buClr>
              <a:buSzPts val="3111"/>
              <a:buNone/>
            </a:pPr>
            <a:r>
              <a:rPr lang="en" sz="1700" dirty="0">
                <a:solidFill>
                  <a:srgbClr val="424242"/>
                </a:solidFill>
                <a:latin typeface="Play"/>
                <a:ea typeface="Play"/>
                <a:cs typeface="Play"/>
                <a:sym typeface="Play"/>
              </a:rPr>
              <a:t>GWAC Labor Categories</a:t>
            </a:r>
            <a:endParaRPr sz="1700" dirty="0">
              <a:solidFill>
                <a:srgbClr val="424242"/>
              </a:solidFill>
              <a:latin typeface="Play"/>
              <a:ea typeface="Play"/>
              <a:cs typeface="Play"/>
              <a:sym typeface="Play"/>
            </a:endParaRPr>
          </a:p>
        </p:txBody>
      </p:sp>
      <p:sp>
        <p:nvSpPr>
          <p:cNvPr id="319" name="Google Shape;319;p24"/>
          <p:cNvSpPr/>
          <p:nvPr/>
        </p:nvSpPr>
        <p:spPr>
          <a:xfrm>
            <a:off x="7406640" y="459486"/>
            <a:ext cx="1200300" cy="24000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6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r>
              <a:rPr lang="en" sz="800" b="1">
                <a:solidFill>
                  <a:srgbClr val="0B3A6E"/>
                </a:solidFill>
              </a:rPr>
              <a:t>Labor Categories</a:t>
            </a:r>
            <a:endParaRPr sz="800" b="1">
              <a:solidFill>
                <a:srgbClr val="0B3A6E"/>
              </a:solidFill>
            </a:endParaRPr>
          </a:p>
        </p:txBody>
      </p:sp>
      <p:graphicFrame>
        <p:nvGraphicFramePr>
          <p:cNvPr id="316" name="Google Shape;316;p24"/>
          <p:cNvGraphicFramePr/>
          <p:nvPr>
            <p:extLst>
              <p:ext uri="{D42A27DB-BD31-4B8C-83A1-F6EECF244321}">
                <p14:modId xmlns:p14="http://schemas.microsoft.com/office/powerpoint/2010/main" val="1309306036"/>
              </p:ext>
            </p:extLst>
          </p:nvPr>
        </p:nvGraphicFramePr>
        <p:xfrm>
          <a:off x="626052" y="1084110"/>
          <a:ext cx="7928525" cy="3506600"/>
        </p:xfrm>
        <a:graphic>
          <a:graphicData uri="http://schemas.openxmlformats.org/drawingml/2006/table">
            <a:tbl>
              <a:tblPr firstRow="1">
                <a:noFill/>
                <a:tableStyleId>{06CDB8C9-D94B-4DF5-9CFF-8896514DB9EE}</a:tableStyleId>
              </a:tblPr>
              <a:tblGrid>
                <a:gridCol w="3333825">
                  <a:extLst>
                    <a:ext uri="{9D8B030D-6E8A-4147-A177-3AD203B41FA5}">
                      <a16:colId xmlns:a16="http://schemas.microsoft.com/office/drawing/2014/main" val="20000"/>
                    </a:ext>
                  </a:extLst>
                </a:gridCol>
                <a:gridCol w="4594700">
                  <a:extLst>
                    <a:ext uri="{9D8B030D-6E8A-4147-A177-3AD203B41FA5}">
                      <a16:colId xmlns:a16="http://schemas.microsoft.com/office/drawing/2014/main" val="20001"/>
                    </a:ext>
                  </a:extLst>
                </a:gridCol>
              </a:tblGrid>
              <a:tr h="1326750">
                <a:tc>
                  <a:txBody>
                    <a:bodyPr/>
                    <a:lstStyle/>
                    <a:p>
                      <a:pPr marL="0" marR="0" lvl="0" indent="0" algn="l" rtl="0">
                        <a:lnSpc>
                          <a:spcPct val="100000"/>
                        </a:lnSpc>
                        <a:spcBef>
                          <a:spcPts val="0"/>
                        </a:spcBef>
                        <a:spcAft>
                          <a:spcPts val="0"/>
                        </a:spcAft>
                        <a:buClr>
                          <a:srgbClr val="A50021"/>
                        </a:buClr>
                        <a:buSzPts val="1400"/>
                        <a:buFont typeface="Noto Sans Symbols"/>
                        <a:buNone/>
                      </a:pPr>
                      <a:r>
                        <a:rPr lang="en" sz="1100" b="1" i="0" u="none" strike="noStrike" cap="none">
                          <a:solidFill>
                            <a:srgbClr val="FFFFFF"/>
                          </a:solidFill>
                          <a:latin typeface="Arial"/>
                          <a:ea typeface="Arial"/>
                          <a:cs typeface="Arial"/>
                          <a:sym typeface="Arial"/>
                        </a:rPr>
                        <a:t>LABOR CATEGORY TYPES</a:t>
                      </a:r>
                      <a:endParaRPr sz="1100" u="none" strike="noStrike" cap="none">
                        <a:latin typeface="Arial"/>
                        <a:ea typeface="Arial"/>
                        <a:cs typeface="Arial"/>
                        <a:sym typeface="Arial"/>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33669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050">
                          <a:solidFill>
                            <a:srgbClr val="3B3B3B"/>
                          </a:solidFill>
                        </a:rPr>
                        <a:t>T</a:t>
                      </a:r>
                      <a:r>
                        <a:rPr lang="en" sz="1050" b="0" i="0" u="none" strike="noStrike" cap="none">
                          <a:solidFill>
                            <a:srgbClr val="3B3B3B"/>
                          </a:solidFill>
                          <a:latin typeface="Arial"/>
                          <a:ea typeface="Arial"/>
                          <a:cs typeface="Arial"/>
                          <a:sym typeface="Arial"/>
                        </a:rPr>
                        <a:t>hree (3) Labor Category Types</a:t>
                      </a:r>
                      <a:endParaRPr sz="1050" u="none" strike="noStrike" cap="none">
                        <a:solidFill>
                          <a:srgbClr val="3B3B3B"/>
                        </a:solidFill>
                        <a:latin typeface="Arial"/>
                        <a:ea typeface="Arial"/>
                        <a:cs typeface="Arial"/>
                        <a:sym typeface="Arial"/>
                      </a:endParaRPr>
                    </a:p>
                    <a:p>
                      <a:pPr marL="457200" marR="0" lvl="0" indent="-295275" algn="l" rtl="0">
                        <a:lnSpc>
                          <a:spcPct val="100000"/>
                        </a:lnSpc>
                        <a:spcBef>
                          <a:spcPts val="0"/>
                        </a:spcBef>
                        <a:spcAft>
                          <a:spcPts val="0"/>
                        </a:spcAft>
                        <a:buClr>
                          <a:srgbClr val="424242"/>
                        </a:buClr>
                        <a:buSzPts val="1050"/>
                        <a:buFont typeface="Arial"/>
                        <a:buChar char="•"/>
                      </a:pPr>
                      <a:r>
                        <a:rPr lang="en" sz="1050" b="0" i="0" u="none" strike="noStrike" cap="none">
                          <a:solidFill>
                            <a:srgbClr val="3B3B3B"/>
                          </a:solidFill>
                          <a:latin typeface="Arial"/>
                          <a:ea typeface="Arial"/>
                          <a:cs typeface="Arial"/>
                          <a:sym typeface="Arial"/>
                        </a:rPr>
                        <a:t>Standard IT Service </a:t>
                      </a:r>
                      <a:endParaRPr sz="1050" u="none" strike="noStrike" cap="none">
                        <a:solidFill>
                          <a:srgbClr val="3B3B3B"/>
                        </a:solidFill>
                        <a:latin typeface="Arial"/>
                        <a:ea typeface="Arial"/>
                        <a:cs typeface="Arial"/>
                        <a:sym typeface="Arial"/>
                      </a:endParaRPr>
                    </a:p>
                    <a:p>
                      <a:pPr marL="457200" marR="0" lvl="0" indent="-295275" algn="l" rtl="0">
                        <a:lnSpc>
                          <a:spcPct val="100000"/>
                        </a:lnSpc>
                        <a:spcBef>
                          <a:spcPts val="0"/>
                        </a:spcBef>
                        <a:spcAft>
                          <a:spcPts val="0"/>
                        </a:spcAft>
                        <a:buClr>
                          <a:srgbClr val="424242"/>
                        </a:buClr>
                        <a:buSzPts val="1050"/>
                        <a:buFont typeface="Arial"/>
                        <a:buChar char="•"/>
                      </a:pPr>
                      <a:r>
                        <a:rPr lang="en" sz="1050" b="0" i="0" u="none" strike="noStrike" cap="none">
                          <a:solidFill>
                            <a:srgbClr val="3B3B3B"/>
                          </a:solidFill>
                          <a:latin typeface="Arial"/>
                          <a:ea typeface="Arial"/>
                          <a:cs typeface="Arial"/>
                          <a:sym typeface="Arial"/>
                        </a:rPr>
                        <a:t>Non-Standard IT Service </a:t>
                      </a:r>
                      <a:endParaRPr sz="1050" u="none" strike="noStrike" cap="none">
                        <a:solidFill>
                          <a:srgbClr val="3B3B3B"/>
                        </a:solidFill>
                        <a:latin typeface="Arial"/>
                        <a:ea typeface="Arial"/>
                        <a:cs typeface="Arial"/>
                        <a:sym typeface="Arial"/>
                      </a:endParaRPr>
                    </a:p>
                    <a:p>
                      <a:pPr marL="457200" marR="0" lvl="0" indent="-295275" algn="l" rtl="0">
                        <a:lnSpc>
                          <a:spcPct val="100000"/>
                        </a:lnSpc>
                        <a:spcBef>
                          <a:spcPts val="0"/>
                        </a:spcBef>
                        <a:spcAft>
                          <a:spcPts val="0"/>
                        </a:spcAft>
                        <a:buClr>
                          <a:srgbClr val="424242"/>
                        </a:buClr>
                        <a:buSzPts val="1050"/>
                        <a:buFont typeface="Arial"/>
                        <a:buChar char="•"/>
                      </a:pPr>
                      <a:r>
                        <a:rPr lang="en" sz="1050" b="0" i="0" u="none" strike="noStrike" cap="none">
                          <a:solidFill>
                            <a:srgbClr val="3B3B3B"/>
                          </a:solidFill>
                          <a:latin typeface="Arial"/>
                          <a:ea typeface="Arial"/>
                          <a:cs typeface="Arial"/>
                          <a:sym typeface="Arial"/>
                        </a:rPr>
                        <a:t>Ancillary Service </a:t>
                      </a:r>
                      <a:endParaRPr sz="1050" u="none" strike="noStrike" cap="none">
                        <a:solidFill>
                          <a:srgbClr val="3B3B3B"/>
                        </a:solidFill>
                        <a:latin typeface="Arial"/>
                        <a:ea typeface="Arial"/>
                        <a:cs typeface="Arial"/>
                        <a:sym typeface="Arial"/>
                      </a:endParaRPr>
                    </a:p>
                    <a:p>
                      <a:pPr marL="0" marR="0" lvl="0" indent="0" algn="l" rtl="0">
                        <a:lnSpc>
                          <a:spcPct val="100000"/>
                        </a:lnSpc>
                        <a:spcBef>
                          <a:spcPts val="0"/>
                        </a:spcBef>
                        <a:spcAft>
                          <a:spcPts val="0"/>
                        </a:spcAft>
                        <a:buClr>
                          <a:srgbClr val="005390"/>
                        </a:buClr>
                        <a:buSzPts val="1600"/>
                        <a:buFont typeface="Arial"/>
                        <a:buNone/>
                      </a:pPr>
                      <a:r>
                        <a:rPr lang="en" sz="1050" u="none" strike="noStrike" cap="none">
                          <a:solidFill>
                            <a:srgbClr val="3B3B3B"/>
                          </a:solidFill>
                          <a:latin typeface="Arial"/>
                          <a:ea typeface="Arial"/>
                          <a:cs typeface="Arial"/>
                          <a:sym typeface="Arial"/>
                        </a:rPr>
                        <a:t>LCATs apply to Labor Hour &amp; Time and Materials contract types only.</a:t>
                      </a:r>
                      <a:endParaRPr sz="1050" b="0" i="0" u="none" strike="noStrike" cap="none">
                        <a:solidFill>
                          <a:srgbClr val="3B3B3B"/>
                        </a:solidFill>
                        <a:latin typeface="Arial"/>
                        <a:ea typeface="Arial"/>
                        <a:cs typeface="Arial"/>
                        <a:sym typeface="Arial"/>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585025">
                <a:tc>
                  <a:txBody>
                    <a:bodyPr/>
                    <a:lstStyle/>
                    <a:p>
                      <a:pPr marL="0" marR="0" lvl="0" indent="0" algn="l" rtl="0">
                        <a:lnSpc>
                          <a:spcPct val="100000"/>
                        </a:lnSpc>
                        <a:spcBef>
                          <a:spcPts val="0"/>
                        </a:spcBef>
                        <a:spcAft>
                          <a:spcPts val="0"/>
                        </a:spcAft>
                        <a:buClr>
                          <a:srgbClr val="FFFFFF"/>
                        </a:buClr>
                        <a:buSzPts val="1400"/>
                        <a:buFont typeface="Arial"/>
                        <a:buNone/>
                      </a:pPr>
                      <a:r>
                        <a:rPr lang="en" sz="1100" b="1" i="0" u="none" strike="noStrike" cap="none">
                          <a:solidFill>
                            <a:srgbClr val="FFFFFF"/>
                          </a:solidFill>
                          <a:latin typeface="Arial"/>
                          <a:ea typeface="Arial"/>
                          <a:cs typeface="Arial"/>
                          <a:sym typeface="Arial"/>
                        </a:rPr>
                        <a:t>STANDARD IT SERVICE LABOR CATEGORY</a:t>
                      </a:r>
                      <a:endParaRPr sz="1100" b="1" i="0" u="none" strike="noStrike" cap="none">
                        <a:solidFill>
                          <a:srgbClr val="FF0000"/>
                        </a:solidFill>
                        <a:latin typeface="Arial"/>
                        <a:ea typeface="Arial"/>
                        <a:cs typeface="Arial"/>
                        <a:sym typeface="Arial"/>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336699"/>
                    </a:solidFill>
                  </a:tcPr>
                </a:tc>
                <a:tc>
                  <a:txBody>
                    <a:bodyPr/>
                    <a:lstStyle/>
                    <a:p>
                      <a:pPr marL="457200" marR="0" lvl="0" indent="-295275" algn="l" rtl="0">
                        <a:lnSpc>
                          <a:spcPct val="100000"/>
                        </a:lnSpc>
                        <a:spcBef>
                          <a:spcPts val="0"/>
                        </a:spcBef>
                        <a:spcAft>
                          <a:spcPts val="0"/>
                        </a:spcAft>
                        <a:buClr>
                          <a:srgbClr val="424242"/>
                        </a:buClr>
                        <a:buSzPts val="1050"/>
                        <a:buFont typeface="Arial"/>
                        <a:buChar char="•"/>
                      </a:pPr>
                      <a:r>
                        <a:rPr lang="en" sz="1050">
                          <a:solidFill>
                            <a:srgbClr val="3B3B3B"/>
                          </a:solidFill>
                        </a:rPr>
                        <a:t>8(a) STARS III, VETS2, Alliant 2 and Alliant 3 have:</a:t>
                      </a:r>
                      <a:endParaRPr sz="1050">
                        <a:solidFill>
                          <a:srgbClr val="3B3B3B"/>
                        </a:solidFill>
                      </a:endParaRPr>
                    </a:p>
                    <a:p>
                      <a:pPr marL="914400" marR="0" lvl="1" indent="-295275" algn="l" rtl="0">
                        <a:lnSpc>
                          <a:spcPct val="100000"/>
                        </a:lnSpc>
                        <a:spcBef>
                          <a:spcPts val="0"/>
                        </a:spcBef>
                        <a:spcAft>
                          <a:spcPts val="0"/>
                        </a:spcAft>
                        <a:buClr>
                          <a:srgbClr val="424242"/>
                        </a:buClr>
                        <a:buSzPts val="1050"/>
                        <a:buFont typeface="Arial"/>
                        <a:buChar char="○"/>
                      </a:pPr>
                      <a:r>
                        <a:rPr lang="en" sz="1050" b="0" i="0" u="none" strike="noStrike" cap="none">
                          <a:solidFill>
                            <a:srgbClr val="3B3B3B"/>
                          </a:solidFill>
                          <a:latin typeface="Arial"/>
                          <a:ea typeface="Arial"/>
                          <a:cs typeface="Arial"/>
                          <a:sym typeface="Arial"/>
                        </a:rPr>
                        <a:t>31 Standard IT Service LCATs</a:t>
                      </a:r>
                      <a:endParaRPr sz="1050" b="0" i="0" u="none" strike="noStrike" cap="none">
                        <a:solidFill>
                          <a:srgbClr val="3B3B3B"/>
                        </a:solidFill>
                        <a:latin typeface="Arial"/>
                        <a:ea typeface="Arial"/>
                        <a:cs typeface="Arial"/>
                        <a:sym typeface="Arial"/>
                      </a:endParaRPr>
                    </a:p>
                    <a:p>
                      <a:pPr marL="457200" marR="0" lvl="0" indent="-295275" algn="l" rtl="0">
                        <a:lnSpc>
                          <a:spcPct val="100000"/>
                        </a:lnSpc>
                        <a:spcBef>
                          <a:spcPts val="0"/>
                        </a:spcBef>
                        <a:spcAft>
                          <a:spcPts val="0"/>
                        </a:spcAft>
                        <a:buClr>
                          <a:srgbClr val="3B3B3B"/>
                        </a:buClr>
                        <a:buSzPts val="1050"/>
                        <a:buChar char="•"/>
                      </a:pPr>
                      <a:r>
                        <a:rPr lang="en" sz="1050">
                          <a:solidFill>
                            <a:srgbClr val="3B3B3B"/>
                          </a:solidFill>
                        </a:rPr>
                        <a:t>Polaris has expanded these and has:</a:t>
                      </a:r>
                      <a:endParaRPr sz="1050">
                        <a:solidFill>
                          <a:srgbClr val="3B3B3B"/>
                        </a:solidFill>
                      </a:endParaRPr>
                    </a:p>
                    <a:p>
                      <a:pPr marL="914400" marR="0" lvl="1" indent="-295275" algn="l" rtl="0">
                        <a:lnSpc>
                          <a:spcPct val="100000"/>
                        </a:lnSpc>
                        <a:spcBef>
                          <a:spcPts val="0"/>
                        </a:spcBef>
                        <a:spcAft>
                          <a:spcPts val="0"/>
                        </a:spcAft>
                        <a:buClr>
                          <a:srgbClr val="3B3B3B"/>
                        </a:buClr>
                        <a:buSzPts val="1050"/>
                        <a:buChar char="○"/>
                      </a:pPr>
                      <a:r>
                        <a:rPr lang="en" sz="1050">
                          <a:solidFill>
                            <a:srgbClr val="3B3B3B"/>
                          </a:solidFill>
                        </a:rPr>
                        <a:t>48 Standard IT Service LCATs</a:t>
                      </a:r>
                      <a:endParaRPr sz="1050">
                        <a:solidFill>
                          <a:srgbClr val="3B3B3B"/>
                        </a:solidFill>
                      </a:endParaRPr>
                    </a:p>
                    <a:p>
                      <a:pPr marL="457200" marR="0" lvl="0" indent="-295275" algn="l" rtl="0">
                        <a:lnSpc>
                          <a:spcPct val="100000"/>
                        </a:lnSpc>
                        <a:spcBef>
                          <a:spcPts val="0"/>
                        </a:spcBef>
                        <a:spcAft>
                          <a:spcPts val="0"/>
                        </a:spcAft>
                        <a:buClr>
                          <a:srgbClr val="424242"/>
                        </a:buClr>
                        <a:buSzPts val="1050"/>
                        <a:buFont typeface="Arial"/>
                        <a:buChar char="•"/>
                      </a:pPr>
                      <a:r>
                        <a:rPr lang="en" sz="1050" u="none" strike="noStrike" cap="none">
                          <a:solidFill>
                            <a:srgbClr val="3B3B3B"/>
                          </a:solidFill>
                          <a:latin typeface="Arial"/>
                          <a:ea typeface="Arial"/>
                          <a:cs typeface="Arial"/>
                          <a:sym typeface="Arial"/>
                        </a:rPr>
                        <a:t>Subset of DOL Standard Occupational Classifications (SOCs).</a:t>
                      </a:r>
                      <a:endParaRPr sz="1050" u="none" strike="noStrike" cap="none">
                        <a:solidFill>
                          <a:srgbClr val="3B3B3B"/>
                        </a:solidFill>
                        <a:latin typeface="Arial"/>
                        <a:ea typeface="Arial"/>
                        <a:cs typeface="Arial"/>
                        <a:sym typeface="Arial"/>
                      </a:endParaRPr>
                    </a:p>
                    <a:p>
                      <a:pPr marL="457200" marR="0" lvl="0" indent="-295275" algn="l" rtl="0">
                        <a:lnSpc>
                          <a:spcPct val="100000"/>
                        </a:lnSpc>
                        <a:spcBef>
                          <a:spcPts val="0"/>
                        </a:spcBef>
                        <a:spcAft>
                          <a:spcPts val="0"/>
                        </a:spcAft>
                        <a:buClr>
                          <a:srgbClr val="424242"/>
                        </a:buClr>
                        <a:buSzPts val="1050"/>
                        <a:buFont typeface="Arial"/>
                        <a:buChar char="•"/>
                      </a:pPr>
                      <a:r>
                        <a:rPr lang="en" sz="1050" b="0" i="0" u="none" strike="noStrike" cap="none">
                          <a:solidFill>
                            <a:srgbClr val="3B3B3B"/>
                          </a:solidFill>
                          <a:latin typeface="Arial"/>
                          <a:ea typeface="Arial"/>
                          <a:cs typeface="Arial"/>
                          <a:sym typeface="Arial"/>
                        </a:rPr>
                        <a:t>Each Standard IT Service LCAT contains up to 4 Skill Levels: Junior, Journeyman, Senior, SME.</a:t>
                      </a:r>
                      <a:endParaRPr sz="1050" b="0" i="0" u="none" strike="noStrike" cap="none">
                        <a:solidFill>
                          <a:srgbClr val="3B3B3B"/>
                        </a:solidFill>
                        <a:latin typeface="Arial"/>
                        <a:ea typeface="Arial"/>
                        <a:cs typeface="Arial"/>
                        <a:sym typeface="Arial"/>
                      </a:endParaRPr>
                    </a:p>
                    <a:p>
                      <a:pPr marL="457200" marR="0" lvl="0" indent="-295275" algn="l" rtl="0">
                        <a:lnSpc>
                          <a:spcPct val="100000"/>
                        </a:lnSpc>
                        <a:spcBef>
                          <a:spcPts val="0"/>
                        </a:spcBef>
                        <a:spcAft>
                          <a:spcPts val="0"/>
                        </a:spcAft>
                        <a:buClr>
                          <a:srgbClr val="424242"/>
                        </a:buClr>
                        <a:buSzPts val="1050"/>
                        <a:buFont typeface="Arial"/>
                        <a:buChar char="•"/>
                      </a:pPr>
                      <a:r>
                        <a:rPr lang="en" sz="1050" u="none" strike="noStrike" cap="none">
                          <a:solidFill>
                            <a:srgbClr val="3B3B3B"/>
                          </a:solidFill>
                          <a:latin typeface="Arial"/>
                          <a:ea typeface="Arial"/>
                          <a:cs typeface="Arial"/>
                          <a:sym typeface="Arial"/>
                        </a:rPr>
                        <a:t>Every effort should be made to use Standard IT Service LCATs before resorting to Non-Standard IT Service LCATs.</a:t>
                      </a:r>
                      <a:endParaRPr sz="1050" u="none" strike="noStrike" cap="none">
                        <a:solidFill>
                          <a:srgbClr val="3B3B3B"/>
                        </a:solidFill>
                        <a:latin typeface="Arial"/>
                        <a:ea typeface="Arial"/>
                        <a:cs typeface="Arial"/>
                        <a:sym typeface="Arial"/>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94825">
                <a:tc>
                  <a:txBody>
                    <a:bodyPr/>
                    <a:lstStyle/>
                    <a:p>
                      <a:pPr marL="0" marR="0" lvl="0" indent="0" algn="l" rtl="0">
                        <a:lnSpc>
                          <a:spcPct val="100000"/>
                        </a:lnSpc>
                        <a:spcBef>
                          <a:spcPts val="0"/>
                        </a:spcBef>
                        <a:spcAft>
                          <a:spcPts val="0"/>
                        </a:spcAft>
                        <a:buClr>
                          <a:srgbClr val="FFFFFF"/>
                        </a:buClr>
                        <a:buSzPts val="1400"/>
                        <a:buFont typeface="Arial"/>
                        <a:buNone/>
                      </a:pPr>
                      <a:r>
                        <a:rPr lang="en" sz="1100" b="1" i="0" u="none" strike="noStrike" cap="none">
                          <a:solidFill>
                            <a:srgbClr val="FFFFFF"/>
                          </a:solidFill>
                          <a:latin typeface="Arial"/>
                          <a:ea typeface="Arial"/>
                          <a:cs typeface="Arial"/>
                          <a:sym typeface="Arial"/>
                        </a:rPr>
                        <a:t>NON-STANDARD IT SERVICE AND ANCILLARY SERVICE LABOR CATEGORIES</a:t>
                      </a: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336699"/>
                    </a:solidFill>
                  </a:tcPr>
                </a:tc>
                <a:tc>
                  <a:txBody>
                    <a:bodyPr/>
                    <a:lstStyle/>
                    <a:p>
                      <a:pPr marL="0" marR="0" lvl="0" indent="0" algn="l" rtl="0">
                        <a:lnSpc>
                          <a:spcPct val="100000"/>
                        </a:lnSpc>
                        <a:spcBef>
                          <a:spcPts val="0"/>
                        </a:spcBef>
                        <a:spcAft>
                          <a:spcPts val="0"/>
                        </a:spcAft>
                        <a:buClr>
                          <a:srgbClr val="005390"/>
                        </a:buClr>
                        <a:buSzPts val="1600"/>
                        <a:buFont typeface="Calibri"/>
                        <a:buNone/>
                      </a:pPr>
                      <a:r>
                        <a:rPr lang="en" sz="1050" b="0" i="0" u="none" strike="noStrike" cap="none" dirty="0">
                          <a:solidFill>
                            <a:srgbClr val="3B3B3B"/>
                          </a:solidFill>
                          <a:latin typeface="Arial"/>
                          <a:ea typeface="Arial"/>
                          <a:cs typeface="Arial"/>
                          <a:sym typeface="Arial"/>
                        </a:rPr>
                        <a:t>Any labor category that does not fit within the Standard IT Service LCATs is not authorized for use on </a:t>
                      </a:r>
                      <a:r>
                        <a:rPr lang="en" sz="1050" u="none" strike="noStrike" cap="none" dirty="0">
                          <a:solidFill>
                            <a:srgbClr val="3B3B3B"/>
                          </a:solidFill>
                          <a:latin typeface="Arial"/>
                          <a:ea typeface="Arial"/>
                          <a:cs typeface="Arial"/>
                          <a:sym typeface="Arial"/>
                        </a:rPr>
                        <a:t>t</a:t>
                      </a:r>
                      <a:r>
                        <a:rPr lang="en" sz="1050" b="0" i="0" u="none" strike="noStrike" cap="none" dirty="0">
                          <a:solidFill>
                            <a:srgbClr val="3B3B3B"/>
                          </a:solidFill>
                          <a:latin typeface="Arial"/>
                          <a:ea typeface="Arial"/>
                          <a:cs typeface="Arial"/>
                          <a:sym typeface="Arial"/>
                        </a:rPr>
                        <a:t>ask </a:t>
                      </a:r>
                      <a:r>
                        <a:rPr lang="en" sz="1050" u="none" strike="noStrike" cap="none" dirty="0">
                          <a:solidFill>
                            <a:srgbClr val="3B3B3B"/>
                          </a:solidFill>
                          <a:latin typeface="Arial"/>
                          <a:ea typeface="Arial"/>
                          <a:cs typeface="Arial"/>
                          <a:sym typeface="Arial"/>
                        </a:rPr>
                        <a:t>o</a:t>
                      </a:r>
                      <a:r>
                        <a:rPr lang="en" sz="1050" b="0" i="0" u="none" strike="noStrike" cap="none" dirty="0">
                          <a:solidFill>
                            <a:srgbClr val="3B3B3B"/>
                          </a:solidFill>
                          <a:latin typeface="Arial"/>
                          <a:ea typeface="Arial"/>
                          <a:cs typeface="Arial"/>
                          <a:sym typeface="Arial"/>
                        </a:rPr>
                        <a:t>rders without approval from the OCO awarding the task </a:t>
                      </a:r>
                      <a:r>
                        <a:rPr lang="en" sz="1050" u="none" strike="noStrike" cap="none" dirty="0">
                          <a:solidFill>
                            <a:srgbClr val="3B3B3B"/>
                          </a:solidFill>
                          <a:latin typeface="Arial"/>
                          <a:ea typeface="Arial"/>
                          <a:cs typeface="Arial"/>
                          <a:sym typeface="Arial"/>
                        </a:rPr>
                        <a:t>o</a:t>
                      </a:r>
                      <a:r>
                        <a:rPr lang="en" sz="1050" b="0" i="0" u="none" strike="noStrike" cap="none" dirty="0">
                          <a:solidFill>
                            <a:srgbClr val="3B3B3B"/>
                          </a:solidFill>
                          <a:latin typeface="Arial"/>
                          <a:ea typeface="Arial"/>
                          <a:cs typeface="Arial"/>
                          <a:sym typeface="Arial"/>
                        </a:rPr>
                        <a:t>rder.</a:t>
                      </a:r>
                      <a:endParaRPr sz="1050" b="0" i="0" u="none" strike="noStrike" cap="none" dirty="0">
                        <a:solidFill>
                          <a:srgbClr val="3B3B3B"/>
                        </a:solidFill>
                        <a:latin typeface="Arial"/>
                        <a:ea typeface="Arial"/>
                        <a:cs typeface="Arial"/>
                        <a:sym typeface="Arial"/>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18" name="Google Shape;318;p24"/>
          <p:cNvSpPr txBox="1">
            <a:spLocks noGrp="1"/>
          </p:cNvSpPr>
          <p:nvPr>
            <p:ph type="sldNum" idx="12"/>
          </p:nvPr>
        </p:nvSpPr>
        <p:spPr>
          <a:xfrm>
            <a:off x="8543270" y="4860910"/>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10</a:t>
            </a:fld>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25"/>
          <p:cNvSpPr txBox="1">
            <a:spLocks noGrp="1"/>
          </p:cNvSpPr>
          <p:nvPr>
            <p:ph type="title"/>
          </p:nvPr>
        </p:nvSpPr>
        <p:spPr>
          <a:xfrm>
            <a:off x="528640" y="241210"/>
            <a:ext cx="6573909" cy="400200"/>
          </a:xfrm>
          <a:prstGeom prst="rect">
            <a:avLst/>
          </a:prstGeom>
          <a:noFill/>
          <a:ln>
            <a:noFill/>
          </a:ln>
        </p:spPr>
        <p:txBody>
          <a:bodyPr spcFirstLastPara="1" wrap="square" lIns="68550" tIns="68550" rIns="68550" bIns="68550" anchor="t" anchorCtr="0">
            <a:spAutoFit/>
          </a:bodyPr>
          <a:lstStyle/>
          <a:p>
            <a:pPr marL="0" lvl="0" indent="0" algn="l" rtl="0">
              <a:lnSpc>
                <a:spcPct val="100000"/>
              </a:lnSpc>
              <a:spcBef>
                <a:spcPts val="0"/>
              </a:spcBef>
              <a:spcAft>
                <a:spcPts val="0"/>
              </a:spcAft>
              <a:buSzPts val="2800"/>
              <a:buNone/>
            </a:pPr>
            <a:r>
              <a:rPr lang="en" sz="1700" dirty="0">
                <a:latin typeface="Play"/>
                <a:ea typeface="Play"/>
                <a:cs typeface="Play"/>
                <a:sym typeface="Play"/>
              </a:rPr>
              <a:t>LCAT Categories other than Standard IT Services</a:t>
            </a:r>
            <a:endParaRPr sz="1700" dirty="0">
              <a:latin typeface="Play"/>
              <a:ea typeface="Play"/>
              <a:cs typeface="Play"/>
              <a:sym typeface="Play"/>
            </a:endParaRPr>
          </a:p>
        </p:txBody>
      </p:sp>
      <p:sp>
        <p:nvSpPr>
          <p:cNvPr id="328" name="Google Shape;328;p25"/>
          <p:cNvSpPr/>
          <p:nvPr/>
        </p:nvSpPr>
        <p:spPr>
          <a:xfrm>
            <a:off x="7406640" y="459486"/>
            <a:ext cx="1200300" cy="24000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6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r>
              <a:rPr lang="en" sz="800" b="1">
                <a:solidFill>
                  <a:srgbClr val="0B3A6E"/>
                </a:solidFill>
              </a:rPr>
              <a:t>Labor Categories</a:t>
            </a:r>
            <a:endParaRPr sz="800" b="1">
              <a:solidFill>
                <a:srgbClr val="0B3A6E"/>
              </a:solidFill>
            </a:endParaRPr>
          </a:p>
        </p:txBody>
      </p:sp>
      <p:graphicFrame>
        <p:nvGraphicFramePr>
          <p:cNvPr id="325" name="Google Shape;325;p25"/>
          <p:cNvGraphicFramePr/>
          <p:nvPr>
            <p:extLst>
              <p:ext uri="{D42A27DB-BD31-4B8C-83A1-F6EECF244321}">
                <p14:modId xmlns:p14="http://schemas.microsoft.com/office/powerpoint/2010/main" val="1869512406"/>
              </p:ext>
            </p:extLst>
          </p:nvPr>
        </p:nvGraphicFramePr>
        <p:xfrm>
          <a:off x="626053" y="1187250"/>
          <a:ext cx="7928525" cy="3359900"/>
        </p:xfrm>
        <a:graphic>
          <a:graphicData uri="http://schemas.openxmlformats.org/drawingml/2006/table">
            <a:tbl>
              <a:tblPr firstRow="1">
                <a:noFill/>
                <a:tableStyleId>{06CDB8C9-D94B-4DF5-9CFF-8896514DB9EE}</a:tableStyleId>
              </a:tblPr>
              <a:tblGrid>
                <a:gridCol w="1866125">
                  <a:extLst>
                    <a:ext uri="{9D8B030D-6E8A-4147-A177-3AD203B41FA5}">
                      <a16:colId xmlns:a16="http://schemas.microsoft.com/office/drawing/2014/main" val="20000"/>
                    </a:ext>
                  </a:extLst>
                </a:gridCol>
                <a:gridCol w="6062400">
                  <a:extLst>
                    <a:ext uri="{9D8B030D-6E8A-4147-A177-3AD203B41FA5}">
                      <a16:colId xmlns:a16="http://schemas.microsoft.com/office/drawing/2014/main" val="20001"/>
                    </a:ext>
                  </a:extLst>
                </a:gridCol>
              </a:tblGrid>
              <a:tr h="1165875">
                <a:tc>
                  <a:txBody>
                    <a:bodyPr/>
                    <a:lstStyle/>
                    <a:p>
                      <a:pPr marL="0" marR="0" lvl="0" indent="0" algn="l" rtl="0">
                        <a:lnSpc>
                          <a:spcPct val="100000"/>
                        </a:lnSpc>
                        <a:spcBef>
                          <a:spcPts val="0"/>
                        </a:spcBef>
                        <a:spcAft>
                          <a:spcPts val="0"/>
                        </a:spcAft>
                        <a:buClr>
                          <a:schemeClr val="lt1"/>
                        </a:buClr>
                        <a:buSzPts val="1400"/>
                        <a:buFont typeface="Arial"/>
                        <a:buNone/>
                      </a:pPr>
                      <a:r>
                        <a:rPr lang="en" sz="1100" b="1" i="0" u="none" strike="noStrike" cap="none">
                          <a:solidFill>
                            <a:schemeClr val="lt1"/>
                          </a:solidFill>
                          <a:latin typeface="Arial"/>
                          <a:ea typeface="Arial"/>
                          <a:cs typeface="Arial"/>
                          <a:sym typeface="Arial"/>
                        </a:rPr>
                        <a:t>NON-STANDARD IT SERVICE LABOR CATEGORY C</a:t>
                      </a:r>
                      <a:r>
                        <a:rPr lang="en" sz="1100" b="1">
                          <a:solidFill>
                            <a:schemeClr val="lt1"/>
                          </a:solidFill>
                        </a:rPr>
                        <a:t>ONTINUED</a:t>
                      </a:r>
                      <a:endParaRPr sz="1100" u="none" strike="noStrike" cap="none">
                        <a:latin typeface="Arial"/>
                        <a:ea typeface="Arial"/>
                        <a:cs typeface="Arial"/>
                        <a:sym typeface="Arial"/>
                      </a:endParaRPr>
                    </a:p>
                  </a:txBody>
                  <a:tcPr marL="68600" marR="68600" marT="34300" marB="34300" anchor="ctr">
                    <a:lnL w="9525" cap="flat" cmpd="sng">
                      <a:solidFill>
                        <a:srgbClr val="5B2761"/>
                      </a:solidFill>
                      <a:prstDash val="solid"/>
                      <a:round/>
                      <a:headEnd type="none" w="sm" len="sm"/>
                      <a:tailEnd type="none" w="sm" len="sm"/>
                    </a:lnL>
                    <a:lnR w="9525" cap="flat" cmpd="sng">
                      <a:solidFill>
                        <a:srgbClr val="5B2761"/>
                      </a:solidFill>
                      <a:prstDash val="solid"/>
                      <a:round/>
                      <a:headEnd type="none" w="sm" len="sm"/>
                      <a:tailEnd type="none" w="sm" len="sm"/>
                    </a:lnR>
                    <a:lnT w="9525" cap="flat" cmpd="sng">
                      <a:solidFill>
                        <a:srgbClr val="5B2761"/>
                      </a:solidFill>
                      <a:prstDash val="solid"/>
                      <a:round/>
                      <a:headEnd type="none" w="sm" len="sm"/>
                      <a:tailEnd type="none" w="sm" len="sm"/>
                    </a:lnT>
                    <a:lnB w="9525" cap="flat" cmpd="sng">
                      <a:solidFill>
                        <a:srgbClr val="5B2761"/>
                      </a:solidFill>
                      <a:prstDash val="solid"/>
                      <a:round/>
                      <a:headEnd type="none" w="sm" len="sm"/>
                      <a:tailEnd type="none" w="sm" len="sm"/>
                    </a:lnB>
                    <a:solidFill>
                      <a:srgbClr val="336699"/>
                    </a:solidFill>
                  </a:tcPr>
                </a:tc>
                <a:tc>
                  <a:txBody>
                    <a:bodyPr/>
                    <a:lstStyle/>
                    <a:p>
                      <a:pPr marL="0" marR="0" lvl="0" indent="0" algn="l" rtl="0">
                        <a:lnSpc>
                          <a:spcPct val="100000"/>
                        </a:lnSpc>
                        <a:spcBef>
                          <a:spcPts val="0"/>
                        </a:spcBef>
                        <a:spcAft>
                          <a:spcPts val="0"/>
                        </a:spcAft>
                        <a:buClr>
                          <a:srgbClr val="005390"/>
                        </a:buClr>
                        <a:buSzPts val="1600"/>
                        <a:buFont typeface="Calibri"/>
                        <a:buNone/>
                      </a:pPr>
                      <a:r>
                        <a:rPr lang="en" sz="1100" u="none" strike="noStrike" cap="none">
                          <a:solidFill>
                            <a:srgbClr val="424242"/>
                          </a:solidFill>
                          <a:latin typeface="Arial"/>
                          <a:ea typeface="Arial"/>
                          <a:cs typeface="Arial"/>
                          <a:sym typeface="Arial"/>
                        </a:rPr>
                        <a:t>Non-standard IT LCATs, which may not be widely available throughout industry, address new and emerging occupations and their LCAT functional titles/descriptions are materially different from those listed within the Standard IT Service LCATs.</a:t>
                      </a:r>
                      <a:endParaRPr sz="1100" u="none" strike="noStrike" cap="none">
                        <a:solidFill>
                          <a:srgbClr val="424242"/>
                        </a:solidFill>
                        <a:latin typeface="Arial"/>
                        <a:ea typeface="Arial"/>
                        <a:cs typeface="Arial"/>
                        <a:sym typeface="Arial"/>
                      </a:endParaRPr>
                    </a:p>
                  </a:txBody>
                  <a:tcPr marL="68600" marR="68600" marT="34300" marB="34300" anchor="ctr">
                    <a:lnL w="9525" cap="flat" cmpd="sng">
                      <a:solidFill>
                        <a:srgbClr val="5B2761"/>
                      </a:solidFill>
                      <a:prstDash val="solid"/>
                      <a:round/>
                      <a:headEnd type="none" w="sm" len="sm"/>
                      <a:tailEnd type="none" w="sm" len="sm"/>
                    </a:lnL>
                    <a:lnR w="9525" cap="flat" cmpd="sng">
                      <a:solidFill>
                        <a:srgbClr val="5B2761"/>
                      </a:solidFill>
                      <a:prstDash val="solid"/>
                      <a:round/>
                      <a:headEnd type="none" w="sm" len="sm"/>
                      <a:tailEnd type="none" w="sm" len="sm"/>
                    </a:lnR>
                    <a:lnT w="9525" cap="flat" cmpd="sng">
                      <a:solidFill>
                        <a:srgbClr val="5B2761"/>
                      </a:solidFill>
                      <a:prstDash val="solid"/>
                      <a:round/>
                      <a:headEnd type="none" w="sm" len="sm"/>
                      <a:tailEnd type="none" w="sm" len="sm"/>
                    </a:lnT>
                    <a:lnB w="9525" cap="flat" cmpd="sng">
                      <a:solidFill>
                        <a:srgbClr val="5B276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194025">
                <a:tc>
                  <a:txBody>
                    <a:bodyPr/>
                    <a:lstStyle/>
                    <a:p>
                      <a:pPr marL="0" marR="0" lvl="0" indent="0" algn="l" rtl="0">
                        <a:lnSpc>
                          <a:spcPct val="100000"/>
                        </a:lnSpc>
                        <a:spcBef>
                          <a:spcPts val="0"/>
                        </a:spcBef>
                        <a:spcAft>
                          <a:spcPts val="0"/>
                        </a:spcAft>
                        <a:buClr>
                          <a:schemeClr val="lt1"/>
                        </a:buClr>
                        <a:buSzPts val="1400"/>
                        <a:buFont typeface="Arial"/>
                        <a:buNone/>
                      </a:pPr>
                      <a:r>
                        <a:rPr lang="en" sz="1100" b="1" u="none" strike="noStrike" cap="none">
                          <a:solidFill>
                            <a:schemeClr val="lt1"/>
                          </a:solidFill>
                          <a:latin typeface="Arial"/>
                          <a:ea typeface="Arial"/>
                          <a:cs typeface="Arial"/>
                          <a:sym typeface="Arial"/>
                        </a:rPr>
                        <a:t>ANCILLARY SERVICE LABOR CATEGORY</a:t>
                      </a:r>
                      <a:endParaRPr sz="1100" b="1" i="0" u="none" strike="noStrike" cap="none">
                        <a:solidFill>
                          <a:schemeClr val="lt1"/>
                        </a:solidFill>
                        <a:latin typeface="Arial"/>
                        <a:ea typeface="Arial"/>
                        <a:cs typeface="Arial"/>
                        <a:sym typeface="Arial"/>
                      </a:endParaRPr>
                    </a:p>
                  </a:txBody>
                  <a:tcPr marL="68600" marR="68600" marT="34300" marB="34300" anchor="ctr">
                    <a:lnL w="9525" cap="flat" cmpd="sng">
                      <a:solidFill>
                        <a:srgbClr val="5B2761"/>
                      </a:solidFill>
                      <a:prstDash val="solid"/>
                      <a:round/>
                      <a:headEnd type="none" w="sm" len="sm"/>
                      <a:tailEnd type="none" w="sm" len="sm"/>
                    </a:lnL>
                    <a:lnR w="9525" cap="flat" cmpd="sng">
                      <a:solidFill>
                        <a:srgbClr val="5B2761"/>
                      </a:solidFill>
                      <a:prstDash val="solid"/>
                      <a:round/>
                      <a:headEnd type="none" w="sm" len="sm"/>
                      <a:tailEnd type="none" w="sm" len="sm"/>
                    </a:lnR>
                    <a:lnT w="9525" cap="flat" cmpd="sng">
                      <a:solidFill>
                        <a:srgbClr val="5B2761"/>
                      </a:solidFill>
                      <a:prstDash val="solid"/>
                      <a:round/>
                      <a:headEnd type="none" w="sm" len="sm"/>
                      <a:tailEnd type="none" w="sm" len="sm"/>
                    </a:lnT>
                    <a:lnB w="9525" cap="flat" cmpd="sng">
                      <a:solidFill>
                        <a:srgbClr val="5B2761"/>
                      </a:solidFill>
                      <a:prstDash val="solid"/>
                      <a:round/>
                      <a:headEnd type="none" w="sm" len="sm"/>
                      <a:tailEnd type="none" w="sm" len="sm"/>
                    </a:lnB>
                    <a:solidFill>
                      <a:srgbClr val="336699"/>
                    </a:solidFill>
                  </a:tcPr>
                </a:tc>
                <a:tc>
                  <a:txBody>
                    <a:bodyPr/>
                    <a:lstStyle/>
                    <a:p>
                      <a:pPr marL="457200" marR="0" lvl="0" indent="-330200" algn="l" rtl="0">
                        <a:lnSpc>
                          <a:spcPct val="100000"/>
                        </a:lnSpc>
                        <a:spcBef>
                          <a:spcPts val="0"/>
                        </a:spcBef>
                        <a:spcAft>
                          <a:spcPts val="0"/>
                        </a:spcAft>
                        <a:buClr>
                          <a:srgbClr val="424242"/>
                        </a:buClr>
                        <a:buSzPts val="880"/>
                        <a:buFont typeface="Arial"/>
                        <a:buChar char="•"/>
                      </a:pPr>
                      <a:r>
                        <a:rPr lang="en" sz="1100" u="none" strike="noStrike" cap="none" dirty="0">
                          <a:solidFill>
                            <a:srgbClr val="424242"/>
                          </a:solidFill>
                          <a:latin typeface="Arial"/>
                          <a:ea typeface="Arial"/>
                          <a:cs typeface="Arial"/>
                          <a:sym typeface="Arial"/>
                        </a:rPr>
                        <a:t>Use of the non-IT ancillary service LCATs must be: </a:t>
                      </a:r>
                      <a:endParaRPr sz="1100" u="none" strike="noStrike" cap="none" dirty="0">
                        <a:solidFill>
                          <a:srgbClr val="424242"/>
                        </a:solidFill>
                        <a:latin typeface="Arial"/>
                        <a:ea typeface="Arial"/>
                        <a:cs typeface="Arial"/>
                        <a:sym typeface="Arial"/>
                      </a:endParaRPr>
                    </a:p>
                    <a:p>
                      <a:pPr marL="914400" marR="0" lvl="1" indent="-330200" algn="l" rtl="0">
                        <a:lnSpc>
                          <a:spcPct val="100000"/>
                        </a:lnSpc>
                        <a:spcBef>
                          <a:spcPts val="400"/>
                        </a:spcBef>
                        <a:spcAft>
                          <a:spcPts val="0"/>
                        </a:spcAft>
                        <a:buClr>
                          <a:srgbClr val="424242"/>
                        </a:buClr>
                        <a:buSzPts val="880"/>
                        <a:buFont typeface="Calibri"/>
                        <a:buChar char="○"/>
                      </a:pPr>
                      <a:r>
                        <a:rPr lang="en" sz="1100" u="none" strike="noStrike" cap="none" dirty="0">
                          <a:solidFill>
                            <a:srgbClr val="424242"/>
                          </a:solidFill>
                          <a:latin typeface="Arial"/>
                          <a:ea typeface="Arial"/>
                          <a:cs typeface="Arial"/>
                          <a:sym typeface="Arial"/>
                        </a:rPr>
                        <a:t>integral and necessary, and</a:t>
                      </a:r>
                      <a:endParaRPr sz="1100" u="none" strike="noStrike" cap="none" dirty="0">
                        <a:solidFill>
                          <a:srgbClr val="424242"/>
                        </a:solidFill>
                        <a:latin typeface="Arial"/>
                        <a:ea typeface="Arial"/>
                        <a:cs typeface="Arial"/>
                        <a:sym typeface="Arial"/>
                      </a:endParaRPr>
                    </a:p>
                    <a:p>
                      <a:pPr marL="914400" marR="0" lvl="1" indent="-330200" algn="l" rtl="0">
                        <a:lnSpc>
                          <a:spcPct val="100000"/>
                        </a:lnSpc>
                        <a:spcBef>
                          <a:spcPts val="400"/>
                        </a:spcBef>
                        <a:spcAft>
                          <a:spcPts val="0"/>
                        </a:spcAft>
                        <a:buClr>
                          <a:srgbClr val="424242"/>
                        </a:buClr>
                        <a:buSzPts val="880"/>
                        <a:buFont typeface="Calibri"/>
                        <a:buChar char="○"/>
                      </a:pPr>
                      <a:r>
                        <a:rPr lang="en" sz="1100" u="none" strike="noStrike" cap="none" dirty="0">
                          <a:solidFill>
                            <a:srgbClr val="424242"/>
                          </a:solidFill>
                          <a:latin typeface="Arial"/>
                          <a:ea typeface="Arial"/>
                          <a:cs typeface="Arial"/>
                          <a:sym typeface="Arial"/>
                        </a:rPr>
                        <a:t>part of a total integrated IT service solution within the scope of the Master Contract.</a:t>
                      </a:r>
                      <a:endParaRPr sz="1100" u="none" strike="noStrike" cap="none" dirty="0">
                        <a:solidFill>
                          <a:srgbClr val="424242"/>
                        </a:solidFill>
                        <a:latin typeface="Arial"/>
                        <a:ea typeface="Arial"/>
                        <a:cs typeface="Arial"/>
                        <a:sym typeface="Arial"/>
                      </a:endParaRPr>
                    </a:p>
                    <a:p>
                      <a:pPr marL="457200" marR="0" lvl="0" indent="-330200" algn="l" rtl="0">
                        <a:lnSpc>
                          <a:spcPct val="100000"/>
                        </a:lnSpc>
                        <a:spcBef>
                          <a:spcPts val="400"/>
                        </a:spcBef>
                        <a:spcAft>
                          <a:spcPts val="0"/>
                        </a:spcAft>
                        <a:buClr>
                          <a:srgbClr val="424242"/>
                        </a:buClr>
                        <a:buSzPts val="880"/>
                        <a:buFont typeface="Arial"/>
                        <a:buChar char="•"/>
                      </a:pPr>
                      <a:r>
                        <a:rPr lang="en" sz="1100" u="none" strike="noStrike" cap="none" dirty="0">
                          <a:solidFill>
                            <a:srgbClr val="424242"/>
                          </a:solidFill>
                          <a:latin typeface="Arial"/>
                          <a:ea typeface="Arial"/>
                          <a:cs typeface="Arial"/>
                          <a:sym typeface="Arial"/>
                        </a:rPr>
                        <a:t>The Contractor should propose and identify each ancillary support service separately and the OCO should identify each ancillary support service by a separate CLIN on the Task Order award.</a:t>
                      </a:r>
                      <a:endParaRPr sz="1100" u="none" strike="noStrike" cap="none" dirty="0">
                        <a:solidFill>
                          <a:srgbClr val="424242"/>
                        </a:solidFill>
                        <a:latin typeface="Arial"/>
                        <a:ea typeface="Arial"/>
                        <a:cs typeface="Arial"/>
                        <a:sym typeface="Arial"/>
                      </a:endParaRPr>
                    </a:p>
                    <a:p>
                      <a:pPr marL="457200" marR="0" lvl="0" indent="-330200" algn="l" rtl="0">
                        <a:lnSpc>
                          <a:spcPct val="100000"/>
                        </a:lnSpc>
                        <a:spcBef>
                          <a:spcPts val="1200"/>
                        </a:spcBef>
                        <a:spcAft>
                          <a:spcPts val="0"/>
                        </a:spcAft>
                        <a:buClr>
                          <a:srgbClr val="424242"/>
                        </a:buClr>
                        <a:buSzPts val="880"/>
                        <a:buFont typeface="Arial"/>
                        <a:buChar char="•"/>
                      </a:pPr>
                      <a:r>
                        <a:rPr lang="en" sz="1100" u="none" strike="noStrike" cap="none" dirty="0">
                          <a:solidFill>
                            <a:srgbClr val="424242"/>
                          </a:solidFill>
                          <a:latin typeface="Arial"/>
                          <a:ea typeface="Arial"/>
                          <a:cs typeface="Arial"/>
                          <a:sym typeface="Arial"/>
                        </a:rPr>
                        <a:t>The OCO is responsible to ensure that additional labor categories are in compliance with Service Contract Labor Standards and Wage Rate Requirements (Construction), and, where applicable, include appropriate clauses and wage determinations.</a:t>
                      </a:r>
                      <a:endParaRPr sz="1100" u="none" strike="noStrike" cap="none" dirty="0">
                        <a:solidFill>
                          <a:srgbClr val="424242"/>
                        </a:solidFill>
                        <a:latin typeface="Arial"/>
                        <a:ea typeface="Arial"/>
                        <a:cs typeface="Arial"/>
                        <a:sym typeface="Arial"/>
                      </a:endParaRPr>
                    </a:p>
                  </a:txBody>
                  <a:tcPr marL="68600" marR="68600" marT="34300" marB="34300" anchor="ctr">
                    <a:lnL w="9525" cap="flat" cmpd="sng">
                      <a:solidFill>
                        <a:srgbClr val="5B2761"/>
                      </a:solidFill>
                      <a:prstDash val="solid"/>
                      <a:round/>
                      <a:headEnd type="none" w="sm" len="sm"/>
                      <a:tailEnd type="none" w="sm" len="sm"/>
                    </a:lnL>
                    <a:lnR w="9525" cap="flat" cmpd="sng">
                      <a:solidFill>
                        <a:srgbClr val="5B2761"/>
                      </a:solidFill>
                      <a:prstDash val="solid"/>
                      <a:round/>
                      <a:headEnd type="none" w="sm" len="sm"/>
                      <a:tailEnd type="none" w="sm" len="sm"/>
                    </a:lnR>
                    <a:lnT w="9525" cap="flat" cmpd="sng">
                      <a:solidFill>
                        <a:srgbClr val="5B2761"/>
                      </a:solidFill>
                      <a:prstDash val="solid"/>
                      <a:round/>
                      <a:headEnd type="none" w="sm" len="sm"/>
                      <a:tailEnd type="none" w="sm" len="sm"/>
                    </a:lnT>
                    <a:lnB w="9525" cap="flat" cmpd="sng">
                      <a:solidFill>
                        <a:srgbClr val="5B276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26"/>
          <p:cNvSpPr txBox="1">
            <a:spLocks noGrp="1"/>
          </p:cNvSpPr>
          <p:nvPr>
            <p:ph type="title"/>
          </p:nvPr>
        </p:nvSpPr>
        <p:spPr>
          <a:xfrm>
            <a:off x="528640" y="241210"/>
            <a:ext cx="5212941" cy="400200"/>
          </a:xfrm>
          <a:prstGeom prst="rect">
            <a:avLst/>
          </a:prstGeom>
          <a:noFill/>
          <a:ln>
            <a:noFill/>
          </a:ln>
        </p:spPr>
        <p:txBody>
          <a:bodyPr spcFirstLastPara="1" wrap="square" lIns="68550" tIns="68550" rIns="68550" bIns="68550" anchor="t" anchorCtr="0">
            <a:spAutoFit/>
          </a:bodyPr>
          <a:lstStyle/>
          <a:p>
            <a:pPr marL="0" lvl="0" indent="0" algn="l" rtl="0">
              <a:lnSpc>
                <a:spcPct val="100000"/>
              </a:lnSpc>
              <a:spcBef>
                <a:spcPts val="0"/>
              </a:spcBef>
              <a:spcAft>
                <a:spcPts val="0"/>
              </a:spcAft>
              <a:buSzPts val="2800"/>
              <a:buNone/>
            </a:pPr>
            <a:r>
              <a:rPr lang="en" sz="1700" dirty="0">
                <a:latin typeface="Play"/>
                <a:ea typeface="Play"/>
                <a:cs typeface="Play"/>
                <a:sym typeface="Play"/>
              </a:rPr>
              <a:t>Labor Category Application to Contract Type</a:t>
            </a:r>
            <a:endParaRPr sz="1700" dirty="0">
              <a:latin typeface="Play"/>
              <a:ea typeface="Play"/>
              <a:cs typeface="Play"/>
              <a:sym typeface="Play"/>
            </a:endParaRPr>
          </a:p>
        </p:txBody>
      </p:sp>
      <p:sp>
        <p:nvSpPr>
          <p:cNvPr id="337" name="Google Shape;337;p26"/>
          <p:cNvSpPr/>
          <p:nvPr/>
        </p:nvSpPr>
        <p:spPr>
          <a:xfrm>
            <a:off x="7406640" y="459486"/>
            <a:ext cx="1200300" cy="24000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6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r>
              <a:rPr lang="en" sz="800" b="1">
                <a:solidFill>
                  <a:srgbClr val="0B3A6E"/>
                </a:solidFill>
              </a:rPr>
              <a:t>Labor Categories</a:t>
            </a:r>
            <a:endParaRPr sz="800" b="1">
              <a:solidFill>
                <a:srgbClr val="0B3A6E"/>
              </a:solidFill>
            </a:endParaRPr>
          </a:p>
        </p:txBody>
      </p:sp>
      <p:graphicFrame>
        <p:nvGraphicFramePr>
          <p:cNvPr id="334" name="Google Shape;334;p26"/>
          <p:cNvGraphicFramePr/>
          <p:nvPr>
            <p:extLst>
              <p:ext uri="{D42A27DB-BD31-4B8C-83A1-F6EECF244321}">
                <p14:modId xmlns:p14="http://schemas.microsoft.com/office/powerpoint/2010/main" val="1946016301"/>
              </p:ext>
            </p:extLst>
          </p:nvPr>
        </p:nvGraphicFramePr>
        <p:xfrm>
          <a:off x="626053" y="1423147"/>
          <a:ext cx="7899400" cy="2914650"/>
        </p:xfrm>
        <a:graphic>
          <a:graphicData uri="http://schemas.openxmlformats.org/drawingml/2006/table">
            <a:tbl>
              <a:tblPr firstRow="1">
                <a:noFill/>
                <a:tableStyleId>{06CDB8C9-D94B-4DF5-9CFF-8896514DB9EE}</a:tableStyleId>
              </a:tblPr>
              <a:tblGrid>
                <a:gridCol w="2369825">
                  <a:extLst>
                    <a:ext uri="{9D8B030D-6E8A-4147-A177-3AD203B41FA5}">
                      <a16:colId xmlns:a16="http://schemas.microsoft.com/office/drawing/2014/main" val="20000"/>
                    </a:ext>
                  </a:extLst>
                </a:gridCol>
                <a:gridCol w="5529575">
                  <a:extLst>
                    <a:ext uri="{9D8B030D-6E8A-4147-A177-3AD203B41FA5}">
                      <a16:colId xmlns:a16="http://schemas.microsoft.com/office/drawing/2014/main" val="20001"/>
                    </a:ext>
                  </a:extLst>
                </a:gridCol>
              </a:tblGrid>
              <a:tr h="429750">
                <a:tc>
                  <a:txBody>
                    <a:bodyPr/>
                    <a:lstStyle/>
                    <a:p>
                      <a:pPr marL="0" marR="0" lvl="0" indent="0" algn="l" rtl="0">
                        <a:lnSpc>
                          <a:spcPct val="100000"/>
                        </a:lnSpc>
                        <a:spcBef>
                          <a:spcPts val="0"/>
                        </a:spcBef>
                        <a:spcAft>
                          <a:spcPts val="0"/>
                        </a:spcAft>
                        <a:buClr>
                          <a:srgbClr val="000000"/>
                        </a:buClr>
                        <a:buSzPts val="1200"/>
                        <a:buFont typeface="Arial"/>
                        <a:buNone/>
                      </a:pPr>
                      <a:endParaRPr sz="900" b="1" i="0" u="none" strike="noStrike" cap="none">
                        <a:solidFill>
                          <a:srgbClr val="FFFFFF"/>
                        </a:solidFill>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5B276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5B276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FFFF"/>
                        </a:buClr>
                        <a:buSzPts val="1600"/>
                        <a:buFont typeface="Calibri"/>
                        <a:buNone/>
                      </a:pPr>
                      <a:r>
                        <a:rPr lang="en" sz="1200" b="1" i="0" u="none" strike="noStrike" cap="none">
                          <a:solidFill>
                            <a:srgbClr val="FFFFFF"/>
                          </a:solidFill>
                          <a:latin typeface="Arial"/>
                          <a:ea typeface="Arial"/>
                          <a:cs typeface="Arial"/>
                          <a:sym typeface="Arial"/>
                        </a:rPr>
                        <a:t>APPLICATION OF LCAT TYPE TO CONTRACT TYPE</a:t>
                      </a:r>
                      <a:endParaRPr sz="1100" u="none" strike="noStrike" cap="none">
                        <a:latin typeface="Arial"/>
                        <a:ea typeface="Arial"/>
                        <a:cs typeface="Arial"/>
                        <a:sym typeface="Arial"/>
                      </a:endParaRPr>
                    </a:p>
                  </a:txBody>
                  <a:tcPr marL="68600" marR="68600" marT="34300" marB="34300" anchor="ctr">
                    <a:lnL w="9525" cap="flat" cmpd="sng">
                      <a:solidFill>
                        <a:srgbClr val="5B2761"/>
                      </a:solidFill>
                      <a:prstDash val="solid"/>
                      <a:round/>
                      <a:headEnd type="none" w="sm" len="sm"/>
                      <a:tailEnd type="none" w="sm" len="sm"/>
                    </a:lnL>
                    <a:lnR w="9525" cap="flat" cmpd="sng">
                      <a:solidFill>
                        <a:srgbClr val="5B2761"/>
                      </a:solidFill>
                      <a:prstDash val="solid"/>
                      <a:round/>
                      <a:headEnd type="none" w="sm" len="sm"/>
                      <a:tailEnd type="none" w="sm" len="sm"/>
                    </a:lnR>
                    <a:lnT w="9525" cap="flat" cmpd="sng">
                      <a:solidFill>
                        <a:srgbClr val="5B2761"/>
                      </a:solidFill>
                      <a:prstDash val="solid"/>
                      <a:round/>
                      <a:headEnd type="none" w="sm" len="sm"/>
                      <a:tailEnd type="none" w="sm" len="sm"/>
                    </a:lnT>
                    <a:lnB w="9525" cap="flat" cmpd="sng">
                      <a:solidFill>
                        <a:srgbClr val="5B2761"/>
                      </a:solidFill>
                      <a:prstDash val="solid"/>
                      <a:round/>
                      <a:headEnd type="none" w="sm" len="sm"/>
                      <a:tailEnd type="none" w="sm" len="sm"/>
                    </a:lnB>
                    <a:solidFill>
                      <a:srgbClr val="336699"/>
                    </a:solidFill>
                  </a:tcPr>
                </a:tc>
                <a:extLst>
                  <a:ext uri="{0D108BD9-81ED-4DB2-BD59-A6C34878D82A}">
                    <a16:rowId xmlns:a16="http://schemas.microsoft.com/office/drawing/2014/main" val="10000"/>
                  </a:ext>
                </a:extLst>
              </a:tr>
              <a:tr h="1115000">
                <a:tc>
                  <a:txBody>
                    <a:bodyPr/>
                    <a:lstStyle/>
                    <a:p>
                      <a:pPr marL="0" marR="0" lvl="0" indent="0" algn="l" rtl="0">
                        <a:lnSpc>
                          <a:spcPct val="100000"/>
                        </a:lnSpc>
                        <a:spcBef>
                          <a:spcPts val="0"/>
                        </a:spcBef>
                        <a:spcAft>
                          <a:spcPts val="0"/>
                        </a:spcAft>
                        <a:buClr>
                          <a:srgbClr val="FFFFFF"/>
                        </a:buClr>
                        <a:buSzPts val="1400"/>
                        <a:buFont typeface="Arial"/>
                        <a:buNone/>
                      </a:pPr>
                      <a:r>
                        <a:rPr lang="en" sz="1100" b="1" i="0" u="none" strike="noStrike" cap="none">
                          <a:solidFill>
                            <a:srgbClr val="FFFFFF"/>
                          </a:solidFill>
                          <a:latin typeface="Arial"/>
                          <a:ea typeface="Arial"/>
                          <a:cs typeface="Arial"/>
                          <a:sym typeface="Arial"/>
                        </a:rPr>
                        <a:t>TIME AND MATERIAL (T&amp;M) AND LABOR HOUR (L-H) CONTRACTS</a:t>
                      </a:r>
                      <a:endParaRPr sz="1100" u="none" strike="noStrike" cap="none">
                        <a:latin typeface="Arial"/>
                        <a:ea typeface="Arial"/>
                        <a:cs typeface="Arial"/>
                        <a:sym typeface="Arial"/>
                      </a:endParaRPr>
                    </a:p>
                  </a:txBody>
                  <a:tcPr marL="68600" marR="68600" marT="34300" marB="34300" anchor="ctr">
                    <a:lnL w="9525" cap="flat" cmpd="sng">
                      <a:solidFill>
                        <a:srgbClr val="5B2761"/>
                      </a:solidFill>
                      <a:prstDash val="solid"/>
                      <a:round/>
                      <a:headEnd type="none" w="sm" len="sm"/>
                      <a:tailEnd type="none" w="sm" len="sm"/>
                    </a:lnL>
                    <a:lnR w="9525" cap="flat" cmpd="sng">
                      <a:solidFill>
                        <a:srgbClr val="5B2761"/>
                      </a:solidFill>
                      <a:prstDash val="solid"/>
                      <a:round/>
                      <a:headEnd type="none" w="sm" len="sm"/>
                      <a:tailEnd type="none" w="sm" len="sm"/>
                    </a:lnR>
                    <a:lnT w="9525" cap="flat" cmpd="sng">
                      <a:solidFill>
                        <a:srgbClr val="5B2761"/>
                      </a:solidFill>
                      <a:prstDash val="solid"/>
                      <a:round/>
                      <a:headEnd type="none" w="sm" len="sm"/>
                      <a:tailEnd type="none" w="sm" len="sm"/>
                    </a:lnT>
                    <a:lnB w="9525" cap="flat" cmpd="sng">
                      <a:solidFill>
                        <a:srgbClr val="5B2761"/>
                      </a:solidFill>
                      <a:prstDash val="solid"/>
                      <a:round/>
                      <a:headEnd type="none" w="sm" len="sm"/>
                      <a:tailEnd type="none" w="sm" len="sm"/>
                    </a:lnB>
                    <a:solidFill>
                      <a:srgbClr val="336699"/>
                    </a:solidFill>
                  </a:tcPr>
                </a:tc>
                <a:tc>
                  <a:txBody>
                    <a:bodyPr/>
                    <a:lstStyle/>
                    <a:p>
                      <a:pPr marL="0" marR="0" lvl="0" indent="0" algn="l" rtl="0">
                        <a:lnSpc>
                          <a:spcPct val="100000"/>
                        </a:lnSpc>
                        <a:spcBef>
                          <a:spcPts val="0"/>
                        </a:spcBef>
                        <a:spcAft>
                          <a:spcPts val="0"/>
                        </a:spcAft>
                        <a:buClr>
                          <a:srgbClr val="005390"/>
                        </a:buClr>
                        <a:buSzPts val="1600"/>
                        <a:buFont typeface="Calibri"/>
                        <a:buNone/>
                      </a:pPr>
                      <a:r>
                        <a:rPr lang="en" sz="1200" b="0" i="0" u="none" strike="noStrike" cap="none">
                          <a:solidFill>
                            <a:srgbClr val="424242"/>
                          </a:solidFill>
                          <a:latin typeface="Arial"/>
                          <a:ea typeface="Arial"/>
                          <a:cs typeface="Arial"/>
                          <a:sym typeface="Arial"/>
                        </a:rPr>
                        <a:t>All Labor Category Types (Standard IT, Non-Standard IT, Ancillary) </a:t>
                      </a:r>
                      <a:r>
                        <a:rPr lang="en" sz="1200" b="0" i="0" u="sng" strike="noStrike" cap="none">
                          <a:solidFill>
                            <a:srgbClr val="424242"/>
                          </a:solidFill>
                          <a:latin typeface="Arial"/>
                          <a:ea typeface="Arial"/>
                          <a:cs typeface="Arial"/>
                          <a:sym typeface="Arial"/>
                        </a:rPr>
                        <a:t>shall always apply</a:t>
                      </a:r>
                      <a:r>
                        <a:rPr lang="en" sz="1200" b="0" i="0" strike="noStrike" cap="none">
                          <a:solidFill>
                            <a:srgbClr val="424242"/>
                          </a:solidFill>
                          <a:latin typeface="Arial"/>
                          <a:ea typeface="Arial"/>
                          <a:cs typeface="Arial"/>
                          <a:sym typeface="Arial"/>
                        </a:rPr>
                        <a:t> t</a:t>
                      </a:r>
                      <a:r>
                        <a:rPr lang="en" sz="1200" b="0" i="0" u="none" strike="noStrike" cap="none">
                          <a:solidFill>
                            <a:srgbClr val="424242"/>
                          </a:solidFill>
                          <a:latin typeface="Arial"/>
                          <a:ea typeface="Arial"/>
                          <a:cs typeface="Arial"/>
                          <a:sym typeface="Arial"/>
                        </a:rPr>
                        <a:t>o T&amp;M and L-H contract type, Task Orders and CLINS in Task Orders.</a:t>
                      </a:r>
                      <a:endParaRPr sz="1100" u="none" strike="noStrike" cap="none">
                        <a:solidFill>
                          <a:srgbClr val="424242"/>
                        </a:solidFill>
                        <a:latin typeface="Arial"/>
                        <a:ea typeface="Arial"/>
                        <a:cs typeface="Arial"/>
                        <a:sym typeface="Arial"/>
                      </a:endParaRPr>
                    </a:p>
                  </a:txBody>
                  <a:tcPr marL="68600" marR="68600" marT="34300" marB="34300" anchor="ctr">
                    <a:lnL w="9525" cap="flat" cmpd="sng">
                      <a:solidFill>
                        <a:srgbClr val="5B2761"/>
                      </a:solidFill>
                      <a:prstDash val="solid"/>
                      <a:round/>
                      <a:headEnd type="none" w="sm" len="sm"/>
                      <a:tailEnd type="none" w="sm" len="sm"/>
                    </a:lnL>
                    <a:lnR w="9525" cap="flat" cmpd="sng">
                      <a:solidFill>
                        <a:srgbClr val="5B2761"/>
                      </a:solidFill>
                      <a:prstDash val="solid"/>
                      <a:round/>
                      <a:headEnd type="none" w="sm" len="sm"/>
                      <a:tailEnd type="none" w="sm" len="sm"/>
                    </a:lnR>
                    <a:lnT w="9525" cap="flat" cmpd="sng">
                      <a:solidFill>
                        <a:srgbClr val="5B2761"/>
                      </a:solidFill>
                      <a:prstDash val="solid"/>
                      <a:round/>
                      <a:headEnd type="none" w="sm" len="sm"/>
                      <a:tailEnd type="none" w="sm" len="sm"/>
                    </a:lnT>
                    <a:lnB w="9525" cap="flat" cmpd="sng">
                      <a:solidFill>
                        <a:srgbClr val="5B276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69900">
                <a:tc>
                  <a:txBody>
                    <a:bodyPr/>
                    <a:lstStyle/>
                    <a:p>
                      <a:pPr marL="0" marR="0" lvl="0" indent="0" algn="l" rtl="0">
                        <a:lnSpc>
                          <a:spcPct val="100000"/>
                        </a:lnSpc>
                        <a:spcBef>
                          <a:spcPts val="0"/>
                        </a:spcBef>
                        <a:spcAft>
                          <a:spcPts val="0"/>
                        </a:spcAft>
                        <a:buClr>
                          <a:srgbClr val="FFFFFF"/>
                        </a:buClr>
                        <a:buSzPts val="1400"/>
                        <a:buFont typeface="Arial"/>
                        <a:buNone/>
                      </a:pPr>
                      <a:r>
                        <a:rPr lang="en" sz="1100" b="1" i="0" u="none" strike="noStrike" cap="none">
                          <a:solidFill>
                            <a:srgbClr val="FFFFFF"/>
                          </a:solidFill>
                          <a:latin typeface="Arial"/>
                          <a:ea typeface="Arial"/>
                          <a:cs typeface="Arial"/>
                          <a:sym typeface="Arial"/>
                        </a:rPr>
                        <a:t>ALL OTHER CONTRACT TYPES </a:t>
                      </a:r>
                      <a:endParaRPr sz="1100" u="none" strike="noStrike" cap="none">
                        <a:latin typeface="Arial"/>
                        <a:ea typeface="Arial"/>
                        <a:cs typeface="Arial"/>
                        <a:sym typeface="Arial"/>
                      </a:endParaRPr>
                    </a:p>
                    <a:p>
                      <a:pPr marL="0" marR="0" lvl="0" indent="0" algn="l" rtl="0">
                        <a:lnSpc>
                          <a:spcPct val="100000"/>
                        </a:lnSpc>
                        <a:spcBef>
                          <a:spcPts val="0"/>
                        </a:spcBef>
                        <a:spcAft>
                          <a:spcPts val="0"/>
                        </a:spcAft>
                        <a:buClr>
                          <a:srgbClr val="FFFFFF"/>
                        </a:buClr>
                        <a:buSzPts val="1400"/>
                        <a:buFont typeface="Arial"/>
                        <a:buNone/>
                      </a:pPr>
                      <a:r>
                        <a:rPr lang="en" sz="1100" b="1" i="0" u="none" strike="noStrike" cap="none">
                          <a:solidFill>
                            <a:srgbClr val="FFFFFF"/>
                          </a:solidFill>
                          <a:latin typeface="Arial"/>
                          <a:ea typeface="Arial"/>
                          <a:cs typeface="Arial"/>
                          <a:sym typeface="Arial"/>
                        </a:rPr>
                        <a:t>(NON-T&amp;M OR L-H CONTRACTS)</a:t>
                      </a:r>
                      <a:endParaRPr sz="1100" u="none" strike="noStrike" cap="none">
                        <a:latin typeface="Arial"/>
                        <a:ea typeface="Arial"/>
                        <a:cs typeface="Arial"/>
                        <a:sym typeface="Arial"/>
                      </a:endParaRPr>
                    </a:p>
                  </a:txBody>
                  <a:tcPr marL="68600" marR="68600" marT="34300" marB="34300" anchor="ctr">
                    <a:lnL w="9525" cap="flat" cmpd="sng">
                      <a:solidFill>
                        <a:srgbClr val="5B2761"/>
                      </a:solidFill>
                      <a:prstDash val="solid"/>
                      <a:round/>
                      <a:headEnd type="none" w="sm" len="sm"/>
                      <a:tailEnd type="none" w="sm" len="sm"/>
                    </a:lnL>
                    <a:lnR w="9525" cap="flat" cmpd="sng">
                      <a:solidFill>
                        <a:srgbClr val="5B2761"/>
                      </a:solidFill>
                      <a:prstDash val="solid"/>
                      <a:round/>
                      <a:headEnd type="none" w="sm" len="sm"/>
                      <a:tailEnd type="none" w="sm" len="sm"/>
                    </a:lnR>
                    <a:lnT w="9525" cap="flat" cmpd="sng">
                      <a:solidFill>
                        <a:srgbClr val="5B2761"/>
                      </a:solidFill>
                      <a:prstDash val="solid"/>
                      <a:round/>
                      <a:headEnd type="none" w="sm" len="sm"/>
                      <a:tailEnd type="none" w="sm" len="sm"/>
                    </a:lnT>
                    <a:lnB w="9525" cap="flat" cmpd="sng">
                      <a:solidFill>
                        <a:srgbClr val="5B2761"/>
                      </a:solidFill>
                      <a:prstDash val="solid"/>
                      <a:round/>
                      <a:headEnd type="none" w="sm" len="sm"/>
                      <a:tailEnd type="none" w="sm" len="sm"/>
                    </a:lnB>
                    <a:solidFill>
                      <a:srgbClr val="336699"/>
                    </a:solidFill>
                  </a:tcPr>
                </a:tc>
                <a:tc>
                  <a:txBody>
                    <a:bodyPr/>
                    <a:lstStyle/>
                    <a:p>
                      <a:pPr marL="0" marR="0" lvl="0" indent="0" algn="l" rtl="0">
                        <a:lnSpc>
                          <a:spcPct val="100000"/>
                        </a:lnSpc>
                        <a:spcBef>
                          <a:spcPts val="0"/>
                        </a:spcBef>
                        <a:spcAft>
                          <a:spcPts val="0"/>
                        </a:spcAft>
                        <a:buClr>
                          <a:srgbClr val="005390"/>
                        </a:buClr>
                        <a:buSzPts val="1600"/>
                        <a:buFont typeface="Calibri"/>
                        <a:buNone/>
                      </a:pPr>
                      <a:r>
                        <a:rPr lang="en" sz="1200" b="0" i="0" u="none" strike="noStrike" cap="none" dirty="0">
                          <a:solidFill>
                            <a:srgbClr val="424242"/>
                          </a:solidFill>
                          <a:latin typeface="Arial"/>
                          <a:ea typeface="Arial"/>
                          <a:cs typeface="Arial"/>
                          <a:sym typeface="Arial"/>
                        </a:rPr>
                        <a:t>Any Labor Category Type </a:t>
                      </a:r>
                      <a:r>
                        <a:rPr lang="en" sz="1200" b="0" i="0" u="sng" strike="noStrike" cap="none" dirty="0">
                          <a:solidFill>
                            <a:srgbClr val="424242"/>
                          </a:solidFill>
                          <a:latin typeface="Arial"/>
                          <a:ea typeface="Arial"/>
                          <a:cs typeface="Arial"/>
                          <a:sym typeface="Arial"/>
                        </a:rPr>
                        <a:t>may be applied</a:t>
                      </a:r>
                      <a:r>
                        <a:rPr lang="en" sz="1200" b="0" i="0" strike="noStrike" cap="none" dirty="0">
                          <a:solidFill>
                            <a:srgbClr val="424242"/>
                          </a:solidFill>
                          <a:latin typeface="Arial"/>
                          <a:ea typeface="Arial"/>
                          <a:cs typeface="Arial"/>
                          <a:sym typeface="Arial"/>
                        </a:rPr>
                        <a:t> </a:t>
                      </a:r>
                      <a:r>
                        <a:rPr lang="en" sz="1200" b="0" i="0" u="none" strike="noStrike" cap="none" dirty="0">
                          <a:solidFill>
                            <a:srgbClr val="424242"/>
                          </a:solidFill>
                          <a:latin typeface="Arial"/>
                          <a:ea typeface="Arial"/>
                          <a:cs typeface="Arial"/>
                          <a:sym typeface="Arial"/>
                        </a:rPr>
                        <a:t>to Non-T&amp;M or L-H contracts at the full discretion of the OCO.  </a:t>
                      </a:r>
                      <a:endParaRPr sz="1100" u="none" strike="noStrike" cap="none" dirty="0">
                        <a:solidFill>
                          <a:srgbClr val="4242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rgbClr val="424242"/>
                        </a:solidFill>
                        <a:latin typeface="Arial"/>
                        <a:ea typeface="Arial"/>
                        <a:cs typeface="Arial"/>
                        <a:sym typeface="Arial"/>
                      </a:endParaRPr>
                    </a:p>
                    <a:p>
                      <a:pPr marL="0" marR="0" lvl="0" indent="0" algn="l" rtl="0">
                        <a:lnSpc>
                          <a:spcPct val="100000"/>
                        </a:lnSpc>
                        <a:spcBef>
                          <a:spcPts val="0"/>
                        </a:spcBef>
                        <a:spcAft>
                          <a:spcPts val="0"/>
                        </a:spcAft>
                        <a:buClr>
                          <a:srgbClr val="005390"/>
                        </a:buClr>
                        <a:buSzPts val="1600"/>
                        <a:buFont typeface="Calibri"/>
                        <a:buNone/>
                      </a:pPr>
                      <a:r>
                        <a:rPr lang="en" sz="1200" b="0" i="0" u="none" strike="noStrike" cap="none" dirty="0">
                          <a:solidFill>
                            <a:srgbClr val="424242"/>
                          </a:solidFill>
                          <a:latin typeface="Arial"/>
                          <a:ea typeface="Arial"/>
                          <a:cs typeface="Arial"/>
                          <a:sym typeface="Arial"/>
                        </a:rPr>
                        <a:t>This includes Cost</a:t>
                      </a:r>
                      <a:r>
                        <a:rPr lang="en" sz="1200" dirty="0">
                          <a:solidFill>
                            <a:srgbClr val="424242"/>
                          </a:solidFill>
                        </a:rPr>
                        <a:t> </a:t>
                      </a:r>
                      <a:r>
                        <a:rPr lang="en" sz="1200" b="0" i="0" u="none" strike="noStrike" cap="none" dirty="0">
                          <a:solidFill>
                            <a:srgbClr val="424242"/>
                          </a:solidFill>
                          <a:latin typeface="Arial"/>
                          <a:ea typeface="Arial"/>
                          <a:cs typeface="Arial"/>
                          <a:sym typeface="Arial"/>
                        </a:rPr>
                        <a:t>Reimbursement and Fixed-Price Task Orders or CLINS in Task Orders with multiple contract types.</a:t>
                      </a:r>
                      <a:endParaRPr sz="1100" u="none" strike="noStrike" cap="none" dirty="0">
                        <a:solidFill>
                          <a:srgbClr val="424242"/>
                        </a:solidFill>
                        <a:latin typeface="Arial"/>
                        <a:ea typeface="Arial"/>
                        <a:cs typeface="Arial"/>
                        <a:sym typeface="Arial"/>
                      </a:endParaRPr>
                    </a:p>
                  </a:txBody>
                  <a:tcPr marL="68600" marR="68600" marT="34300" marB="34300" anchor="ctr">
                    <a:lnL w="9525" cap="flat" cmpd="sng">
                      <a:solidFill>
                        <a:srgbClr val="5B2761"/>
                      </a:solidFill>
                      <a:prstDash val="solid"/>
                      <a:round/>
                      <a:headEnd type="none" w="sm" len="sm"/>
                      <a:tailEnd type="none" w="sm" len="sm"/>
                    </a:lnL>
                    <a:lnR w="9525" cap="flat" cmpd="sng">
                      <a:solidFill>
                        <a:srgbClr val="5B2761"/>
                      </a:solidFill>
                      <a:prstDash val="solid"/>
                      <a:round/>
                      <a:headEnd type="none" w="sm" len="sm"/>
                      <a:tailEnd type="none" w="sm" len="sm"/>
                    </a:lnR>
                    <a:lnT w="9525" cap="flat" cmpd="sng">
                      <a:solidFill>
                        <a:srgbClr val="5B2761"/>
                      </a:solidFill>
                      <a:prstDash val="solid"/>
                      <a:round/>
                      <a:headEnd type="none" w="sm" len="sm"/>
                      <a:tailEnd type="none" w="sm" len="sm"/>
                    </a:lnT>
                    <a:lnB w="9525" cap="flat" cmpd="sng">
                      <a:solidFill>
                        <a:srgbClr val="5B276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a:spLocks noGrp="1"/>
          </p:cNvSpPr>
          <p:nvPr>
            <p:ph type="title" idx="4294967295"/>
          </p:nvPr>
        </p:nvSpPr>
        <p:spPr>
          <a:xfrm>
            <a:off x="411480" y="425196"/>
            <a:ext cx="5966460" cy="3291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B3A6E"/>
              </a:buClr>
              <a:buSzPts val="1800"/>
              <a:buFont typeface="Play"/>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When Alliant 2/Alliant 3 is the right fit</a:t>
            </a: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344" name="Google Shape;344;p27"/>
          <p:cNvSpPr/>
          <p:nvPr/>
        </p:nvSpPr>
        <p:spPr>
          <a:xfrm>
            <a:off x="425196" y="809244"/>
            <a:ext cx="610362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B6776"/>
              </a:buClr>
              <a:buSzPts val="800"/>
              <a:buFont typeface="Arial"/>
              <a:buNone/>
            </a:pPr>
            <a:r>
              <a:rPr lang="en" sz="800">
                <a:solidFill>
                  <a:srgbClr val="5B6776"/>
                </a:solidFill>
                <a:latin typeface="Arial"/>
                <a:ea typeface="Arial"/>
                <a:cs typeface="Arial"/>
                <a:sym typeface="Arial"/>
              </a:rPr>
              <a:t>Use the unrestricted vehicle when the requirement is large, broad, and enterprise-shaped</a:t>
            </a:r>
            <a:endParaRPr sz="800">
              <a:solidFill>
                <a:schemeClr val="dk1"/>
              </a:solidFill>
              <a:latin typeface="Arial"/>
              <a:ea typeface="Arial"/>
              <a:cs typeface="Arial"/>
              <a:sym typeface="Arial"/>
            </a:endParaRPr>
          </a:p>
        </p:txBody>
      </p:sp>
      <p:sp>
        <p:nvSpPr>
          <p:cNvPr id="345" name="Google Shape;345;p27" descr="A banner featuring a vehicle fit text."/>
          <p:cNvSpPr/>
          <p:nvPr/>
        </p:nvSpPr>
        <p:spPr>
          <a:xfrm>
            <a:off x="7406640" y="459486"/>
            <a:ext cx="1200150" cy="24003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5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6" name="Google Shape;346;p27"/>
          <p:cNvSpPr/>
          <p:nvPr/>
        </p:nvSpPr>
        <p:spPr>
          <a:xfrm>
            <a:off x="7509510" y="521208"/>
            <a:ext cx="994410" cy="960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F5A99"/>
              </a:buClr>
              <a:buSzPts val="700"/>
              <a:buFont typeface="Arial"/>
              <a:buNone/>
            </a:pPr>
            <a:r>
              <a:rPr lang="en" sz="700" b="1">
                <a:solidFill>
                  <a:srgbClr val="1F5A99"/>
                </a:solidFill>
                <a:latin typeface="Arial"/>
                <a:ea typeface="Arial"/>
                <a:cs typeface="Arial"/>
                <a:sym typeface="Arial"/>
              </a:rPr>
              <a:t>Vehicle fit</a:t>
            </a:r>
            <a:endParaRPr sz="700">
              <a:solidFill>
                <a:schemeClr val="dk1"/>
              </a:solidFill>
              <a:latin typeface="Arial"/>
              <a:ea typeface="Arial"/>
              <a:cs typeface="Arial"/>
              <a:sym typeface="Arial"/>
            </a:endParaRPr>
          </a:p>
        </p:txBody>
      </p:sp>
      <p:sp>
        <p:nvSpPr>
          <p:cNvPr id="347" name="Google Shape;347;p27">
            <a:extLst>
              <a:ext uri="{C183D7F6-B498-43B3-948B-1728B52AA6E4}">
                <adec:decorative xmlns:adec="http://schemas.microsoft.com/office/drawing/2017/decorative" val="1"/>
              </a:ext>
            </a:extLst>
          </p:cNvPr>
          <p:cNvSpPr/>
          <p:nvPr/>
        </p:nvSpPr>
        <p:spPr>
          <a:xfrm>
            <a:off x="548650" y="1028700"/>
            <a:ext cx="2709000" cy="1969200"/>
          </a:xfrm>
          <a:prstGeom prst="roundRect">
            <a:avLst>
              <a:gd name="adj" fmla="val 2609"/>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8" name="Google Shape;348;p27"/>
          <p:cNvSpPr/>
          <p:nvPr/>
        </p:nvSpPr>
        <p:spPr>
          <a:xfrm>
            <a:off x="672084" y="1124712"/>
            <a:ext cx="246202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Best use cases</a:t>
            </a:r>
            <a:endParaRPr sz="1200">
              <a:solidFill>
                <a:schemeClr val="dk1"/>
              </a:solidFill>
              <a:latin typeface="Arial"/>
              <a:ea typeface="Arial"/>
              <a:cs typeface="Arial"/>
              <a:sym typeface="Arial"/>
            </a:endParaRPr>
          </a:p>
        </p:txBody>
      </p:sp>
      <p:sp>
        <p:nvSpPr>
          <p:cNvPr id="349" name="Google Shape;349;p27"/>
          <p:cNvSpPr/>
          <p:nvPr/>
        </p:nvSpPr>
        <p:spPr>
          <a:xfrm>
            <a:off x="672084" y="1357884"/>
            <a:ext cx="2475738" cy="1179576"/>
          </a:xfrm>
          <a:prstGeom prst="rect">
            <a:avLst/>
          </a:prstGeom>
          <a:noFill/>
          <a:ln>
            <a:noFill/>
          </a:ln>
        </p:spPr>
        <p:txBody>
          <a:bodyPr spcFirstLastPara="1" wrap="square" lIns="275" tIns="275" rIns="275" bIns="275" anchor="t" anchorCtr="0">
            <a:noAutofit/>
          </a:bodyPr>
          <a:lstStyle/>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Complex enterprise IT programs spanning multiple workstreams.</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Requirements needing broad contractor capacity and flexible CLIN structures.</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Modernization efforts where unrestricted competition is acceptable.</a:t>
            </a:r>
            <a:endParaRPr sz="1200">
              <a:solidFill>
                <a:schemeClr val="dk1"/>
              </a:solidFill>
              <a:latin typeface="Arial"/>
              <a:ea typeface="Arial"/>
              <a:cs typeface="Arial"/>
              <a:sym typeface="Arial"/>
            </a:endParaRPr>
          </a:p>
        </p:txBody>
      </p:sp>
      <p:sp>
        <p:nvSpPr>
          <p:cNvPr id="350" name="Google Shape;350;p27">
            <a:extLst>
              <a:ext uri="{C183D7F6-B498-43B3-948B-1728B52AA6E4}">
                <adec:decorative xmlns:adec="http://schemas.microsoft.com/office/drawing/2017/decorative" val="1"/>
              </a:ext>
            </a:extLst>
          </p:cNvPr>
          <p:cNvSpPr/>
          <p:nvPr/>
        </p:nvSpPr>
        <p:spPr>
          <a:xfrm>
            <a:off x="3394700" y="1028700"/>
            <a:ext cx="2709000" cy="2778900"/>
          </a:xfrm>
          <a:prstGeom prst="roundRect">
            <a:avLst>
              <a:gd name="adj" fmla="val 2609"/>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51" name="Google Shape;351;p27"/>
          <p:cNvSpPr/>
          <p:nvPr/>
        </p:nvSpPr>
        <p:spPr>
          <a:xfrm>
            <a:off x="3518154" y="1124712"/>
            <a:ext cx="246202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Why buyers choose it</a:t>
            </a:r>
            <a:endParaRPr sz="1200">
              <a:solidFill>
                <a:schemeClr val="dk1"/>
              </a:solidFill>
              <a:latin typeface="Arial"/>
              <a:ea typeface="Arial"/>
              <a:cs typeface="Arial"/>
              <a:sym typeface="Arial"/>
            </a:endParaRPr>
          </a:p>
        </p:txBody>
      </p:sp>
      <p:sp>
        <p:nvSpPr>
          <p:cNvPr id="352" name="Google Shape;352;p27"/>
          <p:cNvSpPr/>
          <p:nvPr/>
        </p:nvSpPr>
        <p:spPr>
          <a:xfrm>
            <a:off x="3518154" y="1357884"/>
            <a:ext cx="2475738" cy="1179576"/>
          </a:xfrm>
          <a:prstGeom prst="rect">
            <a:avLst/>
          </a:prstGeom>
          <a:noFill/>
          <a:ln>
            <a:noFill/>
          </a:ln>
        </p:spPr>
        <p:txBody>
          <a:bodyPr spcFirstLastPara="1" wrap="square" lIns="275" tIns="275" rIns="275" bIns="275" anchor="t" anchorCtr="0">
            <a:noAutofit/>
          </a:bodyPr>
          <a:lstStyle/>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Large ceiling and long ordering runway through June 2028 for Alliant 2 </a:t>
            </a:r>
            <a:r>
              <a:rPr lang="en" sz="1200">
                <a:solidFill>
                  <a:srgbClr val="243447"/>
                </a:solidFill>
              </a:rPr>
              <a:t>with</a:t>
            </a:r>
            <a:r>
              <a:rPr lang="en" sz="1200">
                <a:solidFill>
                  <a:srgbClr val="243447"/>
                </a:solidFill>
                <a:latin typeface="Arial"/>
                <a:ea typeface="Arial"/>
                <a:cs typeface="Arial"/>
                <a:sym typeface="Arial"/>
              </a:rPr>
              <a:t> 37 Awardees.</a:t>
            </a:r>
            <a:endParaRPr sz="1200"/>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Unlimited ceiling and order period just starting 3/10/2026 for Alliant 3 </a:t>
            </a:r>
            <a:r>
              <a:rPr lang="en" sz="1200">
                <a:solidFill>
                  <a:srgbClr val="243447"/>
                </a:solidFill>
              </a:rPr>
              <a:t>with </a:t>
            </a:r>
            <a:r>
              <a:rPr lang="en" sz="1200">
                <a:solidFill>
                  <a:srgbClr val="243447"/>
                </a:solidFill>
                <a:latin typeface="Arial"/>
                <a:ea typeface="Arial"/>
                <a:cs typeface="Arial"/>
                <a:sym typeface="Arial"/>
              </a:rPr>
              <a:t>42 Awardees (Phase 1) 76 total planned after </a:t>
            </a:r>
            <a:r>
              <a:rPr lang="en" sz="1200">
                <a:solidFill>
                  <a:srgbClr val="243447"/>
                </a:solidFill>
              </a:rPr>
              <a:t>all</a:t>
            </a:r>
            <a:r>
              <a:rPr lang="en" sz="1200">
                <a:solidFill>
                  <a:srgbClr val="243447"/>
                </a:solidFill>
                <a:latin typeface="Arial"/>
                <a:ea typeface="Arial"/>
                <a:cs typeface="Arial"/>
                <a:sym typeface="Arial"/>
              </a:rPr>
              <a:t> phases.</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Supports multiple contract types, including cost reimbursement and hybrid structures.</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A2 has Best in Class designation. (A3 planned).</a:t>
            </a:r>
            <a:endParaRPr sz="1200"/>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BPAs allowed.</a:t>
            </a:r>
            <a:endParaRPr sz="1200">
              <a:solidFill>
                <a:schemeClr val="dk1"/>
              </a:solidFill>
              <a:latin typeface="Arial"/>
              <a:ea typeface="Arial"/>
              <a:cs typeface="Arial"/>
              <a:sym typeface="Arial"/>
            </a:endParaRPr>
          </a:p>
        </p:txBody>
      </p:sp>
      <p:sp>
        <p:nvSpPr>
          <p:cNvPr id="353" name="Google Shape;353;p27">
            <a:extLst>
              <a:ext uri="{C183D7F6-B498-43B3-948B-1728B52AA6E4}">
                <adec:decorative xmlns:adec="http://schemas.microsoft.com/office/drawing/2017/decorative" val="1"/>
              </a:ext>
            </a:extLst>
          </p:cNvPr>
          <p:cNvSpPr/>
          <p:nvPr/>
        </p:nvSpPr>
        <p:spPr>
          <a:xfrm>
            <a:off x="6240775" y="1028700"/>
            <a:ext cx="2366100" cy="2056500"/>
          </a:xfrm>
          <a:prstGeom prst="roundRect">
            <a:avLst>
              <a:gd name="adj" fmla="val 2609"/>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54" name="Google Shape;354;p27"/>
          <p:cNvSpPr/>
          <p:nvPr/>
        </p:nvSpPr>
        <p:spPr>
          <a:xfrm>
            <a:off x="6364224" y="1124712"/>
            <a:ext cx="211912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Watch-outs</a:t>
            </a:r>
            <a:endParaRPr sz="1200">
              <a:solidFill>
                <a:schemeClr val="dk1"/>
              </a:solidFill>
              <a:latin typeface="Arial"/>
              <a:ea typeface="Arial"/>
              <a:cs typeface="Arial"/>
              <a:sym typeface="Arial"/>
            </a:endParaRPr>
          </a:p>
        </p:txBody>
      </p:sp>
      <p:sp>
        <p:nvSpPr>
          <p:cNvPr id="355" name="Google Shape;355;p27"/>
          <p:cNvSpPr/>
          <p:nvPr/>
        </p:nvSpPr>
        <p:spPr>
          <a:xfrm>
            <a:off x="6364224" y="1357884"/>
            <a:ext cx="2132838" cy="1179576"/>
          </a:xfrm>
          <a:prstGeom prst="rect">
            <a:avLst/>
          </a:prstGeom>
          <a:noFill/>
          <a:ln>
            <a:noFill/>
          </a:ln>
        </p:spPr>
        <p:txBody>
          <a:bodyPr spcFirstLastPara="1" wrap="square" lIns="275" tIns="275" rIns="275" bIns="275" anchor="t" anchorCtr="0">
            <a:noAutofit/>
          </a:bodyPr>
          <a:lstStyle/>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Not the vehicle if your strategy depends on a set-aside lane.</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Need disciplined evaluation to avoid over-customized, hard-to-administer orders.</a:t>
            </a:r>
            <a:endParaRPr sz="1200">
              <a:solidFill>
                <a:schemeClr val="dk1"/>
              </a:solidFill>
              <a:latin typeface="Arial"/>
              <a:ea typeface="Arial"/>
              <a:cs typeface="Arial"/>
              <a:sym typeface="Arial"/>
            </a:endParaRPr>
          </a:p>
        </p:txBody>
      </p:sp>
      <p:sp>
        <p:nvSpPr>
          <p:cNvPr id="356" name="Google Shape;356;p27">
            <a:extLst>
              <a:ext uri="{C183D7F6-B498-43B3-948B-1728B52AA6E4}">
                <adec:decorative xmlns:adec="http://schemas.microsoft.com/office/drawing/2017/decorative" val="1"/>
              </a:ext>
            </a:extLst>
          </p:cNvPr>
          <p:cNvSpPr/>
          <p:nvPr/>
        </p:nvSpPr>
        <p:spPr>
          <a:xfrm>
            <a:off x="560100" y="3960900"/>
            <a:ext cx="8023800" cy="410700"/>
          </a:xfrm>
          <a:prstGeom prst="roundRect">
            <a:avLst>
              <a:gd name="adj" fmla="val 3226"/>
            </a:avLst>
          </a:prstGeom>
          <a:solidFill>
            <a:srgbClr val="EEF4FA"/>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57" name="Google Shape;357;p27"/>
          <p:cNvSpPr/>
          <p:nvPr/>
        </p:nvSpPr>
        <p:spPr>
          <a:xfrm>
            <a:off x="648698" y="4086120"/>
            <a:ext cx="1165800" cy="13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400"/>
              <a:buFont typeface="Arial"/>
              <a:buNone/>
            </a:pPr>
            <a:r>
              <a:rPr lang="en" sz="1400" b="1" dirty="0">
                <a:solidFill>
                  <a:srgbClr val="0B3A6E"/>
                </a:solidFill>
                <a:latin typeface="Arial"/>
                <a:ea typeface="Arial"/>
                <a:cs typeface="Arial"/>
                <a:sym typeface="Arial"/>
              </a:rPr>
              <a:t>Decision cue</a:t>
            </a:r>
            <a:endParaRPr sz="1400" dirty="0">
              <a:solidFill>
                <a:schemeClr val="dk1"/>
              </a:solidFill>
              <a:latin typeface="Arial"/>
              <a:ea typeface="Arial"/>
              <a:cs typeface="Arial"/>
              <a:sym typeface="Arial"/>
            </a:endParaRPr>
          </a:p>
        </p:txBody>
      </p:sp>
      <p:sp>
        <p:nvSpPr>
          <p:cNvPr id="358" name="Google Shape;358;p27"/>
          <p:cNvSpPr/>
          <p:nvPr/>
        </p:nvSpPr>
        <p:spPr>
          <a:xfrm>
            <a:off x="1903095" y="4010670"/>
            <a:ext cx="6389401" cy="288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900"/>
              <a:buFont typeface="Arial"/>
              <a:buNone/>
            </a:pPr>
            <a:r>
              <a:rPr lang="en" sz="900" dirty="0">
                <a:solidFill>
                  <a:srgbClr val="243447"/>
                </a:solidFill>
                <a:latin typeface="Arial"/>
                <a:ea typeface="Arial"/>
                <a:cs typeface="Arial"/>
                <a:sym typeface="Arial"/>
              </a:rPr>
              <a:t>If </a:t>
            </a:r>
            <a:r>
              <a:rPr lang="en" sz="1000" dirty="0">
                <a:solidFill>
                  <a:srgbClr val="243447"/>
                </a:solidFill>
                <a:latin typeface="Arial"/>
                <a:ea typeface="Arial"/>
                <a:cs typeface="Arial"/>
                <a:sym typeface="Arial"/>
              </a:rPr>
              <a:t>the requirement is mission-critical, enterprise-wide, and not best served by a small-business set-aside, Alliant 2 or Alliant 3 is often the </a:t>
            </a:r>
            <a:r>
              <a:rPr lang="en" sz="1000" dirty="0">
                <a:solidFill>
                  <a:srgbClr val="243447"/>
                </a:solidFill>
              </a:rPr>
              <a:t>best</a:t>
            </a:r>
            <a:r>
              <a:rPr lang="en" sz="1000" dirty="0">
                <a:solidFill>
                  <a:srgbClr val="243447"/>
                </a:solidFill>
                <a:latin typeface="Arial"/>
                <a:ea typeface="Arial"/>
                <a:cs typeface="Arial"/>
                <a:sym typeface="Arial"/>
              </a:rPr>
              <a:t> GSA GWAC answer.</a:t>
            </a:r>
            <a:endParaRPr sz="1000" dirty="0">
              <a:solidFill>
                <a:schemeClr val="dk1"/>
              </a:solidFill>
              <a:latin typeface="Arial"/>
              <a:ea typeface="Arial"/>
              <a:cs typeface="Arial"/>
              <a:sym typeface="Arial"/>
            </a:endParaRPr>
          </a:p>
        </p:txBody>
      </p:sp>
      <p:sp>
        <p:nvSpPr>
          <p:cNvPr id="359" name="Google Shape;359;p27"/>
          <p:cNvSpPr txBox="1">
            <a:spLocks noGrp="1"/>
          </p:cNvSpPr>
          <p:nvPr>
            <p:ph type="sldNum" idx="4294967295"/>
          </p:nvPr>
        </p:nvSpPr>
        <p:spPr>
          <a:xfrm>
            <a:off x="8846820" y="4924044"/>
            <a:ext cx="150876" cy="123444"/>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500" b="0">
                <a:solidFill>
                  <a:srgbClr val="5A6A7B"/>
                </a:solidFill>
                <a:latin typeface="Arial"/>
                <a:ea typeface="Arial"/>
                <a:cs typeface="Arial"/>
                <a:sym typeface="Arial"/>
              </a:rPr>
              <a:t>7</a:t>
            </a:r>
            <a:endParaRPr sz="800">
              <a:solidFill>
                <a:srgbClr val="FFFFFF"/>
              </a:solidFill>
              <a:latin typeface="Arial"/>
              <a:ea typeface="Arial"/>
              <a:cs typeface="Arial"/>
              <a:sym typeface="Aria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a:spLocks noGrp="1"/>
          </p:cNvSpPr>
          <p:nvPr>
            <p:ph type="title" idx="4294967295"/>
          </p:nvPr>
        </p:nvSpPr>
        <p:spPr>
          <a:xfrm>
            <a:off x="411480" y="425196"/>
            <a:ext cx="5966460" cy="3291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B3A6E"/>
              </a:buClr>
              <a:buSzPts val="1800"/>
              <a:buFont typeface="Play"/>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When 8(a) STARS III is the right fit</a:t>
            </a: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366" name="Google Shape;366;p28"/>
          <p:cNvSpPr/>
          <p:nvPr/>
        </p:nvSpPr>
        <p:spPr>
          <a:xfrm>
            <a:off x="425196" y="809244"/>
            <a:ext cx="610362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B6776"/>
              </a:buClr>
              <a:buSzPts val="800"/>
              <a:buFont typeface="Arial"/>
              <a:buNone/>
            </a:pPr>
            <a:r>
              <a:rPr lang="en" sz="800">
                <a:solidFill>
                  <a:srgbClr val="5B6776"/>
                </a:solidFill>
                <a:latin typeface="Arial"/>
                <a:ea typeface="Arial"/>
                <a:cs typeface="Arial"/>
                <a:sym typeface="Arial"/>
              </a:rPr>
              <a:t>A strong choice for IT requirements that align with 8(a) strategy and small disadvantaged business goals</a:t>
            </a:r>
            <a:endParaRPr sz="800">
              <a:solidFill>
                <a:schemeClr val="dk1"/>
              </a:solidFill>
              <a:latin typeface="Arial"/>
              <a:ea typeface="Arial"/>
              <a:cs typeface="Arial"/>
              <a:sym typeface="Arial"/>
            </a:endParaRPr>
          </a:p>
        </p:txBody>
      </p:sp>
      <p:sp>
        <p:nvSpPr>
          <p:cNvPr id="367" name="Google Shape;367;p28">
            <a:extLst>
              <a:ext uri="{C183D7F6-B498-43B3-948B-1728B52AA6E4}">
                <adec:decorative xmlns:adec="http://schemas.microsoft.com/office/drawing/2017/decorative" val="1"/>
              </a:ext>
            </a:extLst>
          </p:cNvPr>
          <p:cNvSpPr/>
          <p:nvPr/>
        </p:nvSpPr>
        <p:spPr>
          <a:xfrm>
            <a:off x="7406640" y="459486"/>
            <a:ext cx="1200150" cy="24003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5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68" name="Google Shape;368;p28"/>
          <p:cNvSpPr/>
          <p:nvPr/>
        </p:nvSpPr>
        <p:spPr>
          <a:xfrm>
            <a:off x="7509510" y="521208"/>
            <a:ext cx="994410" cy="960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F5A99"/>
              </a:buClr>
              <a:buSzPts val="700"/>
              <a:buFont typeface="Arial"/>
              <a:buNone/>
            </a:pPr>
            <a:r>
              <a:rPr lang="en" sz="700" b="1">
                <a:solidFill>
                  <a:srgbClr val="1F5A99"/>
                </a:solidFill>
                <a:latin typeface="Arial"/>
                <a:ea typeface="Arial"/>
                <a:cs typeface="Arial"/>
                <a:sym typeface="Arial"/>
              </a:rPr>
              <a:t>Vehicle fit</a:t>
            </a:r>
            <a:endParaRPr sz="700">
              <a:solidFill>
                <a:schemeClr val="dk1"/>
              </a:solidFill>
              <a:latin typeface="Arial"/>
              <a:ea typeface="Arial"/>
              <a:cs typeface="Arial"/>
              <a:sym typeface="Arial"/>
            </a:endParaRPr>
          </a:p>
        </p:txBody>
      </p:sp>
      <p:sp>
        <p:nvSpPr>
          <p:cNvPr id="369" name="Google Shape;369;p28">
            <a:extLst>
              <a:ext uri="{C183D7F6-B498-43B3-948B-1728B52AA6E4}">
                <adec:decorative xmlns:adec="http://schemas.microsoft.com/office/drawing/2017/decorative" val="1"/>
              </a:ext>
            </a:extLst>
          </p:cNvPr>
          <p:cNvSpPr/>
          <p:nvPr/>
        </p:nvSpPr>
        <p:spPr>
          <a:xfrm>
            <a:off x="548650" y="1028700"/>
            <a:ext cx="2743200" cy="2261700"/>
          </a:xfrm>
          <a:prstGeom prst="roundRect">
            <a:avLst>
              <a:gd name="adj" fmla="val 2553"/>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70" name="Google Shape;370;p28"/>
          <p:cNvSpPr/>
          <p:nvPr/>
        </p:nvSpPr>
        <p:spPr>
          <a:xfrm>
            <a:off x="672084" y="1124712"/>
            <a:ext cx="249631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Best use cases</a:t>
            </a:r>
            <a:endParaRPr sz="1200">
              <a:solidFill>
                <a:schemeClr val="dk1"/>
              </a:solidFill>
              <a:latin typeface="Arial"/>
              <a:ea typeface="Arial"/>
              <a:cs typeface="Arial"/>
              <a:sym typeface="Arial"/>
            </a:endParaRPr>
          </a:p>
        </p:txBody>
      </p:sp>
      <p:sp>
        <p:nvSpPr>
          <p:cNvPr id="371" name="Google Shape;371;p28"/>
          <p:cNvSpPr/>
          <p:nvPr/>
        </p:nvSpPr>
        <p:spPr>
          <a:xfrm>
            <a:off x="672084" y="1357884"/>
            <a:ext cx="2510028" cy="1213866"/>
          </a:xfrm>
          <a:prstGeom prst="rect">
            <a:avLst/>
          </a:prstGeom>
          <a:noFill/>
          <a:ln>
            <a:noFill/>
          </a:ln>
        </p:spPr>
        <p:txBody>
          <a:bodyPr spcFirstLastPara="1" wrap="square" lIns="275" tIns="275" rIns="275" bIns="275" anchor="t" anchorCtr="0">
            <a:noAutofit/>
          </a:bodyPr>
          <a:lstStyle/>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Requirements where 8(a) participation is a core acquisition objective.</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Emerging-technology work and tailored IT services-based solutions.</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Situations where sole-source flexibility under the 8(a) program may matter.</a:t>
            </a:r>
            <a:endParaRPr sz="1200">
              <a:solidFill>
                <a:schemeClr val="dk1"/>
              </a:solidFill>
              <a:latin typeface="Arial"/>
              <a:ea typeface="Arial"/>
              <a:cs typeface="Arial"/>
              <a:sym typeface="Arial"/>
            </a:endParaRPr>
          </a:p>
        </p:txBody>
      </p:sp>
      <p:sp>
        <p:nvSpPr>
          <p:cNvPr id="372" name="Google Shape;372;p28">
            <a:extLst>
              <a:ext uri="{C183D7F6-B498-43B3-948B-1728B52AA6E4}">
                <adec:decorative xmlns:adec="http://schemas.microsoft.com/office/drawing/2017/decorative" val="1"/>
              </a:ext>
            </a:extLst>
          </p:cNvPr>
          <p:cNvSpPr/>
          <p:nvPr/>
        </p:nvSpPr>
        <p:spPr>
          <a:xfrm>
            <a:off x="3415275" y="1028700"/>
            <a:ext cx="2743200" cy="2261700"/>
          </a:xfrm>
          <a:prstGeom prst="roundRect">
            <a:avLst>
              <a:gd name="adj" fmla="val 2553"/>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73" name="Google Shape;373;p28"/>
          <p:cNvSpPr/>
          <p:nvPr/>
        </p:nvSpPr>
        <p:spPr>
          <a:xfrm>
            <a:off x="3538728" y="1124712"/>
            <a:ext cx="249631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Why buyers choose it</a:t>
            </a:r>
            <a:endParaRPr sz="1200">
              <a:solidFill>
                <a:schemeClr val="dk1"/>
              </a:solidFill>
              <a:latin typeface="Arial"/>
              <a:ea typeface="Arial"/>
              <a:cs typeface="Arial"/>
              <a:sym typeface="Arial"/>
            </a:endParaRPr>
          </a:p>
        </p:txBody>
      </p:sp>
      <p:sp>
        <p:nvSpPr>
          <p:cNvPr id="374" name="Google Shape;374;p28"/>
          <p:cNvSpPr/>
          <p:nvPr/>
        </p:nvSpPr>
        <p:spPr>
          <a:xfrm>
            <a:off x="3538728" y="1357884"/>
            <a:ext cx="2510028" cy="1213866"/>
          </a:xfrm>
          <a:prstGeom prst="rect">
            <a:avLst/>
          </a:prstGeom>
          <a:noFill/>
          <a:ln>
            <a:noFill/>
          </a:ln>
        </p:spPr>
        <p:txBody>
          <a:bodyPr spcFirstLastPara="1" wrap="square" lIns="275" tIns="275" rIns="275" bIns="275" anchor="t" anchorCtr="0">
            <a:noAutofit/>
          </a:bodyPr>
          <a:lstStyle/>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Best in Class small-business GWAC with broad 8(a) vendor access.</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GSA highlights support for emerging technologies and OCONUS needs.</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Market-research and pricing tools support faster scoping and rate analysis.</a:t>
            </a:r>
            <a:endParaRPr sz="1200">
              <a:solidFill>
                <a:schemeClr val="dk1"/>
              </a:solidFill>
              <a:latin typeface="Arial"/>
              <a:ea typeface="Arial"/>
              <a:cs typeface="Arial"/>
              <a:sym typeface="Arial"/>
            </a:endParaRPr>
          </a:p>
        </p:txBody>
      </p:sp>
      <p:sp>
        <p:nvSpPr>
          <p:cNvPr id="375" name="Google Shape;375;p28">
            <a:extLst>
              <a:ext uri="{C183D7F6-B498-43B3-948B-1728B52AA6E4}">
                <adec:decorative xmlns:adec="http://schemas.microsoft.com/office/drawing/2017/decorative" val="1"/>
              </a:ext>
            </a:extLst>
          </p:cNvPr>
          <p:cNvSpPr/>
          <p:nvPr/>
        </p:nvSpPr>
        <p:spPr>
          <a:xfrm>
            <a:off x="6275075" y="1028700"/>
            <a:ext cx="2331600" cy="2261700"/>
          </a:xfrm>
          <a:prstGeom prst="roundRect">
            <a:avLst>
              <a:gd name="adj" fmla="val 2553"/>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76" name="Google Shape;376;p28"/>
          <p:cNvSpPr/>
          <p:nvPr/>
        </p:nvSpPr>
        <p:spPr>
          <a:xfrm>
            <a:off x="6398514" y="1124712"/>
            <a:ext cx="208483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Timing note</a:t>
            </a:r>
            <a:endParaRPr sz="1200">
              <a:solidFill>
                <a:schemeClr val="dk1"/>
              </a:solidFill>
              <a:latin typeface="Arial"/>
              <a:ea typeface="Arial"/>
              <a:cs typeface="Arial"/>
              <a:sym typeface="Arial"/>
            </a:endParaRPr>
          </a:p>
        </p:txBody>
      </p:sp>
      <p:sp>
        <p:nvSpPr>
          <p:cNvPr id="377" name="Google Shape;377;p28"/>
          <p:cNvSpPr/>
          <p:nvPr/>
        </p:nvSpPr>
        <p:spPr>
          <a:xfrm>
            <a:off x="6398525" y="1357870"/>
            <a:ext cx="2098500" cy="1853100"/>
          </a:xfrm>
          <a:prstGeom prst="rect">
            <a:avLst/>
          </a:prstGeom>
          <a:noFill/>
          <a:ln>
            <a:noFill/>
          </a:ln>
        </p:spPr>
        <p:txBody>
          <a:bodyPr spcFirstLastPara="1" wrap="square" lIns="275" tIns="275" rIns="275" bIns="275" anchor="t" anchorCtr="0">
            <a:noAutofit/>
          </a:bodyPr>
          <a:lstStyle/>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Current ordering period runs to July 1, 2026 unless the option is exercised.</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Acquisition planning should account for that date explicitly.</a:t>
            </a:r>
            <a:endParaRPr sz="1200">
              <a:solidFill>
                <a:schemeClr val="dk1"/>
              </a:solidFill>
              <a:latin typeface="Arial"/>
              <a:ea typeface="Arial"/>
              <a:cs typeface="Arial"/>
              <a:sym typeface="Arial"/>
            </a:endParaRPr>
          </a:p>
        </p:txBody>
      </p:sp>
      <p:sp>
        <p:nvSpPr>
          <p:cNvPr id="378" name="Google Shape;378;p28">
            <a:extLst>
              <a:ext uri="{C183D7F6-B498-43B3-948B-1728B52AA6E4}">
                <adec:decorative xmlns:adec="http://schemas.microsoft.com/office/drawing/2017/decorative" val="1"/>
              </a:ext>
            </a:extLst>
          </p:cNvPr>
          <p:cNvSpPr/>
          <p:nvPr/>
        </p:nvSpPr>
        <p:spPr>
          <a:xfrm>
            <a:off x="589800" y="3432295"/>
            <a:ext cx="8023800" cy="565800"/>
          </a:xfrm>
          <a:prstGeom prst="roundRect">
            <a:avLst>
              <a:gd name="adj" fmla="val 3226"/>
            </a:avLst>
          </a:prstGeom>
          <a:solidFill>
            <a:srgbClr val="FFF8E8"/>
          </a:solidFill>
          <a:ln w="12700" cap="flat" cmpd="sng">
            <a:solidFill>
              <a:srgbClr val="E5C974"/>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79" name="Google Shape;379;p28"/>
          <p:cNvSpPr/>
          <p:nvPr/>
        </p:nvSpPr>
        <p:spPr>
          <a:xfrm>
            <a:off x="672073" y="3646623"/>
            <a:ext cx="1165800" cy="13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A6718"/>
              </a:buClr>
              <a:buSzPts val="1400"/>
              <a:buFont typeface="Arial"/>
              <a:buNone/>
            </a:pPr>
            <a:r>
              <a:rPr lang="en" sz="1400" b="1">
                <a:solidFill>
                  <a:srgbClr val="8A6718"/>
                </a:solidFill>
                <a:latin typeface="Arial"/>
                <a:ea typeface="Arial"/>
                <a:cs typeface="Arial"/>
                <a:sym typeface="Arial"/>
              </a:rPr>
              <a:t>Decision cue</a:t>
            </a:r>
            <a:endParaRPr sz="1400">
              <a:solidFill>
                <a:schemeClr val="dk1"/>
              </a:solidFill>
              <a:latin typeface="Arial"/>
              <a:ea typeface="Arial"/>
              <a:cs typeface="Arial"/>
              <a:sym typeface="Arial"/>
            </a:endParaRPr>
          </a:p>
        </p:txBody>
      </p:sp>
      <p:sp>
        <p:nvSpPr>
          <p:cNvPr id="380" name="Google Shape;380;p28"/>
          <p:cNvSpPr/>
          <p:nvPr/>
        </p:nvSpPr>
        <p:spPr>
          <a:xfrm>
            <a:off x="2174053" y="3571184"/>
            <a:ext cx="6309300" cy="288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900"/>
              <a:buFont typeface="Arial"/>
              <a:buNone/>
            </a:pPr>
            <a:r>
              <a:rPr lang="en" sz="1000">
                <a:solidFill>
                  <a:srgbClr val="243447"/>
                </a:solidFill>
                <a:latin typeface="Arial"/>
                <a:ea typeface="Arial"/>
                <a:cs typeface="Arial"/>
                <a:sym typeface="Arial"/>
              </a:rPr>
              <a:t>If t</a:t>
            </a:r>
            <a:r>
              <a:rPr lang="en" sz="1200">
                <a:solidFill>
                  <a:srgbClr val="243447"/>
                </a:solidFill>
                <a:latin typeface="Arial"/>
                <a:ea typeface="Arial"/>
                <a:cs typeface="Arial"/>
                <a:sym typeface="Arial"/>
              </a:rPr>
              <a:t>he agency wants IT capability and 8(a) socioeconomic credit in the same acquisition, STARS III can be the highest-value path.</a:t>
            </a:r>
            <a:endParaRPr sz="1200">
              <a:solidFill>
                <a:schemeClr val="dk1"/>
              </a:solidFill>
              <a:latin typeface="Arial"/>
              <a:ea typeface="Arial"/>
              <a:cs typeface="Arial"/>
              <a:sym typeface="Aria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9"/>
          <p:cNvSpPr>
            <a:spLocks noGrp="1"/>
          </p:cNvSpPr>
          <p:nvPr>
            <p:ph type="title" idx="4294967295"/>
          </p:nvPr>
        </p:nvSpPr>
        <p:spPr>
          <a:xfrm>
            <a:off x="411480" y="425196"/>
            <a:ext cx="5966460" cy="3291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B3A6E"/>
              </a:buClr>
              <a:buSzPts val="1800"/>
              <a:buFont typeface="Play"/>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When VETS 2 or Polaris is the right fit</a:t>
            </a: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388" name="Google Shape;388;p29"/>
          <p:cNvSpPr/>
          <p:nvPr/>
        </p:nvSpPr>
        <p:spPr>
          <a:xfrm>
            <a:off x="425196" y="809244"/>
            <a:ext cx="6103500" cy="16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B6776"/>
              </a:buClr>
              <a:buSzPts val="800"/>
              <a:buFont typeface="Arial"/>
              <a:buNone/>
            </a:pPr>
            <a:r>
              <a:rPr lang="en" sz="1000">
                <a:solidFill>
                  <a:srgbClr val="5B6776"/>
                </a:solidFill>
                <a:latin typeface="Arial"/>
                <a:ea typeface="Arial"/>
                <a:cs typeface="Arial"/>
                <a:sym typeface="Arial"/>
              </a:rPr>
              <a:t>Both vehicles strengthen small-business alignment, but they serve different lane strategies</a:t>
            </a:r>
            <a:endParaRPr sz="1000">
              <a:solidFill>
                <a:schemeClr val="dk1"/>
              </a:solidFill>
              <a:latin typeface="Arial"/>
              <a:ea typeface="Arial"/>
              <a:cs typeface="Arial"/>
              <a:sym typeface="Arial"/>
            </a:endParaRPr>
          </a:p>
        </p:txBody>
      </p:sp>
      <p:sp>
        <p:nvSpPr>
          <p:cNvPr id="389" name="Google Shape;389;p29">
            <a:extLst>
              <a:ext uri="{C183D7F6-B498-43B3-948B-1728B52AA6E4}">
                <adec:decorative xmlns:adec="http://schemas.microsoft.com/office/drawing/2017/decorative" val="1"/>
              </a:ext>
            </a:extLst>
          </p:cNvPr>
          <p:cNvSpPr/>
          <p:nvPr/>
        </p:nvSpPr>
        <p:spPr>
          <a:xfrm>
            <a:off x="7406640" y="459486"/>
            <a:ext cx="1200150" cy="24003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5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90" name="Google Shape;390;p29"/>
          <p:cNvSpPr/>
          <p:nvPr/>
        </p:nvSpPr>
        <p:spPr>
          <a:xfrm>
            <a:off x="7509510" y="521208"/>
            <a:ext cx="994410" cy="960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F5A99"/>
              </a:buClr>
              <a:buSzPts val="700"/>
              <a:buFont typeface="Arial"/>
              <a:buNone/>
            </a:pPr>
            <a:r>
              <a:rPr lang="en" sz="700" b="1">
                <a:solidFill>
                  <a:srgbClr val="1F5A99"/>
                </a:solidFill>
                <a:latin typeface="Arial"/>
                <a:ea typeface="Arial"/>
                <a:cs typeface="Arial"/>
                <a:sym typeface="Arial"/>
              </a:rPr>
              <a:t>Vehicle fit</a:t>
            </a:r>
            <a:endParaRPr sz="700">
              <a:solidFill>
                <a:schemeClr val="dk1"/>
              </a:solidFill>
              <a:latin typeface="Arial"/>
              <a:ea typeface="Arial"/>
              <a:cs typeface="Arial"/>
              <a:sym typeface="Arial"/>
            </a:endParaRPr>
          </a:p>
        </p:txBody>
      </p:sp>
      <p:sp>
        <p:nvSpPr>
          <p:cNvPr id="391" name="Google Shape;391;p29">
            <a:extLst>
              <a:ext uri="{C183D7F6-B498-43B3-948B-1728B52AA6E4}">
                <adec:decorative xmlns:adec="http://schemas.microsoft.com/office/drawing/2017/decorative" val="1"/>
              </a:ext>
            </a:extLst>
          </p:cNvPr>
          <p:cNvSpPr/>
          <p:nvPr/>
        </p:nvSpPr>
        <p:spPr>
          <a:xfrm>
            <a:off x="562350" y="1063002"/>
            <a:ext cx="4011900" cy="2704200"/>
          </a:xfrm>
          <a:prstGeom prst="roundRect">
            <a:avLst>
              <a:gd name="adj" fmla="val 1875"/>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92" name="Google Shape;392;p29"/>
          <p:cNvSpPr/>
          <p:nvPr/>
        </p:nvSpPr>
        <p:spPr>
          <a:xfrm>
            <a:off x="685800" y="1159002"/>
            <a:ext cx="376504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VETS 2</a:t>
            </a:r>
            <a:endParaRPr sz="1200">
              <a:solidFill>
                <a:schemeClr val="dk1"/>
              </a:solidFill>
              <a:latin typeface="Arial"/>
              <a:ea typeface="Arial"/>
              <a:cs typeface="Arial"/>
              <a:sym typeface="Arial"/>
            </a:endParaRPr>
          </a:p>
        </p:txBody>
      </p:sp>
      <p:sp>
        <p:nvSpPr>
          <p:cNvPr id="393" name="Google Shape;393;p29"/>
          <p:cNvSpPr/>
          <p:nvPr/>
        </p:nvSpPr>
        <p:spPr>
          <a:xfrm>
            <a:off x="685800" y="1392175"/>
            <a:ext cx="3778800" cy="2231400"/>
          </a:xfrm>
          <a:prstGeom prst="rect">
            <a:avLst/>
          </a:prstGeom>
          <a:noFill/>
          <a:ln>
            <a:noFill/>
          </a:ln>
        </p:spPr>
        <p:txBody>
          <a:bodyPr spcFirstLastPara="1" wrap="square" lIns="275" tIns="275" rIns="275" bIns="275" anchor="t" anchorCtr="0">
            <a:noAutofit/>
          </a:bodyPr>
          <a:lstStyle/>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Best for IT services where the agency wants a service-disabled veteran-owned small business set-aside vehicle.</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GSA positions VETS 2 as Best in Class and notes support for comprehensive IT solutions, including emerging technologies.</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Useful when agencies want broader contract-type flexibility and a currently open ordering window through February 2028.</a:t>
            </a:r>
            <a:endParaRPr sz="1200">
              <a:solidFill>
                <a:schemeClr val="dk1"/>
              </a:solidFill>
              <a:latin typeface="Arial"/>
              <a:ea typeface="Arial"/>
              <a:cs typeface="Arial"/>
              <a:sym typeface="Arial"/>
            </a:endParaRPr>
          </a:p>
        </p:txBody>
      </p:sp>
      <p:sp>
        <p:nvSpPr>
          <p:cNvPr id="394" name="Google Shape;394;p29">
            <a:extLst>
              <a:ext uri="{C183D7F6-B498-43B3-948B-1728B52AA6E4}">
                <adec:decorative xmlns:adec="http://schemas.microsoft.com/office/drawing/2017/decorative" val="1"/>
              </a:ext>
            </a:extLst>
          </p:cNvPr>
          <p:cNvSpPr/>
          <p:nvPr/>
        </p:nvSpPr>
        <p:spPr>
          <a:xfrm>
            <a:off x="4697725" y="1063002"/>
            <a:ext cx="3874800" cy="2704200"/>
          </a:xfrm>
          <a:prstGeom prst="roundRect">
            <a:avLst>
              <a:gd name="adj" fmla="val 1875"/>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95" name="Google Shape;395;p29"/>
          <p:cNvSpPr/>
          <p:nvPr/>
        </p:nvSpPr>
        <p:spPr>
          <a:xfrm>
            <a:off x="4821174" y="1159002"/>
            <a:ext cx="362788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Polaris</a:t>
            </a:r>
            <a:endParaRPr sz="1200">
              <a:solidFill>
                <a:schemeClr val="dk1"/>
              </a:solidFill>
              <a:latin typeface="Arial"/>
              <a:ea typeface="Arial"/>
              <a:cs typeface="Arial"/>
              <a:sym typeface="Arial"/>
            </a:endParaRPr>
          </a:p>
        </p:txBody>
      </p:sp>
      <p:sp>
        <p:nvSpPr>
          <p:cNvPr id="396" name="Google Shape;396;p29"/>
          <p:cNvSpPr/>
          <p:nvPr/>
        </p:nvSpPr>
        <p:spPr>
          <a:xfrm>
            <a:off x="4821174" y="1392174"/>
            <a:ext cx="3641598" cy="1796796"/>
          </a:xfrm>
          <a:prstGeom prst="rect">
            <a:avLst/>
          </a:prstGeom>
          <a:noFill/>
          <a:ln>
            <a:noFill/>
          </a:ln>
        </p:spPr>
        <p:txBody>
          <a:bodyPr spcFirstLastPara="1" wrap="square" lIns="275" tIns="275" rIns="275" bIns="275" anchor="t" anchorCtr="0">
            <a:noAutofit/>
          </a:bodyPr>
          <a:lstStyle/>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Best for customized IT services-based solutions through small-business pools, including WOSB, HUBZone, and SDVOSB pools now opening or recently opened.</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Strong fit when agencies want a next-generation small-business GWAC with pool-specific competition strategies.</a:t>
            </a:r>
            <a:endParaRPr sz="1200">
              <a:solidFill>
                <a:schemeClr val="dk1"/>
              </a:solidFill>
              <a:latin typeface="Arial"/>
              <a:ea typeface="Arial"/>
              <a:cs typeface="Arial"/>
              <a:sym typeface="Arial"/>
            </a:endParaRPr>
          </a:p>
        </p:txBody>
      </p:sp>
      <p:sp>
        <p:nvSpPr>
          <p:cNvPr id="397" name="Google Shape;397;p29"/>
          <p:cNvSpPr/>
          <p:nvPr/>
        </p:nvSpPr>
        <p:spPr>
          <a:xfrm>
            <a:off x="645797" y="4075149"/>
            <a:ext cx="7852500" cy="329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F5A99"/>
              </a:buClr>
              <a:buSzPts val="1000"/>
              <a:buFont typeface="Arial"/>
              <a:buNone/>
            </a:pPr>
            <a:r>
              <a:rPr lang="en" sz="1000" b="1">
                <a:solidFill>
                  <a:srgbClr val="1F5A99"/>
                </a:solidFill>
                <a:latin typeface="Arial"/>
                <a:ea typeface="Arial"/>
                <a:cs typeface="Arial"/>
                <a:sym typeface="Arial"/>
              </a:rPr>
              <a:t>Rule of thumb: choose VETS 2 for an established SDVOSB-focused GWAC with a clear operating history; choose Polaris when the agency wants to compete within the newer pool structure that best matches its socioeconomic strategy.</a:t>
            </a:r>
            <a:endParaRPr sz="1000">
              <a:solidFill>
                <a:schemeClr val="dk1"/>
              </a:solidFill>
              <a:latin typeface="Arial"/>
              <a:ea typeface="Arial"/>
              <a:cs typeface="Arial"/>
              <a:sym typeface="Aria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36" name="Google Shape;436;p30"/>
          <p:cNvSpPr txBox="1">
            <a:spLocks noGrp="1"/>
          </p:cNvSpPr>
          <p:nvPr>
            <p:ph type="title"/>
          </p:nvPr>
        </p:nvSpPr>
        <p:spPr>
          <a:xfrm>
            <a:off x="528640" y="241210"/>
            <a:ext cx="674403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434343"/>
              </a:buClr>
              <a:buSzPts val="2800"/>
              <a:buNone/>
            </a:pPr>
            <a:r>
              <a:rPr lang="en" sz="1700" dirty="0">
                <a:solidFill>
                  <a:srgbClr val="424242"/>
                </a:solidFill>
                <a:latin typeface="Play"/>
                <a:ea typeface="Play"/>
                <a:cs typeface="Play"/>
                <a:sym typeface="Play"/>
              </a:rPr>
              <a:t>Competitive Ordering Process* </a:t>
            </a:r>
            <a:endParaRPr sz="1500" dirty="0">
              <a:solidFill>
                <a:srgbClr val="424242"/>
              </a:solidFill>
              <a:latin typeface="Play"/>
              <a:ea typeface="Play"/>
              <a:cs typeface="Play"/>
              <a:sym typeface="Play"/>
            </a:endParaRPr>
          </a:p>
        </p:txBody>
      </p:sp>
      <p:sp>
        <p:nvSpPr>
          <p:cNvPr id="438" name="Google Shape;438;p30"/>
          <p:cNvSpPr/>
          <p:nvPr/>
        </p:nvSpPr>
        <p:spPr>
          <a:xfrm>
            <a:off x="7406640" y="459486"/>
            <a:ext cx="1200300" cy="24000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60"/>
              </a:srgbClr>
            </a:outerShdw>
          </a:effectLst>
        </p:spPr>
        <p:txBody>
          <a:bodyPr spcFirstLastPara="1" wrap="square" lIns="68575" tIns="34275" rIns="68575" bIns="34275" anchor="t" anchorCtr="0">
            <a:noAutofit/>
          </a:bodyPr>
          <a:lstStyle/>
          <a:p>
            <a:pPr marL="0" marR="0" lvl="0" indent="0" algn="ctr" rtl="0">
              <a:spcBef>
                <a:spcPts val="0"/>
              </a:spcBef>
              <a:spcAft>
                <a:spcPts val="0"/>
              </a:spcAft>
              <a:buNone/>
            </a:pPr>
            <a:r>
              <a:rPr lang="en" sz="800" b="1">
                <a:solidFill>
                  <a:srgbClr val="1F5A99"/>
                </a:solidFill>
              </a:rPr>
              <a:t>Execution</a:t>
            </a:r>
            <a:endParaRPr sz="800" b="1">
              <a:solidFill>
                <a:srgbClr val="1F5A99"/>
              </a:solidFill>
            </a:endParaRPr>
          </a:p>
        </p:txBody>
      </p:sp>
      <p:grpSp>
        <p:nvGrpSpPr>
          <p:cNvPr id="425" name="Google Shape;425;p30" descr="5 forward arrows in darker shades of blue, labeled 1-5"/>
          <p:cNvGrpSpPr/>
          <p:nvPr/>
        </p:nvGrpSpPr>
        <p:grpSpPr>
          <a:xfrm>
            <a:off x="752051" y="1343000"/>
            <a:ext cx="7681953" cy="627600"/>
            <a:chOff x="937" y="0"/>
            <a:chExt cx="7681953" cy="627600"/>
          </a:xfrm>
        </p:grpSpPr>
        <p:sp>
          <p:nvSpPr>
            <p:cNvPr id="426" name="Google Shape;426;p30"/>
            <p:cNvSpPr/>
            <p:nvPr/>
          </p:nvSpPr>
          <p:spPr>
            <a:xfrm>
              <a:off x="937" y="0"/>
              <a:ext cx="1829100" cy="627600"/>
            </a:xfrm>
            <a:prstGeom prst="homePlate">
              <a:avLst>
                <a:gd name="adj" fmla="val 50000"/>
              </a:avLst>
            </a:prstGeom>
            <a:solidFill>
              <a:srgbClr val="D8E6F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0"/>
            <p:cNvSpPr txBox="1"/>
            <p:nvPr/>
          </p:nvSpPr>
          <p:spPr>
            <a:xfrm>
              <a:off x="937" y="0"/>
              <a:ext cx="1672200" cy="627600"/>
            </a:xfrm>
            <a:prstGeom prst="rect">
              <a:avLst/>
            </a:prstGeom>
            <a:noFill/>
            <a:ln>
              <a:noFill/>
            </a:ln>
          </p:spPr>
          <p:txBody>
            <a:bodyPr spcFirstLastPara="1" wrap="square" lIns="74675" tIns="37325" rIns="18650" bIns="37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400" b="1" i="0" u="none" strike="noStrike" cap="none">
                  <a:solidFill>
                    <a:srgbClr val="3B3B3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28" name="Google Shape;428;p30"/>
            <p:cNvSpPr/>
            <p:nvPr/>
          </p:nvSpPr>
          <p:spPr>
            <a:xfrm>
              <a:off x="1464151" y="0"/>
              <a:ext cx="1829100" cy="627600"/>
            </a:xfrm>
            <a:prstGeom prst="chevron">
              <a:avLst>
                <a:gd name="adj" fmla="val 50000"/>
              </a:avLst>
            </a:prstGeom>
            <a:solidFill>
              <a:srgbClr val="B1CDF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0"/>
            <p:cNvSpPr txBox="1"/>
            <p:nvPr/>
          </p:nvSpPr>
          <p:spPr>
            <a:xfrm>
              <a:off x="1777922" y="0"/>
              <a:ext cx="1201500" cy="627600"/>
            </a:xfrm>
            <a:prstGeom prst="rect">
              <a:avLst/>
            </a:prstGeom>
            <a:noFill/>
            <a:ln>
              <a:noFill/>
            </a:ln>
          </p:spPr>
          <p:txBody>
            <a:bodyPr spcFirstLastPara="1" wrap="square" lIns="56000" tIns="37325" rIns="18650" bIns="37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400" b="1" i="0" u="none" strike="noStrike" cap="none">
                  <a:solidFill>
                    <a:srgbClr val="3B3B3B"/>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30" name="Google Shape;430;p30"/>
            <p:cNvSpPr/>
            <p:nvPr/>
          </p:nvSpPr>
          <p:spPr>
            <a:xfrm>
              <a:off x="2927364" y="0"/>
              <a:ext cx="1829100" cy="627600"/>
            </a:xfrm>
            <a:prstGeom prst="chevron">
              <a:avLst>
                <a:gd name="adj" fmla="val 50000"/>
              </a:avLst>
            </a:prstGeom>
            <a:solidFill>
              <a:srgbClr val="8CB5F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30"/>
            <p:cNvSpPr txBox="1"/>
            <p:nvPr/>
          </p:nvSpPr>
          <p:spPr>
            <a:xfrm>
              <a:off x="3241135" y="0"/>
              <a:ext cx="1201500" cy="627600"/>
            </a:xfrm>
            <a:prstGeom prst="rect">
              <a:avLst/>
            </a:prstGeom>
            <a:noFill/>
            <a:ln>
              <a:noFill/>
            </a:ln>
          </p:spPr>
          <p:txBody>
            <a:bodyPr spcFirstLastPara="1" wrap="square" lIns="56000" tIns="37325" rIns="18650" bIns="37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400" b="1" i="0" u="none" strike="noStrike" cap="none">
                  <a:solidFill>
                    <a:srgbClr val="3B3B3B"/>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432" name="Google Shape;432;p30"/>
            <p:cNvSpPr/>
            <p:nvPr/>
          </p:nvSpPr>
          <p:spPr>
            <a:xfrm>
              <a:off x="4390577" y="0"/>
              <a:ext cx="1829100" cy="627600"/>
            </a:xfrm>
            <a:prstGeom prst="chevron">
              <a:avLst>
                <a:gd name="adj" fmla="val 50000"/>
              </a:avLst>
            </a:prstGeom>
            <a:solidFill>
              <a:srgbClr val="0C5AD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0"/>
            <p:cNvSpPr txBox="1"/>
            <p:nvPr/>
          </p:nvSpPr>
          <p:spPr>
            <a:xfrm>
              <a:off x="4704348" y="0"/>
              <a:ext cx="1201500" cy="627600"/>
            </a:xfrm>
            <a:prstGeom prst="rect">
              <a:avLst/>
            </a:prstGeom>
            <a:noFill/>
            <a:ln>
              <a:noFill/>
            </a:ln>
          </p:spPr>
          <p:txBody>
            <a:bodyPr spcFirstLastPara="1" wrap="square" lIns="56000" tIns="37325" rIns="18650" bIns="37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434" name="Google Shape;434;p30"/>
            <p:cNvSpPr/>
            <p:nvPr/>
          </p:nvSpPr>
          <p:spPr>
            <a:xfrm>
              <a:off x="5853790" y="0"/>
              <a:ext cx="1829100" cy="627600"/>
            </a:xfrm>
            <a:prstGeom prst="chevron">
              <a:avLst>
                <a:gd name="adj" fmla="val 50000"/>
              </a:avLst>
            </a:prstGeom>
            <a:solidFill>
              <a:srgbClr val="083C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30"/>
            <p:cNvSpPr txBox="1"/>
            <p:nvPr/>
          </p:nvSpPr>
          <p:spPr>
            <a:xfrm>
              <a:off x="6167561" y="0"/>
              <a:ext cx="1201500" cy="627600"/>
            </a:xfrm>
            <a:prstGeom prst="rect">
              <a:avLst/>
            </a:prstGeom>
            <a:noFill/>
            <a:ln>
              <a:noFill/>
            </a:ln>
          </p:spPr>
          <p:txBody>
            <a:bodyPr spcFirstLastPara="1" wrap="square" lIns="56000" tIns="37325" rIns="18650" bIns="37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sp>
        <p:nvSpPr>
          <p:cNvPr id="424" name="Google Shape;424;p30"/>
          <p:cNvSpPr txBox="1"/>
          <p:nvPr/>
        </p:nvSpPr>
        <p:spPr>
          <a:xfrm>
            <a:off x="751114" y="2056560"/>
            <a:ext cx="15348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Receive Training  to use GWAC and Obtain Delegation of Procurement Authority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23" name="Google Shape;423;p30"/>
          <p:cNvSpPr txBox="1"/>
          <p:nvPr/>
        </p:nvSpPr>
        <p:spPr>
          <a:xfrm>
            <a:off x="2352405" y="2065270"/>
            <a:ext cx="1447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-Develop Acquisition  Strategy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-Define Requirements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22" name="Google Shape;422;p30"/>
          <p:cNvSpPr txBox="1"/>
          <p:nvPr/>
        </p:nvSpPr>
        <p:spPr>
          <a:xfrm>
            <a:off x="3866607" y="2053211"/>
            <a:ext cx="14478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Issue RFP/RFQ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all in appropriate area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21" name="Google Shape;421;p30"/>
          <p:cNvSpPr txBox="1"/>
          <p:nvPr/>
        </p:nvSpPr>
        <p:spPr>
          <a:xfrm>
            <a:off x="5343798" y="2053211"/>
            <a:ext cx="1447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Contract Holders Compete</a:t>
            </a:r>
            <a:endParaRPr sz="1400" b="0" i="0" u="none" strike="noStrike" cap="none">
              <a:solidFill>
                <a:srgbClr val="000000"/>
              </a:solidFill>
              <a:latin typeface="Arial"/>
              <a:ea typeface="Arial"/>
              <a:cs typeface="Arial"/>
              <a:sym typeface="Arial"/>
            </a:endParaRPr>
          </a:p>
        </p:txBody>
      </p:sp>
      <p:sp>
        <p:nvSpPr>
          <p:cNvPr id="420" name="Google Shape;420;p30"/>
          <p:cNvSpPr txBox="1"/>
          <p:nvPr/>
        </p:nvSpPr>
        <p:spPr>
          <a:xfrm>
            <a:off x="6791596" y="2068895"/>
            <a:ext cx="14478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Receive Proposals</a:t>
            </a:r>
            <a:endParaRPr sz="1400" b="0" i="0" u="none" strike="noStrike" cap="none">
              <a:solidFill>
                <a:srgbClr val="000000"/>
              </a:solidFill>
              <a:latin typeface="Arial"/>
              <a:ea typeface="Arial"/>
              <a:cs typeface="Arial"/>
              <a:sym typeface="Arial"/>
            </a:endParaRPr>
          </a:p>
        </p:txBody>
      </p:sp>
      <p:grpSp>
        <p:nvGrpSpPr>
          <p:cNvPr id="411" name="Google Shape;411;p30" descr="4 forward arrows, in darker shades of blue/purple, labeled 6-9"/>
          <p:cNvGrpSpPr/>
          <p:nvPr/>
        </p:nvGrpSpPr>
        <p:grpSpPr>
          <a:xfrm>
            <a:off x="752958" y="2968011"/>
            <a:ext cx="6288268" cy="627600"/>
            <a:chOff x="1843" y="0"/>
            <a:chExt cx="6288268" cy="627600"/>
          </a:xfrm>
        </p:grpSpPr>
        <p:sp>
          <p:nvSpPr>
            <p:cNvPr id="412" name="Google Shape;412;p30"/>
            <p:cNvSpPr/>
            <p:nvPr/>
          </p:nvSpPr>
          <p:spPr>
            <a:xfrm>
              <a:off x="1843" y="0"/>
              <a:ext cx="1849500" cy="627600"/>
            </a:xfrm>
            <a:prstGeom prst="homePlate">
              <a:avLst>
                <a:gd name="adj" fmla="val 50000"/>
              </a:avLst>
            </a:prstGeom>
            <a:solidFill>
              <a:srgbClr val="002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0"/>
            <p:cNvSpPr txBox="1"/>
            <p:nvPr/>
          </p:nvSpPr>
          <p:spPr>
            <a:xfrm>
              <a:off x="1843" y="0"/>
              <a:ext cx="1692600" cy="627600"/>
            </a:xfrm>
            <a:prstGeom prst="rect">
              <a:avLst/>
            </a:prstGeom>
            <a:noFill/>
            <a:ln>
              <a:noFill/>
            </a:ln>
          </p:spPr>
          <p:txBody>
            <a:bodyPr spcFirstLastPara="1" wrap="square" lIns="74675" tIns="37325" rIns="18650" bIns="37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414" name="Google Shape;414;p30"/>
            <p:cNvSpPr/>
            <p:nvPr/>
          </p:nvSpPr>
          <p:spPr>
            <a:xfrm>
              <a:off x="1481432" y="0"/>
              <a:ext cx="1849500" cy="627600"/>
            </a:xfrm>
            <a:prstGeom prst="chevron">
              <a:avLst>
                <a:gd name="adj" fmla="val 50000"/>
              </a:avLst>
            </a:prstGeom>
            <a:solidFill>
              <a:srgbClr val="4326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0"/>
            <p:cNvSpPr txBox="1"/>
            <p:nvPr/>
          </p:nvSpPr>
          <p:spPr>
            <a:xfrm>
              <a:off x="1795203" y="0"/>
              <a:ext cx="1221900" cy="627600"/>
            </a:xfrm>
            <a:prstGeom prst="rect">
              <a:avLst/>
            </a:prstGeom>
            <a:noFill/>
            <a:ln>
              <a:noFill/>
            </a:ln>
          </p:spPr>
          <p:txBody>
            <a:bodyPr spcFirstLastPara="1" wrap="square" lIns="56000" tIns="37325" rIns="18650" bIns="37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416" name="Google Shape;416;p30"/>
            <p:cNvSpPr/>
            <p:nvPr/>
          </p:nvSpPr>
          <p:spPr>
            <a:xfrm>
              <a:off x="2961022" y="0"/>
              <a:ext cx="1849500" cy="627600"/>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0"/>
            <p:cNvSpPr txBox="1"/>
            <p:nvPr/>
          </p:nvSpPr>
          <p:spPr>
            <a:xfrm>
              <a:off x="3274793" y="0"/>
              <a:ext cx="1221900" cy="627600"/>
            </a:xfrm>
            <a:prstGeom prst="rect">
              <a:avLst/>
            </a:prstGeom>
            <a:noFill/>
            <a:ln>
              <a:noFill/>
            </a:ln>
          </p:spPr>
          <p:txBody>
            <a:bodyPr spcFirstLastPara="1" wrap="square" lIns="56000" tIns="37325" rIns="18650" bIns="37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418" name="Google Shape;418;p30"/>
            <p:cNvSpPr/>
            <p:nvPr/>
          </p:nvSpPr>
          <p:spPr>
            <a:xfrm>
              <a:off x="4440611" y="0"/>
              <a:ext cx="1849500" cy="627600"/>
            </a:xfrm>
            <a:prstGeom prst="chevron">
              <a:avLst>
                <a:gd name="adj" fmla="val 50000"/>
              </a:avLst>
            </a:prstGeom>
            <a:solidFill>
              <a:srgbClr val="434AB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30"/>
            <p:cNvSpPr txBox="1"/>
            <p:nvPr/>
          </p:nvSpPr>
          <p:spPr>
            <a:xfrm>
              <a:off x="4754382" y="0"/>
              <a:ext cx="1221900" cy="627600"/>
            </a:xfrm>
            <a:prstGeom prst="rect">
              <a:avLst/>
            </a:prstGeom>
            <a:noFill/>
            <a:ln>
              <a:noFill/>
            </a:ln>
          </p:spPr>
          <p:txBody>
            <a:bodyPr spcFirstLastPara="1" wrap="square" lIns="56000" tIns="37325" rIns="18650" bIns="37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grpSp>
      <p:sp>
        <p:nvSpPr>
          <p:cNvPr id="410" name="Google Shape;410;p30"/>
          <p:cNvSpPr txBox="1"/>
          <p:nvPr/>
        </p:nvSpPr>
        <p:spPr>
          <a:xfrm>
            <a:off x="751114" y="3725001"/>
            <a:ext cx="15348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Evaluate Proposals</a:t>
            </a:r>
            <a:endParaRPr sz="1400" b="0" i="0" u="none" strike="noStrike" cap="none">
              <a:solidFill>
                <a:srgbClr val="000000"/>
              </a:solidFill>
              <a:latin typeface="Arial"/>
              <a:ea typeface="Arial"/>
              <a:cs typeface="Arial"/>
              <a:sym typeface="Arial"/>
            </a:endParaRPr>
          </a:p>
        </p:txBody>
      </p:sp>
      <p:sp>
        <p:nvSpPr>
          <p:cNvPr id="409" name="Google Shape;409;p30"/>
          <p:cNvSpPr txBox="1"/>
          <p:nvPr/>
        </p:nvSpPr>
        <p:spPr>
          <a:xfrm>
            <a:off x="2286003" y="3733711"/>
            <a:ext cx="14478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-Issue task order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-Send copy of order and SOW/PWS/SOO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to GWAC Center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08" name="Google Shape;408;p30"/>
          <p:cNvSpPr txBox="1"/>
          <p:nvPr/>
        </p:nvSpPr>
        <p:spPr>
          <a:xfrm>
            <a:off x="3743501" y="3721652"/>
            <a:ext cx="14478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-Contractor Performs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-Agency Conducts Performance Surveillance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07" name="Google Shape;407;p30"/>
          <p:cNvSpPr txBox="1"/>
          <p:nvPr/>
        </p:nvSpPr>
        <p:spPr>
          <a:xfrm>
            <a:off x="5343798" y="3721652"/>
            <a:ext cx="14478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-Order Close out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-Final Past Performance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Evaluation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06" name="Google Shape;406;p30"/>
          <p:cNvSpPr txBox="1"/>
          <p:nvPr/>
        </p:nvSpPr>
        <p:spPr>
          <a:xfrm>
            <a:off x="565600" y="4399886"/>
            <a:ext cx="7803600" cy="24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rgbClr val="434343"/>
                </a:solidFill>
                <a:latin typeface="Arial"/>
                <a:ea typeface="Arial"/>
                <a:cs typeface="Arial"/>
                <a:sym typeface="Arial"/>
              </a:rPr>
              <a:t>*8(a) STARS III has a separate ordering process for sole source orders</a:t>
            </a:r>
            <a:endParaRPr sz="1100" b="0" i="1" u="none" strike="noStrike" cap="none">
              <a:solidFill>
                <a:srgbClr val="434343"/>
              </a:solidFill>
              <a:latin typeface="Arial"/>
              <a:ea typeface="Arial"/>
              <a:cs typeface="Arial"/>
              <a:sym typeface="Aria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1"/>
          <p:cNvSpPr>
            <a:spLocks noGrp="1"/>
          </p:cNvSpPr>
          <p:nvPr>
            <p:ph type="title" idx="4294967295"/>
          </p:nvPr>
        </p:nvSpPr>
        <p:spPr>
          <a:xfrm>
            <a:off x="411480" y="425196"/>
            <a:ext cx="5966460" cy="3291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B3A6E"/>
              </a:buClr>
              <a:buSzPts val="1800"/>
              <a:buFont typeface="Play"/>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Common mistakes that erode value or compliance</a:t>
            </a: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445" name="Google Shape;445;p31">
            <a:extLst>
              <a:ext uri="{C183D7F6-B498-43B3-948B-1728B52AA6E4}">
                <adec:decorative xmlns:adec="http://schemas.microsoft.com/office/drawing/2017/decorative" val="1"/>
              </a:ext>
            </a:extLst>
          </p:cNvPr>
          <p:cNvSpPr/>
          <p:nvPr/>
        </p:nvSpPr>
        <p:spPr>
          <a:xfrm>
            <a:off x="7406640" y="459486"/>
            <a:ext cx="1200150" cy="24003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5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46" name="Google Shape;446;p31"/>
          <p:cNvSpPr/>
          <p:nvPr/>
        </p:nvSpPr>
        <p:spPr>
          <a:xfrm>
            <a:off x="7509510" y="521208"/>
            <a:ext cx="994410" cy="960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F5A99"/>
              </a:buClr>
              <a:buSzPts val="700"/>
              <a:buFont typeface="Arial"/>
              <a:buNone/>
            </a:pPr>
            <a:r>
              <a:rPr lang="en" sz="700" b="1">
                <a:solidFill>
                  <a:srgbClr val="1F5A99"/>
                </a:solidFill>
                <a:latin typeface="Arial"/>
                <a:ea typeface="Arial"/>
                <a:cs typeface="Arial"/>
                <a:sym typeface="Arial"/>
              </a:rPr>
              <a:t>Risks</a:t>
            </a:r>
            <a:endParaRPr sz="700">
              <a:solidFill>
                <a:schemeClr val="dk1"/>
              </a:solidFill>
              <a:latin typeface="Arial"/>
              <a:ea typeface="Arial"/>
              <a:cs typeface="Arial"/>
              <a:sym typeface="Arial"/>
            </a:endParaRPr>
          </a:p>
        </p:txBody>
      </p:sp>
      <p:sp>
        <p:nvSpPr>
          <p:cNvPr id="447" name="Google Shape;447;p31"/>
          <p:cNvSpPr/>
          <p:nvPr/>
        </p:nvSpPr>
        <p:spPr>
          <a:xfrm>
            <a:off x="651510" y="1110996"/>
            <a:ext cx="1371600" cy="13716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AA3A2A"/>
              </a:buClr>
              <a:buSzPts val="1200"/>
              <a:buFont typeface="Arial"/>
              <a:buNone/>
            </a:pPr>
            <a:r>
              <a:rPr lang="en" sz="1200" b="1">
                <a:solidFill>
                  <a:srgbClr val="AA3A2A"/>
                </a:solidFill>
                <a:latin typeface="Arial"/>
                <a:ea typeface="Arial"/>
                <a:cs typeface="Arial"/>
                <a:sym typeface="Arial"/>
              </a:rPr>
              <a:t>Pitfall</a:t>
            </a:r>
            <a:endParaRPr sz="1200">
              <a:solidFill>
                <a:schemeClr val="dk1"/>
              </a:solidFill>
              <a:latin typeface="Arial"/>
              <a:ea typeface="Arial"/>
              <a:cs typeface="Arial"/>
              <a:sym typeface="Arial"/>
            </a:endParaRPr>
          </a:p>
        </p:txBody>
      </p:sp>
      <p:sp>
        <p:nvSpPr>
          <p:cNvPr id="448" name="Google Shape;448;p31"/>
          <p:cNvSpPr/>
          <p:nvPr/>
        </p:nvSpPr>
        <p:spPr>
          <a:xfrm>
            <a:off x="4766310" y="1110996"/>
            <a:ext cx="2057400" cy="13716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D7F5E"/>
              </a:buClr>
              <a:buSzPts val="1200"/>
              <a:buFont typeface="Arial"/>
              <a:buNone/>
            </a:pPr>
            <a:r>
              <a:rPr lang="en" sz="1200" b="1">
                <a:solidFill>
                  <a:srgbClr val="2D7F5E"/>
                </a:solidFill>
                <a:latin typeface="Arial"/>
                <a:ea typeface="Arial"/>
                <a:cs typeface="Arial"/>
                <a:sym typeface="Arial"/>
              </a:rPr>
              <a:t>How to avoid it</a:t>
            </a:r>
            <a:endParaRPr sz="1200">
              <a:solidFill>
                <a:schemeClr val="dk1"/>
              </a:solidFill>
              <a:latin typeface="Arial"/>
              <a:ea typeface="Arial"/>
              <a:cs typeface="Arial"/>
              <a:sym typeface="Arial"/>
            </a:endParaRPr>
          </a:p>
        </p:txBody>
      </p:sp>
      <p:sp>
        <p:nvSpPr>
          <p:cNvPr id="449" name="Google Shape;449;p31">
            <a:extLst>
              <a:ext uri="{C183D7F6-B498-43B3-948B-1728B52AA6E4}">
                <adec:decorative xmlns:adec="http://schemas.microsoft.com/office/drawing/2017/decorative" val="1"/>
              </a:ext>
            </a:extLst>
          </p:cNvPr>
          <p:cNvSpPr/>
          <p:nvPr/>
        </p:nvSpPr>
        <p:spPr>
          <a:xfrm>
            <a:off x="562356" y="1337310"/>
            <a:ext cx="3874770" cy="651510"/>
          </a:xfrm>
          <a:prstGeom prst="roundRect">
            <a:avLst>
              <a:gd name="adj" fmla="val 4211"/>
            </a:avLst>
          </a:prstGeom>
          <a:solidFill>
            <a:srgbClr val="FFF4F2"/>
          </a:solidFill>
          <a:ln w="12700" cap="flat" cmpd="sng">
            <a:solidFill>
              <a:srgbClr val="E8C2BC"/>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50" name="Google Shape;450;p31"/>
          <p:cNvSpPr/>
          <p:nvPr/>
        </p:nvSpPr>
        <p:spPr>
          <a:xfrm>
            <a:off x="685800" y="1433322"/>
            <a:ext cx="1440180" cy="12344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AA3A2A"/>
              </a:buClr>
              <a:buSzPts val="900"/>
              <a:buFont typeface="Arial"/>
              <a:buNone/>
            </a:pPr>
            <a:r>
              <a:rPr lang="en" sz="900" b="1">
                <a:solidFill>
                  <a:srgbClr val="AA3A2A"/>
                </a:solidFill>
                <a:latin typeface="Arial"/>
                <a:ea typeface="Arial"/>
                <a:cs typeface="Arial"/>
                <a:sym typeface="Arial"/>
              </a:rPr>
              <a:t>Using the wrong vehicle</a:t>
            </a:r>
            <a:endParaRPr sz="900">
              <a:solidFill>
                <a:schemeClr val="dk1"/>
              </a:solidFill>
              <a:latin typeface="Arial"/>
              <a:ea typeface="Arial"/>
              <a:cs typeface="Arial"/>
              <a:sym typeface="Arial"/>
            </a:endParaRPr>
          </a:p>
        </p:txBody>
      </p:sp>
      <p:sp>
        <p:nvSpPr>
          <p:cNvPr id="451" name="Google Shape;451;p31"/>
          <p:cNvSpPr/>
          <p:nvPr/>
        </p:nvSpPr>
        <p:spPr>
          <a:xfrm>
            <a:off x="685800" y="1597914"/>
            <a:ext cx="3463290" cy="26060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800"/>
              <a:buFont typeface="Arial"/>
              <a:buNone/>
            </a:pPr>
            <a:r>
              <a:rPr lang="en" sz="1000">
                <a:solidFill>
                  <a:srgbClr val="243447"/>
                </a:solidFill>
                <a:latin typeface="Arial"/>
                <a:ea typeface="Arial"/>
                <a:cs typeface="Arial"/>
                <a:sym typeface="Arial"/>
              </a:rPr>
              <a:t>Requirement does not cleanly fit the chosen GWAC or lane.</a:t>
            </a:r>
            <a:endParaRPr sz="1000">
              <a:solidFill>
                <a:schemeClr val="dk1"/>
              </a:solidFill>
              <a:latin typeface="Arial"/>
              <a:ea typeface="Arial"/>
              <a:cs typeface="Arial"/>
              <a:sym typeface="Arial"/>
            </a:endParaRPr>
          </a:p>
        </p:txBody>
      </p:sp>
      <p:sp>
        <p:nvSpPr>
          <p:cNvPr id="452" name="Google Shape;452;p31">
            <a:extLst>
              <a:ext uri="{C183D7F6-B498-43B3-948B-1728B52AA6E4}">
                <adec:decorative xmlns:adec="http://schemas.microsoft.com/office/drawing/2017/decorative" val="1"/>
              </a:ext>
            </a:extLst>
          </p:cNvPr>
          <p:cNvSpPr/>
          <p:nvPr/>
        </p:nvSpPr>
        <p:spPr>
          <a:xfrm>
            <a:off x="4697730" y="1337310"/>
            <a:ext cx="3874770" cy="651510"/>
          </a:xfrm>
          <a:prstGeom prst="roundRect">
            <a:avLst>
              <a:gd name="adj" fmla="val 4211"/>
            </a:avLst>
          </a:prstGeom>
          <a:solidFill>
            <a:srgbClr val="F2FBF7"/>
          </a:solidFill>
          <a:ln w="12700" cap="flat" cmpd="sng">
            <a:solidFill>
              <a:srgbClr val="B8DDCD"/>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53" name="Google Shape;453;p31"/>
          <p:cNvSpPr/>
          <p:nvPr/>
        </p:nvSpPr>
        <p:spPr>
          <a:xfrm>
            <a:off x="4821176" y="1433325"/>
            <a:ext cx="2448300" cy="123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D7F5E"/>
              </a:buClr>
              <a:buSzPts val="900"/>
              <a:buFont typeface="Arial"/>
              <a:buNone/>
            </a:pPr>
            <a:r>
              <a:rPr lang="en" sz="900" b="1">
                <a:solidFill>
                  <a:srgbClr val="2D7F5E"/>
                </a:solidFill>
                <a:latin typeface="Arial"/>
                <a:ea typeface="Arial"/>
                <a:cs typeface="Arial"/>
                <a:sym typeface="Arial"/>
              </a:rPr>
              <a:t>Leading with a safer alternative</a:t>
            </a:r>
            <a:endParaRPr sz="900">
              <a:solidFill>
                <a:schemeClr val="dk1"/>
              </a:solidFill>
              <a:latin typeface="Arial"/>
              <a:ea typeface="Arial"/>
              <a:cs typeface="Arial"/>
              <a:sym typeface="Arial"/>
            </a:endParaRPr>
          </a:p>
        </p:txBody>
      </p:sp>
      <p:sp>
        <p:nvSpPr>
          <p:cNvPr id="454" name="Google Shape;454;p31"/>
          <p:cNvSpPr/>
          <p:nvPr/>
        </p:nvSpPr>
        <p:spPr>
          <a:xfrm>
            <a:off x="4821174" y="1597914"/>
            <a:ext cx="3442716" cy="26060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800"/>
              <a:buFont typeface="Arial"/>
              <a:buNone/>
            </a:pPr>
            <a:r>
              <a:rPr lang="en" sz="1000">
                <a:solidFill>
                  <a:srgbClr val="243447"/>
                </a:solidFill>
                <a:latin typeface="Arial"/>
                <a:ea typeface="Arial"/>
                <a:cs typeface="Arial"/>
                <a:sym typeface="Arial"/>
              </a:rPr>
              <a:t>Do a scope review and vehicle-selection decision early.</a:t>
            </a:r>
            <a:endParaRPr sz="1000">
              <a:solidFill>
                <a:schemeClr val="dk1"/>
              </a:solidFill>
              <a:latin typeface="Arial"/>
              <a:ea typeface="Arial"/>
              <a:cs typeface="Arial"/>
              <a:sym typeface="Arial"/>
            </a:endParaRPr>
          </a:p>
        </p:txBody>
      </p:sp>
      <p:sp>
        <p:nvSpPr>
          <p:cNvPr id="455" name="Google Shape;455;p31">
            <a:extLst>
              <a:ext uri="{C183D7F6-B498-43B3-948B-1728B52AA6E4}">
                <adec:decorative xmlns:adec="http://schemas.microsoft.com/office/drawing/2017/decorative" val="1"/>
              </a:ext>
            </a:extLst>
          </p:cNvPr>
          <p:cNvSpPr/>
          <p:nvPr/>
        </p:nvSpPr>
        <p:spPr>
          <a:xfrm>
            <a:off x="562356" y="2064258"/>
            <a:ext cx="3874770" cy="651510"/>
          </a:xfrm>
          <a:prstGeom prst="roundRect">
            <a:avLst>
              <a:gd name="adj" fmla="val 4211"/>
            </a:avLst>
          </a:prstGeom>
          <a:solidFill>
            <a:srgbClr val="FFF4F2"/>
          </a:solidFill>
          <a:ln w="12700" cap="flat" cmpd="sng">
            <a:solidFill>
              <a:srgbClr val="E8C2BC"/>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56" name="Google Shape;456;p31"/>
          <p:cNvSpPr/>
          <p:nvPr/>
        </p:nvSpPr>
        <p:spPr>
          <a:xfrm>
            <a:off x="685800" y="2160270"/>
            <a:ext cx="1440180" cy="12344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AA3A2A"/>
              </a:buClr>
              <a:buSzPts val="900"/>
              <a:buFont typeface="Arial"/>
              <a:buNone/>
            </a:pPr>
            <a:r>
              <a:rPr lang="en" sz="900" b="1">
                <a:solidFill>
                  <a:srgbClr val="AA3A2A"/>
                </a:solidFill>
                <a:latin typeface="Arial"/>
                <a:ea typeface="Arial"/>
                <a:cs typeface="Arial"/>
                <a:sym typeface="Arial"/>
              </a:rPr>
              <a:t>Ignoring timing</a:t>
            </a:r>
            <a:endParaRPr sz="900">
              <a:solidFill>
                <a:schemeClr val="dk1"/>
              </a:solidFill>
              <a:latin typeface="Arial"/>
              <a:ea typeface="Arial"/>
              <a:cs typeface="Arial"/>
              <a:sym typeface="Arial"/>
            </a:endParaRPr>
          </a:p>
        </p:txBody>
      </p:sp>
      <p:sp>
        <p:nvSpPr>
          <p:cNvPr id="457" name="Google Shape;457;p31"/>
          <p:cNvSpPr/>
          <p:nvPr/>
        </p:nvSpPr>
        <p:spPr>
          <a:xfrm>
            <a:off x="685800" y="2324862"/>
            <a:ext cx="3463290" cy="26060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800"/>
              <a:buFont typeface="Arial"/>
              <a:buNone/>
            </a:pPr>
            <a:r>
              <a:rPr lang="en" sz="1000">
                <a:solidFill>
                  <a:srgbClr val="243447"/>
                </a:solidFill>
                <a:latin typeface="Arial"/>
                <a:ea typeface="Arial"/>
                <a:cs typeface="Arial"/>
                <a:sym typeface="Arial"/>
              </a:rPr>
              <a:t>Ordering period or pool status is not checked early enough.</a:t>
            </a:r>
            <a:endParaRPr sz="1000">
              <a:solidFill>
                <a:schemeClr val="dk1"/>
              </a:solidFill>
              <a:latin typeface="Arial"/>
              <a:ea typeface="Arial"/>
              <a:cs typeface="Arial"/>
              <a:sym typeface="Arial"/>
            </a:endParaRPr>
          </a:p>
        </p:txBody>
      </p:sp>
      <p:sp>
        <p:nvSpPr>
          <p:cNvPr id="458" name="Google Shape;458;p31">
            <a:extLst>
              <a:ext uri="{C183D7F6-B498-43B3-948B-1728B52AA6E4}">
                <adec:decorative xmlns:adec="http://schemas.microsoft.com/office/drawing/2017/decorative" val="1"/>
              </a:ext>
            </a:extLst>
          </p:cNvPr>
          <p:cNvSpPr/>
          <p:nvPr/>
        </p:nvSpPr>
        <p:spPr>
          <a:xfrm>
            <a:off x="4697730" y="2064258"/>
            <a:ext cx="3874770" cy="651510"/>
          </a:xfrm>
          <a:prstGeom prst="roundRect">
            <a:avLst>
              <a:gd name="adj" fmla="val 4211"/>
            </a:avLst>
          </a:prstGeom>
          <a:solidFill>
            <a:srgbClr val="F2FBF7"/>
          </a:solidFill>
          <a:ln w="12700" cap="flat" cmpd="sng">
            <a:solidFill>
              <a:srgbClr val="B8DDCD"/>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59" name="Google Shape;459;p31"/>
          <p:cNvSpPr/>
          <p:nvPr/>
        </p:nvSpPr>
        <p:spPr>
          <a:xfrm>
            <a:off x="4821174" y="2160270"/>
            <a:ext cx="1577340" cy="12344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D7F5E"/>
              </a:buClr>
              <a:buSzPts val="900"/>
              <a:buFont typeface="Arial"/>
              <a:buNone/>
            </a:pPr>
            <a:r>
              <a:rPr lang="en" sz="900" b="1">
                <a:solidFill>
                  <a:srgbClr val="2D7F5E"/>
                </a:solidFill>
                <a:latin typeface="Arial"/>
                <a:ea typeface="Arial"/>
                <a:cs typeface="Arial"/>
                <a:sym typeface="Arial"/>
              </a:rPr>
              <a:t>Build dates into planning</a:t>
            </a:r>
            <a:endParaRPr sz="900">
              <a:solidFill>
                <a:schemeClr val="dk1"/>
              </a:solidFill>
              <a:latin typeface="Arial"/>
              <a:ea typeface="Arial"/>
              <a:cs typeface="Arial"/>
              <a:sym typeface="Arial"/>
            </a:endParaRPr>
          </a:p>
        </p:txBody>
      </p:sp>
      <p:sp>
        <p:nvSpPr>
          <p:cNvPr id="460" name="Google Shape;460;p31"/>
          <p:cNvSpPr/>
          <p:nvPr/>
        </p:nvSpPr>
        <p:spPr>
          <a:xfrm>
            <a:off x="4821174" y="2324862"/>
            <a:ext cx="3442716" cy="26060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800"/>
              <a:buFont typeface="Arial"/>
              <a:buNone/>
            </a:pPr>
            <a:r>
              <a:rPr lang="en" sz="1000">
                <a:solidFill>
                  <a:srgbClr val="243447"/>
                </a:solidFill>
                <a:latin typeface="Arial"/>
                <a:ea typeface="Arial"/>
                <a:cs typeface="Arial"/>
                <a:sym typeface="Arial"/>
              </a:rPr>
              <a:t>Make contract and pool availability an acquisition milestone</a:t>
            </a:r>
            <a:r>
              <a:rPr lang="en" sz="800">
                <a:solidFill>
                  <a:srgbClr val="243447"/>
                </a:solidFill>
                <a:latin typeface="Arial"/>
                <a:ea typeface="Arial"/>
                <a:cs typeface="Arial"/>
                <a:sym typeface="Arial"/>
              </a:rPr>
              <a:t>.</a:t>
            </a:r>
            <a:endParaRPr sz="800">
              <a:solidFill>
                <a:schemeClr val="dk1"/>
              </a:solidFill>
              <a:latin typeface="Arial"/>
              <a:ea typeface="Arial"/>
              <a:cs typeface="Arial"/>
              <a:sym typeface="Arial"/>
            </a:endParaRPr>
          </a:p>
        </p:txBody>
      </p:sp>
      <p:sp>
        <p:nvSpPr>
          <p:cNvPr id="461" name="Google Shape;461;p31">
            <a:extLst>
              <a:ext uri="{C183D7F6-B498-43B3-948B-1728B52AA6E4}">
                <adec:decorative xmlns:adec="http://schemas.microsoft.com/office/drawing/2017/decorative" val="1"/>
              </a:ext>
            </a:extLst>
          </p:cNvPr>
          <p:cNvSpPr/>
          <p:nvPr/>
        </p:nvSpPr>
        <p:spPr>
          <a:xfrm>
            <a:off x="562356" y="2791206"/>
            <a:ext cx="3874770" cy="651510"/>
          </a:xfrm>
          <a:prstGeom prst="roundRect">
            <a:avLst>
              <a:gd name="adj" fmla="val 4211"/>
            </a:avLst>
          </a:prstGeom>
          <a:solidFill>
            <a:srgbClr val="FFF4F2"/>
          </a:solidFill>
          <a:ln w="12700" cap="flat" cmpd="sng">
            <a:solidFill>
              <a:srgbClr val="E8C2BC"/>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62" name="Google Shape;462;p31"/>
          <p:cNvSpPr/>
          <p:nvPr/>
        </p:nvSpPr>
        <p:spPr>
          <a:xfrm>
            <a:off x="685800" y="2887225"/>
            <a:ext cx="2397600" cy="123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AA3A2A"/>
              </a:buClr>
              <a:buSzPts val="900"/>
              <a:buFont typeface="Arial"/>
              <a:buNone/>
            </a:pPr>
            <a:r>
              <a:rPr lang="en" sz="900" b="1">
                <a:solidFill>
                  <a:srgbClr val="AA3A2A"/>
                </a:solidFill>
                <a:latin typeface="Arial"/>
                <a:ea typeface="Arial"/>
                <a:cs typeface="Arial"/>
                <a:sym typeface="Arial"/>
              </a:rPr>
              <a:t>Under-documenting competition</a:t>
            </a:r>
            <a:endParaRPr sz="900">
              <a:solidFill>
                <a:schemeClr val="dk1"/>
              </a:solidFill>
              <a:latin typeface="Arial"/>
              <a:ea typeface="Arial"/>
              <a:cs typeface="Arial"/>
              <a:sym typeface="Arial"/>
            </a:endParaRPr>
          </a:p>
        </p:txBody>
      </p:sp>
      <p:sp>
        <p:nvSpPr>
          <p:cNvPr id="463" name="Google Shape;463;p31"/>
          <p:cNvSpPr/>
          <p:nvPr/>
        </p:nvSpPr>
        <p:spPr>
          <a:xfrm>
            <a:off x="685800" y="3051810"/>
            <a:ext cx="3463290" cy="26060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800"/>
              <a:buFont typeface="Arial"/>
              <a:buNone/>
            </a:pPr>
            <a:r>
              <a:rPr lang="en" sz="1000">
                <a:solidFill>
                  <a:srgbClr val="243447"/>
                </a:solidFill>
              </a:rPr>
              <a:t>T</a:t>
            </a:r>
            <a:r>
              <a:rPr lang="en" sz="1000">
                <a:solidFill>
                  <a:srgbClr val="243447"/>
                </a:solidFill>
                <a:latin typeface="Arial"/>
                <a:ea typeface="Arial"/>
                <a:cs typeface="Arial"/>
                <a:sym typeface="Arial"/>
              </a:rPr>
              <a:t>he file does not clearly support fair opportunity or the exception used.</a:t>
            </a:r>
            <a:endParaRPr sz="1000">
              <a:solidFill>
                <a:schemeClr val="dk1"/>
              </a:solidFill>
              <a:latin typeface="Arial"/>
              <a:ea typeface="Arial"/>
              <a:cs typeface="Arial"/>
              <a:sym typeface="Arial"/>
            </a:endParaRPr>
          </a:p>
        </p:txBody>
      </p:sp>
      <p:sp>
        <p:nvSpPr>
          <p:cNvPr id="464" name="Google Shape;464;p31">
            <a:extLst>
              <a:ext uri="{C183D7F6-B498-43B3-948B-1728B52AA6E4}">
                <adec:decorative xmlns:adec="http://schemas.microsoft.com/office/drawing/2017/decorative" val="1"/>
              </a:ext>
            </a:extLst>
          </p:cNvPr>
          <p:cNvSpPr/>
          <p:nvPr/>
        </p:nvSpPr>
        <p:spPr>
          <a:xfrm>
            <a:off x="4697730" y="2791206"/>
            <a:ext cx="3874770" cy="651510"/>
          </a:xfrm>
          <a:prstGeom prst="roundRect">
            <a:avLst>
              <a:gd name="adj" fmla="val 4211"/>
            </a:avLst>
          </a:prstGeom>
          <a:solidFill>
            <a:srgbClr val="F2FBF7"/>
          </a:solidFill>
          <a:ln w="12700" cap="flat" cmpd="sng">
            <a:solidFill>
              <a:srgbClr val="B8DDCD"/>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65" name="Google Shape;465;p31"/>
          <p:cNvSpPr/>
          <p:nvPr/>
        </p:nvSpPr>
        <p:spPr>
          <a:xfrm>
            <a:off x="4821175" y="2887225"/>
            <a:ext cx="2310000" cy="123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D7F5E"/>
              </a:buClr>
              <a:buSzPts val="900"/>
              <a:buFont typeface="Arial"/>
              <a:buNone/>
            </a:pPr>
            <a:r>
              <a:rPr lang="en" sz="900" b="1">
                <a:solidFill>
                  <a:srgbClr val="2D7F5E"/>
                </a:solidFill>
                <a:latin typeface="Arial"/>
                <a:ea typeface="Arial"/>
                <a:cs typeface="Arial"/>
                <a:sym typeface="Arial"/>
              </a:rPr>
              <a:t>Treat documentation as part of the buy</a:t>
            </a:r>
            <a:endParaRPr sz="900">
              <a:solidFill>
                <a:schemeClr val="dk1"/>
              </a:solidFill>
              <a:latin typeface="Arial"/>
              <a:ea typeface="Arial"/>
              <a:cs typeface="Arial"/>
              <a:sym typeface="Arial"/>
            </a:endParaRPr>
          </a:p>
        </p:txBody>
      </p:sp>
      <p:sp>
        <p:nvSpPr>
          <p:cNvPr id="466" name="Google Shape;466;p31"/>
          <p:cNvSpPr/>
          <p:nvPr/>
        </p:nvSpPr>
        <p:spPr>
          <a:xfrm>
            <a:off x="4821174" y="3051810"/>
            <a:ext cx="3442716" cy="26060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800"/>
              <a:buFont typeface="Arial"/>
              <a:buNone/>
            </a:pPr>
            <a:r>
              <a:rPr lang="en" sz="1000">
                <a:solidFill>
                  <a:srgbClr val="243447"/>
                </a:solidFill>
                <a:latin typeface="Arial"/>
                <a:ea typeface="Arial"/>
                <a:cs typeface="Arial"/>
                <a:sym typeface="Arial"/>
              </a:rPr>
              <a:t>Capture rationale, pricing, and award decision as you go.</a:t>
            </a:r>
            <a:endParaRPr sz="1000">
              <a:solidFill>
                <a:schemeClr val="dk1"/>
              </a:solidFill>
              <a:latin typeface="Arial"/>
              <a:ea typeface="Arial"/>
              <a:cs typeface="Arial"/>
              <a:sym typeface="Arial"/>
            </a:endParaRPr>
          </a:p>
        </p:txBody>
      </p:sp>
      <p:sp>
        <p:nvSpPr>
          <p:cNvPr id="467" name="Google Shape;467;p31">
            <a:extLst>
              <a:ext uri="{C183D7F6-B498-43B3-948B-1728B52AA6E4}">
                <adec:decorative xmlns:adec="http://schemas.microsoft.com/office/drawing/2017/decorative" val="1"/>
              </a:ext>
            </a:extLst>
          </p:cNvPr>
          <p:cNvSpPr/>
          <p:nvPr/>
        </p:nvSpPr>
        <p:spPr>
          <a:xfrm>
            <a:off x="562356" y="3518154"/>
            <a:ext cx="3874770" cy="651510"/>
          </a:xfrm>
          <a:prstGeom prst="roundRect">
            <a:avLst>
              <a:gd name="adj" fmla="val 4211"/>
            </a:avLst>
          </a:prstGeom>
          <a:solidFill>
            <a:srgbClr val="FFF4F2"/>
          </a:solidFill>
          <a:ln w="12700" cap="flat" cmpd="sng">
            <a:solidFill>
              <a:srgbClr val="E8C2BC"/>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68" name="Google Shape;468;p31"/>
          <p:cNvSpPr/>
          <p:nvPr/>
        </p:nvSpPr>
        <p:spPr>
          <a:xfrm>
            <a:off x="685800" y="3614175"/>
            <a:ext cx="2170500" cy="123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AA3A2A"/>
              </a:buClr>
              <a:buSzPts val="900"/>
              <a:buFont typeface="Arial"/>
              <a:buNone/>
            </a:pPr>
            <a:r>
              <a:rPr lang="en" sz="900" b="1">
                <a:solidFill>
                  <a:srgbClr val="AA3A2A"/>
                </a:solidFill>
                <a:latin typeface="Arial"/>
                <a:ea typeface="Arial"/>
                <a:cs typeface="Arial"/>
                <a:sym typeface="Arial"/>
              </a:rPr>
              <a:t>Overcomplicating the order</a:t>
            </a:r>
            <a:endParaRPr sz="900">
              <a:solidFill>
                <a:schemeClr val="dk1"/>
              </a:solidFill>
              <a:latin typeface="Arial"/>
              <a:ea typeface="Arial"/>
              <a:cs typeface="Arial"/>
              <a:sym typeface="Arial"/>
            </a:endParaRPr>
          </a:p>
        </p:txBody>
      </p:sp>
      <p:sp>
        <p:nvSpPr>
          <p:cNvPr id="469" name="Google Shape;469;p31"/>
          <p:cNvSpPr/>
          <p:nvPr/>
        </p:nvSpPr>
        <p:spPr>
          <a:xfrm>
            <a:off x="685800" y="3778758"/>
            <a:ext cx="3463290" cy="26060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800"/>
              <a:buFont typeface="Arial"/>
              <a:buNone/>
            </a:pPr>
            <a:r>
              <a:rPr lang="en" sz="1000">
                <a:solidFill>
                  <a:srgbClr val="243447"/>
                </a:solidFill>
                <a:latin typeface="Arial"/>
                <a:ea typeface="Arial"/>
                <a:cs typeface="Arial"/>
                <a:sym typeface="Arial"/>
              </a:rPr>
              <a:t>The agency creates a custom structure that is hard to evaluate and administer.</a:t>
            </a:r>
            <a:endParaRPr sz="1000">
              <a:solidFill>
                <a:schemeClr val="dk1"/>
              </a:solidFill>
              <a:latin typeface="Arial"/>
              <a:ea typeface="Arial"/>
              <a:cs typeface="Arial"/>
              <a:sym typeface="Arial"/>
            </a:endParaRPr>
          </a:p>
        </p:txBody>
      </p:sp>
      <p:sp>
        <p:nvSpPr>
          <p:cNvPr id="470" name="Google Shape;470;p31">
            <a:extLst>
              <a:ext uri="{C183D7F6-B498-43B3-948B-1728B52AA6E4}">
                <adec:decorative xmlns:adec="http://schemas.microsoft.com/office/drawing/2017/decorative" val="1"/>
              </a:ext>
            </a:extLst>
          </p:cNvPr>
          <p:cNvSpPr/>
          <p:nvPr/>
        </p:nvSpPr>
        <p:spPr>
          <a:xfrm>
            <a:off x="4697730" y="3518154"/>
            <a:ext cx="3874770" cy="651510"/>
          </a:xfrm>
          <a:prstGeom prst="roundRect">
            <a:avLst>
              <a:gd name="adj" fmla="val 4211"/>
            </a:avLst>
          </a:prstGeom>
          <a:solidFill>
            <a:srgbClr val="F2FBF7"/>
          </a:solidFill>
          <a:ln w="12700" cap="flat" cmpd="sng">
            <a:solidFill>
              <a:srgbClr val="B8DDCD"/>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71" name="Google Shape;471;p31"/>
          <p:cNvSpPr/>
          <p:nvPr/>
        </p:nvSpPr>
        <p:spPr>
          <a:xfrm>
            <a:off x="4821174" y="3614166"/>
            <a:ext cx="1577340" cy="12344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D7F5E"/>
              </a:buClr>
              <a:buSzPts val="900"/>
              <a:buFont typeface="Arial"/>
              <a:buNone/>
            </a:pPr>
            <a:r>
              <a:rPr lang="en" sz="900" b="1">
                <a:solidFill>
                  <a:srgbClr val="2D7F5E"/>
                </a:solidFill>
                <a:latin typeface="Arial"/>
                <a:ea typeface="Arial"/>
                <a:cs typeface="Arial"/>
                <a:sym typeface="Arial"/>
              </a:rPr>
              <a:t>Simplify where possible</a:t>
            </a:r>
            <a:endParaRPr sz="900">
              <a:solidFill>
                <a:schemeClr val="dk1"/>
              </a:solidFill>
              <a:latin typeface="Arial"/>
              <a:ea typeface="Arial"/>
              <a:cs typeface="Arial"/>
              <a:sym typeface="Arial"/>
            </a:endParaRPr>
          </a:p>
        </p:txBody>
      </p:sp>
      <p:sp>
        <p:nvSpPr>
          <p:cNvPr id="472" name="Google Shape;472;p31"/>
          <p:cNvSpPr/>
          <p:nvPr/>
        </p:nvSpPr>
        <p:spPr>
          <a:xfrm>
            <a:off x="4821174" y="3778758"/>
            <a:ext cx="3442716" cy="26060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800"/>
              <a:buFont typeface="Arial"/>
              <a:buNone/>
            </a:pPr>
            <a:r>
              <a:rPr lang="en" sz="1000">
                <a:solidFill>
                  <a:srgbClr val="243447"/>
                </a:solidFill>
                <a:latin typeface="Arial"/>
                <a:ea typeface="Arial"/>
                <a:cs typeface="Arial"/>
                <a:sym typeface="Arial"/>
              </a:rPr>
              <a:t>Use the vehicle’s strengths instead of recreating a bespoke contract.</a:t>
            </a:r>
            <a:endParaRPr sz="1000">
              <a:solidFill>
                <a:schemeClr val="dk1"/>
              </a:solidFill>
              <a:latin typeface="Arial"/>
              <a:ea typeface="Arial"/>
              <a:cs typeface="Arial"/>
              <a:sym typeface="Aria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36" name="Google Shape;536;p32">
            <a:extLst>
              <a:ext uri="{C183D7F6-B498-43B3-948B-1728B52AA6E4}">
                <adec:decorative xmlns:adec="http://schemas.microsoft.com/office/drawing/2017/decorative" val="1"/>
              </a:ext>
            </a:extLst>
          </p:cNvPr>
          <p:cNvSpPr/>
          <p:nvPr/>
        </p:nvSpPr>
        <p:spPr>
          <a:xfrm>
            <a:off x="5040630" y="3182112"/>
            <a:ext cx="1104138"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60" name="Google Shape;560;p32">
            <a:extLst>
              <a:ext uri="{C183D7F6-B498-43B3-948B-1728B52AA6E4}">
                <adec:decorative xmlns:adec="http://schemas.microsoft.com/office/drawing/2017/decorative" val="1"/>
              </a:ext>
            </a:extLst>
          </p:cNvPr>
          <p:cNvSpPr/>
          <p:nvPr/>
        </p:nvSpPr>
        <p:spPr>
          <a:xfrm>
            <a:off x="3936492" y="2331720"/>
            <a:ext cx="1104138" cy="425196"/>
          </a:xfrm>
          <a:prstGeom prst="rect">
            <a:avLst/>
          </a:prstGeom>
          <a:solidFill>
            <a:srgbClr val="F6F8FB"/>
          </a:solidFill>
          <a:ln w="9525" cap="flat" cmpd="sng">
            <a:solidFill>
              <a:srgbClr val="BFC9D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79" name="Google Shape;479;p32"/>
          <p:cNvSpPr>
            <a:spLocks noGrp="1"/>
          </p:cNvSpPr>
          <p:nvPr>
            <p:ph type="title" idx="4294967295"/>
          </p:nvPr>
        </p:nvSpPr>
        <p:spPr>
          <a:xfrm>
            <a:off x="411480" y="425196"/>
            <a:ext cx="5966460" cy="3291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B3A6E"/>
              </a:buClr>
              <a:buSzPts val="1800"/>
              <a:buFont typeface="Play"/>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Simple decision matrix for selecting a GSA GWAC</a:t>
            </a: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480" name="Google Shape;480;p32"/>
          <p:cNvSpPr/>
          <p:nvPr/>
        </p:nvSpPr>
        <p:spPr>
          <a:xfrm>
            <a:off x="425196" y="809244"/>
            <a:ext cx="610362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B6776"/>
              </a:buClr>
              <a:buSzPts val="800"/>
              <a:buFont typeface="Arial"/>
              <a:buNone/>
            </a:pPr>
            <a:r>
              <a:rPr lang="en" sz="800">
                <a:solidFill>
                  <a:srgbClr val="5B6776"/>
                </a:solidFill>
                <a:latin typeface="Arial"/>
                <a:ea typeface="Arial"/>
                <a:cs typeface="Arial"/>
                <a:sym typeface="Arial"/>
              </a:rPr>
              <a:t>A quick screen before you invest time in acquisition design</a:t>
            </a:r>
            <a:endParaRPr sz="800">
              <a:solidFill>
                <a:schemeClr val="dk1"/>
              </a:solidFill>
              <a:latin typeface="Arial"/>
              <a:ea typeface="Arial"/>
              <a:cs typeface="Arial"/>
              <a:sym typeface="Arial"/>
            </a:endParaRPr>
          </a:p>
        </p:txBody>
      </p:sp>
      <p:sp>
        <p:nvSpPr>
          <p:cNvPr id="483" name="Google Shape;483;p32">
            <a:extLst>
              <a:ext uri="{C183D7F6-B498-43B3-948B-1728B52AA6E4}">
                <adec:decorative xmlns:adec="http://schemas.microsoft.com/office/drawing/2017/decorative" val="1"/>
              </a:ext>
            </a:extLst>
          </p:cNvPr>
          <p:cNvSpPr/>
          <p:nvPr/>
        </p:nvSpPr>
        <p:spPr>
          <a:xfrm>
            <a:off x="534924" y="1165860"/>
            <a:ext cx="2297430" cy="315468"/>
          </a:xfrm>
          <a:prstGeom prst="rect">
            <a:avLst/>
          </a:prstGeom>
          <a:solidFill>
            <a:srgbClr val="083160"/>
          </a:solidFill>
          <a:ln w="952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84" name="Google Shape;484;p32"/>
          <p:cNvSpPr/>
          <p:nvPr/>
        </p:nvSpPr>
        <p:spPr>
          <a:xfrm>
            <a:off x="534924" y="1268730"/>
            <a:ext cx="2297430" cy="960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800"/>
              <a:buFont typeface="Arial"/>
              <a:buNone/>
            </a:pPr>
            <a:r>
              <a:rPr lang="en" sz="1100" b="1">
                <a:solidFill>
                  <a:srgbClr val="FFFFFF"/>
                </a:solidFill>
                <a:latin typeface="Arial"/>
                <a:ea typeface="Arial"/>
                <a:cs typeface="Arial"/>
                <a:sym typeface="Arial"/>
              </a:rPr>
              <a:t>Selection question</a:t>
            </a:r>
            <a:endParaRPr sz="1100">
              <a:solidFill>
                <a:schemeClr val="dk1"/>
              </a:solidFill>
              <a:latin typeface="Arial"/>
              <a:ea typeface="Arial"/>
              <a:cs typeface="Arial"/>
              <a:sym typeface="Arial"/>
            </a:endParaRPr>
          </a:p>
        </p:txBody>
      </p:sp>
      <p:sp>
        <p:nvSpPr>
          <p:cNvPr id="485" name="Google Shape;485;p32">
            <a:extLst>
              <a:ext uri="{C183D7F6-B498-43B3-948B-1728B52AA6E4}">
                <adec:decorative xmlns:adec="http://schemas.microsoft.com/office/drawing/2017/decorative" val="1"/>
              </a:ext>
            </a:extLst>
          </p:cNvPr>
          <p:cNvSpPr/>
          <p:nvPr/>
        </p:nvSpPr>
        <p:spPr>
          <a:xfrm>
            <a:off x="2832354" y="1165860"/>
            <a:ext cx="1104138" cy="315468"/>
          </a:xfrm>
          <a:prstGeom prst="rect">
            <a:avLst/>
          </a:prstGeom>
          <a:solidFill>
            <a:srgbClr val="0B3A6E"/>
          </a:solidFill>
          <a:ln w="952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93" name="Google Shape;493;p32">
            <a:extLst>
              <a:ext uri="{C183D7F6-B498-43B3-948B-1728B52AA6E4}">
                <adec:decorative xmlns:adec="http://schemas.microsoft.com/office/drawing/2017/decorative" val="1"/>
              </a:ext>
            </a:extLst>
          </p:cNvPr>
          <p:cNvSpPr/>
          <p:nvPr/>
        </p:nvSpPr>
        <p:spPr>
          <a:xfrm>
            <a:off x="534924" y="1481328"/>
            <a:ext cx="2297430"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95" name="Google Shape;495;p32">
            <a:extLst>
              <a:ext uri="{C183D7F6-B498-43B3-948B-1728B52AA6E4}">
                <adec:decorative xmlns:adec="http://schemas.microsoft.com/office/drawing/2017/decorative" val="1"/>
              </a:ext>
            </a:extLst>
          </p:cNvPr>
          <p:cNvSpPr/>
          <p:nvPr/>
        </p:nvSpPr>
        <p:spPr>
          <a:xfrm>
            <a:off x="2832354" y="1481328"/>
            <a:ext cx="1104138"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94" name="Google Shape;494;p32"/>
          <p:cNvSpPr/>
          <p:nvPr/>
        </p:nvSpPr>
        <p:spPr>
          <a:xfrm>
            <a:off x="569214" y="1591056"/>
            <a:ext cx="2228850" cy="15087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C3E50"/>
              </a:buClr>
              <a:buSzPts val="1100"/>
              <a:buFont typeface="Arial"/>
              <a:buNone/>
            </a:pPr>
            <a:r>
              <a:rPr lang="en" sz="1100">
                <a:solidFill>
                  <a:srgbClr val="2C3E50"/>
                </a:solidFill>
                <a:latin typeface="Arial"/>
                <a:ea typeface="Arial"/>
                <a:cs typeface="Arial"/>
                <a:sym typeface="Arial"/>
              </a:rPr>
              <a:t>Need unrestricted enterprise IT breadth?</a:t>
            </a:r>
            <a:endParaRPr sz="800">
              <a:solidFill>
                <a:schemeClr val="dk1"/>
              </a:solidFill>
              <a:latin typeface="Arial"/>
              <a:ea typeface="Arial"/>
              <a:cs typeface="Arial"/>
              <a:sym typeface="Arial"/>
            </a:endParaRPr>
          </a:p>
        </p:txBody>
      </p:sp>
      <p:sp>
        <p:nvSpPr>
          <p:cNvPr id="503" name="Google Shape;503;p32">
            <a:extLst>
              <a:ext uri="{C183D7F6-B498-43B3-948B-1728B52AA6E4}">
                <adec:decorative xmlns:adec="http://schemas.microsoft.com/office/drawing/2017/decorative" val="1"/>
              </a:ext>
            </a:extLst>
          </p:cNvPr>
          <p:cNvSpPr/>
          <p:nvPr/>
        </p:nvSpPr>
        <p:spPr>
          <a:xfrm>
            <a:off x="534924" y="1906524"/>
            <a:ext cx="2297430"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04" name="Google Shape;504;p32"/>
          <p:cNvSpPr/>
          <p:nvPr/>
        </p:nvSpPr>
        <p:spPr>
          <a:xfrm>
            <a:off x="569214" y="2016252"/>
            <a:ext cx="2228850" cy="15087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C3E50"/>
              </a:buClr>
              <a:buSzPts val="1100"/>
              <a:buFont typeface="Arial"/>
              <a:buNone/>
            </a:pPr>
            <a:r>
              <a:rPr lang="en" sz="1100">
                <a:solidFill>
                  <a:srgbClr val="2C3E50"/>
                </a:solidFill>
                <a:latin typeface="Arial"/>
                <a:ea typeface="Arial"/>
                <a:cs typeface="Arial"/>
                <a:sym typeface="Arial"/>
              </a:rPr>
              <a:t>Need 8(a) socioeconomic credit?</a:t>
            </a:r>
            <a:endParaRPr sz="800">
              <a:solidFill>
                <a:schemeClr val="dk1"/>
              </a:solidFill>
              <a:latin typeface="Arial"/>
              <a:ea typeface="Arial"/>
              <a:cs typeface="Arial"/>
              <a:sym typeface="Arial"/>
            </a:endParaRPr>
          </a:p>
        </p:txBody>
      </p:sp>
      <p:sp>
        <p:nvSpPr>
          <p:cNvPr id="513" name="Google Shape;513;p32">
            <a:extLst>
              <a:ext uri="{C183D7F6-B498-43B3-948B-1728B52AA6E4}">
                <adec:decorative xmlns:adec="http://schemas.microsoft.com/office/drawing/2017/decorative" val="1"/>
              </a:ext>
            </a:extLst>
          </p:cNvPr>
          <p:cNvSpPr/>
          <p:nvPr/>
        </p:nvSpPr>
        <p:spPr>
          <a:xfrm>
            <a:off x="534924" y="2331720"/>
            <a:ext cx="2297430"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14" name="Google Shape;514;p32"/>
          <p:cNvSpPr/>
          <p:nvPr/>
        </p:nvSpPr>
        <p:spPr>
          <a:xfrm>
            <a:off x="569214" y="2441448"/>
            <a:ext cx="2228850" cy="15087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C3E50"/>
              </a:buClr>
              <a:buSzPts val="1100"/>
              <a:buFont typeface="Arial"/>
              <a:buNone/>
            </a:pPr>
            <a:r>
              <a:rPr lang="en" sz="1100">
                <a:solidFill>
                  <a:srgbClr val="2C3E50"/>
                </a:solidFill>
                <a:latin typeface="Arial"/>
                <a:ea typeface="Arial"/>
                <a:cs typeface="Arial"/>
                <a:sym typeface="Arial"/>
              </a:rPr>
              <a:t>Need SDVOSB emphasis?</a:t>
            </a:r>
            <a:endParaRPr sz="800">
              <a:solidFill>
                <a:schemeClr val="dk1"/>
              </a:solidFill>
              <a:latin typeface="Arial"/>
              <a:ea typeface="Arial"/>
              <a:cs typeface="Arial"/>
              <a:sym typeface="Arial"/>
            </a:endParaRPr>
          </a:p>
        </p:txBody>
      </p:sp>
      <p:sp>
        <p:nvSpPr>
          <p:cNvPr id="515" name="Google Shape;515;p32">
            <a:extLst>
              <a:ext uri="{C183D7F6-B498-43B3-948B-1728B52AA6E4}">
                <adec:decorative xmlns:adec="http://schemas.microsoft.com/office/drawing/2017/decorative" val="1"/>
              </a:ext>
            </a:extLst>
          </p:cNvPr>
          <p:cNvSpPr/>
          <p:nvPr/>
        </p:nvSpPr>
        <p:spPr>
          <a:xfrm>
            <a:off x="2832354" y="2331720"/>
            <a:ext cx="1104138"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05" name="Google Shape;505;p32">
            <a:extLst>
              <a:ext uri="{C183D7F6-B498-43B3-948B-1728B52AA6E4}">
                <adec:decorative xmlns:adec="http://schemas.microsoft.com/office/drawing/2017/decorative" val="1"/>
              </a:ext>
            </a:extLst>
          </p:cNvPr>
          <p:cNvSpPr/>
          <p:nvPr/>
        </p:nvSpPr>
        <p:spPr>
          <a:xfrm>
            <a:off x="2832354" y="1906524"/>
            <a:ext cx="1104138"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25" name="Google Shape;525;p32">
            <a:extLst>
              <a:ext uri="{C183D7F6-B498-43B3-948B-1728B52AA6E4}">
                <adec:decorative xmlns:adec="http://schemas.microsoft.com/office/drawing/2017/decorative" val="1"/>
              </a:ext>
            </a:extLst>
          </p:cNvPr>
          <p:cNvSpPr/>
          <p:nvPr/>
        </p:nvSpPr>
        <p:spPr>
          <a:xfrm>
            <a:off x="2832354" y="2756916"/>
            <a:ext cx="1104138"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23" name="Google Shape;523;p32">
            <a:extLst>
              <a:ext uri="{C183D7F6-B498-43B3-948B-1728B52AA6E4}">
                <adec:decorative xmlns:adec="http://schemas.microsoft.com/office/drawing/2017/decorative" val="1"/>
              </a:ext>
            </a:extLst>
          </p:cNvPr>
          <p:cNvSpPr/>
          <p:nvPr/>
        </p:nvSpPr>
        <p:spPr>
          <a:xfrm>
            <a:off x="534924" y="2769280"/>
            <a:ext cx="2297400" cy="425100"/>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34" name="Google Shape;534;p32">
            <a:extLst>
              <a:ext uri="{C183D7F6-B498-43B3-948B-1728B52AA6E4}">
                <adec:decorative xmlns:adec="http://schemas.microsoft.com/office/drawing/2017/decorative" val="1"/>
              </a:ext>
            </a:extLst>
          </p:cNvPr>
          <p:cNvSpPr/>
          <p:nvPr/>
        </p:nvSpPr>
        <p:spPr>
          <a:xfrm>
            <a:off x="2832354" y="3182112"/>
            <a:ext cx="1104138"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42" name="Google Shape;542;p32">
            <a:extLst>
              <a:ext uri="{C183D7F6-B498-43B3-948B-1728B52AA6E4}">
                <adec:decorative xmlns:adec="http://schemas.microsoft.com/office/drawing/2017/decorative" val="1"/>
              </a:ext>
            </a:extLst>
          </p:cNvPr>
          <p:cNvSpPr/>
          <p:nvPr/>
        </p:nvSpPr>
        <p:spPr>
          <a:xfrm>
            <a:off x="534924" y="3607308"/>
            <a:ext cx="2297430"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44" name="Google Shape;544;p32">
            <a:extLst>
              <a:ext uri="{C183D7F6-B498-43B3-948B-1728B52AA6E4}">
                <adec:decorative xmlns:adec="http://schemas.microsoft.com/office/drawing/2017/decorative" val="1"/>
              </a:ext>
            </a:extLst>
          </p:cNvPr>
          <p:cNvSpPr/>
          <p:nvPr/>
        </p:nvSpPr>
        <p:spPr>
          <a:xfrm>
            <a:off x="2832354" y="3607308"/>
            <a:ext cx="1104138"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64" name="Google Shape;564;p32">
            <a:extLst>
              <a:ext uri="{C183D7F6-B498-43B3-948B-1728B52AA6E4}">
                <adec:decorative xmlns:adec="http://schemas.microsoft.com/office/drawing/2017/decorative" val="1"/>
              </a:ext>
            </a:extLst>
          </p:cNvPr>
          <p:cNvSpPr/>
          <p:nvPr/>
        </p:nvSpPr>
        <p:spPr>
          <a:xfrm>
            <a:off x="3936492" y="3182112"/>
            <a:ext cx="1104138" cy="425196"/>
          </a:xfrm>
          <a:prstGeom prst="rect">
            <a:avLst/>
          </a:prstGeom>
          <a:solidFill>
            <a:srgbClr val="F6F8FB"/>
          </a:solidFill>
          <a:ln w="9525" cap="flat" cmpd="sng">
            <a:solidFill>
              <a:srgbClr val="BFC9D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66" name="Google Shape;566;p32">
            <a:extLst>
              <a:ext uri="{C183D7F6-B498-43B3-948B-1728B52AA6E4}">
                <adec:decorative xmlns:adec="http://schemas.microsoft.com/office/drawing/2017/decorative" val="1"/>
              </a:ext>
            </a:extLst>
          </p:cNvPr>
          <p:cNvSpPr/>
          <p:nvPr/>
        </p:nvSpPr>
        <p:spPr>
          <a:xfrm>
            <a:off x="3936492" y="3607308"/>
            <a:ext cx="1104138" cy="425196"/>
          </a:xfrm>
          <a:prstGeom prst="rect">
            <a:avLst/>
          </a:prstGeom>
          <a:solidFill>
            <a:srgbClr val="E9EEF4"/>
          </a:solidFill>
          <a:ln w="9525" cap="flat" cmpd="sng">
            <a:solidFill>
              <a:srgbClr val="BFC9D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26" name="Google Shape;526;p32"/>
          <p:cNvSpPr/>
          <p:nvPr/>
        </p:nvSpPr>
        <p:spPr>
          <a:xfrm>
            <a:off x="2866644" y="2866644"/>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No</a:t>
            </a:r>
            <a:endParaRPr sz="800">
              <a:solidFill>
                <a:schemeClr val="dk1"/>
              </a:solidFill>
              <a:latin typeface="Arial"/>
              <a:ea typeface="Arial"/>
              <a:cs typeface="Arial"/>
              <a:sym typeface="Arial"/>
            </a:endParaRPr>
          </a:p>
        </p:txBody>
      </p:sp>
      <p:sp>
        <p:nvSpPr>
          <p:cNvPr id="535" name="Google Shape;535;p32"/>
          <p:cNvSpPr/>
          <p:nvPr/>
        </p:nvSpPr>
        <p:spPr>
          <a:xfrm>
            <a:off x="2866644" y="3291840"/>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Strong fit</a:t>
            </a:r>
            <a:endParaRPr sz="800">
              <a:solidFill>
                <a:schemeClr val="dk1"/>
              </a:solidFill>
              <a:latin typeface="Arial"/>
              <a:ea typeface="Arial"/>
              <a:cs typeface="Arial"/>
              <a:sym typeface="Arial"/>
            </a:endParaRPr>
          </a:p>
        </p:txBody>
      </p:sp>
      <p:sp>
        <p:nvSpPr>
          <p:cNvPr id="562" name="Google Shape;562;p32">
            <a:extLst>
              <a:ext uri="{C183D7F6-B498-43B3-948B-1728B52AA6E4}">
                <adec:decorative xmlns:adec="http://schemas.microsoft.com/office/drawing/2017/decorative" val="1"/>
              </a:ext>
            </a:extLst>
          </p:cNvPr>
          <p:cNvSpPr/>
          <p:nvPr/>
        </p:nvSpPr>
        <p:spPr>
          <a:xfrm>
            <a:off x="3936492" y="2756916"/>
            <a:ext cx="1104138" cy="425196"/>
          </a:xfrm>
          <a:prstGeom prst="rect">
            <a:avLst/>
          </a:prstGeom>
          <a:solidFill>
            <a:srgbClr val="E9EEF4"/>
          </a:solidFill>
          <a:ln w="9525" cap="flat" cmpd="sng">
            <a:solidFill>
              <a:srgbClr val="BFC9D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24" name="Google Shape;524;p32"/>
          <p:cNvSpPr/>
          <p:nvPr/>
        </p:nvSpPr>
        <p:spPr>
          <a:xfrm>
            <a:off x="569214" y="2866644"/>
            <a:ext cx="2228850" cy="15087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C3E50"/>
              </a:buClr>
              <a:buSzPts val="1100"/>
              <a:buFont typeface="Arial"/>
              <a:buNone/>
            </a:pPr>
            <a:r>
              <a:rPr lang="en" sz="1100">
                <a:solidFill>
                  <a:srgbClr val="2C3E50"/>
                </a:solidFill>
                <a:latin typeface="Arial"/>
                <a:ea typeface="Arial"/>
                <a:cs typeface="Arial"/>
                <a:sym typeface="Arial"/>
              </a:rPr>
              <a:t>Need WOSB or HUBZone pool?</a:t>
            </a:r>
            <a:endParaRPr sz="800">
              <a:solidFill>
                <a:schemeClr val="dk1"/>
              </a:solidFill>
              <a:latin typeface="Arial"/>
              <a:ea typeface="Arial"/>
              <a:cs typeface="Arial"/>
              <a:sym typeface="Arial"/>
            </a:endParaRPr>
          </a:p>
        </p:txBody>
      </p:sp>
      <p:sp>
        <p:nvSpPr>
          <p:cNvPr id="533" name="Google Shape;533;p32"/>
          <p:cNvSpPr/>
          <p:nvPr/>
        </p:nvSpPr>
        <p:spPr>
          <a:xfrm>
            <a:off x="569214" y="3291840"/>
            <a:ext cx="2228850" cy="15087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C3E50"/>
              </a:buClr>
              <a:buSzPts val="1100"/>
              <a:buFont typeface="Arial"/>
              <a:buNone/>
            </a:pPr>
            <a:r>
              <a:rPr lang="en" sz="1100">
                <a:solidFill>
                  <a:srgbClr val="2C3E50"/>
                </a:solidFill>
                <a:latin typeface="Arial"/>
                <a:ea typeface="Arial"/>
                <a:cs typeface="Arial"/>
                <a:sym typeface="Arial"/>
              </a:rPr>
              <a:t>Need established vehicle operating history?</a:t>
            </a:r>
            <a:endParaRPr sz="800">
              <a:solidFill>
                <a:schemeClr val="dk1"/>
              </a:solidFill>
              <a:latin typeface="Arial"/>
              <a:ea typeface="Arial"/>
              <a:cs typeface="Arial"/>
              <a:sym typeface="Arial"/>
            </a:endParaRPr>
          </a:p>
        </p:txBody>
      </p:sp>
      <p:sp>
        <p:nvSpPr>
          <p:cNvPr id="543" name="Google Shape;543;p32"/>
          <p:cNvSpPr/>
          <p:nvPr/>
        </p:nvSpPr>
        <p:spPr>
          <a:xfrm>
            <a:off x="569214" y="3717036"/>
            <a:ext cx="2228850" cy="15087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C3E50"/>
              </a:buClr>
              <a:buSzPts val="1100"/>
              <a:buFont typeface="Arial"/>
              <a:buNone/>
            </a:pPr>
            <a:r>
              <a:rPr lang="en" sz="1100">
                <a:solidFill>
                  <a:srgbClr val="2C3E50"/>
                </a:solidFill>
                <a:latin typeface="Arial"/>
                <a:ea typeface="Arial"/>
                <a:cs typeface="Arial"/>
                <a:sym typeface="Arial"/>
              </a:rPr>
              <a:t>Need a newly opening next-gen small-business pool?</a:t>
            </a:r>
            <a:endParaRPr sz="800">
              <a:solidFill>
                <a:schemeClr val="dk1"/>
              </a:solidFill>
              <a:latin typeface="Arial"/>
              <a:ea typeface="Arial"/>
              <a:cs typeface="Arial"/>
              <a:sym typeface="Arial"/>
            </a:endParaRPr>
          </a:p>
        </p:txBody>
      </p:sp>
      <p:sp>
        <p:nvSpPr>
          <p:cNvPr id="552" name="Google Shape;552;p32"/>
          <p:cNvSpPr/>
          <p:nvPr/>
        </p:nvSpPr>
        <p:spPr>
          <a:xfrm>
            <a:off x="589788" y="4238244"/>
            <a:ext cx="6035040" cy="171450"/>
          </a:xfrm>
          <a:prstGeom prst="rect">
            <a:avLst/>
          </a:prstGeom>
          <a:noFill/>
          <a:ln>
            <a:noFill/>
          </a:ln>
        </p:spPr>
        <p:txBody>
          <a:bodyPr spcFirstLastPara="1" wrap="square" lIns="19050" tIns="9525" rIns="19050" bIns="9525" anchor="ctr" anchorCtr="0">
            <a:noAutofit/>
          </a:bodyPr>
          <a:lstStyle/>
          <a:p>
            <a:pPr marL="0" marR="0" lvl="0" indent="0" algn="l" rtl="0">
              <a:spcBef>
                <a:spcPts val="0"/>
              </a:spcBef>
              <a:spcAft>
                <a:spcPts val="0"/>
              </a:spcAft>
              <a:buClr>
                <a:srgbClr val="606B7B"/>
              </a:buClr>
              <a:buSzPts val="900"/>
              <a:buFont typeface="Arial"/>
              <a:buNone/>
            </a:pPr>
            <a:r>
              <a:rPr lang="en" sz="900" b="0" i="1">
                <a:solidFill>
                  <a:srgbClr val="606B7B"/>
                </a:solidFill>
                <a:latin typeface="Arial"/>
                <a:ea typeface="Arial"/>
                <a:cs typeface="Arial"/>
                <a:sym typeface="Arial"/>
              </a:rPr>
              <a:t>This matrix is a planning aid, not a substitute for formal scope review or agency acquisition judgment</a:t>
            </a:r>
            <a:endParaRPr sz="900">
              <a:solidFill>
                <a:schemeClr val="dk1"/>
              </a:solidFill>
              <a:latin typeface="Arial"/>
              <a:ea typeface="Arial"/>
              <a:cs typeface="Arial"/>
              <a:sym typeface="Arial"/>
            </a:endParaRPr>
          </a:p>
        </p:txBody>
      </p:sp>
      <p:sp>
        <p:nvSpPr>
          <p:cNvPr id="486" name="Google Shape;486;p32"/>
          <p:cNvSpPr/>
          <p:nvPr/>
        </p:nvSpPr>
        <p:spPr>
          <a:xfrm>
            <a:off x="2852928" y="1268730"/>
            <a:ext cx="1062990" cy="96012"/>
          </a:xfrm>
          <a:prstGeom prst="rect">
            <a:avLst/>
          </a:prstGeom>
          <a:noFill/>
          <a:ln>
            <a:noFill/>
          </a:ln>
        </p:spPr>
        <p:txBody>
          <a:bodyPr spcFirstLastPara="1" wrap="square" lIns="19050" tIns="9525" rIns="19050" bIns="9525" anchor="ctr" anchorCtr="0">
            <a:noAutofit/>
          </a:bodyPr>
          <a:lstStyle/>
          <a:p>
            <a:pPr marL="0" marR="0" lvl="0" indent="0" algn="ctr" rtl="0">
              <a:spcBef>
                <a:spcPts val="0"/>
              </a:spcBef>
              <a:spcAft>
                <a:spcPts val="0"/>
              </a:spcAft>
              <a:buClr>
                <a:srgbClr val="FFFFFF"/>
              </a:buClr>
              <a:buSzPts val="1000"/>
              <a:buFont typeface="Arial"/>
              <a:buNone/>
            </a:pPr>
            <a:r>
              <a:rPr lang="en" sz="1000" b="1" i="0">
                <a:solidFill>
                  <a:srgbClr val="FFFFFF"/>
                </a:solidFill>
                <a:latin typeface="Arial"/>
                <a:ea typeface="Arial"/>
                <a:cs typeface="Arial"/>
                <a:sym typeface="Arial"/>
              </a:rPr>
              <a:t>Alliant 2</a:t>
            </a:r>
            <a:endParaRPr sz="800">
              <a:solidFill>
                <a:schemeClr val="dk1"/>
              </a:solidFill>
              <a:latin typeface="Arial"/>
              <a:ea typeface="Arial"/>
              <a:cs typeface="Arial"/>
              <a:sym typeface="Arial"/>
            </a:endParaRPr>
          </a:p>
        </p:txBody>
      </p:sp>
      <p:sp>
        <p:nvSpPr>
          <p:cNvPr id="496" name="Google Shape;496;p32"/>
          <p:cNvSpPr/>
          <p:nvPr/>
        </p:nvSpPr>
        <p:spPr>
          <a:xfrm>
            <a:off x="2866644" y="1591056"/>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Strong fit</a:t>
            </a:r>
            <a:endParaRPr sz="800">
              <a:solidFill>
                <a:schemeClr val="dk1"/>
              </a:solidFill>
              <a:latin typeface="Arial"/>
              <a:ea typeface="Arial"/>
              <a:cs typeface="Arial"/>
              <a:sym typeface="Arial"/>
            </a:endParaRPr>
          </a:p>
        </p:txBody>
      </p:sp>
      <p:sp>
        <p:nvSpPr>
          <p:cNvPr id="506" name="Google Shape;506;p32"/>
          <p:cNvSpPr/>
          <p:nvPr/>
        </p:nvSpPr>
        <p:spPr>
          <a:xfrm>
            <a:off x="2875194" y="2043677"/>
            <a:ext cx="1035600" cy="150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900"/>
              <a:buFont typeface="Arial"/>
              <a:buNone/>
            </a:pPr>
            <a:r>
              <a:rPr lang="en" sz="1000">
                <a:solidFill>
                  <a:schemeClr val="dk1"/>
                </a:solidFill>
              </a:rPr>
              <a:t>No</a:t>
            </a:r>
            <a:endParaRPr sz="1000"/>
          </a:p>
        </p:txBody>
      </p:sp>
      <p:sp>
        <p:nvSpPr>
          <p:cNvPr id="516" name="Google Shape;516;p32"/>
          <p:cNvSpPr/>
          <p:nvPr/>
        </p:nvSpPr>
        <p:spPr>
          <a:xfrm>
            <a:off x="2866644" y="2441448"/>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No</a:t>
            </a:r>
            <a:endParaRPr sz="800">
              <a:solidFill>
                <a:schemeClr val="dk1"/>
              </a:solidFill>
              <a:latin typeface="Arial"/>
              <a:ea typeface="Arial"/>
              <a:cs typeface="Arial"/>
              <a:sym typeface="Arial"/>
            </a:endParaRPr>
          </a:p>
        </p:txBody>
      </p:sp>
      <p:sp>
        <p:nvSpPr>
          <p:cNvPr id="545" name="Google Shape;545;p32"/>
          <p:cNvSpPr/>
          <p:nvPr/>
        </p:nvSpPr>
        <p:spPr>
          <a:xfrm>
            <a:off x="2866644" y="3717036"/>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No</a:t>
            </a:r>
            <a:endParaRPr sz="800">
              <a:solidFill>
                <a:schemeClr val="dk1"/>
              </a:solidFill>
              <a:latin typeface="Arial"/>
              <a:ea typeface="Arial"/>
              <a:cs typeface="Arial"/>
              <a:sym typeface="Arial"/>
            </a:endParaRPr>
          </a:p>
        </p:txBody>
      </p:sp>
      <p:sp>
        <p:nvSpPr>
          <p:cNvPr id="554" name="Google Shape;554;p32">
            <a:extLst>
              <a:ext uri="{C183D7F6-B498-43B3-948B-1728B52AA6E4}">
                <adec:decorative xmlns:adec="http://schemas.microsoft.com/office/drawing/2017/decorative" val="1"/>
              </a:ext>
            </a:extLst>
          </p:cNvPr>
          <p:cNvSpPr/>
          <p:nvPr/>
        </p:nvSpPr>
        <p:spPr>
          <a:xfrm>
            <a:off x="3936492" y="1165860"/>
            <a:ext cx="1104138" cy="315468"/>
          </a:xfrm>
          <a:prstGeom prst="rect">
            <a:avLst/>
          </a:prstGeom>
          <a:solidFill>
            <a:srgbClr val="13437A"/>
          </a:solidFill>
          <a:ln w="1015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56" name="Google Shape;556;p32">
            <a:extLst>
              <a:ext uri="{C183D7F6-B498-43B3-948B-1728B52AA6E4}">
                <adec:decorative xmlns:adec="http://schemas.microsoft.com/office/drawing/2017/decorative" val="1"/>
              </a:ext>
            </a:extLst>
          </p:cNvPr>
          <p:cNvSpPr/>
          <p:nvPr/>
        </p:nvSpPr>
        <p:spPr>
          <a:xfrm>
            <a:off x="3936492" y="1481328"/>
            <a:ext cx="1104138" cy="425196"/>
          </a:xfrm>
          <a:prstGeom prst="rect">
            <a:avLst/>
          </a:prstGeom>
          <a:solidFill>
            <a:srgbClr val="F6F8FB"/>
          </a:solidFill>
          <a:ln w="9525" cap="flat" cmpd="sng">
            <a:solidFill>
              <a:srgbClr val="BFC9D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57" name="Google Shape;557;p32"/>
          <p:cNvSpPr txBox="1"/>
          <p:nvPr/>
        </p:nvSpPr>
        <p:spPr>
          <a:xfrm>
            <a:off x="3970782" y="1586472"/>
            <a:ext cx="1035558" cy="160044"/>
          </a:xfrm>
          <a:prstGeom prst="rect">
            <a:avLst/>
          </a:prstGeom>
          <a:noFill/>
          <a:ln>
            <a:noFill/>
          </a:ln>
        </p:spPr>
        <p:txBody>
          <a:bodyPr spcFirstLastPara="1" wrap="square" lIns="19050" tIns="9525" rIns="19050" bIns="9525" anchor="ctr" anchorCtr="0">
            <a:spAutoFit/>
          </a:bodyPr>
          <a:lstStyle/>
          <a:p>
            <a:pPr marL="0" marR="0" lvl="0" indent="0" algn="ctr" rtl="0">
              <a:spcBef>
                <a:spcPts val="0"/>
              </a:spcBef>
              <a:spcAft>
                <a:spcPts val="0"/>
              </a:spcAft>
              <a:buNone/>
            </a:pPr>
            <a:r>
              <a:rPr lang="en" sz="900">
                <a:solidFill>
                  <a:srgbClr val="2C3E50"/>
                </a:solidFill>
                <a:latin typeface="Arial"/>
                <a:ea typeface="Arial"/>
                <a:cs typeface="Arial"/>
                <a:sym typeface="Arial"/>
              </a:rPr>
              <a:t>Str</a:t>
            </a:r>
            <a:r>
              <a:rPr lang="en" sz="900" b="0" i="0">
                <a:solidFill>
                  <a:srgbClr val="2C3E50"/>
                </a:solidFill>
                <a:latin typeface="Arial"/>
                <a:ea typeface="Arial"/>
                <a:cs typeface="Arial"/>
                <a:sym typeface="Arial"/>
              </a:rPr>
              <a:t>ong fit</a:t>
            </a:r>
            <a:endParaRPr sz="1100"/>
          </a:p>
        </p:txBody>
      </p:sp>
      <p:sp>
        <p:nvSpPr>
          <p:cNvPr id="487" name="Google Shape;487;p32">
            <a:extLst>
              <a:ext uri="{C183D7F6-B498-43B3-948B-1728B52AA6E4}">
                <adec:decorative xmlns:adec="http://schemas.microsoft.com/office/drawing/2017/decorative" val="1"/>
              </a:ext>
            </a:extLst>
          </p:cNvPr>
          <p:cNvSpPr/>
          <p:nvPr/>
        </p:nvSpPr>
        <p:spPr>
          <a:xfrm>
            <a:off x="5040630" y="1165860"/>
            <a:ext cx="1104138" cy="315468"/>
          </a:xfrm>
          <a:prstGeom prst="rect">
            <a:avLst/>
          </a:prstGeom>
          <a:solidFill>
            <a:srgbClr val="0B3A6E"/>
          </a:solidFill>
          <a:ln w="952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97" name="Google Shape;497;p32">
            <a:extLst>
              <a:ext uri="{C183D7F6-B498-43B3-948B-1728B52AA6E4}">
                <adec:decorative xmlns:adec="http://schemas.microsoft.com/office/drawing/2017/decorative" val="1"/>
              </a:ext>
            </a:extLst>
          </p:cNvPr>
          <p:cNvSpPr/>
          <p:nvPr/>
        </p:nvSpPr>
        <p:spPr>
          <a:xfrm>
            <a:off x="5040630" y="1481328"/>
            <a:ext cx="1104138"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07" name="Google Shape;507;p32">
            <a:extLst>
              <a:ext uri="{C183D7F6-B498-43B3-948B-1728B52AA6E4}">
                <adec:decorative xmlns:adec="http://schemas.microsoft.com/office/drawing/2017/decorative" val="1"/>
              </a:ext>
            </a:extLst>
          </p:cNvPr>
          <p:cNvSpPr/>
          <p:nvPr/>
        </p:nvSpPr>
        <p:spPr>
          <a:xfrm>
            <a:off x="5040630" y="1906524"/>
            <a:ext cx="1104138"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58" name="Google Shape;558;p32">
            <a:extLst>
              <a:ext uri="{C183D7F6-B498-43B3-948B-1728B52AA6E4}">
                <adec:decorative xmlns:adec="http://schemas.microsoft.com/office/drawing/2017/decorative" val="1"/>
              </a:ext>
            </a:extLst>
          </p:cNvPr>
          <p:cNvSpPr/>
          <p:nvPr/>
        </p:nvSpPr>
        <p:spPr>
          <a:xfrm>
            <a:off x="3936492" y="1906524"/>
            <a:ext cx="1104138" cy="425196"/>
          </a:xfrm>
          <a:prstGeom prst="rect">
            <a:avLst/>
          </a:prstGeom>
          <a:solidFill>
            <a:srgbClr val="E9EEF4"/>
          </a:solidFill>
          <a:ln w="9525" cap="flat" cmpd="sng">
            <a:solidFill>
              <a:srgbClr val="BFC9D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55" name="Google Shape;555;p32"/>
          <p:cNvSpPr txBox="1"/>
          <p:nvPr/>
        </p:nvSpPr>
        <p:spPr>
          <a:xfrm>
            <a:off x="3957066" y="1268730"/>
            <a:ext cx="1062990" cy="96012"/>
          </a:xfrm>
          <a:prstGeom prst="rect">
            <a:avLst/>
          </a:prstGeom>
          <a:noFill/>
          <a:ln>
            <a:noFill/>
          </a:ln>
        </p:spPr>
        <p:txBody>
          <a:bodyPr spcFirstLastPara="1" wrap="square" lIns="19050" tIns="9525" rIns="19050" bIns="9525" anchor="ctr" anchorCtr="0">
            <a:spAutoFit/>
          </a:bodyPr>
          <a:lstStyle/>
          <a:p>
            <a:pPr marL="0" marR="0" lvl="0" indent="0" algn="ctr" rtl="0">
              <a:spcBef>
                <a:spcPts val="0"/>
              </a:spcBef>
              <a:spcAft>
                <a:spcPts val="0"/>
              </a:spcAft>
              <a:buNone/>
            </a:pPr>
            <a:r>
              <a:rPr lang="en" sz="1000" b="1" i="0">
                <a:solidFill>
                  <a:srgbClr val="FFFFFF"/>
                </a:solidFill>
                <a:latin typeface="Arial"/>
                <a:ea typeface="Arial"/>
                <a:cs typeface="Arial"/>
                <a:sym typeface="Arial"/>
              </a:rPr>
              <a:t>Alliant 3</a:t>
            </a:r>
            <a:endParaRPr sz="1100"/>
          </a:p>
        </p:txBody>
      </p:sp>
      <p:sp>
        <p:nvSpPr>
          <p:cNvPr id="559" name="Google Shape;559;p32"/>
          <p:cNvSpPr txBox="1"/>
          <p:nvPr/>
        </p:nvSpPr>
        <p:spPr>
          <a:xfrm>
            <a:off x="3953620" y="2040223"/>
            <a:ext cx="1035600" cy="173100"/>
          </a:xfrm>
          <a:prstGeom prst="rect">
            <a:avLst/>
          </a:prstGeom>
          <a:noFill/>
          <a:ln>
            <a:noFill/>
          </a:ln>
        </p:spPr>
        <p:txBody>
          <a:bodyPr spcFirstLastPara="1" wrap="square" lIns="19050" tIns="9525" rIns="19050" bIns="9525" anchor="ctr" anchorCtr="0">
            <a:spAutoFit/>
          </a:bodyPr>
          <a:lstStyle/>
          <a:p>
            <a:pPr marL="0" marR="0" lvl="0" indent="0" algn="ctr" rtl="0">
              <a:spcBef>
                <a:spcPts val="0"/>
              </a:spcBef>
              <a:spcAft>
                <a:spcPts val="0"/>
              </a:spcAft>
              <a:buNone/>
            </a:pPr>
            <a:r>
              <a:rPr lang="en" sz="1000">
                <a:solidFill>
                  <a:schemeClr val="dk1"/>
                </a:solidFill>
              </a:rPr>
              <a:t>No</a:t>
            </a:r>
            <a:endParaRPr sz="1000" b="0" i="0">
              <a:solidFill>
                <a:srgbClr val="2C3E50"/>
              </a:solidFill>
              <a:latin typeface="Arial"/>
              <a:ea typeface="Arial"/>
              <a:cs typeface="Arial"/>
              <a:sym typeface="Arial"/>
            </a:endParaRPr>
          </a:p>
        </p:txBody>
      </p:sp>
      <p:sp>
        <p:nvSpPr>
          <p:cNvPr id="561" name="Google Shape;561;p32"/>
          <p:cNvSpPr txBox="1"/>
          <p:nvPr/>
        </p:nvSpPr>
        <p:spPr>
          <a:xfrm>
            <a:off x="3970782" y="2441448"/>
            <a:ext cx="1035558" cy="150876"/>
          </a:xfrm>
          <a:prstGeom prst="rect">
            <a:avLst/>
          </a:prstGeom>
          <a:noFill/>
          <a:ln>
            <a:noFill/>
          </a:ln>
        </p:spPr>
        <p:txBody>
          <a:bodyPr spcFirstLastPara="1" wrap="square" lIns="19050" tIns="9525" rIns="19050" bIns="9525" anchor="ctr" anchorCtr="0">
            <a:spAutoFit/>
          </a:bodyPr>
          <a:lstStyle/>
          <a:p>
            <a:pPr marL="0" marR="0" lvl="0" indent="0" algn="ctr" rtl="0">
              <a:spcBef>
                <a:spcPts val="0"/>
              </a:spcBef>
              <a:spcAft>
                <a:spcPts val="0"/>
              </a:spcAft>
              <a:buNone/>
            </a:pPr>
            <a:r>
              <a:rPr lang="en" sz="1000" b="0" i="0">
                <a:solidFill>
                  <a:srgbClr val="2C3E50"/>
                </a:solidFill>
                <a:latin typeface="Arial"/>
                <a:ea typeface="Arial"/>
                <a:cs typeface="Arial"/>
                <a:sym typeface="Arial"/>
              </a:rPr>
              <a:t>No</a:t>
            </a:r>
            <a:endParaRPr sz="1100"/>
          </a:p>
        </p:txBody>
      </p:sp>
      <p:sp>
        <p:nvSpPr>
          <p:cNvPr id="527" name="Google Shape;527;p32">
            <a:extLst>
              <a:ext uri="{C183D7F6-B498-43B3-948B-1728B52AA6E4}">
                <adec:decorative xmlns:adec="http://schemas.microsoft.com/office/drawing/2017/decorative" val="1"/>
              </a:ext>
            </a:extLst>
          </p:cNvPr>
          <p:cNvSpPr/>
          <p:nvPr/>
        </p:nvSpPr>
        <p:spPr>
          <a:xfrm>
            <a:off x="5040630" y="2756916"/>
            <a:ext cx="1104138"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17" name="Google Shape;517;p32">
            <a:extLst>
              <a:ext uri="{C183D7F6-B498-43B3-948B-1728B52AA6E4}">
                <adec:decorative xmlns:adec="http://schemas.microsoft.com/office/drawing/2017/decorative" val="1"/>
              </a:ext>
            </a:extLst>
          </p:cNvPr>
          <p:cNvSpPr/>
          <p:nvPr/>
        </p:nvSpPr>
        <p:spPr>
          <a:xfrm>
            <a:off x="5040630" y="2331720"/>
            <a:ext cx="1104138"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63" name="Google Shape;563;p32"/>
          <p:cNvSpPr txBox="1"/>
          <p:nvPr/>
        </p:nvSpPr>
        <p:spPr>
          <a:xfrm>
            <a:off x="3970782" y="2866644"/>
            <a:ext cx="1035558" cy="150876"/>
          </a:xfrm>
          <a:prstGeom prst="rect">
            <a:avLst/>
          </a:prstGeom>
          <a:noFill/>
          <a:ln>
            <a:noFill/>
          </a:ln>
        </p:spPr>
        <p:txBody>
          <a:bodyPr spcFirstLastPara="1" wrap="square" lIns="19050" tIns="9525" rIns="19050" bIns="9525" anchor="ctr" anchorCtr="0">
            <a:spAutoFit/>
          </a:bodyPr>
          <a:lstStyle/>
          <a:p>
            <a:pPr marL="0" marR="0" lvl="0" indent="0" algn="ctr" rtl="0">
              <a:spcBef>
                <a:spcPts val="0"/>
              </a:spcBef>
              <a:spcAft>
                <a:spcPts val="0"/>
              </a:spcAft>
              <a:buNone/>
            </a:pPr>
            <a:r>
              <a:rPr lang="en" sz="1000" b="0" i="0">
                <a:solidFill>
                  <a:srgbClr val="2C3E50"/>
                </a:solidFill>
                <a:latin typeface="Arial"/>
                <a:ea typeface="Arial"/>
                <a:cs typeface="Arial"/>
                <a:sym typeface="Arial"/>
              </a:rPr>
              <a:t>No</a:t>
            </a:r>
            <a:endParaRPr sz="1100"/>
          </a:p>
        </p:txBody>
      </p:sp>
      <p:sp>
        <p:nvSpPr>
          <p:cNvPr id="565" name="Google Shape;565;p32"/>
          <p:cNvSpPr txBox="1"/>
          <p:nvPr/>
        </p:nvSpPr>
        <p:spPr>
          <a:xfrm>
            <a:off x="3970782" y="3291840"/>
            <a:ext cx="1035600" cy="173100"/>
          </a:xfrm>
          <a:prstGeom prst="rect">
            <a:avLst/>
          </a:prstGeom>
          <a:noFill/>
          <a:ln>
            <a:noFill/>
          </a:ln>
        </p:spPr>
        <p:txBody>
          <a:bodyPr spcFirstLastPara="1" wrap="square" lIns="19050" tIns="9525" rIns="19050" bIns="9525" anchor="ctr" anchorCtr="0">
            <a:spAutoFit/>
          </a:bodyPr>
          <a:lstStyle/>
          <a:p>
            <a:pPr marL="0" marR="0" lvl="0" indent="0" algn="ctr" rtl="0">
              <a:spcBef>
                <a:spcPts val="0"/>
              </a:spcBef>
              <a:spcAft>
                <a:spcPts val="0"/>
              </a:spcAft>
              <a:buNone/>
            </a:pPr>
            <a:r>
              <a:rPr lang="en" sz="1000" b="0" i="0">
                <a:solidFill>
                  <a:srgbClr val="2C3E50"/>
                </a:solidFill>
                <a:latin typeface="Arial"/>
                <a:ea typeface="Arial"/>
                <a:cs typeface="Arial"/>
                <a:sym typeface="Arial"/>
              </a:rPr>
              <a:t>New</a:t>
            </a:r>
            <a:endParaRPr sz="1100"/>
          </a:p>
        </p:txBody>
      </p:sp>
      <p:sp>
        <p:nvSpPr>
          <p:cNvPr id="567" name="Google Shape;567;p32"/>
          <p:cNvSpPr txBox="1"/>
          <p:nvPr/>
        </p:nvSpPr>
        <p:spPr>
          <a:xfrm>
            <a:off x="3970782" y="3717036"/>
            <a:ext cx="1035558" cy="150876"/>
          </a:xfrm>
          <a:prstGeom prst="rect">
            <a:avLst/>
          </a:prstGeom>
          <a:noFill/>
          <a:ln>
            <a:noFill/>
          </a:ln>
        </p:spPr>
        <p:txBody>
          <a:bodyPr spcFirstLastPara="1" wrap="square" lIns="19050" tIns="9525" rIns="19050" bIns="9525" anchor="ctr" anchorCtr="0">
            <a:spAutoFit/>
          </a:bodyPr>
          <a:lstStyle/>
          <a:p>
            <a:pPr marL="0" marR="0" lvl="0" indent="0" algn="ctr" rtl="0">
              <a:spcBef>
                <a:spcPts val="0"/>
              </a:spcBef>
              <a:spcAft>
                <a:spcPts val="0"/>
              </a:spcAft>
              <a:buNone/>
            </a:pPr>
            <a:r>
              <a:rPr lang="en" sz="1000" b="0" i="0">
                <a:solidFill>
                  <a:srgbClr val="2C3E50"/>
                </a:solidFill>
                <a:latin typeface="Arial"/>
                <a:ea typeface="Arial"/>
                <a:cs typeface="Arial"/>
                <a:sym typeface="Arial"/>
              </a:rPr>
              <a:t>No</a:t>
            </a:r>
            <a:endParaRPr sz="1100"/>
          </a:p>
        </p:txBody>
      </p:sp>
      <p:sp>
        <p:nvSpPr>
          <p:cNvPr id="488" name="Google Shape;488;p32"/>
          <p:cNvSpPr/>
          <p:nvPr/>
        </p:nvSpPr>
        <p:spPr>
          <a:xfrm>
            <a:off x="5061204" y="1268730"/>
            <a:ext cx="1062990" cy="96012"/>
          </a:xfrm>
          <a:prstGeom prst="rect">
            <a:avLst/>
          </a:prstGeom>
          <a:noFill/>
          <a:ln>
            <a:noFill/>
          </a:ln>
        </p:spPr>
        <p:txBody>
          <a:bodyPr spcFirstLastPara="1" wrap="square" lIns="19050" tIns="9525" rIns="19050" bIns="9525" anchor="ctr" anchorCtr="0">
            <a:noAutofit/>
          </a:bodyPr>
          <a:lstStyle/>
          <a:p>
            <a:pPr marL="0" marR="0" lvl="0" indent="0" algn="ctr" rtl="0">
              <a:spcBef>
                <a:spcPts val="0"/>
              </a:spcBef>
              <a:spcAft>
                <a:spcPts val="0"/>
              </a:spcAft>
              <a:buClr>
                <a:srgbClr val="FFFFFF"/>
              </a:buClr>
              <a:buSzPts val="1000"/>
              <a:buFont typeface="Arial"/>
              <a:buNone/>
            </a:pPr>
            <a:r>
              <a:rPr lang="en" sz="1000" b="1" i="0">
                <a:solidFill>
                  <a:srgbClr val="FFFFFF"/>
                </a:solidFill>
                <a:latin typeface="Arial"/>
                <a:ea typeface="Arial"/>
                <a:cs typeface="Arial"/>
                <a:sym typeface="Arial"/>
              </a:rPr>
              <a:t>8(a) STARS III</a:t>
            </a:r>
            <a:endParaRPr sz="800">
              <a:solidFill>
                <a:schemeClr val="dk1"/>
              </a:solidFill>
              <a:latin typeface="Arial"/>
              <a:ea typeface="Arial"/>
              <a:cs typeface="Arial"/>
              <a:sym typeface="Arial"/>
            </a:endParaRPr>
          </a:p>
        </p:txBody>
      </p:sp>
      <p:sp>
        <p:nvSpPr>
          <p:cNvPr id="498" name="Google Shape;498;p32"/>
          <p:cNvSpPr/>
          <p:nvPr/>
        </p:nvSpPr>
        <p:spPr>
          <a:xfrm>
            <a:off x="5074920" y="1591056"/>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Possible</a:t>
            </a:r>
            <a:endParaRPr sz="800">
              <a:solidFill>
                <a:schemeClr val="dk1"/>
              </a:solidFill>
              <a:latin typeface="Arial"/>
              <a:ea typeface="Arial"/>
              <a:cs typeface="Arial"/>
              <a:sym typeface="Arial"/>
            </a:endParaRPr>
          </a:p>
        </p:txBody>
      </p:sp>
      <p:sp>
        <p:nvSpPr>
          <p:cNvPr id="508" name="Google Shape;508;p32"/>
          <p:cNvSpPr/>
          <p:nvPr/>
        </p:nvSpPr>
        <p:spPr>
          <a:xfrm>
            <a:off x="5074920" y="2016252"/>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Best fit</a:t>
            </a:r>
            <a:endParaRPr sz="800">
              <a:solidFill>
                <a:schemeClr val="dk1"/>
              </a:solidFill>
              <a:latin typeface="Arial"/>
              <a:ea typeface="Arial"/>
              <a:cs typeface="Arial"/>
              <a:sym typeface="Arial"/>
            </a:endParaRPr>
          </a:p>
        </p:txBody>
      </p:sp>
      <p:sp>
        <p:nvSpPr>
          <p:cNvPr id="518" name="Google Shape;518;p32"/>
          <p:cNvSpPr/>
          <p:nvPr/>
        </p:nvSpPr>
        <p:spPr>
          <a:xfrm>
            <a:off x="5074920" y="2441448"/>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No</a:t>
            </a:r>
            <a:endParaRPr sz="800">
              <a:solidFill>
                <a:schemeClr val="dk1"/>
              </a:solidFill>
              <a:latin typeface="Arial"/>
              <a:ea typeface="Arial"/>
              <a:cs typeface="Arial"/>
              <a:sym typeface="Arial"/>
            </a:endParaRPr>
          </a:p>
        </p:txBody>
      </p:sp>
      <p:sp>
        <p:nvSpPr>
          <p:cNvPr id="528" name="Google Shape;528;p32"/>
          <p:cNvSpPr/>
          <p:nvPr/>
        </p:nvSpPr>
        <p:spPr>
          <a:xfrm>
            <a:off x="5074920" y="2866644"/>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No</a:t>
            </a:r>
            <a:endParaRPr sz="800">
              <a:solidFill>
                <a:schemeClr val="dk1"/>
              </a:solidFill>
              <a:latin typeface="Arial"/>
              <a:ea typeface="Arial"/>
              <a:cs typeface="Arial"/>
              <a:sym typeface="Arial"/>
            </a:endParaRPr>
          </a:p>
        </p:txBody>
      </p:sp>
      <p:sp>
        <p:nvSpPr>
          <p:cNvPr id="537" name="Google Shape;537;p32"/>
          <p:cNvSpPr/>
          <p:nvPr/>
        </p:nvSpPr>
        <p:spPr>
          <a:xfrm>
            <a:off x="5074920" y="3291840"/>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Strong fit</a:t>
            </a:r>
            <a:endParaRPr sz="800">
              <a:solidFill>
                <a:schemeClr val="dk1"/>
              </a:solidFill>
              <a:latin typeface="Arial"/>
              <a:ea typeface="Arial"/>
              <a:cs typeface="Arial"/>
              <a:sym typeface="Arial"/>
            </a:endParaRPr>
          </a:p>
        </p:txBody>
      </p:sp>
      <p:sp>
        <p:nvSpPr>
          <p:cNvPr id="548" name="Google Shape;548;p32">
            <a:extLst>
              <a:ext uri="{C183D7F6-B498-43B3-948B-1728B52AA6E4}">
                <adec:decorative xmlns:adec="http://schemas.microsoft.com/office/drawing/2017/decorative" val="1"/>
              </a:ext>
            </a:extLst>
          </p:cNvPr>
          <p:cNvSpPr/>
          <p:nvPr/>
        </p:nvSpPr>
        <p:spPr>
          <a:xfrm>
            <a:off x="6144768" y="3607308"/>
            <a:ext cx="1104138"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46" name="Google Shape;546;p32">
            <a:extLst>
              <a:ext uri="{C183D7F6-B498-43B3-948B-1728B52AA6E4}">
                <adec:decorative xmlns:adec="http://schemas.microsoft.com/office/drawing/2017/decorative" val="1"/>
              </a:ext>
            </a:extLst>
          </p:cNvPr>
          <p:cNvSpPr/>
          <p:nvPr/>
        </p:nvSpPr>
        <p:spPr>
          <a:xfrm>
            <a:off x="5040630" y="3607308"/>
            <a:ext cx="1104138"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38" name="Google Shape;538;p32">
            <a:extLst>
              <a:ext uri="{C183D7F6-B498-43B3-948B-1728B52AA6E4}">
                <adec:decorative xmlns:adec="http://schemas.microsoft.com/office/drawing/2017/decorative" val="1"/>
              </a:ext>
            </a:extLst>
          </p:cNvPr>
          <p:cNvSpPr/>
          <p:nvPr/>
        </p:nvSpPr>
        <p:spPr>
          <a:xfrm>
            <a:off x="6144768" y="3182112"/>
            <a:ext cx="1104138"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29" name="Google Shape;529;p32">
            <a:extLst>
              <a:ext uri="{C183D7F6-B498-43B3-948B-1728B52AA6E4}">
                <adec:decorative xmlns:adec="http://schemas.microsoft.com/office/drawing/2017/decorative" val="1"/>
              </a:ext>
            </a:extLst>
          </p:cNvPr>
          <p:cNvSpPr/>
          <p:nvPr/>
        </p:nvSpPr>
        <p:spPr>
          <a:xfrm>
            <a:off x="6144768" y="2756916"/>
            <a:ext cx="1104138"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47" name="Google Shape;547;p32"/>
          <p:cNvSpPr/>
          <p:nvPr/>
        </p:nvSpPr>
        <p:spPr>
          <a:xfrm>
            <a:off x="5074920" y="3717036"/>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No</a:t>
            </a:r>
            <a:endParaRPr sz="800">
              <a:solidFill>
                <a:schemeClr val="dk1"/>
              </a:solidFill>
              <a:latin typeface="Arial"/>
              <a:ea typeface="Arial"/>
              <a:cs typeface="Arial"/>
              <a:sym typeface="Arial"/>
            </a:endParaRPr>
          </a:p>
        </p:txBody>
      </p:sp>
      <p:sp>
        <p:nvSpPr>
          <p:cNvPr id="489" name="Google Shape;489;p32">
            <a:extLst>
              <a:ext uri="{C183D7F6-B498-43B3-948B-1728B52AA6E4}">
                <adec:decorative xmlns:adec="http://schemas.microsoft.com/office/drawing/2017/decorative" val="1"/>
              </a:ext>
            </a:extLst>
          </p:cNvPr>
          <p:cNvSpPr/>
          <p:nvPr/>
        </p:nvSpPr>
        <p:spPr>
          <a:xfrm>
            <a:off x="6144768" y="1165860"/>
            <a:ext cx="1104138" cy="315468"/>
          </a:xfrm>
          <a:prstGeom prst="rect">
            <a:avLst/>
          </a:prstGeom>
          <a:solidFill>
            <a:srgbClr val="0B3A6E"/>
          </a:solidFill>
          <a:ln w="952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90" name="Google Shape;490;p32"/>
          <p:cNvSpPr/>
          <p:nvPr/>
        </p:nvSpPr>
        <p:spPr>
          <a:xfrm>
            <a:off x="6165342" y="1268730"/>
            <a:ext cx="1062990" cy="96012"/>
          </a:xfrm>
          <a:prstGeom prst="rect">
            <a:avLst/>
          </a:prstGeom>
          <a:noFill/>
          <a:ln>
            <a:noFill/>
          </a:ln>
        </p:spPr>
        <p:txBody>
          <a:bodyPr spcFirstLastPara="1" wrap="square" lIns="19050" tIns="9525" rIns="19050" bIns="9525" anchor="ctr" anchorCtr="0">
            <a:noAutofit/>
          </a:bodyPr>
          <a:lstStyle/>
          <a:p>
            <a:pPr marL="0" marR="0" lvl="0" indent="0" algn="ctr" rtl="0">
              <a:spcBef>
                <a:spcPts val="0"/>
              </a:spcBef>
              <a:spcAft>
                <a:spcPts val="0"/>
              </a:spcAft>
              <a:buClr>
                <a:srgbClr val="FFFFFF"/>
              </a:buClr>
              <a:buSzPts val="1000"/>
              <a:buFont typeface="Arial"/>
              <a:buNone/>
            </a:pPr>
            <a:r>
              <a:rPr lang="en" sz="1000" b="1" i="0">
                <a:solidFill>
                  <a:srgbClr val="FFFFFF"/>
                </a:solidFill>
                <a:latin typeface="Arial"/>
                <a:ea typeface="Arial"/>
                <a:cs typeface="Arial"/>
                <a:sym typeface="Arial"/>
              </a:rPr>
              <a:t>VETS 2</a:t>
            </a:r>
            <a:endParaRPr sz="800">
              <a:solidFill>
                <a:schemeClr val="dk1"/>
              </a:solidFill>
              <a:latin typeface="Arial"/>
              <a:ea typeface="Arial"/>
              <a:cs typeface="Arial"/>
              <a:sym typeface="Arial"/>
            </a:endParaRPr>
          </a:p>
        </p:txBody>
      </p:sp>
      <p:sp>
        <p:nvSpPr>
          <p:cNvPr id="499" name="Google Shape;499;p32">
            <a:extLst>
              <a:ext uri="{C183D7F6-B498-43B3-948B-1728B52AA6E4}">
                <adec:decorative xmlns:adec="http://schemas.microsoft.com/office/drawing/2017/decorative" val="1"/>
              </a:ext>
            </a:extLst>
          </p:cNvPr>
          <p:cNvSpPr/>
          <p:nvPr/>
        </p:nvSpPr>
        <p:spPr>
          <a:xfrm>
            <a:off x="6144768" y="1481328"/>
            <a:ext cx="1104138"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00" name="Google Shape;500;p32"/>
          <p:cNvSpPr/>
          <p:nvPr/>
        </p:nvSpPr>
        <p:spPr>
          <a:xfrm>
            <a:off x="6179058" y="1591056"/>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Possible</a:t>
            </a:r>
            <a:endParaRPr sz="800">
              <a:solidFill>
                <a:schemeClr val="dk1"/>
              </a:solidFill>
              <a:latin typeface="Arial"/>
              <a:ea typeface="Arial"/>
              <a:cs typeface="Arial"/>
              <a:sym typeface="Arial"/>
            </a:endParaRPr>
          </a:p>
        </p:txBody>
      </p:sp>
      <p:sp>
        <p:nvSpPr>
          <p:cNvPr id="501" name="Google Shape;501;p32">
            <a:extLst>
              <a:ext uri="{C183D7F6-B498-43B3-948B-1728B52AA6E4}">
                <adec:decorative xmlns:adec="http://schemas.microsoft.com/office/drawing/2017/decorative" val="1"/>
              </a:ext>
            </a:extLst>
          </p:cNvPr>
          <p:cNvSpPr/>
          <p:nvPr/>
        </p:nvSpPr>
        <p:spPr>
          <a:xfrm>
            <a:off x="7248906" y="1481328"/>
            <a:ext cx="1104138"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11" name="Google Shape;511;p32">
            <a:extLst>
              <a:ext uri="{C183D7F6-B498-43B3-948B-1728B52AA6E4}">
                <adec:decorative xmlns:adec="http://schemas.microsoft.com/office/drawing/2017/decorative" val="1"/>
              </a:ext>
            </a:extLst>
          </p:cNvPr>
          <p:cNvSpPr/>
          <p:nvPr/>
        </p:nvSpPr>
        <p:spPr>
          <a:xfrm>
            <a:off x="7248906" y="1906524"/>
            <a:ext cx="1104138"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09" name="Google Shape;509;p32">
            <a:extLst>
              <a:ext uri="{C183D7F6-B498-43B3-948B-1728B52AA6E4}">
                <adec:decorative xmlns:adec="http://schemas.microsoft.com/office/drawing/2017/decorative" val="1"/>
              </a:ext>
            </a:extLst>
          </p:cNvPr>
          <p:cNvSpPr/>
          <p:nvPr/>
        </p:nvSpPr>
        <p:spPr>
          <a:xfrm>
            <a:off x="6144768" y="1906524"/>
            <a:ext cx="1104138"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91" name="Google Shape;491;p32">
            <a:extLst>
              <a:ext uri="{C183D7F6-B498-43B3-948B-1728B52AA6E4}">
                <adec:decorative xmlns:adec="http://schemas.microsoft.com/office/drawing/2017/decorative" val="1"/>
              </a:ext>
            </a:extLst>
          </p:cNvPr>
          <p:cNvSpPr/>
          <p:nvPr/>
        </p:nvSpPr>
        <p:spPr>
          <a:xfrm>
            <a:off x="7248906" y="1165860"/>
            <a:ext cx="1104138" cy="315468"/>
          </a:xfrm>
          <a:prstGeom prst="rect">
            <a:avLst/>
          </a:prstGeom>
          <a:solidFill>
            <a:srgbClr val="0B3A6E"/>
          </a:solidFill>
          <a:ln w="952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10" name="Google Shape;510;p32"/>
          <p:cNvSpPr/>
          <p:nvPr/>
        </p:nvSpPr>
        <p:spPr>
          <a:xfrm>
            <a:off x="6179058" y="2016252"/>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No</a:t>
            </a:r>
            <a:endParaRPr sz="800">
              <a:solidFill>
                <a:schemeClr val="dk1"/>
              </a:solidFill>
              <a:latin typeface="Arial"/>
              <a:ea typeface="Arial"/>
              <a:cs typeface="Arial"/>
              <a:sym typeface="Arial"/>
            </a:endParaRPr>
          </a:p>
        </p:txBody>
      </p:sp>
      <p:sp>
        <p:nvSpPr>
          <p:cNvPr id="519" name="Google Shape;519;p32">
            <a:extLst>
              <a:ext uri="{C183D7F6-B498-43B3-948B-1728B52AA6E4}">
                <adec:decorative xmlns:adec="http://schemas.microsoft.com/office/drawing/2017/decorative" val="1"/>
              </a:ext>
            </a:extLst>
          </p:cNvPr>
          <p:cNvSpPr/>
          <p:nvPr/>
        </p:nvSpPr>
        <p:spPr>
          <a:xfrm>
            <a:off x="6144768" y="2331720"/>
            <a:ext cx="1104138"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20" name="Google Shape;520;p32"/>
          <p:cNvSpPr/>
          <p:nvPr/>
        </p:nvSpPr>
        <p:spPr>
          <a:xfrm>
            <a:off x="6179058" y="2441448"/>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a:solidFill>
                  <a:srgbClr val="2C3E50"/>
                </a:solidFill>
              </a:rPr>
              <a:t>Yes</a:t>
            </a:r>
            <a:endParaRPr sz="800">
              <a:solidFill>
                <a:schemeClr val="dk1"/>
              </a:solidFill>
              <a:latin typeface="Arial"/>
              <a:ea typeface="Arial"/>
              <a:cs typeface="Arial"/>
              <a:sym typeface="Arial"/>
            </a:endParaRPr>
          </a:p>
        </p:txBody>
      </p:sp>
      <p:sp>
        <p:nvSpPr>
          <p:cNvPr id="530" name="Google Shape;530;p32"/>
          <p:cNvSpPr/>
          <p:nvPr/>
        </p:nvSpPr>
        <p:spPr>
          <a:xfrm>
            <a:off x="6179058" y="2866644"/>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No</a:t>
            </a:r>
            <a:endParaRPr sz="800">
              <a:solidFill>
                <a:schemeClr val="dk1"/>
              </a:solidFill>
              <a:latin typeface="Arial"/>
              <a:ea typeface="Arial"/>
              <a:cs typeface="Arial"/>
              <a:sym typeface="Arial"/>
            </a:endParaRPr>
          </a:p>
        </p:txBody>
      </p:sp>
      <p:sp>
        <p:nvSpPr>
          <p:cNvPr id="531" name="Google Shape;531;p32">
            <a:extLst>
              <a:ext uri="{C183D7F6-B498-43B3-948B-1728B52AA6E4}">
                <adec:decorative xmlns:adec="http://schemas.microsoft.com/office/drawing/2017/decorative" val="1"/>
              </a:ext>
            </a:extLst>
          </p:cNvPr>
          <p:cNvSpPr/>
          <p:nvPr/>
        </p:nvSpPr>
        <p:spPr>
          <a:xfrm>
            <a:off x="7248906" y="2756916"/>
            <a:ext cx="1104138"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21" name="Google Shape;521;p32">
            <a:extLst>
              <a:ext uri="{C183D7F6-B498-43B3-948B-1728B52AA6E4}">
                <adec:decorative xmlns:adec="http://schemas.microsoft.com/office/drawing/2017/decorative" val="1"/>
              </a:ext>
            </a:extLst>
          </p:cNvPr>
          <p:cNvSpPr/>
          <p:nvPr/>
        </p:nvSpPr>
        <p:spPr>
          <a:xfrm>
            <a:off x="7248906" y="2331720"/>
            <a:ext cx="1104138"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22" name="Google Shape;522;p32"/>
          <p:cNvSpPr/>
          <p:nvPr/>
        </p:nvSpPr>
        <p:spPr>
          <a:xfrm>
            <a:off x="7283196" y="2441448"/>
            <a:ext cx="1035558" cy="150876"/>
          </a:xfrm>
          <a:prstGeom prst="rect">
            <a:avLst/>
          </a:prstGeom>
          <a:noFill/>
          <a:ln>
            <a:noFill/>
          </a:ln>
        </p:spPr>
        <p:txBody>
          <a:bodyPr spcFirstLastPara="1" wrap="square" lIns="19050" tIns="9525" rIns="19050" bIns="9525" anchor="ctr" anchorCtr="0">
            <a:noAutofit/>
          </a:bodyPr>
          <a:lstStyle/>
          <a:p>
            <a:pPr marL="0" marR="0" lvl="0" indent="0" algn="ctr" rtl="0">
              <a:spcBef>
                <a:spcPts val="0"/>
              </a:spcBef>
              <a:spcAft>
                <a:spcPts val="0"/>
              </a:spcAft>
              <a:buClr>
                <a:srgbClr val="2C3E50"/>
              </a:buClr>
              <a:buSzPts val="900"/>
              <a:buFont typeface="Arial"/>
              <a:buNone/>
            </a:pPr>
            <a:r>
              <a:rPr lang="en" sz="1000">
                <a:solidFill>
                  <a:srgbClr val="2C3E50"/>
                </a:solidFill>
              </a:rPr>
              <a:t>Yes </a:t>
            </a:r>
            <a:r>
              <a:rPr lang="en" sz="1000" b="0" i="0">
                <a:solidFill>
                  <a:srgbClr val="2C3E50"/>
                </a:solidFill>
                <a:latin typeface="Arial"/>
                <a:ea typeface="Arial"/>
                <a:cs typeface="Arial"/>
                <a:sym typeface="Arial"/>
              </a:rPr>
              <a:t>via</a:t>
            </a:r>
            <a:br>
              <a:rPr lang="en" sz="1000" b="0" i="0">
                <a:solidFill>
                  <a:srgbClr val="2C3E50"/>
                </a:solidFill>
                <a:latin typeface="Arial"/>
                <a:ea typeface="Arial"/>
                <a:cs typeface="Arial"/>
                <a:sym typeface="Arial"/>
              </a:rPr>
            </a:br>
            <a:r>
              <a:rPr lang="en" sz="1000" b="0" i="0">
                <a:solidFill>
                  <a:srgbClr val="2C3E50"/>
                </a:solidFill>
                <a:latin typeface="Arial"/>
                <a:ea typeface="Arial"/>
                <a:cs typeface="Arial"/>
                <a:sym typeface="Arial"/>
              </a:rPr>
              <a:t>SDVOSB poo</a:t>
            </a:r>
            <a:r>
              <a:rPr lang="en" sz="900" b="0" i="0">
                <a:solidFill>
                  <a:srgbClr val="2C3E50"/>
                </a:solidFill>
                <a:latin typeface="Arial"/>
                <a:ea typeface="Arial"/>
                <a:cs typeface="Arial"/>
                <a:sym typeface="Arial"/>
              </a:rPr>
              <a:t>l</a:t>
            </a:r>
            <a:endParaRPr sz="800">
              <a:solidFill>
                <a:schemeClr val="dk1"/>
              </a:solidFill>
              <a:latin typeface="Arial"/>
              <a:ea typeface="Arial"/>
              <a:cs typeface="Arial"/>
              <a:sym typeface="Arial"/>
            </a:endParaRPr>
          </a:p>
        </p:txBody>
      </p:sp>
      <p:sp>
        <p:nvSpPr>
          <p:cNvPr id="532" name="Google Shape;532;p32"/>
          <p:cNvSpPr/>
          <p:nvPr/>
        </p:nvSpPr>
        <p:spPr>
          <a:xfrm>
            <a:off x="7283196" y="2866644"/>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Yes</a:t>
            </a:r>
            <a:endParaRPr sz="800">
              <a:solidFill>
                <a:schemeClr val="dk1"/>
              </a:solidFill>
              <a:latin typeface="Arial"/>
              <a:ea typeface="Arial"/>
              <a:cs typeface="Arial"/>
              <a:sym typeface="Arial"/>
            </a:endParaRPr>
          </a:p>
        </p:txBody>
      </p:sp>
      <p:sp>
        <p:nvSpPr>
          <p:cNvPr id="540" name="Google Shape;540;p32">
            <a:extLst>
              <a:ext uri="{C183D7F6-B498-43B3-948B-1728B52AA6E4}">
                <adec:decorative xmlns:adec="http://schemas.microsoft.com/office/drawing/2017/decorative" val="1"/>
              </a:ext>
            </a:extLst>
          </p:cNvPr>
          <p:cNvSpPr/>
          <p:nvPr/>
        </p:nvSpPr>
        <p:spPr>
          <a:xfrm>
            <a:off x="7248906" y="3182112"/>
            <a:ext cx="1104138" cy="425196"/>
          </a:xfrm>
          <a:prstGeom prst="rect">
            <a:avLst/>
          </a:prstGeom>
          <a:solidFill>
            <a:srgbClr val="FFFFFF"/>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39" name="Google Shape;539;p32"/>
          <p:cNvSpPr/>
          <p:nvPr/>
        </p:nvSpPr>
        <p:spPr>
          <a:xfrm>
            <a:off x="6179058" y="3291840"/>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Strong fit</a:t>
            </a:r>
            <a:endParaRPr sz="800">
              <a:solidFill>
                <a:schemeClr val="dk1"/>
              </a:solidFill>
              <a:latin typeface="Arial"/>
              <a:ea typeface="Arial"/>
              <a:cs typeface="Arial"/>
              <a:sym typeface="Arial"/>
            </a:endParaRPr>
          </a:p>
        </p:txBody>
      </p:sp>
      <p:sp>
        <p:nvSpPr>
          <p:cNvPr id="549" name="Google Shape;549;p32"/>
          <p:cNvSpPr/>
          <p:nvPr/>
        </p:nvSpPr>
        <p:spPr>
          <a:xfrm>
            <a:off x="6179058" y="3717036"/>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No</a:t>
            </a:r>
            <a:endParaRPr sz="800">
              <a:solidFill>
                <a:schemeClr val="dk1"/>
              </a:solidFill>
              <a:latin typeface="Arial"/>
              <a:ea typeface="Arial"/>
              <a:cs typeface="Arial"/>
              <a:sym typeface="Arial"/>
            </a:endParaRPr>
          </a:p>
        </p:txBody>
      </p:sp>
      <p:sp>
        <p:nvSpPr>
          <p:cNvPr id="481" name="Google Shape;481;p32">
            <a:extLst>
              <a:ext uri="{C183D7F6-B498-43B3-948B-1728B52AA6E4}">
                <adec:decorative xmlns:adec="http://schemas.microsoft.com/office/drawing/2017/decorative" val="1"/>
              </a:ext>
            </a:extLst>
          </p:cNvPr>
          <p:cNvSpPr/>
          <p:nvPr/>
        </p:nvSpPr>
        <p:spPr>
          <a:xfrm>
            <a:off x="7406640" y="459486"/>
            <a:ext cx="1200150" cy="24003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5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82" name="Google Shape;482;p32"/>
          <p:cNvSpPr/>
          <p:nvPr/>
        </p:nvSpPr>
        <p:spPr>
          <a:xfrm>
            <a:off x="7509510" y="521208"/>
            <a:ext cx="994410" cy="960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F5A99"/>
              </a:buClr>
              <a:buSzPts val="700"/>
              <a:buFont typeface="Arial"/>
              <a:buNone/>
            </a:pPr>
            <a:r>
              <a:rPr lang="en" sz="700" b="1">
                <a:solidFill>
                  <a:srgbClr val="1F5A99"/>
                </a:solidFill>
                <a:latin typeface="Arial"/>
                <a:ea typeface="Arial"/>
                <a:cs typeface="Arial"/>
                <a:sym typeface="Arial"/>
              </a:rPr>
              <a:t>Decision tool</a:t>
            </a:r>
            <a:endParaRPr sz="700">
              <a:solidFill>
                <a:schemeClr val="dk1"/>
              </a:solidFill>
              <a:latin typeface="Arial"/>
              <a:ea typeface="Arial"/>
              <a:cs typeface="Arial"/>
              <a:sym typeface="Arial"/>
            </a:endParaRPr>
          </a:p>
        </p:txBody>
      </p:sp>
      <p:sp>
        <p:nvSpPr>
          <p:cNvPr id="492" name="Google Shape;492;p32"/>
          <p:cNvSpPr/>
          <p:nvPr/>
        </p:nvSpPr>
        <p:spPr>
          <a:xfrm>
            <a:off x="7269480" y="1268730"/>
            <a:ext cx="1062990" cy="96012"/>
          </a:xfrm>
          <a:prstGeom prst="rect">
            <a:avLst/>
          </a:prstGeom>
          <a:noFill/>
          <a:ln>
            <a:noFill/>
          </a:ln>
        </p:spPr>
        <p:txBody>
          <a:bodyPr spcFirstLastPara="1" wrap="square" lIns="19050" tIns="9525" rIns="19050" bIns="9525" anchor="ctr" anchorCtr="0">
            <a:noAutofit/>
          </a:bodyPr>
          <a:lstStyle/>
          <a:p>
            <a:pPr marL="0" marR="0" lvl="0" indent="0" algn="ctr" rtl="0">
              <a:spcBef>
                <a:spcPts val="0"/>
              </a:spcBef>
              <a:spcAft>
                <a:spcPts val="0"/>
              </a:spcAft>
              <a:buClr>
                <a:srgbClr val="FFFFFF"/>
              </a:buClr>
              <a:buSzPts val="1000"/>
              <a:buFont typeface="Arial"/>
              <a:buNone/>
            </a:pPr>
            <a:r>
              <a:rPr lang="en" sz="1000" b="1" i="0">
                <a:solidFill>
                  <a:srgbClr val="FFFFFF"/>
                </a:solidFill>
                <a:latin typeface="Arial"/>
                <a:ea typeface="Arial"/>
                <a:cs typeface="Arial"/>
                <a:sym typeface="Arial"/>
              </a:rPr>
              <a:t>Polaris</a:t>
            </a:r>
            <a:endParaRPr sz="800">
              <a:solidFill>
                <a:schemeClr val="dk1"/>
              </a:solidFill>
              <a:latin typeface="Arial"/>
              <a:ea typeface="Arial"/>
              <a:cs typeface="Arial"/>
              <a:sym typeface="Arial"/>
            </a:endParaRPr>
          </a:p>
        </p:txBody>
      </p:sp>
      <p:sp>
        <p:nvSpPr>
          <p:cNvPr id="502" name="Google Shape;502;p32"/>
          <p:cNvSpPr/>
          <p:nvPr/>
        </p:nvSpPr>
        <p:spPr>
          <a:xfrm>
            <a:off x="7283196" y="1591056"/>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Possible</a:t>
            </a:r>
            <a:endParaRPr sz="800">
              <a:solidFill>
                <a:schemeClr val="dk1"/>
              </a:solidFill>
              <a:latin typeface="Arial"/>
              <a:ea typeface="Arial"/>
              <a:cs typeface="Arial"/>
              <a:sym typeface="Arial"/>
            </a:endParaRPr>
          </a:p>
        </p:txBody>
      </p:sp>
      <p:sp>
        <p:nvSpPr>
          <p:cNvPr id="512" name="Google Shape;512;p32"/>
          <p:cNvSpPr/>
          <p:nvPr/>
        </p:nvSpPr>
        <p:spPr>
          <a:xfrm>
            <a:off x="7283196" y="2016252"/>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No</a:t>
            </a:r>
            <a:endParaRPr sz="800">
              <a:solidFill>
                <a:schemeClr val="dk1"/>
              </a:solidFill>
              <a:latin typeface="Arial"/>
              <a:ea typeface="Arial"/>
              <a:cs typeface="Arial"/>
              <a:sym typeface="Arial"/>
            </a:endParaRPr>
          </a:p>
        </p:txBody>
      </p:sp>
      <p:sp>
        <p:nvSpPr>
          <p:cNvPr id="541" name="Google Shape;541;p32"/>
          <p:cNvSpPr/>
          <p:nvPr/>
        </p:nvSpPr>
        <p:spPr>
          <a:xfrm>
            <a:off x="7283196" y="3291840"/>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b="0">
                <a:solidFill>
                  <a:srgbClr val="2C3E50"/>
                </a:solidFill>
                <a:latin typeface="Arial"/>
                <a:ea typeface="Arial"/>
                <a:cs typeface="Arial"/>
                <a:sym typeface="Arial"/>
              </a:rPr>
              <a:t>Emerging</a:t>
            </a:r>
            <a:endParaRPr sz="800">
              <a:solidFill>
                <a:schemeClr val="dk1"/>
              </a:solidFill>
              <a:latin typeface="Arial"/>
              <a:ea typeface="Arial"/>
              <a:cs typeface="Arial"/>
              <a:sym typeface="Arial"/>
            </a:endParaRPr>
          </a:p>
        </p:txBody>
      </p:sp>
      <p:sp>
        <p:nvSpPr>
          <p:cNvPr id="550" name="Google Shape;550;p32">
            <a:extLst>
              <a:ext uri="{C183D7F6-B498-43B3-948B-1728B52AA6E4}">
                <adec:decorative xmlns:adec="http://schemas.microsoft.com/office/drawing/2017/decorative" val="1"/>
              </a:ext>
            </a:extLst>
          </p:cNvPr>
          <p:cNvSpPr/>
          <p:nvPr/>
        </p:nvSpPr>
        <p:spPr>
          <a:xfrm>
            <a:off x="7248906" y="3607308"/>
            <a:ext cx="1104138" cy="425196"/>
          </a:xfrm>
          <a:prstGeom prst="rect">
            <a:avLst/>
          </a:prstGeom>
          <a:solidFill>
            <a:srgbClr val="F5F8FC"/>
          </a:solidFill>
          <a:ln w="9525"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51" name="Google Shape;551;p32"/>
          <p:cNvSpPr/>
          <p:nvPr/>
        </p:nvSpPr>
        <p:spPr>
          <a:xfrm>
            <a:off x="7283196" y="3717036"/>
            <a:ext cx="103555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C3E50"/>
              </a:buClr>
              <a:buSzPts val="1000"/>
              <a:buFont typeface="Arial"/>
              <a:buNone/>
            </a:pPr>
            <a:r>
              <a:rPr lang="en" sz="1000">
                <a:solidFill>
                  <a:srgbClr val="2C3E50"/>
                </a:solidFill>
              </a:rPr>
              <a:t>Yes</a:t>
            </a:r>
            <a:endParaRPr sz="800">
              <a:solidFill>
                <a:schemeClr val="dk1"/>
              </a:solidFill>
              <a:latin typeface="Arial"/>
              <a:ea typeface="Arial"/>
              <a:cs typeface="Arial"/>
              <a:sym typeface="Aria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3">
            <a:extLst>
              <a:ext uri="{C183D7F6-B498-43B3-948B-1728B52AA6E4}">
                <adec:decorative xmlns:adec="http://schemas.microsoft.com/office/drawing/2017/decorative" val="1"/>
              </a:ext>
            </a:extLst>
          </p:cNvPr>
          <p:cNvSpPr/>
          <p:nvPr/>
        </p:nvSpPr>
        <p:spPr>
          <a:xfrm>
            <a:off x="0" y="4917186"/>
            <a:ext cx="9143700" cy="226200"/>
          </a:xfrm>
          <a:prstGeom prst="rect">
            <a:avLst/>
          </a:prstGeom>
          <a:solidFill>
            <a:srgbClr val="0A3D7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73" name="Google Shape;573;p33"/>
          <p:cNvSpPr txBox="1"/>
          <p:nvPr/>
        </p:nvSpPr>
        <p:spPr>
          <a:xfrm>
            <a:off x="123444" y="4965192"/>
            <a:ext cx="960000" cy="177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700" b="1">
                <a:solidFill>
                  <a:srgbClr val="FFFFFF"/>
                </a:solidFill>
                <a:latin typeface="Arial"/>
                <a:ea typeface="Arial"/>
                <a:cs typeface="Arial"/>
                <a:sym typeface="Arial"/>
              </a:rPr>
              <a:t>GSA GWACs</a:t>
            </a:r>
            <a:endParaRPr sz="1100"/>
          </a:p>
        </p:txBody>
      </p:sp>
      <p:sp>
        <p:nvSpPr>
          <p:cNvPr id="574" name="Google Shape;574;p33"/>
          <p:cNvSpPr txBox="1"/>
          <p:nvPr/>
        </p:nvSpPr>
        <p:spPr>
          <a:xfrm>
            <a:off x="7989570" y="4965192"/>
            <a:ext cx="1028700" cy="1770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700">
                <a:solidFill>
                  <a:srgbClr val="FFFFFF"/>
                </a:solidFill>
                <a:latin typeface="Arial"/>
                <a:ea typeface="Arial"/>
                <a:cs typeface="Arial"/>
                <a:sym typeface="Arial"/>
              </a:rPr>
              <a:t>Prepared March 2026</a:t>
            </a:r>
            <a:endParaRPr sz="1100"/>
          </a:p>
        </p:txBody>
      </p:sp>
      <p:sp>
        <p:nvSpPr>
          <p:cNvPr id="576" name="Google Shape;576;p33"/>
          <p:cNvSpPr/>
          <p:nvPr/>
        </p:nvSpPr>
        <p:spPr>
          <a:xfrm>
            <a:off x="7920990" y="123444"/>
            <a:ext cx="1097400" cy="205800"/>
          </a:xfrm>
          <a:prstGeom prst="roundRect">
            <a:avLst>
              <a:gd name="adj" fmla="val 16667"/>
            </a:avLst>
          </a:prstGeom>
          <a:solidFill>
            <a:srgbClr val="E2EEF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1">
                <a:solidFill>
                  <a:srgbClr val="0A3D78"/>
                </a:solidFill>
                <a:latin typeface="Arial"/>
                <a:ea typeface="Arial"/>
                <a:cs typeface="Arial"/>
                <a:sym typeface="Arial"/>
              </a:rPr>
              <a:t>Contract types</a:t>
            </a:r>
            <a:endParaRPr sz="1100"/>
          </a:p>
        </p:txBody>
      </p:sp>
      <p:sp>
        <p:nvSpPr>
          <p:cNvPr id="577" name="Google Shape;577;p33"/>
          <p:cNvSpPr txBox="1">
            <a:spLocks noGrp="1"/>
          </p:cNvSpPr>
          <p:nvPr>
            <p:ph type="title" idx="4294967295"/>
          </p:nvPr>
        </p:nvSpPr>
        <p:spPr>
          <a:xfrm>
            <a:off x="315468" y="274320"/>
            <a:ext cx="6035100" cy="346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233143"/>
                </a:solidFill>
                <a:effectLst/>
                <a:uLnTx/>
                <a:uFillTx/>
                <a:latin typeface="Play"/>
                <a:ea typeface="Play"/>
                <a:cs typeface="Play"/>
                <a:sym typeface="Play"/>
              </a:rPr>
              <a:t>Allowed order/contract types across GSA GWACs</a:t>
            </a:r>
            <a:endParaRPr kumimoji="0" lang="en-US" sz="1200" b="0" i="0" u="none" strike="noStrike" kern="0" cap="none" spc="0" normalizeH="0" baseline="0" noProof="0" dirty="0">
              <a:ln>
                <a:noFill/>
              </a:ln>
              <a:solidFill>
                <a:srgbClr val="000000"/>
              </a:solidFill>
              <a:effectLst/>
              <a:uLnTx/>
              <a:uFillTx/>
              <a:latin typeface="Play"/>
              <a:ea typeface="Play"/>
              <a:cs typeface="Play"/>
              <a:sym typeface="Play"/>
            </a:endParaRPr>
          </a:p>
        </p:txBody>
      </p:sp>
      <p:sp>
        <p:nvSpPr>
          <p:cNvPr id="578" name="Google Shape;578;p33">
            <a:extLst>
              <a:ext uri="{C183D7F6-B498-43B3-948B-1728B52AA6E4}">
                <adec:decorative xmlns:adec="http://schemas.microsoft.com/office/drawing/2017/decorative" val="1"/>
              </a:ext>
            </a:extLst>
          </p:cNvPr>
          <p:cNvSpPr/>
          <p:nvPr/>
        </p:nvSpPr>
        <p:spPr>
          <a:xfrm>
            <a:off x="315475" y="857250"/>
            <a:ext cx="1748700" cy="3791400"/>
          </a:xfrm>
          <a:prstGeom prst="roundRect">
            <a:avLst>
              <a:gd name="adj" fmla="val 16667"/>
            </a:avLst>
          </a:prstGeom>
          <a:solidFill>
            <a:srgbClr val="FAFBFC"/>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79" name="Google Shape;579;p33">
            <a:extLst>
              <a:ext uri="{C183D7F6-B498-43B3-948B-1728B52AA6E4}">
                <adec:decorative xmlns:adec="http://schemas.microsoft.com/office/drawing/2017/decorative" val="1"/>
              </a:ext>
            </a:extLst>
          </p:cNvPr>
          <p:cNvSpPr/>
          <p:nvPr/>
        </p:nvSpPr>
        <p:spPr>
          <a:xfrm>
            <a:off x="315476" y="857250"/>
            <a:ext cx="48000" cy="3429000"/>
          </a:xfrm>
          <a:prstGeom prst="rect">
            <a:avLst/>
          </a:prstGeom>
          <a:solidFill>
            <a:srgbClr val="255C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80" name="Google Shape;580;p33"/>
          <p:cNvSpPr txBox="1"/>
          <p:nvPr/>
        </p:nvSpPr>
        <p:spPr>
          <a:xfrm>
            <a:off x="397764" y="912114"/>
            <a:ext cx="1625400" cy="3324600"/>
          </a:xfrm>
          <a:prstGeom prst="rect">
            <a:avLst/>
          </a:prstGeom>
          <a:noFill/>
          <a:ln>
            <a:noFill/>
          </a:ln>
        </p:spPr>
        <p:txBody>
          <a:bodyPr spcFirstLastPara="1" wrap="square" lIns="38100" tIns="19050" rIns="38100" bIns="34275" anchor="t" anchorCtr="0">
            <a:spAutoFit/>
          </a:bodyPr>
          <a:lstStyle/>
          <a:p>
            <a:pPr marL="0" marR="0" lvl="0" indent="0" algn="l" rtl="0">
              <a:spcBef>
                <a:spcPts val="0"/>
              </a:spcBef>
              <a:spcAft>
                <a:spcPts val="0"/>
              </a:spcAft>
              <a:buNone/>
            </a:pPr>
            <a:r>
              <a:rPr lang="en" sz="1000">
                <a:solidFill>
                  <a:srgbClr val="233143"/>
                </a:solidFill>
                <a:latin typeface="Arial"/>
                <a:ea typeface="Arial"/>
                <a:cs typeface="Arial"/>
                <a:sym typeface="Arial"/>
              </a:rPr>
              <a:t>• Alliant 2/3, VETS 2, and Polaris allow fixed-price, labor-hour, time-and-materials, and cost-reimbursement order types.</a:t>
            </a:r>
            <a:endParaRPr sz="1000"/>
          </a:p>
          <a:p>
            <a:pPr marL="0" marR="0" lvl="0" indent="0" algn="l" rtl="0">
              <a:spcBef>
                <a:spcPts val="100"/>
              </a:spcBef>
              <a:spcAft>
                <a:spcPts val="0"/>
              </a:spcAft>
              <a:buNone/>
            </a:pPr>
            <a:r>
              <a:rPr lang="en" sz="1000">
                <a:solidFill>
                  <a:srgbClr val="233143"/>
                </a:solidFill>
                <a:latin typeface="Arial"/>
                <a:ea typeface="Arial"/>
                <a:cs typeface="Arial"/>
                <a:sym typeface="Arial"/>
              </a:rPr>
              <a:t>• 8(a) STARS III allows fixed-price, time-and-materials, labor-hour, and hybrid orders, but not cost-reimbursement.</a:t>
            </a:r>
            <a:endParaRPr sz="1000"/>
          </a:p>
          <a:p>
            <a:pPr marL="0" marR="0" lvl="0" indent="0" algn="l" rtl="0">
              <a:spcBef>
                <a:spcPts val="100"/>
              </a:spcBef>
              <a:spcAft>
                <a:spcPts val="0"/>
              </a:spcAft>
              <a:buNone/>
            </a:pPr>
            <a:r>
              <a:rPr lang="en" sz="1000">
                <a:solidFill>
                  <a:srgbClr val="233143"/>
                </a:solidFill>
                <a:latin typeface="Arial"/>
                <a:ea typeface="Arial"/>
                <a:cs typeface="Arial"/>
                <a:sym typeface="Arial"/>
              </a:rPr>
              <a:t>• Hybrid CLIN structures are the practical way to mix pricing arrangements when the work package is not uniform.</a:t>
            </a:r>
            <a:endParaRPr sz="1000">
              <a:solidFill>
                <a:schemeClr val="dk1"/>
              </a:solidFill>
              <a:latin typeface="Arial"/>
              <a:ea typeface="Arial"/>
              <a:cs typeface="Arial"/>
              <a:sym typeface="Arial"/>
            </a:endParaRPr>
          </a:p>
          <a:p>
            <a:pPr marL="0" marR="0" lvl="0" indent="0" algn="l" rtl="0">
              <a:spcBef>
                <a:spcPts val="100"/>
              </a:spcBef>
              <a:spcAft>
                <a:spcPts val="0"/>
              </a:spcAft>
              <a:buNone/>
            </a:pPr>
            <a:r>
              <a:rPr lang="en" sz="1000">
                <a:solidFill>
                  <a:srgbClr val="233143"/>
                </a:solidFill>
                <a:latin typeface="Arial"/>
                <a:ea typeface="Arial"/>
                <a:cs typeface="Arial"/>
                <a:sym typeface="Arial"/>
              </a:rPr>
              <a:t>• Blanket Purchase Agreements are allowed with the Revolutionary FAR overhaul (RFO)</a:t>
            </a:r>
            <a:endParaRPr sz="1000">
              <a:solidFill>
                <a:schemeClr val="dk1"/>
              </a:solidFill>
              <a:latin typeface="Arial"/>
              <a:ea typeface="Arial"/>
              <a:cs typeface="Arial"/>
              <a:sym typeface="Arial"/>
            </a:endParaRPr>
          </a:p>
        </p:txBody>
      </p:sp>
      <p:sp>
        <p:nvSpPr>
          <p:cNvPr id="581" name="Google Shape;581;p33">
            <a:extLst>
              <a:ext uri="{C183D7F6-B498-43B3-948B-1728B52AA6E4}">
                <adec:decorative xmlns:adec="http://schemas.microsoft.com/office/drawing/2017/decorative" val="1"/>
              </a:ext>
            </a:extLst>
          </p:cNvPr>
          <p:cNvSpPr/>
          <p:nvPr/>
        </p:nvSpPr>
        <p:spPr>
          <a:xfrm>
            <a:off x="2194560" y="857250"/>
            <a:ext cx="1371600" cy="377100"/>
          </a:xfrm>
          <a:prstGeom prst="roundRect">
            <a:avLst>
              <a:gd name="adj" fmla="val 16667"/>
            </a:avLst>
          </a:prstGeom>
          <a:solidFill>
            <a:srgbClr val="E2EEFA"/>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82" name="Google Shape;582;p33"/>
          <p:cNvSpPr txBox="1"/>
          <p:nvPr/>
        </p:nvSpPr>
        <p:spPr>
          <a:xfrm>
            <a:off x="2215134" y="898398"/>
            <a:ext cx="13305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1">
                <a:solidFill>
                  <a:srgbClr val="0A3D78"/>
                </a:solidFill>
                <a:latin typeface="Arial"/>
                <a:ea typeface="Arial"/>
                <a:cs typeface="Arial"/>
                <a:sym typeface="Arial"/>
              </a:rPr>
              <a:t>Contract type / feature</a:t>
            </a:r>
            <a:endParaRPr sz="1100"/>
          </a:p>
        </p:txBody>
      </p:sp>
      <p:sp>
        <p:nvSpPr>
          <p:cNvPr id="583" name="Google Shape;583;p33">
            <a:extLst>
              <a:ext uri="{C183D7F6-B498-43B3-948B-1728B52AA6E4}">
                <adec:decorative xmlns:adec="http://schemas.microsoft.com/office/drawing/2017/decorative" val="1"/>
              </a:ext>
            </a:extLst>
          </p:cNvPr>
          <p:cNvSpPr/>
          <p:nvPr/>
        </p:nvSpPr>
        <p:spPr>
          <a:xfrm>
            <a:off x="3600450" y="857250"/>
            <a:ext cx="1337400" cy="377100"/>
          </a:xfrm>
          <a:prstGeom prst="roundRect">
            <a:avLst>
              <a:gd name="adj" fmla="val 16667"/>
            </a:avLst>
          </a:prstGeom>
          <a:solidFill>
            <a:srgbClr val="E2EEFA"/>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84" name="Google Shape;584;p33"/>
          <p:cNvSpPr txBox="1"/>
          <p:nvPr/>
        </p:nvSpPr>
        <p:spPr>
          <a:xfrm>
            <a:off x="3722888" y="898406"/>
            <a:ext cx="1028700" cy="1923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800" b="1">
                <a:solidFill>
                  <a:srgbClr val="0A3D78"/>
                </a:solidFill>
                <a:latin typeface="Arial"/>
                <a:ea typeface="Arial"/>
                <a:cs typeface="Arial"/>
                <a:sym typeface="Arial"/>
              </a:rPr>
              <a:t>Alliant 2/3</a:t>
            </a:r>
            <a:endParaRPr sz="800" b="1">
              <a:solidFill>
                <a:srgbClr val="0A3D78"/>
              </a:solidFill>
              <a:latin typeface="Arial"/>
              <a:ea typeface="Arial"/>
              <a:cs typeface="Arial"/>
              <a:sym typeface="Arial"/>
            </a:endParaRPr>
          </a:p>
        </p:txBody>
      </p:sp>
      <p:sp>
        <p:nvSpPr>
          <p:cNvPr id="585" name="Google Shape;585;p33">
            <a:extLst>
              <a:ext uri="{C183D7F6-B498-43B3-948B-1728B52AA6E4}">
                <adec:decorative xmlns:adec="http://schemas.microsoft.com/office/drawing/2017/decorative" val="1"/>
              </a:ext>
            </a:extLst>
          </p:cNvPr>
          <p:cNvSpPr/>
          <p:nvPr/>
        </p:nvSpPr>
        <p:spPr>
          <a:xfrm>
            <a:off x="5006340" y="857250"/>
            <a:ext cx="1337400" cy="377100"/>
          </a:xfrm>
          <a:prstGeom prst="roundRect">
            <a:avLst>
              <a:gd name="adj" fmla="val 16667"/>
            </a:avLst>
          </a:prstGeom>
          <a:solidFill>
            <a:srgbClr val="E2EEFA"/>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86" name="Google Shape;586;p33"/>
          <p:cNvSpPr txBox="1"/>
          <p:nvPr/>
        </p:nvSpPr>
        <p:spPr>
          <a:xfrm>
            <a:off x="5026914" y="898398"/>
            <a:ext cx="1296300" cy="1923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800" b="1">
                <a:solidFill>
                  <a:srgbClr val="0A3D78"/>
                </a:solidFill>
                <a:latin typeface="Arial"/>
                <a:ea typeface="Arial"/>
                <a:cs typeface="Arial"/>
                <a:sym typeface="Arial"/>
              </a:rPr>
              <a:t>8(a) STARS III</a:t>
            </a:r>
            <a:endParaRPr sz="1100"/>
          </a:p>
        </p:txBody>
      </p:sp>
      <p:sp>
        <p:nvSpPr>
          <p:cNvPr id="587" name="Google Shape;587;p33">
            <a:extLst>
              <a:ext uri="{C183D7F6-B498-43B3-948B-1728B52AA6E4}">
                <adec:decorative xmlns:adec="http://schemas.microsoft.com/office/drawing/2017/decorative" val="1"/>
              </a:ext>
            </a:extLst>
          </p:cNvPr>
          <p:cNvSpPr/>
          <p:nvPr/>
        </p:nvSpPr>
        <p:spPr>
          <a:xfrm>
            <a:off x="6412230" y="857250"/>
            <a:ext cx="1337400" cy="377100"/>
          </a:xfrm>
          <a:prstGeom prst="roundRect">
            <a:avLst>
              <a:gd name="adj" fmla="val 16667"/>
            </a:avLst>
          </a:prstGeom>
          <a:solidFill>
            <a:srgbClr val="E2EEFA"/>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88" name="Google Shape;588;p33"/>
          <p:cNvSpPr txBox="1"/>
          <p:nvPr/>
        </p:nvSpPr>
        <p:spPr>
          <a:xfrm>
            <a:off x="6432804" y="898398"/>
            <a:ext cx="1296300" cy="1923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800" b="1">
                <a:solidFill>
                  <a:srgbClr val="0A3D78"/>
                </a:solidFill>
                <a:latin typeface="Arial"/>
                <a:ea typeface="Arial"/>
                <a:cs typeface="Arial"/>
                <a:sym typeface="Arial"/>
              </a:rPr>
              <a:t>VETS 2</a:t>
            </a:r>
            <a:endParaRPr sz="1100"/>
          </a:p>
        </p:txBody>
      </p:sp>
      <p:sp>
        <p:nvSpPr>
          <p:cNvPr id="589" name="Google Shape;589;p33">
            <a:extLst>
              <a:ext uri="{C183D7F6-B498-43B3-948B-1728B52AA6E4}">
                <adec:decorative xmlns:adec="http://schemas.microsoft.com/office/drawing/2017/decorative" val="1"/>
              </a:ext>
            </a:extLst>
          </p:cNvPr>
          <p:cNvSpPr/>
          <p:nvPr/>
        </p:nvSpPr>
        <p:spPr>
          <a:xfrm>
            <a:off x="7818120" y="857250"/>
            <a:ext cx="994500" cy="377100"/>
          </a:xfrm>
          <a:prstGeom prst="roundRect">
            <a:avLst>
              <a:gd name="adj" fmla="val 16667"/>
            </a:avLst>
          </a:prstGeom>
          <a:solidFill>
            <a:srgbClr val="E2EEFA"/>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90" name="Google Shape;590;p33"/>
          <p:cNvSpPr txBox="1"/>
          <p:nvPr/>
        </p:nvSpPr>
        <p:spPr>
          <a:xfrm>
            <a:off x="7920994" y="898406"/>
            <a:ext cx="786300" cy="1923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800" b="1">
                <a:solidFill>
                  <a:srgbClr val="0A3D78"/>
                </a:solidFill>
                <a:latin typeface="Arial"/>
                <a:ea typeface="Arial"/>
                <a:cs typeface="Arial"/>
                <a:sym typeface="Arial"/>
              </a:rPr>
              <a:t>Polaris</a:t>
            </a:r>
            <a:endParaRPr sz="800" b="1">
              <a:solidFill>
                <a:srgbClr val="0A3D78"/>
              </a:solidFill>
              <a:latin typeface="Arial"/>
              <a:ea typeface="Arial"/>
              <a:cs typeface="Arial"/>
              <a:sym typeface="Arial"/>
            </a:endParaRPr>
          </a:p>
        </p:txBody>
      </p:sp>
      <p:sp>
        <p:nvSpPr>
          <p:cNvPr id="591" name="Google Shape;591;p33">
            <a:extLst>
              <a:ext uri="{C183D7F6-B498-43B3-948B-1728B52AA6E4}">
                <adec:decorative xmlns:adec="http://schemas.microsoft.com/office/drawing/2017/decorative" val="1"/>
              </a:ext>
            </a:extLst>
          </p:cNvPr>
          <p:cNvSpPr/>
          <p:nvPr/>
        </p:nvSpPr>
        <p:spPr>
          <a:xfrm>
            <a:off x="2194560" y="1289304"/>
            <a:ext cx="1371600" cy="397800"/>
          </a:xfrm>
          <a:prstGeom prst="roundRect">
            <a:avLst>
              <a:gd name="adj" fmla="val 16667"/>
            </a:avLst>
          </a:prstGeom>
          <a:solidFill>
            <a:srgbClr val="FAFBFC"/>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92" name="Google Shape;592;p33"/>
          <p:cNvSpPr txBox="1"/>
          <p:nvPr/>
        </p:nvSpPr>
        <p:spPr>
          <a:xfrm>
            <a:off x="2228850" y="1316736"/>
            <a:ext cx="1302900" cy="2232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 sz="1000" b="1">
                <a:solidFill>
                  <a:srgbClr val="233143"/>
                </a:solidFill>
                <a:latin typeface="Arial"/>
                <a:ea typeface="Arial"/>
                <a:cs typeface="Arial"/>
                <a:sym typeface="Arial"/>
              </a:rPr>
              <a:t>Fixed-price</a:t>
            </a:r>
            <a:endParaRPr sz="1000"/>
          </a:p>
        </p:txBody>
      </p:sp>
      <p:sp>
        <p:nvSpPr>
          <p:cNvPr id="593" name="Google Shape;593;p33">
            <a:extLst>
              <a:ext uri="{C183D7F6-B498-43B3-948B-1728B52AA6E4}">
                <adec:decorative xmlns:adec="http://schemas.microsoft.com/office/drawing/2017/decorative" val="1"/>
              </a:ext>
            </a:extLst>
          </p:cNvPr>
          <p:cNvSpPr/>
          <p:nvPr/>
        </p:nvSpPr>
        <p:spPr>
          <a:xfrm>
            <a:off x="3600450" y="1289304"/>
            <a:ext cx="13374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94" name="Google Shape;594;p33"/>
          <p:cNvSpPr txBox="1"/>
          <p:nvPr/>
        </p:nvSpPr>
        <p:spPr>
          <a:xfrm>
            <a:off x="3634740" y="1316736"/>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595" name="Google Shape;595;p33">
            <a:extLst>
              <a:ext uri="{C183D7F6-B498-43B3-948B-1728B52AA6E4}">
                <adec:decorative xmlns:adec="http://schemas.microsoft.com/office/drawing/2017/decorative" val="1"/>
              </a:ext>
            </a:extLst>
          </p:cNvPr>
          <p:cNvSpPr/>
          <p:nvPr/>
        </p:nvSpPr>
        <p:spPr>
          <a:xfrm>
            <a:off x="5006340" y="1289304"/>
            <a:ext cx="13374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96" name="Google Shape;596;p33"/>
          <p:cNvSpPr txBox="1"/>
          <p:nvPr/>
        </p:nvSpPr>
        <p:spPr>
          <a:xfrm>
            <a:off x="5040630" y="1316736"/>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597" name="Google Shape;597;p33">
            <a:extLst>
              <a:ext uri="{C183D7F6-B498-43B3-948B-1728B52AA6E4}">
                <adec:decorative xmlns:adec="http://schemas.microsoft.com/office/drawing/2017/decorative" val="1"/>
              </a:ext>
            </a:extLst>
          </p:cNvPr>
          <p:cNvSpPr/>
          <p:nvPr/>
        </p:nvSpPr>
        <p:spPr>
          <a:xfrm>
            <a:off x="6412230" y="1289304"/>
            <a:ext cx="13374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98" name="Google Shape;598;p33"/>
          <p:cNvSpPr txBox="1"/>
          <p:nvPr/>
        </p:nvSpPr>
        <p:spPr>
          <a:xfrm>
            <a:off x="6446520" y="1316736"/>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599" name="Google Shape;599;p33">
            <a:extLst>
              <a:ext uri="{C183D7F6-B498-43B3-948B-1728B52AA6E4}">
                <adec:decorative xmlns:adec="http://schemas.microsoft.com/office/drawing/2017/decorative" val="1"/>
              </a:ext>
            </a:extLst>
          </p:cNvPr>
          <p:cNvSpPr/>
          <p:nvPr/>
        </p:nvSpPr>
        <p:spPr>
          <a:xfrm>
            <a:off x="7818120" y="1289304"/>
            <a:ext cx="9945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00" name="Google Shape;600;p33"/>
          <p:cNvSpPr txBox="1"/>
          <p:nvPr/>
        </p:nvSpPr>
        <p:spPr>
          <a:xfrm>
            <a:off x="7852410" y="1316736"/>
            <a:ext cx="9258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01" name="Google Shape;601;p33">
            <a:extLst>
              <a:ext uri="{C183D7F6-B498-43B3-948B-1728B52AA6E4}">
                <adec:decorative xmlns:adec="http://schemas.microsoft.com/office/drawing/2017/decorative" val="1"/>
              </a:ext>
            </a:extLst>
          </p:cNvPr>
          <p:cNvSpPr/>
          <p:nvPr/>
        </p:nvSpPr>
        <p:spPr>
          <a:xfrm>
            <a:off x="2194560" y="1735074"/>
            <a:ext cx="1371600" cy="397800"/>
          </a:xfrm>
          <a:prstGeom prst="roundRect">
            <a:avLst>
              <a:gd name="adj" fmla="val 16667"/>
            </a:avLst>
          </a:prstGeom>
          <a:solidFill>
            <a:srgbClr val="FAFBFC"/>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02" name="Google Shape;602;p33"/>
          <p:cNvSpPr txBox="1"/>
          <p:nvPr/>
        </p:nvSpPr>
        <p:spPr>
          <a:xfrm>
            <a:off x="2228850" y="1762506"/>
            <a:ext cx="1302900" cy="3771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 sz="1000" b="1">
                <a:solidFill>
                  <a:srgbClr val="233143"/>
                </a:solidFill>
                <a:latin typeface="Arial"/>
                <a:ea typeface="Arial"/>
                <a:cs typeface="Arial"/>
                <a:sym typeface="Arial"/>
              </a:rPr>
              <a:t>Cost</a:t>
            </a:r>
            <a:r>
              <a:rPr lang="en" sz="1000" b="1">
                <a:solidFill>
                  <a:srgbClr val="233143"/>
                </a:solidFill>
              </a:rPr>
              <a:t> </a:t>
            </a:r>
            <a:r>
              <a:rPr lang="en" sz="1000" b="1">
                <a:solidFill>
                  <a:srgbClr val="233143"/>
                </a:solidFill>
                <a:latin typeface="Arial"/>
                <a:ea typeface="Arial"/>
                <a:cs typeface="Arial"/>
                <a:sym typeface="Arial"/>
              </a:rPr>
              <a:t>reimbursement</a:t>
            </a:r>
            <a:endParaRPr sz="1000"/>
          </a:p>
        </p:txBody>
      </p:sp>
      <p:sp>
        <p:nvSpPr>
          <p:cNvPr id="603" name="Google Shape;603;p33">
            <a:extLst>
              <a:ext uri="{C183D7F6-B498-43B3-948B-1728B52AA6E4}">
                <adec:decorative xmlns:adec="http://schemas.microsoft.com/office/drawing/2017/decorative" val="1"/>
              </a:ext>
            </a:extLst>
          </p:cNvPr>
          <p:cNvSpPr/>
          <p:nvPr/>
        </p:nvSpPr>
        <p:spPr>
          <a:xfrm>
            <a:off x="3600450" y="1735074"/>
            <a:ext cx="13374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04" name="Google Shape;604;p33"/>
          <p:cNvSpPr txBox="1"/>
          <p:nvPr/>
        </p:nvSpPr>
        <p:spPr>
          <a:xfrm>
            <a:off x="3634740" y="1762506"/>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05" name="Google Shape;605;p33">
            <a:extLst>
              <a:ext uri="{C183D7F6-B498-43B3-948B-1728B52AA6E4}">
                <adec:decorative xmlns:adec="http://schemas.microsoft.com/office/drawing/2017/decorative" val="1"/>
              </a:ext>
            </a:extLst>
          </p:cNvPr>
          <p:cNvSpPr/>
          <p:nvPr/>
        </p:nvSpPr>
        <p:spPr>
          <a:xfrm>
            <a:off x="5006340" y="1735074"/>
            <a:ext cx="13374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06" name="Google Shape;606;p33"/>
          <p:cNvSpPr txBox="1"/>
          <p:nvPr/>
        </p:nvSpPr>
        <p:spPr>
          <a:xfrm>
            <a:off x="5040630" y="1762506"/>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B11117"/>
                </a:solidFill>
              </a:rPr>
              <a:t>No</a:t>
            </a:r>
            <a:endParaRPr sz="1100" b="1">
              <a:solidFill>
                <a:srgbClr val="B11117"/>
              </a:solidFill>
            </a:endParaRPr>
          </a:p>
        </p:txBody>
      </p:sp>
      <p:sp>
        <p:nvSpPr>
          <p:cNvPr id="607" name="Google Shape;607;p33">
            <a:extLst>
              <a:ext uri="{C183D7F6-B498-43B3-948B-1728B52AA6E4}">
                <adec:decorative xmlns:adec="http://schemas.microsoft.com/office/drawing/2017/decorative" val="1"/>
              </a:ext>
            </a:extLst>
          </p:cNvPr>
          <p:cNvSpPr/>
          <p:nvPr/>
        </p:nvSpPr>
        <p:spPr>
          <a:xfrm>
            <a:off x="6412230" y="1735074"/>
            <a:ext cx="13374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08" name="Google Shape;608;p33"/>
          <p:cNvSpPr txBox="1"/>
          <p:nvPr/>
        </p:nvSpPr>
        <p:spPr>
          <a:xfrm>
            <a:off x="6446520" y="1762506"/>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09" name="Google Shape;609;p33">
            <a:extLst>
              <a:ext uri="{C183D7F6-B498-43B3-948B-1728B52AA6E4}">
                <adec:decorative xmlns:adec="http://schemas.microsoft.com/office/drawing/2017/decorative" val="1"/>
              </a:ext>
            </a:extLst>
          </p:cNvPr>
          <p:cNvSpPr/>
          <p:nvPr/>
        </p:nvSpPr>
        <p:spPr>
          <a:xfrm>
            <a:off x="7818120" y="1735074"/>
            <a:ext cx="9945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10" name="Google Shape;610;p33"/>
          <p:cNvSpPr txBox="1"/>
          <p:nvPr/>
        </p:nvSpPr>
        <p:spPr>
          <a:xfrm>
            <a:off x="7852410" y="1762506"/>
            <a:ext cx="9258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11" name="Google Shape;611;p33">
            <a:extLst>
              <a:ext uri="{C183D7F6-B498-43B3-948B-1728B52AA6E4}">
                <adec:decorative xmlns:adec="http://schemas.microsoft.com/office/drawing/2017/decorative" val="1"/>
              </a:ext>
            </a:extLst>
          </p:cNvPr>
          <p:cNvSpPr/>
          <p:nvPr/>
        </p:nvSpPr>
        <p:spPr>
          <a:xfrm>
            <a:off x="2194560" y="2180843"/>
            <a:ext cx="1371600" cy="397800"/>
          </a:xfrm>
          <a:prstGeom prst="roundRect">
            <a:avLst>
              <a:gd name="adj" fmla="val 16667"/>
            </a:avLst>
          </a:prstGeom>
          <a:solidFill>
            <a:srgbClr val="FAFBFC"/>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12" name="Google Shape;612;p33"/>
          <p:cNvSpPr txBox="1"/>
          <p:nvPr/>
        </p:nvSpPr>
        <p:spPr>
          <a:xfrm>
            <a:off x="2228850" y="2208276"/>
            <a:ext cx="1302900" cy="2232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 sz="1000" b="1">
                <a:solidFill>
                  <a:srgbClr val="233143"/>
                </a:solidFill>
                <a:latin typeface="Arial"/>
                <a:ea typeface="Arial"/>
                <a:cs typeface="Arial"/>
                <a:sym typeface="Arial"/>
              </a:rPr>
              <a:t>Time-and-materials</a:t>
            </a:r>
            <a:endParaRPr sz="1000"/>
          </a:p>
        </p:txBody>
      </p:sp>
      <p:sp>
        <p:nvSpPr>
          <p:cNvPr id="613" name="Google Shape;613;p33">
            <a:extLst>
              <a:ext uri="{C183D7F6-B498-43B3-948B-1728B52AA6E4}">
                <adec:decorative xmlns:adec="http://schemas.microsoft.com/office/drawing/2017/decorative" val="1"/>
              </a:ext>
            </a:extLst>
          </p:cNvPr>
          <p:cNvSpPr/>
          <p:nvPr/>
        </p:nvSpPr>
        <p:spPr>
          <a:xfrm>
            <a:off x="3600450" y="2180843"/>
            <a:ext cx="13374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14" name="Google Shape;614;p33"/>
          <p:cNvSpPr txBox="1"/>
          <p:nvPr/>
        </p:nvSpPr>
        <p:spPr>
          <a:xfrm>
            <a:off x="3634740" y="2208276"/>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15" name="Google Shape;615;p33">
            <a:extLst>
              <a:ext uri="{C183D7F6-B498-43B3-948B-1728B52AA6E4}">
                <adec:decorative xmlns:adec="http://schemas.microsoft.com/office/drawing/2017/decorative" val="1"/>
              </a:ext>
            </a:extLst>
          </p:cNvPr>
          <p:cNvSpPr/>
          <p:nvPr/>
        </p:nvSpPr>
        <p:spPr>
          <a:xfrm>
            <a:off x="5006340" y="2180843"/>
            <a:ext cx="13374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16" name="Google Shape;616;p33"/>
          <p:cNvSpPr txBox="1"/>
          <p:nvPr/>
        </p:nvSpPr>
        <p:spPr>
          <a:xfrm>
            <a:off x="5040630" y="2208276"/>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17" name="Google Shape;617;p33">
            <a:extLst>
              <a:ext uri="{C183D7F6-B498-43B3-948B-1728B52AA6E4}">
                <adec:decorative xmlns:adec="http://schemas.microsoft.com/office/drawing/2017/decorative" val="1"/>
              </a:ext>
            </a:extLst>
          </p:cNvPr>
          <p:cNvSpPr/>
          <p:nvPr/>
        </p:nvSpPr>
        <p:spPr>
          <a:xfrm>
            <a:off x="6412230" y="2180843"/>
            <a:ext cx="13374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18" name="Google Shape;618;p33"/>
          <p:cNvSpPr txBox="1"/>
          <p:nvPr/>
        </p:nvSpPr>
        <p:spPr>
          <a:xfrm>
            <a:off x="6446520" y="2208276"/>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19" name="Google Shape;619;p33">
            <a:extLst>
              <a:ext uri="{C183D7F6-B498-43B3-948B-1728B52AA6E4}">
                <adec:decorative xmlns:adec="http://schemas.microsoft.com/office/drawing/2017/decorative" val="1"/>
              </a:ext>
            </a:extLst>
          </p:cNvPr>
          <p:cNvSpPr/>
          <p:nvPr/>
        </p:nvSpPr>
        <p:spPr>
          <a:xfrm>
            <a:off x="7818120" y="2180843"/>
            <a:ext cx="9945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20" name="Google Shape;620;p33"/>
          <p:cNvSpPr txBox="1"/>
          <p:nvPr/>
        </p:nvSpPr>
        <p:spPr>
          <a:xfrm>
            <a:off x="7852410" y="2208276"/>
            <a:ext cx="9258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21" name="Google Shape;621;p33">
            <a:extLst>
              <a:ext uri="{C183D7F6-B498-43B3-948B-1728B52AA6E4}">
                <adec:decorative xmlns:adec="http://schemas.microsoft.com/office/drawing/2017/decorative" val="1"/>
              </a:ext>
            </a:extLst>
          </p:cNvPr>
          <p:cNvSpPr/>
          <p:nvPr/>
        </p:nvSpPr>
        <p:spPr>
          <a:xfrm>
            <a:off x="2194560" y="2626613"/>
            <a:ext cx="1371600" cy="397800"/>
          </a:xfrm>
          <a:prstGeom prst="roundRect">
            <a:avLst>
              <a:gd name="adj" fmla="val 16667"/>
            </a:avLst>
          </a:prstGeom>
          <a:solidFill>
            <a:srgbClr val="FAFBFC"/>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22" name="Google Shape;622;p33"/>
          <p:cNvSpPr txBox="1"/>
          <p:nvPr/>
        </p:nvSpPr>
        <p:spPr>
          <a:xfrm>
            <a:off x="2228850" y="2654045"/>
            <a:ext cx="1302900" cy="2232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 sz="1000" b="1">
                <a:solidFill>
                  <a:srgbClr val="233143"/>
                </a:solidFill>
                <a:latin typeface="Arial"/>
                <a:ea typeface="Arial"/>
                <a:cs typeface="Arial"/>
                <a:sym typeface="Arial"/>
              </a:rPr>
              <a:t>Labor-hour</a:t>
            </a:r>
            <a:endParaRPr sz="1000"/>
          </a:p>
        </p:txBody>
      </p:sp>
      <p:sp>
        <p:nvSpPr>
          <p:cNvPr id="623" name="Google Shape;623;p33">
            <a:extLst>
              <a:ext uri="{C183D7F6-B498-43B3-948B-1728B52AA6E4}">
                <adec:decorative xmlns:adec="http://schemas.microsoft.com/office/drawing/2017/decorative" val="1"/>
              </a:ext>
            </a:extLst>
          </p:cNvPr>
          <p:cNvSpPr/>
          <p:nvPr/>
        </p:nvSpPr>
        <p:spPr>
          <a:xfrm>
            <a:off x="3600450" y="2626613"/>
            <a:ext cx="13374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24" name="Google Shape;624;p33"/>
          <p:cNvSpPr txBox="1"/>
          <p:nvPr/>
        </p:nvSpPr>
        <p:spPr>
          <a:xfrm>
            <a:off x="3634740" y="2654045"/>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25" name="Google Shape;625;p33">
            <a:extLst>
              <a:ext uri="{C183D7F6-B498-43B3-948B-1728B52AA6E4}">
                <adec:decorative xmlns:adec="http://schemas.microsoft.com/office/drawing/2017/decorative" val="1"/>
              </a:ext>
            </a:extLst>
          </p:cNvPr>
          <p:cNvSpPr/>
          <p:nvPr/>
        </p:nvSpPr>
        <p:spPr>
          <a:xfrm>
            <a:off x="5006340" y="2626613"/>
            <a:ext cx="13374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26" name="Google Shape;626;p33"/>
          <p:cNvSpPr txBox="1"/>
          <p:nvPr/>
        </p:nvSpPr>
        <p:spPr>
          <a:xfrm>
            <a:off x="5040630" y="2654045"/>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27" name="Google Shape;627;p33">
            <a:extLst>
              <a:ext uri="{C183D7F6-B498-43B3-948B-1728B52AA6E4}">
                <adec:decorative xmlns:adec="http://schemas.microsoft.com/office/drawing/2017/decorative" val="1"/>
              </a:ext>
            </a:extLst>
          </p:cNvPr>
          <p:cNvSpPr/>
          <p:nvPr/>
        </p:nvSpPr>
        <p:spPr>
          <a:xfrm>
            <a:off x="6412230" y="2626613"/>
            <a:ext cx="13374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28" name="Google Shape;628;p33"/>
          <p:cNvSpPr txBox="1"/>
          <p:nvPr/>
        </p:nvSpPr>
        <p:spPr>
          <a:xfrm>
            <a:off x="6446520" y="2654045"/>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29" name="Google Shape;629;p33">
            <a:extLst>
              <a:ext uri="{C183D7F6-B498-43B3-948B-1728B52AA6E4}">
                <adec:decorative xmlns:adec="http://schemas.microsoft.com/office/drawing/2017/decorative" val="1"/>
              </a:ext>
            </a:extLst>
          </p:cNvPr>
          <p:cNvSpPr/>
          <p:nvPr/>
        </p:nvSpPr>
        <p:spPr>
          <a:xfrm>
            <a:off x="7818120" y="2626613"/>
            <a:ext cx="994500" cy="3978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30" name="Google Shape;630;p33"/>
          <p:cNvSpPr txBox="1"/>
          <p:nvPr/>
        </p:nvSpPr>
        <p:spPr>
          <a:xfrm>
            <a:off x="7852410" y="2654045"/>
            <a:ext cx="9258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31" name="Google Shape;631;p33">
            <a:extLst>
              <a:ext uri="{C183D7F6-B498-43B3-948B-1728B52AA6E4}">
                <adec:decorative xmlns:adec="http://schemas.microsoft.com/office/drawing/2017/decorative" val="1"/>
              </a:ext>
            </a:extLst>
          </p:cNvPr>
          <p:cNvSpPr/>
          <p:nvPr/>
        </p:nvSpPr>
        <p:spPr>
          <a:xfrm>
            <a:off x="2194550" y="3072377"/>
            <a:ext cx="1371600" cy="377100"/>
          </a:xfrm>
          <a:prstGeom prst="roundRect">
            <a:avLst>
              <a:gd name="adj" fmla="val 16667"/>
            </a:avLst>
          </a:prstGeom>
          <a:solidFill>
            <a:srgbClr val="FAFBFC"/>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32" name="Google Shape;632;p33"/>
          <p:cNvSpPr txBox="1"/>
          <p:nvPr/>
        </p:nvSpPr>
        <p:spPr>
          <a:xfrm>
            <a:off x="2228850" y="3099815"/>
            <a:ext cx="1302900" cy="3462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 sz="900" b="1">
                <a:solidFill>
                  <a:srgbClr val="233143"/>
                </a:solidFill>
                <a:latin typeface="Arial"/>
                <a:ea typeface="Arial"/>
                <a:cs typeface="Arial"/>
                <a:sym typeface="Arial"/>
              </a:rPr>
              <a:t>Hybrid CLIN structures</a:t>
            </a:r>
            <a:endParaRPr sz="1200"/>
          </a:p>
        </p:txBody>
      </p:sp>
      <p:sp>
        <p:nvSpPr>
          <p:cNvPr id="633" name="Google Shape;633;p33">
            <a:extLst>
              <a:ext uri="{C183D7F6-B498-43B3-948B-1728B52AA6E4}">
                <adec:decorative xmlns:adec="http://schemas.microsoft.com/office/drawing/2017/decorative" val="1"/>
              </a:ext>
            </a:extLst>
          </p:cNvPr>
          <p:cNvSpPr/>
          <p:nvPr/>
        </p:nvSpPr>
        <p:spPr>
          <a:xfrm>
            <a:off x="3600450" y="3072378"/>
            <a:ext cx="1337400" cy="3309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34" name="Google Shape;634;p33"/>
          <p:cNvSpPr txBox="1"/>
          <p:nvPr/>
        </p:nvSpPr>
        <p:spPr>
          <a:xfrm>
            <a:off x="3634740" y="3099815"/>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35" name="Google Shape;635;p33">
            <a:extLst>
              <a:ext uri="{C183D7F6-B498-43B3-948B-1728B52AA6E4}">
                <adec:decorative xmlns:adec="http://schemas.microsoft.com/office/drawing/2017/decorative" val="1"/>
              </a:ext>
            </a:extLst>
          </p:cNvPr>
          <p:cNvSpPr/>
          <p:nvPr/>
        </p:nvSpPr>
        <p:spPr>
          <a:xfrm>
            <a:off x="5006350" y="3072378"/>
            <a:ext cx="1337400" cy="3156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36" name="Google Shape;636;p33"/>
          <p:cNvSpPr txBox="1"/>
          <p:nvPr/>
        </p:nvSpPr>
        <p:spPr>
          <a:xfrm>
            <a:off x="5040630" y="3099815"/>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37" name="Google Shape;637;p33"/>
          <p:cNvSpPr/>
          <p:nvPr/>
        </p:nvSpPr>
        <p:spPr>
          <a:xfrm>
            <a:off x="6412225" y="3072373"/>
            <a:ext cx="1337400" cy="3309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dirty="0">
                <a:solidFill>
                  <a:schemeClr val="tx1"/>
                </a:solidFill>
              </a:rPr>
              <a:t>Yes</a:t>
            </a:r>
            <a:endParaRPr sz="900" dirty="0">
              <a:solidFill>
                <a:schemeClr val="tx1"/>
              </a:solidFill>
              <a:sym typeface="Arial"/>
            </a:endParaRPr>
          </a:p>
        </p:txBody>
      </p:sp>
      <p:sp>
        <p:nvSpPr>
          <p:cNvPr id="638" name="Google Shape;638;p33">
            <a:extLst>
              <a:ext uri="{C183D7F6-B498-43B3-948B-1728B52AA6E4}">
                <adec:decorative xmlns:adec="http://schemas.microsoft.com/office/drawing/2017/decorative" val="1"/>
              </a:ext>
            </a:extLst>
          </p:cNvPr>
          <p:cNvSpPr/>
          <p:nvPr/>
        </p:nvSpPr>
        <p:spPr>
          <a:xfrm>
            <a:off x="7818125" y="3072378"/>
            <a:ext cx="994500" cy="3156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39" name="Google Shape;639;p33"/>
          <p:cNvSpPr txBox="1"/>
          <p:nvPr/>
        </p:nvSpPr>
        <p:spPr>
          <a:xfrm>
            <a:off x="7852410" y="3099815"/>
            <a:ext cx="9258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1100" b="1"/>
          </a:p>
        </p:txBody>
      </p:sp>
      <p:sp>
        <p:nvSpPr>
          <p:cNvPr id="640" name="Google Shape;640;p33"/>
          <p:cNvSpPr/>
          <p:nvPr/>
        </p:nvSpPr>
        <p:spPr>
          <a:xfrm>
            <a:off x="2204975" y="3499673"/>
            <a:ext cx="1371600" cy="397800"/>
          </a:xfrm>
          <a:prstGeom prst="roundRect">
            <a:avLst>
              <a:gd name="adj" fmla="val 16667"/>
            </a:avLst>
          </a:prstGeom>
          <a:solidFill>
            <a:srgbClr val="FAFBFC"/>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1">
                <a:solidFill>
                  <a:schemeClr val="tx1"/>
                </a:solidFill>
              </a:rPr>
              <a:t>BPAs</a:t>
            </a:r>
            <a:endParaRPr sz="800" b="1">
              <a:solidFill>
                <a:schemeClr val="tx1"/>
              </a:solidFill>
            </a:endParaRPr>
          </a:p>
        </p:txBody>
      </p:sp>
      <p:sp>
        <p:nvSpPr>
          <p:cNvPr id="641" name="Google Shape;641;p33">
            <a:extLst>
              <a:ext uri="{C183D7F6-B498-43B3-948B-1728B52AA6E4}">
                <adec:decorative xmlns:adec="http://schemas.microsoft.com/office/drawing/2017/decorative" val="1"/>
              </a:ext>
            </a:extLst>
          </p:cNvPr>
          <p:cNvSpPr/>
          <p:nvPr/>
        </p:nvSpPr>
        <p:spPr>
          <a:xfrm>
            <a:off x="3634750" y="3439475"/>
            <a:ext cx="1337400" cy="4800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42" name="Google Shape;642;p33"/>
          <p:cNvSpPr txBox="1"/>
          <p:nvPr/>
        </p:nvSpPr>
        <p:spPr>
          <a:xfrm>
            <a:off x="3643275" y="3543901"/>
            <a:ext cx="1268700" cy="3156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 and Requirements orders too</a:t>
            </a:r>
            <a:endParaRPr sz="800" b="1">
              <a:solidFill>
                <a:srgbClr val="233143"/>
              </a:solidFill>
            </a:endParaRPr>
          </a:p>
        </p:txBody>
      </p:sp>
      <p:sp>
        <p:nvSpPr>
          <p:cNvPr id="643" name="Google Shape;643;p33">
            <a:extLst>
              <a:ext uri="{C183D7F6-B498-43B3-948B-1728B52AA6E4}">
                <adec:decorative xmlns:adec="http://schemas.microsoft.com/office/drawing/2017/decorative" val="1"/>
              </a:ext>
            </a:extLst>
          </p:cNvPr>
          <p:cNvSpPr/>
          <p:nvPr/>
        </p:nvSpPr>
        <p:spPr>
          <a:xfrm>
            <a:off x="5030328" y="3415340"/>
            <a:ext cx="1337400" cy="4800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44" name="Google Shape;644;p33">
            <a:extLst>
              <a:ext uri="{C183D7F6-B498-43B3-948B-1728B52AA6E4}">
                <adec:decorative xmlns:adec="http://schemas.microsoft.com/office/drawing/2017/decorative" val="1"/>
              </a:ext>
            </a:extLst>
          </p:cNvPr>
          <p:cNvSpPr/>
          <p:nvPr/>
        </p:nvSpPr>
        <p:spPr>
          <a:xfrm>
            <a:off x="6424218" y="3415328"/>
            <a:ext cx="1337400" cy="4800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45" name="Google Shape;645;p33">
            <a:extLst>
              <a:ext uri="{C183D7F6-B498-43B3-948B-1728B52AA6E4}">
                <adec:decorative xmlns:adec="http://schemas.microsoft.com/office/drawing/2017/decorative" val="1"/>
              </a:ext>
            </a:extLst>
          </p:cNvPr>
          <p:cNvSpPr/>
          <p:nvPr/>
        </p:nvSpPr>
        <p:spPr>
          <a:xfrm>
            <a:off x="7818095" y="3439590"/>
            <a:ext cx="994500" cy="486600"/>
          </a:xfrm>
          <a:prstGeom prst="roundRect">
            <a:avLst>
              <a:gd name="adj" fmla="val 16667"/>
            </a:avLst>
          </a:prstGeom>
          <a:solidFill>
            <a:srgbClr val="FFFFFF"/>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46" name="Google Shape;646;p33">
            <a:extLst>
              <a:ext uri="{C183D7F6-B498-43B3-948B-1728B52AA6E4}">
                <adec:decorative xmlns:adec="http://schemas.microsoft.com/office/drawing/2017/decorative" val="1"/>
              </a:ext>
            </a:extLst>
          </p:cNvPr>
          <p:cNvSpPr/>
          <p:nvPr/>
        </p:nvSpPr>
        <p:spPr>
          <a:xfrm>
            <a:off x="2228850" y="4166413"/>
            <a:ext cx="6618000" cy="377100"/>
          </a:xfrm>
          <a:prstGeom prst="roundRect">
            <a:avLst>
              <a:gd name="adj" fmla="val 16667"/>
            </a:avLst>
          </a:prstGeom>
          <a:solidFill>
            <a:srgbClr val="FFF8EB"/>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47" name="Google Shape;647;p33"/>
          <p:cNvSpPr txBox="1"/>
          <p:nvPr/>
        </p:nvSpPr>
        <p:spPr>
          <a:xfrm>
            <a:off x="2842375" y="4228063"/>
            <a:ext cx="55413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a:solidFill>
                  <a:srgbClr val="233143"/>
                </a:solidFill>
                <a:latin typeface="Arial"/>
                <a:ea typeface="Arial"/>
                <a:cs typeface="Arial"/>
                <a:sym typeface="Arial"/>
              </a:rPr>
              <a:t>Practical takeaway: there is a GSA GWAC solution for every contract type.</a:t>
            </a:r>
            <a:endParaRPr sz="1200">
              <a:solidFill>
                <a:srgbClr val="233143"/>
              </a:solidFill>
              <a:latin typeface="Arial"/>
              <a:ea typeface="Arial"/>
              <a:cs typeface="Arial"/>
              <a:sym typeface="Arial"/>
            </a:endParaRPr>
          </a:p>
        </p:txBody>
      </p:sp>
      <p:sp>
        <p:nvSpPr>
          <p:cNvPr id="649" name="Google Shape;649;p33"/>
          <p:cNvSpPr txBox="1"/>
          <p:nvPr/>
        </p:nvSpPr>
        <p:spPr>
          <a:xfrm>
            <a:off x="2293675" y="3550750"/>
            <a:ext cx="1097400" cy="1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BPAs</a:t>
            </a:r>
            <a:endParaRPr sz="1000" b="1"/>
          </a:p>
        </p:txBody>
      </p:sp>
      <p:sp>
        <p:nvSpPr>
          <p:cNvPr id="650" name="Google Shape;650;p33"/>
          <p:cNvSpPr txBox="1"/>
          <p:nvPr/>
        </p:nvSpPr>
        <p:spPr>
          <a:xfrm>
            <a:off x="5063837" y="3559178"/>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800" b="1">
              <a:solidFill>
                <a:srgbClr val="233143"/>
              </a:solidFill>
            </a:endParaRPr>
          </a:p>
        </p:txBody>
      </p:sp>
      <p:sp>
        <p:nvSpPr>
          <p:cNvPr id="651" name="Google Shape;651;p33"/>
          <p:cNvSpPr txBox="1"/>
          <p:nvPr/>
        </p:nvSpPr>
        <p:spPr>
          <a:xfrm>
            <a:off x="6425899" y="3559178"/>
            <a:ext cx="12687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800" b="1">
              <a:solidFill>
                <a:srgbClr val="233143"/>
              </a:solidFill>
            </a:endParaRPr>
          </a:p>
        </p:txBody>
      </p:sp>
      <p:sp>
        <p:nvSpPr>
          <p:cNvPr id="652" name="Google Shape;652;p33"/>
          <p:cNvSpPr txBox="1"/>
          <p:nvPr/>
        </p:nvSpPr>
        <p:spPr>
          <a:xfrm>
            <a:off x="7818125" y="3559175"/>
            <a:ext cx="994500" cy="1923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800" b="1">
                <a:solidFill>
                  <a:srgbClr val="233143"/>
                </a:solidFill>
              </a:rPr>
              <a:t>Yes</a:t>
            </a:r>
            <a:endParaRPr sz="800" b="1">
              <a:solidFill>
                <a:srgbClr val="233143"/>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BB65E230-D119-098F-6B86-A671BA0EA653}"/>
              </a:ext>
            </a:extLst>
          </p:cNvPr>
          <p:cNvSpPr>
            <a:spLocks noGrp="1"/>
          </p:cNvSpPr>
          <p:nvPr>
            <p:ph type="title" idx="4294967295"/>
          </p:nvPr>
        </p:nvSpPr>
        <p:spPr>
          <a:xfrm>
            <a:off x="628650" y="274638"/>
            <a:ext cx="7886700" cy="672419"/>
          </a:xfrm>
          <a:prstGeom prst="rect">
            <a:avLst/>
          </a:prstGeom>
        </p:spPr>
        <p:txBody>
          <a:bodyPr/>
          <a:lstStyle/>
          <a:p>
            <a:r>
              <a:rPr lang="en" sz="2800" b="1" dirty="0">
                <a:solidFill>
                  <a:schemeClr val="dk1"/>
                </a:solidFill>
                <a:latin typeface="Merriweather"/>
                <a:ea typeface="Merriweather"/>
                <a:cs typeface="Merriweather"/>
                <a:sym typeface="Merriweather"/>
              </a:rPr>
              <a:t>Meet your Speakers</a:t>
            </a:r>
            <a:endParaRPr lang="en-US" sz="2800" dirty="0"/>
          </a:p>
        </p:txBody>
      </p:sp>
      <p:pic>
        <p:nvPicPr>
          <p:cNvPr id="86" name="Google Shape;86;p16" descr="Paul Bowen, the GSA GWACs program manager, is smiling in a headshot while wearing a business suit."/>
          <p:cNvPicPr preferRelativeResize="0"/>
          <p:nvPr/>
        </p:nvPicPr>
        <p:blipFill>
          <a:blip r:embed="rId4">
            <a:alphaModFix/>
          </a:blip>
          <a:stretch>
            <a:fillRect/>
          </a:stretch>
        </p:blipFill>
        <p:spPr>
          <a:xfrm>
            <a:off x="3774600" y="1320150"/>
            <a:ext cx="1596300" cy="1868850"/>
          </a:xfrm>
          <a:prstGeom prst="rect">
            <a:avLst/>
          </a:prstGeom>
          <a:noFill/>
          <a:ln>
            <a:noFill/>
          </a:ln>
        </p:spPr>
      </p:pic>
      <p:sp>
        <p:nvSpPr>
          <p:cNvPr id="85" name="Google Shape;85;p16"/>
          <p:cNvSpPr txBox="1"/>
          <p:nvPr/>
        </p:nvSpPr>
        <p:spPr>
          <a:xfrm>
            <a:off x="2191200" y="3407575"/>
            <a:ext cx="47631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Merriweather"/>
                <a:ea typeface="Merriweather"/>
                <a:cs typeface="Merriweather"/>
                <a:sym typeface="Merriweather"/>
              </a:rPr>
              <a:t>Paul Bowen</a:t>
            </a:r>
            <a:endParaRPr sz="1600">
              <a:solidFill>
                <a:schemeClr val="dk1"/>
              </a:solidFill>
              <a:latin typeface="Merriweather"/>
              <a:ea typeface="Merriweather"/>
              <a:cs typeface="Merriweather"/>
              <a:sym typeface="Merriweather"/>
            </a:endParaRPr>
          </a:p>
          <a:p>
            <a:pPr marL="0" lvl="0" indent="0" algn="ctr" rtl="0">
              <a:spcBef>
                <a:spcPts val="0"/>
              </a:spcBef>
              <a:spcAft>
                <a:spcPts val="0"/>
              </a:spcAft>
              <a:buNone/>
            </a:pPr>
            <a:r>
              <a:rPr lang="en" sz="1600">
                <a:solidFill>
                  <a:schemeClr val="dk1"/>
                </a:solidFill>
                <a:latin typeface="Merriweather"/>
                <a:ea typeface="Merriweather"/>
                <a:cs typeface="Merriweather"/>
                <a:sym typeface="Merriweather"/>
              </a:rPr>
              <a:t>GSA GWACs</a:t>
            </a:r>
            <a:endParaRPr sz="1600">
              <a:solidFill>
                <a:schemeClr val="dk1"/>
              </a:solidFill>
              <a:latin typeface="Merriweather"/>
              <a:ea typeface="Merriweather"/>
              <a:cs typeface="Merriweather"/>
              <a:sym typeface="Merriweather"/>
            </a:endParaRPr>
          </a:p>
          <a:p>
            <a:pPr marL="0" lvl="0" indent="0" algn="ctr" rtl="0">
              <a:spcBef>
                <a:spcPts val="0"/>
              </a:spcBef>
              <a:spcAft>
                <a:spcPts val="0"/>
              </a:spcAft>
              <a:buNone/>
            </a:pPr>
            <a:r>
              <a:rPr lang="en" sz="1600">
                <a:solidFill>
                  <a:schemeClr val="dk1"/>
                </a:solidFill>
                <a:latin typeface="Merriweather"/>
                <a:ea typeface="Merriweather"/>
                <a:cs typeface="Merriweather"/>
                <a:sym typeface="Merriweather"/>
              </a:rPr>
              <a:t>Paul.Bowen@gsa.gov</a:t>
            </a:r>
            <a:endParaRPr sz="1600">
              <a:latin typeface="Merriweather"/>
              <a:ea typeface="Merriweather"/>
              <a:cs typeface="Merriweather"/>
              <a:sym typeface="Merriweathe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62" name="Google Shape;662;p34"/>
          <p:cNvSpPr txBox="1">
            <a:spLocks noGrp="1"/>
          </p:cNvSpPr>
          <p:nvPr>
            <p:ph type="title" idx="4294967295"/>
          </p:nvPr>
        </p:nvSpPr>
        <p:spPr>
          <a:xfrm>
            <a:off x="315468" y="274320"/>
            <a:ext cx="6035100" cy="346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233143"/>
                </a:solidFill>
                <a:effectLst/>
                <a:uLnTx/>
                <a:uFillTx/>
                <a:latin typeface="Play"/>
                <a:ea typeface="Play"/>
                <a:cs typeface="Play"/>
                <a:sym typeface="Play"/>
              </a:rPr>
              <a:t>How to use those contract-type rules in practice</a:t>
            </a:r>
            <a:endParaRPr kumimoji="0" lang="en-US" sz="1200" b="0" i="0" u="none" strike="noStrike" kern="0" cap="none" spc="0" normalizeH="0" baseline="0" noProof="0" dirty="0">
              <a:ln>
                <a:noFill/>
              </a:ln>
              <a:solidFill>
                <a:srgbClr val="000000"/>
              </a:solidFill>
              <a:effectLst/>
              <a:uLnTx/>
              <a:uFillTx/>
              <a:latin typeface="Play"/>
              <a:ea typeface="Play"/>
              <a:cs typeface="Play"/>
              <a:sym typeface="Play"/>
            </a:endParaRPr>
          </a:p>
        </p:txBody>
      </p:sp>
      <p:sp>
        <p:nvSpPr>
          <p:cNvPr id="663" name="Google Shape;663;p34"/>
          <p:cNvSpPr txBox="1"/>
          <p:nvPr/>
        </p:nvSpPr>
        <p:spPr>
          <a:xfrm>
            <a:off x="315468" y="612874"/>
            <a:ext cx="72696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rgbClr val="5C6A79"/>
                </a:solidFill>
                <a:latin typeface="Arial"/>
                <a:ea typeface="Arial"/>
                <a:cs typeface="Arial"/>
                <a:sym typeface="Arial"/>
              </a:rPr>
              <a:t>The ordering team still has to choose the best-fit structure at the task-order level; the GWAC only defines what is allowed.</a:t>
            </a:r>
            <a:endParaRPr sz="1100"/>
          </a:p>
        </p:txBody>
      </p:sp>
      <p:sp>
        <p:nvSpPr>
          <p:cNvPr id="661" name="Google Shape;661;p34"/>
          <p:cNvSpPr/>
          <p:nvPr/>
        </p:nvSpPr>
        <p:spPr>
          <a:xfrm>
            <a:off x="7920990" y="123444"/>
            <a:ext cx="1097400" cy="205800"/>
          </a:xfrm>
          <a:prstGeom prst="roundRect">
            <a:avLst>
              <a:gd name="adj" fmla="val 16667"/>
            </a:avLst>
          </a:prstGeom>
          <a:solidFill>
            <a:srgbClr val="E2EEF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1">
                <a:solidFill>
                  <a:srgbClr val="0A3D78"/>
                </a:solidFill>
                <a:latin typeface="Arial"/>
                <a:ea typeface="Arial"/>
                <a:cs typeface="Arial"/>
                <a:sym typeface="Arial"/>
              </a:rPr>
              <a:t>Contract types</a:t>
            </a:r>
            <a:endParaRPr sz="1100"/>
          </a:p>
        </p:txBody>
      </p:sp>
      <p:sp>
        <p:nvSpPr>
          <p:cNvPr id="665" name="Google Shape;665;p34">
            <a:extLst>
              <a:ext uri="{C183D7F6-B498-43B3-948B-1728B52AA6E4}">
                <adec:decorative xmlns:adec="http://schemas.microsoft.com/office/drawing/2017/decorative" val="1"/>
              </a:ext>
            </a:extLst>
          </p:cNvPr>
          <p:cNvSpPr/>
          <p:nvPr/>
        </p:nvSpPr>
        <p:spPr>
          <a:xfrm>
            <a:off x="315468" y="822960"/>
            <a:ext cx="48000" cy="1474500"/>
          </a:xfrm>
          <a:prstGeom prst="rect">
            <a:avLst/>
          </a:prstGeom>
          <a:solidFill>
            <a:srgbClr val="255C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64" name="Google Shape;664;p34">
            <a:extLst>
              <a:ext uri="{C183D7F6-B498-43B3-948B-1728B52AA6E4}">
                <adec:decorative xmlns:adec="http://schemas.microsoft.com/office/drawing/2017/decorative" val="1"/>
              </a:ext>
            </a:extLst>
          </p:cNvPr>
          <p:cNvSpPr/>
          <p:nvPr/>
        </p:nvSpPr>
        <p:spPr>
          <a:xfrm>
            <a:off x="315475" y="822950"/>
            <a:ext cx="3222150" cy="2260838"/>
          </a:xfrm>
          <a:prstGeom prst="roundRect">
            <a:avLst>
              <a:gd name="adj" fmla="val 16667"/>
            </a:avLst>
          </a:prstGeom>
          <a:solidFill>
            <a:srgbClr val="FAFBFC"/>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66" name="Google Shape;666;p34"/>
          <p:cNvSpPr txBox="1"/>
          <p:nvPr/>
        </p:nvSpPr>
        <p:spPr>
          <a:xfrm>
            <a:off x="397725" y="972388"/>
            <a:ext cx="3115200" cy="1803043"/>
          </a:xfrm>
          <a:prstGeom prst="rect">
            <a:avLst/>
          </a:prstGeom>
          <a:noFill/>
          <a:ln>
            <a:noFill/>
          </a:ln>
        </p:spPr>
        <p:txBody>
          <a:bodyPr spcFirstLastPara="1" wrap="square" lIns="38100" tIns="19050" rIns="38100" bIns="34275" anchor="t" anchorCtr="0">
            <a:spAutoFit/>
          </a:bodyPr>
          <a:lstStyle/>
          <a:p>
            <a:pPr marL="0" marR="0" lvl="0" indent="0" algn="l" rtl="0">
              <a:spcBef>
                <a:spcPts val="0"/>
              </a:spcBef>
              <a:spcAft>
                <a:spcPts val="0"/>
              </a:spcAft>
              <a:buNone/>
            </a:pPr>
            <a:r>
              <a:rPr lang="en" sz="1200" b="1" dirty="0">
                <a:solidFill>
                  <a:srgbClr val="233143"/>
                </a:solidFill>
                <a:latin typeface="Arial"/>
                <a:ea typeface="Arial"/>
                <a:cs typeface="Arial"/>
                <a:sym typeface="Arial"/>
              </a:rPr>
              <a:t>What is consistent across the vehicles</a:t>
            </a:r>
            <a:endParaRPr sz="1200" dirty="0"/>
          </a:p>
          <a:p>
            <a:pPr marL="0" marR="0" lvl="0" indent="0" algn="l" rtl="0">
              <a:spcBef>
                <a:spcPts val="0"/>
              </a:spcBef>
              <a:spcAft>
                <a:spcPts val="0"/>
              </a:spcAft>
              <a:buNone/>
            </a:pPr>
            <a:r>
              <a:rPr lang="en" sz="1200" dirty="0">
                <a:solidFill>
                  <a:srgbClr val="233143"/>
                </a:solidFill>
                <a:latin typeface="Arial"/>
                <a:ea typeface="Arial"/>
                <a:cs typeface="Arial"/>
                <a:sym typeface="Arial"/>
              </a:rPr>
              <a:t>• </a:t>
            </a:r>
            <a:r>
              <a:rPr lang="en" sz="1100" dirty="0">
                <a:solidFill>
                  <a:srgbClr val="233143"/>
                </a:solidFill>
                <a:latin typeface="Arial"/>
                <a:ea typeface="Arial"/>
                <a:cs typeface="Arial"/>
                <a:sym typeface="Arial"/>
              </a:rPr>
              <a:t>Fixed-price is generally the preferred starting point when the requirement is stable and outcomes can be defined clearly.</a:t>
            </a:r>
            <a:endParaRPr sz="1100" dirty="0"/>
          </a:p>
          <a:p>
            <a:pPr marL="0" marR="0" lvl="0" indent="0" algn="l" rtl="0">
              <a:spcBef>
                <a:spcPts val="100"/>
              </a:spcBef>
              <a:spcAft>
                <a:spcPts val="0"/>
              </a:spcAft>
              <a:buNone/>
            </a:pPr>
            <a:r>
              <a:rPr lang="en" sz="1100" dirty="0">
                <a:solidFill>
                  <a:srgbClr val="233143"/>
                </a:solidFill>
                <a:latin typeface="Arial"/>
                <a:ea typeface="Arial"/>
                <a:cs typeface="Arial"/>
                <a:sym typeface="Arial"/>
              </a:rPr>
              <a:t>• Published labor-rate tools on Alliant 2/3, Polaris, STARS III, and VETS 2 apply to T&amp;M and labor-hour work, not every order type.</a:t>
            </a:r>
            <a:endParaRPr sz="1100" dirty="0"/>
          </a:p>
          <a:p>
            <a:pPr marL="0" marR="0" lvl="0" indent="0" algn="l" rtl="0">
              <a:spcBef>
                <a:spcPts val="100"/>
              </a:spcBef>
              <a:spcAft>
                <a:spcPts val="0"/>
              </a:spcAft>
              <a:buNone/>
            </a:pPr>
            <a:r>
              <a:rPr lang="en" sz="1100" dirty="0">
                <a:solidFill>
                  <a:srgbClr val="233143"/>
                </a:solidFill>
                <a:latin typeface="Arial"/>
                <a:ea typeface="Arial"/>
                <a:cs typeface="Arial"/>
                <a:sym typeface="Arial"/>
              </a:rPr>
              <a:t>• Multi-CLIN hybrid structures are often the cleanest way to separate stable work from uncertain work.</a:t>
            </a:r>
            <a:endParaRPr sz="1100" dirty="0"/>
          </a:p>
        </p:txBody>
      </p:sp>
      <p:sp>
        <p:nvSpPr>
          <p:cNvPr id="667" name="Google Shape;667;p34">
            <a:extLst>
              <a:ext uri="{C183D7F6-B498-43B3-948B-1728B52AA6E4}">
                <adec:decorative xmlns:adec="http://schemas.microsoft.com/office/drawing/2017/decorative" val="1"/>
              </a:ext>
            </a:extLst>
          </p:cNvPr>
          <p:cNvSpPr/>
          <p:nvPr/>
        </p:nvSpPr>
        <p:spPr>
          <a:xfrm>
            <a:off x="3631875" y="880400"/>
            <a:ext cx="2709000" cy="1895700"/>
          </a:xfrm>
          <a:prstGeom prst="roundRect">
            <a:avLst>
              <a:gd name="adj" fmla="val 16667"/>
            </a:avLst>
          </a:prstGeom>
          <a:solidFill>
            <a:srgbClr val="FFF8EB"/>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68" name="Google Shape;668;p34"/>
          <p:cNvSpPr txBox="1"/>
          <p:nvPr/>
        </p:nvSpPr>
        <p:spPr>
          <a:xfrm>
            <a:off x="3661225" y="954200"/>
            <a:ext cx="2585400" cy="1815867"/>
          </a:xfrm>
          <a:prstGeom prst="rect">
            <a:avLst/>
          </a:prstGeom>
          <a:noFill/>
          <a:ln>
            <a:noFill/>
          </a:ln>
        </p:spPr>
        <p:txBody>
          <a:bodyPr spcFirstLastPara="1" wrap="square" lIns="38100" tIns="19050" rIns="38100" bIns="34275" anchor="t" anchorCtr="0">
            <a:spAutoFit/>
          </a:bodyPr>
          <a:lstStyle/>
          <a:p>
            <a:pPr marL="0" marR="0" lvl="0" indent="0" algn="l" rtl="0">
              <a:spcBef>
                <a:spcPts val="0"/>
              </a:spcBef>
              <a:spcAft>
                <a:spcPts val="0"/>
              </a:spcAft>
              <a:buNone/>
            </a:pPr>
            <a:r>
              <a:rPr lang="en" sz="1200" b="1" dirty="0">
                <a:solidFill>
                  <a:srgbClr val="233143"/>
                </a:solidFill>
                <a:latin typeface="Arial"/>
                <a:ea typeface="Arial"/>
                <a:cs typeface="Arial"/>
                <a:sym typeface="Arial"/>
              </a:rPr>
              <a:t>Vehicle-specific </a:t>
            </a:r>
            <a:r>
              <a:rPr lang="en" sz="1200" b="1" dirty="0">
                <a:solidFill>
                  <a:srgbClr val="233143"/>
                </a:solidFill>
              </a:rPr>
              <a:t>Notes</a:t>
            </a:r>
            <a:endParaRPr sz="1200" dirty="0"/>
          </a:p>
          <a:p>
            <a:pPr marL="0" marR="0" lvl="0" indent="0" algn="l" rtl="0">
              <a:spcBef>
                <a:spcPts val="0"/>
              </a:spcBef>
              <a:spcAft>
                <a:spcPts val="0"/>
              </a:spcAft>
              <a:buNone/>
            </a:pPr>
            <a:r>
              <a:rPr lang="en" sz="1100" dirty="0">
                <a:solidFill>
                  <a:srgbClr val="233143"/>
                </a:solidFill>
                <a:latin typeface="Arial"/>
                <a:ea typeface="Arial"/>
                <a:cs typeface="Arial"/>
                <a:sym typeface="Arial"/>
              </a:rPr>
              <a:t>• 8(a) STARS III: no cost-reimbursement orders, so teams should avoid forcing uncertain research-like work onto the vehicle.</a:t>
            </a:r>
            <a:endParaRPr sz="1100" dirty="0"/>
          </a:p>
          <a:p>
            <a:pPr marL="0" marR="0" lvl="0" indent="0" algn="l" rtl="0">
              <a:spcBef>
                <a:spcPts val="100"/>
              </a:spcBef>
              <a:spcAft>
                <a:spcPts val="0"/>
              </a:spcAft>
              <a:buNone/>
            </a:pPr>
            <a:r>
              <a:rPr lang="en" sz="1100" dirty="0">
                <a:solidFill>
                  <a:srgbClr val="233143"/>
                </a:solidFill>
                <a:latin typeface="Arial"/>
                <a:ea typeface="Arial"/>
                <a:cs typeface="Arial"/>
                <a:sym typeface="Arial"/>
              </a:rPr>
              <a:t>• Alliant 2/3: broad flexibility, including </a:t>
            </a:r>
            <a:r>
              <a:rPr lang="en" sz="1100" dirty="0">
                <a:solidFill>
                  <a:srgbClr val="233143"/>
                </a:solidFill>
              </a:rPr>
              <a:t>Requierments Orders.</a:t>
            </a:r>
            <a:endParaRPr sz="1100" dirty="0">
              <a:solidFill>
                <a:srgbClr val="233143"/>
              </a:solidFill>
            </a:endParaRPr>
          </a:p>
          <a:p>
            <a:pPr marL="0" lvl="0" indent="0" algn="l" rtl="0">
              <a:spcBef>
                <a:spcPts val="100"/>
              </a:spcBef>
              <a:spcAft>
                <a:spcPts val="0"/>
              </a:spcAft>
              <a:buClr>
                <a:schemeClr val="dk1"/>
              </a:buClr>
              <a:buFont typeface="Arial"/>
              <a:buNone/>
            </a:pPr>
            <a:r>
              <a:rPr lang="en" sz="1100" dirty="0">
                <a:solidFill>
                  <a:srgbClr val="233143"/>
                </a:solidFill>
              </a:rPr>
              <a:t>• Polaris has four separate socio-economic pools.</a:t>
            </a:r>
            <a:endParaRPr sz="1100" dirty="0">
              <a:solidFill>
                <a:srgbClr val="233143"/>
              </a:solidFill>
            </a:endParaRPr>
          </a:p>
          <a:p>
            <a:pPr marL="0" marR="0" lvl="0" indent="0" algn="l" rtl="0">
              <a:spcBef>
                <a:spcPts val="100"/>
              </a:spcBef>
              <a:spcAft>
                <a:spcPts val="0"/>
              </a:spcAft>
              <a:buNone/>
            </a:pPr>
            <a:endParaRPr sz="1200" dirty="0">
              <a:solidFill>
                <a:srgbClr val="233143"/>
              </a:solidFill>
            </a:endParaRPr>
          </a:p>
        </p:txBody>
      </p:sp>
      <p:sp>
        <p:nvSpPr>
          <p:cNvPr id="669" name="Google Shape;669;p34">
            <a:extLst>
              <a:ext uri="{C183D7F6-B498-43B3-948B-1728B52AA6E4}">
                <adec:decorative xmlns:adec="http://schemas.microsoft.com/office/drawing/2017/decorative" val="1"/>
              </a:ext>
            </a:extLst>
          </p:cNvPr>
          <p:cNvSpPr/>
          <p:nvPr/>
        </p:nvSpPr>
        <p:spPr>
          <a:xfrm>
            <a:off x="6340875" y="787581"/>
            <a:ext cx="2462100" cy="1819800"/>
          </a:xfrm>
          <a:prstGeom prst="roundRect">
            <a:avLst>
              <a:gd name="adj" fmla="val 16667"/>
            </a:avLst>
          </a:prstGeom>
          <a:solidFill>
            <a:srgbClr val="EAF5EA"/>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70" name="Google Shape;670;p34"/>
          <p:cNvSpPr txBox="1"/>
          <p:nvPr/>
        </p:nvSpPr>
        <p:spPr>
          <a:xfrm>
            <a:off x="6459825" y="1020200"/>
            <a:ext cx="2311500" cy="900231"/>
          </a:xfrm>
          <a:prstGeom prst="rect">
            <a:avLst/>
          </a:prstGeom>
          <a:noFill/>
          <a:ln>
            <a:noFill/>
          </a:ln>
        </p:spPr>
        <p:txBody>
          <a:bodyPr spcFirstLastPara="1" wrap="square" lIns="38100" tIns="19050" rIns="38100" bIns="34275" anchor="t" anchorCtr="0">
            <a:spAutoFit/>
          </a:bodyPr>
          <a:lstStyle/>
          <a:p>
            <a:pPr marL="0" marR="0" lvl="0" indent="0" algn="l" rtl="0">
              <a:spcBef>
                <a:spcPts val="0"/>
              </a:spcBef>
              <a:spcAft>
                <a:spcPts val="0"/>
              </a:spcAft>
              <a:buNone/>
            </a:pPr>
            <a:r>
              <a:rPr lang="en" sz="1100" dirty="0">
                <a:solidFill>
                  <a:schemeClr val="dk1"/>
                </a:solidFill>
              </a:rPr>
              <a:t>The master contract does not choose the pricing arrangement for you; it only tells you which arrangements are available on that vehicle.</a:t>
            </a:r>
            <a:endParaRPr sz="1200" dirty="0"/>
          </a:p>
        </p:txBody>
      </p:sp>
      <p:sp>
        <p:nvSpPr>
          <p:cNvPr id="671" name="Google Shape;671;p34">
            <a:extLst>
              <a:ext uri="{C183D7F6-B498-43B3-948B-1728B52AA6E4}">
                <adec:decorative xmlns:adec="http://schemas.microsoft.com/office/drawing/2017/decorative" val="1"/>
              </a:ext>
            </a:extLst>
          </p:cNvPr>
          <p:cNvSpPr/>
          <p:nvPr/>
        </p:nvSpPr>
        <p:spPr>
          <a:xfrm>
            <a:off x="277775" y="3137406"/>
            <a:ext cx="8503800" cy="461100"/>
          </a:xfrm>
          <a:prstGeom prst="roundRect">
            <a:avLst>
              <a:gd name="adj" fmla="val 16667"/>
            </a:avLst>
          </a:prstGeom>
          <a:solidFill>
            <a:srgbClr val="E2EEFA"/>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72" name="Google Shape;672;p34"/>
          <p:cNvSpPr txBox="1"/>
          <p:nvPr/>
        </p:nvSpPr>
        <p:spPr>
          <a:xfrm>
            <a:off x="339425" y="3205528"/>
            <a:ext cx="8380500" cy="315600"/>
          </a:xfrm>
          <a:prstGeom prst="rect">
            <a:avLst/>
          </a:prstGeom>
          <a:noFill/>
          <a:ln>
            <a:noFill/>
          </a:ln>
        </p:spPr>
        <p:txBody>
          <a:bodyPr spcFirstLastPara="1" wrap="square" lIns="38100" tIns="19050" rIns="38100" bIns="34275" anchor="t" anchorCtr="0">
            <a:spAutoFit/>
          </a:bodyPr>
          <a:lstStyle/>
          <a:p>
            <a:pPr marL="0" marR="0" lvl="0" indent="0" algn="l" rtl="0">
              <a:spcBef>
                <a:spcPts val="0"/>
              </a:spcBef>
              <a:spcAft>
                <a:spcPts val="0"/>
              </a:spcAft>
              <a:buNone/>
            </a:pPr>
            <a:r>
              <a:rPr lang="en" sz="900" b="1" dirty="0">
                <a:solidFill>
                  <a:srgbClr val="233143"/>
                </a:solidFill>
                <a:latin typeface="Arial"/>
                <a:ea typeface="Arial"/>
                <a:cs typeface="Arial"/>
                <a:sym typeface="Arial"/>
              </a:rPr>
              <a:t>Scenario 1: stable migration or managed service</a:t>
            </a:r>
            <a:endParaRPr sz="1100" dirty="0"/>
          </a:p>
          <a:p>
            <a:pPr marL="0" marR="0" lvl="0" indent="0" algn="l" rtl="0">
              <a:spcBef>
                <a:spcPts val="0"/>
              </a:spcBef>
              <a:spcAft>
                <a:spcPts val="0"/>
              </a:spcAft>
              <a:buNone/>
            </a:pPr>
            <a:r>
              <a:rPr lang="en" sz="800" dirty="0">
                <a:solidFill>
                  <a:srgbClr val="233143"/>
                </a:solidFill>
                <a:latin typeface="Arial"/>
                <a:ea typeface="Arial"/>
                <a:cs typeface="Arial"/>
                <a:sym typeface="Arial"/>
              </a:rPr>
              <a:t>• Bias toward firm-fixed-price or another fixed-price structure when deliverables, service levels, and acceptance criteria can be defined up front.</a:t>
            </a:r>
            <a:endParaRPr sz="1100" dirty="0"/>
          </a:p>
        </p:txBody>
      </p:sp>
      <p:sp>
        <p:nvSpPr>
          <p:cNvPr id="673" name="Google Shape;673;p34">
            <a:extLst>
              <a:ext uri="{C183D7F6-B498-43B3-948B-1728B52AA6E4}">
                <adec:decorative xmlns:adec="http://schemas.microsoft.com/office/drawing/2017/decorative" val="1"/>
              </a:ext>
            </a:extLst>
          </p:cNvPr>
          <p:cNvSpPr/>
          <p:nvPr/>
        </p:nvSpPr>
        <p:spPr>
          <a:xfrm>
            <a:off x="277775" y="3669425"/>
            <a:ext cx="8503800" cy="461100"/>
          </a:xfrm>
          <a:prstGeom prst="roundRect">
            <a:avLst>
              <a:gd name="adj" fmla="val 16667"/>
            </a:avLst>
          </a:prstGeom>
          <a:solidFill>
            <a:srgbClr val="FAFBFC"/>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74" name="Google Shape;674;p34"/>
          <p:cNvSpPr txBox="1"/>
          <p:nvPr/>
        </p:nvSpPr>
        <p:spPr>
          <a:xfrm>
            <a:off x="339425" y="3680675"/>
            <a:ext cx="8380500" cy="438600"/>
          </a:xfrm>
          <a:prstGeom prst="rect">
            <a:avLst/>
          </a:prstGeom>
          <a:noFill/>
          <a:ln>
            <a:noFill/>
          </a:ln>
        </p:spPr>
        <p:txBody>
          <a:bodyPr spcFirstLastPara="1" wrap="square" lIns="38100" tIns="19050" rIns="38100" bIns="34275" anchor="t" anchorCtr="0">
            <a:spAutoFit/>
          </a:bodyPr>
          <a:lstStyle/>
          <a:p>
            <a:pPr marL="0" marR="0" lvl="0" indent="0" algn="l" rtl="0">
              <a:spcBef>
                <a:spcPts val="0"/>
              </a:spcBef>
              <a:spcAft>
                <a:spcPts val="0"/>
              </a:spcAft>
              <a:buNone/>
            </a:pPr>
            <a:r>
              <a:rPr lang="en" sz="900" b="1" dirty="0">
                <a:solidFill>
                  <a:srgbClr val="233143"/>
                </a:solidFill>
                <a:latin typeface="Arial"/>
                <a:ea typeface="Arial"/>
                <a:cs typeface="Arial"/>
                <a:sym typeface="Arial"/>
              </a:rPr>
              <a:t>Scenario 2: uncertain effort with evolving labor mix</a:t>
            </a:r>
            <a:endParaRPr sz="1100" dirty="0"/>
          </a:p>
          <a:p>
            <a:pPr marL="0" marR="0" lvl="0" indent="0" algn="l" rtl="0">
              <a:spcBef>
                <a:spcPts val="0"/>
              </a:spcBef>
              <a:spcAft>
                <a:spcPts val="0"/>
              </a:spcAft>
              <a:buNone/>
            </a:pPr>
            <a:r>
              <a:rPr lang="en" sz="800" dirty="0">
                <a:solidFill>
                  <a:srgbClr val="233143"/>
                </a:solidFill>
                <a:latin typeface="Arial"/>
                <a:ea typeface="Arial"/>
                <a:cs typeface="Arial"/>
                <a:sym typeface="Arial"/>
              </a:rPr>
              <a:t>• Use T&amp;M or labor-hour more cautiously and only where the requirement cannot be priced responsibly as fixed-price; benchmark labor rates help but do not replace order-level price analysis.</a:t>
            </a:r>
            <a:endParaRPr sz="1100" dirty="0"/>
          </a:p>
        </p:txBody>
      </p:sp>
      <p:sp>
        <p:nvSpPr>
          <p:cNvPr id="675" name="Google Shape;675;p34">
            <a:extLst>
              <a:ext uri="{C183D7F6-B498-43B3-948B-1728B52AA6E4}">
                <adec:decorative xmlns:adec="http://schemas.microsoft.com/office/drawing/2017/decorative" val="1"/>
              </a:ext>
            </a:extLst>
          </p:cNvPr>
          <p:cNvSpPr/>
          <p:nvPr/>
        </p:nvSpPr>
        <p:spPr>
          <a:xfrm>
            <a:off x="299175" y="4185407"/>
            <a:ext cx="8503800" cy="438600"/>
          </a:xfrm>
          <a:prstGeom prst="roundRect">
            <a:avLst>
              <a:gd name="adj" fmla="val 16667"/>
            </a:avLst>
          </a:prstGeom>
          <a:solidFill>
            <a:srgbClr val="E2EEFA"/>
          </a:solidFill>
          <a:ln w="9525" cap="flat" cmpd="sng">
            <a:solidFill>
              <a:srgbClr val="CBD4D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76" name="Google Shape;676;p34"/>
          <p:cNvSpPr txBox="1"/>
          <p:nvPr/>
        </p:nvSpPr>
        <p:spPr>
          <a:xfrm>
            <a:off x="324725" y="4156447"/>
            <a:ext cx="8380500" cy="315600"/>
          </a:xfrm>
          <a:prstGeom prst="rect">
            <a:avLst/>
          </a:prstGeom>
          <a:noFill/>
          <a:ln>
            <a:noFill/>
          </a:ln>
        </p:spPr>
        <p:txBody>
          <a:bodyPr spcFirstLastPara="1" wrap="square" lIns="38100" tIns="19050" rIns="38100" bIns="34275" anchor="t" anchorCtr="0">
            <a:spAutoFit/>
          </a:bodyPr>
          <a:lstStyle/>
          <a:p>
            <a:pPr marL="0" marR="0" lvl="0" indent="0" algn="l" rtl="0">
              <a:spcBef>
                <a:spcPts val="0"/>
              </a:spcBef>
              <a:spcAft>
                <a:spcPts val="0"/>
              </a:spcAft>
              <a:buNone/>
            </a:pPr>
            <a:r>
              <a:rPr lang="en" sz="900" b="1" dirty="0">
                <a:solidFill>
                  <a:srgbClr val="233143"/>
                </a:solidFill>
                <a:latin typeface="Arial"/>
                <a:ea typeface="Arial"/>
                <a:cs typeface="Arial"/>
                <a:sym typeface="Arial"/>
              </a:rPr>
              <a:t>Scenario 3: mixed requirement</a:t>
            </a:r>
            <a:endParaRPr sz="1100" dirty="0"/>
          </a:p>
          <a:p>
            <a:pPr marL="0" marR="0" lvl="0" indent="0" algn="l" rtl="0">
              <a:spcBef>
                <a:spcPts val="0"/>
              </a:spcBef>
              <a:spcAft>
                <a:spcPts val="0"/>
              </a:spcAft>
              <a:buNone/>
            </a:pPr>
            <a:r>
              <a:rPr lang="en" sz="800" dirty="0">
                <a:solidFill>
                  <a:srgbClr val="233143"/>
                </a:solidFill>
                <a:latin typeface="Arial"/>
                <a:ea typeface="Arial"/>
                <a:cs typeface="Arial"/>
                <a:sym typeface="Arial"/>
              </a:rPr>
              <a:t>• Use hybrid CLINs to isolate the uncertain portion instead of putting the entire order on a more permissive type than necessary.</a:t>
            </a:r>
            <a:endParaRPr sz="1100" dirty="0"/>
          </a:p>
        </p:txBody>
      </p:sp>
      <p:sp>
        <p:nvSpPr>
          <p:cNvPr id="657" name="Google Shape;657;p34">
            <a:extLst>
              <a:ext uri="{C183D7F6-B498-43B3-948B-1728B52AA6E4}">
                <adec:decorative xmlns:adec="http://schemas.microsoft.com/office/drawing/2017/decorative" val="1"/>
              </a:ext>
            </a:extLst>
          </p:cNvPr>
          <p:cNvSpPr/>
          <p:nvPr/>
        </p:nvSpPr>
        <p:spPr>
          <a:xfrm>
            <a:off x="0" y="4917186"/>
            <a:ext cx="9143700" cy="226200"/>
          </a:xfrm>
          <a:prstGeom prst="rect">
            <a:avLst/>
          </a:prstGeom>
          <a:solidFill>
            <a:srgbClr val="0A3D7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58" name="Google Shape;658;p34"/>
          <p:cNvSpPr txBox="1"/>
          <p:nvPr/>
        </p:nvSpPr>
        <p:spPr>
          <a:xfrm>
            <a:off x="123444" y="4965192"/>
            <a:ext cx="960000" cy="177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700" b="1">
                <a:solidFill>
                  <a:srgbClr val="FFFFFF"/>
                </a:solidFill>
                <a:latin typeface="Arial"/>
                <a:ea typeface="Arial"/>
                <a:cs typeface="Arial"/>
                <a:sym typeface="Arial"/>
              </a:rPr>
              <a:t>GSA GWACs</a:t>
            </a:r>
            <a:endParaRPr sz="1100"/>
          </a:p>
        </p:txBody>
      </p:sp>
      <p:sp>
        <p:nvSpPr>
          <p:cNvPr id="659" name="Google Shape;659;p34"/>
          <p:cNvSpPr txBox="1"/>
          <p:nvPr/>
        </p:nvSpPr>
        <p:spPr>
          <a:xfrm>
            <a:off x="7989570" y="4965192"/>
            <a:ext cx="1028700" cy="1770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700">
                <a:solidFill>
                  <a:srgbClr val="FFFFFF"/>
                </a:solidFill>
                <a:latin typeface="Arial"/>
                <a:ea typeface="Arial"/>
                <a:cs typeface="Arial"/>
                <a:sym typeface="Arial"/>
              </a:rPr>
              <a:t>Prepared March 2026</a:t>
            </a:r>
            <a:endParaRPr sz="110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F3F6"/>
        </a:solidFill>
        <a:effectLst/>
      </p:bgPr>
    </p:bg>
    <p:spTree>
      <p:nvGrpSpPr>
        <p:cNvPr id="1" name="Shape 680"/>
        <p:cNvGrpSpPr/>
        <p:nvPr/>
      </p:nvGrpSpPr>
      <p:grpSpPr>
        <a:xfrm>
          <a:off x="0" y="0"/>
          <a:ext cx="0" cy="0"/>
          <a:chOff x="0" y="0"/>
          <a:chExt cx="0" cy="0"/>
        </a:xfrm>
      </p:grpSpPr>
      <p:sp>
        <p:nvSpPr>
          <p:cNvPr id="685" name="Google Shape;685;p35"/>
          <p:cNvSpPr txBox="1">
            <a:spLocks noGrp="1"/>
          </p:cNvSpPr>
          <p:nvPr>
            <p:ph type="title" idx="4294967295"/>
          </p:nvPr>
        </p:nvSpPr>
        <p:spPr>
          <a:xfrm>
            <a:off x="315476" y="288025"/>
            <a:ext cx="6420900" cy="346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How GSA GWACs handle ancillary items and services</a:t>
            </a:r>
            <a:endParaRPr kumimoji="0" lang="en-US" sz="1800" b="0" i="0" u="none" strike="noStrike" kern="0" cap="none" spc="0" normalizeH="0" baseline="0" noProof="0" dirty="0">
              <a:ln>
                <a:noFill/>
              </a:ln>
              <a:solidFill>
                <a:srgbClr val="0B3A6E"/>
              </a:solidFill>
              <a:effectLst/>
              <a:uLnTx/>
              <a:uFillTx/>
              <a:latin typeface="Play"/>
              <a:ea typeface="Play"/>
              <a:cs typeface="Play"/>
              <a:sym typeface="Play"/>
            </a:endParaRPr>
          </a:p>
        </p:txBody>
      </p:sp>
      <p:sp>
        <p:nvSpPr>
          <p:cNvPr id="684" name="Google Shape;684;p35"/>
          <p:cNvSpPr/>
          <p:nvPr/>
        </p:nvSpPr>
        <p:spPr>
          <a:xfrm>
            <a:off x="7943850" y="123444"/>
            <a:ext cx="1062900" cy="192000"/>
          </a:xfrm>
          <a:prstGeom prst="roundRect">
            <a:avLst>
              <a:gd name="adj" fmla="val 16667"/>
            </a:avLst>
          </a:prstGeom>
          <a:solidFill>
            <a:srgbClr val="E2EEF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700" b="1">
                <a:solidFill>
                  <a:srgbClr val="1F5A99"/>
                </a:solidFill>
                <a:latin typeface="Arial"/>
                <a:ea typeface="Arial"/>
                <a:cs typeface="Arial"/>
                <a:sym typeface="Arial"/>
              </a:rPr>
              <a:t>Ancillary rules</a:t>
            </a:r>
            <a:endParaRPr sz="700">
              <a:solidFill>
                <a:srgbClr val="1F5A99"/>
              </a:solidFill>
            </a:endParaRPr>
          </a:p>
        </p:txBody>
      </p:sp>
      <p:sp>
        <p:nvSpPr>
          <p:cNvPr id="686" name="Google Shape;686;p35">
            <a:extLst>
              <a:ext uri="{C183D7F6-B498-43B3-948B-1728B52AA6E4}">
                <adec:decorative xmlns:adec="http://schemas.microsoft.com/office/drawing/2017/decorative" val="1"/>
              </a:ext>
            </a:extLst>
          </p:cNvPr>
          <p:cNvSpPr/>
          <p:nvPr/>
        </p:nvSpPr>
        <p:spPr>
          <a:xfrm>
            <a:off x="315468" y="822960"/>
            <a:ext cx="41100" cy="3086100"/>
          </a:xfrm>
          <a:prstGeom prst="rect">
            <a:avLst/>
          </a:prstGeom>
          <a:solidFill>
            <a:srgbClr val="255C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87" name="Google Shape;687;p35"/>
          <p:cNvSpPr/>
          <p:nvPr/>
        </p:nvSpPr>
        <p:spPr>
          <a:xfrm>
            <a:off x="793075" y="822950"/>
            <a:ext cx="8050200" cy="3086100"/>
          </a:xfrm>
          <a:prstGeom prst="roundRect">
            <a:avLst>
              <a:gd name="adj" fmla="val 16667"/>
            </a:avLst>
          </a:prstGeom>
          <a:solidFill>
            <a:srgbClr val="FCF6E5"/>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457200" lvl="0" indent="-317500" algn="l" rtl="0">
              <a:lnSpc>
                <a:spcPct val="115000"/>
              </a:lnSpc>
              <a:spcBef>
                <a:spcPts val="200"/>
              </a:spcBef>
              <a:spcAft>
                <a:spcPts val="0"/>
              </a:spcAft>
              <a:buClr>
                <a:srgbClr val="0B3A6E"/>
              </a:buClr>
              <a:buSzPts val="1400"/>
              <a:buChar char="●"/>
            </a:pPr>
            <a:r>
              <a:rPr lang="en">
                <a:solidFill>
                  <a:srgbClr val="0B3A6E"/>
                </a:solidFill>
              </a:rPr>
              <a:t>A</a:t>
            </a:r>
            <a:r>
              <a:rPr lang="en" sz="1600">
                <a:solidFill>
                  <a:srgbClr val="0B3A6E"/>
                </a:solidFill>
              </a:rPr>
              <a:t>ncillary Support - must be integral and necessary to the IT services-based solution.</a:t>
            </a:r>
            <a:endParaRPr sz="1600">
              <a:solidFill>
                <a:srgbClr val="0B3A6E"/>
              </a:solidFill>
            </a:endParaRPr>
          </a:p>
          <a:p>
            <a:pPr marL="914400" lvl="1" indent="-330200" algn="l" rtl="0">
              <a:lnSpc>
                <a:spcPct val="115000"/>
              </a:lnSpc>
              <a:spcBef>
                <a:spcPts val="0"/>
              </a:spcBef>
              <a:spcAft>
                <a:spcPts val="0"/>
              </a:spcAft>
              <a:buClr>
                <a:srgbClr val="0B3A6E"/>
              </a:buClr>
              <a:buSzPts val="1600"/>
              <a:buChar char="○"/>
            </a:pPr>
            <a:r>
              <a:rPr lang="en" sz="1600">
                <a:solidFill>
                  <a:srgbClr val="0B3A6E"/>
                </a:solidFill>
              </a:rPr>
              <a:t>Ancillary Services (i.e. clerical support; training; construction, alteration and repair, etc.). </a:t>
            </a:r>
            <a:endParaRPr sz="1600">
              <a:solidFill>
                <a:srgbClr val="0B3A6E"/>
              </a:solidFill>
            </a:endParaRPr>
          </a:p>
          <a:p>
            <a:pPr marL="914400" lvl="1" indent="-330200" algn="l" rtl="0">
              <a:lnSpc>
                <a:spcPct val="115000"/>
              </a:lnSpc>
              <a:spcBef>
                <a:spcPts val="0"/>
              </a:spcBef>
              <a:spcAft>
                <a:spcPts val="0"/>
              </a:spcAft>
              <a:buClr>
                <a:srgbClr val="0B3A6E"/>
              </a:buClr>
              <a:buSzPts val="1600"/>
              <a:buChar char="○"/>
            </a:pPr>
            <a:r>
              <a:rPr lang="en" sz="1600">
                <a:solidFill>
                  <a:srgbClr val="0B3A6E"/>
                </a:solidFill>
              </a:rPr>
              <a:t>Ancillary Equipment (hardware, software, licenses, racks, mounts, etc.). </a:t>
            </a:r>
            <a:endParaRPr sz="1600">
              <a:solidFill>
                <a:srgbClr val="0B3A6E"/>
              </a:solidFill>
            </a:endParaRPr>
          </a:p>
          <a:p>
            <a:pPr marL="914400" lvl="1" indent="-330200" algn="l" rtl="0">
              <a:lnSpc>
                <a:spcPct val="115000"/>
              </a:lnSpc>
              <a:spcBef>
                <a:spcPts val="0"/>
              </a:spcBef>
              <a:spcAft>
                <a:spcPts val="0"/>
              </a:spcAft>
              <a:buClr>
                <a:srgbClr val="0B3A6E"/>
              </a:buClr>
              <a:buSzPts val="1600"/>
              <a:buChar char="○"/>
            </a:pPr>
            <a:r>
              <a:rPr lang="en" sz="1600">
                <a:solidFill>
                  <a:srgbClr val="0B3A6E"/>
                </a:solidFill>
              </a:rPr>
              <a:t>Telecommunications, Wireless, and Satellite products and services. </a:t>
            </a:r>
            <a:endParaRPr sz="1600">
              <a:solidFill>
                <a:srgbClr val="0B3A6E"/>
              </a:solidFill>
            </a:endParaRPr>
          </a:p>
          <a:p>
            <a:pPr marL="914400" lvl="1" indent="-330200" algn="l" rtl="0">
              <a:spcBef>
                <a:spcPts val="100"/>
              </a:spcBef>
              <a:spcAft>
                <a:spcPts val="0"/>
              </a:spcAft>
              <a:buClr>
                <a:srgbClr val="0B3A6E"/>
              </a:buClr>
              <a:buSzPts val="1600"/>
              <a:buChar char="○"/>
            </a:pPr>
            <a:r>
              <a:rPr lang="en" sz="1600">
                <a:solidFill>
                  <a:srgbClr val="0B3A6E"/>
                </a:solidFill>
              </a:rPr>
              <a:t>Ordering teams should use scope reviews and clear CLIN structuring when ancillary content becomes material.</a:t>
            </a:r>
            <a:endParaRPr sz="1600">
              <a:solidFill>
                <a:srgbClr val="0B3A6E"/>
              </a:solidFill>
            </a:endParaRPr>
          </a:p>
          <a:p>
            <a:pPr marL="0" lvl="0" indent="0" algn="l" rtl="0">
              <a:lnSpc>
                <a:spcPct val="115000"/>
              </a:lnSpc>
              <a:spcBef>
                <a:spcPts val="200"/>
              </a:spcBef>
              <a:spcAft>
                <a:spcPts val="0"/>
              </a:spcAft>
              <a:buNone/>
            </a:pPr>
            <a:endParaRPr sz="1800">
              <a:solidFill>
                <a:srgbClr val="424242"/>
              </a:solidFill>
            </a:endParaRPr>
          </a:p>
        </p:txBody>
      </p:sp>
      <p:sp>
        <p:nvSpPr>
          <p:cNvPr id="688" name="Google Shape;688;p35"/>
          <p:cNvSpPr/>
          <p:nvPr/>
        </p:nvSpPr>
        <p:spPr>
          <a:xfrm>
            <a:off x="315475" y="4011925"/>
            <a:ext cx="8424900" cy="526200"/>
          </a:xfrm>
          <a:prstGeom prst="roundRect">
            <a:avLst>
              <a:gd name="adj" fmla="val 16667"/>
            </a:avLst>
          </a:prstGeom>
          <a:solidFill>
            <a:srgbClr val="0A3D78"/>
          </a:solidFill>
          <a:ln w="9525" cap="flat" cmpd="sng">
            <a:solidFill>
              <a:srgbClr val="CBD4DD"/>
            </a:solidFill>
            <a:prstDash val="solid"/>
            <a:miter lim="800000"/>
            <a:headEnd type="none" w="sm" len="sm"/>
            <a:tailEnd type="none" w="sm" len="sm"/>
          </a:ln>
        </p:spPr>
        <p:txBody>
          <a:bodyPr spcFirstLastPara="1" wrap="square" lIns="95250" tIns="76200" rIns="95250" bIns="76200" anchor="ctr" anchorCtr="0">
            <a:noAutofit/>
          </a:bodyPr>
          <a:lstStyle/>
          <a:p>
            <a:pPr marL="0" marR="0" lvl="0" indent="0" algn="ctr" rtl="0">
              <a:spcBef>
                <a:spcPts val="0"/>
              </a:spcBef>
              <a:spcAft>
                <a:spcPts val="0"/>
              </a:spcAft>
              <a:buNone/>
            </a:pPr>
            <a:r>
              <a:rPr lang="en" sz="1200" b="1">
                <a:solidFill>
                  <a:srgbClr val="FFFFFF"/>
                </a:solidFill>
                <a:latin typeface="Arial"/>
                <a:ea typeface="Arial"/>
                <a:cs typeface="Arial"/>
                <a:sym typeface="Arial"/>
              </a:rPr>
              <a:t>These GWACs are not product-only or facilities vehicles; ancillary content is allowed only to the extent it supports the IT Services outcome</a:t>
            </a:r>
            <a:endParaRPr sz="1200"/>
          </a:p>
        </p:txBody>
      </p:sp>
      <p:pic>
        <p:nvPicPr>
          <p:cNvPr id="3" name="Picture 2" descr="GSA GWACs footer banner stating that it was prepared in March 2026.">
            <a:extLst>
              <a:ext uri="{FF2B5EF4-FFF2-40B4-BE49-F238E27FC236}">
                <a16:creationId xmlns:a16="http://schemas.microsoft.com/office/drawing/2014/main" id="{17C0C142-458D-3B4F-9E15-DF5C55E99DA7}"/>
              </a:ext>
            </a:extLst>
          </p:cNvPr>
          <p:cNvPicPr>
            <a:picLocks noChangeAspect="1"/>
          </p:cNvPicPr>
          <p:nvPr/>
        </p:nvPicPr>
        <p:blipFill>
          <a:blip r:embed="rId4"/>
          <a:stretch>
            <a:fillRect/>
          </a:stretch>
        </p:blipFill>
        <p:spPr>
          <a:xfrm>
            <a:off x="0" y="4905756"/>
            <a:ext cx="9144000" cy="228600"/>
          </a:xfrm>
          <a:prstGeom prst="rect">
            <a:avLst/>
          </a:prstGeom>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F3F6"/>
        </a:solidFill>
        <a:effectLst/>
      </p:bgPr>
    </p:bg>
    <p:spTree>
      <p:nvGrpSpPr>
        <p:cNvPr id="1" name="Shape 692"/>
        <p:cNvGrpSpPr/>
        <p:nvPr/>
      </p:nvGrpSpPr>
      <p:grpSpPr>
        <a:xfrm>
          <a:off x="0" y="0"/>
          <a:ext cx="0" cy="0"/>
          <a:chOff x="0" y="0"/>
          <a:chExt cx="0" cy="0"/>
        </a:xfrm>
      </p:grpSpPr>
      <p:sp>
        <p:nvSpPr>
          <p:cNvPr id="697" name="Google Shape;697;p36"/>
          <p:cNvSpPr txBox="1">
            <a:spLocks noGrp="1"/>
          </p:cNvSpPr>
          <p:nvPr>
            <p:ph type="title" idx="4294967295"/>
          </p:nvPr>
        </p:nvSpPr>
        <p:spPr>
          <a:xfrm>
            <a:off x="315468" y="288036"/>
            <a:ext cx="5417700" cy="346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83160"/>
                </a:solidFill>
                <a:effectLst/>
                <a:uLnTx/>
                <a:uFillTx/>
                <a:latin typeface="Play"/>
                <a:ea typeface="Play"/>
                <a:cs typeface="Play"/>
                <a:sym typeface="Play"/>
              </a:rPr>
              <a:t>What counts as ancillary support in practice</a:t>
            </a:r>
            <a:endParaRPr kumimoji="0" lang="en-US" sz="1500" b="0" i="0" u="none" strike="noStrike" kern="0" cap="none" spc="0" normalizeH="0" baseline="0" noProof="0" dirty="0">
              <a:ln>
                <a:noFill/>
              </a:ln>
              <a:solidFill>
                <a:srgbClr val="000000"/>
              </a:solidFill>
              <a:effectLst/>
              <a:uLnTx/>
              <a:uFillTx/>
              <a:latin typeface="Play"/>
              <a:ea typeface="Play"/>
              <a:cs typeface="Play"/>
              <a:sym typeface="Play"/>
            </a:endParaRPr>
          </a:p>
        </p:txBody>
      </p:sp>
      <p:sp>
        <p:nvSpPr>
          <p:cNvPr id="696" name="Google Shape;696;p36"/>
          <p:cNvSpPr/>
          <p:nvPr/>
        </p:nvSpPr>
        <p:spPr>
          <a:xfrm>
            <a:off x="7943850" y="123444"/>
            <a:ext cx="1062900" cy="192000"/>
          </a:xfrm>
          <a:prstGeom prst="roundRect">
            <a:avLst>
              <a:gd name="adj" fmla="val 16667"/>
            </a:avLst>
          </a:prstGeom>
          <a:solidFill>
            <a:srgbClr val="E2EEF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700" b="1">
                <a:solidFill>
                  <a:srgbClr val="1F5A99"/>
                </a:solidFill>
                <a:latin typeface="Arial"/>
                <a:ea typeface="Arial"/>
                <a:cs typeface="Arial"/>
                <a:sym typeface="Arial"/>
              </a:rPr>
              <a:t>Ancillary detail</a:t>
            </a:r>
            <a:endParaRPr sz="700">
              <a:solidFill>
                <a:srgbClr val="1F5A99"/>
              </a:solidFill>
            </a:endParaRPr>
          </a:p>
        </p:txBody>
      </p:sp>
      <p:sp>
        <p:nvSpPr>
          <p:cNvPr id="698" name="Google Shape;698;p36"/>
          <p:cNvSpPr/>
          <p:nvPr/>
        </p:nvSpPr>
        <p:spPr>
          <a:xfrm>
            <a:off x="356625" y="857250"/>
            <a:ext cx="4010400" cy="2916000"/>
          </a:xfrm>
          <a:prstGeom prst="roundRect">
            <a:avLst>
              <a:gd name="adj" fmla="val 16667"/>
            </a:avLst>
          </a:prstGeom>
          <a:solidFill>
            <a:srgbClr val="FAFBFC"/>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lvl="0" indent="0" algn="ctr" rtl="0">
              <a:spcBef>
                <a:spcPts val="0"/>
              </a:spcBef>
              <a:spcAft>
                <a:spcPts val="0"/>
              </a:spcAft>
              <a:buNone/>
            </a:pPr>
            <a:r>
              <a:rPr lang="en" sz="1700" b="1">
                <a:solidFill>
                  <a:srgbClr val="0B3A6E"/>
                </a:solidFill>
              </a:rPr>
              <a:t>Focus on Scope</a:t>
            </a:r>
            <a:endParaRPr sz="1700">
              <a:solidFill>
                <a:srgbClr val="0B3A6E"/>
              </a:solidFill>
            </a:endParaRPr>
          </a:p>
          <a:p>
            <a:pPr marL="0" lvl="0" indent="0" algn="l" rtl="0">
              <a:spcBef>
                <a:spcPts val="100"/>
              </a:spcBef>
              <a:spcAft>
                <a:spcPts val="0"/>
              </a:spcAft>
              <a:buNone/>
            </a:pPr>
            <a:r>
              <a:rPr lang="en" sz="1700">
                <a:solidFill>
                  <a:srgbClr val="0B3A6E"/>
                </a:solidFill>
              </a:rPr>
              <a:t>If the intent of the project is IT Services </a:t>
            </a:r>
            <a:r>
              <a:rPr lang="en" sz="1700">
                <a:solidFill>
                  <a:srgbClr val="2C3E50"/>
                </a:solidFill>
              </a:rPr>
              <a:t>but requires products/hardware/software and/or non-IT Services to complete the IT-Service requirement, these are allowed</a:t>
            </a:r>
            <a:endParaRPr sz="1700">
              <a:solidFill>
                <a:srgbClr val="2C3E50"/>
              </a:solidFill>
            </a:endParaRPr>
          </a:p>
          <a:p>
            <a:pPr marL="0" lvl="0" indent="0" algn="l" rtl="0">
              <a:spcBef>
                <a:spcPts val="100"/>
              </a:spcBef>
              <a:spcAft>
                <a:spcPts val="0"/>
              </a:spcAft>
              <a:buNone/>
            </a:pPr>
            <a:endParaRPr sz="1100">
              <a:solidFill>
                <a:schemeClr val="lt1"/>
              </a:solidFill>
            </a:endParaRPr>
          </a:p>
          <a:p>
            <a:pPr marL="0" lvl="0" indent="0" algn="l" rtl="0">
              <a:spcBef>
                <a:spcPts val="100"/>
              </a:spcBef>
              <a:spcAft>
                <a:spcPts val="0"/>
              </a:spcAft>
              <a:buNone/>
            </a:pPr>
            <a:endParaRPr sz="1100" b="1">
              <a:solidFill>
                <a:srgbClr val="083160"/>
              </a:solidFill>
            </a:endParaRPr>
          </a:p>
        </p:txBody>
      </p:sp>
      <p:sp>
        <p:nvSpPr>
          <p:cNvPr id="699" name="Google Shape;699;p36"/>
          <p:cNvSpPr/>
          <p:nvPr/>
        </p:nvSpPr>
        <p:spPr>
          <a:xfrm>
            <a:off x="4572000" y="894975"/>
            <a:ext cx="4434900" cy="2878200"/>
          </a:xfrm>
          <a:prstGeom prst="roundRect">
            <a:avLst>
              <a:gd name="adj" fmla="val 16667"/>
            </a:avLst>
          </a:prstGeom>
          <a:solidFill>
            <a:srgbClr val="FFF8EB"/>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lvl="0" indent="0" algn="ctr" rtl="0">
              <a:spcBef>
                <a:spcPts val="100"/>
              </a:spcBef>
              <a:spcAft>
                <a:spcPts val="0"/>
              </a:spcAft>
              <a:buNone/>
            </a:pPr>
            <a:r>
              <a:rPr lang="en" sz="1700" b="1">
                <a:solidFill>
                  <a:srgbClr val="0B3A6E"/>
                </a:solidFill>
              </a:rPr>
              <a:t>Example</a:t>
            </a:r>
            <a:endParaRPr sz="1700" b="1">
              <a:solidFill>
                <a:srgbClr val="0B3A6E"/>
              </a:solidFill>
            </a:endParaRPr>
          </a:p>
          <a:p>
            <a:pPr marL="0" lvl="0" indent="0" algn="l" rtl="0">
              <a:spcBef>
                <a:spcPts val="100"/>
              </a:spcBef>
              <a:spcAft>
                <a:spcPts val="0"/>
              </a:spcAft>
              <a:buNone/>
            </a:pPr>
            <a:r>
              <a:rPr lang="en" sz="1700">
                <a:solidFill>
                  <a:srgbClr val="0B3A6E"/>
                </a:solidFill>
              </a:rPr>
              <a:t>If you were developing new Tax Preparation Software, that is an IT Services outcome, but you would need tax experts. Tax experts are not IT Services but ancillary services and integral to meet the IT Services intent of the order (Software Development).</a:t>
            </a:r>
            <a:endParaRPr sz="1700">
              <a:solidFill>
                <a:srgbClr val="0B3A6E"/>
              </a:solidFill>
              <a:latin typeface="Arial"/>
              <a:ea typeface="Arial"/>
              <a:cs typeface="Arial"/>
              <a:sym typeface="Arial"/>
            </a:endParaRPr>
          </a:p>
        </p:txBody>
      </p:sp>
      <p:sp>
        <p:nvSpPr>
          <p:cNvPr id="700" name="Google Shape;700;p36"/>
          <p:cNvSpPr/>
          <p:nvPr/>
        </p:nvSpPr>
        <p:spPr>
          <a:xfrm>
            <a:off x="315475" y="3981875"/>
            <a:ext cx="8286600" cy="477300"/>
          </a:xfrm>
          <a:prstGeom prst="roundRect">
            <a:avLst>
              <a:gd name="adj" fmla="val 16667"/>
            </a:avLst>
          </a:prstGeom>
          <a:solidFill>
            <a:srgbClr val="E2EEFA"/>
          </a:solidFill>
          <a:ln w="9525" cap="flat" cmpd="sng">
            <a:solidFill>
              <a:srgbClr val="CBD4DD"/>
            </a:solidFill>
            <a:prstDash val="solid"/>
            <a:miter lim="800000"/>
            <a:headEnd type="none" w="sm" len="sm"/>
            <a:tailEnd type="none" w="sm" len="sm"/>
          </a:ln>
        </p:spPr>
        <p:txBody>
          <a:bodyPr spcFirstLastPara="1" wrap="square" lIns="95250" tIns="76200" rIns="95250" bIns="76200" anchor="ctr" anchorCtr="0">
            <a:noAutofit/>
          </a:bodyPr>
          <a:lstStyle/>
          <a:p>
            <a:pPr marL="0" marR="0" lvl="0" indent="0" algn="ctr" rtl="0">
              <a:spcBef>
                <a:spcPts val="0"/>
              </a:spcBef>
              <a:spcAft>
                <a:spcPts val="0"/>
              </a:spcAft>
              <a:buNone/>
            </a:pPr>
            <a:r>
              <a:rPr lang="en" sz="1200" b="1">
                <a:solidFill>
                  <a:srgbClr val="083160"/>
                </a:solidFill>
                <a:latin typeface="Arial"/>
                <a:ea typeface="Arial"/>
                <a:cs typeface="Arial"/>
                <a:sym typeface="Arial"/>
              </a:rPr>
              <a:t>Bottom line: ancillary support expands flexibility, but it does not change the core scope test — the </a:t>
            </a:r>
            <a:r>
              <a:rPr lang="en" sz="1200" b="1">
                <a:solidFill>
                  <a:srgbClr val="083160"/>
                </a:solidFill>
              </a:rPr>
              <a:t>requirement</a:t>
            </a:r>
            <a:r>
              <a:rPr lang="en" sz="1200" b="1">
                <a:solidFill>
                  <a:srgbClr val="083160"/>
                </a:solidFill>
                <a:latin typeface="Arial"/>
                <a:ea typeface="Arial"/>
                <a:cs typeface="Arial"/>
                <a:sym typeface="Arial"/>
              </a:rPr>
              <a:t> still must be an IT services-based solution.</a:t>
            </a:r>
            <a:endParaRPr sz="1200"/>
          </a:p>
        </p:txBody>
      </p:sp>
      <p:pic>
        <p:nvPicPr>
          <p:cNvPr id="3" name="Picture 2" descr="GSA GWACs footer banner stating that it was prepared in March 2026.">
            <a:extLst>
              <a:ext uri="{FF2B5EF4-FFF2-40B4-BE49-F238E27FC236}">
                <a16:creationId xmlns:a16="http://schemas.microsoft.com/office/drawing/2014/main" id="{CE809F2F-96FC-91BE-48C2-80EE4087E525}"/>
              </a:ext>
            </a:extLst>
          </p:cNvPr>
          <p:cNvPicPr>
            <a:picLocks noChangeAspect="1"/>
          </p:cNvPicPr>
          <p:nvPr/>
        </p:nvPicPr>
        <p:blipFill>
          <a:blip r:embed="rId4"/>
          <a:stretch>
            <a:fillRect/>
          </a:stretch>
        </p:blipFill>
        <p:spPr>
          <a:xfrm>
            <a:off x="0" y="4893564"/>
            <a:ext cx="9144000" cy="249936"/>
          </a:xfrm>
          <a:prstGeom prst="rect">
            <a:avLst/>
          </a:prstGeom>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F3F6"/>
        </a:solidFill>
        <a:effectLst/>
      </p:bgPr>
    </p:bg>
    <p:spTree>
      <p:nvGrpSpPr>
        <p:cNvPr id="1" name="Shape 704"/>
        <p:cNvGrpSpPr/>
        <p:nvPr/>
      </p:nvGrpSpPr>
      <p:grpSpPr>
        <a:xfrm>
          <a:off x="0" y="0"/>
          <a:ext cx="0" cy="0"/>
          <a:chOff x="0" y="0"/>
          <a:chExt cx="0" cy="0"/>
        </a:xfrm>
      </p:grpSpPr>
      <p:sp>
        <p:nvSpPr>
          <p:cNvPr id="709" name="Google Shape;709;p37"/>
          <p:cNvSpPr txBox="1">
            <a:spLocks noGrp="1"/>
          </p:cNvSpPr>
          <p:nvPr>
            <p:ph type="title" idx="4294967295"/>
          </p:nvPr>
        </p:nvSpPr>
        <p:spPr>
          <a:xfrm>
            <a:off x="315468" y="288036"/>
            <a:ext cx="5417700" cy="346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800" b="1" i="0" u="none" strike="noStrike" kern="0" cap="none" spc="0" normalizeH="0" baseline="0" noProof="0" dirty="0">
                <a:ln>
                  <a:noFill/>
                </a:ln>
                <a:solidFill>
                  <a:srgbClr val="434343"/>
                </a:solidFill>
                <a:effectLst/>
                <a:uLnTx/>
                <a:uFillTx/>
                <a:latin typeface="Play"/>
                <a:ea typeface="Play"/>
                <a:cs typeface="Play"/>
                <a:sym typeface="Play"/>
              </a:rPr>
              <a:t>GWAC Scope Restrictions</a:t>
            </a:r>
            <a:endParaRPr kumimoji="0" lang="en-US" sz="1800" b="0" i="0" u="none" strike="noStrike" kern="0" cap="none" spc="0" normalizeH="0" baseline="0" noProof="0" dirty="0">
              <a:ln>
                <a:noFill/>
              </a:ln>
              <a:solidFill>
                <a:srgbClr val="000000"/>
              </a:solidFill>
              <a:effectLst/>
              <a:uLnTx/>
              <a:uFillTx/>
              <a:latin typeface="Play"/>
              <a:ea typeface="Play"/>
              <a:cs typeface="Play"/>
              <a:sym typeface="Play"/>
            </a:endParaRPr>
          </a:p>
        </p:txBody>
      </p:sp>
      <p:sp>
        <p:nvSpPr>
          <p:cNvPr id="708" name="Google Shape;708;p37"/>
          <p:cNvSpPr/>
          <p:nvPr/>
        </p:nvSpPr>
        <p:spPr>
          <a:xfrm>
            <a:off x="7943850" y="123444"/>
            <a:ext cx="1062900" cy="192000"/>
          </a:xfrm>
          <a:prstGeom prst="roundRect">
            <a:avLst>
              <a:gd name="adj" fmla="val 16667"/>
            </a:avLst>
          </a:prstGeom>
          <a:solidFill>
            <a:srgbClr val="E2EEF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700" b="1">
                <a:solidFill>
                  <a:srgbClr val="1F5A99"/>
                </a:solidFill>
              </a:rPr>
              <a:t>Scope Restrictions</a:t>
            </a:r>
            <a:endParaRPr sz="700">
              <a:solidFill>
                <a:srgbClr val="1F5A99"/>
              </a:solidFill>
            </a:endParaRPr>
          </a:p>
        </p:txBody>
      </p:sp>
      <p:sp>
        <p:nvSpPr>
          <p:cNvPr id="710" name="Google Shape;710;p37"/>
          <p:cNvSpPr/>
          <p:nvPr/>
        </p:nvSpPr>
        <p:spPr>
          <a:xfrm>
            <a:off x="356625" y="857250"/>
            <a:ext cx="4010400" cy="3641100"/>
          </a:xfrm>
          <a:prstGeom prst="roundRect">
            <a:avLst>
              <a:gd name="adj" fmla="val 16667"/>
            </a:avLst>
          </a:prstGeom>
          <a:solidFill>
            <a:srgbClr val="FAFBFC"/>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lvl="0" indent="0" algn="ctr" rtl="0">
              <a:spcBef>
                <a:spcPts val="0"/>
              </a:spcBef>
              <a:spcAft>
                <a:spcPts val="0"/>
              </a:spcAft>
              <a:buNone/>
            </a:pPr>
            <a:r>
              <a:rPr lang="en" sz="1700" b="1">
                <a:solidFill>
                  <a:srgbClr val="0B3A6E"/>
                </a:solidFill>
              </a:rPr>
              <a:t>Leasing of Real and Personal Property</a:t>
            </a:r>
            <a:endParaRPr sz="1700" b="1">
              <a:solidFill>
                <a:srgbClr val="0B3A6E"/>
              </a:solidFill>
            </a:endParaRPr>
          </a:p>
          <a:p>
            <a:pPr marL="457200" lvl="0" indent="-323850" algn="l" rtl="0">
              <a:spcBef>
                <a:spcPts val="0"/>
              </a:spcBef>
              <a:spcAft>
                <a:spcPts val="0"/>
              </a:spcAft>
              <a:buClr>
                <a:srgbClr val="0B3A6E"/>
              </a:buClr>
              <a:buSzPts val="1500"/>
              <a:buChar char="●"/>
            </a:pPr>
            <a:r>
              <a:rPr lang="en" sz="1500">
                <a:solidFill>
                  <a:srgbClr val="0B3A6E"/>
                </a:solidFill>
              </a:rPr>
              <a:t>The Government will not be the lessee and it will not be liable for cancellation fees should an option not be exercised.</a:t>
            </a:r>
            <a:endParaRPr sz="1500">
              <a:solidFill>
                <a:srgbClr val="0B3A6E"/>
              </a:solidFill>
            </a:endParaRPr>
          </a:p>
          <a:p>
            <a:pPr marL="457200" lvl="0" indent="-323850" algn="l" rtl="0">
              <a:spcBef>
                <a:spcPts val="0"/>
              </a:spcBef>
              <a:spcAft>
                <a:spcPts val="0"/>
              </a:spcAft>
              <a:buClr>
                <a:srgbClr val="0B3A6E"/>
              </a:buClr>
              <a:buSzPts val="1500"/>
              <a:buChar char="●"/>
            </a:pPr>
            <a:r>
              <a:rPr lang="en" sz="1500">
                <a:solidFill>
                  <a:srgbClr val="0B3A6E"/>
                </a:solidFill>
              </a:rPr>
              <a:t>Furthermore, the use of lease-like (incremental) payment arrangements to purchase items, which purport to permit the Government to receive delivery of items and then pay for the full cost of the items over time, are not permitted.</a:t>
            </a:r>
            <a:endParaRPr sz="1500">
              <a:solidFill>
                <a:srgbClr val="0B3A6E"/>
              </a:solidFill>
            </a:endParaRPr>
          </a:p>
        </p:txBody>
      </p:sp>
      <p:sp>
        <p:nvSpPr>
          <p:cNvPr id="712" name="Google Shape;712;p37"/>
          <p:cNvSpPr/>
          <p:nvPr/>
        </p:nvSpPr>
        <p:spPr>
          <a:xfrm>
            <a:off x="4572000" y="904975"/>
            <a:ext cx="4434900" cy="2073300"/>
          </a:xfrm>
          <a:prstGeom prst="roundRect">
            <a:avLst>
              <a:gd name="adj" fmla="val 16667"/>
            </a:avLst>
          </a:prstGeom>
          <a:solidFill>
            <a:srgbClr val="FFF8EB"/>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lvl="0" indent="0" algn="ctr" rtl="0">
              <a:spcBef>
                <a:spcPts val="100"/>
              </a:spcBef>
              <a:spcAft>
                <a:spcPts val="0"/>
              </a:spcAft>
              <a:buNone/>
            </a:pPr>
            <a:r>
              <a:rPr lang="en" sz="1700" b="1">
                <a:solidFill>
                  <a:srgbClr val="0B3A6E"/>
                </a:solidFill>
              </a:rPr>
              <a:t>Non- IT Services</a:t>
            </a:r>
            <a:endParaRPr sz="1700" b="1">
              <a:solidFill>
                <a:srgbClr val="0B3A6E"/>
              </a:solidFill>
            </a:endParaRPr>
          </a:p>
          <a:p>
            <a:pPr marL="457200" lvl="0" indent="-336550" algn="l" rtl="0">
              <a:spcBef>
                <a:spcPts val="100"/>
              </a:spcBef>
              <a:spcAft>
                <a:spcPts val="0"/>
              </a:spcAft>
              <a:buClr>
                <a:srgbClr val="0B3A6E"/>
              </a:buClr>
              <a:buSzPts val="1700"/>
              <a:buChar char="●"/>
            </a:pPr>
            <a:r>
              <a:rPr lang="en" sz="1700">
                <a:solidFill>
                  <a:srgbClr val="0B3A6E"/>
                </a:solidFill>
              </a:rPr>
              <a:t>The sole purpose of the requirement may not be for a commodity (e.g., laptop computers) or non-IT related service (e.g., legal consulting).</a:t>
            </a:r>
            <a:endParaRPr sz="1700">
              <a:solidFill>
                <a:srgbClr val="0B3A6E"/>
              </a:solidFill>
            </a:endParaRPr>
          </a:p>
        </p:txBody>
      </p:sp>
      <p:sp>
        <p:nvSpPr>
          <p:cNvPr id="711" name="Google Shape;711;p37"/>
          <p:cNvSpPr/>
          <p:nvPr/>
        </p:nvSpPr>
        <p:spPr>
          <a:xfrm>
            <a:off x="4572000" y="3116375"/>
            <a:ext cx="4434900" cy="1293300"/>
          </a:xfrm>
          <a:prstGeom prst="roundRect">
            <a:avLst>
              <a:gd name="adj" fmla="val 16667"/>
            </a:avLst>
          </a:prstGeom>
          <a:solidFill>
            <a:srgbClr val="FFF8EB"/>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lvl="0" indent="0" algn="ctr" rtl="0">
              <a:spcBef>
                <a:spcPts val="100"/>
              </a:spcBef>
              <a:spcAft>
                <a:spcPts val="0"/>
              </a:spcAft>
              <a:buNone/>
            </a:pPr>
            <a:r>
              <a:rPr lang="en" sz="1700" b="1">
                <a:solidFill>
                  <a:srgbClr val="0B3A6E"/>
                </a:solidFill>
              </a:rPr>
              <a:t>Letter Contracts</a:t>
            </a:r>
            <a:endParaRPr sz="1700" b="1">
              <a:solidFill>
                <a:srgbClr val="0B3A6E"/>
              </a:solidFill>
            </a:endParaRPr>
          </a:p>
          <a:p>
            <a:pPr marL="457200" lvl="0" indent="-336550" algn="l" rtl="0">
              <a:spcBef>
                <a:spcPts val="100"/>
              </a:spcBef>
              <a:spcAft>
                <a:spcPts val="0"/>
              </a:spcAft>
              <a:buClr>
                <a:srgbClr val="0B3A6E"/>
              </a:buClr>
              <a:buSzPts val="1700"/>
              <a:buChar char="●"/>
            </a:pPr>
            <a:r>
              <a:rPr lang="en" sz="1700">
                <a:solidFill>
                  <a:srgbClr val="0B3A6E"/>
                </a:solidFill>
              </a:rPr>
              <a:t>Letter Contract types are not a permissible order type.</a:t>
            </a:r>
            <a:endParaRPr sz="1700">
              <a:solidFill>
                <a:srgbClr val="0B3A6E"/>
              </a:solidFill>
            </a:endParaRPr>
          </a:p>
        </p:txBody>
      </p:sp>
      <p:pic>
        <p:nvPicPr>
          <p:cNvPr id="3" name="Picture 2" descr="GSA GWACs footer banner stating that it was prepared in March 2026.">
            <a:extLst>
              <a:ext uri="{FF2B5EF4-FFF2-40B4-BE49-F238E27FC236}">
                <a16:creationId xmlns:a16="http://schemas.microsoft.com/office/drawing/2014/main" id="{4A580A6D-FB26-FE60-2A32-40CB08ED29B0}"/>
              </a:ext>
            </a:extLst>
          </p:cNvPr>
          <p:cNvPicPr>
            <a:picLocks noChangeAspect="1"/>
          </p:cNvPicPr>
          <p:nvPr/>
        </p:nvPicPr>
        <p:blipFill>
          <a:blip r:embed="rId4"/>
          <a:stretch>
            <a:fillRect/>
          </a:stretch>
        </p:blipFill>
        <p:spPr>
          <a:xfrm>
            <a:off x="-23839" y="4855464"/>
            <a:ext cx="9167839" cy="288036"/>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38"/>
          <p:cNvSpPr txBox="1">
            <a:spLocks noGrp="1"/>
          </p:cNvSpPr>
          <p:nvPr>
            <p:ph type="title" idx="4294967295"/>
          </p:nvPr>
        </p:nvSpPr>
        <p:spPr>
          <a:xfrm>
            <a:off x="411480" y="425196"/>
            <a:ext cx="5966700" cy="346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Options for Accessing a GWAC</a:t>
            </a:r>
            <a:endParaRPr kumimoji="0" lang="en-US" sz="1800" b="0" i="0" u="none" strike="noStrike" kern="0" cap="none" spc="0" normalizeH="0" baseline="0" noProof="0" dirty="0">
              <a:ln>
                <a:noFill/>
              </a:ln>
              <a:solidFill>
                <a:srgbClr val="0B3A6E"/>
              </a:solidFill>
              <a:effectLst/>
              <a:uLnTx/>
              <a:uFillTx/>
              <a:latin typeface="Play"/>
              <a:ea typeface="Play"/>
              <a:cs typeface="Play"/>
              <a:sym typeface="Play"/>
            </a:endParaRPr>
          </a:p>
        </p:txBody>
      </p:sp>
      <p:sp>
        <p:nvSpPr>
          <p:cNvPr id="725" name="Google Shape;725;p38"/>
          <p:cNvSpPr>
            <a:spLocks/>
          </p:cNvSpPr>
          <p:nvPr/>
        </p:nvSpPr>
        <p:spPr>
          <a:xfrm>
            <a:off x="7726675" y="502294"/>
            <a:ext cx="1062900" cy="192000"/>
          </a:xfrm>
          <a:prstGeom prst="roundRect">
            <a:avLst>
              <a:gd name="adj" fmla="val 16667"/>
            </a:avLst>
          </a:prstGeom>
          <a:solidFill>
            <a:srgbClr val="E2EEFA"/>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1" i="0" u="none" strike="noStrike" kern="0" cap="none" spc="0" normalizeH="0" baseline="0" noProof="0" dirty="0">
                <a:ln>
                  <a:noFill/>
                </a:ln>
                <a:solidFill>
                  <a:srgbClr val="1F5A99"/>
                </a:solidFill>
                <a:effectLst/>
                <a:uLnTx/>
                <a:uFillTx/>
                <a:latin typeface="Arial"/>
                <a:ea typeface="Arial"/>
                <a:cs typeface="Arial"/>
                <a:sym typeface="Arial"/>
              </a:rPr>
              <a:t>Options</a:t>
            </a:r>
            <a:endParaRPr kumimoji="0" lang="en-US" sz="700" b="0" i="0" u="none" strike="noStrike" kern="0" cap="none" spc="0" normalizeH="0" baseline="0" noProof="0" dirty="0">
              <a:ln>
                <a:noFill/>
              </a:ln>
              <a:solidFill>
                <a:srgbClr val="1F5A99"/>
              </a:solidFill>
              <a:effectLst/>
              <a:uLnTx/>
              <a:uFillTx/>
              <a:latin typeface="Arial"/>
              <a:ea typeface="Arial"/>
              <a:cs typeface="Arial"/>
              <a:sym typeface="Arial"/>
            </a:endParaRPr>
          </a:p>
        </p:txBody>
      </p:sp>
      <p:sp>
        <p:nvSpPr>
          <p:cNvPr id="719" name="Google Shape;719;p38">
            <a:extLst>
              <a:ext uri="{C183D7F6-B498-43B3-948B-1728B52AA6E4}">
                <adec:decorative xmlns:adec="http://schemas.microsoft.com/office/drawing/2017/decorative" val="1"/>
              </a:ext>
            </a:extLst>
          </p:cNvPr>
          <p:cNvSpPr/>
          <p:nvPr/>
        </p:nvSpPr>
        <p:spPr>
          <a:xfrm>
            <a:off x="548520" y="1018825"/>
            <a:ext cx="7886700" cy="3360300"/>
          </a:xfrm>
          <a:prstGeom prst="roundRect">
            <a:avLst>
              <a:gd name="adj" fmla="val 16667"/>
            </a:avLst>
          </a:prstGeom>
          <a:solidFill>
            <a:srgbClr val="FFFFFF"/>
          </a:solidFill>
          <a:ln w="9525" cap="flat" cmpd="sng">
            <a:solidFill>
              <a:srgbClr val="D5DFEA"/>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723" name="Google Shape;723;p38" descr="Icon of an arrow hitting a target"/>
          <p:cNvPicPr preferRelativeResize="0"/>
          <p:nvPr/>
        </p:nvPicPr>
        <p:blipFill rotWithShape="1">
          <a:blip r:embed="rId4">
            <a:alphaModFix/>
          </a:blip>
          <a:srcRect/>
          <a:stretch/>
        </p:blipFill>
        <p:spPr>
          <a:xfrm>
            <a:off x="1702154" y="1407732"/>
            <a:ext cx="898069" cy="898069"/>
          </a:xfrm>
          <a:prstGeom prst="rect">
            <a:avLst/>
          </a:prstGeom>
          <a:noFill/>
          <a:ln>
            <a:noFill/>
          </a:ln>
        </p:spPr>
      </p:pic>
      <p:sp>
        <p:nvSpPr>
          <p:cNvPr id="721" name="Google Shape;721;p38"/>
          <p:cNvSpPr txBox="1"/>
          <p:nvPr/>
        </p:nvSpPr>
        <p:spPr>
          <a:xfrm>
            <a:off x="1051900" y="2423700"/>
            <a:ext cx="3447300" cy="16515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None/>
            </a:pPr>
            <a:r>
              <a:rPr lang="en" sz="2200" b="1" dirty="0">
                <a:solidFill>
                  <a:srgbClr val="3774B7"/>
                </a:solidFill>
              </a:rPr>
              <a:t>DIRECT ACQUISITION</a:t>
            </a:r>
            <a:endParaRPr sz="2200" dirty="0">
              <a:solidFill>
                <a:srgbClr val="434343"/>
              </a:solidFill>
            </a:endParaRPr>
          </a:p>
          <a:p>
            <a:pPr marL="0" lvl="0" indent="0" algn="l" rtl="0">
              <a:lnSpc>
                <a:spcPct val="115000"/>
              </a:lnSpc>
              <a:spcBef>
                <a:spcPts val="1200"/>
              </a:spcBef>
              <a:spcAft>
                <a:spcPts val="0"/>
              </a:spcAft>
              <a:buNone/>
            </a:pPr>
            <a:r>
              <a:rPr lang="en" sz="1800" dirty="0">
                <a:solidFill>
                  <a:srgbClr val="0B3A6E"/>
                </a:solidFill>
              </a:rPr>
              <a:t>Requesting/Funding Agency conducts acquisition and administers the order.</a:t>
            </a:r>
            <a:endParaRPr sz="1800" dirty="0">
              <a:solidFill>
                <a:srgbClr val="0B3A6E"/>
              </a:solidFill>
            </a:endParaRPr>
          </a:p>
          <a:p>
            <a:pPr marL="38100" lvl="0" indent="0" algn="l" rtl="0">
              <a:lnSpc>
                <a:spcPct val="115000"/>
              </a:lnSpc>
              <a:spcBef>
                <a:spcPts val="0"/>
              </a:spcBef>
              <a:spcAft>
                <a:spcPts val="0"/>
              </a:spcAft>
              <a:buNone/>
            </a:pPr>
            <a:endParaRPr sz="1800" dirty="0">
              <a:solidFill>
                <a:srgbClr val="434343"/>
              </a:solidFill>
            </a:endParaRPr>
          </a:p>
          <a:p>
            <a:pPr marL="457200" lvl="0" indent="-228600" algn="l" rtl="0">
              <a:lnSpc>
                <a:spcPct val="115000"/>
              </a:lnSpc>
              <a:spcBef>
                <a:spcPts val="0"/>
              </a:spcBef>
              <a:spcAft>
                <a:spcPts val="0"/>
              </a:spcAft>
              <a:buNone/>
            </a:pPr>
            <a:endParaRPr sz="1800" dirty="0">
              <a:solidFill>
                <a:srgbClr val="434343"/>
              </a:solidFill>
            </a:endParaRPr>
          </a:p>
          <a:p>
            <a:pPr marL="457200" lvl="0" indent="-228600" algn="l" rtl="0">
              <a:lnSpc>
                <a:spcPct val="115000"/>
              </a:lnSpc>
              <a:spcBef>
                <a:spcPts val="0"/>
              </a:spcBef>
              <a:spcAft>
                <a:spcPts val="0"/>
              </a:spcAft>
              <a:buNone/>
            </a:pPr>
            <a:endParaRPr sz="1800" dirty="0">
              <a:solidFill>
                <a:srgbClr val="434343"/>
              </a:solidFill>
            </a:endParaRPr>
          </a:p>
        </p:txBody>
      </p:sp>
      <p:pic>
        <p:nvPicPr>
          <p:cNvPr id="724" name="Google Shape;724;p38" descr="Icon of a hand holding an icon of a person with arrows around it"/>
          <p:cNvPicPr preferRelativeResize="0"/>
          <p:nvPr/>
        </p:nvPicPr>
        <p:blipFill rotWithShape="1">
          <a:blip r:embed="rId5">
            <a:alphaModFix/>
          </a:blip>
          <a:srcRect/>
          <a:stretch/>
        </p:blipFill>
        <p:spPr>
          <a:xfrm>
            <a:off x="5622120" y="1486639"/>
            <a:ext cx="819150" cy="819150"/>
          </a:xfrm>
          <a:prstGeom prst="rect">
            <a:avLst/>
          </a:prstGeom>
          <a:noFill/>
          <a:ln>
            <a:noFill/>
          </a:ln>
        </p:spPr>
      </p:pic>
      <p:sp>
        <p:nvSpPr>
          <p:cNvPr id="722" name="Google Shape;722;p38"/>
          <p:cNvSpPr txBox="1"/>
          <p:nvPr/>
        </p:nvSpPr>
        <p:spPr>
          <a:xfrm>
            <a:off x="4667980" y="2423703"/>
            <a:ext cx="3527100" cy="1780652"/>
          </a:xfrm>
          <a:prstGeom prst="rect">
            <a:avLst/>
          </a:prstGeom>
          <a:noFill/>
          <a:ln>
            <a:noFill/>
          </a:ln>
        </p:spPr>
        <p:txBody>
          <a:bodyPr spcFirstLastPara="1" wrap="square" lIns="91425" tIns="91425" rIns="91425" bIns="91425" anchor="t" anchorCtr="0">
            <a:normAutofit lnSpcReduction="10000"/>
          </a:bodyPr>
          <a:lstStyle/>
          <a:p>
            <a:pPr marL="38100" marR="0" lvl="0" indent="0" algn="l" rtl="0">
              <a:lnSpc>
                <a:spcPct val="115000"/>
              </a:lnSpc>
              <a:spcBef>
                <a:spcPts val="0"/>
              </a:spcBef>
              <a:spcAft>
                <a:spcPts val="0"/>
              </a:spcAft>
              <a:buClr>
                <a:srgbClr val="434343"/>
              </a:buClr>
              <a:buSzPct val="90000"/>
              <a:buFont typeface="Arial"/>
              <a:buNone/>
            </a:pPr>
            <a:r>
              <a:rPr lang="en" sz="2000" b="1" i="0" u="none" strike="noStrike" cap="none" dirty="0">
                <a:solidFill>
                  <a:srgbClr val="3774B7"/>
                </a:solidFill>
                <a:latin typeface="Arial"/>
                <a:ea typeface="Arial"/>
                <a:cs typeface="Arial"/>
                <a:sym typeface="Arial"/>
              </a:rPr>
              <a:t>ASSISTED ACQUISITION</a:t>
            </a:r>
            <a:endParaRPr sz="2000" b="0" i="0" u="none" strike="noStrike" cap="none" dirty="0">
              <a:solidFill>
                <a:srgbClr val="000000"/>
              </a:solidFill>
              <a:latin typeface="Arial"/>
              <a:ea typeface="Arial"/>
              <a:cs typeface="Arial"/>
              <a:sym typeface="Arial"/>
            </a:endParaRPr>
          </a:p>
          <a:p>
            <a:pPr marL="38100" marR="0" lvl="1" indent="0" algn="l" rtl="0">
              <a:lnSpc>
                <a:spcPct val="115000"/>
              </a:lnSpc>
              <a:spcBef>
                <a:spcPts val="1200"/>
              </a:spcBef>
              <a:spcAft>
                <a:spcPts val="0"/>
              </a:spcAft>
              <a:buClr>
                <a:srgbClr val="434343"/>
              </a:buClr>
              <a:buSzPct val="70000"/>
              <a:buFont typeface="Arial"/>
              <a:buNone/>
            </a:pPr>
            <a:r>
              <a:rPr lang="en" sz="1600" b="0" i="0" u="none" strike="noStrike" cap="none" dirty="0">
                <a:solidFill>
                  <a:srgbClr val="0B3A6E"/>
                </a:solidFill>
                <a:latin typeface="Arial"/>
                <a:ea typeface="Arial"/>
                <a:cs typeface="Arial"/>
                <a:sym typeface="Arial"/>
              </a:rPr>
              <a:t>Servicing Agency conducts acquisition and administers the order on behalf of the Funding Agency for a fee.</a:t>
            </a:r>
            <a:endParaRPr sz="1600" b="0" i="0" u="none" strike="noStrike" cap="none" dirty="0">
              <a:solidFill>
                <a:srgbClr val="0B3A6E"/>
              </a:solidFill>
              <a:latin typeface="Arial"/>
              <a:ea typeface="Arial"/>
              <a:cs typeface="Arial"/>
              <a:sym typeface="Arial"/>
            </a:endParaRPr>
          </a:p>
          <a:p>
            <a:pPr marL="38100" marR="0" lvl="0" indent="0" algn="l" rtl="0">
              <a:lnSpc>
                <a:spcPct val="115000"/>
              </a:lnSpc>
              <a:spcBef>
                <a:spcPts val="0"/>
              </a:spcBef>
              <a:spcAft>
                <a:spcPts val="0"/>
              </a:spcAft>
              <a:buClr>
                <a:srgbClr val="434343"/>
              </a:buClr>
              <a:buSzPct val="100000"/>
              <a:buFont typeface="Arial"/>
              <a:buNone/>
            </a:pPr>
            <a:endParaRPr sz="1800" b="0" i="0" u="none" strike="noStrike" cap="none" dirty="0">
              <a:solidFill>
                <a:srgbClr val="434343"/>
              </a:solidFill>
              <a:latin typeface="Arial"/>
              <a:ea typeface="Arial"/>
              <a:cs typeface="Arial"/>
              <a:sym typeface="Arial"/>
            </a:endParaRPr>
          </a:p>
          <a:p>
            <a:pPr marL="914400" marR="0" lvl="1" indent="-228600" algn="l" rtl="0">
              <a:lnSpc>
                <a:spcPct val="115000"/>
              </a:lnSpc>
              <a:spcBef>
                <a:spcPts val="0"/>
              </a:spcBef>
              <a:spcAft>
                <a:spcPts val="0"/>
              </a:spcAft>
              <a:buClr>
                <a:srgbClr val="434343"/>
              </a:buClr>
              <a:buSzPct val="100000"/>
              <a:buFont typeface="Arial"/>
              <a:buNone/>
            </a:pPr>
            <a:endParaRPr sz="1400" b="0" i="0" u="none" strike="noStrike" cap="none" dirty="0">
              <a:solidFill>
                <a:srgbClr val="434343"/>
              </a:solidFill>
              <a:latin typeface="Arial"/>
              <a:ea typeface="Arial"/>
              <a:cs typeface="Arial"/>
              <a:sym typeface="Arial"/>
            </a:endParaRPr>
          </a:p>
          <a:p>
            <a:pPr marL="457200" marR="0" lvl="0" indent="-228600" algn="l" rtl="0">
              <a:lnSpc>
                <a:spcPct val="115000"/>
              </a:lnSpc>
              <a:spcBef>
                <a:spcPts val="0"/>
              </a:spcBef>
              <a:spcAft>
                <a:spcPts val="0"/>
              </a:spcAft>
              <a:buClr>
                <a:srgbClr val="434343"/>
              </a:buClr>
              <a:buSzPct val="100000"/>
              <a:buFont typeface="Arial"/>
              <a:buNone/>
            </a:pPr>
            <a:endParaRPr sz="1800" b="0" i="0" u="none" strike="noStrike" cap="none" dirty="0">
              <a:solidFill>
                <a:srgbClr val="434343"/>
              </a:solidFill>
              <a:latin typeface="Arial"/>
              <a:ea typeface="Arial"/>
              <a:cs typeface="Arial"/>
              <a:sym typeface="Arial"/>
            </a:endParaRPr>
          </a:p>
          <a:p>
            <a:pPr marL="457200" marR="0" lvl="0" indent="-228600" algn="l" rtl="0">
              <a:lnSpc>
                <a:spcPct val="115000"/>
              </a:lnSpc>
              <a:spcBef>
                <a:spcPts val="0"/>
              </a:spcBef>
              <a:spcAft>
                <a:spcPts val="0"/>
              </a:spcAft>
              <a:buClr>
                <a:srgbClr val="434343"/>
              </a:buClr>
              <a:buSzPct val="100000"/>
              <a:buFont typeface="Arial"/>
              <a:buNone/>
            </a:pPr>
            <a:endParaRPr sz="1800" b="0" i="0" u="none" strike="noStrike" cap="none" dirty="0">
              <a:solidFill>
                <a:srgbClr val="434343"/>
              </a:solidFill>
              <a:latin typeface="Arial"/>
              <a:ea typeface="Arial"/>
              <a:cs typeface="Arial"/>
              <a:sym typeface="Arial"/>
            </a:endParaRPr>
          </a:p>
          <a:p>
            <a:pPr marL="38100" marR="0" lvl="0" indent="0" algn="l" rtl="0">
              <a:lnSpc>
                <a:spcPct val="115000"/>
              </a:lnSpc>
              <a:spcBef>
                <a:spcPts val="0"/>
              </a:spcBef>
              <a:spcAft>
                <a:spcPts val="0"/>
              </a:spcAft>
              <a:buClr>
                <a:srgbClr val="434343"/>
              </a:buClr>
              <a:buSzPct val="100000"/>
              <a:buFont typeface="Arial"/>
              <a:buNone/>
            </a:pPr>
            <a:endParaRPr sz="1800" b="0" i="0" u="none" strike="noStrike" cap="none" dirty="0">
              <a:solidFill>
                <a:srgbClr val="434343"/>
              </a:solidFill>
              <a:latin typeface="Arial"/>
              <a:ea typeface="Arial"/>
              <a:cs typeface="Arial"/>
              <a:sym typeface="Arial"/>
            </a:endParaRPr>
          </a:p>
          <a:p>
            <a:pPr marL="457200" marR="0" lvl="0" indent="-228600" algn="l" rtl="0">
              <a:lnSpc>
                <a:spcPct val="115000"/>
              </a:lnSpc>
              <a:spcBef>
                <a:spcPts val="0"/>
              </a:spcBef>
              <a:spcAft>
                <a:spcPts val="0"/>
              </a:spcAft>
              <a:buClr>
                <a:srgbClr val="434343"/>
              </a:buClr>
              <a:buSzPct val="100000"/>
              <a:buFont typeface="Arial"/>
              <a:buNone/>
            </a:pPr>
            <a:endParaRPr sz="1800" b="0" i="0" u="none" strike="noStrike" cap="none" dirty="0">
              <a:solidFill>
                <a:srgbClr val="434343"/>
              </a:solidFill>
              <a:latin typeface="Arial"/>
              <a:ea typeface="Arial"/>
              <a:cs typeface="Arial"/>
              <a:sym typeface="Arial"/>
            </a:endParaRPr>
          </a:p>
          <a:p>
            <a:pPr marL="457200" marR="0" lvl="0" indent="-228600" algn="l" rtl="0">
              <a:lnSpc>
                <a:spcPct val="115000"/>
              </a:lnSpc>
              <a:spcBef>
                <a:spcPts val="0"/>
              </a:spcBef>
              <a:spcAft>
                <a:spcPts val="0"/>
              </a:spcAft>
              <a:buClr>
                <a:srgbClr val="434343"/>
              </a:buClr>
              <a:buSzPct val="100000"/>
              <a:buFont typeface="Arial"/>
              <a:buNone/>
            </a:pPr>
            <a:endParaRPr sz="1800" b="0" i="0" u="none" strike="noStrike" cap="none" dirty="0">
              <a:solidFill>
                <a:srgbClr val="434343"/>
              </a:solidFill>
              <a:latin typeface="Arial"/>
              <a:ea typeface="Arial"/>
              <a:cs typeface="Arial"/>
              <a:sym typeface="Arial"/>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F3F6"/>
        </a:solidFill>
        <a:effectLst/>
      </p:bgPr>
    </p:bg>
    <p:spTree>
      <p:nvGrpSpPr>
        <p:cNvPr id="1" name="Shape 729"/>
        <p:cNvGrpSpPr/>
        <p:nvPr/>
      </p:nvGrpSpPr>
      <p:grpSpPr>
        <a:xfrm>
          <a:off x="0" y="0"/>
          <a:ext cx="0" cy="0"/>
          <a:chOff x="0" y="0"/>
          <a:chExt cx="0" cy="0"/>
        </a:xfrm>
      </p:grpSpPr>
      <p:sp>
        <p:nvSpPr>
          <p:cNvPr id="734" name="Google Shape;734;p39"/>
          <p:cNvSpPr txBox="1">
            <a:spLocks noGrp="1"/>
          </p:cNvSpPr>
          <p:nvPr>
            <p:ph type="title" idx="4294967295"/>
          </p:nvPr>
        </p:nvSpPr>
        <p:spPr>
          <a:xfrm>
            <a:off x="315475" y="288025"/>
            <a:ext cx="6578700" cy="346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83160"/>
                </a:solidFill>
                <a:effectLst/>
                <a:uLnTx/>
                <a:uFillTx/>
                <a:latin typeface="Play"/>
                <a:ea typeface="Play"/>
                <a:cs typeface="Play"/>
                <a:sym typeface="Play"/>
              </a:rPr>
              <a:t>Case study: Alliant 2 Joint Warfighter task order</a:t>
            </a:r>
            <a:endParaRPr kumimoji="0" lang="en-US" sz="1800" b="0" i="0" u="none" strike="noStrike" kern="0" cap="none" spc="0" normalizeH="0" baseline="0" noProof="0" dirty="0">
              <a:ln>
                <a:noFill/>
              </a:ln>
              <a:solidFill>
                <a:srgbClr val="000000"/>
              </a:solidFill>
              <a:effectLst/>
              <a:uLnTx/>
              <a:uFillTx/>
              <a:latin typeface="Play"/>
              <a:ea typeface="Play"/>
              <a:cs typeface="Play"/>
              <a:sym typeface="Play"/>
            </a:endParaRPr>
          </a:p>
        </p:txBody>
      </p:sp>
      <p:sp>
        <p:nvSpPr>
          <p:cNvPr id="733" name="Google Shape;733;p39"/>
          <p:cNvSpPr/>
          <p:nvPr/>
        </p:nvSpPr>
        <p:spPr>
          <a:xfrm>
            <a:off x="7943850" y="123444"/>
            <a:ext cx="925830" cy="192024"/>
          </a:xfrm>
          <a:prstGeom prst="roundRect">
            <a:avLst>
              <a:gd name="adj" fmla="val 16667"/>
            </a:avLst>
          </a:prstGeom>
          <a:solidFill>
            <a:srgbClr val="E2EEF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600" b="1">
                <a:solidFill>
                  <a:schemeClr val="tx1"/>
                </a:solidFill>
                <a:sym typeface="Arial"/>
              </a:rPr>
              <a:t>Case study</a:t>
            </a:r>
            <a:endParaRPr sz="1100">
              <a:solidFill>
                <a:schemeClr val="tx1"/>
              </a:solidFill>
            </a:endParaRPr>
          </a:p>
        </p:txBody>
      </p:sp>
      <p:sp>
        <p:nvSpPr>
          <p:cNvPr id="735" name="Google Shape;735;p39"/>
          <p:cNvSpPr/>
          <p:nvPr/>
        </p:nvSpPr>
        <p:spPr>
          <a:xfrm>
            <a:off x="356616" y="905256"/>
            <a:ext cx="1543050" cy="2674620"/>
          </a:xfrm>
          <a:prstGeom prst="roundRect">
            <a:avLst>
              <a:gd name="adj" fmla="val 16667"/>
            </a:avLst>
          </a:prstGeom>
          <a:solidFill>
            <a:srgbClr val="0A3D78"/>
          </a:solidFill>
          <a:ln>
            <a:noFill/>
          </a:ln>
        </p:spPr>
        <p:txBody>
          <a:bodyPr spcFirstLastPara="1" wrap="square" lIns="76200" tIns="95250" rIns="76200" bIns="76200" anchor="ctr" anchorCtr="0">
            <a:noAutofit/>
          </a:bodyPr>
          <a:lstStyle/>
          <a:p>
            <a:pPr marL="0" marR="0" lvl="0" indent="0" algn="ctr" rtl="0">
              <a:spcBef>
                <a:spcPts val="0"/>
              </a:spcBef>
              <a:spcAft>
                <a:spcPts val="0"/>
              </a:spcAft>
              <a:buNone/>
            </a:pPr>
            <a:r>
              <a:rPr lang="en" sz="1500" b="1">
                <a:solidFill>
                  <a:srgbClr val="FFFFFF"/>
                </a:solidFill>
                <a:latin typeface="Arial"/>
                <a:ea typeface="Arial"/>
                <a:cs typeface="Arial"/>
                <a:sym typeface="Arial"/>
              </a:rPr>
              <a:t>$800M</a:t>
            </a:r>
            <a:endParaRPr sz="1100" b="1"/>
          </a:p>
          <a:p>
            <a:pPr marL="0" marR="0" lvl="0" indent="0" algn="ctr" rtl="0">
              <a:spcBef>
                <a:spcPts val="0"/>
              </a:spcBef>
              <a:spcAft>
                <a:spcPts val="0"/>
              </a:spcAft>
              <a:buNone/>
            </a:pPr>
            <a:r>
              <a:rPr lang="en" sz="1500" b="1">
                <a:solidFill>
                  <a:srgbClr val="FFFFFF"/>
                </a:solidFill>
                <a:latin typeface="Arial"/>
                <a:ea typeface="Arial"/>
                <a:cs typeface="Arial"/>
                <a:sym typeface="Arial"/>
              </a:rPr>
              <a:t>5-year task order</a:t>
            </a:r>
            <a:endParaRPr sz="1500" b="1"/>
          </a:p>
          <a:p>
            <a:pPr marL="0" marR="0" lvl="0" indent="0" algn="ctr" rtl="0">
              <a:spcBef>
                <a:spcPts val="0"/>
              </a:spcBef>
              <a:spcAft>
                <a:spcPts val="0"/>
              </a:spcAft>
              <a:buNone/>
            </a:pPr>
            <a:r>
              <a:rPr lang="en" sz="1500" b="1">
                <a:solidFill>
                  <a:srgbClr val="FFFFFF"/>
                </a:solidFill>
              </a:rPr>
              <a:t>Awarded through </a:t>
            </a:r>
            <a:endParaRPr sz="1500" b="1">
              <a:solidFill>
                <a:srgbClr val="FFFFFF"/>
              </a:solidFill>
            </a:endParaRPr>
          </a:p>
          <a:p>
            <a:pPr marL="0" marR="0" lvl="0" indent="0" algn="ctr" rtl="0">
              <a:spcBef>
                <a:spcPts val="0"/>
              </a:spcBef>
              <a:spcAft>
                <a:spcPts val="0"/>
              </a:spcAft>
              <a:buNone/>
            </a:pPr>
            <a:r>
              <a:rPr lang="en" sz="1500" b="1">
                <a:solidFill>
                  <a:srgbClr val="FFFFFF"/>
                </a:solidFill>
              </a:rPr>
              <a:t>Alliant 2</a:t>
            </a:r>
            <a:endParaRPr sz="1500" b="1"/>
          </a:p>
        </p:txBody>
      </p:sp>
      <p:sp>
        <p:nvSpPr>
          <p:cNvPr id="736" name="Google Shape;736;p39"/>
          <p:cNvSpPr/>
          <p:nvPr/>
        </p:nvSpPr>
        <p:spPr>
          <a:xfrm>
            <a:off x="2057400" y="877825"/>
            <a:ext cx="2911800" cy="1987500"/>
          </a:xfrm>
          <a:prstGeom prst="roundRect">
            <a:avLst>
              <a:gd name="adj" fmla="val 16667"/>
            </a:avLst>
          </a:prstGeom>
          <a:solidFill>
            <a:srgbClr val="FAFBFC"/>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marR="0" lvl="0" indent="0" algn="ctr" rtl="0">
              <a:spcBef>
                <a:spcPts val="0"/>
              </a:spcBef>
              <a:spcAft>
                <a:spcPts val="0"/>
              </a:spcAft>
              <a:buNone/>
            </a:pPr>
            <a:r>
              <a:rPr lang="en" sz="1500" b="1">
                <a:solidFill>
                  <a:srgbClr val="336699"/>
                </a:solidFill>
                <a:latin typeface="Arial"/>
                <a:ea typeface="Arial"/>
                <a:cs typeface="Arial"/>
                <a:sym typeface="Arial"/>
              </a:rPr>
              <a:t>Mission objective</a:t>
            </a:r>
            <a:endParaRPr sz="1500">
              <a:solidFill>
                <a:srgbClr val="336699"/>
              </a:solidFill>
            </a:endParaRPr>
          </a:p>
          <a:p>
            <a:pPr marL="0" marR="0" lvl="0" indent="0" algn="l" rtl="0">
              <a:spcBef>
                <a:spcPts val="0"/>
              </a:spcBef>
              <a:spcAft>
                <a:spcPts val="0"/>
              </a:spcAft>
              <a:buNone/>
            </a:pPr>
            <a:r>
              <a:rPr lang="en" sz="1500">
                <a:solidFill>
                  <a:srgbClr val="336699"/>
                </a:solidFill>
                <a:latin typeface="Arial"/>
                <a:ea typeface="Arial"/>
                <a:cs typeface="Arial"/>
                <a:sym typeface="Arial"/>
              </a:rPr>
              <a:t>Deliver AI-enabled products to support warfighting operations and expand AI decision-making and analysis across DoD operations.</a:t>
            </a:r>
            <a:endParaRPr sz="1500">
              <a:solidFill>
                <a:srgbClr val="336699"/>
              </a:solidFill>
            </a:endParaRPr>
          </a:p>
        </p:txBody>
      </p:sp>
      <p:sp>
        <p:nvSpPr>
          <p:cNvPr id="739" name="Google Shape;739;p39">
            <a:extLst>
              <a:ext uri="{C183D7F6-B498-43B3-948B-1728B52AA6E4}">
                <adec:decorative xmlns:adec="http://schemas.microsoft.com/office/drawing/2017/decorative" val="1"/>
              </a:ext>
            </a:extLst>
          </p:cNvPr>
          <p:cNvSpPr/>
          <p:nvPr/>
        </p:nvSpPr>
        <p:spPr>
          <a:xfrm>
            <a:off x="1998018" y="2091690"/>
            <a:ext cx="41148" cy="1488186"/>
          </a:xfrm>
          <a:prstGeom prst="rect">
            <a:avLst/>
          </a:prstGeom>
          <a:solidFill>
            <a:srgbClr val="255C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737" name="Google Shape;737;p39"/>
          <p:cNvSpPr/>
          <p:nvPr/>
        </p:nvSpPr>
        <p:spPr>
          <a:xfrm>
            <a:off x="5126925" y="877825"/>
            <a:ext cx="3742800" cy="1977600"/>
          </a:xfrm>
          <a:prstGeom prst="roundRect">
            <a:avLst>
              <a:gd name="adj" fmla="val 16667"/>
            </a:avLst>
          </a:prstGeom>
          <a:solidFill>
            <a:srgbClr val="FAFBFC"/>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marR="0" lvl="0" indent="0" algn="ctr" rtl="0">
              <a:spcBef>
                <a:spcPts val="0"/>
              </a:spcBef>
              <a:spcAft>
                <a:spcPts val="0"/>
              </a:spcAft>
              <a:buNone/>
            </a:pPr>
            <a:r>
              <a:rPr lang="en" sz="1500" b="1">
                <a:solidFill>
                  <a:srgbClr val="336699"/>
                </a:solidFill>
                <a:latin typeface="Arial"/>
                <a:ea typeface="Arial"/>
                <a:cs typeface="Arial"/>
                <a:sym typeface="Arial"/>
              </a:rPr>
              <a:t>Why it is notable</a:t>
            </a:r>
            <a:endParaRPr sz="1500">
              <a:solidFill>
                <a:srgbClr val="336699"/>
              </a:solidFill>
            </a:endParaRPr>
          </a:p>
          <a:p>
            <a:pPr marL="0" marR="0" lvl="0" indent="0" algn="l" rtl="0">
              <a:spcBef>
                <a:spcPts val="100"/>
              </a:spcBef>
              <a:spcAft>
                <a:spcPts val="0"/>
              </a:spcAft>
              <a:buNone/>
            </a:pPr>
            <a:r>
              <a:rPr lang="en" sz="1500">
                <a:solidFill>
                  <a:srgbClr val="336699"/>
                </a:solidFill>
                <a:latin typeface="Arial"/>
                <a:ea typeface="Arial"/>
                <a:cs typeface="Arial"/>
                <a:sym typeface="Arial"/>
              </a:rPr>
              <a:t>• Large dollar value and high visibility.</a:t>
            </a:r>
            <a:endParaRPr sz="1500">
              <a:solidFill>
                <a:srgbClr val="336699"/>
              </a:solidFill>
            </a:endParaRPr>
          </a:p>
          <a:p>
            <a:pPr marL="0" marR="0" lvl="0" indent="0" algn="l" rtl="0">
              <a:spcBef>
                <a:spcPts val="100"/>
              </a:spcBef>
              <a:spcAft>
                <a:spcPts val="0"/>
              </a:spcAft>
              <a:buNone/>
            </a:pPr>
            <a:r>
              <a:rPr lang="en" sz="1500">
                <a:solidFill>
                  <a:srgbClr val="336699"/>
                </a:solidFill>
                <a:latin typeface="Arial"/>
                <a:ea typeface="Arial"/>
                <a:cs typeface="Arial"/>
                <a:sym typeface="Arial"/>
              </a:rPr>
              <a:t>• Strong example of emerging-technology work placed through a GSA GWAC.</a:t>
            </a:r>
            <a:endParaRPr sz="1500">
              <a:solidFill>
                <a:srgbClr val="336699"/>
              </a:solidFill>
            </a:endParaRPr>
          </a:p>
          <a:p>
            <a:pPr marL="0" marR="0" lvl="0" indent="0" algn="l" rtl="0">
              <a:spcBef>
                <a:spcPts val="100"/>
              </a:spcBef>
              <a:spcAft>
                <a:spcPts val="0"/>
              </a:spcAft>
              <a:buNone/>
            </a:pPr>
            <a:r>
              <a:rPr lang="en" sz="1500">
                <a:solidFill>
                  <a:srgbClr val="336699"/>
                </a:solidFill>
                <a:latin typeface="Arial"/>
                <a:ea typeface="Arial"/>
                <a:cs typeface="Arial"/>
                <a:sym typeface="Arial"/>
              </a:rPr>
              <a:t>• Illustrates how GWACs can support urgent federal modernization at scale.</a:t>
            </a:r>
            <a:endParaRPr sz="1500">
              <a:solidFill>
                <a:srgbClr val="336699"/>
              </a:solidFill>
            </a:endParaRPr>
          </a:p>
        </p:txBody>
      </p:sp>
      <p:sp>
        <p:nvSpPr>
          <p:cNvPr id="738" name="Google Shape;738;p39"/>
          <p:cNvSpPr/>
          <p:nvPr/>
        </p:nvSpPr>
        <p:spPr>
          <a:xfrm>
            <a:off x="2256275" y="2958425"/>
            <a:ext cx="6395100" cy="1658700"/>
          </a:xfrm>
          <a:prstGeom prst="roundRect">
            <a:avLst>
              <a:gd name="adj" fmla="val 16667"/>
            </a:avLst>
          </a:prstGeom>
          <a:solidFill>
            <a:srgbClr val="FAFBFC"/>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marR="0" lvl="0" indent="0" algn="ctr" rtl="0">
              <a:spcBef>
                <a:spcPts val="0"/>
              </a:spcBef>
              <a:spcAft>
                <a:spcPts val="0"/>
              </a:spcAft>
              <a:buNone/>
            </a:pPr>
            <a:r>
              <a:rPr lang="en" sz="1500" b="1">
                <a:solidFill>
                  <a:srgbClr val="336699"/>
                </a:solidFill>
                <a:latin typeface="Arial"/>
                <a:ea typeface="Arial"/>
                <a:cs typeface="Arial"/>
                <a:sym typeface="Arial"/>
              </a:rPr>
              <a:t>Scope elements cited by GSA</a:t>
            </a:r>
            <a:endParaRPr sz="1800">
              <a:solidFill>
                <a:srgbClr val="336699"/>
              </a:solidFill>
            </a:endParaRPr>
          </a:p>
          <a:p>
            <a:pPr marL="0" marR="0" lvl="0" indent="0" algn="l" rtl="0">
              <a:spcBef>
                <a:spcPts val="100"/>
              </a:spcBef>
              <a:spcAft>
                <a:spcPts val="0"/>
              </a:spcAft>
              <a:buNone/>
            </a:pPr>
            <a:r>
              <a:rPr lang="en" sz="1500">
                <a:solidFill>
                  <a:srgbClr val="336699"/>
                </a:solidFill>
                <a:latin typeface="Arial"/>
                <a:ea typeface="Arial"/>
                <a:cs typeface="Arial"/>
                <a:sym typeface="Arial"/>
              </a:rPr>
              <a:t>• Data labeling</a:t>
            </a:r>
            <a:endParaRPr sz="1500">
              <a:solidFill>
                <a:srgbClr val="336699"/>
              </a:solidFill>
            </a:endParaRPr>
          </a:p>
          <a:p>
            <a:pPr marL="0" marR="0" lvl="0" indent="0" algn="l" rtl="0">
              <a:spcBef>
                <a:spcPts val="100"/>
              </a:spcBef>
              <a:spcAft>
                <a:spcPts val="0"/>
              </a:spcAft>
              <a:buNone/>
            </a:pPr>
            <a:r>
              <a:rPr lang="en" sz="1500">
                <a:solidFill>
                  <a:srgbClr val="336699"/>
                </a:solidFill>
                <a:latin typeface="Arial"/>
                <a:ea typeface="Arial"/>
                <a:cs typeface="Arial"/>
                <a:sym typeface="Arial"/>
              </a:rPr>
              <a:t>• Data management</a:t>
            </a:r>
            <a:endParaRPr sz="1500">
              <a:solidFill>
                <a:srgbClr val="336699"/>
              </a:solidFill>
            </a:endParaRPr>
          </a:p>
          <a:p>
            <a:pPr marL="0" marR="0" lvl="0" indent="0" algn="l" rtl="0">
              <a:spcBef>
                <a:spcPts val="100"/>
              </a:spcBef>
              <a:spcAft>
                <a:spcPts val="0"/>
              </a:spcAft>
              <a:buNone/>
            </a:pPr>
            <a:r>
              <a:rPr lang="en" sz="1500">
                <a:solidFill>
                  <a:srgbClr val="336699"/>
                </a:solidFill>
                <a:latin typeface="Arial"/>
                <a:ea typeface="Arial"/>
                <a:cs typeface="Arial"/>
                <a:sym typeface="Arial"/>
              </a:rPr>
              <a:t>• Data conditioning</a:t>
            </a:r>
            <a:endParaRPr sz="1500">
              <a:solidFill>
                <a:srgbClr val="336699"/>
              </a:solidFill>
            </a:endParaRPr>
          </a:p>
          <a:p>
            <a:pPr marL="0" marR="0" lvl="0" indent="0" algn="l" rtl="0">
              <a:spcBef>
                <a:spcPts val="100"/>
              </a:spcBef>
              <a:spcAft>
                <a:spcPts val="0"/>
              </a:spcAft>
              <a:buNone/>
            </a:pPr>
            <a:r>
              <a:rPr lang="en" sz="1500">
                <a:solidFill>
                  <a:srgbClr val="336699"/>
                </a:solidFill>
                <a:latin typeface="Arial"/>
                <a:ea typeface="Arial"/>
                <a:cs typeface="Arial"/>
                <a:sym typeface="Arial"/>
              </a:rPr>
              <a:t>• AI product development</a:t>
            </a:r>
            <a:endParaRPr sz="1500">
              <a:solidFill>
                <a:srgbClr val="336699"/>
              </a:solidFill>
            </a:endParaRPr>
          </a:p>
          <a:p>
            <a:pPr marL="0" marR="0" lvl="0" indent="0" algn="l" rtl="0">
              <a:spcBef>
                <a:spcPts val="100"/>
              </a:spcBef>
              <a:spcAft>
                <a:spcPts val="0"/>
              </a:spcAft>
              <a:buNone/>
            </a:pPr>
            <a:r>
              <a:rPr lang="en" sz="1500">
                <a:solidFill>
                  <a:srgbClr val="336699"/>
                </a:solidFill>
                <a:latin typeface="Arial"/>
                <a:ea typeface="Arial"/>
                <a:cs typeface="Arial"/>
                <a:sym typeface="Arial"/>
              </a:rPr>
              <a:t>• Transition of AI products into new and existing fielded programs and systems</a:t>
            </a:r>
            <a:endParaRPr sz="1500">
              <a:solidFill>
                <a:srgbClr val="336699"/>
              </a:solidFill>
            </a:endParaRPr>
          </a:p>
        </p:txBody>
      </p:sp>
      <p:sp>
        <p:nvSpPr>
          <p:cNvPr id="731" name="Google Shape;731;p39"/>
          <p:cNvSpPr txBox="1"/>
          <p:nvPr/>
        </p:nvSpPr>
        <p:spPr>
          <a:xfrm>
            <a:off x="123444" y="4965192"/>
            <a:ext cx="754380" cy="9601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400" b="1">
                <a:solidFill>
                  <a:srgbClr val="FFFFFF"/>
                </a:solidFill>
                <a:latin typeface="Arial"/>
                <a:ea typeface="Arial"/>
                <a:cs typeface="Arial"/>
                <a:sym typeface="Arial"/>
              </a:rPr>
              <a:t>GSA GWACs</a:t>
            </a:r>
            <a:endParaRPr sz="1100"/>
          </a:p>
        </p:txBody>
      </p:sp>
      <p:sp>
        <p:nvSpPr>
          <p:cNvPr id="732" name="Google Shape;732;p39"/>
          <p:cNvSpPr txBox="1"/>
          <p:nvPr/>
        </p:nvSpPr>
        <p:spPr>
          <a:xfrm>
            <a:off x="8149590" y="4965192"/>
            <a:ext cx="857250" cy="96012"/>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400">
                <a:solidFill>
                  <a:srgbClr val="FFFFFF"/>
                </a:solidFill>
                <a:latin typeface="Arial"/>
                <a:ea typeface="Arial"/>
                <a:cs typeface="Arial"/>
                <a:sym typeface="Arial"/>
              </a:rPr>
              <a:t>Prepared March 2026</a:t>
            </a:r>
            <a:endParaRPr sz="1100"/>
          </a:p>
        </p:txBody>
      </p:sp>
      <p:pic>
        <p:nvPicPr>
          <p:cNvPr id="3" name="Picture 2" descr="GSA GWACs footer banner stating that it was prepared in March 2026.">
            <a:extLst>
              <a:ext uri="{FF2B5EF4-FFF2-40B4-BE49-F238E27FC236}">
                <a16:creationId xmlns:a16="http://schemas.microsoft.com/office/drawing/2014/main" id="{057B3E59-37BC-18FA-A09B-4C25395B4EC1}"/>
              </a:ext>
            </a:extLst>
          </p:cNvPr>
          <p:cNvPicPr>
            <a:picLocks noChangeAspect="1"/>
          </p:cNvPicPr>
          <p:nvPr/>
        </p:nvPicPr>
        <p:blipFill>
          <a:blip r:embed="rId4"/>
          <a:stretch>
            <a:fillRect/>
          </a:stretch>
        </p:blipFill>
        <p:spPr>
          <a:xfrm>
            <a:off x="0" y="4905755"/>
            <a:ext cx="9144000" cy="283769"/>
          </a:xfrm>
          <a:prstGeom prst="rect">
            <a:avLst/>
          </a:prstGeom>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F3F6"/>
        </a:solidFill>
        <a:effectLst/>
      </p:bgPr>
    </p:bg>
    <p:spTree>
      <p:nvGrpSpPr>
        <p:cNvPr id="1" name="Shape 743"/>
        <p:cNvGrpSpPr/>
        <p:nvPr/>
      </p:nvGrpSpPr>
      <p:grpSpPr>
        <a:xfrm>
          <a:off x="0" y="0"/>
          <a:ext cx="0" cy="0"/>
          <a:chOff x="0" y="0"/>
          <a:chExt cx="0" cy="0"/>
        </a:xfrm>
      </p:grpSpPr>
      <p:sp>
        <p:nvSpPr>
          <p:cNvPr id="748" name="Google Shape;748;p40"/>
          <p:cNvSpPr txBox="1">
            <a:spLocks noGrp="1"/>
          </p:cNvSpPr>
          <p:nvPr>
            <p:ph type="title" idx="4294967295"/>
          </p:nvPr>
        </p:nvSpPr>
        <p:spPr>
          <a:xfrm>
            <a:off x="315475" y="288025"/>
            <a:ext cx="6578700" cy="346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83160"/>
                </a:solidFill>
                <a:effectLst/>
                <a:uLnTx/>
                <a:uFillTx/>
                <a:latin typeface="Play"/>
                <a:ea typeface="Play"/>
                <a:cs typeface="Play"/>
                <a:sym typeface="Play"/>
              </a:rPr>
              <a:t>Case study: 8(a) STARS III: Securing Critical Global IT</a:t>
            </a:r>
            <a:endParaRPr kumimoji="0" lang="en-US" sz="1800" b="0" i="0" u="none" strike="noStrike" kern="0" cap="none" spc="0" normalizeH="0" baseline="0" noProof="0" dirty="0">
              <a:ln>
                <a:noFill/>
              </a:ln>
              <a:solidFill>
                <a:srgbClr val="000000"/>
              </a:solidFill>
              <a:effectLst/>
              <a:uLnTx/>
              <a:uFillTx/>
              <a:latin typeface="Play"/>
              <a:ea typeface="Play"/>
              <a:cs typeface="Play"/>
              <a:sym typeface="Play"/>
            </a:endParaRPr>
          </a:p>
        </p:txBody>
      </p:sp>
      <p:sp>
        <p:nvSpPr>
          <p:cNvPr id="747" name="Google Shape;747;p40"/>
          <p:cNvSpPr/>
          <p:nvPr/>
        </p:nvSpPr>
        <p:spPr>
          <a:xfrm>
            <a:off x="7943850" y="123444"/>
            <a:ext cx="925800" cy="192000"/>
          </a:xfrm>
          <a:prstGeom prst="roundRect">
            <a:avLst>
              <a:gd name="adj" fmla="val 16667"/>
            </a:avLst>
          </a:prstGeom>
          <a:solidFill>
            <a:srgbClr val="E2EEF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600" b="1">
                <a:solidFill>
                  <a:schemeClr val="tx1"/>
                </a:solidFill>
                <a:sym typeface="Arial"/>
              </a:rPr>
              <a:t>Case study</a:t>
            </a:r>
            <a:endParaRPr sz="1100">
              <a:solidFill>
                <a:schemeClr val="tx1"/>
              </a:solidFill>
            </a:endParaRPr>
          </a:p>
        </p:txBody>
      </p:sp>
      <p:sp>
        <p:nvSpPr>
          <p:cNvPr id="749" name="Google Shape;749;p40"/>
          <p:cNvSpPr/>
          <p:nvPr/>
        </p:nvSpPr>
        <p:spPr>
          <a:xfrm>
            <a:off x="356616" y="905256"/>
            <a:ext cx="1543200" cy="2674500"/>
          </a:xfrm>
          <a:prstGeom prst="roundRect">
            <a:avLst>
              <a:gd name="adj" fmla="val 16667"/>
            </a:avLst>
          </a:prstGeom>
          <a:solidFill>
            <a:srgbClr val="0A3D78"/>
          </a:solidFill>
          <a:ln>
            <a:noFill/>
          </a:ln>
        </p:spPr>
        <p:txBody>
          <a:bodyPr spcFirstLastPara="1" wrap="square" lIns="76200" tIns="95250" rIns="76200" bIns="76200" anchor="ctr" anchorCtr="0">
            <a:noAutofit/>
          </a:bodyPr>
          <a:lstStyle/>
          <a:p>
            <a:pPr marL="0" marR="0" lvl="0" indent="0" algn="ctr" rtl="0">
              <a:spcBef>
                <a:spcPts val="0"/>
              </a:spcBef>
              <a:spcAft>
                <a:spcPts val="0"/>
              </a:spcAft>
              <a:buNone/>
            </a:pPr>
            <a:r>
              <a:rPr lang="en" sz="1500" b="1">
                <a:solidFill>
                  <a:srgbClr val="FFFFFF"/>
                </a:solidFill>
                <a:latin typeface="Arial"/>
                <a:ea typeface="Arial"/>
                <a:cs typeface="Arial"/>
                <a:sym typeface="Arial"/>
              </a:rPr>
              <a:t>$</a:t>
            </a:r>
            <a:r>
              <a:rPr lang="en" sz="1500" b="1">
                <a:solidFill>
                  <a:srgbClr val="FFFFFF"/>
                </a:solidFill>
              </a:rPr>
              <a:t>55.5</a:t>
            </a:r>
            <a:r>
              <a:rPr lang="en" sz="1500" b="1">
                <a:solidFill>
                  <a:srgbClr val="FFFFFF"/>
                </a:solidFill>
                <a:latin typeface="Arial"/>
                <a:ea typeface="Arial"/>
                <a:cs typeface="Arial"/>
                <a:sym typeface="Arial"/>
              </a:rPr>
              <a:t>M </a:t>
            </a:r>
            <a:r>
              <a:rPr lang="en" sz="1500" b="1">
                <a:solidFill>
                  <a:srgbClr val="FFFFFF"/>
                </a:solidFill>
              </a:rPr>
              <a:t>4-</a:t>
            </a:r>
            <a:r>
              <a:rPr lang="en" sz="1500" b="1">
                <a:solidFill>
                  <a:srgbClr val="FFFFFF"/>
                </a:solidFill>
                <a:latin typeface="Arial"/>
                <a:ea typeface="Arial"/>
                <a:cs typeface="Arial"/>
                <a:sym typeface="Arial"/>
              </a:rPr>
              <a:t>year </a:t>
            </a:r>
            <a:endParaRPr sz="1100" b="1"/>
          </a:p>
          <a:p>
            <a:pPr marL="0" marR="0" lvl="0" indent="0" algn="ctr" rtl="0">
              <a:spcBef>
                <a:spcPts val="0"/>
              </a:spcBef>
              <a:spcAft>
                <a:spcPts val="0"/>
              </a:spcAft>
              <a:buNone/>
            </a:pPr>
            <a:r>
              <a:rPr lang="en" sz="1500" b="1">
                <a:solidFill>
                  <a:srgbClr val="FFFFFF"/>
                </a:solidFill>
                <a:latin typeface="Arial"/>
                <a:ea typeface="Arial"/>
                <a:cs typeface="Arial"/>
                <a:sym typeface="Arial"/>
              </a:rPr>
              <a:t>task order</a:t>
            </a:r>
            <a:endParaRPr sz="1500" b="1"/>
          </a:p>
          <a:p>
            <a:pPr marL="0" marR="0" lvl="0" indent="0" algn="ctr" rtl="0">
              <a:spcBef>
                <a:spcPts val="0"/>
              </a:spcBef>
              <a:spcAft>
                <a:spcPts val="0"/>
              </a:spcAft>
              <a:buNone/>
            </a:pPr>
            <a:r>
              <a:rPr lang="en" sz="1500" b="1">
                <a:solidFill>
                  <a:srgbClr val="FFFFFF"/>
                </a:solidFill>
              </a:rPr>
              <a:t>Awarded through</a:t>
            </a:r>
            <a:endParaRPr sz="1500" b="1">
              <a:solidFill>
                <a:srgbClr val="FFFFFF"/>
              </a:solidFill>
            </a:endParaRPr>
          </a:p>
          <a:p>
            <a:pPr marL="0" marR="0" lvl="0" indent="0" algn="ctr" rtl="0">
              <a:spcBef>
                <a:spcPts val="0"/>
              </a:spcBef>
              <a:spcAft>
                <a:spcPts val="0"/>
              </a:spcAft>
              <a:buNone/>
            </a:pPr>
            <a:r>
              <a:rPr lang="en" sz="1500" b="1">
                <a:solidFill>
                  <a:srgbClr val="FFFFFF"/>
                </a:solidFill>
              </a:rPr>
              <a:t> 8(a) STARS III</a:t>
            </a:r>
            <a:endParaRPr sz="1500" b="1"/>
          </a:p>
        </p:txBody>
      </p:sp>
      <p:sp>
        <p:nvSpPr>
          <p:cNvPr id="753" name="Google Shape;753;p40">
            <a:extLst>
              <a:ext uri="{C183D7F6-B498-43B3-948B-1728B52AA6E4}">
                <adec:decorative xmlns:adec="http://schemas.microsoft.com/office/drawing/2017/decorative" val="1"/>
              </a:ext>
            </a:extLst>
          </p:cNvPr>
          <p:cNvSpPr/>
          <p:nvPr/>
        </p:nvSpPr>
        <p:spPr>
          <a:xfrm>
            <a:off x="2057400" y="2091690"/>
            <a:ext cx="41100" cy="1488300"/>
          </a:xfrm>
          <a:prstGeom prst="rect">
            <a:avLst/>
          </a:prstGeom>
          <a:solidFill>
            <a:srgbClr val="255C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750" name="Google Shape;750;p40"/>
          <p:cNvSpPr/>
          <p:nvPr/>
        </p:nvSpPr>
        <p:spPr>
          <a:xfrm>
            <a:off x="2165175" y="905250"/>
            <a:ext cx="3218400" cy="2132100"/>
          </a:xfrm>
          <a:prstGeom prst="roundRect">
            <a:avLst>
              <a:gd name="adj" fmla="val 16667"/>
            </a:avLst>
          </a:prstGeom>
          <a:solidFill>
            <a:srgbClr val="FAFBFC"/>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marR="0" lvl="0" indent="0" algn="ctr" rtl="0">
              <a:spcBef>
                <a:spcPts val="0"/>
              </a:spcBef>
              <a:spcAft>
                <a:spcPts val="0"/>
              </a:spcAft>
              <a:buNone/>
            </a:pPr>
            <a:r>
              <a:rPr lang="en" sz="1500" b="1">
                <a:solidFill>
                  <a:srgbClr val="336699"/>
                </a:solidFill>
                <a:latin typeface="Arial"/>
                <a:ea typeface="Arial"/>
                <a:cs typeface="Arial"/>
                <a:sym typeface="Arial"/>
              </a:rPr>
              <a:t>Mission objective</a:t>
            </a:r>
            <a:endParaRPr sz="1500">
              <a:solidFill>
                <a:srgbClr val="336699"/>
              </a:solidFill>
            </a:endParaRPr>
          </a:p>
          <a:p>
            <a:pPr marL="0" marR="0" lvl="0" indent="0" algn="l" rtl="0">
              <a:spcBef>
                <a:spcPts val="0"/>
              </a:spcBef>
              <a:spcAft>
                <a:spcPts val="0"/>
              </a:spcAft>
              <a:buClr>
                <a:srgbClr val="000000"/>
              </a:buClr>
              <a:buFont typeface="Arial"/>
              <a:buNone/>
            </a:pPr>
            <a:r>
              <a:rPr lang="en" sz="1500">
                <a:solidFill>
                  <a:srgbClr val="336699"/>
                </a:solidFill>
              </a:rPr>
              <a:t>The Department of State needed mission-critical IT support for the U.S. Embassy in Baghdad and the Erbil consulate. Involved a demanding, location-specific Iraq Business License requirement.</a:t>
            </a:r>
            <a:endParaRPr sz="1500">
              <a:solidFill>
                <a:srgbClr val="336699"/>
              </a:solidFill>
            </a:endParaRPr>
          </a:p>
        </p:txBody>
      </p:sp>
      <p:sp>
        <p:nvSpPr>
          <p:cNvPr id="751" name="Google Shape;751;p40"/>
          <p:cNvSpPr/>
          <p:nvPr/>
        </p:nvSpPr>
        <p:spPr>
          <a:xfrm>
            <a:off x="5383725" y="905250"/>
            <a:ext cx="3623400" cy="2132100"/>
          </a:xfrm>
          <a:prstGeom prst="roundRect">
            <a:avLst>
              <a:gd name="adj" fmla="val 16667"/>
            </a:avLst>
          </a:prstGeom>
          <a:solidFill>
            <a:srgbClr val="FAFBFC"/>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marR="0" lvl="0" indent="0" algn="ctr" rtl="0">
              <a:spcBef>
                <a:spcPts val="0"/>
              </a:spcBef>
              <a:spcAft>
                <a:spcPts val="0"/>
              </a:spcAft>
              <a:buNone/>
            </a:pPr>
            <a:r>
              <a:rPr lang="en" sz="1500" b="1">
                <a:solidFill>
                  <a:srgbClr val="336699"/>
                </a:solidFill>
                <a:latin typeface="Arial"/>
                <a:ea typeface="Arial"/>
                <a:cs typeface="Arial"/>
                <a:sym typeface="Arial"/>
              </a:rPr>
              <a:t>Why it is notable</a:t>
            </a:r>
            <a:endParaRPr sz="1500">
              <a:solidFill>
                <a:srgbClr val="336699"/>
              </a:solidFill>
            </a:endParaRPr>
          </a:p>
          <a:p>
            <a:pPr marL="0" marR="0" lvl="0" indent="0" algn="l" rtl="0">
              <a:spcBef>
                <a:spcPts val="100"/>
              </a:spcBef>
              <a:spcAft>
                <a:spcPts val="0"/>
              </a:spcAft>
              <a:buNone/>
            </a:pPr>
            <a:r>
              <a:rPr lang="en" sz="1500">
                <a:solidFill>
                  <a:srgbClr val="336699"/>
                </a:solidFill>
              </a:rPr>
              <a:t>GSA’s Market Research As a Service (MRAS) provided advance notice of unique requirements. </a:t>
            </a:r>
            <a:endParaRPr sz="1500">
              <a:solidFill>
                <a:srgbClr val="336699"/>
              </a:solidFill>
            </a:endParaRPr>
          </a:p>
        </p:txBody>
      </p:sp>
      <p:sp>
        <p:nvSpPr>
          <p:cNvPr id="752" name="Google Shape;752;p40"/>
          <p:cNvSpPr/>
          <p:nvPr/>
        </p:nvSpPr>
        <p:spPr>
          <a:xfrm>
            <a:off x="2256075" y="3088799"/>
            <a:ext cx="6613575" cy="1509605"/>
          </a:xfrm>
          <a:prstGeom prst="roundRect">
            <a:avLst>
              <a:gd name="adj" fmla="val 16667"/>
            </a:avLst>
          </a:prstGeom>
          <a:solidFill>
            <a:srgbClr val="FAFBFC"/>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marR="0" lvl="0" indent="0" algn="ctr" rtl="0">
              <a:spcBef>
                <a:spcPts val="100"/>
              </a:spcBef>
              <a:spcAft>
                <a:spcPts val="0"/>
              </a:spcAft>
              <a:buNone/>
            </a:pPr>
            <a:r>
              <a:rPr lang="en" sz="1500" b="1">
                <a:solidFill>
                  <a:srgbClr val="336699"/>
                </a:solidFill>
              </a:rPr>
              <a:t>Results</a:t>
            </a:r>
            <a:endParaRPr sz="1500" b="1">
              <a:solidFill>
                <a:srgbClr val="336699"/>
              </a:solidFill>
            </a:endParaRPr>
          </a:p>
          <a:p>
            <a:pPr marL="0" marR="0" lvl="0" indent="0" algn="l" rtl="0">
              <a:spcBef>
                <a:spcPts val="100"/>
              </a:spcBef>
              <a:spcAft>
                <a:spcPts val="0"/>
              </a:spcAft>
              <a:buNone/>
            </a:pPr>
            <a:r>
              <a:rPr lang="en" sz="1500">
                <a:solidFill>
                  <a:srgbClr val="336699"/>
                </a:solidFill>
              </a:rPr>
              <a:t>A successful 13-month collaboration with client resulted in a task order placed against STARS III for IT Support Services. Secured critical services for up to four years with a substantial lifetime value of $55,500,000.</a:t>
            </a:r>
            <a:endParaRPr sz="1800">
              <a:solidFill>
                <a:srgbClr val="336699"/>
              </a:solidFill>
            </a:endParaRPr>
          </a:p>
        </p:txBody>
      </p:sp>
      <p:sp>
        <p:nvSpPr>
          <p:cNvPr id="745" name="Google Shape;745;p40"/>
          <p:cNvSpPr txBox="1"/>
          <p:nvPr/>
        </p:nvSpPr>
        <p:spPr>
          <a:xfrm>
            <a:off x="123444" y="4965192"/>
            <a:ext cx="754500" cy="130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400" b="1">
                <a:solidFill>
                  <a:srgbClr val="FFFFFF"/>
                </a:solidFill>
                <a:latin typeface="Arial"/>
                <a:ea typeface="Arial"/>
                <a:cs typeface="Arial"/>
                <a:sym typeface="Arial"/>
              </a:rPr>
              <a:t>GSA GWACs</a:t>
            </a:r>
            <a:endParaRPr sz="1100"/>
          </a:p>
        </p:txBody>
      </p:sp>
      <p:pic>
        <p:nvPicPr>
          <p:cNvPr id="3" name="Picture 2" descr="GSA GWACs footer banner stating that it was prepared in March 2026.">
            <a:extLst>
              <a:ext uri="{FF2B5EF4-FFF2-40B4-BE49-F238E27FC236}">
                <a16:creationId xmlns:a16="http://schemas.microsoft.com/office/drawing/2014/main" id="{D7FA0A8A-0F27-1B9E-C38C-2EE960A8F1B0}"/>
              </a:ext>
            </a:extLst>
          </p:cNvPr>
          <p:cNvPicPr>
            <a:picLocks noChangeAspect="1"/>
          </p:cNvPicPr>
          <p:nvPr/>
        </p:nvPicPr>
        <p:blipFill>
          <a:blip r:embed="rId4"/>
          <a:stretch>
            <a:fillRect/>
          </a:stretch>
        </p:blipFill>
        <p:spPr>
          <a:xfrm>
            <a:off x="0" y="4906269"/>
            <a:ext cx="9144000" cy="237231"/>
          </a:xfrm>
          <a:prstGeom prst="rect">
            <a:avLst/>
          </a:prstGeom>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F3F6"/>
        </a:solidFill>
        <a:effectLst/>
      </p:bgPr>
    </p:bg>
    <p:spTree>
      <p:nvGrpSpPr>
        <p:cNvPr id="1" name="Shape 757"/>
        <p:cNvGrpSpPr/>
        <p:nvPr/>
      </p:nvGrpSpPr>
      <p:grpSpPr>
        <a:xfrm>
          <a:off x="0" y="0"/>
          <a:ext cx="0" cy="0"/>
          <a:chOff x="0" y="0"/>
          <a:chExt cx="0" cy="0"/>
        </a:xfrm>
      </p:grpSpPr>
      <p:sp>
        <p:nvSpPr>
          <p:cNvPr id="762" name="Google Shape;762;p41"/>
          <p:cNvSpPr txBox="1">
            <a:spLocks noGrp="1"/>
          </p:cNvSpPr>
          <p:nvPr>
            <p:ph type="title" idx="4294967295"/>
          </p:nvPr>
        </p:nvSpPr>
        <p:spPr>
          <a:xfrm>
            <a:off x="315475" y="288025"/>
            <a:ext cx="6578700" cy="346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83160"/>
                </a:solidFill>
                <a:effectLst/>
                <a:uLnTx/>
                <a:uFillTx/>
                <a:latin typeface="Play"/>
                <a:ea typeface="Play"/>
                <a:cs typeface="Play"/>
                <a:sym typeface="Play"/>
              </a:rPr>
              <a:t>Case study: VETS 2: Modernizing IT Service Delivery</a:t>
            </a:r>
            <a:endParaRPr kumimoji="0" lang="en-US" sz="1800" b="0" i="0" u="none" strike="noStrike" kern="0" cap="none" spc="0" normalizeH="0" baseline="0" noProof="0" dirty="0">
              <a:ln>
                <a:noFill/>
              </a:ln>
              <a:solidFill>
                <a:srgbClr val="000000"/>
              </a:solidFill>
              <a:effectLst/>
              <a:uLnTx/>
              <a:uFillTx/>
              <a:latin typeface="Play"/>
              <a:ea typeface="Play"/>
              <a:cs typeface="Play"/>
              <a:sym typeface="Play"/>
            </a:endParaRPr>
          </a:p>
        </p:txBody>
      </p:sp>
      <p:sp>
        <p:nvSpPr>
          <p:cNvPr id="761" name="Google Shape;761;p41"/>
          <p:cNvSpPr/>
          <p:nvPr/>
        </p:nvSpPr>
        <p:spPr>
          <a:xfrm>
            <a:off x="7943850" y="123444"/>
            <a:ext cx="925800" cy="192000"/>
          </a:xfrm>
          <a:prstGeom prst="roundRect">
            <a:avLst>
              <a:gd name="adj" fmla="val 16667"/>
            </a:avLst>
          </a:prstGeom>
          <a:solidFill>
            <a:srgbClr val="E2EEF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600" b="1">
                <a:solidFill>
                  <a:schemeClr val="tx1"/>
                </a:solidFill>
                <a:sym typeface="Arial"/>
              </a:rPr>
              <a:t>Case study</a:t>
            </a:r>
            <a:endParaRPr sz="1100">
              <a:solidFill>
                <a:schemeClr val="tx1"/>
              </a:solidFill>
            </a:endParaRPr>
          </a:p>
        </p:txBody>
      </p:sp>
      <p:sp>
        <p:nvSpPr>
          <p:cNvPr id="763" name="Google Shape;763;p41"/>
          <p:cNvSpPr/>
          <p:nvPr/>
        </p:nvSpPr>
        <p:spPr>
          <a:xfrm>
            <a:off x="356616" y="905256"/>
            <a:ext cx="1543200" cy="2674500"/>
          </a:xfrm>
          <a:prstGeom prst="roundRect">
            <a:avLst>
              <a:gd name="adj" fmla="val 16667"/>
            </a:avLst>
          </a:prstGeom>
          <a:solidFill>
            <a:srgbClr val="0A3D78"/>
          </a:solidFill>
          <a:ln>
            <a:noFill/>
          </a:ln>
        </p:spPr>
        <p:txBody>
          <a:bodyPr spcFirstLastPara="1" wrap="square" lIns="76200" tIns="95250" rIns="76200" bIns="76200" anchor="ctr" anchorCtr="0">
            <a:noAutofit/>
          </a:bodyPr>
          <a:lstStyle/>
          <a:p>
            <a:pPr marL="0" lvl="0" indent="0" algn="ctr" rtl="0">
              <a:spcBef>
                <a:spcPts val="0"/>
              </a:spcBef>
              <a:spcAft>
                <a:spcPts val="0"/>
              </a:spcAft>
              <a:buClr>
                <a:schemeClr val="dk1"/>
              </a:buClr>
              <a:buFont typeface="Arial"/>
              <a:buNone/>
            </a:pPr>
            <a:r>
              <a:rPr lang="en" sz="1500" b="1">
                <a:solidFill>
                  <a:schemeClr val="lt1"/>
                </a:solidFill>
              </a:rPr>
              <a:t>$128M 10-year </a:t>
            </a:r>
            <a:endParaRPr sz="1100" b="1">
              <a:solidFill>
                <a:schemeClr val="dk1"/>
              </a:solidFill>
            </a:endParaRPr>
          </a:p>
          <a:p>
            <a:pPr marL="0" lvl="0" indent="0" algn="ctr" rtl="0">
              <a:spcBef>
                <a:spcPts val="0"/>
              </a:spcBef>
              <a:spcAft>
                <a:spcPts val="0"/>
              </a:spcAft>
              <a:buClr>
                <a:schemeClr val="dk1"/>
              </a:buClr>
              <a:buFont typeface="Arial"/>
              <a:buNone/>
            </a:pPr>
            <a:r>
              <a:rPr lang="en" sz="1500" b="1">
                <a:solidFill>
                  <a:schemeClr val="lt1"/>
                </a:solidFill>
              </a:rPr>
              <a:t>task order</a:t>
            </a:r>
            <a:endParaRPr sz="1500" b="1">
              <a:solidFill>
                <a:schemeClr val="dk1"/>
              </a:solidFill>
            </a:endParaRPr>
          </a:p>
          <a:p>
            <a:pPr marL="0" lvl="0" indent="0" algn="ctr" rtl="0">
              <a:spcBef>
                <a:spcPts val="0"/>
              </a:spcBef>
              <a:spcAft>
                <a:spcPts val="0"/>
              </a:spcAft>
              <a:buClr>
                <a:schemeClr val="dk1"/>
              </a:buClr>
              <a:buFont typeface="Arial"/>
              <a:buNone/>
            </a:pPr>
            <a:r>
              <a:rPr lang="en" sz="1500" b="1">
                <a:solidFill>
                  <a:schemeClr val="lt1"/>
                </a:solidFill>
              </a:rPr>
              <a:t>Awarded through</a:t>
            </a:r>
            <a:endParaRPr sz="1500" b="1">
              <a:solidFill>
                <a:schemeClr val="lt1"/>
              </a:solidFill>
            </a:endParaRPr>
          </a:p>
          <a:p>
            <a:pPr marL="0" lvl="0" indent="0" algn="ctr" rtl="0">
              <a:spcBef>
                <a:spcPts val="0"/>
              </a:spcBef>
              <a:spcAft>
                <a:spcPts val="0"/>
              </a:spcAft>
              <a:buNone/>
            </a:pPr>
            <a:r>
              <a:rPr lang="en" sz="1500" b="1">
                <a:solidFill>
                  <a:schemeClr val="lt1"/>
                </a:solidFill>
              </a:rPr>
              <a:t> </a:t>
            </a:r>
            <a:r>
              <a:rPr lang="en" sz="1500" b="1">
                <a:solidFill>
                  <a:srgbClr val="FFFFFF"/>
                </a:solidFill>
              </a:rPr>
              <a:t> VETS 2</a:t>
            </a:r>
            <a:endParaRPr sz="1500" b="1"/>
          </a:p>
        </p:txBody>
      </p:sp>
      <p:sp>
        <p:nvSpPr>
          <p:cNvPr id="767" name="Google Shape;767;p41">
            <a:extLst>
              <a:ext uri="{C183D7F6-B498-43B3-948B-1728B52AA6E4}">
                <adec:decorative xmlns:adec="http://schemas.microsoft.com/office/drawing/2017/decorative" val="1"/>
              </a:ext>
            </a:extLst>
          </p:cNvPr>
          <p:cNvSpPr/>
          <p:nvPr/>
        </p:nvSpPr>
        <p:spPr>
          <a:xfrm>
            <a:off x="2057400" y="2091690"/>
            <a:ext cx="41100" cy="1488300"/>
          </a:xfrm>
          <a:prstGeom prst="rect">
            <a:avLst/>
          </a:prstGeom>
          <a:solidFill>
            <a:srgbClr val="255C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764" name="Google Shape;764;p41"/>
          <p:cNvSpPr/>
          <p:nvPr/>
        </p:nvSpPr>
        <p:spPr>
          <a:xfrm>
            <a:off x="2165175" y="905250"/>
            <a:ext cx="3218400" cy="1776900"/>
          </a:xfrm>
          <a:prstGeom prst="roundRect">
            <a:avLst>
              <a:gd name="adj" fmla="val 16667"/>
            </a:avLst>
          </a:prstGeom>
          <a:solidFill>
            <a:srgbClr val="FAFBFC"/>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marR="0" lvl="0" indent="0" algn="ctr" rtl="0">
              <a:spcBef>
                <a:spcPts val="0"/>
              </a:spcBef>
              <a:spcAft>
                <a:spcPts val="0"/>
              </a:spcAft>
              <a:buNone/>
            </a:pPr>
            <a:r>
              <a:rPr lang="en" sz="1500" b="1">
                <a:solidFill>
                  <a:srgbClr val="336699"/>
                </a:solidFill>
                <a:latin typeface="Arial"/>
                <a:ea typeface="Arial"/>
                <a:cs typeface="Arial"/>
                <a:sym typeface="Arial"/>
              </a:rPr>
              <a:t>Mission objective</a:t>
            </a:r>
            <a:endParaRPr sz="1500">
              <a:solidFill>
                <a:srgbClr val="336699"/>
              </a:solidFill>
            </a:endParaRPr>
          </a:p>
          <a:p>
            <a:pPr marL="0" marR="0" lvl="0" indent="0" algn="l" rtl="0">
              <a:spcBef>
                <a:spcPts val="0"/>
              </a:spcBef>
              <a:spcAft>
                <a:spcPts val="0"/>
              </a:spcAft>
              <a:buNone/>
            </a:pPr>
            <a:r>
              <a:rPr lang="en" sz="1500">
                <a:solidFill>
                  <a:srgbClr val="336699"/>
                </a:solidFill>
              </a:rPr>
              <a:t>VETS 2 partner, modernized IT delivery for Department of Energy through four strategic initiatives to align with DOGE’s focus on performance and efficiency.</a:t>
            </a:r>
            <a:endParaRPr sz="1500">
              <a:solidFill>
                <a:srgbClr val="336699"/>
              </a:solidFill>
            </a:endParaRPr>
          </a:p>
        </p:txBody>
      </p:sp>
      <p:sp>
        <p:nvSpPr>
          <p:cNvPr id="765" name="Google Shape;765;p41"/>
          <p:cNvSpPr/>
          <p:nvPr/>
        </p:nvSpPr>
        <p:spPr>
          <a:xfrm>
            <a:off x="5383725" y="905250"/>
            <a:ext cx="3623400" cy="1707600"/>
          </a:xfrm>
          <a:prstGeom prst="roundRect">
            <a:avLst>
              <a:gd name="adj" fmla="val 16667"/>
            </a:avLst>
          </a:prstGeom>
          <a:solidFill>
            <a:srgbClr val="FAFBFC"/>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marR="0" lvl="0" indent="0" algn="ctr" rtl="0">
              <a:spcBef>
                <a:spcPts val="0"/>
              </a:spcBef>
              <a:spcAft>
                <a:spcPts val="0"/>
              </a:spcAft>
              <a:buNone/>
            </a:pPr>
            <a:r>
              <a:rPr lang="en" sz="1500" b="1">
                <a:solidFill>
                  <a:srgbClr val="336699"/>
                </a:solidFill>
                <a:latin typeface="Arial"/>
                <a:ea typeface="Arial"/>
                <a:cs typeface="Arial"/>
                <a:sym typeface="Arial"/>
              </a:rPr>
              <a:t>Why it is notable</a:t>
            </a:r>
            <a:endParaRPr sz="1500">
              <a:solidFill>
                <a:srgbClr val="336699"/>
              </a:solidFill>
            </a:endParaRPr>
          </a:p>
          <a:p>
            <a:pPr marL="0" marR="0" lvl="0" indent="0" algn="l" rtl="0">
              <a:spcBef>
                <a:spcPts val="100"/>
              </a:spcBef>
              <a:spcAft>
                <a:spcPts val="0"/>
              </a:spcAft>
              <a:buClr>
                <a:srgbClr val="000000"/>
              </a:buClr>
              <a:buFont typeface="Arial"/>
              <a:buNone/>
            </a:pPr>
            <a:r>
              <a:rPr lang="en" sz="1500">
                <a:solidFill>
                  <a:srgbClr val="336699"/>
                </a:solidFill>
              </a:rPr>
              <a:t>Increased operational efficiency, eliminated redundant costs, and strengthened cyber resilience.</a:t>
            </a:r>
            <a:endParaRPr sz="1500">
              <a:solidFill>
                <a:srgbClr val="336699"/>
              </a:solidFill>
            </a:endParaRPr>
          </a:p>
        </p:txBody>
      </p:sp>
      <p:sp>
        <p:nvSpPr>
          <p:cNvPr id="766" name="Google Shape;766;p41"/>
          <p:cNvSpPr/>
          <p:nvPr/>
        </p:nvSpPr>
        <p:spPr>
          <a:xfrm>
            <a:off x="2098500" y="2731350"/>
            <a:ext cx="6908700" cy="1914600"/>
          </a:xfrm>
          <a:prstGeom prst="roundRect">
            <a:avLst>
              <a:gd name="adj" fmla="val 16667"/>
            </a:avLst>
          </a:prstGeom>
          <a:solidFill>
            <a:srgbClr val="FAFBFC"/>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marR="0" lvl="0" indent="0" algn="ctr" rtl="0">
              <a:spcBef>
                <a:spcPts val="100"/>
              </a:spcBef>
              <a:spcAft>
                <a:spcPts val="0"/>
              </a:spcAft>
              <a:buNone/>
            </a:pPr>
            <a:r>
              <a:rPr lang="en" sz="1500" b="1">
                <a:solidFill>
                  <a:srgbClr val="336699"/>
                </a:solidFill>
              </a:rPr>
              <a:t>Results</a:t>
            </a:r>
            <a:endParaRPr sz="1500" b="1">
              <a:solidFill>
                <a:srgbClr val="336699"/>
              </a:solidFill>
            </a:endParaRPr>
          </a:p>
          <a:p>
            <a:pPr marL="457200" lvl="0" indent="-317500" algn="l" rtl="0">
              <a:spcBef>
                <a:spcPts val="100"/>
              </a:spcBef>
              <a:spcAft>
                <a:spcPts val="0"/>
              </a:spcAft>
              <a:buClr>
                <a:srgbClr val="336699"/>
              </a:buClr>
              <a:buSzPts val="1400"/>
              <a:buChar char="●"/>
            </a:pPr>
            <a:r>
              <a:rPr lang="en">
                <a:solidFill>
                  <a:srgbClr val="336699"/>
                </a:solidFill>
              </a:rPr>
              <a:t>Established an IT Operations Center (ITOC) for proactive rapid incident response.</a:t>
            </a:r>
            <a:endParaRPr>
              <a:solidFill>
                <a:srgbClr val="336699"/>
              </a:solidFill>
            </a:endParaRPr>
          </a:p>
          <a:p>
            <a:pPr marL="457200" lvl="0" indent="-317500" algn="l" rtl="0">
              <a:spcBef>
                <a:spcPts val="0"/>
              </a:spcBef>
              <a:spcAft>
                <a:spcPts val="0"/>
              </a:spcAft>
              <a:buClr>
                <a:srgbClr val="336699"/>
              </a:buClr>
              <a:buSzPts val="1400"/>
              <a:buChar char="●"/>
            </a:pPr>
            <a:r>
              <a:rPr lang="en">
                <a:solidFill>
                  <a:srgbClr val="336699"/>
                </a:solidFill>
              </a:rPr>
              <a:t>Reduced dedicated Call Center staff from 8 to 3 FTEs through labor optimization.</a:t>
            </a:r>
            <a:endParaRPr>
              <a:solidFill>
                <a:srgbClr val="336699"/>
              </a:solidFill>
            </a:endParaRPr>
          </a:p>
          <a:p>
            <a:pPr marL="457200" lvl="0" indent="-317500" algn="l" rtl="0">
              <a:spcBef>
                <a:spcPts val="0"/>
              </a:spcBef>
              <a:spcAft>
                <a:spcPts val="0"/>
              </a:spcAft>
              <a:buClr>
                <a:srgbClr val="336699"/>
              </a:buClr>
              <a:buSzPts val="1400"/>
              <a:buChar char="●"/>
            </a:pPr>
            <a:r>
              <a:rPr lang="en">
                <a:solidFill>
                  <a:srgbClr val="336699"/>
                </a:solidFill>
              </a:rPr>
              <a:t>Revised KPIs to measure value (e.g., 85% of tickets resolved within 48 hours).</a:t>
            </a:r>
            <a:endParaRPr>
              <a:solidFill>
                <a:srgbClr val="336699"/>
              </a:solidFill>
            </a:endParaRPr>
          </a:p>
          <a:p>
            <a:pPr marL="457200" lvl="0" indent="-317500" algn="l" rtl="0">
              <a:spcBef>
                <a:spcPts val="0"/>
              </a:spcBef>
              <a:spcAft>
                <a:spcPts val="0"/>
              </a:spcAft>
              <a:buClr>
                <a:srgbClr val="336699"/>
              </a:buClr>
              <a:buSzPts val="1400"/>
              <a:buChar char="●"/>
            </a:pPr>
            <a:r>
              <a:rPr lang="en">
                <a:solidFill>
                  <a:srgbClr val="336699"/>
                </a:solidFill>
              </a:rPr>
              <a:t>Implemented a cost-effective Multi-Tenant Cybersecurity Operations Center (SOC) for 24/7 shared coverage.</a:t>
            </a:r>
            <a:endParaRPr sz="1500">
              <a:solidFill>
                <a:srgbClr val="336699"/>
              </a:solidFill>
            </a:endParaRPr>
          </a:p>
        </p:txBody>
      </p:sp>
      <p:pic>
        <p:nvPicPr>
          <p:cNvPr id="3" name="Picture 2" descr="GSA GWACs footer banner stating that it was prepared in March 2026.">
            <a:extLst>
              <a:ext uri="{FF2B5EF4-FFF2-40B4-BE49-F238E27FC236}">
                <a16:creationId xmlns:a16="http://schemas.microsoft.com/office/drawing/2014/main" id="{5C018079-F11A-C278-CB1E-F53632110471}"/>
              </a:ext>
            </a:extLst>
          </p:cNvPr>
          <p:cNvPicPr>
            <a:picLocks noChangeAspect="1"/>
          </p:cNvPicPr>
          <p:nvPr/>
        </p:nvPicPr>
        <p:blipFill>
          <a:blip r:embed="rId4"/>
          <a:stretch>
            <a:fillRect/>
          </a:stretch>
        </p:blipFill>
        <p:spPr>
          <a:xfrm>
            <a:off x="0" y="4924534"/>
            <a:ext cx="9144000" cy="228600"/>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1F3F6"/>
        </a:solidFill>
        <a:effectLst/>
      </p:bgPr>
    </p:bg>
    <p:spTree>
      <p:nvGrpSpPr>
        <p:cNvPr id="1" name="Shape 771"/>
        <p:cNvGrpSpPr/>
        <p:nvPr/>
      </p:nvGrpSpPr>
      <p:grpSpPr>
        <a:xfrm>
          <a:off x="0" y="0"/>
          <a:ext cx="0" cy="0"/>
          <a:chOff x="0" y="0"/>
          <a:chExt cx="0" cy="0"/>
        </a:xfrm>
      </p:grpSpPr>
      <p:sp>
        <p:nvSpPr>
          <p:cNvPr id="776" name="Google Shape;776;p42"/>
          <p:cNvSpPr txBox="1">
            <a:spLocks noGrp="1"/>
          </p:cNvSpPr>
          <p:nvPr>
            <p:ph type="title" idx="4294967295"/>
          </p:nvPr>
        </p:nvSpPr>
        <p:spPr>
          <a:xfrm>
            <a:off x="315468" y="288036"/>
            <a:ext cx="5417700" cy="346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83160"/>
                </a:solidFill>
                <a:effectLst/>
                <a:uLnTx/>
                <a:uFillTx/>
                <a:latin typeface="Play"/>
                <a:ea typeface="Play"/>
                <a:cs typeface="Play"/>
                <a:sym typeface="Play"/>
              </a:rPr>
              <a:t>Optional Pre-Award Scope Reviews</a:t>
            </a:r>
            <a:endParaRPr kumimoji="0" lang="en-US" sz="1500" b="0" i="0" u="none" strike="noStrike" kern="0" cap="none" spc="0" normalizeH="0" baseline="0" noProof="0" dirty="0">
              <a:ln>
                <a:noFill/>
              </a:ln>
              <a:solidFill>
                <a:srgbClr val="000000"/>
              </a:solidFill>
              <a:effectLst/>
              <a:uLnTx/>
              <a:uFillTx/>
              <a:latin typeface="Play"/>
              <a:ea typeface="Play"/>
              <a:cs typeface="Play"/>
              <a:sym typeface="Play"/>
            </a:endParaRPr>
          </a:p>
        </p:txBody>
      </p:sp>
      <p:sp>
        <p:nvSpPr>
          <p:cNvPr id="775" name="Google Shape;775;p42"/>
          <p:cNvSpPr/>
          <p:nvPr/>
        </p:nvSpPr>
        <p:spPr>
          <a:xfrm>
            <a:off x="7943850" y="123444"/>
            <a:ext cx="1062900" cy="192000"/>
          </a:xfrm>
          <a:prstGeom prst="roundRect">
            <a:avLst>
              <a:gd name="adj" fmla="val 16667"/>
            </a:avLst>
          </a:prstGeom>
          <a:solidFill>
            <a:srgbClr val="E2EEF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700" b="1">
                <a:solidFill>
                  <a:srgbClr val="1F5A99"/>
                </a:solidFill>
              </a:rPr>
              <a:t>Scope Reviews</a:t>
            </a:r>
            <a:endParaRPr sz="700">
              <a:solidFill>
                <a:srgbClr val="1F5A99"/>
              </a:solidFill>
            </a:endParaRPr>
          </a:p>
        </p:txBody>
      </p:sp>
      <p:sp>
        <p:nvSpPr>
          <p:cNvPr id="777" name="Google Shape;777;p42"/>
          <p:cNvSpPr/>
          <p:nvPr/>
        </p:nvSpPr>
        <p:spPr>
          <a:xfrm>
            <a:off x="356625" y="857250"/>
            <a:ext cx="4010400" cy="2916000"/>
          </a:xfrm>
          <a:prstGeom prst="roundRect">
            <a:avLst>
              <a:gd name="adj" fmla="val 16667"/>
            </a:avLst>
          </a:prstGeom>
          <a:solidFill>
            <a:srgbClr val="FAFBFC"/>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lvl="0" indent="0" algn="l" rtl="0">
              <a:spcBef>
                <a:spcPts val="100"/>
              </a:spcBef>
              <a:spcAft>
                <a:spcPts val="0"/>
              </a:spcAft>
              <a:buSzPts val="1100"/>
              <a:buNone/>
            </a:pPr>
            <a:r>
              <a:rPr lang="en">
                <a:solidFill>
                  <a:srgbClr val="0B3A6E"/>
                </a:solidFill>
              </a:rPr>
              <a:t>GSA offers a free &amp; optional scope review to determine if your requirement is a good fit for the selected GWAC.</a:t>
            </a:r>
            <a:endParaRPr>
              <a:solidFill>
                <a:srgbClr val="0B3A6E"/>
              </a:solidFill>
            </a:endParaRPr>
          </a:p>
          <a:p>
            <a:pPr marL="0" lvl="0" indent="0" algn="l" rtl="0">
              <a:spcBef>
                <a:spcPts val="100"/>
              </a:spcBef>
              <a:spcAft>
                <a:spcPts val="0"/>
              </a:spcAft>
              <a:buClr>
                <a:schemeClr val="dk1"/>
              </a:buClr>
              <a:buSzPts val="1100"/>
              <a:buFont typeface="Arial"/>
              <a:buNone/>
            </a:pPr>
            <a:endParaRPr>
              <a:solidFill>
                <a:srgbClr val="0B3A6E"/>
              </a:solidFill>
            </a:endParaRPr>
          </a:p>
          <a:p>
            <a:pPr marL="0" lvl="0" indent="0" algn="l" rtl="0">
              <a:spcBef>
                <a:spcPts val="100"/>
              </a:spcBef>
              <a:spcAft>
                <a:spcPts val="0"/>
              </a:spcAft>
              <a:buSzPts val="1100"/>
              <a:buNone/>
            </a:pPr>
            <a:r>
              <a:rPr lang="en">
                <a:solidFill>
                  <a:srgbClr val="0B3A6E"/>
                </a:solidFill>
              </a:rPr>
              <a:t>The review team is comprised of technical &amp; contracting professionals.</a:t>
            </a:r>
            <a:endParaRPr>
              <a:solidFill>
                <a:srgbClr val="0B3A6E"/>
              </a:solidFill>
            </a:endParaRPr>
          </a:p>
          <a:p>
            <a:pPr marL="0" lvl="0" indent="0" algn="l" rtl="0">
              <a:spcBef>
                <a:spcPts val="100"/>
              </a:spcBef>
              <a:spcAft>
                <a:spcPts val="0"/>
              </a:spcAft>
              <a:buClr>
                <a:schemeClr val="dk1"/>
              </a:buClr>
              <a:buSzPts val="1100"/>
              <a:buFont typeface="Arial"/>
              <a:buNone/>
            </a:pPr>
            <a:endParaRPr>
              <a:solidFill>
                <a:srgbClr val="0B3A6E"/>
              </a:solidFill>
            </a:endParaRPr>
          </a:p>
          <a:p>
            <a:pPr marL="0" lvl="0" indent="0" algn="l" rtl="0">
              <a:spcBef>
                <a:spcPts val="100"/>
              </a:spcBef>
              <a:spcAft>
                <a:spcPts val="0"/>
              </a:spcAft>
              <a:buSzPts val="1100"/>
              <a:buNone/>
            </a:pPr>
            <a:r>
              <a:rPr lang="en">
                <a:solidFill>
                  <a:srgbClr val="0B3A6E"/>
                </a:solidFill>
              </a:rPr>
              <a:t>Provide a written response (5 business days or less) that is beneficial for your acquisition files.</a:t>
            </a:r>
            <a:endParaRPr sz="1100">
              <a:solidFill>
                <a:srgbClr val="083160"/>
              </a:solidFill>
            </a:endParaRPr>
          </a:p>
        </p:txBody>
      </p:sp>
      <p:sp>
        <p:nvSpPr>
          <p:cNvPr id="778" name="Google Shape;778;p42"/>
          <p:cNvSpPr/>
          <p:nvPr/>
        </p:nvSpPr>
        <p:spPr>
          <a:xfrm>
            <a:off x="4572000" y="894975"/>
            <a:ext cx="4434900" cy="2878200"/>
          </a:xfrm>
          <a:prstGeom prst="roundRect">
            <a:avLst>
              <a:gd name="adj" fmla="val 16667"/>
            </a:avLst>
          </a:prstGeom>
          <a:solidFill>
            <a:srgbClr val="FFF8EB"/>
          </a:solidFill>
          <a:ln w="10150" cap="flat" cmpd="sng">
            <a:solidFill>
              <a:srgbClr val="CBD4DD"/>
            </a:solidFill>
            <a:prstDash val="solid"/>
            <a:miter lim="800000"/>
            <a:headEnd type="none" w="sm" len="sm"/>
            <a:tailEnd type="none" w="sm" len="sm"/>
          </a:ln>
        </p:spPr>
        <p:txBody>
          <a:bodyPr spcFirstLastPara="1" wrap="square" lIns="66675" tIns="66675" rIns="66675" bIns="57150" anchor="ctr" anchorCtr="0">
            <a:noAutofit/>
          </a:bodyPr>
          <a:lstStyle/>
          <a:p>
            <a:pPr marL="0" lvl="0" indent="0" algn="l" rtl="0">
              <a:spcBef>
                <a:spcPts val="100"/>
              </a:spcBef>
              <a:spcAft>
                <a:spcPts val="0"/>
              </a:spcAft>
              <a:buSzPts val="1100"/>
              <a:buNone/>
            </a:pPr>
            <a:r>
              <a:rPr lang="en">
                <a:solidFill>
                  <a:schemeClr val="tx1"/>
                </a:solidFill>
              </a:rPr>
              <a:t>To request a GWAC scope compatibility review, visit </a:t>
            </a:r>
            <a:r>
              <a:rPr lang="en" u="sng">
                <a:solidFill>
                  <a:schemeClr val="tx1"/>
                </a:solidFill>
                <a:hlinkClick r:id="rId4">
                  <a:extLst>
                    <a:ext uri="{A12FA001-AC4F-418D-AE19-62706E023703}">
                      <ahyp:hlinkClr xmlns:ahyp="http://schemas.microsoft.com/office/drawing/2018/hyperlinkcolor" val="tx"/>
                    </a:ext>
                  </a:extLst>
                </a:hlinkClick>
              </a:rPr>
              <a:t>gsa.gov/gwacs</a:t>
            </a:r>
            <a:r>
              <a:rPr lang="en">
                <a:solidFill>
                  <a:schemeClr val="tx1"/>
                </a:solidFill>
              </a:rPr>
              <a:t>, then locate “Section 4:  Request an optional scope review” and click the provided link to access the Scope Review Request form.</a:t>
            </a:r>
            <a:endParaRPr>
              <a:solidFill>
                <a:schemeClr val="tx1"/>
              </a:solidFill>
            </a:endParaRPr>
          </a:p>
          <a:p>
            <a:pPr marL="0" lvl="0" indent="0" algn="l" rtl="0">
              <a:spcBef>
                <a:spcPts val="100"/>
              </a:spcBef>
              <a:spcAft>
                <a:spcPts val="0"/>
              </a:spcAft>
              <a:buClr>
                <a:schemeClr val="dk1"/>
              </a:buClr>
              <a:buSzPts val="1100"/>
              <a:buFont typeface="Arial"/>
              <a:buNone/>
            </a:pPr>
            <a:endParaRPr>
              <a:solidFill>
                <a:schemeClr val="tx1"/>
              </a:solidFill>
            </a:endParaRPr>
          </a:p>
          <a:p>
            <a:pPr marL="0" lvl="0" indent="0" algn="l" rtl="0">
              <a:spcBef>
                <a:spcPts val="100"/>
              </a:spcBef>
              <a:spcAft>
                <a:spcPts val="0"/>
              </a:spcAft>
              <a:buClr>
                <a:schemeClr val="dk1"/>
              </a:buClr>
              <a:buSzPts val="1100"/>
              <a:buFont typeface="Arial"/>
              <a:buNone/>
            </a:pPr>
            <a:r>
              <a:rPr lang="en">
                <a:solidFill>
                  <a:schemeClr val="tx1"/>
                </a:solidFill>
              </a:rPr>
              <a:t>For questions regarding a scope review, please email SOWreview@gsa.gov.</a:t>
            </a:r>
            <a:endParaRPr>
              <a:solidFill>
                <a:schemeClr val="tx1"/>
              </a:solidFill>
            </a:endParaRPr>
          </a:p>
          <a:p>
            <a:pPr marL="0" lvl="0" indent="0" algn="l" rtl="0">
              <a:spcBef>
                <a:spcPts val="100"/>
              </a:spcBef>
              <a:spcAft>
                <a:spcPts val="0"/>
              </a:spcAft>
              <a:buNone/>
            </a:pPr>
            <a:endParaRPr sz="1700" b="1">
              <a:solidFill>
                <a:schemeClr val="tx1"/>
              </a:solidFill>
            </a:endParaRPr>
          </a:p>
        </p:txBody>
      </p:sp>
      <p:sp>
        <p:nvSpPr>
          <p:cNvPr id="779" name="Google Shape;779;p42"/>
          <p:cNvSpPr/>
          <p:nvPr/>
        </p:nvSpPr>
        <p:spPr>
          <a:xfrm>
            <a:off x="315475" y="3981875"/>
            <a:ext cx="3962700" cy="477300"/>
          </a:xfrm>
          <a:prstGeom prst="roundRect">
            <a:avLst>
              <a:gd name="adj" fmla="val 16667"/>
            </a:avLst>
          </a:prstGeom>
          <a:solidFill>
            <a:srgbClr val="E2EEFA"/>
          </a:solidFill>
          <a:ln w="9525" cap="flat" cmpd="sng">
            <a:solidFill>
              <a:srgbClr val="CBD4DD"/>
            </a:solidFill>
            <a:prstDash val="solid"/>
            <a:miter lim="800000"/>
            <a:headEnd type="none" w="sm" len="sm"/>
            <a:tailEnd type="none" w="sm" len="sm"/>
          </a:ln>
        </p:spPr>
        <p:txBody>
          <a:bodyPr spcFirstLastPara="1" wrap="square" lIns="95250" tIns="76200" rIns="95250" bIns="76200" anchor="ctr" anchorCtr="0">
            <a:noAutofit/>
          </a:bodyPr>
          <a:lstStyle/>
          <a:p>
            <a:pPr marL="0" marR="0" lvl="0" indent="0" algn="ctr" rtl="0">
              <a:spcBef>
                <a:spcPts val="0"/>
              </a:spcBef>
              <a:spcAft>
                <a:spcPts val="0"/>
              </a:spcAft>
              <a:buNone/>
            </a:pPr>
            <a:r>
              <a:rPr lang="en" sz="1200" b="1">
                <a:solidFill>
                  <a:srgbClr val="083160"/>
                </a:solidFill>
              </a:rPr>
              <a:t>Scope Reviews are optional </a:t>
            </a:r>
            <a:endParaRPr sz="1200"/>
          </a:p>
        </p:txBody>
      </p:sp>
      <p:pic>
        <p:nvPicPr>
          <p:cNvPr id="3" name="Picture 2" descr="GSA GWACs footer banner stating that it was prepared in March 2026.">
            <a:extLst>
              <a:ext uri="{FF2B5EF4-FFF2-40B4-BE49-F238E27FC236}">
                <a16:creationId xmlns:a16="http://schemas.microsoft.com/office/drawing/2014/main" id="{D9B427EB-8999-64A4-16B0-3B16BC29EAEA}"/>
              </a:ext>
            </a:extLst>
          </p:cNvPr>
          <p:cNvPicPr>
            <a:picLocks noChangeAspect="1"/>
          </p:cNvPicPr>
          <p:nvPr/>
        </p:nvPicPr>
        <p:blipFill>
          <a:blip r:embed="rId5"/>
          <a:stretch>
            <a:fillRect/>
          </a:stretch>
        </p:blipFill>
        <p:spPr>
          <a:xfrm>
            <a:off x="0" y="4924534"/>
            <a:ext cx="9144000" cy="228600"/>
          </a:xfrm>
          <a:prstGeom prst="rect">
            <a:avLst/>
          </a:prstGeom>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43"/>
          <p:cNvSpPr>
            <a:spLocks noGrp="1"/>
          </p:cNvSpPr>
          <p:nvPr>
            <p:ph type="title" idx="4294967295"/>
          </p:nvPr>
        </p:nvSpPr>
        <p:spPr>
          <a:xfrm>
            <a:off x="411480" y="425196"/>
            <a:ext cx="5966460" cy="3291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B3A6E"/>
              </a:buClr>
              <a:buSzPts val="1800"/>
              <a:buFont typeface="Play"/>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Key takeaways</a:t>
            </a: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786" name="Google Shape;786;p43"/>
          <p:cNvSpPr/>
          <p:nvPr/>
        </p:nvSpPr>
        <p:spPr>
          <a:xfrm>
            <a:off x="425196" y="809244"/>
            <a:ext cx="610362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B6776"/>
              </a:buClr>
              <a:buSzPts val="800"/>
              <a:buFont typeface="Arial"/>
              <a:buNone/>
            </a:pPr>
            <a:r>
              <a:rPr lang="en" sz="1000">
                <a:solidFill>
                  <a:srgbClr val="5B6776"/>
                </a:solidFill>
                <a:latin typeface="Arial"/>
                <a:ea typeface="Arial"/>
                <a:cs typeface="Arial"/>
                <a:sym typeface="Arial"/>
              </a:rPr>
              <a:t>What to remember when explaining how GSA GWACs maximize value and compliance</a:t>
            </a:r>
            <a:endParaRPr sz="1000">
              <a:solidFill>
                <a:schemeClr val="dk1"/>
              </a:solidFill>
              <a:latin typeface="Arial"/>
              <a:ea typeface="Arial"/>
              <a:cs typeface="Arial"/>
              <a:sym typeface="Arial"/>
            </a:endParaRPr>
          </a:p>
        </p:txBody>
      </p:sp>
      <p:sp>
        <p:nvSpPr>
          <p:cNvPr id="787" name="Google Shape;787;p43">
            <a:extLst>
              <a:ext uri="{C183D7F6-B498-43B3-948B-1728B52AA6E4}">
                <adec:decorative xmlns:adec="http://schemas.microsoft.com/office/drawing/2017/decorative" val="1"/>
              </a:ext>
            </a:extLst>
          </p:cNvPr>
          <p:cNvSpPr/>
          <p:nvPr/>
        </p:nvSpPr>
        <p:spPr>
          <a:xfrm>
            <a:off x="7406640" y="459486"/>
            <a:ext cx="1200150" cy="24003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5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88" name="Google Shape;788;p43"/>
          <p:cNvSpPr/>
          <p:nvPr/>
        </p:nvSpPr>
        <p:spPr>
          <a:xfrm>
            <a:off x="7509510" y="521208"/>
            <a:ext cx="994410" cy="960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F5A99"/>
              </a:buClr>
              <a:buSzPts val="700"/>
              <a:buFont typeface="Arial"/>
              <a:buNone/>
            </a:pPr>
            <a:r>
              <a:rPr lang="en" sz="700" b="1">
                <a:solidFill>
                  <a:srgbClr val="1F5A99"/>
                </a:solidFill>
                <a:latin typeface="Arial"/>
                <a:ea typeface="Arial"/>
                <a:cs typeface="Arial"/>
                <a:sym typeface="Arial"/>
              </a:rPr>
              <a:t>Takeaways</a:t>
            </a:r>
            <a:endParaRPr sz="700">
              <a:solidFill>
                <a:schemeClr val="dk1"/>
              </a:solidFill>
              <a:latin typeface="Arial"/>
              <a:ea typeface="Arial"/>
              <a:cs typeface="Arial"/>
              <a:sym typeface="Arial"/>
            </a:endParaRPr>
          </a:p>
        </p:txBody>
      </p:sp>
      <p:sp>
        <p:nvSpPr>
          <p:cNvPr id="789" name="Google Shape;789;p43">
            <a:extLst>
              <a:ext uri="{C183D7F6-B498-43B3-948B-1728B52AA6E4}">
                <adec:decorative xmlns:adec="http://schemas.microsoft.com/office/drawing/2017/decorative" val="1"/>
              </a:ext>
            </a:extLst>
          </p:cNvPr>
          <p:cNvSpPr/>
          <p:nvPr/>
        </p:nvSpPr>
        <p:spPr>
          <a:xfrm>
            <a:off x="651510" y="1165860"/>
            <a:ext cx="7749540" cy="480060"/>
          </a:xfrm>
          <a:prstGeom prst="roundRect">
            <a:avLst>
              <a:gd name="adj" fmla="val 5714"/>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90" name="Google Shape;790;p43"/>
          <p:cNvSpPr/>
          <p:nvPr/>
        </p:nvSpPr>
        <p:spPr>
          <a:xfrm>
            <a:off x="809244" y="1289304"/>
            <a:ext cx="744093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1000"/>
              <a:buFont typeface="Arial"/>
              <a:buNone/>
            </a:pPr>
            <a:r>
              <a:rPr lang="en" sz="1000">
                <a:solidFill>
                  <a:srgbClr val="243447"/>
                </a:solidFill>
                <a:latin typeface="Arial"/>
                <a:ea typeface="Arial"/>
                <a:cs typeface="Arial"/>
                <a:sym typeface="Arial"/>
              </a:rPr>
              <a:t>1.</a:t>
            </a:r>
            <a:r>
              <a:rPr lang="en" sz="1200">
                <a:solidFill>
                  <a:srgbClr val="243447"/>
                </a:solidFill>
                <a:latin typeface="Arial"/>
                <a:ea typeface="Arial"/>
                <a:cs typeface="Arial"/>
                <a:sym typeface="Arial"/>
              </a:rPr>
              <a:t> GSA GWACs maximize value by compressing acquisition time, concentrating vetted IT capability, and preserving competition at the order level.</a:t>
            </a:r>
            <a:endParaRPr sz="1200" b="1">
              <a:solidFill>
                <a:schemeClr val="dk1"/>
              </a:solidFill>
            </a:endParaRPr>
          </a:p>
        </p:txBody>
      </p:sp>
      <p:sp>
        <p:nvSpPr>
          <p:cNvPr id="791" name="Google Shape;791;p43">
            <a:extLst>
              <a:ext uri="{C183D7F6-B498-43B3-948B-1728B52AA6E4}">
                <adec:decorative xmlns:adec="http://schemas.microsoft.com/office/drawing/2017/decorative" val="1"/>
              </a:ext>
            </a:extLst>
          </p:cNvPr>
          <p:cNvSpPr/>
          <p:nvPr/>
        </p:nvSpPr>
        <p:spPr>
          <a:xfrm>
            <a:off x="651510" y="1755648"/>
            <a:ext cx="7749540" cy="480060"/>
          </a:xfrm>
          <a:prstGeom prst="roundRect">
            <a:avLst>
              <a:gd name="adj" fmla="val 5714"/>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92" name="Google Shape;792;p43"/>
          <p:cNvSpPr/>
          <p:nvPr/>
        </p:nvSpPr>
        <p:spPr>
          <a:xfrm>
            <a:off x="809244" y="1879092"/>
            <a:ext cx="744093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1000"/>
              <a:buFont typeface="Arial"/>
              <a:buNone/>
            </a:pPr>
            <a:r>
              <a:rPr lang="en" sz="1200">
                <a:solidFill>
                  <a:srgbClr val="243447"/>
                </a:solidFill>
                <a:latin typeface="Arial"/>
                <a:ea typeface="Arial"/>
                <a:cs typeface="Arial"/>
                <a:sym typeface="Arial"/>
              </a:rPr>
              <a:t>2. They maximize compliance only when the agency uses the correct vehicle and follows order-level rules with discipline.</a:t>
            </a:r>
            <a:endParaRPr sz="1200">
              <a:solidFill>
                <a:schemeClr val="dk1"/>
              </a:solidFill>
              <a:latin typeface="Arial"/>
              <a:ea typeface="Arial"/>
              <a:cs typeface="Arial"/>
              <a:sym typeface="Arial"/>
            </a:endParaRPr>
          </a:p>
        </p:txBody>
      </p:sp>
      <p:sp>
        <p:nvSpPr>
          <p:cNvPr id="793" name="Google Shape;793;p43">
            <a:extLst>
              <a:ext uri="{C183D7F6-B498-43B3-948B-1728B52AA6E4}">
                <adec:decorative xmlns:adec="http://schemas.microsoft.com/office/drawing/2017/decorative" val="1"/>
              </a:ext>
            </a:extLst>
          </p:cNvPr>
          <p:cNvSpPr/>
          <p:nvPr/>
        </p:nvSpPr>
        <p:spPr>
          <a:xfrm>
            <a:off x="651510" y="2345436"/>
            <a:ext cx="7749540" cy="480060"/>
          </a:xfrm>
          <a:prstGeom prst="roundRect">
            <a:avLst>
              <a:gd name="adj" fmla="val 5714"/>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94" name="Google Shape;794;p43"/>
          <p:cNvSpPr/>
          <p:nvPr/>
        </p:nvSpPr>
        <p:spPr>
          <a:xfrm>
            <a:off x="809244" y="2468880"/>
            <a:ext cx="744093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1000"/>
              <a:buFont typeface="Arial"/>
              <a:buNone/>
            </a:pPr>
            <a:r>
              <a:rPr lang="en" sz="1200">
                <a:solidFill>
                  <a:srgbClr val="243447"/>
                </a:solidFill>
                <a:latin typeface="Arial"/>
                <a:ea typeface="Arial"/>
                <a:cs typeface="Arial"/>
                <a:sym typeface="Arial"/>
              </a:rPr>
              <a:t>3. The biggest leadership decision is often vehicle selection: unrestricted, 8(a), SDVOSB, or other small-business pool.</a:t>
            </a:r>
            <a:endParaRPr sz="1200">
              <a:solidFill>
                <a:schemeClr val="dk1"/>
              </a:solidFill>
              <a:latin typeface="Arial"/>
              <a:ea typeface="Arial"/>
              <a:cs typeface="Arial"/>
              <a:sym typeface="Arial"/>
            </a:endParaRPr>
          </a:p>
        </p:txBody>
      </p:sp>
      <p:sp>
        <p:nvSpPr>
          <p:cNvPr id="795" name="Google Shape;795;p43">
            <a:extLst>
              <a:ext uri="{C183D7F6-B498-43B3-948B-1728B52AA6E4}">
                <adec:decorative xmlns:adec="http://schemas.microsoft.com/office/drawing/2017/decorative" val="1"/>
              </a:ext>
            </a:extLst>
          </p:cNvPr>
          <p:cNvSpPr/>
          <p:nvPr/>
        </p:nvSpPr>
        <p:spPr>
          <a:xfrm>
            <a:off x="651510" y="2935224"/>
            <a:ext cx="7749540" cy="480060"/>
          </a:xfrm>
          <a:prstGeom prst="roundRect">
            <a:avLst>
              <a:gd name="adj" fmla="val 5714"/>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96" name="Google Shape;796;p43"/>
          <p:cNvSpPr/>
          <p:nvPr/>
        </p:nvSpPr>
        <p:spPr>
          <a:xfrm>
            <a:off x="809244" y="3058668"/>
            <a:ext cx="744093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1000"/>
              <a:buFont typeface="Arial"/>
              <a:buNone/>
            </a:pPr>
            <a:r>
              <a:rPr lang="en" sz="1200">
                <a:solidFill>
                  <a:srgbClr val="243447"/>
                </a:solidFill>
                <a:latin typeface="Arial"/>
                <a:ea typeface="Arial"/>
                <a:cs typeface="Arial"/>
                <a:sym typeface="Arial"/>
              </a:rPr>
              <a:t>4. Alliant 2/Alliant 3 remains a major unrestricted option today; STARS III, VETS 2, and Polaris drive different socioeconomic strategies.</a:t>
            </a:r>
            <a:endParaRPr sz="1200">
              <a:solidFill>
                <a:schemeClr val="dk1"/>
              </a:solidFill>
              <a:latin typeface="Arial"/>
              <a:ea typeface="Arial"/>
              <a:cs typeface="Arial"/>
              <a:sym typeface="Arial"/>
            </a:endParaRPr>
          </a:p>
        </p:txBody>
      </p:sp>
      <p:sp>
        <p:nvSpPr>
          <p:cNvPr id="797" name="Google Shape;797;p43">
            <a:extLst>
              <a:ext uri="{C183D7F6-B498-43B3-948B-1728B52AA6E4}">
                <adec:decorative xmlns:adec="http://schemas.microsoft.com/office/drawing/2017/decorative" val="1"/>
              </a:ext>
            </a:extLst>
          </p:cNvPr>
          <p:cNvSpPr/>
          <p:nvPr/>
        </p:nvSpPr>
        <p:spPr>
          <a:xfrm>
            <a:off x="651500" y="3524992"/>
            <a:ext cx="7749600" cy="815700"/>
          </a:xfrm>
          <a:prstGeom prst="roundRect">
            <a:avLst>
              <a:gd name="adj" fmla="val 5714"/>
            </a:avLst>
          </a:prstGeom>
          <a:solidFill>
            <a:srgbClr val="0B3A6E"/>
          </a:solidFill>
          <a:ln w="12700" cap="flat" cmpd="sng">
            <a:solidFill>
              <a:srgbClr val="0B3A6E"/>
            </a:solidFill>
            <a:prstDash val="solid"/>
            <a:round/>
            <a:headEnd type="none" w="sm" len="sm"/>
            <a:tailEnd type="none" w="sm" len="sm"/>
          </a:ln>
          <a:effectLst>
            <a:outerShdw blurRad="12700" dist="508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98" name="Google Shape;798;p43"/>
          <p:cNvSpPr/>
          <p:nvPr/>
        </p:nvSpPr>
        <p:spPr>
          <a:xfrm>
            <a:off x="809250" y="3648423"/>
            <a:ext cx="7440900" cy="573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000"/>
              <a:buFont typeface="Arial"/>
              <a:buNone/>
            </a:pPr>
            <a:r>
              <a:rPr lang="en" sz="1200" b="1">
                <a:solidFill>
                  <a:srgbClr val="FFFFFF"/>
                </a:solidFill>
                <a:latin typeface="Arial"/>
                <a:ea typeface="Arial"/>
                <a:cs typeface="Arial"/>
                <a:sym typeface="Arial"/>
              </a:rPr>
              <a:t>5. A GWAC is not a shortcut around acquisition rules — it is a structured way to meet them more efficiently</a:t>
            </a:r>
            <a:r>
              <a:rPr lang="en" sz="1050" b="1">
                <a:solidFill>
                  <a:schemeClr val="lt1"/>
                </a:solidFill>
              </a:rPr>
              <a:t> </a:t>
            </a:r>
            <a:r>
              <a:rPr lang="en" sz="1200" b="1">
                <a:solidFill>
                  <a:schemeClr val="lt1"/>
                </a:solidFill>
              </a:rPr>
              <a:t>and allow agency to use streamlined procedures as outlined in FAR 16.5 to shorten procurement lead time.</a:t>
            </a:r>
            <a:endParaRPr sz="1200" b="1">
              <a:solidFill>
                <a:schemeClr val="lt1"/>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8FC"/>
        </a:solidFill>
        <a:effectLst/>
      </p:bgPr>
    </p:bg>
    <p:spTree>
      <p:nvGrpSpPr>
        <p:cNvPr id="1" name="Shape 91"/>
        <p:cNvGrpSpPr/>
        <p:nvPr/>
      </p:nvGrpSpPr>
      <p:grpSpPr>
        <a:xfrm>
          <a:off x="0" y="0"/>
          <a:ext cx="0" cy="0"/>
          <a:chOff x="0" y="0"/>
          <a:chExt cx="0" cy="0"/>
        </a:xfrm>
      </p:grpSpPr>
      <p:sp>
        <p:nvSpPr>
          <p:cNvPr id="92" name="Google Shape;92;p17">
            <a:extLst>
              <a:ext uri="{C183D7F6-B498-43B3-948B-1728B52AA6E4}">
                <adec:decorative xmlns:adec="http://schemas.microsoft.com/office/drawing/2017/decorative" val="1"/>
              </a:ext>
            </a:extLst>
          </p:cNvPr>
          <p:cNvSpPr/>
          <p:nvPr/>
        </p:nvSpPr>
        <p:spPr>
          <a:xfrm>
            <a:off x="0" y="274320"/>
            <a:ext cx="9143771" cy="4629150"/>
          </a:xfrm>
          <a:prstGeom prst="rect">
            <a:avLst/>
          </a:prstGeom>
          <a:solidFill>
            <a:srgbClr val="EAF2FA"/>
          </a:solidFill>
          <a:ln w="12700" cap="flat" cmpd="sng">
            <a:solidFill>
              <a:srgbClr val="EAF2F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5" name="Google Shape;95;p17"/>
          <p:cNvSpPr>
            <a:spLocks noGrp="1"/>
          </p:cNvSpPr>
          <p:nvPr>
            <p:ph type="title" idx="4294967295"/>
          </p:nvPr>
        </p:nvSpPr>
        <p:spPr>
          <a:xfrm>
            <a:off x="493776" y="1179576"/>
            <a:ext cx="4389120" cy="41148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1F5A99"/>
              </a:buClr>
              <a:buSzPts val="1700"/>
              <a:buFont typeface="Arial"/>
              <a:buNone/>
              <a:tabLst/>
              <a:defRPr/>
            </a:pPr>
            <a:r>
              <a:rPr kumimoji="0" lang="en-US" sz="1700" b="1" i="0" u="none" strike="noStrike" kern="0" cap="none" spc="0" normalizeH="0" baseline="0" noProof="0" dirty="0">
                <a:ln>
                  <a:noFill/>
                </a:ln>
                <a:solidFill>
                  <a:srgbClr val="1F5A99"/>
                </a:solidFill>
                <a:effectLst/>
                <a:uLnTx/>
                <a:uFillTx/>
                <a:latin typeface="Arial"/>
                <a:ea typeface="Arial"/>
                <a:cs typeface="Arial"/>
                <a:sym typeface="Arial"/>
              </a:rPr>
              <a:t>Maximizing Value and Compliance</a:t>
            </a:r>
            <a:endParaRPr kumimoji="0" lang="en-US" sz="17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94" name="Google Shape;94;p17"/>
          <p:cNvSpPr/>
          <p:nvPr/>
        </p:nvSpPr>
        <p:spPr>
          <a:xfrm>
            <a:off x="493776" y="809244"/>
            <a:ext cx="3291840" cy="34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2100"/>
              <a:buFont typeface="Arial"/>
              <a:buNone/>
            </a:pPr>
            <a:r>
              <a:rPr lang="en" sz="2100" b="1">
                <a:solidFill>
                  <a:srgbClr val="0B3A6E"/>
                </a:solidFill>
                <a:latin typeface="Arial"/>
                <a:ea typeface="Arial"/>
                <a:cs typeface="Arial"/>
                <a:sym typeface="Arial"/>
              </a:rPr>
              <a:t>GSA GWACs</a:t>
            </a:r>
            <a:endParaRPr sz="2100">
              <a:solidFill>
                <a:schemeClr val="dk1"/>
              </a:solidFill>
              <a:latin typeface="Arial"/>
              <a:ea typeface="Arial"/>
              <a:cs typeface="Arial"/>
              <a:sym typeface="Arial"/>
            </a:endParaRPr>
          </a:p>
        </p:txBody>
      </p:sp>
      <p:sp>
        <p:nvSpPr>
          <p:cNvPr id="96" name="Google Shape;96;p17"/>
          <p:cNvSpPr/>
          <p:nvPr/>
        </p:nvSpPr>
        <p:spPr>
          <a:xfrm>
            <a:off x="507492" y="1714500"/>
            <a:ext cx="4594860" cy="72009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1100"/>
              <a:buFont typeface="Arial"/>
              <a:buNone/>
            </a:pPr>
            <a:r>
              <a:rPr lang="en" sz="1200" dirty="0">
                <a:solidFill>
                  <a:srgbClr val="243447"/>
                </a:solidFill>
                <a:latin typeface="Arial"/>
                <a:ea typeface="Arial"/>
                <a:cs typeface="Arial"/>
                <a:sym typeface="Arial"/>
              </a:rPr>
              <a:t>A practical acquisition briefing focused on how GSA GWACs can accelerate IT buying while preserving ordering discipline, competition, and policy compliance.</a:t>
            </a:r>
            <a:endParaRPr sz="1200" dirty="0">
              <a:solidFill>
                <a:schemeClr val="dk1"/>
              </a:solidFill>
              <a:latin typeface="Arial"/>
              <a:ea typeface="Arial"/>
              <a:cs typeface="Arial"/>
              <a:sym typeface="Arial"/>
            </a:endParaRPr>
          </a:p>
        </p:txBody>
      </p:sp>
      <p:cxnSp>
        <p:nvCxnSpPr>
          <p:cNvPr id="97" name="Google Shape;97;p17">
            <a:extLst>
              <a:ext uri="{C183D7F6-B498-43B3-948B-1728B52AA6E4}">
                <adec:decorative xmlns:adec="http://schemas.microsoft.com/office/drawing/2017/decorative" val="1"/>
              </a:ext>
            </a:extLst>
          </p:cNvPr>
          <p:cNvCxnSpPr/>
          <p:nvPr/>
        </p:nvCxnSpPr>
        <p:spPr>
          <a:xfrm>
            <a:off x="521208" y="2606040"/>
            <a:ext cx="3909060" cy="0"/>
          </a:xfrm>
          <a:prstGeom prst="straightConnector1">
            <a:avLst/>
          </a:prstGeom>
          <a:noFill/>
          <a:ln w="19050" cap="flat" cmpd="sng">
            <a:solidFill>
              <a:srgbClr val="C89B3C"/>
            </a:solidFill>
            <a:prstDash val="solid"/>
            <a:round/>
            <a:headEnd type="none" w="sm" len="sm"/>
            <a:tailEnd type="none" w="sm" len="sm"/>
          </a:ln>
        </p:spPr>
      </p:cxnSp>
      <p:sp>
        <p:nvSpPr>
          <p:cNvPr id="98" name="Google Shape;98;p17"/>
          <p:cNvSpPr/>
          <p:nvPr/>
        </p:nvSpPr>
        <p:spPr>
          <a:xfrm>
            <a:off x="521208" y="2743200"/>
            <a:ext cx="4114800" cy="6172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B6776"/>
              </a:buClr>
              <a:buSzPts val="900"/>
              <a:buFont typeface="Arial"/>
              <a:buNone/>
            </a:pPr>
            <a:r>
              <a:rPr lang="en" sz="900">
                <a:solidFill>
                  <a:srgbClr val="5B6776"/>
                </a:solidFill>
                <a:latin typeface="Arial"/>
                <a:ea typeface="Arial"/>
                <a:cs typeface="Arial"/>
                <a:sym typeface="Arial"/>
              </a:rPr>
              <a:t>Includes current portfolio context, ordering rules, best-fit use cases, risks to avoid, and a decision framework for choosing among GSA GWACs.</a:t>
            </a:r>
            <a:endParaRPr sz="900">
              <a:solidFill>
                <a:schemeClr val="dk1"/>
              </a:solidFill>
              <a:latin typeface="Arial"/>
              <a:ea typeface="Arial"/>
              <a:cs typeface="Arial"/>
              <a:sym typeface="Arial"/>
            </a:endParaRPr>
          </a:p>
        </p:txBody>
      </p:sp>
      <p:sp>
        <p:nvSpPr>
          <p:cNvPr id="93" name="Google Shape;93;p17">
            <a:extLst>
              <a:ext uri="{C183D7F6-B498-43B3-948B-1728B52AA6E4}">
                <adec:decorative xmlns:adec="http://schemas.microsoft.com/office/drawing/2017/decorative" val="1"/>
              </a:ext>
            </a:extLst>
          </p:cNvPr>
          <p:cNvSpPr/>
          <p:nvPr/>
        </p:nvSpPr>
        <p:spPr>
          <a:xfrm>
            <a:off x="5932170" y="274320"/>
            <a:ext cx="3209544" cy="4629150"/>
          </a:xfrm>
          <a:prstGeom prst="rect">
            <a:avLst/>
          </a:prstGeom>
          <a:solidFill>
            <a:srgbClr val="0B3A6E"/>
          </a:solidFill>
          <a:ln w="12700" cap="flat" cmpd="sng">
            <a:solidFill>
              <a:srgbClr val="0B3A6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9" name="Google Shape;99;p17" descr="Maximizing Value by faster acquistion, pre-competed vendors, broad IT services scope. "/>
          <p:cNvSpPr/>
          <p:nvPr/>
        </p:nvSpPr>
        <p:spPr>
          <a:xfrm>
            <a:off x="6275070" y="836676"/>
            <a:ext cx="2537460" cy="925830"/>
          </a:xfrm>
          <a:prstGeom prst="roundRect">
            <a:avLst>
              <a:gd name="adj" fmla="val 5185"/>
            </a:avLst>
          </a:prstGeom>
          <a:solidFill>
            <a:srgbClr val="13467F"/>
          </a:solidFill>
          <a:ln w="12700" cap="flat" cmpd="sng">
            <a:solidFill>
              <a:srgbClr val="7EA4CB"/>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0" name="Google Shape;100;p17"/>
          <p:cNvSpPr/>
          <p:nvPr/>
        </p:nvSpPr>
        <p:spPr>
          <a:xfrm>
            <a:off x="6432804" y="960120"/>
            <a:ext cx="617220" cy="15087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D48C"/>
              </a:buClr>
              <a:buSzPts val="900"/>
              <a:buFont typeface="Arial"/>
              <a:buNone/>
            </a:pPr>
            <a:r>
              <a:rPr lang="en" sz="900" b="1">
                <a:solidFill>
                  <a:srgbClr val="F4D48C"/>
                </a:solidFill>
                <a:latin typeface="Arial"/>
                <a:ea typeface="Arial"/>
                <a:cs typeface="Arial"/>
                <a:sym typeface="Arial"/>
              </a:rPr>
              <a:t>VALUE</a:t>
            </a:r>
            <a:endParaRPr sz="900">
              <a:solidFill>
                <a:schemeClr val="dk1"/>
              </a:solidFill>
              <a:latin typeface="Arial"/>
              <a:ea typeface="Arial"/>
              <a:cs typeface="Arial"/>
              <a:sym typeface="Arial"/>
            </a:endParaRPr>
          </a:p>
        </p:txBody>
      </p:sp>
      <p:sp>
        <p:nvSpPr>
          <p:cNvPr id="101" name="Google Shape;101;p17"/>
          <p:cNvSpPr/>
          <p:nvPr/>
        </p:nvSpPr>
        <p:spPr>
          <a:xfrm>
            <a:off x="6432804" y="1145286"/>
            <a:ext cx="216027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800"/>
              <a:buFont typeface="Arial"/>
              <a:buNone/>
            </a:pPr>
            <a:r>
              <a:rPr lang="en" sz="1000" dirty="0">
                <a:solidFill>
                  <a:srgbClr val="FFFFFF"/>
                </a:solidFill>
                <a:latin typeface="Arial"/>
                <a:ea typeface="Arial"/>
                <a:cs typeface="Arial"/>
                <a:sym typeface="Arial"/>
              </a:rPr>
              <a:t>Faster acquisition, pre-competed vendors, broad IT Services scope</a:t>
            </a:r>
            <a:endParaRPr sz="1000" dirty="0">
              <a:solidFill>
                <a:schemeClr val="dk1"/>
              </a:solidFill>
              <a:latin typeface="Arial"/>
              <a:ea typeface="Arial"/>
              <a:cs typeface="Arial"/>
              <a:sym typeface="Arial"/>
            </a:endParaRPr>
          </a:p>
        </p:txBody>
      </p:sp>
      <p:sp>
        <p:nvSpPr>
          <p:cNvPr id="102" name="Google Shape;102;p17" descr="Maximizing Compliance by fair opportunity and value controls."/>
          <p:cNvSpPr/>
          <p:nvPr/>
        </p:nvSpPr>
        <p:spPr>
          <a:xfrm>
            <a:off x="6275070" y="1920240"/>
            <a:ext cx="2537460" cy="925830"/>
          </a:xfrm>
          <a:prstGeom prst="roundRect">
            <a:avLst>
              <a:gd name="adj" fmla="val 5185"/>
            </a:avLst>
          </a:prstGeom>
          <a:solidFill>
            <a:srgbClr val="13467F"/>
          </a:solidFill>
          <a:ln w="12700" cap="flat" cmpd="sng">
            <a:solidFill>
              <a:srgbClr val="7EA4CB"/>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3" name="Google Shape;103;p17"/>
          <p:cNvSpPr/>
          <p:nvPr/>
        </p:nvSpPr>
        <p:spPr>
          <a:xfrm>
            <a:off x="6432804" y="2057400"/>
            <a:ext cx="816102" cy="13716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D48C"/>
              </a:buClr>
              <a:buSzPts val="900"/>
              <a:buFont typeface="Arial"/>
              <a:buNone/>
            </a:pPr>
            <a:r>
              <a:rPr lang="en" sz="900" b="1">
                <a:solidFill>
                  <a:srgbClr val="F4D48C"/>
                </a:solidFill>
                <a:latin typeface="Arial"/>
                <a:ea typeface="Arial"/>
                <a:cs typeface="Arial"/>
                <a:sym typeface="Arial"/>
              </a:rPr>
              <a:t>COMPLIANCE</a:t>
            </a:r>
            <a:endParaRPr sz="900">
              <a:solidFill>
                <a:schemeClr val="dk1"/>
              </a:solidFill>
              <a:latin typeface="Arial"/>
              <a:ea typeface="Arial"/>
              <a:cs typeface="Arial"/>
              <a:sym typeface="Arial"/>
            </a:endParaRPr>
          </a:p>
        </p:txBody>
      </p:sp>
      <p:sp>
        <p:nvSpPr>
          <p:cNvPr id="104" name="Google Shape;104;p17"/>
          <p:cNvSpPr/>
          <p:nvPr/>
        </p:nvSpPr>
        <p:spPr>
          <a:xfrm>
            <a:off x="6432804" y="2228850"/>
            <a:ext cx="216027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800"/>
              <a:buFont typeface="Arial"/>
              <a:buNone/>
            </a:pPr>
            <a:r>
              <a:rPr lang="en" sz="1000">
                <a:solidFill>
                  <a:srgbClr val="FFFFFF"/>
                </a:solidFill>
                <a:latin typeface="Arial"/>
                <a:ea typeface="Arial"/>
                <a:cs typeface="Arial"/>
                <a:sym typeface="Arial"/>
              </a:rPr>
              <a:t>Fair opportunity, DPA, scope/period/value controls</a:t>
            </a:r>
            <a:endParaRPr sz="1000">
              <a:solidFill>
                <a:schemeClr val="dk1"/>
              </a:solidFill>
              <a:latin typeface="Arial"/>
              <a:ea typeface="Arial"/>
              <a:cs typeface="Arial"/>
              <a:sym typeface="Arial"/>
            </a:endParaRPr>
          </a:p>
        </p:txBody>
      </p:sp>
      <p:sp>
        <p:nvSpPr>
          <p:cNvPr id="105" name="Google Shape;105;p17" descr="Maximizing fit by choose the right vehicle based on mission, set aside, and complexity. "/>
          <p:cNvSpPr/>
          <p:nvPr/>
        </p:nvSpPr>
        <p:spPr>
          <a:xfrm>
            <a:off x="6275070" y="3003804"/>
            <a:ext cx="2537460" cy="925830"/>
          </a:xfrm>
          <a:prstGeom prst="roundRect">
            <a:avLst>
              <a:gd name="adj" fmla="val 5185"/>
            </a:avLst>
          </a:prstGeom>
          <a:solidFill>
            <a:srgbClr val="13467F"/>
          </a:solidFill>
          <a:ln w="12700" cap="flat" cmpd="sng">
            <a:solidFill>
              <a:srgbClr val="7EA4CB"/>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6" name="Google Shape;106;p17"/>
          <p:cNvSpPr/>
          <p:nvPr/>
        </p:nvSpPr>
        <p:spPr>
          <a:xfrm>
            <a:off x="6432804" y="3127248"/>
            <a:ext cx="617220" cy="15087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D48C"/>
              </a:buClr>
              <a:buSzPts val="900"/>
              <a:buFont typeface="Arial"/>
              <a:buNone/>
            </a:pPr>
            <a:r>
              <a:rPr lang="en" sz="900" b="1">
                <a:solidFill>
                  <a:srgbClr val="F4D48C"/>
                </a:solidFill>
                <a:latin typeface="Arial"/>
                <a:ea typeface="Arial"/>
                <a:cs typeface="Arial"/>
                <a:sym typeface="Arial"/>
              </a:rPr>
              <a:t>FIT</a:t>
            </a:r>
            <a:endParaRPr sz="900">
              <a:solidFill>
                <a:schemeClr val="dk1"/>
              </a:solidFill>
              <a:latin typeface="Arial"/>
              <a:ea typeface="Arial"/>
              <a:cs typeface="Arial"/>
              <a:sym typeface="Arial"/>
            </a:endParaRPr>
          </a:p>
        </p:txBody>
      </p:sp>
      <p:sp>
        <p:nvSpPr>
          <p:cNvPr id="107" name="Google Shape;107;p17"/>
          <p:cNvSpPr/>
          <p:nvPr/>
        </p:nvSpPr>
        <p:spPr>
          <a:xfrm>
            <a:off x="6432804" y="3312414"/>
            <a:ext cx="216027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800"/>
              <a:buFont typeface="Arial"/>
              <a:buNone/>
            </a:pPr>
            <a:r>
              <a:rPr lang="en" sz="1000">
                <a:solidFill>
                  <a:srgbClr val="FFFFFF"/>
                </a:solidFill>
                <a:latin typeface="Arial"/>
                <a:ea typeface="Arial"/>
                <a:cs typeface="Arial"/>
                <a:sym typeface="Arial"/>
              </a:rPr>
              <a:t>Choose the right vehicle based on mission, set-aside, and complexity</a:t>
            </a:r>
            <a:endParaRPr sz="1000">
              <a:solidFill>
                <a:schemeClr val="dk1"/>
              </a:solidFill>
              <a:latin typeface="Arial"/>
              <a:ea typeface="Arial"/>
              <a:cs typeface="Arial"/>
              <a:sym typeface="Arial"/>
            </a:endParaRPr>
          </a:p>
        </p:txBody>
      </p:sp>
      <p:sp>
        <p:nvSpPr>
          <p:cNvPr id="108" name="Google Shape;108;p17"/>
          <p:cNvSpPr txBox="1">
            <a:spLocks noGrp="1"/>
          </p:cNvSpPr>
          <p:nvPr>
            <p:ph type="sldNum" idx="4294967295"/>
          </p:nvPr>
        </p:nvSpPr>
        <p:spPr>
          <a:xfrm>
            <a:off x="8846820" y="4924044"/>
            <a:ext cx="150876" cy="123444"/>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500" b="0">
                <a:solidFill>
                  <a:srgbClr val="5A6A7B"/>
                </a:solidFill>
                <a:latin typeface="Arial"/>
                <a:ea typeface="Arial"/>
                <a:cs typeface="Arial"/>
                <a:sym typeface="Arial"/>
              </a:rPr>
              <a:t>1</a:t>
            </a:r>
            <a:endParaRPr sz="800">
              <a:solidFill>
                <a:srgbClr val="FFFFFF"/>
              </a:solidFill>
              <a:latin typeface="Arial"/>
              <a:ea typeface="Arial"/>
              <a:cs typeface="Arial"/>
              <a:sym typeface="Aria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44"/>
          <p:cNvSpPr txBox="1">
            <a:spLocks noGrp="1"/>
          </p:cNvSpPr>
          <p:nvPr>
            <p:ph type="title" idx="4294967295"/>
          </p:nvPr>
        </p:nvSpPr>
        <p:spPr>
          <a:xfrm>
            <a:off x="411480" y="425196"/>
            <a:ext cx="5966700" cy="346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chemeClr val="dk1"/>
                </a:solidFill>
                <a:effectLst/>
                <a:uLnTx/>
                <a:uFillTx/>
                <a:latin typeface="Play"/>
                <a:ea typeface="Play"/>
                <a:cs typeface="Play"/>
                <a:sym typeface="Play"/>
              </a:rPr>
              <a:t>Reference </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07" name="Google Shape;807;p44">
            <a:extLst>
              <a:ext uri="{C183D7F6-B498-43B3-948B-1728B52AA6E4}">
                <adec:decorative xmlns:adec="http://schemas.microsoft.com/office/drawing/2017/decorative" val="1"/>
              </a:ext>
            </a:extLst>
          </p:cNvPr>
          <p:cNvSpPr/>
          <p:nvPr/>
        </p:nvSpPr>
        <p:spPr>
          <a:xfrm>
            <a:off x="617220" y="1028700"/>
            <a:ext cx="7886700" cy="3360300"/>
          </a:xfrm>
          <a:prstGeom prst="roundRect">
            <a:avLst>
              <a:gd name="adj" fmla="val 16667"/>
            </a:avLst>
          </a:prstGeom>
          <a:solidFill>
            <a:srgbClr val="FFFFFF"/>
          </a:solidFill>
          <a:ln w="9525" cap="flat" cmpd="sng">
            <a:solidFill>
              <a:srgbClr val="D5DFEA"/>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808" name="Google Shape;808;p44"/>
          <p:cNvSpPr txBox="1"/>
          <p:nvPr/>
        </p:nvSpPr>
        <p:spPr>
          <a:xfrm>
            <a:off x="788670" y="1248156"/>
            <a:ext cx="7406400" cy="1736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dirty="0">
                <a:solidFill>
                  <a:schemeClr val="dk1"/>
                </a:solidFill>
                <a:latin typeface="Arial"/>
                <a:ea typeface="Arial"/>
                <a:cs typeface="Arial"/>
                <a:sym typeface="Arial"/>
              </a:rPr>
              <a:t>GWAC pages</a:t>
            </a:r>
            <a:endParaRPr sz="1100" dirty="0"/>
          </a:p>
          <a:p>
            <a:pPr marL="0" marR="0" lvl="0" indent="0" algn="l" rtl="0">
              <a:spcBef>
                <a:spcPts val="900"/>
              </a:spcBef>
              <a:spcAft>
                <a:spcPts val="0"/>
              </a:spcAft>
              <a:buNone/>
            </a:pPr>
            <a:r>
              <a:rPr lang="en" sz="1100" b="0" dirty="0">
                <a:solidFill>
                  <a:schemeClr val="dk1"/>
                </a:solidFill>
                <a:latin typeface="Arial"/>
                <a:ea typeface="Arial"/>
                <a:cs typeface="Arial"/>
                <a:sym typeface="Arial"/>
              </a:rPr>
              <a:t>• GSA GWAC overview — gsa.gov/technology/it-contract-vehicles-and-purchasing-programs/gwacs</a:t>
            </a:r>
            <a:endParaRPr sz="1100" b="0" dirty="0">
              <a:solidFill>
                <a:schemeClr val="dk1"/>
              </a:solidFill>
              <a:latin typeface="Arial"/>
              <a:ea typeface="Arial"/>
              <a:cs typeface="Arial"/>
              <a:sym typeface="Arial"/>
            </a:endParaRPr>
          </a:p>
          <a:p>
            <a:pPr marL="0" marR="0" lvl="0" indent="0" algn="l" rtl="0">
              <a:spcBef>
                <a:spcPts val="500"/>
              </a:spcBef>
              <a:spcAft>
                <a:spcPts val="0"/>
              </a:spcAft>
              <a:buNone/>
            </a:pPr>
            <a:r>
              <a:rPr lang="en" sz="1100" b="0" dirty="0">
                <a:solidFill>
                  <a:schemeClr val="dk1"/>
                </a:solidFill>
                <a:latin typeface="Arial"/>
                <a:ea typeface="Arial"/>
                <a:cs typeface="Arial"/>
                <a:sym typeface="Arial"/>
              </a:rPr>
              <a:t>• Alliant 2 — gsa.gov/technology/it-contract-vehicles-and-purchasing-programs/gwacs/alliant-2</a:t>
            </a:r>
            <a:endParaRPr sz="1100" dirty="0"/>
          </a:p>
          <a:p>
            <a:pPr marL="0" marR="0" lvl="0" indent="0" algn="l" rtl="0">
              <a:spcBef>
                <a:spcPts val="500"/>
              </a:spcBef>
              <a:spcAft>
                <a:spcPts val="0"/>
              </a:spcAft>
              <a:buNone/>
            </a:pPr>
            <a:r>
              <a:rPr lang="en" sz="1100" b="0" dirty="0">
                <a:solidFill>
                  <a:schemeClr val="dk1"/>
                </a:solidFill>
                <a:latin typeface="Arial"/>
                <a:ea typeface="Arial"/>
                <a:cs typeface="Arial"/>
                <a:sym typeface="Arial"/>
              </a:rPr>
              <a:t>• 8(a) STARS III — gsa.gov/technology/it-contract-vehicles-and-purchasing-programs/gwacs/8a-stars-iii</a:t>
            </a:r>
            <a:endParaRPr sz="1100" dirty="0"/>
          </a:p>
          <a:p>
            <a:pPr marL="0" marR="0" lvl="0" indent="0" algn="l" rtl="0">
              <a:spcBef>
                <a:spcPts val="500"/>
              </a:spcBef>
              <a:spcAft>
                <a:spcPts val="0"/>
              </a:spcAft>
              <a:buNone/>
            </a:pPr>
            <a:r>
              <a:rPr lang="en" sz="1100" b="0" dirty="0">
                <a:solidFill>
                  <a:schemeClr val="dk1"/>
                </a:solidFill>
                <a:latin typeface="Arial"/>
                <a:ea typeface="Arial"/>
                <a:cs typeface="Arial"/>
                <a:sym typeface="Arial"/>
              </a:rPr>
              <a:t>• VETS 2 — gsa.gov/technology/it-contract-vehicles-and-purchasing-programs/gwacs/vets-2</a:t>
            </a:r>
            <a:endParaRPr sz="1100" b="0" dirty="0">
              <a:solidFill>
                <a:schemeClr val="dk1"/>
              </a:solidFill>
              <a:latin typeface="Arial"/>
              <a:ea typeface="Arial"/>
              <a:cs typeface="Arial"/>
              <a:sym typeface="Arial"/>
            </a:endParaRPr>
          </a:p>
          <a:p>
            <a:pPr marL="0" marR="0" lvl="0" indent="0" algn="l" rtl="0">
              <a:spcBef>
                <a:spcPts val="500"/>
              </a:spcBef>
              <a:spcAft>
                <a:spcPts val="0"/>
              </a:spcAft>
              <a:buNone/>
            </a:pPr>
            <a:r>
              <a:rPr lang="en" sz="1100" dirty="0">
                <a:solidFill>
                  <a:schemeClr val="dk1"/>
                </a:solidFill>
                <a:latin typeface="Arial"/>
                <a:ea typeface="Arial"/>
                <a:cs typeface="Arial"/>
                <a:sym typeface="Arial"/>
              </a:rPr>
              <a:t>•  Polaris — </a:t>
            </a:r>
            <a:r>
              <a:rPr lang="en" sz="1100" dirty="0">
                <a:solidFill>
                  <a:schemeClr val="dk1"/>
                </a:solidFill>
              </a:rPr>
              <a:t>gsa.gov/technology/it-contract-vehicles-and-purchasing-programs/gwacs/polaris</a:t>
            </a:r>
            <a:endParaRPr sz="1100" dirty="0">
              <a:solidFill>
                <a:schemeClr val="dk1"/>
              </a:solidFill>
            </a:endParaRPr>
          </a:p>
          <a:p>
            <a:pPr marL="0" marR="0" lvl="0" indent="0" algn="l" rtl="0">
              <a:spcBef>
                <a:spcPts val="500"/>
              </a:spcBef>
              <a:spcAft>
                <a:spcPts val="0"/>
              </a:spcAft>
              <a:buNone/>
            </a:pPr>
            <a:r>
              <a:rPr lang="en" sz="1100" b="0" dirty="0">
                <a:solidFill>
                  <a:schemeClr val="dk1"/>
                </a:solidFill>
                <a:latin typeface="Arial"/>
                <a:ea typeface="Arial"/>
                <a:cs typeface="Arial"/>
                <a:sym typeface="Arial"/>
              </a:rPr>
              <a:t>• Alliant 3 — </a:t>
            </a:r>
            <a:r>
              <a:rPr lang="en" sz="1100" dirty="0">
                <a:solidFill>
                  <a:schemeClr val="dk1"/>
                </a:solidFill>
              </a:rPr>
              <a:t>gsa.gov/technology/it-contract-vehicles-and-purchasing-programs/gwacs/alliant-3</a:t>
            </a:r>
            <a:endParaRPr sz="1100" dirty="0"/>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2" name="Title 1">
            <a:extLst>
              <a:ext uri="{FF2B5EF4-FFF2-40B4-BE49-F238E27FC236}">
                <a16:creationId xmlns:a16="http://schemas.microsoft.com/office/drawing/2014/main" id="{3D359A6F-FE9E-5B02-C2FC-F126BE5CA2AF}"/>
              </a:ext>
            </a:extLst>
          </p:cNvPr>
          <p:cNvSpPr>
            <a:spLocks noGrp="1"/>
          </p:cNvSpPr>
          <p:nvPr>
            <p:ph type="title" idx="4294967295"/>
          </p:nvPr>
        </p:nvSpPr>
        <p:spPr>
          <a:xfrm>
            <a:off x="628650" y="-993775"/>
            <a:ext cx="7886700" cy="993775"/>
          </a:xfrm>
          <a:prstGeom prst="rect">
            <a:avLst/>
          </a:prstGeom>
        </p:spPr>
        <p:txBody>
          <a:bodyPr anchor="b"/>
          <a:lstStyle/>
          <a:p>
            <a:r>
              <a:rPr lang="en-US" dirty="0"/>
              <a:t>Thank you slide</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2" name="Title 1">
            <a:extLst>
              <a:ext uri="{FF2B5EF4-FFF2-40B4-BE49-F238E27FC236}">
                <a16:creationId xmlns:a16="http://schemas.microsoft.com/office/drawing/2014/main" id="{1E45E784-68B5-7FD5-269B-5E3D5079A22D}"/>
              </a:ext>
            </a:extLst>
          </p:cNvPr>
          <p:cNvSpPr>
            <a:spLocks noGrp="1"/>
          </p:cNvSpPr>
          <p:nvPr>
            <p:ph type="title" idx="4294967295"/>
          </p:nvPr>
        </p:nvSpPr>
        <p:spPr>
          <a:xfrm>
            <a:off x="628650" y="-993775"/>
            <a:ext cx="7886700" cy="993775"/>
          </a:xfrm>
          <a:prstGeom prst="rect">
            <a:avLst/>
          </a:prstGeom>
        </p:spPr>
        <p:txBody>
          <a:bodyPr anchor="b"/>
          <a:lstStyle/>
          <a:p>
            <a:r>
              <a:rPr lang="en-US" dirty="0"/>
              <a:t>Closing slide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a:spLocks noGrp="1"/>
          </p:cNvSpPr>
          <p:nvPr>
            <p:ph type="title" idx="4294967295"/>
          </p:nvPr>
        </p:nvSpPr>
        <p:spPr>
          <a:xfrm>
            <a:off x="411480" y="425196"/>
            <a:ext cx="5966460" cy="3291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B3A6E"/>
              </a:buClr>
              <a:buSzPts val="1800"/>
              <a:buFont typeface="Play"/>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Executive summary</a:t>
            </a: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15" name="Google Shape;115;p18"/>
          <p:cNvSpPr/>
          <p:nvPr/>
        </p:nvSpPr>
        <p:spPr>
          <a:xfrm>
            <a:off x="425196" y="809244"/>
            <a:ext cx="610362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B6776"/>
              </a:buClr>
              <a:buSzPts val="800"/>
              <a:buFont typeface="Arial"/>
              <a:buNone/>
            </a:pPr>
            <a:r>
              <a:rPr lang="en" sz="800">
                <a:solidFill>
                  <a:srgbClr val="5B6776"/>
                </a:solidFill>
                <a:latin typeface="Arial"/>
                <a:ea typeface="Arial"/>
                <a:cs typeface="Arial"/>
                <a:sym typeface="Arial"/>
              </a:rPr>
              <a:t>Why agencies use GSA GWACs and what leadership should remember</a:t>
            </a:r>
            <a:endParaRPr sz="800">
              <a:solidFill>
                <a:schemeClr val="dk1"/>
              </a:solidFill>
              <a:latin typeface="Arial"/>
              <a:ea typeface="Arial"/>
              <a:cs typeface="Arial"/>
              <a:sym typeface="Arial"/>
            </a:endParaRPr>
          </a:p>
        </p:txBody>
      </p:sp>
      <p:sp>
        <p:nvSpPr>
          <p:cNvPr id="116" name="Google Shape;116;p18" descr="A banner featuring an overview text."/>
          <p:cNvSpPr/>
          <p:nvPr/>
        </p:nvSpPr>
        <p:spPr>
          <a:xfrm>
            <a:off x="7406640" y="459486"/>
            <a:ext cx="1200150" cy="24003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5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17" name="Google Shape;117;p18"/>
          <p:cNvSpPr/>
          <p:nvPr/>
        </p:nvSpPr>
        <p:spPr>
          <a:xfrm>
            <a:off x="7509510" y="521208"/>
            <a:ext cx="994410" cy="960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F5A99"/>
              </a:buClr>
              <a:buSzPts val="700"/>
              <a:buFont typeface="Arial"/>
              <a:buNone/>
            </a:pPr>
            <a:r>
              <a:rPr lang="en" sz="700" b="1">
                <a:solidFill>
                  <a:srgbClr val="1F5A99"/>
                </a:solidFill>
                <a:latin typeface="Arial"/>
                <a:ea typeface="Arial"/>
                <a:cs typeface="Arial"/>
                <a:sym typeface="Arial"/>
              </a:rPr>
              <a:t>Overview</a:t>
            </a:r>
            <a:endParaRPr sz="700">
              <a:solidFill>
                <a:schemeClr val="dk1"/>
              </a:solidFill>
              <a:latin typeface="Arial"/>
              <a:ea typeface="Arial"/>
              <a:cs typeface="Arial"/>
              <a:sym typeface="Arial"/>
            </a:endParaRPr>
          </a:p>
        </p:txBody>
      </p:sp>
      <p:sp>
        <p:nvSpPr>
          <p:cNvPr id="118" name="Google Shape;118;p18" descr="Why GWACs create value"/>
          <p:cNvSpPr/>
          <p:nvPr/>
        </p:nvSpPr>
        <p:spPr>
          <a:xfrm>
            <a:off x="445775" y="1063000"/>
            <a:ext cx="2743200" cy="2017500"/>
          </a:xfrm>
          <a:prstGeom prst="roundRect">
            <a:avLst>
              <a:gd name="adj" fmla="val 2857"/>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19" name="Google Shape;119;p18"/>
          <p:cNvSpPr/>
          <p:nvPr/>
        </p:nvSpPr>
        <p:spPr>
          <a:xfrm>
            <a:off x="569214" y="1159002"/>
            <a:ext cx="249631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Why GWACs create value</a:t>
            </a:r>
            <a:endParaRPr sz="1200">
              <a:solidFill>
                <a:schemeClr val="dk1"/>
              </a:solidFill>
              <a:latin typeface="Arial"/>
              <a:ea typeface="Arial"/>
              <a:cs typeface="Arial"/>
              <a:sym typeface="Arial"/>
            </a:endParaRPr>
          </a:p>
        </p:txBody>
      </p:sp>
      <p:sp>
        <p:nvSpPr>
          <p:cNvPr id="120" name="Google Shape;120;p18"/>
          <p:cNvSpPr/>
          <p:nvPr/>
        </p:nvSpPr>
        <p:spPr>
          <a:xfrm>
            <a:off x="569214" y="1392174"/>
            <a:ext cx="2510028" cy="1042416"/>
          </a:xfrm>
          <a:prstGeom prst="rect">
            <a:avLst/>
          </a:prstGeom>
          <a:noFill/>
          <a:ln>
            <a:noFill/>
          </a:ln>
        </p:spPr>
        <p:txBody>
          <a:bodyPr spcFirstLastPara="1" wrap="square" lIns="275" tIns="275" rIns="275" bIns="275" anchor="t" anchorCtr="0">
            <a:noAutofit/>
          </a:bodyPr>
          <a:lstStyle/>
          <a:p>
            <a:pPr marL="139700" marR="0" lvl="0" indent="-158750" algn="l" rtl="0">
              <a:spcBef>
                <a:spcPts val="0"/>
              </a:spcBef>
              <a:spcAft>
                <a:spcPts val="0"/>
              </a:spcAft>
              <a:buClr>
                <a:srgbClr val="243447"/>
              </a:buClr>
              <a:buSzPts val="1100"/>
              <a:buFont typeface="Arial"/>
              <a:buChar char="•"/>
            </a:pPr>
            <a:r>
              <a:rPr lang="en" sz="1100">
                <a:solidFill>
                  <a:srgbClr val="243447"/>
                </a:solidFill>
                <a:latin typeface="Arial"/>
                <a:ea typeface="Arial"/>
                <a:cs typeface="Arial"/>
                <a:sym typeface="Arial"/>
              </a:rPr>
              <a:t>Pre-competed, multiple-award IDIQ structure shortens procurement lead time.</a:t>
            </a:r>
            <a:endParaRPr sz="1100">
              <a:solidFill>
                <a:schemeClr val="dk1"/>
              </a:solidFill>
              <a:latin typeface="Arial"/>
              <a:ea typeface="Arial"/>
              <a:cs typeface="Arial"/>
              <a:sym typeface="Arial"/>
            </a:endParaRPr>
          </a:p>
          <a:p>
            <a:pPr marL="139700" marR="0" lvl="0" indent="-158750" algn="l" rtl="0">
              <a:spcBef>
                <a:spcPts val="0"/>
              </a:spcBef>
              <a:spcAft>
                <a:spcPts val="0"/>
              </a:spcAft>
              <a:buClr>
                <a:srgbClr val="243447"/>
              </a:buClr>
              <a:buSzPts val="1100"/>
              <a:buFont typeface="Arial"/>
              <a:buChar char="•"/>
            </a:pPr>
            <a:r>
              <a:rPr lang="en" sz="1100">
                <a:solidFill>
                  <a:srgbClr val="243447"/>
                </a:solidFill>
                <a:latin typeface="Arial"/>
                <a:ea typeface="Arial"/>
                <a:cs typeface="Arial"/>
                <a:sym typeface="Arial"/>
              </a:rPr>
              <a:t>Access to vetted IT vendors reduces acquisition overhead and market-entry friction.</a:t>
            </a:r>
            <a:endParaRPr sz="1100">
              <a:solidFill>
                <a:schemeClr val="dk1"/>
              </a:solidFill>
              <a:latin typeface="Arial"/>
              <a:ea typeface="Arial"/>
              <a:cs typeface="Arial"/>
              <a:sym typeface="Arial"/>
            </a:endParaRPr>
          </a:p>
          <a:p>
            <a:pPr marL="139700" marR="0" lvl="0" indent="-158750" algn="l" rtl="0">
              <a:spcBef>
                <a:spcPts val="0"/>
              </a:spcBef>
              <a:spcAft>
                <a:spcPts val="0"/>
              </a:spcAft>
              <a:buClr>
                <a:srgbClr val="243447"/>
              </a:buClr>
              <a:buSzPts val="1100"/>
              <a:buFont typeface="Arial"/>
              <a:buChar char="•"/>
            </a:pPr>
            <a:r>
              <a:rPr lang="en" sz="1100">
                <a:solidFill>
                  <a:srgbClr val="243447"/>
                </a:solidFill>
                <a:latin typeface="Arial"/>
                <a:ea typeface="Arial"/>
                <a:cs typeface="Arial"/>
                <a:sym typeface="Arial"/>
              </a:rPr>
              <a:t>Best in Class positioning and pricing data support stronger buying decisions.</a:t>
            </a:r>
            <a:endParaRPr sz="1100">
              <a:solidFill>
                <a:schemeClr val="dk1"/>
              </a:solidFill>
              <a:latin typeface="Arial"/>
              <a:ea typeface="Arial"/>
              <a:cs typeface="Arial"/>
              <a:sym typeface="Arial"/>
            </a:endParaRPr>
          </a:p>
        </p:txBody>
      </p:sp>
      <p:sp>
        <p:nvSpPr>
          <p:cNvPr id="121" name="Google Shape;121;p18" descr="Why GWACs support complaince"/>
          <p:cNvSpPr/>
          <p:nvPr/>
        </p:nvSpPr>
        <p:spPr>
          <a:xfrm>
            <a:off x="3308988" y="1082050"/>
            <a:ext cx="2743200" cy="2012400"/>
          </a:xfrm>
          <a:prstGeom prst="roundRect">
            <a:avLst>
              <a:gd name="adj" fmla="val 2857"/>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2" name="Google Shape;122;p18"/>
          <p:cNvSpPr/>
          <p:nvPr/>
        </p:nvSpPr>
        <p:spPr>
          <a:xfrm>
            <a:off x="3435858" y="1159002"/>
            <a:ext cx="249631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Why GWACs support compliance</a:t>
            </a:r>
            <a:endParaRPr sz="1200">
              <a:solidFill>
                <a:schemeClr val="dk1"/>
              </a:solidFill>
              <a:latin typeface="Arial"/>
              <a:ea typeface="Arial"/>
              <a:cs typeface="Arial"/>
              <a:sym typeface="Arial"/>
            </a:endParaRPr>
          </a:p>
        </p:txBody>
      </p:sp>
      <p:sp>
        <p:nvSpPr>
          <p:cNvPr id="123" name="Google Shape;123;p18"/>
          <p:cNvSpPr/>
          <p:nvPr/>
        </p:nvSpPr>
        <p:spPr>
          <a:xfrm>
            <a:off x="3425550" y="1392175"/>
            <a:ext cx="2510100" cy="1622700"/>
          </a:xfrm>
          <a:prstGeom prst="rect">
            <a:avLst/>
          </a:prstGeom>
          <a:noFill/>
          <a:ln>
            <a:noFill/>
          </a:ln>
        </p:spPr>
        <p:txBody>
          <a:bodyPr spcFirstLastPara="1" wrap="square" lIns="275" tIns="275" rIns="275" bIns="275" anchor="t" anchorCtr="0">
            <a:noAutofit/>
          </a:bodyPr>
          <a:lstStyle/>
          <a:p>
            <a:pPr marL="139700" marR="0" lvl="0" indent="-158750" algn="l" rtl="0">
              <a:spcBef>
                <a:spcPts val="0"/>
              </a:spcBef>
              <a:spcAft>
                <a:spcPts val="0"/>
              </a:spcAft>
              <a:buClr>
                <a:srgbClr val="243447"/>
              </a:buClr>
              <a:buSzPts val="1100"/>
              <a:buFont typeface="Arial"/>
              <a:buChar char="•"/>
            </a:pPr>
            <a:r>
              <a:rPr lang="en" sz="1100">
                <a:solidFill>
                  <a:srgbClr val="243447"/>
                </a:solidFill>
                <a:latin typeface="Arial"/>
                <a:ea typeface="Arial"/>
                <a:cs typeface="Arial"/>
                <a:sym typeface="Arial"/>
              </a:rPr>
              <a:t>Ordering remains governed by FAR 16.5 and contract-specific ordering guides.</a:t>
            </a:r>
            <a:endParaRPr sz="1100">
              <a:solidFill>
                <a:schemeClr val="dk1"/>
              </a:solidFill>
              <a:latin typeface="Arial"/>
              <a:ea typeface="Arial"/>
              <a:cs typeface="Arial"/>
              <a:sym typeface="Arial"/>
            </a:endParaRPr>
          </a:p>
          <a:p>
            <a:pPr marL="139700" marR="0" lvl="0" indent="-158750" algn="l" rtl="0">
              <a:spcBef>
                <a:spcPts val="0"/>
              </a:spcBef>
              <a:spcAft>
                <a:spcPts val="0"/>
              </a:spcAft>
              <a:buClr>
                <a:srgbClr val="243447"/>
              </a:buClr>
              <a:buSzPts val="1100"/>
              <a:buFont typeface="Arial"/>
              <a:buChar char="•"/>
            </a:pPr>
            <a:r>
              <a:rPr lang="en" sz="1100">
                <a:solidFill>
                  <a:srgbClr val="243447"/>
                </a:solidFill>
                <a:latin typeface="Arial"/>
                <a:ea typeface="Arial"/>
                <a:cs typeface="Arial"/>
                <a:sym typeface="Arial"/>
              </a:rPr>
              <a:t>Each order must stay within scope, period of performance, and contract ceiling.</a:t>
            </a:r>
            <a:endParaRPr sz="1100">
              <a:solidFill>
                <a:schemeClr val="dk1"/>
              </a:solidFill>
              <a:latin typeface="Arial"/>
              <a:ea typeface="Arial"/>
              <a:cs typeface="Arial"/>
              <a:sym typeface="Arial"/>
            </a:endParaRPr>
          </a:p>
          <a:p>
            <a:pPr marL="139700" marR="0" lvl="0" indent="-158750" algn="l" rtl="0">
              <a:spcBef>
                <a:spcPts val="0"/>
              </a:spcBef>
              <a:spcAft>
                <a:spcPts val="0"/>
              </a:spcAft>
              <a:buClr>
                <a:srgbClr val="243447"/>
              </a:buClr>
              <a:buSzPts val="1100"/>
              <a:buFont typeface="Arial"/>
              <a:buChar char="•"/>
            </a:pPr>
            <a:r>
              <a:rPr lang="en" sz="1100">
                <a:solidFill>
                  <a:srgbClr val="243447"/>
                </a:solidFill>
                <a:latin typeface="Arial"/>
                <a:ea typeface="Arial"/>
                <a:cs typeface="Arial"/>
                <a:sym typeface="Arial"/>
              </a:rPr>
              <a:t>GSA training and Delegation of Procurement Authority clarify roles and responsibilities.</a:t>
            </a:r>
            <a:endParaRPr sz="1100">
              <a:solidFill>
                <a:schemeClr val="dk1"/>
              </a:solidFill>
              <a:latin typeface="Arial"/>
              <a:ea typeface="Arial"/>
              <a:cs typeface="Arial"/>
              <a:sym typeface="Arial"/>
            </a:endParaRPr>
          </a:p>
        </p:txBody>
      </p:sp>
      <p:sp>
        <p:nvSpPr>
          <p:cNvPr id="124" name="Google Shape;124;p18" descr="What matters most"/>
          <p:cNvSpPr/>
          <p:nvPr/>
        </p:nvSpPr>
        <p:spPr>
          <a:xfrm>
            <a:off x="6172200" y="1063000"/>
            <a:ext cx="2523600" cy="2012400"/>
          </a:xfrm>
          <a:prstGeom prst="roundRect">
            <a:avLst>
              <a:gd name="adj" fmla="val 2857"/>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5" name="Google Shape;125;p18"/>
          <p:cNvSpPr/>
          <p:nvPr/>
        </p:nvSpPr>
        <p:spPr>
          <a:xfrm>
            <a:off x="6295644" y="1159002"/>
            <a:ext cx="2276856"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What matters most</a:t>
            </a:r>
            <a:endParaRPr sz="1200">
              <a:solidFill>
                <a:schemeClr val="dk1"/>
              </a:solidFill>
              <a:latin typeface="Arial"/>
              <a:ea typeface="Arial"/>
              <a:cs typeface="Arial"/>
              <a:sym typeface="Arial"/>
            </a:endParaRPr>
          </a:p>
        </p:txBody>
      </p:sp>
      <p:sp>
        <p:nvSpPr>
          <p:cNvPr id="126" name="Google Shape;126;p18"/>
          <p:cNvSpPr/>
          <p:nvPr/>
        </p:nvSpPr>
        <p:spPr>
          <a:xfrm>
            <a:off x="6295644" y="1392174"/>
            <a:ext cx="2290572" cy="1042416"/>
          </a:xfrm>
          <a:prstGeom prst="rect">
            <a:avLst/>
          </a:prstGeom>
          <a:noFill/>
          <a:ln>
            <a:noFill/>
          </a:ln>
        </p:spPr>
        <p:txBody>
          <a:bodyPr spcFirstLastPara="1" wrap="square" lIns="275" tIns="275" rIns="275" bIns="275" anchor="t" anchorCtr="0">
            <a:noAutofit/>
          </a:bodyPr>
          <a:lstStyle/>
          <a:p>
            <a:pPr marL="139700" marR="0" lvl="0" indent="-158750" algn="l" rtl="0">
              <a:spcBef>
                <a:spcPts val="0"/>
              </a:spcBef>
              <a:spcAft>
                <a:spcPts val="0"/>
              </a:spcAft>
              <a:buClr>
                <a:srgbClr val="243447"/>
              </a:buClr>
              <a:buSzPts val="1100"/>
              <a:buFont typeface="Arial"/>
              <a:buChar char="•"/>
            </a:pPr>
            <a:r>
              <a:rPr lang="en" sz="1100">
                <a:solidFill>
                  <a:srgbClr val="243447"/>
                </a:solidFill>
                <a:latin typeface="Arial"/>
                <a:ea typeface="Arial"/>
                <a:cs typeface="Arial"/>
                <a:sym typeface="Arial"/>
              </a:rPr>
              <a:t>Pick the right vehicle first.</a:t>
            </a:r>
            <a:endParaRPr sz="1100">
              <a:solidFill>
                <a:schemeClr val="dk1"/>
              </a:solidFill>
              <a:latin typeface="Arial"/>
              <a:ea typeface="Arial"/>
              <a:cs typeface="Arial"/>
              <a:sym typeface="Arial"/>
            </a:endParaRPr>
          </a:p>
          <a:p>
            <a:pPr marL="139700" marR="0" lvl="0" indent="-158750" algn="l" rtl="0">
              <a:spcBef>
                <a:spcPts val="0"/>
              </a:spcBef>
              <a:spcAft>
                <a:spcPts val="0"/>
              </a:spcAft>
              <a:buClr>
                <a:srgbClr val="243447"/>
              </a:buClr>
              <a:buSzPts val="1100"/>
              <a:buFont typeface="Arial"/>
              <a:buChar char="•"/>
            </a:pPr>
            <a:r>
              <a:rPr lang="en" sz="1100">
                <a:solidFill>
                  <a:srgbClr val="243447"/>
                </a:solidFill>
                <a:latin typeface="Arial"/>
                <a:ea typeface="Arial"/>
                <a:cs typeface="Arial"/>
                <a:sym typeface="Arial"/>
              </a:rPr>
              <a:t>Compete orders appropriately.</a:t>
            </a:r>
            <a:endParaRPr sz="1100">
              <a:solidFill>
                <a:schemeClr val="dk1"/>
              </a:solidFill>
              <a:latin typeface="Arial"/>
              <a:ea typeface="Arial"/>
              <a:cs typeface="Arial"/>
              <a:sym typeface="Arial"/>
            </a:endParaRPr>
          </a:p>
          <a:p>
            <a:pPr marL="139700" marR="0" lvl="0" indent="-158750" algn="l" rtl="0">
              <a:spcBef>
                <a:spcPts val="0"/>
              </a:spcBef>
              <a:spcAft>
                <a:spcPts val="0"/>
              </a:spcAft>
              <a:buClr>
                <a:srgbClr val="243447"/>
              </a:buClr>
              <a:buSzPts val="1100"/>
              <a:buFont typeface="Arial"/>
              <a:buChar char="•"/>
            </a:pPr>
            <a:r>
              <a:rPr lang="en" sz="1100">
                <a:solidFill>
                  <a:srgbClr val="243447"/>
                </a:solidFill>
                <a:latin typeface="Arial"/>
                <a:ea typeface="Arial"/>
                <a:cs typeface="Arial"/>
                <a:sym typeface="Arial"/>
              </a:rPr>
              <a:t>Document rationale, pricing, and exceptions.</a:t>
            </a:r>
            <a:endParaRPr sz="1100">
              <a:solidFill>
                <a:schemeClr val="dk1"/>
              </a:solidFill>
              <a:latin typeface="Arial"/>
              <a:ea typeface="Arial"/>
              <a:cs typeface="Arial"/>
              <a:sym typeface="Arial"/>
            </a:endParaRPr>
          </a:p>
          <a:p>
            <a:pPr marL="139700" marR="0" lvl="0" indent="-158750" algn="l" rtl="0">
              <a:spcBef>
                <a:spcPts val="0"/>
              </a:spcBef>
              <a:spcAft>
                <a:spcPts val="0"/>
              </a:spcAft>
              <a:buClr>
                <a:srgbClr val="243447"/>
              </a:buClr>
              <a:buSzPts val="1100"/>
              <a:buFont typeface="Arial"/>
              <a:buChar char="•"/>
            </a:pPr>
            <a:r>
              <a:rPr lang="en" sz="1100">
                <a:solidFill>
                  <a:srgbClr val="243447"/>
                </a:solidFill>
                <a:latin typeface="Arial"/>
                <a:ea typeface="Arial"/>
                <a:cs typeface="Arial"/>
                <a:sym typeface="Arial"/>
              </a:rPr>
              <a:t>Use small-business GWACs when mission and goals align.</a:t>
            </a:r>
            <a:endParaRPr sz="1100">
              <a:solidFill>
                <a:schemeClr val="dk1"/>
              </a:solidFill>
              <a:latin typeface="Arial"/>
              <a:ea typeface="Arial"/>
              <a:cs typeface="Arial"/>
              <a:sym typeface="Arial"/>
            </a:endParaRPr>
          </a:p>
        </p:txBody>
      </p:sp>
      <p:sp>
        <p:nvSpPr>
          <p:cNvPr id="127" name="Google Shape;127;p18" descr="Bottom line information "/>
          <p:cNvSpPr/>
          <p:nvPr/>
        </p:nvSpPr>
        <p:spPr>
          <a:xfrm>
            <a:off x="480063" y="3202674"/>
            <a:ext cx="8229600" cy="1164000"/>
          </a:xfrm>
          <a:prstGeom prst="roundRect">
            <a:avLst>
              <a:gd name="adj" fmla="val 2564"/>
            </a:avLst>
          </a:prstGeom>
          <a:solidFill>
            <a:srgbClr val="EEF4FA"/>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28" name="Google Shape;128;p18"/>
          <p:cNvSpPr/>
          <p:nvPr/>
        </p:nvSpPr>
        <p:spPr>
          <a:xfrm>
            <a:off x="685825" y="3347161"/>
            <a:ext cx="10287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400"/>
              <a:buFont typeface="Arial"/>
              <a:buNone/>
            </a:pPr>
            <a:r>
              <a:rPr lang="en" sz="1400" b="1">
                <a:solidFill>
                  <a:srgbClr val="0B3A6E"/>
                </a:solidFill>
                <a:latin typeface="Arial"/>
                <a:ea typeface="Arial"/>
                <a:cs typeface="Arial"/>
                <a:sym typeface="Arial"/>
              </a:rPr>
              <a:t>Bottom line</a:t>
            </a:r>
            <a:endParaRPr sz="1400">
              <a:solidFill>
                <a:schemeClr val="dk1"/>
              </a:solidFill>
              <a:latin typeface="Arial"/>
              <a:ea typeface="Arial"/>
              <a:cs typeface="Arial"/>
              <a:sym typeface="Arial"/>
            </a:endParaRPr>
          </a:p>
        </p:txBody>
      </p:sp>
      <p:sp>
        <p:nvSpPr>
          <p:cNvPr id="129" name="Google Shape;129;p18"/>
          <p:cNvSpPr/>
          <p:nvPr/>
        </p:nvSpPr>
        <p:spPr>
          <a:xfrm>
            <a:off x="685813" y="3666990"/>
            <a:ext cx="7818000" cy="562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1100"/>
              <a:buFont typeface="Arial"/>
              <a:buNone/>
            </a:pPr>
            <a:r>
              <a:rPr lang="en" sz="1100">
                <a:solidFill>
                  <a:srgbClr val="243447"/>
                </a:solidFill>
                <a:latin typeface="Arial"/>
                <a:ea typeface="Arial"/>
                <a:cs typeface="Arial"/>
                <a:sym typeface="Arial"/>
              </a:rPr>
              <a:t>GSA GWACs help maximize value by reducing acquisition cycle time and leveraging established contract structures. They help maximize compliance when agencies use the right vehicle, follow fair-opportunity rules, secure a DPA, and rigorously document that each order is within contract scope, time, and value limits.</a:t>
            </a:r>
            <a:endParaRPr sz="1100">
              <a:solidFill>
                <a:schemeClr val="dk1"/>
              </a:solidFill>
              <a:latin typeface="Arial"/>
              <a:ea typeface="Arial"/>
              <a:cs typeface="Arial"/>
              <a:sym typeface="Aria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a:spLocks noGrp="1"/>
          </p:cNvSpPr>
          <p:nvPr>
            <p:ph type="title" idx="4294967295"/>
          </p:nvPr>
        </p:nvSpPr>
        <p:spPr>
          <a:xfrm>
            <a:off x="411480" y="425196"/>
            <a:ext cx="5966460" cy="3291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B3A6E"/>
              </a:buClr>
              <a:buSzPts val="1800"/>
              <a:buFont typeface="Play"/>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What a GSA GWAC is</a:t>
            </a: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37" name="Google Shape;137;p19"/>
          <p:cNvSpPr/>
          <p:nvPr/>
        </p:nvSpPr>
        <p:spPr>
          <a:xfrm>
            <a:off x="425196" y="809244"/>
            <a:ext cx="610362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B6776"/>
              </a:buClr>
              <a:buSzPts val="800"/>
              <a:buFont typeface="Arial"/>
              <a:buNone/>
            </a:pPr>
            <a:r>
              <a:rPr lang="en" sz="800">
                <a:solidFill>
                  <a:srgbClr val="5B6776"/>
                </a:solidFill>
                <a:latin typeface="Arial"/>
                <a:ea typeface="Arial"/>
                <a:cs typeface="Arial"/>
                <a:sym typeface="Arial"/>
              </a:rPr>
              <a:t>A governmentwide contract family for IT services and IT services-based solutions</a:t>
            </a:r>
            <a:endParaRPr sz="800">
              <a:solidFill>
                <a:schemeClr val="dk1"/>
              </a:solidFill>
              <a:latin typeface="Arial"/>
              <a:ea typeface="Arial"/>
              <a:cs typeface="Arial"/>
              <a:sym typeface="Arial"/>
            </a:endParaRPr>
          </a:p>
        </p:txBody>
      </p:sp>
      <p:sp>
        <p:nvSpPr>
          <p:cNvPr id="138" name="Google Shape;138;p19" descr="A banner featuring an foundation text."/>
          <p:cNvSpPr/>
          <p:nvPr/>
        </p:nvSpPr>
        <p:spPr>
          <a:xfrm>
            <a:off x="7406640" y="459486"/>
            <a:ext cx="1200150" cy="24003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5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9" name="Google Shape;139;p19"/>
          <p:cNvSpPr/>
          <p:nvPr/>
        </p:nvSpPr>
        <p:spPr>
          <a:xfrm>
            <a:off x="7509510" y="521208"/>
            <a:ext cx="994410" cy="960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F5A99"/>
              </a:buClr>
              <a:buSzPts val="700"/>
              <a:buFont typeface="Arial"/>
              <a:buNone/>
            </a:pPr>
            <a:r>
              <a:rPr lang="en" sz="700" b="1">
                <a:solidFill>
                  <a:srgbClr val="1F5A99"/>
                </a:solidFill>
                <a:latin typeface="Arial"/>
                <a:ea typeface="Arial"/>
                <a:cs typeface="Arial"/>
                <a:sym typeface="Arial"/>
              </a:rPr>
              <a:t>Foundation</a:t>
            </a:r>
            <a:endParaRPr sz="700">
              <a:solidFill>
                <a:schemeClr val="dk1"/>
              </a:solidFill>
              <a:latin typeface="Arial"/>
              <a:ea typeface="Arial"/>
              <a:cs typeface="Arial"/>
              <a:sym typeface="Arial"/>
            </a:endParaRPr>
          </a:p>
        </p:txBody>
      </p:sp>
      <p:sp>
        <p:nvSpPr>
          <p:cNvPr id="140" name="Google Shape;140;p19" descr="A Governmentwide Acquisition Contract (GWAC) is defined as a task or delivery order contract for information technology. GSA GWACs are specifically for information technology (IT) services-based solutions&#10;"/>
          <p:cNvSpPr/>
          <p:nvPr/>
        </p:nvSpPr>
        <p:spPr>
          <a:xfrm>
            <a:off x="514350" y="1063000"/>
            <a:ext cx="2411100" cy="3613200"/>
          </a:xfrm>
          <a:prstGeom prst="roundRect">
            <a:avLst>
              <a:gd name="adj" fmla="val 1791"/>
            </a:avLst>
          </a:prstGeom>
          <a:solidFill>
            <a:srgbClr val="0B3A6E"/>
          </a:solidFill>
          <a:ln w="12700" cap="flat" cmpd="sng">
            <a:solidFill>
              <a:srgbClr val="0B3A6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1" name="Google Shape;141;p19"/>
          <p:cNvSpPr/>
          <p:nvPr/>
        </p:nvSpPr>
        <p:spPr>
          <a:xfrm>
            <a:off x="994410" y="1577340"/>
            <a:ext cx="1371600" cy="41148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2300"/>
              <a:buFont typeface="Arial"/>
              <a:buNone/>
            </a:pPr>
            <a:r>
              <a:rPr lang="en" sz="2300" b="1">
                <a:solidFill>
                  <a:srgbClr val="FFFFFF"/>
                </a:solidFill>
                <a:latin typeface="Arial"/>
                <a:ea typeface="Arial"/>
                <a:cs typeface="Arial"/>
                <a:sym typeface="Arial"/>
              </a:rPr>
              <a:t>GWAC</a:t>
            </a:r>
            <a:endParaRPr sz="2300">
              <a:solidFill>
                <a:schemeClr val="dk1"/>
              </a:solidFill>
              <a:latin typeface="Arial"/>
              <a:ea typeface="Arial"/>
              <a:cs typeface="Arial"/>
              <a:sym typeface="Arial"/>
            </a:endParaRPr>
          </a:p>
        </p:txBody>
      </p:sp>
      <p:sp>
        <p:nvSpPr>
          <p:cNvPr id="142" name="Google Shape;142;p19"/>
          <p:cNvSpPr/>
          <p:nvPr/>
        </p:nvSpPr>
        <p:spPr>
          <a:xfrm>
            <a:off x="685800" y="2023110"/>
            <a:ext cx="1988820" cy="30861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DDEBFA"/>
              </a:buClr>
              <a:buSzPts val="1100"/>
              <a:buFont typeface="Arial"/>
              <a:buNone/>
            </a:pPr>
            <a:r>
              <a:rPr lang="en" sz="1100" b="1" dirty="0">
                <a:solidFill>
                  <a:srgbClr val="DDEBFA"/>
                </a:solidFill>
                <a:latin typeface="Arial"/>
                <a:ea typeface="Arial"/>
                <a:cs typeface="Arial"/>
                <a:sym typeface="Arial"/>
              </a:rPr>
              <a:t>Governmentwide Acquisition Contract</a:t>
            </a:r>
            <a:endParaRPr sz="1100" dirty="0">
              <a:solidFill>
                <a:schemeClr val="dk1"/>
              </a:solidFill>
              <a:latin typeface="Arial"/>
              <a:ea typeface="Arial"/>
              <a:cs typeface="Arial"/>
              <a:sym typeface="Arial"/>
            </a:endParaRPr>
          </a:p>
        </p:txBody>
      </p:sp>
      <p:sp>
        <p:nvSpPr>
          <p:cNvPr id="143" name="Google Shape;143;p19"/>
          <p:cNvSpPr/>
          <p:nvPr/>
        </p:nvSpPr>
        <p:spPr>
          <a:xfrm>
            <a:off x="514375" y="2366000"/>
            <a:ext cx="2297400" cy="14415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D48C"/>
              </a:buClr>
              <a:buSzPts val="1400"/>
              <a:buFont typeface="Arial"/>
              <a:buNone/>
            </a:pPr>
            <a:r>
              <a:rPr lang="en" sz="1100" dirty="0">
                <a:solidFill>
                  <a:schemeClr val="lt1"/>
                </a:solidFill>
              </a:rPr>
              <a:t>A Governmentwide Acquisition Contract (GWAC) is defined as a task or delivery order contract for information technology. GSA GWACs are specifically for information technology (IT) services-based solutions</a:t>
            </a:r>
            <a:endParaRPr sz="1100" dirty="0">
              <a:solidFill>
                <a:schemeClr val="lt1"/>
              </a:solidFill>
              <a:latin typeface="Arial"/>
              <a:ea typeface="Arial"/>
              <a:cs typeface="Arial"/>
              <a:sym typeface="Arial"/>
            </a:endParaRPr>
          </a:p>
        </p:txBody>
      </p:sp>
      <p:sp>
        <p:nvSpPr>
          <p:cNvPr id="144" name="Google Shape;144;p19" descr="A square box that describes the GWAC information. "/>
          <p:cNvSpPr/>
          <p:nvPr/>
        </p:nvSpPr>
        <p:spPr>
          <a:xfrm>
            <a:off x="2983225" y="1063000"/>
            <a:ext cx="2811900" cy="2029500"/>
          </a:xfrm>
          <a:prstGeom prst="roundRect">
            <a:avLst>
              <a:gd name="adj" fmla="val 3750"/>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5" name="Google Shape;145;p19"/>
          <p:cNvSpPr/>
          <p:nvPr/>
        </p:nvSpPr>
        <p:spPr>
          <a:xfrm>
            <a:off x="3106674" y="1159002"/>
            <a:ext cx="256489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GWACS</a:t>
            </a:r>
            <a:endParaRPr sz="1200">
              <a:solidFill>
                <a:schemeClr val="dk1"/>
              </a:solidFill>
              <a:latin typeface="Arial"/>
              <a:ea typeface="Arial"/>
              <a:cs typeface="Arial"/>
              <a:sym typeface="Arial"/>
            </a:endParaRPr>
          </a:p>
        </p:txBody>
      </p:sp>
      <p:sp>
        <p:nvSpPr>
          <p:cNvPr id="146" name="Google Shape;146;p19"/>
          <p:cNvSpPr/>
          <p:nvPr/>
        </p:nvSpPr>
        <p:spPr>
          <a:xfrm>
            <a:off x="3106675" y="1392176"/>
            <a:ext cx="2578500" cy="1179600"/>
          </a:xfrm>
          <a:prstGeom prst="rect">
            <a:avLst/>
          </a:prstGeom>
          <a:noFill/>
          <a:ln>
            <a:noFill/>
          </a:ln>
        </p:spPr>
        <p:txBody>
          <a:bodyPr spcFirstLastPara="1" wrap="square" lIns="275" tIns="275" rIns="275" bIns="275" anchor="t" anchorCtr="0">
            <a:noAutofit/>
          </a:bodyPr>
          <a:lstStyle/>
          <a:p>
            <a:pPr marL="457200" marR="0" lvl="0" indent="-292100" algn="l" rtl="0">
              <a:spcBef>
                <a:spcPts val="0"/>
              </a:spcBef>
              <a:spcAft>
                <a:spcPts val="0"/>
              </a:spcAft>
              <a:buClr>
                <a:srgbClr val="243447"/>
              </a:buClr>
              <a:buSzPts val="1000"/>
              <a:buFont typeface="Arial"/>
              <a:buChar char="●"/>
            </a:pPr>
            <a:r>
              <a:rPr lang="en" sz="1000" dirty="0">
                <a:solidFill>
                  <a:srgbClr val="243447"/>
                </a:solidFill>
                <a:latin typeface="Arial"/>
                <a:ea typeface="Arial"/>
                <a:cs typeface="Arial"/>
                <a:sym typeface="Arial"/>
              </a:rPr>
              <a:t>Federal agencies buy total IT solutions from vetted vendors.</a:t>
            </a:r>
            <a:endParaRPr sz="1000" dirty="0">
              <a:solidFill>
                <a:schemeClr val="dk1"/>
              </a:solidFill>
              <a:latin typeface="Arial"/>
              <a:ea typeface="Arial"/>
              <a:cs typeface="Arial"/>
              <a:sym typeface="Arial"/>
            </a:endParaRPr>
          </a:p>
          <a:p>
            <a:pPr marL="457200" marR="0" lvl="0" indent="-292100" algn="l" rtl="0">
              <a:spcBef>
                <a:spcPts val="0"/>
              </a:spcBef>
              <a:spcAft>
                <a:spcPts val="0"/>
              </a:spcAft>
              <a:buClr>
                <a:srgbClr val="243447"/>
              </a:buClr>
              <a:buSzPts val="1000"/>
              <a:buChar char="●"/>
            </a:pPr>
            <a:r>
              <a:rPr lang="en" sz="1000" dirty="0">
                <a:solidFill>
                  <a:srgbClr val="243447"/>
                </a:solidFill>
                <a:latin typeface="Arial"/>
                <a:ea typeface="Arial"/>
                <a:cs typeface="Arial"/>
                <a:sym typeface="Arial"/>
              </a:rPr>
              <a:t>Vehicles are designed to meet requirements efficiently and economically.</a:t>
            </a:r>
            <a:endParaRPr sz="1000" dirty="0">
              <a:solidFill>
                <a:srgbClr val="243447"/>
              </a:solidFill>
              <a:latin typeface="Arial"/>
              <a:ea typeface="Arial"/>
              <a:cs typeface="Arial"/>
              <a:sym typeface="Arial"/>
            </a:endParaRPr>
          </a:p>
          <a:p>
            <a:pPr marL="457200" marR="0" lvl="0" indent="-292100" algn="l" rtl="0">
              <a:spcBef>
                <a:spcPts val="0"/>
              </a:spcBef>
              <a:spcAft>
                <a:spcPts val="0"/>
              </a:spcAft>
              <a:buClr>
                <a:srgbClr val="243447"/>
              </a:buClr>
              <a:buSzPts val="1000"/>
              <a:buChar char="●"/>
            </a:pPr>
            <a:r>
              <a:rPr lang="en" sz="1000" dirty="0">
                <a:solidFill>
                  <a:srgbClr val="243447"/>
                </a:solidFill>
              </a:rPr>
              <a:t>Established by one agency for Governmentwide use.</a:t>
            </a:r>
            <a:endParaRPr sz="1000" dirty="0">
              <a:solidFill>
                <a:srgbClr val="243447"/>
              </a:solidFill>
            </a:endParaRPr>
          </a:p>
          <a:p>
            <a:pPr marL="457200" lvl="0" indent="-292100" algn="l" rtl="0">
              <a:spcBef>
                <a:spcPts val="0"/>
              </a:spcBef>
              <a:spcAft>
                <a:spcPts val="0"/>
              </a:spcAft>
              <a:buClr>
                <a:srgbClr val="243447"/>
              </a:buClr>
              <a:buSzPts val="1000"/>
              <a:buChar char="●"/>
            </a:pPr>
            <a:r>
              <a:rPr lang="en" sz="1000" dirty="0">
                <a:solidFill>
                  <a:srgbClr val="243447"/>
                </a:solidFill>
              </a:rPr>
              <a:t>Operated by an Executive Agency designated by the Office of Management and Budget (OMB).  </a:t>
            </a:r>
            <a:endParaRPr sz="1000" dirty="0">
              <a:solidFill>
                <a:srgbClr val="243447"/>
              </a:solidFill>
            </a:endParaRPr>
          </a:p>
          <a:p>
            <a:pPr marL="457200" lvl="0" indent="-292100" algn="l" rtl="0">
              <a:spcBef>
                <a:spcPts val="0"/>
              </a:spcBef>
              <a:spcAft>
                <a:spcPts val="0"/>
              </a:spcAft>
              <a:buClr>
                <a:srgbClr val="243447"/>
              </a:buClr>
              <a:buSzPts val="1000"/>
              <a:buChar char="●"/>
            </a:pPr>
            <a:r>
              <a:rPr lang="en" sz="1000" dirty="0">
                <a:solidFill>
                  <a:srgbClr val="243447"/>
                </a:solidFill>
              </a:rPr>
              <a:t>Not subject to the Economy Act.</a:t>
            </a:r>
            <a:endParaRPr sz="1000" dirty="0">
              <a:solidFill>
                <a:srgbClr val="243447"/>
              </a:solidFill>
            </a:endParaRPr>
          </a:p>
        </p:txBody>
      </p:sp>
      <p:sp>
        <p:nvSpPr>
          <p:cNvPr id="147" name="Google Shape;147;p19" descr="A square box that describes the important boundary information. "/>
          <p:cNvSpPr/>
          <p:nvPr/>
        </p:nvSpPr>
        <p:spPr>
          <a:xfrm>
            <a:off x="5966450" y="1063000"/>
            <a:ext cx="2709000" cy="2029500"/>
          </a:xfrm>
          <a:prstGeom prst="roundRect">
            <a:avLst>
              <a:gd name="adj" fmla="val 3750"/>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8" name="Google Shape;148;p19"/>
          <p:cNvSpPr/>
          <p:nvPr/>
        </p:nvSpPr>
        <p:spPr>
          <a:xfrm>
            <a:off x="6089904" y="1159002"/>
            <a:ext cx="246202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Important boundaries</a:t>
            </a:r>
            <a:endParaRPr sz="1200">
              <a:solidFill>
                <a:schemeClr val="dk1"/>
              </a:solidFill>
              <a:latin typeface="Arial"/>
              <a:ea typeface="Arial"/>
              <a:cs typeface="Arial"/>
              <a:sym typeface="Arial"/>
            </a:endParaRPr>
          </a:p>
        </p:txBody>
      </p:sp>
      <p:sp>
        <p:nvSpPr>
          <p:cNvPr id="149" name="Google Shape;149;p19"/>
          <p:cNvSpPr/>
          <p:nvPr/>
        </p:nvSpPr>
        <p:spPr>
          <a:xfrm>
            <a:off x="6103725" y="1467576"/>
            <a:ext cx="2475600" cy="1316700"/>
          </a:xfrm>
          <a:prstGeom prst="rect">
            <a:avLst/>
          </a:prstGeom>
          <a:noFill/>
          <a:ln>
            <a:noFill/>
          </a:ln>
        </p:spPr>
        <p:txBody>
          <a:bodyPr spcFirstLastPara="1" wrap="square" lIns="275" tIns="275" rIns="275" bIns="275" anchor="t" anchorCtr="0">
            <a:noAutofit/>
          </a:bodyPr>
          <a:lstStyle/>
          <a:p>
            <a:pPr marL="457200" marR="0" lvl="0" indent="-292100" algn="l" rtl="0">
              <a:spcBef>
                <a:spcPts val="0"/>
              </a:spcBef>
              <a:spcAft>
                <a:spcPts val="0"/>
              </a:spcAft>
              <a:buClr>
                <a:srgbClr val="243447"/>
              </a:buClr>
              <a:buSzPts val="1000"/>
              <a:buFont typeface="Arial"/>
              <a:buChar char="●"/>
            </a:pPr>
            <a:r>
              <a:rPr lang="en" sz="1000" dirty="0">
                <a:solidFill>
                  <a:srgbClr val="243447"/>
                </a:solidFill>
                <a:latin typeface="Arial"/>
                <a:ea typeface="Arial"/>
                <a:cs typeface="Arial"/>
                <a:sym typeface="Arial"/>
              </a:rPr>
              <a:t>Orders must satisfy scope, ordering-period, and value rules.</a:t>
            </a:r>
            <a:endParaRPr sz="1000" dirty="0"/>
          </a:p>
          <a:p>
            <a:pPr marL="457200" marR="0" lvl="0" indent="-292100" algn="l" rtl="0">
              <a:spcBef>
                <a:spcPts val="0"/>
              </a:spcBef>
              <a:spcAft>
                <a:spcPts val="0"/>
              </a:spcAft>
              <a:buClr>
                <a:srgbClr val="243447"/>
              </a:buClr>
              <a:buSzPts val="1000"/>
              <a:buFont typeface="Arial"/>
              <a:buChar char="●"/>
            </a:pPr>
            <a:r>
              <a:rPr lang="en" sz="1000" dirty="0">
                <a:solidFill>
                  <a:srgbClr val="243447"/>
                </a:solidFill>
                <a:latin typeface="Arial"/>
                <a:ea typeface="Arial"/>
                <a:cs typeface="Arial"/>
                <a:sym typeface="Arial"/>
              </a:rPr>
              <a:t>Follow the Ordering Guides.</a:t>
            </a:r>
            <a:endParaRPr sz="1000" dirty="0">
              <a:solidFill>
                <a:srgbClr val="243447"/>
              </a:solidFill>
              <a:latin typeface="Arial"/>
              <a:ea typeface="Arial"/>
              <a:cs typeface="Arial"/>
              <a:sym typeface="Arial"/>
            </a:endParaRPr>
          </a:p>
          <a:p>
            <a:pPr marL="457200" marR="0" lvl="0" indent="-292100" algn="l" rtl="0">
              <a:spcBef>
                <a:spcPts val="0"/>
              </a:spcBef>
              <a:spcAft>
                <a:spcPts val="0"/>
              </a:spcAft>
              <a:buClr>
                <a:srgbClr val="243447"/>
              </a:buClr>
              <a:buSzPts val="1000"/>
              <a:buChar char="●"/>
            </a:pPr>
            <a:r>
              <a:rPr lang="en" sz="1000" dirty="0">
                <a:solidFill>
                  <a:srgbClr val="243447"/>
                </a:solidFill>
              </a:rPr>
              <a:t>Warranted contracting officers must obtain a Delegation of Procurment Authority (DPA) for GWAC utilizing, before issuing any awards or modifications. </a:t>
            </a:r>
            <a:endParaRPr sz="1000" dirty="0">
              <a:solidFill>
                <a:srgbClr val="243447"/>
              </a:solidFill>
            </a:endParaRPr>
          </a:p>
        </p:txBody>
      </p:sp>
      <p:sp>
        <p:nvSpPr>
          <p:cNvPr id="150" name="Google Shape;150;p19" descr="A square box that describes what sits under the umbrella of information."/>
          <p:cNvSpPr/>
          <p:nvPr/>
        </p:nvSpPr>
        <p:spPr>
          <a:xfrm>
            <a:off x="2957650" y="3167425"/>
            <a:ext cx="2869800" cy="1316700"/>
          </a:xfrm>
          <a:prstGeom prst="roundRect">
            <a:avLst>
              <a:gd name="adj" fmla="val 3125"/>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51" name="Google Shape;151;p19"/>
          <p:cNvSpPr/>
          <p:nvPr/>
        </p:nvSpPr>
        <p:spPr>
          <a:xfrm>
            <a:off x="3048849" y="3280779"/>
            <a:ext cx="2565000" cy="16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What sits under the umbrella</a:t>
            </a:r>
            <a:endParaRPr sz="1200">
              <a:solidFill>
                <a:schemeClr val="dk1"/>
              </a:solidFill>
              <a:latin typeface="Arial"/>
              <a:ea typeface="Arial"/>
              <a:cs typeface="Arial"/>
              <a:sym typeface="Arial"/>
            </a:endParaRPr>
          </a:p>
        </p:txBody>
      </p:sp>
      <p:sp>
        <p:nvSpPr>
          <p:cNvPr id="152" name="Google Shape;152;p19"/>
          <p:cNvSpPr/>
          <p:nvPr/>
        </p:nvSpPr>
        <p:spPr>
          <a:xfrm>
            <a:off x="3042100" y="3445476"/>
            <a:ext cx="2578500" cy="1038600"/>
          </a:xfrm>
          <a:prstGeom prst="rect">
            <a:avLst/>
          </a:prstGeom>
          <a:noFill/>
          <a:ln>
            <a:noFill/>
          </a:ln>
        </p:spPr>
        <p:txBody>
          <a:bodyPr spcFirstLastPara="1" wrap="square" lIns="275" tIns="275" rIns="275" bIns="275" anchor="t" anchorCtr="0">
            <a:noAutofit/>
          </a:bodyPr>
          <a:lstStyle/>
          <a:p>
            <a:pPr marL="457200" marR="0" lvl="0" indent="-292100" algn="l" rtl="0">
              <a:spcBef>
                <a:spcPts val="0"/>
              </a:spcBef>
              <a:spcAft>
                <a:spcPts val="0"/>
              </a:spcAft>
              <a:buClr>
                <a:srgbClr val="243447"/>
              </a:buClr>
              <a:buSzPts val="1000"/>
              <a:buFont typeface="Arial"/>
              <a:buChar char="●"/>
            </a:pPr>
            <a:r>
              <a:rPr lang="en" sz="1000">
                <a:solidFill>
                  <a:srgbClr val="243447"/>
                </a:solidFill>
                <a:latin typeface="Arial"/>
                <a:ea typeface="Arial"/>
                <a:cs typeface="Arial"/>
                <a:sym typeface="Arial"/>
              </a:rPr>
              <a:t>Unrestricted and small-business set-aside vehicles.</a:t>
            </a:r>
            <a:endParaRPr sz="1000">
              <a:solidFill>
                <a:schemeClr val="dk1"/>
              </a:solidFill>
              <a:latin typeface="Arial"/>
              <a:ea typeface="Arial"/>
              <a:cs typeface="Arial"/>
              <a:sym typeface="Arial"/>
            </a:endParaRPr>
          </a:p>
          <a:p>
            <a:pPr marL="457200" marR="0" lvl="0" indent="-292100" algn="l" rtl="0">
              <a:spcBef>
                <a:spcPts val="0"/>
              </a:spcBef>
              <a:spcAft>
                <a:spcPts val="0"/>
              </a:spcAft>
              <a:buClr>
                <a:srgbClr val="243447"/>
              </a:buClr>
              <a:buSzPts val="1000"/>
              <a:buFont typeface="Arial"/>
              <a:buChar char="●"/>
            </a:pPr>
            <a:r>
              <a:rPr lang="en" sz="1000">
                <a:solidFill>
                  <a:srgbClr val="243447"/>
                </a:solidFill>
                <a:latin typeface="Arial"/>
                <a:ea typeface="Arial"/>
                <a:cs typeface="Arial"/>
                <a:sym typeface="Arial"/>
              </a:rPr>
              <a:t>Order types may include fixed-price, T&amp;M/LH, hybrid, and</a:t>
            </a:r>
            <a:r>
              <a:rPr lang="en" sz="1000">
                <a:solidFill>
                  <a:srgbClr val="243447"/>
                </a:solidFill>
              </a:rPr>
              <a:t> </a:t>
            </a:r>
            <a:r>
              <a:rPr lang="en" sz="1000">
                <a:solidFill>
                  <a:srgbClr val="243447"/>
                </a:solidFill>
                <a:latin typeface="Arial"/>
                <a:ea typeface="Arial"/>
                <a:cs typeface="Arial"/>
                <a:sym typeface="Arial"/>
              </a:rPr>
              <a:t>cost reimbursement other than in STARS.</a:t>
            </a:r>
            <a:endParaRPr sz="1000">
              <a:solidFill>
                <a:srgbClr val="243447"/>
              </a:solidFill>
              <a:latin typeface="Arial"/>
              <a:ea typeface="Arial"/>
              <a:cs typeface="Arial"/>
              <a:sym typeface="Arial"/>
            </a:endParaRPr>
          </a:p>
          <a:p>
            <a:pPr marL="457200" marR="0" lvl="0" indent="-292100" algn="l" rtl="0">
              <a:spcBef>
                <a:spcPts val="0"/>
              </a:spcBef>
              <a:spcAft>
                <a:spcPts val="0"/>
              </a:spcAft>
              <a:buClr>
                <a:srgbClr val="243447"/>
              </a:buClr>
              <a:buSzPts val="1000"/>
              <a:buChar char="●"/>
            </a:pPr>
            <a:r>
              <a:rPr lang="en" sz="1000">
                <a:solidFill>
                  <a:srgbClr val="243447"/>
                </a:solidFill>
              </a:rPr>
              <a:t>Allows for BPAs</a:t>
            </a:r>
            <a:endParaRPr sz="1000">
              <a:solidFill>
                <a:srgbClr val="243447"/>
              </a:solidFill>
            </a:endParaRPr>
          </a:p>
        </p:txBody>
      </p:sp>
      <p:sp>
        <p:nvSpPr>
          <p:cNvPr id="153" name="Google Shape;153;p19" descr="A square box that describes what agencies still must do."/>
          <p:cNvSpPr/>
          <p:nvPr/>
        </p:nvSpPr>
        <p:spPr>
          <a:xfrm>
            <a:off x="5973323" y="3167429"/>
            <a:ext cx="2709000" cy="1316700"/>
          </a:xfrm>
          <a:prstGeom prst="roundRect">
            <a:avLst>
              <a:gd name="adj" fmla="val 3125"/>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54" name="Google Shape;154;p19"/>
          <p:cNvSpPr/>
          <p:nvPr/>
        </p:nvSpPr>
        <p:spPr>
          <a:xfrm>
            <a:off x="6089854" y="3280766"/>
            <a:ext cx="2462100" cy="16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What agencies still must do</a:t>
            </a:r>
            <a:endParaRPr sz="1200">
              <a:solidFill>
                <a:schemeClr val="dk1"/>
              </a:solidFill>
              <a:latin typeface="Arial"/>
              <a:ea typeface="Arial"/>
              <a:cs typeface="Arial"/>
              <a:sym typeface="Arial"/>
            </a:endParaRPr>
          </a:p>
        </p:txBody>
      </p:sp>
      <p:sp>
        <p:nvSpPr>
          <p:cNvPr id="155" name="Google Shape;155;p19"/>
          <p:cNvSpPr/>
          <p:nvPr/>
        </p:nvSpPr>
        <p:spPr>
          <a:xfrm>
            <a:off x="6083117" y="3565213"/>
            <a:ext cx="2475600" cy="918900"/>
          </a:xfrm>
          <a:prstGeom prst="rect">
            <a:avLst/>
          </a:prstGeom>
          <a:noFill/>
          <a:ln>
            <a:noFill/>
          </a:ln>
        </p:spPr>
        <p:txBody>
          <a:bodyPr spcFirstLastPara="1" wrap="square" lIns="275" tIns="275" rIns="275" bIns="275" anchor="t" anchorCtr="0">
            <a:noAutofit/>
          </a:bodyPr>
          <a:lstStyle/>
          <a:p>
            <a:pPr marL="457200" marR="0" lvl="0" indent="-292100" algn="l" rtl="0">
              <a:spcBef>
                <a:spcPts val="0"/>
              </a:spcBef>
              <a:spcAft>
                <a:spcPts val="0"/>
              </a:spcAft>
              <a:buClr>
                <a:srgbClr val="243447"/>
              </a:buClr>
              <a:buSzPts val="1000"/>
              <a:buFont typeface="Arial"/>
              <a:buChar char="●"/>
            </a:pPr>
            <a:r>
              <a:rPr lang="en" sz="1000">
                <a:solidFill>
                  <a:srgbClr val="243447"/>
                </a:solidFill>
                <a:latin typeface="Arial"/>
                <a:ea typeface="Arial"/>
                <a:cs typeface="Arial"/>
                <a:sym typeface="Arial"/>
              </a:rPr>
              <a:t>Define the requirement clearly.</a:t>
            </a:r>
            <a:endParaRPr sz="1000">
              <a:solidFill>
                <a:schemeClr val="dk1"/>
              </a:solidFill>
              <a:latin typeface="Arial"/>
              <a:ea typeface="Arial"/>
              <a:cs typeface="Arial"/>
              <a:sym typeface="Arial"/>
            </a:endParaRPr>
          </a:p>
          <a:p>
            <a:pPr marL="457200" marR="0" lvl="0" indent="-292100" algn="l" rtl="0">
              <a:spcBef>
                <a:spcPts val="0"/>
              </a:spcBef>
              <a:spcAft>
                <a:spcPts val="0"/>
              </a:spcAft>
              <a:buClr>
                <a:srgbClr val="243447"/>
              </a:buClr>
              <a:buSzPts val="1000"/>
              <a:buFont typeface="Arial"/>
              <a:buChar char="●"/>
            </a:pPr>
            <a:r>
              <a:rPr lang="en" sz="1000">
                <a:solidFill>
                  <a:srgbClr val="243447"/>
                </a:solidFill>
                <a:latin typeface="Arial"/>
                <a:ea typeface="Arial"/>
                <a:cs typeface="Arial"/>
                <a:sym typeface="Arial"/>
              </a:rPr>
              <a:t>Compete orders appropriately.</a:t>
            </a:r>
            <a:endParaRPr sz="1000">
              <a:solidFill>
                <a:schemeClr val="dk1"/>
              </a:solidFill>
              <a:latin typeface="Arial"/>
              <a:ea typeface="Arial"/>
              <a:cs typeface="Arial"/>
              <a:sym typeface="Arial"/>
            </a:endParaRPr>
          </a:p>
          <a:p>
            <a:pPr marL="457200" marR="0" lvl="0" indent="-292100" algn="l" rtl="0">
              <a:spcBef>
                <a:spcPts val="0"/>
              </a:spcBef>
              <a:spcAft>
                <a:spcPts val="0"/>
              </a:spcAft>
              <a:buClr>
                <a:srgbClr val="243447"/>
              </a:buClr>
              <a:buSzPts val="1000"/>
              <a:buFont typeface="Arial"/>
              <a:buChar char="●"/>
            </a:pPr>
            <a:r>
              <a:rPr lang="en" sz="1000">
                <a:solidFill>
                  <a:srgbClr val="243447"/>
                </a:solidFill>
                <a:latin typeface="Arial"/>
                <a:ea typeface="Arial"/>
                <a:cs typeface="Arial"/>
                <a:sym typeface="Arial"/>
              </a:rPr>
              <a:t>Evaluate price or cost and document the award decision.</a:t>
            </a:r>
            <a:endParaRPr sz="1000">
              <a:solidFill>
                <a:srgbClr val="243447"/>
              </a:solidFill>
              <a:latin typeface="Arial"/>
              <a:ea typeface="Arial"/>
              <a:cs typeface="Arial"/>
              <a:sym typeface="Arial"/>
            </a:endParaRPr>
          </a:p>
          <a:p>
            <a:pPr marL="0" marR="0" lvl="0" indent="0" algn="l" rtl="0">
              <a:spcBef>
                <a:spcPts val="0"/>
              </a:spcBef>
              <a:spcAft>
                <a:spcPts val="0"/>
              </a:spcAft>
              <a:buNone/>
            </a:pPr>
            <a:endParaRPr sz="1000">
              <a:solidFill>
                <a:srgbClr val="243447"/>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0"/>
          <p:cNvSpPr txBox="1"/>
          <p:nvPr/>
        </p:nvSpPr>
        <p:spPr>
          <a:xfrm>
            <a:off x="990425" y="992100"/>
            <a:ext cx="7856400" cy="34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B3A6E"/>
                </a:solidFill>
              </a:rPr>
              <a:t>Worldwide Geographic Coverage — GWACs may be used for solutions needed anywhere in the world.</a:t>
            </a:r>
            <a:endParaRPr>
              <a:solidFill>
                <a:srgbClr val="0B3A6E"/>
              </a:solidFill>
            </a:endParaRPr>
          </a:p>
          <a:p>
            <a:pPr marL="0" lvl="0" indent="0" algn="l" rtl="0">
              <a:spcBef>
                <a:spcPts val="0"/>
              </a:spcBef>
              <a:spcAft>
                <a:spcPts val="0"/>
              </a:spcAft>
              <a:buClr>
                <a:schemeClr val="dk1"/>
              </a:buClr>
              <a:buSzPts val="1100"/>
              <a:buFont typeface="Arial"/>
              <a:buNone/>
            </a:pPr>
            <a:endParaRPr>
              <a:solidFill>
                <a:srgbClr val="0B3A6E"/>
              </a:solidFill>
            </a:endParaRPr>
          </a:p>
          <a:p>
            <a:pPr marL="0" lvl="0" indent="0" algn="l" rtl="0">
              <a:spcBef>
                <a:spcPts val="0"/>
              </a:spcBef>
              <a:spcAft>
                <a:spcPts val="0"/>
              </a:spcAft>
              <a:buNone/>
            </a:pPr>
            <a:r>
              <a:rPr lang="en">
                <a:solidFill>
                  <a:srgbClr val="0B3A6E"/>
                </a:solidFill>
              </a:rPr>
              <a:t>Highly Qualified Industry Partners — GWACs provide access to a premier industry partner pool which has undergone a stringent selection process. Our industry partners offer innovative technology solutions and expertise on federal agency requirements. Most awardees hold industry credentials and certifications.</a:t>
            </a:r>
            <a:endParaRPr>
              <a:solidFill>
                <a:srgbClr val="0B3A6E"/>
              </a:solidFill>
            </a:endParaRPr>
          </a:p>
          <a:p>
            <a:pPr marL="0" lvl="0" indent="0" algn="l" rtl="0">
              <a:spcBef>
                <a:spcPts val="0"/>
              </a:spcBef>
              <a:spcAft>
                <a:spcPts val="0"/>
              </a:spcAft>
              <a:buClr>
                <a:schemeClr val="dk1"/>
              </a:buClr>
              <a:buSzPts val="1100"/>
              <a:buFont typeface="Arial"/>
              <a:buNone/>
            </a:pPr>
            <a:endParaRPr>
              <a:solidFill>
                <a:srgbClr val="0B3A6E"/>
              </a:solidFill>
            </a:endParaRPr>
          </a:p>
          <a:p>
            <a:pPr marL="0" lvl="0" indent="0" algn="l" rtl="0">
              <a:spcBef>
                <a:spcPts val="0"/>
              </a:spcBef>
              <a:spcAft>
                <a:spcPts val="0"/>
              </a:spcAft>
              <a:buNone/>
            </a:pPr>
            <a:r>
              <a:rPr lang="en">
                <a:solidFill>
                  <a:srgbClr val="0B3A6E"/>
                </a:solidFill>
              </a:rPr>
              <a:t>Socioeconomic Credit — The Small Business GWACs provide agencies with access to qualified small businesses and associated socioeconomic credit. The Alliant 2 and Alliant 3 unrestricted GWACs sets small business subcontracting goals and provides socioeconomic credit to agencies at the Task Order level.</a:t>
            </a:r>
            <a:endParaRPr>
              <a:solidFill>
                <a:srgbClr val="0B3A6E"/>
              </a:solidFill>
            </a:endParaRPr>
          </a:p>
          <a:p>
            <a:pPr marL="0" lvl="0" indent="0" algn="l" rtl="0">
              <a:spcBef>
                <a:spcPts val="0"/>
              </a:spcBef>
              <a:spcAft>
                <a:spcPts val="0"/>
              </a:spcAft>
              <a:buClr>
                <a:schemeClr val="dk1"/>
              </a:buClr>
              <a:buSzPts val="1100"/>
              <a:buFont typeface="Arial"/>
              <a:buNone/>
            </a:pPr>
            <a:endParaRPr>
              <a:solidFill>
                <a:srgbClr val="0B3A6E"/>
              </a:solidFill>
            </a:endParaRPr>
          </a:p>
          <a:p>
            <a:pPr marL="0" lvl="0" indent="0" algn="l" rtl="0">
              <a:spcBef>
                <a:spcPts val="0"/>
              </a:spcBef>
              <a:spcAft>
                <a:spcPts val="0"/>
              </a:spcAft>
              <a:buClr>
                <a:schemeClr val="dk1"/>
              </a:buClr>
              <a:buSzPts val="1100"/>
              <a:buFont typeface="Arial"/>
              <a:buNone/>
            </a:pPr>
            <a:r>
              <a:rPr lang="en">
                <a:solidFill>
                  <a:srgbClr val="0B3A6E"/>
                </a:solidFill>
              </a:rPr>
              <a:t>Limited Protestability — Protests are not authorized on task orders at or under $10 million except on the grounds that the order increases the scope, period of performance, or maximum value of the GWAC.</a:t>
            </a:r>
            <a:endParaRPr>
              <a:solidFill>
                <a:srgbClr val="0B3A6E"/>
              </a:solidFill>
            </a:endParaRPr>
          </a:p>
          <a:p>
            <a:pPr marL="0" lvl="0" indent="0" algn="l" rtl="0">
              <a:spcBef>
                <a:spcPts val="0"/>
              </a:spcBef>
              <a:spcAft>
                <a:spcPts val="0"/>
              </a:spcAft>
              <a:buNone/>
            </a:pPr>
            <a:endParaRPr/>
          </a:p>
        </p:txBody>
      </p:sp>
      <p:sp>
        <p:nvSpPr>
          <p:cNvPr id="163" name="Google Shape;163;p20"/>
          <p:cNvSpPr txBox="1">
            <a:spLocks noGrp="1"/>
          </p:cNvSpPr>
          <p:nvPr>
            <p:ph type="title" idx="4294967295"/>
          </p:nvPr>
        </p:nvSpPr>
        <p:spPr>
          <a:xfrm>
            <a:off x="269850" y="510075"/>
            <a:ext cx="7216800" cy="513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GWAC Features</a:t>
            </a:r>
          </a:p>
        </p:txBody>
      </p:sp>
      <p:pic>
        <p:nvPicPr>
          <p:cNvPr id="164" name="Google Shape;164;p20" descr="Icon of a globe"/>
          <p:cNvPicPr preferRelativeResize="0"/>
          <p:nvPr/>
        </p:nvPicPr>
        <p:blipFill rotWithShape="1">
          <a:blip r:embed="rId4">
            <a:alphaModFix/>
          </a:blip>
          <a:srcRect/>
          <a:stretch/>
        </p:blipFill>
        <p:spPr>
          <a:xfrm>
            <a:off x="364423" y="1023371"/>
            <a:ext cx="533388" cy="533388"/>
          </a:xfrm>
          <a:prstGeom prst="rect">
            <a:avLst/>
          </a:prstGeom>
          <a:noFill/>
          <a:ln>
            <a:noFill/>
          </a:ln>
        </p:spPr>
      </p:pic>
      <p:sp>
        <p:nvSpPr>
          <p:cNvPr id="168" name="Google Shape;168;p20"/>
          <p:cNvSpPr/>
          <p:nvPr/>
        </p:nvSpPr>
        <p:spPr>
          <a:xfrm>
            <a:off x="7406640" y="459486"/>
            <a:ext cx="1200300" cy="24000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60"/>
              </a:srgbClr>
            </a:outerShdw>
          </a:effectLst>
        </p:spPr>
        <p:txBody>
          <a:bodyPr spcFirstLastPara="1" wrap="square" lIns="68575" tIns="34275" rIns="68575" bIns="34275" anchor="t" anchorCtr="0">
            <a:noAutofit/>
          </a:bodyPr>
          <a:lstStyle/>
          <a:p>
            <a:pPr marL="0" marR="0" lvl="0" indent="0" algn="ctr" rtl="0">
              <a:spcBef>
                <a:spcPts val="0"/>
              </a:spcBef>
              <a:spcAft>
                <a:spcPts val="0"/>
              </a:spcAft>
              <a:buNone/>
            </a:pPr>
            <a:r>
              <a:rPr lang="en" sz="700" b="1">
                <a:solidFill>
                  <a:srgbClr val="1F5A99"/>
                </a:solidFill>
              </a:rPr>
              <a:t>Features</a:t>
            </a:r>
            <a:endParaRPr sz="700" b="1">
              <a:solidFill>
                <a:srgbClr val="1F5A99"/>
              </a:solidFill>
            </a:endParaRPr>
          </a:p>
        </p:txBody>
      </p:sp>
      <p:pic>
        <p:nvPicPr>
          <p:cNvPr id="165" name="Google Shape;165;p20" descr="Icon of shaking hands"/>
          <p:cNvPicPr preferRelativeResize="0"/>
          <p:nvPr/>
        </p:nvPicPr>
        <p:blipFill rotWithShape="1">
          <a:blip r:embed="rId5">
            <a:alphaModFix/>
          </a:blip>
          <a:srcRect/>
          <a:stretch/>
        </p:blipFill>
        <p:spPr>
          <a:xfrm>
            <a:off x="269859" y="1759054"/>
            <a:ext cx="644756" cy="644756"/>
          </a:xfrm>
          <a:prstGeom prst="rect">
            <a:avLst/>
          </a:prstGeom>
          <a:noFill/>
          <a:ln>
            <a:noFill/>
          </a:ln>
        </p:spPr>
      </p:pic>
      <p:pic>
        <p:nvPicPr>
          <p:cNvPr id="166" name="Google Shape;166;p20" descr="Icon of a small business"/>
          <p:cNvPicPr preferRelativeResize="0"/>
          <p:nvPr/>
        </p:nvPicPr>
        <p:blipFill rotWithShape="1">
          <a:blip r:embed="rId6">
            <a:alphaModFix/>
          </a:blip>
          <a:srcRect/>
          <a:stretch/>
        </p:blipFill>
        <p:spPr>
          <a:xfrm>
            <a:off x="353202" y="2857930"/>
            <a:ext cx="478056" cy="478056"/>
          </a:xfrm>
          <a:prstGeom prst="rect">
            <a:avLst/>
          </a:prstGeom>
          <a:noFill/>
          <a:ln>
            <a:noFill/>
          </a:ln>
        </p:spPr>
      </p:pic>
      <p:pic>
        <p:nvPicPr>
          <p:cNvPr id="167" name="Google Shape;167;p20" descr="Icon of a stop hand"/>
          <p:cNvPicPr preferRelativeResize="0"/>
          <p:nvPr/>
        </p:nvPicPr>
        <p:blipFill rotWithShape="1">
          <a:blip r:embed="rId7">
            <a:alphaModFix/>
          </a:blip>
          <a:srcRect/>
          <a:stretch/>
        </p:blipFill>
        <p:spPr>
          <a:xfrm>
            <a:off x="305874" y="3863463"/>
            <a:ext cx="572700" cy="572700"/>
          </a:xfrm>
          <a:prstGeom prst="rect">
            <a:avLst/>
          </a:prstGeom>
          <a:noFill/>
          <a:ln>
            <a:noFill/>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a:spLocks noGrp="1"/>
          </p:cNvSpPr>
          <p:nvPr>
            <p:ph type="title" idx="4294967295"/>
          </p:nvPr>
        </p:nvSpPr>
        <p:spPr>
          <a:xfrm>
            <a:off x="411480" y="425196"/>
            <a:ext cx="5966460" cy="3291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B3A6E"/>
              </a:buClr>
              <a:buSzPts val="1800"/>
              <a:buFont typeface="Play"/>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How GSA GWACs maximize value</a:t>
            </a: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75" name="Google Shape;175;p21"/>
          <p:cNvSpPr/>
          <p:nvPr/>
        </p:nvSpPr>
        <p:spPr>
          <a:xfrm>
            <a:off x="425196" y="809244"/>
            <a:ext cx="610362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B6776"/>
              </a:buClr>
              <a:buSzPts val="800"/>
              <a:buFont typeface="Arial"/>
              <a:buNone/>
            </a:pPr>
            <a:r>
              <a:rPr lang="en" sz="800">
                <a:solidFill>
                  <a:srgbClr val="5B6776"/>
                </a:solidFill>
                <a:latin typeface="Arial"/>
                <a:ea typeface="Arial"/>
                <a:cs typeface="Arial"/>
                <a:sym typeface="Arial"/>
              </a:rPr>
              <a:t>Value comes from acquisition efficiency, vendor access, and stronger buying leverage</a:t>
            </a:r>
            <a:endParaRPr sz="800">
              <a:solidFill>
                <a:schemeClr val="dk1"/>
              </a:solidFill>
              <a:latin typeface="Arial"/>
              <a:ea typeface="Arial"/>
              <a:cs typeface="Arial"/>
              <a:sym typeface="Arial"/>
            </a:endParaRPr>
          </a:p>
        </p:txBody>
      </p:sp>
      <p:sp>
        <p:nvSpPr>
          <p:cNvPr id="176" name="Google Shape;176;p21" descr="A banner featuring a value text."/>
          <p:cNvSpPr/>
          <p:nvPr/>
        </p:nvSpPr>
        <p:spPr>
          <a:xfrm>
            <a:off x="7406640" y="459486"/>
            <a:ext cx="1200150" cy="24003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5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77" name="Google Shape;177;p21"/>
          <p:cNvSpPr/>
          <p:nvPr/>
        </p:nvSpPr>
        <p:spPr>
          <a:xfrm>
            <a:off x="7509510" y="521208"/>
            <a:ext cx="994410" cy="960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F5A99"/>
              </a:buClr>
              <a:buSzPts val="700"/>
              <a:buFont typeface="Arial"/>
              <a:buNone/>
            </a:pPr>
            <a:r>
              <a:rPr lang="en" sz="700" b="1">
                <a:solidFill>
                  <a:srgbClr val="1F5A99"/>
                </a:solidFill>
                <a:latin typeface="Arial"/>
                <a:ea typeface="Arial"/>
                <a:cs typeface="Arial"/>
                <a:sym typeface="Arial"/>
              </a:rPr>
              <a:t>Value</a:t>
            </a:r>
            <a:endParaRPr sz="700">
              <a:solidFill>
                <a:schemeClr val="dk1"/>
              </a:solidFill>
              <a:latin typeface="Arial"/>
              <a:ea typeface="Arial"/>
              <a:cs typeface="Arial"/>
              <a:sym typeface="Arial"/>
            </a:endParaRPr>
          </a:p>
        </p:txBody>
      </p:sp>
      <p:sp>
        <p:nvSpPr>
          <p:cNvPr id="178" name="Google Shape;178;p21" descr="Pre-Competed (Acquisition Speed)"/>
          <p:cNvSpPr/>
          <p:nvPr/>
        </p:nvSpPr>
        <p:spPr>
          <a:xfrm>
            <a:off x="562356" y="1062990"/>
            <a:ext cx="1577340" cy="857250"/>
          </a:xfrm>
          <a:prstGeom prst="roundRect">
            <a:avLst>
              <a:gd name="adj" fmla="val 4800"/>
            </a:avLst>
          </a:prstGeom>
          <a:solidFill>
            <a:srgbClr val="FFFFFF"/>
          </a:solidFill>
          <a:ln w="12700" cap="flat" cmpd="sng">
            <a:solidFill>
              <a:srgbClr val="D5DFEA"/>
            </a:solidFill>
            <a:prstDash val="solid"/>
            <a:round/>
            <a:headEnd type="none" w="sm" len="sm"/>
            <a:tailEnd type="none" w="sm" len="sm"/>
          </a:ln>
          <a:effectLst>
            <a:outerShdw blurRad="12700" dist="5080" dir="2700000" algn="bl" rotWithShape="0">
              <a:srgbClr val="000000">
                <a:alpha val="7843"/>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79" name="Google Shape;179;p21"/>
          <p:cNvSpPr/>
          <p:nvPr/>
        </p:nvSpPr>
        <p:spPr>
          <a:xfrm>
            <a:off x="658368" y="1145286"/>
            <a:ext cx="1385316" cy="24688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B3A6E"/>
              </a:buClr>
              <a:buSzPts val="1500"/>
              <a:buFont typeface="Arial"/>
              <a:buNone/>
            </a:pPr>
            <a:r>
              <a:rPr lang="en" sz="1500" b="1">
                <a:solidFill>
                  <a:srgbClr val="0B3A6E"/>
                </a:solidFill>
                <a:latin typeface="Arial"/>
                <a:ea typeface="Arial"/>
                <a:cs typeface="Arial"/>
                <a:sym typeface="Arial"/>
              </a:rPr>
              <a:t>Pre-competed</a:t>
            </a:r>
            <a:endParaRPr sz="1500">
              <a:solidFill>
                <a:schemeClr val="dk1"/>
              </a:solidFill>
              <a:latin typeface="Arial"/>
              <a:ea typeface="Arial"/>
              <a:cs typeface="Arial"/>
              <a:sym typeface="Arial"/>
            </a:endParaRPr>
          </a:p>
        </p:txBody>
      </p:sp>
      <p:sp>
        <p:nvSpPr>
          <p:cNvPr id="180" name="Google Shape;180;p21"/>
          <p:cNvSpPr/>
          <p:nvPr/>
        </p:nvSpPr>
        <p:spPr>
          <a:xfrm>
            <a:off x="644652" y="1405890"/>
            <a:ext cx="141274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43447"/>
              </a:buClr>
              <a:buSzPts val="800"/>
              <a:buFont typeface="Arial"/>
              <a:buNone/>
            </a:pPr>
            <a:r>
              <a:rPr lang="en" sz="800" b="1">
                <a:solidFill>
                  <a:srgbClr val="243447"/>
                </a:solidFill>
                <a:latin typeface="Arial"/>
                <a:ea typeface="Arial"/>
                <a:cs typeface="Arial"/>
                <a:sym typeface="Arial"/>
              </a:rPr>
              <a:t>Acquisition speed</a:t>
            </a:r>
            <a:endParaRPr sz="800">
              <a:solidFill>
                <a:schemeClr val="dk1"/>
              </a:solidFill>
              <a:latin typeface="Arial"/>
              <a:ea typeface="Arial"/>
              <a:cs typeface="Arial"/>
              <a:sym typeface="Arial"/>
            </a:endParaRPr>
          </a:p>
        </p:txBody>
      </p:sp>
      <p:sp>
        <p:nvSpPr>
          <p:cNvPr id="181" name="Google Shape;181;p21"/>
          <p:cNvSpPr/>
          <p:nvPr/>
        </p:nvSpPr>
        <p:spPr>
          <a:xfrm>
            <a:off x="644652" y="1570482"/>
            <a:ext cx="1412748" cy="19202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5B6776"/>
              </a:buClr>
              <a:buSzPts val="600"/>
              <a:buFont typeface="Arial"/>
              <a:buNone/>
            </a:pPr>
            <a:r>
              <a:rPr lang="en" sz="600">
                <a:solidFill>
                  <a:srgbClr val="5B6776"/>
                </a:solidFill>
                <a:latin typeface="Arial"/>
                <a:ea typeface="Arial"/>
                <a:cs typeface="Arial"/>
                <a:sym typeface="Arial"/>
              </a:rPr>
              <a:t>Less time recreating a contract vehicle</a:t>
            </a:r>
            <a:endParaRPr sz="600">
              <a:solidFill>
                <a:schemeClr val="dk1"/>
              </a:solidFill>
              <a:latin typeface="Arial"/>
              <a:ea typeface="Arial"/>
              <a:cs typeface="Arial"/>
              <a:sym typeface="Arial"/>
            </a:endParaRPr>
          </a:p>
        </p:txBody>
      </p:sp>
      <p:sp>
        <p:nvSpPr>
          <p:cNvPr id="182" name="Google Shape;182;p21" descr="Best in class"/>
          <p:cNvSpPr/>
          <p:nvPr/>
        </p:nvSpPr>
        <p:spPr>
          <a:xfrm>
            <a:off x="2263140" y="1062990"/>
            <a:ext cx="1577340" cy="857250"/>
          </a:xfrm>
          <a:prstGeom prst="roundRect">
            <a:avLst>
              <a:gd name="adj" fmla="val 4800"/>
            </a:avLst>
          </a:prstGeom>
          <a:solidFill>
            <a:srgbClr val="FFFFFF"/>
          </a:solidFill>
          <a:ln w="12700" cap="flat" cmpd="sng">
            <a:solidFill>
              <a:srgbClr val="D5DFEA"/>
            </a:solidFill>
            <a:prstDash val="solid"/>
            <a:round/>
            <a:headEnd type="none" w="sm" len="sm"/>
            <a:tailEnd type="none" w="sm" len="sm"/>
          </a:ln>
          <a:effectLst>
            <a:outerShdw blurRad="12700" dist="5080" dir="2700000" algn="bl" rotWithShape="0">
              <a:srgbClr val="000000">
                <a:alpha val="7843"/>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83" name="Google Shape;183;p21"/>
          <p:cNvSpPr/>
          <p:nvPr/>
        </p:nvSpPr>
        <p:spPr>
          <a:xfrm>
            <a:off x="2359152" y="1145286"/>
            <a:ext cx="1385316" cy="24688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02060"/>
              </a:buClr>
              <a:buSzPts val="1500"/>
              <a:buFont typeface="Arial"/>
              <a:buNone/>
            </a:pPr>
            <a:r>
              <a:rPr lang="en" sz="1500" b="1" dirty="0">
                <a:solidFill>
                  <a:srgbClr val="002060"/>
                </a:solidFill>
                <a:latin typeface="Arial"/>
                <a:ea typeface="Arial"/>
                <a:cs typeface="Arial"/>
                <a:sym typeface="Arial"/>
              </a:rPr>
              <a:t>Best in Class</a:t>
            </a:r>
            <a:endParaRPr sz="1500" dirty="0">
              <a:solidFill>
                <a:srgbClr val="002060"/>
              </a:solidFill>
              <a:latin typeface="Arial"/>
              <a:ea typeface="Arial"/>
              <a:cs typeface="Arial"/>
              <a:sym typeface="Arial"/>
            </a:endParaRPr>
          </a:p>
        </p:txBody>
      </p:sp>
      <p:sp>
        <p:nvSpPr>
          <p:cNvPr id="184" name="Google Shape;184;p21"/>
          <p:cNvSpPr/>
          <p:nvPr/>
        </p:nvSpPr>
        <p:spPr>
          <a:xfrm>
            <a:off x="2345436" y="1405890"/>
            <a:ext cx="141274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43447"/>
              </a:buClr>
              <a:buSzPts val="800"/>
              <a:buFont typeface="Arial"/>
              <a:buNone/>
            </a:pPr>
            <a:r>
              <a:rPr lang="en" sz="800" b="1">
                <a:solidFill>
                  <a:srgbClr val="243447"/>
                </a:solidFill>
                <a:latin typeface="Arial"/>
                <a:ea typeface="Arial"/>
                <a:cs typeface="Arial"/>
                <a:sym typeface="Arial"/>
              </a:rPr>
              <a:t>Category support</a:t>
            </a:r>
            <a:endParaRPr sz="800">
              <a:solidFill>
                <a:schemeClr val="dk1"/>
              </a:solidFill>
              <a:latin typeface="Arial"/>
              <a:ea typeface="Arial"/>
              <a:cs typeface="Arial"/>
              <a:sym typeface="Arial"/>
            </a:endParaRPr>
          </a:p>
        </p:txBody>
      </p:sp>
      <p:sp>
        <p:nvSpPr>
          <p:cNvPr id="185" name="Google Shape;185;p21"/>
          <p:cNvSpPr/>
          <p:nvPr/>
        </p:nvSpPr>
        <p:spPr>
          <a:xfrm>
            <a:off x="2345436" y="1570482"/>
            <a:ext cx="1412748" cy="19202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5B6776"/>
              </a:buClr>
              <a:buSzPts val="600"/>
              <a:buFont typeface="Arial"/>
              <a:buNone/>
            </a:pPr>
            <a:r>
              <a:rPr lang="en" sz="600">
                <a:solidFill>
                  <a:srgbClr val="5B6776"/>
                </a:solidFill>
                <a:latin typeface="Arial"/>
                <a:ea typeface="Arial"/>
                <a:cs typeface="Arial"/>
                <a:sym typeface="Arial"/>
              </a:rPr>
              <a:t>Preferred channel for many IT buys</a:t>
            </a:r>
            <a:endParaRPr sz="600">
              <a:solidFill>
                <a:schemeClr val="dk1"/>
              </a:solidFill>
              <a:latin typeface="Arial"/>
              <a:ea typeface="Arial"/>
              <a:cs typeface="Arial"/>
              <a:sym typeface="Arial"/>
            </a:endParaRPr>
          </a:p>
        </p:txBody>
      </p:sp>
      <p:sp>
        <p:nvSpPr>
          <p:cNvPr id="186" name="Google Shape;186;p21" descr="Vetted Vendor"/>
          <p:cNvSpPr/>
          <p:nvPr/>
        </p:nvSpPr>
        <p:spPr>
          <a:xfrm>
            <a:off x="3963924" y="1062990"/>
            <a:ext cx="1577340" cy="857250"/>
          </a:xfrm>
          <a:prstGeom prst="roundRect">
            <a:avLst>
              <a:gd name="adj" fmla="val 4800"/>
            </a:avLst>
          </a:prstGeom>
          <a:solidFill>
            <a:srgbClr val="FFFFFF"/>
          </a:solidFill>
          <a:ln w="12700" cap="flat" cmpd="sng">
            <a:solidFill>
              <a:srgbClr val="D5DFEA"/>
            </a:solidFill>
            <a:prstDash val="solid"/>
            <a:round/>
            <a:headEnd type="none" w="sm" len="sm"/>
            <a:tailEnd type="none" w="sm" len="sm"/>
          </a:ln>
          <a:effectLst>
            <a:outerShdw blurRad="12700" dist="5080" dir="2700000" algn="bl" rotWithShape="0">
              <a:srgbClr val="000000">
                <a:alpha val="7843"/>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87" name="Google Shape;187;p21"/>
          <p:cNvSpPr/>
          <p:nvPr/>
        </p:nvSpPr>
        <p:spPr>
          <a:xfrm>
            <a:off x="4059936" y="1145286"/>
            <a:ext cx="1385316" cy="24688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B3A6E"/>
              </a:buClr>
              <a:buSzPts val="1500"/>
              <a:buFont typeface="Arial"/>
              <a:buNone/>
            </a:pPr>
            <a:r>
              <a:rPr lang="en" sz="1500" b="1" dirty="0">
                <a:solidFill>
                  <a:srgbClr val="0B3A6E"/>
                </a:solidFill>
                <a:latin typeface="Arial"/>
                <a:ea typeface="Arial"/>
                <a:cs typeface="Arial"/>
                <a:sym typeface="Arial"/>
              </a:rPr>
              <a:t>Vetted </a:t>
            </a:r>
            <a:r>
              <a:rPr lang="en" b="1" dirty="0">
                <a:solidFill>
                  <a:srgbClr val="0B3A6E"/>
                </a:solidFill>
                <a:latin typeface="Arial"/>
                <a:ea typeface="Arial"/>
                <a:cs typeface="Arial"/>
                <a:sym typeface="Arial"/>
              </a:rPr>
              <a:t>Vendors</a:t>
            </a:r>
            <a:endParaRPr sz="1500" dirty="0">
              <a:solidFill>
                <a:schemeClr val="dk1"/>
              </a:solidFill>
              <a:latin typeface="Arial"/>
              <a:ea typeface="Arial"/>
              <a:cs typeface="Arial"/>
              <a:sym typeface="Arial"/>
            </a:endParaRPr>
          </a:p>
        </p:txBody>
      </p:sp>
      <p:sp>
        <p:nvSpPr>
          <p:cNvPr id="188" name="Google Shape;188;p21"/>
          <p:cNvSpPr/>
          <p:nvPr/>
        </p:nvSpPr>
        <p:spPr>
          <a:xfrm>
            <a:off x="4046220" y="1405890"/>
            <a:ext cx="141274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43447"/>
              </a:buClr>
              <a:buSzPts val="800"/>
              <a:buFont typeface="Arial"/>
              <a:buNone/>
            </a:pPr>
            <a:r>
              <a:rPr lang="en" sz="800" b="1">
                <a:solidFill>
                  <a:srgbClr val="243447"/>
                </a:solidFill>
                <a:latin typeface="Arial"/>
                <a:ea typeface="Arial"/>
                <a:cs typeface="Arial"/>
                <a:sym typeface="Arial"/>
              </a:rPr>
              <a:t>Lower friction</a:t>
            </a:r>
            <a:endParaRPr sz="800">
              <a:solidFill>
                <a:schemeClr val="dk1"/>
              </a:solidFill>
              <a:latin typeface="Arial"/>
              <a:ea typeface="Arial"/>
              <a:cs typeface="Arial"/>
              <a:sym typeface="Arial"/>
            </a:endParaRPr>
          </a:p>
        </p:txBody>
      </p:sp>
      <p:sp>
        <p:nvSpPr>
          <p:cNvPr id="189" name="Google Shape;189;p21"/>
          <p:cNvSpPr/>
          <p:nvPr/>
        </p:nvSpPr>
        <p:spPr>
          <a:xfrm>
            <a:off x="4046220" y="1570482"/>
            <a:ext cx="1412748" cy="19202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5B6776"/>
              </a:buClr>
              <a:buSzPts val="600"/>
              <a:buFont typeface="Arial"/>
              <a:buNone/>
            </a:pPr>
            <a:r>
              <a:rPr lang="en" sz="600">
                <a:solidFill>
                  <a:srgbClr val="5B6776"/>
                </a:solidFill>
                <a:latin typeface="Arial"/>
                <a:ea typeface="Arial"/>
                <a:cs typeface="Arial"/>
                <a:sym typeface="Arial"/>
              </a:rPr>
              <a:t>Reduced market-entry screening</a:t>
            </a:r>
            <a:endParaRPr sz="600">
              <a:solidFill>
                <a:schemeClr val="dk1"/>
              </a:solidFill>
              <a:latin typeface="Arial"/>
              <a:ea typeface="Arial"/>
              <a:cs typeface="Arial"/>
              <a:sym typeface="Arial"/>
            </a:endParaRPr>
          </a:p>
        </p:txBody>
      </p:sp>
      <p:sp>
        <p:nvSpPr>
          <p:cNvPr id="190" name="Google Shape;190;p21" descr="Prices Paid Tools"/>
          <p:cNvSpPr/>
          <p:nvPr/>
        </p:nvSpPr>
        <p:spPr>
          <a:xfrm>
            <a:off x="5664708" y="1062990"/>
            <a:ext cx="1577340" cy="857250"/>
          </a:xfrm>
          <a:prstGeom prst="roundRect">
            <a:avLst>
              <a:gd name="adj" fmla="val 4800"/>
            </a:avLst>
          </a:prstGeom>
          <a:solidFill>
            <a:srgbClr val="FFFFFF"/>
          </a:solidFill>
          <a:ln w="12700" cap="flat" cmpd="sng">
            <a:solidFill>
              <a:srgbClr val="D5DFEA"/>
            </a:solidFill>
            <a:prstDash val="solid"/>
            <a:round/>
            <a:headEnd type="none" w="sm" len="sm"/>
            <a:tailEnd type="none" w="sm" len="sm"/>
          </a:ln>
          <a:effectLst>
            <a:outerShdw blurRad="12700" dist="5080" dir="2700000" algn="bl" rotWithShape="0">
              <a:srgbClr val="000000">
                <a:alpha val="7843"/>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1" name="Google Shape;191;p21"/>
          <p:cNvSpPr/>
          <p:nvPr/>
        </p:nvSpPr>
        <p:spPr>
          <a:xfrm>
            <a:off x="5664708" y="1145286"/>
            <a:ext cx="1577340" cy="24688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B3A6E"/>
              </a:buClr>
              <a:buSzPts val="1500"/>
              <a:buFont typeface="Arial"/>
              <a:buNone/>
            </a:pPr>
            <a:r>
              <a:rPr lang="en" b="1" dirty="0">
                <a:solidFill>
                  <a:srgbClr val="0B3A6E"/>
                </a:solidFill>
                <a:latin typeface="Arial"/>
                <a:ea typeface="Arial"/>
                <a:cs typeface="Arial"/>
                <a:sym typeface="Arial"/>
              </a:rPr>
              <a:t>Prices Paid Tools</a:t>
            </a:r>
            <a:endParaRPr dirty="0">
              <a:solidFill>
                <a:schemeClr val="dk1"/>
              </a:solidFill>
              <a:latin typeface="Arial"/>
              <a:ea typeface="Arial"/>
              <a:cs typeface="Arial"/>
              <a:sym typeface="Arial"/>
            </a:endParaRPr>
          </a:p>
        </p:txBody>
      </p:sp>
      <p:sp>
        <p:nvSpPr>
          <p:cNvPr id="192" name="Google Shape;192;p21"/>
          <p:cNvSpPr/>
          <p:nvPr/>
        </p:nvSpPr>
        <p:spPr>
          <a:xfrm>
            <a:off x="5747004" y="1405890"/>
            <a:ext cx="141274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43447"/>
              </a:buClr>
              <a:buSzPts val="800"/>
              <a:buFont typeface="Arial"/>
              <a:buNone/>
            </a:pPr>
            <a:r>
              <a:rPr lang="en" sz="800" b="1">
                <a:solidFill>
                  <a:srgbClr val="243447"/>
                </a:solidFill>
                <a:latin typeface="Arial"/>
                <a:ea typeface="Arial"/>
                <a:cs typeface="Arial"/>
                <a:sym typeface="Arial"/>
              </a:rPr>
              <a:t>Better market intel</a:t>
            </a:r>
            <a:endParaRPr sz="800">
              <a:solidFill>
                <a:schemeClr val="dk1"/>
              </a:solidFill>
              <a:latin typeface="Arial"/>
              <a:ea typeface="Arial"/>
              <a:cs typeface="Arial"/>
              <a:sym typeface="Arial"/>
            </a:endParaRPr>
          </a:p>
        </p:txBody>
      </p:sp>
      <p:sp>
        <p:nvSpPr>
          <p:cNvPr id="193" name="Google Shape;193;p21"/>
          <p:cNvSpPr/>
          <p:nvPr/>
        </p:nvSpPr>
        <p:spPr>
          <a:xfrm>
            <a:off x="5747004" y="1570482"/>
            <a:ext cx="1412748" cy="19202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5B6776"/>
              </a:buClr>
              <a:buSzPts val="600"/>
              <a:buFont typeface="Arial"/>
              <a:buNone/>
            </a:pPr>
            <a:r>
              <a:rPr lang="en" sz="600">
                <a:solidFill>
                  <a:srgbClr val="5B6776"/>
                </a:solidFill>
                <a:latin typeface="Arial"/>
                <a:ea typeface="Arial"/>
                <a:cs typeface="Arial"/>
                <a:sym typeface="Arial"/>
              </a:rPr>
              <a:t>Supports price analysis</a:t>
            </a:r>
            <a:endParaRPr sz="600">
              <a:solidFill>
                <a:schemeClr val="dk1"/>
              </a:solidFill>
              <a:latin typeface="Arial"/>
              <a:ea typeface="Arial"/>
              <a:cs typeface="Arial"/>
              <a:sym typeface="Arial"/>
            </a:endParaRPr>
          </a:p>
        </p:txBody>
      </p:sp>
      <p:sp>
        <p:nvSpPr>
          <p:cNvPr id="194" name="Google Shape;194;p21" descr="Training "/>
          <p:cNvSpPr/>
          <p:nvPr/>
        </p:nvSpPr>
        <p:spPr>
          <a:xfrm>
            <a:off x="7365492" y="1062990"/>
            <a:ext cx="1234440" cy="857250"/>
          </a:xfrm>
          <a:prstGeom prst="roundRect">
            <a:avLst>
              <a:gd name="adj" fmla="val 4800"/>
            </a:avLst>
          </a:prstGeom>
          <a:solidFill>
            <a:srgbClr val="FFFFFF"/>
          </a:solidFill>
          <a:ln w="12700" cap="flat" cmpd="sng">
            <a:solidFill>
              <a:srgbClr val="D5DFEA"/>
            </a:solidFill>
            <a:prstDash val="solid"/>
            <a:round/>
            <a:headEnd type="none" w="sm" len="sm"/>
            <a:tailEnd type="none" w="sm" len="sm"/>
          </a:ln>
          <a:effectLst>
            <a:outerShdw blurRad="12700" dist="5080" dir="2700000" algn="bl" rotWithShape="0">
              <a:srgbClr val="000000">
                <a:alpha val="7843"/>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5" name="Google Shape;195;p21"/>
          <p:cNvSpPr/>
          <p:nvPr/>
        </p:nvSpPr>
        <p:spPr>
          <a:xfrm>
            <a:off x="7461504" y="1145286"/>
            <a:ext cx="1042416" cy="24688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02060"/>
              </a:buClr>
              <a:buSzPts val="1500"/>
              <a:buFont typeface="Arial"/>
              <a:buNone/>
            </a:pPr>
            <a:r>
              <a:rPr lang="en" sz="1500" b="1">
                <a:solidFill>
                  <a:srgbClr val="002060"/>
                </a:solidFill>
                <a:latin typeface="Arial"/>
                <a:ea typeface="Arial"/>
                <a:cs typeface="Arial"/>
                <a:sym typeface="Arial"/>
              </a:rPr>
              <a:t>Training</a:t>
            </a:r>
            <a:endParaRPr sz="1500">
              <a:solidFill>
                <a:srgbClr val="002060"/>
              </a:solidFill>
              <a:latin typeface="Arial"/>
              <a:ea typeface="Arial"/>
              <a:cs typeface="Arial"/>
              <a:sym typeface="Arial"/>
            </a:endParaRPr>
          </a:p>
        </p:txBody>
      </p:sp>
      <p:sp>
        <p:nvSpPr>
          <p:cNvPr id="196" name="Google Shape;196;p21"/>
          <p:cNvSpPr/>
          <p:nvPr/>
        </p:nvSpPr>
        <p:spPr>
          <a:xfrm>
            <a:off x="7447788" y="1405890"/>
            <a:ext cx="1069848" cy="1508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243447"/>
              </a:buClr>
              <a:buSzPts val="800"/>
              <a:buFont typeface="Arial"/>
              <a:buNone/>
            </a:pPr>
            <a:r>
              <a:rPr lang="en" sz="800" b="1">
                <a:solidFill>
                  <a:srgbClr val="243447"/>
                </a:solidFill>
                <a:latin typeface="Arial"/>
                <a:ea typeface="Arial"/>
                <a:cs typeface="Arial"/>
                <a:sym typeface="Arial"/>
              </a:rPr>
              <a:t>Execution help</a:t>
            </a:r>
            <a:endParaRPr sz="800">
              <a:solidFill>
                <a:schemeClr val="dk1"/>
              </a:solidFill>
              <a:latin typeface="Arial"/>
              <a:ea typeface="Arial"/>
              <a:cs typeface="Arial"/>
              <a:sym typeface="Arial"/>
            </a:endParaRPr>
          </a:p>
        </p:txBody>
      </p:sp>
      <p:sp>
        <p:nvSpPr>
          <p:cNvPr id="197" name="Google Shape;197;p21"/>
          <p:cNvSpPr/>
          <p:nvPr/>
        </p:nvSpPr>
        <p:spPr>
          <a:xfrm>
            <a:off x="7447788" y="1570482"/>
            <a:ext cx="1069848" cy="19202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5B6776"/>
              </a:buClr>
              <a:buSzPts val="600"/>
              <a:buFont typeface="Arial"/>
              <a:buNone/>
            </a:pPr>
            <a:r>
              <a:rPr lang="en" sz="600">
                <a:solidFill>
                  <a:srgbClr val="5B6776"/>
                </a:solidFill>
                <a:latin typeface="Arial"/>
                <a:ea typeface="Arial"/>
                <a:cs typeface="Arial"/>
                <a:sym typeface="Arial"/>
              </a:rPr>
              <a:t>Customer support and ordering guidance</a:t>
            </a:r>
            <a:endParaRPr sz="600">
              <a:solidFill>
                <a:schemeClr val="dk1"/>
              </a:solidFill>
              <a:latin typeface="Arial"/>
              <a:ea typeface="Arial"/>
              <a:cs typeface="Arial"/>
              <a:sym typeface="Arial"/>
            </a:endParaRPr>
          </a:p>
        </p:txBody>
      </p:sp>
      <p:sp>
        <p:nvSpPr>
          <p:cNvPr id="198" name="Google Shape;198;p21" descr="Operational Value"/>
          <p:cNvSpPr/>
          <p:nvPr/>
        </p:nvSpPr>
        <p:spPr>
          <a:xfrm>
            <a:off x="548650" y="2125973"/>
            <a:ext cx="2743200" cy="2204700"/>
          </a:xfrm>
          <a:prstGeom prst="roundRect">
            <a:avLst>
              <a:gd name="adj" fmla="val 2500"/>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9" name="Google Shape;199;p21"/>
          <p:cNvSpPr/>
          <p:nvPr/>
        </p:nvSpPr>
        <p:spPr>
          <a:xfrm>
            <a:off x="672084" y="2221992"/>
            <a:ext cx="249631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Operational value</a:t>
            </a:r>
            <a:endParaRPr sz="1200">
              <a:solidFill>
                <a:schemeClr val="dk1"/>
              </a:solidFill>
              <a:latin typeface="Arial"/>
              <a:ea typeface="Arial"/>
              <a:cs typeface="Arial"/>
              <a:sym typeface="Arial"/>
            </a:endParaRPr>
          </a:p>
        </p:txBody>
      </p:sp>
      <p:sp>
        <p:nvSpPr>
          <p:cNvPr id="200" name="Google Shape;200;p21"/>
          <p:cNvSpPr/>
          <p:nvPr/>
        </p:nvSpPr>
        <p:spPr>
          <a:xfrm>
            <a:off x="672084" y="2455164"/>
            <a:ext cx="2510028" cy="1248156"/>
          </a:xfrm>
          <a:prstGeom prst="rect">
            <a:avLst/>
          </a:prstGeom>
          <a:noFill/>
          <a:ln>
            <a:noFill/>
          </a:ln>
        </p:spPr>
        <p:txBody>
          <a:bodyPr spcFirstLastPara="1" wrap="square" lIns="275" tIns="275" rIns="275" bIns="275" anchor="t" anchorCtr="0">
            <a:noAutofit/>
          </a:bodyPr>
          <a:lstStyle/>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Shortens the path from requirement definition to order award.</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Avoids duplicative contract formation work at the agency level.</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Supports scalable ordering for complex and enterprise IT needs.</a:t>
            </a:r>
            <a:endParaRPr sz="1200"/>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RFO compliant. </a:t>
            </a:r>
            <a:endParaRPr sz="1200">
              <a:solidFill>
                <a:schemeClr val="dk1"/>
              </a:solidFill>
              <a:latin typeface="Arial"/>
              <a:ea typeface="Arial"/>
              <a:cs typeface="Arial"/>
              <a:sym typeface="Arial"/>
            </a:endParaRPr>
          </a:p>
        </p:txBody>
      </p:sp>
      <p:sp>
        <p:nvSpPr>
          <p:cNvPr id="201" name="Google Shape;201;p21" descr="Commerical value"/>
          <p:cNvSpPr/>
          <p:nvPr/>
        </p:nvSpPr>
        <p:spPr>
          <a:xfrm>
            <a:off x="3415275" y="2125973"/>
            <a:ext cx="2469000" cy="2204700"/>
          </a:xfrm>
          <a:prstGeom prst="roundRect">
            <a:avLst>
              <a:gd name="adj" fmla="val 2500"/>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2" name="Google Shape;202;p21"/>
          <p:cNvSpPr/>
          <p:nvPr/>
        </p:nvSpPr>
        <p:spPr>
          <a:xfrm>
            <a:off x="3538728" y="2221992"/>
            <a:ext cx="2221992"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Commercial value</a:t>
            </a:r>
            <a:endParaRPr sz="1200">
              <a:solidFill>
                <a:schemeClr val="dk1"/>
              </a:solidFill>
              <a:latin typeface="Arial"/>
              <a:ea typeface="Arial"/>
              <a:cs typeface="Arial"/>
              <a:sym typeface="Arial"/>
            </a:endParaRPr>
          </a:p>
        </p:txBody>
      </p:sp>
      <p:sp>
        <p:nvSpPr>
          <p:cNvPr id="203" name="Google Shape;203;p21"/>
          <p:cNvSpPr/>
          <p:nvPr/>
        </p:nvSpPr>
        <p:spPr>
          <a:xfrm>
            <a:off x="3538728" y="2455164"/>
            <a:ext cx="2235708" cy="1248156"/>
          </a:xfrm>
          <a:prstGeom prst="rect">
            <a:avLst/>
          </a:prstGeom>
          <a:noFill/>
          <a:ln>
            <a:noFill/>
          </a:ln>
        </p:spPr>
        <p:txBody>
          <a:bodyPr spcFirstLastPara="1" wrap="square" lIns="275" tIns="275" rIns="275" bIns="275" anchor="t" anchorCtr="0">
            <a:noAutofit/>
          </a:bodyPr>
          <a:lstStyle/>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Multiple-award structure preserves order-level competition.</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Labor-rate tools and market research features support negotiation leverage.</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Hybrid and flexible order structures can better match the requirement.</a:t>
            </a:r>
            <a:endParaRPr sz="1200">
              <a:solidFill>
                <a:schemeClr val="dk1"/>
              </a:solidFill>
              <a:latin typeface="Arial"/>
              <a:ea typeface="Arial"/>
              <a:cs typeface="Arial"/>
              <a:sym typeface="Arial"/>
            </a:endParaRPr>
          </a:p>
        </p:txBody>
      </p:sp>
      <p:sp>
        <p:nvSpPr>
          <p:cNvPr id="204" name="Google Shape;204;p21" descr="Strategic value"/>
          <p:cNvSpPr/>
          <p:nvPr/>
        </p:nvSpPr>
        <p:spPr>
          <a:xfrm>
            <a:off x="6021325" y="2125973"/>
            <a:ext cx="2551200" cy="2204700"/>
          </a:xfrm>
          <a:prstGeom prst="roundRect">
            <a:avLst>
              <a:gd name="adj" fmla="val 2500"/>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5" name="Google Shape;205;p21"/>
          <p:cNvSpPr/>
          <p:nvPr/>
        </p:nvSpPr>
        <p:spPr>
          <a:xfrm>
            <a:off x="6144768" y="2221992"/>
            <a:ext cx="2304288"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sz="1200" b="1">
                <a:solidFill>
                  <a:srgbClr val="0B3A6E"/>
                </a:solidFill>
                <a:latin typeface="Arial"/>
                <a:ea typeface="Arial"/>
                <a:cs typeface="Arial"/>
                <a:sym typeface="Arial"/>
              </a:rPr>
              <a:t>Strategic value</a:t>
            </a:r>
            <a:endParaRPr sz="1200">
              <a:solidFill>
                <a:schemeClr val="dk1"/>
              </a:solidFill>
              <a:latin typeface="Arial"/>
              <a:ea typeface="Arial"/>
              <a:cs typeface="Arial"/>
              <a:sym typeface="Arial"/>
            </a:endParaRPr>
          </a:p>
        </p:txBody>
      </p:sp>
      <p:sp>
        <p:nvSpPr>
          <p:cNvPr id="206" name="Google Shape;206;p21"/>
          <p:cNvSpPr/>
          <p:nvPr/>
        </p:nvSpPr>
        <p:spPr>
          <a:xfrm>
            <a:off x="6144768" y="2455164"/>
            <a:ext cx="2318004" cy="1248156"/>
          </a:xfrm>
          <a:prstGeom prst="rect">
            <a:avLst/>
          </a:prstGeom>
          <a:noFill/>
          <a:ln>
            <a:noFill/>
          </a:ln>
        </p:spPr>
        <p:txBody>
          <a:bodyPr spcFirstLastPara="1" wrap="square" lIns="275" tIns="275" rIns="275" bIns="275" anchor="t" anchorCtr="0">
            <a:noAutofit/>
          </a:bodyPr>
          <a:lstStyle/>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Small-business GWACs can satisfy mission needs while supporting socioeconomic goals.</a:t>
            </a:r>
            <a:endParaRPr sz="1200">
              <a:solidFill>
                <a:schemeClr val="dk1"/>
              </a:solidFill>
              <a:latin typeface="Arial"/>
              <a:ea typeface="Arial"/>
              <a:cs typeface="Arial"/>
              <a:sym typeface="Arial"/>
            </a:endParaRPr>
          </a:p>
          <a:p>
            <a:pPr marL="139700" marR="0" lvl="0" indent="-165100" algn="l" rtl="0">
              <a:spcBef>
                <a:spcPts val="0"/>
              </a:spcBef>
              <a:spcAft>
                <a:spcPts val="0"/>
              </a:spcAft>
              <a:buClr>
                <a:srgbClr val="243447"/>
              </a:buClr>
              <a:buSzPts val="1200"/>
              <a:buFont typeface="Arial"/>
              <a:buChar char="•"/>
            </a:pPr>
            <a:r>
              <a:rPr lang="en" sz="1200">
                <a:solidFill>
                  <a:srgbClr val="243447"/>
                </a:solidFill>
                <a:latin typeface="Arial"/>
                <a:ea typeface="Arial"/>
                <a:cs typeface="Arial"/>
                <a:sym typeface="Arial"/>
              </a:rPr>
              <a:t>Vehicles are built around IT services and evolving tech categories.</a:t>
            </a:r>
            <a:endParaRPr sz="1200">
              <a:solidFill>
                <a:schemeClr val="dk1"/>
              </a:solidFill>
              <a:latin typeface="Arial"/>
              <a:ea typeface="Arial"/>
              <a:cs typeface="Arial"/>
              <a:sym typeface="Aria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a:spLocks noGrp="1"/>
          </p:cNvSpPr>
          <p:nvPr>
            <p:ph type="title" idx="4294967295"/>
          </p:nvPr>
        </p:nvSpPr>
        <p:spPr>
          <a:xfrm>
            <a:off x="411480" y="425196"/>
            <a:ext cx="5966460" cy="3291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B3A6E"/>
              </a:buClr>
              <a:buSzPts val="1800"/>
              <a:buFont typeface="Play"/>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How GSA GWACs maximize compliance</a:t>
            </a: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14" name="Google Shape;214;p22"/>
          <p:cNvSpPr/>
          <p:nvPr/>
        </p:nvSpPr>
        <p:spPr>
          <a:xfrm>
            <a:off x="425196" y="809244"/>
            <a:ext cx="610362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B6776"/>
              </a:buClr>
              <a:buSzPts val="800"/>
              <a:buFont typeface="Arial"/>
              <a:buNone/>
            </a:pPr>
            <a:r>
              <a:rPr lang="en" sz="800">
                <a:solidFill>
                  <a:srgbClr val="5B6776"/>
                </a:solidFill>
                <a:latin typeface="Arial"/>
                <a:ea typeface="Arial"/>
                <a:cs typeface="Arial"/>
                <a:sym typeface="Arial"/>
              </a:rPr>
              <a:t>The vehicle helps, but disciplined ordering is what actually keeps the buy compliant</a:t>
            </a:r>
            <a:endParaRPr sz="800">
              <a:solidFill>
                <a:schemeClr val="dk1"/>
              </a:solidFill>
              <a:latin typeface="Arial"/>
              <a:ea typeface="Arial"/>
              <a:cs typeface="Arial"/>
              <a:sym typeface="Arial"/>
            </a:endParaRPr>
          </a:p>
        </p:txBody>
      </p:sp>
      <p:sp>
        <p:nvSpPr>
          <p:cNvPr id="215" name="Google Shape;215;p22" descr="A banner featuring a compliance text."/>
          <p:cNvSpPr/>
          <p:nvPr/>
        </p:nvSpPr>
        <p:spPr>
          <a:xfrm>
            <a:off x="7406640" y="459486"/>
            <a:ext cx="1200150" cy="24003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5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16" name="Google Shape;216;p22"/>
          <p:cNvSpPr/>
          <p:nvPr/>
        </p:nvSpPr>
        <p:spPr>
          <a:xfrm>
            <a:off x="7509510" y="521208"/>
            <a:ext cx="994410" cy="960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F5A99"/>
              </a:buClr>
              <a:buSzPts val="700"/>
              <a:buFont typeface="Arial"/>
              <a:buNone/>
            </a:pPr>
            <a:r>
              <a:rPr lang="en" sz="700" b="1">
                <a:solidFill>
                  <a:srgbClr val="1F5A99"/>
                </a:solidFill>
                <a:latin typeface="Arial"/>
                <a:ea typeface="Arial"/>
                <a:cs typeface="Arial"/>
                <a:sym typeface="Arial"/>
              </a:rPr>
              <a:t>Compliance</a:t>
            </a:r>
            <a:endParaRPr sz="700">
              <a:solidFill>
                <a:schemeClr val="dk1"/>
              </a:solidFill>
              <a:latin typeface="Arial"/>
              <a:ea typeface="Arial"/>
              <a:cs typeface="Arial"/>
              <a:sym typeface="Arial"/>
            </a:endParaRPr>
          </a:p>
        </p:txBody>
      </p:sp>
      <p:sp>
        <p:nvSpPr>
          <p:cNvPr id="217" name="Google Shape;217;p22" descr="Six compliance levers"/>
          <p:cNvSpPr/>
          <p:nvPr/>
        </p:nvSpPr>
        <p:spPr>
          <a:xfrm>
            <a:off x="562350" y="1111001"/>
            <a:ext cx="3943200" cy="3229500"/>
          </a:xfrm>
          <a:prstGeom prst="roundRect">
            <a:avLst>
              <a:gd name="adj" fmla="val 1519"/>
            </a:avLst>
          </a:prstGeom>
          <a:solidFill>
            <a:srgbClr val="FFFFFF"/>
          </a:solidFill>
          <a:ln w="12700" cap="flat" cmpd="sng">
            <a:solidFill>
              <a:srgbClr val="D5DFEA"/>
            </a:solidFill>
            <a:prstDash val="solid"/>
            <a:round/>
            <a:headEnd type="none" w="sm" len="sm"/>
            <a:tailEnd type="none" w="sm" len="sm"/>
          </a:ln>
          <a:effectLst>
            <a:outerShdw blurRad="12700" dist="6350" dir="2700000" algn="bl" rotWithShape="0">
              <a:srgbClr val="000000">
                <a:alpha val="1019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18" name="Google Shape;218;p22"/>
          <p:cNvSpPr/>
          <p:nvPr/>
        </p:nvSpPr>
        <p:spPr>
          <a:xfrm>
            <a:off x="685800" y="1206994"/>
            <a:ext cx="3696300" cy="329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B3A6E"/>
              </a:buClr>
              <a:buSzPts val="1200"/>
              <a:buFont typeface="Arial"/>
              <a:buNone/>
            </a:pPr>
            <a:r>
              <a:rPr lang="en" b="1">
                <a:solidFill>
                  <a:srgbClr val="0B3A6E"/>
                </a:solidFill>
                <a:latin typeface="Arial"/>
                <a:ea typeface="Arial"/>
                <a:cs typeface="Arial"/>
                <a:sym typeface="Arial"/>
              </a:rPr>
              <a:t>Six compliance levers</a:t>
            </a:r>
            <a:endParaRPr>
              <a:solidFill>
                <a:schemeClr val="dk1"/>
              </a:solidFill>
              <a:latin typeface="Arial"/>
              <a:ea typeface="Arial"/>
              <a:cs typeface="Arial"/>
              <a:sym typeface="Arial"/>
            </a:endParaRPr>
          </a:p>
        </p:txBody>
      </p:sp>
      <p:sp>
        <p:nvSpPr>
          <p:cNvPr id="219" name="Google Shape;219;p22"/>
          <p:cNvSpPr/>
          <p:nvPr/>
        </p:nvSpPr>
        <p:spPr>
          <a:xfrm>
            <a:off x="685800" y="1546675"/>
            <a:ext cx="3710100" cy="2724900"/>
          </a:xfrm>
          <a:prstGeom prst="rect">
            <a:avLst/>
          </a:prstGeom>
          <a:noFill/>
          <a:ln>
            <a:noFill/>
          </a:ln>
        </p:spPr>
        <p:txBody>
          <a:bodyPr spcFirstLastPara="1" wrap="square" lIns="275" tIns="275" rIns="275" bIns="275" anchor="t" anchorCtr="0">
            <a:noAutofit/>
          </a:bodyPr>
          <a:lstStyle/>
          <a:p>
            <a:pPr marL="139700" marR="0" lvl="0" indent="-171450" algn="l" rtl="0">
              <a:spcBef>
                <a:spcPts val="0"/>
              </a:spcBef>
              <a:spcAft>
                <a:spcPts val="0"/>
              </a:spcAft>
              <a:buClr>
                <a:srgbClr val="243447"/>
              </a:buClr>
              <a:buSzPts val="1300"/>
              <a:buFont typeface="Arial"/>
              <a:buChar char="•"/>
            </a:pPr>
            <a:r>
              <a:rPr lang="en" sz="1300">
                <a:solidFill>
                  <a:srgbClr val="243447"/>
                </a:solidFill>
                <a:latin typeface="Arial"/>
                <a:ea typeface="Arial"/>
                <a:cs typeface="Arial"/>
                <a:sym typeface="Arial"/>
              </a:rPr>
              <a:t>Obtain Delegation of Procurement Authority after training and/or review of the applicable Ordering Guide.</a:t>
            </a:r>
            <a:endParaRPr sz="1300">
              <a:solidFill>
                <a:schemeClr val="dk1"/>
              </a:solidFill>
              <a:latin typeface="Arial"/>
              <a:ea typeface="Arial"/>
              <a:cs typeface="Arial"/>
              <a:sym typeface="Arial"/>
            </a:endParaRPr>
          </a:p>
          <a:p>
            <a:pPr marL="139700" marR="0" lvl="0" indent="-171450" algn="l" rtl="0">
              <a:spcBef>
                <a:spcPts val="0"/>
              </a:spcBef>
              <a:spcAft>
                <a:spcPts val="0"/>
              </a:spcAft>
              <a:buClr>
                <a:srgbClr val="243447"/>
              </a:buClr>
              <a:buSzPts val="1300"/>
              <a:buFont typeface="Arial"/>
              <a:buChar char="•"/>
            </a:pPr>
            <a:r>
              <a:rPr lang="en" sz="1300">
                <a:solidFill>
                  <a:srgbClr val="243447"/>
                </a:solidFill>
                <a:latin typeface="Arial"/>
                <a:ea typeface="Arial"/>
                <a:cs typeface="Arial"/>
                <a:sym typeface="Arial"/>
              </a:rPr>
              <a:t>Confirm the requirement is an IT services-based solution that fits the vehicle scope.</a:t>
            </a:r>
            <a:endParaRPr sz="1300">
              <a:solidFill>
                <a:schemeClr val="dk1"/>
              </a:solidFill>
              <a:latin typeface="Arial"/>
              <a:ea typeface="Arial"/>
              <a:cs typeface="Arial"/>
              <a:sym typeface="Arial"/>
            </a:endParaRPr>
          </a:p>
          <a:p>
            <a:pPr marL="139700" marR="0" lvl="0" indent="-171450" algn="l" rtl="0">
              <a:spcBef>
                <a:spcPts val="0"/>
              </a:spcBef>
              <a:spcAft>
                <a:spcPts val="0"/>
              </a:spcAft>
              <a:buClr>
                <a:srgbClr val="243447"/>
              </a:buClr>
              <a:buSzPts val="1300"/>
              <a:buFont typeface="Arial"/>
              <a:buChar char="•"/>
            </a:pPr>
            <a:r>
              <a:rPr lang="en" sz="1300">
                <a:solidFill>
                  <a:srgbClr val="243447"/>
                </a:solidFill>
                <a:latin typeface="Arial"/>
                <a:ea typeface="Arial"/>
                <a:cs typeface="Arial"/>
                <a:sym typeface="Arial"/>
              </a:rPr>
              <a:t>Apply FAR 16.5 fair-opportunity procedures or document the exception used.</a:t>
            </a:r>
            <a:endParaRPr sz="1300">
              <a:solidFill>
                <a:schemeClr val="dk1"/>
              </a:solidFill>
              <a:latin typeface="Arial"/>
              <a:ea typeface="Arial"/>
              <a:cs typeface="Arial"/>
              <a:sym typeface="Arial"/>
            </a:endParaRPr>
          </a:p>
          <a:p>
            <a:pPr marL="139700" marR="0" lvl="0" indent="-171450" algn="l" rtl="0">
              <a:spcBef>
                <a:spcPts val="0"/>
              </a:spcBef>
              <a:spcAft>
                <a:spcPts val="0"/>
              </a:spcAft>
              <a:buClr>
                <a:srgbClr val="243447"/>
              </a:buClr>
              <a:buSzPts val="1300"/>
              <a:buFont typeface="Arial"/>
              <a:buChar char="•"/>
            </a:pPr>
            <a:r>
              <a:rPr lang="en" sz="1300">
                <a:solidFill>
                  <a:srgbClr val="243447"/>
                </a:solidFill>
                <a:latin typeface="Arial"/>
                <a:ea typeface="Arial"/>
                <a:cs typeface="Arial"/>
                <a:sym typeface="Arial"/>
              </a:rPr>
              <a:t>Keep every order within scope, ordering period, and contract maximum value.</a:t>
            </a:r>
            <a:endParaRPr sz="1300">
              <a:solidFill>
                <a:schemeClr val="dk1"/>
              </a:solidFill>
              <a:latin typeface="Arial"/>
              <a:ea typeface="Arial"/>
              <a:cs typeface="Arial"/>
              <a:sym typeface="Arial"/>
            </a:endParaRPr>
          </a:p>
          <a:p>
            <a:pPr marL="139700" marR="0" lvl="0" indent="-171450" algn="l" rtl="0">
              <a:spcBef>
                <a:spcPts val="0"/>
              </a:spcBef>
              <a:spcAft>
                <a:spcPts val="0"/>
              </a:spcAft>
              <a:buClr>
                <a:srgbClr val="243447"/>
              </a:buClr>
              <a:buSzPts val="1300"/>
              <a:buFont typeface="Arial"/>
              <a:buChar char="•"/>
            </a:pPr>
            <a:r>
              <a:rPr lang="en" sz="1300">
                <a:solidFill>
                  <a:srgbClr val="243447"/>
                </a:solidFill>
                <a:latin typeface="Arial"/>
                <a:ea typeface="Arial"/>
                <a:cs typeface="Arial"/>
                <a:sym typeface="Arial"/>
              </a:rPr>
              <a:t>Evaluate cost or price and document the basis for award.</a:t>
            </a:r>
            <a:endParaRPr sz="1300">
              <a:solidFill>
                <a:schemeClr val="dk1"/>
              </a:solidFill>
              <a:latin typeface="Arial"/>
              <a:ea typeface="Arial"/>
              <a:cs typeface="Arial"/>
              <a:sym typeface="Arial"/>
            </a:endParaRPr>
          </a:p>
          <a:p>
            <a:pPr marL="139700" marR="0" lvl="0" indent="-171450" algn="l" rtl="0">
              <a:spcBef>
                <a:spcPts val="0"/>
              </a:spcBef>
              <a:spcAft>
                <a:spcPts val="0"/>
              </a:spcAft>
              <a:buClr>
                <a:srgbClr val="243447"/>
              </a:buClr>
              <a:buSzPts val="1300"/>
              <a:buFont typeface="Arial"/>
              <a:buChar char="•"/>
            </a:pPr>
            <a:r>
              <a:rPr lang="en" sz="1300">
                <a:solidFill>
                  <a:srgbClr val="243447"/>
                </a:solidFill>
                <a:latin typeface="Arial"/>
                <a:ea typeface="Arial"/>
                <a:cs typeface="Arial"/>
                <a:sym typeface="Arial"/>
              </a:rPr>
              <a:t>Maintain a complete order file from solicitation through award and administration.</a:t>
            </a:r>
            <a:endParaRPr sz="1300">
              <a:solidFill>
                <a:schemeClr val="dk1"/>
              </a:solidFill>
              <a:latin typeface="Arial"/>
              <a:ea typeface="Arial"/>
              <a:cs typeface="Arial"/>
              <a:sym typeface="Arial"/>
            </a:endParaRPr>
          </a:p>
        </p:txBody>
      </p:sp>
      <p:sp>
        <p:nvSpPr>
          <p:cNvPr id="220" name="Google Shape;220;p22" descr="Key FAR ordering points"/>
          <p:cNvSpPr/>
          <p:nvPr/>
        </p:nvSpPr>
        <p:spPr>
          <a:xfrm>
            <a:off x="4697800" y="1111001"/>
            <a:ext cx="3909000" cy="3229500"/>
          </a:xfrm>
          <a:prstGeom prst="roundRect">
            <a:avLst>
              <a:gd name="adj" fmla="val 1519"/>
            </a:avLst>
          </a:prstGeom>
          <a:solidFill>
            <a:srgbClr val="0B3A6E"/>
          </a:solidFill>
          <a:ln w="12700" cap="flat" cmpd="sng">
            <a:solidFill>
              <a:srgbClr val="0B3A6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21" name="Google Shape;221;p22"/>
          <p:cNvSpPr/>
          <p:nvPr/>
        </p:nvSpPr>
        <p:spPr>
          <a:xfrm>
            <a:off x="4882896" y="1316736"/>
            <a:ext cx="2331720" cy="171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400"/>
              <a:buFont typeface="Arial"/>
              <a:buNone/>
            </a:pPr>
            <a:r>
              <a:rPr lang="en" sz="1400" b="1">
                <a:solidFill>
                  <a:srgbClr val="FFFFFF"/>
                </a:solidFill>
                <a:latin typeface="Arial"/>
                <a:ea typeface="Arial"/>
                <a:cs typeface="Arial"/>
                <a:sym typeface="Arial"/>
              </a:rPr>
              <a:t>Key FAR ordering points</a:t>
            </a:r>
            <a:endParaRPr sz="1400">
              <a:solidFill>
                <a:schemeClr val="dk1"/>
              </a:solidFill>
              <a:latin typeface="Arial"/>
              <a:ea typeface="Arial"/>
              <a:cs typeface="Arial"/>
              <a:sym typeface="Arial"/>
            </a:endParaRPr>
          </a:p>
        </p:txBody>
      </p:sp>
      <p:sp>
        <p:nvSpPr>
          <p:cNvPr id="222" name="Google Shape;222;p22"/>
          <p:cNvSpPr/>
          <p:nvPr/>
        </p:nvSpPr>
        <p:spPr>
          <a:xfrm>
            <a:off x="4869175" y="1632199"/>
            <a:ext cx="3394800" cy="1599600"/>
          </a:xfrm>
          <a:prstGeom prst="rect">
            <a:avLst/>
          </a:prstGeom>
          <a:noFill/>
          <a:ln>
            <a:noFill/>
          </a:ln>
        </p:spPr>
        <p:txBody>
          <a:bodyPr spcFirstLastPara="1" wrap="square" lIns="275" tIns="275" rIns="275" bIns="275" anchor="ctr" anchorCtr="0">
            <a:noAutofit/>
          </a:bodyPr>
          <a:lstStyle/>
          <a:p>
            <a:pPr marL="139700" marR="0" lvl="0" indent="-171450" algn="l" rtl="0">
              <a:spcBef>
                <a:spcPts val="0"/>
              </a:spcBef>
              <a:spcAft>
                <a:spcPts val="0"/>
              </a:spcAft>
              <a:buClr>
                <a:srgbClr val="FFFFFF"/>
              </a:buClr>
              <a:buSzPts val="1300"/>
              <a:buFont typeface="Arial"/>
              <a:buChar char="•"/>
            </a:pPr>
            <a:r>
              <a:rPr lang="en" sz="1300">
                <a:solidFill>
                  <a:srgbClr val="FFFFFF"/>
                </a:solidFill>
                <a:latin typeface="Arial"/>
                <a:ea typeface="Arial"/>
                <a:cs typeface="Arial"/>
                <a:sym typeface="Arial"/>
              </a:rPr>
              <a:t>Orders must be within scope, issued within the contract ordering per</a:t>
            </a:r>
            <a:r>
              <a:rPr lang="en" sz="1300">
                <a:solidFill>
                  <a:srgbClr val="FFFFFF"/>
                </a:solidFill>
              </a:rPr>
              <a:t>iod</a:t>
            </a:r>
            <a:r>
              <a:rPr lang="en" sz="1300">
                <a:solidFill>
                  <a:srgbClr val="FFFFFF"/>
                </a:solidFill>
                <a:latin typeface="Arial"/>
                <a:ea typeface="Arial"/>
                <a:cs typeface="Arial"/>
                <a:sym typeface="Arial"/>
              </a:rPr>
              <a:t> and within the maximum value of the contract.</a:t>
            </a:r>
            <a:endParaRPr sz="1300">
              <a:solidFill>
                <a:srgbClr val="FFFFFF"/>
              </a:solidFill>
              <a:latin typeface="Arial"/>
              <a:ea typeface="Arial"/>
              <a:cs typeface="Arial"/>
              <a:sym typeface="Arial"/>
            </a:endParaRPr>
          </a:p>
          <a:p>
            <a:pPr marL="139700" marR="0" lvl="0" indent="-171450" algn="l" rtl="0">
              <a:spcBef>
                <a:spcPts val="0"/>
              </a:spcBef>
              <a:spcAft>
                <a:spcPts val="0"/>
              </a:spcAft>
              <a:buClr>
                <a:srgbClr val="FFFFFF"/>
              </a:buClr>
              <a:buSzPts val="1300"/>
              <a:buChar char="•"/>
            </a:pPr>
            <a:r>
              <a:rPr lang="en" sz="1300">
                <a:solidFill>
                  <a:schemeClr val="lt1"/>
                </a:solidFill>
              </a:rPr>
              <a:t>For GWAC, each awardee receives a fair opportunity to be considered above the micro-purchase threshold, unless an exception applies.</a:t>
            </a:r>
            <a:endParaRPr sz="1300">
              <a:solidFill>
                <a:schemeClr val="lt1"/>
              </a:solidFill>
            </a:endParaRPr>
          </a:p>
          <a:p>
            <a:pPr marL="139700" marR="0" lvl="0" indent="-171450" algn="l" rtl="0">
              <a:spcBef>
                <a:spcPts val="0"/>
              </a:spcBef>
              <a:spcAft>
                <a:spcPts val="0"/>
              </a:spcAft>
              <a:buClr>
                <a:srgbClr val="FFFFFF"/>
              </a:buClr>
              <a:buSzPts val="1300"/>
              <a:buFont typeface="Arial"/>
              <a:buChar char="•"/>
            </a:pPr>
            <a:r>
              <a:rPr lang="en" sz="1300">
                <a:solidFill>
                  <a:srgbClr val="FFFFFF"/>
                </a:solidFill>
                <a:latin typeface="Arial"/>
                <a:ea typeface="Arial"/>
                <a:cs typeface="Arial"/>
                <a:sym typeface="Arial"/>
              </a:rPr>
              <a:t>Price or cost is one of the factors that must be considered at the order level.</a:t>
            </a:r>
            <a:endParaRPr sz="1300">
              <a:solidFill>
                <a:schemeClr val="dk1"/>
              </a:solidFill>
              <a:latin typeface="Arial"/>
              <a:ea typeface="Arial"/>
              <a:cs typeface="Arial"/>
              <a:sym typeface="Arial"/>
            </a:endParaRPr>
          </a:p>
        </p:txBody>
      </p:sp>
      <p:cxnSp>
        <p:nvCxnSpPr>
          <p:cNvPr id="223" name="Google Shape;223;p22">
            <a:extLst>
              <a:ext uri="{C183D7F6-B498-43B3-948B-1728B52AA6E4}">
                <adec:decorative xmlns:adec="http://schemas.microsoft.com/office/drawing/2017/decorative" val="1"/>
              </a:ext>
            </a:extLst>
          </p:cNvPr>
          <p:cNvCxnSpPr/>
          <p:nvPr/>
        </p:nvCxnSpPr>
        <p:spPr>
          <a:xfrm>
            <a:off x="4903470" y="3415279"/>
            <a:ext cx="3326100" cy="0"/>
          </a:xfrm>
          <a:prstGeom prst="straightConnector1">
            <a:avLst/>
          </a:prstGeom>
          <a:noFill/>
          <a:ln w="13950" cap="flat" cmpd="sng">
            <a:solidFill>
              <a:srgbClr val="88A9CB"/>
            </a:solidFill>
            <a:prstDash val="solid"/>
            <a:round/>
            <a:headEnd type="none" w="sm" len="sm"/>
            <a:tailEnd type="none" w="sm" len="sm"/>
          </a:ln>
        </p:spPr>
      </p:cxnSp>
      <p:sp>
        <p:nvSpPr>
          <p:cNvPr id="224" name="Google Shape;224;p22"/>
          <p:cNvSpPr/>
          <p:nvPr/>
        </p:nvSpPr>
        <p:spPr>
          <a:xfrm>
            <a:off x="4882900" y="3343450"/>
            <a:ext cx="3360300" cy="780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DDEBFA"/>
              </a:buClr>
              <a:buSzPts val="900"/>
              <a:buFont typeface="Arial"/>
              <a:buNone/>
            </a:pPr>
            <a:r>
              <a:rPr lang="en" sz="1200" b="1">
                <a:solidFill>
                  <a:srgbClr val="DDEBFA"/>
                </a:solidFill>
                <a:latin typeface="Arial"/>
                <a:ea typeface="Arial"/>
                <a:cs typeface="Arial"/>
                <a:sym typeface="Arial"/>
              </a:rPr>
              <a:t>Compliance message: a GWAC standardizes the framework, but the agency still must execute the order correctly.</a:t>
            </a:r>
            <a:endParaRPr sz="1200">
              <a:solidFill>
                <a:schemeClr val="dk1"/>
              </a:solidFill>
              <a:latin typeface="Arial"/>
              <a:ea typeface="Arial"/>
              <a:cs typeface="Arial"/>
              <a:sym typeface="Aria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3"/>
          <p:cNvSpPr>
            <a:spLocks noGrp="1"/>
          </p:cNvSpPr>
          <p:nvPr>
            <p:ph type="title" idx="4294967295"/>
          </p:nvPr>
        </p:nvSpPr>
        <p:spPr>
          <a:xfrm>
            <a:off x="411480" y="425196"/>
            <a:ext cx="5966460" cy="329184"/>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B3A6E"/>
              </a:buClr>
              <a:buSzPts val="1800"/>
              <a:buFont typeface="Play"/>
              <a:buNone/>
              <a:tabLst/>
              <a:defRPr/>
            </a:pPr>
            <a:r>
              <a:rPr kumimoji="0" lang="en-US" sz="1800" b="1" i="0" u="none" strike="noStrike" kern="0" cap="none" spc="0" normalizeH="0" baseline="0" noProof="0" dirty="0">
                <a:ln>
                  <a:noFill/>
                </a:ln>
                <a:solidFill>
                  <a:srgbClr val="0B3A6E"/>
                </a:solidFill>
                <a:effectLst/>
                <a:uLnTx/>
                <a:uFillTx/>
                <a:latin typeface="Play"/>
                <a:ea typeface="Play"/>
                <a:cs typeface="Play"/>
                <a:sym typeface="Play"/>
              </a:rPr>
              <a:t>GSA GWAC portfolio snapshot</a:t>
            </a:r>
            <a:endParaRPr kumimoji="0" lang="en-US" sz="1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32" name="Google Shape;232;p23"/>
          <p:cNvSpPr/>
          <p:nvPr/>
        </p:nvSpPr>
        <p:spPr>
          <a:xfrm>
            <a:off x="425196" y="809244"/>
            <a:ext cx="6103620" cy="1645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B6776"/>
              </a:buClr>
              <a:buSzPts val="800"/>
              <a:buFont typeface="Arial"/>
              <a:buNone/>
            </a:pPr>
            <a:r>
              <a:rPr lang="en" sz="800">
                <a:solidFill>
                  <a:srgbClr val="5B6776"/>
                </a:solidFill>
                <a:latin typeface="Arial"/>
                <a:ea typeface="Arial"/>
                <a:cs typeface="Arial"/>
                <a:sym typeface="Arial"/>
              </a:rPr>
              <a:t>Current landscape centered on active and near-term vehicles as of March 2026</a:t>
            </a:r>
            <a:endParaRPr sz="800">
              <a:solidFill>
                <a:schemeClr val="dk1"/>
              </a:solidFill>
              <a:latin typeface="Arial"/>
              <a:ea typeface="Arial"/>
              <a:cs typeface="Arial"/>
              <a:sym typeface="Arial"/>
            </a:endParaRPr>
          </a:p>
        </p:txBody>
      </p:sp>
      <p:sp>
        <p:nvSpPr>
          <p:cNvPr id="233" name="Google Shape;233;p23" descr="A banner featuring a portfolio text."/>
          <p:cNvSpPr/>
          <p:nvPr/>
        </p:nvSpPr>
        <p:spPr>
          <a:xfrm>
            <a:off x="7406640" y="459486"/>
            <a:ext cx="1200150" cy="240030"/>
          </a:xfrm>
          <a:prstGeom prst="roundRect">
            <a:avLst>
              <a:gd name="adj" fmla="val 22857"/>
            </a:avLst>
          </a:prstGeom>
          <a:solidFill>
            <a:srgbClr val="DCEAF7"/>
          </a:solidFill>
          <a:ln w="12700" cap="flat" cmpd="sng">
            <a:solidFill>
              <a:srgbClr val="DCEAF7"/>
            </a:solidFill>
            <a:prstDash val="solid"/>
            <a:round/>
            <a:headEnd type="none" w="sm" len="sm"/>
            <a:tailEnd type="none" w="sm" len="sm"/>
          </a:ln>
          <a:effectLst>
            <a:outerShdw blurRad="12700" dist="6350" dir="2700000" algn="bl" rotWithShape="0">
              <a:srgbClr val="000000">
                <a:alpha val="12156"/>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34" name="Google Shape;234;p23"/>
          <p:cNvSpPr/>
          <p:nvPr/>
        </p:nvSpPr>
        <p:spPr>
          <a:xfrm>
            <a:off x="7509510" y="521208"/>
            <a:ext cx="994410" cy="960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F5A99"/>
              </a:buClr>
              <a:buSzPts val="700"/>
              <a:buFont typeface="Arial"/>
              <a:buNone/>
            </a:pPr>
            <a:r>
              <a:rPr lang="en" sz="700" b="1">
                <a:solidFill>
                  <a:srgbClr val="1F5A99"/>
                </a:solidFill>
                <a:latin typeface="Arial"/>
                <a:ea typeface="Arial"/>
                <a:cs typeface="Arial"/>
                <a:sym typeface="Arial"/>
              </a:rPr>
              <a:t>Portfolio</a:t>
            </a:r>
            <a:endParaRPr sz="700">
              <a:solidFill>
                <a:schemeClr val="dk1"/>
              </a:solidFill>
              <a:latin typeface="Arial"/>
              <a:ea typeface="Arial"/>
              <a:cs typeface="Arial"/>
              <a:sym typeface="Arial"/>
            </a:endParaRPr>
          </a:p>
        </p:txBody>
      </p:sp>
      <p:sp>
        <p:nvSpPr>
          <p:cNvPr id="235" name="Google Shape;235;p23" descr="Vehicle"/>
          <p:cNvSpPr/>
          <p:nvPr/>
        </p:nvSpPr>
        <p:spPr>
          <a:xfrm>
            <a:off x="480060" y="1062990"/>
            <a:ext cx="1680210" cy="308610"/>
          </a:xfrm>
          <a:prstGeom prst="rect">
            <a:avLst/>
          </a:prstGeom>
          <a:solidFill>
            <a:srgbClr val="0B3A6E"/>
          </a:solidFill>
          <a:ln w="12700" cap="flat" cmpd="sng">
            <a:solidFill>
              <a:srgbClr val="0B3A6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36" name="Google Shape;236;p23"/>
          <p:cNvSpPr/>
          <p:nvPr/>
        </p:nvSpPr>
        <p:spPr>
          <a:xfrm>
            <a:off x="514350" y="1152144"/>
            <a:ext cx="1611630" cy="10287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800"/>
              <a:buFont typeface="Arial"/>
              <a:buNone/>
            </a:pPr>
            <a:r>
              <a:rPr lang="en" sz="800" b="1">
                <a:solidFill>
                  <a:srgbClr val="FFFFFF"/>
                </a:solidFill>
                <a:latin typeface="Arial"/>
                <a:ea typeface="Arial"/>
                <a:cs typeface="Arial"/>
                <a:sym typeface="Arial"/>
              </a:rPr>
              <a:t>Vehicle</a:t>
            </a:r>
            <a:endParaRPr sz="800">
              <a:solidFill>
                <a:schemeClr val="dk1"/>
              </a:solidFill>
              <a:latin typeface="Arial"/>
              <a:ea typeface="Arial"/>
              <a:cs typeface="Arial"/>
              <a:sym typeface="Arial"/>
            </a:endParaRPr>
          </a:p>
        </p:txBody>
      </p:sp>
      <p:sp>
        <p:nvSpPr>
          <p:cNvPr id="237" name="Google Shape;237;p23" descr="Set-aside"/>
          <p:cNvSpPr/>
          <p:nvPr/>
        </p:nvSpPr>
        <p:spPr>
          <a:xfrm>
            <a:off x="2194560" y="1062990"/>
            <a:ext cx="1268730" cy="308610"/>
          </a:xfrm>
          <a:prstGeom prst="rect">
            <a:avLst/>
          </a:prstGeom>
          <a:solidFill>
            <a:srgbClr val="0B3A6E"/>
          </a:solidFill>
          <a:ln w="12700" cap="flat" cmpd="sng">
            <a:solidFill>
              <a:srgbClr val="0B3A6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38" name="Google Shape;238;p23"/>
          <p:cNvSpPr/>
          <p:nvPr/>
        </p:nvSpPr>
        <p:spPr>
          <a:xfrm>
            <a:off x="2228850" y="1152144"/>
            <a:ext cx="1200150" cy="10287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800"/>
              <a:buFont typeface="Arial"/>
              <a:buNone/>
            </a:pPr>
            <a:r>
              <a:rPr lang="en" sz="800" b="1">
                <a:solidFill>
                  <a:srgbClr val="FFFFFF"/>
                </a:solidFill>
                <a:latin typeface="Arial"/>
                <a:ea typeface="Arial"/>
                <a:cs typeface="Arial"/>
                <a:sym typeface="Arial"/>
              </a:rPr>
              <a:t>Set-aside / lane</a:t>
            </a:r>
            <a:endParaRPr sz="800">
              <a:solidFill>
                <a:schemeClr val="dk1"/>
              </a:solidFill>
              <a:latin typeface="Arial"/>
              <a:ea typeface="Arial"/>
              <a:cs typeface="Arial"/>
              <a:sym typeface="Arial"/>
            </a:endParaRPr>
          </a:p>
        </p:txBody>
      </p:sp>
      <p:sp>
        <p:nvSpPr>
          <p:cNvPr id="239" name="Google Shape;239;p23" descr="Ceiling "/>
          <p:cNvSpPr/>
          <p:nvPr/>
        </p:nvSpPr>
        <p:spPr>
          <a:xfrm>
            <a:off x="3497580" y="1062990"/>
            <a:ext cx="1371600" cy="308610"/>
          </a:xfrm>
          <a:prstGeom prst="rect">
            <a:avLst/>
          </a:prstGeom>
          <a:solidFill>
            <a:srgbClr val="0B3A6E"/>
          </a:solidFill>
          <a:ln w="12700" cap="flat" cmpd="sng">
            <a:solidFill>
              <a:srgbClr val="0B3A6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40" name="Google Shape;240;p23"/>
          <p:cNvSpPr/>
          <p:nvPr/>
        </p:nvSpPr>
        <p:spPr>
          <a:xfrm>
            <a:off x="3531870" y="1152144"/>
            <a:ext cx="1303020" cy="10287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800"/>
              <a:buFont typeface="Arial"/>
              <a:buNone/>
            </a:pPr>
            <a:r>
              <a:rPr lang="en" sz="800" b="1">
                <a:solidFill>
                  <a:srgbClr val="FFFFFF"/>
                </a:solidFill>
                <a:latin typeface="Arial"/>
                <a:ea typeface="Arial"/>
                <a:cs typeface="Arial"/>
                <a:sym typeface="Arial"/>
              </a:rPr>
              <a:t>Ceiling</a:t>
            </a:r>
            <a:endParaRPr sz="800">
              <a:solidFill>
                <a:schemeClr val="dk1"/>
              </a:solidFill>
              <a:latin typeface="Arial"/>
              <a:ea typeface="Arial"/>
              <a:cs typeface="Arial"/>
              <a:sym typeface="Arial"/>
            </a:endParaRPr>
          </a:p>
        </p:txBody>
      </p:sp>
      <p:sp>
        <p:nvSpPr>
          <p:cNvPr id="241" name="Google Shape;241;p23" descr="Ordering period"/>
          <p:cNvSpPr/>
          <p:nvPr/>
        </p:nvSpPr>
        <p:spPr>
          <a:xfrm>
            <a:off x="4903470" y="1062990"/>
            <a:ext cx="1474470" cy="308610"/>
          </a:xfrm>
          <a:prstGeom prst="rect">
            <a:avLst/>
          </a:prstGeom>
          <a:solidFill>
            <a:srgbClr val="0B3A6E"/>
          </a:solidFill>
          <a:ln w="12700" cap="flat" cmpd="sng">
            <a:solidFill>
              <a:srgbClr val="0B3A6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42" name="Google Shape;242;p23"/>
          <p:cNvSpPr/>
          <p:nvPr/>
        </p:nvSpPr>
        <p:spPr>
          <a:xfrm>
            <a:off x="4937760" y="1152144"/>
            <a:ext cx="1405890" cy="10287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800"/>
              <a:buFont typeface="Arial"/>
              <a:buNone/>
            </a:pPr>
            <a:r>
              <a:rPr lang="en" sz="800" b="1">
                <a:solidFill>
                  <a:srgbClr val="FFFFFF"/>
                </a:solidFill>
                <a:latin typeface="Arial"/>
                <a:ea typeface="Arial"/>
                <a:cs typeface="Arial"/>
                <a:sym typeface="Arial"/>
              </a:rPr>
              <a:t>Ordering period / status</a:t>
            </a:r>
            <a:endParaRPr sz="800">
              <a:solidFill>
                <a:schemeClr val="dk1"/>
              </a:solidFill>
              <a:latin typeface="Arial"/>
              <a:ea typeface="Arial"/>
              <a:cs typeface="Arial"/>
              <a:sym typeface="Arial"/>
            </a:endParaRPr>
          </a:p>
        </p:txBody>
      </p:sp>
      <p:sp>
        <p:nvSpPr>
          <p:cNvPr id="243" name="Google Shape;243;p23" descr="Best Fit"/>
          <p:cNvSpPr/>
          <p:nvPr/>
        </p:nvSpPr>
        <p:spPr>
          <a:xfrm>
            <a:off x="6446520" y="1062990"/>
            <a:ext cx="1371600" cy="308610"/>
          </a:xfrm>
          <a:prstGeom prst="rect">
            <a:avLst/>
          </a:prstGeom>
          <a:solidFill>
            <a:srgbClr val="0B3A6E"/>
          </a:solidFill>
          <a:ln w="12700" cap="flat" cmpd="sng">
            <a:solidFill>
              <a:srgbClr val="0B3A6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44" name="Google Shape;244;p23"/>
          <p:cNvSpPr/>
          <p:nvPr/>
        </p:nvSpPr>
        <p:spPr>
          <a:xfrm>
            <a:off x="6480810" y="1152144"/>
            <a:ext cx="1303020" cy="10287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800"/>
              <a:buFont typeface="Arial"/>
              <a:buNone/>
            </a:pPr>
            <a:r>
              <a:rPr lang="en" sz="800" b="1">
                <a:solidFill>
                  <a:srgbClr val="FFFFFF"/>
                </a:solidFill>
                <a:latin typeface="Arial"/>
                <a:ea typeface="Arial"/>
                <a:cs typeface="Arial"/>
                <a:sym typeface="Arial"/>
              </a:rPr>
              <a:t>Best fit</a:t>
            </a:r>
            <a:endParaRPr sz="800">
              <a:solidFill>
                <a:schemeClr val="dk1"/>
              </a:solidFill>
              <a:latin typeface="Arial"/>
              <a:ea typeface="Arial"/>
              <a:cs typeface="Arial"/>
              <a:sym typeface="Arial"/>
            </a:endParaRPr>
          </a:p>
        </p:txBody>
      </p:sp>
      <p:sp>
        <p:nvSpPr>
          <p:cNvPr id="245" name="Google Shape;245;p23" descr="Best in Class"/>
          <p:cNvSpPr/>
          <p:nvPr/>
        </p:nvSpPr>
        <p:spPr>
          <a:xfrm>
            <a:off x="7852410" y="1062990"/>
            <a:ext cx="754380" cy="308610"/>
          </a:xfrm>
          <a:prstGeom prst="rect">
            <a:avLst/>
          </a:prstGeom>
          <a:solidFill>
            <a:srgbClr val="0B3A6E"/>
          </a:solidFill>
          <a:ln w="12700" cap="flat" cmpd="sng">
            <a:solidFill>
              <a:srgbClr val="0B3A6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46" name="Google Shape;246;p23"/>
          <p:cNvSpPr/>
          <p:nvPr/>
        </p:nvSpPr>
        <p:spPr>
          <a:xfrm>
            <a:off x="7886700" y="1152144"/>
            <a:ext cx="685800" cy="10287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800"/>
              <a:buFont typeface="Arial"/>
              <a:buNone/>
            </a:pPr>
            <a:r>
              <a:rPr lang="en" sz="800" b="1">
                <a:solidFill>
                  <a:srgbClr val="FFFFFF"/>
                </a:solidFill>
                <a:latin typeface="Arial"/>
                <a:ea typeface="Arial"/>
                <a:cs typeface="Arial"/>
                <a:sym typeface="Arial"/>
              </a:rPr>
              <a:t>BIC</a:t>
            </a:r>
            <a:endParaRPr sz="800">
              <a:solidFill>
                <a:schemeClr val="dk1"/>
              </a:solidFill>
              <a:latin typeface="Arial"/>
              <a:ea typeface="Arial"/>
              <a:cs typeface="Arial"/>
              <a:sym typeface="Arial"/>
            </a:endParaRPr>
          </a:p>
        </p:txBody>
      </p:sp>
      <p:sp>
        <p:nvSpPr>
          <p:cNvPr id="247" name="Google Shape;247;p23" descr="Alliant 2"/>
          <p:cNvSpPr/>
          <p:nvPr/>
        </p:nvSpPr>
        <p:spPr>
          <a:xfrm>
            <a:off x="480060" y="1385316"/>
            <a:ext cx="168021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48" name="Google Shape;248;p23"/>
          <p:cNvSpPr/>
          <p:nvPr/>
        </p:nvSpPr>
        <p:spPr>
          <a:xfrm>
            <a:off x="528066" y="1440180"/>
            <a:ext cx="158419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Alliant 2</a:t>
            </a:r>
            <a:endParaRPr sz="1000">
              <a:solidFill>
                <a:schemeClr val="dk1"/>
              </a:solidFill>
              <a:latin typeface="Arial"/>
              <a:ea typeface="Arial"/>
              <a:cs typeface="Arial"/>
              <a:sym typeface="Arial"/>
            </a:endParaRPr>
          </a:p>
        </p:txBody>
      </p:sp>
      <p:sp>
        <p:nvSpPr>
          <p:cNvPr id="249" name="Google Shape;249;p23">
            <a:extLst>
              <a:ext uri="{C183D7F6-B498-43B3-948B-1728B52AA6E4}">
                <adec:decorative xmlns:adec="http://schemas.microsoft.com/office/drawing/2017/decorative" val="1"/>
              </a:ext>
            </a:extLst>
          </p:cNvPr>
          <p:cNvSpPr/>
          <p:nvPr/>
        </p:nvSpPr>
        <p:spPr>
          <a:xfrm>
            <a:off x="2194560" y="1385316"/>
            <a:ext cx="126873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50" name="Google Shape;250;p23"/>
          <p:cNvSpPr/>
          <p:nvPr/>
        </p:nvSpPr>
        <p:spPr>
          <a:xfrm>
            <a:off x="2242566" y="1440180"/>
            <a:ext cx="117271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Unrestricted</a:t>
            </a:r>
            <a:endParaRPr sz="1000">
              <a:solidFill>
                <a:schemeClr val="dk1"/>
              </a:solidFill>
              <a:latin typeface="Arial"/>
              <a:ea typeface="Arial"/>
              <a:cs typeface="Arial"/>
              <a:sym typeface="Arial"/>
            </a:endParaRPr>
          </a:p>
        </p:txBody>
      </p:sp>
      <p:sp>
        <p:nvSpPr>
          <p:cNvPr id="251" name="Google Shape;251;p23">
            <a:extLst>
              <a:ext uri="{C183D7F6-B498-43B3-948B-1728B52AA6E4}">
                <adec:decorative xmlns:adec="http://schemas.microsoft.com/office/drawing/2017/decorative" val="1"/>
              </a:ext>
            </a:extLst>
          </p:cNvPr>
          <p:cNvSpPr/>
          <p:nvPr/>
        </p:nvSpPr>
        <p:spPr>
          <a:xfrm>
            <a:off x="3497580" y="1385316"/>
            <a:ext cx="137160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52" name="Google Shape;252;p23"/>
          <p:cNvSpPr/>
          <p:nvPr/>
        </p:nvSpPr>
        <p:spPr>
          <a:xfrm>
            <a:off x="3545586" y="1440180"/>
            <a:ext cx="127558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$90.75B</a:t>
            </a:r>
            <a:endParaRPr sz="1000">
              <a:solidFill>
                <a:schemeClr val="dk1"/>
              </a:solidFill>
              <a:latin typeface="Arial"/>
              <a:ea typeface="Arial"/>
              <a:cs typeface="Arial"/>
              <a:sym typeface="Arial"/>
            </a:endParaRPr>
          </a:p>
        </p:txBody>
      </p:sp>
      <p:sp>
        <p:nvSpPr>
          <p:cNvPr id="253" name="Google Shape;253;p23">
            <a:extLst>
              <a:ext uri="{C183D7F6-B498-43B3-948B-1728B52AA6E4}">
                <adec:decorative xmlns:adec="http://schemas.microsoft.com/office/drawing/2017/decorative" val="1"/>
              </a:ext>
            </a:extLst>
          </p:cNvPr>
          <p:cNvSpPr/>
          <p:nvPr/>
        </p:nvSpPr>
        <p:spPr>
          <a:xfrm>
            <a:off x="4903470" y="1385316"/>
            <a:ext cx="147447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54" name="Google Shape;254;p23"/>
          <p:cNvSpPr/>
          <p:nvPr/>
        </p:nvSpPr>
        <p:spPr>
          <a:xfrm>
            <a:off x="4951476" y="1440180"/>
            <a:ext cx="137845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800">
                <a:solidFill>
                  <a:srgbClr val="243447"/>
                </a:solidFill>
                <a:latin typeface="Arial"/>
                <a:ea typeface="Arial"/>
                <a:cs typeface="Arial"/>
                <a:sym typeface="Arial"/>
              </a:rPr>
              <a:t>Active through 6/30/2028; task orders may run through 6/30/2033</a:t>
            </a:r>
            <a:endParaRPr sz="800">
              <a:solidFill>
                <a:schemeClr val="dk1"/>
              </a:solidFill>
              <a:latin typeface="Arial"/>
              <a:ea typeface="Arial"/>
              <a:cs typeface="Arial"/>
              <a:sym typeface="Arial"/>
            </a:endParaRPr>
          </a:p>
        </p:txBody>
      </p:sp>
      <p:sp>
        <p:nvSpPr>
          <p:cNvPr id="255" name="Google Shape;255;p23">
            <a:extLst>
              <a:ext uri="{C183D7F6-B498-43B3-948B-1728B52AA6E4}">
                <adec:decorative xmlns:adec="http://schemas.microsoft.com/office/drawing/2017/decorative" val="1"/>
              </a:ext>
            </a:extLst>
          </p:cNvPr>
          <p:cNvSpPr/>
          <p:nvPr/>
        </p:nvSpPr>
        <p:spPr>
          <a:xfrm>
            <a:off x="6446520" y="1385316"/>
            <a:ext cx="137160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56" name="Google Shape;256;p23"/>
          <p:cNvSpPr/>
          <p:nvPr/>
        </p:nvSpPr>
        <p:spPr>
          <a:xfrm>
            <a:off x="6494526" y="1440180"/>
            <a:ext cx="127558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700">
                <a:solidFill>
                  <a:srgbClr val="243447"/>
                </a:solidFill>
                <a:latin typeface="Arial"/>
                <a:ea typeface="Arial"/>
                <a:cs typeface="Arial"/>
                <a:sym typeface="Arial"/>
              </a:rPr>
              <a:t>Large, complex enterprise IT</a:t>
            </a:r>
            <a:endParaRPr sz="700">
              <a:solidFill>
                <a:schemeClr val="dk1"/>
              </a:solidFill>
              <a:latin typeface="Arial"/>
              <a:ea typeface="Arial"/>
              <a:cs typeface="Arial"/>
              <a:sym typeface="Arial"/>
            </a:endParaRPr>
          </a:p>
        </p:txBody>
      </p:sp>
      <p:sp>
        <p:nvSpPr>
          <p:cNvPr id="257" name="Google Shape;257;p23">
            <a:extLst>
              <a:ext uri="{C183D7F6-B498-43B3-948B-1728B52AA6E4}">
                <adec:decorative xmlns:adec="http://schemas.microsoft.com/office/drawing/2017/decorative" val="1"/>
              </a:ext>
            </a:extLst>
          </p:cNvPr>
          <p:cNvSpPr/>
          <p:nvPr/>
        </p:nvSpPr>
        <p:spPr>
          <a:xfrm>
            <a:off x="7852410" y="1385316"/>
            <a:ext cx="75438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58" name="Google Shape;258;p23"/>
          <p:cNvSpPr/>
          <p:nvPr/>
        </p:nvSpPr>
        <p:spPr>
          <a:xfrm>
            <a:off x="7900416" y="1440180"/>
            <a:ext cx="65836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Yes</a:t>
            </a:r>
            <a:endParaRPr sz="1000">
              <a:solidFill>
                <a:schemeClr val="dk1"/>
              </a:solidFill>
              <a:latin typeface="Arial"/>
              <a:ea typeface="Arial"/>
              <a:cs typeface="Arial"/>
              <a:sym typeface="Arial"/>
            </a:endParaRPr>
          </a:p>
        </p:txBody>
      </p:sp>
      <p:sp>
        <p:nvSpPr>
          <p:cNvPr id="259" name="Google Shape;259;p23">
            <a:extLst>
              <a:ext uri="{C183D7F6-B498-43B3-948B-1728B52AA6E4}">
                <adec:decorative xmlns:adec="http://schemas.microsoft.com/office/drawing/2017/decorative" val="1"/>
              </a:ext>
            </a:extLst>
          </p:cNvPr>
          <p:cNvSpPr/>
          <p:nvPr/>
        </p:nvSpPr>
        <p:spPr>
          <a:xfrm>
            <a:off x="480060" y="1961388"/>
            <a:ext cx="1680210" cy="576072"/>
          </a:xfrm>
          <a:prstGeom prst="rect">
            <a:avLst/>
          </a:prstGeom>
          <a:solidFill>
            <a:srgbClr val="F5F8FC"/>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60" name="Google Shape;260;p23"/>
          <p:cNvSpPr/>
          <p:nvPr/>
        </p:nvSpPr>
        <p:spPr>
          <a:xfrm>
            <a:off x="528066" y="2016252"/>
            <a:ext cx="158419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8(a) STARS III</a:t>
            </a:r>
            <a:endParaRPr sz="1000">
              <a:solidFill>
                <a:schemeClr val="dk1"/>
              </a:solidFill>
              <a:latin typeface="Arial"/>
              <a:ea typeface="Arial"/>
              <a:cs typeface="Arial"/>
              <a:sym typeface="Arial"/>
            </a:endParaRPr>
          </a:p>
        </p:txBody>
      </p:sp>
      <p:sp>
        <p:nvSpPr>
          <p:cNvPr id="261" name="Google Shape;261;p23">
            <a:extLst>
              <a:ext uri="{C183D7F6-B498-43B3-948B-1728B52AA6E4}">
                <adec:decorative xmlns:adec="http://schemas.microsoft.com/office/drawing/2017/decorative" val="1"/>
              </a:ext>
            </a:extLst>
          </p:cNvPr>
          <p:cNvSpPr/>
          <p:nvPr/>
        </p:nvSpPr>
        <p:spPr>
          <a:xfrm>
            <a:off x="2194560" y="1961388"/>
            <a:ext cx="1268730" cy="576072"/>
          </a:xfrm>
          <a:prstGeom prst="rect">
            <a:avLst/>
          </a:prstGeom>
          <a:solidFill>
            <a:srgbClr val="F5F8FC"/>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62" name="Google Shape;262;p23"/>
          <p:cNvSpPr/>
          <p:nvPr/>
        </p:nvSpPr>
        <p:spPr>
          <a:xfrm>
            <a:off x="2242566" y="2016252"/>
            <a:ext cx="117271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8(a)</a:t>
            </a:r>
            <a:endParaRPr sz="1000">
              <a:solidFill>
                <a:schemeClr val="dk1"/>
              </a:solidFill>
              <a:latin typeface="Arial"/>
              <a:ea typeface="Arial"/>
              <a:cs typeface="Arial"/>
              <a:sym typeface="Arial"/>
            </a:endParaRPr>
          </a:p>
        </p:txBody>
      </p:sp>
      <p:sp>
        <p:nvSpPr>
          <p:cNvPr id="263" name="Google Shape;263;p23">
            <a:extLst>
              <a:ext uri="{C183D7F6-B498-43B3-948B-1728B52AA6E4}">
                <adec:decorative xmlns:adec="http://schemas.microsoft.com/office/drawing/2017/decorative" val="1"/>
              </a:ext>
            </a:extLst>
          </p:cNvPr>
          <p:cNvSpPr/>
          <p:nvPr/>
        </p:nvSpPr>
        <p:spPr>
          <a:xfrm>
            <a:off x="3497580" y="1961388"/>
            <a:ext cx="1371600" cy="576072"/>
          </a:xfrm>
          <a:prstGeom prst="rect">
            <a:avLst/>
          </a:prstGeom>
          <a:solidFill>
            <a:srgbClr val="F5F8FC"/>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64" name="Google Shape;264;p23"/>
          <p:cNvSpPr/>
          <p:nvPr/>
        </p:nvSpPr>
        <p:spPr>
          <a:xfrm>
            <a:off x="3545586" y="2016252"/>
            <a:ext cx="127558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$50B</a:t>
            </a:r>
            <a:endParaRPr sz="1000">
              <a:solidFill>
                <a:schemeClr val="dk1"/>
              </a:solidFill>
              <a:latin typeface="Arial"/>
              <a:ea typeface="Arial"/>
              <a:cs typeface="Arial"/>
              <a:sym typeface="Arial"/>
            </a:endParaRPr>
          </a:p>
        </p:txBody>
      </p:sp>
      <p:sp>
        <p:nvSpPr>
          <p:cNvPr id="265" name="Google Shape;265;p23">
            <a:extLst>
              <a:ext uri="{C183D7F6-B498-43B3-948B-1728B52AA6E4}">
                <adec:decorative xmlns:adec="http://schemas.microsoft.com/office/drawing/2017/decorative" val="1"/>
              </a:ext>
            </a:extLst>
          </p:cNvPr>
          <p:cNvSpPr/>
          <p:nvPr/>
        </p:nvSpPr>
        <p:spPr>
          <a:xfrm>
            <a:off x="4903470" y="1961388"/>
            <a:ext cx="1474470" cy="576072"/>
          </a:xfrm>
          <a:prstGeom prst="rect">
            <a:avLst/>
          </a:prstGeom>
          <a:solidFill>
            <a:srgbClr val="F5F8FC"/>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66" name="Google Shape;266;p23"/>
          <p:cNvSpPr/>
          <p:nvPr/>
        </p:nvSpPr>
        <p:spPr>
          <a:xfrm>
            <a:off x="4951476" y="2016252"/>
            <a:ext cx="137845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800">
                <a:solidFill>
                  <a:srgbClr val="243447"/>
                </a:solidFill>
                <a:latin typeface="Arial"/>
                <a:ea typeface="Arial"/>
                <a:cs typeface="Arial"/>
                <a:sym typeface="Arial"/>
              </a:rPr>
              <a:t>Active through 7/1/2026; option could extend ordering to 7/1/2029</a:t>
            </a:r>
            <a:endParaRPr sz="800">
              <a:solidFill>
                <a:schemeClr val="dk1"/>
              </a:solidFill>
              <a:latin typeface="Arial"/>
              <a:ea typeface="Arial"/>
              <a:cs typeface="Arial"/>
              <a:sym typeface="Arial"/>
            </a:endParaRPr>
          </a:p>
        </p:txBody>
      </p:sp>
      <p:sp>
        <p:nvSpPr>
          <p:cNvPr id="267" name="Google Shape;267;p23">
            <a:extLst>
              <a:ext uri="{C183D7F6-B498-43B3-948B-1728B52AA6E4}">
                <adec:decorative xmlns:adec="http://schemas.microsoft.com/office/drawing/2017/decorative" val="1"/>
              </a:ext>
            </a:extLst>
          </p:cNvPr>
          <p:cNvSpPr/>
          <p:nvPr/>
        </p:nvSpPr>
        <p:spPr>
          <a:xfrm>
            <a:off x="6446520" y="1961388"/>
            <a:ext cx="1371600" cy="576072"/>
          </a:xfrm>
          <a:prstGeom prst="rect">
            <a:avLst/>
          </a:prstGeom>
          <a:solidFill>
            <a:srgbClr val="F5F8FC"/>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68" name="Google Shape;268;p23"/>
          <p:cNvSpPr/>
          <p:nvPr/>
        </p:nvSpPr>
        <p:spPr>
          <a:xfrm>
            <a:off x="6494526" y="2016252"/>
            <a:ext cx="127558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700">
                <a:solidFill>
                  <a:srgbClr val="243447"/>
                </a:solidFill>
                <a:latin typeface="Arial"/>
                <a:ea typeface="Arial"/>
                <a:cs typeface="Arial"/>
                <a:sym typeface="Arial"/>
              </a:rPr>
              <a:t>SDB access, emerging tech, sole-source flexibility</a:t>
            </a:r>
            <a:endParaRPr sz="700">
              <a:solidFill>
                <a:schemeClr val="dk1"/>
              </a:solidFill>
              <a:latin typeface="Arial"/>
              <a:ea typeface="Arial"/>
              <a:cs typeface="Arial"/>
              <a:sym typeface="Arial"/>
            </a:endParaRPr>
          </a:p>
        </p:txBody>
      </p:sp>
      <p:sp>
        <p:nvSpPr>
          <p:cNvPr id="269" name="Google Shape;269;p23">
            <a:extLst>
              <a:ext uri="{C183D7F6-B498-43B3-948B-1728B52AA6E4}">
                <adec:decorative xmlns:adec="http://schemas.microsoft.com/office/drawing/2017/decorative" val="1"/>
              </a:ext>
            </a:extLst>
          </p:cNvPr>
          <p:cNvSpPr/>
          <p:nvPr/>
        </p:nvSpPr>
        <p:spPr>
          <a:xfrm>
            <a:off x="7852410" y="1961388"/>
            <a:ext cx="754380" cy="576072"/>
          </a:xfrm>
          <a:prstGeom prst="rect">
            <a:avLst/>
          </a:prstGeom>
          <a:solidFill>
            <a:srgbClr val="F5F8FC"/>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70" name="Google Shape;270;p23"/>
          <p:cNvSpPr/>
          <p:nvPr/>
        </p:nvSpPr>
        <p:spPr>
          <a:xfrm>
            <a:off x="7900416" y="2016252"/>
            <a:ext cx="65836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Yes</a:t>
            </a:r>
            <a:endParaRPr sz="1000">
              <a:solidFill>
                <a:schemeClr val="dk1"/>
              </a:solidFill>
              <a:latin typeface="Arial"/>
              <a:ea typeface="Arial"/>
              <a:cs typeface="Arial"/>
              <a:sym typeface="Arial"/>
            </a:endParaRPr>
          </a:p>
        </p:txBody>
      </p:sp>
      <p:sp>
        <p:nvSpPr>
          <p:cNvPr id="271" name="Google Shape;271;p23">
            <a:extLst>
              <a:ext uri="{C183D7F6-B498-43B3-948B-1728B52AA6E4}">
                <adec:decorative xmlns:adec="http://schemas.microsoft.com/office/drawing/2017/decorative" val="1"/>
              </a:ext>
            </a:extLst>
          </p:cNvPr>
          <p:cNvSpPr/>
          <p:nvPr/>
        </p:nvSpPr>
        <p:spPr>
          <a:xfrm>
            <a:off x="480060" y="2537460"/>
            <a:ext cx="168021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72" name="Google Shape;272;p23"/>
          <p:cNvSpPr/>
          <p:nvPr/>
        </p:nvSpPr>
        <p:spPr>
          <a:xfrm>
            <a:off x="528066" y="2592324"/>
            <a:ext cx="158419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VETS 2</a:t>
            </a:r>
            <a:endParaRPr sz="1000">
              <a:solidFill>
                <a:schemeClr val="dk1"/>
              </a:solidFill>
              <a:latin typeface="Arial"/>
              <a:ea typeface="Arial"/>
              <a:cs typeface="Arial"/>
              <a:sym typeface="Arial"/>
            </a:endParaRPr>
          </a:p>
        </p:txBody>
      </p:sp>
      <p:sp>
        <p:nvSpPr>
          <p:cNvPr id="273" name="Google Shape;273;p23">
            <a:extLst>
              <a:ext uri="{C183D7F6-B498-43B3-948B-1728B52AA6E4}">
                <adec:decorative xmlns:adec="http://schemas.microsoft.com/office/drawing/2017/decorative" val="1"/>
              </a:ext>
            </a:extLst>
          </p:cNvPr>
          <p:cNvSpPr/>
          <p:nvPr/>
        </p:nvSpPr>
        <p:spPr>
          <a:xfrm>
            <a:off x="2194560" y="2537460"/>
            <a:ext cx="126873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74" name="Google Shape;274;p23"/>
          <p:cNvSpPr/>
          <p:nvPr/>
        </p:nvSpPr>
        <p:spPr>
          <a:xfrm>
            <a:off x="2242566" y="2592324"/>
            <a:ext cx="117271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SDVOSB</a:t>
            </a:r>
            <a:endParaRPr sz="1000">
              <a:solidFill>
                <a:schemeClr val="dk1"/>
              </a:solidFill>
              <a:latin typeface="Arial"/>
              <a:ea typeface="Arial"/>
              <a:cs typeface="Arial"/>
              <a:sym typeface="Arial"/>
            </a:endParaRPr>
          </a:p>
        </p:txBody>
      </p:sp>
      <p:sp>
        <p:nvSpPr>
          <p:cNvPr id="275" name="Google Shape;275;p23">
            <a:extLst>
              <a:ext uri="{C183D7F6-B498-43B3-948B-1728B52AA6E4}">
                <adec:decorative xmlns:adec="http://schemas.microsoft.com/office/drawing/2017/decorative" val="1"/>
              </a:ext>
            </a:extLst>
          </p:cNvPr>
          <p:cNvSpPr/>
          <p:nvPr/>
        </p:nvSpPr>
        <p:spPr>
          <a:xfrm>
            <a:off x="3497580" y="2537460"/>
            <a:ext cx="137160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76" name="Google Shape;276;p23"/>
          <p:cNvSpPr/>
          <p:nvPr/>
        </p:nvSpPr>
        <p:spPr>
          <a:xfrm>
            <a:off x="3545586" y="2592324"/>
            <a:ext cx="127558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$6.1B</a:t>
            </a:r>
            <a:endParaRPr sz="1000">
              <a:solidFill>
                <a:schemeClr val="dk1"/>
              </a:solidFill>
              <a:latin typeface="Arial"/>
              <a:ea typeface="Arial"/>
              <a:cs typeface="Arial"/>
              <a:sym typeface="Arial"/>
            </a:endParaRPr>
          </a:p>
        </p:txBody>
      </p:sp>
      <p:sp>
        <p:nvSpPr>
          <p:cNvPr id="277" name="Google Shape;277;p23">
            <a:extLst>
              <a:ext uri="{C183D7F6-B498-43B3-948B-1728B52AA6E4}">
                <adec:decorative xmlns:adec="http://schemas.microsoft.com/office/drawing/2017/decorative" val="1"/>
              </a:ext>
            </a:extLst>
          </p:cNvPr>
          <p:cNvSpPr/>
          <p:nvPr/>
        </p:nvSpPr>
        <p:spPr>
          <a:xfrm>
            <a:off x="4903470" y="2537460"/>
            <a:ext cx="147447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78" name="Google Shape;278;p23"/>
          <p:cNvSpPr/>
          <p:nvPr/>
        </p:nvSpPr>
        <p:spPr>
          <a:xfrm>
            <a:off x="4951476" y="2592324"/>
            <a:ext cx="137845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800">
                <a:solidFill>
                  <a:srgbClr val="243447"/>
                </a:solidFill>
                <a:latin typeface="Arial"/>
                <a:ea typeface="Arial"/>
                <a:cs typeface="Arial"/>
                <a:sym typeface="Arial"/>
              </a:rPr>
              <a:t>Active through 2/22/2028; task orders complete by 2/22/2033</a:t>
            </a:r>
            <a:endParaRPr sz="800">
              <a:solidFill>
                <a:schemeClr val="dk1"/>
              </a:solidFill>
              <a:latin typeface="Arial"/>
              <a:ea typeface="Arial"/>
              <a:cs typeface="Arial"/>
              <a:sym typeface="Arial"/>
            </a:endParaRPr>
          </a:p>
        </p:txBody>
      </p:sp>
      <p:sp>
        <p:nvSpPr>
          <p:cNvPr id="279" name="Google Shape;279;p23">
            <a:extLst>
              <a:ext uri="{C183D7F6-B498-43B3-948B-1728B52AA6E4}">
                <adec:decorative xmlns:adec="http://schemas.microsoft.com/office/drawing/2017/decorative" val="1"/>
              </a:ext>
            </a:extLst>
          </p:cNvPr>
          <p:cNvSpPr/>
          <p:nvPr/>
        </p:nvSpPr>
        <p:spPr>
          <a:xfrm>
            <a:off x="6446520" y="2537460"/>
            <a:ext cx="137160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80" name="Google Shape;280;p23"/>
          <p:cNvSpPr/>
          <p:nvPr/>
        </p:nvSpPr>
        <p:spPr>
          <a:xfrm>
            <a:off x="6494526" y="2592324"/>
            <a:ext cx="127558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700">
                <a:solidFill>
                  <a:srgbClr val="243447"/>
                </a:solidFill>
              </a:rPr>
              <a:t>Serviced Disabled Veteran Owned Small Business </a:t>
            </a:r>
            <a:r>
              <a:rPr lang="en" sz="700">
                <a:solidFill>
                  <a:srgbClr val="243447"/>
                </a:solidFill>
                <a:latin typeface="Arial"/>
                <a:ea typeface="Arial"/>
                <a:cs typeface="Arial"/>
                <a:sym typeface="Arial"/>
              </a:rPr>
              <a:t>set-aside IT services</a:t>
            </a:r>
            <a:endParaRPr sz="700">
              <a:solidFill>
                <a:schemeClr val="dk1"/>
              </a:solidFill>
              <a:latin typeface="Arial"/>
              <a:ea typeface="Arial"/>
              <a:cs typeface="Arial"/>
              <a:sym typeface="Arial"/>
            </a:endParaRPr>
          </a:p>
        </p:txBody>
      </p:sp>
      <p:sp>
        <p:nvSpPr>
          <p:cNvPr id="281" name="Google Shape;281;p23">
            <a:extLst>
              <a:ext uri="{C183D7F6-B498-43B3-948B-1728B52AA6E4}">
                <adec:decorative xmlns:adec="http://schemas.microsoft.com/office/drawing/2017/decorative" val="1"/>
              </a:ext>
            </a:extLst>
          </p:cNvPr>
          <p:cNvSpPr/>
          <p:nvPr/>
        </p:nvSpPr>
        <p:spPr>
          <a:xfrm>
            <a:off x="7852410" y="2537460"/>
            <a:ext cx="75438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82" name="Google Shape;282;p23"/>
          <p:cNvSpPr/>
          <p:nvPr/>
        </p:nvSpPr>
        <p:spPr>
          <a:xfrm>
            <a:off x="7900416" y="2592324"/>
            <a:ext cx="65836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Yes</a:t>
            </a:r>
            <a:endParaRPr sz="1000">
              <a:solidFill>
                <a:schemeClr val="dk1"/>
              </a:solidFill>
              <a:latin typeface="Arial"/>
              <a:ea typeface="Arial"/>
              <a:cs typeface="Arial"/>
              <a:sym typeface="Arial"/>
            </a:endParaRPr>
          </a:p>
        </p:txBody>
      </p:sp>
      <p:sp>
        <p:nvSpPr>
          <p:cNvPr id="283" name="Google Shape;283;p23">
            <a:extLst>
              <a:ext uri="{C183D7F6-B498-43B3-948B-1728B52AA6E4}">
                <adec:decorative xmlns:adec="http://schemas.microsoft.com/office/drawing/2017/decorative" val="1"/>
              </a:ext>
            </a:extLst>
          </p:cNvPr>
          <p:cNvSpPr/>
          <p:nvPr/>
        </p:nvSpPr>
        <p:spPr>
          <a:xfrm>
            <a:off x="480060" y="3113532"/>
            <a:ext cx="1680210" cy="576072"/>
          </a:xfrm>
          <a:prstGeom prst="rect">
            <a:avLst/>
          </a:prstGeom>
          <a:solidFill>
            <a:srgbClr val="F5F8FC"/>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84" name="Google Shape;284;p23"/>
          <p:cNvSpPr/>
          <p:nvPr/>
        </p:nvSpPr>
        <p:spPr>
          <a:xfrm>
            <a:off x="528066" y="3168396"/>
            <a:ext cx="158419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Polaris</a:t>
            </a:r>
            <a:endParaRPr sz="1000">
              <a:solidFill>
                <a:schemeClr val="dk1"/>
              </a:solidFill>
              <a:latin typeface="Arial"/>
              <a:ea typeface="Arial"/>
              <a:cs typeface="Arial"/>
              <a:sym typeface="Arial"/>
            </a:endParaRPr>
          </a:p>
        </p:txBody>
      </p:sp>
      <p:sp>
        <p:nvSpPr>
          <p:cNvPr id="285" name="Google Shape;285;p23">
            <a:extLst>
              <a:ext uri="{C183D7F6-B498-43B3-948B-1728B52AA6E4}">
                <adec:decorative xmlns:adec="http://schemas.microsoft.com/office/drawing/2017/decorative" val="1"/>
              </a:ext>
            </a:extLst>
          </p:cNvPr>
          <p:cNvSpPr/>
          <p:nvPr/>
        </p:nvSpPr>
        <p:spPr>
          <a:xfrm>
            <a:off x="2194560" y="3113532"/>
            <a:ext cx="1268730" cy="576072"/>
          </a:xfrm>
          <a:prstGeom prst="rect">
            <a:avLst/>
          </a:prstGeom>
          <a:solidFill>
            <a:srgbClr val="F5F8FC"/>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86" name="Google Shape;286;p23"/>
          <p:cNvSpPr/>
          <p:nvPr/>
        </p:nvSpPr>
        <p:spPr>
          <a:xfrm>
            <a:off x="2242566" y="3168396"/>
            <a:ext cx="117271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rPr>
              <a:t>S</a:t>
            </a:r>
            <a:r>
              <a:rPr lang="en" sz="1000">
                <a:solidFill>
                  <a:srgbClr val="243447"/>
                </a:solidFill>
                <a:latin typeface="Arial"/>
                <a:ea typeface="Arial"/>
                <a:cs typeface="Arial"/>
                <a:sym typeface="Arial"/>
              </a:rPr>
              <a:t>mall business pools</a:t>
            </a:r>
            <a:endParaRPr sz="1000">
              <a:solidFill>
                <a:schemeClr val="dk1"/>
              </a:solidFill>
              <a:latin typeface="Arial"/>
              <a:ea typeface="Arial"/>
              <a:cs typeface="Arial"/>
              <a:sym typeface="Arial"/>
            </a:endParaRPr>
          </a:p>
        </p:txBody>
      </p:sp>
      <p:sp>
        <p:nvSpPr>
          <p:cNvPr id="287" name="Google Shape;287;p23">
            <a:extLst>
              <a:ext uri="{C183D7F6-B498-43B3-948B-1728B52AA6E4}">
                <adec:decorative xmlns:adec="http://schemas.microsoft.com/office/drawing/2017/decorative" val="1"/>
              </a:ext>
            </a:extLst>
          </p:cNvPr>
          <p:cNvSpPr/>
          <p:nvPr/>
        </p:nvSpPr>
        <p:spPr>
          <a:xfrm>
            <a:off x="3497580" y="3113532"/>
            <a:ext cx="1371600" cy="576072"/>
          </a:xfrm>
          <a:prstGeom prst="rect">
            <a:avLst/>
          </a:prstGeom>
          <a:solidFill>
            <a:srgbClr val="F5F8FC"/>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88" name="Google Shape;288;p23"/>
          <p:cNvSpPr/>
          <p:nvPr/>
        </p:nvSpPr>
        <p:spPr>
          <a:xfrm>
            <a:off x="3545586" y="3168396"/>
            <a:ext cx="127558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No Ceiling</a:t>
            </a:r>
            <a:endParaRPr sz="1000">
              <a:solidFill>
                <a:schemeClr val="dk1"/>
              </a:solidFill>
              <a:latin typeface="Arial"/>
              <a:ea typeface="Arial"/>
              <a:cs typeface="Arial"/>
              <a:sym typeface="Arial"/>
            </a:endParaRPr>
          </a:p>
        </p:txBody>
      </p:sp>
      <p:sp>
        <p:nvSpPr>
          <p:cNvPr id="289" name="Google Shape;289;p23">
            <a:extLst>
              <a:ext uri="{C183D7F6-B498-43B3-948B-1728B52AA6E4}">
                <adec:decorative xmlns:adec="http://schemas.microsoft.com/office/drawing/2017/decorative" val="1"/>
              </a:ext>
            </a:extLst>
          </p:cNvPr>
          <p:cNvSpPr/>
          <p:nvPr/>
        </p:nvSpPr>
        <p:spPr>
          <a:xfrm>
            <a:off x="4903470" y="3113532"/>
            <a:ext cx="1474470" cy="576072"/>
          </a:xfrm>
          <a:prstGeom prst="rect">
            <a:avLst/>
          </a:prstGeom>
          <a:solidFill>
            <a:srgbClr val="F5F8FC"/>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0" name="Google Shape;290;p23"/>
          <p:cNvSpPr/>
          <p:nvPr/>
        </p:nvSpPr>
        <p:spPr>
          <a:xfrm>
            <a:off x="4951476" y="3168396"/>
            <a:ext cx="137845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800">
                <a:solidFill>
                  <a:srgbClr val="243447"/>
                </a:solidFill>
                <a:latin typeface="Arial"/>
                <a:ea typeface="Arial"/>
                <a:cs typeface="Arial"/>
                <a:sym typeface="Arial"/>
              </a:rPr>
              <a:t>Pools are opening; WOSB live 3/9/2026, HUBZone/SDVOSB live </a:t>
            </a:r>
            <a:r>
              <a:rPr lang="en" sz="800">
                <a:solidFill>
                  <a:srgbClr val="243447"/>
                </a:solidFill>
              </a:rPr>
              <a:t>12/2/2025</a:t>
            </a:r>
            <a:endParaRPr sz="800">
              <a:solidFill>
                <a:schemeClr val="dk1"/>
              </a:solidFill>
              <a:latin typeface="Arial"/>
              <a:ea typeface="Arial"/>
              <a:cs typeface="Arial"/>
              <a:sym typeface="Arial"/>
            </a:endParaRPr>
          </a:p>
        </p:txBody>
      </p:sp>
      <p:sp>
        <p:nvSpPr>
          <p:cNvPr id="291" name="Google Shape;291;p23">
            <a:extLst>
              <a:ext uri="{C183D7F6-B498-43B3-948B-1728B52AA6E4}">
                <adec:decorative xmlns:adec="http://schemas.microsoft.com/office/drawing/2017/decorative" val="1"/>
              </a:ext>
            </a:extLst>
          </p:cNvPr>
          <p:cNvSpPr/>
          <p:nvPr/>
        </p:nvSpPr>
        <p:spPr>
          <a:xfrm>
            <a:off x="6446520" y="3113532"/>
            <a:ext cx="1371600" cy="576072"/>
          </a:xfrm>
          <a:prstGeom prst="rect">
            <a:avLst/>
          </a:prstGeom>
          <a:solidFill>
            <a:srgbClr val="F5F8FC"/>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2" name="Google Shape;292;p23"/>
          <p:cNvSpPr/>
          <p:nvPr/>
        </p:nvSpPr>
        <p:spPr>
          <a:xfrm>
            <a:off x="6494526" y="3168396"/>
            <a:ext cx="127558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700">
                <a:solidFill>
                  <a:srgbClr val="243447"/>
                </a:solidFill>
                <a:latin typeface="Arial"/>
                <a:ea typeface="Arial"/>
                <a:cs typeface="Arial"/>
                <a:sym typeface="Arial"/>
              </a:rPr>
              <a:t>Customized IT</a:t>
            </a:r>
            <a:r>
              <a:rPr lang="en" sz="700">
                <a:solidFill>
                  <a:srgbClr val="243447"/>
                </a:solidFill>
              </a:rPr>
              <a:t> Services, to include new and emerging technologies</a:t>
            </a:r>
            <a:r>
              <a:rPr lang="en" sz="700">
                <a:solidFill>
                  <a:srgbClr val="243447"/>
                </a:solidFill>
                <a:latin typeface="Arial"/>
                <a:ea typeface="Arial"/>
                <a:cs typeface="Arial"/>
                <a:sym typeface="Arial"/>
              </a:rPr>
              <a:t> via small-business pools</a:t>
            </a:r>
            <a:endParaRPr sz="700">
              <a:solidFill>
                <a:schemeClr val="dk1"/>
              </a:solidFill>
              <a:latin typeface="Arial"/>
              <a:ea typeface="Arial"/>
              <a:cs typeface="Arial"/>
              <a:sym typeface="Arial"/>
            </a:endParaRPr>
          </a:p>
        </p:txBody>
      </p:sp>
      <p:sp>
        <p:nvSpPr>
          <p:cNvPr id="293" name="Google Shape;293;p23">
            <a:extLst>
              <a:ext uri="{C183D7F6-B498-43B3-948B-1728B52AA6E4}">
                <adec:decorative xmlns:adec="http://schemas.microsoft.com/office/drawing/2017/decorative" val="1"/>
              </a:ext>
            </a:extLst>
          </p:cNvPr>
          <p:cNvSpPr/>
          <p:nvPr/>
        </p:nvSpPr>
        <p:spPr>
          <a:xfrm>
            <a:off x="7852410" y="3113532"/>
            <a:ext cx="754380" cy="576072"/>
          </a:xfrm>
          <a:prstGeom prst="rect">
            <a:avLst/>
          </a:prstGeom>
          <a:solidFill>
            <a:srgbClr val="F5F8FC"/>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4" name="Google Shape;294;p23"/>
          <p:cNvSpPr/>
          <p:nvPr/>
        </p:nvSpPr>
        <p:spPr>
          <a:xfrm>
            <a:off x="7900416" y="3168396"/>
            <a:ext cx="65836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Pending</a:t>
            </a:r>
            <a:endParaRPr sz="1000">
              <a:solidFill>
                <a:schemeClr val="dk1"/>
              </a:solidFill>
              <a:latin typeface="Arial"/>
              <a:ea typeface="Arial"/>
              <a:cs typeface="Arial"/>
              <a:sym typeface="Arial"/>
            </a:endParaRPr>
          </a:p>
        </p:txBody>
      </p:sp>
      <p:sp>
        <p:nvSpPr>
          <p:cNvPr id="295" name="Google Shape;295;p23">
            <a:extLst>
              <a:ext uri="{C183D7F6-B498-43B3-948B-1728B52AA6E4}">
                <adec:decorative xmlns:adec="http://schemas.microsoft.com/office/drawing/2017/decorative" val="1"/>
              </a:ext>
            </a:extLst>
          </p:cNvPr>
          <p:cNvSpPr/>
          <p:nvPr/>
        </p:nvSpPr>
        <p:spPr>
          <a:xfrm>
            <a:off x="480060" y="3689604"/>
            <a:ext cx="168021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6" name="Google Shape;296;p23"/>
          <p:cNvSpPr/>
          <p:nvPr/>
        </p:nvSpPr>
        <p:spPr>
          <a:xfrm>
            <a:off x="528066" y="3744468"/>
            <a:ext cx="158419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Alliant 3</a:t>
            </a:r>
            <a:endParaRPr sz="1000">
              <a:solidFill>
                <a:schemeClr val="dk1"/>
              </a:solidFill>
              <a:latin typeface="Arial"/>
              <a:ea typeface="Arial"/>
              <a:cs typeface="Arial"/>
              <a:sym typeface="Arial"/>
            </a:endParaRPr>
          </a:p>
        </p:txBody>
      </p:sp>
      <p:sp>
        <p:nvSpPr>
          <p:cNvPr id="297" name="Google Shape;297;p23">
            <a:extLst>
              <a:ext uri="{C183D7F6-B498-43B3-948B-1728B52AA6E4}">
                <adec:decorative xmlns:adec="http://schemas.microsoft.com/office/drawing/2017/decorative" val="1"/>
              </a:ext>
            </a:extLst>
          </p:cNvPr>
          <p:cNvSpPr/>
          <p:nvPr/>
        </p:nvSpPr>
        <p:spPr>
          <a:xfrm>
            <a:off x="2194560" y="3689604"/>
            <a:ext cx="126873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8" name="Google Shape;298;p23"/>
          <p:cNvSpPr/>
          <p:nvPr/>
        </p:nvSpPr>
        <p:spPr>
          <a:xfrm>
            <a:off x="2242566" y="3744468"/>
            <a:ext cx="117271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Unrestricted </a:t>
            </a:r>
            <a:endParaRPr sz="1000">
              <a:solidFill>
                <a:schemeClr val="dk1"/>
              </a:solidFill>
              <a:latin typeface="Arial"/>
              <a:ea typeface="Arial"/>
              <a:cs typeface="Arial"/>
              <a:sym typeface="Arial"/>
            </a:endParaRPr>
          </a:p>
        </p:txBody>
      </p:sp>
      <p:sp>
        <p:nvSpPr>
          <p:cNvPr id="299" name="Google Shape;299;p23">
            <a:extLst>
              <a:ext uri="{C183D7F6-B498-43B3-948B-1728B52AA6E4}">
                <adec:decorative xmlns:adec="http://schemas.microsoft.com/office/drawing/2017/decorative" val="1"/>
              </a:ext>
            </a:extLst>
          </p:cNvPr>
          <p:cNvSpPr/>
          <p:nvPr/>
        </p:nvSpPr>
        <p:spPr>
          <a:xfrm>
            <a:off x="3497580" y="3689604"/>
            <a:ext cx="137160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0" name="Google Shape;300;p23"/>
          <p:cNvSpPr/>
          <p:nvPr/>
        </p:nvSpPr>
        <p:spPr>
          <a:xfrm>
            <a:off x="3545586" y="3744468"/>
            <a:ext cx="127558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No Ceiling</a:t>
            </a:r>
            <a:endParaRPr sz="1000">
              <a:solidFill>
                <a:schemeClr val="dk1"/>
              </a:solidFill>
              <a:latin typeface="Arial"/>
              <a:ea typeface="Arial"/>
              <a:cs typeface="Arial"/>
              <a:sym typeface="Arial"/>
            </a:endParaRPr>
          </a:p>
        </p:txBody>
      </p:sp>
      <p:sp>
        <p:nvSpPr>
          <p:cNvPr id="301" name="Google Shape;301;p23">
            <a:extLst>
              <a:ext uri="{C183D7F6-B498-43B3-948B-1728B52AA6E4}">
                <adec:decorative xmlns:adec="http://schemas.microsoft.com/office/drawing/2017/decorative" val="1"/>
              </a:ext>
            </a:extLst>
          </p:cNvPr>
          <p:cNvSpPr/>
          <p:nvPr/>
        </p:nvSpPr>
        <p:spPr>
          <a:xfrm>
            <a:off x="4903470" y="3689604"/>
            <a:ext cx="147447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2" name="Google Shape;302;p23"/>
          <p:cNvSpPr/>
          <p:nvPr/>
        </p:nvSpPr>
        <p:spPr>
          <a:xfrm>
            <a:off x="4951476" y="3744468"/>
            <a:ext cx="137845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800">
                <a:solidFill>
                  <a:srgbClr val="243447"/>
                </a:solidFill>
                <a:latin typeface="Arial"/>
                <a:ea typeface="Arial"/>
                <a:cs typeface="Arial"/>
                <a:sym typeface="Arial"/>
              </a:rPr>
              <a:t>Base period 3/10/2026 through 3/09/2031 with a five-year option</a:t>
            </a:r>
            <a:endParaRPr sz="800">
              <a:solidFill>
                <a:schemeClr val="dk1"/>
              </a:solidFill>
              <a:latin typeface="Arial"/>
              <a:ea typeface="Arial"/>
              <a:cs typeface="Arial"/>
              <a:sym typeface="Arial"/>
            </a:endParaRPr>
          </a:p>
        </p:txBody>
      </p:sp>
      <p:sp>
        <p:nvSpPr>
          <p:cNvPr id="303" name="Google Shape;303;p23">
            <a:extLst>
              <a:ext uri="{C183D7F6-B498-43B3-948B-1728B52AA6E4}">
                <adec:decorative xmlns:adec="http://schemas.microsoft.com/office/drawing/2017/decorative" val="1"/>
              </a:ext>
            </a:extLst>
          </p:cNvPr>
          <p:cNvSpPr/>
          <p:nvPr/>
        </p:nvSpPr>
        <p:spPr>
          <a:xfrm>
            <a:off x="6446520" y="3689604"/>
            <a:ext cx="137160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4" name="Google Shape;304;p23"/>
          <p:cNvSpPr/>
          <p:nvPr/>
        </p:nvSpPr>
        <p:spPr>
          <a:xfrm>
            <a:off x="6494526" y="3744468"/>
            <a:ext cx="127558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700">
                <a:solidFill>
                  <a:srgbClr val="243447"/>
                </a:solidFill>
                <a:latin typeface="Arial"/>
                <a:ea typeface="Arial"/>
                <a:cs typeface="Arial"/>
                <a:sym typeface="Arial"/>
              </a:rPr>
              <a:t>Future enterprise IT modernization buys</a:t>
            </a:r>
            <a:endParaRPr sz="700">
              <a:solidFill>
                <a:schemeClr val="dk1"/>
              </a:solidFill>
              <a:latin typeface="Arial"/>
              <a:ea typeface="Arial"/>
              <a:cs typeface="Arial"/>
              <a:sym typeface="Arial"/>
            </a:endParaRPr>
          </a:p>
        </p:txBody>
      </p:sp>
      <p:sp>
        <p:nvSpPr>
          <p:cNvPr id="305" name="Google Shape;305;p23">
            <a:extLst>
              <a:ext uri="{C183D7F6-B498-43B3-948B-1728B52AA6E4}">
                <adec:decorative xmlns:adec="http://schemas.microsoft.com/office/drawing/2017/decorative" val="1"/>
              </a:ext>
            </a:extLst>
          </p:cNvPr>
          <p:cNvSpPr/>
          <p:nvPr/>
        </p:nvSpPr>
        <p:spPr>
          <a:xfrm>
            <a:off x="7852410" y="3689604"/>
            <a:ext cx="754380" cy="576072"/>
          </a:xfrm>
          <a:prstGeom prst="rect">
            <a:avLst/>
          </a:prstGeom>
          <a:solidFill>
            <a:srgbClr val="FFFFFF"/>
          </a:solidFill>
          <a:ln w="12700" cap="flat" cmpd="sng">
            <a:solidFill>
              <a:srgbClr val="D5DFEA"/>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6" name="Google Shape;306;p23"/>
          <p:cNvSpPr/>
          <p:nvPr/>
        </p:nvSpPr>
        <p:spPr>
          <a:xfrm>
            <a:off x="7900416" y="3744468"/>
            <a:ext cx="658368" cy="4526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243447"/>
              </a:buClr>
              <a:buSzPts val="700"/>
              <a:buFont typeface="Arial"/>
              <a:buNone/>
            </a:pPr>
            <a:r>
              <a:rPr lang="en" sz="1000">
                <a:solidFill>
                  <a:srgbClr val="243447"/>
                </a:solidFill>
                <a:latin typeface="Arial"/>
                <a:ea typeface="Arial"/>
                <a:cs typeface="Arial"/>
                <a:sym typeface="Arial"/>
              </a:rPr>
              <a:t>Pending</a:t>
            </a:r>
            <a:endParaRPr sz="1000">
              <a:solidFill>
                <a:schemeClr val="dk1"/>
              </a:solidFill>
              <a:latin typeface="Arial"/>
              <a:ea typeface="Arial"/>
              <a:cs typeface="Arial"/>
              <a:sym typeface="Arial"/>
            </a:endParaRPr>
          </a:p>
        </p:txBody>
      </p:sp>
      <p:sp>
        <p:nvSpPr>
          <p:cNvPr id="307" name="Google Shape;307;p23"/>
          <p:cNvSpPr/>
          <p:nvPr/>
        </p:nvSpPr>
        <p:spPr>
          <a:xfrm>
            <a:off x="530847" y="4293108"/>
            <a:ext cx="8092440" cy="32918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F5A99"/>
              </a:buClr>
              <a:buSzPts val="900"/>
              <a:buFont typeface="Arial"/>
              <a:buNone/>
            </a:pPr>
            <a:r>
              <a:rPr lang="en" sz="900" b="1" dirty="0">
                <a:solidFill>
                  <a:srgbClr val="1F5A99"/>
                </a:solidFill>
                <a:latin typeface="Arial"/>
                <a:ea typeface="Arial"/>
                <a:cs typeface="Arial"/>
                <a:sym typeface="Arial"/>
              </a:rPr>
              <a:t>Portfolio implication: for most agencies, the decision is less about whether to use a GWAC and more about which GWAC aligns with set-aside strategy, requirement complexity, ordering window, and acquisition risk.</a:t>
            </a:r>
            <a:endParaRPr sz="900" dirty="0">
              <a:solidFill>
                <a:schemeClr val="dk1"/>
              </a:solidFill>
              <a:latin typeface="Arial"/>
              <a:ea typeface="Arial"/>
              <a:cs typeface="Arial"/>
              <a:sym typeface="Aria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4948</Words>
  <Application>Microsoft Office PowerPoint</Application>
  <PresentationFormat>On-screen Show (16:9)</PresentationFormat>
  <Paragraphs>544</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Century Gothic</vt:lpstr>
      <vt:lpstr>Play</vt:lpstr>
      <vt:lpstr>Calibri</vt:lpstr>
      <vt:lpstr>Times</vt:lpstr>
      <vt:lpstr>Merriweather</vt:lpstr>
      <vt:lpstr>Arial</vt:lpstr>
      <vt:lpstr>Noto Sans Symbols</vt:lpstr>
      <vt:lpstr>Simple Light</vt:lpstr>
      <vt:lpstr>GSA GWACs  Maximizing Value and Compliance</vt:lpstr>
      <vt:lpstr>Meet your Speakers</vt:lpstr>
      <vt:lpstr>Maximizing Value and Compliance</vt:lpstr>
      <vt:lpstr>Executive summary</vt:lpstr>
      <vt:lpstr>What a GSA GWAC is</vt:lpstr>
      <vt:lpstr>GWAC Features</vt:lpstr>
      <vt:lpstr>How GSA GWACs maximize value</vt:lpstr>
      <vt:lpstr>How GSA GWACs maximize compliance</vt:lpstr>
      <vt:lpstr>GSA GWAC portfolio snapshot</vt:lpstr>
      <vt:lpstr>GWAC Labor Categories</vt:lpstr>
      <vt:lpstr>LCAT Categories other than Standard IT Services</vt:lpstr>
      <vt:lpstr>Labor Category Application to Contract Type</vt:lpstr>
      <vt:lpstr>When Alliant 2/Alliant 3 is the right fit</vt:lpstr>
      <vt:lpstr>When 8(a) STARS III is the right fit</vt:lpstr>
      <vt:lpstr>When VETS 2 or Polaris is the right fit</vt:lpstr>
      <vt:lpstr>Competitive Ordering Process* </vt:lpstr>
      <vt:lpstr>Common mistakes that erode value or compliance</vt:lpstr>
      <vt:lpstr>Simple decision matrix for selecting a GSA GWAC</vt:lpstr>
      <vt:lpstr>Allowed order/contract types across GSA GWACs</vt:lpstr>
      <vt:lpstr>How to use those contract-type rules in practice</vt:lpstr>
      <vt:lpstr>How GSA GWACs handle ancillary items and services</vt:lpstr>
      <vt:lpstr>What counts as ancillary support in practice</vt:lpstr>
      <vt:lpstr>GWAC Scope Restrictions</vt:lpstr>
      <vt:lpstr>Options for Accessing a GWAC</vt:lpstr>
      <vt:lpstr>Case study: Alliant 2 Joint Warfighter task order</vt:lpstr>
      <vt:lpstr>Case study: 8(a) STARS III: Securing Critical Global IT</vt:lpstr>
      <vt:lpstr>Case study: VETS 2: Modernizing IT Service Delivery</vt:lpstr>
      <vt:lpstr>Optional Pre-Award Scope Reviews</vt:lpstr>
      <vt:lpstr>Key takeaways</vt:lpstr>
      <vt:lpstr>Reference </vt:lpstr>
      <vt:lpstr>Thank you slide</vt:lpstr>
      <vt:lpstr>Closing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NakiaGraham</cp:lastModifiedBy>
  <cp:revision>5</cp:revision>
  <dcterms:modified xsi:type="dcterms:W3CDTF">2026-04-13T21:08:54Z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E5E4076E-3FC0-4ADF-89EA-EFBD6B04E246</vt:lpwstr>
  </property>
  <property fmtid="{D5CDD505-2E9C-101B-9397-08002B2CF9AE}" pid="3" name="ArticulatePath">
    <vt:lpwstr>GSA GWACs  Maximizing Value and Compliance FAST 2026 (1)</vt:lpwstr>
  </property>
</Properties>
</file>