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87" r:id="rId7"/>
    <p:sldId id="264" r:id="rId8"/>
    <p:sldId id="288" r:id="rId9"/>
    <p:sldId id="289" r:id="rId10"/>
    <p:sldId id="282" r:id="rId11"/>
    <p:sldId id="283" r:id="rId12"/>
    <p:sldId id="284" r:id="rId13"/>
    <p:sldId id="285" r:id="rId14"/>
    <p:sldId id="286" r:id="rId15"/>
    <p:sldId id="279" r:id="rId16"/>
    <p:sldId id="280" r:id="rId17"/>
    <p:sldId id="281" r:id="rId1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3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64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66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716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114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81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000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19a66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4519a66a9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4519a66a9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75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7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7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www.gsa.gov/smallbizresourc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hyperlink" Target="http://www.gsa.gov/even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sa.gov/smallbizsupport" TargetMode="External"/><Relationship Id="rId4" Type="http://schemas.openxmlformats.org/officeDocument/2006/relationships/hyperlink" Target="http://www.gsa.gov/osdb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D.Smith@gs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helle.Simoes@gs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612662"/>
            <a:ext cx="6724667" cy="127692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789514"/>
            <a:ext cx="6724667" cy="127692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2" descr="GSA Starmark logo &#10;DOING BUSINESS WITH GSA"/>
          <p:cNvPicPr preferRelativeResize="0"/>
          <p:nvPr/>
        </p:nvPicPr>
        <p:blipFill rotWithShape="1">
          <a:blip r:embed="rId3">
            <a:alphaModFix/>
          </a:blip>
          <a:srcRect l="9791" t="31691" r="13719" b="30219"/>
          <a:stretch/>
        </p:blipFill>
        <p:spPr>
          <a:xfrm>
            <a:off x="931578" y="1590229"/>
            <a:ext cx="6994061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143000" y="4318508"/>
            <a:ext cx="4092303" cy="12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dirty="0">
                <a:solidFill>
                  <a:srgbClr val="266BA6"/>
                </a:solidFill>
              </a:rPr>
              <a:t>Jerry Smith &amp; Michelle Simoes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Small Business Specialists</a:t>
            </a:r>
            <a:endParaRPr sz="1800" b="0" i="0" u="none" strike="noStrike" cap="none" dirty="0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Office of Small Disadvantaged Business Utilization (OSDBU)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2962819"/>
            <a:ext cx="6729505" cy="367147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274" y="2960634"/>
            <a:ext cx="6724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2971800" y="6172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>
            <a:spLocks noGrp="1"/>
          </p:cNvSpPr>
          <p:nvPr>
            <p:ph type="title" idx="4294967295"/>
          </p:nvPr>
        </p:nvSpPr>
        <p:spPr>
          <a:xfrm>
            <a:off x="169064" y="3540294"/>
            <a:ext cx="899017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Capability Statements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1385111" y="635484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Examples of Capability Statements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0" y="2298699"/>
            <a:ext cx="9067800" cy="442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Template (G Larkin - </a:t>
            </a:r>
            <a:r>
              <a:rPr lang="en-US" sz="2400" b="1" dirty="0" err="1"/>
              <a:t>TargetGov</a:t>
            </a:r>
            <a:r>
              <a:rPr lang="en-US" sz="2400" b="1" dirty="0"/>
              <a:t>)</a:t>
            </a:r>
          </a:p>
          <a:p>
            <a:pPr marL="508000" lvl="1" indent="0">
              <a:buNone/>
            </a:pPr>
            <a:r>
              <a:rPr lang="en-US" sz="2400" b="1" dirty="0"/>
              <a:t> </a:t>
            </a:r>
          </a:p>
          <a:p>
            <a:pPr marL="635001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1015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1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shot of a capability statement">
            <a:extLst>
              <a:ext uri="{FF2B5EF4-FFF2-40B4-BE49-F238E27FC236}">
                <a16:creationId xmlns:a16="http://schemas.microsoft.com/office/drawing/2014/main" id="{6008590F-7452-3037-09B3-F9339385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89" y="1962364"/>
            <a:ext cx="3517137" cy="45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9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1385111" y="635484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Examples of Capability Statements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 descr="Screenshot showing examples of Core Competencies, Comparable Experience, Competitive Differentiators, Certifications, Some Tips"/>
          <p:cNvSpPr txBox="1">
            <a:spLocks noGrp="1"/>
          </p:cNvSpPr>
          <p:nvPr>
            <p:ph type="body" idx="1"/>
          </p:nvPr>
        </p:nvSpPr>
        <p:spPr>
          <a:xfrm>
            <a:off x="0" y="2298699"/>
            <a:ext cx="9067800" cy="442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1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1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10159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1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26CEE-0E8D-BA3C-99C2-E1FB2E2BE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45" y="1480218"/>
            <a:ext cx="6844076" cy="524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Literature Tips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739739" y="1650061"/>
            <a:ext cx="817375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sz="2800" b="1" dirty="0"/>
              <a:t>One Page </a:t>
            </a:r>
            <a:r>
              <a:rPr lang="en-US" altLang="en-US" sz="2800" b="1" u="sng" dirty="0"/>
              <a:t>Capabilities Statement</a:t>
            </a:r>
            <a:r>
              <a:rPr lang="en-US" altLang="en-US" sz="2800" b="1" dirty="0"/>
              <a:t>  (can be 2-sided*)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Core Competencies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Differentiators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Past Performance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Company Data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96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Literature Tips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181527" y="1650061"/>
            <a:ext cx="7731967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Additional important info: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UEI</a:t>
            </a:r>
            <a:endParaRPr lang="en-US" alt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/>
              <a:t>CAGE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/>
              <a:t>Socioeconomic status (if applicable)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/>
              <a:t>Certification(s) (industry specific)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A </a:t>
            </a:r>
            <a:r>
              <a:rPr lang="en-US" altLang="en-US" sz="2800" b="1" u="sng" dirty="0"/>
              <a:t>Crystal</a:t>
            </a:r>
            <a:r>
              <a:rPr lang="en-US" altLang="en-US" sz="2800" b="1" dirty="0"/>
              <a:t> </a:t>
            </a:r>
            <a:r>
              <a:rPr lang="en-US" altLang="en-US" sz="2800" b="1" u="sng" dirty="0"/>
              <a:t>Clear</a:t>
            </a:r>
            <a:r>
              <a:rPr lang="en-US" altLang="en-US" sz="2800" b="1" dirty="0"/>
              <a:t> description of the business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/>
              <a:t>Avoid jargon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/>
              <a:t>Don’t be vague</a:t>
            </a:r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36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Literature Tips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212351" y="1650061"/>
            <a:ext cx="7701144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800" b="1" u="sng" dirty="0"/>
              <a:t>Limited</a:t>
            </a:r>
            <a:r>
              <a:rPr lang="en-US" altLang="en-US" sz="2800" b="1" dirty="0"/>
              <a:t> simple, clear 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Engaging pictures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Simple graphics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Ample white 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Think of this as an “Elevator Speech”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Stay </a:t>
            </a:r>
            <a:r>
              <a:rPr lang="en-US" altLang="en-US" sz="2800" b="1" u="sng" dirty="0"/>
              <a:t>focused</a:t>
            </a:r>
            <a:r>
              <a:rPr lang="en-US" altLang="en-US" sz="2800" b="1" dirty="0"/>
              <a:t> – don’t “stretch”</a:t>
            </a:r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40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 descr="GSA Star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 descr="SBA logo U.S. Small Business Admini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1977657"/>
            <a:ext cx="3657600" cy="115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 descr="APTAC logo Association of Procurement Technical Assistance Cent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150" y="2806996"/>
            <a:ext cx="4679850" cy="1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 descr="MBDA logo Minority Business Development Agency U.S. Department of Commer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250" y="3882647"/>
            <a:ext cx="3037425" cy="21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5079200" y="6178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www.gsa.gov/smallbizresources</a:t>
            </a:r>
            <a:r>
              <a:rPr lang="en-US" sz="1800" b="1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5" descr="GSA Starmark logo Doing Business with GSA"/>
          <p:cNvPicPr preferRelativeResize="0"/>
          <p:nvPr/>
        </p:nvPicPr>
        <p:blipFill rotWithShape="1">
          <a:blip r:embed="rId8">
            <a:alphaModFix/>
          </a:blip>
          <a:srcRect l="9790" t="31690" r="13721" b="30219"/>
          <a:stretch/>
        </p:blipFill>
        <p:spPr>
          <a:xfrm>
            <a:off x="5079201" y="4582633"/>
            <a:ext cx="3410499" cy="8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 txBox="1"/>
          <p:nvPr/>
        </p:nvSpPr>
        <p:spPr>
          <a:xfrm>
            <a:off x="5079200" y="5720315"/>
            <a:ext cx="7336800" cy="88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www.gsa.gov/events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831270" y="28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0" y="6019800"/>
            <a:ext cx="9144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Our Regional Staff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5334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Have Questions?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 descr="Screenshot of gsa.gov/osdbu webpage with a red arrow pointing to a link to Events and contacts">
            <a:extLst>
              <a:ext uri="{FF2B5EF4-FFF2-40B4-BE49-F238E27FC236}">
                <a16:creationId xmlns:a16="http://schemas.microsoft.com/office/drawing/2014/main" id="{A96819E7-C316-09FD-4666-D8A84A266582}"/>
              </a:ext>
            </a:extLst>
          </p:cNvPr>
          <p:cNvGrpSpPr/>
          <p:nvPr/>
        </p:nvGrpSpPr>
        <p:grpSpPr>
          <a:xfrm>
            <a:off x="1121003" y="1628608"/>
            <a:ext cx="6753138" cy="3185832"/>
            <a:chOff x="1937857" y="1213938"/>
            <a:chExt cx="6753138" cy="3185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A94F9F-3214-FC0D-6F54-4D0BDE528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7857" y="1213938"/>
              <a:ext cx="6753138" cy="3185832"/>
            </a:xfrm>
            <a:prstGeom prst="rect">
              <a:avLst/>
            </a:prstGeom>
          </p:spPr>
        </p:pic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F27E4A2C-DFCB-6697-16BA-28F9307A6CF2}"/>
                </a:ext>
              </a:extLst>
            </p:cNvPr>
            <p:cNvSpPr/>
            <p:nvPr/>
          </p:nvSpPr>
          <p:spPr>
            <a:xfrm rot="1644173">
              <a:off x="5279651" y="2794798"/>
              <a:ext cx="502990" cy="111739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4BF78F-20EB-C88B-5012-8CA5F4B6A84A}"/>
              </a:ext>
            </a:extLst>
          </p:cNvPr>
          <p:cNvSpPr txBox="1"/>
          <p:nvPr/>
        </p:nvSpPr>
        <p:spPr>
          <a:xfrm>
            <a:off x="0" y="481444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hlinkClick r:id="rId4"/>
              </a:rPr>
              <a:t>www.gsa.gov/osdbu</a:t>
            </a:r>
            <a:r>
              <a:rPr lang="en-US" sz="2000" b="1" dirty="0"/>
              <a:t> - Events and contacts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hlinkClick r:id="rId5"/>
              </a:rPr>
              <a:t>www.gsa.gov/smallbizsupport</a:t>
            </a:r>
            <a:endParaRPr lang="en-US" sz="2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4294967295"/>
          </p:nvPr>
        </p:nvSpPr>
        <p:spPr>
          <a:xfrm>
            <a:off x="287676" y="2895600"/>
            <a:ext cx="8399124" cy="1779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66B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Jerry Smith: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Jerry.D.Smith@gsa.gov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Michelle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Simoes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Michelle.Simoes@gsa.gov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 descr="Clipboard notepad, cup of coffee, and ink pen on a wood table."/>
          <p:cNvSpPr/>
          <p:nvPr/>
        </p:nvSpPr>
        <p:spPr>
          <a:xfrm>
            <a:off x="-1" y="1436914"/>
            <a:ext cx="4524499" cy="54210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86240" y="4765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120736" y="1757548"/>
            <a:ext cx="5094514" cy="510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OSDBU Overview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What is a Capability Statement?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Tools to create your Capability Statement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Examples of Capability Statements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 for Marketing Literature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01238" y="454232"/>
            <a:ext cx="7772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Overview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 descr="To people shaking hands with graph documents on a table."/>
          <p:cNvSpPr txBox="1"/>
          <p:nvPr/>
        </p:nvSpPr>
        <p:spPr>
          <a:xfrm>
            <a:off x="-1" y="1472540"/>
            <a:ext cx="5100600" cy="538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560123" y="1436915"/>
            <a:ext cx="4584000" cy="5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GSA’s mission is to deliver value and savings in real estate, acquisition, technology and other mission support services across the Federal government.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is the Federal government’s procurement expert, helping other agencies acquire space, products, and services needed from commercial sources.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Buildings Service, (PBS), provides real estate space, architecture, interior design, and construction to Federal agencies.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Federal Acquisition Service (FAS) delivers a vast number of commercial goods and services, at the best value, across government.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327" y="3581495"/>
            <a:ext cx="640200" cy="640200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64" y="4598455"/>
            <a:ext cx="640200" cy="6402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2564555"/>
            <a:ext cx="640200" cy="640200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1574864"/>
            <a:ext cx="640200" cy="6402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 descr="https://lh5.googleusercontent.com/gTi8pYjdbWKQAFjm6HAMzHLGLF8RBP0BpXQKd52TBCjty4CzJhYajH-HTkmIidhgr9uv0b7C6togDfMzNLSvQzeNnjry_W8fHmWjki4TwSaoc_CnfrBdxOx3fMUdBmAdR0N6pPjKT9K63xx9z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80" y="1982500"/>
            <a:ext cx="679704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783572" y="4167963"/>
            <a:ext cx="2211572" cy="25837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1:   Boston, MA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2:   New York, NY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3:   Philadelphia, PA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4:   Atlanta, GA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5:   Chicago, IL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6:   Kansas City, MO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7:   Ft. Worth, TX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8:   Denver, CO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9:   San Francisco, CA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10:  Auburn, WA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11:  Washington, DC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053959" y="1528920"/>
            <a:ext cx="2375338" cy="352432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GSA’S Regional Offices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16319" y="567756"/>
            <a:ext cx="7321626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Capability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543673" y="2075381"/>
            <a:ext cx="79942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a critical marketing tool to help you look your best during your initial outreach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could be referred to as a “Business Resume”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You can have more than one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16319" y="567756"/>
            <a:ext cx="7321626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Capability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349322" y="1561673"/>
            <a:ext cx="8219814" cy="4640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A </a:t>
            </a:r>
            <a:r>
              <a:rPr lang="en-US" sz="2400" b="1" u="sng" dirty="0"/>
              <a:t>Capability Statement</a:t>
            </a:r>
            <a:r>
              <a:rPr lang="en-US" sz="2400" b="1" dirty="0"/>
              <a:t> helps you be as successful as possible, no matter what size company you represent.  Successful firms use their Capability Statement for a number of purposes: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Required in many government registration processes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 door-opener to new agencies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qualification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past performance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will set you apart from your competitors</a:t>
            </a:r>
          </a:p>
        </p:txBody>
      </p:sp>
    </p:spTree>
    <p:extLst>
      <p:ext uri="{BB962C8B-B14F-4D97-AF65-F5344CB8AC3E}">
        <p14:creationId xmlns:p14="http://schemas.microsoft.com/office/powerpoint/2010/main" val="26247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Capability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230505" y="1650061"/>
            <a:ext cx="8682990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purpose is for marketing outreach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Helps Contracting Officers (CO) drill down to your key areas of expertise quickly and 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information about awards, certifications &amp; current/past clients, your capability statement will help you to: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a level of expertise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business maturity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 sense of trust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A Capability Statement is NOT…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82219" y="1650061"/>
            <a:ext cx="733127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A PowerPoint presentation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More than two sides of one page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.jpg or .</a:t>
            </a:r>
            <a:r>
              <a:rPr lang="en-US" sz="2800" b="1" dirty="0" err="1"/>
              <a:t>tif</a:t>
            </a:r>
            <a:r>
              <a:rPr lang="en-US" sz="2800" b="1" dirty="0"/>
              <a:t> file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large file over 1MB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personal resume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Capability Brief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8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Simple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304819" y="1650061"/>
            <a:ext cx="7608676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Use bullet points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Short sentence fragments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long narratives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Simple language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“trade” language or jargon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Call the document a “Capability Statement”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Show branding and logo elements</a:t>
            </a:r>
          </a:p>
          <a:p>
            <a:pPr marL="25400" indent="0"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02577"/>
      </p:ext>
    </p:extLst>
  </p:cSld>
  <p:clrMapOvr>
    <a:masterClrMapping/>
  </p:clrMapOvr>
</p:sld>
</file>

<file path=ppt/theme/theme1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8750</TotalTime>
  <Words>667</Words>
  <Application>Microsoft Office PowerPoint</Application>
  <PresentationFormat>On-screen Show (4:3)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</vt:lpstr>
      <vt:lpstr>Calibri</vt:lpstr>
      <vt:lpstr>Wingdings</vt:lpstr>
      <vt:lpstr>GSA PRESENTATION V1</vt:lpstr>
      <vt:lpstr>Capability Statements    </vt:lpstr>
      <vt:lpstr>Today’s Agenda</vt:lpstr>
      <vt:lpstr>GSA Overview</vt:lpstr>
      <vt:lpstr> GSA OSDBU OVERVIEW </vt:lpstr>
      <vt:lpstr>What is a Capability Statement? </vt:lpstr>
      <vt:lpstr>What is a Capability Statement? </vt:lpstr>
      <vt:lpstr>  Capability Statements</vt:lpstr>
      <vt:lpstr>  A Capability Statement is NOT…</vt:lpstr>
      <vt:lpstr>  Keep It Simple</vt:lpstr>
      <vt:lpstr>  Examples of Capability Statements</vt:lpstr>
      <vt:lpstr>  Examples of Capability Statements</vt:lpstr>
      <vt:lpstr>  Marketing Literature Tips</vt:lpstr>
      <vt:lpstr>  Marketing Literature Tips</vt:lpstr>
      <vt:lpstr>  Marketing Literature Tips</vt:lpstr>
      <vt:lpstr>Additional Resources: </vt:lpstr>
      <vt:lpstr>Contact Our Regional Staff</vt:lpstr>
      <vt:lpstr>QUESTIONS ?  Jerry Smith:  Jerry.D.Smith@gsa.gov Michelle Simoes: Michelle.Simoes@gsa.gov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MichelleDSimoes</dc:creator>
  <cp:lastModifiedBy>YolandaGJohnson</cp:lastModifiedBy>
  <cp:revision>11</cp:revision>
  <dcterms:modified xsi:type="dcterms:W3CDTF">2023-12-13T18:46:37Z</dcterms:modified>
</cp:coreProperties>
</file>