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76.jpg" ContentType="image/jpg"/>
  <Override PartName="/ppt/media/image80.jpg" ContentType="image/jpg"/>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handoutMasterIdLst>
    <p:handoutMasterId r:id="rId51"/>
  </p:handoutMasterIdLst>
  <p:sldIdLst>
    <p:sldId id="270" r:id="rId5"/>
    <p:sldId id="333" r:id="rId6"/>
    <p:sldId id="289" r:id="rId7"/>
    <p:sldId id="279" r:id="rId8"/>
    <p:sldId id="293" r:id="rId9"/>
    <p:sldId id="275" r:id="rId10"/>
    <p:sldId id="320" r:id="rId11"/>
    <p:sldId id="321" r:id="rId12"/>
    <p:sldId id="306" r:id="rId13"/>
    <p:sldId id="281" r:id="rId14"/>
    <p:sldId id="299" r:id="rId15"/>
    <p:sldId id="303" r:id="rId16"/>
    <p:sldId id="295" r:id="rId17"/>
    <p:sldId id="284" r:id="rId18"/>
    <p:sldId id="311" r:id="rId19"/>
    <p:sldId id="307" r:id="rId20"/>
    <p:sldId id="302" r:id="rId21"/>
    <p:sldId id="312" r:id="rId22"/>
    <p:sldId id="313" r:id="rId23"/>
    <p:sldId id="359" r:id="rId24"/>
    <p:sldId id="286" r:id="rId25"/>
    <p:sldId id="393" r:id="rId26"/>
    <p:sldId id="407" r:id="rId27"/>
    <p:sldId id="396" r:id="rId28"/>
    <p:sldId id="397" r:id="rId29"/>
    <p:sldId id="406" r:id="rId30"/>
    <p:sldId id="398" r:id="rId31"/>
    <p:sldId id="399" r:id="rId32"/>
    <p:sldId id="400" r:id="rId33"/>
    <p:sldId id="401" r:id="rId34"/>
    <p:sldId id="402" r:id="rId35"/>
    <p:sldId id="404" r:id="rId36"/>
    <p:sldId id="377" r:id="rId37"/>
    <p:sldId id="329" r:id="rId38"/>
    <p:sldId id="330" r:id="rId39"/>
    <p:sldId id="405" r:id="rId40"/>
    <p:sldId id="360" r:id="rId41"/>
    <p:sldId id="372" r:id="rId42"/>
    <p:sldId id="378" r:id="rId43"/>
    <p:sldId id="374" r:id="rId44"/>
    <p:sldId id="334" r:id="rId45"/>
    <p:sldId id="337" r:id="rId46"/>
    <p:sldId id="375" r:id="rId47"/>
    <p:sldId id="376" r:id="rId48"/>
    <p:sldId id="33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39"/>
    <a:srgbClr val="C63937"/>
    <a:srgbClr val="C1671C"/>
    <a:srgbClr val="53A448"/>
    <a:srgbClr val="C69F41"/>
    <a:srgbClr val="00A1D6"/>
    <a:srgbClr val="46A0D1"/>
    <a:srgbClr val="939598"/>
    <a:srgbClr val="A7A9AC"/>
    <a:srgbClr val="B9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2" autoAdjust="0"/>
    <p:restoredTop sz="96357" autoAdjust="0"/>
  </p:normalViewPr>
  <p:slideViewPr>
    <p:cSldViewPr snapToGrid="0">
      <p:cViewPr varScale="1">
        <p:scale>
          <a:sx n="110" d="100"/>
          <a:sy n="110" d="100"/>
        </p:scale>
        <p:origin x="348" y="114"/>
      </p:cViewPr>
      <p:guideLst>
        <p:guide orient="horz" pos="2160"/>
        <p:guide pos="3840"/>
      </p:guideLst>
    </p:cSldViewPr>
  </p:slideViewPr>
  <p:outlineViewPr>
    <p:cViewPr>
      <p:scale>
        <a:sx n="33" d="100"/>
        <a:sy n="33" d="100"/>
      </p:scale>
      <p:origin x="0" y="-20598"/>
    </p:cViewPr>
  </p:outlineViewPr>
  <p:notesTextViewPr>
    <p:cViewPr>
      <p:scale>
        <a:sx n="3" d="2"/>
        <a:sy n="3" d="2"/>
      </p:scale>
      <p:origin x="0" y="0"/>
    </p:cViewPr>
  </p:notesTextViewPr>
  <p:sorterViewPr>
    <p:cViewPr varScale="1">
      <p:scale>
        <a:sx n="1" d="1"/>
        <a:sy n="1" d="1"/>
      </p:scale>
      <p:origin x="0" y="-1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Webinar Registrations Since Inception</a:t>
            </a:r>
          </a:p>
        </c:rich>
      </c:tx>
      <c:layout>
        <c:manualLayout>
          <c:xMode val="edge"/>
          <c:yMode val="edge"/>
          <c:x val="0.36443986013371776"/>
          <c:y val="1.144715212656764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242372871882132E-2"/>
          <c:y val="0.14227184288531097"/>
          <c:w val="0.93788423102690244"/>
          <c:h val="0.39353965082722869"/>
        </c:manualLayout>
      </c:layout>
      <c:lineChart>
        <c:grouping val="standard"/>
        <c:varyColors val="0"/>
        <c:ser>
          <c:idx val="0"/>
          <c:order val="0"/>
          <c:tx>
            <c:strRef>
              <c:f>Sheet1!$B$1</c:f>
              <c:strCache>
                <c:ptCount val="1"/>
                <c:pt idx="0">
                  <c:v>Total</c:v>
                </c:pt>
              </c:strCache>
            </c:strRef>
          </c:tx>
          <c:spPr>
            <a:ln w="28575" cap="rnd">
              <a:solidFill>
                <a:schemeClr val="accent1"/>
              </a:solidFill>
              <a:round/>
            </a:ln>
            <a:effectLst/>
          </c:spPr>
          <c:marker>
            <c:symbol val="none"/>
          </c:marker>
          <c:cat>
            <c:strRef>
              <c:f>Sheet1!$A$2:$A$47</c:f>
              <c:strCache>
                <c:ptCount val="46"/>
                <c:pt idx="0">
                  <c:v>13-Apr</c:v>
                </c:pt>
                <c:pt idx="1">
                  <c:v>29-Apr</c:v>
                </c:pt>
                <c:pt idx="2">
                  <c:v>7-May</c:v>
                </c:pt>
                <c:pt idx="3">
                  <c:v>14-May</c:v>
                </c:pt>
                <c:pt idx="4">
                  <c:v>18-May</c:v>
                </c:pt>
                <c:pt idx="5">
                  <c:v>25 May 1p</c:v>
                </c:pt>
                <c:pt idx="6">
                  <c:v>25 May 2pm</c:v>
                </c:pt>
                <c:pt idx="7">
                  <c:v>2-Jun</c:v>
                </c:pt>
                <c:pt idx="8">
                  <c:v>7-Jun</c:v>
                </c:pt>
                <c:pt idx="9">
                  <c:v>15-Jun</c:v>
                </c:pt>
                <c:pt idx="10">
                  <c:v>22-Jun</c:v>
                </c:pt>
                <c:pt idx="11">
                  <c:v>1-Jul</c:v>
                </c:pt>
                <c:pt idx="12">
                  <c:v>8-Jul</c:v>
                </c:pt>
                <c:pt idx="13">
                  <c:v>20-Jul</c:v>
                </c:pt>
                <c:pt idx="14">
                  <c:v>27 July BC</c:v>
                </c:pt>
                <c:pt idx="15">
                  <c:v>3-Aug</c:v>
                </c:pt>
                <c:pt idx="16">
                  <c:v>10-Aug</c:v>
                </c:pt>
                <c:pt idx="17">
                  <c:v>24 Aug DC3 </c:v>
                </c:pt>
                <c:pt idx="18">
                  <c:v>31-Aug</c:v>
                </c:pt>
                <c:pt idx="19">
                  <c:v>7-Sep</c:v>
                </c:pt>
                <c:pt idx="20">
                  <c:v>14-Sep</c:v>
                </c:pt>
                <c:pt idx="21">
                  <c:v>21-Sep</c:v>
                </c:pt>
                <c:pt idx="22">
                  <c:v>30 Sep  Public</c:v>
                </c:pt>
                <c:pt idx="23">
                  <c:v>5-Oct</c:v>
                </c:pt>
                <c:pt idx="24">
                  <c:v>12-13 Oct BC Public</c:v>
                </c:pt>
                <c:pt idx="25">
                  <c:v>19-Oct</c:v>
                </c:pt>
                <c:pt idx="26">
                  <c:v>26 Oct Public</c:v>
                </c:pt>
                <c:pt idx="27">
                  <c:v>2-Nov</c:v>
                </c:pt>
                <c:pt idx="28">
                  <c:v>9-Nov</c:v>
                </c:pt>
                <c:pt idx="29">
                  <c:v>16-Nov</c:v>
                </c:pt>
                <c:pt idx="30">
                  <c:v>23-Nov</c:v>
                </c:pt>
                <c:pt idx="31">
                  <c:v>7-Dec</c:v>
                </c:pt>
                <c:pt idx="32">
                  <c:v>Dec 14 Public</c:v>
                </c:pt>
                <c:pt idx="33">
                  <c:v>4-Jan</c:v>
                </c:pt>
                <c:pt idx="34">
                  <c:v>11-Jan</c:v>
                </c:pt>
                <c:pt idx="35">
                  <c:v>18-Jan</c:v>
                </c:pt>
                <c:pt idx="36">
                  <c:v>25-Jan</c:v>
                </c:pt>
                <c:pt idx="37">
                  <c:v>1-Feb</c:v>
                </c:pt>
                <c:pt idx="38">
                  <c:v>8-Feb</c:v>
                </c:pt>
                <c:pt idx="39">
                  <c:v>15-Feb</c:v>
                </c:pt>
                <c:pt idx="40">
                  <c:v>22-Feb</c:v>
                </c:pt>
                <c:pt idx="41">
                  <c:v>1-Mar</c:v>
                </c:pt>
                <c:pt idx="42">
                  <c:v>8-Mar</c:v>
                </c:pt>
                <c:pt idx="43">
                  <c:v>15-Mar</c:v>
                </c:pt>
                <c:pt idx="44">
                  <c:v>16-Mar BootCamp</c:v>
                </c:pt>
                <c:pt idx="45">
                  <c:v> </c:v>
                </c:pt>
              </c:strCache>
            </c:strRef>
          </c:cat>
          <c:val>
            <c:numRef>
              <c:f>Sheet1!$B$2:$B$47</c:f>
              <c:numCache>
                <c:formatCode>General</c:formatCode>
                <c:ptCount val="46"/>
                <c:pt idx="0">
                  <c:v>10</c:v>
                </c:pt>
                <c:pt idx="1">
                  <c:v>16</c:v>
                </c:pt>
                <c:pt idx="2">
                  <c:v>26</c:v>
                </c:pt>
                <c:pt idx="3">
                  <c:v>50</c:v>
                </c:pt>
                <c:pt idx="4">
                  <c:v>64</c:v>
                </c:pt>
                <c:pt idx="5">
                  <c:v>79</c:v>
                </c:pt>
                <c:pt idx="6">
                  <c:v>60</c:v>
                </c:pt>
                <c:pt idx="7">
                  <c:v>78</c:v>
                </c:pt>
                <c:pt idx="8">
                  <c:v>28</c:v>
                </c:pt>
                <c:pt idx="9">
                  <c:v>113</c:v>
                </c:pt>
                <c:pt idx="10">
                  <c:v>87</c:v>
                </c:pt>
                <c:pt idx="11">
                  <c:v>140</c:v>
                </c:pt>
                <c:pt idx="12">
                  <c:v>66</c:v>
                </c:pt>
                <c:pt idx="13">
                  <c:v>76</c:v>
                </c:pt>
                <c:pt idx="14">
                  <c:v>148</c:v>
                </c:pt>
                <c:pt idx="15">
                  <c:v>60</c:v>
                </c:pt>
                <c:pt idx="16">
                  <c:v>24</c:v>
                </c:pt>
                <c:pt idx="17">
                  <c:v>180</c:v>
                </c:pt>
                <c:pt idx="18">
                  <c:v>26</c:v>
                </c:pt>
                <c:pt idx="19">
                  <c:v>56</c:v>
                </c:pt>
                <c:pt idx="20">
                  <c:v>54</c:v>
                </c:pt>
                <c:pt idx="21">
                  <c:v>33</c:v>
                </c:pt>
                <c:pt idx="22">
                  <c:v>203</c:v>
                </c:pt>
                <c:pt idx="23">
                  <c:v>56</c:v>
                </c:pt>
                <c:pt idx="24">
                  <c:v>361</c:v>
                </c:pt>
                <c:pt idx="25">
                  <c:v>43</c:v>
                </c:pt>
                <c:pt idx="26">
                  <c:v>77</c:v>
                </c:pt>
                <c:pt idx="27">
                  <c:v>59</c:v>
                </c:pt>
                <c:pt idx="28">
                  <c:v>118</c:v>
                </c:pt>
                <c:pt idx="29">
                  <c:v>137</c:v>
                </c:pt>
                <c:pt idx="30">
                  <c:v>134</c:v>
                </c:pt>
                <c:pt idx="31">
                  <c:v>157</c:v>
                </c:pt>
                <c:pt idx="32">
                  <c:v>189</c:v>
                </c:pt>
                <c:pt idx="33">
                  <c:v>91</c:v>
                </c:pt>
                <c:pt idx="34">
                  <c:v>111</c:v>
                </c:pt>
                <c:pt idx="35">
                  <c:v>108</c:v>
                </c:pt>
                <c:pt idx="36">
                  <c:v>139</c:v>
                </c:pt>
                <c:pt idx="37">
                  <c:v>128</c:v>
                </c:pt>
                <c:pt idx="38">
                  <c:v>266</c:v>
                </c:pt>
                <c:pt idx="39">
                  <c:v>320</c:v>
                </c:pt>
                <c:pt idx="40">
                  <c:v>294</c:v>
                </c:pt>
                <c:pt idx="41">
                  <c:v>303</c:v>
                </c:pt>
                <c:pt idx="42">
                  <c:v>289</c:v>
                </c:pt>
                <c:pt idx="43">
                  <c:v>286</c:v>
                </c:pt>
                <c:pt idx="44">
                  <c:v>1076</c:v>
                </c:pt>
              </c:numCache>
            </c:numRef>
          </c:val>
          <c:smooth val="0"/>
          <c:extLst>
            <c:ext xmlns:c16="http://schemas.microsoft.com/office/drawing/2014/chart" uri="{C3380CC4-5D6E-409C-BE32-E72D297353CC}">
              <c16:uniqueId val="{00000000-2952-4428-8A14-4C88CAFB2AD7}"/>
            </c:ext>
          </c:extLst>
        </c:ser>
        <c:ser>
          <c:idx val="1"/>
          <c:order val="1"/>
          <c:tx>
            <c:strRef>
              <c:f>Sheet1!$C$1</c:f>
              <c:strCache>
                <c:ptCount val="1"/>
                <c:pt idx="0">
                  <c:v>DAF</c:v>
                </c:pt>
              </c:strCache>
            </c:strRef>
          </c:tx>
          <c:spPr>
            <a:ln w="28575" cap="rnd">
              <a:solidFill>
                <a:schemeClr val="accent2"/>
              </a:solidFill>
              <a:round/>
            </a:ln>
            <a:effectLst/>
          </c:spPr>
          <c:marker>
            <c:symbol val="none"/>
          </c:marker>
          <c:cat>
            <c:strRef>
              <c:f>Sheet1!$A$2:$A$47</c:f>
              <c:strCache>
                <c:ptCount val="46"/>
                <c:pt idx="0">
                  <c:v>13-Apr</c:v>
                </c:pt>
                <c:pt idx="1">
                  <c:v>29-Apr</c:v>
                </c:pt>
                <c:pt idx="2">
                  <c:v>7-May</c:v>
                </c:pt>
                <c:pt idx="3">
                  <c:v>14-May</c:v>
                </c:pt>
                <c:pt idx="4">
                  <c:v>18-May</c:v>
                </c:pt>
                <c:pt idx="5">
                  <c:v>25 May 1p</c:v>
                </c:pt>
                <c:pt idx="6">
                  <c:v>25 May 2pm</c:v>
                </c:pt>
                <c:pt idx="7">
                  <c:v>2-Jun</c:v>
                </c:pt>
                <c:pt idx="8">
                  <c:v>7-Jun</c:v>
                </c:pt>
                <c:pt idx="9">
                  <c:v>15-Jun</c:v>
                </c:pt>
                <c:pt idx="10">
                  <c:v>22-Jun</c:v>
                </c:pt>
                <c:pt idx="11">
                  <c:v>1-Jul</c:v>
                </c:pt>
                <c:pt idx="12">
                  <c:v>8-Jul</c:v>
                </c:pt>
                <c:pt idx="13">
                  <c:v>20-Jul</c:v>
                </c:pt>
                <c:pt idx="14">
                  <c:v>27 July BC</c:v>
                </c:pt>
                <c:pt idx="15">
                  <c:v>3-Aug</c:v>
                </c:pt>
                <c:pt idx="16">
                  <c:v>10-Aug</c:v>
                </c:pt>
                <c:pt idx="17">
                  <c:v>24 Aug DC3 </c:v>
                </c:pt>
                <c:pt idx="18">
                  <c:v>31-Aug</c:v>
                </c:pt>
                <c:pt idx="19">
                  <c:v>7-Sep</c:v>
                </c:pt>
                <c:pt idx="20">
                  <c:v>14-Sep</c:v>
                </c:pt>
                <c:pt idx="21">
                  <c:v>21-Sep</c:v>
                </c:pt>
                <c:pt idx="22">
                  <c:v>30 Sep  Public</c:v>
                </c:pt>
                <c:pt idx="23">
                  <c:v>5-Oct</c:v>
                </c:pt>
                <c:pt idx="24">
                  <c:v>12-13 Oct BC Public</c:v>
                </c:pt>
                <c:pt idx="25">
                  <c:v>19-Oct</c:v>
                </c:pt>
                <c:pt idx="26">
                  <c:v>26 Oct Public</c:v>
                </c:pt>
                <c:pt idx="27">
                  <c:v>2-Nov</c:v>
                </c:pt>
                <c:pt idx="28">
                  <c:v>9-Nov</c:v>
                </c:pt>
                <c:pt idx="29">
                  <c:v>16-Nov</c:v>
                </c:pt>
                <c:pt idx="30">
                  <c:v>23-Nov</c:v>
                </c:pt>
                <c:pt idx="31">
                  <c:v>7-Dec</c:v>
                </c:pt>
                <c:pt idx="32">
                  <c:v>Dec 14 Public</c:v>
                </c:pt>
                <c:pt idx="33">
                  <c:v>4-Jan</c:v>
                </c:pt>
                <c:pt idx="34">
                  <c:v>11-Jan</c:v>
                </c:pt>
                <c:pt idx="35">
                  <c:v>18-Jan</c:v>
                </c:pt>
                <c:pt idx="36">
                  <c:v>25-Jan</c:v>
                </c:pt>
                <c:pt idx="37">
                  <c:v>1-Feb</c:v>
                </c:pt>
                <c:pt idx="38">
                  <c:v>8-Feb</c:v>
                </c:pt>
                <c:pt idx="39">
                  <c:v>15-Feb</c:v>
                </c:pt>
                <c:pt idx="40">
                  <c:v>22-Feb</c:v>
                </c:pt>
                <c:pt idx="41">
                  <c:v>1-Mar</c:v>
                </c:pt>
                <c:pt idx="42">
                  <c:v>8-Mar</c:v>
                </c:pt>
                <c:pt idx="43">
                  <c:v>15-Mar</c:v>
                </c:pt>
                <c:pt idx="44">
                  <c:v>16-Mar BootCamp</c:v>
                </c:pt>
                <c:pt idx="45">
                  <c:v> </c:v>
                </c:pt>
              </c:strCache>
            </c:strRef>
          </c:cat>
          <c:val>
            <c:numRef>
              <c:f>Sheet1!$C$2:$C$47</c:f>
              <c:numCache>
                <c:formatCode>General</c:formatCode>
                <c:ptCount val="46"/>
                <c:pt idx="0">
                  <c:v>10</c:v>
                </c:pt>
                <c:pt idx="1">
                  <c:v>16</c:v>
                </c:pt>
                <c:pt idx="2">
                  <c:v>26</c:v>
                </c:pt>
                <c:pt idx="3">
                  <c:v>50</c:v>
                </c:pt>
                <c:pt idx="4">
                  <c:v>64</c:v>
                </c:pt>
                <c:pt idx="5">
                  <c:v>79</c:v>
                </c:pt>
                <c:pt idx="6">
                  <c:v>60</c:v>
                </c:pt>
                <c:pt idx="7">
                  <c:v>78</c:v>
                </c:pt>
                <c:pt idx="8">
                  <c:v>28</c:v>
                </c:pt>
                <c:pt idx="9">
                  <c:v>113</c:v>
                </c:pt>
                <c:pt idx="10">
                  <c:v>87</c:v>
                </c:pt>
                <c:pt idx="11">
                  <c:v>140</c:v>
                </c:pt>
                <c:pt idx="12">
                  <c:v>66</c:v>
                </c:pt>
                <c:pt idx="13">
                  <c:v>76</c:v>
                </c:pt>
                <c:pt idx="14">
                  <c:v>148</c:v>
                </c:pt>
                <c:pt idx="15">
                  <c:v>60</c:v>
                </c:pt>
                <c:pt idx="16">
                  <c:v>24</c:v>
                </c:pt>
                <c:pt idx="17">
                  <c:v>180</c:v>
                </c:pt>
                <c:pt idx="18">
                  <c:v>26</c:v>
                </c:pt>
                <c:pt idx="19">
                  <c:v>56</c:v>
                </c:pt>
                <c:pt idx="20">
                  <c:v>54</c:v>
                </c:pt>
                <c:pt idx="21">
                  <c:v>31</c:v>
                </c:pt>
                <c:pt idx="22">
                  <c:v>203</c:v>
                </c:pt>
                <c:pt idx="23">
                  <c:v>56</c:v>
                </c:pt>
                <c:pt idx="24">
                  <c:v>337</c:v>
                </c:pt>
                <c:pt idx="25">
                  <c:v>34</c:v>
                </c:pt>
                <c:pt idx="26">
                  <c:v>52</c:v>
                </c:pt>
                <c:pt idx="27">
                  <c:v>41</c:v>
                </c:pt>
                <c:pt idx="28">
                  <c:v>87</c:v>
                </c:pt>
                <c:pt idx="29">
                  <c:v>103</c:v>
                </c:pt>
                <c:pt idx="30">
                  <c:v>91</c:v>
                </c:pt>
                <c:pt idx="31">
                  <c:v>115</c:v>
                </c:pt>
                <c:pt idx="32">
                  <c:v>126</c:v>
                </c:pt>
                <c:pt idx="33">
                  <c:v>70</c:v>
                </c:pt>
                <c:pt idx="34">
                  <c:v>81</c:v>
                </c:pt>
                <c:pt idx="35">
                  <c:v>82</c:v>
                </c:pt>
                <c:pt idx="36">
                  <c:v>104</c:v>
                </c:pt>
                <c:pt idx="37">
                  <c:v>100</c:v>
                </c:pt>
                <c:pt idx="38">
                  <c:v>171</c:v>
                </c:pt>
                <c:pt idx="39">
                  <c:v>197</c:v>
                </c:pt>
                <c:pt idx="40">
                  <c:v>180</c:v>
                </c:pt>
                <c:pt idx="41">
                  <c:v>182</c:v>
                </c:pt>
                <c:pt idx="42">
                  <c:v>157</c:v>
                </c:pt>
                <c:pt idx="43">
                  <c:v>145</c:v>
                </c:pt>
                <c:pt idx="44">
                  <c:v>531</c:v>
                </c:pt>
              </c:numCache>
            </c:numRef>
          </c:val>
          <c:smooth val="0"/>
          <c:extLst>
            <c:ext xmlns:c16="http://schemas.microsoft.com/office/drawing/2014/chart" uri="{C3380CC4-5D6E-409C-BE32-E72D297353CC}">
              <c16:uniqueId val="{00000001-2952-4428-8A14-4C88CAFB2AD7}"/>
            </c:ext>
          </c:extLst>
        </c:ser>
        <c:ser>
          <c:idx val="2"/>
          <c:order val="2"/>
          <c:tx>
            <c:strRef>
              <c:f>Sheet1!$D$1</c:f>
              <c:strCache>
                <c:ptCount val="1"/>
                <c:pt idx="0">
                  <c:v>Other</c:v>
                </c:pt>
              </c:strCache>
            </c:strRef>
          </c:tx>
          <c:spPr>
            <a:ln w="28575" cap="rnd">
              <a:solidFill>
                <a:schemeClr val="accent3"/>
              </a:solidFill>
              <a:round/>
            </a:ln>
            <a:effectLst/>
          </c:spPr>
          <c:marker>
            <c:symbol val="none"/>
          </c:marker>
          <c:cat>
            <c:strRef>
              <c:f>Sheet1!$A$2:$A$47</c:f>
              <c:strCache>
                <c:ptCount val="46"/>
                <c:pt idx="0">
                  <c:v>13-Apr</c:v>
                </c:pt>
                <c:pt idx="1">
                  <c:v>29-Apr</c:v>
                </c:pt>
                <c:pt idx="2">
                  <c:v>7-May</c:v>
                </c:pt>
                <c:pt idx="3">
                  <c:v>14-May</c:v>
                </c:pt>
                <c:pt idx="4">
                  <c:v>18-May</c:v>
                </c:pt>
                <c:pt idx="5">
                  <c:v>25 May 1p</c:v>
                </c:pt>
                <c:pt idx="6">
                  <c:v>25 May 2pm</c:v>
                </c:pt>
                <c:pt idx="7">
                  <c:v>2-Jun</c:v>
                </c:pt>
                <c:pt idx="8">
                  <c:v>7-Jun</c:v>
                </c:pt>
                <c:pt idx="9">
                  <c:v>15-Jun</c:v>
                </c:pt>
                <c:pt idx="10">
                  <c:v>22-Jun</c:v>
                </c:pt>
                <c:pt idx="11">
                  <c:v>1-Jul</c:v>
                </c:pt>
                <c:pt idx="12">
                  <c:v>8-Jul</c:v>
                </c:pt>
                <c:pt idx="13">
                  <c:v>20-Jul</c:v>
                </c:pt>
                <c:pt idx="14">
                  <c:v>27 July BC</c:v>
                </c:pt>
                <c:pt idx="15">
                  <c:v>3-Aug</c:v>
                </c:pt>
                <c:pt idx="16">
                  <c:v>10-Aug</c:v>
                </c:pt>
                <c:pt idx="17">
                  <c:v>24 Aug DC3 </c:v>
                </c:pt>
                <c:pt idx="18">
                  <c:v>31-Aug</c:v>
                </c:pt>
                <c:pt idx="19">
                  <c:v>7-Sep</c:v>
                </c:pt>
                <c:pt idx="20">
                  <c:v>14-Sep</c:v>
                </c:pt>
                <c:pt idx="21">
                  <c:v>21-Sep</c:v>
                </c:pt>
                <c:pt idx="22">
                  <c:v>30 Sep  Public</c:v>
                </c:pt>
                <c:pt idx="23">
                  <c:v>5-Oct</c:v>
                </c:pt>
                <c:pt idx="24">
                  <c:v>12-13 Oct BC Public</c:v>
                </c:pt>
                <c:pt idx="25">
                  <c:v>19-Oct</c:v>
                </c:pt>
                <c:pt idx="26">
                  <c:v>26 Oct Public</c:v>
                </c:pt>
                <c:pt idx="27">
                  <c:v>2-Nov</c:v>
                </c:pt>
                <c:pt idx="28">
                  <c:v>9-Nov</c:v>
                </c:pt>
                <c:pt idx="29">
                  <c:v>16-Nov</c:v>
                </c:pt>
                <c:pt idx="30">
                  <c:v>23-Nov</c:v>
                </c:pt>
                <c:pt idx="31">
                  <c:v>7-Dec</c:v>
                </c:pt>
                <c:pt idx="32">
                  <c:v>Dec 14 Public</c:v>
                </c:pt>
                <c:pt idx="33">
                  <c:v>4-Jan</c:v>
                </c:pt>
                <c:pt idx="34">
                  <c:v>11-Jan</c:v>
                </c:pt>
                <c:pt idx="35">
                  <c:v>18-Jan</c:v>
                </c:pt>
                <c:pt idx="36">
                  <c:v>25-Jan</c:v>
                </c:pt>
                <c:pt idx="37">
                  <c:v>1-Feb</c:v>
                </c:pt>
                <c:pt idx="38">
                  <c:v>8-Feb</c:v>
                </c:pt>
                <c:pt idx="39">
                  <c:v>15-Feb</c:v>
                </c:pt>
                <c:pt idx="40">
                  <c:v>22-Feb</c:v>
                </c:pt>
                <c:pt idx="41">
                  <c:v>1-Mar</c:v>
                </c:pt>
                <c:pt idx="42">
                  <c:v>8-Mar</c:v>
                </c:pt>
                <c:pt idx="43">
                  <c:v>15-Mar</c:v>
                </c:pt>
                <c:pt idx="44">
                  <c:v>16-Mar BootCamp</c:v>
                </c:pt>
                <c:pt idx="45">
                  <c:v> </c:v>
                </c:pt>
              </c:strCache>
            </c:strRef>
          </c:cat>
          <c:val>
            <c:numRef>
              <c:f>Sheet1!$D$2:$D$47</c:f>
              <c:numCache>
                <c:formatCode>General</c:formatCode>
                <c:ptCount val="46"/>
                <c:pt idx="3">
                  <c:v>0</c:v>
                </c:pt>
                <c:pt idx="17">
                  <c:v>0</c:v>
                </c:pt>
                <c:pt idx="22">
                  <c:v>0</c:v>
                </c:pt>
                <c:pt idx="24">
                  <c:v>306</c:v>
                </c:pt>
                <c:pt idx="25">
                  <c:v>9</c:v>
                </c:pt>
                <c:pt idx="26">
                  <c:v>25</c:v>
                </c:pt>
                <c:pt idx="27">
                  <c:v>18</c:v>
                </c:pt>
                <c:pt idx="28">
                  <c:v>31</c:v>
                </c:pt>
                <c:pt idx="29">
                  <c:v>33</c:v>
                </c:pt>
                <c:pt idx="30">
                  <c:v>43</c:v>
                </c:pt>
                <c:pt idx="31">
                  <c:v>42</c:v>
                </c:pt>
                <c:pt idx="32">
                  <c:v>63</c:v>
                </c:pt>
                <c:pt idx="33">
                  <c:v>21</c:v>
                </c:pt>
                <c:pt idx="34">
                  <c:v>30</c:v>
                </c:pt>
                <c:pt idx="35">
                  <c:v>26</c:v>
                </c:pt>
                <c:pt idx="36">
                  <c:v>35</c:v>
                </c:pt>
                <c:pt idx="37">
                  <c:v>28</c:v>
                </c:pt>
                <c:pt idx="38">
                  <c:v>95</c:v>
                </c:pt>
                <c:pt idx="39">
                  <c:v>123</c:v>
                </c:pt>
                <c:pt idx="40">
                  <c:v>114</c:v>
                </c:pt>
                <c:pt idx="41">
                  <c:v>121</c:v>
                </c:pt>
                <c:pt idx="42">
                  <c:v>132</c:v>
                </c:pt>
                <c:pt idx="43">
                  <c:v>141</c:v>
                </c:pt>
                <c:pt idx="44">
                  <c:v>545</c:v>
                </c:pt>
              </c:numCache>
            </c:numRef>
          </c:val>
          <c:smooth val="0"/>
          <c:extLst>
            <c:ext xmlns:c16="http://schemas.microsoft.com/office/drawing/2014/chart" uri="{C3380CC4-5D6E-409C-BE32-E72D297353CC}">
              <c16:uniqueId val="{00000002-2952-4428-8A14-4C88CAFB2AD7}"/>
            </c:ext>
          </c:extLst>
        </c:ser>
        <c:dLbls>
          <c:showLegendKey val="0"/>
          <c:showVal val="0"/>
          <c:showCatName val="0"/>
          <c:showSerName val="0"/>
          <c:showPercent val="0"/>
          <c:showBubbleSize val="0"/>
        </c:dLbls>
        <c:smooth val="0"/>
        <c:axId val="708819624"/>
        <c:axId val="710123928"/>
      </c:lineChart>
      <c:catAx>
        <c:axId val="70881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123928"/>
        <c:crosses val="autoZero"/>
        <c:auto val="1"/>
        <c:lblAlgn val="ctr"/>
        <c:lblOffset val="100"/>
        <c:noMultiLvlLbl val="0"/>
      </c:catAx>
      <c:valAx>
        <c:axId val="710123928"/>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81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0.50504</cdr:x>
      <cdr:y>0.38346</cdr:y>
    </cdr:from>
    <cdr:to>
      <cdr:x>0.52065</cdr:x>
      <cdr:y>0.40859</cdr:y>
    </cdr:to>
    <cdr:sp macro="" textlink="">
      <cdr:nvSpPr>
        <cdr:cNvPr id="2" name="Oval 1"/>
        <cdr:cNvSpPr/>
      </cdr:nvSpPr>
      <cdr:spPr>
        <a:xfrm xmlns:a="http://schemas.openxmlformats.org/drawingml/2006/main">
          <a:off x="5059835" y="1701730"/>
          <a:ext cx="156392" cy="111522"/>
        </a:xfrm>
        <a:prstGeom xmlns:a="http://schemas.openxmlformats.org/drawingml/2006/main" prst="ellipse">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0.54398</cdr:x>
      <cdr:y>0.27059</cdr:y>
    </cdr:from>
    <cdr:to>
      <cdr:x>0.55959</cdr:x>
      <cdr:y>0.29572</cdr:y>
    </cdr:to>
    <cdr:sp macro="" textlink="">
      <cdr:nvSpPr>
        <cdr:cNvPr id="3" name="Oval 2"/>
        <cdr:cNvSpPr/>
      </cdr:nvSpPr>
      <cdr:spPr>
        <a:xfrm xmlns:a="http://schemas.openxmlformats.org/drawingml/2006/main">
          <a:off x="5449986" y="1200813"/>
          <a:ext cx="156392" cy="111522"/>
        </a:xfrm>
        <a:prstGeom xmlns:a="http://schemas.openxmlformats.org/drawingml/2006/main" prst="ellipse">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0.58222</cdr:x>
      <cdr:y>0.4586</cdr:y>
    </cdr:from>
    <cdr:to>
      <cdr:x>0.59783</cdr:x>
      <cdr:y>0.48374</cdr:y>
    </cdr:to>
    <cdr:sp macro="" textlink="">
      <cdr:nvSpPr>
        <cdr:cNvPr id="4" name="Oval 3"/>
        <cdr:cNvSpPr/>
      </cdr:nvSpPr>
      <cdr:spPr>
        <a:xfrm xmlns:a="http://schemas.openxmlformats.org/drawingml/2006/main">
          <a:off x="5833054" y="2035167"/>
          <a:ext cx="156392" cy="111567"/>
        </a:xfrm>
        <a:prstGeom xmlns:a="http://schemas.openxmlformats.org/drawingml/2006/main" prst="ellipse">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d</a:t>
          </a:r>
        </a:p>
      </cdr:txBody>
    </cdr:sp>
  </cdr:relSizeAnchor>
  <cdr:relSizeAnchor xmlns:cdr="http://schemas.openxmlformats.org/drawingml/2006/chartDrawing">
    <cdr:from>
      <cdr:x>0.70755</cdr:x>
      <cdr:y>0.38124</cdr:y>
    </cdr:from>
    <cdr:to>
      <cdr:x>0.72316</cdr:x>
      <cdr:y>0.40637</cdr:y>
    </cdr:to>
    <cdr:sp macro="" textlink="">
      <cdr:nvSpPr>
        <cdr:cNvPr id="5" name="Oval 4"/>
        <cdr:cNvSpPr/>
      </cdr:nvSpPr>
      <cdr:spPr>
        <a:xfrm xmlns:a="http://schemas.openxmlformats.org/drawingml/2006/main">
          <a:off x="7088788" y="1691840"/>
          <a:ext cx="156392" cy="111521"/>
        </a:xfrm>
        <a:prstGeom xmlns:a="http://schemas.openxmlformats.org/drawingml/2006/main" prst="ellipse">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d</a:t>
          </a:r>
        </a:p>
      </cdr:txBody>
    </cdr:sp>
  </cdr:relSizeAnchor>
  <cdr:relSizeAnchor xmlns:cdr="http://schemas.openxmlformats.org/drawingml/2006/chartDrawing">
    <cdr:from>
      <cdr:x>0.10252</cdr:x>
      <cdr:y>0.89945</cdr:y>
    </cdr:from>
    <cdr:to>
      <cdr:x>0.11813</cdr:x>
      <cdr:y>0.92459</cdr:y>
    </cdr:to>
    <cdr:sp macro="" textlink="">
      <cdr:nvSpPr>
        <cdr:cNvPr id="6" name="Oval 5"/>
        <cdr:cNvSpPr/>
      </cdr:nvSpPr>
      <cdr:spPr>
        <a:xfrm xmlns:a="http://schemas.openxmlformats.org/drawingml/2006/main">
          <a:off x="1027111" y="3444040"/>
          <a:ext cx="156411" cy="96252"/>
        </a:xfrm>
        <a:prstGeom xmlns:a="http://schemas.openxmlformats.org/drawingml/2006/main" prst="ellipse">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d</a:t>
          </a:r>
        </a:p>
      </cdr:txBody>
    </cdr:sp>
  </cdr:relSizeAnchor>
  <cdr:relSizeAnchor xmlns:cdr="http://schemas.openxmlformats.org/drawingml/2006/chartDrawing">
    <cdr:from>
      <cdr:x>0.12104</cdr:x>
      <cdr:y>0.88269</cdr:y>
    </cdr:from>
    <cdr:to>
      <cdr:x>0.21231</cdr:x>
      <cdr:y>0.95601</cdr:y>
    </cdr:to>
    <cdr:sp macro="" textlink="">
      <cdr:nvSpPr>
        <cdr:cNvPr id="7" name="TextBox 6"/>
        <cdr:cNvSpPr txBox="1"/>
      </cdr:nvSpPr>
      <cdr:spPr>
        <a:xfrm xmlns:a="http://schemas.openxmlformats.org/drawingml/2006/main">
          <a:off x="1212644" y="3379870"/>
          <a:ext cx="914400" cy="2807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Public Event</a:t>
          </a:r>
        </a:p>
      </cdr:txBody>
    </cdr:sp>
  </cdr:relSizeAnchor>
  <cdr:relSizeAnchor xmlns:cdr="http://schemas.openxmlformats.org/drawingml/2006/chartDrawing">
    <cdr:from>
      <cdr:x>0.94332</cdr:x>
      <cdr:y>0.19258</cdr:y>
    </cdr:from>
    <cdr:to>
      <cdr:x>0.96284</cdr:x>
      <cdr:y>0.44032</cdr:y>
    </cdr:to>
    <cdr:cxnSp macro="">
      <cdr:nvCxnSpPr>
        <cdr:cNvPr id="16" name="Straight Connector 15">
          <a:extLst xmlns:a="http://schemas.openxmlformats.org/drawingml/2006/main">
            <a:ext uri="{FF2B5EF4-FFF2-40B4-BE49-F238E27FC236}">
              <a16:creationId xmlns:a16="http://schemas.microsoft.com/office/drawing/2014/main" id="{8169540C-326D-2340-21B6-126289D210F6}"/>
            </a:ext>
          </a:extLst>
        </cdr:cNvPr>
        <cdr:cNvCxnSpPr/>
      </cdr:nvCxnSpPr>
      <cdr:spPr>
        <a:xfrm xmlns:a="http://schemas.openxmlformats.org/drawingml/2006/main" flipV="1">
          <a:off x="9450899" y="854608"/>
          <a:ext cx="195496" cy="1099455"/>
        </a:xfrm>
        <a:prstGeom xmlns:a="http://schemas.openxmlformats.org/drawingml/2006/main" prst="line">
          <a:avLst/>
        </a:prstGeom>
        <a:ln xmlns:a="http://schemas.openxmlformats.org/drawingml/2006/main" w="38100">
          <a:solidFill>
            <a:srgbClr val="00A1D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77EA0-BB36-4C82-82CC-E2C025076CA6}" type="datetimeFigureOut">
              <a:rPr lang="en-US" smtClean="0"/>
              <a:t>7/27/2022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4E184-E0B2-4CE3-804C-2C0F9D760ABC}" type="slidenum">
              <a:rPr lang="en-US" smtClean="0"/>
              <a:t>‹#›</a:t>
            </a:fld>
            <a:endParaRPr lang="en-US" dirty="0"/>
          </a:p>
        </p:txBody>
      </p:sp>
    </p:spTree>
    <p:extLst>
      <p:ext uri="{BB962C8B-B14F-4D97-AF65-F5344CB8AC3E}">
        <p14:creationId xmlns:p14="http://schemas.microsoft.com/office/powerpoint/2010/main" val="195459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1962A-B2F8-C645-8FA9-12309D2ABFFB}" type="datetimeFigureOut">
              <a:rPr lang="en-US" smtClean="0"/>
              <a:t>7/27/2022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62104-A977-B74F-A81D-085A9EE8CBC9}" type="slidenum">
              <a:rPr lang="en-US" smtClean="0"/>
              <a:t>‹#›</a:t>
            </a:fld>
            <a:endParaRPr lang="en-US" dirty="0"/>
          </a:p>
        </p:txBody>
      </p:sp>
    </p:spTree>
    <p:extLst>
      <p:ext uri="{BB962C8B-B14F-4D97-AF65-F5344CB8AC3E}">
        <p14:creationId xmlns:p14="http://schemas.microsoft.com/office/powerpoint/2010/main" val="172879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prs.csd.disa.mi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19041c252c90ca03957773225f517ed6&amp;term_occur=999&amp;term_src=Title:48:Chapter:2:Subchapter:H:Part:252:Subpart:252.2:252.239-7010"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law.cornell.edu/definitions/index.php?width=840&amp;height=800&amp;iframe=true&amp;def_id=f7865e1456040fe9295e6f9d837cb3eb&amp;term_occur=999&amp;term_src=Title:48:Chapter:2:Subchapter:H:Part:252:Subpart:252.2:252.239-7010" TargetMode="External"/><Relationship Id="rId4" Type="http://schemas.openxmlformats.org/officeDocument/2006/relationships/hyperlink" Target="https://www.law.cornell.edu/definitions/index.php?width=840&amp;height=800&amp;iframe=true&amp;def_id=e38358dbea266ec6fc1ee019147f3fca&amp;term_occur=999&amp;term_src=Title:48:Chapter:2:Subchapter:H:Part:252:Subpart:252.2:252.239-701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se.edu/documents/student-guides/IF141-guid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acq.osd.mil/dpap/pdi/cyber/docs/USA000261-19%20USD%20Signed%20TAB%20A.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  </a:t>
            </a:r>
            <a:r>
              <a:rPr lang="en-US" sz="1200" b="1" i="0" kern="1200" dirty="0">
                <a:solidFill>
                  <a:schemeClr val="tx1"/>
                </a:solidFill>
                <a:effectLst/>
                <a:latin typeface="+mn-lt"/>
                <a:ea typeface="+mn-ea"/>
                <a:cs typeface="+mn-cs"/>
              </a:rPr>
              <a:t>Photo by:</a:t>
            </a:r>
            <a:r>
              <a:rPr lang="en-US" sz="1200" b="0" i="0" kern="1200" dirty="0">
                <a:solidFill>
                  <a:schemeClr val="tx1"/>
                </a:solidFill>
                <a:effectLst/>
                <a:latin typeface="+mn-lt"/>
                <a:ea typeface="+mn-ea"/>
                <a:cs typeface="+mn-cs"/>
              </a:rPr>
              <a:t> Air Force photo |  </a:t>
            </a:r>
            <a:r>
              <a:rPr lang="en-US" sz="1200" b="1" i="0" kern="1200" dirty="0">
                <a:solidFill>
                  <a:schemeClr val="tx1"/>
                </a:solidFill>
                <a:effectLst/>
                <a:latin typeface="+mn-lt"/>
                <a:ea typeface="+mn-ea"/>
                <a:cs typeface="+mn-cs"/>
              </a:rPr>
              <a:t>VIRIN: </a:t>
            </a:r>
            <a:r>
              <a:rPr lang="en-US" sz="1200" b="0" i="0" kern="1200" dirty="0">
                <a:solidFill>
                  <a:schemeClr val="tx1"/>
                </a:solidFill>
                <a:effectLst/>
                <a:latin typeface="+mn-lt"/>
                <a:ea typeface="+mn-ea"/>
                <a:cs typeface="+mn-cs"/>
              </a:rPr>
              <a:t>201002-F-ZX772-001.JPG</a:t>
            </a:r>
            <a:r>
              <a:rPr lang="en-US" dirty="0"/>
              <a:t> https://www.afnwc.af.mil/News/Photos/igphoto/2002520957/</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a:t>
            </a:fld>
            <a:endParaRPr lang="en-US" dirty="0"/>
          </a:p>
        </p:txBody>
      </p:sp>
    </p:spTree>
    <p:extLst>
      <p:ext uri="{BB962C8B-B14F-4D97-AF65-F5344CB8AC3E}">
        <p14:creationId xmlns:p14="http://schemas.microsoft.com/office/powerpoint/2010/main" val="148141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https://www.acq.osd.mil/dpap/dars/dfars/html/current/252204.htm#252.204-7012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https://www.acq.osd.mil/dpap/dars/dfars/html/current/252204.htm#252.204-7020  = DFARS 7020 NIST SP 800-171 DOD ASSESSMENT REQUIREMENTS</a:t>
            </a:r>
          </a:p>
          <a:p>
            <a:endParaRPr lang="en-US" dirty="0"/>
          </a:p>
          <a:p>
            <a:endParaRPr lang="en-US" dirty="0"/>
          </a:p>
          <a:p>
            <a:r>
              <a:rPr lang="en-US" dirty="0"/>
              <a:t>https://www.acq.osd.mil/dpap/pdi/cyber/docs/NIST%20SP%20800-171%20Assessment%20Methodology%20Version%201.2%20%206.24.2020.pdf</a:t>
            </a:r>
          </a:p>
        </p:txBody>
      </p:sp>
      <p:sp>
        <p:nvSpPr>
          <p:cNvPr id="4" name="Slide Number Placeholder 3"/>
          <p:cNvSpPr>
            <a:spLocks noGrp="1"/>
          </p:cNvSpPr>
          <p:nvPr>
            <p:ph type="sldNum" sz="quarter" idx="10"/>
          </p:nvPr>
        </p:nvSpPr>
        <p:spPr/>
        <p:txBody>
          <a:bodyPr/>
          <a:lstStyle/>
          <a:p>
            <a:fld id="{C081EB57-A7CD-47E1-93C6-69ED001D43F7}" type="slidenum">
              <a:rPr lang="en-US" smtClean="0"/>
              <a:t>11</a:t>
            </a:fld>
            <a:endParaRPr lang="en-US" dirty="0"/>
          </a:p>
        </p:txBody>
      </p:sp>
    </p:spTree>
    <p:extLst>
      <p:ext uri="{BB962C8B-B14F-4D97-AF65-F5344CB8AC3E}">
        <p14:creationId xmlns:p14="http://schemas.microsoft.com/office/powerpoint/2010/main" val="24641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https://www.law.cornell.edu/cfr/text/48/252.204-7008</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13</a:t>
            </a:fld>
            <a:endParaRPr lang="en-US" dirty="0"/>
          </a:p>
        </p:txBody>
      </p:sp>
    </p:spTree>
    <p:extLst>
      <p:ext uri="{BB962C8B-B14F-4D97-AF65-F5344CB8AC3E}">
        <p14:creationId xmlns:p14="http://schemas.microsoft.com/office/powerpoint/2010/main" val="242731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https://business.defense.gov/Portals/57/Safeguarding%20Covered%20Defense%20Information%20-%20The%20Basics.pdf</a:t>
            </a:r>
          </a:p>
          <a:p>
            <a:endParaRPr lang="en-US" dirty="0"/>
          </a:p>
          <a:p>
            <a:r>
              <a:rPr lang="en-US" dirty="0"/>
              <a:t> </a:t>
            </a:r>
          </a:p>
          <a:p>
            <a:endParaRPr lang="en-US" dirty="0"/>
          </a:p>
          <a:p>
            <a:r>
              <a:rPr lang="en-US" dirty="0"/>
              <a:t> </a:t>
            </a:r>
          </a:p>
        </p:txBody>
      </p:sp>
      <p:sp>
        <p:nvSpPr>
          <p:cNvPr id="4" name="Slide Number Placeholder 3"/>
          <p:cNvSpPr>
            <a:spLocks noGrp="1"/>
          </p:cNvSpPr>
          <p:nvPr>
            <p:ph type="sldNum" sz="quarter" idx="10"/>
          </p:nvPr>
        </p:nvSpPr>
        <p:spPr/>
        <p:txBody>
          <a:bodyPr/>
          <a:lstStyle/>
          <a:p>
            <a:fld id="{3DD62104-A977-B74F-A81D-085A9EE8CBC9}" type="slidenum">
              <a:rPr lang="en-US" smtClean="0"/>
              <a:t>14</a:t>
            </a:fld>
            <a:endParaRPr lang="en-US" dirty="0"/>
          </a:p>
        </p:txBody>
      </p:sp>
    </p:spTree>
    <p:extLst>
      <p:ext uri="{BB962C8B-B14F-4D97-AF65-F5344CB8AC3E}">
        <p14:creationId xmlns:p14="http://schemas.microsoft.com/office/powerpoint/2010/main" val="39203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15</a:t>
            </a:fld>
            <a:endParaRPr lang="en-US" dirty="0"/>
          </a:p>
        </p:txBody>
      </p:sp>
    </p:spTree>
    <p:extLst>
      <p:ext uri="{BB962C8B-B14F-4D97-AF65-F5344CB8AC3E}">
        <p14:creationId xmlns:p14="http://schemas.microsoft.com/office/powerpoint/2010/main" val="1025412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16</a:t>
            </a:fld>
            <a:endParaRPr lang="en-US" dirty="0"/>
          </a:p>
        </p:txBody>
      </p:sp>
    </p:spTree>
    <p:extLst>
      <p:ext uri="{BB962C8B-B14F-4D97-AF65-F5344CB8AC3E}">
        <p14:creationId xmlns:p14="http://schemas.microsoft.com/office/powerpoint/2010/main" val="220428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NIST SP 800-171 DoD Assessment Methodology Link    </a:t>
            </a:r>
            <a:r>
              <a:rPr lang="en-US" sz="1300" dirty="0"/>
              <a:t>https://www.acq.osd.mil/dpap/pdi/cyber/docs/NIST%20SP%20800-171%20Assessment%20Methodology%20Version%201.2.1%20%206.24.2020.pdf</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17</a:t>
            </a:fld>
            <a:endParaRPr lang="en-US" dirty="0"/>
          </a:p>
        </p:txBody>
      </p:sp>
    </p:spTree>
    <p:extLst>
      <p:ext uri="{BB962C8B-B14F-4D97-AF65-F5344CB8AC3E}">
        <p14:creationId xmlns:p14="http://schemas.microsoft.com/office/powerpoint/2010/main" val="364947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from </a:t>
            </a:r>
            <a:r>
              <a:rPr lang="en-US" sz="1200" u="sng" dirty="0">
                <a:hlinkClick r:id="rId3"/>
              </a:rPr>
              <a:t>https://www.sprs.csd.disa.mil</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18</a:t>
            </a:fld>
            <a:endParaRPr lang="en-US" dirty="0"/>
          </a:p>
        </p:txBody>
      </p:sp>
    </p:spTree>
    <p:extLst>
      <p:ext uri="{BB962C8B-B14F-4D97-AF65-F5344CB8AC3E}">
        <p14:creationId xmlns:p14="http://schemas.microsoft.com/office/powerpoint/2010/main" val="104771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https://www.acquisition.gov/dfars/252.204-7021-cybersecurity-maturity-model-certification-requirements.</a:t>
            </a:r>
          </a:p>
        </p:txBody>
      </p:sp>
      <p:sp>
        <p:nvSpPr>
          <p:cNvPr id="4" name="Slide Number Placeholder 3"/>
          <p:cNvSpPr>
            <a:spLocks noGrp="1"/>
          </p:cNvSpPr>
          <p:nvPr>
            <p:ph type="sldNum" sz="quarter" idx="10"/>
          </p:nvPr>
        </p:nvSpPr>
        <p:spPr/>
        <p:txBody>
          <a:bodyPr/>
          <a:lstStyle/>
          <a:p>
            <a:fld id="{3DD62104-A977-B74F-A81D-085A9EE8CBC9}" type="slidenum">
              <a:rPr lang="en-US" smtClean="0"/>
              <a:t>21</a:t>
            </a:fld>
            <a:endParaRPr lang="en-US" dirty="0"/>
          </a:p>
        </p:txBody>
      </p:sp>
    </p:spTree>
    <p:extLst>
      <p:ext uri="{BB962C8B-B14F-4D97-AF65-F5344CB8AC3E}">
        <p14:creationId xmlns:p14="http://schemas.microsoft.com/office/powerpoint/2010/main" val="217480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  </a:t>
            </a:r>
            <a:r>
              <a:rPr lang="en-US" sz="1200" b="1" i="0" kern="1200" dirty="0">
                <a:solidFill>
                  <a:schemeClr val="tx1"/>
                </a:solidFill>
                <a:effectLst/>
                <a:latin typeface="+mn-lt"/>
                <a:ea typeface="+mn-ea"/>
                <a:cs typeface="+mn-cs"/>
              </a:rPr>
              <a:t>Photo by:</a:t>
            </a:r>
            <a:r>
              <a:rPr lang="en-US" sz="1200" b="0" i="0" kern="1200" dirty="0">
                <a:solidFill>
                  <a:schemeClr val="tx1"/>
                </a:solidFill>
                <a:effectLst/>
                <a:latin typeface="+mn-lt"/>
                <a:ea typeface="+mn-ea"/>
                <a:cs typeface="+mn-cs"/>
              </a:rPr>
              <a:t> Air Force photo |  </a:t>
            </a:r>
            <a:r>
              <a:rPr lang="en-US" sz="1200" b="1" i="0" kern="1200" dirty="0">
                <a:solidFill>
                  <a:schemeClr val="tx1"/>
                </a:solidFill>
                <a:effectLst/>
                <a:latin typeface="+mn-lt"/>
                <a:ea typeface="+mn-ea"/>
                <a:cs typeface="+mn-cs"/>
              </a:rPr>
              <a:t>VIRIN: </a:t>
            </a:r>
            <a:r>
              <a:rPr lang="en-US" sz="1200" b="0" i="0" kern="1200" dirty="0">
                <a:solidFill>
                  <a:schemeClr val="tx1"/>
                </a:solidFill>
                <a:effectLst/>
                <a:latin typeface="+mn-lt"/>
                <a:ea typeface="+mn-ea"/>
                <a:cs typeface="+mn-cs"/>
              </a:rPr>
              <a:t>201002-F-ZX772-001.JPG</a:t>
            </a:r>
            <a:r>
              <a:rPr lang="en-US" dirty="0"/>
              <a:t> https://www.afnwc.af.mil/News/Photos/igphoto/2002520957/</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24</a:t>
            </a:fld>
            <a:endParaRPr lang="en-US" dirty="0"/>
          </a:p>
        </p:txBody>
      </p:sp>
      <p:sp>
        <p:nvSpPr>
          <p:cNvPr id="5" name="Header Placeholder 4"/>
          <p:cNvSpPr>
            <a:spLocks noGrp="1"/>
          </p:cNvSpPr>
          <p:nvPr>
            <p:ph type="hdr" sz="quarter" idx="11"/>
          </p:nvPr>
        </p:nvSpPr>
        <p:spPr/>
        <p:txBody>
          <a:bodyPr/>
          <a:lstStyle/>
          <a:p>
            <a:r>
              <a:rPr lang="en-US" dirty="0"/>
              <a:t>CUI</a:t>
            </a:r>
          </a:p>
        </p:txBody>
      </p:sp>
    </p:spTree>
    <p:extLst>
      <p:ext uri="{BB962C8B-B14F-4D97-AF65-F5344CB8AC3E}">
        <p14:creationId xmlns:p14="http://schemas.microsoft.com/office/powerpoint/2010/main" val="366836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62104-A977-B74F-A81D-085A9EE8C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CUI</a:t>
            </a:r>
          </a:p>
        </p:txBody>
      </p:sp>
    </p:spTree>
    <p:extLst>
      <p:ext uri="{BB962C8B-B14F-4D97-AF65-F5344CB8AC3E}">
        <p14:creationId xmlns:p14="http://schemas.microsoft.com/office/powerpoint/2010/main" val="223627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a:t>
            </a:fld>
            <a:endParaRPr lang="en-US" dirty="0"/>
          </a:p>
        </p:txBody>
      </p:sp>
    </p:spTree>
    <p:extLst>
      <p:ext uri="{BB962C8B-B14F-4D97-AF65-F5344CB8AC3E}">
        <p14:creationId xmlns:p14="http://schemas.microsoft.com/office/powerpoint/2010/main" val="1737861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28</a:t>
            </a:fld>
            <a:endParaRPr lang="en-US" dirty="0"/>
          </a:p>
        </p:txBody>
      </p:sp>
      <p:sp>
        <p:nvSpPr>
          <p:cNvPr id="5" name="Header Placeholder 4"/>
          <p:cNvSpPr>
            <a:spLocks noGrp="1"/>
          </p:cNvSpPr>
          <p:nvPr>
            <p:ph type="hdr" sz="quarter" idx="11"/>
          </p:nvPr>
        </p:nvSpPr>
        <p:spPr/>
        <p:txBody>
          <a:bodyPr/>
          <a:lstStyle/>
          <a:p>
            <a:r>
              <a:rPr lang="en-US" dirty="0"/>
              <a:t>CUI</a:t>
            </a:r>
          </a:p>
        </p:txBody>
      </p:sp>
    </p:spTree>
    <p:extLst>
      <p:ext uri="{BB962C8B-B14F-4D97-AF65-F5344CB8AC3E}">
        <p14:creationId xmlns:p14="http://schemas.microsoft.com/office/powerpoint/2010/main" val="966873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29</a:t>
            </a:fld>
            <a:endParaRPr lang="en-US" dirty="0"/>
          </a:p>
        </p:txBody>
      </p:sp>
      <p:sp>
        <p:nvSpPr>
          <p:cNvPr id="5" name="Header Placeholder 4"/>
          <p:cNvSpPr>
            <a:spLocks noGrp="1"/>
          </p:cNvSpPr>
          <p:nvPr>
            <p:ph type="hdr" sz="quarter" idx="11"/>
          </p:nvPr>
        </p:nvSpPr>
        <p:spPr/>
        <p:txBody>
          <a:bodyPr/>
          <a:lstStyle/>
          <a:p>
            <a:r>
              <a:rPr lang="en-US" dirty="0"/>
              <a:t>CUI</a:t>
            </a:r>
          </a:p>
        </p:txBody>
      </p:sp>
    </p:spTree>
    <p:extLst>
      <p:ext uri="{BB962C8B-B14F-4D97-AF65-F5344CB8AC3E}">
        <p14:creationId xmlns:p14="http://schemas.microsoft.com/office/powerpoint/2010/main" val="4117614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www.score.org</a:t>
            </a:r>
          </a:p>
        </p:txBody>
      </p:sp>
      <p:sp>
        <p:nvSpPr>
          <p:cNvPr id="4" name="Slide Number Placeholder 3"/>
          <p:cNvSpPr>
            <a:spLocks noGrp="1"/>
          </p:cNvSpPr>
          <p:nvPr>
            <p:ph type="sldNum" sz="quarter" idx="10"/>
          </p:nvPr>
        </p:nvSpPr>
        <p:spPr/>
        <p:txBody>
          <a:bodyPr/>
          <a:lstStyle/>
          <a:p>
            <a:fld id="{3DD62104-A977-B74F-A81D-085A9EE8CBC9}" type="slidenum">
              <a:rPr lang="en-US" smtClean="0"/>
              <a:t>34</a:t>
            </a:fld>
            <a:endParaRPr lang="en-US" dirty="0"/>
          </a:p>
        </p:txBody>
      </p:sp>
    </p:spTree>
    <p:extLst>
      <p:ext uri="{BB962C8B-B14F-4D97-AF65-F5344CB8AC3E}">
        <p14:creationId xmlns:p14="http://schemas.microsoft.com/office/powerpoint/2010/main" val="253834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www.nist.gov/mep</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35</a:t>
            </a:fld>
            <a:endParaRPr lang="en-US" dirty="0"/>
          </a:p>
        </p:txBody>
      </p:sp>
    </p:spTree>
    <p:extLst>
      <p:ext uri="{BB962C8B-B14F-4D97-AF65-F5344CB8AC3E}">
        <p14:creationId xmlns:p14="http://schemas.microsoft.com/office/powerpoint/2010/main" val="3908984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https://www.cisa.gov/uscert/ncas/tips/ST04-005</a:t>
            </a:r>
          </a:p>
          <a:p>
            <a:r>
              <a:rPr lang="en-US" dirty="0"/>
              <a:t>https://www.cisa.gov/free-cybersecurity-services-and-tools</a:t>
            </a:r>
          </a:p>
        </p:txBody>
      </p:sp>
      <p:sp>
        <p:nvSpPr>
          <p:cNvPr id="4" name="Slide Number Placeholder 3"/>
          <p:cNvSpPr>
            <a:spLocks noGrp="1"/>
          </p:cNvSpPr>
          <p:nvPr>
            <p:ph type="sldNum" sz="quarter" idx="10"/>
          </p:nvPr>
        </p:nvSpPr>
        <p:spPr/>
        <p:txBody>
          <a:bodyPr/>
          <a:lstStyle/>
          <a:p>
            <a:fld id="{3DD62104-A977-B74F-A81D-085A9EE8CBC9}" type="slidenum">
              <a:rPr lang="en-US" smtClean="0"/>
              <a:t>37</a:t>
            </a:fld>
            <a:endParaRPr lang="en-US" dirty="0"/>
          </a:p>
        </p:txBody>
      </p:sp>
    </p:spTree>
    <p:extLst>
      <p:ext uri="{BB962C8B-B14F-4D97-AF65-F5344CB8AC3E}">
        <p14:creationId xmlns:p14="http://schemas.microsoft.com/office/powerpoint/2010/main" val="403378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https://dodprocurementtoolbox.com/site-pages/cybersecurity-other-resources</a:t>
            </a:r>
          </a:p>
        </p:txBody>
      </p:sp>
      <p:sp>
        <p:nvSpPr>
          <p:cNvPr id="4" name="Slide Number Placeholder 3"/>
          <p:cNvSpPr>
            <a:spLocks noGrp="1"/>
          </p:cNvSpPr>
          <p:nvPr>
            <p:ph type="sldNum" sz="quarter" idx="10"/>
          </p:nvPr>
        </p:nvSpPr>
        <p:spPr/>
        <p:txBody>
          <a:bodyPr/>
          <a:lstStyle/>
          <a:p>
            <a:fld id="{3DD62104-A977-B74F-A81D-085A9EE8CBC9}" type="slidenum">
              <a:rPr lang="en-US" smtClean="0"/>
              <a:t>41</a:t>
            </a:fld>
            <a:endParaRPr lang="en-US" dirty="0"/>
          </a:p>
        </p:txBody>
      </p:sp>
    </p:spTree>
    <p:extLst>
      <p:ext uri="{BB962C8B-B14F-4D97-AF65-F5344CB8AC3E}">
        <p14:creationId xmlns:p14="http://schemas.microsoft.com/office/powerpoint/2010/main" val="4202593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www.sbir.gov/local-assistance</a:t>
            </a:r>
          </a:p>
          <a:p>
            <a:endParaRPr lang="en-US" dirty="0"/>
          </a:p>
          <a:p>
            <a:r>
              <a:rPr lang="en-US" dirty="0"/>
              <a:t>www.dla.mil/SmallBusiness/PTAP/</a:t>
            </a:r>
          </a:p>
          <a:p>
            <a:r>
              <a:rPr lang="en-US" dirty="0"/>
              <a:t>https://business.defense.gov/Portals/57/Documents/Webcast%20%20PTAP.pdf?ver=N89R8wNm7TU%3d</a:t>
            </a:r>
          </a:p>
          <a:p>
            <a:endParaRPr lang="en-US" dirty="0"/>
          </a:p>
          <a:p>
            <a:r>
              <a:rPr lang="en-US" dirty="0"/>
              <a:t>What PTACs Provide at No Cost: • Training related to contracts with DoD, other federal agencies, state and local govts • Identify prime &amp; subcontracting opportunities • Prime-specific subcontractor training • Understanding procedures, requirements, rules, statutes, clauses and regulations • Registrations: SAM, DSBS, DLA’s DIBBS, WAWF etc. • Preparing and submit</a:t>
            </a:r>
          </a:p>
          <a:p>
            <a:endParaRPr lang="en-US" dirty="0"/>
          </a:p>
          <a:p>
            <a:r>
              <a:rPr lang="en-US" dirty="0"/>
              <a:t>A Government Partner • Knowledge of local small business communities and their capabilities for effective market research • Collaborate with government for outreach to industry • Refer a business for one-on-one assistance • Team for specific assistance, e.g., matchmaking events for certain commodities or procurements, agency-specific requirements training, pre-solicitation conferences, pitch days, identify and train subcontractor sing bids &amp; proposals • Assist with cybersecurity self-assessment and CMMC • Facilitate introductions, collaboration opportunities</a:t>
            </a:r>
          </a:p>
        </p:txBody>
      </p:sp>
      <p:sp>
        <p:nvSpPr>
          <p:cNvPr id="4" name="Slide Number Placeholder 3"/>
          <p:cNvSpPr>
            <a:spLocks noGrp="1"/>
          </p:cNvSpPr>
          <p:nvPr>
            <p:ph type="sldNum" sz="quarter" idx="10"/>
          </p:nvPr>
        </p:nvSpPr>
        <p:spPr/>
        <p:txBody>
          <a:bodyPr/>
          <a:lstStyle/>
          <a:p>
            <a:fld id="{3DD62104-A977-B74F-A81D-085A9EE8CBC9}" type="slidenum">
              <a:rPr lang="en-US" smtClean="0"/>
              <a:t>42</a:t>
            </a:fld>
            <a:endParaRPr lang="en-US" dirty="0"/>
          </a:p>
        </p:txBody>
      </p:sp>
    </p:spTree>
    <p:extLst>
      <p:ext uri="{BB962C8B-B14F-4D97-AF65-F5344CB8AC3E}">
        <p14:creationId xmlns:p14="http://schemas.microsoft.com/office/powerpoint/2010/main" val="276973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https://www.acq.osd.mil/dpap/dars/dfars/html/current/252239.htm</a:t>
            </a:r>
          </a:p>
          <a:p>
            <a:endParaRPr lang="en-US" dirty="0"/>
          </a:p>
          <a:p>
            <a:r>
              <a:rPr lang="en-US" sz="1200" b="0" i="1" kern="1200" dirty="0">
                <a:solidFill>
                  <a:schemeClr val="tx1"/>
                </a:solidFill>
                <a:effectLst/>
                <a:latin typeface="+mn-lt"/>
                <a:ea typeface="+mn-ea"/>
                <a:cs typeface="+mn-cs"/>
              </a:rPr>
              <a:t>Definition</a:t>
            </a:r>
            <a:r>
              <a:rPr lang="en-US" sz="1200" b="0" i="0" kern="1200" dirty="0">
                <a:solidFill>
                  <a:schemeClr val="tx1"/>
                </a:solidFill>
                <a:effectLst/>
                <a:latin typeface="+mn-lt"/>
                <a:ea typeface="+mn-ea"/>
                <a:cs typeface="+mn-cs"/>
              </a:rPr>
              <a:t>. “Cloud computing,” as used in this provision, means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This includes other commercial terms, such as on-demand self-service, broad network access, resource pooling, rapid elasticity, and measured service. It also includes commercial offerings for software-as-a-service, infrastructure-as-a-service, and platform-as-a-service.</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Government-related data</a:t>
            </a:r>
            <a:r>
              <a:rPr lang="en-US" sz="1200" b="0" i="0" kern="1200" dirty="0">
                <a:solidFill>
                  <a:schemeClr val="tx1"/>
                </a:solidFill>
                <a:effectLst/>
                <a:latin typeface="+mn-lt"/>
                <a:ea typeface="+mn-ea"/>
                <a:cs typeface="+mn-cs"/>
              </a:rPr>
              <a:t> means any information, document, </a:t>
            </a:r>
            <a:r>
              <a:rPr lang="en-US" sz="1200" b="0" i="0" u="none" strike="noStrike" kern="1200" dirty="0">
                <a:solidFill>
                  <a:schemeClr val="tx1"/>
                </a:solidFill>
                <a:effectLst/>
                <a:latin typeface="+mn-lt"/>
                <a:ea typeface="+mn-ea"/>
                <a:cs typeface="+mn-cs"/>
                <a:hlinkClick r:id="rId3"/>
              </a:rPr>
              <a:t>media</a:t>
            </a:r>
            <a:r>
              <a:rPr lang="en-US" sz="1200" b="0" i="0" kern="1200" dirty="0">
                <a:solidFill>
                  <a:schemeClr val="tx1"/>
                </a:solidFill>
                <a:effectLst/>
                <a:latin typeface="+mn-lt"/>
                <a:ea typeface="+mn-ea"/>
                <a:cs typeface="+mn-cs"/>
              </a:rPr>
              <a:t>, or machine readable material regardless of physical form or characteristics that is created or obtained by a contractor through the </a:t>
            </a:r>
            <a:r>
              <a:rPr lang="en-US" sz="1200" b="0" i="0" u="none" strike="noStrike" kern="1200" dirty="0">
                <a:solidFill>
                  <a:schemeClr val="tx1"/>
                </a:solidFill>
                <a:effectLst/>
                <a:latin typeface="+mn-lt"/>
                <a:ea typeface="+mn-ea"/>
                <a:cs typeface="+mn-cs"/>
                <a:hlinkClick r:id="rId4"/>
              </a:rPr>
              <a:t>storage</a:t>
            </a:r>
            <a:r>
              <a:rPr lang="en-US" sz="1200" b="0" i="0" kern="1200" dirty="0">
                <a:solidFill>
                  <a:schemeClr val="tx1"/>
                </a:solidFill>
                <a:effectLst/>
                <a:latin typeface="+mn-lt"/>
                <a:ea typeface="+mn-ea"/>
                <a:cs typeface="+mn-cs"/>
              </a:rPr>
              <a:t>, processing, or communication of </a:t>
            </a:r>
            <a:r>
              <a:rPr lang="en-US" sz="1200" b="0" i="0" u="none" strike="noStrike" kern="1200" dirty="0">
                <a:solidFill>
                  <a:schemeClr val="tx1"/>
                </a:solidFill>
                <a:effectLst/>
                <a:latin typeface="+mn-lt"/>
                <a:ea typeface="+mn-ea"/>
                <a:cs typeface="+mn-cs"/>
                <a:hlinkClick r:id="rId5"/>
              </a:rPr>
              <a:t>Government data</a:t>
            </a:r>
            <a:r>
              <a:rPr lang="en-US" sz="1200" b="0" i="0" kern="1200" dirty="0">
                <a:solidFill>
                  <a:schemeClr val="tx1"/>
                </a:solidFill>
                <a:effectLst/>
                <a:latin typeface="+mn-lt"/>
                <a:ea typeface="+mn-ea"/>
                <a:cs typeface="+mn-cs"/>
              </a:rPr>
              <a:t>. This does not include contractor's business records </a:t>
            </a:r>
            <a:r>
              <a:rPr lang="en-US" sz="1200" b="0" i="1" kern="1200" dirty="0">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financial records, legal records etc. or data such as operating procedures, software coding or algorithms that are not uniquely applied to the </a:t>
            </a:r>
            <a:r>
              <a:rPr lang="en-US" sz="1200" b="0" i="0" u="none" strike="noStrike" kern="1200" dirty="0">
                <a:solidFill>
                  <a:schemeClr val="tx1"/>
                </a:solidFill>
                <a:effectLst/>
                <a:latin typeface="+mn-lt"/>
                <a:ea typeface="+mn-ea"/>
                <a:cs typeface="+mn-cs"/>
                <a:hlinkClick r:id="rId5"/>
              </a:rPr>
              <a:t>Government data</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Government data</a:t>
            </a:r>
            <a:r>
              <a:rPr lang="en-US" sz="1200" b="0" i="0" kern="1200" dirty="0">
                <a:solidFill>
                  <a:schemeClr val="tx1"/>
                </a:solidFill>
                <a:effectLst/>
                <a:latin typeface="+mn-lt"/>
                <a:ea typeface="+mn-ea"/>
                <a:cs typeface="+mn-cs"/>
              </a:rPr>
              <a:t> means any information, document, </a:t>
            </a:r>
            <a:r>
              <a:rPr lang="en-US" sz="1200" b="0" i="0" u="none" strike="noStrike" kern="1200" dirty="0">
                <a:solidFill>
                  <a:schemeClr val="tx1"/>
                </a:solidFill>
                <a:effectLst/>
                <a:latin typeface="+mn-lt"/>
                <a:ea typeface="+mn-ea"/>
                <a:cs typeface="+mn-cs"/>
                <a:hlinkClick r:id="rId3"/>
              </a:rPr>
              <a:t>media</a:t>
            </a:r>
            <a:r>
              <a:rPr lang="en-US" sz="1200" b="0" i="0" kern="1200" dirty="0">
                <a:solidFill>
                  <a:schemeClr val="tx1"/>
                </a:solidFill>
                <a:effectLst/>
                <a:latin typeface="+mn-lt"/>
                <a:ea typeface="+mn-ea"/>
                <a:cs typeface="+mn-cs"/>
              </a:rPr>
              <a:t>, or machine readable material regardless of physical form or characteristics, that is created or obtained by the Government in the course of official Government business.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FedRamp Moderate Baseline</a:t>
            </a:r>
            <a:r>
              <a:rPr lang="en-US" sz="1200" b="0" i="0" kern="1200" baseline="0" dirty="0">
                <a:solidFill>
                  <a:schemeClr val="tx1"/>
                </a:solidFill>
                <a:effectLst/>
                <a:latin typeface="+mn-lt"/>
                <a:ea typeface="+mn-ea"/>
                <a:cs typeface="+mn-cs"/>
              </a:rPr>
              <a:t> description  https://www.fedramp.gov/assets/resources/documents/FedRAMP_Security_Controls_Baseline.xlsx</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Question</a:t>
            </a:r>
          </a:p>
          <a:p>
            <a:r>
              <a:rPr lang="en-US" sz="1200" b="0" i="0" kern="1200" dirty="0">
                <a:solidFill>
                  <a:schemeClr val="tx1"/>
                </a:solidFill>
                <a:effectLst/>
                <a:latin typeface="+mn-lt"/>
                <a:ea typeface="+mn-ea"/>
                <a:cs typeface="+mn-cs"/>
              </a:rPr>
              <a:t>Q99: Can you clarify when DFARS Clause 252.239-7010 applies to cloud computing services and when DFARS Clause 252.204-7012 applies?</a:t>
            </a:r>
          </a:p>
          <a:p>
            <a:r>
              <a:rPr lang="en-US" sz="1200" b="0" i="0" kern="1200" dirty="0">
                <a:solidFill>
                  <a:schemeClr val="tx1"/>
                </a:solidFill>
                <a:effectLst/>
                <a:latin typeface="+mn-lt"/>
                <a:ea typeface="+mn-ea"/>
                <a:cs typeface="+mn-cs"/>
              </a:rPr>
              <a:t>A99: DFARS Clause 252.239-7010, Cloud Computing Services, applies when a cloud solution is being used to process data on the DoD's behalf, or DoD is contracting with a Cloud Service Provider to host or process data in a cloud. DFARS Clause 252.239-7010 requires the cloud service provider to comply with the DoD Cloud Computing Security Requirements Guide and to comply with requirements for cyber incident reporting and damage assessment.</a:t>
            </a:r>
          </a:p>
          <a:p>
            <a:r>
              <a:rPr lang="en-US" sz="1200" b="0" i="0" kern="1200" dirty="0">
                <a:solidFill>
                  <a:schemeClr val="tx1"/>
                </a:solidFill>
                <a:effectLst/>
                <a:latin typeface="+mn-lt"/>
                <a:ea typeface="+mn-ea"/>
                <a:cs typeface="+mn-cs"/>
              </a:rPr>
              <a:t>DFARS Clause 252.204-7012, Safeguarding Covered Defense Information and Cyber Incident Reporting, applies when a contractor intends to use an external cloud service provider to store, process, or transmit covered defense information in the performance of a contract. DFARS Clause 252.204-7012 requires the cloud service provider to meet security requirements equivalent to those established for the Federal Risk and Authorization Management Program (FedRAMP) Moderate baseline.</a:t>
            </a:r>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4</a:t>
            </a:fld>
            <a:endParaRPr lang="en-US" dirty="0"/>
          </a:p>
        </p:txBody>
      </p:sp>
    </p:spTree>
    <p:extLst>
      <p:ext uri="{BB962C8B-B14F-4D97-AF65-F5344CB8AC3E}">
        <p14:creationId xmlns:p14="http://schemas.microsoft.com/office/powerpoint/2010/main" val="102822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https://www.acquisition.gov/far/52.204-21-0</a:t>
            </a:r>
          </a:p>
          <a:p>
            <a:r>
              <a:rPr lang="en-US" sz="1200" b="0"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5</a:t>
            </a:fld>
            <a:endParaRPr lang="en-US" dirty="0"/>
          </a:p>
        </p:txBody>
      </p:sp>
    </p:spTree>
    <p:extLst>
      <p:ext uri="{BB962C8B-B14F-4D97-AF65-F5344CB8AC3E}">
        <p14:creationId xmlns:p14="http://schemas.microsoft.com/office/powerpoint/2010/main" val="422741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https://business.defense.gov/Portals/57/Safeguarding%20Covered%20Defense%20Information%20-%20The%20Basics.pdf</a:t>
            </a:r>
          </a:p>
          <a:p>
            <a:r>
              <a:rPr lang="en-US" dirty="0"/>
              <a:t>https://www.acq.osd.mil/dpap/dars/dfars/html/current/252239.htm#252.239-7012</a:t>
            </a:r>
          </a:p>
        </p:txBody>
      </p:sp>
      <p:sp>
        <p:nvSpPr>
          <p:cNvPr id="4" name="Slide Number Placeholder 3"/>
          <p:cNvSpPr>
            <a:spLocks noGrp="1"/>
          </p:cNvSpPr>
          <p:nvPr>
            <p:ph type="sldNum" sz="quarter" idx="10"/>
          </p:nvPr>
        </p:nvSpPr>
        <p:spPr/>
        <p:txBody>
          <a:bodyPr/>
          <a:lstStyle/>
          <a:p>
            <a:fld id="{3DD62104-A977-B74F-A81D-085A9EE8CBC9}" type="slidenum">
              <a:rPr lang="en-US" smtClean="0"/>
              <a:t>6</a:t>
            </a:fld>
            <a:endParaRPr lang="en-US" dirty="0"/>
          </a:p>
        </p:txBody>
      </p:sp>
    </p:spTree>
    <p:extLst>
      <p:ext uri="{BB962C8B-B14F-4D97-AF65-F5344CB8AC3E}">
        <p14:creationId xmlns:p14="http://schemas.microsoft.com/office/powerpoint/2010/main" val="56591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Arrow – it will take 72 hours to get the Medium Assurance Certificate – go ahead</a:t>
            </a:r>
          </a:p>
          <a:p>
            <a:endParaRPr lang="en-US" baseline="0" dirty="0"/>
          </a:p>
          <a:p>
            <a:r>
              <a:rPr lang="en-US" baseline="0" dirty="0"/>
              <a:t>DOD DIB CS is for contractors working with Classified contracts.  An unclassified contractor pilot is underway – more news in January 2022</a:t>
            </a:r>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7</a:t>
            </a:fld>
            <a:endParaRPr lang="en-US" dirty="0"/>
          </a:p>
        </p:txBody>
      </p:sp>
    </p:spTree>
    <p:extLst>
      <p:ext uri="{BB962C8B-B14F-4D97-AF65-F5344CB8AC3E}">
        <p14:creationId xmlns:p14="http://schemas.microsoft.com/office/powerpoint/2010/main" val="151777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https://dibnet.dod.mil/portal/rest/jcr/repository/collaboration/sites/intranet/web%20contents/site%20artifacts/public-content/Cyber%20Threat%20Roundup.pdf</a:t>
            </a:r>
          </a:p>
        </p:txBody>
      </p:sp>
      <p:sp>
        <p:nvSpPr>
          <p:cNvPr id="4" name="Slide Number Placeholder 3"/>
          <p:cNvSpPr>
            <a:spLocks noGrp="1"/>
          </p:cNvSpPr>
          <p:nvPr>
            <p:ph type="sldNum" sz="quarter" idx="10"/>
          </p:nvPr>
        </p:nvSpPr>
        <p:spPr/>
        <p:txBody>
          <a:bodyPr/>
          <a:lstStyle/>
          <a:p>
            <a:fld id="{3DD62104-A977-B74F-A81D-085A9EE8CBC9}" type="slidenum">
              <a:rPr lang="en-US" smtClean="0"/>
              <a:t>8</a:t>
            </a:fld>
            <a:endParaRPr lang="en-US" dirty="0"/>
          </a:p>
        </p:txBody>
      </p:sp>
    </p:spTree>
    <p:extLst>
      <p:ext uri="{BB962C8B-B14F-4D97-AF65-F5344CB8AC3E}">
        <p14:creationId xmlns:p14="http://schemas.microsoft.com/office/powerpoint/2010/main" val="59601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https://www.acquisition.gov/dfars/252.204-7020-nist-sp-800-171-dod-assessment-requirements.</a:t>
            </a:r>
          </a:p>
          <a:p>
            <a:endParaRPr lang="en-US" dirty="0"/>
          </a:p>
          <a:p>
            <a:r>
              <a:rPr lang="en-US" b="1" dirty="0"/>
              <a:t>Will the DoD monitor contractors to ensure implementation of the required security requirements? </a:t>
            </a:r>
          </a:p>
          <a:p>
            <a:r>
              <a:rPr lang="en-US" dirty="0"/>
              <a:t>The DFARS rule does not add any unique/additional requirements for the DoD to monitor contractor implementation. Nor does the rule require “certification” of any kind, either by DoD or any other firm professing to provide compliance, assessment, or certification services for DoD or Federal contractors. The DoD will not recognize 3rd party assessments or certifications. By signing the contract, the contractor agrees to comply with the terms of the contract. The contractor’s system security plan (SSP) – required by NIST SP 800-171 - documents how the organization meets, or plans to meet, the NIST SP 800-171 requirements. When requested by the requiring activity, the SSP (or elements of the SSP) may be used to demonstrate implementation of NIST SP 800-171 or to inform a discussion of risk between the contractor and requiring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https://business.defense.gov/Portals/57/Safeguarding%20Covered%20Defense%20Information%20-%20The%20Basics.pdf</a:t>
            </a:r>
          </a:p>
          <a:p>
            <a:endParaRPr lang="en-US" dirty="0"/>
          </a:p>
          <a:p>
            <a:endParaRPr lang="en-US" dirty="0"/>
          </a:p>
        </p:txBody>
      </p:sp>
      <p:sp>
        <p:nvSpPr>
          <p:cNvPr id="4" name="Slide Number Placeholder 3"/>
          <p:cNvSpPr>
            <a:spLocks noGrp="1"/>
          </p:cNvSpPr>
          <p:nvPr>
            <p:ph type="sldNum" sz="quarter" idx="10"/>
          </p:nvPr>
        </p:nvSpPr>
        <p:spPr/>
        <p:txBody>
          <a:bodyPr/>
          <a:lstStyle/>
          <a:p>
            <a:fld id="{3DD62104-A977-B74F-A81D-085A9EE8CBC9}" type="slidenum">
              <a:rPr lang="en-US" smtClean="0"/>
              <a:t>9</a:t>
            </a:fld>
            <a:endParaRPr lang="en-US" dirty="0"/>
          </a:p>
        </p:txBody>
      </p:sp>
    </p:spTree>
    <p:extLst>
      <p:ext uri="{BB962C8B-B14F-4D97-AF65-F5344CB8AC3E}">
        <p14:creationId xmlns:p14="http://schemas.microsoft.com/office/powerpoint/2010/main" val="232042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https://business.defense.gov/Portals/57/Safeguarding%20Covered%20Defense%20Information%20-%20The%20Basics.pdf</a:t>
            </a:r>
          </a:p>
          <a:p>
            <a:endParaRPr lang="en-US" dirty="0"/>
          </a:p>
          <a:p>
            <a:r>
              <a:rPr lang="en-US" dirty="0"/>
              <a:t>Who is responsible for identifying and marking covered defense information? The DoD requiring activity is responsible for identifying covered defense information (CDI) in accordance with DoD procedures for identification and protection of controlled unclassified information found in DoDM 5200.01 Vol 4, DoD Information Security Program: Controlled Unclassified Information (CUI). The requiring activity is also responsible for determining the appropriate marking for the CDI in accordance with the procedures for applying distribution statements on technical documents found in DoDM 5200.01 Vol 4 and DoDI 5230.24, Distribution Statements on Technical Documents. The requiring activity must document in the Statement of Work that CDI is required for performance of the contract, and specify requirements for the contractor to mark the CDI developed in the performance of the contract</a:t>
            </a:r>
          </a:p>
          <a:p>
            <a:endParaRPr lang="en-US" dirty="0"/>
          </a:p>
          <a:p>
            <a:r>
              <a:rPr lang="en-US" dirty="0"/>
              <a:t>CUI Training </a:t>
            </a:r>
            <a:r>
              <a:rPr lang="en-US" dirty="0">
                <a:hlinkClick r:id="rId3"/>
              </a:rPr>
              <a:t>https://www.cdse.edu/documents/student-guides/IF141-guide.pdf</a:t>
            </a:r>
            <a:br>
              <a:rPr lang="en-US" dirty="0"/>
            </a:br>
            <a:br>
              <a:rPr lang="en-US" dirty="0"/>
            </a:br>
            <a:br>
              <a:rPr lang="en-US" dirty="0"/>
            </a:br>
            <a:r>
              <a:rPr lang="en-US" dirty="0"/>
              <a:t>SUBJECT: Strategically Implementing Cybersecurity Contract Clauses  </a:t>
            </a:r>
            <a:r>
              <a:rPr lang="en-US" dirty="0">
                <a:hlinkClick r:id="rId4" invalidUrl="https://www.acq.osd.mil/dpap/pdi/cyber/docs/USA000261-19 USD Signed TAB A.pdf"/>
              </a:rPr>
              <a:t>https://www.acq.osd.mil/dpap/pdi/cyber/docs/USA000261-19%20USD%20Signed%20TAB%20A.pdf</a:t>
            </a:r>
            <a:endParaRPr lang="en-US" dirty="0"/>
          </a:p>
          <a:p>
            <a:endParaRPr lang="en-US" dirty="0"/>
          </a:p>
          <a:p>
            <a:r>
              <a:rPr lang="en-US" dirty="0"/>
              <a:t>HIPPA and PII</a:t>
            </a:r>
          </a:p>
        </p:txBody>
      </p:sp>
      <p:sp>
        <p:nvSpPr>
          <p:cNvPr id="4" name="Slide Number Placeholder 3"/>
          <p:cNvSpPr>
            <a:spLocks noGrp="1"/>
          </p:cNvSpPr>
          <p:nvPr>
            <p:ph type="sldNum" sz="quarter" idx="10"/>
          </p:nvPr>
        </p:nvSpPr>
        <p:spPr/>
        <p:txBody>
          <a:bodyPr/>
          <a:lstStyle/>
          <a:p>
            <a:fld id="{3DD62104-A977-B74F-A81D-085A9EE8CBC9}" type="slidenum">
              <a:rPr lang="en-US" smtClean="0"/>
              <a:t>10</a:t>
            </a:fld>
            <a:endParaRPr lang="en-US" dirty="0"/>
          </a:p>
        </p:txBody>
      </p:sp>
    </p:spTree>
    <p:extLst>
      <p:ext uri="{BB962C8B-B14F-4D97-AF65-F5344CB8AC3E}">
        <p14:creationId xmlns:p14="http://schemas.microsoft.com/office/powerpoint/2010/main" val="302005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image" Target="../media/image24.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5.emf"/><Relationship Id="rId1" Type="http://schemas.openxmlformats.org/officeDocument/2006/relationships/slideMaster" Target="../slideMasters/slideMaster1.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Master" Target="../slideMasters/slideMaster1.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7.emf"/><Relationship Id="rId7" Type="http://schemas.openxmlformats.org/officeDocument/2006/relationships/image" Target="../media/image46.jpeg"/><Relationship Id="rId2" Type="http://schemas.openxmlformats.org/officeDocument/2006/relationships/image" Target="../media/image34.emf"/><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3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444343"/>
            <a:ext cx="12192000" cy="41365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1" y="3335383"/>
            <a:ext cx="12191999" cy="1388534"/>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0" y="6444343"/>
            <a:ext cx="12192000" cy="413657"/>
          </a:xfrm>
        </p:spPr>
        <p:txBody>
          <a:bodyPr/>
          <a:lstStyle>
            <a:lvl1pPr>
              <a:defRPr>
                <a:solidFill>
                  <a:schemeClr val="bg1"/>
                </a:solidFill>
              </a:defRPr>
            </a:lvl1pPr>
          </a:lstStyle>
          <a:p>
            <a:r>
              <a:rPr lang="en-US" dirty="0"/>
              <a:t>Distribution Statement A: Approved for public release. Distribution is unlimited. Case Number: AFRL-2021-3218, 22 September 2021.</a:t>
            </a:r>
          </a:p>
        </p:txBody>
      </p:sp>
      <p:sp>
        <p:nvSpPr>
          <p:cNvPr id="9" name="Title 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0359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32865"/>
            <a:ext cx="12191999" cy="566738"/>
          </a:xfrm>
        </p:spPr>
        <p:txBody>
          <a:bodyPr anchor="b">
            <a:normAutofit/>
          </a:bodyPr>
          <a:lstStyle>
            <a:lvl1pPr algn="ctr">
              <a:defRPr sz="2400" b="1">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3029" y="1242375"/>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0" y="5299603"/>
            <a:ext cx="12191999" cy="493712"/>
          </a:xfrm>
        </p:spPr>
        <p:txBody>
          <a:bodyPr>
            <a:normAutofit/>
          </a:bodyPr>
          <a:lstStyle>
            <a:lvl1pPr marL="0" indent="0" algn="ctr">
              <a:buNone/>
              <a:defRPr sz="14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83497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1517469"/>
          </a:xfrm>
        </p:spPr>
        <p:txBody>
          <a:bodyPr anchor="ctr">
            <a:normAutofit/>
          </a:bodyPr>
          <a:lstStyle>
            <a:lvl1pPr algn="ctr">
              <a:defRPr sz="32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0" y="2203269"/>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379104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97720" y="108945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bg2"/>
                </a:solidFill>
                <a:effectLst/>
              </a:rPr>
              <a:t>“</a:t>
            </a:r>
          </a:p>
        </p:txBody>
      </p:sp>
      <p:sp>
        <p:nvSpPr>
          <p:cNvPr id="15" name="TextBox 14"/>
          <p:cNvSpPr txBox="1"/>
          <p:nvPr/>
        </p:nvSpPr>
        <p:spPr>
          <a:xfrm>
            <a:off x="10292533" y="304583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bg2"/>
                </a:solidFill>
                <a:effectLst/>
              </a:rPr>
              <a:t>”</a:t>
            </a:r>
          </a:p>
        </p:txBody>
      </p:sp>
      <p:sp>
        <p:nvSpPr>
          <p:cNvPr id="2" name="Title 1"/>
          <p:cNvSpPr>
            <a:spLocks noGrp="1"/>
          </p:cNvSpPr>
          <p:nvPr>
            <p:ph type="title"/>
          </p:nvPr>
        </p:nvSpPr>
        <p:spPr>
          <a:xfrm>
            <a:off x="1607320" y="912234"/>
            <a:ext cx="8990012" cy="2743199"/>
          </a:xfrm>
        </p:spPr>
        <p:txBody>
          <a:bodyPr anchor="ctr">
            <a:normAutofit/>
          </a:bodyPr>
          <a:lstStyle>
            <a:lvl1pPr algn="ctr">
              <a:defRPr sz="3200" b="0" cap="none">
                <a:solidFill>
                  <a:schemeClr val="tx2"/>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35919" y="3655433"/>
            <a:ext cx="8532815" cy="381000"/>
          </a:xfrm>
        </p:spPr>
        <p:txBody>
          <a:bodyPr anchor="ctr">
            <a:normAutofit/>
          </a:bodyPr>
          <a:lstStyle>
            <a:lvl1pPr marL="0" indent="0" algn="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 y="4343400"/>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38464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0" y="1323027"/>
            <a:ext cx="12192000" cy="1468800"/>
          </a:xfrm>
        </p:spPr>
        <p:txBody>
          <a:bodyPr anchor="b">
            <a:normAutofit/>
          </a:bodyPr>
          <a:lstStyle>
            <a:lvl1pPr algn="ctr">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2" y="2791827"/>
            <a:ext cx="12192001" cy="860400"/>
          </a:xfrm>
        </p:spPr>
        <p:txBody>
          <a:bodyPr anchor="t">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501711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1999" cy="2727325"/>
          </a:xfrm>
        </p:spPr>
        <p:txBody>
          <a:bodyPr vert="horz" lIns="91440" tIns="45720" rIns="91440" bIns="45720" rtlCol="0" anchor="ctr">
            <a:normAutofit/>
          </a:bodyPr>
          <a:lstStyle>
            <a:lvl1pPr>
              <a:defRPr lang="en-US" b="1"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01135" y="3505200"/>
            <a:ext cx="10018713" cy="838200"/>
          </a:xfrm>
        </p:spPr>
        <p:txBody>
          <a:bodyPr vert="horz" lIns="91440" tIns="45720" rIns="91440" bIns="45720" rtlCol="0" anchor="b">
            <a:normAutofit/>
          </a:bodyPr>
          <a:lstStyle>
            <a:lvl1pPr algn="ctr">
              <a:buNone/>
              <a:defRPr lang="en-US" sz="2800" b="1" cap="none" dirty="0">
                <a:ln w="3175" cmpd="sng">
                  <a:noFill/>
                </a:ln>
                <a:solidFill>
                  <a:schemeClr val="tx1"/>
                </a:solidFill>
                <a:effectLst/>
                <a:latin typeface="+mn-l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01134" y="4343400"/>
            <a:ext cx="10018713" cy="1447800"/>
          </a:xfrm>
        </p:spPr>
        <p:txBody>
          <a:bodyPr anchor="t">
            <a:normAutofit/>
          </a:bodyPr>
          <a:lstStyle>
            <a:lvl1pPr marL="0" indent="0" algn="ctr">
              <a:buNone/>
              <a:defRPr sz="18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72982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086642" y="1854928"/>
            <a:ext cx="10018713" cy="4389117"/>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118735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938348"/>
            <a:ext cx="1770369" cy="540149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84312" y="938348"/>
            <a:ext cx="8019742" cy="5401491"/>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34167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BIR/STTR: Font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
        <p:nvSpPr>
          <p:cNvPr id="4" name="Title 2"/>
          <p:cNvSpPr txBox="1">
            <a:spLocks/>
          </p:cNvSpPr>
          <p:nvPr userDrawn="1"/>
        </p:nvSpPr>
        <p:spPr>
          <a:xfrm>
            <a:off x="3345103" y="1811652"/>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a:solidFill>
                  <a:srgbClr val="B88E21"/>
                </a:solidFill>
              </a:rPr>
              <a:t>Fonts for PowerPoint</a:t>
            </a:r>
            <a:endParaRPr lang="en-US" sz="2400" b="0" dirty="0">
              <a:solidFill>
                <a:srgbClr val="B88E21"/>
              </a:solidFill>
              <a:latin typeface="+mn-lt"/>
            </a:endParaRPr>
          </a:p>
        </p:txBody>
      </p:sp>
      <p:sp>
        <p:nvSpPr>
          <p:cNvPr id="5" name="Title 2"/>
          <p:cNvSpPr txBox="1">
            <a:spLocks/>
          </p:cNvSpPr>
          <p:nvPr userDrawn="1"/>
        </p:nvSpPr>
        <p:spPr>
          <a:xfrm>
            <a:off x="3345103" y="2433382"/>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HEADINGS</a:t>
            </a:r>
          </a:p>
          <a:p>
            <a:pPr algn="l"/>
            <a:r>
              <a:rPr lang="en-US" sz="2400" dirty="0">
                <a:solidFill>
                  <a:srgbClr val="595959"/>
                </a:solidFill>
              </a:rPr>
              <a:t>Franklin Gothic Medium (with Bold applied)</a:t>
            </a:r>
          </a:p>
          <a:p>
            <a:pPr algn="l"/>
            <a:r>
              <a:rPr lang="en-US" sz="2400" b="0" dirty="0">
                <a:solidFill>
                  <a:srgbClr val="595959"/>
                </a:solidFill>
              </a:rPr>
              <a:t>Franklin Gothic Medium</a:t>
            </a:r>
          </a:p>
          <a:p>
            <a:pPr algn="l"/>
            <a:endParaRPr lang="en-US" sz="2400" dirty="0">
              <a:solidFill>
                <a:srgbClr val="595959"/>
              </a:solidFill>
            </a:endParaRPr>
          </a:p>
        </p:txBody>
      </p:sp>
      <p:sp>
        <p:nvSpPr>
          <p:cNvPr id="6" name="Title 2"/>
          <p:cNvSpPr txBox="1">
            <a:spLocks/>
          </p:cNvSpPr>
          <p:nvPr userDrawn="1"/>
        </p:nvSpPr>
        <p:spPr>
          <a:xfrm>
            <a:off x="3345103" y="3882821"/>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latin typeface="+mn-lt"/>
              </a:rPr>
              <a:t>BODY COPY</a:t>
            </a:r>
          </a:p>
          <a:p>
            <a:pPr algn="l"/>
            <a:r>
              <a:rPr lang="en-US" sz="2400" dirty="0">
                <a:solidFill>
                  <a:srgbClr val="595959"/>
                </a:solidFill>
                <a:latin typeface="+mn-lt"/>
              </a:rPr>
              <a:t>Franklin Gothic Book (with Bold applied)</a:t>
            </a:r>
          </a:p>
          <a:p>
            <a:pPr algn="l"/>
            <a:r>
              <a:rPr lang="en-US" sz="2400" b="0" dirty="0">
                <a:solidFill>
                  <a:srgbClr val="595959"/>
                </a:solidFill>
                <a:latin typeface="+mn-lt"/>
              </a:rPr>
              <a:t>Franklin Gothic Book</a:t>
            </a:r>
          </a:p>
          <a:p>
            <a:pPr algn="l"/>
            <a:endParaRPr lang="en-US" sz="2400" dirty="0">
              <a:solidFill>
                <a:srgbClr val="595959"/>
              </a:solidFill>
              <a:latin typeface="+mn-l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BIR/STTR: Color Palet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
        <p:nvSpPr>
          <p:cNvPr id="7" name="Title 2"/>
          <p:cNvSpPr txBox="1">
            <a:spLocks/>
          </p:cNvSpPr>
          <p:nvPr userDrawn="1"/>
        </p:nvSpPr>
        <p:spPr>
          <a:xfrm>
            <a:off x="915191" y="1639652"/>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Primary Color Palette</a:t>
            </a:r>
          </a:p>
          <a:p>
            <a:pPr algn="l"/>
            <a:r>
              <a:rPr lang="en-US" sz="1200" b="0" dirty="0">
                <a:solidFill>
                  <a:srgbClr val="939598"/>
                </a:solidFill>
                <a:latin typeface="+mn-lt"/>
              </a:rPr>
              <a:t>Used primarily for top level branding and design elements such as headers, footers, titles/headlines, and introductions</a:t>
            </a:r>
          </a:p>
        </p:txBody>
      </p:sp>
      <p:sp>
        <p:nvSpPr>
          <p:cNvPr id="8" name="Title 2"/>
          <p:cNvSpPr txBox="1">
            <a:spLocks/>
          </p:cNvSpPr>
          <p:nvPr userDrawn="1"/>
        </p:nvSpPr>
        <p:spPr>
          <a:xfrm>
            <a:off x="915191" y="2725439"/>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Secondary Color Palette</a:t>
            </a:r>
          </a:p>
          <a:p>
            <a:pPr algn="l"/>
            <a:r>
              <a:rPr lang="en-US" sz="1200" b="0" dirty="0">
                <a:solidFill>
                  <a:srgbClr val="939598"/>
                </a:solidFill>
                <a:latin typeface="+mn-lt"/>
              </a:rPr>
              <a:t>Used for infographics, charts, illustrations, icons, etc</a:t>
            </a:r>
          </a:p>
        </p:txBody>
      </p:sp>
      <p:sp>
        <p:nvSpPr>
          <p:cNvPr id="9" name="Title 2"/>
          <p:cNvSpPr txBox="1">
            <a:spLocks/>
          </p:cNvSpPr>
          <p:nvPr userDrawn="1"/>
        </p:nvSpPr>
        <p:spPr>
          <a:xfrm>
            <a:off x="915191" y="4513067"/>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Greys &amp; Tints Color Palette</a:t>
            </a:r>
          </a:p>
          <a:p>
            <a:pPr algn="l"/>
            <a:r>
              <a:rPr lang="en-US" sz="1200" b="0" dirty="0">
                <a:solidFill>
                  <a:srgbClr val="939598"/>
                </a:solidFill>
                <a:latin typeface="+mn-lt"/>
              </a:rPr>
              <a:t>Used in complex charts and call out boxes. Can be screened back even more if a lighter tone is needed.</a:t>
            </a:r>
          </a:p>
        </p:txBody>
      </p:sp>
      <p:sp>
        <p:nvSpPr>
          <p:cNvPr id="10" name="Title 2"/>
          <p:cNvSpPr txBox="1">
            <a:spLocks/>
          </p:cNvSpPr>
          <p:nvPr userDrawn="1"/>
        </p:nvSpPr>
        <p:spPr>
          <a:xfrm>
            <a:off x="915191" y="1086105"/>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a:solidFill>
                  <a:srgbClr val="B88E21"/>
                </a:solidFill>
              </a:rPr>
              <a:t>Color Palette</a:t>
            </a:r>
            <a:endParaRPr lang="en-US" sz="2400" b="0" dirty="0">
              <a:solidFill>
                <a:srgbClr val="B88E21"/>
              </a:solidFill>
              <a:latin typeface="+mn-lt"/>
            </a:endParaRPr>
          </a:p>
        </p:txBody>
      </p:sp>
      <p:cxnSp>
        <p:nvCxnSpPr>
          <p:cNvPr id="11" name="Straight Connector 10"/>
          <p:cNvCxnSpPr/>
          <p:nvPr userDrawn="1"/>
        </p:nvCxnSpPr>
        <p:spPr>
          <a:xfrm>
            <a:off x="1027688" y="2542901"/>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027688" y="4338198"/>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634551" y="1735603"/>
            <a:ext cx="825190" cy="5287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560553" y="1735603"/>
            <a:ext cx="825190" cy="528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708549" y="1735603"/>
            <a:ext cx="825190" cy="52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634551" y="2821455"/>
            <a:ext cx="825190" cy="528744"/>
          </a:xfrm>
          <a:prstGeom prst="rect">
            <a:avLst/>
          </a:prstGeom>
          <a:solidFill>
            <a:srgbClr val="009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560553" y="2821455"/>
            <a:ext cx="825190" cy="528744"/>
          </a:xfrm>
          <a:prstGeom prst="rect">
            <a:avLst/>
          </a:prstGeom>
          <a:solidFill>
            <a:srgbClr val="00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708549" y="2821455"/>
            <a:ext cx="825190" cy="528744"/>
          </a:xfrm>
          <a:prstGeom prst="rect">
            <a:avLst/>
          </a:prstGeom>
          <a:solidFill>
            <a:srgbClr val="009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8782548" y="2821455"/>
            <a:ext cx="825190" cy="528744"/>
          </a:xfrm>
          <a:prstGeom prst="rect">
            <a:avLst/>
          </a:prstGeom>
          <a:solidFill>
            <a:srgbClr val="53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9856547" y="2821455"/>
            <a:ext cx="825190" cy="528744"/>
          </a:xfrm>
          <a:prstGeom prst="rect">
            <a:avLst/>
          </a:prstGeom>
          <a:solidFill>
            <a:srgbClr val="8FB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634551" y="3530900"/>
            <a:ext cx="825190" cy="528744"/>
          </a:xfrm>
          <a:prstGeom prst="rect">
            <a:avLst/>
          </a:prstGeom>
          <a:solidFill>
            <a:srgbClr val="F0C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560553" y="3530900"/>
            <a:ext cx="825190" cy="528744"/>
          </a:xfrm>
          <a:prstGeom prst="rect">
            <a:avLst/>
          </a:prstGeom>
          <a:solidFill>
            <a:srgbClr val="CD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7708549" y="3530900"/>
            <a:ext cx="825190" cy="528744"/>
          </a:xfrm>
          <a:prstGeom prst="rect">
            <a:avLst/>
          </a:prstGeom>
          <a:solidFill>
            <a:srgbClr val="DF7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782548" y="3530900"/>
            <a:ext cx="825190" cy="528744"/>
          </a:xfrm>
          <a:prstGeom prst="rect">
            <a:avLst/>
          </a:prstGeom>
          <a:solidFill>
            <a:srgbClr val="C6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9856547" y="3530900"/>
            <a:ext cx="825190" cy="528744"/>
          </a:xfrm>
          <a:prstGeom prst="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6634551" y="4616752"/>
            <a:ext cx="825190" cy="52874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560553" y="4616752"/>
            <a:ext cx="825190" cy="52874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7708549" y="4616752"/>
            <a:ext cx="825190" cy="528744"/>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782548" y="4616752"/>
            <a:ext cx="825190" cy="52874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856547" y="4616752"/>
            <a:ext cx="825190" cy="528744"/>
          </a:xfrm>
          <a:prstGeom prst="rect">
            <a:avLst/>
          </a:prstGeom>
          <a:solidFill>
            <a:srgbClr val="5C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6634551" y="5326197"/>
            <a:ext cx="825190" cy="528744"/>
          </a:xfrm>
          <a:prstGeom prst="rect">
            <a:avLst/>
          </a:pr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5560553" y="5326197"/>
            <a:ext cx="825190" cy="528744"/>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2"/>
          <p:cNvSpPr txBox="1">
            <a:spLocks/>
          </p:cNvSpPr>
          <p:nvPr userDrawn="1"/>
        </p:nvSpPr>
        <p:spPr>
          <a:xfrm>
            <a:off x="616267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4" name="Title 2"/>
          <p:cNvSpPr txBox="1">
            <a:spLocks/>
          </p:cNvSpPr>
          <p:nvPr userDrawn="1"/>
        </p:nvSpPr>
        <p:spPr>
          <a:xfrm>
            <a:off x="723582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5" name="Title 2"/>
          <p:cNvSpPr txBox="1">
            <a:spLocks/>
          </p:cNvSpPr>
          <p:nvPr userDrawn="1"/>
        </p:nvSpPr>
        <p:spPr>
          <a:xfrm>
            <a:off x="8305800"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6" name="Title 2"/>
          <p:cNvSpPr txBox="1">
            <a:spLocks/>
          </p:cNvSpPr>
          <p:nvPr userDrawn="1"/>
        </p:nvSpPr>
        <p:spPr>
          <a:xfrm>
            <a:off x="7235825"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7" name="Title 2"/>
          <p:cNvSpPr txBox="1">
            <a:spLocks/>
          </p:cNvSpPr>
          <p:nvPr userDrawn="1"/>
        </p:nvSpPr>
        <p:spPr>
          <a:xfrm>
            <a:off x="10458450"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8" name="Title 2"/>
          <p:cNvSpPr txBox="1">
            <a:spLocks/>
          </p:cNvSpPr>
          <p:nvPr userDrawn="1"/>
        </p:nvSpPr>
        <p:spPr>
          <a:xfrm>
            <a:off x="723582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9" name="Title 2"/>
          <p:cNvSpPr txBox="1">
            <a:spLocks/>
          </p:cNvSpPr>
          <p:nvPr userDrawn="1"/>
        </p:nvSpPr>
        <p:spPr>
          <a:xfrm>
            <a:off x="83089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40" name="Title 2"/>
          <p:cNvSpPr txBox="1">
            <a:spLocks/>
          </p:cNvSpPr>
          <p:nvPr userDrawn="1"/>
        </p:nvSpPr>
        <p:spPr>
          <a:xfrm>
            <a:off x="93757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BIR/STTR: Icons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41" name="Picture 4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49141" y="4543112"/>
            <a:ext cx="715266" cy="715266"/>
          </a:xfrm>
          <a:prstGeom prst="rect">
            <a:avLst/>
          </a:prstGeom>
        </p:spPr>
      </p:pic>
      <p:pic>
        <p:nvPicPr>
          <p:cNvPr id="42" name="Picture 4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09587" y="2000857"/>
            <a:ext cx="715266" cy="715266"/>
          </a:xfrm>
          <a:prstGeom prst="rect">
            <a:avLst/>
          </a:prstGeom>
        </p:spPr>
      </p:pic>
      <p:pic>
        <p:nvPicPr>
          <p:cNvPr id="43" name="Picture 4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49140" y="2509308"/>
            <a:ext cx="715266" cy="715266"/>
          </a:xfrm>
          <a:prstGeom prst="rect">
            <a:avLst/>
          </a:prstGeom>
        </p:spPr>
      </p:pic>
      <p:pic>
        <p:nvPicPr>
          <p:cNvPr id="44" name="Picture 4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09586" y="5051562"/>
            <a:ext cx="715266" cy="715266"/>
          </a:xfrm>
          <a:prstGeom prst="rect">
            <a:avLst/>
          </a:prstGeom>
        </p:spPr>
      </p:pic>
      <p:pic>
        <p:nvPicPr>
          <p:cNvPr id="45" name="Picture 4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109586" y="4034661"/>
            <a:ext cx="715266" cy="715266"/>
          </a:xfrm>
          <a:prstGeom prst="rect">
            <a:avLst/>
          </a:prstGeom>
        </p:spPr>
      </p:pic>
      <p:pic>
        <p:nvPicPr>
          <p:cNvPr id="46" name="Picture 45"/>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3109586" y="3017759"/>
            <a:ext cx="715266" cy="715266"/>
          </a:xfrm>
          <a:prstGeom prst="rect">
            <a:avLst/>
          </a:prstGeom>
        </p:spPr>
      </p:pic>
      <p:pic>
        <p:nvPicPr>
          <p:cNvPr id="47" name="Picture 46"/>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849139" y="3526210"/>
            <a:ext cx="715266" cy="715266"/>
          </a:xfrm>
          <a:prstGeom prst="rect">
            <a:avLst/>
          </a:prstGeom>
        </p:spPr>
      </p:pic>
      <p:sp>
        <p:nvSpPr>
          <p:cNvPr id="48" name="Title 2"/>
          <p:cNvSpPr txBox="1">
            <a:spLocks/>
          </p:cNvSpPr>
          <p:nvPr userDrawn="1"/>
        </p:nvSpPr>
        <p:spPr>
          <a:xfrm>
            <a:off x="3865609" y="2159864"/>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Experiment / Innovation</a:t>
            </a:r>
          </a:p>
        </p:txBody>
      </p:sp>
      <p:sp>
        <p:nvSpPr>
          <p:cNvPr id="4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 Assorted</a:t>
            </a:r>
            <a:endParaRPr lang="en-US" sz="2400" b="0" dirty="0">
              <a:solidFill>
                <a:srgbClr val="B88E21"/>
              </a:solidFill>
              <a:latin typeface="+mn-lt"/>
            </a:endParaRPr>
          </a:p>
        </p:txBody>
      </p:sp>
      <p:sp>
        <p:nvSpPr>
          <p:cNvPr id="50" name="Title 2"/>
          <p:cNvSpPr txBox="1">
            <a:spLocks/>
          </p:cNvSpPr>
          <p:nvPr userDrawn="1"/>
        </p:nvSpPr>
        <p:spPr>
          <a:xfrm>
            <a:off x="3865609" y="3200670"/>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Organizations / Business</a:t>
            </a:r>
          </a:p>
        </p:txBody>
      </p:sp>
      <p:sp>
        <p:nvSpPr>
          <p:cNvPr id="51" name="Title 2"/>
          <p:cNvSpPr txBox="1">
            <a:spLocks/>
          </p:cNvSpPr>
          <p:nvPr userDrawn="1"/>
        </p:nvSpPr>
        <p:spPr>
          <a:xfrm>
            <a:off x="3865609" y="4217572"/>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Communication / Teamwork</a:t>
            </a:r>
          </a:p>
        </p:txBody>
      </p:sp>
      <p:sp>
        <p:nvSpPr>
          <p:cNvPr id="52" name="Title 2"/>
          <p:cNvSpPr txBox="1">
            <a:spLocks/>
          </p:cNvSpPr>
          <p:nvPr userDrawn="1"/>
        </p:nvSpPr>
        <p:spPr>
          <a:xfrm>
            <a:off x="3865609" y="5234473"/>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Software / Financials</a:t>
            </a:r>
          </a:p>
        </p:txBody>
      </p:sp>
      <p:sp>
        <p:nvSpPr>
          <p:cNvPr id="53" name="Title 2"/>
          <p:cNvSpPr txBox="1">
            <a:spLocks/>
          </p:cNvSpPr>
          <p:nvPr userDrawn="1"/>
        </p:nvSpPr>
        <p:spPr>
          <a:xfrm>
            <a:off x="7615262" y="2692219"/>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Focus / Streamline</a:t>
            </a:r>
          </a:p>
        </p:txBody>
      </p:sp>
      <p:sp>
        <p:nvSpPr>
          <p:cNvPr id="54" name="Title 2"/>
          <p:cNvSpPr txBox="1">
            <a:spLocks/>
          </p:cNvSpPr>
          <p:nvPr userDrawn="1"/>
        </p:nvSpPr>
        <p:spPr>
          <a:xfrm>
            <a:off x="7615262" y="3709121"/>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Products / Demonstration</a:t>
            </a:r>
          </a:p>
        </p:txBody>
      </p:sp>
      <p:sp>
        <p:nvSpPr>
          <p:cNvPr id="55" name="Title 2"/>
          <p:cNvSpPr txBox="1">
            <a:spLocks/>
          </p:cNvSpPr>
          <p:nvPr userDrawn="1"/>
        </p:nvSpPr>
        <p:spPr>
          <a:xfrm>
            <a:off x="7615262" y="4726023"/>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Infrastructure / Workflow</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40526"/>
          </a:xfrm>
        </p:spPr>
        <p:txBody>
          <a:bodyPr/>
          <a:lstStyle>
            <a:lvl1pPr algn="ctr">
              <a:defRPr b="1"/>
            </a:lvl1pPr>
          </a:lstStyle>
          <a:p>
            <a:r>
              <a:rPr lang="en-US"/>
              <a:t>Click to edit Master title style</a:t>
            </a:r>
            <a:endParaRPr lang="en-US" dirty="0"/>
          </a:p>
        </p:txBody>
      </p:sp>
      <p:sp>
        <p:nvSpPr>
          <p:cNvPr id="3" name="Content Placeholder 2"/>
          <p:cNvSpPr>
            <a:spLocks noGrp="1"/>
          </p:cNvSpPr>
          <p:nvPr>
            <p:ph idx="1"/>
          </p:nvPr>
        </p:nvSpPr>
        <p:spPr>
          <a:xfrm>
            <a:off x="1484310" y="1962150"/>
            <a:ext cx="10018713" cy="3829050"/>
          </a:xfrm>
        </p:spPr>
        <p:txBody>
          <a:bodyPr anchor="t"/>
          <a:lstStyle>
            <a:lvl1pPr>
              <a:defRPr b="0">
                <a:latin typeface="+mn-lt"/>
              </a:defRPr>
            </a:lvl1pPr>
            <a:lvl2pPr>
              <a:defRPr b="0">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44343"/>
            <a:ext cx="12191999" cy="413657"/>
          </a:xfrm>
        </p:spPr>
        <p:txBody>
          <a:bodyPr/>
          <a:lstStyle>
            <a:lvl1pPr algn="ctr">
              <a:defRPr/>
            </a:lvl1pPr>
          </a:lstStyle>
          <a:p>
            <a:r>
              <a:rPr lang="en-US" dirty="0"/>
              <a:t>Distribution Statement A: Approved for public release. Distribution is unlimited. Case Number: AFRL-2021-3218, 22 September 2021.</a:t>
            </a:r>
          </a:p>
        </p:txBody>
      </p:sp>
      <p:sp>
        <p:nvSpPr>
          <p:cNvPr id="4" name="TextBox 3"/>
          <p:cNvSpPr txBox="1"/>
          <p:nvPr userDrawn="1"/>
        </p:nvSpPr>
        <p:spPr>
          <a:xfrm>
            <a:off x="11325138" y="6065240"/>
            <a:ext cx="494950" cy="215444"/>
          </a:xfrm>
          <a:prstGeom prst="rect">
            <a:avLst/>
          </a:prstGeom>
          <a:noFill/>
        </p:spPr>
        <p:txBody>
          <a:bodyPr wrap="square" rtlCol="0">
            <a:spAutoFit/>
          </a:bodyPr>
          <a:lstStyle/>
          <a:p>
            <a:fld id="{A56D9D69-FAFD-4039-94FB-2F5C1FE62C25}" type="slidenum">
              <a:rPr lang="en-US" sz="800" smtClean="0"/>
              <a:t>‹#›</a:t>
            </a:fld>
            <a:endParaRPr lang="en-US" sz="800" dirty="0"/>
          </a:p>
        </p:txBody>
      </p:sp>
    </p:spTree>
    <p:extLst>
      <p:ext uri="{BB962C8B-B14F-4D97-AF65-F5344CB8AC3E}">
        <p14:creationId xmlns:p14="http://schemas.microsoft.com/office/powerpoint/2010/main" val="1249304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BIR/STTR: Icons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18" name="Picture 17"/>
          <p:cNvPicPr>
            <a:picLocks noChangeAspect="1"/>
          </p:cNvPicPr>
          <p:nvPr userDrawn="1"/>
        </p:nvPicPr>
        <p:blipFill>
          <a:blip r:embed="rId2"/>
          <a:stretch>
            <a:fillRect/>
          </a:stretch>
        </p:blipFill>
        <p:spPr>
          <a:xfrm>
            <a:off x="8488631" y="2304825"/>
            <a:ext cx="685983" cy="754581"/>
          </a:xfrm>
          <a:prstGeom prst="rect">
            <a:avLst/>
          </a:prstGeom>
        </p:spPr>
      </p:pic>
      <p:sp>
        <p:nvSpPr>
          <p:cNvPr id="1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 Assorted</a:t>
            </a:r>
            <a:endParaRPr lang="en-US" sz="2400" b="0" dirty="0">
              <a:solidFill>
                <a:srgbClr val="B88E21"/>
              </a:solidFill>
              <a:latin typeface="+mn-lt"/>
            </a:endParaRPr>
          </a:p>
        </p:txBody>
      </p:sp>
      <p:grpSp>
        <p:nvGrpSpPr>
          <p:cNvPr id="20" name="Group 19"/>
          <p:cNvGrpSpPr/>
          <p:nvPr userDrawn="1"/>
        </p:nvGrpSpPr>
        <p:grpSpPr>
          <a:xfrm>
            <a:off x="1271037" y="2300353"/>
            <a:ext cx="1091745" cy="763525"/>
            <a:chOff x="1611645" y="2457153"/>
            <a:chExt cx="1091745" cy="763525"/>
          </a:xfrm>
        </p:grpSpPr>
        <p:pic>
          <p:nvPicPr>
            <p:cNvPr id="21" name="Picture 20"/>
            <p:cNvPicPr>
              <a:picLocks noChangeAspect="1"/>
            </p:cNvPicPr>
            <p:nvPr/>
          </p:nvPicPr>
          <p:blipFill>
            <a:blip r:embed="rId3"/>
            <a:stretch>
              <a:fillRect/>
            </a:stretch>
          </p:blipFill>
          <p:spPr>
            <a:xfrm>
              <a:off x="2218277" y="2457153"/>
              <a:ext cx="485113" cy="763525"/>
            </a:xfrm>
            <a:prstGeom prst="rect">
              <a:avLst/>
            </a:prstGeom>
          </p:spPr>
        </p:pic>
        <p:pic>
          <p:nvPicPr>
            <p:cNvPr id="22" name="Picture 21"/>
            <p:cNvPicPr>
              <a:picLocks noChangeAspect="1"/>
            </p:cNvPicPr>
            <p:nvPr/>
          </p:nvPicPr>
          <p:blipFill>
            <a:blip r:embed="rId4"/>
            <a:stretch>
              <a:fillRect/>
            </a:stretch>
          </p:blipFill>
          <p:spPr>
            <a:xfrm>
              <a:off x="1611645" y="2457153"/>
              <a:ext cx="485113" cy="763525"/>
            </a:xfrm>
            <a:prstGeom prst="rect">
              <a:avLst/>
            </a:prstGeom>
          </p:spPr>
        </p:pic>
      </p:grpSp>
      <p:pic>
        <p:nvPicPr>
          <p:cNvPr id="23" name="Picture 22"/>
          <p:cNvPicPr>
            <a:picLocks noChangeAspect="1"/>
          </p:cNvPicPr>
          <p:nvPr userDrawn="1"/>
        </p:nvPicPr>
        <p:blipFill>
          <a:blip r:embed="rId5"/>
          <a:stretch>
            <a:fillRect/>
          </a:stretch>
        </p:blipFill>
        <p:spPr>
          <a:xfrm>
            <a:off x="4978632" y="4418533"/>
            <a:ext cx="699450" cy="752097"/>
          </a:xfrm>
          <a:prstGeom prst="rect">
            <a:avLst/>
          </a:prstGeom>
        </p:spPr>
      </p:pic>
      <p:pic>
        <p:nvPicPr>
          <p:cNvPr id="24" name="Picture 23"/>
          <p:cNvPicPr>
            <a:picLocks noChangeAspect="1"/>
          </p:cNvPicPr>
          <p:nvPr userDrawn="1"/>
        </p:nvPicPr>
        <p:blipFill>
          <a:blip r:embed="rId6"/>
          <a:stretch>
            <a:fillRect/>
          </a:stretch>
        </p:blipFill>
        <p:spPr>
          <a:xfrm>
            <a:off x="4897063" y="2300353"/>
            <a:ext cx="763525" cy="763525"/>
          </a:xfrm>
          <a:prstGeom prst="rect">
            <a:avLst/>
          </a:prstGeom>
        </p:spPr>
      </p:pic>
      <p:pic>
        <p:nvPicPr>
          <p:cNvPr id="25" name="Picture 24"/>
          <p:cNvPicPr>
            <a:picLocks noChangeAspect="1"/>
          </p:cNvPicPr>
          <p:nvPr userDrawn="1"/>
        </p:nvPicPr>
        <p:blipFill>
          <a:blip r:embed="rId7"/>
          <a:stretch>
            <a:fillRect/>
          </a:stretch>
        </p:blipFill>
        <p:spPr>
          <a:xfrm>
            <a:off x="3377606" y="2306067"/>
            <a:ext cx="504633" cy="752097"/>
          </a:xfrm>
          <a:prstGeom prst="rect">
            <a:avLst/>
          </a:prstGeom>
        </p:spPr>
      </p:pic>
      <p:pic>
        <p:nvPicPr>
          <p:cNvPr id="26" name="Picture 25"/>
          <p:cNvPicPr>
            <a:picLocks noChangeAspect="1"/>
          </p:cNvPicPr>
          <p:nvPr userDrawn="1"/>
        </p:nvPicPr>
        <p:blipFill>
          <a:blip r:embed="rId8"/>
          <a:stretch>
            <a:fillRect/>
          </a:stretch>
        </p:blipFill>
        <p:spPr>
          <a:xfrm>
            <a:off x="6675412" y="2301704"/>
            <a:ext cx="798395" cy="760823"/>
          </a:xfrm>
          <a:prstGeom prst="rect">
            <a:avLst/>
          </a:prstGeom>
        </p:spPr>
      </p:pic>
      <p:pic>
        <p:nvPicPr>
          <p:cNvPr id="27" name="Picture 26"/>
          <p:cNvPicPr>
            <a:picLocks noChangeAspect="1"/>
          </p:cNvPicPr>
          <p:nvPr userDrawn="1"/>
        </p:nvPicPr>
        <p:blipFill>
          <a:blip r:embed="rId9"/>
          <a:stretch>
            <a:fillRect/>
          </a:stretch>
        </p:blipFill>
        <p:spPr>
          <a:xfrm>
            <a:off x="3221784" y="4418533"/>
            <a:ext cx="798687" cy="752097"/>
          </a:xfrm>
          <a:prstGeom prst="rect">
            <a:avLst/>
          </a:prstGeom>
        </p:spPr>
      </p:pic>
      <p:pic>
        <p:nvPicPr>
          <p:cNvPr id="28" name="Picture 27"/>
          <p:cNvPicPr>
            <a:picLocks noChangeAspect="1"/>
          </p:cNvPicPr>
          <p:nvPr userDrawn="1"/>
        </p:nvPicPr>
        <p:blipFill>
          <a:blip r:embed="rId10"/>
          <a:stretch>
            <a:fillRect/>
          </a:stretch>
        </p:blipFill>
        <p:spPr>
          <a:xfrm>
            <a:off x="8403706" y="4412986"/>
            <a:ext cx="616423" cy="763190"/>
          </a:xfrm>
          <a:prstGeom prst="rect">
            <a:avLst/>
          </a:prstGeom>
        </p:spPr>
      </p:pic>
      <p:pic>
        <p:nvPicPr>
          <p:cNvPr id="29" name="Picture 28"/>
          <p:cNvPicPr>
            <a:picLocks noChangeAspect="1"/>
          </p:cNvPicPr>
          <p:nvPr userDrawn="1"/>
        </p:nvPicPr>
        <p:blipFill>
          <a:blip r:embed="rId11"/>
          <a:stretch>
            <a:fillRect/>
          </a:stretch>
        </p:blipFill>
        <p:spPr>
          <a:xfrm>
            <a:off x="6636243" y="4415759"/>
            <a:ext cx="809302" cy="757644"/>
          </a:xfrm>
          <a:prstGeom prst="rect">
            <a:avLst/>
          </a:prstGeom>
        </p:spPr>
      </p:pic>
      <p:pic>
        <p:nvPicPr>
          <p:cNvPr id="30" name="Picture 29"/>
          <p:cNvPicPr>
            <a:picLocks noChangeAspect="1"/>
          </p:cNvPicPr>
          <p:nvPr userDrawn="1"/>
        </p:nvPicPr>
        <p:blipFill>
          <a:blip r:embed="rId12"/>
          <a:stretch>
            <a:fillRect/>
          </a:stretch>
        </p:blipFill>
        <p:spPr>
          <a:xfrm>
            <a:off x="1370196" y="4418775"/>
            <a:ext cx="893427" cy="751613"/>
          </a:xfrm>
          <a:prstGeom prst="rect">
            <a:avLst/>
          </a:prstGeom>
        </p:spPr>
      </p:pic>
      <p:pic>
        <p:nvPicPr>
          <p:cNvPr id="31" name="Picture 30"/>
          <p:cNvPicPr>
            <a:picLocks noChangeAspect="1"/>
          </p:cNvPicPr>
          <p:nvPr userDrawn="1"/>
        </p:nvPicPr>
        <p:blipFill>
          <a:blip r:embed="rId13"/>
          <a:stretch>
            <a:fillRect/>
          </a:stretch>
        </p:blipFill>
        <p:spPr>
          <a:xfrm>
            <a:off x="10189436" y="2296164"/>
            <a:ext cx="431800" cy="762000"/>
          </a:xfrm>
          <a:prstGeom prst="rect">
            <a:avLst/>
          </a:prstGeom>
        </p:spPr>
      </p:pic>
      <p:pic>
        <p:nvPicPr>
          <p:cNvPr id="32" name="Picture 31"/>
          <p:cNvPicPr>
            <a:picLocks noChangeAspect="1"/>
          </p:cNvPicPr>
          <p:nvPr userDrawn="1"/>
        </p:nvPicPr>
        <p:blipFill>
          <a:blip r:embed="rId14"/>
          <a:stretch>
            <a:fillRect/>
          </a:stretch>
        </p:blipFill>
        <p:spPr>
          <a:xfrm>
            <a:off x="9978290" y="4412987"/>
            <a:ext cx="854092" cy="75740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BIR/STTR: Icons Speech Bubbl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
        <p:nvSpPr>
          <p:cNvPr id="33"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a:t>
            </a:r>
            <a:r>
              <a:rPr lang="mr-IN" sz="2400" b="0">
                <a:solidFill>
                  <a:srgbClr val="B88E21"/>
                </a:solidFill>
              </a:rPr>
              <a:t>–</a:t>
            </a:r>
            <a:r>
              <a:rPr lang="en-US" sz="2400" b="0" dirty="0">
                <a:solidFill>
                  <a:srgbClr val="B88E21"/>
                </a:solidFill>
              </a:rPr>
              <a:t> Speech Bubbles</a:t>
            </a:r>
            <a:endParaRPr lang="en-US" sz="2400" b="0" dirty="0">
              <a:solidFill>
                <a:srgbClr val="B88E21"/>
              </a:solidFill>
              <a:latin typeface="+mn-lt"/>
            </a:endParaRPr>
          </a:p>
        </p:txBody>
      </p:sp>
      <p:pic>
        <p:nvPicPr>
          <p:cNvPr id="34" name="Picture 33"/>
          <p:cNvPicPr>
            <a:picLocks noChangeAspect="1"/>
          </p:cNvPicPr>
          <p:nvPr userDrawn="1"/>
        </p:nvPicPr>
        <p:blipFill>
          <a:blip r:embed="rId2"/>
          <a:stretch>
            <a:fillRect/>
          </a:stretch>
        </p:blipFill>
        <p:spPr>
          <a:xfrm>
            <a:off x="741727" y="2838804"/>
            <a:ext cx="773650" cy="669505"/>
          </a:xfrm>
          <a:prstGeom prst="rect">
            <a:avLst/>
          </a:prstGeom>
        </p:spPr>
      </p:pic>
      <p:sp>
        <p:nvSpPr>
          <p:cNvPr id="35" name="Title 2"/>
          <p:cNvSpPr txBox="1">
            <a:spLocks/>
          </p:cNvSpPr>
          <p:nvPr userDrawn="1"/>
        </p:nvSpPr>
        <p:spPr>
          <a:xfrm>
            <a:off x="8817885" y="5853623"/>
            <a:ext cx="1451531" cy="39725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Example</a:t>
            </a:r>
          </a:p>
        </p:txBody>
      </p:sp>
      <p:pic>
        <p:nvPicPr>
          <p:cNvPr id="36" name="Picture 35"/>
          <p:cNvPicPr>
            <a:picLocks noChangeAspect="1"/>
          </p:cNvPicPr>
          <p:nvPr userDrawn="1"/>
        </p:nvPicPr>
        <p:blipFill>
          <a:blip r:embed="rId3"/>
          <a:stretch>
            <a:fillRect/>
          </a:stretch>
        </p:blipFill>
        <p:spPr>
          <a:xfrm>
            <a:off x="8205666" y="1549867"/>
            <a:ext cx="3168576" cy="4403978"/>
          </a:xfrm>
          <a:prstGeom prst="rect">
            <a:avLst/>
          </a:prstGeom>
        </p:spPr>
      </p:pic>
      <p:pic>
        <p:nvPicPr>
          <p:cNvPr id="37" name="Picture 36"/>
          <p:cNvPicPr>
            <a:picLocks noChangeAspect="1"/>
          </p:cNvPicPr>
          <p:nvPr userDrawn="1"/>
        </p:nvPicPr>
        <p:blipFill>
          <a:blip r:embed="rId4"/>
          <a:stretch>
            <a:fillRect/>
          </a:stretch>
        </p:blipFill>
        <p:spPr>
          <a:xfrm>
            <a:off x="741726" y="1991781"/>
            <a:ext cx="774443" cy="670191"/>
          </a:xfrm>
          <a:prstGeom prst="rect">
            <a:avLst/>
          </a:prstGeom>
        </p:spPr>
      </p:pic>
      <p:pic>
        <p:nvPicPr>
          <p:cNvPr id="38" name="Picture 37"/>
          <p:cNvPicPr>
            <a:picLocks noChangeAspect="1"/>
          </p:cNvPicPr>
          <p:nvPr userDrawn="1"/>
        </p:nvPicPr>
        <p:blipFill>
          <a:blip r:embed="rId5"/>
          <a:stretch>
            <a:fillRect/>
          </a:stretch>
        </p:blipFill>
        <p:spPr>
          <a:xfrm>
            <a:off x="741727" y="3685141"/>
            <a:ext cx="776498" cy="671969"/>
          </a:xfrm>
          <a:prstGeom prst="rect">
            <a:avLst/>
          </a:prstGeom>
        </p:spPr>
      </p:pic>
      <p:pic>
        <p:nvPicPr>
          <p:cNvPr id="39" name="Picture 38"/>
          <p:cNvPicPr>
            <a:picLocks noChangeAspect="1"/>
          </p:cNvPicPr>
          <p:nvPr userDrawn="1"/>
        </p:nvPicPr>
        <p:blipFill>
          <a:blip r:embed="rId6"/>
          <a:stretch>
            <a:fillRect/>
          </a:stretch>
        </p:blipFill>
        <p:spPr>
          <a:xfrm>
            <a:off x="741726" y="4533942"/>
            <a:ext cx="773650" cy="669505"/>
          </a:xfrm>
          <a:prstGeom prst="rect">
            <a:avLst/>
          </a:prstGeom>
        </p:spPr>
      </p:pic>
      <p:pic>
        <p:nvPicPr>
          <p:cNvPr id="40" name="Picture 39"/>
          <p:cNvPicPr>
            <a:picLocks noChangeAspect="1"/>
          </p:cNvPicPr>
          <p:nvPr userDrawn="1"/>
        </p:nvPicPr>
        <p:blipFill>
          <a:blip r:embed="rId7"/>
          <a:stretch>
            <a:fillRect/>
          </a:stretch>
        </p:blipFill>
        <p:spPr>
          <a:xfrm>
            <a:off x="741725" y="5380278"/>
            <a:ext cx="776116" cy="671639"/>
          </a:xfrm>
          <a:prstGeom prst="rect">
            <a:avLst/>
          </a:prstGeom>
        </p:spPr>
      </p:pic>
      <p:pic>
        <p:nvPicPr>
          <p:cNvPr id="41" name="Picture 40"/>
          <p:cNvPicPr>
            <a:picLocks noChangeAspect="1"/>
          </p:cNvPicPr>
          <p:nvPr userDrawn="1"/>
        </p:nvPicPr>
        <p:blipFill>
          <a:blip r:embed="rId8"/>
          <a:stretch>
            <a:fillRect/>
          </a:stretch>
        </p:blipFill>
        <p:spPr>
          <a:xfrm>
            <a:off x="1895408" y="1991781"/>
            <a:ext cx="774443" cy="670191"/>
          </a:xfrm>
          <a:prstGeom prst="rect">
            <a:avLst/>
          </a:prstGeom>
        </p:spPr>
      </p:pic>
      <p:pic>
        <p:nvPicPr>
          <p:cNvPr id="42" name="Picture 41"/>
          <p:cNvPicPr>
            <a:picLocks noChangeAspect="1"/>
          </p:cNvPicPr>
          <p:nvPr userDrawn="1"/>
        </p:nvPicPr>
        <p:blipFill>
          <a:blip r:embed="rId9"/>
          <a:stretch>
            <a:fillRect/>
          </a:stretch>
        </p:blipFill>
        <p:spPr>
          <a:xfrm>
            <a:off x="1894616" y="2839699"/>
            <a:ext cx="773651" cy="669506"/>
          </a:xfrm>
          <a:prstGeom prst="rect">
            <a:avLst/>
          </a:prstGeom>
        </p:spPr>
      </p:pic>
      <p:pic>
        <p:nvPicPr>
          <p:cNvPr id="43" name="Picture 42"/>
          <p:cNvPicPr>
            <a:picLocks noChangeAspect="1"/>
          </p:cNvPicPr>
          <p:nvPr userDrawn="1"/>
        </p:nvPicPr>
        <p:blipFill>
          <a:blip r:embed="rId10"/>
          <a:stretch>
            <a:fillRect/>
          </a:stretch>
        </p:blipFill>
        <p:spPr>
          <a:xfrm>
            <a:off x="1894616" y="3685140"/>
            <a:ext cx="773651" cy="669506"/>
          </a:xfrm>
          <a:prstGeom prst="rect">
            <a:avLst/>
          </a:prstGeom>
        </p:spPr>
      </p:pic>
      <p:pic>
        <p:nvPicPr>
          <p:cNvPr id="44" name="Picture 43"/>
          <p:cNvPicPr>
            <a:picLocks noChangeAspect="1"/>
          </p:cNvPicPr>
          <p:nvPr userDrawn="1"/>
        </p:nvPicPr>
        <p:blipFill>
          <a:blip r:embed="rId11"/>
          <a:stretch>
            <a:fillRect/>
          </a:stretch>
        </p:blipFill>
        <p:spPr>
          <a:xfrm>
            <a:off x="1891767" y="4531477"/>
            <a:ext cx="776500" cy="671971"/>
          </a:xfrm>
          <a:prstGeom prst="rect">
            <a:avLst/>
          </a:prstGeom>
        </p:spPr>
      </p:pic>
      <p:pic>
        <p:nvPicPr>
          <p:cNvPr id="45" name="Picture 44"/>
          <p:cNvPicPr>
            <a:picLocks noChangeAspect="1"/>
          </p:cNvPicPr>
          <p:nvPr userDrawn="1"/>
        </p:nvPicPr>
        <p:blipFill>
          <a:blip r:embed="rId12"/>
          <a:stretch>
            <a:fillRect/>
          </a:stretch>
        </p:blipFill>
        <p:spPr>
          <a:xfrm>
            <a:off x="1891767" y="5380278"/>
            <a:ext cx="776500" cy="671971"/>
          </a:xfrm>
          <a:prstGeom prst="rect">
            <a:avLst/>
          </a:prstGeom>
        </p:spPr>
      </p:pic>
      <p:pic>
        <p:nvPicPr>
          <p:cNvPr id="46" name="Picture 45"/>
          <p:cNvPicPr>
            <a:picLocks noChangeAspect="1"/>
          </p:cNvPicPr>
          <p:nvPr userDrawn="1"/>
        </p:nvPicPr>
        <p:blipFill>
          <a:blip r:embed="rId11"/>
          <a:stretch>
            <a:fillRect/>
          </a:stretch>
        </p:blipFill>
        <p:spPr>
          <a:xfrm flipH="1">
            <a:off x="5032323" y="2692758"/>
            <a:ext cx="1925322" cy="1666144"/>
          </a:xfrm>
          <a:prstGeom prst="rect">
            <a:avLst/>
          </a:prstGeom>
        </p:spPr>
      </p:pic>
      <p:sp>
        <p:nvSpPr>
          <p:cNvPr id="47" name="Title 2"/>
          <p:cNvSpPr txBox="1">
            <a:spLocks/>
          </p:cNvSpPr>
          <p:nvPr userDrawn="1"/>
        </p:nvSpPr>
        <p:spPr>
          <a:xfrm>
            <a:off x="5133745" y="2791551"/>
            <a:ext cx="1775637" cy="1200975"/>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dirty="0">
                <a:solidFill>
                  <a:schemeClr val="bg1"/>
                </a:solidFill>
              </a:rPr>
              <a:t>100%</a:t>
            </a:r>
          </a:p>
          <a:p>
            <a:r>
              <a:rPr lang="en-US" sz="2900" dirty="0">
                <a:solidFill>
                  <a:schemeClr val="bg1"/>
                </a:solidFill>
              </a:rPr>
              <a:t>VERIFIED</a:t>
            </a:r>
          </a:p>
        </p:txBody>
      </p:sp>
      <p:sp>
        <p:nvSpPr>
          <p:cNvPr id="48" name="Title 2"/>
          <p:cNvSpPr txBox="1">
            <a:spLocks/>
          </p:cNvSpPr>
          <p:nvPr userDrawn="1"/>
        </p:nvSpPr>
        <p:spPr>
          <a:xfrm>
            <a:off x="5172956" y="4504786"/>
            <a:ext cx="1644056" cy="701349"/>
          </a:xfrm>
          <a:prstGeom prst="rect">
            <a:avLst/>
          </a:prstGeom>
        </p:spPr>
        <p:txBody>
          <a:bodyPr>
            <a:normAutofit fontScale="925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Flip icons, enlarge, and add copy as needed</a:t>
            </a:r>
          </a:p>
        </p:txBody>
      </p:sp>
      <p:pic>
        <p:nvPicPr>
          <p:cNvPr id="49" name="Picture 48"/>
          <p:cNvPicPr>
            <a:picLocks noChangeAspect="1"/>
          </p:cNvPicPr>
          <p:nvPr userDrawn="1"/>
        </p:nvPicPr>
        <p:blipFill>
          <a:blip r:embed="rId13"/>
          <a:stretch>
            <a:fillRect/>
          </a:stretch>
        </p:blipFill>
        <p:spPr>
          <a:xfrm>
            <a:off x="3011443" y="1991781"/>
            <a:ext cx="772859" cy="668820"/>
          </a:xfrm>
          <a:prstGeom prst="rect">
            <a:avLst/>
          </a:prstGeom>
        </p:spPr>
      </p:pic>
      <p:pic>
        <p:nvPicPr>
          <p:cNvPr id="50" name="Picture 49"/>
          <p:cNvPicPr>
            <a:picLocks noChangeAspect="1"/>
          </p:cNvPicPr>
          <p:nvPr userDrawn="1"/>
        </p:nvPicPr>
        <p:blipFill>
          <a:blip r:embed="rId14"/>
          <a:stretch>
            <a:fillRect/>
          </a:stretch>
        </p:blipFill>
        <p:spPr>
          <a:xfrm>
            <a:off x="3011443" y="2838344"/>
            <a:ext cx="775218" cy="67086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BIR/STTR: Log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650" y="1976226"/>
            <a:ext cx="3031791" cy="970173"/>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599" y="3901044"/>
            <a:ext cx="1991892" cy="1673189"/>
          </a:xfrm>
          <a:prstGeom prst="rect">
            <a:avLst/>
          </a:prstGeom>
        </p:spPr>
      </p:pic>
      <p:sp>
        <p:nvSpPr>
          <p:cNvPr id="23" name="Rectangle 22"/>
          <p:cNvSpPr/>
          <p:nvPr userDrawn="1"/>
        </p:nvSpPr>
        <p:spPr>
          <a:xfrm>
            <a:off x="5486400" y="1787236"/>
            <a:ext cx="5967307" cy="378699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1672" y="2155657"/>
            <a:ext cx="2292039" cy="718172"/>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1239" y="3393685"/>
            <a:ext cx="1932905" cy="16236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47302" y="2208086"/>
            <a:ext cx="875609" cy="1046182"/>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8166" y="3818244"/>
            <a:ext cx="924065" cy="1104078"/>
          </a:xfrm>
          <a:prstGeom prst="rect">
            <a:avLst/>
          </a:prstGeom>
        </p:spPr>
      </p:pic>
      <p:sp>
        <p:nvSpPr>
          <p:cNvPr id="28" name="Title 2"/>
          <p:cNvSpPr txBox="1">
            <a:spLocks/>
          </p:cNvSpPr>
          <p:nvPr userDrawn="1"/>
        </p:nvSpPr>
        <p:spPr>
          <a:xfrm>
            <a:off x="1224106" y="1086105"/>
            <a:ext cx="255487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Logo Variations</a:t>
            </a:r>
            <a:endParaRPr lang="en-US" sz="2400" b="0" dirty="0">
              <a:solidFill>
                <a:srgbClr val="B88E21"/>
              </a:solidFill>
              <a:latin typeface="+mn-lt"/>
            </a:endParaRPr>
          </a:p>
        </p:txBody>
      </p:sp>
      <p:sp>
        <p:nvSpPr>
          <p:cNvPr id="29" name="Title 2"/>
          <p:cNvSpPr txBox="1">
            <a:spLocks/>
          </p:cNvSpPr>
          <p:nvPr userDrawn="1"/>
        </p:nvSpPr>
        <p:spPr>
          <a:xfrm>
            <a:off x="1685359" y="3158880"/>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Horizontal Logo</a:t>
            </a:r>
          </a:p>
        </p:txBody>
      </p:sp>
      <p:sp>
        <p:nvSpPr>
          <p:cNvPr id="30" name="Title 2"/>
          <p:cNvSpPr txBox="1">
            <a:spLocks/>
          </p:cNvSpPr>
          <p:nvPr userDrawn="1"/>
        </p:nvSpPr>
        <p:spPr>
          <a:xfrm>
            <a:off x="1685359" y="5796565"/>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Vertical Logo</a:t>
            </a:r>
          </a:p>
        </p:txBody>
      </p:sp>
      <p:sp>
        <p:nvSpPr>
          <p:cNvPr id="31" name="Title 2"/>
          <p:cNvSpPr txBox="1">
            <a:spLocks/>
          </p:cNvSpPr>
          <p:nvPr userDrawn="1"/>
        </p:nvSpPr>
        <p:spPr>
          <a:xfrm>
            <a:off x="5658102" y="5796565"/>
            <a:ext cx="562390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Reverse Logos and Icons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BIR/STTR: Phot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
        <p:nvSpPr>
          <p:cNvPr id="14" name="Rounded Rectangle 13"/>
          <p:cNvSpPr/>
          <p:nvPr userDrawn="1"/>
        </p:nvSpPr>
        <p:spPr>
          <a:xfrm>
            <a:off x="725713" y="3004457"/>
            <a:ext cx="6289331" cy="3142344"/>
          </a:xfrm>
          <a:prstGeom prst="roundRect">
            <a:avLst>
              <a:gd name="adj" fmla="val 4269"/>
            </a:avLst>
          </a:prstGeom>
          <a:solidFill>
            <a:schemeClr val="bg1"/>
          </a:solidFill>
          <a:ln w="38100">
            <a:solidFill>
              <a:srgbClr val="C6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p:cNvSpPr txBox="1">
            <a:spLocks/>
          </p:cNvSpPr>
          <p:nvPr userDrawn="1"/>
        </p:nvSpPr>
        <p:spPr>
          <a:xfrm>
            <a:off x="960564" y="3626278"/>
            <a:ext cx="6133110" cy="2421526"/>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spcAft>
                <a:spcPts val="300"/>
              </a:spcAft>
              <a:buClr>
                <a:schemeClr val="bg2"/>
              </a:buClr>
              <a:buFont typeface="+mj-lt"/>
              <a:buAutoNum type="arabicPeriod"/>
            </a:pPr>
            <a:r>
              <a:rPr lang="en-US" sz="1600" b="0" dirty="0"/>
              <a:t>Go to </a:t>
            </a:r>
            <a:r>
              <a:rPr lang="en-US" sz="1600" dirty="0">
                <a:solidFill>
                  <a:srgbClr val="46A0D1"/>
                </a:solidFill>
              </a:rPr>
              <a:t>dvidshub.net</a:t>
            </a:r>
            <a:r>
              <a:rPr lang="en-US" sz="1600" b="0" dirty="0"/>
              <a:t> in your browser</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Images</a:t>
            </a:r>
            <a:r>
              <a:rPr lang="en-US" sz="1600" b="0" dirty="0"/>
              <a:t> under the Content drop-down menu</a:t>
            </a:r>
          </a:p>
          <a:p>
            <a:pPr marL="342900" indent="-342900" algn="l">
              <a:spcAft>
                <a:spcPts val="300"/>
              </a:spcAft>
              <a:buClr>
                <a:schemeClr val="bg2"/>
              </a:buClr>
              <a:buFont typeface="+mj-lt"/>
              <a:buAutoNum type="arabicPeriod"/>
            </a:pPr>
            <a:r>
              <a:rPr lang="en-US" sz="1600" b="0" dirty="0"/>
              <a:t>Type in your search word(s)</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Air Force</a:t>
            </a:r>
            <a:r>
              <a:rPr lang="en-US" sz="1600" b="0" dirty="0"/>
              <a:t> under the Branch drop-down menu</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Image</a:t>
            </a:r>
            <a:r>
              <a:rPr lang="en-US" sz="1600" b="0" dirty="0"/>
              <a:t> under the Type drop-down menu</a:t>
            </a:r>
          </a:p>
          <a:p>
            <a:pPr marL="342900" indent="-342900" algn="l">
              <a:spcAft>
                <a:spcPts val="300"/>
              </a:spcAft>
              <a:buClr>
                <a:schemeClr val="bg2"/>
              </a:buClr>
              <a:buFont typeface="+mj-lt"/>
              <a:buAutoNum type="arabicPeriod"/>
            </a:pPr>
            <a:r>
              <a:rPr lang="en-US" sz="1600" b="0" dirty="0"/>
              <a:t>Click on an image you like to expand the information.</a:t>
            </a:r>
          </a:p>
          <a:p>
            <a:pPr marL="342900" indent="-342900" algn="l">
              <a:spcAft>
                <a:spcPts val="300"/>
              </a:spcAft>
              <a:buClr>
                <a:schemeClr val="bg2"/>
              </a:buClr>
              <a:buFont typeface="+mj-lt"/>
              <a:buAutoNum type="arabicPeriod"/>
            </a:pPr>
            <a:r>
              <a:rPr lang="en-US" sz="1600" b="0" dirty="0"/>
              <a:t>Click the </a:t>
            </a:r>
            <a:r>
              <a:rPr lang="en-US" sz="1600" dirty="0">
                <a:solidFill>
                  <a:srgbClr val="46A0D1"/>
                </a:solidFill>
              </a:rPr>
              <a:t>Visit Image Page</a:t>
            </a:r>
            <a:r>
              <a:rPr lang="en-US" sz="1600" b="0" dirty="0"/>
              <a:t> button to get the image information</a:t>
            </a:r>
          </a:p>
          <a:p>
            <a:pPr marL="342900" indent="-342900" algn="l">
              <a:spcAft>
                <a:spcPts val="300"/>
              </a:spcAft>
              <a:buClr>
                <a:schemeClr val="bg2"/>
              </a:buClr>
              <a:buFont typeface="+mj-lt"/>
              <a:buAutoNum type="arabicPeriod"/>
            </a:pPr>
            <a:r>
              <a:rPr lang="en-US" sz="1600" b="0" dirty="0"/>
              <a:t>Copy the </a:t>
            </a:r>
            <a:r>
              <a:rPr lang="en-US" sz="1600" dirty="0">
                <a:solidFill>
                  <a:srgbClr val="46A0D1"/>
                </a:solidFill>
              </a:rPr>
              <a:t>Photo ID Number</a:t>
            </a:r>
            <a:r>
              <a:rPr lang="en-US" sz="1600" b="0" dirty="0"/>
              <a:t> for all images needed</a:t>
            </a:r>
          </a:p>
        </p:txBody>
      </p:sp>
      <p:pic>
        <p:nvPicPr>
          <p:cNvPr id="16" name="Picture 15"/>
          <p:cNvPicPr>
            <a:picLocks noChangeAspect="1"/>
          </p:cNvPicPr>
          <p:nvPr userDrawn="1"/>
        </p:nvPicPr>
        <p:blipFill>
          <a:blip r:embed="rId2"/>
          <a:stretch>
            <a:fillRect/>
          </a:stretch>
        </p:blipFill>
        <p:spPr>
          <a:xfrm flipH="1">
            <a:off x="3507222" y="1474743"/>
            <a:ext cx="3324527" cy="2382539"/>
          </a:xfrm>
          <a:prstGeom prst="rect">
            <a:avLst/>
          </a:prstGeom>
        </p:spPr>
      </p:pic>
      <p:sp>
        <p:nvSpPr>
          <p:cNvPr id="17" name="Title 2"/>
          <p:cNvSpPr txBox="1">
            <a:spLocks/>
          </p:cNvSpPr>
          <p:nvPr userDrawn="1"/>
        </p:nvSpPr>
        <p:spPr>
          <a:xfrm>
            <a:off x="3635829" y="1574451"/>
            <a:ext cx="3195921" cy="1804947"/>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1400" b="0" dirty="0">
                <a:solidFill>
                  <a:schemeClr val="bg1"/>
                </a:solidFill>
              </a:rPr>
              <a:t>Search the site for images you need and provide us with the image ID numbers.</a:t>
            </a:r>
          </a:p>
          <a:p>
            <a:pPr>
              <a:lnSpc>
                <a:spcPct val="120000"/>
              </a:lnSpc>
              <a:spcBef>
                <a:spcPts val="1800"/>
              </a:spcBef>
            </a:pPr>
            <a:r>
              <a:rPr lang="en-US" sz="1400" b="0" dirty="0">
                <a:solidFill>
                  <a:schemeClr val="bg1"/>
                </a:solidFill>
              </a:rPr>
              <a:t>Provide us with an image idea or description and we can search for you.</a:t>
            </a:r>
          </a:p>
        </p:txBody>
      </p:sp>
      <p:cxnSp>
        <p:nvCxnSpPr>
          <p:cNvPr id="18" name="Straight Connector 17"/>
          <p:cNvCxnSpPr/>
          <p:nvPr userDrawn="1"/>
        </p:nvCxnSpPr>
        <p:spPr>
          <a:xfrm>
            <a:off x="3854932" y="2487223"/>
            <a:ext cx="2757714"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stretch>
            <a:fillRect/>
          </a:stretch>
        </p:blipFill>
        <p:spPr>
          <a:xfrm>
            <a:off x="960564" y="1757915"/>
            <a:ext cx="2311808" cy="1803705"/>
          </a:xfrm>
          <a:prstGeom prst="rect">
            <a:avLst/>
          </a:prstGeom>
        </p:spPr>
      </p:pic>
      <p:sp>
        <p:nvSpPr>
          <p:cNvPr id="20" name="Title 2"/>
          <p:cNvSpPr txBox="1">
            <a:spLocks/>
          </p:cNvSpPr>
          <p:nvPr userDrawn="1"/>
        </p:nvSpPr>
        <p:spPr>
          <a:xfrm>
            <a:off x="1156661" y="1854734"/>
            <a:ext cx="1775637" cy="1200975"/>
          </a:xfrm>
          <a:prstGeom prst="rect">
            <a:avLst/>
          </a:prstGeom>
        </p:spPr>
        <p:txBody>
          <a:bodyPr>
            <a:normAutofit fontScale="400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4500" b="0" dirty="0">
                <a:solidFill>
                  <a:schemeClr val="bg1"/>
                </a:solidFill>
              </a:rPr>
              <a:t>Photos that are cleared for public use by the Air Force.</a:t>
            </a:r>
            <a:endParaRPr lang="en-US" sz="2900" b="0" dirty="0">
              <a:solidFill>
                <a:schemeClr val="bg1"/>
              </a:solidFill>
            </a:endParaRPr>
          </a:p>
        </p:txBody>
      </p:sp>
      <p:pic>
        <p:nvPicPr>
          <p:cNvPr id="32" name="Picture 31"/>
          <p:cNvPicPr>
            <a:picLocks noChangeAspect="1"/>
          </p:cNvPicPr>
          <p:nvPr userDrawn="1"/>
        </p:nvPicPr>
        <p:blipFill>
          <a:blip r:embed="rId4"/>
          <a:stretch>
            <a:fillRect/>
          </a:stretch>
        </p:blipFill>
        <p:spPr>
          <a:xfrm flipH="1">
            <a:off x="2181779" y="441130"/>
            <a:ext cx="1325444" cy="1252127"/>
          </a:xfrm>
          <a:prstGeom prst="rect">
            <a:avLst/>
          </a:prstGeom>
        </p:spPr>
      </p:pic>
      <p:sp>
        <p:nvSpPr>
          <p:cNvPr id="33" name="Title 2"/>
          <p:cNvSpPr txBox="1">
            <a:spLocks/>
          </p:cNvSpPr>
          <p:nvPr userDrawn="1"/>
        </p:nvSpPr>
        <p:spPr>
          <a:xfrm>
            <a:off x="2241386" y="668175"/>
            <a:ext cx="1254886"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chemeClr val="bg1"/>
                </a:solidFill>
              </a:rPr>
              <a:t>Photos</a:t>
            </a:r>
            <a:endParaRPr lang="en-US" sz="2400" b="0" dirty="0">
              <a:solidFill>
                <a:schemeClr val="bg1"/>
              </a:solidFill>
              <a:latin typeface="+mn-lt"/>
            </a:endParaRPr>
          </a:p>
        </p:txBody>
      </p:sp>
      <p:sp>
        <p:nvSpPr>
          <p:cNvPr id="34" name="Title 2"/>
          <p:cNvSpPr txBox="1">
            <a:spLocks/>
          </p:cNvSpPr>
          <p:nvPr userDrawn="1"/>
        </p:nvSpPr>
        <p:spPr>
          <a:xfrm>
            <a:off x="7686486" y="5687376"/>
            <a:ext cx="3853543" cy="377658"/>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Examples created with DVIDS images</a:t>
            </a:r>
          </a:p>
        </p:txBody>
      </p:sp>
      <p:pic>
        <p:nvPicPr>
          <p:cNvPr id="35" name="Picture 34"/>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643226" y="1346412"/>
            <a:ext cx="3940063" cy="1313355"/>
          </a:xfrm>
          <a:prstGeom prst="rect">
            <a:avLst/>
          </a:prstGeom>
        </p:spPr>
      </p:pic>
      <p:pic>
        <p:nvPicPr>
          <p:cNvPr id="36" name="Picture 35"/>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643226" y="4400061"/>
            <a:ext cx="3940063" cy="1113495"/>
          </a:xfrm>
          <a:prstGeom prst="rect">
            <a:avLst/>
          </a:prstGeom>
        </p:spPr>
      </p:pic>
      <p:grpSp>
        <p:nvGrpSpPr>
          <p:cNvPr id="37" name="Group 36"/>
          <p:cNvGrpSpPr/>
          <p:nvPr userDrawn="1"/>
        </p:nvGrpSpPr>
        <p:grpSpPr>
          <a:xfrm>
            <a:off x="7643226" y="2779535"/>
            <a:ext cx="3940062" cy="1418118"/>
            <a:chOff x="7746623" y="2659767"/>
            <a:chExt cx="3940062" cy="1418118"/>
          </a:xfrm>
        </p:grpSpPr>
        <p:pic>
          <p:nvPicPr>
            <p:cNvPr id="38" name="Picture 37"/>
            <p:cNvPicPr>
              <a:picLocks noChangeAspect="1"/>
            </p:cNvPicPr>
            <p:nvPr/>
          </p:nvPicPr>
          <p:blipFill rotWithShape="1">
            <a:blip r:embed="rId7" cstate="hqprint">
              <a:extLst>
                <a:ext uri="{28A0092B-C50C-407E-A947-70E740481C1C}">
                  <a14:useLocalDpi xmlns:a14="http://schemas.microsoft.com/office/drawing/2010/main" val="0"/>
                </a:ext>
              </a:extLst>
            </a:blip>
            <a:srcRect l="30873" r="-3"/>
            <a:stretch/>
          </p:blipFill>
          <p:spPr>
            <a:xfrm>
              <a:off x="9819406" y="2659767"/>
              <a:ext cx="1867279" cy="1418118"/>
            </a:xfrm>
            <a:prstGeom prst="rect">
              <a:avLst/>
            </a:prstGeom>
          </p:spPr>
        </p:pic>
        <p:pic>
          <p:nvPicPr>
            <p:cNvPr id="39" name="Picture 38"/>
            <p:cNvPicPr>
              <a:picLocks noChangeAspect="1"/>
            </p:cNvPicPr>
            <p:nvPr/>
          </p:nvPicPr>
          <p:blipFill rotWithShape="1">
            <a:blip r:embed="rId8" cstate="hqprint">
              <a:extLst>
                <a:ext uri="{28A0092B-C50C-407E-A947-70E740481C1C}">
                  <a14:useLocalDpi xmlns:a14="http://schemas.microsoft.com/office/drawing/2010/main" val="0"/>
                </a:ext>
              </a:extLst>
            </a:blip>
            <a:srcRect l="35447" t="4783" b="6216"/>
            <a:stretch/>
          </p:blipFill>
          <p:spPr>
            <a:xfrm>
              <a:off x="7746623" y="2659767"/>
              <a:ext cx="1959178" cy="1418118"/>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870046"/>
            <a:ext cx="12192000" cy="1036320"/>
          </a:xfrm>
        </p:spPr>
        <p:txBody>
          <a:bodyPr anchor="ctr"/>
          <a:lstStyle>
            <a:lvl1pPr algn="ctr">
              <a:defRPr sz="40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985554" y="1933309"/>
            <a:ext cx="8247017" cy="3478055"/>
          </a:xfrm>
        </p:spPr>
        <p:txBody>
          <a:bodyPr anchor="t">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 y="6444343"/>
            <a:ext cx="12191999" cy="413657"/>
          </a:xfrm>
        </p:spPr>
        <p:txBody>
          <a:bodyPr/>
          <a:lstStyle>
            <a:lvl1pPr algn="ctr">
              <a:defRPr/>
            </a:lvl1p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78979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76276"/>
            <a:ext cx="12191999" cy="1412966"/>
          </a:xfrm>
        </p:spPr>
        <p:txBody>
          <a:bodyPr/>
          <a:lstStyle>
            <a:lvl1pPr algn="ctr">
              <a:defRPr b="1"/>
            </a:lvl1pPr>
          </a:lstStyle>
          <a:p>
            <a:r>
              <a:rPr lang="en-US"/>
              <a:t>Click to edit Master title style</a:t>
            </a:r>
          </a:p>
        </p:txBody>
      </p:sp>
      <p:sp>
        <p:nvSpPr>
          <p:cNvPr id="3" name="Content Placeholder 2"/>
          <p:cNvSpPr>
            <a:spLocks noGrp="1"/>
          </p:cNvSpPr>
          <p:nvPr>
            <p:ph sz="half" idx="1"/>
          </p:nvPr>
        </p:nvSpPr>
        <p:spPr>
          <a:xfrm>
            <a:off x="1484312" y="2098767"/>
            <a:ext cx="4895055" cy="3124201"/>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098768"/>
            <a:ext cx="4895056" cy="3124200"/>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0" y="6444343"/>
            <a:ext cx="12191999" cy="413657"/>
          </a:xfrm>
        </p:spPr>
        <p:txBody>
          <a:bodyPr/>
          <a:lstStyle>
            <a:lvl1pPr algn="ctr">
              <a:defRPr/>
            </a:lvl1p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75875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14400"/>
          </a:xfrm>
        </p:spPr>
        <p:txBody>
          <a:bodyPr/>
          <a:lstStyle>
            <a:lvl1pPr algn="ctr">
              <a:defRPr b="1"/>
            </a:lvl1pPr>
          </a:lstStyle>
          <a:p>
            <a:r>
              <a:rPr lang="en-US"/>
              <a:t>Click to edit Master title style</a:t>
            </a:r>
            <a:endParaRPr lang="en-US" dirty="0"/>
          </a:p>
        </p:txBody>
      </p:sp>
      <p:sp>
        <p:nvSpPr>
          <p:cNvPr id="3" name="Text Placeholder 2"/>
          <p:cNvSpPr>
            <a:spLocks noGrp="1"/>
          </p:cNvSpPr>
          <p:nvPr>
            <p:ph type="body" idx="1"/>
          </p:nvPr>
        </p:nvSpPr>
        <p:spPr>
          <a:xfrm>
            <a:off x="1484311" y="1828801"/>
            <a:ext cx="4895056"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07967" y="1837268"/>
            <a:ext cx="4895057"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55036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03243"/>
            <a:ext cx="12191999" cy="931817"/>
          </a:xfrm>
        </p:spPr>
        <p:txBody>
          <a:bodyPr/>
          <a:lstStyle>
            <a:lvl1pPr algn="ctr">
              <a:defRPr b="1"/>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412683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33339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1600200"/>
            <a:ext cx="5033432" cy="752475"/>
          </a:xfrm>
        </p:spPr>
        <p:txBody>
          <a:bodyPr anchor="t">
            <a:normAutofit/>
          </a:bodyPr>
          <a:lstStyle>
            <a:lvl1pPr algn="r">
              <a:defRPr sz="2400" b="1"/>
            </a:lvl1pPr>
          </a:lstStyle>
          <a:p>
            <a:r>
              <a:rPr lang="en-US"/>
              <a:t>Click to edit Master title style</a:t>
            </a:r>
            <a:endParaRPr lang="en-US" dirty="0"/>
          </a:p>
        </p:txBody>
      </p:sp>
      <p:sp>
        <p:nvSpPr>
          <p:cNvPr id="3" name="Content Placeholder 2"/>
          <p:cNvSpPr>
            <a:spLocks noGrp="1"/>
          </p:cNvSpPr>
          <p:nvPr>
            <p:ph idx="1"/>
          </p:nvPr>
        </p:nvSpPr>
        <p:spPr>
          <a:xfrm>
            <a:off x="5262033" y="1600200"/>
            <a:ext cx="6240990" cy="4191000"/>
          </a:xfrm>
        </p:spPr>
        <p:txBody>
          <a:bodyPr anchor="t">
            <a:normAutofit/>
          </a:bodyPr>
          <a:lstStyle>
            <a:lvl1pPr>
              <a:defRPr sz="2000" b="0">
                <a:latin typeface="+mn-lt"/>
              </a:defRPr>
            </a:lvl1pPr>
            <a:lvl2pPr>
              <a:defRPr sz="1800" b="0">
                <a:latin typeface="+mn-lt"/>
              </a:defRPr>
            </a:lvl2pPr>
            <a:lvl3pPr>
              <a:defRPr sz="1600" b="0">
                <a:latin typeface="+mn-lt"/>
              </a:defRPr>
            </a:lvl3pPr>
            <a:lvl4pPr>
              <a:defRPr sz="1400" b="0">
                <a:latin typeface="+mn-lt"/>
              </a:defRPr>
            </a:lvl4pPr>
            <a:lvl5pPr>
              <a:defRPr sz="1400" b="0">
                <a:latin typeface="+mn-lt"/>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348593"/>
            <a:ext cx="5033433" cy="1208314"/>
          </a:xfrm>
        </p:spPr>
        <p:txBody>
          <a:bodyPr anchor="t">
            <a:normAutofit/>
          </a:bodyPr>
          <a:lstStyle>
            <a:lvl1pPr marL="0" indent="0" algn="r">
              <a:buNone/>
              <a:defRPr sz="16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51170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038" y="1752599"/>
            <a:ext cx="5426158" cy="781051"/>
          </a:xfrm>
        </p:spPr>
        <p:txBody>
          <a:bodyPr anchor="t">
            <a:normAutofit/>
          </a:bodyPr>
          <a:lstStyle>
            <a:lvl1pPr algn="r">
              <a:defRPr sz="2800" b="1"/>
            </a:lvl1pPr>
          </a:lstStyle>
          <a:p>
            <a:r>
              <a:rPr lang="en-US"/>
              <a:t>Click to edit Master title style</a:t>
            </a:r>
            <a:endParaRPr lang="en-US" dirty="0"/>
          </a:p>
        </p:txBody>
      </p:sp>
      <p:sp>
        <p:nvSpPr>
          <p:cNvPr id="14" name="Picture Placeholder 2"/>
          <p:cNvSpPr>
            <a:spLocks noGrp="1" noChangeAspect="1"/>
          </p:cNvSpPr>
          <p:nvPr>
            <p:ph type="pic" idx="1"/>
          </p:nvPr>
        </p:nvSpPr>
        <p:spPr>
          <a:xfrm>
            <a:off x="6549653" y="1126671"/>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786038" y="2533650"/>
            <a:ext cx="5426158" cy="1828800"/>
          </a:xfrm>
        </p:spPr>
        <p:txBody>
          <a:bodyPr>
            <a:normAutofit/>
          </a:bodyPr>
          <a:lstStyle>
            <a:lvl1pPr marL="0" indent="0" algn="r">
              <a:buNone/>
              <a:defRPr sz="18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343199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931003"/>
            <a:ext cx="12191999" cy="914400"/>
          </a:xfrm>
          <a:prstGeom prst="rect">
            <a:avLst/>
          </a:prstGeom>
          <a:effectLst/>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1933575"/>
            <a:ext cx="10018713" cy="3857626"/>
          </a:xfrm>
          <a:prstGeom prst="rect">
            <a:avLst/>
          </a:prstGeom>
        </p:spPr>
        <p:txBody>
          <a:bodyPr vert="horz" lIns="0" tIns="0" rIns="0" bIns="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1" y="6444342"/>
            <a:ext cx="12192000" cy="41365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6" name="Straight Connector 15"/>
          <p:cNvCxnSpPr>
            <a:cxnSpLocks/>
          </p:cNvCxnSpPr>
          <p:nvPr userDrawn="1"/>
        </p:nvCxnSpPr>
        <p:spPr>
          <a:xfrm>
            <a:off x="5578475" y="727544"/>
            <a:ext cx="6613524" cy="0"/>
          </a:xfrm>
          <a:prstGeom prst="line">
            <a:avLst/>
          </a:prstGeom>
          <a:ln w="15875">
            <a:solidFill>
              <a:srgbClr val="B88E2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 y="6444343"/>
            <a:ext cx="12192000" cy="413657"/>
          </a:xfrm>
          <a:prstGeom prst="rect">
            <a:avLst/>
          </a:prstGeom>
        </p:spPr>
        <p:txBody>
          <a:bodyPr vert="horz" lIns="0" tIns="0" rIns="0" bIns="0" rtlCol="0" anchor="ctr"/>
          <a:lstStyle>
            <a:lvl1pPr algn="ctr">
              <a:defRPr sz="1000" b="0" i="0">
                <a:solidFill>
                  <a:schemeClr val="bg1"/>
                </a:solidFill>
                <a:effectLst/>
                <a:latin typeface="+mn-lt"/>
              </a:defRPr>
            </a:lvl1pPr>
          </a:lstStyle>
          <a:p>
            <a:r>
              <a:rPr lang="en-US" dirty="0"/>
              <a:t>Distribution Statement A: Approved for public release. Distribution is unlimited. Case Number: AFRL-2021-3218, 22 September 2021.</a:t>
            </a:r>
          </a:p>
        </p:txBody>
      </p:sp>
      <p:cxnSp>
        <p:nvCxnSpPr>
          <p:cNvPr id="10" name="Straight Connector 9">
            <a:extLst>
              <a:ext uri="{FF2B5EF4-FFF2-40B4-BE49-F238E27FC236}">
                <a16:creationId xmlns:a16="http://schemas.microsoft.com/office/drawing/2014/main" id="{9EF20D10-456B-9D44-B346-70EB8F23802B}"/>
              </a:ext>
            </a:extLst>
          </p:cNvPr>
          <p:cNvCxnSpPr>
            <a:cxnSpLocks/>
          </p:cNvCxnSpPr>
          <p:nvPr userDrawn="1"/>
        </p:nvCxnSpPr>
        <p:spPr>
          <a:xfrm>
            <a:off x="0" y="727544"/>
            <a:ext cx="4840941" cy="0"/>
          </a:xfrm>
          <a:prstGeom prst="line">
            <a:avLst/>
          </a:prstGeom>
          <a:ln w="15875">
            <a:solidFill>
              <a:srgbClr val="B88E2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338111" y="83890"/>
            <a:ext cx="1146199" cy="1122720"/>
          </a:xfrm>
          <a:prstGeom prst="rect">
            <a:avLst/>
          </a:prstGeom>
        </p:spPr>
      </p:pic>
      <p:pic>
        <p:nvPicPr>
          <p:cNvPr id="6" name="Picture 5"/>
          <p:cNvPicPr>
            <a:picLocks noChangeAspect="1"/>
          </p:cNvPicPr>
          <p:nvPr userDrawn="1"/>
        </p:nvPicPr>
        <p:blipFill>
          <a:blip r:embed="rId26">
            <a:duotone>
              <a:schemeClr val="bg2">
                <a:shade val="45000"/>
                <a:satMod val="135000"/>
              </a:schemeClr>
              <a:prstClr val="white"/>
            </a:duotone>
            <a:extLst>
              <a:ext uri="{BEBA8EAE-BF5A-486C-A8C5-ECC9F3942E4B}">
                <a14:imgProps xmlns:a14="http://schemas.microsoft.com/office/drawing/2010/main">
                  <a14:imgLayer r:embed="rId27">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401973" y="302302"/>
            <a:ext cx="2353003" cy="685896"/>
          </a:xfrm>
          <a:prstGeom prst="rect">
            <a:avLst/>
          </a:prstGeom>
        </p:spPr>
      </p:pic>
      <p:pic>
        <p:nvPicPr>
          <p:cNvPr id="7" name="Picture 6"/>
          <p:cNvPicPr>
            <a:picLocks noChangeAspect="1"/>
          </p:cNvPicPr>
          <p:nvPr userDrawn="1"/>
        </p:nvPicPr>
        <p:blipFill>
          <a:blip r:embed="rId28"/>
          <a:stretch>
            <a:fillRect/>
          </a:stretch>
        </p:blipFill>
        <p:spPr>
          <a:xfrm>
            <a:off x="10439399" y="5879373"/>
            <a:ext cx="1752600" cy="962025"/>
          </a:xfrm>
          <a:prstGeom prst="rect">
            <a:avLst/>
          </a:prstGeom>
        </p:spPr>
      </p:pic>
    </p:spTree>
    <p:extLst>
      <p:ext uri="{BB962C8B-B14F-4D97-AF65-F5344CB8AC3E}">
        <p14:creationId xmlns:p14="http://schemas.microsoft.com/office/powerpoint/2010/main" val="192767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9" r:id="rId17"/>
    <p:sldLayoutId id="2147483678" r:id="rId18"/>
    <p:sldLayoutId id="2147483680" r:id="rId19"/>
    <p:sldLayoutId id="2147483681" r:id="rId20"/>
    <p:sldLayoutId id="2147483682" r:id="rId21"/>
    <p:sldLayoutId id="2147483683" r:id="rId22"/>
    <p:sldLayoutId id="2147483684" r:id="rId23"/>
  </p:sldLayoutIdLst>
  <p:hf sldNum="0" hdr="0" dt="0"/>
  <p:txStyles>
    <p:title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dodcui.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7.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reveil.com/resources/webinar-john-ellis-on-cmmc-2-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safcn.af.mil/CISO/Small-Business-Cybersecurity-Information/" TargetMode="External"/><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www.zoomgov.com/webinar/register/WN_6Gz84TQGRvm6YHMSVyE0Qg"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Kelley.Kiernan@us.af.mi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hyperlink" Target="mailto:CyWatch@fbi.gov" TargetMode="External"/><Relationship Id="rId2" Type="http://schemas.openxmlformats.org/officeDocument/2006/relationships/hyperlink" Target="http://www.cisa.gov/" TargetMode="Externa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hyperlink" Target="http://www.cisa.gov/shields-up"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hyperlink" Target="http://www.cisa.gov/publication/cisa-services-catalog" TargetMode="External"/><Relationship Id="rId5" Type="http://schemas.openxmlformats.org/officeDocument/2006/relationships/hyperlink" Target="https://www.cisa.gov/cyber-resource-hub" TargetMode="External"/><Relationship Id="rId4" Type="http://schemas.openxmlformats.org/officeDocument/2006/relationships/image" Target="../media/image8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hyperlink" Target="https://www.zoomgov.com/webinar/register/WN_6Gz84TQGRvm6YHMSVyE0Q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Kelley.Kiernan@us.af.mil" TargetMode="External"/><Relationship Id="rId2" Type="http://schemas.openxmlformats.org/officeDocument/2006/relationships/hyperlink" Target="https://www.safcn.af.mil/CISO/Small-Business-Cybersecurity-Information/" TargetMode="External"/><Relationship Id="rId1" Type="http://schemas.openxmlformats.org/officeDocument/2006/relationships/slideLayout" Target="../slideLayouts/slideLayout2.xml"/><Relationship Id="rId4" Type="http://schemas.openxmlformats.org/officeDocument/2006/relationships/hyperlink" Target="https://www.zoomgov.com/webinar/register/WN_6Gz84TQGRvm6YHMSVyE0Q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4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0.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012"/>
            <a:ext cx="12192000" cy="7207012"/>
          </a:xfrm>
          <a:prstGeom prst="rect">
            <a:avLst/>
          </a:prstGeom>
        </p:spPr>
      </p:pic>
      <p:sp>
        <p:nvSpPr>
          <p:cNvPr id="2" name="Subtitle 1"/>
          <p:cNvSpPr>
            <a:spLocks noGrp="1"/>
          </p:cNvSpPr>
          <p:nvPr>
            <p:ph type="subTitle" idx="1"/>
          </p:nvPr>
        </p:nvSpPr>
        <p:spPr>
          <a:xfrm>
            <a:off x="4709950" y="5190839"/>
            <a:ext cx="7329813" cy="881350"/>
          </a:xfrm>
        </p:spPr>
        <p:txBody>
          <a:bodyPr/>
          <a:lstStyle/>
          <a:p>
            <a:r>
              <a:rPr lang="en-US" dirty="0">
                <a:solidFill>
                  <a:schemeClr val="accent4"/>
                </a:solidFill>
              </a:rPr>
              <a:t>Version 21 Apr 2022</a:t>
            </a:r>
          </a:p>
          <a:p>
            <a:r>
              <a:rPr lang="en-US" dirty="0">
                <a:solidFill>
                  <a:schemeClr val="bg1"/>
                </a:solidFill>
              </a:rPr>
              <a:t>#9 in the Blue Cyber Education Series</a:t>
            </a:r>
          </a:p>
        </p:txBody>
      </p:sp>
      <p:sp>
        <p:nvSpPr>
          <p:cNvPr id="5" name="Title 4"/>
          <p:cNvSpPr>
            <a:spLocks noGrp="1"/>
          </p:cNvSpPr>
          <p:nvPr>
            <p:ph type="title" idx="4294967295"/>
          </p:nvPr>
        </p:nvSpPr>
        <p:spPr>
          <a:xfrm>
            <a:off x="5066109" y="1340615"/>
            <a:ext cx="661749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mj-lt"/>
                <a:ea typeface="+mn-ea"/>
                <a:cs typeface="+mn-cs"/>
              </a:rPr>
              <a:t>Small Business Needs                      Big Cybersecurity</a:t>
            </a:r>
            <a:endParaRPr kumimoji="0" lang="en-US" sz="5400" b="1" i="0" u="none" strike="noStrike" kern="1200" cap="none" spc="0" normalizeH="0" baseline="0" noProof="0" dirty="0">
              <a:ln>
                <a:noFill/>
              </a:ln>
              <a:solidFill>
                <a:schemeClr val="tx1"/>
              </a:solidFill>
              <a:effectLst/>
              <a:uLnTx/>
              <a:uFillTx/>
              <a:latin typeface="+mj-lt"/>
              <a:ea typeface="+mn-ea"/>
              <a:cs typeface="+mn-cs"/>
            </a:endParaRPr>
          </a:p>
        </p:txBody>
      </p:sp>
      <p:sp>
        <p:nvSpPr>
          <p:cNvPr id="9" name="Rectangle 8" descr="AN OFFERING IN THE BLUE CYBER SERIES:&#10;"/>
          <p:cNvSpPr/>
          <p:nvPr/>
        </p:nvSpPr>
        <p:spPr>
          <a:xfrm>
            <a:off x="0" y="352713"/>
            <a:ext cx="12192000" cy="553998"/>
          </a:xfrm>
          <a:prstGeom prst="rect">
            <a:avLst/>
          </a:prstGeom>
          <a:solidFill>
            <a:schemeClr val="tx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557713" y="352713"/>
            <a:ext cx="7634287" cy="553998"/>
          </a:xfrm>
          <a:prstGeom prst="rect">
            <a:avLst/>
          </a:prstGeom>
        </p:spPr>
        <p:txBody>
          <a:bodyPr wrap="square">
            <a:spAutoFit/>
          </a:bodyPr>
          <a:lstStyle/>
          <a:p>
            <a:pPr algn="ctr"/>
            <a:r>
              <a:rPr lang="en-US" sz="3000" dirty="0">
                <a:solidFill>
                  <a:schemeClr val="bg1"/>
                </a:solidFill>
                <a:latin typeface="+mj-lt"/>
              </a:rPr>
              <a:t>AN OFFERING IN THE BLUE CYBER SERIES:</a:t>
            </a:r>
            <a:endParaRPr lang="en-US" sz="3000" dirty="0">
              <a:latin typeface="+mj-lt"/>
            </a:endParaRPr>
          </a:p>
        </p:txBody>
      </p:sp>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8" name="Picture 7" descr="Image of a storefront with the words Small Business Works in a circle."/>
          <p:cNvPicPr>
            <a:picLocks noChangeAspect="1"/>
          </p:cNvPicPr>
          <p:nvPr/>
        </p:nvPicPr>
        <p:blipFill>
          <a:blip r:embed="rId4"/>
          <a:stretch>
            <a:fillRect/>
          </a:stretch>
        </p:blipFill>
        <p:spPr>
          <a:xfrm>
            <a:off x="10439400" y="5963330"/>
            <a:ext cx="1752600" cy="962025"/>
          </a:xfrm>
          <a:prstGeom prst="rect">
            <a:avLst/>
          </a:prstGeom>
        </p:spPr>
      </p:pic>
    </p:spTree>
    <p:extLst>
      <p:ext uri="{BB962C8B-B14F-4D97-AF65-F5344CB8AC3E}">
        <p14:creationId xmlns:p14="http://schemas.microsoft.com/office/powerpoint/2010/main" val="46761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4335"/>
            <a:ext cx="12191999" cy="940526"/>
          </a:xfrm>
        </p:spPr>
        <p:txBody>
          <a:bodyPr>
            <a:noAutofit/>
          </a:bodyPr>
          <a:lstStyle/>
          <a:p>
            <a:pPr marL="0" indent="0"/>
            <a:r>
              <a:rPr lang="en-US" dirty="0"/>
              <a:t>Safeguard CDI: What is CUI?</a:t>
            </a:r>
          </a:p>
        </p:txBody>
      </p:sp>
      <p:sp>
        <p:nvSpPr>
          <p:cNvPr id="3" name="Content Placeholder 2"/>
          <p:cNvSpPr>
            <a:spLocks noGrp="1"/>
          </p:cNvSpPr>
          <p:nvPr>
            <p:ph idx="1"/>
          </p:nvPr>
        </p:nvSpPr>
        <p:spPr>
          <a:xfrm>
            <a:off x="2452149" y="3132097"/>
            <a:ext cx="3878800" cy="1735644"/>
          </a:xfrm>
        </p:spPr>
        <p:txBody>
          <a:bodyPr>
            <a:normAutofit lnSpcReduction="10000"/>
          </a:bodyPr>
          <a:lstStyle/>
          <a:p>
            <a:pPr marL="0" indent="0">
              <a:buNone/>
            </a:pPr>
            <a:r>
              <a:rPr lang="en-US" dirty="0"/>
              <a:t>The DOD CUI Registry and detailed training on what constitutes CUI is available from the DOD at this link:  </a:t>
            </a:r>
            <a:r>
              <a:rPr lang="en-US" dirty="0">
                <a:hlinkClick r:id="rId3"/>
              </a:rPr>
              <a:t>https://www.dodcui.mil</a:t>
            </a:r>
            <a:r>
              <a:rPr lang="en-US" dirty="0"/>
              <a:t> </a:t>
            </a:r>
          </a:p>
          <a:p>
            <a:pPr marL="0" indent="0">
              <a:buNone/>
            </a:pPr>
            <a:endParaRPr lang="en-US" dirty="0"/>
          </a:p>
          <a:p>
            <a:pPr marL="0" indent="0">
              <a:buNone/>
            </a:pPr>
            <a:endParaRPr lang="en-US" b="1" dirty="0">
              <a:solidFill>
                <a:schemeClr val="accent4">
                  <a:lumMod val="75000"/>
                </a:schemeClr>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33615" y="3132097"/>
            <a:ext cx="715266" cy="715266"/>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30949" y="2500261"/>
            <a:ext cx="4444845" cy="2906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5"/>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80478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949" y="1562405"/>
            <a:ext cx="10515600" cy="630756"/>
          </a:xfrm>
        </p:spPr>
        <p:txBody>
          <a:bodyPr>
            <a:normAutofit fontScale="90000"/>
          </a:bodyPr>
          <a:lstStyle/>
          <a:p>
            <a:r>
              <a:rPr lang="en-US" b="1" dirty="0"/>
              <a:t>Can I give my contractor CUI?</a:t>
            </a:r>
            <a:br>
              <a:rPr lang="en-US" b="1" dirty="0"/>
            </a:br>
            <a:r>
              <a:rPr lang="en-US" b="1" dirty="0"/>
              <a:t>DFARS 7012 “Adequate Security” quote </a:t>
            </a:r>
            <a:r>
              <a:rPr lang="en-US" sz="1200" b="1" dirty="0">
                <a:solidFill>
                  <a:srgbClr val="C00000"/>
                </a:solidFill>
              </a:rPr>
              <a:t>red</a:t>
            </a:r>
            <a:r>
              <a:rPr lang="en-US" sz="1200" b="1" dirty="0"/>
              <a:t> added for emphasis</a:t>
            </a:r>
            <a:br>
              <a:rPr lang="en-US" b="1" dirty="0"/>
            </a:br>
            <a:endParaRPr lang="en-US" dirty="0"/>
          </a:p>
        </p:txBody>
      </p:sp>
      <p:sp>
        <p:nvSpPr>
          <p:cNvPr id="4" name="Rectangle 1"/>
          <p:cNvSpPr>
            <a:spLocks noChangeArrowheads="1"/>
          </p:cNvSpPr>
          <p:nvPr/>
        </p:nvSpPr>
        <p:spPr bwMode="auto">
          <a:xfrm>
            <a:off x="1190618" y="2383284"/>
            <a:ext cx="10064262" cy="3539430"/>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(b)  </a:t>
            </a:r>
            <a:r>
              <a:rPr kumimoji="0" lang="en-US" altLang="en-US" sz="1600" b="0" i="1" u="none" strike="noStrike" cap="none" normalizeH="0" baseline="0" dirty="0">
                <a:ln>
                  <a:noFill/>
                </a:ln>
                <a:solidFill>
                  <a:srgbClr val="000000"/>
                </a:solidFill>
                <a:effectLst/>
                <a:latin typeface="+mn-lt"/>
              </a:rPr>
              <a:t>Adequate security</a:t>
            </a:r>
            <a:r>
              <a:rPr kumimoji="0" lang="en-US" altLang="en-US" sz="1600" b="0" i="0" u="none" strike="noStrike" cap="none" normalizeH="0" baseline="0" dirty="0">
                <a:ln>
                  <a:noFill/>
                </a:ln>
                <a:solidFill>
                  <a:srgbClr val="000000"/>
                </a:solidFill>
                <a:effectLst/>
                <a:latin typeface="+mn-lt"/>
              </a:rPr>
              <a:t>. The Contractor shall provide adequate security on all covered contractor information systems. To provide adequate security, the Contractor </a:t>
            </a:r>
            <a:r>
              <a:rPr kumimoji="0" lang="en-US" altLang="en-US" sz="1600" b="1" i="0" u="none" strike="noStrike" cap="none" normalizeH="0" baseline="0" dirty="0">
                <a:ln>
                  <a:noFill/>
                </a:ln>
                <a:solidFill>
                  <a:srgbClr val="C00000"/>
                </a:solidFill>
                <a:effectLst/>
                <a:latin typeface="+mn-lt"/>
              </a:rPr>
              <a:t>shall implement, at a minimum, the following information security protections: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(1)  For covered contractor information systems that are part of an Information Technology (IT) service or system operated on behalf of the Government, the following security requirements apply:</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(i)  Except as provided in paragraph (b)(2)(ii) of this clause, the covered contractor information system </a:t>
            </a:r>
            <a:r>
              <a:rPr kumimoji="0" lang="en-US" altLang="en-US" sz="1600" b="1" i="0" u="none" strike="noStrike" cap="none" normalizeH="0" baseline="0" dirty="0">
                <a:ln>
                  <a:noFill/>
                </a:ln>
                <a:solidFill>
                  <a:srgbClr val="C00000"/>
                </a:solidFill>
                <a:effectLst/>
                <a:latin typeface="+mn-lt"/>
              </a:rPr>
              <a:t>shall be subject to the security requirements in National Institute of Standards and Technology (NIST) Special Publication (SP) 800-171, </a:t>
            </a:r>
            <a:r>
              <a:rPr kumimoji="0" lang="en-US" altLang="en-US" sz="1600" b="0" i="0" u="none" strike="noStrike" cap="none" normalizeH="0" baseline="0" dirty="0">
                <a:ln>
                  <a:noFill/>
                </a:ln>
                <a:solidFill>
                  <a:srgbClr val="000000"/>
                </a:solidFill>
                <a:effectLst/>
                <a:latin typeface="+mn-lt"/>
              </a:rPr>
              <a:t>“Protecting Controlled Unclassified Information in Nonfederal Information Systems and Organizations” in effect at the time the solicitation is issued or as authorized by the Contracting Officer.</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(ii)(A)  The Contractor </a:t>
            </a:r>
            <a:r>
              <a:rPr kumimoji="0" lang="en-US" altLang="en-US" sz="1600" b="1" i="0" u="none" strike="noStrike" cap="none" normalizeH="0" baseline="0" dirty="0">
                <a:ln>
                  <a:noFill/>
                </a:ln>
                <a:solidFill>
                  <a:srgbClr val="C00000"/>
                </a:solidFill>
                <a:effectLst/>
                <a:latin typeface="+mn-lt"/>
              </a:rPr>
              <a:t>shall implement NIST SP 800-171, as soon as practical, but not later than December 31, 2017. </a:t>
            </a:r>
            <a:r>
              <a:rPr kumimoji="0" lang="en-US" altLang="en-US" sz="1600" b="0" i="0" u="none" strike="noStrike" cap="none" normalizeH="0" baseline="0" dirty="0">
                <a:ln>
                  <a:noFill/>
                </a:ln>
                <a:solidFill>
                  <a:srgbClr val="000000"/>
                </a:solidFill>
                <a:effectLst/>
                <a:latin typeface="+mn-lt"/>
              </a:rPr>
              <a:t>…</a:t>
            </a:r>
            <a:endParaRPr kumimoji="0" lang="en-US" altLang="en-US" sz="1600" b="0" i="0" u="none" strike="noStrike" cap="none" normalizeH="0" baseline="0" dirty="0">
              <a:ln>
                <a:noFill/>
              </a:ln>
              <a:solidFill>
                <a:schemeClr val="tx1"/>
              </a:solidFill>
              <a:effectLst/>
              <a:latin typeface="+mn-lt"/>
            </a:endParaRPr>
          </a:p>
        </p:txBody>
      </p:sp>
      <p:sp>
        <p:nvSpPr>
          <p:cNvPr id="7" name="Footer Placeholder 6"/>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35019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72386"/>
            <a:ext cx="12191999" cy="670363"/>
          </a:xfrm>
        </p:spPr>
        <p:txBody>
          <a:bodyPr>
            <a:normAutofit fontScale="90000"/>
          </a:bodyPr>
          <a:lstStyle/>
          <a:p>
            <a:r>
              <a:rPr lang="en-US" dirty="0"/>
              <a:t>Answer today:                                                                               Can I give my contractor CUI? You need to ask.</a:t>
            </a:r>
          </a:p>
        </p:txBody>
      </p:sp>
      <p:sp>
        <p:nvSpPr>
          <p:cNvPr id="3" name="Content Placeholder 2"/>
          <p:cNvSpPr>
            <a:spLocks noGrp="1"/>
          </p:cNvSpPr>
          <p:nvPr>
            <p:ph idx="1"/>
          </p:nvPr>
        </p:nvSpPr>
        <p:spPr>
          <a:xfrm>
            <a:off x="1238082" y="2287733"/>
            <a:ext cx="10264942" cy="3829050"/>
          </a:xfrm>
        </p:spPr>
        <p:txBody>
          <a:bodyPr>
            <a:noAutofit/>
          </a:bodyPr>
          <a:lstStyle/>
          <a:p>
            <a:pPr marL="0" indent="0" defTabSz="914400">
              <a:spcBef>
                <a:spcPts val="0"/>
              </a:spcBef>
              <a:spcAft>
                <a:spcPts val="0"/>
              </a:spcAft>
              <a:buClr>
                <a:schemeClr val="bg2"/>
              </a:buClr>
              <a:buSzPct val="160000"/>
              <a:buNone/>
              <a:defRPr/>
            </a:pPr>
            <a:r>
              <a:rPr lang="en-US" sz="1600" dirty="0">
                <a:solidFill>
                  <a:srgbClr val="C00000"/>
                </a:solidFill>
              </a:rPr>
              <a:t>Yes, if:</a:t>
            </a:r>
          </a:p>
          <a:p>
            <a:pPr defTabSz="914400">
              <a:spcBef>
                <a:spcPts val="0"/>
              </a:spcBef>
              <a:spcAft>
                <a:spcPts val="0"/>
              </a:spcAft>
              <a:buClr>
                <a:schemeClr val="bg2"/>
              </a:buClr>
              <a:buSzPct val="160000"/>
              <a:buFont typeface="Wingdings" panose="05000000000000000000" pitchFamily="2" charset="2"/>
              <a:buChar char="§"/>
              <a:defRPr/>
            </a:pPr>
            <a:r>
              <a:rPr lang="en-US" sz="1600" dirty="0"/>
              <a:t>The decision to share CUI is a risk-based decision based upon a conversation with the contractor regarding if they are ready to provide adequate protection to DoD CUI. </a:t>
            </a:r>
          </a:p>
          <a:p>
            <a:pPr defTabSz="914400">
              <a:spcBef>
                <a:spcPts val="0"/>
              </a:spcBef>
              <a:spcAft>
                <a:spcPts val="0"/>
              </a:spcAft>
              <a:buClr>
                <a:schemeClr val="bg2"/>
              </a:buClr>
              <a:buSzPct val="160000"/>
              <a:buFont typeface="Wingdings" panose="05000000000000000000" pitchFamily="2" charset="2"/>
              <a:buChar char="§"/>
              <a:defRPr/>
            </a:pPr>
            <a:r>
              <a:rPr lang="en-US" sz="1600" dirty="0"/>
              <a:t>There is not a cut and dried answer rubric.  </a:t>
            </a:r>
          </a:p>
          <a:p>
            <a:pPr defTabSz="914400">
              <a:spcBef>
                <a:spcPts val="0"/>
              </a:spcBef>
              <a:spcAft>
                <a:spcPts val="0"/>
              </a:spcAft>
              <a:buClr>
                <a:schemeClr val="bg2"/>
              </a:buClr>
              <a:buSzPct val="160000"/>
              <a:buFont typeface="Wingdings" panose="05000000000000000000" pitchFamily="2" charset="2"/>
              <a:buChar char="§"/>
              <a:defRPr/>
            </a:pPr>
            <a:r>
              <a:rPr lang="en-US" sz="1600" dirty="0"/>
              <a:t>CUI protection is a shared responsibility between the DoD and industry. </a:t>
            </a:r>
          </a:p>
          <a:p>
            <a:pPr defTabSz="914400">
              <a:spcBef>
                <a:spcPts val="0"/>
              </a:spcBef>
              <a:spcAft>
                <a:spcPts val="0"/>
              </a:spcAft>
              <a:buClr>
                <a:schemeClr val="bg2"/>
              </a:buClr>
              <a:buSzPct val="160000"/>
              <a:buFont typeface="Wingdings" panose="05000000000000000000" pitchFamily="2" charset="2"/>
              <a:buChar char="§"/>
              <a:defRPr/>
            </a:pPr>
            <a:r>
              <a:rPr lang="en-US" sz="1600" dirty="0"/>
              <a:t>Adequate security will vary depending on the nature and sensitivity of the information on any given non-DoD information system.  </a:t>
            </a:r>
          </a:p>
          <a:p>
            <a:pPr marL="0" indent="0" defTabSz="914400">
              <a:spcBef>
                <a:spcPts val="0"/>
              </a:spcBef>
              <a:spcAft>
                <a:spcPts val="0"/>
              </a:spcAft>
              <a:buClrTx/>
              <a:buSzTx/>
              <a:buNone/>
              <a:defRPr/>
            </a:pPr>
            <a:endParaRPr lang="en-US" sz="1600" dirty="0"/>
          </a:p>
          <a:p>
            <a:pPr marL="0" indent="0" defTabSz="914400">
              <a:spcBef>
                <a:spcPts val="0"/>
              </a:spcBef>
              <a:spcAft>
                <a:spcPts val="0"/>
              </a:spcAft>
              <a:buClrTx/>
              <a:buSzTx/>
              <a:buNone/>
              <a:defRPr/>
            </a:pPr>
            <a:r>
              <a:rPr lang="en-US" sz="1600" dirty="0"/>
              <a:t>See DFARS 252.204-7012 “Safeguarding Covered Defense Information and Cyber Incident Reporting, December 2019,”  “Section b”, for a description of “Adequate Security”</a:t>
            </a:r>
          </a:p>
          <a:p>
            <a:pPr marL="0" indent="0" defTabSz="914400">
              <a:spcBef>
                <a:spcPts val="0"/>
              </a:spcBef>
              <a:spcAft>
                <a:spcPts val="0"/>
              </a:spcAft>
              <a:buClrTx/>
              <a:buSzTx/>
              <a:buNone/>
              <a:defRPr/>
            </a:pPr>
            <a:endParaRPr lang="en-US" sz="1600" dirty="0"/>
          </a:p>
          <a:p>
            <a:pPr marL="0" indent="0" defTabSz="914400">
              <a:spcBef>
                <a:spcPts val="0"/>
              </a:spcBef>
              <a:spcAft>
                <a:spcPts val="0"/>
              </a:spcAft>
              <a:buClrTx/>
              <a:buSzTx/>
              <a:buNone/>
              <a:defRPr/>
            </a:pPr>
            <a:r>
              <a:rPr lang="en-US" sz="1600" dirty="0"/>
              <a:t>If you need help with this decision, please contact your Program or Wing cybersecurity office.  Also, Kelley Kiernan from the DAF CISO Office is available to talk with you. </a:t>
            </a:r>
            <a:r>
              <a:rPr lang="en-US" sz="1600" dirty="0">
                <a:solidFill>
                  <a:srgbClr val="C00000"/>
                </a:solidFill>
              </a:rPr>
              <a:t>Keep your contracting officer informed of your activities.</a:t>
            </a:r>
          </a:p>
          <a:p>
            <a:pPr marL="0" indent="0" defTabSz="914400">
              <a:spcBef>
                <a:spcPts val="0"/>
              </a:spcBef>
              <a:spcAft>
                <a:spcPts val="0"/>
              </a:spcAft>
              <a:buClrTx/>
              <a:buSzTx/>
              <a:buNone/>
              <a:defRPr/>
            </a:pPr>
            <a:endParaRPr lang="en-US" sz="1600" b="1" dirty="0"/>
          </a:p>
          <a:p>
            <a:pPr marL="0" indent="0" defTabSz="914400">
              <a:spcBef>
                <a:spcPts val="0"/>
              </a:spcBef>
              <a:spcAft>
                <a:spcPts val="0"/>
              </a:spcAft>
              <a:buClrTx/>
              <a:buSzTx/>
              <a:buNone/>
              <a:defRPr/>
            </a:pPr>
            <a:r>
              <a:rPr lang="en-US" sz="1600" b="1" dirty="0"/>
              <a:t>This question is being studied across the DOD – check back for an updated answer</a:t>
            </a:r>
          </a:p>
          <a:p>
            <a:pPr marL="0" lvl="0" indent="0" defTabSz="914400">
              <a:spcBef>
                <a:spcPts val="0"/>
              </a:spcBef>
              <a:spcAft>
                <a:spcPts val="0"/>
              </a:spcAft>
              <a:buClrTx/>
              <a:buSzTx/>
              <a:buNone/>
              <a:defRPr/>
            </a:pPr>
            <a:endParaRPr lang="en-US" sz="1600" dirty="0"/>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73605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73" y="2377980"/>
            <a:ext cx="9607235" cy="4062651"/>
          </a:xfrm>
          <a:prstGeom prst="rect">
            <a:avLst/>
          </a:prstGeom>
        </p:spPr>
        <p:txBody>
          <a:bodyPr wrap="square">
            <a:spAutoFit/>
          </a:bodyPr>
          <a:lstStyle/>
          <a:p>
            <a:r>
              <a:rPr lang="en-US" sz="2000" b="1" dirty="0"/>
              <a:t>States</a:t>
            </a:r>
            <a:r>
              <a:rPr lang="en-US" sz="2000" dirty="0"/>
              <a:t> “By submission of this offer, the Offeror represents that it will implement the security requirements specified by NIST SP 800-171, … not later than December 31, 2017. </a:t>
            </a:r>
          </a:p>
          <a:p>
            <a:endParaRPr lang="en-US" dirty="0"/>
          </a:p>
          <a:p>
            <a:r>
              <a:rPr lang="en-US" b="1" dirty="0"/>
              <a:t>If the Offeror proposes to vary </a:t>
            </a:r>
            <a:r>
              <a:rPr lang="en-US" dirty="0"/>
              <a:t>from any of the security requirements specified by NIST SP 800-171 …, the Offeror shall submit to the Contracting Officer, for consideration by the DoD Chief Information Officer (CIO), a written explanation of: </a:t>
            </a:r>
          </a:p>
          <a:p>
            <a:pPr marL="742950" lvl="1" indent="-285750">
              <a:buClr>
                <a:schemeClr val="bg2"/>
              </a:buClr>
              <a:buSzPct val="160000"/>
              <a:buFont typeface="Wingdings" charset="2"/>
              <a:buChar char="§"/>
            </a:pPr>
            <a:r>
              <a:rPr lang="en-US" b="1" dirty="0">
                <a:solidFill>
                  <a:srgbClr val="000000"/>
                </a:solidFill>
              </a:rPr>
              <a:t>Why a particular security requirement is not applicable </a:t>
            </a:r>
          </a:p>
          <a:p>
            <a:pPr marL="742950" lvl="1" indent="-285750">
              <a:buClr>
                <a:schemeClr val="bg2"/>
              </a:buClr>
              <a:buSzPct val="160000"/>
              <a:buFont typeface="Wingdings" charset="2"/>
              <a:buChar char="§"/>
            </a:pPr>
            <a:r>
              <a:rPr lang="en-US" b="1" dirty="0"/>
              <a:t>How an alternative but equally effective</a:t>
            </a:r>
            <a:r>
              <a:rPr lang="en-US" dirty="0"/>
              <a:t>, security measure is used to compensate for the inability to satisfy a particular requirement and achieve equivalent protection.</a:t>
            </a:r>
          </a:p>
          <a:p>
            <a:pPr marL="742950" lvl="1" indent="-285750">
              <a:buClr>
                <a:schemeClr val="bg2"/>
              </a:buClr>
              <a:buSzPct val="160000"/>
              <a:buFont typeface="Wingdings" charset="2"/>
              <a:buChar char="§"/>
            </a:pPr>
            <a:r>
              <a:rPr lang="en-US" b="1" dirty="0"/>
              <a:t>An authorized representative of the DoD CIO </a:t>
            </a:r>
            <a:r>
              <a:rPr lang="en-US" dirty="0"/>
              <a:t>will adjudicate offeror requests to vary from NIST SP 800-171 requirements in writing </a:t>
            </a:r>
            <a:r>
              <a:rPr lang="en-US" b="1" dirty="0">
                <a:solidFill>
                  <a:srgbClr val="FF0000"/>
                </a:solidFill>
              </a:rPr>
              <a:t>prior to contract award</a:t>
            </a:r>
            <a:r>
              <a:rPr lang="en-US" dirty="0"/>
              <a:t>. Any accepted variance from NIST SP 800-171 shall be incorporated into the resulting contract.</a:t>
            </a:r>
          </a:p>
          <a:p>
            <a:endParaRPr lang="en-US" dirty="0"/>
          </a:p>
        </p:txBody>
      </p:sp>
      <p:sp>
        <p:nvSpPr>
          <p:cNvPr id="6" name="Rounded Rectangle 5">
            <a:extLst>
              <a:ext uri="{C183D7F6-B498-43B3-948B-1728B52AA6E4}">
                <adec:decorative xmlns:adec="http://schemas.microsoft.com/office/drawing/2017/decorative" val="1"/>
              </a:ext>
            </a:extLst>
          </p:cNvPr>
          <p:cNvSpPr/>
          <p:nvPr/>
        </p:nvSpPr>
        <p:spPr>
          <a:xfrm>
            <a:off x="349695" y="1333947"/>
            <a:ext cx="11375596" cy="818121"/>
          </a:xfrm>
          <a:prstGeom prst="roundRect">
            <a:avLst/>
          </a:prstGeom>
          <a:solidFill>
            <a:srgbClr val="C1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 </a:t>
            </a:r>
          </a:p>
        </p:txBody>
      </p:sp>
      <p:sp>
        <p:nvSpPr>
          <p:cNvPr id="5" name="Title 4"/>
          <p:cNvSpPr>
            <a:spLocks noGrp="1"/>
          </p:cNvSpPr>
          <p:nvPr>
            <p:ph type="title" idx="4294967295"/>
          </p:nvPr>
        </p:nvSpPr>
        <p:spPr>
          <a:xfrm>
            <a:off x="728593" y="1333947"/>
            <a:ext cx="106177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DFARS  Clause 252.204-7008 Compliance with safeguarding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covered defense information controls</a:t>
            </a:r>
          </a:p>
        </p:txBody>
      </p:sp>
      <p:sp>
        <p:nvSpPr>
          <p:cNvPr id="2" name="Footer Placeholder 1"/>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13683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28955" y="3250346"/>
            <a:ext cx="768403" cy="369332"/>
          </a:xfrm>
          <a:prstGeom prst="rect">
            <a:avLst/>
          </a:prstGeom>
          <a:noFill/>
        </p:spPr>
        <p:txBody>
          <a:bodyPr wrap="square" rtlCol="0">
            <a:spAutoFit/>
          </a:bodyPr>
          <a:lstStyle/>
          <a:p>
            <a:r>
              <a:rPr lang="en-US" dirty="0"/>
              <a:t>photo</a:t>
            </a:r>
          </a:p>
        </p:txBody>
      </p:sp>
      <p:sp>
        <p:nvSpPr>
          <p:cNvPr id="12" name="Rounded Rectangle 11"/>
          <p:cNvSpPr>
            <a:spLocks noGrp="1"/>
          </p:cNvSpPr>
          <p:nvPr>
            <p:ph type="title" idx="4294967295"/>
          </p:nvPr>
        </p:nvSpPr>
        <p:spPr>
          <a:xfrm>
            <a:off x="490485" y="1364710"/>
            <a:ext cx="11375596" cy="852044"/>
          </a:xfrm>
          <a:prstGeom prst="roundRect">
            <a:avLst/>
          </a:prstGeom>
          <a:solidFill>
            <a:srgbClr val="53A448"/>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DFARS Clause 252.204-7019/7020   </a:t>
            </a:r>
            <a:br>
              <a:rPr kumimoji="0" lang="en-US" sz="2400" b="0" i="0" u="none" strike="noStrike" kern="1200" cap="none" spc="0" normalizeH="0" baseline="0" noProof="0" dirty="0">
                <a:ln>
                  <a:noFill/>
                </a:ln>
                <a:solidFill>
                  <a:schemeClr val="lt1"/>
                </a:solidFill>
                <a:effectLst/>
                <a:uLnTx/>
                <a:uFillTx/>
                <a:latin typeface="+mn-lt"/>
                <a:ea typeface="+mn-ea"/>
                <a:cs typeface="+mn-cs"/>
              </a:rPr>
            </a:br>
            <a:r>
              <a:rPr kumimoji="0" lang="en-US" sz="2400" b="0" i="0" u="none" strike="noStrike" kern="1200" cap="none" spc="0" normalizeH="0" baseline="0" noProof="0" dirty="0">
                <a:ln>
                  <a:noFill/>
                </a:ln>
                <a:solidFill>
                  <a:schemeClr val="lt1"/>
                </a:solidFill>
                <a:effectLst/>
                <a:uLnTx/>
                <a:uFillTx/>
                <a:latin typeface="+mn-lt"/>
                <a:ea typeface="+mn-ea"/>
                <a:cs typeface="+mn-cs"/>
              </a:rPr>
              <a:t>NIST SP 800-171 DoD Assessment Requirements.</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71267" y="2573362"/>
            <a:ext cx="4115376" cy="3258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010" y="2668505"/>
            <a:ext cx="715266" cy="715266"/>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8010" y="3484701"/>
            <a:ext cx="715266" cy="715266"/>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3145" y="4300897"/>
            <a:ext cx="715266" cy="715266"/>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8010" y="5117093"/>
            <a:ext cx="715266" cy="715266"/>
          </a:xfrm>
          <a:prstGeom prst="rect">
            <a:avLst/>
          </a:prstGeom>
        </p:spPr>
      </p:pic>
      <p:sp>
        <p:nvSpPr>
          <p:cNvPr id="17" name="Content Placeholder 2"/>
          <p:cNvSpPr txBox="1">
            <a:spLocks/>
          </p:cNvSpPr>
          <p:nvPr/>
        </p:nvSpPr>
        <p:spPr>
          <a:xfrm>
            <a:off x="1665961" y="2891249"/>
            <a:ext cx="2835701"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2000" dirty="0"/>
              <a:t>Self-Assessment</a:t>
            </a:r>
            <a:endParaRPr lang="en-US" sz="2000" b="1" dirty="0"/>
          </a:p>
        </p:txBody>
      </p:sp>
      <p:sp>
        <p:nvSpPr>
          <p:cNvPr id="18" name="Content Placeholder 2"/>
          <p:cNvSpPr txBox="1">
            <a:spLocks/>
          </p:cNvSpPr>
          <p:nvPr/>
        </p:nvSpPr>
        <p:spPr>
          <a:xfrm>
            <a:off x="1665960" y="3711442"/>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Submit information to SPRS.CSD.DISA.MIL</a:t>
            </a:r>
          </a:p>
        </p:txBody>
      </p:sp>
      <p:sp>
        <p:nvSpPr>
          <p:cNvPr id="19" name="Content Placeholder 2"/>
          <p:cNvSpPr txBox="1">
            <a:spLocks/>
          </p:cNvSpPr>
          <p:nvPr/>
        </p:nvSpPr>
        <p:spPr>
          <a:xfrm>
            <a:off x="1665959" y="4527638"/>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Flow the Requirement Down</a:t>
            </a:r>
          </a:p>
        </p:txBody>
      </p:sp>
      <p:sp>
        <p:nvSpPr>
          <p:cNvPr id="20" name="Content Placeholder 2"/>
          <p:cNvSpPr txBox="1">
            <a:spLocks/>
          </p:cNvSpPr>
          <p:nvPr/>
        </p:nvSpPr>
        <p:spPr>
          <a:xfrm>
            <a:off x="1665959" y="5343834"/>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Update your Self-Assessment</a:t>
            </a:r>
          </a:p>
        </p:txBody>
      </p:sp>
      <p:sp>
        <p:nvSpPr>
          <p:cNvPr id="2" name="Footer Placeholder 1"/>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5325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72962"/>
            <a:ext cx="12191999" cy="940526"/>
          </a:xfrm>
        </p:spPr>
        <p:txBody>
          <a:bodyPr>
            <a:noAutofit/>
          </a:bodyPr>
          <a:lstStyle/>
          <a:p>
            <a:r>
              <a:rPr lang="en-US" sz="3600" dirty="0"/>
              <a:t>The Requirement in DFARS Clause 252.204-7019/7020   </a:t>
            </a:r>
            <a:br>
              <a:rPr lang="en-US" sz="3600" dirty="0"/>
            </a:br>
            <a:r>
              <a:rPr lang="en-US" sz="3600" dirty="0"/>
              <a:t>NIST SP 800-171 DoD Assessment Requirements</a:t>
            </a:r>
          </a:p>
        </p:txBody>
      </p:sp>
      <p:sp>
        <p:nvSpPr>
          <p:cNvPr id="3" name="Content Placeholder 2"/>
          <p:cNvSpPr>
            <a:spLocks noGrp="1"/>
          </p:cNvSpPr>
          <p:nvPr>
            <p:ph idx="1"/>
          </p:nvPr>
        </p:nvSpPr>
        <p:spPr>
          <a:xfrm>
            <a:off x="1160117" y="2480756"/>
            <a:ext cx="10208337" cy="3829050"/>
          </a:xfrm>
        </p:spPr>
        <p:txBody>
          <a:bodyPr>
            <a:noAutofit/>
          </a:bodyPr>
          <a:lstStyle/>
          <a:p>
            <a:pPr marL="0" indent="0">
              <a:buNone/>
            </a:pPr>
            <a:r>
              <a:rPr lang="en-US" sz="2000" b="1" i="1" dirty="0"/>
              <a:t> </a:t>
            </a:r>
            <a:endParaRPr lang="en-US" sz="2000" b="1" dirty="0"/>
          </a:p>
          <a:p>
            <a:pPr marL="0" indent="0">
              <a:buNone/>
            </a:pPr>
            <a:r>
              <a:rPr lang="en-US" sz="2000" dirty="0"/>
              <a:t>In order to be considered for award, if the Offeror is required to implement NIST SP 800-171, the Offeror shall have a current assessment  for each covered contractor information system that is relevant to the contract.</a:t>
            </a:r>
          </a:p>
          <a:p>
            <a:pPr marL="0" indent="0">
              <a:buNone/>
            </a:pPr>
            <a:r>
              <a:rPr lang="en-US" sz="2000" dirty="0"/>
              <a:t>A Basic Assessment, which is a self-assessment assigned a low confidence level (because it is self-generated) is:</a:t>
            </a:r>
          </a:p>
          <a:p>
            <a:pPr lvl="1">
              <a:buSzPct val="160000"/>
            </a:pPr>
            <a:r>
              <a:rPr lang="en-US" b="1" dirty="0"/>
              <a:t>Based on the Contractor’s review of their system security plan(s) associated with covered contractor information system(s)</a:t>
            </a:r>
          </a:p>
          <a:p>
            <a:pPr lvl="1">
              <a:buSzPct val="160000"/>
            </a:pPr>
            <a:r>
              <a:rPr lang="en-US" b="1" dirty="0"/>
              <a:t>Conducted in accordance with the NIST SP 800-171 DoD Assessment Methodology </a:t>
            </a:r>
          </a:p>
          <a:p>
            <a:endParaRPr lang="en-US" sz="2000" dirty="0"/>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227228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46" y="1129592"/>
            <a:ext cx="12191999" cy="940526"/>
          </a:xfrm>
        </p:spPr>
        <p:txBody>
          <a:bodyPr>
            <a:noAutofit/>
          </a:bodyPr>
          <a:lstStyle/>
          <a:p>
            <a:r>
              <a:rPr lang="en-US" sz="3600" dirty="0"/>
              <a:t>NIST SP 800-171 System Security Plan (SSP)</a:t>
            </a:r>
            <a:br>
              <a:rPr lang="en-US" sz="3600" dirty="0"/>
            </a:br>
            <a:endParaRPr lang="en-US" sz="3600"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1626" y="1969827"/>
            <a:ext cx="5419497" cy="3057929"/>
          </a:xfrm>
          <a:prstGeom prst="rect">
            <a:avLst/>
          </a:prstGeom>
          <a:ln>
            <a:noFill/>
          </a:ln>
          <a:effectLst>
            <a:outerShdw blurRad="190500" algn="tl" rotWithShape="0">
              <a:srgbClr val="000000">
                <a:alpha val="70000"/>
              </a:srgbClr>
            </a:outerShdw>
          </a:effectLst>
        </p:spPr>
      </p:pic>
      <p:sp>
        <p:nvSpPr>
          <p:cNvPr id="9" name="TextBox 8"/>
          <p:cNvSpPr txBox="1"/>
          <p:nvPr/>
        </p:nvSpPr>
        <p:spPr>
          <a:xfrm>
            <a:off x="7280860" y="3314125"/>
            <a:ext cx="4123593" cy="369332"/>
          </a:xfrm>
          <a:prstGeom prst="rect">
            <a:avLst/>
          </a:prstGeom>
          <a:noFill/>
        </p:spPr>
        <p:txBody>
          <a:bodyPr wrap="square" rtlCol="0">
            <a:spAutoFit/>
          </a:bodyPr>
          <a:lstStyle/>
          <a:p>
            <a:r>
              <a:rPr lang="en-US" dirty="0"/>
              <a:t>Optional Template available on NIST.Gov</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01626" y="5491523"/>
            <a:ext cx="5689916" cy="647493"/>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7513773" y="5493862"/>
            <a:ext cx="4193930" cy="646331"/>
          </a:xfrm>
          <a:prstGeom prst="rect">
            <a:avLst/>
          </a:prstGeom>
          <a:noFill/>
        </p:spPr>
        <p:txBody>
          <a:bodyPr wrap="square" rtlCol="0">
            <a:spAutoFit/>
          </a:bodyPr>
          <a:lstStyle/>
          <a:p>
            <a:r>
              <a:rPr lang="en-US" dirty="0"/>
              <a:t>Optional Template to record the Plan of Action on NIST.gov</a:t>
            </a:r>
          </a:p>
        </p:txBody>
      </p:sp>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373954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87" y="1461653"/>
            <a:ext cx="12191999" cy="718705"/>
          </a:xfrm>
        </p:spPr>
        <p:txBody>
          <a:bodyPr>
            <a:noAutofit/>
          </a:bodyPr>
          <a:lstStyle/>
          <a:p>
            <a:r>
              <a:rPr lang="en-US" sz="2800" dirty="0"/>
              <a:t>Not all of the NIST SP 800-171 security requirements are equal</a:t>
            </a:r>
            <a:br>
              <a:rPr lang="en-US" sz="2800" dirty="0"/>
            </a:br>
            <a:r>
              <a:rPr lang="en-US" sz="2800" dirty="0"/>
              <a:t> </a:t>
            </a:r>
          </a:p>
        </p:txBody>
      </p:sp>
      <p:sp>
        <p:nvSpPr>
          <p:cNvPr id="3" name="Content Placeholder 2"/>
          <p:cNvSpPr>
            <a:spLocks noGrp="1"/>
          </p:cNvSpPr>
          <p:nvPr>
            <p:ph idx="1"/>
          </p:nvPr>
        </p:nvSpPr>
        <p:spPr>
          <a:xfrm>
            <a:off x="610025" y="2180359"/>
            <a:ext cx="5984983" cy="3829050"/>
          </a:xfrm>
        </p:spPr>
        <p:txBody>
          <a:bodyPr>
            <a:noAutofit/>
          </a:bodyPr>
          <a:lstStyle/>
          <a:p>
            <a:pPr marL="0" indent="0">
              <a:buNone/>
            </a:pPr>
            <a:r>
              <a:rPr lang="en-US" sz="2000" dirty="0"/>
              <a:t>The NIST SP 800-171 DoD Assessment Methodology identifies </a:t>
            </a:r>
            <a:r>
              <a:rPr lang="en-US" sz="2000" b="1" dirty="0">
                <a:solidFill>
                  <a:srgbClr val="C00000"/>
                </a:solidFill>
              </a:rPr>
              <a:t>42 security requirements </a:t>
            </a:r>
            <a:r>
              <a:rPr lang="en-US" sz="2000" dirty="0"/>
              <a:t>that, if not implemented, could lead to </a:t>
            </a:r>
            <a:r>
              <a:rPr lang="en-US" sz="2000" b="1" dirty="0">
                <a:solidFill>
                  <a:srgbClr val="C00000"/>
                </a:solidFill>
              </a:rPr>
              <a:t>significant exploitation of the network, or exfiltration of DoD CUI.   </a:t>
            </a:r>
          </a:p>
          <a:p>
            <a:pPr marL="0" indent="0">
              <a:buNone/>
            </a:pPr>
            <a:r>
              <a:rPr lang="en-US" sz="2000" dirty="0"/>
              <a:t>These high-risk security requirements are with 5 points in the DoD scoring rubric.</a:t>
            </a:r>
            <a:endParaRPr lang="en-US" sz="1600" dirty="0"/>
          </a:p>
          <a:p>
            <a:pPr>
              <a:buClr>
                <a:schemeClr val="bg2"/>
              </a:buClr>
              <a:buSzPct val="160000"/>
              <a:buFont typeface="Wingdings" panose="05000000000000000000" pitchFamily="2" charset="2"/>
              <a:buChar char="§"/>
            </a:pPr>
            <a:r>
              <a:rPr lang="en-US" sz="1600" b="1" dirty="0"/>
              <a:t>For example</a:t>
            </a:r>
            <a:r>
              <a:rPr lang="en-US" sz="1600" dirty="0"/>
              <a:t>, Failure to limit system access to authorized users (Requirement 3.1.1) </a:t>
            </a:r>
            <a:r>
              <a:rPr lang="en-US" sz="1600" b="1" dirty="0">
                <a:solidFill>
                  <a:srgbClr val="C00000"/>
                </a:solidFill>
              </a:rPr>
              <a:t>renders all the other Access Control requirements ineffective, allowing easy exploitation of the network</a:t>
            </a:r>
          </a:p>
          <a:p>
            <a:pPr>
              <a:buClr>
                <a:schemeClr val="bg2"/>
              </a:buClr>
              <a:buSzPct val="160000"/>
              <a:buFont typeface="Wingdings" panose="05000000000000000000" pitchFamily="2" charset="2"/>
              <a:buChar char="§"/>
            </a:pPr>
            <a:r>
              <a:rPr lang="en-US" sz="1600" b="1" dirty="0"/>
              <a:t>For example</a:t>
            </a:r>
            <a:r>
              <a:rPr lang="en-US" sz="1600" dirty="0"/>
              <a:t>, Failure to control the use of removable media on system components (Requirement 3.8.7) </a:t>
            </a:r>
            <a:r>
              <a:rPr lang="en-US" sz="1600" b="1" dirty="0">
                <a:solidFill>
                  <a:srgbClr val="C00000"/>
                </a:solidFill>
              </a:rPr>
              <a:t>could result in massive exfiltration of CUI and introduction of malware. </a:t>
            </a:r>
          </a:p>
          <a:p>
            <a:endParaRPr lang="en-US" sz="16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25113" y="2180358"/>
            <a:ext cx="4537634" cy="3513859"/>
          </a:xfrm>
          <a:prstGeom prst="rect">
            <a:avLst/>
          </a:prstGeom>
          <a:ln>
            <a:noFill/>
          </a:ln>
          <a:effectLst>
            <a:outerShdw blurRad="152400" dist="50800" dir="2700000" algn="tl" rotWithShape="0">
              <a:srgbClr val="000000">
                <a:alpha val="50000"/>
              </a:srgbClr>
            </a:outerShdw>
          </a:effectLst>
        </p:spPr>
      </p:pic>
      <p:sp>
        <p:nvSpPr>
          <p:cNvPr id="6" name="Footer Placeholder 5"/>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380671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2" y="1111365"/>
            <a:ext cx="12191999" cy="940526"/>
          </a:xfrm>
        </p:spPr>
        <p:txBody>
          <a:bodyPr>
            <a:noAutofit/>
          </a:bodyPr>
          <a:lstStyle/>
          <a:p>
            <a:r>
              <a:rPr lang="en-US" dirty="0"/>
              <a:t>How to enter a Basic Assessment Data into SPRS</a:t>
            </a:r>
          </a:p>
        </p:txBody>
      </p:sp>
      <p:sp>
        <p:nvSpPr>
          <p:cNvPr id="9" name="Rectangle 3"/>
          <p:cNvSpPr>
            <a:spLocks noGrp="1" noChangeArrowheads="1"/>
          </p:cNvSpPr>
          <p:nvPr>
            <p:ph idx="1"/>
          </p:nvPr>
        </p:nvSpPr>
        <p:spPr bwMode="auto">
          <a:xfrm>
            <a:off x="376030" y="2134957"/>
            <a:ext cx="619373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914400">
              <a:buClrTx/>
              <a:buSzTx/>
              <a:buNone/>
            </a:pPr>
            <a:r>
              <a:rPr kumimoji="0" lang="en-US" altLang="en-US" sz="1600" b="0" i="0" u="none" strike="noStrike" cap="none" normalizeH="0" baseline="0" dirty="0">
                <a:ln>
                  <a:noFill/>
                </a:ln>
                <a:solidFill>
                  <a:srgbClr val="000000"/>
                </a:solidFill>
                <a:effectLst/>
                <a:latin typeface="+mn-lt"/>
              </a:rPr>
              <a:t>Post </a:t>
            </a:r>
            <a:r>
              <a:rPr lang="en-US" altLang="en-US" sz="1600" dirty="0">
                <a:solidFill>
                  <a:srgbClr val="000000"/>
                </a:solidFill>
                <a:latin typeface="+mn-lt"/>
              </a:rPr>
              <a:t>or email </a:t>
            </a:r>
            <a:r>
              <a:rPr kumimoji="0" lang="en-US" altLang="en-US" sz="1600" b="0" i="0" u="none" strike="noStrike" cap="none" normalizeH="0" baseline="0" dirty="0">
                <a:ln>
                  <a:noFill/>
                </a:ln>
                <a:solidFill>
                  <a:srgbClr val="000000"/>
                </a:solidFill>
                <a:effectLst/>
                <a:latin typeface="+mn-lt"/>
              </a:rPr>
              <a:t>your business’ summary level scores of a current NIST SP 800-171 DoD Assessment to SPRS for all covered contractor information systems relevant to the contract.</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dirty="0">
              <a:ln>
                <a:noFill/>
              </a:ln>
              <a:solidFill>
                <a:srgbClr val="000000"/>
              </a:solidFill>
              <a:effectLst/>
              <a:latin typeface="+mn-lt"/>
            </a:endParaRPr>
          </a:p>
          <a:p>
            <a:pPr marL="0" indent="0" defTabSz="914400">
              <a:buClrTx/>
              <a:buSzTx/>
              <a:buNone/>
            </a:pPr>
            <a:r>
              <a:rPr lang="en-US" altLang="en-US" sz="1600" dirty="0">
                <a:solidFill>
                  <a:srgbClr val="000000"/>
                </a:solidFill>
                <a:latin typeface="+mn-lt"/>
              </a:rPr>
              <a:t>Your entry consists of</a:t>
            </a:r>
          </a:p>
          <a:p>
            <a:pPr marL="685800" lvl="1" indent="-228600" defTabSz="914400">
              <a:buClrTx/>
              <a:buSzTx/>
              <a:buFont typeface="+mj-lt"/>
              <a:buAutoNum type="arabicPeriod"/>
            </a:pPr>
            <a:r>
              <a:rPr lang="en-US" altLang="en-US" sz="1600" b="1" dirty="0">
                <a:solidFill>
                  <a:srgbClr val="000000"/>
                </a:solidFill>
                <a:latin typeface="+mn-lt"/>
              </a:rPr>
              <a:t>A system security plan </a:t>
            </a:r>
            <a:r>
              <a:rPr lang="en-US" altLang="en-US" sz="1600" dirty="0">
                <a:solidFill>
                  <a:srgbClr val="000000"/>
                </a:solidFill>
                <a:latin typeface="+mn-lt"/>
              </a:rPr>
              <a:t>(NIST SP 800-171 item 3.12.4) supporting the performance of a DoD contract—)  </a:t>
            </a:r>
          </a:p>
          <a:p>
            <a:pPr marL="685800" lvl="1" indent="-228600" defTabSz="914400">
              <a:buClrTx/>
              <a:buSzTx/>
              <a:buFont typeface="+mj-lt"/>
              <a:buAutoNum type="arabicPeriod"/>
            </a:pPr>
            <a:endParaRPr lang="en-US" altLang="en-US" sz="1600" dirty="0">
              <a:solidFill>
                <a:srgbClr val="000000"/>
              </a:solidFill>
              <a:latin typeface="+mn-lt"/>
            </a:endParaRPr>
          </a:p>
          <a:p>
            <a:pPr marL="685800" lvl="1" indent="-228600" defTabSz="914400">
              <a:buClrTx/>
              <a:buSzTx/>
              <a:buFont typeface="+mj-lt"/>
              <a:buAutoNum type="arabicPeriod"/>
            </a:pPr>
            <a:r>
              <a:rPr lang="en-US" altLang="en-US" sz="1600" b="1" dirty="0">
                <a:solidFill>
                  <a:srgbClr val="000000"/>
                </a:solidFill>
                <a:latin typeface="+mn-lt"/>
              </a:rPr>
              <a:t>Summary level score </a:t>
            </a:r>
            <a:r>
              <a:rPr lang="en-US" altLang="en-US" sz="1600" dirty="0">
                <a:solidFill>
                  <a:srgbClr val="000000"/>
                </a:solidFill>
                <a:latin typeface="+mn-lt"/>
              </a:rPr>
              <a:t>(e.g., 95 out of 110, NOT the individual value for each requirement) using the NIST SP 800-171 DoD Assessment Methodology  </a:t>
            </a:r>
          </a:p>
          <a:p>
            <a:pPr marL="685800" lvl="1" indent="-228600" defTabSz="914400">
              <a:buClrTx/>
              <a:buSzTx/>
              <a:buFont typeface="+mj-lt"/>
              <a:buAutoNum type="arabicPeriod"/>
            </a:pPr>
            <a:endParaRPr lang="en-US" altLang="en-US" sz="1600" dirty="0">
              <a:solidFill>
                <a:srgbClr val="000000"/>
              </a:solidFill>
              <a:latin typeface="+mn-lt"/>
            </a:endParaRPr>
          </a:p>
          <a:p>
            <a:pPr marL="685800" lvl="1" indent="-228600" defTabSz="914400">
              <a:buClrTx/>
              <a:buSzTx/>
              <a:buFont typeface="+mj-lt"/>
              <a:buAutoNum type="arabicPeriod"/>
            </a:pPr>
            <a:r>
              <a:rPr lang="en-US" altLang="en-US" sz="1600" b="1" dirty="0">
                <a:solidFill>
                  <a:srgbClr val="000000"/>
                </a:solidFill>
                <a:latin typeface="+mn-lt"/>
              </a:rPr>
              <a:t>Date that all requirements are expected to be implemented </a:t>
            </a:r>
            <a:r>
              <a:rPr lang="en-US" altLang="en-US" sz="1600" dirty="0">
                <a:solidFill>
                  <a:srgbClr val="000000"/>
                </a:solidFill>
                <a:latin typeface="+mn-lt"/>
              </a:rPr>
              <a:t>(i.e., a score of 110 is expected to be achieved) based on information gathered from associated plan(s) of action developed in accordance with NIST SP 800-171</a:t>
            </a:r>
            <a:endParaRPr kumimoji="0" lang="en-US" altLang="en-US" sz="800" b="0" i="0" u="none" strike="noStrike" cap="none" normalizeH="0" baseline="0" dirty="0">
              <a:ln>
                <a:noFill/>
              </a:ln>
              <a:solidFill>
                <a:schemeClr val="tx1"/>
              </a:solidFill>
              <a:effectLst/>
            </a:endParaRPr>
          </a:p>
        </p:txBody>
      </p:sp>
      <p:sp>
        <p:nvSpPr>
          <p:cNvPr id="13" name="Title 1"/>
          <p:cNvSpPr txBox="1">
            <a:spLocks/>
          </p:cNvSpPr>
          <p:nvPr/>
        </p:nvSpPr>
        <p:spPr>
          <a:xfrm>
            <a:off x="7606452" y="2180731"/>
            <a:ext cx="3823252" cy="940526"/>
          </a:xfrm>
          <a:prstGeom prst="rect">
            <a:avLst/>
          </a:prstGeom>
          <a:effectLst/>
        </p:spPr>
        <p:txBody>
          <a:bodyPr vert="horz" lIns="0" tIns="0" rIns="0" bIns="0" rtlCol="0" anchor="ctr">
            <a:normAutofit fontScale="77500" lnSpcReduction="20000"/>
          </a:bodyPr>
          <a:lst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The SPRS website offers numerous training videos which will help you get an account and make your entry</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52295" y="3419062"/>
            <a:ext cx="4535469" cy="2445026"/>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43575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506" y="4352193"/>
            <a:ext cx="7198687" cy="1900401"/>
          </a:xfrm>
          <a:prstGeom prst="rect">
            <a:avLst/>
          </a:prstGeom>
          <a:ln>
            <a:noFill/>
          </a:ln>
          <a:effectLst>
            <a:outerShdw blurRad="190500" algn="tl" rotWithShape="0">
              <a:srgbClr val="000000">
                <a:alpha val="70000"/>
              </a:srgbClr>
            </a:outerShdw>
          </a:effectLst>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57692" y="1761911"/>
            <a:ext cx="4907940" cy="2297937"/>
          </a:xfrm>
          <a:prstGeom prst="rect">
            <a:avLst/>
          </a:prstGeom>
          <a:ln>
            <a:noFill/>
          </a:ln>
          <a:effectLst>
            <a:outerShdw blurRad="190500" algn="tl" rotWithShape="0">
              <a:srgbClr val="000000">
                <a:alpha val="70000"/>
              </a:srgbClr>
            </a:outerShdw>
          </a:effectLst>
        </p:spPr>
      </p:pic>
      <p:sp>
        <p:nvSpPr>
          <p:cNvPr id="8" name="Title 1"/>
          <p:cNvSpPr>
            <a:spLocks noGrp="1"/>
          </p:cNvSpPr>
          <p:nvPr>
            <p:ph type="title"/>
          </p:nvPr>
        </p:nvSpPr>
        <p:spPr>
          <a:xfrm>
            <a:off x="618478" y="801261"/>
            <a:ext cx="12191999" cy="940526"/>
          </a:xfrm>
        </p:spPr>
        <p:txBody>
          <a:bodyPr>
            <a:noAutofit/>
          </a:bodyPr>
          <a:lstStyle/>
          <a:p>
            <a:r>
              <a:rPr lang="en-US" sz="3600" dirty="0"/>
              <a:t>How to enter a Basic Assessment Data into SPRS</a:t>
            </a:r>
          </a:p>
        </p:txBody>
      </p:sp>
      <p:sp>
        <p:nvSpPr>
          <p:cNvPr id="9" name="TextBox 8"/>
          <p:cNvSpPr txBox="1"/>
          <p:nvPr/>
        </p:nvSpPr>
        <p:spPr>
          <a:xfrm>
            <a:off x="6630892" y="2726213"/>
            <a:ext cx="4299439" cy="369332"/>
          </a:xfrm>
          <a:prstGeom prst="rect">
            <a:avLst/>
          </a:prstGeom>
          <a:noFill/>
        </p:spPr>
        <p:txBody>
          <a:bodyPr wrap="square" rtlCol="0">
            <a:spAutoFit/>
          </a:bodyPr>
          <a:lstStyle/>
          <a:p>
            <a:r>
              <a:rPr lang="en-US" dirty="0"/>
              <a:t>SPRS Basic Assessment data entry fields</a:t>
            </a:r>
          </a:p>
        </p:txBody>
      </p:sp>
      <p:sp>
        <p:nvSpPr>
          <p:cNvPr id="12" name="TextBox 11"/>
          <p:cNvSpPr txBox="1"/>
          <p:nvPr/>
        </p:nvSpPr>
        <p:spPr>
          <a:xfrm>
            <a:off x="8197970" y="4979227"/>
            <a:ext cx="3149138" cy="646331"/>
          </a:xfrm>
          <a:prstGeom prst="rect">
            <a:avLst/>
          </a:prstGeom>
          <a:noFill/>
        </p:spPr>
        <p:txBody>
          <a:bodyPr wrap="square" rtlCol="0">
            <a:spAutoFit/>
          </a:bodyPr>
          <a:lstStyle/>
          <a:p>
            <a:r>
              <a:rPr lang="en-US" dirty="0"/>
              <a:t>Example output</a:t>
            </a:r>
          </a:p>
          <a:p>
            <a:r>
              <a:rPr lang="en-US" dirty="0"/>
              <a:t>of SPRS Basic Assessment</a:t>
            </a:r>
          </a:p>
        </p:txBody>
      </p:sp>
      <p:sp>
        <p:nvSpPr>
          <p:cNvPr id="2" name="Footer Placeholder 1"/>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54434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901"/>
            <a:ext cx="12191999" cy="940526"/>
          </a:xfrm>
        </p:spPr>
        <p:txBody>
          <a:bodyPr>
            <a:normAutofit fontScale="90000"/>
          </a:bodyPr>
          <a:lstStyle/>
          <a:p>
            <a:r>
              <a:rPr lang="en-US" dirty="0"/>
              <a:t>The importance of Cybersecurity for                                 Department of the Air Force Small Businesses</a:t>
            </a:r>
          </a:p>
        </p:txBody>
      </p:sp>
      <p:sp>
        <p:nvSpPr>
          <p:cNvPr id="3" name="Content Placeholder 2"/>
          <p:cNvSpPr>
            <a:spLocks noGrp="1"/>
          </p:cNvSpPr>
          <p:nvPr>
            <p:ph idx="1"/>
          </p:nvPr>
        </p:nvSpPr>
        <p:spPr>
          <a:xfrm>
            <a:off x="748933" y="2330325"/>
            <a:ext cx="10694131" cy="3829050"/>
          </a:xfrm>
        </p:spPr>
        <p:txBody>
          <a:bodyPr>
            <a:noAutofit/>
          </a:bodyPr>
          <a:lstStyle/>
          <a:p>
            <a:pPr marL="0" indent="0" algn="just">
              <a:buNone/>
            </a:pPr>
            <a:r>
              <a:rPr lang="en-US" sz="1600" dirty="0"/>
              <a:t>As small businesses drive innovation and support the Department of the Air Force (DAF) missions with cutting-edge technologies, it is vital we work together to protect DAF sensitive data and networks.  Failure to protect our sensitive data will put service members and military missions at risk.  We must match the aggressiveness of our cyber adversaries with radical teamwork to bring our small businesses up-to-speed in the most modern methods for comprehensive protection of DAF sensitive data and networks.</a:t>
            </a:r>
          </a:p>
          <a:p>
            <a:pPr marL="0" indent="0" algn="just">
              <a:buNone/>
            </a:pPr>
            <a:r>
              <a:rPr lang="en-US" sz="1600" dirty="0"/>
              <a:t>The DAF CISO Office Blue Cyber education series is the early partnership with the Defense Industrial Base (DIB) which enables small businesses to bake-in cybersecurity and move forward at the speed of innovation.  Pairing small businesses with the most modern cyber protection methods in the industry, better positions DIB small businesses to protect sensitive information and networks just  soon as they have a contract to innovate for the DAF.  Small businesses are equally vulnerable to cyber threats and may have fewer resources than larger businesses with which to counter cyber threats. The key to protecting our DAF Airmen and Guardians in the exercise of their missions is getting an early start embracing our common cybersecurity and data protection goals by working together to create layered cyber defenses for the DIB small businesses.</a:t>
            </a:r>
          </a:p>
          <a:p>
            <a:pPr marL="0" indent="0" algn="just">
              <a:buNone/>
            </a:pPr>
            <a:r>
              <a:rPr lang="en-US" sz="1600" dirty="0"/>
              <a:t>This presentation will take you through the vital areas of cybersecurity collaboration for small businesses.</a:t>
            </a:r>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5" name="Picture 4" descr="Image of a storefront with the words Small Business Works in a circle."/>
          <p:cNvPicPr>
            <a:picLocks noChangeAspect="1"/>
          </p:cNvPicPr>
          <p:nvPr/>
        </p:nvPicPr>
        <p:blipFill>
          <a:blip r:embed="rId2"/>
          <a:stretch>
            <a:fillRect/>
          </a:stretch>
        </p:blipFill>
        <p:spPr>
          <a:xfrm>
            <a:off x="10439399" y="5895975"/>
            <a:ext cx="1752600" cy="962025"/>
          </a:xfrm>
          <a:prstGeom prst="rect">
            <a:avLst/>
          </a:prstGeom>
        </p:spPr>
      </p:pic>
    </p:spTree>
    <p:extLst>
      <p:ext uri="{BB962C8B-B14F-4D97-AF65-F5344CB8AC3E}">
        <p14:creationId xmlns:p14="http://schemas.microsoft.com/office/powerpoint/2010/main" val="4249819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09575" y="2952750"/>
            <a:ext cx="3209925" cy="676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600"/>
              </a:spcAft>
              <a:buClr>
                <a:schemeClr val="tx2"/>
              </a:buClr>
              <a:buSzPct val="145000"/>
              <a:buFont typeface="Arial"/>
              <a:buNone/>
              <a:tabLst/>
              <a:defRPr/>
            </a:pPr>
            <a:r>
              <a:rPr kumimoji="0" lang="en-US" sz="2000" b="0" i="0" u="none" strike="noStrike" kern="1200" cap="none" spc="0" normalizeH="0" baseline="0" noProof="0" dirty="0">
                <a:ln>
                  <a:noFill/>
                </a:ln>
                <a:solidFill>
                  <a:srgbClr val="0B4D83"/>
                </a:solidFill>
                <a:effectLst/>
                <a:uLnTx/>
                <a:uFillTx/>
                <a:latin typeface="+mn-lt"/>
                <a:ea typeface="+mn-ea"/>
                <a:cs typeface="+mn-cs"/>
              </a:rPr>
              <a:t>New Documentation Guides</a:t>
            </a:r>
          </a:p>
          <a:p>
            <a:pPr marL="0" marR="0" lvl="0" indent="0" algn="l" defTabSz="457200" rtl="0" eaLnBrk="1" fontAlgn="auto" latinLnBrk="0" hangingPunct="1">
              <a:lnSpc>
                <a:spcPct val="100000"/>
              </a:lnSpc>
              <a:spcBef>
                <a:spcPct val="20000"/>
              </a:spcBef>
              <a:spcAft>
                <a:spcPts val="600"/>
              </a:spcAft>
              <a:buClr>
                <a:schemeClr val="tx2"/>
              </a:buClr>
              <a:buSzPct val="145000"/>
              <a:buFont typeface="Arial"/>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600"/>
              </a:spcAft>
              <a:buClr>
                <a:schemeClr val="tx2"/>
              </a:buClr>
              <a:buSzPct val="145000"/>
              <a:buFont typeface="Arial"/>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https://www.acq.osd.mil/cmmc</a:t>
            </a:r>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AFRL-2021-4521, 22 Dec 2021</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19892" y="153716"/>
            <a:ext cx="7763829" cy="60003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1072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Grp="1"/>
          </p:cNvSpPr>
          <p:nvPr>
            <p:ph type="title" idx="4294967295"/>
          </p:nvPr>
        </p:nvSpPr>
        <p:spPr>
          <a:xfrm>
            <a:off x="608946" y="1418585"/>
            <a:ext cx="11375596" cy="852044"/>
          </a:xfrm>
          <a:prstGeom prst="roundRect">
            <a:avLst/>
          </a:prstGeom>
          <a:solidFill>
            <a:srgbClr val="C63937"/>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DFARS  Clause 252.204-7021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mn-lt"/>
                <a:ea typeface="+mn-ea"/>
                <a:cs typeface="+mn-cs"/>
              </a:rPr>
              <a:t>Cybersecurity Maturity Model Certification Requirement</a:t>
            </a:r>
          </a:p>
        </p:txBody>
      </p:sp>
      <p:sp>
        <p:nvSpPr>
          <p:cNvPr id="7" name="Content Placeholder 2"/>
          <p:cNvSpPr txBox="1">
            <a:spLocks/>
          </p:cNvSpPr>
          <p:nvPr/>
        </p:nvSpPr>
        <p:spPr>
          <a:xfrm>
            <a:off x="3131482" y="2034445"/>
            <a:ext cx="6660555" cy="3829050"/>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1800" dirty="0"/>
              <a:t> </a:t>
            </a:r>
          </a:p>
          <a:p>
            <a:pPr marL="0" indent="0">
              <a:buNone/>
            </a:pPr>
            <a:endParaRPr lang="en-US" sz="1800" dirty="0"/>
          </a:p>
          <a:p>
            <a:pPr marL="0" indent="0" fontAlgn="base">
              <a:buNone/>
            </a:pPr>
            <a:r>
              <a:rPr lang="en-US" sz="1800" dirty="0"/>
              <a:t>This DFARS is under review and it’s status will not be known until early 2023 at the earliest.  </a:t>
            </a:r>
          </a:p>
          <a:p>
            <a:pPr marL="0" indent="0" fontAlgn="base">
              <a:buNone/>
            </a:pPr>
            <a:r>
              <a:rPr lang="en-US" sz="1800" dirty="0"/>
              <a:t>Until then, compliance with and full implementation of DFARS Clause 252.204-7012, “Safeguarding Covered Defense Information and Cyber Incident Reporting” is sufficient.</a:t>
            </a:r>
          </a:p>
          <a:p>
            <a:pPr marL="0" indent="0" fontAlgn="base">
              <a:buNone/>
            </a:pPr>
            <a:r>
              <a:rPr lang="en-US" sz="1800" dirty="0"/>
              <a:t>For more information on the new version of CMMC, see this great webinar by the DCMA Director John Ellis. </a:t>
            </a:r>
            <a:r>
              <a:rPr lang="en-US" sz="1800" dirty="0">
                <a:hlinkClick r:id="rId3"/>
              </a:rPr>
              <a:t>https://www.preveil.com/resources/webinar-john-ellis-on-cmmc-2-0/</a:t>
            </a:r>
            <a:r>
              <a:rPr lang="en-US" sz="1800" dirty="0"/>
              <a:t>  </a:t>
            </a:r>
          </a:p>
          <a:p>
            <a:pPr marL="0" indent="0" fontAlgn="base">
              <a:buNone/>
            </a:pPr>
            <a:r>
              <a:rPr lang="en-US" sz="1800" dirty="0"/>
              <a:t>Stay up-to-date at </a:t>
            </a:r>
            <a:r>
              <a:rPr lang="en-US" sz="1800" u="sng" dirty="0"/>
              <a:t>www.acq.osd.mil/cmmc/</a:t>
            </a:r>
            <a:endParaRPr lang="en-US" sz="1800" dirty="0"/>
          </a:p>
          <a:p>
            <a:pPr marL="0" indent="0">
              <a:buNone/>
            </a:pPr>
            <a:endParaRPr lang="en-US" sz="1800" dirty="0"/>
          </a:p>
        </p:txBody>
      </p:sp>
      <p:sp>
        <p:nvSpPr>
          <p:cNvPr id="2" name="Footer Placeholder 1"/>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84161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09575" y="2952750"/>
            <a:ext cx="3209925" cy="676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600"/>
              </a:spcAft>
              <a:buClr>
                <a:schemeClr val="tx2"/>
              </a:buClr>
              <a:buSzPct val="145000"/>
              <a:buFont typeface="Arial"/>
              <a:buNone/>
              <a:tabLst/>
              <a:defRPr/>
            </a:pPr>
            <a:r>
              <a:rPr kumimoji="0" lang="en-US" sz="2000" b="0" i="0" u="none" strike="noStrike" kern="1200" cap="none" spc="0" normalizeH="0" baseline="0" noProof="0" dirty="0">
                <a:ln>
                  <a:noFill/>
                </a:ln>
                <a:solidFill>
                  <a:srgbClr val="0B4D83"/>
                </a:solidFill>
                <a:effectLst/>
                <a:uLnTx/>
                <a:uFillTx/>
                <a:latin typeface="+mn-lt"/>
                <a:ea typeface="+mn-ea"/>
                <a:cs typeface="+mn-cs"/>
              </a:rPr>
              <a:t>New Documentation Guides</a:t>
            </a:r>
          </a:p>
          <a:p>
            <a:pPr marL="0" marR="0" lvl="0" indent="0" algn="l" defTabSz="457200" rtl="0" eaLnBrk="1" fontAlgn="auto" latinLnBrk="0" hangingPunct="1">
              <a:lnSpc>
                <a:spcPct val="100000"/>
              </a:lnSpc>
              <a:spcBef>
                <a:spcPct val="20000"/>
              </a:spcBef>
              <a:spcAft>
                <a:spcPts val="600"/>
              </a:spcAft>
              <a:buClr>
                <a:schemeClr val="tx2"/>
              </a:buClr>
              <a:buSzPct val="145000"/>
              <a:buFont typeface="Arial"/>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600"/>
              </a:spcAft>
              <a:buClr>
                <a:schemeClr val="tx2"/>
              </a:buClr>
              <a:buSzPct val="145000"/>
              <a:buFont typeface="Arial"/>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https://www.acq.osd.mil/cmmc</a:t>
            </a:r>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AFRL-2021-4521, 22 Dec 2021</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19892" y="153716"/>
            <a:ext cx="7763829" cy="60003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39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2709" y="0"/>
            <a:ext cx="3210238" cy="677354"/>
          </a:xfrm>
        </p:spPr>
        <p:txBody>
          <a:bodyPr>
            <a:normAutofit/>
          </a:bodyPr>
          <a:lstStyle/>
          <a:p>
            <a:pPr marL="0" indent="0">
              <a:buNone/>
            </a:pPr>
            <a:endParaRPr lang="en-US" sz="1100" dirty="0"/>
          </a:p>
          <a:p>
            <a:pPr marL="0" indent="0">
              <a:buNone/>
            </a:pPr>
            <a:r>
              <a:rPr lang="en-US" sz="2000" dirty="0"/>
              <a:t>www.acq.osd.mil/cmmc</a:t>
            </a:r>
          </a:p>
        </p:txBody>
      </p:sp>
      <p:sp>
        <p:nvSpPr>
          <p:cNvPr id="4" name="Footer Placeholder 3"/>
          <p:cNvSpPr>
            <a:spLocks noGrp="1"/>
          </p:cNvSpPr>
          <p:nvPr>
            <p:ph type="title" idx="4294967295"/>
          </p:nvPr>
        </p:nvSpPr>
        <p:spPr>
          <a:xfrm>
            <a:off x="0" y="6443663"/>
            <a:ext cx="12192000" cy="4143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Distribution Statement A: Approved for public release. Distribution is unlimited. Case Number: AFRL-2021-4521, 22 Dec 2021</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12" y="1377165"/>
            <a:ext cx="12041187" cy="4705970"/>
          </a:xfrm>
          <a:prstGeom prst="rect">
            <a:avLst/>
          </a:prstGeom>
          <a:ln>
            <a:noFill/>
          </a:ln>
          <a:effectLst>
            <a:outerShdw blurRad="190500" algn="tl" rotWithShape="0">
              <a:srgbClr val="000000">
                <a:alpha val="70000"/>
              </a:srgbClr>
            </a:outerShdw>
          </a:effectLst>
        </p:spPr>
      </p:pic>
      <p:pic>
        <p:nvPicPr>
          <p:cNvPr id="2" name="Picture 1" descr="Image of a storefront with the words Small Business Works in a circle."/>
          <p:cNvPicPr>
            <a:picLocks noChangeAspect="1"/>
          </p:cNvPicPr>
          <p:nvPr/>
        </p:nvPicPr>
        <p:blipFill>
          <a:blip r:embed="rId3"/>
          <a:stretch>
            <a:fillRect/>
          </a:stretch>
        </p:blipFill>
        <p:spPr>
          <a:xfrm>
            <a:off x="10439400" y="5895975"/>
            <a:ext cx="1752600" cy="962025"/>
          </a:xfrm>
          <a:prstGeom prst="rect">
            <a:avLst/>
          </a:prstGeom>
        </p:spPr>
      </p:pic>
    </p:spTree>
    <p:extLst>
      <p:ext uri="{BB962C8B-B14F-4D97-AF65-F5344CB8AC3E}">
        <p14:creationId xmlns:p14="http://schemas.microsoft.com/office/powerpoint/2010/main" val="419425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012"/>
            <a:ext cx="12192000" cy="7207012"/>
          </a:xfrm>
          <a:prstGeom prst="rect">
            <a:avLst/>
          </a:prstGeom>
        </p:spPr>
      </p:pic>
      <p:sp>
        <p:nvSpPr>
          <p:cNvPr id="9" name="Subtitle 1"/>
          <p:cNvSpPr>
            <a:spLocks noGrp="1"/>
          </p:cNvSpPr>
          <p:nvPr>
            <p:ph type="subTitle" idx="1"/>
          </p:nvPr>
        </p:nvSpPr>
        <p:spPr>
          <a:xfrm>
            <a:off x="4709947" y="5976650"/>
            <a:ext cx="7329813" cy="881350"/>
          </a:xfrm>
        </p:spPr>
        <p:txBody>
          <a:bodyPr/>
          <a:lstStyle/>
          <a:p>
            <a:r>
              <a:rPr lang="en-US" dirty="0">
                <a:solidFill>
                  <a:schemeClr val="accent4"/>
                </a:solidFill>
              </a:rPr>
              <a:t>3 May 2022</a:t>
            </a:r>
          </a:p>
          <a:p>
            <a:r>
              <a:rPr lang="en-US" dirty="0">
                <a:solidFill>
                  <a:schemeClr val="bg1"/>
                </a:solidFill>
              </a:rPr>
              <a:t> </a:t>
            </a:r>
          </a:p>
        </p:txBody>
      </p:sp>
      <p:sp>
        <p:nvSpPr>
          <p:cNvPr id="10" name="Rectangle 9"/>
          <p:cNvSpPr/>
          <p:nvPr/>
        </p:nvSpPr>
        <p:spPr>
          <a:xfrm>
            <a:off x="5042787" y="1007232"/>
            <a:ext cx="6664131" cy="4401205"/>
          </a:xfrm>
          <a:prstGeom prst="rect">
            <a:avLst/>
          </a:prstGeom>
        </p:spPr>
        <p:txBody>
          <a:bodyPr wrap="square">
            <a:spAutoFit/>
          </a:bodyPr>
          <a:lstStyle/>
          <a:p>
            <a:pPr algn="ctr"/>
            <a:r>
              <a:rPr lang="en-US" sz="2800" b="1" dirty="0">
                <a:solidFill>
                  <a:schemeClr val="bg1"/>
                </a:solidFill>
                <a:latin typeface="+mj-lt"/>
              </a:rPr>
              <a:t>Air Force and </a:t>
            </a:r>
          </a:p>
          <a:p>
            <a:pPr algn="ctr"/>
            <a:r>
              <a:rPr lang="en-US" sz="2800" b="1" dirty="0">
                <a:solidFill>
                  <a:schemeClr val="bg1"/>
                </a:solidFill>
                <a:latin typeface="+mj-lt"/>
              </a:rPr>
              <a:t>Space Force CISO</a:t>
            </a:r>
          </a:p>
          <a:p>
            <a:pPr algn="ctr"/>
            <a:endParaRPr lang="en-US" sz="2800" b="1" dirty="0">
              <a:solidFill>
                <a:schemeClr val="bg1"/>
              </a:solidFill>
              <a:latin typeface="+mj-lt"/>
            </a:endParaRPr>
          </a:p>
          <a:p>
            <a:pPr algn="ctr"/>
            <a:endParaRPr lang="en-US" sz="2800" b="1" dirty="0">
              <a:solidFill>
                <a:schemeClr val="bg1"/>
              </a:solidFill>
              <a:latin typeface="+mj-lt"/>
            </a:endParaRPr>
          </a:p>
          <a:p>
            <a:pPr algn="ctr"/>
            <a:r>
              <a:rPr lang="en-US" sz="8800" b="1" dirty="0">
                <a:solidFill>
                  <a:schemeClr val="tx2">
                    <a:lumMod val="40000"/>
                    <a:lumOff val="60000"/>
                  </a:schemeClr>
                </a:solidFill>
                <a:latin typeface="+mj-lt"/>
              </a:rPr>
              <a:t>Blue Cyber </a:t>
            </a:r>
          </a:p>
          <a:p>
            <a:pPr algn="ctr"/>
            <a:r>
              <a:rPr lang="en-US" sz="4000" b="1" dirty="0">
                <a:solidFill>
                  <a:schemeClr val="bg1"/>
                </a:solidFill>
                <a:latin typeface="+mj-lt"/>
              </a:rPr>
              <a:t>Small Business Contractor         Cybersecurity Initiative  </a:t>
            </a:r>
          </a:p>
        </p:txBody>
      </p:sp>
      <p:sp>
        <p:nvSpPr>
          <p:cNvPr id="11" name="Rectangle 10">
            <a:extLst>
              <a:ext uri="{C183D7F6-B498-43B3-948B-1728B52AA6E4}">
                <adec:decorative xmlns:adec="http://schemas.microsoft.com/office/drawing/2017/decorative" val="1"/>
              </a:ext>
            </a:extLst>
          </p:cNvPr>
          <p:cNvSpPr/>
          <p:nvPr/>
        </p:nvSpPr>
        <p:spPr>
          <a:xfrm>
            <a:off x="0" y="352713"/>
            <a:ext cx="12192000" cy="553998"/>
          </a:xfrm>
          <a:prstGeom prst="rect">
            <a:avLst/>
          </a:prstGeom>
          <a:solidFill>
            <a:schemeClr val="tx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idx="4294967295"/>
          </p:nvPr>
        </p:nvSpPr>
        <p:spPr>
          <a:xfrm>
            <a:off x="4557713" y="352713"/>
            <a:ext cx="7634287"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mj-lt"/>
                <a:ea typeface="+mn-ea"/>
                <a:cs typeface="+mn-cs"/>
              </a:rPr>
              <a:t>AN OFFERING IN THE BLUE CYBER SERIES:</a:t>
            </a:r>
            <a:endParaRPr kumimoji="0" lang="en-US" sz="3000" b="0" i="0" u="none" strike="noStrike" kern="1200" cap="none" spc="0" normalizeH="0" baseline="0" noProof="0" dirty="0">
              <a:ln>
                <a:noFill/>
              </a:ln>
              <a:solidFill>
                <a:schemeClr val="tx1"/>
              </a:solidFill>
              <a:effectLst/>
              <a:uLnTx/>
              <a:uFillTx/>
              <a:latin typeface="+mj-lt"/>
              <a:ea typeface="+mn-ea"/>
              <a:cs typeface="+mn-cs"/>
            </a:endParaRPr>
          </a:p>
        </p:txBody>
      </p:sp>
      <p:sp>
        <p:nvSpPr>
          <p:cNvPr id="2" name="Footer Placeholder 1"/>
          <p:cNvSpPr>
            <a:spLocks noGrp="1"/>
          </p:cNvSpPr>
          <p:nvPr>
            <p:ph type="ftr" sz="quarter" idx="11"/>
          </p:nvPr>
        </p:nvSpPr>
        <p:spPr/>
        <p:txBody>
          <a:bodyPr/>
          <a:lstStyle/>
          <a:p>
            <a:r>
              <a:rPr lang="en-US" sz="1000" dirty="0"/>
              <a:t>Distribution Statement A:  Approved for public release.  Distribution is Unlimited.  Case Number:  AFRL-2022-2176 9 May 2022</a:t>
            </a:r>
            <a:endParaRPr lang="en-US" dirty="0"/>
          </a:p>
        </p:txBody>
      </p:sp>
      <p:pic>
        <p:nvPicPr>
          <p:cNvPr id="3" name="Picture 2" descr="Image of a storefront with the words Small Business Works in a circle."/>
          <p:cNvPicPr>
            <a:picLocks noChangeAspect="1"/>
          </p:cNvPicPr>
          <p:nvPr/>
        </p:nvPicPr>
        <p:blipFill>
          <a:blip r:embed="rId4"/>
          <a:stretch>
            <a:fillRect/>
          </a:stretch>
        </p:blipFill>
        <p:spPr>
          <a:xfrm>
            <a:off x="10515520" y="5963330"/>
            <a:ext cx="1752600" cy="962025"/>
          </a:xfrm>
          <a:prstGeom prst="rect">
            <a:avLst/>
          </a:prstGeom>
        </p:spPr>
      </p:pic>
    </p:spTree>
    <p:extLst>
      <p:ext uri="{BB962C8B-B14F-4D97-AF65-F5344CB8AC3E}">
        <p14:creationId xmlns:p14="http://schemas.microsoft.com/office/powerpoint/2010/main" val="581322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61" y="1425400"/>
            <a:ext cx="3582959" cy="5201854"/>
          </a:xfrm>
        </p:spPr>
        <p:txBody>
          <a:bodyPr>
            <a:noAutofit/>
          </a:bodyPr>
          <a:lstStyle/>
          <a:p>
            <a:pPr>
              <a:buSzPct val="160000"/>
            </a:pPr>
            <a:r>
              <a:rPr lang="en-US" sz="1600" dirty="0"/>
              <a:t>The Blue Cyber Education Series for Small Businesses on the </a:t>
            </a:r>
            <a:br>
              <a:rPr lang="en-US" sz="1600" dirty="0"/>
            </a:br>
            <a:r>
              <a:rPr lang="en-US" sz="1600" dirty="0"/>
              <a:t>DAF CISO webpage</a:t>
            </a:r>
            <a:br>
              <a:rPr lang="en-US" sz="1600" dirty="0"/>
            </a:br>
            <a:r>
              <a:rPr lang="en-US" sz="1600" dirty="0"/>
              <a:t> </a:t>
            </a:r>
            <a:r>
              <a:rPr lang="en-US" sz="1600">
                <a:hlinkClick r:id="rId3"/>
              </a:rPr>
              <a:t>www.safcn.af.mil/CISO/Small-Business-Cybersecurity-Information/</a:t>
            </a:r>
            <a:r>
              <a:rPr lang="en-US" sz="1600"/>
              <a:t> </a:t>
            </a:r>
            <a:br>
              <a:rPr lang="en-US" sz="1600" dirty="0"/>
            </a:br>
            <a:br>
              <a:rPr lang="en-US" sz="1600" dirty="0"/>
            </a:br>
            <a:r>
              <a:rPr lang="en-US" sz="1600" dirty="0">
                <a:solidFill>
                  <a:srgbClr val="7030A0"/>
                </a:solidFill>
              </a:rPr>
              <a:t>Daily Office Hours </a:t>
            </a:r>
            <a:r>
              <a:rPr lang="en-US" sz="1600" dirty="0"/>
              <a:t>for answering/researching </a:t>
            </a:r>
            <a:r>
              <a:rPr lang="en-US" sz="1600" dirty="0">
                <a:solidFill>
                  <a:srgbClr val="7030A0"/>
                </a:solidFill>
              </a:rPr>
              <a:t>your </a:t>
            </a:r>
            <a:r>
              <a:rPr lang="en-US" sz="1600" dirty="0"/>
              <a:t>questions about Small Business cybersecurity and data protection!</a:t>
            </a:r>
            <a:br>
              <a:rPr lang="en-US" sz="1600" dirty="0"/>
            </a:br>
            <a:br>
              <a:rPr lang="en-US" sz="1600" dirty="0"/>
            </a:br>
            <a:r>
              <a:rPr lang="en-US" sz="1600" dirty="0">
                <a:solidFill>
                  <a:srgbClr val="FF0000"/>
                </a:solidFill>
              </a:rPr>
              <a:t>Every Tuesday  1pm EST</a:t>
            </a:r>
            <a:r>
              <a:rPr lang="en-US" sz="1600" dirty="0"/>
              <a:t>, dial in for the Small Business Cybersecurity Ask-Me-Anything. Register in advance for this Zoom Webinar: </a:t>
            </a:r>
            <a:br>
              <a:rPr lang="en-US" sz="1600" dirty="0"/>
            </a:br>
            <a:r>
              <a:rPr lang="en-US" sz="1400" dirty="0">
                <a:hlinkClick r:id="rId4"/>
              </a:rPr>
              <a:t>https://www.zoomgov.com/webinar/register/WN_6Gz84TQGRvm6YHMSVyE0Qg</a:t>
            </a:r>
            <a:r>
              <a:rPr lang="en-US" sz="1400" dirty="0"/>
              <a:t> </a:t>
            </a:r>
            <a:br>
              <a:rPr lang="en-US" sz="1400" dirty="0"/>
            </a:br>
            <a:br>
              <a:rPr lang="en-US" sz="1400" dirty="0"/>
            </a:br>
            <a:br>
              <a:rPr lang="en-US" sz="1600" dirty="0"/>
            </a:br>
            <a:endParaRPr lang="en-US" sz="1600"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79350" y="5326294"/>
            <a:ext cx="4369413" cy="1457703"/>
          </a:xfrm>
          <a:prstGeom prst="rect">
            <a:avLst/>
          </a:prstGeom>
          <a:ln>
            <a:noFill/>
          </a:ln>
          <a:effectLst>
            <a:outerShdw blurRad="190500" algn="tl" rotWithShape="0">
              <a:srgbClr val="000000">
                <a:alpha val="70000"/>
              </a:srgbClr>
            </a:outerShdw>
          </a:effectLst>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79350" y="164192"/>
            <a:ext cx="6849681" cy="5162102"/>
          </a:xfrm>
          <a:prstGeom prst="rect">
            <a:avLst/>
          </a:prstGeom>
          <a:ln>
            <a:noFill/>
          </a:ln>
          <a:effectLst>
            <a:outerShdw blurRad="190500" algn="tl" rotWithShape="0">
              <a:srgbClr val="000000">
                <a:alpha val="70000"/>
              </a:srgbClr>
            </a:outerShdw>
          </a:effectLst>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624516" y="2578954"/>
            <a:ext cx="5391150" cy="4622761"/>
          </a:xfrm>
          <a:prstGeom prst="rect">
            <a:avLst/>
          </a:prstGeom>
          <a:ln>
            <a:noFill/>
          </a:ln>
          <a:effectLst>
            <a:outerShdw blurRad="190500" algn="tl" rotWithShape="0">
              <a:srgbClr val="000000">
                <a:alpha val="70000"/>
              </a:srgbClr>
            </a:outerShdw>
          </a:effectLst>
        </p:spPr>
      </p:pic>
      <p:sp>
        <p:nvSpPr>
          <p:cNvPr id="8" name="Rectangle 7">
            <a:extLst>
              <a:ext uri="{C183D7F6-B498-43B3-948B-1728B52AA6E4}">
                <adec:decorative xmlns:adec="http://schemas.microsoft.com/office/drawing/2017/decorative" val="1"/>
              </a:ext>
            </a:extLst>
          </p:cNvPr>
          <p:cNvSpPr/>
          <p:nvPr/>
        </p:nvSpPr>
        <p:spPr>
          <a:xfrm>
            <a:off x="13125261" y="867961"/>
            <a:ext cx="508096" cy="959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5" name="TextBox 4"/>
          <p:cNvSpPr txBox="1"/>
          <p:nvPr/>
        </p:nvSpPr>
        <p:spPr>
          <a:xfrm>
            <a:off x="10216633" y="3277133"/>
            <a:ext cx="3950734" cy="26161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a:ea typeface="+mn-ea"/>
                <a:cs typeface="+mn-cs"/>
              </a:rPr>
              <a:t>40 Total  Presentations</a:t>
            </a:r>
          </a:p>
        </p:txBody>
      </p:sp>
      <p:pic>
        <p:nvPicPr>
          <p:cNvPr id="7" name="Picture 6" descr="Image of a storefront with the words Small Business Works in a circle."/>
          <p:cNvPicPr>
            <a:picLocks noChangeAspect="1"/>
          </p:cNvPicPr>
          <p:nvPr/>
        </p:nvPicPr>
        <p:blipFill>
          <a:blip r:embed="rId8"/>
          <a:stretch>
            <a:fillRect/>
          </a:stretch>
        </p:blipFill>
        <p:spPr>
          <a:xfrm>
            <a:off x="0" y="5895975"/>
            <a:ext cx="1752600" cy="962025"/>
          </a:xfrm>
          <a:prstGeom prst="rect">
            <a:avLst/>
          </a:prstGeom>
        </p:spPr>
      </p:pic>
    </p:spTree>
    <p:extLst>
      <p:ext uri="{BB962C8B-B14F-4D97-AF65-F5344CB8AC3E}">
        <p14:creationId xmlns:p14="http://schemas.microsoft.com/office/powerpoint/2010/main" val="269568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1" y="1693817"/>
            <a:ext cx="11009602" cy="5164183"/>
          </a:xfrm>
        </p:spPr>
        <p:txBody>
          <a:bodyPr>
            <a:normAutofit/>
          </a:bodyPr>
          <a:lstStyle/>
          <a:p>
            <a:pPr lvl="1"/>
            <a:r>
              <a:rPr lang="en-US" sz="1800" b="1" dirty="0">
                <a:solidFill>
                  <a:srgbClr val="0B4D84"/>
                </a:solidFill>
              </a:rPr>
              <a:t>Blue Cyber is </a:t>
            </a:r>
            <a:r>
              <a:rPr lang="en-US" sz="1800" b="1" dirty="0">
                <a:solidFill>
                  <a:srgbClr val="C00000"/>
                </a:solidFill>
              </a:rPr>
              <a:t>outreach</a:t>
            </a:r>
            <a:r>
              <a:rPr lang="en-US" sz="1800" b="1" dirty="0">
                <a:solidFill>
                  <a:srgbClr val="0B4D84"/>
                </a:solidFill>
              </a:rPr>
              <a:t> </a:t>
            </a:r>
            <a:r>
              <a:rPr lang="en-US" sz="1800" dirty="0"/>
              <a:t>to contractors and academic/research institutions to ensure they are aware of the cybersecurity requirements in their contracts and all the national resources available to them. </a:t>
            </a:r>
          </a:p>
          <a:p>
            <a:pPr lvl="1"/>
            <a:r>
              <a:rPr lang="en-US" sz="1800" b="1" dirty="0">
                <a:solidFill>
                  <a:schemeClr val="tx2">
                    <a:lumMod val="75000"/>
                  </a:schemeClr>
                </a:solidFill>
              </a:rPr>
              <a:t>Blue Cyber </a:t>
            </a:r>
            <a:r>
              <a:rPr lang="en-US" sz="1800" b="1" dirty="0">
                <a:solidFill>
                  <a:srgbClr val="C00000"/>
                </a:solidFill>
              </a:rPr>
              <a:t>goal and mission: </a:t>
            </a:r>
            <a:r>
              <a:rPr lang="en-US" sz="1800" dirty="0">
                <a:solidFill>
                  <a:srgbClr val="7030A0"/>
                </a:solidFill>
              </a:rPr>
              <a:t>Ensuring no Small Business contractor or </a:t>
            </a:r>
            <a:r>
              <a:rPr lang="en-US" sz="1800" u="sng" dirty="0">
                <a:solidFill>
                  <a:srgbClr val="7030A0"/>
                </a:solidFill>
              </a:rPr>
              <a:t>potential</a:t>
            </a:r>
            <a:r>
              <a:rPr lang="en-US" sz="1800" dirty="0">
                <a:solidFill>
                  <a:srgbClr val="7030A0"/>
                </a:solidFill>
              </a:rPr>
              <a:t> contractor is sitting with any cybersecurity or information protection question.</a:t>
            </a:r>
          </a:p>
          <a:p>
            <a:pPr lvl="1"/>
            <a:r>
              <a:rPr lang="en-US" sz="1800" b="1" dirty="0">
                <a:solidFill>
                  <a:srgbClr val="0B4D84"/>
                </a:solidFill>
              </a:rPr>
              <a:t>Blue Cyber provides </a:t>
            </a:r>
            <a:r>
              <a:rPr lang="en-US" sz="1800" b="1" dirty="0">
                <a:solidFill>
                  <a:srgbClr val="C00000"/>
                </a:solidFill>
              </a:rPr>
              <a:t>resource information  </a:t>
            </a:r>
            <a:r>
              <a:rPr lang="en-US" sz="1800" dirty="0"/>
              <a:t>for Small Business contractors to help them reach NIST SP 800-171 and CUI-protection compliance </a:t>
            </a:r>
          </a:p>
          <a:p>
            <a:pPr lvl="1"/>
            <a:r>
              <a:rPr lang="en-US" sz="1800" b="1" dirty="0">
                <a:solidFill>
                  <a:srgbClr val="C00000"/>
                </a:solidFill>
              </a:rPr>
              <a:t>Forty</a:t>
            </a:r>
            <a:r>
              <a:rPr lang="en-US" sz="1800" b="1" dirty="0">
                <a:solidFill>
                  <a:srgbClr val="0B4D84"/>
                </a:solidFill>
              </a:rPr>
              <a:t>, short, ultra-relevant cybersecurity presentations on the </a:t>
            </a:r>
            <a:r>
              <a:rPr lang="en-US" sz="1800" b="1" dirty="0">
                <a:solidFill>
                  <a:srgbClr val="C00000"/>
                </a:solidFill>
              </a:rPr>
              <a:t>modern Blue Cyber webpage </a:t>
            </a:r>
            <a:r>
              <a:rPr lang="en-US" sz="1800" dirty="0"/>
              <a:t>providing outreach to Small Businesses on their cybersecurity requirements as Contractors; final products are ultra-modern 3-5 minute videos.</a:t>
            </a:r>
          </a:p>
          <a:p>
            <a:pPr lvl="1"/>
            <a:r>
              <a:rPr lang="en-US" sz="1800" b="1" dirty="0">
                <a:solidFill>
                  <a:srgbClr val="C00000"/>
                </a:solidFill>
              </a:rPr>
              <a:t>Every</a:t>
            </a:r>
            <a:r>
              <a:rPr lang="en-US" sz="1800" b="1" dirty="0">
                <a:solidFill>
                  <a:srgbClr val="0B4D84"/>
                </a:solidFill>
              </a:rPr>
              <a:t>-Tuesday, Cybersecurity Ask-Me-Anything, 1pm Eastern </a:t>
            </a:r>
            <a:r>
              <a:rPr lang="en-US" sz="1800" dirty="0"/>
              <a:t>presentations, speakers and your questions answered every-Tuesday.  Registration link on the Blue Cyber webpage or sbir.gov/events</a:t>
            </a:r>
          </a:p>
          <a:p>
            <a:pPr lvl="1"/>
            <a:r>
              <a:rPr lang="en-US" sz="1800" b="1" dirty="0">
                <a:solidFill>
                  <a:srgbClr val="C00000"/>
                </a:solidFill>
              </a:rPr>
              <a:t>Daily</a:t>
            </a:r>
            <a:r>
              <a:rPr lang="en-US" sz="1800" b="1" dirty="0">
                <a:solidFill>
                  <a:srgbClr val="0B4D84"/>
                </a:solidFill>
              </a:rPr>
              <a:t> Office Hours to provide cybersecurity and resource counseling </a:t>
            </a:r>
            <a:r>
              <a:rPr lang="en-US" sz="1800" dirty="0"/>
              <a:t>email </a:t>
            </a:r>
            <a:r>
              <a:rPr lang="en-US" sz="1800" dirty="0">
                <a:hlinkClick r:id="rId2"/>
              </a:rPr>
              <a:t>Kelley.Kiernan@us.af.mil</a:t>
            </a:r>
            <a:r>
              <a:rPr lang="en-US" sz="1800" dirty="0"/>
              <a:t> for access to Office Hours each day.  </a:t>
            </a:r>
          </a:p>
        </p:txBody>
      </p:sp>
      <p:sp>
        <p:nvSpPr>
          <p:cNvPr id="4" name="Title 1"/>
          <p:cNvSpPr>
            <a:spLocks noGrp="1"/>
          </p:cNvSpPr>
          <p:nvPr>
            <p:ph type="title"/>
          </p:nvPr>
        </p:nvSpPr>
        <p:spPr>
          <a:xfrm>
            <a:off x="123889" y="821267"/>
            <a:ext cx="12191999" cy="940526"/>
          </a:xfrm>
        </p:spPr>
        <p:txBody>
          <a:bodyPr/>
          <a:lstStyle/>
          <a:p>
            <a:r>
              <a:rPr lang="en-US" dirty="0"/>
              <a:t>Blue Cyber Education Series</a:t>
            </a:r>
          </a:p>
        </p:txBody>
      </p:sp>
      <p:sp>
        <p:nvSpPr>
          <p:cNvPr id="2" name="Footer Placeholder 1"/>
          <p:cNvSpPr>
            <a:spLocks noGrp="1"/>
          </p:cNvSpPr>
          <p:nvPr>
            <p:ph type="ftr" sz="quarter" idx="11"/>
          </p:nvPr>
        </p:nvSpPr>
        <p:spPr/>
        <p:txBody>
          <a:bodyPr/>
          <a:lstStyle/>
          <a:p>
            <a:r>
              <a:rPr lang="en-US" sz="1000" dirty="0"/>
              <a:t>Distribution Statement A:  Approved for public release.  Distribution is Unlimited.  Case Number:  AFRL-2022-2176 9 May 2022</a:t>
            </a:r>
            <a:endParaRPr lang="en-US" dirty="0"/>
          </a:p>
        </p:txBody>
      </p:sp>
    </p:spTree>
    <p:extLst>
      <p:ext uri="{BB962C8B-B14F-4D97-AF65-F5344CB8AC3E}">
        <p14:creationId xmlns:p14="http://schemas.microsoft.com/office/powerpoint/2010/main" val="1247805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52" y="951315"/>
            <a:ext cx="12191999" cy="940526"/>
          </a:xfrm>
        </p:spPr>
        <p:txBody>
          <a:bodyPr>
            <a:normAutofit/>
          </a:bodyPr>
          <a:lstStyle/>
          <a:p>
            <a:r>
              <a:rPr lang="en-US" dirty="0"/>
              <a:t>Blue Cyber Content</a:t>
            </a:r>
          </a:p>
        </p:txBody>
      </p:sp>
      <p:sp>
        <p:nvSpPr>
          <p:cNvPr id="4" name="Content Placeholder 2"/>
          <p:cNvSpPr>
            <a:spLocks noGrp="1"/>
          </p:cNvSpPr>
          <p:nvPr>
            <p:ph idx="1"/>
          </p:nvPr>
        </p:nvSpPr>
        <p:spPr>
          <a:xfrm>
            <a:off x="461478" y="1891841"/>
            <a:ext cx="10516230" cy="3829050"/>
          </a:xfrm>
        </p:spPr>
        <p:txBody>
          <a:bodyPr>
            <a:noAutofit/>
          </a:bodyPr>
          <a:lstStyle/>
          <a:p>
            <a:pPr>
              <a:buClr>
                <a:schemeClr val="bg2"/>
              </a:buClr>
              <a:buSzPct val="157000"/>
              <a:buFont typeface="Wingdings" panose="05000000000000000000" pitchFamily="2" charset="2"/>
              <a:buChar char="§"/>
            </a:pPr>
            <a:r>
              <a:rPr lang="en-US" sz="1800" dirty="0"/>
              <a:t>Following the Cybersecurity DFARS </a:t>
            </a:r>
          </a:p>
          <a:p>
            <a:pPr lvl="0">
              <a:buClr>
                <a:schemeClr val="bg2"/>
              </a:buClr>
              <a:buSzPct val="157000"/>
              <a:buFont typeface="Wingdings" panose="05000000000000000000" pitchFamily="2" charset="2"/>
              <a:buChar char="§"/>
            </a:pPr>
            <a:r>
              <a:rPr lang="en-US" sz="1800" dirty="0"/>
              <a:t>DoD Cyber Incident Reporting</a:t>
            </a:r>
          </a:p>
          <a:p>
            <a:pPr lvl="0">
              <a:buClr>
                <a:schemeClr val="bg2"/>
              </a:buClr>
              <a:buSzPct val="157000"/>
              <a:buFont typeface="Wingdings" panose="05000000000000000000" pitchFamily="2" charset="2"/>
              <a:buChar char="§"/>
            </a:pPr>
            <a:r>
              <a:rPr lang="en-US" sz="1800" dirty="0"/>
              <a:t>Get your SPRS On – DOD Self-Assessment of NIST SP 800-171</a:t>
            </a:r>
          </a:p>
          <a:p>
            <a:pPr lvl="0">
              <a:buClr>
                <a:schemeClr val="bg2"/>
              </a:buClr>
              <a:buSzPct val="157000"/>
              <a:buFont typeface="Wingdings" panose="05000000000000000000" pitchFamily="2" charset="2"/>
              <a:buChar char="§"/>
            </a:pPr>
            <a:r>
              <a:rPr lang="en-US" sz="1800" dirty="0"/>
              <a:t>Can I give my Contractor CUI? You have to Ask.</a:t>
            </a:r>
          </a:p>
          <a:p>
            <a:pPr lvl="0">
              <a:buClr>
                <a:schemeClr val="bg2"/>
              </a:buClr>
              <a:buSzPct val="157000"/>
              <a:buFont typeface="Wingdings" panose="05000000000000000000" pitchFamily="2" charset="2"/>
              <a:buChar char="§"/>
            </a:pPr>
            <a:r>
              <a:rPr lang="en-US" sz="1800" dirty="0"/>
              <a:t>Fast Track ATO – ATO Primer</a:t>
            </a:r>
          </a:p>
          <a:p>
            <a:pPr>
              <a:buClr>
                <a:schemeClr val="bg2"/>
              </a:buClr>
              <a:buSzPct val="157000"/>
              <a:buFont typeface="Wingdings" panose="05000000000000000000" pitchFamily="2" charset="2"/>
              <a:buChar char="§"/>
            </a:pPr>
            <a:r>
              <a:rPr lang="en-US" sz="1800" dirty="0"/>
              <a:t>Small Businesses Cyber Resources for Success!</a:t>
            </a:r>
          </a:p>
          <a:p>
            <a:pPr>
              <a:buClr>
                <a:schemeClr val="bg2"/>
              </a:buClr>
              <a:buSzPct val="157000"/>
              <a:buFont typeface="Wingdings" panose="05000000000000000000" pitchFamily="2" charset="2"/>
              <a:buChar char="§"/>
            </a:pPr>
            <a:r>
              <a:rPr lang="en-US" sz="1800" dirty="0"/>
              <a:t>DoD Cloud computing  </a:t>
            </a:r>
          </a:p>
          <a:p>
            <a:pPr>
              <a:buClr>
                <a:schemeClr val="bg2"/>
              </a:buClr>
              <a:buSzPct val="157000"/>
              <a:buFont typeface="Wingdings" panose="05000000000000000000" pitchFamily="2" charset="2"/>
              <a:buChar char="§"/>
            </a:pPr>
            <a:r>
              <a:rPr lang="en-US" sz="1800" dirty="0"/>
              <a:t>DIB Unclassified Small Business Cyber Threats Briefing</a:t>
            </a:r>
          </a:p>
          <a:p>
            <a:pPr>
              <a:buClr>
                <a:schemeClr val="bg2"/>
              </a:buClr>
              <a:buSzPct val="157000"/>
              <a:buFont typeface="Wingdings" panose="05000000000000000000" pitchFamily="2" charset="2"/>
              <a:buChar char="§"/>
            </a:pPr>
            <a:r>
              <a:rPr lang="en-US" sz="1800" dirty="0"/>
              <a:t>C-SCRM Primer</a:t>
            </a:r>
          </a:p>
          <a:p>
            <a:pPr>
              <a:buClr>
                <a:schemeClr val="bg2"/>
              </a:buClr>
              <a:buSzPct val="157000"/>
              <a:buFont typeface="Wingdings" panose="05000000000000000000" pitchFamily="2" charset="2"/>
              <a:buChar char="§"/>
            </a:pPr>
            <a:r>
              <a:rPr lang="en-US" sz="1800" dirty="0"/>
              <a:t>SB needs Big Cybersecurity</a:t>
            </a:r>
          </a:p>
          <a:p>
            <a:pPr>
              <a:buClr>
                <a:schemeClr val="bg2"/>
              </a:buClr>
              <a:buSzPct val="157000"/>
              <a:buFont typeface="Wingdings" panose="05000000000000000000" pitchFamily="2" charset="2"/>
              <a:buChar char="§"/>
            </a:pPr>
            <a:endParaRPr lang="en-US" sz="1800" dirty="0"/>
          </a:p>
          <a:p>
            <a:pPr>
              <a:buClr>
                <a:schemeClr val="bg2"/>
              </a:buClr>
              <a:buSzPct val="157000"/>
              <a:buFont typeface="Wingdings" panose="05000000000000000000" pitchFamily="2" charset="2"/>
              <a:buChar char="§"/>
            </a:pPr>
            <a:endParaRPr lang="en-US" sz="1800" dirty="0"/>
          </a:p>
        </p:txBody>
      </p:sp>
      <p:sp>
        <p:nvSpPr>
          <p:cNvPr id="5" name="Content Placeholder 2"/>
          <p:cNvSpPr txBox="1">
            <a:spLocks/>
          </p:cNvSpPr>
          <p:nvPr/>
        </p:nvSpPr>
        <p:spPr>
          <a:xfrm>
            <a:off x="7467431" y="1891841"/>
            <a:ext cx="7020554" cy="3829050"/>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bg2"/>
              </a:buClr>
              <a:buSzPct val="152000"/>
              <a:buFont typeface="Wingdings" panose="05000000000000000000" pitchFamily="2" charset="2"/>
              <a:buChar char="§"/>
            </a:pPr>
            <a:r>
              <a:rPr lang="en-US" sz="1800" dirty="0"/>
              <a:t>Where to begin with NIST SP 800-171?</a:t>
            </a:r>
          </a:p>
          <a:p>
            <a:pPr>
              <a:buClr>
                <a:schemeClr val="bg2"/>
              </a:buClr>
              <a:buSzPct val="152000"/>
              <a:buFont typeface="Wingdings" panose="05000000000000000000" pitchFamily="2" charset="2"/>
              <a:buChar char="§"/>
            </a:pPr>
            <a:r>
              <a:rPr lang="en-US" sz="1800" dirty="0"/>
              <a:t>Hardening MS Windows for 800-171</a:t>
            </a:r>
          </a:p>
          <a:p>
            <a:pPr>
              <a:buClr>
                <a:schemeClr val="bg2"/>
              </a:buClr>
              <a:buSzPct val="152000"/>
              <a:buFont typeface="Wingdings" panose="05000000000000000000" pitchFamily="2" charset="2"/>
              <a:buChar char="§"/>
            </a:pPr>
            <a:r>
              <a:rPr lang="en-US" sz="1800" dirty="0"/>
              <a:t>Common Types of CUI Information</a:t>
            </a:r>
          </a:p>
          <a:p>
            <a:pPr>
              <a:buClr>
                <a:schemeClr val="bg2"/>
              </a:buClr>
              <a:buSzPct val="152000"/>
              <a:buFont typeface="Wingdings" panose="05000000000000000000" pitchFamily="2" charset="2"/>
              <a:buChar char="§"/>
            </a:pPr>
            <a:r>
              <a:rPr lang="en-US" sz="1800" dirty="0"/>
              <a:t>Questions to ask an IT service provider</a:t>
            </a:r>
          </a:p>
          <a:p>
            <a:pPr>
              <a:buClr>
                <a:schemeClr val="bg2"/>
              </a:buClr>
              <a:buSzPct val="152000"/>
              <a:buFont typeface="Wingdings" panose="05000000000000000000" pitchFamily="2" charset="2"/>
              <a:buChar char="§"/>
            </a:pPr>
            <a:r>
              <a:rPr lang="en-US" sz="1800" dirty="0"/>
              <a:t>FAR Clause 252.204-21 /pro CMMC Level 1</a:t>
            </a:r>
          </a:p>
          <a:p>
            <a:pPr>
              <a:buClr>
                <a:schemeClr val="bg2"/>
              </a:buClr>
              <a:buSzPct val="152000"/>
              <a:buFont typeface="Wingdings" panose="05000000000000000000" pitchFamily="2" charset="2"/>
              <a:buChar char="§"/>
            </a:pPr>
            <a:r>
              <a:rPr lang="en-US" sz="1800" dirty="0"/>
              <a:t>Zero Trust Steps for Small Businesses</a:t>
            </a:r>
          </a:p>
          <a:p>
            <a:pPr>
              <a:buClr>
                <a:schemeClr val="bg2"/>
              </a:buClr>
              <a:buSzPct val="152000"/>
              <a:buFont typeface="Wingdings" panose="05000000000000000000" pitchFamily="2" charset="2"/>
              <a:buChar char="§"/>
            </a:pPr>
            <a:r>
              <a:rPr lang="en-US" sz="1800" dirty="0"/>
              <a:t>Privacy - future</a:t>
            </a:r>
          </a:p>
          <a:p>
            <a:pPr>
              <a:buClr>
                <a:schemeClr val="bg2"/>
              </a:buClr>
              <a:buSzPct val="152000"/>
              <a:buFont typeface="Wingdings" panose="05000000000000000000" pitchFamily="2" charset="2"/>
              <a:buChar char="§"/>
            </a:pPr>
            <a:r>
              <a:rPr lang="en-US" sz="1800" dirty="0"/>
              <a:t>Encryption Primer for NIST SP 800-171  </a:t>
            </a:r>
          </a:p>
          <a:p>
            <a:pPr>
              <a:buClr>
                <a:schemeClr val="bg2"/>
              </a:buClr>
              <a:buSzPct val="152000"/>
              <a:buFont typeface="Wingdings" panose="05000000000000000000" pitchFamily="2" charset="2"/>
              <a:buChar char="§"/>
            </a:pPr>
            <a:r>
              <a:rPr lang="en-US" sz="1800" dirty="0"/>
              <a:t>Policies and Procedures for NIST SP 800171</a:t>
            </a:r>
          </a:p>
          <a:p>
            <a:pPr>
              <a:buClr>
                <a:schemeClr val="bg2"/>
              </a:buClr>
              <a:buSzPct val="152000"/>
              <a:buFont typeface="Wingdings" panose="05000000000000000000" pitchFamily="2" charset="2"/>
              <a:buChar char="§"/>
            </a:pPr>
            <a:r>
              <a:rPr lang="en-US" sz="1800" dirty="0"/>
              <a:t>Proposed CMMC 2.0 Explained</a:t>
            </a:r>
          </a:p>
          <a:p>
            <a:pPr>
              <a:buClr>
                <a:schemeClr val="bg2"/>
              </a:buClr>
              <a:buSzPct val="152000"/>
              <a:buFont typeface="Wingdings" panose="05000000000000000000" pitchFamily="2" charset="2"/>
              <a:buChar char="§"/>
            </a:pPr>
            <a:endParaRPr lang="en-US" sz="1800" dirty="0"/>
          </a:p>
        </p:txBody>
      </p:sp>
      <p:sp>
        <p:nvSpPr>
          <p:cNvPr id="3" name="Footer Placeholder 2"/>
          <p:cNvSpPr>
            <a:spLocks noGrp="1"/>
          </p:cNvSpPr>
          <p:nvPr>
            <p:ph type="ftr" sz="quarter" idx="11"/>
          </p:nvPr>
        </p:nvSpPr>
        <p:spPr/>
        <p:txBody>
          <a:bodyPr/>
          <a:lstStyle/>
          <a:p>
            <a:r>
              <a:rPr lang="en-US" sz="1000" dirty="0"/>
              <a:t>Distribution Statement A:  Approved for public release.  Distribution is Unlimited.  Case Number:  AFRL-2022-2176 9 May 2022</a:t>
            </a:r>
            <a:endParaRPr lang="en-US" dirty="0"/>
          </a:p>
        </p:txBody>
      </p:sp>
    </p:spTree>
    <p:extLst>
      <p:ext uri="{BB962C8B-B14F-4D97-AF65-F5344CB8AC3E}">
        <p14:creationId xmlns:p14="http://schemas.microsoft.com/office/powerpoint/2010/main" val="108552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 y="903770"/>
            <a:ext cx="12191999" cy="940526"/>
          </a:xfrm>
        </p:spPr>
        <p:txBody>
          <a:bodyPr>
            <a:normAutofit/>
          </a:bodyPr>
          <a:lstStyle/>
          <a:p>
            <a:r>
              <a:rPr lang="en-US" dirty="0"/>
              <a:t>Blue Cyber Collaboration</a:t>
            </a:r>
          </a:p>
        </p:txBody>
      </p:sp>
      <p:sp>
        <p:nvSpPr>
          <p:cNvPr id="3" name="Content Placeholder 2"/>
          <p:cNvSpPr>
            <a:spLocks noGrp="1"/>
          </p:cNvSpPr>
          <p:nvPr>
            <p:ph idx="1"/>
          </p:nvPr>
        </p:nvSpPr>
        <p:spPr>
          <a:xfrm>
            <a:off x="969684" y="1844296"/>
            <a:ext cx="10018713" cy="4200904"/>
          </a:xfrm>
        </p:spPr>
        <p:txBody>
          <a:bodyPr>
            <a:noAutofit/>
          </a:bodyPr>
          <a:lstStyle/>
          <a:p>
            <a:pPr>
              <a:buClr>
                <a:schemeClr val="bg2"/>
              </a:buClr>
              <a:buSzPct val="159000"/>
              <a:buFont typeface="Wingdings" panose="05000000000000000000" pitchFamily="2" charset="2"/>
              <a:buChar char="§"/>
            </a:pPr>
            <a:r>
              <a:rPr lang="en-US" sz="1800" dirty="0"/>
              <a:t>Army, Navy, SOCOM, DHS, NSA, CISA</a:t>
            </a:r>
          </a:p>
          <a:p>
            <a:pPr>
              <a:buClr>
                <a:schemeClr val="bg2"/>
              </a:buClr>
              <a:buSzPct val="159000"/>
              <a:buFont typeface="Wingdings" panose="05000000000000000000" pitchFamily="2" charset="2"/>
              <a:buChar char="§"/>
            </a:pPr>
            <a:r>
              <a:rPr lang="en-US" sz="1800" dirty="0"/>
              <a:t>MDA, NGA, DARPA, DISA, DTRA, DLA, GSA</a:t>
            </a:r>
          </a:p>
          <a:p>
            <a:pPr>
              <a:buClr>
                <a:schemeClr val="bg2"/>
              </a:buClr>
              <a:buSzPct val="159000"/>
              <a:buFont typeface="Wingdings" panose="05000000000000000000" pitchFamily="2" charset="2"/>
              <a:buChar char="§"/>
            </a:pPr>
            <a:r>
              <a:rPr lang="en-US" sz="1800" dirty="0"/>
              <a:t>AFOSI/DC3, DCISE, DOD IG, NSA</a:t>
            </a:r>
          </a:p>
          <a:p>
            <a:pPr>
              <a:buClr>
                <a:schemeClr val="bg2"/>
              </a:buClr>
              <a:buSzPct val="159000"/>
              <a:buFont typeface="Wingdings" panose="05000000000000000000" pitchFamily="2" charset="2"/>
              <a:buChar char="§"/>
            </a:pPr>
            <a:r>
              <a:rPr lang="en-US" sz="1800" dirty="0"/>
              <a:t>Microsoft, Google and AWS</a:t>
            </a:r>
          </a:p>
          <a:p>
            <a:pPr>
              <a:buClr>
                <a:schemeClr val="bg2"/>
              </a:buClr>
              <a:buSzPct val="159000"/>
              <a:buFont typeface="Wingdings" panose="05000000000000000000" pitchFamily="2" charset="2"/>
              <a:buChar char="§"/>
            </a:pPr>
            <a:r>
              <a:rPr lang="en-US" sz="1800" dirty="0"/>
              <a:t>DOD CIO-CMMC PMO </a:t>
            </a:r>
          </a:p>
          <a:p>
            <a:pPr>
              <a:buClr>
                <a:schemeClr val="bg2"/>
              </a:buClr>
              <a:buSzPct val="159000"/>
              <a:buFont typeface="Wingdings" panose="05000000000000000000" pitchFamily="2" charset="2"/>
              <a:buChar char="§"/>
            </a:pPr>
            <a:r>
              <a:rPr lang="en-US" sz="1800" dirty="0"/>
              <a:t>JAIC</a:t>
            </a:r>
          </a:p>
          <a:p>
            <a:pPr>
              <a:buClr>
                <a:schemeClr val="bg2"/>
              </a:buClr>
              <a:buSzPct val="159000"/>
              <a:buFont typeface="Wingdings" panose="05000000000000000000" pitchFamily="2" charset="2"/>
              <a:buChar char="§"/>
            </a:pPr>
            <a:r>
              <a:rPr lang="en-US" sz="1800" dirty="0"/>
              <a:t>DAU, MIT, COGR, APLU, Educause,</a:t>
            </a:r>
          </a:p>
          <a:p>
            <a:pPr>
              <a:buClr>
                <a:schemeClr val="bg2"/>
              </a:buClr>
              <a:buSzPct val="159000"/>
              <a:buFont typeface="Wingdings" panose="05000000000000000000" pitchFamily="2" charset="2"/>
              <a:buChar char="§"/>
            </a:pPr>
            <a:r>
              <a:rPr lang="en-US" sz="1800" dirty="0"/>
              <a:t>CYBERWERX, SpaceWERX </a:t>
            </a:r>
          </a:p>
          <a:p>
            <a:pPr>
              <a:buClr>
                <a:schemeClr val="bg2"/>
              </a:buClr>
              <a:buSzPct val="159000"/>
              <a:buFont typeface="Wingdings" panose="05000000000000000000" pitchFamily="2" charset="2"/>
              <a:buChar char="§"/>
            </a:pPr>
            <a:r>
              <a:rPr lang="en-US" sz="1800" dirty="0"/>
              <a:t>SBA, DOD SB, DAF SB Offices</a:t>
            </a:r>
          </a:p>
          <a:p>
            <a:pPr>
              <a:buClr>
                <a:schemeClr val="bg2"/>
              </a:buClr>
              <a:buSzPct val="159000"/>
              <a:buFont typeface="Wingdings" panose="05000000000000000000" pitchFamily="2" charset="2"/>
              <a:buChar char="§"/>
            </a:pPr>
            <a:r>
              <a:rPr lang="en-US" sz="1800" dirty="0"/>
              <a:t>DAF T3 Partnership Intermediaries  </a:t>
            </a:r>
          </a:p>
          <a:p>
            <a:pPr algn="ctr">
              <a:buClr>
                <a:schemeClr val="bg2"/>
              </a:buClr>
              <a:buSzPct val="159000"/>
              <a:buFont typeface="Wingdings" panose="05000000000000000000" pitchFamily="2" charset="2"/>
              <a:buChar char="§"/>
            </a:pPr>
            <a:endParaRPr lang="en-US" sz="1800" dirty="0"/>
          </a:p>
        </p:txBody>
      </p:sp>
      <p:sp>
        <p:nvSpPr>
          <p:cNvPr id="5" name="Content Placeholder 2"/>
          <p:cNvSpPr txBox="1">
            <a:spLocks/>
          </p:cNvSpPr>
          <p:nvPr/>
        </p:nvSpPr>
        <p:spPr>
          <a:xfrm>
            <a:off x="5979041" y="1844296"/>
            <a:ext cx="5450960" cy="3829050"/>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Aft>
                <a:spcPts val="0"/>
              </a:spcAft>
              <a:buClr>
                <a:schemeClr val="bg2"/>
              </a:buClr>
              <a:buSzPct val="158000"/>
              <a:buFont typeface="Wingdings" panose="05000000000000000000" pitchFamily="2" charset="2"/>
              <a:buChar char="§"/>
            </a:pPr>
            <a:r>
              <a:rPr lang="en-US" sz="1800" dirty="0"/>
              <a:t>NIST, DCMA, DIBCAC</a:t>
            </a:r>
          </a:p>
          <a:p>
            <a:pPr>
              <a:spcAft>
                <a:spcPts val="0"/>
              </a:spcAft>
              <a:buClr>
                <a:schemeClr val="bg2"/>
              </a:buClr>
              <a:buSzPct val="158000"/>
              <a:buFont typeface="Wingdings" panose="05000000000000000000" pitchFamily="2" charset="2"/>
              <a:buChar char="§"/>
            </a:pPr>
            <a:r>
              <a:rPr lang="en-US" sz="1800" dirty="0"/>
              <a:t>Air Force Concepts, Development Mgt Office </a:t>
            </a:r>
          </a:p>
          <a:p>
            <a:pPr marL="0" indent="0">
              <a:spcAft>
                <a:spcPts val="0"/>
              </a:spcAft>
              <a:buClr>
                <a:schemeClr val="bg2"/>
              </a:buClr>
              <a:buSzPct val="158000"/>
              <a:buNone/>
            </a:pPr>
            <a:r>
              <a:rPr lang="en-US" sz="1800" dirty="0"/>
              <a:t>            of Commercial and Economic Analysis </a:t>
            </a:r>
          </a:p>
          <a:p>
            <a:pPr>
              <a:buClr>
                <a:schemeClr val="bg2"/>
              </a:buClr>
              <a:buSzPct val="158000"/>
              <a:buFont typeface="Wingdings" panose="05000000000000000000" pitchFamily="2" charset="2"/>
              <a:buChar char="§"/>
            </a:pPr>
            <a:r>
              <a:rPr lang="en-US" sz="1800" dirty="0"/>
              <a:t>American Association of Community Colleges</a:t>
            </a:r>
          </a:p>
          <a:p>
            <a:pPr>
              <a:buClr>
                <a:schemeClr val="bg2"/>
              </a:buClr>
              <a:buSzPct val="158000"/>
              <a:buFont typeface="Wingdings" panose="05000000000000000000" pitchFamily="2" charset="2"/>
              <a:buChar char="§"/>
            </a:pPr>
            <a:r>
              <a:rPr lang="en-US" sz="1800" dirty="0"/>
              <a:t>State of CA Governor's Office for Innovation,                                              Federal Lab Consortium, AUTM Association of University Technology</a:t>
            </a:r>
          </a:p>
          <a:p>
            <a:pPr>
              <a:buClr>
                <a:schemeClr val="bg2"/>
              </a:buClr>
              <a:buSzPct val="158000"/>
              <a:buFont typeface="Wingdings" panose="05000000000000000000" pitchFamily="2" charset="2"/>
              <a:buChar char="§"/>
            </a:pPr>
            <a:r>
              <a:rPr lang="en-US" sz="1800" dirty="0"/>
              <a:t>DOD OLDCC - Local Defense Community Cooperation </a:t>
            </a:r>
          </a:p>
          <a:p>
            <a:pPr>
              <a:buClr>
                <a:schemeClr val="bg2"/>
              </a:buClr>
              <a:buSzPct val="158000"/>
              <a:buFont typeface="Wingdings" panose="05000000000000000000" pitchFamily="2" charset="2"/>
              <a:buChar char="§"/>
            </a:pPr>
            <a:r>
              <a:rPr lang="en-US" sz="1800" dirty="0"/>
              <a:t>SAF/CN, SAF/SB, SAF/AA,  SAF/CN, SAF AQC</a:t>
            </a:r>
          </a:p>
          <a:p>
            <a:pPr>
              <a:buClr>
                <a:schemeClr val="bg2"/>
              </a:buClr>
              <a:buSzPct val="158000"/>
              <a:buFont typeface="Wingdings" panose="05000000000000000000" pitchFamily="2" charset="2"/>
              <a:buChar char="§"/>
            </a:pPr>
            <a:r>
              <a:rPr lang="en-US" sz="1800" dirty="0"/>
              <a:t>NISN, AFWERX, Army Futures Command, NAVALX</a:t>
            </a:r>
          </a:p>
          <a:p>
            <a:pPr>
              <a:buClr>
                <a:schemeClr val="bg2"/>
              </a:buClr>
              <a:buSzPct val="158000"/>
              <a:buFont typeface="Wingdings" panose="05000000000000000000" pitchFamily="2" charset="2"/>
              <a:buChar char="§"/>
            </a:pPr>
            <a:r>
              <a:rPr lang="en-US" sz="1800" dirty="0"/>
              <a:t>LM, EXOSTAR,  </a:t>
            </a:r>
          </a:p>
          <a:p>
            <a:pPr>
              <a:buClr>
                <a:schemeClr val="bg2"/>
              </a:buClr>
              <a:buSzPct val="158000"/>
              <a:buFont typeface="Wingdings" panose="05000000000000000000" pitchFamily="2" charset="2"/>
              <a:buChar char="§"/>
            </a:pPr>
            <a:r>
              <a:rPr lang="en-US" sz="1800" dirty="0"/>
              <a:t>DAF Authorizing Officials</a:t>
            </a:r>
          </a:p>
          <a:p>
            <a:pPr marL="0" indent="0">
              <a:buClr>
                <a:schemeClr val="bg2"/>
              </a:buClr>
              <a:buSzPct val="158000"/>
              <a:buNone/>
            </a:pPr>
            <a:endParaRPr lang="en-US" sz="1800" dirty="0"/>
          </a:p>
          <a:p>
            <a:pPr>
              <a:buClr>
                <a:schemeClr val="bg2"/>
              </a:buClr>
              <a:buSzPct val="158000"/>
              <a:buFont typeface="Wingdings" panose="05000000000000000000" pitchFamily="2" charset="2"/>
              <a:buChar char="§"/>
            </a:pPr>
            <a:endParaRPr lang="en-US" sz="1800" dirty="0"/>
          </a:p>
          <a:p>
            <a:pPr>
              <a:buClr>
                <a:schemeClr val="bg2"/>
              </a:buClr>
              <a:buSzPct val="158000"/>
              <a:buFont typeface="Wingdings" panose="05000000000000000000" pitchFamily="2" charset="2"/>
              <a:buChar char="§"/>
            </a:pPr>
            <a:endParaRPr lang="en-US" sz="1800" dirty="0"/>
          </a:p>
        </p:txBody>
      </p:sp>
      <p:sp>
        <p:nvSpPr>
          <p:cNvPr id="4" name="Footer Placeholder 3"/>
          <p:cNvSpPr>
            <a:spLocks noGrp="1"/>
          </p:cNvSpPr>
          <p:nvPr>
            <p:ph type="ftr" sz="quarter" idx="11"/>
          </p:nvPr>
        </p:nvSpPr>
        <p:spPr/>
        <p:txBody>
          <a:bodyPr/>
          <a:lstStyle/>
          <a:p>
            <a:r>
              <a:rPr lang="en-US" sz="1000" dirty="0"/>
              <a:t>Distribution Statement A:  Approved for public release.  Distribution is Unlimited.  Case Number:  AFRL-2022-2176 9 May 2022</a:t>
            </a:r>
            <a:endParaRPr lang="en-US" dirty="0"/>
          </a:p>
        </p:txBody>
      </p:sp>
    </p:spTree>
    <p:extLst>
      <p:ext uri="{BB962C8B-B14F-4D97-AF65-F5344CB8AC3E}">
        <p14:creationId xmlns:p14="http://schemas.microsoft.com/office/powerpoint/2010/main" val="737456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27" y="838186"/>
            <a:ext cx="12191999" cy="940526"/>
          </a:xfrm>
        </p:spPr>
        <p:txBody>
          <a:bodyPr/>
          <a:lstStyle/>
          <a:p>
            <a:r>
              <a:rPr lang="en-US" dirty="0"/>
              <a:t>Blue Cyber Demand Signal</a:t>
            </a:r>
          </a:p>
        </p:txBody>
      </p:sp>
      <p:graphicFrame>
        <p:nvGraphicFramePr>
          <p:cNvPr id="7" name="Content Placeholder 6">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59225429"/>
              </p:ext>
            </p:extLst>
          </p:nvPr>
        </p:nvGraphicFramePr>
        <p:xfrm>
          <a:off x="736470" y="1866469"/>
          <a:ext cx="10018712" cy="4437785"/>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Arrow 9"/>
          <p:cNvSpPr/>
          <p:nvPr/>
        </p:nvSpPr>
        <p:spPr>
          <a:xfrm>
            <a:off x="4203290" y="2806378"/>
            <a:ext cx="1892709" cy="6584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Started Tracking by Service</a:t>
            </a:r>
          </a:p>
        </p:txBody>
      </p:sp>
      <p:sp>
        <p:nvSpPr>
          <p:cNvPr id="6" name="Right Arrow 5"/>
          <p:cNvSpPr/>
          <p:nvPr/>
        </p:nvSpPr>
        <p:spPr>
          <a:xfrm>
            <a:off x="6459794" y="3289114"/>
            <a:ext cx="1350706" cy="6729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Found 9.5K DAF SB emails</a:t>
            </a:r>
          </a:p>
        </p:txBody>
      </p:sp>
      <p:sp>
        <p:nvSpPr>
          <p:cNvPr id="8" name="Right Arrow 7"/>
          <p:cNvSpPr/>
          <p:nvPr/>
        </p:nvSpPr>
        <p:spPr>
          <a:xfrm>
            <a:off x="7981650" y="5701355"/>
            <a:ext cx="2773532" cy="672943"/>
          </a:xfrm>
          <a:prstGeom prst="rightArrow">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Blue Cyber FOC/Now all public events</a:t>
            </a:r>
          </a:p>
        </p:txBody>
      </p:sp>
      <p:sp>
        <p:nvSpPr>
          <p:cNvPr id="3" name="TextBox 2"/>
          <p:cNvSpPr txBox="1"/>
          <p:nvPr/>
        </p:nvSpPr>
        <p:spPr>
          <a:xfrm>
            <a:off x="10153779" y="1093195"/>
            <a:ext cx="956235" cy="261610"/>
          </a:xfrm>
          <a:prstGeom prst="rect">
            <a:avLst/>
          </a:prstGeom>
          <a:noFill/>
        </p:spPr>
        <p:txBody>
          <a:bodyPr wrap="square" rtlCol="0">
            <a:spAutoFit/>
          </a:bodyPr>
          <a:lstStyle/>
          <a:p>
            <a:r>
              <a:rPr lang="en-US" sz="1100" b="1" dirty="0">
                <a:solidFill>
                  <a:schemeClr val="bg1">
                    <a:lumMod val="50000"/>
                  </a:schemeClr>
                </a:solidFill>
              </a:rPr>
              <a:t>1,076</a:t>
            </a:r>
          </a:p>
        </p:txBody>
      </p:sp>
      <p:cxnSp>
        <p:nvCxnSpPr>
          <p:cNvPr id="11" name="Straight Arrow Connector 10">
            <a:extLst>
              <a:ext uri="{C183D7F6-B498-43B3-948B-1728B52AA6E4}">
                <adec:decorative xmlns:adec="http://schemas.microsoft.com/office/drawing/2017/decorative" val="1"/>
              </a:ext>
            </a:extLst>
          </p:cNvPr>
          <p:cNvCxnSpPr/>
          <p:nvPr/>
        </p:nvCxnSpPr>
        <p:spPr>
          <a:xfrm flipV="1">
            <a:off x="10209762" y="1298643"/>
            <a:ext cx="145332" cy="149653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127000" y="4250446"/>
            <a:ext cx="1413933" cy="658450"/>
          </a:xfrm>
          <a:prstGeom prst="rightArrow">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Blue Cyber Initiation</a:t>
            </a:r>
          </a:p>
        </p:txBody>
      </p:sp>
      <p:sp>
        <p:nvSpPr>
          <p:cNvPr id="4" name="Footer Placeholder 3"/>
          <p:cNvSpPr>
            <a:spLocks noGrp="1"/>
          </p:cNvSpPr>
          <p:nvPr>
            <p:ph type="ftr" sz="quarter" idx="11"/>
          </p:nvPr>
        </p:nvSpPr>
        <p:spPr/>
        <p:txBody>
          <a:bodyPr/>
          <a:lstStyle/>
          <a:p>
            <a:r>
              <a:rPr lang="en-US" sz="1000" dirty="0"/>
              <a:t>Distribution Statement A:  Approved for public release.  Distribution is Unlimited.  Case Number:  AFRL-2022-2176 9 May 2022</a:t>
            </a:r>
            <a:endParaRPr lang="en-US" dirty="0"/>
          </a:p>
        </p:txBody>
      </p:sp>
      <p:sp>
        <p:nvSpPr>
          <p:cNvPr id="13" name="Horizontal Scroll 12"/>
          <p:cNvSpPr/>
          <p:nvPr/>
        </p:nvSpPr>
        <p:spPr>
          <a:xfrm>
            <a:off x="0" y="-122736"/>
            <a:ext cx="2713219" cy="1514283"/>
          </a:xfrm>
          <a:prstGeom prst="horizontalScroll">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Over 5.8K Air Force/Space Force Small Businesses supported since inception  April 2021</a:t>
            </a:r>
          </a:p>
        </p:txBody>
      </p:sp>
      <p:sp>
        <p:nvSpPr>
          <p:cNvPr id="14" name="Horizontal Scroll 13"/>
          <p:cNvSpPr/>
          <p:nvPr/>
        </p:nvSpPr>
        <p:spPr>
          <a:xfrm>
            <a:off x="0" y="1218441"/>
            <a:ext cx="2713219" cy="1015878"/>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Over 9K Small Businesses supported since inception April 2021</a:t>
            </a:r>
          </a:p>
        </p:txBody>
      </p:sp>
    </p:spTree>
    <p:extLst>
      <p:ext uri="{BB962C8B-B14F-4D97-AF65-F5344CB8AC3E}">
        <p14:creationId xmlns:p14="http://schemas.microsoft.com/office/powerpoint/2010/main" val="341574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C183D7F6-B498-43B3-948B-1728B52AA6E4}">
                <adec:decorative xmlns:adec="http://schemas.microsoft.com/office/drawing/2017/decorative" val="1"/>
              </a:ext>
            </a:extLst>
          </p:cNvPr>
          <p:cNvSpPr/>
          <p:nvPr/>
        </p:nvSpPr>
        <p:spPr>
          <a:xfrm>
            <a:off x="2420592" y="4030108"/>
            <a:ext cx="1739769" cy="1514168"/>
          </a:xfrm>
          <a:prstGeom prst="round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C183D7F6-B498-43B3-948B-1728B52AA6E4}">
                <adec:decorative xmlns:adec="http://schemas.microsoft.com/office/drawing/2017/decorative" val="1"/>
              </a:ext>
            </a:extLst>
          </p:cNvPr>
          <p:cNvSpPr/>
          <p:nvPr/>
        </p:nvSpPr>
        <p:spPr>
          <a:xfrm>
            <a:off x="10006292" y="4039017"/>
            <a:ext cx="1731689" cy="1514168"/>
          </a:xfrm>
          <a:prstGeom prst="roundRect">
            <a:avLst/>
          </a:prstGeom>
          <a:solidFill>
            <a:srgbClr val="C6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C183D7F6-B498-43B3-948B-1728B52AA6E4}">
                <adec:decorative xmlns:adec="http://schemas.microsoft.com/office/drawing/2017/decorative" val="1"/>
              </a:ext>
            </a:extLst>
          </p:cNvPr>
          <p:cNvSpPr/>
          <p:nvPr/>
        </p:nvSpPr>
        <p:spPr>
          <a:xfrm>
            <a:off x="8032054" y="4030108"/>
            <a:ext cx="1853635" cy="1514168"/>
          </a:xfrm>
          <a:prstGeom prst="roundRect">
            <a:avLst/>
          </a:prstGeom>
          <a:solidFill>
            <a:srgbClr val="53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C183D7F6-B498-43B3-948B-1728B52AA6E4}">
                <adec:decorative xmlns:adec="http://schemas.microsoft.com/office/drawing/2017/decorative" val="1"/>
              </a:ext>
            </a:extLst>
          </p:cNvPr>
          <p:cNvSpPr/>
          <p:nvPr/>
        </p:nvSpPr>
        <p:spPr>
          <a:xfrm>
            <a:off x="4276099" y="4039017"/>
            <a:ext cx="1830061" cy="1514168"/>
          </a:xfrm>
          <a:prstGeom prst="roundRect">
            <a:avLst/>
          </a:prstGeom>
          <a:solidFill>
            <a:srgbClr val="00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160" y="1167868"/>
            <a:ext cx="12191999" cy="940526"/>
          </a:xfrm>
        </p:spPr>
        <p:txBody>
          <a:bodyPr>
            <a:normAutofit/>
          </a:bodyPr>
          <a:lstStyle/>
          <a:p>
            <a:r>
              <a:rPr lang="en-US" dirty="0"/>
              <a:t>Federal Acquisition Regulation (FAR) and DFARS</a:t>
            </a:r>
          </a:p>
        </p:txBody>
      </p:sp>
      <p:sp>
        <p:nvSpPr>
          <p:cNvPr id="3" name="Content Placeholder 2"/>
          <p:cNvSpPr>
            <a:spLocks noGrp="1"/>
          </p:cNvSpPr>
          <p:nvPr>
            <p:ph idx="1"/>
          </p:nvPr>
        </p:nvSpPr>
        <p:spPr>
          <a:xfrm>
            <a:off x="1121398" y="2179466"/>
            <a:ext cx="10609768" cy="1657990"/>
          </a:xfrm>
        </p:spPr>
        <p:txBody>
          <a:bodyPr>
            <a:normAutofit fontScale="85000" lnSpcReduction="20000"/>
          </a:bodyPr>
          <a:lstStyle/>
          <a:p>
            <a:pPr marL="0" indent="0">
              <a:buNone/>
            </a:pPr>
            <a:r>
              <a:rPr lang="en-US" dirty="0"/>
              <a:t>Small Business contracts contains many FARS and DFARS, you must study them at length.  These are not all of them, but these are some key security requirements.  </a:t>
            </a:r>
          </a:p>
          <a:p>
            <a:pPr marL="0" indent="0">
              <a:buNone/>
            </a:pPr>
            <a:r>
              <a:rPr lang="en-US" dirty="0"/>
              <a:t>What is a DFARS?  The Defense Federal Acquisition Regulation Supplement (</a:t>
            </a:r>
            <a:r>
              <a:rPr lang="en-US" b="1" dirty="0"/>
              <a:t>DFARS</a:t>
            </a:r>
            <a:r>
              <a:rPr lang="en-US" dirty="0"/>
              <a:t>) contains requirements of </a:t>
            </a:r>
            <a:r>
              <a:rPr lang="en-US" b="1" dirty="0"/>
              <a:t>law</a:t>
            </a:r>
            <a:r>
              <a:rPr lang="en-US" dirty="0"/>
              <a:t>, DoD-wide policies, delegations of  Federal Acquisition Regulation (</a:t>
            </a:r>
            <a:r>
              <a:rPr lang="en-US" b="1" dirty="0"/>
              <a:t>FAR)</a:t>
            </a:r>
            <a:r>
              <a:rPr lang="en-US" dirty="0"/>
              <a:t> authorities, deviations from </a:t>
            </a:r>
            <a:r>
              <a:rPr lang="en-US" b="1" dirty="0"/>
              <a:t>FAR</a:t>
            </a:r>
            <a:r>
              <a:rPr lang="en-US" dirty="0"/>
              <a:t> requirements, and policies/procedures that have a significant effect on the public.</a:t>
            </a:r>
          </a:p>
        </p:txBody>
      </p:sp>
      <p:sp>
        <p:nvSpPr>
          <p:cNvPr id="9" name="Rectangle 8"/>
          <p:cNvSpPr/>
          <p:nvPr/>
        </p:nvSpPr>
        <p:spPr>
          <a:xfrm>
            <a:off x="4283633" y="4068901"/>
            <a:ext cx="1903016" cy="1384995"/>
          </a:xfrm>
          <a:prstGeom prst="rect">
            <a:avLst/>
          </a:prstGeom>
        </p:spPr>
        <p:txBody>
          <a:bodyPr wrap="square">
            <a:spAutoFit/>
          </a:bodyPr>
          <a:lstStyle/>
          <a:p>
            <a:r>
              <a:rPr lang="en-US" sz="1400" b="1" dirty="0">
                <a:solidFill>
                  <a:schemeClr val="bg1"/>
                </a:solidFill>
              </a:rPr>
              <a:t>DFARS Clause </a:t>
            </a:r>
          </a:p>
          <a:p>
            <a:r>
              <a:rPr lang="en-US" sz="1400" b="1" dirty="0">
                <a:solidFill>
                  <a:schemeClr val="bg1"/>
                </a:solidFill>
              </a:rPr>
              <a:t>252.204-7012, Safeguarding Covered Defense Information and Cyber Incident Reporting</a:t>
            </a:r>
          </a:p>
        </p:txBody>
      </p:sp>
      <p:sp>
        <p:nvSpPr>
          <p:cNvPr id="10" name="Rectangle 9"/>
          <p:cNvSpPr/>
          <p:nvPr/>
        </p:nvSpPr>
        <p:spPr>
          <a:xfrm>
            <a:off x="10040269" y="4039017"/>
            <a:ext cx="1818410" cy="1384995"/>
          </a:xfrm>
          <a:prstGeom prst="rect">
            <a:avLst/>
          </a:prstGeom>
        </p:spPr>
        <p:txBody>
          <a:bodyPr wrap="square">
            <a:spAutoFit/>
          </a:bodyPr>
          <a:lstStyle/>
          <a:p>
            <a:r>
              <a:rPr lang="en-US" sz="1400" b="1" dirty="0">
                <a:solidFill>
                  <a:schemeClr val="bg1"/>
                </a:solidFill>
              </a:rPr>
              <a:t>DFARS Clause </a:t>
            </a:r>
          </a:p>
          <a:p>
            <a:r>
              <a:rPr lang="en-US" sz="1400" b="1" dirty="0">
                <a:solidFill>
                  <a:schemeClr val="bg1"/>
                </a:solidFill>
              </a:rPr>
              <a:t>252.204-7021        </a:t>
            </a:r>
          </a:p>
          <a:p>
            <a:r>
              <a:rPr lang="en-US" sz="1400" b="1" dirty="0">
                <a:solidFill>
                  <a:schemeClr val="bg1"/>
                </a:solidFill>
              </a:rPr>
              <a:t>Cybersecurity Maturity Model Certification Requirement</a:t>
            </a:r>
          </a:p>
        </p:txBody>
      </p:sp>
      <p:sp>
        <p:nvSpPr>
          <p:cNvPr id="11" name="Rectangle 10"/>
          <p:cNvSpPr/>
          <p:nvPr/>
        </p:nvSpPr>
        <p:spPr>
          <a:xfrm>
            <a:off x="8099417" y="4041911"/>
            <a:ext cx="1940852" cy="1384995"/>
          </a:xfrm>
          <a:prstGeom prst="rect">
            <a:avLst/>
          </a:prstGeom>
        </p:spPr>
        <p:txBody>
          <a:bodyPr wrap="square">
            <a:spAutoFit/>
          </a:bodyPr>
          <a:lstStyle/>
          <a:p>
            <a:r>
              <a:rPr lang="en-US" sz="1400" b="1" dirty="0">
                <a:solidFill>
                  <a:schemeClr val="bg1"/>
                </a:solidFill>
              </a:rPr>
              <a:t>DFARS Clause 252.204-7019/7020</a:t>
            </a:r>
          </a:p>
          <a:p>
            <a:r>
              <a:rPr lang="en-US" sz="1400" b="1" dirty="0">
                <a:solidFill>
                  <a:schemeClr val="bg1"/>
                </a:solidFill>
              </a:rPr>
              <a:t>NIST SP 800-171               DoD Assessment Requirements. </a:t>
            </a:r>
          </a:p>
          <a:p>
            <a:endParaRPr lang="en-US" sz="1400" b="1" dirty="0">
              <a:solidFill>
                <a:schemeClr val="bg1"/>
              </a:solidFill>
            </a:endParaRPr>
          </a:p>
        </p:txBody>
      </p:sp>
      <p:sp>
        <p:nvSpPr>
          <p:cNvPr id="8" name="Rounded Rectangle 7">
            <a:extLst>
              <a:ext uri="{C183D7F6-B498-43B3-948B-1728B52AA6E4}">
                <adec:decorative xmlns:adec="http://schemas.microsoft.com/office/drawing/2017/decorative" val="1"/>
              </a:ext>
            </a:extLst>
          </p:cNvPr>
          <p:cNvSpPr/>
          <p:nvPr/>
        </p:nvSpPr>
        <p:spPr>
          <a:xfrm>
            <a:off x="581033" y="4019417"/>
            <a:ext cx="1734397" cy="1514168"/>
          </a:xfrm>
          <a:prstGeom prst="roundRect">
            <a:avLst/>
          </a:prstGeom>
          <a:solidFill>
            <a:srgbClr val="C6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5076" y="4039017"/>
            <a:ext cx="1963270" cy="954107"/>
          </a:xfrm>
          <a:prstGeom prst="rect">
            <a:avLst/>
          </a:prstGeom>
        </p:spPr>
        <p:txBody>
          <a:bodyPr wrap="square">
            <a:spAutoFit/>
          </a:bodyPr>
          <a:lstStyle/>
          <a:p>
            <a:r>
              <a:rPr lang="en-US" sz="1400" b="1" dirty="0">
                <a:solidFill>
                  <a:schemeClr val="bg1"/>
                </a:solidFill>
              </a:rPr>
              <a:t>DFARS Clause 252.239-7010 </a:t>
            </a:r>
          </a:p>
          <a:p>
            <a:r>
              <a:rPr lang="en-US" sz="1400" b="1" dirty="0">
                <a:solidFill>
                  <a:schemeClr val="bg1"/>
                </a:solidFill>
              </a:rPr>
              <a:t>Cloud Computing Services </a:t>
            </a:r>
          </a:p>
        </p:txBody>
      </p:sp>
      <p:sp>
        <p:nvSpPr>
          <p:cNvPr id="16" name="Rounded Rectangle 15">
            <a:extLst>
              <a:ext uri="{C183D7F6-B498-43B3-948B-1728B52AA6E4}">
                <adec:decorative xmlns:adec="http://schemas.microsoft.com/office/drawing/2017/decorative" val="1"/>
              </a:ext>
            </a:extLst>
          </p:cNvPr>
          <p:cNvSpPr/>
          <p:nvPr/>
        </p:nvSpPr>
        <p:spPr>
          <a:xfrm>
            <a:off x="6191762" y="4030108"/>
            <a:ext cx="1739769" cy="1514168"/>
          </a:xfrm>
          <a:prstGeom prst="roundRect">
            <a:avLst/>
          </a:prstGeom>
          <a:solidFill>
            <a:srgbClr val="C1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483316" y="4060654"/>
            <a:ext cx="1963270" cy="1384995"/>
          </a:xfrm>
          <a:prstGeom prst="rect">
            <a:avLst/>
          </a:prstGeom>
        </p:spPr>
        <p:txBody>
          <a:bodyPr wrap="square">
            <a:spAutoFit/>
          </a:bodyPr>
          <a:lstStyle/>
          <a:p>
            <a:r>
              <a:rPr lang="en-US" sz="1400" b="1" dirty="0">
                <a:solidFill>
                  <a:schemeClr val="bg1"/>
                </a:solidFill>
              </a:rPr>
              <a:t>FAR Clause </a:t>
            </a:r>
          </a:p>
          <a:p>
            <a:r>
              <a:rPr lang="en-US" sz="1400" b="1" dirty="0">
                <a:solidFill>
                  <a:schemeClr val="bg1"/>
                </a:solidFill>
              </a:rPr>
              <a:t>252.204-21 </a:t>
            </a:r>
          </a:p>
          <a:p>
            <a:r>
              <a:rPr lang="en-US" sz="1400" b="1" dirty="0">
                <a:solidFill>
                  <a:schemeClr val="bg1"/>
                </a:solidFill>
              </a:rPr>
              <a:t>Basic Safeguarding </a:t>
            </a:r>
          </a:p>
          <a:p>
            <a:r>
              <a:rPr lang="en-US" sz="1400" b="1" dirty="0">
                <a:solidFill>
                  <a:schemeClr val="bg1"/>
                </a:solidFill>
              </a:rPr>
              <a:t>of Covered </a:t>
            </a:r>
          </a:p>
          <a:p>
            <a:r>
              <a:rPr lang="en-US" sz="1400" b="1" dirty="0">
                <a:solidFill>
                  <a:schemeClr val="bg1"/>
                </a:solidFill>
              </a:rPr>
              <a:t>Contractor </a:t>
            </a:r>
          </a:p>
          <a:p>
            <a:r>
              <a:rPr lang="en-US" sz="1400" b="1" dirty="0">
                <a:solidFill>
                  <a:schemeClr val="bg1"/>
                </a:solidFill>
              </a:rPr>
              <a:t>Information Systems</a:t>
            </a:r>
          </a:p>
        </p:txBody>
      </p:sp>
      <p:sp>
        <p:nvSpPr>
          <p:cNvPr id="20" name="Rectangle 19"/>
          <p:cNvSpPr/>
          <p:nvPr/>
        </p:nvSpPr>
        <p:spPr>
          <a:xfrm>
            <a:off x="6234539" y="4068901"/>
            <a:ext cx="1963270" cy="1384995"/>
          </a:xfrm>
          <a:prstGeom prst="rect">
            <a:avLst/>
          </a:prstGeom>
        </p:spPr>
        <p:txBody>
          <a:bodyPr wrap="square">
            <a:spAutoFit/>
          </a:bodyPr>
          <a:lstStyle/>
          <a:p>
            <a:r>
              <a:rPr lang="en-US" sz="1400" b="1" dirty="0">
                <a:solidFill>
                  <a:schemeClr val="bg1"/>
                </a:solidFill>
              </a:rPr>
              <a:t>DFARS  Clause 252.204-7008 Compliance with safeguarding </a:t>
            </a:r>
          </a:p>
          <a:p>
            <a:r>
              <a:rPr lang="en-US" sz="1400" b="1" dirty="0">
                <a:solidFill>
                  <a:schemeClr val="bg1"/>
                </a:solidFill>
              </a:rPr>
              <a:t>covered defense information controls</a:t>
            </a:r>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
        <p:nvSpPr>
          <p:cNvPr id="5" name="Vertical Scroll 4"/>
          <p:cNvSpPr/>
          <p:nvPr/>
        </p:nvSpPr>
        <p:spPr>
          <a:xfrm>
            <a:off x="8692166" y="56707"/>
            <a:ext cx="2696206" cy="1311564"/>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ysClr val="windowText" lastClr="000000"/>
                </a:solidFill>
              </a:rPr>
              <a:t>Even if your contract is not DOD – there will be similar requirements</a:t>
            </a:r>
          </a:p>
        </p:txBody>
      </p:sp>
      <p:pic>
        <p:nvPicPr>
          <p:cNvPr id="6" name="Picture 5" descr="Image of a storefront with the words Small Business Works in a circle."/>
          <p:cNvPicPr>
            <a:picLocks noChangeAspect="1"/>
          </p:cNvPicPr>
          <p:nvPr/>
        </p:nvPicPr>
        <p:blipFill>
          <a:blip r:embed="rId3"/>
          <a:stretch>
            <a:fillRect/>
          </a:stretch>
        </p:blipFill>
        <p:spPr>
          <a:xfrm>
            <a:off x="10439399" y="5895975"/>
            <a:ext cx="1752600" cy="962025"/>
          </a:xfrm>
          <a:prstGeom prst="rect">
            <a:avLst/>
          </a:prstGeom>
        </p:spPr>
      </p:pic>
    </p:spTree>
    <p:extLst>
      <p:ext uri="{BB962C8B-B14F-4D97-AF65-F5344CB8AC3E}">
        <p14:creationId xmlns:p14="http://schemas.microsoft.com/office/powerpoint/2010/main" val="3689819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94561"/>
            <a:ext cx="12191999" cy="940526"/>
          </a:xfrm>
        </p:spPr>
        <p:txBody>
          <a:bodyPr>
            <a:normAutofit fontScale="90000"/>
          </a:bodyPr>
          <a:lstStyle/>
          <a:p>
            <a:r>
              <a:rPr lang="en-US" sz="3600" dirty="0"/>
              <a:t>Blue Cyber Boot Camp – 16 March 2022                              </a:t>
            </a:r>
            <a:br>
              <a:rPr lang="en-US" sz="3600" dirty="0"/>
            </a:br>
            <a:r>
              <a:rPr lang="en-US" sz="3600" dirty="0"/>
              <a:t>Six hours of Blue Cyber content and Guest Speakers </a:t>
            </a:r>
          </a:p>
        </p:txBody>
      </p:sp>
      <p:sp>
        <p:nvSpPr>
          <p:cNvPr id="3" name="Content Placeholder 2"/>
          <p:cNvSpPr>
            <a:spLocks noGrp="1"/>
          </p:cNvSpPr>
          <p:nvPr>
            <p:ph idx="1"/>
          </p:nvPr>
        </p:nvSpPr>
        <p:spPr>
          <a:xfrm>
            <a:off x="915774" y="2306454"/>
            <a:ext cx="3912443" cy="2480006"/>
          </a:xfrm>
        </p:spPr>
        <p:txBody>
          <a:bodyPr/>
          <a:lstStyle/>
          <a:p>
            <a:r>
              <a:rPr lang="en-US" dirty="0"/>
              <a:t>1,078  Registrants</a:t>
            </a:r>
          </a:p>
          <a:p>
            <a:pPr lvl="1"/>
            <a:r>
              <a:rPr lang="en-US" dirty="0"/>
              <a:t>76% Small Businesses</a:t>
            </a:r>
          </a:p>
          <a:p>
            <a:pPr lvl="2"/>
            <a:r>
              <a:rPr lang="en-US" dirty="0"/>
              <a:t>100% under 400 employees</a:t>
            </a:r>
          </a:p>
          <a:p>
            <a:pPr lvl="2"/>
            <a:r>
              <a:rPr lang="en-US" dirty="0"/>
              <a:t>60% under 50 employees </a:t>
            </a:r>
          </a:p>
          <a:p>
            <a:pPr lvl="2"/>
            <a:r>
              <a:rPr lang="en-US" dirty="0"/>
              <a:t>51%  USAF or USSF  </a:t>
            </a:r>
          </a:p>
        </p:txBody>
      </p:sp>
      <p:sp>
        <p:nvSpPr>
          <p:cNvPr id="5" name="Content Placeholder 2"/>
          <p:cNvSpPr txBox="1">
            <a:spLocks/>
          </p:cNvSpPr>
          <p:nvPr/>
        </p:nvSpPr>
        <p:spPr>
          <a:xfrm>
            <a:off x="4999830" y="2306454"/>
            <a:ext cx="6450210" cy="3829050"/>
          </a:xfrm>
          <a:prstGeom prst="rect">
            <a:avLst/>
          </a:prstGeom>
        </p:spPr>
        <p:txBody>
          <a:bodyPr vert="horz" lIns="0" tIns="0" rIns="0" bIns="0" rtlCol="0" anchor="t">
            <a:norm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t>626 Unique Attendees – </a:t>
            </a:r>
            <a:r>
              <a:rPr lang="en-US" sz="1600" dirty="0"/>
              <a:t>which, because the webinar license limit was 500 attendees, means that people stayed on the queue and joined all day long</a:t>
            </a:r>
          </a:p>
          <a:p>
            <a:pPr lvl="1"/>
            <a:r>
              <a:rPr lang="en-US" dirty="0"/>
              <a:t>258 Post Event Survey participants</a:t>
            </a:r>
          </a:p>
          <a:p>
            <a:pPr lvl="2"/>
            <a:r>
              <a:rPr lang="en-US" dirty="0"/>
              <a:t>95% “Yes”  – “Would you Recommend Blue Cyber to other Small Businesses?”</a:t>
            </a:r>
          </a:p>
          <a:p>
            <a:pPr lvl="2"/>
            <a:r>
              <a:rPr lang="en-US" dirty="0"/>
              <a:t>92% “Yes” – “Did you find the material interesting and useful?”</a:t>
            </a:r>
          </a:p>
          <a:p>
            <a:pPr lvl="2"/>
            <a:r>
              <a:rPr lang="en-US" dirty="0"/>
              <a:t>41% “Yes” - “Do you need help with your Small Business Cybersecurity? (email Kelley.Kiernan@us.af.mil)”</a:t>
            </a:r>
          </a:p>
        </p:txBody>
      </p:sp>
      <p:sp>
        <p:nvSpPr>
          <p:cNvPr id="6" name="Content Placeholder 2"/>
          <p:cNvSpPr txBox="1">
            <a:spLocks/>
          </p:cNvSpPr>
          <p:nvPr/>
        </p:nvSpPr>
        <p:spPr>
          <a:xfrm>
            <a:off x="517237" y="4967053"/>
            <a:ext cx="5003800" cy="1364959"/>
          </a:xfrm>
          <a:prstGeom prst="rect">
            <a:avLst/>
          </a:prstGeom>
          <a:ln w="47625" cmpd="dbl">
            <a:solidFill>
              <a:srgbClr val="0B4D84"/>
            </a:solidFill>
          </a:ln>
        </p:spPr>
        <p:txBody>
          <a:bodyPr vert="horz" lIns="0" tIns="0" rIns="0" bIns="0" rtlCol="0" anchor="t">
            <a:norm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sz="2000" b="1" dirty="0"/>
              <a:t>An email went out at 1030 EDT to all Registrants with a registration link for              </a:t>
            </a:r>
            <a:r>
              <a:rPr lang="en-US" sz="2000" b="1" dirty="0">
                <a:solidFill>
                  <a:srgbClr val="C00000"/>
                </a:solidFill>
              </a:rPr>
              <a:t>A Second Blue Cyber Boot Camp                        </a:t>
            </a:r>
            <a:r>
              <a:rPr lang="en-US" sz="2000" b="1" dirty="0"/>
              <a:t>scheduled for 20 April 2022</a:t>
            </a:r>
          </a:p>
        </p:txBody>
      </p:sp>
      <p:sp>
        <p:nvSpPr>
          <p:cNvPr id="4" name="Footer Placeholder 3"/>
          <p:cNvSpPr>
            <a:spLocks noGrp="1"/>
          </p:cNvSpPr>
          <p:nvPr>
            <p:ph type="ftr" sz="quarter" idx="11"/>
          </p:nvPr>
        </p:nvSpPr>
        <p:spPr/>
        <p:txBody>
          <a:bodyPr/>
          <a:lstStyle/>
          <a:p>
            <a:r>
              <a:rPr lang="en-US" sz="1000" dirty="0"/>
              <a:t>Distribution Statement A:  Approved for public release.  Distribution is Unlimited.  Case Number:  AFRL-2022-2176 9 May 2022</a:t>
            </a:r>
            <a:endParaRPr lang="en-US" dirty="0"/>
          </a:p>
        </p:txBody>
      </p:sp>
    </p:spTree>
    <p:extLst>
      <p:ext uri="{BB962C8B-B14F-4D97-AF65-F5344CB8AC3E}">
        <p14:creationId xmlns:p14="http://schemas.microsoft.com/office/powerpoint/2010/main" val="372758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48231" y="77821"/>
            <a:ext cx="9838156" cy="6703876"/>
          </a:xfrm>
          <a:prstGeom prst="rect">
            <a:avLst/>
          </a:prstGeom>
          <a:ln>
            <a:noFill/>
          </a:ln>
          <a:effectLst>
            <a:outerShdw blurRad="190500" algn="tl" rotWithShape="0">
              <a:srgbClr val="000000">
                <a:alpha val="70000"/>
              </a:srgbClr>
            </a:outerShdw>
          </a:effectLst>
        </p:spPr>
      </p:pic>
      <p:sp>
        <p:nvSpPr>
          <p:cNvPr id="2" name="Footer Placeholder 1"/>
          <p:cNvSpPr>
            <a:spLocks noGrp="1"/>
          </p:cNvSpPr>
          <p:nvPr>
            <p:ph type="title" idx="4294967295"/>
          </p:nvPr>
        </p:nvSpPr>
        <p:spPr>
          <a:xfrm>
            <a:off x="0" y="6443663"/>
            <a:ext cx="12192000" cy="4143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Distribution Statement A:  Approved for public release.  Distribution is Unlimited.  Case Number:  AFRL-2022-2176 9 May 2022</a:t>
            </a:r>
          </a:p>
        </p:txBody>
      </p:sp>
      <p:pic>
        <p:nvPicPr>
          <p:cNvPr id="4" name="Picture 3" descr="Image of a storefront with the words Small Business Works in a circle."/>
          <p:cNvPicPr>
            <a:picLocks noChangeAspect="1"/>
          </p:cNvPicPr>
          <p:nvPr/>
        </p:nvPicPr>
        <p:blipFill>
          <a:blip r:embed="rId3"/>
          <a:stretch>
            <a:fillRect/>
          </a:stretch>
        </p:blipFill>
        <p:spPr>
          <a:xfrm>
            <a:off x="10439399" y="5895975"/>
            <a:ext cx="1752600" cy="962025"/>
          </a:xfrm>
          <a:prstGeom prst="rect">
            <a:avLst/>
          </a:prstGeom>
        </p:spPr>
      </p:pic>
    </p:spTree>
    <p:extLst>
      <p:ext uri="{BB962C8B-B14F-4D97-AF65-F5344CB8AC3E}">
        <p14:creationId xmlns:p14="http://schemas.microsoft.com/office/powerpoint/2010/main" val="3834089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48908" y="143933"/>
            <a:ext cx="9591323" cy="7430029"/>
          </a:xfrm>
          <a:prstGeom prst="rect">
            <a:avLst/>
          </a:prstGeom>
          <a:ln>
            <a:noFill/>
          </a:ln>
          <a:effectLst>
            <a:outerShdw blurRad="190500" algn="tl" rotWithShape="0">
              <a:srgbClr val="000000">
                <a:alpha val="70000"/>
              </a:srgbClr>
            </a:outerShdw>
          </a:effectLst>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23304" y="4998720"/>
            <a:ext cx="6410325" cy="2476500"/>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50252" y="1114637"/>
            <a:ext cx="5089615" cy="4122310"/>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15996" y="5064363"/>
            <a:ext cx="6049521" cy="2286575"/>
          </a:xfrm>
          <a:prstGeom prst="rect">
            <a:avLst/>
          </a:prstGeom>
        </p:spPr>
      </p:pic>
      <p:sp>
        <p:nvSpPr>
          <p:cNvPr id="8" name="Left Arrow 7">
            <a:extLst>
              <a:ext uri="{C183D7F6-B498-43B3-948B-1728B52AA6E4}">
                <adec:decorative xmlns:adec="http://schemas.microsoft.com/office/drawing/2017/decorative" val="1"/>
              </a:ext>
            </a:extLst>
          </p:cNvPr>
          <p:cNvSpPr/>
          <p:nvPr/>
        </p:nvSpPr>
        <p:spPr>
          <a:xfrm>
            <a:off x="9759773" y="5260399"/>
            <a:ext cx="939800" cy="28515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a:extLst>
              <a:ext uri="{C183D7F6-B498-43B3-948B-1728B52AA6E4}">
                <adec:decorative xmlns:adec="http://schemas.microsoft.com/office/drawing/2017/decorative" val="1"/>
              </a:ext>
            </a:extLst>
          </p:cNvPr>
          <p:cNvSpPr/>
          <p:nvPr/>
        </p:nvSpPr>
        <p:spPr>
          <a:xfrm>
            <a:off x="9759773" y="1303135"/>
            <a:ext cx="939800" cy="28515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a:extLst>
              <a:ext uri="{C183D7F6-B498-43B3-948B-1728B52AA6E4}">
                <adec:decorative xmlns:adec="http://schemas.microsoft.com/office/drawing/2017/decorative" val="1"/>
              </a:ext>
            </a:extLst>
          </p:cNvPr>
          <p:cNvSpPr/>
          <p:nvPr/>
        </p:nvSpPr>
        <p:spPr>
          <a:xfrm>
            <a:off x="9845851" y="3297009"/>
            <a:ext cx="939800" cy="28515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rizontal Scroll 1"/>
          <p:cNvSpPr>
            <a:spLocks noGrp="1"/>
          </p:cNvSpPr>
          <p:nvPr>
            <p:ph type="title" idx="4294967295"/>
          </p:nvPr>
        </p:nvSpPr>
        <p:spPr>
          <a:xfrm>
            <a:off x="228600" y="1588293"/>
            <a:ext cx="1337733" cy="2949840"/>
          </a:xfrm>
          <a:prstGeom prst="horizontalScroll">
            <a:avLst/>
          </a:prstGeom>
          <a:solidFill>
            <a:schemeClr val="accent4"/>
          </a:solidFill>
          <a:ln w="15875" cap="rnd" cmpd="sng" algn="ctr">
            <a:solidFill>
              <a:schemeClr val="accent4">
                <a:shade val="50000"/>
              </a:schemeClr>
            </a:solidFill>
            <a:prstDash val="solid"/>
          </a:ln>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DAF CISO Events are on SBA’s Event Site</a:t>
            </a:r>
          </a:p>
        </p:txBody>
      </p:sp>
      <p:sp>
        <p:nvSpPr>
          <p:cNvPr id="4" name="Footer Placeholder 3"/>
          <p:cNvSpPr>
            <a:spLocks noGrp="1"/>
          </p:cNvSpPr>
          <p:nvPr>
            <p:ph type="ftr" sz="quarter" idx="11"/>
          </p:nvPr>
        </p:nvSpPr>
        <p:spPr/>
        <p:txBody>
          <a:bodyPr/>
          <a:lstStyle/>
          <a:p>
            <a:r>
              <a:rPr lang="en-US" sz="1000" dirty="0"/>
              <a:t>Distribution Statement A:  Approved for public release.  Distribution is Unlimited.  Case Number:  AFRL-2022-2176 9 May 2022</a:t>
            </a:r>
            <a:endParaRPr lang="en-US" dirty="0"/>
          </a:p>
        </p:txBody>
      </p:sp>
      <p:pic>
        <p:nvPicPr>
          <p:cNvPr id="5" name="Picture 4" descr="Image of a storefront with the words Small Business Works in a circle."/>
          <p:cNvPicPr>
            <a:picLocks noChangeAspect="1"/>
          </p:cNvPicPr>
          <p:nvPr/>
        </p:nvPicPr>
        <p:blipFill>
          <a:blip r:embed="rId6"/>
          <a:stretch>
            <a:fillRect/>
          </a:stretch>
        </p:blipFill>
        <p:spPr>
          <a:xfrm>
            <a:off x="10439400" y="5895975"/>
            <a:ext cx="1752600" cy="962025"/>
          </a:xfrm>
          <a:prstGeom prst="rect">
            <a:avLst/>
          </a:prstGeom>
        </p:spPr>
      </p:pic>
    </p:spTree>
    <p:extLst>
      <p:ext uri="{BB962C8B-B14F-4D97-AF65-F5344CB8AC3E}">
        <p14:creationId xmlns:p14="http://schemas.microsoft.com/office/powerpoint/2010/main" val="657373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909364" y="2807072"/>
            <a:ext cx="2558891" cy="1121141"/>
          </a:xfrm>
          <a:prstGeom prst="rect">
            <a:avLst/>
          </a:prstGeom>
        </p:spPr>
        <p:txBody>
          <a:bodyPr vert="horz" wrap="square" lIns="0" tIns="9525" rIns="0" bIns="0" rtlCol="0">
            <a:spAutoFit/>
          </a:bodyPr>
          <a:lstStyle/>
          <a:p>
            <a:pPr marL="9525" marR="3810" defTabSz="685800">
              <a:lnSpc>
                <a:spcPct val="107100"/>
              </a:lnSpc>
              <a:spcBef>
                <a:spcPts val="75"/>
              </a:spcBef>
              <a:defRPr/>
            </a:pPr>
            <a:r>
              <a:rPr sz="1350" dirty="0">
                <a:solidFill>
                  <a:srgbClr val="FCFCFC"/>
                </a:solidFill>
                <a:latin typeface="Arial"/>
                <a:cs typeface="Arial"/>
              </a:rPr>
              <a:t>In </a:t>
            </a:r>
            <a:r>
              <a:rPr sz="1350" spc="-8" dirty="0">
                <a:solidFill>
                  <a:srgbClr val="FCFCFC"/>
                </a:solidFill>
                <a:latin typeface="Arial"/>
                <a:cs typeface="Arial"/>
              </a:rPr>
              <a:t>response </a:t>
            </a:r>
            <a:r>
              <a:rPr sz="1350" dirty="0">
                <a:solidFill>
                  <a:srgbClr val="FCFCFC"/>
                </a:solidFill>
                <a:latin typeface="Arial"/>
                <a:cs typeface="Arial"/>
              </a:rPr>
              <a:t>to </a:t>
            </a:r>
            <a:r>
              <a:rPr sz="1350" spc="-8" dirty="0">
                <a:solidFill>
                  <a:srgbClr val="FCFCFC"/>
                </a:solidFill>
                <a:latin typeface="Arial"/>
                <a:cs typeface="Arial"/>
              </a:rPr>
              <a:t>increased  geopolitical tensions and Russian  </a:t>
            </a:r>
            <a:r>
              <a:rPr sz="1350" spc="-4" dirty="0">
                <a:solidFill>
                  <a:srgbClr val="FCFCFC"/>
                </a:solidFill>
                <a:latin typeface="Arial"/>
                <a:cs typeface="Arial"/>
              </a:rPr>
              <a:t>threat </a:t>
            </a:r>
            <a:r>
              <a:rPr sz="1350" spc="-8" dirty="0">
                <a:solidFill>
                  <a:srgbClr val="FCFCFC"/>
                </a:solidFill>
                <a:latin typeface="Arial"/>
                <a:cs typeface="Arial"/>
              </a:rPr>
              <a:t>potential, </a:t>
            </a:r>
            <a:r>
              <a:rPr sz="1350" spc="-4" dirty="0">
                <a:solidFill>
                  <a:srgbClr val="FCFCFC"/>
                </a:solidFill>
                <a:latin typeface="Arial"/>
                <a:cs typeface="Arial"/>
              </a:rPr>
              <a:t>CISA created </a:t>
            </a:r>
            <a:r>
              <a:rPr sz="1350" spc="-8" dirty="0">
                <a:solidFill>
                  <a:srgbClr val="FCFCFC"/>
                </a:solidFill>
                <a:latin typeface="Arial"/>
                <a:cs typeface="Arial"/>
              </a:rPr>
              <a:t>the  Shields </a:t>
            </a:r>
            <a:r>
              <a:rPr sz="1350" spc="-4" dirty="0">
                <a:solidFill>
                  <a:srgbClr val="FCFCFC"/>
                </a:solidFill>
                <a:latin typeface="Arial"/>
                <a:cs typeface="Arial"/>
              </a:rPr>
              <a:t>Up site </a:t>
            </a:r>
            <a:r>
              <a:rPr sz="1350" dirty="0">
                <a:solidFill>
                  <a:srgbClr val="FCFCFC"/>
                </a:solidFill>
                <a:latin typeface="Arial"/>
                <a:cs typeface="Arial"/>
              </a:rPr>
              <a:t>to </a:t>
            </a:r>
            <a:r>
              <a:rPr sz="1350" spc="-4" dirty="0">
                <a:solidFill>
                  <a:srgbClr val="FCFCFC"/>
                </a:solidFill>
                <a:latin typeface="Arial"/>
                <a:cs typeface="Arial"/>
              </a:rPr>
              <a:t>promote  </a:t>
            </a:r>
            <a:r>
              <a:rPr sz="1350" spc="-8" dirty="0">
                <a:solidFill>
                  <a:srgbClr val="FCFCFC"/>
                </a:solidFill>
                <a:latin typeface="Arial"/>
                <a:cs typeface="Arial"/>
              </a:rPr>
              <a:t>heightened</a:t>
            </a:r>
            <a:r>
              <a:rPr sz="1350" spc="11" dirty="0">
                <a:solidFill>
                  <a:srgbClr val="FCFCFC"/>
                </a:solidFill>
                <a:latin typeface="Arial"/>
                <a:cs typeface="Arial"/>
              </a:rPr>
              <a:t> </a:t>
            </a:r>
            <a:r>
              <a:rPr sz="1350" spc="-4" dirty="0">
                <a:solidFill>
                  <a:srgbClr val="FCFCFC"/>
                </a:solidFill>
                <a:latin typeface="Arial"/>
                <a:cs typeface="Arial"/>
              </a:rPr>
              <a:t>cybersecurity</a:t>
            </a:r>
            <a:endParaRPr sz="1350" dirty="0">
              <a:solidFill>
                <a:prstClr val="black"/>
              </a:solidFill>
              <a:latin typeface="Arial"/>
              <a:cs typeface="Arial"/>
            </a:endParaRPr>
          </a:p>
        </p:txBody>
      </p:sp>
      <p:sp>
        <p:nvSpPr>
          <p:cNvPr id="11" name="object 11"/>
          <p:cNvSpPr txBox="1"/>
          <p:nvPr/>
        </p:nvSpPr>
        <p:spPr>
          <a:xfrm>
            <a:off x="1909363" y="3907953"/>
            <a:ext cx="2675096" cy="676051"/>
          </a:xfrm>
          <a:prstGeom prst="rect">
            <a:avLst/>
          </a:prstGeom>
        </p:spPr>
        <p:txBody>
          <a:bodyPr vert="horz" wrap="square" lIns="0" tIns="9049" rIns="0" bIns="0" rtlCol="0">
            <a:spAutoFit/>
          </a:bodyPr>
          <a:lstStyle/>
          <a:p>
            <a:pPr marL="9525" marR="3810" defTabSz="685800">
              <a:lnSpc>
                <a:spcPct val="107300"/>
              </a:lnSpc>
              <a:spcBef>
                <a:spcPts val="71"/>
              </a:spcBef>
              <a:defRPr/>
            </a:pPr>
            <a:r>
              <a:rPr sz="1350" spc="-11" dirty="0">
                <a:solidFill>
                  <a:srgbClr val="FCFCFC"/>
                </a:solidFill>
                <a:latin typeface="Arial"/>
                <a:cs typeface="Arial"/>
              </a:rPr>
              <a:t>awareness </a:t>
            </a:r>
            <a:r>
              <a:rPr sz="1350" spc="-8" dirty="0">
                <a:solidFill>
                  <a:srgbClr val="FCFCFC"/>
                </a:solidFill>
                <a:latin typeface="Arial"/>
                <a:cs typeface="Arial"/>
              </a:rPr>
              <a:t>and emphasize near  </a:t>
            </a:r>
            <a:r>
              <a:rPr sz="1350" spc="-4" dirty="0">
                <a:solidFill>
                  <a:srgbClr val="FCFCFC"/>
                </a:solidFill>
                <a:latin typeface="Arial"/>
                <a:cs typeface="Arial"/>
              </a:rPr>
              <a:t>term steps </a:t>
            </a:r>
            <a:r>
              <a:rPr sz="1350" dirty="0">
                <a:solidFill>
                  <a:srgbClr val="FCFCFC"/>
                </a:solidFill>
                <a:latin typeface="Arial"/>
                <a:cs typeface="Arial"/>
              </a:rPr>
              <a:t>to </a:t>
            </a:r>
            <a:r>
              <a:rPr sz="1350" spc="-4" dirty="0">
                <a:solidFill>
                  <a:srgbClr val="FCFCFC"/>
                </a:solidFill>
                <a:latin typeface="Arial"/>
                <a:cs typeface="Arial"/>
              </a:rPr>
              <a:t>improve </a:t>
            </a:r>
            <a:r>
              <a:rPr sz="1350" spc="-8" dirty="0">
                <a:solidFill>
                  <a:srgbClr val="FCFCFC"/>
                </a:solidFill>
                <a:latin typeface="Arial"/>
                <a:cs typeface="Arial"/>
              </a:rPr>
              <a:t>resiliency for  any </a:t>
            </a:r>
            <a:r>
              <a:rPr sz="1350" spc="-4" dirty="0">
                <a:solidFill>
                  <a:srgbClr val="FCFCFC"/>
                </a:solidFill>
                <a:latin typeface="Arial"/>
                <a:cs typeface="Arial"/>
              </a:rPr>
              <a:t>U.S.</a:t>
            </a:r>
            <a:r>
              <a:rPr sz="1350" spc="8" dirty="0">
                <a:solidFill>
                  <a:srgbClr val="FCFCFC"/>
                </a:solidFill>
                <a:latin typeface="Arial"/>
                <a:cs typeface="Arial"/>
              </a:rPr>
              <a:t> </a:t>
            </a:r>
            <a:r>
              <a:rPr sz="1350" spc="-8" dirty="0">
                <a:solidFill>
                  <a:srgbClr val="FCFCFC"/>
                </a:solidFill>
                <a:latin typeface="Arial"/>
                <a:cs typeface="Arial"/>
              </a:rPr>
              <a:t>Organization</a:t>
            </a:r>
            <a:endParaRPr sz="1350" dirty="0">
              <a:solidFill>
                <a:prstClr val="black"/>
              </a:solidFill>
              <a:latin typeface="Arial"/>
              <a:cs typeface="Arial"/>
            </a:endParaRPr>
          </a:p>
        </p:txBody>
      </p:sp>
      <p:sp>
        <p:nvSpPr>
          <p:cNvPr id="12" name="object 12"/>
          <p:cNvSpPr txBox="1"/>
          <p:nvPr/>
        </p:nvSpPr>
        <p:spPr>
          <a:xfrm>
            <a:off x="2040255" y="2263881"/>
            <a:ext cx="2647474" cy="240931"/>
          </a:xfrm>
          <a:prstGeom prst="rect">
            <a:avLst/>
          </a:prstGeom>
        </p:spPr>
        <p:txBody>
          <a:bodyPr vert="horz" wrap="square" lIns="0" tIns="10001" rIns="0" bIns="0" rtlCol="0">
            <a:spAutoFit/>
          </a:bodyPr>
          <a:lstStyle/>
          <a:p>
            <a:pPr marL="9525" defTabSz="685800">
              <a:spcBef>
                <a:spcPts val="79"/>
              </a:spcBef>
              <a:defRPr/>
            </a:pPr>
            <a:r>
              <a:rPr sz="1500" dirty="0">
                <a:solidFill>
                  <a:srgbClr val="005287"/>
                </a:solidFill>
                <a:latin typeface="Franklin Gothic Medium"/>
                <a:cs typeface="Franklin Gothic Medium"/>
              </a:rPr>
              <a:t>New </a:t>
            </a:r>
            <a:r>
              <a:rPr sz="1500" spc="-8" dirty="0">
                <a:solidFill>
                  <a:srgbClr val="005287"/>
                </a:solidFill>
                <a:latin typeface="Franklin Gothic Medium"/>
                <a:cs typeface="Franklin Gothic Medium"/>
              </a:rPr>
              <a:t>Webpage </a:t>
            </a:r>
            <a:r>
              <a:rPr sz="1500" spc="-4" dirty="0">
                <a:solidFill>
                  <a:srgbClr val="005287"/>
                </a:solidFill>
                <a:latin typeface="Franklin Gothic Medium"/>
                <a:cs typeface="Franklin Gothic Medium"/>
              </a:rPr>
              <a:t>on</a:t>
            </a:r>
            <a:r>
              <a:rPr sz="1500" spc="-60" dirty="0">
                <a:solidFill>
                  <a:srgbClr val="005287"/>
                </a:solidFill>
                <a:latin typeface="Franklin Gothic Medium"/>
                <a:cs typeface="Franklin Gothic Medium"/>
              </a:rPr>
              <a:t> </a:t>
            </a:r>
            <a:r>
              <a:rPr sz="1500" spc="-4" dirty="0">
                <a:solidFill>
                  <a:srgbClr val="005287"/>
                </a:solidFill>
                <a:latin typeface="Franklin Gothic Medium"/>
                <a:cs typeface="Franklin Gothic Medium"/>
                <a:hlinkClick r:id="rId2"/>
              </a:rPr>
              <a:t>www.CISA.gov</a:t>
            </a:r>
            <a:endParaRPr sz="1500" dirty="0">
              <a:solidFill>
                <a:prstClr val="black"/>
              </a:solidFill>
              <a:latin typeface="Franklin Gothic Medium"/>
              <a:cs typeface="Franklin Gothic Medium"/>
            </a:endParaRPr>
          </a:p>
        </p:txBody>
      </p:sp>
      <p:sp>
        <p:nvSpPr>
          <p:cNvPr id="13" name="object 13"/>
          <p:cNvSpPr txBox="1"/>
          <p:nvPr/>
        </p:nvSpPr>
        <p:spPr>
          <a:xfrm>
            <a:off x="6096000" y="3659886"/>
            <a:ext cx="3881914" cy="1131079"/>
          </a:xfrm>
          <a:prstGeom prst="rect">
            <a:avLst/>
          </a:prstGeom>
          <a:solidFill>
            <a:srgbClr val="FCFCFC"/>
          </a:solidFill>
          <a:ln w="76200">
            <a:solidFill>
              <a:srgbClr val="005287"/>
            </a:solidFill>
          </a:ln>
        </p:spPr>
        <p:txBody>
          <a:bodyPr vert="horz" wrap="square" lIns="0" tIns="0" rIns="0" bIns="0" rtlCol="0">
            <a:spAutoFit/>
          </a:bodyPr>
          <a:lstStyle/>
          <a:p>
            <a:pPr defTabSz="685800">
              <a:defRPr/>
            </a:pPr>
            <a:endParaRPr sz="1950" dirty="0">
              <a:solidFill>
                <a:prstClr val="black"/>
              </a:solidFill>
              <a:latin typeface="Times New Roman"/>
              <a:cs typeface="Times New Roman"/>
            </a:endParaRPr>
          </a:p>
          <a:p>
            <a:pPr marL="181451" marR="175259" defTabSz="685800">
              <a:defRPr/>
            </a:pPr>
            <a:r>
              <a:rPr sz="1350" spc="-4" dirty="0">
                <a:solidFill>
                  <a:srgbClr val="030303"/>
                </a:solidFill>
                <a:latin typeface="Franklin Gothic Book"/>
                <a:cs typeface="Franklin Gothic Book"/>
              </a:rPr>
              <a:t>All organizations should </a:t>
            </a:r>
            <a:r>
              <a:rPr sz="1350" spc="4" dirty="0">
                <a:solidFill>
                  <a:srgbClr val="030303"/>
                </a:solidFill>
                <a:latin typeface="Franklin Gothic Book"/>
                <a:cs typeface="Franklin Gothic Book"/>
              </a:rPr>
              <a:t>report </a:t>
            </a:r>
            <a:r>
              <a:rPr sz="1350" spc="-4" dirty="0">
                <a:solidFill>
                  <a:srgbClr val="030303"/>
                </a:solidFill>
                <a:latin typeface="Franklin Gothic Book"/>
                <a:cs typeface="Franklin Gothic Book"/>
              </a:rPr>
              <a:t>incidents and  anomalous activity </a:t>
            </a:r>
            <a:r>
              <a:rPr sz="1350" spc="-11" dirty="0">
                <a:solidFill>
                  <a:srgbClr val="030303"/>
                </a:solidFill>
                <a:latin typeface="Franklin Gothic Book"/>
                <a:cs typeface="Franklin Gothic Book"/>
              </a:rPr>
              <a:t>to </a:t>
            </a:r>
            <a:r>
              <a:rPr sz="1350" dirty="0">
                <a:solidFill>
                  <a:srgbClr val="2778AC"/>
                </a:solidFill>
                <a:latin typeface="Franklin Gothic Book"/>
                <a:cs typeface="Franklin Gothic Book"/>
              </a:rPr>
              <a:t>CISA </a:t>
            </a:r>
            <a:r>
              <a:rPr sz="1350" spc="-4" dirty="0">
                <a:solidFill>
                  <a:srgbClr val="030303"/>
                </a:solidFill>
                <a:latin typeface="Franklin Gothic Book"/>
                <a:cs typeface="Franklin Gothic Book"/>
              </a:rPr>
              <a:t>and/or the FBI via  </a:t>
            </a:r>
            <a:r>
              <a:rPr sz="1350" spc="-8" dirty="0">
                <a:solidFill>
                  <a:srgbClr val="030303"/>
                </a:solidFill>
                <a:latin typeface="Franklin Gothic Book"/>
                <a:cs typeface="Franklin Gothic Book"/>
              </a:rPr>
              <a:t>your </a:t>
            </a:r>
            <a:r>
              <a:rPr sz="1350" spc="-4" dirty="0">
                <a:solidFill>
                  <a:srgbClr val="2778AC"/>
                </a:solidFill>
                <a:latin typeface="Franklin Gothic Book"/>
                <a:cs typeface="Franklin Gothic Book"/>
              </a:rPr>
              <a:t>local FBI field </a:t>
            </a:r>
            <a:r>
              <a:rPr sz="1350" spc="4" dirty="0">
                <a:solidFill>
                  <a:srgbClr val="2778AC"/>
                </a:solidFill>
                <a:latin typeface="Franklin Gothic Book"/>
                <a:cs typeface="Franklin Gothic Book"/>
              </a:rPr>
              <a:t>office </a:t>
            </a:r>
            <a:r>
              <a:rPr sz="1350" dirty="0">
                <a:solidFill>
                  <a:srgbClr val="030303"/>
                </a:solidFill>
                <a:latin typeface="Franklin Gothic Book"/>
                <a:cs typeface="Franklin Gothic Book"/>
              </a:rPr>
              <a:t>or </a:t>
            </a:r>
            <a:r>
              <a:rPr sz="1350" spc="-4" dirty="0">
                <a:solidFill>
                  <a:srgbClr val="030303"/>
                </a:solidFill>
                <a:latin typeface="Franklin Gothic Book"/>
                <a:cs typeface="Franklin Gothic Book"/>
              </a:rPr>
              <a:t>the </a:t>
            </a:r>
            <a:r>
              <a:rPr sz="1350" dirty="0">
                <a:solidFill>
                  <a:srgbClr val="030303"/>
                </a:solidFill>
                <a:latin typeface="Franklin Gothic Book"/>
                <a:cs typeface="Franklin Gothic Book"/>
              </a:rPr>
              <a:t>FBI’s </a:t>
            </a:r>
            <a:r>
              <a:rPr sz="1350" spc="-19" dirty="0">
                <a:solidFill>
                  <a:srgbClr val="030303"/>
                </a:solidFill>
                <a:latin typeface="Franklin Gothic Book"/>
                <a:cs typeface="Franklin Gothic Book"/>
              </a:rPr>
              <a:t>24/7  </a:t>
            </a:r>
            <a:r>
              <a:rPr sz="1350" spc="-8" dirty="0">
                <a:solidFill>
                  <a:srgbClr val="030303"/>
                </a:solidFill>
                <a:latin typeface="Franklin Gothic Book"/>
                <a:cs typeface="Franklin Gothic Book"/>
              </a:rPr>
              <a:t>CyWatch </a:t>
            </a:r>
            <a:r>
              <a:rPr sz="1350" spc="-4" dirty="0">
                <a:solidFill>
                  <a:srgbClr val="030303"/>
                </a:solidFill>
                <a:latin typeface="Franklin Gothic Book"/>
                <a:cs typeface="Franklin Gothic Book"/>
              </a:rPr>
              <a:t>at (855) </a:t>
            </a:r>
            <a:r>
              <a:rPr sz="1350" spc="-11" dirty="0">
                <a:solidFill>
                  <a:srgbClr val="030303"/>
                </a:solidFill>
                <a:latin typeface="Franklin Gothic Book"/>
                <a:cs typeface="Franklin Gothic Book"/>
              </a:rPr>
              <a:t>292-3937 </a:t>
            </a:r>
            <a:r>
              <a:rPr sz="1350" dirty="0">
                <a:solidFill>
                  <a:srgbClr val="030303"/>
                </a:solidFill>
                <a:latin typeface="Franklin Gothic Book"/>
                <a:cs typeface="Franklin Gothic Book"/>
              </a:rPr>
              <a:t>or</a:t>
            </a:r>
            <a:r>
              <a:rPr sz="1350" spc="-19" dirty="0">
                <a:solidFill>
                  <a:srgbClr val="030303"/>
                </a:solidFill>
                <a:latin typeface="Franklin Gothic Book"/>
                <a:cs typeface="Franklin Gothic Book"/>
              </a:rPr>
              <a:t> </a:t>
            </a:r>
            <a:r>
              <a:rPr sz="1350" spc="-11" dirty="0">
                <a:solidFill>
                  <a:srgbClr val="2778AC"/>
                </a:solidFill>
                <a:latin typeface="Franklin Gothic Book"/>
                <a:cs typeface="Franklin Gothic Book"/>
                <a:hlinkClick r:id="rId3"/>
              </a:rPr>
              <a:t>CyWatch@fbi.gov</a:t>
            </a:r>
            <a:r>
              <a:rPr sz="1350" spc="-11" dirty="0">
                <a:solidFill>
                  <a:srgbClr val="030303"/>
                </a:solidFill>
                <a:latin typeface="Franklin Gothic Book"/>
                <a:cs typeface="Franklin Gothic Book"/>
                <a:hlinkClick r:id="rId3"/>
              </a:rPr>
              <a:t>.</a:t>
            </a:r>
            <a:endParaRPr sz="1350" dirty="0">
              <a:solidFill>
                <a:prstClr val="black"/>
              </a:solidFill>
              <a:latin typeface="Franklin Gothic Book"/>
              <a:cs typeface="Franklin Gothic Book"/>
            </a:endParaRPr>
          </a:p>
        </p:txBody>
      </p:sp>
      <p:sp>
        <p:nvSpPr>
          <p:cNvPr id="15" name="object 15"/>
          <p:cNvSpPr txBox="1"/>
          <p:nvPr/>
        </p:nvSpPr>
        <p:spPr>
          <a:xfrm>
            <a:off x="5385554" y="1464340"/>
            <a:ext cx="4707731" cy="425116"/>
          </a:xfrm>
          <a:prstGeom prst="rect">
            <a:avLst/>
          </a:prstGeom>
        </p:spPr>
        <p:txBody>
          <a:bodyPr vert="horz" wrap="square" lIns="0" tIns="9525" rIns="0" bIns="0" rtlCol="0">
            <a:spAutoFit/>
          </a:bodyPr>
          <a:lstStyle/>
          <a:p>
            <a:pPr marL="138589" marR="3810" indent="-129540" defTabSz="685800">
              <a:spcBef>
                <a:spcPts val="75"/>
              </a:spcBef>
              <a:buClr>
                <a:srgbClr val="AFB0B3"/>
              </a:buClr>
              <a:buFont typeface="Wingdings"/>
              <a:buChar char=""/>
              <a:tabLst>
                <a:tab pos="139065" algn="l"/>
              </a:tabLst>
              <a:defRPr/>
            </a:pPr>
            <a:r>
              <a:rPr sz="1350" spc="-4" dirty="0">
                <a:solidFill>
                  <a:srgbClr val="6C6C6C"/>
                </a:solidFill>
                <a:latin typeface="Arial"/>
                <a:cs typeface="Arial"/>
              </a:rPr>
              <a:t>CISA </a:t>
            </a:r>
            <a:r>
              <a:rPr sz="1350" spc="-8" dirty="0">
                <a:solidFill>
                  <a:srgbClr val="6C6C6C"/>
                </a:solidFill>
                <a:latin typeface="Arial"/>
                <a:cs typeface="Arial"/>
              </a:rPr>
              <a:t>continues </a:t>
            </a:r>
            <a:r>
              <a:rPr sz="1350" dirty="0">
                <a:solidFill>
                  <a:srgbClr val="6C6C6C"/>
                </a:solidFill>
                <a:latin typeface="Arial"/>
                <a:cs typeface="Arial"/>
              </a:rPr>
              <a:t>to </a:t>
            </a:r>
            <a:r>
              <a:rPr sz="1350" spc="-8" dirty="0">
                <a:solidFill>
                  <a:srgbClr val="6C6C6C"/>
                </a:solidFill>
                <a:latin typeface="Arial"/>
                <a:cs typeface="Arial"/>
              </a:rPr>
              <a:t>conduct extensive outreach </a:t>
            </a:r>
            <a:r>
              <a:rPr sz="1350" dirty="0">
                <a:solidFill>
                  <a:srgbClr val="6C6C6C"/>
                </a:solidFill>
                <a:latin typeface="Arial"/>
                <a:cs typeface="Arial"/>
              </a:rPr>
              <a:t>to </a:t>
            </a:r>
            <a:r>
              <a:rPr sz="1350" spc="-8" dirty="0">
                <a:solidFill>
                  <a:srgbClr val="6C6C6C"/>
                </a:solidFill>
                <a:latin typeface="Arial"/>
                <a:cs typeface="Arial"/>
              </a:rPr>
              <a:t>emphasize  </a:t>
            </a:r>
            <a:r>
              <a:rPr sz="1350" spc="-4" dirty="0">
                <a:solidFill>
                  <a:srgbClr val="6C6C6C"/>
                </a:solidFill>
                <a:latin typeface="Arial"/>
                <a:cs typeface="Arial"/>
              </a:rPr>
              <a:t>importance of </a:t>
            </a:r>
            <a:r>
              <a:rPr sz="1350" spc="-8" dirty="0">
                <a:solidFill>
                  <a:srgbClr val="6C6C6C"/>
                </a:solidFill>
                <a:latin typeface="Arial"/>
                <a:cs typeface="Arial"/>
              </a:rPr>
              <a:t>remaining</a:t>
            </a:r>
            <a:r>
              <a:rPr sz="1350" spc="38" dirty="0">
                <a:solidFill>
                  <a:srgbClr val="6C6C6C"/>
                </a:solidFill>
                <a:latin typeface="Arial"/>
                <a:cs typeface="Arial"/>
              </a:rPr>
              <a:t> </a:t>
            </a:r>
            <a:r>
              <a:rPr sz="1350" spc="-8" dirty="0">
                <a:solidFill>
                  <a:srgbClr val="6C6C6C"/>
                </a:solidFill>
                <a:latin typeface="Arial"/>
                <a:cs typeface="Arial"/>
              </a:rPr>
              <a:t>vigilant</a:t>
            </a:r>
            <a:endParaRPr sz="1350" dirty="0">
              <a:solidFill>
                <a:prstClr val="black"/>
              </a:solidFill>
              <a:latin typeface="Arial"/>
              <a:cs typeface="Arial"/>
            </a:endParaRPr>
          </a:p>
        </p:txBody>
      </p:sp>
      <p:sp>
        <p:nvSpPr>
          <p:cNvPr id="16" name="object 16"/>
          <p:cNvSpPr txBox="1"/>
          <p:nvPr/>
        </p:nvSpPr>
        <p:spPr>
          <a:xfrm>
            <a:off x="5385611" y="2233636"/>
            <a:ext cx="4832033" cy="425116"/>
          </a:xfrm>
          <a:prstGeom prst="rect">
            <a:avLst/>
          </a:prstGeom>
        </p:spPr>
        <p:txBody>
          <a:bodyPr vert="horz" wrap="square" lIns="0" tIns="9525" rIns="0" bIns="0" rtlCol="0">
            <a:spAutoFit/>
          </a:bodyPr>
          <a:lstStyle/>
          <a:p>
            <a:pPr marL="138589" marR="3810" indent="-129540" defTabSz="685800">
              <a:spcBef>
                <a:spcPts val="75"/>
              </a:spcBef>
              <a:buClr>
                <a:srgbClr val="AFB0B3"/>
              </a:buClr>
              <a:buFont typeface="Wingdings"/>
              <a:buChar char=""/>
              <a:tabLst>
                <a:tab pos="139065" algn="l"/>
              </a:tabLst>
              <a:defRPr/>
            </a:pPr>
            <a:r>
              <a:rPr sz="1350" spc="-8" dirty="0">
                <a:solidFill>
                  <a:srgbClr val="6C6C6C"/>
                </a:solidFill>
                <a:latin typeface="Arial"/>
                <a:cs typeface="Arial"/>
              </a:rPr>
              <a:t>Encourage </a:t>
            </a:r>
            <a:r>
              <a:rPr sz="1350" spc="-4" dirty="0">
                <a:solidFill>
                  <a:srgbClr val="6C6C6C"/>
                </a:solidFill>
                <a:latin typeface="Arial"/>
                <a:cs typeface="Arial"/>
              </a:rPr>
              <a:t>all </a:t>
            </a:r>
            <a:r>
              <a:rPr sz="1350" spc="-8" dirty="0">
                <a:solidFill>
                  <a:srgbClr val="6C6C6C"/>
                </a:solidFill>
                <a:latin typeface="Arial"/>
                <a:cs typeface="Arial"/>
              </a:rPr>
              <a:t>stakeholders </a:t>
            </a:r>
            <a:r>
              <a:rPr sz="1350" dirty="0">
                <a:solidFill>
                  <a:srgbClr val="6C6C6C"/>
                </a:solidFill>
                <a:latin typeface="Arial"/>
                <a:cs typeface="Arial"/>
              </a:rPr>
              <a:t>to </a:t>
            </a:r>
            <a:r>
              <a:rPr sz="1350" spc="-4" dirty="0">
                <a:solidFill>
                  <a:srgbClr val="6C6C6C"/>
                </a:solidFill>
                <a:latin typeface="Arial"/>
                <a:cs typeface="Arial"/>
              </a:rPr>
              <a:t>take proactive stance </a:t>
            </a:r>
            <a:r>
              <a:rPr sz="1350" dirty="0">
                <a:solidFill>
                  <a:srgbClr val="6C6C6C"/>
                </a:solidFill>
                <a:latin typeface="Arial"/>
                <a:cs typeface="Arial"/>
              </a:rPr>
              <a:t>to </a:t>
            </a:r>
            <a:r>
              <a:rPr sz="1350" spc="-8" dirty="0">
                <a:solidFill>
                  <a:srgbClr val="6C6C6C"/>
                </a:solidFill>
                <a:latin typeface="Arial"/>
                <a:cs typeface="Arial"/>
              </a:rPr>
              <a:t>ensure  resiliency </a:t>
            </a:r>
            <a:r>
              <a:rPr sz="1350" spc="-4" dirty="0">
                <a:solidFill>
                  <a:srgbClr val="6C6C6C"/>
                </a:solidFill>
                <a:latin typeface="Arial"/>
                <a:cs typeface="Arial"/>
              </a:rPr>
              <a:t>in the </a:t>
            </a:r>
            <a:r>
              <a:rPr sz="1350" spc="-8" dirty="0">
                <a:solidFill>
                  <a:srgbClr val="6C6C6C"/>
                </a:solidFill>
                <a:latin typeface="Arial"/>
                <a:cs typeface="Arial"/>
              </a:rPr>
              <a:t>event </a:t>
            </a:r>
            <a:r>
              <a:rPr sz="1350" spc="-4" dirty="0">
                <a:solidFill>
                  <a:srgbClr val="6C6C6C"/>
                </a:solidFill>
                <a:latin typeface="Arial"/>
                <a:cs typeface="Arial"/>
              </a:rPr>
              <a:t>of </a:t>
            </a:r>
            <a:r>
              <a:rPr sz="1350" dirty="0">
                <a:solidFill>
                  <a:srgbClr val="6C6C6C"/>
                </a:solidFill>
                <a:latin typeface="Arial"/>
                <a:cs typeface="Arial"/>
              </a:rPr>
              <a:t>a </a:t>
            </a:r>
            <a:r>
              <a:rPr sz="1350" spc="-8" dirty="0">
                <a:solidFill>
                  <a:srgbClr val="6C6C6C"/>
                </a:solidFill>
                <a:latin typeface="Arial"/>
                <a:cs typeface="Arial"/>
              </a:rPr>
              <a:t>cyber</a:t>
            </a:r>
            <a:r>
              <a:rPr sz="1350" spc="64" dirty="0">
                <a:solidFill>
                  <a:srgbClr val="6C6C6C"/>
                </a:solidFill>
                <a:latin typeface="Arial"/>
                <a:cs typeface="Arial"/>
              </a:rPr>
              <a:t> </a:t>
            </a:r>
            <a:r>
              <a:rPr sz="1350" spc="-8" dirty="0">
                <a:solidFill>
                  <a:srgbClr val="6C6C6C"/>
                </a:solidFill>
                <a:latin typeface="Arial"/>
                <a:cs typeface="Arial"/>
              </a:rPr>
              <a:t>incident</a:t>
            </a:r>
            <a:endParaRPr sz="1350" dirty="0">
              <a:solidFill>
                <a:prstClr val="black"/>
              </a:solidFill>
              <a:latin typeface="Arial"/>
              <a:cs typeface="Arial"/>
            </a:endParaRPr>
          </a:p>
        </p:txBody>
      </p:sp>
      <p:sp>
        <p:nvSpPr>
          <p:cNvPr id="17" name="object 17"/>
          <p:cNvSpPr txBox="1"/>
          <p:nvPr/>
        </p:nvSpPr>
        <p:spPr>
          <a:xfrm>
            <a:off x="5385439" y="3002935"/>
            <a:ext cx="3685699" cy="217367"/>
          </a:xfrm>
          <a:prstGeom prst="rect">
            <a:avLst/>
          </a:prstGeom>
        </p:spPr>
        <p:txBody>
          <a:bodyPr vert="horz" wrap="square" lIns="0" tIns="9525" rIns="0" bIns="0" rtlCol="0">
            <a:spAutoFit/>
          </a:bodyPr>
          <a:lstStyle/>
          <a:p>
            <a:pPr marL="138589" indent="-129540" defTabSz="685800">
              <a:spcBef>
                <a:spcPts val="75"/>
              </a:spcBef>
              <a:buClr>
                <a:srgbClr val="AFB0B3"/>
              </a:buClr>
              <a:buFont typeface="Wingdings"/>
              <a:buChar char=""/>
              <a:tabLst>
                <a:tab pos="139065" algn="l"/>
              </a:tabLst>
              <a:defRPr/>
            </a:pPr>
            <a:r>
              <a:rPr sz="1350" spc="-8" dirty="0">
                <a:solidFill>
                  <a:srgbClr val="6C6C6C"/>
                </a:solidFill>
                <a:latin typeface="Arial"/>
                <a:cs typeface="Arial"/>
              </a:rPr>
              <a:t>Learn </a:t>
            </a:r>
            <a:r>
              <a:rPr sz="1350" spc="-4" dirty="0">
                <a:solidFill>
                  <a:srgbClr val="6C6C6C"/>
                </a:solidFill>
                <a:latin typeface="Arial"/>
                <a:cs typeface="Arial"/>
              </a:rPr>
              <a:t>more at:</a:t>
            </a:r>
            <a:r>
              <a:rPr sz="1350" dirty="0">
                <a:solidFill>
                  <a:srgbClr val="6C6C6C"/>
                </a:solidFill>
                <a:latin typeface="Arial"/>
                <a:cs typeface="Arial"/>
              </a:rPr>
              <a:t> </a:t>
            </a:r>
            <a:r>
              <a:rPr sz="1350" spc="-8" dirty="0">
                <a:solidFill>
                  <a:srgbClr val="0057B5"/>
                </a:solidFill>
                <a:latin typeface="Arial"/>
                <a:cs typeface="Arial"/>
              </a:rPr>
              <a:t>https</a:t>
            </a:r>
            <a:r>
              <a:rPr sz="1350" spc="-8" dirty="0">
                <a:solidFill>
                  <a:srgbClr val="0057B5"/>
                </a:solidFill>
                <a:latin typeface="Arial"/>
                <a:cs typeface="Arial"/>
                <a:hlinkClick r:id="rId4"/>
              </a:rPr>
              <a:t>://www.cisa.gov/shields-up</a:t>
            </a:r>
            <a:endParaRPr sz="1350" dirty="0">
              <a:solidFill>
                <a:prstClr val="black"/>
              </a:solidFill>
              <a:latin typeface="Arial"/>
              <a:cs typeface="Arial"/>
            </a:endParaRPr>
          </a:p>
        </p:txBody>
      </p:sp>
      <p:sp>
        <p:nvSpPr>
          <p:cNvPr id="18" name="object 18"/>
          <p:cNvSpPr txBox="1">
            <a:spLocks noGrp="1"/>
          </p:cNvSpPr>
          <p:nvPr>
            <p:ph type="title"/>
          </p:nvPr>
        </p:nvSpPr>
        <p:spPr>
          <a:xfrm>
            <a:off x="1524002" y="1275387"/>
            <a:ext cx="6857999" cy="1240724"/>
          </a:xfrm>
          <a:prstGeom prst="rect">
            <a:avLst/>
          </a:prstGeom>
        </p:spPr>
        <p:txBody>
          <a:bodyPr vert="horz" wrap="square" lIns="0" tIns="9525" rIns="0" bIns="0" rtlCol="0" anchor="ctr">
            <a:spAutoFit/>
          </a:bodyPr>
          <a:lstStyle/>
          <a:p>
            <a:pPr marL="9525">
              <a:spcBef>
                <a:spcPts val="75"/>
              </a:spcBef>
            </a:pPr>
            <a:r>
              <a:rPr dirty="0"/>
              <a:t>Maintaining Vigilance During Increased </a:t>
            </a:r>
            <a:r>
              <a:rPr spc="4" dirty="0"/>
              <a:t>Threat</a:t>
            </a:r>
            <a:r>
              <a:rPr spc="-90" dirty="0"/>
              <a:t> </a:t>
            </a:r>
            <a:r>
              <a:rPr spc="-4" dirty="0"/>
              <a:t>Potential</a:t>
            </a:r>
          </a:p>
        </p:txBody>
      </p:sp>
      <p:sp>
        <p:nvSpPr>
          <p:cNvPr id="20" name="object 20"/>
          <p:cNvSpPr txBox="1"/>
          <p:nvPr/>
        </p:nvSpPr>
        <p:spPr>
          <a:xfrm>
            <a:off x="9656386" y="960183"/>
            <a:ext cx="642938" cy="148117"/>
          </a:xfrm>
          <a:prstGeom prst="rect">
            <a:avLst/>
          </a:prstGeom>
        </p:spPr>
        <p:txBody>
          <a:bodyPr vert="horz" wrap="square" lIns="0" tIns="9525" rIns="0" bIns="0" rtlCol="0">
            <a:spAutoFit/>
          </a:bodyPr>
          <a:lstStyle/>
          <a:p>
            <a:pPr marL="9525" defTabSz="685800">
              <a:spcBef>
                <a:spcPts val="75"/>
              </a:spcBef>
              <a:defRPr/>
            </a:pPr>
            <a:r>
              <a:rPr sz="900" b="1" spc="-4" dirty="0">
                <a:solidFill>
                  <a:srgbClr val="FFFFFF"/>
                </a:solidFill>
                <a:latin typeface="Arial"/>
                <a:cs typeface="Arial"/>
              </a:rPr>
              <a:t>TLP:WHITE</a:t>
            </a:r>
            <a:endParaRPr sz="900" dirty="0">
              <a:solidFill>
                <a:prstClr val="black"/>
              </a:solidFill>
              <a:latin typeface="Arial"/>
              <a:cs typeface="Arial"/>
            </a:endParaRPr>
          </a:p>
        </p:txBody>
      </p:sp>
      <p:sp>
        <p:nvSpPr>
          <p:cNvPr id="21" name="object 21"/>
          <p:cNvSpPr txBox="1"/>
          <p:nvPr/>
        </p:nvSpPr>
        <p:spPr>
          <a:xfrm>
            <a:off x="9028570" y="5461261"/>
            <a:ext cx="667226" cy="253916"/>
          </a:xfrm>
          <a:prstGeom prst="rect">
            <a:avLst/>
          </a:prstGeom>
        </p:spPr>
        <p:txBody>
          <a:bodyPr vert="horz" wrap="square" lIns="0" tIns="0" rIns="0" bIns="0" rtlCol="0">
            <a:spAutoFit/>
          </a:bodyPr>
          <a:lstStyle/>
          <a:p>
            <a:pPr marL="139541" defTabSz="685800">
              <a:defRPr/>
            </a:pPr>
            <a:r>
              <a:rPr sz="825" b="1" spc="-4" dirty="0">
                <a:solidFill>
                  <a:srgbClr val="5A5B5D"/>
                </a:solidFill>
                <a:latin typeface="Arial"/>
                <a:cs typeface="Arial"/>
              </a:rPr>
              <a:t>J.D.</a:t>
            </a:r>
            <a:r>
              <a:rPr sz="825" b="1" spc="-64" dirty="0">
                <a:solidFill>
                  <a:srgbClr val="5A5B5D"/>
                </a:solidFill>
                <a:latin typeface="Arial"/>
                <a:cs typeface="Arial"/>
              </a:rPr>
              <a:t> </a:t>
            </a:r>
            <a:r>
              <a:rPr sz="825" b="1" spc="-4" dirty="0">
                <a:solidFill>
                  <a:srgbClr val="5A5B5D"/>
                </a:solidFill>
                <a:latin typeface="Arial"/>
                <a:cs typeface="Arial"/>
              </a:rPr>
              <a:t>Henry</a:t>
            </a:r>
            <a:endParaRPr sz="825" dirty="0">
              <a:solidFill>
                <a:prstClr val="black"/>
              </a:solidFill>
              <a:latin typeface="Arial"/>
              <a:cs typeface="Arial"/>
            </a:endParaRPr>
          </a:p>
          <a:p>
            <a:pPr marL="9525" defTabSz="685800">
              <a:defRPr/>
            </a:pPr>
            <a:r>
              <a:rPr sz="825" spc="-4" dirty="0">
                <a:solidFill>
                  <a:srgbClr val="5A5B5D"/>
                </a:solidFill>
                <a:latin typeface="Arial"/>
                <a:cs typeface="Arial"/>
              </a:rPr>
              <a:t>April 18,</a:t>
            </a:r>
            <a:r>
              <a:rPr sz="825" spc="-60" dirty="0">
                <a:solidFill>
                  <a:srgbClr val="5A5B5D"/>
                </a:solidFill>
                <a:latin typeface="Arial"/>
                <a:cs typeface="Arial"/>
              </a:rPr>
              <a:t> </a:t>
            </a:r>
            <a:r>
              <a:rPr sz="825" spc="-4" dirty="0">
                <a:solidFill>
                  <a:srgbClr val="5A5B5D"/>
                </a:solidFill>
                <a:latin typeface="Arial"/>
                <a:cs typeface="Arial"/>
              </a:rPr>
              <a:t>2022</a:t>
            </a:r>
            <a:endParaRPr sz="825" dirty="0">
              <a:solidFill>
                <a:prstClr val="black"/>
              </a:solidFill>
              <a:latin typeface="Arial"/>
              <a:cs typeface="Arial"/>
            </a:endParaRPr>
          </a:p>
        </p:txBody>
      </p:sp>
      <p:sp>
        <p:nvSpPr>
          <p:cNvPr id="22" name="object 22"/>
          <p:cNvSpPr txBox="1"/>
          <p:nvPr/>
        </p:nvSpPr>
        <p:spPr>
          <a:xfrm>
            <a:off x="10003537" y="5516301"/>
            <a:ext cx="147161" cy="141064"/>
          </a:xfrm>
          <a:prstGeom prst="rect">
            <a:avLst/>
          </a:prstGeom>
        </p:spPr>
        <p:txBody>
          <a:bodyPr vert="horz" wrap="square" lIns="0" tIns="0" rIns="0" bIns="0" rtlCol="0">
            <a:spAutoFit/>
          </a:bodyPr>
          <a:lstStyle/>
          <a:p>
            <a:pPr marL="9525" defTabSz="685800">
              <a:lnSpc>
                <a:spcPts val="1069"/>
              </a:lnSpc>
              <a:defRPr/>
            </a:pPr>
            <a:r>
              <a:rPr sz="900" b="1" dirty="0">
                <a:solidFill>
                  <a:srgbClr val="5A5B5D"/>
                </a:solidFill>
                <a:latin typeface="Arial"/>
                <a:cs typeface="Arial"/>
              </a:rPr>
              <a:t>10</a:t>
            </a:r>
            <a:endParaRPr sz="900" dirty="0">
              <a:solidFill>
                <a:prstClr val="black"/>
              </a:solidFill>
              <a:latin typeface="Arial"/>
              <a:cs typeface="Arial"/>
            </a:endParaRPr>
          </a:p>
        </p:txBody>
      </p:sp>
      <p:pic>
        <p:nvPicPr>
          <p:cNvPr id="23" name="Picture 2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10623" y="0"/>
            <a:ext cx="9263884" cy="6400800"/>
          </a:xfrm>
          <a:prstGeom prst="rect">
            <a:avLst/>
          </a:prstGeom>
        </p:spPr>
      </p:pic>
    </p:spTree>
    <p:extLst>
      <p:ext uri="{BB962C8B-B14F-4D97-AF65-F5344CB8AC3E}">
        <p14:creationId xmlns:p14="http://schemas.microsoft.com/office/powerpoint/2010/main" val="1875519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Slide title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1999" cy="6805712"/>
          </a:xfrm>
          <a:prstGeom prst="rect">
            <a:avLst/>
          </a:prstGeom>
        </p:spPr>
      </p:pic>
      <p:sp>
        <p:nvSpPr>
          <p:cNvPr id="6" name="Left Arrow 5">
            <a:extLst>
              <a:ext uri="{C183D7F6-B498-43B3-948B-1728B52AA6E4}">
                <adec:decorative xmlns:adec="http://schemas.microsoft.com/office/drawing/2017/decorative" val="1"/>
              </a:ext>
            </a:extLst>
          </p:cNvPr>
          <p:cNvSpPr/>
          <p:nvPr/>
        </p:nvSpPr>
        <p:spPr>
          <a:xfrm>
            <a:off x="8550859" y="3744326"/>
            <a:ext cx="2723564" cy="57500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7" name="Picture 6" descr="Image of a storefront with the words Small Business Works in a circle."/>
          <p:cNvPicPr>
            <a:picLocks noChangeAspect="1"/>
          </p:cNvPicPr>
          <p:nvPr/>
        </p:nvPicPr>
        <p:blipFill>
          <a:blip r:embed="rId4"/>
          <a:stretch>
            <a:fillRect/>
          </a:stretch>
        </p:blipFill>
        <p:spPr>
          <a:xfrm>
            <a:off x="10439400" y="5950910"/>
            <a:ext cx="1752600" cy="962025"/>
          </a:xfrm>
          <a:prstGeom prst="rect">
            <a:avLst/>
          </a:prstGeom>
        </p:spPr>
      </p:pic>
    </p:spTree>
    <p:extLst>
      <p:ext uri="{BB962C8B-B14F-4D97-AF65-F5344CB8AC3E}">
        <p14:creationId xmlns:p14="http://schemas.microsoft.com/office/powerpoint/2010/main" val="2490788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www.nist.gov/mep</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536129" cy="7298267"/>
          </a:xfrm>
          <a:prstGeom prst="rect">
            <a:avLst/>
          </a:prstGeom>
        </p:spPr>
      </p:pic>
      <p:sp>
        <p:nvSpPr>
          <p:cNvPr id="6" name="TextBox 5"/>
          <p:cNvSpPr txBox="1"/>
          <p:nvPr/>
        </p:nvSpPr>
        <p:spPr>
          <a:xfrm>
            <a:off x="5300134" y="1119670"/>
            <a:ext cx="4504267" cy="707886"/>
          </a:xfrm>
          <a:prstGeom prst="rect">
            <a:avLst/>
          </a:prstGeom>
          <a:noFill/>
        </p:spPr>
        <p:txBody>
          <a:bodyPr wrap="square" rtlCol="0">
            <a:spAutoFit/>
          </a:bodyPr>
          <a:lstStyle/>
          <a:p>
            <a:r>
              <a:rPr lang="en-US" sz="4000" b="1" dirty="0">
                <a:solidFill>
                  <a:srgbClr val="FF0000"/>
                </a:solidFill>
              </a:rPr>
              <a:t>www.nist.gov/mep</a:t>
            </a:r>
          </a:p>
        </p:txBody>
      </p:sp>
      <p:pic>
        <p:nvPicPr>
          <p:cNvPr id="7" name="Picture 6" descr="Image of a storefront with the words Small Business Works in a circle."/>
          <p:cNvPicPr>
            <a:picLocks noChangeAspect="1"/>
          </p:cNvPicPr>
          <p:nvPr/>
        </p:nvPicPr>
        <p:blipFill>
          <a:blip r:embed="rId4"/>
          <a:stretch>
            <a:fillRect/>
          </a:stretch>
        </p:blipFill>
        <p:spPr>
          <a:xfrm>
            <a:off x="10783529" y="6077267"/>
            <a:ext cx="1752600" cy="962025"/>
          </a:xfrm>
          <a:prstGeom prst="rect">
            <a:avLst/>
          </a:prstGeom>
        </p:spPr>
      </p:pic>
    </p:spTree>
    <p:extLst>
      <p:ext uri="{BB962C8B-B14F-4D97-AF65-F5344CB8AC3E}">
        <p14:creationId xmlns:p14="http://schemas.microsoft.com/office/powerpoint/2010/main" val="2113975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PTAC Locations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1999" cy="7320722"/>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5615" y="2416229"/>
            <a:ext cx="3686175" cy="5514975"/>
          </a:xfrm>
          <a:prstGeom prst="rect">
            <a:avLst/>
          </a:prstGeom>
        </p:spPr>
      </p:pic>
      <p:sp>
        <p:nvSpPr>
          <p:cNvPr id="7" name="TextBox 6"/>
          <p:cNvSpPr txBox="1"/>
          <p:nvPr/>
        </p:nvSpPr>
        <p:spPr>
          <a:xfrm>
            <a:off x="7017457" y="1606170"/>
            <a:ext cx="5969876" cy="369332"/>
          </a:xfrm>
          <a:prstGeom prst="rect">
            <a:avLst/>
          </a:prstGeom>
          <a:noFill/>
        </p:spPr>
        <p:txBody>
          <a:bodyPr wrap="square" rtlCol="0">
            <a:spAutoFit/>
          </a:bodyPr>
          <a:lstStyle/>
          <a:p>
            <a:r>
              <a:rPr lang="en-US" b="1" dirty="0">
                <a:solidFill>
                  <a:srgbClr val="C00000"/>
                </a:solidFill>
              </a:rPr>
              <a:t>www.dla.mil/Small-Business/PTAP/All-Locations/</a:t>
            </a:r>
          </a:p>
        </p:txBody>
      </p:sp>
      <p:pic>
        <p:nvPicPr>
          <p:cNvPr id="8" name="Picture 7" descr="Image of a storefront with the words Small Business Works in a circle."/>
          <p:cNvPicPr>
            <a:picLocks noChangeAspect="1"/>
          </p:cNvPicPr>
          <p:nvPr/>
        </p:nvPicPr>
        <p:blipFill>
          <a:blip r:embed="rId4"/>
          <a:stretch>
            <a:fillRect/>
          </a:stretch>
        </p:blipFill>
        <p:spPr>
          <a:xfrm>
            <a:off x="10439399" y="6182926"/>
            <a:ext cx="1752600" cy="962025"/>
          </a:xfrm>
          <a:prstGeom prst="rect">
            <a:avLst/>
          </a:prstGeom>
        </p:spPr>
      </p:pic>
    </p:spTree>
    <p:extLst>
      <p:ext uri="{BB962C8B-B14F-4D97-AF65-F5344CB8AC3E}">
        <p14:creationId xmlns:p14="http://schemas.microsoft.com/office/powerpoint/2010/main" val="1694325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it’s time to get strong anti-virus</a:t>
            </a: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052150" y="357543"/>
            <a:ext cx="8087697" cy="5905865"/>
          </a:xfrm>
          <a:prstGeom prst="rect">
            <a:avLst/>
          </a:prstGeom>
          <a:ln>
            <a:noFill/>
          </a:ln>
          <a:effectLst>
            <a:outerShdw blurRad="190500" algn="tl" rotWithShape="0">
              <a:srgbClr val="000000">
                <a:alpha val="70000"/>
              </a:srgbClr>
            </a:outerShdw>
          </a:effectLst>
        </p:spPr>
      </p:pic>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AFRL-2022-0373,  27 Jan 2022</a:t>
            </a:r>
          </a:p>
        </p:txBody>
      </p:sp>
      <p:sp>
        <p:nvSpPr>
          <p:cNvPr id="7" name="TextBox 6"/>
          <p:cNvSpPr txBox="1"/>
          <p:nvPr/>
        </p:nvSpPr>
        <p:spPr>
          <a:xfrm>
            <a:off x="8068350" y="22719"/>
            <a:ext cx="4660914" cy="307777"/>
          </a:xfrm>
          <a:prstGeom prst="rect">
            <a:avLst/>
          </a:prstGeom>
          <a:noFill/>
        </p:spPr>
        <p:txBody>
          <a:bodyPr wrap="square" rtlCol="0">
            <a:spAutoFit/>
          </a:bodyPr>
          <a:lstStyle/>
          <a:p>
            <a:r>
              <a:rPr lang="en-US" sz="1400" b="1" dirty="0">
                <a:solidFill>
                  <a:srgbClr val="C00000"/>
                </a:solidFill>
              </a:rPr>
              <a:t>www.cisa.gov/free-cybersecurity-services-and-tools</a:t>
            </a:r>
          </a:p>
        </p:txBody>
      </p:sp>
    </p:spTree>
    <p:extLst>
      <p:ext uri="{BB962C8B-B14F-4D97-AF65-F5344CB8AC3E}">
        <p14:creationId xmlns:p14="http://schemas.microsoft.com/office/powerpoint/2010/main" val="251874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97B1C9-180E-FC61-2B2E-FBAF5A4A5F0B}"/>
              </a:ext>
            </a:extLst>
          </p:cNvPr>
          <p:cNvSpPr>
            <a:spLocks noGrp="1"/>
          </p:cNvSpPr>
          <p:nvPr>
            <p:ph type="title" idx="4294967295"/>
          </p:nvPr>
        </p:nvSpPr>
        <p:spPr>
          <a:xfrm>
            <a:off x="403761" y="-767168"/>
            <a:ext cx="12191999" cy="914400"/>
          </a:xfrm>
        </p:spPr>
        <p:txBody>
          <a:bodyPr/>
          <a:lstStyle/>
          <a:p>
            <a:r>
              <a:rPr lang="en-US" dirty="0">
                <a:solidFill>
                  <a:schemeClr val="tx1">
                    <a:lumMod val="95000"/>
                    <a:lumOff val="5000"/>
                  </a:schemeClr>
                </a:solidFill>
              </a:rPr>
              <a:t>NSA Cybersecurity Services</a:t>
            </a:r>
          </a:p>
        </p:txBody>
      </p:sp>
      <p:sp>
        <p:nvSpPr>
          <p:cNvPr id="2" name="object 2">
            <a:extLst>
              <a:ext uri="{C183D7F6-B498-43B3-948B-1728B52AA6E4}">
                <adec:decorative xmlns:adec="http://schemas.microsoft.com/office/drawing/2017/decorative" val="1"/>
              </a:ext>
            </a:extLst>
          </p:cNvPr>
          <p:cNvSpPr/>
          <p:nvPr/>
        </p:nvSpPr>
        <p:spPr>
          <a:xfrm>
            <a:off x="1" y="-932469"/>
            <a:ext cx="12191999" cy="5160475"/>
          </a:xfrm>
          <a:prstGeom prst="rect">
            <a:avLst/>
          </a:prstGeom>
          <a:blipFill>
            <a:blip r:embed="rId2" cstate="print"/>
            <a:stretch>
              <a:fillRect/>
            </a:stretch>
          </a:blipFill>
        </p:spPr>
        <p:txBody>
          <a:bodyPr wrap="square" lIns="0" tIns="0" rIns="0" bIns="0" rtlCol="0"/>
          <a:lstStyle/>
          <a:p>
            <a:endParaRPr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98" y="3936587"/>
            <a:ext cx="12202798" cy="2921413"/>
          </a:xfrm>
          <a:prstGeom prst="rect">
            <a:avLst/>
          </a:prstGeom>
        </p:spPr>
      </p:pic>
      <p:pic>
        <p:nvPicPr>
          <p:cNvPr id="5" name="Picture 4" descr="Image of a storefront with the words Small Business Works in a circle."/>
          <p:cNvPicPr>
            <a:picLocks noChangeAspect="1"/>
          </p:cNvPicPr>
          <p:nvPr/>
        </p:nvPicPr>
        <p:blipFill>
          <a:blip r:embed="rId4"/>
          <a:stretch>
            <a:fillRect/>
          </a:stretch>
        </p:blipFill>
        <p:spPr>
          <a:xfrm>
            <a:off x="10439400" y="5895975"/>
            <a:ext cx="1752600" cy="962025"/>
          </a:xfrm>
          <a:prstGeom prst="rect">
            <a:avLst/>
          </a:prstGeom>
        </p:spPr>
      </p:pic>
    </p:spTree>
    <p:extLst>
      <p:ext uri="{BB962C8B-B14F-4D97-AF65-F5344CB8AC3E}">
        <p14:creationId xmlns:p14="http://schemas.microsoft.com/office/powerpoint/2010/main" val="2558788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1858900" y="5279518"/>
            <a:ext cx="514349" cy="512063"/>
          </a:xfrm>
          <a:prstGeom prst="rect">
            <a:avLst/>
          </a:prstGeom>
          <a:blipFill>
            <a:blip r:embed="rId2"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3" name="object 3"/>
          <p:cNvSpPr txBox="1">
            <a:spLocks noGrp="1"/>
          </p:cNvSpPr>
          <p:nvPr>
            <p:ph type="title"/>
          </p:nvPr>
        </p:nvSpPr>
        <p:spPr>
          <a:xfrm>
            <a:off x="1697878" y="978909"/>
            <a:ext cx="3667125" cy="1240244"/>
          </a:xfrm>
          <a:prstGeom prst="rect">
            <a:avLst/>
          </a:prstGeom>
        </p:spPr>
        <p:txBody>
          <a:bodyPr vert="horz" wrap="square" lIns="0" tIns="9049" rIns="0" bIns="0" rtlCol="0" anchor="ctr">
            <a:spAutoFit/>
          </a:bodyPr>
          <a:lstStyle/>
          <a:p>
            <a:pPr marL="9525">
              <a:spcBef>
                <a:spcPts val="71"/>
              </a:spcBef>
            </a:pPr>
            <a:r>
              <a:rPr spc="-4" dirty="0"/>
              <a:t>Cybersecurity</a:t>
            </a:r>
            <a:r>
              <a:rPr spc="-15" dirty="0"/>
              <a:t> </a:t>
            </a:r>
            <a:r>
              <a:rPr spc="4" dirty="0"/>
              <a:t>Services</a:t>
            </a:r>
            <a:endParaRPr dirty="0"/>
          </a:p>
        </p:txBody>
      </p:sp>
      <p:grpSp>
        <p:nvGrpSpPr>
          <p:cNvPr id="4" name="object 4">
            <a:extLst>
              <a:ext uri="{C183D7F6-B498-43B3-948B-1728B52AA6E4}">
                <adec:decorative xmlns:adec="http://schemas.microsoft.com/office/drawing/2017/decorative" val="1"/>
              </a:ext>
            </a:extLst>
          </p:cNvPr>
          <p:cNvGrpSpPr/>
          <p:nvPr/>
        </p:nvGrpSpPr>
        <p:grpSpPr>
          <a:xfrm>
            <a:off x="6588632" y="857250"/>
            <a:ext cx="2960370" cy="5143500"/>
            <a:chOff x="6752843" y="0"/>
            <a:chExt cx="3947160" cy="6858000"/>
          </a:xfrm>
        </p:grpSpPr>
        <p:sp>
          <p:nvSpPr>
            <p:cNvPr id="5" name="object 5"/>
            <p:cNvSpPr/>
            <p:nvPr/>
          </p:nvSpPr>
          <p:spPr>
            <a:xfrm>
              <a:off x="8048243" y="0"/>
              <a:ext cx="1210310" cy="6858000"/>
            </a:xfrm>
            <a:custGeom>
              <a:avLst/>
              <a:gdLst/>
              <a:ahLst/>
              <a:cxnLst/>
              <a:rect l="l" t="t" r="r" b="b"/>
              <a:pathLst>
                <a:path w="1210309" h="6858000">
                  <a:moveTo>
                    <a:pt x="1210055" y="0"/>
                  </a:moveTo>
                  <a:lnTo>
                    <a:pt x="0" y="0"/>
                  </a:lnTo>
                  <a:lnTo>
                    <a:pt x="0" y="6858000"/>
                  </a:lnTo>
                  <a:lnTo>
                    <a:pt x="1210055" y="6858000"/>
                  </a:lnTo>
                  <a:lnTo>
                    <a:pt x="1210055" y="0"/>
                  </a:lnTo>
                  <a:close/>
                </a:path>
              </a:pathLst>
            </a:custGeom>
            <a:solidFill>
              <a:srgbClr val="005287"/>
            </a:solidFill>
          </p:spPr>
          <p:txBody>
            <a:bodyPr wrap="square" lIns="0" tIns="0" rIns="0" bIns="0" rtlCol="0"/>
            <a:lstStyle/>
            <a:p>
              <a:pPr defTabSz="685800">
                <a:defRPr/>
              </a:pPr>
              <a:endParaRPr sz="1350" dirty="0">
                <a:solidFill>
                  <a:prstClr val="black"/>
                </a:solidFill>
                <a:latin typeface="Calibri"/>
              </a:endParaRPr>
            </a:p>
          </p:txBody>
        </p:sp>
        <p:sp>
          <p:nvSpPr>
            <p:cNvPr id="6" name="object 6"/>
            <p:cNvSpPr/>
            <p:nvPr/>
          </p:nvSpPr>
          <p:spPr>
            <a:xfrm>
              <a:off x="6752843" y="829056"/>
              <a:ext cx="3947158" cy="4960619"/>
            </a:xfrm>
            <a:prstGeom prst="rect">
              <a:avLst/>
            </a:prstGeom>
            <a:blipFill>
              <a:blip r:embed="rId3"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7" name="object 7"/>
            <p:cNvSpPr/>
            <p:nvPr/>
          </p:nvSpPr>
          <p:spPr>
            <a:xfrm>
              <a:off x="6947916" y="1024127"/>
              <a:ext cx="3358882" cy="4372355"/>
            </a:xfrm>
            <a:prstGeom prst="rect">
              <a:avLst/>
            </a:prstGeom>
            <a:blipFill>
              <a:blip r:embed="rId4" cstate="print"/>
              <a:stretch>
                <a:fillRect/>
              </a:stretch>
            </a:blipFill>
          </p:spPr>
          <p:txBody>
            <a:bodyPr wrap="square" lIns="0" tIns="0" rIns="0" bIns="0" rtlCol="0"/>
            <a:lstStyle/>
            <a:p>
              <a:pPr defTabSz="685800">
                <a:defRPr/>
              </a:pPr>
              <a:endParaRPr sz="1350" dirty="0">
                <a:solidFill>
                  <a:prstClr val="black"/>
                </a:solidFill>
                <a:latin typeface="Calibri"/>
              </a:endParaRPr>
            </a:p>
          </p:txBody>
        </p:sp>
      </p:grpSp>
      <p:grpSp>
        <p:nvGrpSpPr>
          <p:cNvPr id="8" name="object 8">
            <a:extLst>
              <a:ext uri="{C183D7F6-B498-43B3-948B-1728B52AA6E4}">
                <adec:decorative xmlns:adec="http://schemas.microsoft.com/office/drawing/2017/decorative" val="1"/>
              </a:ext>
            </a:extLst>
          </p:cNvPr>
          <p:cNvGrpSpPr/>
          <p:nvPr/>
        </p:nvGrpSpPr>
        <p:grpSpPr>
          <a:xfrm>
            <a:off x="1472611" y="2216054"/>
            <a:ext cx="4117658" cy="508635"/>
            <a:chOff x="0" y="931163"/>
            <a:chExt cx="5490210" cy="678180"/>
          </a:xfrm>
        </p:grpSpPr>
        <p:sp>
          <p:nvSpPr>
            <p:cNvPr id="9" name="object 9"/>
            <p:cNvSpPr/>
            <p:nvPr/>
          </p:nvSpPr>
          <p:spPr>
            <a:xfrm>
              <a:off x="0" y="969263"/>
              <a:ext cx="5490210" cy="0"/>
            </a:xfrm>
            <a:custGeom>
              <a:avLst/>
              <a:gdLst/>
              <a:ahLst/>
              <a:cxnLst/>
              <a:rect l="l" t="t" r="r" b="b"/>
              <a:pathLst>
                <a:path w="5490210">
                  <a:moveTo>
                    <a:pt x="0" y="0"/>
                  </a:moveTo>
                  <a:lnTo>
                    <a:pt x="5490133" y="0"/>
                  </a:lnTo>
                </a:path>
              </a:pathLst>
            </a:custGeom>
            <a:ln w="76200">
              <a:solidFill>
                <a:srgbClr val="005287"/>
              </a:solidFill>
            </a:ln>
          </p:spPr>
          <p:txBody>
            <a:bodyPr wrap="square" lIns="0" tIns="0" rIns="0" bIns="0" rtlCol="0"/>
            <a:lstStyle/>
            <a:p>
              <a:pPr defTabSz="685800">
                <a:defRPr/>
              </a:pPr>
              <a:endParaRPr sz="1350" dirty="0">
                <a:solidFill>
                  <a:prstClr val="black"/>
                </a:solidFill>
                <a:latin typeface="Calibri"/>
              </a:endParaRPr>
            </a:p>
          </p:txBody>
        </p:sp>
        <p:sp>
          <p:nvSpPr>
            <p:cNvPr id="10" name="object 10"/>
            <p:cNvSpPr/>
            <p:nvPr/>
          </p:nvSpPr>
          <p:spPr>
            <a:xfrm>
              <a:off x="584454" y="970025"/>
              <a:ext cx="10160" cy="620395"/>
            </a:xfrm>
            <a:custGeom>
              <a:avLst/>
              <a:gdLst/>
              <a:ahLst/>
              <a:cxnLst/>
              <a:rect l="l" t="t" r="r" b="b"/>
              <a:pathLst>
                <a:path w="10159" h="620394">
                  <a:moveTo>
                    <a:pt x="0" y="0"/>
                  </a:moveTo>
                  <a:lnTo>
                    <a:pt x="9664" y="620052"/>
                  </a:lnTo>
                </a:path>
              </a:pathLst>
            </a:custGeom>
            <a:ln w="38099">
              <a:solidFill>
                <a:srgbClr val="005287"/>
              </a:solidFill>
            </a:ln>
          </p:spPr>
          <p:txBody>
            <a:bodyPr wrap="square" lIns="0" tIns="0" rIns="0" bIns="0" rtlCol="0"/>
            <a:lstStyle/>
            <a:p>
              <a:pPr defTabSz="685800">
                <a:defRPr/>
              </a:pPr>
              <a:endParaRPr sz="1350" dirty="0">
                <a:solidFill>
                  <a:prstClr val="black"/>
                </a:solidFill>
                <a:latin typeface="Calibri"/>
              </a:endParaRPr>
            </a:p>
          </p:txBody>
        </p:sp>
        <p:sp>
          <p:nvSpPr>
            <p:cNvPr id="11" name="object 11"/>
            <p:cNvSpPr/>
            <p:nvPr/>
          </p:nvSpPr>
          <p:spPr>
            <a:xfrm>
              <a:off x="415290" y="1245870"/>
              <a:ext cx="356870" cy="344805"/>
            </a:xfrm>
            <a:custGeom>
              <a:avLst/>
              <a:gdLst/>
              <a:ahLst/>
              <a:cxnLst/>
              <a:rect l="l" t="t" r="r" b="b"/>
              <a:pathLst>
                <a:path w="356870" h="344805">
                  <a:moveTo>
                    <a:pt x="178308" y="0"/>
                  </a:moveTo>
                  <a:lnTo>
                    <a:pt x="130907" y="6151"/>
                  </a:lnTo>
                  <a:lnTo>
                    <a:pt x="88312" y="23511"/>
                  </a:lnTo>
                  <a:lnTo>
                    <a:pt x="52225" y="50439"/>
                  </a:lnTo>
                  <a:lnTo>
                    <a:pt x="24344" y="85293"/>
                  </a:lnTo>
                  <a:lnTo>
                    <a:pt x="6369" y="126431"/>
                  </a:lnTo>
                  <a:lnTo>
                    <a:pt x="0" y="172212"/>
                  </a:lnTo>
                  <a:lnTo>
                    <a:pt x="6369" y="217992"/>
                  </a:lnTo>
                  <a:lnTo>
                    <a:pt x="24344" y="259130"/>
                  </a:lnTo>
                  <a:lnTo>
                    <a:pt x="52225" y="293984"/>
                  </a:lnTo>
                  <a:lnTo>
                    <a:pt x="88312" y="320912"/>
                  </a:lnTo>
                  <a:lnTo>
                    <a:pt x="130907" y="338272"/>
                  </a:lnTo>
                  <a:lnTo>
                    <a:pt x="178308" y="344424"/>
                  </a:lnTo>
                  <a:lnTo>
                    <a:pt x="225708" y="338272"/>
                  </a:lnTo>
                  <a:lnTo>
                    <a:pt x="268303" y="320912"/>
                  </a:lnTo>
                  <a:lnTo>
                    <a:pt x="304390" y="293984"/>
                  </a:lnTo>
                  <a:lnTo>
                    <a:pt x="332271" y="259130"/>
                  </a:lnTo>
                  <a:lnTo>
                    <a:pt x="350246" y="217992"/>
                  </a:lnTo>
                  <a:lnTo>
                    <a:pt x="356616" y="172212"/>
                  </a:lnTo>
                  <a:lnTo>
                    <a:pt x="350246" y="126431"/>
                  </a:lnTo>
                  <a:lnTo>
                    <a:pt x="332271" y="85293"/>
                  </a:lnTo>
                  <a:lnTo>
                    <a:pt x="304390" y="50439"/>
                  </a:lnTo>
                  <a:lnTo>
                    <a:pt x="268303" y="23511"/>
                  </a:lnTo>
                  <a:lnTo>
                    <a:pt x="225708" y="6151"/>
                  </a:lnTo>
                  <a:lnTo>
                    <a:pt x="178308" y="0"/>
                  </a:lnTo>
                  <a:close/>
                </a:path>
              </a:pathLst>
            </a:custGeom>
            <a:solidFill>
              <a:srgbClr val="FFFFFF"/>
            </a:solidFill>
          </p:spPr>
          <p:txBody>
            <a:bodyPr wrap="square" lIns="0" tIns="0" rIns="0" bIns="0" rtlCol="0"/>
            <a:lstStyle/>
            <a:p>
              <a:pPr defTabSz="685800">
                <a:defRPr/>
              </a:pPr>
              <a:endParaRPr sz="1350" dirty="0">
                <a:solidFill>
                  <a:prstClr val="black"/>
                </a:solidFill>
                <a:latin typeface="Calibri"/>
              </a:endParaRPr>
            </a:p>
          </p:txBody>
        </p:sp>
        <p:sp>
          <p:nvSpPr>
            <p:cNvPr id="12" name="object 12"/>
            <p:cNvSpPr/>
            <p:nvPr/>
          </p:nvSpPr>
          <p:spPr>
            <a:xfrm>
              <a:off x="415290" y="1245870"/>
              <a:ext cx="356870" cy="344805"/>
            </a:xfrm>
            <a:custGeom>
              <a:avLst/>
              <a:gdLst/>
              <a:ahLst/>
              <a:cxnLst/>
              <a:rect l="l" t="t" r="r" b="b"/>
              <a:pathLst>
                <a:path w="356870" h="344805">
                  <a:moveTo>
                    <a:pt x="0" y="172212"/>
                  </a:moveTo>
                  <a:lnTo>
                    <a:pt x="6369" y="126431"/>
                  </a:lnTo>
                  <a:lnTo>
                    <a:pt x="24344" y="85293"/>
                  </a:lnTo>
                  <a:lnTo>
                    <a:pt x="52225" y="50439"/>
                  </a:lnTo>
                  <a:lnTo>
                    <a:pt x="88312" y="23511"/>
                  </a:lnTo>
                  <a:lnTo>
                    <a:pt x="130907" y="6151"/>
                  </a:lnTo>
                  <a:lnTo>
                    <a:pt x="178308" y="0"/>
                  </a:lnTo>
                  <a:lnTo>
                    <a:pt x="225708" y="6151"/>
                  </a:lnTo>
                  <a:lnTo>
                    <a:pt x="268303" y="23511"/>
                  </a:lnTo>
                  <a:lnTo>
                    <a:pt x="304390" y="50439"/>
                  </a:lnTo>
                  <a:lnTo>
                    <a:pt x="332271" y="85293"/>
                  </a:lnTo>
                  <a:lnTo>
                    <a:pt x="350246" y="126431"/>
                  </a:lnTo>
                  <a:lnTo>
                    <a:pt x="356616" y="172212"/>
                  </a:lnTo>
                  <a:lnTo>
                    <a:pt x="350246" y="217992"/>
                  </a:lnTo>
                  <a:lnTo>
                    <a:pt x="332271" y="259130"/>
                  </a:lnTo>
                  <a:lnTo>
                    <a:pt x="304390" y="293984"/>
                  </a:lnTo>
                  <a:lnTo>
                    <a:pt x="268303" y="320912"/>
                  </a:lnTo>
                  <a:lnTo>
                    <a:pt x="225708" y="338272"/>
                  </a:lnTo>
                  <a:lnTo>
                    <a:pt x="178308" y="344424"/>
                  </a:lnTo>
                  <a:lnTo>
                    <a:pt x="130907" y="338272"/>
                  </a:lnTo>
                  <a:lnTo>
                    <a:pt x="88312" y="320912"/>
                  </a:lnTo>
                  <a:lnTo>
                    <a:pt x="52225" y="293984"/>
                  </a:lnTo>
                  <a:lnTo>
                    <a:pt x="24344" y="259130"/>
                  </a:lnTo>
                  <a:lnTo>
                    <a:pt x="6369" y="217992"/>
                  </a:lnTo>
                  <a:lnTo>
                    <a:pt x="0" y="172212"/>
                  </a:lnTo>
                  <a:close/>
                </a:path>
              </a:pathLst>
            </a:custGeom>
            <a:ln w="38099">
              <a:solidFill>
                <a:srgbClr val="005287"/>
              </a:solidFill>
            </a:ln>
          </p:spPr>
          <p:txBody>
            <a:bodyPr wrap="square" lIns="0" tIns="0" rIns="0" bIns="0" rtlCol="0"/>
            <a:lstStyle/>
            <a:p>
              <a:pPr defTabSz="685800">
                <a:defRPr/>
              </a:pPr>
              <a:endParaRPr sz="1350" dirty="0">
                <a:solidFill>
                  <a:prstClr val="black"/>
                </a:solidFill>
                <a:latin typeface="Calibri"/>
              </a:endParaRPr>
            </a:p>
          </p:txBody>
        </p:sp>
      </p:grpSp>
      <p:sp>
        <p:nvSpPr>
          <p:cNvPr id="13" name="object 13"/>
          <p:cNvSpPr txBox="1"/>
          <p:nvPr/>
        </p:nvSpPr>
        <p:spPr>
          <a:xfrm>
            <a:off x="2315575" y="2491686"/>
            <a:ext cx="3049428" cy="1695175"/>
          </a:xfrm>
          <a:prstGeom prst="rect">
            <a:avLst/>
          </a:prstGeom>
        </p:spPr>
        <p:txBody>
          <a:bodyPr vert="horz" wrap="square" lIns="0" tIns="10001" rIns="0" bIns="0" rtlCol="0">
            <a:spAutoFit/>
          </a:bodyPr>
          <a:lstStyle/>
          <a:p>
            <a:pPr marL="9525" defTabSz="685800">
              <a:spcBef>
                <a:spcPts val="79"/>
              </a:spcBef>
              <a:defRPr/>
            </a:pPr>
            <a:r>
              <a:rPr sz="1500" spc="-4" dirty="0">
                <a:solidFill>
                  <a:srgbClr val="005287"/>
                </a:solidFill>
                <a:latin typeface="Franklin Gothic Medium"/>
                <a:cs typeface="Franklin Gothic Medium"/>
              </a:rPr>
              <a:t>CISA </a:t>
            </a:r>
            <a:r>
              <a:rPr sz="1500" dirty="0">
                <a:solidFill>
                  <a:srgbClr val="005287"/>
                </a:solidFill>
                <a:latin typeface="Franklin Gothic Medium"/>
                <a:cs typeface="Franklin Gothic Medium"/>
              </a:rPr>
              <a:t>Cybersecurity</a:t>
            </a:r>
            <a:r>
              <a:rPr sz="1500" spc="-23" dirty="0">
                <a:solidFill>
                  <a:srgbClr val="005287"/>
                </a:solidFill>
                <a:latin typeface="Franklin Gothic Medium"/>
                <a:cs typeface="Franklin Gothic Medium"/>
              </a:rPr>
              <a:t> </a:t>
            </a:r>
            <a:r>
              <a:rPr sz="1500" spc="4" dirty="0">
                <a:solidFill>
                  <a:srgbClr val="005287"/>
                </a:solidFill>
                <a:latin typeface="Franklin Gothic Medium"/>
                <a:cs typeface="Franklin Gothic Medium"/>
              </a:rPr>
              <a:t>Services</a:t>
            </a:r>
            <a:endParaRPr sz="1500" dirty="0">
              <a:solidFill>
                <a:prstClr val="black"/>
              </a:solidFill>
              <a:latin typeface="Franklin Gothic Medium"/>
              <a:cs typeface="Franklin Gothic Medium"/>
            </a:endParaRPr>
          </a:p>
          <a:p>
            <a:pPr marL="224314" indent="-215265" defTabSz="685800">
              <a:spcBef>
                <a:spcPts val="4"/>
              </a:spcBef>
              <a:buClr>
                <a:srgbClr val="AAAAB7"/>
              </a:buClr>
              <a:buFont typeface="Wingdings"/>
              <a:buChar char=""/>
              <a:tabLst>
                <a:tab pos="223838" algn="l"/>
                <a:tab pos="224790" algn="l"/>
              </a:tabLst>
              <a:defRPr/>
            </a:pPr>
            <a:r>
              <a:rPr sz="1350" spc="-8" dirty="0">
                <a:solidFill>
                  <a:srgbClr val="6C6C6C"/>
                </a:solidFill>
                <a:latin typeface="Arial"/>
                <a:cs typeface="Arial"/>
              </a:rPr>
              <a:t>Vulnerability</a:t>
            </a:r>
            <a:r>
              <a:rPr sz="1350" spc="15" dirty="0">
                <a:solidFill>
                  <a:srgbClr val="6C6C6C"/>
                </a:solidFill>
                <a:latin typeface="Arial"/>
                <a:cs typeface="Arial"/>
              </a:rPr>
              <a:t> </a:t>
            </a:r>
            <a:r>
              <a:rPr sz="1350" spc="-8" dirty="0">
                <a:solidFill>
                  <a:srgbClr val="6C6C6C"/>
                </a:solidFill>
                <a:latin typeface="Arial"/>
                <a:cs typeface="Arial"/>
              </a:rPr>
              <a:t>Scanning</a:t>
            </a:r>
            <a:endParaRPr sz="1350" dirty="0">
              <a:solidFill>
                <a:prstClr val="black"/>
              </a:solidFill>
              <a:latin typeface="Arial"/>
              <a:cs typeface="Arial"/>
            </a:endParaRPr>
          </a:p>
          <a:p>
            <a:pPr marL="224314" indent="-215265" defTabSz="685800">
              <a:buClr>
                <a:srgbClr val="AAAAB7"/>
              </a:buClr>
              <a:buFont typeface="Wingdings"/>
              <a:buChar char=""/>
              <a:tabLst>
                <a:tab pos="223838" algn="l"/>
                <a:tab pos="224790" algn="l"/>
              </a:tabLst>
              <a:defRPr/>
            </a:pPr>
            <a:r>
              <a:rPr sz="1350" spc="-4" dirty="0">
                <a:solidFill>
                  <a:srgbClr val="6C6C6C"/>
                </a:solidFill>
                <a:latin typeface="Arial"/>
                <a:cs typeface="Arial"/>
              </a:rPr>
              <a:t>Remote </a:t>
            </a:r>
            <a:r>
              <a:rPr sz="1350" spc="-8" dirty="0">
                <a:solidFill>
                  <a:srgbClr val="6C6C6C"/>
                </a:solidFill>
                <a:latin typeface="Arial"/>
                <a:cs typeface="Arial"/>
              </a:rPr>
              <a:t>Penetration</a:t>
            </a:r>
            <a:r>
              <a:rPr sz="1350" spc="15" dirty="0">
                <a:solidFill>
                  <a:srgbClr val="6C6C6C"/>
                </a:solidFill>
                <a:latin typeface="Arial"/>
                <a:cs typeface="Arial"/>
              </a:rPr>
              <a:t> </a:t>
            </a:r>
            <a:r>
              <a:rPr sz="1350" spc="-4" dirty="0">
                <a:solidFill>
                  <a:srgbClr val="6C6C6C"/>
                </a:solidFill>
                <a:latin typeface="Arial"/>
                <a:cs typeface="Arial"/>
              </a:rPr>
              <a:t>Testing</a:t>
            </a:r>
            <a:endParaRPr sz="1350" dirty="0">
              <a:solidFill>
                <a:prstClr val="black"/>
              </a:solidFill>
              <a:latin typeface="Arial"/>
              <a:cs typeface="Arial"/>
            </a:endParaRPr>
          </a:p>
          <a:p>
            <a:pPr marL="224314" indent="-215265" defTabSz="685800">
              <a:buClr>
                <a:srgbClr val="AAAAB7"/>
              </a:buClr>
              <a:buFont typeface="Wingdings"/>
              <a:buChar char=""/>
              <a:tabLst>
                <a:tab pos="223838" algn="l"/>
                <a:tab pos="224790" algn="l"/>
              </a:tabLst>
              <a:defRPr/>
            </a:pPr>
            <a:r>
              <a:rPr sz="1350" spc="-8" dirty="0">
                <a:solidFill>
                  <a:srgbClr val="6C6C6C"/>
                </a:solidFill>
                <a:latin typeface="Arial"/>
                <a:cs typeface="Arial"/>
              </a:rPr>
              <a:t>Phishing Campaign</a:t>
            </a:r>
            <a:r>
              <a:rPr sz="1350" spc="30" dirty="0">
                <a:solidFill>
                  <a:srgbClr val="6C6C6C"/>
                </a:solidFill>
                <a:latin typeface="Arial"/>
                <a:cs typeface="Arial"/>
              </a:rPr>
              <a:t> </a:t>
            </a:r>
            <a:r>
              <a:rPr sz="1350" spc="-4" dirty="0">
                <a:solidFill>
                  <a:srgbClr val="6C6C6C"/>
                </a:solidFill>
                <a:latin typeface="Arial"/>
                <a:cs typeface="Arial"/>
              </a:rPr>
              <a:t>Assessment</a:t>
            </a:r>
            <a:endParaRPr sz="1350" dirty="0">
              <a:solidFill>
                <a:prstClr val="black"/>
              </a:solidFill>
              <a:latin typeface="Arial"/>
              <a:cs typeface="Arial"/>
            </a:endParaRPr>
          </a:p>
          <a:p>
            <a:pPr marL="224314" indent="-215265" defTabSz="685800">
              <a:buClr>
                <a:srgbClr val="AAAAB7"/>
              </a:buClr>
              <a:buFont typeface="Wingdings"/>
              <a:buChar char=""/>
              <a:tabLst>
                <a:tab pos="223838" algn="l"/>
                <a:tab pos="224790" algn="l"/>
              </a:tabLst>
              <a:defRPr/>
            </a:pPr>
            <a:r>
              <a:rPr sz="1350" spc="-4" dirty="0">
                <a:solidFill>
                  <a:srgbClr val="6C6C6C"/>
                </a:solidFill>
                <a:latin typeface="Arial"/>
                <a:cs typeface="Arial"/>
              </a:rPr>
              <a:t>Web </a:t>
            </a:r>
            <a:r>
              <a:rPr sz="1350" spc="-8" dirty="0">
                <a:solidFill>
                  <a:srgbClr val="6C6C6C"/>
                </a:solidFill>
                <a:latin typeface="Arial"/>
                <a:cs typeface="Arial"/>
              </a:rPr>
              <a:t>Application</a:t>
            </a:r>
            <a:r>
              <a:rPr sz="1350" spc="11" dirty="0">
                <a:solidFill>
                  <a:srgbClr val="6C6C6C"/>
                </a:solidFill>
                <a:latin typeface="Arial"/>
                <a:cs typeface="Arial"/>
              </a:rPr>
              <a:t> </a:t>
            </a:r>
            <a:r>
              <a:rPr sz="1350" spc="-8" dirty="0">
                <a:solidFill>
                  <a:srgbClr val="6C6C6C"/>
                </a:solidFill>
                <a:latin typeface="Arial"/>
                <a:cs typeface="Arial"/>
              </a:rPr>
              <a:t>Scanning</a:t>
            </a:r>
            <a:endParaRPr sz="1350" dirty="0">
              <a:solidFill>
                <a:prstClr val="black"/>
              </a:solidFill>
              <a:latin typeface="Arial"/>
              <a:cs typeface="Arial"/>
            </a:endParaRPr>
          </a:p>
          <a:p>
            <a:pPr marL="224314" indent="-215265" defTabSz="685800">
              <a:buClr>
                <a:srgbClr val="AAAAB7"/>
              </a:buClr>
              <a:buFont typeface="Wingdings"/>
              <a:buChar char=""/>
              <a:tabLst>
                <a:tab pos="223838" algn="l"/>
                <a:tab pos="224790" algn="l"/>
              </a:tabLst>
              <a:defRPr/>
            </a:pPr>
            <a:r>
              <a:rPr sz="1350" spc="-8" dirty="0">
                <a:solidFill>
                  <a:srgbClr val="6C6C6C"/>
                </a:solidFill>
                <a:latin typeface="Arial"/>
                <a:cs typeface="Arial"/>
              </a:rPr>
              <a:t>External Dependencies</a:t>
            </a:r>
            <a:r>
              <a:rPr sz="1350" spc="30" dirty="0">
                <a:solidFill>
                  <a:srgbClr val="6C6C6C"/>
                </a:solidFill>
                <a:latin typeface="Arial"/>
                <a:cs typeface="Arial"/>
              </a:rPr>
              <a:t> </a:t>
            </a:r>
            <a:r>
              <a:rPr sz="1350" spc="-8" dirty="0">
                <a:solidFill>
                  <a:srgbClr val="6C6C6C"/>
                </a:solidFill>
                <a:latin typeface="Arial"/>
                <a:cs typeface="Arial"/>
              </a:rPr>
              <a:t>Management</a:t>
            </a:r>
            <a:endParaRPr sz="1350" dirty="0">
              <a:solidFill>
                <a:prstClr val="black"/>
              </a:solidFill>
              <a:latin typeface="Arial"/>
              <a:cs typeface="Arial"/>
            </a:endParaRPr>
          </a:p>
          <a:p>
            <a:pPr marL="224314" indent="-215265" defTabSz="685800">
              <a:buClr>
                <a:srgbClr val="AAAAB7"/>
              </a:buClr>
              <a:buFont typeface="Wingdings"/>
              <a:buChar char=""/>
              <a:tabLst>
                <a:tab pos="223838" algn="l"/>
                <a:tab pos="224790" algn="l"/>
              </a:tabLst>
              <a:defRPr/>
            </a:pPr>
            <a:r>
              <a:rPr sz="1350" spc="-8" dirty="0">
                <a:solidFill>
                  <a:srgbClr val="6C6C6C"/>
                </a:solidFill>
                <a:latin typeface="Arial"/>
                <a:cs typeface="Arial"/>
              </a:rPr>
              <a:t>Cyber Resilience</a:t>
            </a:r>
            <a:r>
              <a:rPr sz="1350" spc="49" dirty="0">
                <a:solidFill>
                  <a:srgbClr val="6C6C6C"/>
                </a:solidFill>
                <a:latin typeface="Arial"/>
                <a:cs typeface="Arial"/>
              </a:rPr>
              <a:t> </a:t>
            </a:r>
            <a:r>
              <a:rPr sz="1350" spc="-8" dirty="0">
                <a:solidFill>
                  <a:srgbClr val="6C6C6C"/>
                </a:solidFill>
                <a:latin typeface="Arial"/>
                <a:cs typeface="Arial"/>
              </a:rPr>
              <a:t>Review</a:t>
            </a:r>
            <a:endParaRPr sz="1350" dirty="0">
              <a:solidFill>
                <a:prstClr val="black"/>
              </a:solidFill>
              <a:latin typeface="Arial"/>
              <a:cs typeface="Arial"/>
            </a:endParaRPr>
          </a:p>
          <a:p>
            <a:pPr marL="224314" indent="-215265" defTabSz="685800">
              <a:buClr>
                <a:srgbClr val="AAAAB7"/>
              </a:buClr>
              <a:buFont typeface="Wingdings"/>
              <a:buChar char=""/>
              <a:tabLst>
                <a:tab pos="223838" algn="l"/>
                <a:tab pos="224790" algn="l"/>
              </a:tabLst>
              <a:defRPr/>
            </a:pPr>
            <a:r>
              <a:rPr sz="1350" dirty="0">
                <a:solidFill>
                  <a:srgbClr val="6C6C6C"/>
                </a:solidFill>
                <a:latin typeface="Arial"/>
                <a:cs typeface="Arial"/>
              </a:rPr>
              <a:t>&amp;</a:t>
            </a:r>
            <a:r>
              <a:rPr sz="1350" spc="-4" dirty="0">
                <a:solidFill>
                  <a:srgbClr val="6C6C6C"/>
                </a:solidFill>
                <a:latin typeface="Arial"/>
                <a:cs typeface="Arial"/>
              </a:rPr>
              <a:t> more</a:t>
            </a:r>
            <a:endParaRPr sz="1350" dirty="0">
              <a:solidFill>
                <a:prstClr val="black"/>
              </a:solidFill>
              <a:latin typeface="Arial"/>
              <a:cs typeface="Arial"/>
            </a:endParaRPr>
          </a:p>
        </p:txBody>
      </p:sp>
      <p:sp>
        <p:nvSpPr>
          <p:cNvPr id="16" name="object 16"/>
          <p:cNvSpPr txBox="1"/>
          <p:nvPr/>
        </p:nvSpPr>
        <p:spPr>
          <a:xfrm>
            <a:off x="2519180" y="5446550"/>
            <a:ext cx="3747611" cy="218008"/>
          </a:xfrm>
          <a:prstGeom prst="rect">
            <a:avLst/>
          </a:prstGeom>
        </p:spPr>
        <p:txBody>
          <a:bodyPr vert="horz" wrap="square" lIns="0" tIns="0" rIns="0" bIns="0" rtlCol="0">
            <a:spAutoFit/>
          </a:bodyPr>
          <a:lstStyle/>
          <a:p>
            <a:pPr marL="9525" defTabSz="685800">
              <a:lnSpc>
                <a:spcPts val="1736"/>
              </a:lnSpc>
              <a:defRPr/>
            </a:pPr>
            <a:r>
              <a:rPr sz="1500" b="1" u="heavy" spc="-4" dirty="0">
                <a:solidFill>
                  <a:srgbClr val="0057B5"/>
                </a:solidFill>
                <a:uFill>
                  <a:solidFill>
                    <a:srgbClr val="0057B5"/>
                  </a:solidFill>
                </a:uFill>
                <a:latin typeface="Arial"/>
                <a:cs typeface="Arial"/>
                <a:hlinkClick r:id="rId5"/>
              </a:rPr>
              <a:t>https://www.cisa.gov/cyber-resource-hub</a:t>
            </a:r>
            <a:endParaRPr sz="1500" dirty="0">
              <a:solidFill>
                <a:prstClr val="black"/>
              </a:solidFill>
              <a:latin typeface="Arial"/>
              <a:cs typeface="Arial"/>
            </a:endParaRPr>
          </a:p>
        </p:txBody>
      </p:sp>
      <p:sp>
        <p:nvSpPr>
          <p:cNvPr id="17" name="object 17"/>
          <p:cNvSpPr txBox="1"/>
          <p:nvPr/>
        </p:nvSpPr>
        <p:spPr>
          <a:xfrm>
            <a:off x="9028570" y="5461261"/>
            <a:ext cx="667226" cy="253916"/>
          </a:xfrm>
          <a:prstGeom prst="rect">
            <a:avLst/>
          </a:prstGeom>
        </p:spPr>
        <p:txBody>
          <a:bodyPr vert="horz" wrap="square" lIns="0" tIns="0" rIns="0" bIns="0" rtlCol="0">
            <a:spAutoFit/>
          </a:bodyPr>
          <a:lstStyle/>
          <a:p>
            <a:pPr marL="139541" defTabSz="685800">
              <a:defRPr/>
            </a:pPr>
            <a:r>
              <a:rPr sz="825" b="1" spc="-4" dirty="0">
                <a:solidFill>
                  <a:srgbClr val="5A5B5D"/>
                </a:solidFill>
                <a:latin typeface="Arial"/>
                <a:cs typeface="Arial"/>
              </a:rPr>
              <a:t>J.D.</a:t>
            </a:r>
            <a:r>
              <a:rPr sz="825" b="1" spc="-64" dirty="0">
                <a:solidFill>
                  <a:srgbClr val="5A5B5D"/>
                </a:solidFill>
                <a:latin typeface="Arial"/>
                <a:cs typeface="Arial"/>
              </a:rPr>
              <a:t> </a:t>
            </a:r>
            <a:r>
              <a:rPr sz="825" b="1" spc="-4" dirty="0">
                <a:solidFill>
                  <a:srgbClr val="5A5B5D"/>
                </a:solidFill>
                <a:latin typeface="Arial"/>
                <a:cs typeface="Arial"/>
              </a:rPr>
              <a:t>Henry</a:t>
            </a:r>
            <a:endParaRPr sz="825" dirty="0">
              <a:solidFill>
                <a:prstClr val="black"/>
              </a:solidFill>
              <a:latin typeface="Arial"/>
              <a:cs typeface="Arial"/>
            </a:endParaRPr>
          </a:p>
          <a:p>
            <a:pPr marL="9525" defTabSz="685800">
              <a:defRPr/>
            </a:pPr>
            <a:r>
              <a:rPr sz="825" spc="-4" dirty="0">
                <a:solidFill>
                  <a:srgbClr val="5A5B5D"/>
                </a:solidFill>
                <a:latin typeface="Arial"/>
                <a:cs typeface="Arial"/>
              </a:rPr>
              <a:t>April 18,</a:t>
            </a:r>
            <a:r>
              <a:rPr sz="825" spc="-60" dirty="0">
                <a:solidFill>
                  <a:srgbClr val="5A5B5D"/>
                </a:solidFill>
                <a:latin typeface="Arial"/>
                <a:cs typeface="Arial"/>
              </a:rPr>
              <a:t> </a:t>
            </a:r>
            <a:r>
              <a:rPr sz="825" spc="-4" dirty="0">
                <a:solidFill>
                  <a:srgbClr val="5A5B5D"/>
                </a:solidFill>
                <a:latin typeface="Arial"/>
                <a:cs typeface="Arial"/>
              </a:rPr>
              <a:t>2022</a:t>
            </a:r>
            <a:endParaRPr sz="825" dirty="0">
              <a:solidFill>
                <a:prstClr val="black"/>
              </a:solidFill>
              <a:latin typeface="Arial"/>
              <a:cs typeface="Arial"/>
            </a:endParaRPr>
          </a:p>
        </p:txBody>
      </p:sp>
      <p:sp>
        <p:nvSpPr>
          <p:cNvPr id="18" name="object 18"/>
          <p:cNvSpPr txBox="1"/>
          <p:nvPr/>
        </p:nvSpPr>
        <p:spPr>
          <a:xfrm>
            <a:off x="10009253" y="5516301"/>
            <a:ext cx="135731" cy="141064"/>
          </a:xfrm>
          <a:prstGeom prst="rect">
            <a:avLst/>
          </a:prstGeom>
        </p:spPr>
        <p:txBody>
          <a:bodyPr vert="horz" wrap="square" lIns="0" tIns="0" rIns="0" bIns="0" rtlCol="0">
            <a:spAutoFit/>
          </a:bodyPr>
          <a:lstStyle/>
          <a:p>
            <a:pPr marL="9525" defTabSz="685800">
              <a:lnSpc>
                <a:spcPts val="1069"/>
              </a:lnSpc>
              <a:defRPr/>
            </a:pPr>
            <a:r>
              <a:rPr sz="900" b="1" spc="-45" dirty="0">
                <a:solidFill>
                  <a:srgbClr val="5A5B5D"/>
                </a:solidFill>
                <a:latin typeface="Arial"/>
                <a:cs typeface="Arial"/>
              </a:rPr>
              <a:t>11</a:t>
            </a:r>
            <a:endParaRPr sz="900" dirty="0">
              <a:solidFill>
                <a:prstClr val="black"/>
              </a:solidFill>
              <a:latin typeface="Arial"/>
              <a:cs typeface="Arial"/>
            </a:endParaRPr>
          </a:p>
        </p:txBody>
      </p:sp>
      <p:sp>
        <p:nvSpPr>
          <p:cNvPr id="14" name="object 14"/>
          <p:cNvSpPr txBox="1"/>
          <p:nvPr/>
        </p:nvSpPr>
        <p:spPr>
          <a:xfrm>
            <a:off x="2132551" y="4583002"/>
            <a:ext cx="4704398" cy="868667"/>
          </a:xfrm>
          <a:prstGeom prst="rect">
            <a:avLst/>
          </a:prstGeom>
        </p:spPr>
        <p:txBody>
          <a:bodyPr vert="horz" wrap="square" lIns="0" tIns="95726" rIns="0" bIns="0" rtlCol="0">
            <a:spAutoFit/>
          </a:bodyPr>
          <a:lstStyle/>
          <a:p>
            <a:pPr marL="9525" defTabSz="685800">
              <a:spcBef>
                <a:spcPts val="754"/>
              </a:spcBef>
              <a:defRPr/>
            </a:pPr>
            <a:r>
              <a:rPr sz="1350" spc="-4" dirty="0">
                <a:solidFill>
                  <a:srgbClr val="6C6C6C"/>
                </a:solidFill>
                <a:latin typeface="Arial"/>
                <a:cs typeface="Arial"/>
              </a:rPr>
              <a:t>For more information on these services,</a:t>
            </a:r>
            <a:r>
              <a:rPr sz="1350" spc="23" dirty="0">
                <a:solidFill>
                  <a:srgbClr val="6C6C6C"/>
                </a:solidFill>
                <a:latin typeface="Arial"/>
                <a:cs typeface="Arial"/>
              </a:rPr>
              <a:t> </a:t>
            </a:r>
            <a:r>
              <a:rPr sz="1350" spc="-4" dirty="0">
                <a:solidFill>
                  <a:srgbClr val="6C6C6C"/>
                </a:solidFill>
                <a:latin typeface="Arial"/>
                <a:cs typeface="Arial"/>
              </a:rPr>
              <a:t>visit</a:t>
            </a:r>
            <a:endParaRPr sz="1350" dirty="0">
              <a:solidFill>
                <a:prstClr val="black"/>
              </a:solidFill>
              <a:latin typeface="Arial"/>
              <a:cs typeface="Arial"/>
            </a:endParaRPr>
          </a:p>
          <a:p>
            <a:pPr marL="395764" defTabSz="685800">
              <a:spcBef>
                <a:spcPts val="761"/>
              </a:spcBef>
              <a:defRPr/>
            </a:pPr>
            <a:r>
              <a:rPr sz="1500" b="1" u="heavy" spc="-4" dirty="0">
                <a:solidFill>
                  <a:srgbClr val="0057B5"/>
                </a:solidFill>
                <a:uFill>
                  <a:solidFill>
                    <a:srgbClr val="0057B5"/>
                  </a:solidFill>
                </a:uFill>
                <a:latin typeface="Arial"/>
                <a:cs typeface="Arial"/>
                <a:hlinkClick r:id="rId6"/>
              </a:rPr>
              <a:t>www.cisa.gov/publication/cisa-services-catalog</a:t>
            </a:r>
            <a:endParaRPr sz="1500" dirty="0">
              <a:solidFill>
                <a:prstClr val="black"/>
              </a:solidFill>
              <a:latin typeface="Arial"/>
              <a:cs typeface="Arial"/>
            </a:endParaRPr>
          </a:p>
          <a:p>
            <a:pPr marL="1081564" defTabSz="685800">
              <a:defRPr/>
            </a:pPr>
            <a:r>
              <a:rPr sz="1500" dirty="0">
                <a:solidFill>
                  <a:prstClr val="black"/>
                </a:solidFill>
                <a:latin typeface="Arial"/>
                <a:cs typeface="Arial"/>
              </a:rPr>
              <a:t>-or</a:t>
            </a:r>
          </a:p>
        </p:txBody>
      </p:sp>
      <p:sp>
        <p:nvSpPr>
          <p:cNvPr id="15" name="object 15"/>
          <p:cNvSpPr txBox="1"/>
          <p:nvPr/>
        </p:nvSpPr>
        <p:spPr>
          <a:xfrm>
            <a:off x="9402698" y="988696"/>
            <a:ext cx="1101090" cy="169277"/>
          </a:xfrm>
          <a:prstGeom prst="rect">
            <a:avLst/>
          </a:prstGeom>
          <a:solidFill>
            <a:srgbClr val="000000"/>
          </a:solidFill>
        </p:spPr>
        <p:txBody>
          <a:bodyPr vert="horz" wrap="square" lIns="0" tIns="30480" rIns="0" bIns="0" rtlCol="0">
            <a:spAutoFit/>
          </a:bodyPr>
          <a:lstStyle/>
          <a:p>
            <a:pPr marL="238125" defTabSz="685800">
              <a:spcBef>
                <a:spcPts val="240"/>
              </a:spcBef>
              <a:defRPr/>
            </a:pPr>
            <a:r>
              <a:rPr sz="900" b="1" spc="-4" dirty="0">
                <a:solidFill>
                  <a:srgbClr val="FFFFFF"/>
                </a:solidFill>
                <a:latin typeface="Arial"/>
                <a:cs typeface="Arial"/>
              </a:rPr>
              <a:t>TLP:WHITE</a:t>
            </a:r>
            <a:endParaRPr sz="900" dirty="0">
              <a:solidFill>
                <a:prstClr val="black"/>
              </a:solidFill>
              <a:latin typeface="Arial"/>
              <a:cs typeface="Arial"/>
            </a:endParaRPr>
          </a:p>
        </p:txBody>
      </p:sp>
    </p:spTree>
    <p:extLst>
      <p:ext uri="{BB962C8B-B14F-4D97-AF65-F5344CB8AC3E}">
        <p14:creationId xmlns:p14="http://schemas.microsoft.com/office/powerpoint/2010/main" val="18438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75" y="2162828"/>
            <a:ext cx="9607235" cy="3754874"/>
          </a:xfrm>
          <a:prstGeom prst="rect">
            <a:avLst/>
          </a:prstGeom>
        </p:spPr>
        <p:txBody>
          <a:bodyPr wrap="square">
            <a:spAutoFit/>
          </a:bodyPr>
          <a:lstStyle/>
          <a:p>
            <a:r>
              <a:rPr lang="en-US" sz="1700" dirty="0"/>
              <a:t>Applies when a cloud solution is being used to process data on the DoD's behalf or DoD is contracting with Cloud Service Provider to host/process data in a cloud </a:t>
            </a:r>
          </a:p>
          <a:p>
            <a:endParaRPr lang="en-US" sz="1700" dirty="0"/>
          </a:p>
          <a:p>
            <a:r>
              <a:rPr lang="en-US" sz="1700" b="1" dirty="0"/>
              <a:t>Ensures</a:t>
            </a:r>
            <a:r>
              <a:rPr lang="en-US" sz="1700" dirty="0"/>
              <a:t> that the cloud service provider: </a:t>
            </a:r>
          </a:p>
          <a:p>
            <a:pPr marL="742950" lvl="1" indent="-285750">
              <a:buClr>
                <a:schemeClr val="bg2"/>
              </a:buClr>
              <a:buSzPct val="160000"/>
              <a:buFont typeface="Wingdings" charset="2"/>
              <a:buChar char="§"/>
            </a:pPr>
            <a:r>
              <a:rPr lang="en-US" sz="1700" b="1" dirty="0"/>
              <a:t>Meets requirements of the DoD Cloud Computing Security Requirements Guide </a:t>
            </a:r>
          </a:p>
          <a:p>
            <a:pPr marL="742950" lvl="1" indent="-285750">
              <a:buClr>
                <a:schemeClr val="bg2"/>
              </a:buClr>
              <a:buSzPct val="160000"/>
              <a:buFont typeface="Wingdings" charset="2"/>
              <a:buChar char="§"/>
            </a:pPr>
            <a:r>
              <a:rPr lang="en-US" sz="1700" b="1" dirty="0"/>
              <a:t>Use government-related data </a:t>
            </a:r>
            <a:r>
              <a:rPr lang="en-US" sz="1700" dirty="0"/>
              <a:t> </a:t>
            </a:r>
            <a:r>
              <a:rPr lang="en-US" sz="1700" b="1" dirty="0"/>
              <a:t>only to manage the operational environment that supports the Government data and for no other purpose</a:t>
            </a:r>
            <a:r>
              <a:rPr lang="en-US" sz="1700" dirty="0"/>
              <a:t>  </a:t>
            </a:r>
          </a:p>
          <a:p>
            <a:pPr marL="742950" lvl="1" indent="-285750">
              <a:buClr>
                <a:schemeClr val="bg2"/>
              </a:buClr>
              <a:buSzPct val="160000"/>
              <a:buFont typeface="Wingdings" charset="2"/>
              <a:buChar char="§"/>
            </a:pPr>
            <a:r>
              <a:rPr lang="en-US" sz="1700" b="1" dirty="0"/>
              <a:t>Complies with requirements for cyber incident reporting and damage assessment</a:t>
            </a:r>
            <a:endParaRPr lang="en-US" sz="1700" dirty="0"/>
          </a:p>
          <a:p>
            <a:endParaRPr lang="en-US" sz="1700" dirty="0"/>
          </a:p>
          <a:p>
            <a:r>
              <a:rPr lang="en-US" sz="1700" dirty="0"/>
              <a:t>DFARS Clause 252.204-7012, Safeguarding Covered Defense Information and Cyber Incident Reporting, applies when a contractor intends to use an external cloud service provider to store, process, or transmit covered defense information in the performance of a contract. DFARS Clause 252.204-7012 requires the cloud service provider to meet security requirements equivalent to those established for the Federal Risk and Authorization Management Program (FedRAMP) Moderate baseline.</a:t>
            </a:r>
          </a:p>
        </p:txBody>
      </p:sp>
      <p:sp>
        <p:nvSpPr>
          <p:cNvPr id="6" name="Rounded Rectangle 5">
            <a:extLst>
              <a:ext uri="{C183D7F6-B498-43B3-948B-1728B52AA6E4}">
                <adec:decorative xmlns:adec="http://schemas.microsoft.com/office/drawing/2017/decorative" val="1"/>
              </a:ext>
            </a:extLst>
          </p:cNvPr>
          <p:cNvSpPr/>
          <p:nvPr/>
        </p:nvSpPr>
        <p:spPr>
          <a:xfrm>
            <a:off x="349695" y="1343885"/>
            <a:ext cx="11375596" cy="536243"/>
          </a:xfrm>
          <a:prstGeom prst="roundRect">
            <a:avLst/>
          </a:prstGeom>
          <a:solidFill>
            <a:srgbClr val="C6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 </a:t>
            </a:r>
          </a:p>
        </p:txBody>
      </p:sp>
      <p:sp>
        <p:nvSpPr>
          <p:cNvPr id="5" name="Title 4"/>
          <p:cNvSpPr>
            <a:spLocks noGrp="1"/>
          </p:cNvSpPr>
          <p:nvPr>
            <p:ph type="title" idx="4294967295"/>
          </p:nvPr>
        </p:nvSpPr>
        <p:spPr>
          <a:xfrm>
            <a:off x="2396584" y="1381175"/>
            <a:ext cx="7786042"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DFARS Clause 252.239-7010 ― Cloud Computing Services</a:t>
            </a:r>
          </a:p>
        </p:txBody>
      </p:sp>
      <p:sp>
        <p:nvSpPr>
          <p:cNvPr id="2" name="Footer Placeholder 1"/>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4" name="Picture 3" descr="Image of a storefront with the words Small Business Works in a circle."/>
          <p:cNvPicPr>
            <a:picLocks noChangeAspect="1"/>
          </p:cNvPicPr>
          <p:nvPr/>
        </p:nvPicPr>
        <p:blipFill>
          <a:blip r:embed="rId3"/>
          <a:stretch>
            <a:fillRect/>
          </a:stretch>
        </p:blipFill>
        <p:spPr>
          <a:xfrm>
            <a:off x="10439400" y="5895975"/>
            <a:ext cx="1752600" cy="962025"/>
          </a:xfrm>
          <a:prstGeom prst="rect">
            <a:avLst/>
          </a:prstGeom>
        </p:spPr>
      </p:pic>
    </p:spTree>
    <p:extLst>
      <p:ext uri="{BB962C8B-B14F-4D97-AF65-F5344CB8AC3E}">
        <p14:creationId xmlns:p14="http://schemas.microsoft.com/office/powerpoint/2010/main" val="3833139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www.projectspectrum.io/#/</a:t>
            </a:r>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6569" cy="5512777"/>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91858" y="3516923"/>
            <a:ext cx="6871188" cy="29274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a:extLst>
              <a:ext uri="{C183D7F6-B498-43B3-948B-1728B52AA6E4}">
                <adec:decorative xmlns:adec="http://schemas.microsoft.com/office/drawing/2017/decorative" val="1"/>
              </a:ext>
            </a:extLst>
          </p:cNvPr>
          <p:cNvSpPr/>
          <p:nvPr/>
        </p:nvSpPr>
        <p:spPr>
          <a:xfrm>
            <a:off x="474785" y="457200"/>
            <a:ext cx="808892" cy="237392"/>
          </a:xfrm>
          <a:prstGeom prst="rect">
            <a:avLst/>
          </a:prstGeom>
          <a:solidFill>
            <a:srgbClr val="052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430814" y="-17165"/>
            <a:ext cx="3972910" cy="369332"/>
          </a:xfrm>
          <a:prstGeom prst="rect">
            <a:avLst/>
          </a:prstGeom>
          <a:noFill/>
        </p:spPr>
        <p:txBody>
          <a:bodyPr wrap="square" rtlCol="0">
            <a:spAutoFit/>
          </a:bodyPr>
          <a:lstStyle/>
          <a:p>
            <a:r>
              <a:rPr lang="en-US" b="1" dirty="0">
                <a:solidFill>
                  <a:srgbClr val="C00000"/>
                </a:solidFill>
              </a:rPr>
              <a:t>www.projectspectrum.io/#/</a:t>
            </a:r>
          </a:p>
        </p:txBody>
      </p:sp>
      <p:pic>
        <p:nvPicPr>
          <p:cNvPr id="8" name="Picture 7" descr="Image of a storefront with the words Small Business Works in a circle."/>
          <p:cNvPicPr>
            <a:picLocks noChangeAspect="1"/>
          </p:cNvPicPr>
          <p:nvPr/>
        </p:nvPicPr>
        <p:blipFill>
          <a:blip r:embed="rId4"/>
          <a:stretch>
            <a:fillRect/>
          </a:stretch>
        </p:blipFill>
        <p:spPr>
          <a:xfrm>
            <a:off x="10439400" y="5946165"/>
            <a:ext cx="1752600" cy="962025"/>
          </a:xfrm>
          <a:prstGeom prst="rect">
            <a:avLst/>
          </a:prstGeom>
        </p:spPr>
      </p:pic>
    </p:spTree>
    <p:extLst>
      <p:ext uri="{BB962C8B-B14F-4D97-AF65-F5344CB8AC3E}">
        <p14:creationId xmlns:p14="http://schemas.microsoft.com/office/powerpoint/2010/main" val="201068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of Defense Procurement Toolbox</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1"/>
            <a:ext cx="12191999" cy="6858000"/>
          </a:xfrm>
          <a:prstGeom prst="rect">
            <a:avLst/>
          </a:prstGeom>
        </p:spPr>
      </p:pic>
      <p:pic>
        <p:nvPicPr>
          <p:cNvPr id="6" name="Picture 5" descr="Image of a storefront with the words Small Business Works in a circle."/>
          <p:cNvPicPr>
            <a:picLocks noChangeAspect="1"/>
          </p:cNvPicPr>
          <p:nvPr/>
        </p:nvPicPr>
        <p:blipFill>
          <a:blip r:embed="rId4"/>
          <a:stretch>
            <a:fillRect/>
          </a:stretch>
        </p:blipFill>
        <p:spPr>
          <a:xfrm>
            <a:off x="10439400" y="5898423"/>
            <a:ext cx="1752600" cy="962025"/>
          </a:xfrm>
          <a:prstGeom prst="rect">
            <a:avLst/>
          </a:prstGeom>
        </p:spPr>
      </p:pic>
    </p:spTree>
    <p:extLst>
      <p:ext uri="{BB962C8B-B14F-4D97-AF65-F5344CB8AC3E}">
        <p14:creationId xmlns:p14="http://schemas.microsoft.com/office/powerpoint/2010/main" val="3142768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Distribution Statement A: Approved for public release. Distribution is unlimited. Case Number: AFRL-2021-2735, 18 Aug 2021.</a:t>
            </a:r>
          </a:p>
        </p:txBody>
      </p:sp>
      <p:sp>
        <p:nvSpPr>
          <p:cNvPr id="9" name="Title 8"/>
          <p:cNvSpPr txBox="1">
            <a:spLocks noGrp="1"/>
          </p:cNvSpPr>
          <p:nvPr>
            <p:ph type="title" idx="4294967295"/>
          </p:nvPr>
        </p:nvSpPr>
        <p:spPr>
          <a:xfrm>
            <a:off x="99863" y="3019251"/>
            <a:ext cx="337874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www.sbir.gov/local-assistance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78604" y="174967"/>
            <a:ext cx="8772525" cy="6057900"/>
          </a:xfrm>
          <a:prstGeom prst="rect">
            <a:avLst/>
          </a:prstGeom>
          <a:ln>
            <a:noFill/>
          </a:ln>
          <a:effectLst>
            <a:outerShdw blurRad="190500" algn="tl" rotWithShape="0">
              <a:srgbClr val="000000">
                <a:alpha val="70000"/>
              </a:srgbClr>
            </a:outerShdw>
          </a:effectLst>
        </p:spPr>
      </p:pic>
      <p:pic>
        <p:nvPicPr>
          <p:cNvPr id="2" name="Picture 1" descr="Image of a storefront with the words Small Business Works in a circle."/>
          <p:cNvPicPr>
            <a:picLocks noChangeAspect="1"/>
          </p:cNvPicPr>
          <p:nvPr/>
        </p:nvPicPr>
        <p:blipFill>
          <a:blip r:embed="rId4"/>
          <a:stretch>
            <a:fillRect/>
          </a:stretch>
        </p:blipFill>
        <p:spPr>
          <a:xfrm>
            <a:off x="10439399" y="5895975"/>
            <a:ext cx="1752600" cy="962025"/>
          </a:xfrm>
          <a:prstGeom prst="rect">
            <a:avLst/>
          </a:prstGeom>
        </p:spPr>
      </p:pic>
    </p:spTree>
    <p:extLst>
      <p:ext uri="{BB962C8B-B14F-4D97-AF65-F5344CB8AC3E}">
        <p14:creationId xmlns:p14="http://schemas.microsoft.com/office/powerpoint/2010/main" val="308130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3" y="1389917"/>
            <a:ext cx="12191999" cy="940526"/>
          </a:xfrm>
        </p:spPr>
        <p:txBody>
          <a:bodyPr>
            <a:noAutofit/>
          </a:bodyPr>
          <a:lstStyle/>
          <a:p>
            <a:br>
              <a:rPr lang="en-US" sz="3200" dirty="0"/>
            </a:br>
            <a:br>
              <a:rPr lang="en-US" sz="3200" dirty="0"/>
            </a:br>
            <a:r>
              <a:rPr lang="en-US" sz="3200" dirty="0">
                <a:solidFill>
                  <a:srgbClr val="C00000"/>
                </a:solidFill>
              </a:rPr>
              <a:t>Everybody Handles Federal Contracting Information!     </a:t>
            </a:r>
            <a:br>
              <a:rPr lang="en-US" sz="3200" dirty="0">
                <a:solidFill>
                  <a:srgbClr val="C00000"/>
                </a:solidFill>
              </a:rPr>
            </a:br>
            <a:r>
              <a:rPr lang="en-US" sz="3200" dirty="0">
                <a:solidFill>
                  <a:srgbClr val="002060"/>
                </a:solidFill>
              </a:rPr>
              <a:t>Walk Through of the </a:t>
            </a:r>
            <a:r>
              <a:rPr lang="en-US" sz="3200" dirty="0"/>
              <a:t>FAR 52.204-21 and </a:t>
            </a:r>
            <a:r>
              <a:rPr lang="en-US" sz="3200" u="sng" dirty="0"/>
              <a:t>proposed</a:t>
            </a:r>
            <a:r>
              <a:rPr lang="en-US" sz="3200" dirty="0"/>
              <a:t> CMMC Level 1  </a:t>
            </a:r>
            <a:br>
              <a:rPr lang="en-US" sz="3200" dirty="0"/>
            </a:br>
            <a:r>
              <a:rPr lang="en-US" sz="3200" dirty="0"/>
              <a:t>Tuesday,  July 26 at 1-3 pm EDT</a:t>
            </a:r>
            <a:br>
              <a:rPr lang="en-US" sz="3200" dirty="0"/>
            </a:br>
            <a:endParaRPr lang="en-US" sz="3200" dirty="0"/>
          </a:p>
        </p:txBody>
      </p:sp>
      <p:sp>
        <p:nvSpPr>
          <p:cNvPr id="3" name="Content Placeholder 2"/>
          <p:cNvSpPr>
            <a:spLocks noGrp="1"/>
          </p:cNvSpPr>
          <p:nvPr>
            <p:ph idx="1"/>
          </p:nvPr>
        </p:nvSpPr>
        <p:spPr>
          <a:xfrm>
            <a:off x="419521" y="3201235"/>
            <a:ext cx="11352956" cy="3829050"/>
          </a:xfrm>
        </p:spPr>
        <p:txBody>
          <a:bodyPr>
            <a:normAutofit/>
          </a:bodyPr>
          <a:lstStyle/>
          <a:p>
            <a:r>
              <a:rPr lang="en-US" sz="2000" dirty="0"/>
              <a:t>Register here: </a:t>
            </a:r>
            <a:r>
              <a:rPr lang="en-US" sz="2000" dirty="0">
                <a:hlinkClick r:id="rId2"/>
              </a:rPr>
              <a:t>https://www.zoomgov.com/webinar/register/WN_6Gz84TQGRvm6YHMSVyE0Qg</a:t>
            </a:r>
            <a:r>
              <a:rPr lang="en-US" sz="2000" dirty="0"/>
              <a:t> </a:t>
            </a:r>
          </a:p>
          <a:p>
            <a:endParaRPr lang="en-US" sz="2000" dirty="0"/>
          </a:p>
          <a:p>
            <a:r>
              <a:rPr lang="en-US" sz="2000" dirty="0"/>
              <a:t>The Blue Cyber Director, Kelley Kiernan will cover the 15 security requirements in the </a:t>
            </a:r>
            <a:r>
              <a:rPr lang="en-US" sz="2000" u="sng" dirty="0"/>
              <a:t>proposed</a:t>
            </a:r>
            <a:r>
              <a:rPr lang="en-US" sz="2000" dirty="0"/>
              <a:t> CMMC Level 1 and FAR 52.204-21, which comprise basic cyber hygiene for your small business. </a:t>
            </a:r>
          </a:p>
          <a:p>
            <a:r>
              <a:rPr lang="en-US" sz="2000" dirty="0"/>
              <a:t>More information from Kelley.Kiernan@us.af.mil</a:t>
            </a:r>
          </a:p>
        </p:txBody>
      </p:sp>
      <p:sp>
        <p:nvSpPr>
          <p:cNvPr id="5" name="Horizontal Scroll 4"/>
          <p:cNvSpPr/>
          <p:nvPr/>
        </p:nvSpPr>
        <p:spPr>
          <a:xfrm>
            <a:off x="1854200" y="373182"/>
            <a:ext cx="2125133" cy="804333"/>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Monthly Event</a:t>
            </a:r>
          </a:p>
        </p:txBody>
      </p:sp>
      <p:sp>
        <p:nvSpPr>
          <p:cNvPr id="4" name="Footer Placeholder 3"/>
          <p:cNvSpPr>
            <a:spLocks noGrp="1"/>
          </p:cNvSpPr>
          <p:nvPr>
            <p:ph type="ftr" sz="quarter" idx="11"/>
          </p:nvPr>
        </p:nvSpPr>
        <p:spPr/>
        <p:txBody>
          <a:bodyPr/>
          <a:lstStyle/>
          <a:p>
            <a:r>
              <a:rPr lang="en-US" sz="1000" dirty="0"/>
              <a:t>Distribution Statement A:  Approved for public release.  Distribution is Unlimited.  Case Number:  AFRL-2022-2176 9 May 2022</a:t>
            </a:r>
            <a:endParaRPr lang="en-US" dirty="0"/>
          </a:p>
        </p:txBody>
      </p:sp>
    </p:spTree>
    <p:extLst>
      <p:ext uri="{BB962C8B-B14F-4D97-AF65-F5344CB8AC3E}">
        <p14:creationId xmlns:p14="http://schemas.microsoft.com/office/powerpoint/2010/main" val="3539550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759" y="1521662"/>
            <a:ext cx="9143999" cy="705395"/>
          </a:xfrm>
        </p:spPr>
        <p:txBody>
          <a:bodyPr>
            <a:noAutofit/>
          </a:bodyPr>
          <a:lstStyle/>
          <a:p>
            <a:br>
              <a:rPr lang="en-US" sz="3200" dirty="0"/>
            </a:br>
            <a:br>
              <a:rPr lang="en-US" sz="3200" dirty="0"/>
            </a:br>
            <a:r>
              <a:rPr lang="en-US" sz="3200" dirty="0">
                <a:solidFill>
                  <a:srgbClr val="C00000"/>
                </a:solidFill>
              </a:rPr>
              <a:t>Air Force and Space Force Cybersecurity Boot Camp     </a:t>
            </a:r>
            <a:br>
              <a:rPr lang="en-US" sz="3200" dirty="0">
                <a:solidFill>
                  <a:srgbClr val="C00000"/>
                </a:solidFill>
              </a:rPr>
            </a:br>
            <a:r>
              <a:rPr lang="en-US" sz="3200" dirty="0">
                <a:solidFill>
                  <a:srgbClr val="002060"/>
                </a:solidFill>
              </a:rPr>
              <a:t>DAF CISO Small Business and Academic/Research Contractor and Potential Contractors</a:t>
            </a:r>
            <a:br>
              <a:rPr lang="en-US" sz="3200" dirty="0">
                <a:solidFill>
                  <a:srgbClr val="002060"/>
                </a:solidFill>
              </a:rPr>
            </a:br>
            <a:r>
              <a:rPr lang="en-US" sz="3200" dirty="0"/>
              <a:t>TBD mid-August, 10am - 4pm EDT</a:t>
            </a:r>
            <a:br>
              <a:rPr lang="en-US" sz="3200" dirty="0"/>
            </a:br>
            <a:endParaRPr lang="en-US" sz="3200" dirty="0"/>
          </a:p>
        </p:txBody>
      </p:sp>
      <p:sp>
        <p:nvSpPr>
          <p:cNvPr id="3" name="Content Placeholder 2"/>
          <p:cNvSpPr>
            <a:spLocks noGrp="1"/>
          </p:cNvSpPr>
          <p:nvPr>
            <p:ph idx="1"/>
          </p:nvPr>
        </p:nvSpPr>
        <p:spPr>
          <a:xfrm>
            <a:off x="2057401" y="3276600"/>
            <a:ext cx="8514717" cy="2871788"/>
          </a:xfrm>
        </p:spPr>
        <p:txBody>
          <a:bodyPr>
            <a:normAutofit/>
          </a:bodyPr>
          <a:lstStyle/>
          <a:p>
            <a:r>
              <a:rPr lang="en-US" sz="2000" dirty="0"/>
              <a:t>Registration link will be on the Blue Cyber website</a:t>
            </a:r>
          </a:p>
          <a:p>
            <a:r>
              <a:rPr lang="en-US" sz="2000" dirty="0"/>
              <a:t>Join hundreds of your peers at the Cybersecurity Boot Camp.  Come away having heard powerful speakers and learning what cybersecurity steps are necessary to protect your intellectual property and DoD Sensitive Data.   </a:t>
            </a:r>
          </a:p>
          <a:p>
            <a:r>
              <a:rPr lang="en-US" sz="2000" dirty="0"/>
              <a:t>More information from Kelley.Kiernan@us.af.mil</a:t>
            </a:r>
          </a:p>
        </p:txBody>
      </p:sp>
      <p:sp>
        <p:nvSpPr>
          <p:cNvPr id="4" name="Footer Placeholder 3"/>
          <p:cNvSpPr>
            <a:spLocks noGrp="1"/>
          </p:cNvSpPr>
          <p:nvPr>
            <p:ph type="ftr" sz="quarter" idx="11"/>
          </p:nvPr>
        </p:nvSpPr>
        <p:spPr/>
        <p:txBody>
          <a:bodyPr/>
          <a:lstStyle/>
          <a:p>
            <a:pPr defTabSz="342900">
              <a:defRPr/>
            </a:pPr>
            <a:r>
              <a:rPr lang="en-US" kern="1200" dirty="0">
                <a:solidFill>
                  <a:srgbClr val="FFFFFF"/>
                </a:solidFill>
                <a:latin typeface="Franklin Gothic Book" panose="020B0503020102020204"/>
              </a:rPr>
              <a:t>Unclassified</a:t>
            </a:r>
          </a:p>
        </p:txBody>
      </p:sp>
      <p:sp>
        <p:nvSpPr>
          <p:cNvPr id="5" name="Horizontal Scroll 4"/>
          <p:cNvSpPr/>
          <p:nvPr/>
        </p:nvSpPr>
        <p:spPr>
          <a:xfrm>
            <a:off x="1854200" y="373182"/>
            <a:ext cx="2125133" cy="804333"/>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Monthly “Big” Event</a:t>
            </a:r>
          </a:p>
        </p:txBody>
      </p:sp>
    </p:spTree>
    <p:extLst>
      <p:ext uri="{BB962C8B-B14F-4D97-AF65-F5344CB8AC3E}">
        <p14:creationId xmlns:p14="http://schemas.microsoft.com/office/powerpoint/2010/main" val="2804264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6674"/>
            <a:ext cx="12191999" cy="614404"/>
          </a:xfrm>
        </p:spPr>
        <p:txBody>
          <a:bodyPr>
            <a:noAutofit/>
          </a:bodyPr>
          <a:lstStyle/>
          <a:p>
            <a:r>
              <a:rPr lang="en-US" dirty="0"/>
              <a:t>Any Questions?</a:t>
            </a:r>
          </a:p>
        </p:txBody>
      </p:sp>
      <p:sp>
        <p:nvSpPr>
          <p:cNvPr id="3" name="Content Placeholder 2"/>
          <p:cNvSpPr>
            <a:spLocks noGrp="1"/>
          </p:cNvSpPr>
          <p:nvPr>
            <p:ph idx="1"/>
          </p:nvPr>
        </p:nvSpPr>
        <p:spPr>
          <a:xfrm>
            <a:off x="2060163" y="2253552"/>
            <a:ext cx="8071672" cy="3829050"/>
          </a:xfrm>
        </p:spPr>
        <p:txBody>
          <a:bodyPr>
            <a:normAutofit/>
          </a:bodyPr>
          <a:lstStyle/>
          <a:p>
            <a:pPr>
              <a:buSzPct val="160000"/>
              <a:buFont typeface="Wingdings" panose="05000000000000000000" pitchFamily="2" charset="2"/>
              <a:buChar char="§"/>
            </a:pPr>
            <a:r>
              <a:rPr lang="en-US" sz="1800" dirty="0"/>
              <a:t>This briefing is not a substitute for reading the FAR and DFARS in your contract.</a:t>
            </a:r>
          </a:p>
          <a:p>
            <a:pPr>
              <a:buSzPct val="160000"/>
              <a:buFont typeface="Wingdings" panose="05000000000000000000" pitchFamily="2" charset="2"/>
              <a:buChar char="§"/>
            </a:pPr>
            <a:r>
              <a:rPr lang="en-US" sz="1800" dirty="0"/>
              <a:t>This presentation and other presentations in the DAF CISO Blue Cyber Educational Series and be found on the DAF CISO  webpage:  </a:t>
            </a:r>
            <a:r>
              <a:rPr lang="en-US" sz="1800" dirty="0">
                <a:hlinkClick r:id="rId2"/>
              </a:rPr>
              <a:t>https://www.safcn.af.mil/CISO/Small-Business-Cybersecurity-Information/</a:t>
            </a:r>
            <a:r>
              <a:rPr lang="en-US" sz="1800" dirty="0"/>
              <a:t> </a:t>
            </a:r>
          </a:p>
          <a:p>
            <a:pPr>
              <a:buSzPct val="160000"/>
              <a:buFont typeface="Wingdings" panose="05000000000000000000" pitchFamily="2" charset="2"/>
              <a:buChar char="§"/>
            </a:pPr>
            <a:r>
              <a:rPr lang="en-US" sz="1800" dirty="0"/>
              <a:t>Please provide questions, feedback or if you just want to talk about your cyber security /data protection questions to </a:t>
            </a:r>
            <a:r>
              <a:rPr lang="en-US" sz="1800" dirty="0">
                <a:hlinkClick r:id="rId3"/>
              </a:rPr>
              <a:t>Kelley.Kiernan@us.af.mil</a:t>
            </a:r>
            <a:endParaRPr lang="en-US" sz="1800" dirty="0"/>
          </a:p>
          <a:p>
            <a:pPr lvl="1">
              <a:buFont typeface="Wingdings" panose="05000000000000000000" pitchFamily="2" charset="2"/>
              <a:buChar char="Ø"/>
            </a:pPr>
            <a:r>
              <a:rPr lang="en-US" sz="1800" b="1" dirty="0">
                <a:solidFill>
                  <a:srgbClr val="C00000"/>
                </a:solidFill>
              </a:rPr>
              <a:t>Daily Office Hours </a:t>
            </a:r>
            <a:r>
              <a:rPr lang="en-US" sz="1800" dirty="0"/>
              <a:t>for answering/researching </a:t>
            </a:r>
            <a:r>
              <a:rPr lang="en-US" sz="1800" b="1" dirty="0">
                <a:solidFill>
                  <a:srgbClr val="7030A0"/>
                </a:solidFill>
              </a:rPr>
              <a:t>your</a:t>
            </a:r>
            <a:r>
              <a:rPr lang="en-US" sz="1800" dirty="0">
                <a:solidFill>
                  <a:srgbClr val="7030A0"/>
                </a:solidFill>
              </a:rPr>
              <a:t> </a:t>
            </a:r>
            <a:r>
              <a:rPr lang="en-US" sz="1800" dirty="0"/>
              <a:t>questions                      about DAF Small Business cybersecurity and data protection!</a:t>
            </a:r>
          </a:p>
          <a:p>
            <a:pPr marL="0" indent="0">
              <a:buNone/>
            </a:pPr>
            <a:r>
              <a:rPr lang="en-US" sz="1800" b="1" dirty="0">
                <a:solidFill>
                  <a:srgbClr val="C00000"/>
                </a:solidFill>
              </a:rPr>
              <a:t>Every-Tuesday at 1pm EST</a:t>
            </a:r>
            <a:r>
              <a:rPr lang="en-US" sz="1800" dirty="0"/>
              <a:t>, dial in for the DAF CISO Small Business Cybersecurity Ask-Me-Anything. </a:t>
            </a:r>
            <a:r>
              <a:rPr lang="en-US" sz="1600" dirty="0"/>
              <a:t>Register in advance for this Zoom Webinar: </a:t>
            </a:r>
            <a:r>
              <a:rPr lang="en-US" sz="1600" dirty="0">
                <a:hlinkClick r:id="rId4"/>
              </a:rPr>
              <a:t>https://www.zoomgov.com/webinar/register/WN_6Gz84TQGRvm6YHMSVyE0Qg</a:t>
            </a:r>
            <a:r>
              <a:rPr lang="en-US" sz="1600" dirty="0"/>
              <a:t> </a:t>
            </a:r>
            <a:endParaRPr lang="en-US" dirty="0"/>
          </a:p>
          <a:p>
            <a:endParaRPr lang="en-US" dirty="0"/>
          </a:p>
          <a:p>
            <a:endParaRPr lang="en-US" dirty="0"/>
          </a:p>
        </p:txBody>
      </p:sp>
      <p:sp>
        <p:nvSpPr>
          <p:cNvPr id="5" name="Footer Placeholder 3"/>
          <p:cNvSpPr>
            <a:spLocks noGrp="1"/>
          </p:cNvSpPr>
          <p:nvPr>
            <p:ph type="ftr" sz="quarter" idx="11"/>
          </p:nvPr>
        </p:nvSpPr>
        <p:spPr>
          <a:xfrm>
            <a:off x="0" y="6444343"/>
            <a:ext cx="12191999" cy="413657"/>
          </a:xfrm>
        </p:spPr>
        <p:txBody>
          <a:bodyPr/>
          <a:lstStyle/>
          <a:p>
            <a:r>
              <a:rPr lang="en-US" dirty="0"/>
              <a:t>Distribution Statement A: Approved for public release. Distribution is unlimited. Case Number: AFRL-2021-2005, 25 Jun 2021.  </a:t>
            </a:r>
          </a:p>
        </p:txBody>
      </p:sp>
    </p:spTree>
    <p:extLst>
      <p:ext uri="{BB962C8B-B14F-4D97-AF65-F5344CB8AC3E}">
        <p14:creationId xmlns:p14="http://schemas.microsoft.com/office/powerpoint/2010/main" val="344955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6373" y="2053947"/>
            <a:ext cx="10014936" cy="4016484"/>
          </a:xfrm>
          <a:prstGeom prst="rect">
            <a:avLst/>
          </a:prstGeom>
        </p:spPr>
        <p:txBody>
          <a:bodyPr wrap="square">
            <a:spAutoFit/>
          </a:bodyPr>
          <a:lstStyle/>
          <a:p>
            <a:pPr fontAlgn="base"/>
            <a:r>
              <a:rPr lang="en-US" sz="1700" b="1" dirty="0"/>
              <a:t>Safeguarding requirements and procedures</a:t>
            </a:r>
          </a:p>
          <a:p>
            <a:pPr fontAlgn="base"/>
            <a:r>
              <a:rPr lang="en-US" sz="1700" dirty="0"/>
              <a:t>           (1) The Contractor shall apply the following basic safeguarding requirements and procedures to protect covered contractor information systems. Requirements and procedures for basic safeguarding of covered contractor information systems shall include, at a minimum, the following security controls:</a:t>
            </a:r>
          </a:p>
          <a:p>
            <a:pPr fontAlgn="base"/>
            <a:r>
              <a:rPr lang="en-US" sz="1700" dirty="0"/>
              <a:t>                 </a:t>
            </a:r>
            <a:r>
              <a:rPr lang="en-US" sz="1700" i="1" u="sng" dirty="0"/>
              <a:t>- The FAR lists 15 security controls, which are considered basic cyber hygiene</a:t>
            </a:r>
          </a:p>
          <a:p>
            <a:pPr fontAlgn="base"/>
            <a:r>
              <a:rPr lang="en-US" sz="1700" dirty="0"/>
              <a:t>           (2) </a:t>
            </a:r>
            <a:r>
              <a:rPr lang="en-US" sz="1700" i="1" dirty="0"/>
              <a:t>Other requirements.</a:t>
            </a:r>
            <a:r>
              <a:rPr lang="en-US" sz="1700" dirty="0"/>
              <a:t> This clause does not relieve the Contractor of any other specific safeguarding requirements specified by Federal agencies and departments relating to covered contractor information systems generally or other Federal safeguarding requirements for controlled unclassified information (CUI) as established by Executive Order 13556.</a:t>
            </a:r>
          </a:p>
          <a:p>
            <a:pPr fontAlgn="base"/>
            <a:endParaRPr lang="en-US" sz="1700" dirty="0"/>
          </a:p>
          <a:p>
            <a:pPr fontAlgn="base"/>
            <a:r>
              <a:rPr lang="en-US" sz="1700" b="1" dirty="0"/>
              <a:t>Flow-down the requirement</a:t>
            </a:r>
          </a:p>
          <a:p>
            <a:pPr fontAlgn="base"/>
            <a:r>
              <a:rPr lang="en-US" sz="1700" dirty="0"/>
              <a:t>The Contractor shall include the substance of this clause, including this paragraph (c), in subcontracts under this contract (including subcontracts for the acquisition of commercial items, other than commercially available off-the-shelf items), in which the subcontractor may have Federal contract information residing in or transiting through its information system.</a:t>
            </a:r>
          </a:p>
        </p:txBody>
      </p:sp>
      <p:sp>
        <p:nvSpPr>
          <p:cNvPr id="6" name="Rounded Rectangle 5">
            <a:extLst>
              <a:ext uri="{C183D7F6-B498-43B3-948B-1728B52AA6E4}">
                <adec:decorative xmlns:adec="http://schemas.microsoft.com/office/drawing/2017/decorative" val="1"/>
              </a:ext>
            </a:extLst>
          </p:cNvPr>
          <p:cNvSpPr/>
          <p:nvPr/>
        </p:nvSpPr>
        <p:spPr>
          <a:xfrm>
            <a:off x="834013" y="1309980"/>
            <a:ext cx="11108156" cy="536243"/>
          </a:xfrm>
          <a:prstGeom prst="round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 </a:t>
            </a:r>
          </a:p>
        </p:txBody>
      </p:sp>
      <p:sp>
        <p:nvSpPr>
          <p:cNvPr id="5" name="Title 4"/>
          <p:cNvSpPr>
            <a:spLocks noGrp="1"/>
          </p:cNvSpPr>
          <p:nvPr>
            <p:ph type="title" idx="4294967295"/>
          </p:nvPr>
        </p:nvSpPr>
        <p:spPr>
          <a:xfrm>
            <a:off x="1710124" y="1378046"/>
            <a:ext cx="9481185" cy="40011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FAR Clause 52.204-21 Basic Safeguarding of Covered Contractor Information Systems</a:t>
            </a:r>
          </a:p>
        </p:txBody>
      </p:sp>
      <p:sp>
        <p:nvSpPr>
          <p:cNvPr id="2" name="Footer Placeholder 1"/>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81548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a:spLocks noGrp="1"/>
          </p:cNvSpPr>
          <p:nvPr>
            <p:ph type="title" idx="4294967295"/>
          </p:nvPr>
        </p:nvSpPr>
        <p:spPr>
          <a:xfrm>
            <a:off x="301360" y="1357898"/>
            <a:ext cx="11375596" cy="852044"/>
          </a:xfrm>
          <a:prstGeom prst="roundRect">
            <a:avLst/>
          </a:prstGeom>
          <a:solidFill>
            <a:srgbClr val="00A1D6"/>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DFARS Clause 252.204-7012, </a:t>
            </a:r>
            <a:br>
              <a:rPr kumimoji="0" lang="en-US" sz="2400" b="1" i="0" u="none" strike="noStrike" kern="1200" cap="none" spc="0" normalizeH="0" baseline="0" noProof="0" dirty="0">
                <a:ln>
                  <a:noFill/>
                </a:ln>
                <a:solidFill>
                  <a:schemeClr val="bg1"/>
                </a:solidFill>
                <a:effectLst/>
                <a:uLnTx/>
                <a:uFillTx/>
                <a:latin typeface="+mn-lt"/>
                <a:ea typeface="+mn-ea"/>
                <a:cs typeface="+mn-cs"/>
              </a:rPr>
            </a:br>
            <a:r>
              <a:rPr kumimoji="0" lang="en-US" sz="2400" b="1" i="0" u="none" strike="noStrike" kern="1200" cap="none" spc="0" normalizeH="0" baseline="0" noProof="0" dirty="0">
                <a:ln>
                  <a:noFill/>
                </a:ln>
                <a:solidFill>
                  <a:schemeClr val="bg1"/>
                </a:solidFill>
                <a:effectLst/>
                <a:uLnTx/>
                <a:uFillTx/>
                <a:latin typeface="+mn-lt"/>
                <a:ea typeface="+mn-ea"/>
                <a:cs typeface="+mn-cs"/>
              </a:rPr>
              <a:t>Safeguarding Covered Defense Information and Cyber Incident Reporting</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8010" y="2668505"/>
            <a:ext cx="715266" cy="715266"/>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010" y="3484701"/>
            <a:ext cx="715266" cy="715266"/>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3145" y="4300897"/>
            <a:ext cx="715266" cy="715266"/>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8010" y="5218023"/>
            <a:ext cx="715266" cy="715266"/>
          </a:xfrm>
          <a:prstGeom prst="rect">
            <a:avLst/>
          </a:prstGeom>
        </p:spPr>
      </p:pic>
      <p:sp>
        <p:nvSpPr>
          <p:cNvPr id="18" name="Content Placeholder 2"/>
          <p:cNvSpPr txBox="1">
            <a:spLocks/>
          </p:cNvSpPr>
          <p:nvPr/>
        </p:nvSpPr>
        <p:spPr>
          <a:xfrm>
            <a:off x="1665961" y="2895246"/>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Report cyber incidents </a:t>
            </a:r>
          </a:p>
        </p:txBody>
      </p:sp>
      <p:sp>
        <p:nvSpPr>
          <p:cNvPr id="19" name="Content Placeholder 2"/>
          <p:cNvSpPr txBox="1">
            <a:spLocks/>
          </p:cNvSpPr>
          <p:nvPr/>
        </p:nvSpPr>
        <p:spPr>
          <a:xfrm>
            <a:off x="1665957" y="3711442"/>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Submit malicious software </a:t>
            </a:r>
          </a:p>
        </p:txBody>
      </p:sp>
      <p:sp>
        <p:nvSpPr>
          <p:cNvPr id="20" name="Content Placeholder 2"/>
          <p:cNvSpPr txBox="1">
            <a:spLocks/>
          </p:cNvSpPr>
          <p:nvPr/>
        </p:nvSpPr>
        <p:spPr>
          <a:xfrm>
            <a:off x="1665958" y="4527638"/>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Facilitate damage assessment </a:t>
            </a:r>
          </a:p>
        </p:txBody>
      </p:sp>
      <p:sp>
        <p:nvSpPr>
          <p:cNvPr id="21" name="Content Placeholder 2"/>
          <p:cNvSpPr txBox="1">
            <a:spLocks/>
          </p:cNvSpPr>
          <p:nvPr/>
        </p:nvSpPr>
        <p:spPr>
          <a:xfrm>
            <a:off x="1665959" y="5444764"/>
            <a:ext cx="5446317" cy="261783"/>
          </a:xfrm>
          <a:prstGeom prst="rect">
            <a:avLst/>
          </a:prstGeom>
        </p:spPr>
        <p:txBody>
          <a:bodyPr vert="horz" lIns="0" tIns="0" rIns="0" bIns="0" rtlCol="0" anchor="t">
            <a:noAutofit/>
          </a:bodyPr>
          <a:lst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t>Safeguard covered defense information </a:t>
            </a:r>
          </a:p>
        </p:txBody>
      </p:sp>
      <p:pic>
        <p:nvPicPr>
          <p:cNvPr id="22" name="Picture 2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5692" y="2668505"/>
            <a:ext cx="4821264" cy="3088354"/>
          </a:xfrm>
          <a:prstGeom prst="rect">
            <a:avLst/>
          </a:prstGeom>
        </p:spPr>
      </p:pic>
      <p:sp>
        <p:nvSpPr>
          <p:cNvPr id="2" name="Footer Placeholder 1"/>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192143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a:t>
            </a:r>
            <a:r>
              <a:rPr lang="en-US" dirty="0" err="1"/>
              <a:t>DIBNet</a:t>
            </a:r>
            <a:r>
              <a:rPr lang="en-US" dirty="0"/>
              <a:t> portal</a:t>
            </a:r>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4184590" y="6570715"/>
            <a:ext cx="6096000" cy="215444"/>
          </a:xfrm>
          <a:prstGeom prst="rect">
            <a:avLst/>
          </a:prstGeom>
        </p:spPr>
        <p:txBody>
          <a:bodyPr>
            <a:spAutoFit/>
          </a:bodyPr>
          <a:lstStyle/>
          <a:p>
            <a:r>
              <a:rPr lang="en-US" sz="800" dirty="0">
                <a:solidFill>
                  <a:schemeClr val="bg1"/>
                </a:solidFill>
              </a:rPr>
              <a:t>DISTRIBUTION C. Distribution authorized to U.S. Government Agencies and their contractors</a:t>
            </a:r>
          </a:p>
        </p:txBody>
      </p:sp>
      <p:sp>
        <p:nvSpPr>
          <p:cNvPr id="6" name="Rectangle 5">
            <a:extLst>
              <a:ext uri="{C183D7F6-B498-43B3-948B-1728B52AA6E4}">
                <adec:decorative xmlns:adec="http://schemas.microsoft.com/office/drawing/2017/decorative" val="1"/>
              </a:ext>
            </a:extLst>
          </p:cNvPr>
          <p:cNvSpPr/>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5197" y="147663"/>
            <a:ext cx="11319674" cy="6710337"/>
          </a:xfrm>
          <a:prstGeom prst="rect">
            <a:avLst/>
          </a:prstGeom>
          <a:ln>
            <a:noFill/>
          </a:ln>
          <a:effectLst>
            <a:outerShdw blurRad="190500" algn="tl" rotWithShape="0">
              <a:srgbClr val="000000">
                <a:alpha val="70000"/>
              </a:srgbClr>
            </a:outerShdw>
          </a:effectLst>
        </p:spPr>
      </p:pic>
      <p:sp>
        <p:nvSpPr>
          <p:cNvPr id="7" name="Down Arrow 6">
            <a:extLst>
              <a:ext uri="{C183D7F6-B498-43B3-948B-1728B52AA6E4}">
                <adec:decorative xmlns:adec="http://schemas.microsoft.com/office/drawing/2017/decorative" val="1"/>
              </a:ext>
            </a:extLst>
          </p:cNvPr>
          <p:cNvSpPr/>
          <p:nvPr/>
        </p:nvSpPr>
        <p:spPr>
          <a:xfrm rot="1520436">
            <a:off x="10951728" y="5834110"/>
            <a:ext cx="335280" cy="599440"/>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Donut 7">
            <a:extLst>
              <a:ext uri="{C183D7F6-B498-43B3-948B-1728B52AA6E4}">
                <adec:decorative xmlns:adec="http://schemas.microsoft.com/office/drawing/2017/decorative" val="1"/>
              </a:ext>
            </a:extLst>
          </p:cNvPr>
          <p:cNvSpPr/>
          <p:nvPr/>
        </p:nvSpPr>
        <p:spPr>
          <a:xfrm>
            <a:off x="6624320" y="3434080"/>
            <a:ext cx="3656270" cy="1076960"/>
          </a:xfrm>
          <a:prstGeom prst="donut">
            <a:avLst>
              <a:gd name="adj" fmla="val 4257"/>
            </a:avLst>
          </a:prstGeom>
          <a:solidFill>
            <a:srgbClr val="00B050"/>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704193" y="2511972"/>
            <a:ext cx="2017986" cy="646331"/>
          </a:xfrm>
          <a:prstGeom prst="rect">
            <a:avLst/>
          </a:prstGeom>
          <a:noFill/>
        </p:spPr>
        <p:txBody>
          <a:bodyPr wrap="square" rtlCol="0">
            <a:spAutoFit/>
          </a:bodyPr>
          <a:lstStyle/>
          <a:p>
            <a:r>
              <a:rPr lang="en-US" dirty="0">
                <a:solidFill>
                  <a:schemeClr val="bg1"/>
                </a:solidFill>
              </a:rPr>
              <a:t>https://</a:t>
            </a:r>
          </a:p>
          <a:p>
            <a:r>
              <a:rPr lang="en-US" dirty="0">
                <a:solidFill>
                  <a:schemeClr val="bg1"/>
                </a:solidFill>
              </a:rPr>
              <a:t>dibnet.dod.mil</a:t>
            </a:r>
          </a:p>
        </p:txBody>
      </p:sp>
      <p:sp>
        <p:nvSpPr>
          <p:cNvPr id="9" name="Footer Placeholder 8"/>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
        <p:nvSpPr>
          <p:cNvPr id="12" name="Down Arrow 11">
            <a:extLst>
              <a:ext uri="{C183D7F6-B498-43B3-948B-1728B52AA6E4}">
                <adec:decorative xmlns:adec="http://schemas.microsoft.com/office/drawing/2017/decorative" val="1"/>
              </a:ext>
            </a:extLst>
          </p:cNvPr>
          <p:cNvSpPr/>
          <p:nvPr/>
        </p:nvSpPr>
        <p:spPr>
          <a:xfrm rot="1520436">
            <a:off x="9729296" y="3545740"/>
            <a:ext cx="335280" cy="599440"/>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1" name="Picture 10" descr="Image of a storefront with the words Small Business Works in a circle."/>
          <p:cNvPicPr>
            <a:picLocks noChangeAspect="1"/>
          </p:cNvPicPr>
          <p:nvPr/>
        </p:nvPicPr>
        <p:blipFill>
          <a:blip r:embed="rId4"/>
          <a:stretch>
            <a:fillRect/>
          </a:stretch>
        </p:blipFill>
        <p:spPr>
          <a:xfrm>
            <a:off x="-39414" y="5949586"/>
            <a:ext cx="1752600" cy="962025"/>
          </a:xfrm>
          <a:prstGeom prst="rect">
            <a:avLst/>
          </a:prstGeom>
        </p:spPr>
      </p:pic>
    </p:spTree>
    <p:extLst>
      <p:ext uri="{BB962C8B-B14F-4D97-AF65-F5344CB8AC3E}">
        <p14:creationId xmlns:p14="http://schemas.microsoft.com/office/powerpoint/2010/main" val="118642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title" idx="4294967295"/>
          </p:nvPr>
        </p:nvSpPr>
        <p:spPr>
          <a:xfrm>
            <a:off x="0" y="6443663"/>
            <a:ext cx="12192000" cy="4143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Distribution Statement A: Approved for public release. Distribution is unlimited. Case Number: AFRL-2021-3218, 22 September 2021.</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35634" y="407162"/>
            <a:ext cx="8465729" cy="5924293"/>
          </a:xfrm>
          <a:prstGeom prst="rect">
            <a:avLst/>
          </a:prstGeom>
        </p:spPr>
      </p:pic>
      <p:pic>
        <p:nvPicPr>
          <p:cNvPr id="5" name="Picture 4" descr="Image of a storefront with the words Small Business Works in a circle."/>
          <p:cNvPicPr>
            <a:picLocks noChangeAspect="1"/>
          </p:cNvPicPr>
          <p:nvPr/>
        </p:nvPicPr>
        <p:blipFill>
          <a:blip r:embed="rId4"/>
          <a:stretch>
            <a:fillRect/>
          </a:stretch>
        </p:blipFill>
        <p:spPr>
          <a:xfrm>
            <a:off x="10439400" y="5963330"/>
            <a:ext cx="1752600" cy="962025"/>
          </a:xfrm>
          <a:prstGeom prst="rect">
            <a:avLst/>
          </a:prstGeom>
        </p:spPr>
      </p:pic>
    </p:spTree>
    <p:extLst>
      <p:ext uri="{BB962C8B-B14F-4D97-AF65-F5344CB8AC3E}">
        <p14:creationId xmlns:p14="http://schemas.microsoft.com/office/powerpoint/2010/main" val="137437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2765"/>
            <a:ext cx="12191999" cy="940526"/>
          </a:xfrm>
        </p:spPr>
        <p:txBody>
          <a:bodyPr/>
          <a:lstStyle/>
          <a:p>
            <a:pPr marL="0" indent="0"/>
            <a:r>
              <a:rPr lang="en-US" dirty="0"/>
              <a:t>Safeguard Covered Defense Information (CDI)</a:t>
            </a:r>
          </a:p>
        </p:txBody>
      </p:sp>
      <p:sp>
        <p:nvSpPr>
          <p:cNvPr id="3" name="Content Placeholder 2"/>
          <p:cNvSpPr>
            <a:spLocks noGrp="1"/>
          </p:cNvSpPr>
          <p:nvPr>
            <p:ph idx="1"/>
          </p:nvPr>
        </p:nvSpPr>
        <p:spPr>
          <a:xfrm>
            <a:off x="1789110" y="2354685"/>
            <a:ext cx="9546547" cy="3829050"/>
          </a:xfrm>
        </p:spPr>
        <p:txBody>
          <a:bodyPr>
            <a:normAutofit fontScale="92500" lnSpcReduction="20000"/>
          </a:bodyPr>
          <a:lstStyle/>
          <a:p>
            <a:pPr marL="0" indent="0">
              <a:buNone/>
            </a:pPr>
            <a:r>
              <a:rPr lang="en-US" dirty="0"/>
              <a:t>To safeguard covered defense information contractors/subcontractors </a:t>
            </a:r>
            <a:r>
              <a:rPr lang="en-US" b="1" dirty="0">
                <a:solidFill>
                  <a:srgbClr val="FF0000"/>
                </a:solidFill>
              </a:rPr>
              <a:t>must implement NIST SP 800-171</a:t>
            </a:r>
            <a:r>
              <a:rPr lang="en-US" dirty="0"/>
              <a:t>, Protecting CUI in Nonfederal Information Systems and Organizations</a:t>
            </a:r>
          </a:p>
          <a:p>
            <a:pPr marL="0" indent="0">
              <a:buNone/>
            </a:pPr>
            <a:r>
              <a:rPr lang="en-US" dirty="0"/>
              <a:t>The covered contractor information system shall be subject to the security requirements in National Institute of Standards and Technology (NIST) Special Publication (SP) 800-171</a:t>
            </a:r>
          </a:p>
          <a:p>
            <a:pPr lvl="1">
              <a:buSzPct val="160000"/>
            </a:pPr>
            <a:r>
              <a:rPr lang="en-US" sz="2200" b="1" dirty="0"/>
              <a:t>The Contractor shall implement NIST SP 800-171, as soon as practical, but not later than December 31, </a:t>
            </a:r>
            <a:r>
              <a:rPr lang="en-US" sz="2200" b="1" dirty="0">
                <a:solidFill>
                  <a:srgbClr val="FF0000"/>
                </a:solidFill>
              </a:rPr>
              <a:t>2017</a:t>
            </a:r>
            <a:r>
              <a:rPr lang="en-US" sz="2200" b="1" dirty="0"/>
              <a:t>.</a:t>
            </a:r>
          </a:p>
          <a:p>
            <a:pPr lvl="1">
              <a:buSzPct val="160000"/>
            </a:pPr>
            <a:r>
              <a:rPr lang="en-US" sz="2200" b="1" dirty="0"/>
              <a:t>The Contractor shall submit requests to vary from NIST SP 800-171 in writing to the Contracting Officer, for consideration by the DoD CIO</a:t>
            </a:r>
          </a:p>
          <a:p>
            <a:pPr marL="0" indent="0">
              <a:buNone/>
            </a:pPr>
            <a:endParaRPr lang="en-US" dirty="0"/>
          </a:p>
          <a:p>
            <a:pPr marL="0" indent="0">
              <a:buNone/>
            </a:pPr>
            <a:r>
              <a:rPr lang="en-US" dirty="0"/>
              <a:t>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4133" y="2381690"/>
            <a:ext cx="715266" cy="715266"/>
          </a:xfrm>
          <a:prstGeom prst="rect">
            <a:avLst/>
          </a:prstGeom>
        </p:spPr>
      </p:pic>
      <p:sp>
        <p:nvSpPr>
          <p:cNvPr id="5" name="Footer Placeholder 4"/>
          <p:cNvSpPr>
            <a:spLocks noGrp="1"/>
          </p:cNvSpPr>
          <p:nvPr>
            <p:ph type="ftr" sz="quarter" idx="11"/>
          </p:nvPr>
        </p:nvSpPr>
        <p:spPr/>
        <p:txBody>
          <a:bodyPr/>
          <a:lstStyle/>
          <a:p>
            <a:r>
              <a:rPr lang="en-US" dirty="0"/>
              <a:t>Distribution Statement A: Approved for public release. Distribution is unlimited. Case Number: AFRL-2021-3218, 22 September 2021.</a:t>
            </a:r>
          </a:p>
        </p:txBody>
      </p:sp>
    </p:spTree>
    <p:extLst>
      <p:ext uri="{BB962C8B-B14F-4D97-AF65-F5344CB8AC3E}">
        <p14:creationId xmlns:p14="http://schemas.microsoft.com/office/powerpoint/2010/main" val="999883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SBIR-STTR">
      <a:dk1>
        <a:srgbClr val="000000"/>
      </a:dk1>
      <a:lt1>
        <a:srgbClr val="FFFFFF"/>
      </a:lt1>
      <a:dk2>
        <a:srgbClr val="0B4D83"/>
      </a:dk2>
      <a:lt2>
        <a:srgbClr val="B88E20"/>
      </a:lt2>
      <a:accent1>
        <a:srgbClr val="929397"/>
      </a:accent1>
      <a:accent2>
        <a:srgbClr val="0093AC"/>
      </a:accent2>
      <a:accent3>
        <a:srgbClr val="8FB33E"/>
      </a:accent3>
      <a:accent4>
        <a:srgbClr val="F0C62B"/>
      </a:accent4>
      <a:accent5>
        <a:srgbClr val="DF7F2C"/>
      </a:accent5>
      <a:accent6>
        <a:srgbClr val="C63837"/>
      </a:accent6>
      <a:hlink>
        <a:srgbClr val="3085ED"/>
      </a:hlink>
      <a:folHlink>
        <a:srgbClr val="82B6F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SBIR_STTR_Presentation" id="{6CAE4BEF-027B-DA43-889A-C6897A52FB7C}" vid="{37FCC312-96F8-564E-8608-BABF762C79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C7E703861A0F4D8E4EC352C7122CC4" ma:contentTypeVersion="12" ma:contentTypeDescription="Create a new document." ma:contentTypeScope="" ma:versionID="784f546bb769974a0dfd574dea8c9a44">
  <xsd:schema xmlns:xsd="http://www.w3.org/2001/XMLSchema" xmlns:xs="http://www.w3.org/2001/XMLSchema" xmlns:p="http://schemas.microsoft.com/office/2006/metadata/properties" xmlns:ns3="8a4dac0d-f43b-438e-9467-027428d98c15" xmlns:ns4="63db6829-04ad-4bf1-9854-330e12d5b183" targetNamespace="http://schemas.microsoft.com/office/2006/metadata/properties" ma:root="true" ma:fieldsID="e9a344a9fc2ec85f786d12a2e5be76b2" ns3:_="" ns4:_="">
    <xsd:import namespace="8a4dac0d-f43b-438e-9467-027428d98c15"/>
    <xsd:import namespace="63db6829-04ad-4bf1-9854-330e12d5b18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dac0d-f43b-438e-9467-027428d98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db6829-04ad-4bf1-9854-330e12d5b1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1F671-148A-4DBA-80B1-A9A356DA0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dac0d-f43b-438e-9467-027428d98c15"/>
    <ds:schemaRef ds:uri="63db6829-04ad-4bf1-9854-330e12d5b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37431D-E8D7-48E8-A14F-28E50C1E9C8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63db6829-04ad-4bf1-9854-330e12d5b183"/>
    <ds:schemaRef ds:uri="8a4dac0d-f43b-438e-9467-027428d98c15"/>
    <ds:schemaRef ds:uri="http://www.w3.org/XML/1998/namespace"/>
  </ds:schemaRefs>
</ds:datastoreItem>
</file>

<file path=customXml/itemProps3.xml><?xml version="1.0" encoding="utf-8"?>
<ds:datastoreItem xmlns:ds="http://schemas.openxmlformats.org/officeDocument/2006/customXml" ds:itemID="{35583E3D-4E17-4DCA-B200-80C24D2F0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SBIR_STTR_Presentation</Template>
  <TotalTime>7447</TotalTime>
  <Words>5888</Words>
  <Application>Microsoft Office PowerPoint</Application>
  <PresentationFormat>Widescreen</PresentationFormat>
  <Paragraphs>428</Paragraphs>
  <Slides>45</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Franklin Gothic Book</vt:lpstr>
      <vt:lpstr>Franklin Gothic Medium</vt:lpstr>
      <vt:lpstr>Times New Roman</vt:lpstr>
      <vt:lpstr>Wingdings</vt:lpstr>
      <vt:lpstr>Parallax</vt:lpstr>
      <vt:lpstr>Small Business Needs                      Big Cybersecurity</vt:lpstr>
      <vt:lpstr>The importance of Cybersecurity for                                 Department of the Air Force Small Businesses</vt:lpstr>
      <vt:lpstr>Federal Acquisition Regulation (FAR) and DFARS</vt:lpstr>
      <vt:lpstr>DFARS Clause 252.239-7010 ― Cloud Computing Services</vt:lpstr>
      <vt:lpstr>FAR Clause 52.204-21 Basic Safeguarding of Covered Contractor Information Systems</vt:lpstr>
      <vt:lpstr>DFARS Clause 252.204-7012,  Safeguarding Covered Defense Information and Cyber Incident Reporting</vt:lpstr>
      <vt:lpstr>Welcome to the DIBNet portal</vt:lpstr>
      <vt:lpstr>Distribution Statement A: Approved for public release. Distribution is unlimited. Case Number: AFRL-2021-3218, 22 September 2021.</vt:lpstr>
      <vt:lpstr>Safeguard Covered Defense Information (CDI)</vt:lpstr>
      <vt:lpstr>Safeguard CDI: What is CUI?</vt:lpstr>
      <vt:lpstr>Can I give my contractor CUI? DFARS 7012 “Adequate Security” quote red added for emphasis </vt:lpstr>
      <vt:lpstr>Answer today:                                                                               Can I give my contractor CUI? You need to ask.</vt:lpstr>
      <vt:lpstr>DFARS  Clause 252.204-7008 Compliance with safeguarding  covered defense information controls</vt:lpstr>
      <vt:lpstr>DFARS Clause 252.204-7019/7020    NIST SP 800-171 DoD Assessment Requirements.</vt:lpstr>
      <vt:lpstr>The Requirement in DFARS Clause 252.204-7019/7020    NIST SP 800-171 DoD Assessment Requirements</vt:lpstr>
      <vt:lpstr>NIST SP 800-171 System Security Plan (SSP) </vt:lpstr>
      <vt:lpstr>Not all of the NIST SP 800-171 security requirements are equal  </vt:lpstr>
      <vt:lpstr>How to enter a Basic Assessment Data into SPRS</vt:lpstr>
      <vt:lpstr>How to enter a Basic Assessment Data into SPRS</vt:lpstr>
      <vt:lpstr>New Documentation Guides  https://www.acq.osd.mil/cmmc</vt:lpstr>
      <vt:lpstr>DFARS  Clause 252.204-7021         Cybersecurity Maturity Model Certification Requirement</vt:lpstr>
      <vt:lpstr>New Documentation Guides  https://www.acq.osd.mil/cmmc</vt:lpstr>
      <vt:lpstr>Distribution Statement A: Approved for public release. Distribution is unlimited. Case Number: AFRL-2021-4521, 22 Dec 2021</vt:lpstr>
      <vt:lpstr>AN OFFERING IN THE BLUE CYBER SERIES:</vt:lpstr>
      <vt:lpstr>The Blue Cyber Education Series for Small Businesses on the  DAF CISO webpage  www.safcn.af.mil/CISO/Small-Business-Cybersecurity-Information/   Daily Office Hours for answering/researching your questions about Small Business cybersecurity and data protection!  Every Tuesday  1pm EST, dial in for the Small Business Cybersecurity Ask-Me-Anything. Register in advance for this Zoom Webinar:  https://www.zoomgov.com/webinar/register/WN_6Gz84TQGRvm6YHMSVyE0Qg    </vt:lpstr>
      <vt:lpstr>Blue Cyber Education Series</vt:lpstr>
      <vt:lpstr>Blue Cyber Content</vt:lpstr>
      <vt:lpstr>Blue Cyber Collaboration</vt:lpstr>
      <vt:lpstr>Blue Cyber Demand Signal</vt:lpstr>
      <vt:lpstr>Blue Cyber Boot Camp – 16 March 2022                               Six hours of Blue Cyber content and Guest Speakers </vt:lpstr>
      <vt:lpstr>Distribution Statement A:  Approved for public release.  Distribution is Unlimited.  Case Number:  AFRL-2022-2176 9 May 2022</vt:lpstr>
      <vt:lpstr>DAF CISO Events are on SBA’s Event Site</vt:lpstr>
      <vt:lpstr>Maintaining Vigilance During Increased Threat Potential</vt:lpstr>
      <vt:lpstr>Slide title</vt:lpstr>
      <vt:lpstr>www.nist.gov/mep</vt:lpstr>
      <vt:lpstr>All PTAC Locations</vt:lpstr>
      <vt:lpstr>When it’s time to get strong anti-virus</vt:lpstr>
      <vt:lpstr>NSA Cybersecurity Services</vt:lpstr>
      <vt:lpstr>Cybersecurity Services</vt:lpstr>
      <vt:lpstr>www.projectspectrum.io/#/</vt:lpstr>
      <vt:lpstr>Department of Defense Procurement Toolbox</vt:lpstr>
      <vt:lpstr>www.sbir.gov/local-assistance</vt:lpstr>
      <vt:lpstr>  Everybody Handles Federal Contracting Information!      Walk Through of the FAR 52.204-21 and proposed CMMC Level 1   Tuesday,  July 26 at 1-3 pm EDT </vt:lpstr>
      <vt:lpstr>  Air Force and Space Force Cybersecurity Boot Camp      DAF CISO Small Business and Academic/Research Contractor and Potential Contractors TBD mid-August, 10am - 4pm EDT </vt:lpstr>
      <vt:lpstr>Any Questions?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KIERNAN, KELLEY S CIV USAF AFMC AFRL/SB</dc:creator>
  <cp:lastModifiedBy>YolandaGJohnson</cp:lastModifiedBy>
  <cp:revision>248</cp:revision>
  <dcterms:created xsi:type="dcterms:W3CDTF">2021-04-13T18:37:37Z</dcterms:created>
  <dcterms:modified xsi:type="dcterms:W3CDTF">2022-07-27T18:37:32Z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0x0101007FC7E703861A0F4D8E4EC352C7122CC4</vt:lpwstr>
  </property>
  <property fmtid="{D5CDD505-2E9C-101B-9397-08002B2CF9AE}" pid="3" name="_dlc_DocIdItemGuid">
    <vt:lpwstr>4620a2d8-5f18-494d-baf7-2216824eea37</vt:lpwstr>
  </property>
</Properties>
</file>