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96" r:id="rId6"/>
  </p:sldMasterIdLst>
  <p:notesMasterIdLst>
    <p:notesMasterId r:id="rId47"/>
  </p:notesMasterIdLst>
  <p:sldIdLst>
    <p:sldId id="385" r:id="rId7"/>
    <p:sldId id="266" r:id="rId8"/>
    <p:sldId id="310" r:id="rId9"/>
    <p:sldId id="406" r:id="rId10"/>
    <p:sldId id="303" r:id="rId11"/>
    <p:sldId id="296" r:id="rId12"/>
    <p:sldId id="619" r:id="rId13"/>
    <p:sldId id="414" r:id="rId14"/>
    <p:sldId id="389" r:id="rId15"/>
    <p:sldId id="395" r:id="rId16"/>
    <p:sldId id="357" r:id="rId17"/>
    <p:sldId id="347" r:id="rId18"/>
    <p:sldId id="396" r:id="rId19"/>
    <p:sldId id="397" r:id="rId20"/>
    <p:sldId id="398" r:id="rId21"/>
    <p:sldId id="412" r:id="rId22"/>
    <p:sldId id="413" r:id="rId23"/>
    <p:sldId id="327" r:id="rId24"/>
    <p:sldId id="283" r:id="rId25"/>
    <p:sldId id="284" r:id="rId26"/>
    <p:sldId id="616" r:id="rId27"/>
    <p:sldId id="399" r:id="rId28"/>
    <p:sldId id="336" r:id="rId29"/>
    <p:sldId id="313" r:id="rId30"/>
    <p:sldId id="299" r:id="rId31"/>
    <p:sldId id="300" r:id="rId32"/>
    <p:sldId id="333" r:id="rId33"/>
    <p:sldId id="301" r:id="rId34"/>
    <p:sldId id="415" r:id="rId35"/>
    <p:sldId id="339" r:id="rId36"/>
    <p:sldId id="618" r:id="rId37"/>
    <p:sldId id="356" r:id="rId38"/>
    <p:sldId id="326" r:id="rId39"/>
    <p:sldId id="614" r:id="rId40"/>
    <p:sldId id="557" r:id="rId41"/>
    <p:sldId id="613" r:id="rId42"/>
    <p:sldId id="596" r:id="rId43"/>
    <p:sldId id="617" r:id="rId44"/>
    <p:sldId id="598" r:id="rId45"/>
    <p:sldId id="61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Ahn" initials="AA" lastIdx="1" clrIdx="0">
    <p:extLst>
      <p:ext uri="{19B8F6BF-5375-455C-9EA6-DF929625EA0E}">
        <p15:presenceInfo xmlns:p15="http://schemas.microsoft.com/office/powerpoint/2012/main" userId="328c993f73c48358" providerId="Windows Live"/>
      </p:ext>
    </p:extLst>
  </p:cmAuthor>
  <p:cmAuthor id="2" name="Anna Verhanovitz" initials="AV" lastIdx="1" clrIdx="1">
    <p:extLst>
      <p:ext uri="{19B8F6BF-5375-455C-9EA6-DF929625EA0E}">
        <p15:presenceInfo xmlns:p15="http://schemas.microsoft.com/office/powerpoint/2012/main" userId="S::averhanovitz@vancomm.com::92e00539-975f-4a62-8002-daafe4d04c96" providerId="AD"/>
      </p:ext>
    </p:extLst>
  </p:cmAuthor>
  <p:cmAuthor id="3" name="Shannon Walsh" initials="SW" lastIdx="6" clrIdx="2">
    <p:extLst>
      <p:ext uri="{19B8F6BF-5375-455C-9EA6-DF929625EA0E}">
        <p15:presenceInfo xmlns:p15="http://schemas.microsoft.com/office/powerpoint/2012/main" userId="S::swalsh@vancomm.com::b02b6905-af21-4631-803d-4be8b7584b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2F2F2"/>
    <a:srgbClr val="CBD5E8"/>
    <a:srgbClr val="E7EBF4"/>
    <a:srgbClr val="002E6D"/>
    <a:srgbClr val="003F80"/>
    <a:srgbClr val="007DB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8" autoAdjust="0"/>
    <p:restoredTop sz="95226" autoAdjust="0"/>
  </p:normalViewPr>
  <p:slideViewPr>
    <p:cSldViewPr snapToGrid="0">
      <p:cViewPr varScale="1">
        <p:scale>
          <a:sx n="82" d="100"/>
          <a:sy n="82" d="100"/>
        </p:scale>
        <p:origin x="706" y="58"/>
      </p:cViewPr>
      <p:guideLst/>
    </p:cSldViewPr>
  </p:slideViewPr>
  <p:outlineViewPr>
    <p:cViewPr>
      <p:scale>
        <a:sx n="33" d="100"/>
        <a:sy n="33" d="100"/>
      </p:scale>
      <p:origin x="0" y="-45014"/>
    </p:cViewPr>
  </p:outlineViewPr>
  <p:notesTextViewPr>
    <p:cViewPr>
      <p:scale>
        <a:sx n="3" d="2"/>
        <a:sy n="3" d="2"/>
      </p:scale>
      <p:origin x="0" y="0"/>
    </p:cViewPr>
  </p:notesTextViewPr>
  <p:notesViewPr>
    <p:cSldViewPr snapToGrid="0">
      <p:cViewPr varScale="1">
        <p:scale>
          <a:sx n="50" d="100"/>
          <a:sy n="50" d="100"/>
        </p:scale>
        <p:origin x="27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319CF-D862-4BA1-AE9F-CBC69E8AABA6}"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E7DC8-2203-470B-94CF-731471D44871}" type="slidenum">
              <a:rPr lang="en-US" smtClean="0"/>
              <a:t>‹#›</a:t>
            </a:fld>
            <a:endParaRPr lang="en-US"/>
          </a:p>
        </p:txBody>
      </p:sp>
    </p:spTree>
    <p:extLst>
      <p:ext uri="{BB962C8B-B14F-4D97-AF65-F5344CB8AC3E}">
        <p14:creationId xmlns:p14="http://schemas.microsoft.com/office/powerpoint/2010/main" val="301086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19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562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55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79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21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Char char="•"/>
            </a:pPr>
            <a:r>
              <a:rPr lang="en-US" altLang="en-US" sz="800">
                <a:latin typeface="Times" pitchFamily="18" charset="0"/>
              </a:rPr>
              <a:t>SBDC</a:t>
            </a:r>
          </a:p>
          <a:p>
            <a:pPr lvl="1">
              <a:lnSpc>
                <a:spcPct val="80000"/>
              </a:lnSpc>
              <a:buFontTx/>
              <a:buChar char="•"/>
            </a:pPr>
            <a:r>
              <a:rPr lang="en-US" altLang="en-US" sz="800">
                <a:latin typeface="Times" pitchFamily="18" charset="0"/>
              </a:rPr>
              <a:t>Approx 1000 SBDC’s Nation-wide</a:t>
            </a:r>
          </a:p>
          <a:p>
            <a:pPr lvl="2">
              <a:lnSpc>
                <a:spcPct val="80000"/>
              </a:lnSpc>
              <a:buFontTx/>
              <a:buChar char="•"/>
            </a:pPr>
            <a:r>
              <a:rPr lang="en-US" altLang="en-US" sz="800">
                <a:latin typeface="Times" pitchFamily="18" charset="0"/>
              </a:rPr>
              <a:t>Partially funded by SBA</a:t>
            </a:r>
          </a:p>
          <a:p>
            <a:pPr lvl="2">
              <a:lnSpc>
                <a:spcPct val="80000"/>
              </a:lnSpc>
              <a:buFontTx/>
              <a:buChar char="•"/>
            </a:pPr>
            <a:r>
              <a:rPr lang="en-US" altLang="en-US" sz="800">
                <a:latin typeface="Times" pitchFamily="18" charset="0"/>
              </a:rPr>
              <a:t>Partially funded by States</a:t>
            </a:r>
          </a:p>
          <a:p>
            <a:pPr lvl="2">
              <a:lnSpc>
                <a:spcPct val="80000"/>
              </a:lnSpc>
              <a:buFontTx/>
              <a:buChar char="•"/>
            </a:pPr>
            <a:r>
              <a:rPr lang="en-US" altLang="en-US" sz="800">
                <a:latin typeface="Times" pitchFamily="18" charset="0"/>
              </a:rPr>
              <a:t>Paid Staff</a:t>
            </a:r>
          </a:p>
          <a:p>
            <a:pPr lvl="2">
              <a:lnSpc>
                <a:spcPct val="80000"/>
              </a:lnSpc>
              <a:buFontTx/>
              <a:buChar char="•"/>
            </a:pPr>
            <a:r>
              <a:rPr lang="en-US" altLang="en-US" sz="800">
                <a:latin typeface="Times" pitchFamily="18" charset="0"/>
              </a:rPr>
              <a:t>10 in Eastern PA</a:t>
            </a:r>
          </a:p>
          <a:p>
            <a:pPr lvl="3">
              <a:lnSpc>
                <a:spcPct val="80000"/>
              </a:lnSpc>
              <a:buFontTx/>
              <a:buChar char="•"/>
            </a:pPr>
            <a:r>
              <a:rPr lang="en-US" altLang="en-US" sz="800">
                <a:latin typeface="Times" pitchFamily="18" charset="0"/>
              </a:rPr>
              <a:t>UPENN Wharton</a:t>
            </a:r>
          </a:p>
          <a:p>
            <a:pPr lvl="3">
              <a:lnSpc>
                <a:spcPct val="80000"/>
              </a:lnSpc>
              <a:buFontTx/>
              <a:buChar char="•"/>
            </a:pPr>
            <a:r>
              <a:rPr lang="en-US" altLang="en-US" sz="800">
                <a:latin typeface="Times" pitchFamily="18" charset="0"/>
              </a:rPr>
              <a:t>Temple</a:t>
            </a:r>
          </a:p>
          <a:p>
            <a:pPr lvl="3">
              <a:lnSpc>
                <a:spcPct val="80000"/>
              </a:lnSpc>
              <a:buFontTx/>
              <a:buChar char="•"/>
            </a:pPr>
            <a:r>
              <a:rPr lang="en-US" altLang="en-US" sz="800">
                <a:latin typeface="Times" pitchFamily="18" charset="0"/>
              </a:rPr>
              <a:t>Widener (not SBA funded)</a:t>
            </a:r>
          </a:p>
          <a:p>
            <a:pPr lvl="3">
              <a:lnSpc>
                <a:spcPct val="80000"/>
              </a:lnSpc>
              <a:buFontTx/>
              <a:buChar char="•"/>
            </a:pPr>
            <a:r>
              <a:rPr lang="en-US" altLang="en-US" sz="800">
                <a:latin typeface="Times" pitchFamily="18" charset="0"/>
              </a:rPr>
              <a:t>Shippensburg (not SBA funded)</a:t>
            </a:r>
          </a:p>
          <a:p>
            <a:pPr lvl="3">
              <a:lnSpc>
                <a:spcPct val="80000"/>
              </a:lnSpc>
              <a:buFontTx/>
              <a:buChar char="•"/>
            </a:pPr>
            <a:r>
              <a:rPr lang="en-US" altLang="en-US" sz="800">
                <a:latin typeface="Times" pitchFamily="18" charset="0"/>
              </a:rPr>
              <a:t>Kutstown</a:t>
            </a:r>
          </a:p>
          <a:p>
            <a:pPr lvl="3">
              <a:lnSpc>
                <a:spcPct val="80000"/>
              </a:lnSpc>
              <a:buFontTx/>
              <a:buChar char="•"/>
            </a:pPr>
            <a:r>
              <a:rPr lang="en-US" altLang="en-US" sz="800">
                <a:latin typeface="Times" pitchFamily="18" charset="0"/>
              </a:rPr>
              <a:t>Bucknell</a:t>
            </a:r>
          </a:p>
          <a:p>
            <a:pPr lvl="3">
              <a:lnSpc>
                <a:spcPct val="80000"/>
              </a:lnSpc>
              <a:buFontTx/>
              <a:buChar char="•"/>
            </a:pPr>
            <a:r>
              <a:rPr lang="en-US" altLang="en-US" sz="800">
                <a:latin typeface="Times" pitchFamily="18" charset="0"/>
              </a:rPr>
              <a:t>Lockhaven</a:t>
            </a:r>
          </a:p>
          <a:p>
            <a:pPr lvl="3">
              <a:lnSpc>
                <a:spcPct val="80000"/>
              </a:lnSpc>
              <a:buFontTx/>
              <a:buChar char="•"/>
            </a:pPr>
            <a:r>
              <a:rPr lang="en-US" altLang="en-US" sz="800">
                <a:latin typeface="Times" pitchFamily="18" charset="0"/>
              </a:rPr>
              <a:t>LeHigh Valley</a:t>
            </a:r>
          </a:p>
          <a:p>
            <a:pPr lvl="3">
              <a:lnSpc>
                <a:spcPct val="80000"/>
              </a:lnSpc>
              <a:buFontTx/>
              <a:buChar char="•"/>
            </a:pPr>
            <a:r>
              <a:rPr lang="en-US" altLang="en-US" sz="800">
                <a:latin typeface="Times" pitchFamily="18" charset="0"/>
              </a:rPr>
              <a:t>Scranton</a:t>
            </a:r>
          </a:p>
          <a:p>
            <a:pPr lvl="3">
              <a:lnSpc>
                <a:spcPct val="80000"/>
              </a:lnSpc>
              <a:buFontTx/>
              <a:buChar char="•"/>
            </a:pPr>
            <a:r>
              <a:rPr lang="en-US" altLang="en-US" sz="800">
                <a:latin typeface="Times" pitchFamily="18" charset="0"/>
              </a:rPr>
              <a:t>Wilkes</a:t>
            </a:r>
          </a:p>
          <a:p>
            <a:pPr lvl="3">
              <a:lnSpc>
                <a:spcPct val="80000"/>
              </a:lnSpc>
              <a:buFontTx/>
              <a:buChar char="•"/>
            </a:pPr>
            <a:endParaRPr lang="en-US" altLang="en-US" sz="800">
              <a:latin typeface="Times" pitchFamily="18" charset="0"/>
            </a:endParaRPr>
          </a:p>
          <a:p>
            <a:pPr>
              <a:lnSpc>
                <a:spcPct val="80000"/>
              </a:lnSpc>
              <a:buFontTx/>
              <a:buChar char="•"/>
            </a:pPr>
            <a:r>
              <a:rPr lang="en-US" altLang="en-US" sz="800">
                <a:latin typeface="Times" pitchFamily="18" charset="0"/>
              </a:rPr>
              <a:t>SCORE</a:t>
            </a:r>
          </a:p>
          <a:p>
            <a:pPr lvl="1">
              <a:lnSpc>
                <a:spcPct val="80000"/>
              </a:lnSpc>
              <a:buFontTx/>
              <a:buChar char="•"/>
            </a:pPr>
            <a:r>
              <a:rPr lang="en-US" altLang="en-US" sz="800">
                <a:latin typeface="Times" pitchFamily="18" charset="0"/>
              </a:rPr>
              <a:t>Approx 10500 volunteers nation-wide</a:t>
            </a:r>
          </a:p>
          <a:p>
            <a:pPr lvl="1">
              <a:lnSpc>
                <a:spcPct val="80000"/>
              </a:lnSpc>
              <a:buFontTx/>
              <a:buChar char="•"/>
            </a:pPr>
            <a:r>
              <a:rPr lang="en-US" altLang="en-US" sz="800">
                <a:latin typeface="Times" pitchFamily="18" charset="0"/>
              </a:rPr>
              <a:t>Approx 400 chapters nation-wide</a:t>
            </a:r>
          </a:p>
          <a:p>
            <a:pPr lvl="1">
              <a:lnSpc>
                <a:spcPct val="80000"/>
              </a:lnSpc>
              <a:buFontTx/>
              <a:buChar char="•"/>
            </a:pPr>
            <a:r>
              <a:rPr lang="en-US" altLang="en-US" sz="800">
                <a:latin typeface="Times" pitchFamily="18" charset="0"/>
              </a:rPr>
              <a:t>Volunteers</a:t>
            </a:r>
          </a:p>
          <a:p>
            <a:pPr lvl="2">
              <a:lnSpc>
                <a:spcPct val="80000"/>
              </a:lnSpc>
              <a:buFontTx/>
              <a:buChar char="•"/>
            </a:pPr>
            <a:r>
              <a:rPr lang="en-US" altLang="en-US" sz="800">
                <a:latin typeface="Times" pitchFamily="18" charset="0"/>
              </a:rPr>
              <a:t>Mostly retired</a:t>
            </a:r>
          </a:p>
          <a:p>
            <a:pPr lvl="2">
              <a:lnSpc>
                <a:spcPct val="80000"/>
              </a:lnSpc>
              <a:buFontTx/>
              <a:buChar char="•"/>
            </a:pPr>
            <a:r>
              <a:rPr lang="en-US" altLang="en-US" sz="800">
                <a:latin typeface="Times" pitchFamily="18" charset="0"/>
              </a:rPr>
              <a:t>Approx 10% still working</a:t>
            </a:r>
          </a:p>
          <a:p>
            <a:pPr lvl="1">
              <a:lnSpc>
                <a:spcPct val="80000"/>
              </a:lnSpc>
              <a:buFontTx/>
              <a:buChar char="•"/>
            </a:pPr>
            <a:r>
              <a:rPr lang="en-US" altLang="en-US" sz="800">
                <a:latin typeface="Times" pitchFamily="18" charset="0"/>
              </a:rPr>
              <a:t>Approx 30% of their counseling is done on-line</a:t>
            </a:r>
          </a:p>
          <a:p>
            <a:pPr lvl="1">
              <a:lnSpc>
                <a:spcPct val="80000"/>
              </a:lnSpc>
              <a:buFontTx/>
              <a:buChar char="•"/>
            </a:pPr>
            <a:r>
              <a:rPr lang="en-US" altLang="en-US" sz="800">
                <a:latin typeface="Times" pitchFamily="18" charset="0"/>
              </a:rPr>
              <a:t>13 in Eastern PA</a:t>
            </a:r>
          </a:p>
          <a:p>
            <a:pPr lvl="2">
              <a:lnSpc>
                <a:spcPct val="80000"/>
              </a:lnSpc>
              <a:buFontTx/>
              <a:buChar char="•"/>
            </a:pPr>
            <a:r>
              <a:rPr lang="en-US" altLang="en-US" sz="800">
                <a:latin typeface="Times" pitchFamily="18" charset="0"/>
              </a:rPr>
              <a:t>Bucks County</a:t>
            </a:r>
          </a:p>
          <a:p>
            <a:pPr lvl="2">
              <a:lnSpc>
                <a:spcPct val="80000"/>
              </a:lnSpc>
              <a:buFontTx/>
              <a:buChar char="•"/>
            </a:pPr>
            <a:r>
              <a:rPr lang="en-US" altLang="en-US" sz="800">
                <a:latin typeface="Times" pitchFamily="18" charset="0"/>
              </a:rPr>
              <a:t>Chester County</a:t>
            </a:r>
          </a:p>
          <a:p>
            <a:pPr lvl="2">
              <a:lnSpc>
                <a:spcPct val="80000"/>
              </a:lnSpc>
              <a:buFontTx/>
              <a:buChar char="•"/>
            </a:pPr>
            <a:r>
              <a:rPr lang="en-US" altLang="en-US" sz="800">
                <a:latin typeface="Times" pitchFamily="18" charset="0"/>
              </a:rPr>
              <a:t>Chambersburg</a:t>
            </a:r>
          </a:p>
          <a:p>
            <a:pPr lvl="2">
              <a:lnSpc>
                <a:spcPct val="80000"/>
              </a:lnSpc>
              <a:buFontTx/>
              <a:buChar char="•"/>
            </a:pPr>
            <a:r>
              <a:rPr lang="en-US" altLang="en-US" sz="800">
                <a:latin typeface="Times" pitchFamily="18" charset="0"/>
              </a:rPr>
              <a:t>Lancaster</a:t>
            </a:r>
          </a:p>
          <a:p>
            <a:pPr lvl="2">
              <a:lnSpc>
                <a:spcPct val="80000"/>
              </a:lnSpc>
              <a:buFontTx/>
              <a:buChar char="•"/>
            </a:pPr>
            <a:r>
              <a:rPr lang="en-US" altLang="en-US" sz="800">
                <a:latin typeface="Times" pitchFamily="18" charset="0"/>
              </a:rPr>
              <a:t>LeHigh Valley</a:t>
            </a:r>
          </a:p>
          <a:p>
            <a:pPr lvl="2">
              <a:lnSpc>
                <a:spcPct val="80000"/>
              </a:lnSpc>
              <a:buFontTx/>
              <a:buChar char="•"/>
            </a:pPr>
            <a:r>
              <a:rPr lang="en-US" altLang="en-US" sz="800">
                <a:latin typeface="Times" pitchFamily="18" charset="0"/>
              </a:rPr>
              <a:t>Monroe County</a:t>
            </a:r>
          </a:p>
          <a:p>
            <a:pPr lvl="2">
              <a:lnSpc>
                <a:spcPct val="80000"/>
              </a:lnSpc>
              <a:buFontTx/>
              <a:buChar char="•"/>
            </a:pPr>
            <a:r>
              <a:rPr lang="en-US" altLang="en-US" sz="800">
                <a:latin typeface="Times" pitchFamily="18" charset="0"/>
              </a:rPr>
              <a:t>Montgomery County</a:t>
            </a:r>
          </a:p>
          <a:p>
            <a:pPr lvl="2">
              <a:lnSpc>
                <a:spcPct val="80000"/>
              </a:lnSpc>
              <a:buFontTx/>
              <a:buChar char="•"/>
            </a:pPr>
            <a:r>
              <a:rPr lang="en-US" altLang="en-US" sz="800">
                <a:latin typeface="Times" pitchFamily="18" charset="0"/>
              </a:rPr>
              <a:t>Williamsport</a:t>
            </a:r>
          </a:p>
          <a:p>
            <a:pPr lvl="2">
              <a:lnSpc>
                <a:spcPct val="80000"/>
              </a:lnSpc>
              <a:buFontTx/>
              <a:buChar char="•"/>
            </a:pPr>
            <a:r>
              <a:rPr lang="en-US" altLang="en-US" sz="800">
                <a:latin typeface="Times" pitchFamily="18" charset="0"/>
              </a:rPr>
              <a:t>Philadelphia</a:t>
            </a:r>
          </a:p>
          <a:p>
            <a:pPr lvl="2">
              <a:lnSpc>
                <a:spcPct val="80000"/>
              </a:lnSpc>
              <a:buFontTx/>
              <a:buChar char="•"/>
            </a:pPr>
            <a:r>
              <a:rPr lang="en-US" altLang="en-US" sz="800">
                <a:latin typeface="Times" pitchFamily="18" charset="0"/>
              </a:rPr>
              <a:t>Pottstown</a:t>
            </a:r>
          </a:p>
          <a:p>
            <a:pPr lvl="2">
              <a:lnSpc>
                <a:spcPct val="80000"/>
              </a:lnSpc>
              <a:buFontTx/>
              <a:buChar char="•"/>
            </a:pPr>
            <a:r>
              <a:rPr lang="en-US" altLang="en-US" sz="800">
                <a:latin typeface="Times" pitchFamily="18" charset="0"/>
              </a:rPr>
              <a:t>Reading</a:t>
            </a:r>
          </a:p>
          <a:p>
            <a:pPr lvl="2">
              <a:lnSpc>
                <a:spcPct val="80000"/>
              </a:lnSpc>
              <a:buFontTx/>
              <a:buChar char="•"/>
            </a:pPr>
            <a:r>
              <a:rPr lang="en-US" altLang="en-US" sz="800">
                <a:latin typeface="Times" pitchFamily="18" charset="0"/>
              </a:rPr>
              <a:t>Wilkes-Barre</a:t>
            </a:r>
          </a:p>
          <a:p>
            <a:pPr lvl="2">
              <a:lnSpc>
                <a:spcPct val="80000"/>
              </a:lnSpc>
              <a:buFontTx/>
              <a:buChar char="•"/>
            </a:pPr>
            <a:r>
              <a:rPr lang="en-US" altLang="en-US" sz="800">
                <a:latin typeface="Times" pitchFamily="18" charset="0"/>
              </a:rPr>
              <a:t>York</a:t>
            </a:r>
          </a:p>
          <a:p>
            <a:pPr>
              <a:lnSpc>
                <a:spcPct val="80000"/>
              </a:lnSpc>
              <a:buFontTx/>
              <a:buChar char="•"/>
            </a:pPr>
            <a:endParaRPr lang="en-US" altLang="en-US" sz="800">
              <a:latin typeface="Times" pitchFamily="18" charset="0"/>
            </a:endParaRPr>
          </a:p>
          <a:p>
            <a:pPr>
              <a:lnSpc>
                <a:spcPct val="80000"/>
              </a:lnSpc>
              <a:buFontTx/>
              <a:buChar char="•"/>
            </a:pPr>
            <a:r>
              <a:rPr lang="en-US" altLang="en-US" sz="800">
                <a:latin typeface="Times" pitchFamily="18" charset="0"/>
              </a:rPr>
              <a:t>Womens Business Centers</a:t>
            </a:r>
          </a:p>
          <a:p>
            <a:pPr lvl="1">
              <a:lnSpc>
                <a:spcPct val="80000"/>
              </a:lnSpc>
              <a:buFontTx/>
              <a:buChar char="•"/>
            </a:pPr>
            <a:r>
              <a:rPr lang="en-US" altLang="en-US" sz="800">
                <a:latin typeface="Times" pitchFamily="18" charset="0"/>
              </a:rPr>
              <a:t>Approx 120 nation-wide</a:t>
            </a:r>
          </a:p>
          <a:p>
            <a:pPr lvl="1">
              <a:lnSpc>
                <a:spcPct val="80000"/>
              </a:lnSpc>
              <a:buFontTx/>
              <a:buChar char="•"/>
            </a:pPr>
            <a:r>
              <a:rPr lang="en-US" altLang="en-US" sz="800">
                <a:latin typeface="Times" pitchFamily="18" charset="0"/>
              </a:rPr>
              <a:t>Paid staff</a:t>
            </a:r>
          </a:p>
          <a:p>
            <a:pPr lvl="1">
              <a:lnSpc>
                <a:spcPct val="80000"/>
              </a:lnSpc>
              <a:buFontTx/>
              <a:buChar char="•"/>
            </a:pPr>
            <a:r>
              <a:rPr lang="en-US" altLang="en-US" sz="800">
                <a:latin typeface="Times" pitchFamily="18" charset="0"/>
              </a:rPr>
              <a:t>3 in Eastern PA</a:t>
            </a:r>
          </a:p>
          <a:p>
            <a:pPr lvl="2">
              <a:lnSpc>
                <a:spcPct val="80000"/>
              </a:lnSpc>
              <a:buFontTx/>
              <a:buChar char="•"/>
            </a:pPr>
            <a:r>
              <a:rPr lang="en-US" altLang="en-US" sz="800">
                <a:latin typeface="Times" pitchFamily="18" charset="0"/>
              </a:rPr>
              <a:t>WBDC in downtown Philadelphia</a:t>
            </a:r>
          </a:p>
          <a:p>
            <a:pPr lvl="2">
              <a:lnSpc>
                <a:spcPct val="80000"/>
              </a:lnSpc>
              <a:buFontTx/>
              <a:buChar char="•"/>
            </a:pPr>
            <a:r>
              <a:rPr lang="en-US" altLang="en-US" sz="800">
                <a:latin typeface="Times" pitchFamily="18" charset="0"/>
              </a:rPr>
              <a:t>Empowerment Group in Philadelphia (Kensington)</a:t>
            </a:r>
          </a:p>
          <a:p>
            <a:pPr lvl="2">
              <a:lnSpc>
                <a:spcPct val="80000"/>
              </a:lnSpc>
              <a:buFontTx/>
              <a:buChar char="•"/>
            </a:pPr>
            <a:r>
              <a:rPr lang="en-US" altLang="en-US" sz="800">
                <a:latin typeface="Times" pitchFamily="18" charset="0"/>
              </a:rPr>
              <a:t>Community First Fund in Lancaster</a:t>
            </a:r>
          </a:p>
          <a:p>
            <a:pPr>
              <a:lnSpc>
                <a:spcPct val="80000"/>
              </a:lnSpc>
            </a:pPr>
            <a:endParaRPr lang="en-US" altLang="en-US" sz="800">
              <a:latin typeface="Times" pitchFamily="18" charset="0"/>
            </a:endParaRPr>
          </a:p>
          <a:p>
            <a:pPr>
              <a:lnSpc>
                <a:spcPct val="80000"/>
              </a:lnSpc>
              <a:buFontTx/>
              <a:buChar char="•"/>
            </a:pPr>
            <a:r>
              <a:rPr lang="en-US" altLang="en-US" sz="800">
                <a:latin typeface="Times" pitchFamily="18" charset="0"/>
              </a:rPr>
              <a:t>All Resource Partners Provide</a:t>
            </a:r>
          </a:p>
          <a:p>
            <a:pPr lvl="1">
              <a:lnSpc>
                <a:spcPct val="80000"/>
              </a:lnSpc>
              <a:buFontTx/>
              <a:buChar char="•"/>
            </a:pPr>
            <a:r>
              <a:rPr lang="en-US" altLang="en-US" sz="800">
                <a:latin typeface="Times" pitchFamily="18" charset="0"/>
              </a:rPr>
              <a:t>Low cost training</a:t>
            </a:r>
          </a:p>
          <a:p>
            <a:pPr lvl="1">
              <a:lnSpc>
                <a:spcPct val="80000"/>
              </a:lnSpc>
              <a:buFontTx/>
              <a:buChar char="•"/>
            </a:pPr>
            <a:r>
              <a:rPr lang="en-US" altLang="en-US" sz="800">
                <a:latin typeface="Times" pitchFamily="18" charset="0"/>
              </a:rPr>
              <a:t>Free consulting</a:t>
            </a:r>
          </a:p>
          <a:p>
            <a:pPr lvl="2">
              <a:lnSpc>
                <a:spcPct val="80000"/>
              </a:lnSpc>
              <a:buFontTx/>
              <a:buChar char="•"/>
            </a:pPr>
            <a:r>
              <a:rPr lang="en-US" altLang="en-US" sz="800">
                <a:latin typeface="Times" pitchFamily="18" charset="0"/>
              </a:rPr>
              <a:t>Many SBDCs use graduate assistants</a:t>
            </a:r>
          </a:p>
          <a:p>
            <a:pPr>
              <a:lnSpc>
                <a:spcPct val="80000"/>
              </a:lnSpc>
              <a:buFontTx/>
              <a:buChar char="•"/>
            </a:pPr>
            <a:r>
              <a:rPr lang="en-US" altLang="en-US" sz="800">
                <a:latin typeface="Times" pitchFamily="18" charset="0"/>
              </a:rPr>
              <a:t>Examples</a:t>
            </a:r>
          </a:p>
          <a:p>
            <a:pPr lvl="1">
              <a:lnSpc>
                <a:spcPct val="80000"/>
              </a:lnSpc>
              <a:buFontTx/>
              <a:buChar char="•"/>
            </a:pPr>
            <a:r>
              <a:rPr lang="en-US" altLang="en-US" sz="800">
                <a:latin typeface="Times" pitchFamily="18" charset="0"/>
              </a:rPr>
              <a:t>Help with Business Plan preparation</a:t>
            </a:r>
          </a:p>
          <a:p>
            <a:pPr lvl="2">
              <a:lnSpc>
                <a:spcPct val="80000"/>
              </a:lnSpc>
              <a:buFontTx/>
              <a:buChar char="•"/>
            </a:pPr>
            <a:r>
              <a:rPr lang="en-US" altLang="en-US" sz="800">
                <a:latin typeface="Times" pitchFamily="18" charset="0"/>
              </a:rPr>
              <a:t>Marketing</a:t>
            </a:r>
          </a:p>
          <a:p>
            <a:pPr lvl="2">
              <a:lnSpc>
                <a:spcPct val="80000"/>
              </a:lnSpc>
              <a:buFontTx/>
              <a:buChar char="•"/>
            </a:pPr>
            <a:r>
              <a:rPr lang="en-US" altLang="en-US" sz="800">
                <a:latin typeface="Times" pitchFamily="18" charset="0"/>
              </a:rPr>
              <a:t>Business set-up</a:t>
            </a:r>
          </a:p>
          <a:p>
            <a:pPr lvl="2">
              <a:lnSpc>
                <a:spcPct val="80000"/>
              </a:lnSpc>
              <a:buFontTx/>
              <a:buChar char="•"/>
            </a:pPr>
            <a:r>
              <a:rPr lang="en-US" altLang="en-US" sz="800">
                <a:latin typeface="Times" pitchFamily="18" charset="0"/>
              </a:rPr>
              <a:t>Environmentals</a:t>
            </a:r>
          </a:p>
          <a:p>
            <a:pPr lvl="2">
              <a:lnSpc>
                <a:spcPct val="80000"/>
              </a:lnSpc>
              <a:buFontTx/>
              <a:buChar char="•"/>
            </a:pPr>
            <a:r>
              <a:rPr lang="en-US" altLang="en-US" sz="800">
                <a:latin typeface="Times" pitchFamily="18" charset="0"/>
              </a:rPr>
              <a:t>HR</a:t>
            </a:r>
          </a:p>
          <a:p>
            <a:pPr lvl="2">
              <a:lnSpc>
                <a:spcPct val="80000"/>
              </a:lnSpc>
              <a:buFontTx/>
              <a:buChar char="•"/>
            </a:pPr>
            <a:r>
              <a:rPr lang="en-US" altLang="en-US" sz="800">
                <a:latin typeface="Times" pitchFamily="18" charset="0"/>
              </a:rPr>
              <a:t>Accounting</a:t>
            </a:r>
          </a:p>
          <a:p>
            <a:pPr lvl="2">
              <a:lnSpc>
                <a:spcPct val="80000"/>
              </a:lnSpc>
              <a:buFontTx/>
              <a:buChar char="•"/>
            </a:pPr>
            <a:r>
              <a:rPr lang="en-US" altLang="en-US" sz="800">
                <a:latin typeface="Times" pitchFamily="18" charset="0"/>
              </a:rPr>
              <a:t>Manufacturing</a:t>
            </a:r>
          </a:p>
          <a:p>
            <a:pPr lvl="2">
              <a:lnSpc>
                <a:spcPct val="80000"/>
              </a:lnSpc>
              <a:buFontTx/>
              <a:buChar char="•"/>
            </a:pPr>
            <a:r>
              <a:rPr lang="en-US" altLang="en-US" sz="800">
                <a:latin typeface="Times" pitchFamily="18" charset="0"/>
              </a:rPr>
              <a:t>Distribution</a:t>
            </a:r>
          </a:p>
          <a:p>
            <a:pPr lvl="2">
              <a:lnSpc>
                <a:spcPct val="80000"/>
              </a:lnSpc>
              <a:buFontTx/>
              <a:buChar char="•"/>
            </a:pPr>
            <a:r>
              <a:rPr lang="en-US" altLang="en-US" sz="800">
                <a:latin typeface="Times" pitchFamily="18" charset="0"/>
              </a:rPr>
              <a:t>Service</a:t>
            </a:r>
          </a:p>
          <a:p>
            <a:pPr lvl="2">
              <a:lnSpc>
                <a:spcPct val="80000"/>
              </a:lnSpc>
              <a:buFontTx/>
              <a:buChar char="•"/>
            </a:pPr>
            <a:r>
              <a:rPr lang="en-US" altLang="en-US" sz="800">
                <a:latin typeface="Times" pitchFamily="18" charset="0"/>
              </a:rPr>
              <a:t>etc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B02B4-C7D2-4242-B214-ECEF4664D8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49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288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9161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7864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400" fontAlgn="base">
              <a:spcBef>
                <a:spcPct val="0"/>
              </a:spcBef>
              <a:spcAft>
                <a:spcPts val="1200"/>
              </a:spcAft>
              <a:buClr>
                <a:srgbClr val="C00000"/>
              </a:buClr>
              <a:buSzPct val="110000"/>
              <a:buNone/>
            </a:pPr>
            <a:endParaRPr lang="en-US" altLang="en-US" sz="2000" dirty="0">
              <a:solidFill>
                <a:srgbClr val="000000"/>
              </a:solidFill>
              <a:latin typeface="Calibri" pitchFamily="34" charset="0"/>
              <a:ea typeface="MS PGothic" pitchFamily="34" charset="-128"/>
            </a:endParaRPr>
          </a:p>
          <a:p>
            <a:endParaRPr lang="en-US" dirty="0"/>
          </a:p>
        </p:txBody>
      </p:sp>
    </p:spTree>
    <p:extLst>
      <p:ext uri="{BB962C8B-B14F-4D97-AF65-F5344CB8AC3E}">
        <p14:creationId xmlns:p14="http://schemas.microsoft.com/office/powerpoint/2010/main" val="424075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24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08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84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Source Sans Pro" panose="020B0503030403020204" pitchFamily="34" charset="0"/>
                <a:ea typeface="Source Sans Pro" panose="020B0503030403020204" pitchFamily="34" charset="0"/>
              </a:rPr>
              <a:t>-SBA will allow firms who place employees on mandatory telework to maintain compliance with the principal office requirement, for certification and recertification purposes, if the firm met the principal office requirement prior to the telework measure being put into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firm will be eligible to compete for HUBZone set-aside awards while attempting to maintain compliance with the 35% HZ residency requirement, so long as at least 20% of its employees reside in a HUBZone.  </a:t>
            </a:r>
          </a:p>
          <a:p>
            <a:pPr lvl="0">
              <a:lnSpc>
                <a:spcPct val="120000"/>
              </a:lnSpc>
              <a:buClr>
                <a:srgbClr val="CC0000"/>
              </a:buClr>
            </a:pPr>
            <a:r>
              <a:rPr lang="en-US" sz="1200" dirty="0"/>
              <a:t>-HUBZone firms that are performing on a HUBZone contract at the time of their recertification must have at least 20% of their employees residing in a HUBZone to recertify. </a:t>
            </a:r>
          </a:p>
          <a:p>
            <a:pPr lvl="0">
              <a:lnSpc>
                <a:spcPct val="120000"/>
              </a:lnSpc>
              <a:buClr>
                <a:srgbClr val="CC0000"/>
              </a:buClr>
            </a:pPr>
            <a:r>
              <a:rPr lang="en-US" sz="1200" dirty="0"/>
              <a:t>-HUBZone firms that are not performing on a HUBZone contract at the time of recertification must have at least 35% of their employees residing in a HUBZone to recertify. </a:t>
            </a:r>
          </a:p>
          <a:p>
            <a:pPr marL="0" marR="0" lvl="0" indent="0" algn="l" defTabSz="914400" rtl="0" eaLnBrk="1" fontAlgn="auto" latinLnBrk="0" hangingPunct="1">
              <a:lnSpc>
                <a:spcPct val="120000"/>
              </a:lnSpc>
              <a:spcBef>
                <a:spcPts val="0"/>
              </a:spcBef>
              <a:spcAft>
                <a:spcPts val="0"/>
              </a:spcAft>
              <a:buClr>
                <a:srgbClr val="CC0000"/>
              </a:buClr>
              <a:buSzTx/>
              <a:buFontTx/>
              <a:buNone/>
              <a:tabLst/>
              <a:defRPr/>
            </a:pPr>
            <a:r>
              <a:rPr lang="en-US" dirty="0"/>
              <a:t>-Added a provision related to the 35% residency HUBZone requirement that allows firms to be awarded for keeping on “legacy” employees even if those employees have moved out of a HUBZone. </a:t>
            </a:r>
          </a:p>
          <a:p>
            <a:pPr marL="0" marR="0" lvl="0" indent="0" algn="l" defTabSz="914400" rtl="0" eaLnBrk="1" fontAlgn="auto" latinLnBrk="0" hangingPunct="1">
              <a:lnSpc>
                <a:spcPct val="120000"/>
              </a:lnSpc>
              <a:spcBef>
                <a:spcPts val="0"/>
              </a:spcBef>
              <a:spcAft>
                <a:spcPts val="0"/>
              </a:spcAft>
              <a:buClr>
                <a:srgbClr val="CC0000"/>
              </a:buClr>
              <a:buSzTx/>
              <a:buFontTx/>
              <a:buNone/>
              <a:tabLst/>
              <a:defRPr/>
            </a:pPr>
            <a:r>
              <a:rPr lang="en-US" dirty="0"/>
              <a:t>-Once you certify, or annually recertify, you maintain that certification for an entire year, even if you dip below the 35% requirement (for employment of HUBZone residents)—OR, if your office moves temporarily out of a HUBZone—you won’t be kicked out of the program under this new rule.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37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97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71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445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331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8858A-EDE6-40BD-9EB5-21E4470ECB35}"/>
              </a:ext>
            </a:extLst>
          </p:cNvPr>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9BB24EA-F954-4007-8437-F199915416AD}"/>
              </a:ext>
            </a:extLst>
          </p:cNvPr>
          <p:cNvSpPr>
            <a:spLocks noGrp="1"/>
          </p:cNvSpPr>
          <p:nvPr>
            <p:ph type="ctrTitle" hasCustomPrompt="1"/>
          </p:nvPr>
        </p:nvSpPr>
        <p:spPr>
          <a:xfrm>
            <a:off x="2667000" y="2235200"/>
            <a:ext cx="6858000" cy="2387600"/>
          </a:xfrm>
          <a:prstGeom prst="rect">
            <a:avLst/>
          </a:prstGeom>
        </p:spPr>
        <p:txBody>
          <a:bodyPr anchor="ctr"/>
          <a:lstStyle>
            <a:lvl1pPr algn="ctr">
              <a:lnSpc>
                <a:spcPts val="4500"/>
              </a:lnSpc>
              <a:defRPr sz="4500" spc="0" baseline="0">
                <a:solidFill>
                  <a:schemeClr val="bg1"/>
                </a:solidFill>
              </a:defRPr>
            </a:lvl1pPr>
          </a:lstStyle>
          <a:p>
            <a:r>
              <a:rPr lang="en-US" dirty="0"/>
              <a:t>Click to edit Master </a:t>
            </a:r>
            <a:br>
              <a:rPr lang="en-US" dirty="0"/>
            </a:br>
            <a:r>
              <a:rPr lang="en-US" dirty="0"/>
              <a:t>chapter style</a:t>
            </a:r>
          </a:p>
        </p:txBody>
      </p:sp>
      <p:pic>
        <p:nvPicPr>
          <p:cNvPr id="4" name="Picture 3" descr="U.S. Small Business Administration (SBA) logo.">
            <a:extLst>
              <a:ext uri="{FF2B5EF4-FFF2-40B4-BE49-F238E27FC236}">
                <a16:creationId xmlns:a16="http://schemas.microsoft.com/office/drawing/2014/main" id="{4701DD6E-AE9D-4585-9135-8EA518D07A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6593" y="566675"/>
            <a:ext cx="2409324" cy="661760"/>
          </a:xfrm>
          <a:prstGeom prst="rect">
            <a:avLst/>
          </a:prstGeom>
        </p:spPr>
      </p:pic>
    </p:spTree>
    <p:extLst>
      <p:ext uri="{BB962C8B-B14F-4D97-AF65-F5344CB8AC3E}">
        <p14:creationId xmlns:p14="http://schemas.microsoft.com/office/powerpoint/2010/main" val="59859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839788" y="987425"/>
            <a:ext cx="3932237" cy="1224275"/>
          </a:xfrm>
          <a:prstGeom prst="rect">
            <a:avLst/>
          </a:prstGeo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a:prstGeom prst="rect">
            <a:avLst/>
          </a:prstGeom>
        </p:spPr>
        <p:txBody>
          <a:bodyPr/>
          <a:lstStyle>
            <a:lvl1pPr marL="0" indent="0">
              <a:buNone/>
              <a:defRPr sz="1600" b="1">
                <a:solidFill>
                  <a:srgbClr val="96969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2776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7BA6A9-732F-DD4D-A79A-0CD8BD766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5387" y="1611974"/>
            <a:ext cx="3341226" cy="3634052"/>
          </a:xfrm>
          <a:prstGeom prst="rect">
            <a:avLst/>
          </a:prstGeom>
        </p:spPr>
      </p:pic>
    </p:spTree>
    <p:extLst>
      <p:ext uri="{BB962C8B-B14F-4D97-AF65-F5344CB8AC3E}">
        <p14:creationId xmlns:p14="http://schemas.microsoft.com/office/powerpoint/2010/main" val="331052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716" y="688582"/>
            <a:ext cx="2444567" cy="670195"/>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800328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1410057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402463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extLst>
      <p:ext uri="{BB962C8B-B14F-4D97-AF65-F5344CB8AC3E}">
        <p14:creationId xmlns:p14="http://schemas.microsoft.com/office/powerpoint/2010/main" val="231168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2685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5789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July 17,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814369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July 17, 2023</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872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B1C936-4AE7-421C-B9A1-C52E903AD49C}"/>
              </a:ext>
            </a:extLst>
          </p:cNvPr>
          <p:cNvSpPr/>
          <p:nvPr userDrawn="1"/>
        </p:nvSpPr>
        <p:spPr>
          <a:xfrm>
            <a:off x="0" y="0"/>
            <a:ext cx="12192000" cy="6857999"/>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0975BC-01D4-478A-9113-04E191AE77CA}"/>
              </a:ext>
            </a:extLst>
          </p:cNvPr>
          <p:cNvSpPr>
            <a:spLocks noGrp="1"/>
          </p:cNvSpPr>
          <p:nvPr>
            <p:ph type="ctrTitle" hasCustomPrompt="1"/>
          </p:nvPr>
        </p:nvSpPr>
        <p:spPr>
          <a:xfrm>
            <a:off x="2672255" y="1360614"/>
            <a:ext cx="6858000" cy="2387600"/>
          </a:xfrm>
          <a:prstGeom prst="rect">
            <a:avLst/>
          </a:prstGeom>
        </p:spPr>
        <p:txBody>
          <a:bodyPr anchor="b">
            <a:normAutofit/>
          </a:bodyPr>
          <a:lstStyle>
            <a:lvl1pPr algn="ctr">
              <a:lnSpc>
                <a:spcPct val="100000"/>
              </a:lnSpc>
              <a:defRPr sz="6000" spc="0" baseline="0">
                <a:solidFill>
                  <a:schemeClr val="bg1"/>
                </a:solidFill>
              </a:defRPr>
            </a:lvl1pPr>
          </a:lstStyle>
          <a:p>
            <a:r>
              <a:rPr lang="en-US" dirty="0"/>
              <a:t>Click to edit Master title style (1 line)</a:t>
            </a:r>
          </a:p>
        </p:txBody>
      </p:sp>
      <p:sp>
        <p:nvSpPr>
          <p:cNvPr id="12" name="Subtitle 2">
            <a:extLst>
              <a:ext uri="{FF2B5EF4-FFF2-40B4-BE49-F238E27FC236}">
                <a16:creationId xmlns:a16="http://schemas.microsoft.com/office/drawing/2014/main" id="{0E994913-B08A-4160-83AA-FE44A7D48357}"/>
              </a:ext>
            </a:extLst>
          </p:cNvPr>
          <p:cNvSpPr>
            <a:spLocks noGrp="1"/>
          </p:cNvSpPr>
          <p:nvPr>
            <p:ph type="subTitle" idx="1"/>
          </p:nvPr>
        </p:nvSpPr>
        <p:spPr>
          <a:xfrm>
            <a:off x="2672255" y="6052718"/>
            <a:ext cx="6858000" cy="285905"/>
          </a:xfrm>
          <a:prstGeom prst="rect">
            <a:avLst/>
          </a:prstGeo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13" name="Text Placeholder 7">
            <a:extLst>
              <a:ext uri="{FF2B5EF4-FFF2-40B4-BE49-F238E27FC236}">
                <a16:creationId xmlns:a16="http://schemas.microsoft.com/office/drawing/2014/main" id="{BEA0BFDF-3D66-4AE2-B6D8-D4EA74F40B1F}"/>
              </a:ext>
            </a:extLst>
          </p:cNvPr>
          <p:cNvSpPr>
            <a:spLocks noGrp="1"/>
          </p:cNvSpPr>
          <p:nvPr>
            <p:ph type="body" sz="quarter" idx="10" hasCustomPrompt="1"/>
          </p:nvPr>
        </p:nvSpPr>
        <p:spPr>
          <a:xfrm>
            <a:off x="2672255" y="3748095"/>
            <a:ext cx="6858000" cy="1646237"/>
          </a:xfrm>
          <a:prstGeom prst="rect">
            <a:avLst/>
          </a:prstGeom>
        </p:spPr>
        <p:txBody>
          <a:bodyPr>
            <a:noAutofit/>
          </a:bodyPr>
          <a:lstStyle>
            <a:lvl1pPr marL="0" indent="0" algn="ctr">
              <a:buNone/>
              <a:defRPr sz="2400" b="1" baseline="0">
                <a:solidFill>
                  <a:srgbClr val="969696"/>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4" name="Picture 13" descr="U.S. Small Business Administration (SBA) logo.">
            <a:extLst>
              <a:ext uri="{FF2B5EF4-FFF2-40B4-BE49-F238E27FC236}">
                <a16:creationId xmlns:a16="http://schemas.microsoft.com/office/drawing/2014/main" id="{6E3B5B20-17AC-445B-981F-695B4CCF7F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6593" y="566675"/>
            <a:ext cx="2409324" cy="661760"/>
          </a:xfrm>
          <a:prstGeom prst="rect">
            <a:avLst/>
          </a:prstGeom>
        </p:spPr>
      </p:pic>
    </p:spTree>
    <p:extLst>
      <p:ext uri="{BB962C8B-B14F-4D97-AF65-F5344CB8AC3E}">
        <p14:creationId xmlns:p14="http://schemas.microsoft.com/office/powerpoint/2010/main" val="114809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732277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July 17,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104952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July 17,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019253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July 17,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403459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861641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July 17,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67657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pPr/>
              <a:t>‹#›</a:t>
            </a:fld>
            <a:endParaRPr lang="en-US" dirty="0"/>
          </a:p>
        </p:txBody>
      </p:sp>
    </p:spTree>
    <p:extLst>
      <p:ext uri="{BB962C8B-B14F-4D97-AF65-F5344CB8AC3E}">
        <p14:creationId xmlns:p14="http://schemas.microsoft.com/office/powerpoint/2010/main" val="53584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b="1"/>
          </a:p>
        </p:txBody>
      </p:sp>
      <p:sp>
        <p:nvSpPr>
          <p:cNvPr id="6" name="Rectangle 6"/>
          <p:cNvSpPr>
            <a:spLocks noGrp="1" noChangeArrowheads="1"/>
          </p:cNvSpPr>
          <p:nvPr>
            <p:ph type="sldNum" sz="quarter" idx="11"/>
          </p:nvPr>
        </p:nvSpPr>
        <p:spPr>
          <a:ln/>
        </p:spPr>
        <p:txBody>
          <a:bodyPr/>
          <a:lstStyle>
            <a:lvl1pPr>
              <a:defRPr/>
            </a:lvl1pPr>
          </a:lstStyle>
          <a:p>
            <a:pPr>
              <a:defRPr/>
            </a:pPr>
            <a:fld id="{5977298B-2731-43A6-9E98-3D158D5795DB}" type="slidenum">
              <a:rPr lang="en-US"/>
              <a:pPr>
                <a:defRPr/>
              </a:pPr>
              <a:t>‹#›</a:t>
            </a:fld>
            <a:endParaRPr lang="en-US" dirty="0"/>
          </a:p>
        </p:txBody>
      </p:sp>
    </p:spTree>
    <p:extLst>
      <p:ext uri="{BB962C8B-B14F-4D97-AF65-F5344CB8AC3E}">
        <p14:creationId xmlns:p14="http://schemas.microsoft.com/office/powerpoint/2010/main" val="4129626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pPr/>
              <a:t>‹#›</a:t>
            </a:fld>
            <a:endParaRPr lang="en-US" dirty="0"/>
          </a:p>
        </p:txBody>
      </p:sp>
    </p:spTree>
    <p:extLst>
      <p:ext uri="{BB962C8B-B14F-4D97-AF65-F5344CB8AC3E}">
        <p14:creationId xmlns:p14="http://schemas.microsoft.com/office/powerpoint/2010/main" val="3324180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914400" y="20574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910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b="1"/>
          </a:p>
        </p:txBody>
      </p:sp>
      <p:sp>
        <p:nvSpPr>
          <p:cNvPr id="6" name="Rectangle 6"/>
          <p:cNvSpPr>
            <a:spLocks noGrp="1" noChangeArrowheads="1"/>
          </p:cNvSpPr>
          <p:nvPr>
            <p:ph type="sldNum" sz="quarter" idx="11"/>
          </p:nvPr>
        </p:nvSpPr>
        <p:spPr>
          <a:ln/>
        </p:spPr>
        <p:txBody>
          <a:bodyPr/>
          <a:lstStyle>
            <a:lvl1pPr>
              <a:defRPr/>
            </a:lvl1pPr>
          </a:lstStyle>
          <a:p>
            <a:pPr>
              <a:defRPr/>
            </a:pPr>
            <a:fld id="{6119E4E1-48F3-4B99-A824-0C525FD7F34C}" type="slidenum">
              <a:rPr lang="en-US"/>
              <a:pPr>
                <a:defRPr/>
              </a:pPr>
              <a:t>‹#›</a:t>
            </a:fld>
            <a:endParaRPr lang="en-US" dirty="0"/>
          </a:p>
        </p:txBody>
      </p:sp>
    </p:spTree>
    <p:extLst>
      <p:ext uri="{BB962C8B-B14F-4D97-AF65-F5344CB8AC3E}">
        <p14:creationId xmlns:p14="http://schemas.microsoft.com/office/powerpoint/2010/main" val="182757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lnSpc>
                <a:spcPts val="6000"/>
              </a:lnSpc>
              <a:defRPr sz="6000">
                <a:solidFill>
                  <a:srgbClr val="007DBC"/>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9696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15280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0417" y="1606514"/>
            <a:ext cx="4471167" cy="3644973"/>
          </a:xfrm>
          <a:prstGeom prst="rect">
            <a:avLst/>
          </a:prstGeom>
        </p:spPr>
      </p:pic>
    </p:spTree>
    <p:extLst>
      <p:ext uri="{BB962C8B-B14F-4D97-AF65-F5344CB8AC3E}">
        <p14:creationId xmlns:p14="http://schemas.microsoft.com/office/powerpoint/2010/main" val="1200617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2802865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213630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3752746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1324110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09766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29953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9" y="1268765"/>
            <a:ext cx="9259747"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80"/>
            <a:ext cx="9259747"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80D6C33A-0473-4298-9F12-AC8CDD820ADA}" type="datetime1">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590781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08"/>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57087" y="6194308"/>
            <a:ext cx="2394420" cy="365125"/>
          </a:xfrm>
        </p:spPr>
        <p:txBody>
          <a:bodyPr/>
          <a:lstStyle/>
          <a:p>
            <a:fld id="{6C1CDC77-E4BB-4A20-B864-4D63BF694D97}" type="datetime1">
              <a:rPr lang="en-US" smtClean="0"/>
              <a:t>7/17/2023</a:t>
            </a:fld>
            <a:endParaRPr lang="en-US" dirty="0"/>
          </a:p>
        </p:txBody>
      </p:sp>
      <p:sp>
        <p:nvSpPr>
          <p:cNvPr id="9" name="Footer Placeholder 5"/>
          <p:cNvSpPr>
            <a:spLocks noGrp="1"/>
          </p:cNvSpPr>
          <p:nvPr>
            <p:ph type="ftr" sz="quarter" idx="11"/>
          </p:nvPr>
        </p:nvSpPr>
        <p:spPr>
          <a:xfrm>
            <a:off x="4038600" y="6194308"/>
            <a:ext cx="4114800" cy="365125"/>
          </a:xfrm>
        </p:spPr>
        <p:txBody>
          <a:bodyPr/>
          <a:lstStyle/>
          <a:p>
            <a:endParaRPr lang="en-US"/>
          </a:p>
        </p:txBody>
      </p:sp>
      <p:sp>
        <p:nvSpPr>
          <p:cNvPr id="10" name="Slide Number Placeholder 6"/>
          <p:cNvSpPr>
            <a:spLocks noGrp="1"/>
          </p:cNvSpPr>
          <p:nvPr>
            <p:ph type="sldNum" sz="quarter" idx="12"/>
          </p:nvPr>
        </p:nvSpPr>
        <p:spPr>
          <a:xfrm>
            <a:off x="9062013" y="6194308"/>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967513"/>
            <a:ext cx="105156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84754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7026"/>
            <a:ext cx="10515600" cy="762528"/>
          </a:xfrm>
        </p:spPr>
        <p:txBody>
          <a:bodyPr/>
          <a:lstStyle/>
          <a:p>
            <a:r>
              <a:rPr lang="en-US"/>
              <a:t>Click to edit Master title style</a:t>
            </a:r>
          </a:p>
        </p:txBody>
      </p:sp>
      <p:sp>
        <p:nvSpPr>
          <p:cNvPr id="3" name="Content Placeholder 2"/>
          <p:cNvSpPr>
            <a:spLocks noGrp="1"/>
          </p:cNvSpPr>
          <p:nvPr>
            <p:ph sz="half" idx="1"/>
          </p:nvPr>
        </p:nvSpPr>
        <p:spPr>
          <a:xfrm>
            <a:off x="838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A4E771-7139-4440-A606-65E650563B8A}" type="datetime1">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58255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a:prstGeom prst="rect">
            <a:avLst/>
          </a:prstGeo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a:prstGeom prst="rect">
            <a:avLst/>
          </a:prstGeom>
        </p:spPr>
        <p:txBody>
          <a:bodyPr/>
          <a:lstStyle>
            <a:lvl1pPr marL="0" indent="0" algn="ctr">
              <a:buNone/>
              <a:defRPr sz="2400" b="1">
                <a:solidFill>
                  <a:srgbClr val="9696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334069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3996"/>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54AECB-5F89-43A8-A6BC-D8654CA7E7BC}" type="datetime1">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4041446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82DB4E-4633-48FA-B9F0-295ADF8BEC2C}" type="datetime1">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6062293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15416-1F78-4115-9FF5-115801D3AE96}" type="datetime1">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34138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38F6EF-2DFC-4848-9F4E-2027881775B3}" type="datetime1">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468526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C86C101C-FD2F-4CDD-887B-C739F89C6D64}" type="datetime1">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3636933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61A933-A981-44EF-B624-40669378B1F2}" type="datetime1">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1CDB5-DECC-4A94-8D7D-DC48D525BC69}"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43495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py Only Slide">
    <p:spTree>
      <p:nvGrpSpPr>
        <p:cNvPr id="1" name="Shape 9"/>
        <p:cNvGrpSpPr/>
        <p:nvPr/>
      </p:nvGrpSpPr>
      <p:grpSpPr>
        <a:xfrm>
          <a:off x="0" y="0"/>
          <a:ext cx="0" cy="0"/>
          <a:chOff x="0" y="0"/>
          <a:chExt cx="0" cy="0"/>
        </a:xfrm>
      </p:grpSpPr>
      <p:sp>
        <p:nvSpPr>
          <p:cNvPr id="13" name="Rectangle 12"/>
          <p:cNvSpPr/>
          <p:nvPr userDrawn="1"/>
        </p:nvSpPr>
        <p:spPr>
          <a:xfrm>
            <a:off x="8" y="0"/>
            <a:ext cx="4122295" cy="68580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Shape 46"/>
          <p:cNvSpPr txBox="1">
            <a:spLocks noGrp="1"/>
          </p:cNvSpPr>
          <p:nvPr>
            <p:ph type="body" idx="12"/>
          </p:nvPr>
        </p:nvSpPr>
        <p:spPr>
          <a:xfrm>
            <a:off x="4403425" y="344776"/>
            <a:ext cx="7509191" cy="5675025"/>
          </a:xfrm>
          <a:prstGeom prst="rect">
            <a:avLst/>
          </a:prstGeom>
        </p:spPr>
        <p:txBody>
          <a:bodyPr lIns="91425" tIns="91425" rIns="91425" bIns="91425" anchor="t" anchorCtr="0">
            <a:normAutofit/>
          </a:bodyPr>
          <a:lstStyle>
            <a:lvl1pPr marL="0" lvl="0" indent="0" algn="l" fontAlgn="ctr">
              <a:spcBef>
                <a:spcPts val="0"/>
              </a:spcBef>
              <a:buFontTx/>
              <a:buNone/>
              <a:defRPr sz="1350" baseline="0">
                <a:solidFill>
                  <a:srgbClr val="3C5056"/>
                </a:solidFill>
                <a:latin typeface="BentonSans Book" charset="0"/>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dirty="0"/>
          </a:p>
        </p:txBody>
      </p:sp>
      <p:cxnSp>
        <p:nvCxnSpPr>
          <p:cNvPr id="10" name="Straight Connector 9"/>
          <p:cNvCxnSpPr/>
          <p:nvPr userDrawn="1"/>
        </p:nvCxnSpPr>
        <p:spPr>
          <a:xfrm>
            <a:off x="650213" y="6097038"/>
            <a:ext cx="0" cy="451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hape 12"/>
          <p:cNvSpPr txBox="1">
            <a:spLocks/>
          </p:cNvSpPr>
          <p:nvPr userDrawn="1"/>
        </p:nvSpPr>
        <p:spPr>
          <a:xfrm>
            <a:off x="252930" y="6065221"/>
            <a:ext cx="731599" cy="524800"/>
          </a:xfrm>
          <a:prstGeom prst="rect">
            <a:avLst/>
          </a:prstGeom>
          <a:noFill/>
          <a:ln>
            <a:noFill/>
          </a:ln>
        </p:spPr>
        <p:txBody>
          <a:bodyPr lIns="68569" tIns="68569" rIns="68569" bIns="6856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350" baseline="0" smtClean="0">
                <a:solidFill>
                  <a:schemeClr val="bg1"/>
                </a:solidFill>
                <a:latin typeface="BentonSans Book" charset="0"/>
              </a:rPr>
              <a:pPr/>
              <a:t>‹#›</a:t>
            </a:fld>
            <a:endParaRPr lang="en" sz="1350" baseline="0" dirty="0">
              <a:solidFill>
                <a:schemeClr val="bg1"/>
              </a:solidFill>
              <a:latin typeface="BentonSans Book" charset="0"/>
            </a:endParaRPr>
          </a:p>
        </p:txBody>
      </p:sp>
      <p:sp>
        <p:nvSpPr>
          <p:cNvPr id="12" name="Shape 39"/>
          <p:cNvSpPr txBox="1">
            <a:spLocks noGrp="1"/>
          </p:cNvSpPr>
          <p:nvPr>
            <p:ph type="body" idx="10"/>
          </p:nvPr>
        </p:nvSpPr>
        <p:spPr>
          <a:xfrm>
            <a:off x="673103" y="6019800"/>
            <a:ext cx="2926300" cy="609600"/>
          </a:xfrm>
          <a:prstGeom prst="rect">
            <a:avLst/>
          </a:prstGeom>
        </p:spPr>
        <p:txBody>
          <a:bodyPr lIns="91425" tIns="91425" rIns="91425" bIns="91425" anchor="ctr" anchorCtr="0"/>
          <a:lstStyle>
            <a:lvl1pPr marL="0" lvl="0" indent="0">
              <a:spcBef>
                <a:spcPts val="0"/>
              </a:spcBef>
              <a:buFontTx/>
              <a:buNone/>
              <a:defRPr sz="900" baseline="0">
                <a:solidFill>
                  <a:schemeClr val="bg1"/>
                </a:solidFill>
                <a:latin typeface="BentonSans Book"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Shape 6"/>
          <p:cNvSpPr txBox="1">
            <a:spLocks noGrp="1"/>
          </p:cNvSpPr>
          <p:nvPr>
            <p:ph type="title" hasCustomPrompt="1"/>
          </p:nvPr>
        </p:nvSpPr>
        <p:spPr>
          <a:xfrm>
            <a:off x="542621" y="2082810"/>
            <a:ext cx="3318199" cy="2108201"/>
          </a:xfrm>
          <a:prstGeom prst="rect">
            <a:avLst/>
          </a:prstGeom>
          <a:noFill/>
          <a:ln>
            <a:noFill/>
          </a:ln>
        </p:spPr>
        <p:txBody>
          <a:bodyPr lIns="91425" tIns="91425" rIns="91425" bIns="91425" anchor="t" anchorCtr="0"/>
          <a:lstStyle>
            <a:lvl1pPr lvl="0">
              <a:spcBef>
                <a:spcPts val="0"/>
              </a:spcBef>
              <a:buClr>
                <a:schemeClr val="dk1"/>
              </a:buClr>
              <a:buSzPct val="100000"/>
              <a:buNone/>
              <a:defRPr sz="2550" b="1" i="0" baseline="0">
                <a:solidFill>
                  <a:schemeClr val="bg1"/>
                </a:solidFill>
                <a:latin typeface="Benton Sans Black" charset="0"/>
                <a:ea typeface="Benton Sans Black" charset="0"/>
                <a:cs typeface="Benton Sans Black" charset="0"/>
              </a:defRPr>
            </a:lvl1pPr>
            <a:lvl2pPr lvl="1">
              <a:spcBef>
                <a:spcPts val="0"/>
              </a:spcBef>
              <a:buClr>
                <a:schemeClr val="dk1"/>
              </a:buClr>
              <a:buSzPct val="100000"/>
              <a:buNone/>
              <a:defRPr sz="2100">
                <a:solidFill>
                  <a:schemeClr val="dk1"/>
                </a:solidFill>
              </a:defRPr>
            </a:lvl2pPr>
            <a:lvl3pPr lvl="2">
              <a:spcBef>
                <a:spcPts val="0"/>
              </a:spcBef>
              <a:buClr>
                <a:schemeClr val="dk1"/>
              </a:buClr>
              <a:buSzPct val="100000"/>
              <a:buNone/>
              <a:defRPr sz="2100">
                <a:solidFill>
                  <a:schemeClr val="dk1"/>
                </a:solidFill>
              </a:defRPr>
            </a:lvl3pPr>
            <a:lvl4pPr lvl="3">
              <a:spcBef>
                <a:spcPts val="0"/>
              </a:spcBef>
              <a:buClr>
                <a:schemeClr val="dk1"/>
              </a:buClr>
              <a:buSzPct val="100000"/>
              <a:buNone/>
              <a:defRPr sz="2100">
                <a:solidFill>
                  <a:schemeClr val="dk1"/>
                </a:solidFill>
              </a:defRPr>
            </a:lvl4pPr>
            <a:lvl5pPr lvl="4">
              <a:spcBef>
                <a:spcPts val="0"/>
              </a:spcBef>
              <a:buClr>
                <a:schemeClr val="dk1"/>
              </a:buClr>
              <a:buSzPct val="100000"/>
              <a:buNone/>
              <a:defRPr sz="2100">
                <a:solidFill>
                  <a:schemeClr val="dk1"/>
                </a:solidFill>
              </a:defRPr>
            </a:lvl5pPr>
            <a:lvl6pPr lvl="5">
              <a:spcBef>
                <a:spcPts val="0"/>
              </a:spcBef>
              <a:buClr>
                <a:schemeClr val="dk1"/>
              </a:buClr>
              <a:buSzPct val="100000"/>
              <a:buNone/>
              <a:defRPr sz="2100">
                <a:solidFill>
                  <a:schemeClr val="dk1"/>
                </a:solidFill>
              </a:defRPr>
            </a:lvl6pPr>
            <a:lvl7pPr lvl="6">
              <a:spcBef>
                <a:spcPts val="0"/>
              </a:spcBef>
              <a:buClr>
                <a:schemeClr val="dk1"/>
              </a:buClr>
              <a:buSzPct val="100000"/>
              <a:buNone/>
              <a:defRPr sz="2100">
                <a:solidFill>
                  <a:schemeClr val="dk1"/>
                </a:solidFill>
              </a:defRPr>
            </a:lvl7pPr>
            <a:lvl8pPr lvl="7">
              <a:spcBef>
                <a:spcPts val="0"/>
              </a:spcBef>
              <a:buClr>
                <a:schemeClr val="dk1"/>
              </a:buClr>
              <a:buSzPct val="100000"/>
              <a:buNone/>
              <a:defRPr sz="2100">
                <a:solidFill>
                  <a:schemeClr val="dk1"/>
                </a:solidFill>
              </a:defRPr>
            </a:lvl8pPr>
            <a:lvl9pPr lvl="8">
              <a:spcBef>
                <a:spcPts val="0"/>
              </a:spcBef>
              <a:buClr>
                <a:schemeClr val="dk1"/>
              </a:buClr>
              <a:buSzPct val="100000"/>
              <a:buNone/>
              <a:defRPr sz="2100">
                <a:solidFill>
                  <a:schemeClr val="dk1"/>
                </a:solidFill>
              </a:defRPr>
            </a:lvl9pPr>
          </a:lstStyle>
          <a:p>
            <a:r>
              <a:rPr lang="en-US" b="1" i="0">
                <a:latin typeface="Benton Sans Black" charset="0"/>
                <a:ea typeface="Benton Sans Black" charset="0"/>
                <a:cs typeface="Benton Sans Black" charset="0"/>
              </a:rPr>
              <a:t>Headline</a:t>
            </a:r>
            <a:endParaRPr dirty="0"/>
          </a:p>
        </p:txBody>
      </p:sp>
    </p:spTree>
    <p:extLst>
      <p:ext uri="{BB962C8B-B14F-4D97-AF65-F5344CB8AC3E}">
        <p14:creationId xmlns:p14="http://schemas.microsoft.com/office/powerpoint/2010/main" val="293204397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688">
          <p15:clr>
            <a:srgbClr val="FBAE40"/>
          </p15:clr>
        </p15:guide>
        <p15:guide id="4" orient="horz" pos="720">
          <p15:clr>
            <a:srgbClr val="FBAE40"/>
          </p15:clr>
        </p15:guide>
        <p15:guide id="5" pos="4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066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838200" y="1129554"/>
            <a:ext cx="10515600" cy="696071"/>
          </a:xfrm>
          <a:prstGeom prst="rect">
            <a:avLst/>
          </a:prstGeom>
        </p:spPr>
        <p:txBody>
          <a:bodyPr>
            <a:normAutofit/>
          </a:bodyPr>
          <a:lstStyle>
            <a:lvl1pPr marL="0" indent="0" algn="ctr">
              <a:buNone/>
              <a:defRPr sz="2100" b="1">
                <a:solidFill>
                  <a:srgbClr val="9696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0276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49"/>
            <a:ext cx="10515600" cy="116003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117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a:prstGeom prst="rect">
            <a:avLst/>
          </a:prstGeom>
        </p:spPr>
        <p:txBody>
          <a:bodyPr anchor="b">
            <a:normAutofit/>
          </a:bodyPr>
          <a:lstStyle>
            <a:lvl1pPr marL="0" indent="0">
              <a:buNone/>
              <a:defRPr sz="2800" b="1">
                <a:solidFill>
                  <a:srgbClr val="9696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a:prstGeom prst="rect">
            <a:avLst/>
          </a:prstGeom>
        </p:spPr>
        <p:txBody>
          <a:bodyPr anchor="b">
            <a:normAutofit/>
          </a:bodyPr>
          <a:lstStyle>
            <a:lvl1pPr marL="0" indent="0">
              <a:buNone/>
              <a:defRPr sz="2800" b="1">
                <a:solidFill>
                  <a:srgbClr val="9696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92515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49"/>
            <a:ext cx="10515600" cy="1160039"/>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26519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a:prstGeom prst="rect">
            <a:avLst/>
          </a:prstGeom>
        </p:spPr>
        <p:txBody>
          <a:bodyPr anchor="t">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a:prstGeom prst="rect">
            <a:avLst/>
          </a:prstGeom>
        </p:spPr>
        <p:txBody>
          <a:bodyPr/>
          <a:lstStyle>
            <a:lvl1pPr marL="0" indent="0">
              <a:buNone/>
              <a:defRPr sz="1600" b="1">
                <a:solidFill>
                  <a:srgbClr val="96969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69137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3.emf"/><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9.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2013" y="6178715"/>
            <a:ext cx="2743200" cy="365125"/>
          </a:xfrm>
          <a:prstGeom prst="rect">
            <a:avLst/>
          </a:prstGeom>
        </p:spPr>
        <p:txBody>
          <a:bodyPr vert="horz" lIns="91440" tIns="45720" rIns="91440" bIns="45720" rtlCol="0" anchor="ctr"/>
          <a:lstStyle>
            <a:lvl1pPr algn="r">
              <a:defRPr sz="1200">
                <a:solidFill>
                  <a:srgbClr val="969696"/>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descr="&quot;&quot;"/>
          <p:cNvGrpSpPr/>
          <p:nvPr userDrawn="1"/>
        </p:nvGrpSpPr>
        <p:grpSpPr>
          <a:xfrm>
            <a:off x="147204" y="119502"/>
            <a:ext cx="11892396" cy="329742"/>
            <a:chOff x="147204" y="119502"/>
            <a:chExt cx="11892396" cy="329742"/>
          </a:xfrm>
          <a:solidFill>
            <a:srgbClr val="002E6D"/>
          </a:solidFill>
        </p:grpSpPr>
        <p:sp>
          <p:nvSpPr>
            <p:cNvPr id="11" name="Rectangle 10"/>
            <p:cNvSpPr/>
            <p:nvPr userDrawn="1"/>
          </p:nvSpPr>
          <p:spPr>
            <a:xfrm>
              <a:off x="11913204" y="119502"/>
              <a:ext cx="126396" cy="329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Rectangle 11"/>
            <p:cNvSpPr/>
            <p:nvPr userDrawn="1"/>
          </p:nvSpPr>
          <p:spPr>
            <a:xfrm rot="5400000">
              <a:off x="5967006" y="-5700300"/>
              <a:ext cx="126396" cy="1176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Rectangle 12"/>
            <p:cNvSpPr/>
            <p:nvPr userDrawn="1"/>
          </p:nvSpPr>
          <p:spPr>
            <a:xfrm>
              <a:off x="147204" y="119502"/>
              <a:ext cx="126396" cy="329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grpSp>
        <p:nvGrpSpPr>
          <p:cNvPr id="7" name="Group 4">
            <a:extLst>
              <a:ext uri="{FF2B5EF4-FFF2-40B4-BE49-F238E27FC236}">
                <a16:creationId xmlns:a16="http://schemas.microsoft.com/office/drawing/2014/main" id="{4BE81AE9-ACA5-46A2-8F91-D377FA365172}"/>
              </a:ext>
            </a:extLst>
          </p:cNvPr>
          <p:cNvGrpSpPr>
            <a:grpSpLocks noChangeAspect="1"/>
          </p:cNvGrpSpPr>
          <p:nvPr userDrawn="1"/>
        </p:nvGrpSpPr>
        <p:grpSpPr bwMode="auto">
          <a:xfrm>
            <a:off x="0" y="4953000"/>
            <a:ext cx="12028495" cy="1720850"/>
            <a:chOff x="0" y="3120"/>
            <a:chExt cx="7577" cy="1084"/>
          </a:xfrm>
        </p:grpSpPr>
        <p:sp>
          <p:nvSpPr>
            <p:cNvPr id="35" name="Freeform 5">
              <a:extLst>
                <a:ext uri="{FF2B5EF4-FFF2-40B4-BE49-F238E27FC236}">
                  <a16:creationId xmlns:a16="http://schemas.microsoft.com/office/drawing/2014/main" id="{B20E71BC-328D-4E30-8A51-301843C1E02B}"/>
                </a:ext>
              </a:extLst>
            </p:cNvPr>
            <p:cNvSpPr>
              <a:spLocks/>
            </p:cNvSpPr>
            <p:nvPr userDrawn="1"/>
          </p:nvSpPr>
          <p:spPr bwMode="auto">
            <a:xfrm>
              <a:off x="76" y="3911"/>
              <a:ext cx="7425" cy="293"/>
            </a:xfrm>
            <a:custGeom>
              <a:avLst/>
              <a:gdLst>
                <a:gd name="T0" fmla="*/ 0 w 9508"/>
                <a:gd name="T1" fmla="*/ 0 h 360"/>
                <a:gd name="T2" fmla="*/ 0 w 9508"/>
                <a:gd name="T3" fmla="*/ 0 h 360"/>
                <a:gd name="T4" fmla="*/ 0 w 9508"/>
                <a:gd name="T5" fmla="*/ 360 h 360"/>
                <a:gd name="T6" fmla="*/ 9508 w 9508"/>
                <a:gd name="T7" fmla="*/ 360 h 360"/>
                <a:gd name="T8" fmla="*/ 9508 w 9508"/>
                <a:gd name="T9" fmla="*/ 262 h 360"/>
                <a:gd name="T10" fmla="*/ 107 w 9508"/>
                <a:gd name="T11" fmla="*/ 262 h 360"/>
                <a:gd name="T12" fmla="*/ 97 w 9508"/>
                <a:gd name="T13" fmla="*/ 262 h 360"/>
                <a:gd name="T14" fmla="*/ 97 w 9508"/>
                <a:gd name="T15" fmla="*/ 252 h 360"/>
                <a:gd name="T16" fmla="*/ 97 w 9508"/>
                <a:gd name="T17" fmla="*/ 0 h 360"/>
                <a:gd name="T18" fmla="*/ 0 w 9508"/>
                <a:gd name="T1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08" h="360">
                  <a:moveTo>
                    <a:pt x="0" y="0"/>
                  </a:moveTo>
                  <a:lnTo>
                    <a:pt x="0" y="0"/>
                  </a:lnTo>
                  <a:lnTo>
                    <a:pt x="0" y="360"/>
                  </a:lnTo>
                  <a:lnTo>
                    <a:pt x="9508" y="360"/>
                  </a:lnTo>
                  <a:lnTo>
                    <a:pt x="9508" y="262"/>
                  </a:lnTo>
                  <a:lnTo>
                    <a:pt x="107" y="262"/>
                  </a:lnTo>
                  <a:lnTo>
                    <a:pt x="97" y="262"/>
                  </a:lnTo>
                  <a:lnTo>
                    <a:pt x="97" y="252"/>
                  </a:lnTo>
                  <a:lnTo>
                    <a:pt x="97" y="0"/>
                  </a:lnTo>
                  <a:lnTo>
                    <a:pt x="0" y="0"/>
                  </a:lnTo>
                  <a:close/>
                </a:path>
              </a:pathLst>
            </a:custGeom>
            <a:solidFill>
              <a:srgbClr val="CC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AutoShape 3">
              <a:extLst>
                <a:ext uri="{FF2B5EF4-FFF2-40B4-BE49-F238E27FC236}">
                  <a16:creationId xmlns:a16="http://schemas.microsoft.com/office/drawing/2014/main" id="{F3076E43-5898-4060-A110-58A52734C6AF}"/>
                </a:ext>
              </a:extLst>
            </p:cNvPr>
            <p:cNvSpPr>
              <a:spLocks noChangeAspect="1" noChangeArrowheads="1" noTextEdit="1"/>
            </p:cNvSpPr>
            <p:nvPr userDrawn="1"/>
          </p:nvSpPr>
          <p:spPr bwMode="auto">
            <a:xfrm>
              <a:off x="0" y="3120"/>
              <a:ext cx="7488"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A67B63ED-C442-4A58-BF81-3917DFF94DE0}"/>
                </a:ext>
              </a:extLst>
            </p:cNvPr>
            <p:cNvSpPr>
              <a:spLocks/>
            </p:cNvSpPr>
            <p:nvPr userDrawn="1"/>
          </p:nvSpPr>
          <p:spPr bwMode="auto">
            <a:xfrm>
              <a:off x="7501" y="3909"/>
              <a:ext cx="76" cy="293"/>
            </a:xfrm>
            <a:custGeom>
              <a:avLst/>
              <a:gdLst>
                <a:gd name="T0" fmla="*/ 0 w 97"/>
                <a:gd name="T1" fmla="*/ 0 h 360"/>
                <a:gd name="T2" fmla="*/ 0 w 97"/>
                <a:gd name="T3" fmla="*/ 0 h 360"/>
                <a:gd name="T4" fmla="*/ 0 w 97"/>
                <a:gd name="T5" fmla="*/ 360 h 360"/>
                <a:gd name="T6" fmla="*/ 97 w 97"/>
                <a:gd name="T7" fmla="*/ 262 h 360"/>
                <a:gd name="T8" fmla="*/ 97 w 97"/>
                <a:gd name="T9" fmla="*/ 0 h 360"/>
                <a:gd name="T10" fmla="*/ 0 w 97"/>
                <a:gd name="T11" fmla="*/ 0 h 360"/>
              </a:gdLst>
              <a:ahLst/>
              <a:cxnLst>
                <a:cxn ang="0">
                  <a:pos x="T0" y="T1"/>
                </a:cxn>
                <a:cxn ang="0">
                  <a:pos x="T2" y="T3"/>
                </a:cxn>
                <a:cxn ang="0">
                  <a:pos x="T4" y="T5"/>
                </a:cxn>
                <a:cxn ang="0">
                  <a:pos x="T6" y="T7"/>
                </a:cxn>
                <a:cxn ang="0">
                  <a:pos x="T8" y="T9"/>
                </a:cxn>
                <a:cxn ang="0">
                  <a:pos x="T10" y="T11"/>
                </a:cxn>
              </a:cxnLst>
              <a:rect l="0" t="0" r="r" b="b"/>
              <a:pathLst>
                <a:path w="97" h="360">
                  <a:moveTo>
                    <a:pt x="0" y="0"/>
                  </a:moveTo>
                  <a:lnTo>
                    <a:pt x="0" y="0"/>
                  </a:lnTo>
                  <a:lnTo>
                    <a:pt x="0" y="360"/>
                  </a:lnTo>
                  <a:lnTo>
                    <a:pt x="97" y="262"/>
                  </a:lnTo>
                  <a:lnTo>
                    <a:pt x="97" y="0"/>
                  </a:lnTo>
                  <a:lnTo>
                    <a:pt x="0" y="0"/>
                  </a:lnTo>
                  <a:close/>
                </a:path>
              </a:pathLst>
            </a:custGeom>
            <a:solidFill>
              <a:srgbClr val="002E6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Rectangle 9" descr="&quot;&quot;"/>
          <p:cNvSpPr/>
          <p:nvPr userDrawn="1"/>
        </p:nvSpPr>
        <p:spPr>
          <a:xfrm>
            <a:off x="0" y="6151688"/>
            <a:ext cx="2096814" cy="690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U.S. Small Business Administration (SBA) logo.">
            <a:extLst>
              <a:ext uri="{FF2B5EF4-FFF2-40B4-BE49-F238E27FC236}">
                <a16:creationId xmlns:a16="http://schemas.microsoft.com/office/drawing/2014/main" id="{3308402E-B7F2-4118-9EAA-E9F2DE52012B}"/>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8496" y="6221042"/>
            <a:ext cx="1757796" cy="482808"/>
          </a:xfrm>
          <a:prstGeom prst="rect">
            <a:avLst/>
          </a:prstGeom>
        </p:spPr>
      </p:pic>
    </p:spTree>
    <p:extLst>
      <p:ext uri="{BB962C8B-B14F-4D97-AF65-F5344CB8AC3E}">
        <p14:creationId xmlns:p14="http://schemas.microsoft.com/office/powerpoint/2010/main" val="28706219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 id="2147483670" r:id="rId6"/>
    <p:sldLayoutId id="2147483671" r:id="rId7"/>
    <p:sldLayoutId id="2147483672" r:id="rId8"/>
    <p:sldLayoutId id="2147483674" r:id="rId9"/>
    <p:sldLayoutId id="2147483675" r:id="rId10"/>
  </p:sldLayoutIdLst>
  <p:hf hdr="0" ftr="0" dt="0"/>
  <p:txStyles>
    <p:titleStyle>
      <a:lvl1pPr algn="ctr" defTabSz="914400" rtl="0" eaLnBrk="1" latinLnBrk="0" hangingPunct="1">
        <a:lnSpc>
          <a:spcPct val="90000"/>
        </a:lnSpc>
        <a:spcBef>
          <a:spcPct val="0"/>
        </a:spcBef>
        <a:buNone/>
        <a:defRPr sz="3600" b="1" i="0" kern="1200" spc="-100" baseline="0">
          <a:solidFill>
            <a:srgbClr val="002E6D"/>
          </a:solidFill>
          <a:latin typeface="Source Sans Pro" charset="0"/>
          <a:ea typeface="Source Sans Pro" charset="0"/>
          <a:cs typeface="Source Sans Pro" charset="0"/>
        </a:defRPr>
      </a:lvl1pPr>
    </p:titleStyle>
    <p:bodyStyle>
      <a:lvl1pPr marL="228600" indent="-228600" algn="l" defTabSz="914400" rtl="0" eaLnBrk="1" latinLnBrk="0" hangingPunct="1">
        <a:lnSpc>
          <a:spcPct val="10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alpha val="7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July 17, 2023</a:t>
            </a:fld>
            <a:endParaRPr lang="en-US" dirty="0"/>
          </a:p>
        </p:txBody>
      </p:sp>
    </p:spTree>
    <p:extLst>
      <p:ext uri="{BB962C8B-B14F-4D97-AF65-F5344CB8AC3E}">
        <p14:creationId xmlns:p14="http://schemas.microsoft.com/office/powerpoint/2010/main" val="37277897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128736" y="84029"/>
            <a:ext cx="11934528"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9062013" y="6194308"/>
            <a:ext cx="27432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367026"/>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5748"/>
            <a:ext cx="105156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8"/>
            <a:ext cx="41148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558801" y="6194308"/>
            <a:ext cx="2356847"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7C285FA8-BDE7-4BB1-B642-E784700D80FF}" type="datetime1">
              <a:rPr lang="en-US" smtClean="0"/>
              <a:t>7/17/2023</a:t>
            </a:fld>
            <a:endParaRPr lang="en-US" dirty="0"/>
          </a:p>
        </p:txBody>
      </p:sp>
      <p:sp>
        <p:nvSpPr>
          <p:cNvPr id="17" name="Rectangle 16"/>
          <p:cNvSpPr/>
          <p:nvPr userDrawn="1"/>
        </p:nvSpPr>
        <p:spPr>
          <a:xfrm rot="5400000">
            <a:off x="6222835" y="1100377"/>
            <a:ext cx="126396" cy="11217403"/>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11894736" y="6328189"/>
            <a:ext cx="168528"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6663" y="6512422"/>
            <a:ext cx="442860" cy="253885"/>
          </a:xfrm>
          <a:prstGeom prst="rect">
            <a:avLst/>
          </a:prstGeom>
        </p:spPr>
      </p:pic>
    </p:spTree>
    <p:extLst>
      <p:ext uri="{BB962C8B-B14F-4D97-AF65-F5344CB8AC3E}">
        <p14:creationId xmlns:p14="http://schemas.microsoft.com/office/powerpoint/2010/main" val="29329982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ba.gov/federal-contractin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usaspending.gov/" TargetMode="External"/><Relationship Id="rId2" Type="http://schemas.openxmlformats.org/officeDocument/2006/relationships/hyperlink" Target="http://www.beta.sam.gov/" TargetMode="External"/><Relationship Id="rId1" Type="http://schemas.openxmlformats.org/officeDocument/2006/relationships/slideLayout" Target="../slideLayouts/slideLayout20.xml"/><Relationship Id="rId5" Type="http://schemas.openxmlformats.org/officeDocument/2006/relationships/hyperlink" Target="https://acquisition.gov/procurement-forecasts?searchTerms=forecast" TargetMode="External"/><Relationship Id="rId4" Type="http://schemas.openxmlformats.org/officeDocument/2006/relationships/hyperlink" Target="http://www.fpds-ng.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ba.gov/federal-contracting/contracting-guide/basic-requirements" TargetMode="External"/><Relationship Id="rId2" Type="http://schemas.openxmlformats.org/officeDocument/2006/relationships/hyperlink" Target="https://www.sba.gov/federal-contracting/contracting-guide/assess-your-business"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sba.gov/sites/default/files/files/35percent_andPOcalculator.xlsx"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sba.gov/document/support-hubzone-supporting-documents-checklis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sba.gov/document/support-hubzone-eligibility-workboo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www.youtube.com/watch?v=Zf1yqz5x1dk" TargetMode="External"/><Relationship Id="rId4" Type="http://schemas.openxmlformats.org/officeDocument/2006/relationships/hyperlink" Target="https://connect.sba.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nnect.sba.gov/"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gsa.gov/portal/category/108219" TargetMode="External"/><Relationship Id="rId2" Type="http://schemas.openxmlformats.org/officeDocument/2006/relationships/hyperlink" Target="https://eweb1.sba.gov/subnet/client/dsp_Landing.cfm" TargetMode="External"/><Relationship Id="rId1" Type="http://schemas.openxmlformats.org/officeDocument/2006/relationships/slideLayout" Target="../slideLayouts/slideLayout20.xml"/><Relationship Id="rId5" Type="http://schemas.openxmlformats.org/officeDocument/2006/relationships/hyperlink" Target="https://www.sba.gov/document/support--directory-federal-government-prime-contractors-subcontracting-plans" TargetMode="External"/><Relationship Id="rId4" Type="http://schemas.openxmlformats.org/officeDocument/2006/relationships/hyperlink" Target="http://business.defense.gov/Acquisition/Subcontracting/Subcontracting-For-Small-Busines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aptac-us.org/" TargetMode="Externa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sba.gov/brand/assets/sba/resource-partners/HUBZone-ProgramExaminations-508.pdf" TargetMode="External"/><Relationship Id="rId2" Type="http://schemas.openxmlformats.org/officeDocument/2006/relationships/hyperlink" Target="https://www.sba.gov/brand/assets/sba/resource-partners/hz-recertification-factsheet-508.pdf" TargetMode="External"/><Relationship Id="rId1" Type="http://schemas.openxmlformats.org/officeDocument/2006/relationships/slideLayout" Target="../slideLayouts/slideLayout5.xml"/><Relationship Id="rId4" Type="http://schemas.openxmlformats.org/officeDocument/2006/relationships/hyperlink" Target="https://www.sba.gov/brand/assets/sba/resource-partners/hubzone-program-improvements-faq-508.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hubzone@sba.gov" TargetMode="External"/><Relationship Id="rId3" Type="http://schemas.openxmlformats.org/officeDocument/2006/relationships/image" Target="../media/image18.png"/><Relationship Id="rId7" Type="http://schemas.openxmlformats.org/officeDocument/2006/relationships/hyperlink" Target="https://www.sba.gov/federal-contracting/contracting-assistance-programs/hubzone-progra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sba.gov/brand/assets/sba/resource-partners/hubzone-program-improvements-faq-508.pdf" TargetMode="External"/><Relationship Id="rId5" Type="http://schemas.openxmlformats.org/officeDocument/2006/relationships/hyperlink" Target="https://www.sba.gov/events?dateRange=all&amp;distance=200&amp;pageNumber=1" TargetMode="External"/><Relationship Id="rId4" Type="http://schemas.openxmlformats.org/officeDocument/2006/relationships/hyperlink" Target="https://www.sba.gov/local-assistan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hyperlink" Target="https://www.census.gov/naics/" TargetMode="External"/><Relationship Id="rId2" Type="http://schemas.openxmlformats.org/officeDocument/2006/relationships/hyperlink" Target="https://www.sba.gov/document/support-table-size-standards" TargetMode="External"/><Relationship Id="rId1" Type="http://schemas.openxmlformats.org/officeDocument/2006/relationships/slideLayout" Target="../slideLayouts/slideLayout20.xml"/><Relationship Id="rId4" Type="http://schemas.openxmlformats.org/officeDocument/2006/relationships/hyperlink" Target="https://www.sba.gov/document/support-eligible-naics-women-owned-small-business-federal-contracting-progra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www.sba.gov/document/support--qualifying-naics-women-owned-small-business-federal-contracting-program" TargetMode="Externa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hyperlink" Target="https://www.sba.gov/document/support-eligible-naics-women-owned-small-business-federal-contracting-program" TargetMode="Externa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hyperlink" Target="https://wosb.certify.sba.gov/certify_wosb_checklist_final.pdf" TargetMode="External"/><Relationship Id="rId7" Type="http://schemas.openxmlformats.org/officeDocument/2006/relationships/hyperlink" Target="https://www.sba.gov/federal-contracting/contracting-assistance-programs/women-owned-small-business-federal-contracting-program" TargetMode="External"/><Relationship Id="rId2" Type="http://schemas.openxmlformats.org/officeDocument/2006/relationships/hyperlink" Target="https://wosb.certify.sba.gov/" TargetMode="External"/><Relationship Id="rId1" Type="http://schemas.openxmlformats.org/officeDocument/2006/relationships/slideLayout" Target="../slideLayouts/slideLayout29.xml"/><Relationship Id="rId6" Type="http://schemas.openxmlformats.org/officeDocument/2006/relationships/hyperlink" Target="https://www.sba.gov/partners/contracting-officials/contracting-program-administration/wosb-federal-contracting-program-administration" TargetMode="External"/><Relationship Id="rId5" Type="http://schemas.openxmlformats.org/officeDocument/2006/relationships/hyperlink" Target="https://wosb.certify.sba.gov/knowledgebase/" TargetMode="External"/><Relationship Id="rId4" Type="http://schemas.openxmlformats.org/officeDocument/2006/relationships/hyperlink" Target="https://wosb.certify.sba.gov/am-i-eligibl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https://www.sba.gov/document/support-object-object-table-size-standards" TargetMode="External"/><Relationship Id="rId2" Type="http://schemas.openxmlformats.org/officeDocument/2006/relationships/hyperlink" Target="http://www.sba.gov/federal-contracting/contracting-guide/size-standards" TargetMode="External"/><Relationship Id="rId1" Type="http://schemas.openxmlformats.org/officeDocument/2006/relationships/slideLayout" Target="../slideLayouts/slideLayout38.xml"/><Relationship Id="rId4" Type="http://schemas.openxmlformats.org/officeDocument/2006/relationships/hyperlink" Target="https://certify.sba.gov/mentor-protege-program"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www.sba.gov/document/support-table-size-standard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census.gov/naic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aps.certify.sba.gov/hubzone/map#center=44.722800,-103.249700&amp;zoom=4" TargetMode="Externa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aps.certify.sba.gov/hubzone/map#center=39.828200,-98.579500&amp;zoom=4"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D403-DBCC-4F54-A680-88D3BF50DB3C}"/>
              </a:ext>
            </a:extLst>
          </p:cNvPr>
          <p:cNvSpPr>
            <a:spLocks noGrp="1"/>
          </p:cNvSpPr>
          <p:nvPr>
            <p:ph type="ctrTitle"/>
          </p:nvPr>
        </p:nvSpPr>
        <p:spPr>
          <a:xfrm>
            <a:off x="2236128" y="2815700"/>
            <a:ext cx="7719743" cy="1569499"/>
          </a:xfrm>
        </p:spPr>
        <p:txBody>
          <a:bodyPr>
            <a:normAutofit fontScale="90000"/>
          </a:bodyPr>
          <a:lstStyle/>
          <a:p>
            <a:pPr>
              <a:lnSpc>
                <a:spcPct val="100000"/>
              </a:lnSpc>
            </a:pPr>
            <a:r>
              <a:rPr lang="en-US" dirty="0"/>
              <a:t>HUBZone Eligibility and Application Process</a:t>
            </a:r>
          </a:p>
        </p:txBody>
      </p:sp>
    </p:spTree>
    <p:extLst>
      <p:ext uri="{BB962C8B-B14F-4D97-AF65-F5344CB8AC3E}">
        <p14:creationId xmlns:p14="http://schemas.microsoft.com/office/powerpoint/2010/main" val="55578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59E9776D-DD0F-4B42-BE24-77B667CD93DE}"/>
              </a:ext>
            </a:extLst>
          </p:cNvPr>
          <p:cNvSpPr>
            <a:spLocks noGrp="1"/>
          </p:cNvSpPr>
          <p:nvPr>
            <p:ph idx="1"/>
          </p:nvPr>
        </p:nvSpPr>
        <p:spPr>
          <a:xfrm>
            <a:off x="884694" y="1460938"/>
            <a:ext cx="10134600" cy="4368362"/>
          </a:xfrm>
        </p:spPr>
        <p:txBody>
          <a:bodyPr>
            <a:normAutofit/>
          </a:bodyPr>
          <a:lstStyle/>
          <a:p>
            <a:pPr marL="685800" indent="-457200" algn="ctr">
              <a:spcAft>
                <a:spcPts val="600"/>
              </a:spcAft>
              <a:buClr>
                <a:srgbClr val="C00000"/>
              </a:buClr>
              <a:buNone/>
              <a:tabLst>
                <a:tab pos="685800" algn="l"/>
              </a:tabLst>
            </a:pPr>
            <a:r>
              <a:rPr lang="en-US" sz="2400" b="1" u="sng" dirty="0">
                <a:solidFill>
                  <a:srgbClr val="002E6D"/>
                </a:solidFill>
              </a:rPr>
              <a:t>Ensure you are ready to do business with the federal government</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Figure out who in the federal government buys what you sell.</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Are you prepared to meet government expectations regarding performance bonds, lines of credit, accepting credit cards, security clearances, manufacturing requirements, wage rates, and limitations on subcontracting?</a:t>
            </a:r>
          </a:p>
          <a:p>
            <a:pPr marL="1051560" lvl="1" indent="-274320">
              <a:buClr>
                <a:srgbClr val="C00000"/>
              </a:buClr>
              <a:buFont typeface="Arial" panose="020B0604020202020204" pitchFamily="34" charset="0"/>
              <a:buChar char="•"/>
              <a:tabLst>
                <a:tab pos="744538" algn="l"/>
              </a:tabLst>
            </a:pPr>
            <a:r>
              <a:rPr lang="en-US" sz="2000" dirty="0">
                <a:latin typeface="Source Sans Pro" panose="020B0503030403020204" pitchFamily="34" charset="0"/>
                <a:ea typeface="Calibri" panose="020F0502020204030204" pitchFamily="34" charset="0"/>
                <a:cs typeface="Times New Roman" panose="02020603050405020304" pitchFamily="18" charset="0"/>
              </a:rPr>
              <a:t>Do you have a capabilities statement?</a:t>
            </a:r>
            <a:endParaRPr lang="en-US" sz="2000" dirty="0">
              <a:effectLst/>
              <a:latin typeface="Source Sans Pro" panose="020B0503030403020204" pitchFamily="34" charset="0"/>
              <a:ea typeface="Calibri" panose="020F0502020204030204" pitchFamily="34" charset="0"/>
              <a:cs typeface="Times New Roman" panose="02020603050405020304" pitchFamily="18" charset="0"/>
            </a:endParaRP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Learn more about government contracting at </a:t>
            </a:r>
            <a:r>
              <a:rPr lang="en-US" sz="2000" u="sng" dirty="0">
                <a:solidFill>
                  <a:srgbClr val="007DBC"/>
                </a:solidFill>
                <a:effectLst/>
                <a:latin typeface="Source Sans Pro" panose="020B0503030403020204" pitchFamily="34" charset="0"/>
                <a:ea typeface="Calibri" panose="020F0502020204030204" pitchFamily="34" charset="0"/>
                <a:cs typeface="Times New Roman" panose="02020603050405020304" pitchFamily="18" charset="0"/>
                <a:hlinkClick r:id="rId3"/>
              </a:rPr>
              <a:t>www.sba.gov/federal-contracting</a:t>
            </a: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 </a:t>
            </a:r>
          </a:p>
          <a:p>
            <a:pPr marL="1196975" lvl="1" indent="-457200">
              <a:buClr>
                <a:srgbClr val="C00000"/>
              </a:buClr>
              <a:buFont typeface="Courier New" panose="02070309020205020404" pitchFamily="49" charset="0"/>
              <a:buChar char="o"/>
              <a:tabLst>
                <a:tab pos="744538" algn="l"/>
              </a:tabLst>
            </a:pPr>
            <a:endParaRPr lang="en-US" sz="2000" dirty="0"/>
          </a:p>
        </p:txBody>
      </p:sp>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Autofit/>
          </a:bodyPr>
          <a:lstStyle/>
          <a:p>
            <a:r>
              <a:rPr lang="en-US" sz="3200" dirty="0"/>
              <a:t>Completing Your HUBZone Application</a:t>
            </a:r>
            <a:endParaRPr lang="en-US" sz="3200" dirty="0">
              <a:solidFill>
                <a:schemeClr val="bg1"/>
              </a:solidFill>
            </a:endParaRPr>
          </a:p>
        </p:txBody>
      </p:sp>
    </p:spTree>
    <p:extLst>
      <p:ext uri="{BB962C8B-B14F-4D97-AF65-F5344CB8AC3E}">
        <p14:creationId xmlns:p14="http://schemas.microsoft.com/office/powerpoint/2010/main" val="2411695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CCB6-F9A8-4731-BCB6-B84D96471D87}"/>
              </a:ext>
            </a:extLst>
          </p:cNvPr>
          <p:cNvSpPr>
            <a:spLocks noGrp="1"/>
          </p:cNvSpPr>
          <p:nvPr>
            <p:ph type="title"/>
          </p:nvPr>
        </p:nvSpPr>
        <p:spPr/>
        <p:txBody>
          <a:bodyPr/>
          <a:lstStyle/>
          <a:p>
            <a:r>
              <a:rPr lang="en-US" dirty="0"/>
              <a:t>Research</a:t>
            </a:r>
          </a:p>
        </p:txBody>
      </p:sp>
      <p:sp>
        <p:nvSpPr>
          <p:cNvPr id="3" name="Content Placeholder 2">
            <a:extLst>
              <a:ext uri="{FF2B5EF4-FFF2-40B4-BE49-F238E27FC236}">
                <a16:creationId xmlns:a16="http://schemas.microsoft.com/office/drawing/2014/main" id="{EF490C5A-5D5A-41B6-86C2-AED751F1D52E}"/>
              </a:ext>
            </a:extLst>
          </p:cNvPr>
          <p:cNvSpPr>
            <a:spLocks noGrp="1"/>
          </p:cNvSpPr>
          <p:nvPr>
            <p:ph sz="half" idx="1"/>
          </p:nvPr>
        </p:nvSpPr>
        <p:spPr>
          <a:xfrm>
            <a:off x="838200" y="1276350"/>
            <a:ext cx="10515600" cy="5051001"/>
          </a:xfrm>
        </p:spPr>
        <p:txBody>
          <a:bodyPr>
            <a:normAutofit/>
          </a:bodyPr>
          <a:lstStyle/>
          <a:p>
            <a:pPr marL="0" indent="0">
              <a:buFontTx/>
              <a:buNone/>
              <a:defRPr/>
            </a:pPr>
            <a:r>
              <a:rPr lang="en-US" altLang="en-US" sz="4400" dirty="0"/>
              <a:t>Before applying, does the government use the product or service that I provide?</a:t>
            </a:r>
            <a:r>
              <a:rPr lang="en-US" altLang="en-US" sz="4400" b="1" dirty="0"/>
              <a:t> </a:t>
            </a:r>
          </a:p>
          <a:p>
            <a:pPr>
              <a:buFont typeface="Wingdings" panose="05000000000000000000" pitchFamily="2" charset="2"/>
              <a:buChar char="§"/>
              <a:defRPr/>
            </a:pPr>
            <a:r>
              <a:rPr lang="en-US" altLang="en-US" dirty="0">
                <a:hlinkClick r:id="rId2"/>
              </a:rPr>
              <a:t>www.beta.sam.gov</a:t>
            </a:r>
            <a:r>
              <a:rPr lang="en-US" altLang="en-US" dirty="0"/>
              <a:t> </a:t>
            </a:r>
          </a:p>
          <a:p>
            <a:pPr>
              <a:buFont typeface="Wingdings" panose="05000000000000000000" pitchFamily="2" charset="2"/>
              <a:buChar char="§"/>
              <a:defRPr/>
            </a:pPr>
            <a:r>
              <a:rPr lang="en-US" altLang="en-US" dirty="0">
                <a:hlinkClick r:id="rId3"/>
              </a:rPr>
              <a:t>www.usaspending.gov</a:t>
            </a:r>
            <a:r>
              <a:rPr lang="en-US" altLang="en-US" dirty="0"/>
              <a:t> </a:t>
            </a:r>
          </a:p>
          <a:p>
            <a:pPr>
              <a:buFont typeface="Wingdings" panose="05000000000000000000" pitchFamily="2" charset="2"/>
              <a:buChar char="§"/>
              <a:defRPr/>
            </a:pPr>
            <a:r>
              <a:rPr lang="en-US" altLang="en-US" dirty="0">
                <a:hlinkClick r:id="rId4"/>
              </a:rPr>
              <a:t>www.fpds.gov</a:t>
            </a:r>
            <a:r>
              <a:rPr lang="en-US" altLang="en-US" dirty="0"/>
              <a:t>   </a:t>
            </a:r>
          </a:p>
          <a:p>
            <a:pPr>
              <a:buFont typeface="Wingdings" panose="05000000000000000000" pitchFamily="2" charset="2"/>
              <a:buChar char="§"/>
              <a:defRPr/>
            </a:pPr>
            <a:r>
              <a:rPr lang="en-US" altLang="en-US" dirty="0"/>
              <a:t>Review the ‘wish list’ or forecast of agencies </a:t>
            </a:r>
            <a:r>
              <a:rPr lang="en-US" altLang="en-US" dirty="0">
                <a:hlinkClick r:id="rId5"/>
              </a:rPr>
              <a:t>https://acquisition.gov/procurement-forecasts?searchTerms=forecast</a:t>
            </a:r>
            <a:r>
              <a:rPr lang="en-US" altLang="en-US" dirty="0"/>
              <a:t>  </a:t>
            </a:r>
          </a:p>
          <a:p>
            <a:pPr>
              <a:buFont typeface="Wingdings" panose="05000000000000000000" pitchFamily="2" charset="2"/>
              <a:buChar char="§"/>
              <a:defRPr/>
            </a:pPr>
            <a:r>
              <a:rPr lang="en-US" altLang="en-US" dirty="0"/>
              <a:t>Attend a procurement marketing/matchmaking event and visit with contracting officers</a:t>
            </a:r>
          </a:p>
          <a:p>
            <a:endParaRPr lang="en-US" dirty="0"/>
          </a:p>
        </p:txBody>
      </p:sp>
      <p:sp>
        <p:nvSpPr>
          <p:cNvPr id="5" name="Slide Number Placeholder 4">
            <a:extLst>
              <a:ext uri="{FF2B5EF4-FFF2-40B4-BE49-F238E27FC236}">
                <a16:creationId xmlns:a16="http://schemas.microsoft.com/office/drawing/2014/main" id="{BFB3F79C-3C82-450D-8BEB-843F575230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52384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3A29-6F41-42F6-BF31-D22E8B020305}"/>
              </a:ext>
            </a:extLst>
          </p:cNvPr>
          <p:cNvSpPr>
            <a:spLocks noGrp="1"/>
          </p:cNvSpPr>
          <p:nvPr>
            <p:ph type="title"/>
          </p:nvPr>
        </p:nvSpPr>
        <p:spPr/>
        <p:txBody>
          <a:bodyPr/>
          <a:lstStyle/>
          <a:p>
            <a:r>
              <a:rPr lang="en-US" dirty="0"/>
              <a:t>Accessing Your Business and Basic Requirements</a:t>
            </a:r>
          </a:p>
        </p:txBody>
      </p:sp>
      <p:sp>
        <p:nvSpPr>
          <p:cNvPr id="3" name="Content Placeholder 2">
            <a:extLst>
              <a:ext uri="{FF2B5EF4-FFF2-40B4-BE49-F238E27FC236}">
                <a16:creationId xmlns:a16="http://schemas.microsoft.com/office/drawing/2014/main" id="{29F600D3-0EC1-4181-94A7-DD2CC7962CE7}"/>
              </a:ext>
            </a:extLst>
          </p:cNvPr>
          <p:cNvSpPr>
            <a:spLocks noGrp="1"/>
          </p:cNvSpPr>
          <p:nvPr>
            <p:ph sz="half" idx="1"/>
          </p:nvPr>
        </p:nvSpPr>
        <p:spPr>
          <a:xfrm>
            <a:off x="838200" y="1453512"/>
            <a:ext cx="10967013" cy="4923350"/>
          </a:xfrm>
        </p:spPr>
        <p:txBody>
          <a:bodyPr/>
          <a:lstStyle/>
          <a:p>
            <a:pPr marL="0" indent="0">
              <a:buNone/>
            </a:pPr>
            <a:r>
              <a:rPr lang="en-US" dirty="0"/>
              <a:t>Evaluate your small business to see if it has what it takes to win a government contract.   </a:t>
            </a:r>
          </a:p>
          <a:p>
            <a:pPr marL="0" indent="0">
              <a:buNone/>
            </a:pPr>
            <a:r>
              <a:rPr lang="en-US" dirty="0">
                <a:hlinkClick r:id="rId2"/>
              </a:rPr>
              <a:t>https://www.sba.gov/federal-contracting/contracting-guide/assess-your-business</a:t>
            </a:r>
            <a:endParaRPr lang="en-US" dirty="0"/>
          </a:p>
          <a:p>
            <a:pPr marL="0" indent="0">
              <a:buNone/>
            </a:pPr>
            <a:endParaRPr lang="en-US" dirty="0"/>
          </a:p>
          <a:p>
            <a:pPr marL="0" indent="0">
              <a:buNone/>
            </a:pPr>
            <a:r>
              <a:rPr lang="en-US" dirty="0"/>
              <a:t>Your small business must meet some basic requirements before you can compete for government contracts.  </a:t>
            </a:r>
          </a:p>
          <a:p>
            <a:pPr marL="0" indent="0">
              <a:buNone/>
            </a:pPr>
            <a:r>
              <a:rPr lang="en-US" dirty="0">
                <a:hlinkClick r:id="rId3"/>
              </a:rPr>
              <a:t>https://www.sba.gov/federal-contracting/contracting-guide/basic-requirements</a:t>
            </a:r>
            <a:r>
              <a:rPr lang="en-US" dirty="0"/>
              <a:t> </a:t>
            </a:r>
          </a:p>
        </p:txBody>
      </p:sp>
      <p:sp>
        <p:nvSpPr>
          <p:cNvPr id="5" name="Slide Number Placeholder 4">
            <a:extLst>
              <a:ext uri="{FF2B5EF4-FFF2-40B4-BE49-F238E27FC236}">
                <a16:creationId xmlns:a16="http://schemas.microsoft.com/office/drawing/2014/main" id="{45B18F21-EC49-4D80-9FD0-BD8957CB26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38269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59E9776D-DD0F-4B42-BE24-77B667CD93DE}"/>
              </a:ext>
            </a:extLst>
          </p:cNvPr>
          <p:cNvSpPr>
            <a:spLocks noGrp="1"/>
          </p:cNvSpPr>
          <p:nvPr>
            <p:ph idx="1"/>
          </p:nvPr>
        </p:nvSpPr>
        <p:spPr>
          <a:xfrm>
            <a:off x="884694" y="1460938"/>
            <a:ext cx="10134600" cy="4733362"/>
          </a:xfrm>
        </p:spPr>
        <p:txBody>
          <a:bodyPr>
            <a:normAutofit/>
          </a:bodyPr>
          <a:lstStyle/>
          <a:p>
            <a:pPr marL="690563" indent="-461963" algn="ctr">
              <a:spcAft>
                <a:spcPts val="600"/>
              </a:spcAft>
              <a:buClr>
                <a:srgbClr val="C00000"/>
              </a:buClr>
              <a:buNone/>
              <a:tabLst>
                <a:tab pos="685800" algn="l"/>
              </a:tabLst>
            </a:pPr>
            <a:r>
              <a:rPr lang="en-US" sz="2400" b="1" u="sng" dirty="0">
                <a:solidFill>
                  <a:srgbClr val="002E6D"/>
                </a:solidFill>
              </a:rPr>
              <a:t>Use the spreadsheet eligibility calculator tool to ensure you meet  </a:t>
            </a:r>
            <a:br>
              <a:rPr lang="en-US" sz="2400" b="1" u="sng" dirty="0">
                <a:solidFill>
                  <a:srgbClr val="002E6D"/>
                </a:solidFill>
              </a:rPr>
            </a:br>
            <a:r>
              <a:rPr lang="en-US" sz="2400" b="1" dirty="0">
                <a:solidFill>
                  <a:srgbClr val="002E6D"/>
                </a:solidFill>
              </a:rPr>
              <a:t>      </a:t>
            </a:r>
            <a:r>
              <a:rPr lang="en-US" sz="2400" b="1" u="sng" dirty="0">
                <a:solidFill>
                  <a:srgbClr val="002E6D"/>
                </a:solidFill>
              </a:rPr>
              <a:t>the program requirements</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Most firms are denied certification because they don’t meet the 35 percent HUBZone residency and/or principal office requirements or fail to provide sufficient verification.</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Use this </a:t>
            </a:r>
            <a:r>
              <a:rPr lang="en-US" sz="2000" u="sng" dirty="0">
                <a:solidFill>
                  <a:srgbClr val="0563C1"/>
                </a:solidFill>
                <a:effectLst/>
                <a:latin typeface="Source Sans Pro" panose="020B0503030403020204" pitchFamily="34" charset="0"/>
                <a:ea typeface="Calibri" panose="020F0502020204030204" pitchFamily="34" charset="0"/>
                <a:cs typeface="Times New Roman" panose="02020603050405020304" pitchFamily="18" charset="0"/>
                <a:hlinkClick r:id="rId3"/>
              </a:rPr>
              <a:t>calculator</a:t>
            </a: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 to check your eligibility before you apply. </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Save and submit this document with your application to expedite the review process. </a:t>
            </a:r>
          </a:p>
        </p:txBody>
      </p:sp>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Autofit/>
          </a:bodyPr>
          <a:lstStyle/>
          <a:p>
            <a:r>
              <a:rPr lang="en-US" sz="3200" dirty="0"/>
              <a:t>Completing Your HUBZone Application</a:t>
            </a:r>
            <a:endParaRPr lang="en-US" sz="3200" dirty="0">
              <a:solidFill>
                <a:schemeClr val="bg1"/>
              </a:solidFill>
            </a:endParaRPr>
          </a:p>
        </p:txBody>
      </p:sp>
    </p:spTree>
    <p:extLst>
      <p:ext uri="{BB962C8B-B14F-4D97-AF65-F5344CB8AC3E}">
        <p14:creationId xmlns:p14="http://schemas.microsoft.com/office/powerpoint/2010/main" val="133939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59E9776D-DD0F-4B42-BE24-77B667CD93DE}"/>
              </a:ext>
            </a:extLst>
          </p:cNvPr>
          <p:cNvSpPr>
            <a:spLocks noGrp="1"/>
          </p:cNvSpPr>
          <p:nvPr>
            <p:ph idx="1"/>
          </p:nvPr>
        </p:nvSpPr>
        <p:spPr>
          <a:xfrm>
            <a:off x="884694" y="1230283"/>
            <a:ext cx="10134600" cy="4746567"/>
          </a:xfrm>
        </p:spPr>
        <p:txBody>
          <a:bodyPr>
            <a:normAutofit/>
          </a:bodyPr>
          <a:lstStyle/>
          <a:p>
            <a:pPr marL="690563" indent="-461963" algn="ctr">
              <a:spcAft>
                <a:spcPts val="600"/>
              </a:spcAft>
              <a:buClr>
                <a:srgbClr val="C00000"/>
              </a:buClr>
              <a:buNone/>
              <a:tabLst>
                <a:tab pos="685800" algn="l"/>
              </a:tabLst>
            </a:pPr>
            <a:r>
              <a:rPr lang="en-US" sz="2400" b="1" u="sng" dirty="0">
                <a:solidFill>
                  <a:srgbClr val="002E6D"/>
                </a:solidFill>
              </a:rPr>
              <a:t>Gather ALL required supporting documents before you begin</a:t>
            </a:r>
          </a:p>
          <a:p>
            <a:pPr marL="690563" indent="-461963">
              <a:spcAft>
                <a:spcPts val="600"/>
              </a:spcAft>
              <a:buClr>
                <a:srgbClr val="C00000"/>
              </a:buClr>
              <a:buFont typeface="Arial" panose="020B0604020202020204" pitchFamily="34" charset="0"/>
              <a:buChar char="•"/>
              <a:tabLst>
                <a:tab pos="685800" algn="l"/>
              </a:tabLst>
            </a:pPr>
            <a:r>
              <a:rPr lang="en-US" sz="1600" dirty="0"/>
              <a:t>Use the </a:t>
            </a:r>
            <a:r>
              <a:rPr lang="en-US" sz="1600" dirty="0">
                <a:hlinkClick r:id="rId3"/>
              </a:rPr>
              <a:t>document checklist</a:t>
            </a:r>
            <a:r>
              <a:rPr lang="en-US" sz="1600" dirty="0"/>
              <a:t> to be sure you have gathered EVERYTHING. If you are missing even one required document your submission will be </a:t>
            </a:r>
            <a:r>
              <a:rPr lang="en-US" sz="1600" b="1" dirty="0"/>
              <a:t>withdrawn as incomplete </a:t>
            </a:r>
            <a:r>
              <a:rPr lang="en-US" sz="1600" dirty="0"/>
              <a:t>and you will be required to resubmit. If you are unsure about a particular requirement, ask in advance (see resources below on last slide). </a:t>
            </a:r>
          </a:p>
          <a:p>
            <a:pPr marL="690563" indent="-461963">
              <a:spcAft>
                <a:spcPts val="600"/>
              </a:spcAft>
              <a:buClr>
                <a:srgbClr val="C00000"/>
              </a:buClr>
              <a:buFont typeface="Arial" panose="020B0604020202020204" pitchFamily="34" charset="0"/>
              <a:buChar char="•"/>
              <a:tabLst>
                <a:tab pos="685800" algn="l"/>
              </a:tabLst>
            </a:pPr>
            <a:r>
              <a:rPr lang="en-US" sz="1600" dirty="0"/>
              <a:t>Use our </a:t>
            </a:r>
            <a:r>
              <a:rPr lang="en-US" sz="1600" dirty="0">
                <a:hlinkClick r:id="rId4"/>
              </a:rPr>
              <a:t>HUBZone eligibility workbook calculator </a:t>
            </a:r>
            <a:r>
              <a:rPr lang="en-US" sz="1600" dirty="0"/>
              <a:t>to present your information and verify eligibility. Save and upload it with your documents to expedite your review. </a:t>
            </a:r>
          </a:p>
          <a:p>
            <a:pPr marL="690563" indent="-461963">
              <a:spcAft>
                <a:spcPts val="600"/>
              </a:spcAft>
              <a:buClr>
                <a:srgbClr val="C00000"/>
              </a:buClr>
              <a:buFont typeface="Arial" panose="020B0604020202020204" pitchFamily="34" charset="0"/>
              <a:buChar char="•"/>
              <a:tabLst>
                <a:tab pos="685800" algn="l"/>
              </a:tabLst>
            </a:pPr>
            <a:r>
              <a:rPr lang="en-US" sz="1600" dirty="0"/>
              <a:t>Check that a signature is included and the correct boxes are checked on the signature page. </a:t>
            </a:r>
          </a:p>
          <a:p>
            <a:pPr marL="690563" indent="-461963">
              <a:spcAft>
                <a:spcPts val="600"/>
              </a:spcAft>
              <a:buClr>
                <a:srgbClr val="C00000"/>
              </a:buClr>
              <a:buFont typeface="Arial" panose="020B0604020202020204" pitchFamily="34" charset="0"/>
              <a:buChar char="•"/>
              <a:tabLst>
                <a:tab pos="685800" algn="l"/>
              </a:tabLst>
            </a:pPr>
            <a:r>
              <a:rPr lang="en-US" sz="1600" dirty="0"/>
              <a:t>Review and verify that your documents cover the electronic verification date (i.e. we can’t accept a payroll report or proof of residency that do not cover the required timeframes).</a:t>
            </a:r>
          </a:p>
          <a:p>
            <a:pPr marL="690563" indent="-461963">
              <a:spcAft>
                <a:spcPts val="600"/>
              </a:spcAft>
              <a:buClr>
                <a:srgbClr val="C00000"/>
              </a:buClr>
              <a:buFont typeface="Arial" panose="020B0604020202020204" pitchFamily="34" charset="0"/>
              <a:buChar char="•"/>
              <a:tabLst>
                <a:tab pos="685800" algn="l"/>
              </a:tabLst>
            </a:pPr>
            <a:r>
              <a:rPr lang="en-US" sz="1600" dirty="0"/>
              <a:t>Ensure your documents—particularly those related to citizenship, HUBZone residency, and principal office—are </a:t>
            </a:r>
            <a:r>
              <a:rPr lang="en-US" sz="1600" b="1" dirty="0"/>
              <a:t>legible and not expired</a:t>
            </a:r>
            <a:r>
              <a:rPr lang="en-US" sz="1600" dirty="0"/>
              <a:t>. All leases must be signed by both parties AND contain dates.</a:t>
            </a:r>
            <a:endParaRPr lang="en-US" sz="2400" b="1" u="sng" dirty="0">
              <a:solidFill>
                <a:srgbClr val="002E6D"/>
              </a:solidFill>
            </a:endParaRPr>
          </a:p>
        </p:txBody>
      </p:sp>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Autofit/>
          </a:bodyPr>
          <a:lstStyle/>
          <a:p>
            <a:r>
              <a:rPr lang="en-US" sz="3200" dirty="0"/>
              <a:t>Completing Your HUBZone Application</a:t>
            </a:r>
            <a:endParaRPr lang="en-US" sz="3200" dirty="0">
              <a:solidFill>
                <a:schemeClr val="bg1"/>
              </a:solidFill>
            </a:endParaRPr>
          </a:p>
        </p:txBody>
      </p:sp>
    </p:spTree>
    <p:extLst>
      <p:ext uri="{BB962C8B-B14F-4D97-AF65-F5344CB8AC3E}">
        <p14:creationId xmlns:p14="http://schemas.microsoft.com/office/powerpoint/2010/main" val="49593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59E9776D-DD0F-4B42-BE24-77B667CD93DE}"/>
              </a:ext>
            </a:extLst>
          </p:cNvPr>
          <p:cNvSpPr>
            <a:spLocks noGrp="1"/>
          </p:cNvSpPr>
          <p:nvPr>
            <p:ph idx="1"/>
          </p:nvPr>
        </p:nvSpPr>
        <p:spPr>
          <a:xfrm>
            <a:off x="604433" y="1460938"/>
            <a:ext cx="10650999" cy="4431862"/>
          </a:xfrm>
        </p:spPr>
        <p:txBody>
          <a:bodyPr>
            <a:normAutofit/>
          </a:bodyPr>
          <a:lstStyle/>
          <a:p>
            <a:pPr marL="690563" indent="-461963" algn="ctr">
              <a:spcAft>
                <a:spcPts val="600"/>
              </a:spcAft>
              <a:buClr>
                <a:srgbClr val="C00000"/>
              </a:buClr>
              <a:buNone/>
              <a:tabLst>
                <a:tab pos="636588" algn="l"/>
              </a:tabLst>
            </a:pPr>
            <a:r>
              <a:rPr lang="en-US" sz="2400" b="1" u="sng" dirty="0">
                <a:solidFill>
                  <a:srgbClr val="002E6D"/>
                </a:solidFill>
              </a:rPr>
              <a:t>Apply online thru SBA Connect</a:t>
            </a:r>
          </a:p>
          <a:p>
            <a:pPr marL="1051560" lvl="1" indent="-274320">
              <a:buClr>
                <a:srgbClr val="C00000"/>
              </a:buClr>
              <a:buFont typeface="Arial" panose="020B0604020202020204" pitchFamily="34" charset="0"/>
              <a:buChar char="•"/>
              <a:tabLst>
                <a:tab pos="744538" algn="l"/>
              </a:tabLst>
            </a:pP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When starting your online application, it’s important to remember the following:</a:t>
            </a:r>
          </a:p>
          <a:p>
            <a:pPr marL="1051560" lvl="1" indent="-274320">
              <a:buClr>
                <a:srgbClr val="C00000"/>
              </a:buClr>
              <a:buFont typeface="Arial" panose="020B0604020202020204" pitchFamily="34" charset="0"/>
              <a:buChar char="•"/>
              <a:tabLst>
                <a:tab pos="744538" algn="l"/>
              </a:tabLst>
            </a:pP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You must be registered in the </a:t>
            </a:r>
            <a:r>
              <a:rPr lang="en-US" sz="1800" dirty="0">
                <a:effectLst/>
                <a:latin typeface="Source Sans Pro" panose="020B0503030403020204" pitchFamily="34" charset="0"/>
                <a:ea typeface="Calibri" panose="020F0502020204030204" pitchFamily="34" charset="0"/>
                <a:cs typeface="Times New Roman" panose="02020603050405020304" pitchFamily="18" charset="0"/>
                <a:hlinkClick r:id="rId3"/>
              </a:rPr>
              <a:t>System Awards Management</a:t>
            </a: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 (SAM).</a:t>
            </a:r>
          </a:p>
          <a:p>
            <a:pPr marL="1051560" lvl="1" indent="-274320">
              <a:buClr>
                <a:srgbClr val="C00000"/>
              </a:buClr>
              <a:buFont typeface="Arial" panose="020B0604020202020204" pitchFamily="34" charset="0"/>
              <a:buChar char="•"/>
              <a:tabLst>
                <a:tab pos="744538" algn="l"/>
              </a:tabLst>
            </a:pP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Be sure to use the same Employer Identification Number (EIN) that you provided in SAM;</a:t>
            </a:r>
          </a:p>
          <a:p>
            <a:pPr marL="777240" lvl="1" indent="0">
              <a:buClr>
                <a:srgbClr val="C00000"/>
              </a:buClr>
              <a:buNone/>
              <a:tabLst>
                <a:tab pos="744538" algn="l"/>
              </a:tabLst>
            </a:pP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		using a different EIN may result in a rejection.</a:t>
            </a:r>
          </a:p>
          <a:p>
            <a:pPr marL="1051560" lvl="1" indent="-274320">
              <a:buClr>
                <a:srgbClr val="C00000"/>
              </a:buClr>
              <a:buFont typeface="Arial" panose="020B0604020202020204" pitchFamily="34" charset="0"/>
              <a:buChar char="•"/>
              <a:tabLst>
                <a:tab pos="744538" algn="l"/>
              </a:tabLst>
            </a:pP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Register for an </a:t>
            </a:r>
            <a:r>
              <a:rPr lang="en-US" sz="1800" dirty="0">
                <a:effectLst/>
                <a:latin typeface="Source Sans Pro" panose="020B0503030403020204" pitchFamily="34" charset="0"/>
                <a:ea typeface="Calibri" panose="020F0502020204030204" pitchFamily="34" charset="0"/>
                <a:cs typeface="Times New Roman" panose="02020603050405020304" pitchFamily="18" charset="0"/>
                <a:hlinkClick r:id="rId4"/>
              </a:rPr>
              <a:t>SBA Connect </a:t>
            </a: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account at connect.sba.gov and request access to the HUBZone</a:t>
            </a:r>
          </a:p>
          <a:p>
            <a:pPr marL="777240" lvl="1" indent="0">
              <a:buClr>
                <a:srgbClr val="C00000"/>
              </a:buClr>
              <a:buNone/>
              <a:tabLst>
                <a:tab pos="744538" algn="l"/>
              </a:tabLst>
            </a:pP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		portal. </a:t>
            </a:r>
            <a:r>
              <a:rPr lang="en-US" sz="1800" dirty="0">
                <a:effectLst/>
                <a:latin typeface="Source Sans Pro" panose="020B0503030403020204" pitchFamily="34" charset="0"/>
                <a:ea typeface="Calibri" panose="020F0502020204030204" pitchFamily="34" charset="0"/>
                <a:cs typeface="Times New Roman" panose="02020603050405020304" pitchFamily="18" charset="0"/>
                <a:hlinkClick r:id="rId5"/>
              </a:rPr>
              <a:t>View the instructional video</a:t>
            </a: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a:t>
            </a:r>
          </a:p>
          <a:p>
            <a:pPr marL="1051560" lvl="1" indent="-274320">
              <a:buClr>
                <a:srgbClr val="C00000"/>
              </a:buClr>
              <a:buFont typeface="Arial" panose="020B0604020202020204" pitchFamily="34" charset="0"/>
              <a:buChar char="•"/>
              <a:tabLst>
                <a:tab pos="744538" algn="l"/>
              </a:tabLst>
            </a:pPr>
            <a:r>
              <a:rPr lang="en-US" sz="1800" dirty="0">
                <a:effectLst/>
                <a:latin typeface="Source Sans Pro" panose="020B0503030403020204" pitchFamily="34" charset="0"/>
                <a:ea typeface="Calibri" panose="020F0502020204030204" pitchFamily="34" charset="0"/>
                <a:cs typeface="Times New Roman" panose="02020603050405020304" pitchFamily="18" charset="0"/>
              </a:rPr>
              <a:t>Check the status of your application by logging into your account.</a:t>
            </a:r>
            <a:endParaRPr lang="en-US" dirty="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Autofit/>
          </a:bodyPr>
          <a:lstStyle/>
          <a:p>
            <a:r>
              <a:rPr lang="en-US" sz="3200" dirty="0"/>
              <a:t>Apply online through the HUBZone portal on SBA Connect</a:t>
            </a:r>
            <a:endParaRPr lang="en-US" sz="3200" dirty="0">
              <a:solidFill>
                <a:schemeClr val="bg1"/>
              </a:solidFill>
            </a:endParaRPr>
          </a:p>
        </p:txBody>
      </p:sp>
    </p:spTree>
    <p:extLst>
      <p:ext uri="{BB962C8B-B14F-4D97-AF65-F5344CB8AC3E}">
        <p14:creationId xmlns:p14="http://schemas.microsoft.com/office/powerpoint/2010/main" val="245259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59E9776D-DD0F-4B42-BE24-77B667CD93DE}"/>
              </a:ext>
            </a:extLst>
          </p:cNvPr>
          <p:cNvSpPr>
            <a:spLocks noGrp="1"/>
          </p:cNvSpPr>
          <p:nvPr>
            <p:ph idx="1"/>
          </p:nvPr>
        </p:nvSpPr>
        <p:spPr>
          <a:xfrm>
            <a:off x="884694" y="1460938"/>
            <a:ext cx="10134600" cy="4431862"/>
          </a:xfrm>
        </p:spPr>
        <p:txBody>
          <a:bodyPr>
            <a:normAutofit/>
          </a:bodyPr>
          <a:lstStyle/>
          <a:p>
            <a:pPr marL="690563" indent="-461963" algn="ctr">
              <a:spcAft>
                <a:spcPts val="600"/>
              </a:spcAft>
              <a:buClr>
                <a:srgbClr val="C00000"/>
              </a:buClr>
              <a:buNone/>
              <a:tabLst>
                <a:tab pos="636588" algn="l"/>
              </a:tabLst>
            </a:pPr>
            <a:r>
              <a:rPr lang="en-US" sz="2400" b="1" u="sng" dirty="0">
                <a:solidFill>
                  <a:srgbClr val="002E6D"/>
                </a:solidFill>
              </a:rPr>
              <a:t>Stay on top of email and check your spam folder to verify your </a:t>
            </a:r>
            <a:br>
              <a:rPr lang="en-US" sz="2400" b="1" u="sng" dirty="0">
                <a:solidFill>
                  <a:srgbClr val="002E6D"/>
                </a:solidFill>
              </a:rPr>
            </a:br>
            <a:r>
              <a:rPr lang="en-US" sz="2400" b="1" dirty="0">
                <a:solidFill>
                  <a:srgbClr val="002E6D"/>
                </a:solidFill>
              </a:rPr>
              <a:t>      </a:t>
            </a:r>
            <a:r>
              <a:rPr lang="en-US" sz="2400" b="1" u="sng" dirty="0">
                <a:solidFill>
                  <a:srgbClr val="002E6D"/>
                </a:solidFill>
              </a:rPr>
              <a:t>application IN TIME</a:t>
            </a:r>
          </a:p>
          <a:p>
            <a:pPr marL="690563" indent="-461963">
              <a:spcAft>
                <a:spcPts val="600"/>
              </a:spcAft>
              <a:buClr>
                <a:srgbClr val="C00000"/>
              </a:buClr>
              <a:buFont typeface="Arial" panose="020B0604020202020204" pitchFamily="34" charset="0"/>
              <a:buChar char="•"/>
              <a:tabLst>
                <a:tab pos="636588" algn="l"/>
              </a:tabLst>
            </a:pPr>
            <a:r>
              <a:rPr lang="en-US" sz="1600" dirty="0"/>
              <a:t>Shortly after you submit in </a:t>
            </a:r>
            <a:r>
              <a:rPr lang="en-US" sz="1600" dirty="0">
                <a:hlinkClick r:id="rId3"/>
              </a:rPr>
              <a:t>the HUBZone portal</a:t>
            </a:r>
            <a:r>
              <a:rPr lang="en-US" sz="1600" dirty="0"/>
              <a:t>, you will receive a notice that </a:t>
            </a:r>
            <a:r>
              <a:rPr lang="en-US" sz="1600" b="1" dirty="0"/>
              <a:t>you have 2 days</a:t>
            </a:r>
            <a:r>
              <a:rPr lang="en-US" sz="1600" dirty="0"/>
              <a:t> to go back into the portal to </a:t>
            </a:r>
            <a:r>
              <a:rPr lang="en-US" sz="1600" b="1" dirty="0"/>
              <a:t>verify your application</a:t>
            </a:r>
            <a:r>
              <a:rPr lang="en-US" sz="1600" dirty="0"/>
              <a:t>. This becomes the electronic verification date by which your submission is analyzed. </a:t>
            </a:r>
          </a:p>
          <a:p>
            <a:pPr marL="690563" indent="-461963">
              <a:spcAft>
                <a:spcPts val="600"/>
              </a:spcAft>
              <a:buClr>
                <a:srgbClr val="C00000"/>
              </a:buClr>
              <a:buFont typeface="Arial" panose="020B0604020202020204" pitchFamily="34" charset="0"/>
              <a:buChar char="•"/>
              <a:tabLst>
                <a:tab pos="636588" algn="l"/>
              </a:tabLst>
            </a:pPr>
            <a:r>
              <a:rPr lang="en-US" sz="1600" b="1" dirty="0"/>
              <a:t>Check your spam folder </a:t>
            </a:r>
            <a:r>
              <a:rPr lang="en-US" sz="1600" dirty="0"/>
              <a:t>if you do not see the email right away; responding within the 2-day window is essential to ensuring your application isn’t rejected.</a:t>
            </a:r>
            <a:endParaRPr lang="en-US" sz="2400" b="1" u="sng" dirty="0">
              <a:solidFill>
                <a:srgbClr val="002E6D"/>
              </a:solidFill>
            </a:endParaRPr>
          </a:p>
        </p:txBody>
      </p:sp>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Autofit/>
          </a:bodyPr>
          <a:lstStyle/>
          <a:p>
            <a:r>
              <a:rPr lang="en-US" sz="3200" dirty="0"/>
              <a:t>Completing Your HUBZone Application</a:t>
            </a:r>
            <a:endParaRPr lang="en-US" sz="3200" dirty="0">
              <a:solidFill>
                <a:schemeClr val="bg1"/>
              </a:solidFill>
            </a:endParaRPr>
          </a:p>
        </p:txBody>
      </p:sp>
    </p:spTree>
    <p:extLst>
      <p:ext uri="{BB962C8B-B14F-4D97-AF65-F5344CB8AC3E}">
        <p14:creationId xmlns:p14="http://schemas.microsoft.com/office/powerpoint/2010/main" val="41486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3" name="Content Placeholder 2">
            <a:extLst>
              <a:ext uri="{FF2B5EF4-FFF2-40B4-BE49-F238E27FC236}">
                <a16:creationId xmlns:a16="http://schemas.microsoft.com/office/drawing/2014/main" id="{59E9776D-DD0F-4B42-BE24-77B667CD93DE}"/>
              </a:ext>
            </a:extLst>
          </p:cNvPr>
          <p:cNvSpPr>
            <a:spLocks noGrp="1"/>
          </p:cNvSpPr>
          <p:nvPr>
            <p:ph idx="1"/>
          </p:nvPr>
        </p:nvSpPr>
        <p:spPr>
          <a:xfrm>
            <a:off x="884694" y="1460938"/>
            <a:ext cx="10134600" cy="4431862"/>
          </a:xfrm>
        </p:spPr>
        <p:txBody>
          <a:bodyPr>
            <a:normAutofit/>
          </a:bodyPr>
          <a:lstStyle/>
          <a:p>
            <a:pPr marL="690563" indent="-461963" algn="ctr">
              <a:spcAft>
                <a:spcPts val="600"/>
              </a:spcAft>
              <a:buClr>
                <a:srgbClr val="C00000"/>
              </a:buClr>
              <a:buNone/>
              <a:tabLst>
                <a:tab pos="636588" algn="l"/>
              </a:tabLst>
            </a:pPr>
            <a:r>
              <a:rPr lang="en-US" sz="2400" b="1" u="sng" dirty="0">
                <a:solidFill>
                  <a:srgbClr val="002E6D"/>
                </a:solidFill>
              </a:rPr>
              <a:t>Ensure your required documents are uploaded correctly</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Once your application is verified, you will receive another email from the SBA with instructions for uploading all required documents </a:t>
            </a:r>
            <a:r>
              <a:rPr lang="en-US" sz="2000" b="1" dirty="0">
                <a:effectLst/>
                <a:latin typeface="Source Sans Pro" panose="020B0503030403020204" pitchFamily="34" charset="0"/>
                <a:ea typeface="Calibri" panose="020F0502020204030204" pitchFamily="34" charset="0"/>
                <a:cs typeface="Times New Roman" panose="02020603050405020304" pitchFamily="18" charset="0"/>
              </a:rPr>
              <a:t>within 3 days</a:t>
            </a: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 Check your spam folder for this as well.   </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Have your documents ready to go so that when the email arrives, you are prepared to upload as directed. Be sure that the firm name and application number are on the documents.</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Refer to the document checklist to ensure you have completed all the steps.</a:t>
            </a:r>
          </a:p>
          <a:p>
            <a:pPr marL="1051560" lvl="1" indent="-274320">
              <a:buClr>
                <a:srgbClr val="C00000"/>
              </a:buClr>
              <a:buFont typeface="Arial" panose="020B0604020202020204" pitchFamily="34" charset="0"/>
              <a:buChar char="•"/>
              <a:tabLst>
                <a:tab pos="744538" algn="l"/>
              </a:tabLst>
            </a:pP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Be ready to respond quickly—</a:t>
            </a:r>
            <a:r>
              <a:rPr lang="en-US" sz="2000" b="1" dirty="0">
                <a:effectLst/>
                <a:latin typeface="Source Sans Pro" panose="020B0503030403020204" pitchFamily="34" charset="0"/>
                <a:ea typeface="Calibri" panose="020F0502020204030204" pitchFamily="34" charset="0"/>
                <a:cs typeface="Times New Roman" panose="02020603050405020304" pitchFamily="18" charset="0"/>
              </a:rPr>
              <a:t>within 5 days</a:t>
            </a:r>
            <a:r>
              <a:rPr lang="en-US" sz="2000" dirty="0">
                <a:effectLst/>
                <a:latin typeface="Source Sans Pro" panose="020B0503030403020204" pitchFamily="34" charset="0"/>
                <a:ea typeface="Calibri" panose="020F0502020204030204" pitchFamily="34" charset="0"/>
                <a:cs typeface="Times New Roman" panose="02020603050405020304" pitchFamily="18" charset="0"/>
              </a:rPr>
              <a:t>—to any requests from our team for additional documents.</a:t>
            </a:r>
          </a:p>
        </p:txBody>
      </p:sp>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Autofit/>
          </a:bodyPr>
          <a:lstStyle/>
          <a:p>
            <a:r>
              <a:rPr lang="en-US" sz="3200" dirty="0"/>
              <a:t>Completing Your HUBZone Application</a:t>
            </a:r>
            <a:endParaRPr lang="en-US" sz="3200" dirty="0">
              <a:solidFill>
                <a:schemeClr val="bg1"/>
              </a:solidFill>
            </a:endParaRPr>
          </a:p>
        </p:txBody>
      </p:sp>
    </p:spTree>
    <p:extLst>
      <p:ext uri="{BB962C8B-B14F-4D97-AF65-F5344CB8AC3E}">
        <p14:creationId xmlns:p14="http://schemas.microsoft.com/office/powerpoint/2010/main" val="236315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8818-6A14-4A12-AAAA-0AEFEA4CEE31}"/>
              </a:ext>
            </a:extLst>
          </p:cNvPr>
          <p:cNvSpPr>
            <a:spLocks noGrp="1"/>
          </p:cNvSpPr>
          <p:nvPr>
            <p:ph type="title"/>
          </p:nvPr>
        </p:nvSpPr>
        <p:spPr/>
        <p:txBody>
          <a:bodyPr/>
          <a:lstStyle/>
          <a:p>
            <a:r>
              <a:rPr lang="en-US" dirty="0"/>
              <a:t>Subcontracting </a:t>
            </a:r>
          </a:p>
        </p:txBody>
      </p:sp>
      <p:sp>
        <p:nvSpPr>
          <p:cNvPr id="3" name="Content Placeholder 2">
            <a:extLst>
              <a:ext uri="{FF2B5EF4-FFF2-40B4-BE49-F238E27FC236}">
                <a16:creationId xmlns:a16="http://schemas.microsoft.com/office/drawing/2014/main" id="{B97C71E8-AE56-4577-AA2F-D7D6942FA309}"/>
              </a:ext>
            </a:extLst>
          </p:cNvPr>
          <p:cNvSpPr>
            <a:spLocks noGrp="1"/>
          </p:cNvSpPr>
          <p:nvPr>
            <p:ph sz="half" idx="1"/>
          </p:nvPr>
        </p:nvSpPr>
        <p:spPr>
          <a:xfrm>
            <a:off x="838199" y="1047135"/>
            <a:ext cx="10797073" cy="5280216"/>
          </a:xfrm>
        </p:spPr>
        <p:txBody>
          <a:bodyPr>
            <a:normAutofit fontScale="62500" lnSpcReduction="20000"/>
          </a:bodyPr>
          <a:lstStyle/>
          <a:p>
            <a:pPr marL="0" indent="0">
              <a:buNone/>
            </a:pPr>
            <a:r>
              <a:rPr lang="en-US" dirty="0"/>
              <a:t>Subcontracting benefits to a prime contractor – </a:t>
            </a:r>
          </a:p>
          <a:p>
            <a:pPr fontAlgn="base"/>
            <a:r>
              <a:rPr lang="en-US" b="1" dirty="0"/>
              <a:t>Money</a:t>
            </a:r>
            <a:r>
              <a:rPr lang="en-US" dirty="0"/>
              <a:t>. Subcontractors cost less than employees and don’t come with a long-term financial commitment.</a:t>
            </a:r>
          </a:p>
          <a:p>
            <a:pPr fontAlgn="base"/>
            <a:r>
              <a:rPr lang="en-US" b="1" dirty="0"/>
              <a:t>Time</a:t>
            </a:r>
            <a:r>
              <a:rPr lang="en-US" dirty="0"/>
              <a:t>. Outsourcing work to subcontractors can free up time to focus on big-picture problems.</a:t>
            </a:r>
          </a:p>
          <a:p>
            <a:pPr fontAlgn="base"/>
            <a:r>
              <a:rPr lang="en-US" b="1" dirty="0"/>
              <a:t>Flexibility</a:t>
            </a:r>
            <a:r>
              <a:rPr lang="en-US" dirty="0"/>
              <a:t>. Many businesses choose subcontractors for the flexibility they offer without the commitment to long-term employment and businesses can easily increase and decrease capacity.</a:t>
            </a:r>
          </a:p>
          <a:p>
            <a:pPr fontAlgn="base"/>
            <a:r>
              <a:rPr lang="en-US" b="1" dirty="0"/>
              <a:t>Expertise</a:t>
            </a:r>
            <a:r>
              <a:rPr lang="en-US" dirty="0"/>
              <a:t>. Subcontractors add tools to your toolbox. </a:t>
            </a:r>
          </a:p>
          <a:p>
            <a:pPr fontAlgn="base"/>
            <a:r>
              <a:rPr lang="en-US" b="1" dirty="0"/>
              <a:t>Simplicity</a:t>
            </a:r>
            <a:r>
              <a:rPr lang="en-US" dirty="0"/>
              <a:t>. When you subcontract, you only have a fraction of the paperwork that comes with hiring a fulltime employee.</a:t>
            </a:r>
          </a:p>
          <a:p>
            <a:r>
              <a:rPr lang="en-US" b="1" dirty="0"/>
              <a:t>Gaining past performance .  </a:t>
            </a:r>
            <a:r>
              <a:rPr lang="en-US" dirty="0"/>
              <a:t>Working with partners (prime contractors)  will allow you to gain past performance that you might not be able to gain elsewhere because they've already developed relationships. Building up your past performance is like a track record to use when you go after future work. You have a better chance at winning work when you have a credible record.</a:t>
            </a:r>
          </a:p>
          <a:p>
            <a:pPr fontAlgn="base"/>
            <a:endParaRPr lang="en-US" dirty="0"/>
          </a:p>
          <a:p>
            <a:pPr marL="0" indent="0">
              <a:buNone/>
            </a:pPr>
            <a:endParaRPr lang="en-US" dirty="0"/>
          </a:p>
          <a:p>
            <a:pPr marL="0" indent="0">
              <a:buNone/>
            </a:pPr>
            <a:r>
              <a:rPr lang="en-US" dirty="0"/>
              <a:t>Subcontracting opportunities are posted on the following:</a:t>
            </a:r>
          </a:p>
          <a:p>
            <a:r>
              <a:rPr lang="en-US" sz="2000" dirty="0">
                <a:hlinkClick r:id="rId2"/>
              </a:rPr>
              <a:t>Subcontracting Network database</a:t>
            </a:r>
            <a:r>
              <a:rPr lang="en-US" sz="2000" dirty="0"/>
              <a:t> (SBA’s sub-net) </a:t>
            </a:r>
          </a:p>
          <a:p>
            <a:r>
              <a:rPr lang="en-US" sz="2000" dirty="0">
                <a:hlinkClick r:id="rId3"/>
              </a:rPr>
              <a:t>General Services Administration’s Subcontracting Directory for Small Businesses </a:t>
            </a:r>
            <a:endParaRPr lang="en-US" sz="2000" dirty="0"/>
          </a:p>
          <a:p>
            <a:r>
              <a:rPr lang="en-US" sz="2000" dirty="0">
                <a:hlinkClick r:id="rId4"/>
              </a:rPr>
              <a:t>Department of Defense Subcontracting Opportunity Directory </a:t>
            </a:r>
            <a:endParaRPr lang="en-US" sz="2000" dirty="0"/>
          </a:p>
          <a:p>
            <a:r>
              <a:rPr lang="en-US" sz="2000" dirty="0">
                <a:hlinkClick r:id="rId5"/>
              </a:rPr>
              <a:t>SBA’s Directory of Federal Government Prime Contractors with a Subcontracting Plan</a:t>
            </a:r>
            <a:endParaRPr lang="en-US" sz="2000" dirty="0"/>
          </a:p>
          <a:p>
            <a:endParaRPr lang="en-US" dirty="0"/>
          </a:p>
        </p:txBody>
      </p:sp>
      <p:sp>
        <p:nvSpPr>
          <p:cNvPr id="5" name="Slide Number Placeholder 4">
            <a:extLst>
              <a:ext uri="{FF2B5EF4-FFF2-40B4-BE49-F238E27FC236}">
                <a16:creationId xmlns:a16="http://schemas.microsoft.com/office/drawing/2014/main" id="{F523CA9F-6C63-475A-92AF-81995D092E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18670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65200" y="446150"/>
            <a:ext cx="10363200" cy="914400"/>
          </a:xfrm>
        </p:spPr>
        <p:txBody>
          <a:bodyPr/>
          <a:lstStyle/>
          <a:p>
            <a:r>
              <a:rPr lang="en-US" altLang="en-US" dirty="0"/>
              <a:t>Consultant Fees</a:t>
            </a:r>
          </a:p>
        </p:txBody>
      </p:sp>
      <p:sp>
        <p:nvSpPr>
          <p:cNvPr id="26627" name="Content Placeholder 2"/>
          <p:cNvSpPr>
            <a:spLocks noGrp="1"/>
          </p:cNvSpPr>
          <p:nvPr>
            <p:ph sz="half" idx="1"/>
          </p:nvPr>
        </p:nvSpPr>
        <p:spPr>
          <a:xfrm>
            <a:off x="812800" y="1600200"/>
            <a:ext cx="10668000" cy="4114800"/>
          </a:xfrm>
        </p:spPr>
        <p:txBody>
          <a:bodyPr/>
          <a:lstStyle/>
          <a:p>
            <a:pPr>
              <a:buFont typeface="Wingdings" panose="05000000000000000000" pitchFamily="2" charset="2"/>
              <a:buChar char="§"/>
            </a:pPr>
            <a:r>
              <a:rPr lang="en-US" altLang="en-US" dirty="0"/>
              <a:t>Firms </a:t>
            </a:r>
            <a:r>
              <a:rPr lang="en-US" altLang="en-US" b="1" dirty="0"/>
              <a:t>ARE NOT REQUIRED</a:t>
            </a:r>
            <a:r>
              <a:rPr lang="en-US" altLang="en-US" dirty="0"/>
              <a:t> to pay a consultant to apply and get approved.  Consider cost/benefit of hiring a consultant when an existing employee could assist with the application process.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Contact local APEX Accelerator (formerly known as Procurement Technical Assistance Center PTAC) for assistance FREE OF CHARGE.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97974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DABEDA-E698-4E9C-92E9-78CD2B1F8B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74F181AD-EF70-461F-AE26-1638327212B5}"/>
              </a:ext>
            </a:extLst>
          </p:cNvPr>
          <p:cNvSpPr>
            <a:spLocks noGrp="1"/>
          </p:cNvSpPr>
          <p:nvPr>
            <p:ph type="title"/>
          </p:nvPr>
        </p:nvSpPr>
        <p:spPr>
          <a:xfrm>
            <a:off x="604434" y="528918"/>
            <a:ext cx="10750954" cy="1161770"/>
          </a:xfrm>
        </p:spPr>
        <p:txBody>
          <a:bodyPr/>
          <a:lstStyle/>
          <a:p>
            <a:pPr algn="l"/>
            <a:r>
              <a:rPr lang="en-US" dirty="0"/>
              <a:t>HUBZone Program Purpose</a:t>
            </a:r>
          </a:p>
        </p:txBody>
      </p:sp>
      <p:sp>
        <p:nvSpPr>
          <p:cNvPr id="3" name="Content Placeholder 2">
            <a:extLst>
              <a:ext uri="{FF2B5EF4-FFF2-40B4-BE49-F238E27FC236}">
                <a16:creationId xmlns:a16="http://schemas.microsoft.com/office/drawing/2014/main" id="{4ADC05E7-8174-428E-B432-2F2F2E29CBB1}"/>
              </a:ext>
            </a:extLst>
          </p:cNvPr>
          <p:cNvSpPr>
            <a:spLocks noGrp="1"/>
          </p:cNvSpPr>
          <p:nvPr>
            <p:ph sz="half" idx="2"/>
          </p:nvPr>
        </p:nvSpPr>
        <p:spPr>
          <a:xfrm>
            <a:off x="1054709" y="2400109"/>
            <a:ext cx="6571400" cy="2861620"/>
          </a:xfrm>
        </p:spPr>
        <p:txBody>
          <a:bodyPr>
            <a:normAutofit/>
          </a:bodyPr>
          <a:lstStyle/>
          <a:p>
            <a:pPr lvl="0" hangingPunct="0">
              <a:buClr>
                <a:srgbClr val="002E6D"/>
              </a:buClr>
              <a:buFont typeface="Arial" panose="020B0604020202020204" pitchFamily="34" charset="0"/>
              <a:buChar char="•"/>
            </a:pPr>
            <a:endParaRPr lang="en-US" sz="2200" dirty="0"/>
          </a:p>
          <a:p>
            <a:pPr lvl="1" hangingPunct="0">
              <a:buClr>
                <a:srgbClr val="002E6D"/>
              </a:buClr>
              <a:buFont typeface="Source Sans Pro" panose="020B0503030403020204" pitchFamily="34" charset="0"/>
              <a:buChar char="―"/>
            </a:pPr>
            <a:r>
              <a:rPr lang="en-US" sz="1800" b="1" dirty="0">
                <a:solidFill>
                  <a:srgbClr val="003F80"/>
                </a:solidFill>
              </a:rPr>
              <a:t>Federal agencies </a:t>
            </a:r>
            <a:r>
              <a:rPr lang="en-US" sz="1800" dirty="0">
                <a:solidFill>
                  <a:srgbClr val="003F80"/>
                </a:solidFill>
              </a:rPr>
              <a:t>set aside contracts for HUBZone-certified small businesses</a:t>
            </a:r>
            <a:endParaRPr lang="en-US" sz="1800" b="1" u="sng" dirty="0">
              <a:solidFill>
                <a:srgbClr val="003F80"/>
              </a:solidFill>
            </a:endParaRPr>
          </a:p>
          <a:p>
            <a:pPr lvl="1" hangingPunct="0">
              <a:buClr>
                <a:srgbClr val="002E6D"/>
              </a:buClr>
              <a:buFont typeface="Source Sans Pro" panose="020B0503030403020204" pitchFamily="34" charset="0"/>
              <a:buChar char="―"/>
            </a:pPr>
            <a:r>
              <a:rPr lang="en-US" sz="1800" b="1" dirty="0">
                <a:solidFill>
                  <a:srgbClr val="003F80"/>
                </a:solidFill>
              </a:rPr>
              <a:t>Small businesses </a:t>
            </a:r>
            <a:r>
              <a:rPr lang="en-US" sz="1800" dirty="0">
                <a:solidFill>
                  <a:srgbClr val="003F80"/>
                </a:solidFill>
              </a:rPr>
              <a:t>invest in and hire from qualified </a:t>
            </a:r>
            <a:r>
              <a:rPr lang="en-US" sz="1800" dirty="0" err="1">
                <a:solidFill>
                  <a:srgbClr val="003F80"/>
                </a:solidFill>
              </a:rPr>
              <a:t>HUBZones</a:t>
            </a:r>
            <a:endParaRPr lang="en-US" sz="1800" dirty="0">
              <a:solidFill>
                <a:srgbClr val="003F80"/>
              </a:solidFill>
            </a:endParaRPr>
          </a:p>
          <a:p>
            <a:pPr lvl="1" hangingPunct="0">
              <a:buClr>
                <a:srgbClr val="002E6D"/>
              </a:buClr>
              <a:buFont typeface="Source Sans Pro" panose="020B0503030403020204" pitchFamily="34" charset="0"/>
              <a:buChar char="―"/>
            </a:pPr>
            <a:r>
              <a:rPr lang="en-US" sz="1800" b="1" dirty="0">
                <a:solidFill>
                  <a:srgbClr val="003F80"/>
                </a:solidFill>
              </a:rPr>
              <a:t>Undercapitalized communities</a:t>
            </a:r>
            <a:r>
              <a:rPr lang="en-US" sz="1800" dirty="0">
                <a:solidFill>
                  <a:srgbClr val="003F80"/>
                </a:solidFill>
              </a:rPr>
              <a:t> benefit from job opportunities and investment</a:t>
            </a:r>
          </a:p>
          <a:p>
            <a:pPr marL="0" indent="0">
              <a:buNone/>
            </a:pPr>
            <a:endParaRPr lang="en-US" dirty="0"/>
          </a:p>
        </p:txBody>
      </p:sp>
      <p:pic>
        <p:nvPicPr>
          <p:cNvPr id="11" name="Content Placeholder 10" descr="Image of the HUBZone process from the federal agencies to the small businesses and then to the HUBZone communities.">
            <a:extLst>
              <a:ext uri="{FF2B5EF4-FFF2-40B4-BE49-F238E27FC236}">
                <a16:creationId xmlns:a16="http://schemas.microsoft.com/office/drawing/2014/main" id="{95195AB1-CCCC-4C73-9DB6-E0C85E2A9551}"/>
              </a:ext>
            </a:extLst>
          </p:cNvPr>
          <p:cNvPicPr>
            <a:picLocks noGrp="1" noChangeAspect="1"/>
          </p:cNvPicPr>
          <p:nvPr>
            <p:ph sz="quarter" idx="4"/>
          </p:nvPr>
        </p:nvPicPr>
        <p:blipFill>
          <a:blip r:embed="rId3"/>
          <a:stretch>
            <a:fillRect/>
          </a:stretch>
        </p:blipFill>
        <p:spPr>
          <a:xfrm>
            <a:off x="6096000" y="1130901"/>
            <a:ext cx="7145788" cy="4596198"/>
          </a:xfrm>
          <a:prstGeom prst="rect">
            <a:avLst/>
          </a:prstGeom>
        </p:spPr>
      </p:pic>
      <p:sp>
        <p:nvSpPr>
          <p:cNvPr id="10" name="Rectangle 9">
            <a:extLst>
              <a:ext uri="{FF2B5EF4-FFF2-40B4-BE49-F238E27FC236}">
                <a16:creationId xmlns:a16="http://schemas.microsoft.com/office/drawing/2014/main" id="{BC349C31-A966-43AE-91AC-6A9B5E30B2C6}"/>
              </a:ext>
            </a:extLst>
          </p:cNvPr>
          <p:cNvSpPr/>
          <p:nvPr/>
        </p:nvSpPr>
        <p:spPr>
          <a:xfrm>
            <a:off x="726914" y="1396679"/>
            <a:ext cx="7767005" cy="1323439"/>
          </a:xfrm>
          <a:prstGeom prst="rect">
            <a:avLst/>
          </a:prstGeom>
        </p:spPr>
        <p:txBody>
          <a:bodyPr wrap="square">
            <a:spAutoFit/>
          </a:bodyPr>
          <a:lstStyle/>
          <a:p>
            <a:pPr marL="342900" marR="0" lvl="0" indent="-342900" algn="l" defTabSz="914400" rtl="0" eaLnBrk="1" fontAlgn="auto" latinLnBrk="0" hangingPunct="0">
              <a:lnSpc>
                <a:spcPct val="100000"/>
              </a:lnSpc>
              <a:spcBef>
                <a:spcPts val="0"/>
              </a:spcBef>
              <a:spcAft>
                <a:spcPts val="0"/>
              </a:spcAft>
              <a:buClr>
                <a:srgbClr val="CC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3F80"/>
                </a:solidFill>
                <a:effectLst/>
                <a:uLnTx/>
                <a:uFillTx/>
                <a:latin typeface="Source Sans Pro" panose="020B0503030403020204" pitchFamily="34" charset="0"/>
                <a:ea typeface="Source Sans Pro" panose="020B0503030403020204" pitchFamily="34" charset="0"/>
              </a:rPr>
              <a:t>Established in 1997, launched in 1999</a:t>
            </a:r>
          </a:p>
          <a:p>
            <a:pPr marL="342900" marR="0" lvl="0" indent="-342900" algn="l" defTabSz="914400" rtl="0" eaLnBrk="1" fontAlgn="auto" latinLnBrk="0" hangingPunct="0">
              <a:lnSpc>
                <a:spcPct val="100000"/>
              </a:lnSpc>
              <a:spcBef>
                <a:spcPts val="0"/>
              </a:spcBef>
              <a:spcAft>
                <a:spcPts val="0"/>
              </a:spcAft>
              <a:buClr>
                <a:srgbClr val="CC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3F80"/>
                </a:solidFill>
                <a:effectLst/>
                <a:uLnTx/>
                <a:uFillTx/>
                <a:latin typeface="Source Sans Pro" panose="020B0503030403020204" pitchFamily="34" charset="0"/>
                <a:ea typeface="Source Sans Pro" panose="020B0503030403020204" pitchFamily="34" charset="0"/>
              </a:rPr>
              <a:t>Fuels growth of small businesses in Historically Underutilized Business Zones (HUBZone) by providing certification for preferential access to federal government contracts.  </a:t>
            </a:r>
          </a:p>
        </p:txBody>
      </p:sp>
    </p:spTree>
    <p:extLst>
      <p:ext uri="{BB962C8B-B14F-4D97-AF65-F5344CB8AC3E}">
        <p14:creationId xmlns:p14="http://schemas.microsoft.com/office/powerpoint/2010/main" val="191168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02735" y="381000"/>
            <a:ext cx="9347200" cy="914400"/>
          </a:xfrm>
        </p:spPr>
        <p:txBody>
          <a:bodyPr/>
          <a:lstStyle/>
          <a:p>
            <a:r>
              <a:rPr lang="en-US" altLang="en-US" dirty="0"/>
              <a:t>Assistance Available</a:t>
            </a:r>
          </a:p>
        </p:txBody>
      </p:sp>
      <p:sp>
        <p:nvSpPr>
          <p:cNvPr id="8195" name="Content Placeholder 2"/>
          <p:cNvSpPr>
            <a:spLocks noGrp="1"/>
          </p:cNvSpPr>
          <p:nvPr>
            <p:ph sz="half" idx="1"/>
          </p:nvPr>
        </p:nvSpPr>
        <p:spPr>
          <a:xfrm>
            <a:off x="914400" y="1138844"/>
            <a:ext cx="10464800" cy="4423756"/>
          </a:xfrm>
        </p:spPr>
        <p:txBody>
          <a:bodyPr>
            <a:normAutofit/>
          </a:bodyPr>
          <a:lstStyle/>
          <a:p>
            <a:pPr marL="0" indent="0">
              <a:buFontTx/>
              <a:buNone/>
              <a:defRPr/>
            </a:pPr>
            <a:r>
              <a:rPr lang="en-US" sz="2600" dirty="0"/>
              <a:t>APEX Accelerator provide local, in-person counseling and training services.  APEX Accelerators provide no cost technical assistance to businesses that want to sell products and services to federal, state and/or local governments. </a:t>
            </a:r>
          </a:p>
          <a:p>
            <a:pPr marL="0" indent="0">
              <a:buFontTx/>
              <a:buNone/>
              <a:defRPr/>
            </a:pPr>
            <a:endParaRPr lang="en-US" sz="2600" dirty="0"/>
          </a:p>
          <a:p>
            <a:pPr marL="0" indent="0">
              <a:buFontTx/>
              <a:buNone/>
              <a:defRPr/>
            </a:pPr>
            <a:r>
              <a:rPr lang="en-US" sz="2600" dirty="0"/>
              <a:t>SAM Assistance - System for Award Management (SAM) registration is FREE, and your APEX Accelerator can help you with this and everything else you need to sell to agencies at little or no charge.</a:t>
            </a:r>
          </a:p>
          <a:p>
            <a:pPr>
              <a:defRPr/>
            </a:pPr>
            <a:endParaRPr lang="en-US" sz="1800" dirty="0"/>
          </a:p>
          <a:p>
            <a:pPr marL="109537" indent="0" algn="ctr">
              <a:buFontTx/>
              <a:buNone/>
              <a:defRPr/>
            </a:pPr>
            <a:r>
              <a:rPr lang="en-US" sz="1800" dirty="0"/>
              <a:t>       </a:t>
            </a:r>
            <a:r>
              <a:rPr lang="en-US" sz="3200" dirty="0">
                <a:hlinkClick r:id="rId2"/>
              </a:rPr>
              <a:t>Local your local APEX Accelerator </a:t>
            </a:r>
            <a:endParaRPr lang="en-US" sz="3200" dirty="0"/>
          </a:p>
          <a:p>
            <a:pPr>
              <a:defRPr/>
            </a:pPr>
            <a:endParaRPr lang="en-US" dirty="0"/>
          </a:p>
          <a:p>
            <a:pPr>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30880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6976-24FB-20F5-2E78-0B46266FC8C1}"/>
              </a:ext>
            </a:extLst>
          </p:cNvPr>
          <p:cNvSpPr>
            <a:spLocks noGrp="1"/>
          </p:cNvSpPr>
          <p:nvPr>
            <p:ph type="title"/>
          </p:nvPr>
        </p:nvSpPr>
        <p:spPr/>
        <p:txBody>
          <a:bodyPr/>
          <a:lstStyle/>
          <a:p>
            <a:r>
              <a:rPr lang="en-US" dirty="0"/>
              <a:t>Maintaining HubZone Certification</a:t>
            </a:r>
          </a:p>
        </p:txBody>
      </p:sp>
      <p:sp>
        <p:nvSpPr>
          <p:cNvPr id="3" name="Content Placeholder 2">
            <a:extLst>
              <a:ext uri="{FF2B5EF4-FFF2-40B4-BE49-F238E27FC236}">
                <a16:creationId xmlns:a16="http://schemas.microsoft.com/office/drawing/2014/main" id="{912FDF81-0FF3-EF16-FE1C-A900260CEE01}"/>
              </a:ext>
            </a:extLst>
          </p:cNvPr>
          <p:cNvSpPr>
            <a:spLocks noGrp="1"/>
          </p:cNvSpPr>
          <p:nvPr>
            <p:ph idx="1"/>
          </p:nvPr>
        </p:nvSpPr>
        <p:spPr>
          <a:xfrm>
            <a:off x="671945" y="1600198"/>
            <a:ext cx="10515600" cy="4727152"/>
          </a:xfrm>
        </p:spPr>
        <p:txBody>
          <a:bodyPr/>
          <a:lstStyle/>
          <a:p>
            <a:r>
              <a:rPr lang="en-US" dirty="0"/>
              <a:t>Recertify once a year – refer to </a:t>
            </a:r>
            <a:r>
              <a:rPr lang="en-US" dirty="0">
                <a:hlinkClick r:id="rId2"/>
              </a:rPr>
              <a:t>recertification fact sheet</a:t>
            </a:r>
            <a:endParaRPr lang="en-US" dirty="0"/>
          </a:p>
          <a:p>
            <a:pPr marL="0" indent="0">
              <a:buNone/>
            </a:pPr>
            <a:endParaRPr lang="en-US" dirty="0"/>
          </a:p>
          <a:p>
            <a:r>
              <a:rPr lang="en-US" dirty="0"/>
              <a:t>Complete a </a:t>
            </a:r>
            <a:r>
              <a:rPr lang="en-US" dirty="0">
                <a:hlinkClick r:id="rId3"/>
              </a:rPr>
              <a:t>program examination </a:t>
            </a:r>
            <a:r>
              <a:rPr lang="en-US" dirty="0"/>
              <a:t>at least every 3 years </a:t>
            </a:r>
          </a:p>
          <a:p>
            <a:endParaRPr lang="en-US" dirty="0"/>
          </a:p>
          <a:p>
            <a:r>
              <a:rPr lang="en-US" dirty="0"/>
              <a:t>Additional information on </a:t>
            </a:r>
            <a:r>
              <a:rPr lang="en-US" dirty="0">
                <a:hlinkClick r:id="rId4"/>
              </a:rPr>
              <a:t>HubZone Program Improvements FAQs </a:t>
            </a:r>
            <a:endParaRPr lang="en-US" dirty="0"/>
          </a:p>
          <a:p>
            <a:endParaRPr lang="en-US" dirty="0"/>
          </a:p>
        </p:txBody>
      </p:sp>
      <p:sp>
        <p:nvSpPr>
          <p:cNvPr id="4" name="Slide Number Placeholder 3">
            <a:extLst>
              <a:ext uri="{FF2B5EF4-FFF2-40B4-BE49-F238E27FC236}">
                <a16:creationId xmlns:a16="http://schemas.microsoft.com/office/drawing/2014/main" id="{46CFF3BB-F0BD-529C-AD32-E0E0D76FEA46}"/>
              </a:ext>
            </a:extLst>
          </p:cNvPr>
          <p:cNvSpPr>
            <a:spLocks noGrp="1"/>
          </p:cNvSpPr>
          <p:nvPr>
            <p:ph type="sldNum" sz="quarter" idx="12"/>
          </p:nvPr>
        </p:nvSpPr>
        <p:spPr/>
        <p:txBody>
          <a:bodyPr/>
          <a:lstStyle/>
          <a:p>
            <a:fld id="{B1AB44B9-F1EC-4F4B-88D4-413245C9CD3E}" type="slidenum">
              <a:rPr lang="en-US" smtClean="0"/>
              <a:t>21</a:t>
            </a:fld>
            <a:endParaRPr lang="en-US" dirty="0"/>
          </a:p>
        </p:txBody>
      </p:sp>
    </p:spTree>
    <p:extLst>
      <p:ext uri="{BB962C8B-B14F-4D97-AF65-F5344CB8AC3E}">
        <p14:creationId xmlns:p14="http://schemas.microsoft.com/office/powerpoint/2010/main" val="294734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Ways you can get help with your application questions.&#10;Reach out in advance for eligibility questions and application help.&#10;Email HUBZone Help Desk at hubzone@sba.gov&#10;Call Tuesday/Thursday 2 pm ET 1-208-391-5817 ID: 278449067#&#10;Website&#10;FAQ&#10;WEBINARS&#10;SBA RESOURCES">
            <a:extLst>
              <a:ext uri="{FF2B5EF4-FFF2-40B4-BE49-F238E27FC236}">
                <a16:creationId xmlns:a16="http://schemas.microsoft.com/office/drawing/2014/main" id="{41CB3B2D-5C66-4A11-B751-0687D8EF3ECF}"/>
              </a:ext>
            </a:extLst>
          </p:cNvPr>
          <p:cNvGrpSpPr/>
          <p:nvPr/>
        </p:nvGrpSpPr>
        <p:grpSpPr>
          <a:xfrm>
            <a:off x="546969" y="1333457"/>
            <a:ext cx="10802284" cy="4800834"/>
            <a:chOff x="546969" y="1362033"/>
            <a:chExt cx="10802284" cy="4800834"/>
          </a:xfrm>
        </p:grpSpPr>
        <p:pic>
          <p:nvPicPr>
            <p:cNvPr id="5" name="Picture 4" descr="Graphical user interface, background pattern&#10;&#10;Description automatically generated">
              <a:extLst>
                <a:ext uri="{FF2B5EF4-FFF2-40B4-BE49-F238E27FC236}">
                  <a16:creationId xmlns:a16="http://schemas.microsoft.com/office/drawing/2014/main" id="{6899C821-C752-4834-B963-2D0F9CB08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69" y="1372162"/>
              <a:ext cx="10802284" cy="4790705"/>
            </a:xfrm>
            <a:prstGeom prst="rect">
              <a:avLst/>
            </a:prstGeom>
          </p:spPr>
        </p:pic>
        <p:sp>
          <p:nvSpPr>
            <p:cNvPr id="17" name="TextBox 16">
              <a:extLst>
                <a:ext uri="{FF2B5EF4-FFF2-40B4-BE49-F238E27FC236}">
                  <a16:creationId xmlns:a16="http://schemas.microsoft.com/office/drawing/2014/main" id="{FAD820AA-FC2F-4ECA-893B-31A565904037}"/>
                </a:ext>
              </a:extLst>
            </p:cNvPr>
            <p:cNvSpPr txBox="1"/>
            <p:nvPr/>
          </p:nvSpPr>
          <p:spPr>
            <a:xfrm>
              <a:off x="3099816" y="5459148"/>
              <a:ext cx="7494364" cy="703719"/>
            </a:xfrm>
            <a:prstGeom prst="rect">
              <a:avLst/>
            </a:prstGeom>
            <a:noFill/>
          </p:spPr>
          <p:txBody>
            <a:bodyPr wrap="square" anchor="ctr">
              <a:spAutoFit/>
            </a:bodyPr>
            <a:lstStyle/>
            <a:p>
              <a:pPr marL="0" marR="0" algn="ctr">
                <a:lnSpc>
                  <a:spcPct val="107000"/>
                </a:lnSpc>
                <a:spcBef>
                  <a:spcPts val="0"/>
                </a:spcBef>
                <a:spcAft>
                  <a:spcPts val="800"/>
                </a:spcAft>
              </a:pPr>
              <a:r>
                <a:rPr lang="en-US" sz="1600" b="1" dirty="0">
                  <a:effectLst/>
                  <a:latin typeface="Source Sans Pro" panose="020B0503030403020204" pitchFamily="34" charset="0"/>
                  <a:ea typeface="Source Sans Pro" panose="020B0503030403020204" pitchFamily="34" charset="0"/>
                  <a:cs typeface="Calibri" panose="020F0502020204030204" pitchFamily="34" charset="0"/>
                  <a:hlinkClick r:id="rId4"/>
                </a:rPr>
                <a:t>SBA RESOURCES</a:t>
              </a:r>
              <a:endParaRPr lang="en-US" sz="1600"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r">
                <a:lnSpc>
                  <a:spcPct val="107000"/>
                </a:lnSpc>
                <a:spcBef>
                  <a:spcPts val="0"/>
                </a:spcBef>
                <a:spcAft>
                  <a:spcPts val="0"/>
                </a:spcAft>
              </a:pPr>
              <a:r>
                <a:rPr lang="en-US" sz="1400" dirty="0">
                  <a:effectLst/>
                  <a:latin typeface="Source Sans Pro" panose="020B0503030403020204" pitchFamily="34" charset="0"/>
                  <a:ea typeface="Source Sans Pro" panose="020B0503030403020204" pitchFamily="34" charset="0"/>
                  <a:cs typeface="Calibri" panose="020F0502020204030204" pitchFamily="34" charset="0"/>
                </a:rPr>
                <a:t>.</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D8E1D74-F1C6-4318-B60E-5190E911ACCB}"/>
                </a:ext>
              </a:extLst>
            </p:cNvPr>
            <p:cNvSpPr txBox="1"/>
            <p:nvPr/>
          </p:nvSpPr>
          <p:spPr>
            <a:xfrm>
              <a:off x="3099816" y="4541384"/>
              <a:ext cx="7494364" cy="835037"/>
            </a:xfrm>
            <a:prstGeom prst="rect">
              <a:avLst/>
            </a:prstGeom>
            <a:noFill/>
          </p:spPr>
          <p:txBody>
            <a:bodyPr wrap="square" anchor="ctr">
              <a:spAutoFit/>
            </a:bodyPr>
            <a:lstStyle/>
            <a:p>
              <a:pPr marL="0" marR="0" algn="ctr">
                <a:lnSpc>
                  <a:spcPct val="107000"/>
                </a:lnSpc>
                <a:spcBef>
                  <a:spcPts val="0"/>
                </a:spcBef>
                <a:spcAft>
                  <a:spcPts val="800"/>
                </a:spcAft>
              </a:pPr>
              <a:r>
                <a:rPr lang="en-US" sz="1600" b="1" dirty="0">
                  <a:effectLst/>
                  <a:latin typeface="Source Sans Pro" panose="020B0503030403020204" pitchFamily="34" charset="0"/>
                  <a:ea typeface="Source Sans Pro" panose="020B0503030403020204" pitchFamily="34" charset="0"/>
                  <a:cs typeface="Calibri" panose="020F0502020204030204" pitchFamily="34" charset="0"/>
                  <a:hlinkClick r:id="rId5"/>
                </a:rPr>
                <a:t>WEBINARS</a:t>
              </a:r>
              <a:endParaRPr lang="en-US" sz="3200"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r">
                <a:lnSpc>
                  <a:spcPct val="107000"/>
                </a:lnSpc>
                <a:spcBef>
                  <a:spcPts val="0"/>
                </a:spcBef>
                <a:spcAft>
                  <a:spcPts val="600"/>
                </a:spcAft>
              </a:pP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90B46AA-01C0-4FDA-BF2B-C95728774CA2}"/>
                </a:ext>
              </a:extLst>
            </p:cNvPr>
            <p:cNvSpPr txBox="1"/>
            <p:nvPr/>
          </p:nvSpPr>
          <p:spPr>
            <a:xfrm>
              <a:off x="3282696" y="3851595"/>
              <a:ext cx="7494365" cy="709490"/>
            </a:xfrm>
            <a:prstGeom prst="rect">
              <a:avLst/>
            </a:prstGeom>
            <a:noFill/>
          </p:spPr>
          <p:txBody>
            <a:bodyPr wrap="square" anchor="ctr">
              <a:spAutoFit/>
            </a:bodyPr>
            <a:lstStyle/>
            <a:p>
              <a:pPr marL="0" marR="0" algn="ctr">
                <a:lnSpc>
                  <a:spcPct val="107000"/>
                </a:lnSpc>
                <a:spcBef>
                  <a:spcPts val="0"/>
                </a:spcBef>
                <a:spcAft>
                  <a:spcPts val="800"/>
                </a:spcAft>
              </a:pPr>
              <a:r>
                <a:rPr lang="en-US" sz="1600" b="1" dirty="0">
                  <a:effectLst/>
                  <a:latin typeface="Source Sans Pro" panose="020B0503030403020204" pitchFamily="34" charset="0"/>
                  <a:ea typeface="Source Sans Pro" panose="020B0503030403020204" pitchFamily="34" charset="0"/>
                  <a:cs typeface="Calibri" panose="020F0502020204030204" pitchFamily="34" charset="0"/>
                  <a:hlinkClick r:id="rId6"/>
                </a:rPr>
                <a:t>FAQ</a:t>
              </a:r>
              <a:endParaRPr lang="en-US" sz="1600" b="1" dirty="0">
                <a:effectLst/>
                <a:latin typeface="Source Sans Pro" panose="020B0503030403020204" pitchFamily="34" charset="0"/>
                <a:ea typeface="Source Sans Pro" panose="020B0503030403020204" pitchFamily="34" charset="0"/>
                <a:cs typeface="Calibri" panose="020F0502020204030204" pitchFamily="34" charset="0"/>
              </a:endParaRPr>
            </a:p>
            <a:p>
              <a:pPr marL="0" marR="0" algn="r">
                <a:lnSpc>
                  <a:spcPct val="107000"/>
                </a:lnSpc>
                <a:spcBef>
                  <a:spcPts val="0"/>
                </a:spcBef>
                <a:spcAft>
                  <a:spcPts val="800"/>
                </a:spcAft>
              </a:pPr>
              <a:endParaRPr lang="en-US" sz="1600" b="1"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60CC2D5-DEE4-42AC-9260-94C321A18CC4}"/>
                </a:ext>
              </a:extLst>
            </p:cNvPr>
            <p:cNvSpPr txBox="1"/>
            <p:nvPr/>
          </p:nvSpPr>
          <p:spPr>
            <a:xfrm>
              <a:off x="3099816" y="3012387"/>
              <a:ext cx="7494365" cy="699487"/>
            </a:xfrm>
            <a:prstGeom prst="rect">
              <a:avLst/>
            </a:prstGeom>
            <a:noFill/>
          </p:spPr>
          <p:txBody>
            <a:bodyPr wrap="square" anchor="ctr">
              <a:spAutoFit/>
            </a:bodyPr>
            <a:lstStyle/>
            <a:p>
              <a:pPr marL="0" marR="0" algn="ctr">
                <a:lnSpc>
                  <a:spcPct val="107000"/>
                </a:lnSpc>
                <a:spcBef>
                  <a:spcPts val="0"/>
                </a:spcBef>
                <a:spcAft>
                  <a:spcPts val="800"/>
                </a:spcAft>
              </a:pPr>
              <a:r>
                <a:rPr lang="en-US" sz="1600" b="1" dirty="0">
                  <a:effectLst/>
                  <a:latin typeface="Source Sans Pro" panose="020B0503030403020204" pitchFamily="34" charset="0"/>
                  <a:ea typeface="Source Sans Pro" panose="020B0503030403020204" pitchFamily="34" charset="0"/>
                  <a:cs typeface="Calibri" panose="020F0502020204030204" pitchFamily="34" charset="0"/>
                  <a:hlinkClick r:id="rId7"/>
                </a:rPr>
                <a:t>WEBSITE</a:t>
              </a:r>
              <a:r>
                <a:rPr lang="en-US" sz="800" b="1" dirty="0">
                  <a:solidFill>
                    <a:srgbClr val="007DBC"/>
                  </a:solidFill>
                  <a:effectLst/>
                  <a:latin typeface="Source Sans Pro" panose="020B0503030403020204" pitchFamily="34" charset="0"/>
                  <a:ea typeface="Source Sans Pro" panose="020B0503030403020204" pitchFamily="34" charset="0"/>
                  <a:cs typeface="Calibri" panose="020F0502020204030204" pitchFamily="34" charset="0"/>
                </a:rPr>
                <a:t> </a:t>
              </a:r>
              <a:endParaRPr lang="en-US" sz="32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gn="r"/>
              <a:endParaRPr lang="en-US" sz="1400" dirty="0">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C5B7B077-C0DE-4609-8C7F-33695F3AC532}"/>
                </a:ext>
              </a:extLst>
            </p:cNvPr>
            <p:cNvSpPr txBox="1"/>
            <p:nvPr/>
          </p:nvSpPr>
          <p:spPr>
            <a:xfrm>
              <a:off x="3099816" y="2176169"/>
              <a:ext cx="7494365" cy="703719"/>
            </a:xfrm>
            <a:prstGeom prst="rect">
              <a:avLst/>
            </a:prstGeom>
            <a:noFill/>
          </p:spPr>
          <p:txBody>
            <a:bodyPr wrap="square" rtlCol="0" anchor="ctr">
              <a:spAutoFit/>
            </a:bodyPr>
            <a:lstStyle/>
            <a:p>
              <a:pPr marL="0" marR="0" algn="ctr">
                <a:lnSpc>
                  <a:spcPct val="107000"/>
                </a:lnSpc>
                <a:spcBef>
                  <a:spcPts val="0"/>
                </a:spcBef>
                <a:spcAft>
                  <a:spcPts val="800"/>
                </a:spcAft>
              </a:pPr>
              <a:r>
                <a:rPr lang="en-US" sz="1600" b="1" dirty="0">
                  <a:solidFill>
                    <a:srgbClr val="7030A0"/>
                  </a:solidFill>
                  <a:effectLst/>
                  <a:latin typeface="Source Sans Pro" panose="020B0503030403020204" pitchFamily="34" charset="0"/>
                  <a:ea typeface="Source Sans Pro" panose="020B0503030403020204" pitchFamily="34" charset="0"/>
                  <a:cs typeface="Calibri" panose="020F0502020204030204" pitchFamily="34" charset="0"/>
                </a:rPr>
                <a:t>CALL</a:t>
              </a:r>
              <a:endParaRPr lang="en-US" sz="1200" b="1" dirty="0">
                <a:solidFill>
                  <a:srgbClr val="7030A0"/>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ctr">
                <a:lnSpc>
                  <a:spcPct val="107000"/>
                </a:lnSpc>
                <a:spcBef>
                  <a:spcPts val="0"/>
                </a:spcBef>
                <a:spcAft>
                  <a:spcPts val="600"/>
                </a:spcAft>
              </a:pPr>
              <a:r>
                <a:rPr lang="en-US" sz="1400" dirty="0">
                  <a:solidFill>
                    <a:srgbClr val="7030A0"/>
                  </a:solidFill>
                  <a:effectLst/>
                  <a:latin typeface="Source Sans Pro" panose="020B0503030403020204" pitchFamily="34" charset="0"/>
                  <a:ea typeface="Source Sans Pro" panose="020B0503030403020204" pitchFamily="34" charset="0"/>
                  <a:cs typeface="Calibri" panose="020F0502020204030204" pitchFamily="34" charset="0"/>
                </a:rPr>
                <a:t>Tuesday/Thursday | 2 p.m. ET | 1-208-391-5817 | ID: 278449067#</a:t>
              </a:r>
              <a:endParaRPr lang="en-US" sz="1400" dirty="0">
                <a:solidFill>
                  <a:srgbClr val="7030A0"/>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C93DC89-D13B-4A9A-AFB6-B5CA67FA7D9A}"/>
                </a:ext>
              </a:extLst>
            </p:cNvPr>
            <p:cNvSpPr txBox="1"/>
            <p:nvPr/>
          </p:nvSpPr>
          <p:spPr>
            <a:xfrm>
              <a:off x="3099816" y="1362033"/>
              <a:ext cx="7494365" cy="678071"/>
            </a:xfrm>
            <a:prstGeom prst="rect">
              <a:avLst/>
            </a:prstGeom>
            <a:noFill/>
          </p:spPr>
          <p:txBody>
            <a:bodyPr wrap="square" rtlCol="0" anchor="ctr">
              <a:spAutoFit/>
            </a:bodyPr>
            <a:lstStyle/>
            <a:p>
              <a:pPr marL="0" marR="0" algn="ctr">
                <a:lnSpc>
                  <a:spcPct val="107000"/>
                </a:lnSpc>
                <a:spcBef>
                  <a:spcPts val="0"/>
                </a:spcBef>
                <a:spcAft>
                  <a:spcPts val="800"/>
                </a:spcAft>
              </a:pPr>
              <a:r>
                <a:rPr lang="en-US" sz="1600" b="1" dirty="0">
                  <a:solidFill>
                    <a:srgbClr val="7030A0"/>
                  </a:solidFill>
                  <a:effectLst/>
                  <a:latin typeface="Source Sans Pro" panose="020B0503030403020204" pitchFamily="34" charset="0"/>
                  <a:ea typeface="Source Sans Pro" panose="020B0503030403020204" pitchFamily="34" charset="0"/>
                  <a:cs typeface="Calibri" panose="020F0502020204030204" pitchFamily="34" charset="0"/>
                </a:rPr>
                <a:t>EMAIL</a:t>
              </a:r>
              <a:endParaRPr lang="en-US" sz="1400" b="1" dirty="0">
                <a:solidFill>
                  <a:srgbClr val="7030A0"/>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7030A0"/>
                  </a:solidFill>
                  <a:effectLst/>
                  <a:latin typeface="Source Sans Pro" panose="020B0503030403020204" pitchFamily="34" charset="0"/>
                  <a:ea typeface="Source Sans Pro" panose="020B0503030403020204" pitchFamily="34" charset="0"/>
                  <a:cs typeface="Calibri" panose="020F0502020204030204" pitchFamily="34" charset="0"/>
                </a:rPr>
                <a:t>HUBZone Help Desk at </a:t>
              </a:r>
              <a:r>
                <a:rPr lang="en-US" sz="1400" b="1" u="sng" dirty="0">
                  <a:solidFill>
                    <a:srgbClr val="7030A0"/>
                  </a:solidFill>
                  <a:effectLst/>
                  <a:latin typeface="Source Sans Pro" panose="020B0503030403020204" pitchFamily="34" charset="0"/>
                  <a:ea typeface="Source Sans Pro" panose="020B050303040302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hubzone@sba.gov</a:t>
              </a:r>
              <a:r>
                <a:rPr lang="en-US" sz="1400" b="1" dirty="0">
                  <a:solidFill>
                    <a:srgbClr val="7030A0"/>
                  </a:solidFill>
                  <a:latin typeface="Source Sans Pro" panose="020B0503030403020204" pitchFamily="34" charset="0"/>
                  <a:ea typeface="Source Sans Pro" panose="020B0503030403020204" pitchFamily="34" charset="0"/>
                  <a:cs typeface="Calibri" panose="020F0502020204030204" pitchFamily="34" charset="0"/>
                </a:rPr>
                <a:t> </a:t>
              </a:r>
              <a:r>
                <a:rPr lang="en-US" sz="1400" b="1" dirty="0">
                  <a:solidFill>
                    <a:srgbClr val="7030A0"/>
                  </a:solidFill>
                  <a:effectLst/>
                  <a:latin typeface="Source Sans Pro" panose="020B0503030403020204" pitchFamily="34" charset="0"/>
                  <a:ea typeface="Source Sans Pro" panose="020B0503030403020204" pitchFamily="34" charset="0"/>
                  <a:cs typeface="Calibri" panose="020F0502020204030204" pitchFamily="34" charset="0"/>
                </a:rPr>
                <a:t>  </a:t>
              </a:r>
              <a:endParaRPr lang="en-US" sz="1400" b="1" dirty="0">
                <a:solidFill>
                  <a:srgbClr val="7030A0"/>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Autofit/>
          </a:bodyPr>
          <a:lstStyle/>
          <a:p>
            <a:pPr algn="l"/>
            <a:r>
              <a:rPr lang="en-US" sz="3200" dirty="0"/>
              <a:t>Ways You Can Get Help With Your Application Questions</a:t>
            </a:r>
            <a:endParaRPr lang="en-US" sz="3200" dirty="0">
              <a:solidFill>
                <a:schemeClr val="bg1"/>
              </a:solidFill>
            </a:endParaRPr>
          </a:p>
        </p:txBody>
      </p:sp>
    </p:spTree>
    <p:extLst>
      <p:ext uri="{BB962C8B-B14F-4D97-AF65-F5344CB8AC3E}">
        <p14:creationId xmlns:p14="http://schemas.microsoft.com/office/powerpoint/2010/main" val="242473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99EA-A283-42D1-82D0-71FA73A8FF06}"/>
              </a:ext>
            </a:extLst>
          </p:cNvPr>
          <p:cNvSpPr>
            <a:spLocks noGrp="1"/>
          </p:cNvSpPr>
          <p:nvPr>
            <p:ph type="title"/>
          </p:nvPr>
        </p:nvSpPr>
        <p:spPr/>
        <p:txBody>
          <a:bodyPr/>
          <a:lstStyle/>
          <a:p>
            <a:r>
              <a:rPr lang="en-US" dirty="0" err="1"/>
              <a:t>HubZone</a:t>
            </a:r>
            <a:r>
              <a:rPr lang="en-US" dirty="0"/>
              <a:t> Regulations</a:t>
            </a:r>
          </a:p>
        </p:txBody>
      </p:sp>
      <p:sp>
        <p:nvSpPr>
          <p:cNvPr id="3" name="Content Placeholder 2">
            <a:extLst>
              <a:ext uri="{FF2B5EF4-FFF2-40B4-BE49-F238E27FC236}">
                <a16:creationId xmlns:a16="http://schemas.microsoft.com/office/drawing/2014/main" id="{13515746-1176-40F2-A0D2-6C5956E019D3}"/>
              </a:ext>
            </a:extLst>
          </p:cNvPr>
          <p:cNvSpPr>
            <a:spLocks noGrp="1"/>
          </p:cNvSpPr>
          <p:nvPr>
            <p:ph idx="1"/>
          </p:nvPr>
        </p:nvSpPr>
        <p:spPr/>
        <p:txBody>
          <a:bodyPr/>
          <a:lstStyle/>
          <a:p>
            <a:pPr>
              <a:buFont typeface="Wingdings" panose="05000000000000000000" pitchFamily="2" charset="2"/>
              <a:buChar char="§"/>
            </a:pPr>
            <a:r>
              <a:rPr lang="en-US" altLang="en-US" dirty="0"/>
              <a:t>SBA’s Standard Operating Procedure (SOP) 80 06</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Code of Federal Regulations (CFR) Part 126</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Federal Acquisition Regulation (FAR) Part 19 </a:t>
            </a:r>
          </a:p>
          <a:p>
            <a:endParaRPr lang="en-US" dirty="0"/>
          </a:p>
        </p:txBody>
      </p:sp>
      <p:sp>
        <p:nvSpPr>
          <p:cNvPr id="4" name="Slide Number Placeholder 3">
            <a:extLst>
              <a:ext uri="{FF2B5EF4-FFF2-40B4-BE49-F238E27FC236}">
                <a16:creationId xmlns:a16="http://schemas.microsoft.com/office/drawing/2014/main" id="{C1AE1642-2B08-4F3D-919F-706B006A30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427771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pic>
        <p:nvPicPr>
          <p:cNvPr id="2050" name="Picture 2" descr="C:\Users\LLCLAASS\AppData\Local\Microsoft\Windows\Temporary Internet Files\Content.IE5\18YD9XQD\questions[1].jpg&#10;&#10;Image of multi-colored question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851" y="2121416"/>
            <a:ext cx="423862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6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idx="4294967295"/>
          </p:nvPr>
        </p:nvSpPr>
        <p:spPr bwMode="auto">
          <a:xfrm>
            <a:off x="1930401" y="4572001"/>
            <a:ext cx="8777817" cy="156966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1B1E29"/>
                </a:solidFill>
                <a:effectLst/>
                <a:uLnTx/>
                <a:uFillTx/>
                <a:latin typeface="Arial" charset="0"/>
                <a:ea typeface="ＭＳ Ｐゴシック" pitchFamily="34" charset="-128"/>
                <a:cs typeface="+mn-cs"/>
              </a:rPr>
              <a:t>WOMEN-OWNED SMALL BUSINESS (WOSB) FEDERAL CONTRACTING PROGRAM</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pic>
        <p:nvPicPr>
          <p:cNvPr id="2050" name="Picture 2" descr="C:\Users\LLCLAASS\AppData\Local\Microsoft\Windows\Temporary Internet Files\Content.Outlook\1CHU5EXS\SBA-Logo-Stacked-RGB.jpg&#10;&#10;SBA U.S. Small Business Administrat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371475"/>
            <a:ext cx="4724400" cy="383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00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1363330" y="228600"/>
            <a:ext cx="9550400" cy="914400"/>
          </a:xfrm>
        </p:spPr>
        <p:txBody>
          <a:bodyPr/>
          <a:lstStyle/>
          <a:p>
            <a:r>
              <a:rPr lang="en-US" altLang="en-US" dirty="0">
                <a:latin typeface="Source Sans Pro" panose="020B0503030403020204" pitchFamily="34" charset="0"/>
                <a:ea typeface="Source Sans Pro" panose="020B0503030403020204" pitchFamily="34" charset="0"/>
              </a:rPr>
              <a:t>General Information</a:t>
            </a:r>
          </a:p>
        </p:txBody>
      </p:sp>
      <p:sp>
        <p:nvSpPr>
          <p:cNvPr id="44037" name="Rectangle 3"/>
          <p:cNvSpPr>
            <a:spLocks noGrp="1" noChangeArrowheads="1"/>
          </p:cNvSpPr>
          <p:nvPr>
            <p:ph type="body" sz="half" idx="1"/>
          </p:nvPr>
        </p:nvSpPr>
        <p:spPr>
          <a:xfrm>
            <a:off x="711200" y="1143000"/>
            <a:ext cx="7924800" cy="5105400"/>
          </a:xfrm>
        </p:spPr>
        <p:txBody>
          <a:bodyPr>
            <a:normAutofit lnSpcReduction="10000"/>
          </a:bodyPr>
          <a:lstStyle/>
          <a:p>
            <a:pPr marL="0" indent="0" algn="l">
              <a:buNone/>
            </a:pPr>
            <a:r>
              <a:rPr lang="en-US" sz="2600" dirty="0">
                <a:solidFill>
                  <a:srgbClr val="1B1E29"/>
                </a:solidFill>
                <a:latin typeface="Source Sans Pro" panose="020B0503030403020204" pitchFamily="34" charset="0"/>
              </a:rPr>
              <a:t>WOSB/EDWOSB Program </a:t>
            </a:r>
            <a:r>
              <a:rPr lang="en-US" sz="2600" b="0" i="0" dirty="0">
                <a:solidFill>
                  <a:srgbClr val="1B1E29"/>
                </a:solidFill>
                <a:effectLst/>
                <a:latin typeface="Source Sans Pro" panose="020B0503030403020204" pitchFamily="34" charset="0"/>
              </a:rPr>
              <a:t>helps provide a level playing field for women business owners - the government limits competition for certain contracts to businesses that participate in the women’s contracting program.</a:t>
            </a:r>
          </a:p>
          <a:p>
            <a:pPr marL="0" indent="0" algn="l">
              <a:buNone/>
            </a:pPr>
            <a:endParaRPr lang="en-US" sz="2600" b="0" i="0" dirty="0">
              <a:solidFill>
                <a:srgbClr val="1B1E29"/>
              </a:solidFill>
              <a:effectLst/>
              <a:latin typeface="Source Sans Pro" panose="020B0503030403020204" pitchFamily="34" charset="0"/>
            </a:endParaRPr>
          </a:p>
          <a:p>
            <a:pPr marL="0" indent="0" algn="l">
              <a:buNone/>
            </a:pPr>
            <a:r>
              <a:rPr lang="en-US" sz="2600" b="0" i="0" dirty="0">
                <a:solidFill>
                  <a:srgbClr val="1B1E29"/>
                </a:solidFill>
                <a:effectLst/>
                <a:latin typeface="Source Sans Pro" panose="020B0503030403020204" pitchFamily="34" charset="0"/>
              </a:rPr>
              <a:t>These contracts are for industries where women-owned small businesses (WOSB) are underrepresented. Some contracts are restricted further to economically disadvantaged women-owned small businesses (EDWOSB). </a:t>
            </a:r>
          </a:p>
          <a:p>
            <a:pPr marL="0" indent="0" algn="l">
              <a:buNone/>
            </a:pPr>
            <a:endParaRPr lang="en-US" sz="2600" dirty="0">
              <a:solidFill>
                <a:srgbClr val="1B1E29"/>
              </a:solidFill>
              <a:latin typeface="Source Sans Pro" panose="020B0503030403020204" pitchFamily="34" charset="0"/>
            </a:endParaRPr>
          </a:p>
          <a:p>
            <a:pPr marL="0" indent="0" algn="l">
              <a:buNone/>
            </a:pPr>
            <a:r>
              <a:rPr lang="en-US" sz="2600" b="0" i="0" dirty="0">
                <a:solidFill>
                  <a:srgbClr val="1B1E29"/>
                </a:solidFill>
                <a:effectLst/>
                <a:latin typeface="Source Sans Pro" panose="020B0503030403020204" pitchFamily="34" charset="0"/>
              </a:rPr>
              <a:t>Joining the WOSB Federal Contracting Program makes a business eligible to compete for federal contracts set aside for the program.</a:t>
            </a:r>
          </a:p>
          <a:p>
            <a:pPr marL="0" indent="0">
              <a:lnSpc>
                <a:spcPct val="90000"/>
              </a:lnSpc>
              <a:buNone/>
            </a:pPr>
            <a:endParaRPr lang="en-US" altLang="en-US" sz="2800" dirty="0"/>
          </a:p>
        </p:txBody>
      </p:sp>
      <p:pic>
        <p:nvPicPr>
          <p:cNvPr id="44038" name="Picture 4" descr="j029531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229600" y="3733801"/>
            <a:ext cx="3744384" cy="2378075"/>
          </a:xfrm>
        </p:spPr>
      </p:pic>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7298B-2731-43A6-9E98-3D158D5795DB}"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60776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812800" y="194930"/>
            <a:ext cx="10363200" cy="914400"/>
          </a:xfrm>
        </p:spPr>
        <p:txBody>
          <a:bodyPr>
            <a:normAutofit/>
          </a:bodyPr>
          <a:lstStyle/>
          <a:p>
            <a:r>
              <a:rPr lang="en-US" altLang="en-US" sz="2800" dirty="0"/>
              <a:t>       Federal Prime Contracting </a:t>
            </a:r>
            <a:br>
              <a:rPr lang="en-US" altLang="en-US" sz="2800" dirty="0"/>
            </a:br>
            <a:r>
              <a:rPr lang="en-US" altLang="en-US" sz="2800" dirty="0"/>
              <a:t>        Small Business Goals FY 2023</a:t>
            </a:r>
          </a:p>
        </p:txBody>
      </p:sp>
      <p:sp>
        <p:nvSpPr>
          <p:cNvPr id="21507" name="Content Placeholder 7"/>
          <p:cNvSpPr>
            <a:spLocks noGrp="1"/>
          </p:cNvSpPr>
          <p:nvPr>
            <p:ph idx="1"/>
          </p:nvPr>
        </p:nvSpPr>
        <p:spPr>
          <a:xfrm>
            <a:off x="711200" y="1520673"/>
            <a:ext cx="10566400" cy="4262284"/>
          </a:xfrm>
        </p:spPr>
        <p:txBody>
          <a:bodyPr>
            <a:normAutofit fontScale="25000" lnSpcReduction="20000"/>
          </a:bodyPr>
          <a:lstStyle/>
          <a:p>
            <a:pPr>
              <a:buFont typeface="Wingdings" panose="05000000000000000000" pitchFamily="2" charset="2"/>
              <a:buChar char="§"/>
            </a:pPr>
            <a:r>
              <a:rPr lang="en-US" altLang="en-US" sz="8000" dirty="0"/>
              <a:t>Small Business - 23% </a:t>
            </a:r>
          </a:p>
          <a:p>
            <a:pPr>
              <a:buFont typeface="Wingdings" panose="05000000000000000000" pitchFamily="2" charset="2"/>
              <a:buChar char="§"/>
            </a:pPr>
            <a:endParaRPr lang="en-US" altLang="en-US" sz="8000" dirty="0"/>
          </a:p>
          <a:p>
            <a:pPr>
              <a:buFont typeface="Wingdings" panose="05000000000000000000" pitchFamily="2" charset="2"/>
              <a:buChar char="§"/>
            </a:pPr>
            <a:r>
              <a:rPr lang="en-US" altLang="en-US" sz="8000" dirty="0"/>
              <a:t>8(a)BD / Small Disadvantaged Business (SDB) - 12% </a:t>
            </a:r>
          </a:p>
          <a:p>
            <a:pPr lvl="1">
              <a:buFont typeface="Wingdings" panose="05000000000000000000" pitchFamily="2" charset="2"/>
              <a:buChar char="§"/>
            </a:pPr>
            <a:r>
              <a:rPr lang="en-US" altLang="en-US" sz="7600" dirty="0"/>
              <a:t>This goal will increase 1% each year until 15% by 2025</a:t>
            </a:r>
          </a:p>
          <a:p>
            <a:pPr>
              <a:buFont typeface="Wingdings" panose="05000000000000000000" pitchFamily="2" charset="2"/>
              <a:buChar char="§"/>
            </a:pPr>
            <a:endParaRPr lang="en-US" altLang="en-US" sz="8000" dirty="0"/>
          </a:p>
          <a:p>
            <a:pPr>
              <a:buFont typeface="Wingdings" panose="05000000000000000000" pitchFamily="2" charset="2"/>
              <a:buChar char="§"/>
            </a:pPr>
            <a:r>
              <a:rPr lang="en-US" altLang="en-US" sz="8000" dirty="0"/>
              <a:t>HUBZone Small Business - 3% </a:t>
            </a:r>
          </a:p>
          <a:p>
            <a:pPr>
              <a:buFont typeface="Wingdings" panose="05000000000000000000" pitchFamily="2" charset="2"/>
              <a:buChar char="§"/>
            </a:pPr>
            <a:endParaRPr lang="en-US" altLang="en-US" sz="8000" dirty="0"/>
          </a:p>
          <a:p>
            <a:pPr>
              <a:buFont typeface="Wingdings" panose="05000000000000000000" pitchFamily="2" charset="2"/>
              <a:buChar char="§"/>
            </a:pPr>
            <a:r>
              <a:rPr lang="en-US" altLang="en-US" sz="8000" dirty="0"/>
              <a:t>Service-Disabled Veteran Owned Small Business - 3%  </a:t>
            </a:r>
          </a:p>
          <a:p>
            <a:pPr>
              <a:buFont typeface="Wingdings" panose="05000000000000000000" pitchFamily="2" charset="2"/>
              <a:buChar char="§"/>
            </a:pPr>
            <a:endParaRPr lang="en-US" altLang="en-US" sz="8000" dirty="0"/>
          </a:p>
          <a:p>
            <a:pPr>
              <a:buFont typeface="Wingdings" panose="05000000000000000000" pitchFamily="2" charset="2"/>
              <a:buChar char="§"/>
            </a:pPr>
            <a:r>
              <a:rPr lang="en-US" altLang="en-US" sz="8000" b="1" dirty="0"/>
              <a:t>Woman Owned Small Business - 5% </a:t>
            </a:r>
          </a:p>
          <a:p>
            <a:endParaRPr lang="en-US" altLang="en-US" sz="8000" dirty="0"/>
          </a:p>
          <a:p>
            <a:pPr>
              <a:buNone/>
            </a:pPr>
            <a:r>
              <a:rPr lang="en-US" altLang="en-US" sz="8000" dirty="0"/>
              <a:t> 	</a:t>
            </a:r>
          </a:p>
          <a:p>
            <a:pPr eaLnBrk="1" hangingPunct="1">
              <a:buFont typeface="Wingdings" panose="05000000000000000000" pitchFamily="2" charset="2"/>
              <a:buChar char="§"/>
            </a:pPr>
            <a:endParaRPr lang="en-US" altLang="en-US" sz="5100" dirty="0"/>
          </a:p>
          <a:p>
            <a:pPr eaLnBrk="1" hangingPunct="1"/>
            <a:endParaRPr lang="en-US" altLang="en-US" sz="2400" dirty="0"/>
          </a:p>
          <a:p>
            <a:pPr eaLnBrk="1" hangingPunct="1">
              <a:buFontTx/>
              <a:buNone/>
            </a:pPr>
            <a:r>
              <a:rPr lang="en-US" altLang="en-US" sz="2400" dirty="0"/>
              <a:t> 	</a:t>
            </a:r>
            <a:endParaRPr lang="en-US" alt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611472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body" sz="half" idx="1"/>
          </p:nvPr>
        </p:nvSpPr>
        <p:spPr>
          <a:xfrm>
            <a:off x="508000" y="1347662"/>
            <a:ext cx="11175999" cy="5029200"/>
          </a:xfrm>
        </p:spPr>
        <p:txBody>
          <a:bodyPr>
            <a:normAutofit fontScale="70000" lnSpcReduction="20000"/>
          </a:bodyPr>
          <a:lstStyle/>
          <a:p>
            <a:pPr>
              <a:buFont typeface="Wingdings" panose="05000000000000000000" pitchFamily="2" charset="2"/>
              <a:buChar char="§"/>
            </a:pPr>
            <a:r>
              <a:rPr lang="en-US" altLang="en-US" dirty="0"/>
              <a:t>A small business based on </a:t>
            </a:r>
            <a:r>
              <a:rPr lang="en-US" altLang="en-US" dirty="0">
                <a:hlinkClick r:id="rId2"/>
              </a:rPr>
              <a:t>SBA size standards </a:t>
            </a:r>
            <a:endParaRPr lang="en-US" altLang="en-US" dirty="0"/>
          </a:p>
          <a:p>
            <a:pPr marL="0" indent="0">
              <a:buNone/>
            </a:pPr>
            <a:r>
              <a:rPr lang="en-US" sz="2800" dirty="0"/>
              <a:t>	</a:t>
            </a:r>
            <a:r>
              <a:rPr lang="en-US" sz="2200" dirty="0"/>
              <a:t>Based on primary </a:t>
            </a:r>
            <a:r>
              <a:rPr lang="en-US" sz="2200" dirty="0">
                <a:hlinkClick r:id="rId3"/>
              </a:rPr>
              <a:t>North American Industry Classification System (NAICS) Code</a:t>
            </a:r>
            <a:endParaRPr lang="en-US" sz="2200" dirty="0"/>
          </a:p>
          <a:p>
            <a:pPr>
              <a:buFont typeface="Wingdings" panose="05000000000000000000" pitchFamily="2" charset="2"/>
              <a:buChar char="§"/>
            </a:pPr>
            <a:r>
              <a:rPr lang="en-US" altLang="en-US" dirty="0"/>
              <a:t>No less than 51% unconditionally and directly owned and controlled by one or more women who are United States citizens.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Both long term decision making and day-to-day management and administration of the business.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 Hold highest officer position.</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 Manage business on a full-time basis.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 May not engage in outside employment that prevents her from devoting sufficient time and attention to daily affairs of the business.</a:t>
            </a:r>
          </a:p>
          <a:p>
            <a:pPr marL="0" indent="0">
              <a:buNone/>
            </a:pPr>
            <a:endParaRPr lang="en-US" altLang="en-US" dirty="0"/>
          </a:p>
          <a:p>
            <a:r>
              <a:rPr lang="en-US" kern="0" dirty="0">
                <a:effectLst/>
                <a:latin typeface="Calibri" panose="020F0502020204030204" pitchFamily="34" charset="0"/>
                <a:ea typeface="Calibri" panose="020F0502020204030204" pitchFamily="34" charset="0"/>
                <a:cs typeface="Calibri" panose="020F0502020204030204" pitchFamily="34" charset="0"/>
              </a:rPr>
              <a:t>You must offer services in </a:t>
            </a:r>
            <a:r>
              <a:rPr lang="en-US" kern="0" dirty="0">
                <a:effectLst/>
                <a:latin typeface="Calibri" panose="020F0502020204030204" pitchFamily="34" charset="0"/>
                <a:ea typeface="Calibri" panose="020F0502020204030204" pitchFamily="34" charset="0"/>
                <a:cs typeface="Calibri" panose="020F0502020204030204" pitchFamily="34" charset="0"/>
                <a:hlinkClick r:id="rId4"/>
              </a:rPr>
              <a:t>one of the designated NAICS codes </a:t>
            </a:r>
            <a:r>
              <a:rPr lang="en-US" kern="0" dirty="0">
                <a:effectLst/>
                <a:latin typeface="Calibri" panose="020F0502020204030204" pitchFamily="34" charset="0"/>
                <a:ea typeface="Calibri" panose="020F0502020204030204" pitchFamily="34" charset="0"/>
                <a:cs typeface="Calibri" panose="020F0502020204030204" pitchFamily="34" charset="0"/>
              </a:rPr>
              <a:t>authorized for use under this program. </a:t>
            </a:r>
            <a:endParaRPr lang="en-US" altLang="en-US" sz="3200" dirty="0"/>
          </a:p>
        </p:txBody>
      </p:sp>
      <p:sp>
        <p:nvSpPr>
          <p:cNvPr id="8198" name="Rectangle 4"/>
          <p:cNvSpPr>
            <a:spLocks noGrp="1" noChangeArrowheads="1"/>
          </p:cNvSpPr>
          <p:nvPr>
            <p:ph type="title" idx="4294967295"/>
          </p:nvPr>
        </p:nvSpPr>
        <p:spPr bwMode="auto">
          <a:xfrm>
            <a:off x="609600" y="0"/>
            <a:ext cx="11176000" cy="9144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F80"/>
                </a:solidFill>
                <a:effectLst/>
                <a:uLnTx/>
                <a:uFillTx/>
                <a:latin typeface="Source Sans Pro" panose="020B0503030403020204" pitchFamily="34" charset="0"/>
                <a:ea typeface="Source Sans Pro" panose="020B0503030403020204" pitchFamily="34" charset="0"/>
                <a:cs typeface="+mn-cs"/>
              </a:rPr>
              <a:t>Woman Owned Small Business (WOSB)</a:t>
            </a:r>
            <a:r>
              <a:rPr kumimoji="0" lang="en-US" altLang="en-US" sz="4400" b="0" i="0" u="none" strike="noStrike" kern="1200" cap="none" spc="0" normalizeH="0" baseline="0" noProof="0" dirty="0">
                <a:ln>
                  <a:noFill/>
                </a:ln>
                <a:solidFill>
                  <a:srgbClr val="002E6D"/>
                </a:solidFill>
                <a:effectLst/>
                <a:uLnTx/>
                <a:uFillTx/>
                <a:latin typeface="Calibri Light"/>
                <a:ea typeface="ＭＳ Ｐゴシック" pitchFamily="1" charset="-128"/>
                <a:cs typeface="+mn-cs"/>
              </a:rPr>
              <a: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683939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22817" y="184298"/>
            <a:ext cx="11950700" cy="914400"/>
          </a:xfrm>
        </p:spPr>
        <p:txBody>
          <a:bodyPr>
            <a:normAutofit fontScale="90000"/>
          </a:bodyPr>
          <a:lstStyle/>
          <a:p>
            <a:r>
              <a:rPr lang="en-US" altLang="en-US" sz="3600" dirty="0">
                <a:solidFill>
                  <a:srgbClr val="003F80"/>
                </a:solidFill>
                <a:latin typeface="Source Sans Pro" panose="020B0503030403020204" pitchFamily="34" charset="0"/>
                <a:ea typeface="Source Sans Pro" panose="020B0503030403020204" pitchFamily="34" charset="0"/>
              </a:rPr>
              <a:t>Economically Disadvantaged </a:t>
            </a:r>
            <a:br>
              <a:rPr lang="en-US" altLang="en-US" sz="3600" dirty="0">
                <a:solidFill>
                  <a:srgbClr val="003F80"/>
                </a:solidFill>
                <a:latin typeface="Source Sans Pro" panose="020B0503030403020204" pitchFamily="34" charset="0"/>
                <a:ea typeface="Source Sans Pro" panose="020B0503030403020204" pitchFamily="34" charset="0"/>
              </a:rPr>
            </a:br>
            <a:r>
              <a:rPr lang="en-US" altLang="en-US" sz="3600" dirty="0">
                <a:solidFill>
                  <a:srgbClr val="003F80"/>
                </a:solidFill>
                <a:latin typeface="Source Sans Pro" panose="020B0503030403020204" pitchFamily="34" charset="0"/>
                <a:ea typeface="Source Sans Pro" panose="020B0503030403020204" pitchFamily="34" charset="0"/>
              </a:rPr>
              <a:t>Woman Owned Small Business (EDWOSB)</a:t>
            </a:r>
            <a:r>
              <a:rPr lang="en-US" altLang="en-US" sz="3600" dirty="0">
                <a:solidFill>
                  <a:schemeClr val="tx2"/>
                </a:solidFill>
                <a:latin typeface="+mj-lt"/>
                <a:ea typeface="ＭＳ Ｐゴシック" pitchFamily="1" charset="-128"/>
              </a:rPr>
              <a:t> </a:t>
            </a:r>
            <a:br>
              <a:rPr lang="en-US" altLang="en-US" sz="3600" dirty="0">
                <a:solidFill>
                  <a:schemeClr val="tx2"/>
                </a:solidFill>
                <a:latin typeface="+mj-lt"/>
                <a:ea typeface="ＭＳ Ｐゴシック" pitchFamily="1" charset="-128"/>
              </a:rPr>
            </a:br>
            <a:endParaRPr lang="en-US" altLang="en-US" sz="3600" dirty="0"/>
          </a:p>
        </p:txBody>
      </p:sp>
      <p:sp>
        <p:nvSpPr>
          <p:cNvPr id="47107" name="Content Placeholder 2"/>
          <p:cNvSpPr>
            <a:spLocks noGrp="1"/>
          </p:cNvSpPr>
          <p:nvPr>
            <p:ph sz="half" idx="1"/>
          </p:nvPr>
        </p:nvSpPr>
        <p:spPr>
          <a:xfrm>
            <a:off x="914400" y="1076610"/>
            <a:ext cx="10972800" cy="5117690"/>
          </a:xfrm>
        </p:spPr>
        <p:txBody>
          <a:bodyPr>
            <a:normAutofit/>
          </a:bodyPr>
          <a:lstStyle/>
          <a:p>
            <a:pPr algn="l">
              <a:buFont typeface="Arial" panose="020B0604020202020204" pitchFamily="34" charset="0"/>
              <a:buChar char="•"/>
            </a:pPr>
            <a:endParaRPr lang="en-US" sz="1600" b="0" i="0" dirty="0">
              <a:solidFill>
                <a:srgbClr val="1B1E29"/>
              </a:solidFill>
              <a:effectLst/>
              <a:latin typeface="Source Sans Pro" panose="020B0503030403020204" pitchFamily="34" charset="0"/>
            </a:endParaRPr>
          </a:p>
          <a:p>
            <a:pPr algn="l">
              <a:buFont typeface="Arial" panose="020B0604020202020204" pitchFamily="34" charset="0"/>
              <a:buChar char="•"/>
            </a:pPr>
            <a:r>
              <a:rPr lang="en-US" b="0" i="0" dirty="0">
                <a:solidFill>
                  <a:srgbClr val="1B1E29"/>
                </a:solidFill>
                <a:effectLst/>
                <a:latin typeface="Source Sans Pro" panose="020B0503030403020204" pitchFamily="34" charset="0"/>
              </a:rPr>
              <a:t>Meet all the requirements of the WOSB program AND</a:t>
            </a:r>
          </a:p>
          <a:p>
            <a:pPr algn="l">
              <a:buFont typeface="Arial" panose="020B0604020202020204" pitchFamily="34" charset="0"/>
              <a:buChar char="•"/>
            </a:pPr>
            <a:endParaRPr lang="en-US" b="0" i="0" dirty="0">
              <a:solidFill>
                <a:srgbClr val="1B1E29"/>
              </a:solidFill>
              <a:effectLst/>
              <a:latin typeface="Source Sans Pro" panose="020B0503030403020204" pitchFamily="34" charset="0"/>
            </a:endParaRPr>
          </a:p>
          <a:p>
            <a:pPr algn="l">
              <a:buFont typeface="Arial" panose="020B0604020202020204" pitchFamily="34" charset="0"/>
              <a:buChar char="•"/>
            </a:pPr>
            <a:r>
              <a:rPr lang="en-US" b="0" i="0" dirty="0">
                <a:solidFill>
                  <a:srgbClr val="1B1E29"/>
                </a:solidFill>
                <a:effectLst/>
                <a:latin typeface="Source Sans Pro" panose="020B0503030403020204" pitchFamily="34" charset="0"/>
              </a:rPr>
              <a:t>EDWOSB must be owned and controlled by one or more women, each with a personal net worth less than $850,000</a:t>
            </a:r>
          </a:p>
          <a:p>
            <a:pPr algn="l">
              <a:buFont typeface="Arial" panose="020B0604020202020204" pitchFamily="34" charset="0"/>
              <a:buChar char="•"/>
            </a:pPr>
            <a:endParaRPr lang="en-US" b="0" i="0" dirty="0">
              <a:solidFill>
                <a:srgbClr val="1B1E29"/>
              </a:solidFill>
              <a:effectLst/>
              <a:latin typeface="Source Sans Pro" panose="020B0503030403020204" pitchFamily="34" charset="0"/>
            </a:endParaRP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owned and controlled by one or more women, each with $400,000 or less in adjusted gross income averaged over three years</a:t>
            </a:r>
          </a:p>
          <a:p>
            <a:pPr algn="l">
              <a:buFont typeface="Arial" panose="020B0604020202020204" pitchFamily="34" charset="0"/>
              <a:buChar char="•"/>
            </a:pPr>
            <a:endParaRPr lang="en-US" b="0" i="0" dirty="0">
              <a:solidFill>
                <a:srgbClr val="1B1E29"/>
              </a:solidFill>
              <a:effectLst/>
              <a:latin typeface="Source Sans Pro" panose="020B0503030403020204" pitchFamily="34" charset="0"/>
            </a:endParaRP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owned and controlled by one or more women, each $6.5 million or less in personal assets</a:t>
            </a:r>
          </a:p>
          <a:p>
            <a:pPr marL="0" indent="0">
              <a:buNone/>
            </a:pPr>
            <a:endParaRPr lang="en-US" altLang="en-US" sz="25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87815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782D6D-8FBA-4F3B-8BF8-76170CCE8E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78704CF5-3403-4E29-A8FE-ACA1BCF27EA2}"/>
              </a:ext>
            </a:extLst>
          </p:cNvPr>
          <p:cNvSpPr>
            <a:spLocks noGrp="1"/>
          </p:cNvSpPr>
          <p:nvPr>
            <p:ph type="title"/>
          </p:nvPr>
        </p:nvSpPr>
        <p:spPr>
          <a:xfrm>
            <a:off x="666427" y="530650"/>
            <a:ext cx="10687373" cy="598904"/>
          </a:xfrm>
        </p:spPr>
        <p:txBody>
          <a:bodyPr/>
          <a:lstStyle/>
          <a:p>
            <a:pPr algn="l"/>
            <a:r>
              <a:rPr lang="en-US" dirty="0"/>
              <a:t>Contracting Incentive </a:t>
            </a:r>
          </a:p>
        </p:txBody>
      </p:sp>
      <p:pic>
        <p:nvPicPr>
          <p:cNvPr id="6" name="Content Placeholder 5" descr="Picture of an umbrella, which symbolizes all of the socioeconomic categories that make up the small business program.">
            <a:extLst>
              <a:ext uri="{FF2B5EF4-FFF2-40B4-BE49-F238E27FC236}">
                <a16:creationId xmlns:a16="http://schemas.microsoft.com/office/drawing/2014/main" id="{6510411C-1A58-474F-B2D7-B2433D5FD4AF}"/>
              </a:ext>
            </a:extLst>
          </p:cNvPr>
          <p:cNvPicPr>
            <a:picLocks noGrp="1" noChangeAspect="1"/>
          </p:cNvPicPr>
          <p:nvPr>
            <p:ph idx="1"/>
          </p:nvPr>
        </p:nvPicPr>
        <p:blipFill>
          <a:blip r:embed="rId3"/>
          <a:stretch>
            <a:fillRect/>
          </a:stretch>
        </p:blipFill>
        <p:spPr>
          <a:xfrm>
            <a:off x="3548128" y="1976343"/>
            <a:ext cx="4488254" cy="4373029"/>
          </a:xfrm>
          <a:prstGeom prst="rect">
            <a:avLst/>
          </a:prstGeom>
        </p:spPr>
      </p:pic>
      <p:sp>
        <p:nvSpPr>
          <p:cNvPr id="10" name="TextBox 9">
            <a:extLst>
              <a:ext uri="{FF2B5EF4-FFF2-40B4-BE49-F238E27FC236}">
                <a16:creationId xmlns:a16="http://schemas.microsoft.com/office/drawing/2014/main" id="{155E9DD5-878E-4B84-A26F-9C78374A2679}"/>
              </a:ext>
            </a:extLst>
          </p:cNvPr>
          <p:cNvSpPr txBox="1"/>
          <p:nvPr/>
        </p:nvSpPr>
        <p:spPr>
          <a:xfrm>
            <a:off x="774915" y="1217580"/>
            <a:ext cx="9757014" cy="707886"/>
          </a:xfrm>
          <a:prstGeom prst="rect">
            <a:avLst/>
          </a:prstGeom>
          <a:noFill/>
        </p:spPr>
        <p:txBody>
          <a:bodyPr wrap="square" rtlCol="0">
            <a:spAutoFit/>
          </a:bodyPr>
          <a:lstStyle/>
          <a:p>
            <a:pPr lvl="0">
              <a:buClr>
                <a:srgbClr val="CC0000"/>
              </a:buClr>
              <a:defRPr/>
            </a:pPr>
            <a:r>
              <a:rPr lang="en-US" sz="2000" dirty="0">
                <a:solidFill>
                  <a:srgbClr val="003F80"/>
                </a:solidFill>
                <a:latin typeface="Source Sans Pro" panose="020B0503030403020204" pitchFamily="34" charset="0"/>
                <a:ea typeface="Source Sans Pro" panose="020B0503030403020204" pitchFamily="34" charset="0"/>
              </a:rPr>
              <a:t>The HUBZone program plays an important role in driving  3 percent of all federal procurement opportunities to small businesses in undercapitalized communities.</a:t>
            </a:r>
            <a:endParaRPr kumimoji="0" lang="en-US" sz="2000" b="0" i="0" u="none" strike="noStrike" kern="1200" cap="none" spc="0" normalizeH="0" baseline="0" noProof="0" dirty="0">
              <a:ln>
                <a:noFill/>
              </a:ln>
              <a:solidFill>
                <a:srgbClr val="003F80"/>
              </a:solidFill>
              <a:effectLst/>
              <a:uLnTx/>
              <a:uFillTx/>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6A778777-62B8-4D1C-A4F8-91316F55F0FD}"/>
              </a:ext>
            </a:extLst>
          </p:cNvPr>
          <p:cNvSpPr txBox="1"/>
          <p:nvPr/>
        </p:nvSpPr>
        <p:spPr>
          <a:xfrm>
            <a:off x="1680618" y="3746256"/>
            <a:ext cx="3418727"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69696"/>
                </a:solidFill>
                <a:effectLst/>
                <a:uLnTx/>
                <a:uFillTx/>
                <a:latin typeface="Source Sans Pro" panose="020B0503030403020204" pitchFamily="34" charset="0"/>
                <a:ea typeface="Source Sans Pro" panose="020B0503030403020204" pitchFamily="34" charset="0"/>
              </a:rPr>
              <a:t>12 percent Small Disadvantaged Business (SDB)</a:t>
            </a:r>
          </a:p>
        </p:txBody>
      </p:sp>
      <p:sp>
        <p:nvSpPr>
          <p:cNvPr id="8" name="TextBox 7">
            <a:extLst>
              <a:ext uri="{FF2B5EF4-FFF2-40B4-BE49-F238E27FC236}">
                <a16:creationId xmlns:a16="http://schemas.microsoft.com/office/drawing/2014/main" id="{1C3B5B7A-AC37-4EE3-B75F-A54CC07A1295}"/>
              </a:ext>
            </a:extLst>
          </p:cNvPr>
          <p:cNvSpPr txBox="1"/>
          <p:nvPr/>
        </p:nvSpPr>
        <p:spPr>
          <a:xfrm>
            <a:off x="6485165" y="3746256"/>
            <a:ext cx="359228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69696"/>
                </a:solidFill>
                <a:effectLst/>
                <a:uLnTx/>
                <a:uFillTx/>
                <a:latin typeface="Source Sans Pro" panose="020B0503030403020204" pitchFamily="34" charset="0"/>
                <a:ea typeface="Source Sans Pro" panose="020B0503030403020204" pitchFamily="34" charset="0"/>
              </a:rPr>
              <a:t>5 percent Women-Owned Small Business (WOSB)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F80"/>
              </a:solidFill>
              <a:effectLst/>
              <a:uLnTx/>
              <a:uFillTx/>
              <a:latin typeface="Sans source Pro"/>
              <a:ea typeface="+mn-ea"/>
              <a:cs typeface="+mn-cs"/>
            </a:endParaRPr>
          </a:p>
        </p:txBody>
      </p:sp>
      <p:sp>
        <p:nvSpPr>
          <p:cNvPr id="5" name="Rectangle 4">
            <a:extLst>
              <a:ext uri="{FF2B5EF4-FFF2-40B4-BE49-F238E27FC236}">
                <a16:creationId xmlns:a16="http://schemas.microsoft.com/office/drawing/2014/main" id="{DED57435-C3F1-4A87-83D8-D15EB1F37701}"/>
              </a:ext>
            </a:extLst>
          </p:cNvPr>
          <p:cNvSpPr/>
          <p:nvPr/>
        </p:nvSpPr>
        <p:spPr>
          <a:xfrm>
            <a:off x="1047750" y="4813830"/>
            <a:ext cx="4051595" cy="70788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69696"/>
                </a:solidFill>
                <a:effectLst/>
                <a:uLnTx/>
                <a:uFillTx/>
                <a:latin typeface="Source Sans Pro" panose="020B0503030403020204" pitchFamily="34" charset="0"/>
                <a:ea typeface="Source Sans Pro" panose="020B0503030403020204" pitchFamily="34" charset="0"/>
              </a:rPr>
              <a:t>3 percent Service-Disabled Veteran-Owned Business (SDVOSB)</a:t>
            </a:r>
          </a:p>
        </p:txBody>
      </p:sp>
      <p:sp>
        <p:nvSpPr>
          <p:cNvPr id="9" name="TextBox 8">
            <a:extLst>
              <a:ext uri="{FF2B5EF4-FFF2-40B4-BE49-F238E27FC236}">
                <a16:creationId xmlns:a16="http://schemas.microsoft.com/office/drawing/2014/main" id="{9CEAA242-0AF2-4E6E-8261-EC7A3F31187C}"/>
              </a:ext>
            </a:extLst>
          </p:cNvPr>
          <p:cNvSpPr txBox="1"/>
          <p:nvPr/>
        </p:nvSpPr>
        <p:spPr>
          <a:xfrm>
            <a:off x="6485165" y="4813830"/>
            <a:ext cx="37637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E6D"/>
                </a:solidFill>
                <a:effectLst/>
                <a:uLnTx/>
                <a:uFillTx/>
                <a:latin typeface="Source Sans Pro Semibold" panose="020B0603030403020204" pitchFamily="34" charset="0"/>
              </a:rPr>
              <a:t>3 percent Historically Underutilized Business Zone (HUBZone)</a:t>
            </a:r>
          </a:p>
        </p:txBody>
      </p:sp>
    </p:spTree>
    <p:extLst>
      <p:ext uri="{BB962C8B-B14F-4D97-AF65-F5344CB8AC3E}">
        <p14:creationId xmlns:p14="http://schemas.microsoft.com/office/powerpoint/2010/main" val="115947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41400" y="203790"/>
            <a:ext cx="10134600" cy="914400"/>
          </a:xfrm>
        </p:spPr>
        <p:txBody>
          <a:bodyPr/>
          <a:lstStyle/>
          <a:p>
            <a:r>
              <a:rPr lang="en-US" altLang="en-US" dirty="0">
                <a:latin typeface="Source Sans Pro" panose="020B0503030403020204" pitchFamily="34" charset="0"/>
                <a:ea typeface="Source Sans Pro" panose="020B0503030403020204" pitchFamily="34" charset="0"/>
              </a:rPr>
              <a:t>WOSB vs. EDWOSB</a:t>
            </a:r>
          </a:p>
        </p:txBody>
      </p:sp>
      <p:sp>
        <p:nvSpPr>
          <p:cNvPr id="39939" name="Text Placeholder 2"/>
          <p:cNvSpPr>
            <a:spLocks noGrp="1"/>
          </p:cNvSpPr>
          <p:nvPr>
            <p:ph type="body" sz="half" idx="1"/>
          </p:nvPr>
        </p:nvSpPr>
        <p:spPr>
          <a:xfrm>
            <a:off x="561693" y="1120648"/>
            <a:ext cx="11094013" cy="5203700"/>
          </a:xfrm>
        </p:spPr>
        <p:txBody>
          <a:bodyPr>
            <a:normAutofit/>
          </a:bodyPr>
          <a:lstStyle/>
          <a:p>
            <a:pPr marL="457200" lvl="1" indent="0">
              <a:buNone/>
              <a:defRPr/>
            </a:pPr>
            <a:r>
              <a:rPr lang="en-US" b="1" dirty="0"/>
              <a:t>Not all NAICS codes are available for use under the WOSB/EDWOSB Program.</a:t>
            </a:r>
          </a:p>
          <a:p>
            <a:pPr marL="457200" lvl="1" indent="0">
              <a:buNone/>
              <a:defRPr/>
            </a:pPr>
            <a:endParaRPr lang="en-US" sz="1800" dirty="0"/>
          </a:p>
          <a:p>
            <a:pPr algn="l"/>
            <a:r>
              <a:rPr lang="en-US" sz="1800" b="0" i="0" dirty="0">
                <a:solidFill>
                  <a:srgbClr val="1B1E29"/>
                </a:solidFill>
                <a:effectLst/>
                <a:latin typeface="Source Sans Pro" panose="020B0503030403020204" pitchFamily="34" charset="0"/>
              </a:rPr>
              <a:t>To help provide a level playing field for women business owners, the government limits competition for certain contracts to businesses that participate in the Women-Owned Small Business (WOSB) Federal Contracting program.</a:t>
            </a:r>
          </a:p>
          <a:p>
            <a:pPr marL="0" indent="0" algn="l">
              <a:buNone/>
            </a:pPr>
            <a:endParaRPr lang="en-US" sz="1800" b="0" i="0" dirty="0">
              <a:solidFill>
                <a:srgbClr val="1B1E29"/>
              </a:solidFill>
              <a:effectLst/>
              <a:latin typeface="Source Sans Pro" panose="020B0503030403020204" pitchFamily="34" charset="0"/>
            </a:endParaRPr>
          </a:p>
          <a:p>
            <a:pPr algn="l"/>
            <a:r>
              <a:rPr lang="en-US" sz="1800" b="0" i="0" dirty="0">
                <a:solidFill>
                  <a:srgbClr val="1B1E29"/>
                </a:solidFill>
                <a:effectLst/>
                <a:latin typeface="Source Sans Pro" panose="020B0503030403020204" pitchFamily="34" charset="0"/>
              </a:rPr>
              <a:t>These contracts are for specific industries where WOSBs are underrepresented. Some contracts are restricted further to economically disadvantaged women-owned small businesses (EDWOSBs)</a:t>
            </a:r>
          </a:p>
          <a:p>
            <a:pPr marL="457200" lvl="1" indent="0">
              <a:buNone/>
              <a:defRPr/>
            </a:pPr>
            <a:endParaRPr lang="en-US" altLang="en-US" sz="1800" dirty="0"/>
          </a:p>
          <a:p>
            <a:pPr marL="457200" lvl="1" indent="0">
              <a:buNone/>
              <a:defRPr/>
            </a:pPr>
            <a:endParaRPr lang="en-US" altLang="en-US" sz="1800" dirty="0"/>
          </a:p>
          <a:p>
            <a:pPr marL="457200" lvl="1" indent="0">
              <a:buNone/>
              <a:defRPr/>
            </a:pPr>
            <a:r>
              <a:rPr lang="en-US" altLang="en-US" sz="1800" dirty="0"/>
              <a:t>An EDWOSB is also considered a WOSB.</a:t>
            </a:r>
          </a:p>
          <a:p>
            <a:pPr lvl="1">
              <a:buFont typeface="Wingdings" panose="05000000000000000000" pitchFamily="2" charset="2"/>
              <a:buChar char="§"/>
              <a:defRPr/>
            </a:pPr>
            <a:endParaRPr lang="en-US" altLang="en-US" sz="1800" dirty="0"/>
          </a:p>
          <a:p>
            <a:pPr marL="457200" lvl="1" indent="0">
              <a:buNone/>
              <a:defRPr/>
            </a:pPr>
            <a:r>
              <a:rPr lang="en-US" altLang="en-US" sz="1800" dirty="0"/>
              <a:t>Listing of WOSB &amp; EDWOSB eligible NAICS codes </a:t>
            </a:r>
          </a:p>
          <a:p>
            <a:pPr marL="457200" lvl="1" indent="0">
              <a:buFontTx/>
              <a:buNone/>
              <a:defRPr/>
            </a:pPr>
            <a:r>
              <a:rPr lang="en-US" altLang="en-US" sz="1800" dirty="0">
                <a:hlinkClick r:id="rId2"/>
              </a:rPr>
              <a:t>https://www.sba.gov/document/support--qualifying-naics-women-owned-small-business-federal-contracting-program</a:t>
            </a:r>
            <a:r>
              <a:rPr lang="en-US" altLang="en-US" sz="1800" dirty="0"/>
              <a:t> </a:t>
            </a:r>
          </a:p>
          <a:p>
            <a:pPr lvl="1">
              <a:buFont typeface="Wingdings 2" panose="05020102010507070707" pitchFamily="18" charset="2"/>
              <a:buChar char="ã"/>
              <a:defRPr/>
            </a:pPr>
            <a:endParaRPr lang="en-US" altLang="en-US" sz="2000" dirty="0"/>
          </a:p>
          <a:p>
            <a:pPr lvl="1">
              <a:buFont typeface="Arial" charset="0"/>
              <a:buChar char="•"/>
              <a:defRPr/>
            </a:pPr>
            <a:endParaRPr lang="en-US" altLang="en-US" sz="2000" dirty="0"/>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9E4E1-48F3-4B99-A824-0C525FD7F34C}"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310712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0B14-7A8C-E8FB-4E3A-3D776A85C9D7}"/>
              </a:ext>
            </a:extLst>
          </p:cNvPr>
          <p:cNvSpPr>
            <a:spLocks noGrp="1"/>
          </p:cNvSpPr>
          <p:nvPr>
            <p:ph type="title"/>
          </p:nvPr>
        </p:nvSpPr>
        <p:spPr/>
        <p:txBody>
          <a:bodyPr/>
          <a:lstStyle/>
          <a:p>
            <a:r>
              <a:rPr lang="en-US" dirty="0"/>
              <a:t>Apply using Primary NAICS Code</a:t>
            </a:r>
          </a:p>
        </p:txBody>
      </p:sp>
      <p:sp>
        <p:nvSpPr>
          <p:cNvPr id="5" name="Slide Number Placeholder 4">
            <a:extLst>
              <a:ext uri="{FF2B5EF4-FFF2-40B4-BE49-F238E27FC236}">
                <a16:creationId xmlns:a16="http://schemas.microsoft.com/office/drawing/2014/main" id="{6442BFC2-EFA6-72B1-5F44-3F288BE3D6A7}"/>
              </a:ext>
            </a:extLst>
          </p:cNvPr>
          <p:cNvSpPr>
            <a:spLocks noGrp="1"/>
          </p:cNvSpPr>
          <p:nvPr>
            <p:ph type="sldNum" sz="quarter" idx="11"/>
          </p:nvPr>
        </p:nvSpPr>
        <p:spPr/>
        <p:txBody>
          <a:bodyPr/>
          <a:lstStyle/>
          <a:p>
            <a:pPr>
              <a:defRPr/>
            </a:pPr>
            <a:fld id="{6119E4E1-48F3-4B99-A824-0C525FD7F34C}" type="slidenum">
              <a:rPr lang="en-US" smtClean="0"/>
              <a:pPr>
                <a:defRPr/>
              </a:pPr>
              <a:t>31</a:t>
            </a:fld>
            <a:endParaRPr lang="en-US" dirty="0"/>
          </a:p>
        </p:txBody>
      </p:sp>
      <p:sp>
        <p:nvSpPr>
          <p:cNvPr id="6" name="Content Placeholder 3">
            <a:extLst>
              <a:ext uri="{FF2B5EF4-FFF2-40B4-BE49-F238E27FC236}">
                <a16:creationId xmlns:a16="http://schemas.microsoft.com/office/drawing/2014/main" id="{380E22E2-FE0E-EDD0-79A9-50CBE02EF53F}"/>
              </a:ext>
            </a:extLst>
          </p:cNvPr>
          <p:cNvSpPr>
            <a:spLocks noGrp="1"/>
          </p:cNvSpPr>
          <p:nvPr>
            <p:ph type="body" sz="half" idx="1"/>
          </p:nvPr>
        </p:nvSpPr>
        <p:spPr>
          <a:xfrm>
            <a:off x="914400" y="2057400"/>
            <a:ext cx="10363200" cy="4136900"/>
          </a:xfrm>
        </p:spPr>
        <p:txBody>
          <a:bodyPr>
            <a:normAutofit/>
          </a:bodyPr>
          <a:lstStyle/>
          <a:p>
            <a:pPr marL="0" marR="0">
              <a:spcBef>
                <a:spcPts val="0"/>
              </a:spcBef>
              <a:spcAft>
                <a:spcPts val="0"/>
              </a:spcAft>
            </a:pPr>
            <a:r>
              <a:rPr lang="en-US" kern="0" dirty="0">
                <a:effectLst/>
                <a:latin typeface="Calibri" panose="020F0502020204030204" pitchFamily="34" charset="0"/>
                <a:ea typeface="Calibri" panose="020F0502020204030204" pitchFamily="34" charset="0"/>
                <a:cs typeface="Calibri" panose="020F0502020204030204" pitchFamily="34" charset="0"/>
              </a:rPr>
              <a:t>If you plan to apply for the WOSB Federal Contracting Program, you must offer services in </a:t>
            </a:r>
            <a:r>
              <a:rPr lang="en-US" kern="0" dirty="0">
                <a:effectLst/>
                <a:latin typeface="Calibri" panose="020F0502020204030204" pitchFamily="34" charset="0"/>
                <a:ea typeface="Calibri" panose="020F0502020204030204" pitchFamily="34" charset="0"/>
                <a:cs typeface="Calibri" panose="020F0502020204030204" pitchFamily="34" charset="0"/>
                <a:hlinkClick r:id="rId2"/>
              </a:rPr>
              <a:t>one of the designated NAICS codes </a:t>
            </a:r>
            <a:r>
              <a:rPr lang="en-US" kern="0" dirty="0">
                <a:effectLst/>
                <a:latin typeface="Calibri" panose="020F0502020204030204" pitchFamily="34" charset="0"/>
                <a:ea typeface="Calibri" panose="020F0502020204030204" pitchFamily="34" charset="0"/>
                <a:cs typeface="Calibri" panose="020F0502020204030204" pitchFamily="34" charset="0"/>
              </a:rPr>
              <a:t>authorized for use under the WOSB Federal Contracting Program.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kern="0" dirty="0">
                <a:effectLst/>
                <a:latin typeface="Calibri" panose="020F0502020204030204" pitchFamily="34" charset="0"/>
                <a:ea typeface="Calibri" panose="020F0502020204030204" pitchFamily="34" charset="0"/>
                <a:cs typeface="Calibri" panose="020F0502020204030204" pitchFamily="34" charset="0"/>
              </a:rPr>
              <a:t>If you do not see your NAICS code(s) designated for WOSB procurements, there might not be any set-aside opportunities for which you can compete at this time.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608826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E317-9E9B-4DE4-BFF8-37CBBC243770}"/>
              </a:ext>
            </a:extLst>
          </p:cNvPr>
          <p:cNvSpPr>
            <a:spLocks noGrp="1"/>
          </p:cNvSpPr>
          <p:nvPr>
            <p:ph type="title"/>
          </p:nvPr>
        </p:nvSpPr>
        <p:spPr>
          <a:xfrm>
            <a:off x="914400" y="609600"/>
            <a:ext cx="10363200" cy="914400"/>
          </a:xfrm>
        </p:spPr>
        <p:txBody>
          <a:bodyPr/>
          <a:lstStyle/>
          <a:p>
            <a:r>
              <a:rPr lang="en-US" dirty="0"/>
              <a:t>Application </a:t>
            </a:r>
          </a:p>
        </p:txBody>
      </p:sp>
      <p:sp>
        <p:nvSpPr>
          <p:cNvPr id="3" name="Text Placeholder 2">
            <a:extLst>
              <a:ext uri="{FF2B5EF4-FFF2-40B4-BE49-F238E27FC236}">
                <a16:creationId xmlns:a16="http://schemas.microsoft.com/office/drawing/2014/main" id="{91F60A7E-EC47-4991-A938-3ECD2E57AA53}"/>
              </a:ext>
            </a:extLst>
          </p:cNvPr>
          <p:cNvSpPr>
            <a:spLocks noGrp="1"/>
          </p:cNvSpPr>
          <p:nvPr>
            <p:ph type="body" sz="half" idx="1"/>
          </p:nvPr>
        </p:nvSpPr>
        <p:spPr>
          <a:xfrm>
            <a:off x="914400" y="1524001"/>
            <a:ext cx="10363200" cy="4390102"/>
          </a:xfrm>
        </p:spPr>
        <p:txBody>
          <a:bodyPr>
            <a:normAutofit fontScale="70000" lnSpcReduction="20000"/>
          </a:bodyPr>
          <a:lstStyle/>
          <a:p>
            <a:pPr lvl="1">
              <a:lnSpc>
                <a:spcPct val="90000"/>
              </a:lnSpc>
              <a:buFont typeface="Wingdings" panose="05000000000000000000" pitchFamily="2" charset="2"/>
              <a:buChar char="§"/>
            </a:pPr>
            <a:r>
              <a:rPr lang="en-US" altLang="en-US" dirty="0"/>
              <a:t>Firms can submit applications - </a:t>
            </a:r>
            <a:r>
              <a:rPr lang="en-US" altLang="en-US" dirty="0">
                <a:hlinkClick r:id="rId2"/>
              </a:rPr>
              <a:t>https://wosb.certify.sba.gov/</a:t>
            </a:r>
            <a:r>
              <a:rPr lang="en-US" altLang="en-US" dirty="0"/>
              <a:t> </a:t>
            </a:r>
          </a:p>
          <a:p>
            <a:pPr lvl="1">
              <a:lnSpc>
                <a:spcPct val="90000"/>
              </a:lnSpc>
              <a:buFont typeface="Wingdings" panose="05000000000000000000" pitchFamily="2" charset="2"/>
              <a:buChar char="§"/>
            </a:pPr>
            <a:endParaRPr lang="en-US" altLang="en-US" dirty="0"/>
          </a:p>
          <a:p>
            <a:pPr lvl="1">
              <a:lnSpc>
                <a:spcPct val="90000"/>
              </a:lnSpc>
              <a:buFont typeface="Wingdings" panose="05000000000000000000" pitchFamily="2" charset="2"/>
              <a:buChar char="§"/>
            </a:pPr>
            <a:r>
              <a:rPr lang="en-US" altLang="en-US" dirty="0"/>
              <a:t>Checklist of documents required - </a:t>
            </a:r>
            <a:r>
              <a:rPr lang="en-US" altLang="en-US" dirty="0">
                <a:hlinkClick r:id="rId3"/>
              </a:rPr>
              <a:t>https://wosb.certify.sba.gov/certify_wosb_checklist_final.pdf</a:t>
            </a:r>
            <a:r>
              <a:rPr lang="en-US" altLang="en-US" dirty="0"/>
              <a:t> </a:t>
            </a:r>
          </a:p>
          <a:p>
            <a:pPr lvl="1">
              <a:lnSpc>
                <a:spcPct val="90000"/>
              </a:lnSpc>
              <a:buFont typeface="Wingdings" panose="05000000000000000000" pitchFamily="2" charset="2"/>
              <a:buChar char="§"/>
            </a:pPr>
            <a:endParaRPr lang="en-US" altLang="en-US" dirty="0"/>
          </a:p>
          <a:p>
            <a:pPr lvl="1">
              <a:lnSpc>
                <a:spcPct val="90000"/>
              </a:lnSpc>
              <a:buFont typeface="Wingdings" panose="05000000000000000000" pitchFamily="2" charset="2"/>
              <a:buChar char="§"/>
            </a:pPr>
            <a:r>
              <a:rPr lang="en-US" altLang="en-US" dirty="0"/>
              <a:t>No term limit for this program - firms will at some point in the future need to attest to their continued eligibility.</a:t>
            </a:r>
          </a:p>
          <a:p>
            <a:pPr lvl="1">
              <a:lnSpc>
                <a:spcPct val="90000"/>
              </a:lnSpc>
              <a:buFont typeface="Wingdings" panose="05000000000000000000" pitchFamily="2" charset="2"/>
              <a:buChar char="§"/>
            </a:pPr>
            <a:endParaRPr lang="en-US" altLang="en-US" dirty="0"/>
          </a:p>
          <a:p>
            <a:pPr lvl="1">
              <a:lnSpc>
                <a:spcPct val="90000"/>
              </a:lnSpc>
              <a:buFont typeface="Wingdings" panose="05000000000000000000" pitchFamily="2" charset="2"/>
              <a:buChar char="§"/>
            </a:pPr>
            <a:r>
              <a:rPr lang="en-US" altLang="en-US" dirty="0"/>
              <a:t>Firms may elect to use the services of third-party certifiers - SBA has approved four organizations.  </a:t>
            </a:r>
          </a:p>
          <a:p>
            <a:pPr lvl="1">
              <a:lnSpc>
                <a:spcPct val="90000"/>
              </a:lnSpc>
              <a:buFont typeface="Wingdings" panose="05000000000000000000" pitchFamily="2" charset="2"/>
              <a:buChar char="§"/>
            </a:pPr>
            <a:endParaRPr lang="en-US" altLang="en-US" dirty="0"/>
          </a:p>
          <a:p>
            <a:pPr lvl="1">
              <a:lnSpc>
                <a:spcPct val="90000"/>
              </a:lnSpc>
              <a:buFont typeface="Wingdings" panose="05000000000000000000" pitchFamily="2" charset="2"/>
              <a:buChar char="§"/>
            </a:pPr>
            <a:r>
              <a:rPr lang="en-US" altLang="en-US" dirty="0">
                <a:hlinkClick r:id="rId4"/>
              </a:rPr>
              <a:t>Is your business eligible?  </a:t>
            </a:r>
            <a:endParaRPr lang="en-US" altLang="en-US" dirty="0"/>
          </a:p>
          <a:p>
            <a:pPr lvl="1">
              <a:lnSpc>
                <a:spcPct val="90000"/>
              </a:lnSpc>
              <a:buFont typeface="Wingdings" panose="05000000000000000000" pitchFamily="2" charset="2"/>
              <a:buChar char="§"/>
            </a:pPr>
            <a:endParaRPr lang="en-US" altLang="en-US" dirty="0"/>
          </a:p>
          <a:p>
            <a:pPr lvl="1">
              <a:lnSpc>
                <a:spcPct val="90000"/>
              </a:lnSpc>
              <a:buFont typeface="Wingdings" panose="05000000000000000000" pitchFamily="2" charset="2"/>
              <a:buChar char="§"/>
            </a:pPr>
            <a:r>
              <a:rPr lang="en-US" altLang="en-US" dirty="0"/>
              <a:t>Helpful </a:t>
            </a:r>
            <a:r>
              <a:rPr lang="en-US" altLang="en-US" dirty="0">
                <a:hlinkClick r:id="rId5"/>
              </a:rPr>
              <a:t>knowledge base category listing </a:t>
            </a:r>
            <a:r>
              <a:rPr lang="en-US" altLang="en-US" dirty="0"/>
              <a:t>based on where an applicant is in the application process. </a:t>
            </a:r>
          </a:p>
          <a:p>
            <a:pPr marL="457200" lvl="1" indent="0">
              <a:lnSpc>
                <a:spcPct val="90000"/>
              </a:lnSpc>
              <a:buNone/>
            </a:pPr>
            <a:endParaRPr lang="en-US" altLang="en-US" dirty="0"/>
          </a:p>
          <a:p>
            <a:pPr marL="457200" lvl="1" indent="0">
              <a:lnSpc>
                <a:spcPct val="90000"/>
              </a:lnSpc>
              <a:buNone/>
            </a:pPr>
            <a:endParaRPr lang="en-US" altLang="en-US" dirty="0"/>
          </a:p>
          <a:p>
            <a:pPr marL="457200" lvl="1" indent="0">
              <a:lnSpc>
                <a:spcPct val="90000"/>
              </a:lnSpc>
              <a:buNone/>
            </a:pPr>
            <a:endParaRPr lang="en-US" altLang="en-US" dirty="0"/>
          </a:p>
          <a:p>
            <a:pPr lvl="1">
              <a:lnSpc>
                <a:spcPct val="90000"/>
              </a:lnSpc>
              <a:buFont typeface="Wingdings" panose="05000000000000000000" pitchFamily="2" charset="2"/>
              <a:buChar char="§"/>
            </a:pPr>
            <a:r>
              <a:rPr lang="en-US" altLang="en-US" dirty="0"/>
              <a:t>Additional information </a:t>
            </a:r>
            <a:r>
              <a:rPr lang="en-US" altLang="en-US" dirty="0">
                <a:hlinkClick r:id="rId6"/>
              </a:rPr>
              <a:t>–</a:t>
            </a:r>
            <a:r>
              <a:rPr lang="en-US" altLang="en-US" dirty="0"/>
              <a:t> </a:t>
            </a:r>
            <a:r>
              <a:rPr lang="en-US" altLang="en-US" dirty="0">
                <a:hlinkClick r:id="rId7"/>
              </a:rPr>
              <a:t>https://www.sba.gov/federal-contracting/contracting-assistance-programs/women-owned-small-business-federal-contracting-program</a:t>
            </a:r>
            <a:r>
              <a:rPr lang="en-US" altLang="en-US" dirty="0"/>
              <a:t> </a:t>
            </a:r>
          </a:p>
          <a:p>
            <a:pPr marL="457200" lvl="1" indent="0">
              <a:lnSpc>
                <a:spcPct val="90000"/>
              </a:lnSpc>
              <a:buNone/>
            </a:pPr>
            <a:r>
              <a:rPr lang="en-US" altLang="en-US" dirty="0"/>
              <a:t> </a:t>
            </a:r>
          </a:p>
          <a:p>
            <a:pPr marL="457200" lvl="1" indent="0">
              <a:lnSpc>
                <a:spcPct val="90000"/>
              </a:lnSpc>
              <a:buNone/>
            </a:pPr>
            <a:endParaRPr lang="en-US" altLang="en-US" dirty="0"/>
          </a:p>
          <a:p>
            <a:pPr marL="0" indent="0">
              <a:buNone/>
            </a:pPr>
            <a:endParaRPr lang="en-US" dirty="0"/>
          </a:p>
        </p:txBody>
      </p:sp>
      <p:sp>
        <p:nvSpPr>
          <p:cNvPr id="5" name="Slide Number Placeholder 4">
            <a:extLst>
              <a:ext uri="{FF2B5EF4-FFF2-40B4-BE49-F238E27FC236}">
                <a16:creationId xmlns:a16="http://schemas.microsoft.com/office/drawing/2014/main" id="{1AF629E7-8739-4130-85A1-710DFFE6E6A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9E4E1-48F3-4B99-A824-0C525FD7F34C}"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550274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16000" y="228600"/>
            <a:ext cx="10363200" cy="914400"/>
          </a:xfrm>
        </p:spPr>
        <p:txBody>
          <a:bodyPr/>
          <a:lstStyle/>
          <a:p>
            <a:r>
              <a:rPr lang="en-US" altLang="en-US" dirty="0"/>
              <a:t>WOSB/EDWOSB regulations </a:t>
            </a:r>
          </a:p>
        </p:txBody>
      </p:sp>
      <p:sp>
        <p:nvSpPr>
          <p:cNvPr id="28675" name="Content Placeholder 2"/>
          <p:cNvSpPr>
            <a:spLocks noGrp="1"/>
          </p:cNvSpPr>
          <p:nvPr>
            <p:ph sz="half" idx="1"/>
          </p:nvPr>
        </p:nvSpPr>
        <p:spPr>
          <a:xfrm>
            <a:off x="812800" y="1413376"/>
            <a:ext cx="10769600" cy="4495800"/>
          </a:xfrm>
        </p:spPr>
        <p:txBody>
          <a:bodyPr>
            <a:normAutofit/>
          </a:bodyPr>
          <a:lstStyle/>
          <a:p>
            <a:pPr>
              <a:buFont typeface="Wingdings" panose="05000000000000000000" pitchFamily="2" charset="2"/>
              <a:buChar char="§"/>
            </a:pPr>
            <a:r>
              <a:rPr lang="en-US" altLang="en-US" dirty="0"/>
              <a:t>SBA’s Standard Operating Procedure (SOP) 60 02</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Code of Federal Regulations (CFR) Part 127</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Federal Acquisition Regulation (FAR) Part 19 </a:t>
            </a:r>
          </a:p>
          <a:p>
            <a:pPr marL="0" indent="0">
              <a:buNone/>
            </a:pPr>
            <a:endParaRPr lang="en-US" alt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590848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63BB-4886-43F1-BE07-E12D47182D95}"/>
              </a:ext>
            </a:extLst>
          </p:cNvPr>
          <p:cNvSpPr>
            <a:spLocks noGrp="1"/>
          </p:cNvSpPr>
          <p:nvPr>
            <p:ph type="title"/>
          </p:nvPr>
        </p:nvSpPr>
        <p:spPr>
          <a:xfrm>
            <a:off x="680259" y="354716"/>
            <a:ext cx="10515600" cy="598904"/>
          </a:xfrm>
        </p:spPr>
        <p:txBody>
          <a:bodyPr/>
          <a:lstStyle/>
          <a:p>
            <a:r>
              <a:rPr lang="en-US" dirty="0"/>
              <a:t>MPA Program Qualifications</a:t>
            </a:r>
          </a:p>
        </p:txBody>
      </p:sp>
      <p:sp>
        <p:nvSpPr>
          <p:cNvPr id="3" name="Content Placeholder 2">
            <a:extLst>
              <a:ext uri="{FF2B5EF4-FFF2-40B4-BE49-F238E27FC236}">
                <a16:creationId xmlns:a16="http://schemas.microsoft.com/office/drawing/2014/main" id="{0BC79BF5-F3E1-4BAC-87A4-16171CC0258E}"/>
              </a:ext>
            </a:extLst>
          </p:cNvPr>
          <p:cNvSpPr>
            <a:spLocks noGrp="1"/>
          </p:cNvSpPr>
          <p:nvPr>
            <p:ph idx="1"/>
          </p:nvPr>
        </p:nvSpPr>
        <p:spPr>
          <a:xfrm>
            <a:off x="955964" y="1088947"/>
            <a:ext cx="9950334" cy="5314950"/>
          </a:xfrm>
        </p:spPr>
        <p:txBody>
          <a:bodyPr>
            <a:normAutofit fontScale="62500" lnSpcReduction="20000"/>
          </a:bodyPr>
          <a:lstStyle/>
          <a:p>
            <a:pPr marL="0" indent="0">
              <a:buNone/>
            </a:pPr>
            <a:r>
              <a:rPr lang="en-US" b="0" i="0" dirty="0">
                <a:solidFill>
                  <a:srgbClr val="1B1E29"/>
                </a:solidFill>
                <a:effectLst/>
                <a:latin typeface="Source Sans Pro" panose="020B0503030403020204" pitchFamily="34" charset="0"/>
              </a:rPr>
              <a:t>To qualify as a protégé, your business must:</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a </a:t>
            </a:r>
            <a:r>
              <a:rPr lang="en-US" b="0" i="0" dirty="0">
                <a:solidFill>
                  <a:srgbClr val="007DBC"/>
                </a:solidFill>
                <a:effectLst/>
                <a:latin typeface="Source Sans Pro" panose="020B0503030403020204" pitchFamily="34" charset="0"/>
                <a:hlinkClick r:id="rId2"/>
              </a:rPr>
              <a:t>small business</a:t>
            </a:r>
            <a:r>
              <a:rPr lang="en-US" b="0" i="0" dirty="0">
                <a:solidFill>
                  <a:srgbClr val="1B1E29"/>
                </a:solidFill>
                <a:effectLst/>
                <a:latin typeface="Source Sans Pro" panose="020B0503030403020204" pitchFamily="34" charset="0"/>
              </a:rPr>
              <a:t> with industry experience using SBA's </a:t>
            </a:r>
            <a:r>
              <a:rPr lang="en-US" b="0" i="0" dirty="0">
                <a:solidFill>
                  <a:srgbClr val="58ACEF"/>
                </a:solidFill>
                <a:effectLst/>
                <a:latin typeface="Source Sans Pro" panose="020B0503030403020204" pitchFamily="34" charset="0"/>
                <a:hlinkClick r:id="rId3"/>
              </a:rPr>
              <a:t>table of small business size standards</a:t>
            </a:r>
            <a:r>
              <a:rPr lang="en-US" b="0" i="0" dirty="0">
                <a:solidFill>
                  <a:srgbClr val="1B1E29"/>
                </a:solidFill>
                <a:effectLst/>
                <a:latin typeface="Source Sans Pro" panose="020B0503030403020204" pitchFamily="34" charset="0"/>
              </a:rPr>
              <a:t>. </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organized for profit or as an agricultural cooperative.</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Have a proposed mentor prior to applying for the program.</a:t>
            </a:r>
          </a:p>
          <a:p>
            <a:pPr algn="l"/>
            <a:endParaRPr lang="en-US" b="0" i="0" dirty="0">
              <a:solidFill>
                <a:srgbClr val="1B1E29"/>
              </a:solidFill>
              <a:effectLst/>
              <a:latin typeface="Source Sans Pro" panose="020B0503030403020204" pitchFamily="34" charset="0"/>
            </a:endParaRPr>
          </a:p>
          <a:p>
            <a:pPr marL="0" indent="0">
              <a:buNone/>
            </a:pPr>
            <a:r>
              <a:rPr lang="en-US" b="0" i="0" dirty="0">
                <a:solidFill>
                  <a:srgbClr val="1B1E29"/>
                </a:solidFill>
                <a:effectLst/>
                <a:latin typeface="Source Sans Pro" panose="020B0503030403020204" pitchFamily="34" charset="0"/>
              </a:rPr>
              <a:t>To qualify as a mentor, your business must:</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organized for profit</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able to carry out its responsibilities to assist the protégé</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Possess good character</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Not appear on the federal list of debarred or suspended contractors</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able to impart value to a protégé firm due to lessons learned and practical experience gained or through its knowledge of general business operations and government contracting.</a:t>
            </a:r>
            <a:br>
              <a:rPr lang="en-US" b="0" i="0" dirty="0">
                <a:solidFill>
                  <a:srgbClr val="1B1E29"/>
                </a:solidFill>
                <a:effectLst/>
                <a:latin typeface="Source Sans Pro" panose="020B0503030403020204" pitchFamily="34" charset="0"/>
              </a:rPr>
            </a:br>
            <a:r>
              <a:rPr lang="en-US" b="0" i="0" dirty="0">
                <a:solidFill>
                  <a:srgbClr val="1B1E29"/>
                </a:solidFill>
                <a:effectLst/>
                <a:latin typeface="Source Sans Pro" panose="020B0503030403020204" pitchFamily="34" charset="0"/>
              </a:rPr>
              <a:t> </a:t>
            </a:r>
          </a:p>
          <a:p>
            <a:pPr algn="l">
              <a:buFont typeface="Arial" panose="020B0604020202020204" pitchFamily="34" charset="0"/>
              <a:buChar char="•"/>
            </a:pPr>
            <a:endParaRPr lang="en-US" dirty="0">
              <a:solidFill>
                <a:srgbClr val="1B1E29"/>
              </a:solidFill>
              <a:latin typeface="Source Sans Pro" panose="020B0503030403020204" pitchFamily="34" charset="0"/>
            </a:endParaRPr>
          </a:p>
          <a:p>
            <a:pPr algn="l">
              <a:buFont typeface="Arial" panose="020B0604020202020204" pitchFamily="34" charset="0"/>
              <a:buChar char="•"/>
            </a:pPr>
            <a:endParaRPr lang="en-US" dirty="0">
              <a:solidFill>
                <a:srgbClr val="1B1E29"/>
              </a:solidFill>
              <a:latin typeface="Source Sans Pro" panose="020B0503030403020204" pitchFamily="34" charset="0"/>
            </a:endParaRPr>
          </a:p>
          <a:p>
            <a:pPr marL="0" indent="0">
              <a:buNone/>
            </a:pPr>
            <a:r>
              <a:rPr lang="en-US" dirty="0">
                <a:solidFill>
                  <a:srgbClr val="1B1E29"/>
                </a:solidFill>
                <a:latin typeface="Source Sans Pro" panose="020B0503030403020204" pitchFamily="34" charset="0"/>
              </a:rPr>
              <a:t>Application to </a:t>
            </a:r>
            <a:r>
              <a:rPr lang="en-US" b="0" i="0" dirty="0">
                <a:solidFill>
                  <a:srgbClr val="1B1E29"/>
                </a:solidFill>
                <a:effectLst/>
                <a:latin typeface="Source Sans Pro" panose="020B0503030403020204" pitchFamily="34" charset="0"/>
              </a:rPr>
              <a:t>SBA - </a:t>
            </a:r>
          </a:p>
          <a:p>
            <a:r>
              <a:rPr lang="en-US" b="0" i="0" dirty="0">
                <a:solidFill>
                  <a:srgbClr val="1B1E29"/>
                </a:solidFill>
                <a:effectLst/>
                <a:latin typeface="Source Sans Pro" panose="020B0503030403020204" pitchFamily="34" charset="0"/>
              </a:rPr>
              <a:t>Apply for </a:t>
            </a:r>
            <a:r>
              <a:rPr lang="en-US" b="0" i="0" dirty="0">
                <a:solidFill>
                  <a:srgbClr val="1B1E29"/>
                </a:solidFill>
                <a:effectLst/>
                <a:latin typeface="Source Sans Pro" panose="020B0503030403020204" pitchFamily="34" charset="0"/>
                <a:hlinkClick r:id="rId4"/>
              </a:rPr>
              <a:t>SBA’s Mentor Protégé Program (MPP)</a:t>
            </a:r>
            <a:r>
              <a:rPr lang="en-US" b="0" i="0" dirty="0">
                <a:solidFill>
                  <a:srgbClr val="1B1E29"/>
                </a:solidFill>
                <a:effectLst/>
                <a:latin typeface="Source Sans Pro" panose="020B0503030403020204" pitchFamily="34" charset="0"/>
              </a:rPr>
              <a:t>.</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SBA must determine that the mentor-provided assistance will promote real developmental gains for the protégé, not just act as a vehicle to receive federal small business set-asides.</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An applicant protégé and its prospective mentor may not be affiliated at the time of application.</a:t>
            </a:r>
          </a:p>
          <a:p>
            <a:pPr marL="0" indent="0">
              <a:buNone/>
            </a:pPr>
            <a:br>
              <a:rPr lang="en-US" b="0" i="0" dirty="0">
                <a:solidFill>
                  <a:srgbClr val="1B1E29"/>
                </a:solidFill>
                <a:effectLst/>
                <a:latin typeface="Source Sans Pro" panose="020B0503030403020204" pitchFamily="34" charset="0"/>
              </a:rPr>
            </a:br>
            <a:r>
              <a:rPr lang="en-US" b="0" i="0" dirty="0">
                <a:solidFill>
                  <a:srgbClr val="1B1E29"/>
                </a:solidFill>
                <a:effectLst/>
                <a:latin typeface="Source Sans Pro" panose="020B0503030403020204" pitchFamily="34" charset="0"/>
              </a:rPr>
              <a:t> </a:t>
            </a:r>
          </a:p>
          <a:p>
            <a:endParaRPr lang="en-US" dirty="0"/>
          </a:p>
        </p:txBody>
      </p:sp>
      <p:sp>
        <p:nvSpPr>
          <p:cNvPr id="4" name="Slide Number Placeholder 3">
            <a:extLst>
              <a:ext uri="{FF2B5EF4-FFF2-40B4-BE49-F238E27FC236}">
                <a16:creationId xmlns:a16="http://schemas.microsoft.com/office/drawing/2014/main" id="{F28003ED-EE2D-4ABF-A55A-1EFD2B202F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59401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6EC1EBF-FDB4-3745-B8FD-5125DB63D6C2}"/>
              </a:ext>
              <a:ext uri="{C183D7F6-B498-43B3-948B-1728B52AA6E4}">
                <adec:decorative xmlns:adec="http://schemas.microsoft.com/office/drawing/2017/decorative" val="1"/>
              </a:ext>
            </a:extLst>
          </p:cNvPr>
          <p:cNvSpPr>
            <a:spLocks noChangeAspect="1"/>
          </p:cNvSpPr>
          <p:nvPr/>
        </p:nvSpPr>
        <p:spPr>
          <a:xfrm>
            <a:off x="2316403" y="1815193"/>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113"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42C1193-9A40-D14E-94A9-56B5E465EA1F}"/>
              </a:ext>
              <a:ext uri="{C183D7F6-B498-43B3-948B-1728B52AA6E4}">
                <adec:decorative xmlns:adec="http://schemas.microsoft.com/office/drawing/2017/decorative" val="1"/>
              </a:ext>
            </a:extLst>
          </p:cNvPr>
          <p:cNvSpPr>
            <a:spLocks noChangeAspect="1"/>
          </p:cNvSpPr>
          <p:nvPr/>
        </p:nvSpPr>
        <p:spPr>
          <a:xfrm>
            <a:off x="8480908" y="3859291"/>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113" normalizeH="0" baseline="0" noProof="0" dirty="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B0467C6F-9A03-F04A-BA74-EC9E9360CAEC}"/>
              </a:ext>
              <a:ext uri="{C183D7F6-B498-43B3-948B-1728B52AA6E4}">
                <adec:decorative xmlns:adec="http://schemas.microsoft.com/office/drawing/2017/decorative" val="1"/>
              </a:ext>
            </a:extLst>
          </p:cNvPr>
          <p:cNvSpPr>
            <a:spLocks noChangeAspect="1"/>
          </p:cNvSpPr>
          <p:nvPr/>
        </p:nvSpPr>
        <p:spPr>
          <a:xfrm>
            <a:off x="5416972" y="1815193"/>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113" normalizeH="0" baseline="0" noProof="0" dirty="0">
              <a:ln>
                <a:noFill/>
              </a:ln>
              <a:solidFill>
                <a:srgbClr val="FFFFFF"/>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CD47FDDA-BA85-A544-9012-9B8B59DEF635}"/>
              </a:ext>
              <a:ext uri="{C183D7F6-B498-43B3-948B-1728B52AA6E4}">
                <adec:decorative xmlns:adec="http://schemas.microsoft.com/office/drawing/2017/decorative" val="1"/>
              </a:ext>
            </a:extLst>
          </p:cNvPr>
          <p:cNvSpPr>
            <a:spLocks noChangeAspect="1"/>
          </p:cNvSpPr>
          <p:nvPr/>
        </p:nvSpPr>
        <p:spPr>
          <a:xfrm>
            <a:off x="8480908" y="1810727"/>
            <a:ext cx="1305302" cy="1301334"/>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113" normalizeH="0" baseline="0" noProof="0" dirty="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77A323D6-34C3-AF42-AD41-E2E97525F343}"/>
              </a:ext>
              <a:ext uri="{C183D7F6-B498-43B3-948B-1728B52AA6E4}">
                <adec:decorative xmlns:adec="http://schemas.microsoft.com/office/drawing/2017/decorative" val="1"/>
              </a:ext>
            </a:extLst>
          </p:cNvPr>
          <p:cNvSpPr>
            <a:spLocks noChangeAspect="1"/>
          </p:cNvSpPr>
          <p:nvPr/>
        </p:nvSpPr>
        <p:spPr>
          <a:xfrm>
            <a:off x="2405791" y="3859291"/>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113" normalizeH="0" baseline="0" noProof="0" dirty="0">
              <a:ln>
                <a:noFill/>
              </a:ln>
              <a:solidFill>
                <a:srgbClr val="FFFFFF"/>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0ACB35B0-AAE2-E64F-BB8F-21DE6BE286E8}"/>
              </a:ext>
            </a:extLst>
          </p:cNvPr>
          <p:cNvSpPr txBox="1"/>
          <p:nvPr/>
        </p:nvSpPr>
        <p:spPr>
          <a:xfrm>
            <a:off x="1566969" y="3154654"/>
            <a:ext cx="26260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MANAGEMENT &amp; TECHNICAL ASSISTANCE</a:t>
            </a:r>
          </a:p>
        </p:txBody>
      </p:sp>
      <p:sp>
        <p:nvSpPr>
          <p:cNvPr id="26" name="TextBox 25">
            <a:extLst>
              <a:ext uri="{FF2B5EF4-FFF2-40B4-BE49-F238E27FC236}">
                <a16:creationId xmlns:a16="http://schemas.microsoft.com/office/drawing/2014/main" id="{D0056669-0460-614D-8BDD-1160AB0B45DC}"/>
              </a:ext>
            </a:extLst>
          </p:cNvPr>
          <p:cNvSpPr txBox="1"/>
          <p:nvPr/>
        </p:nvSpPr>
        <p:spPr>
          <a:xfrm>
            <a:off x="5231529" y="3145538"/>
            <a:ext cx="16761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FINANCIAL ASSISTANCE</a:t>
            </a:r>
          </a:p>
        </p:txBody>
      </p:sp>
      <p:sp>
        <p:nvSpPr>
          <p:cNvPr id="34" name="TextBox 33">
            <a:extLst>
              <a:ext uri="{FF2B5EF4-FFF2-40B4-BE49-F238E27FC236}">
                <a16:creationId xmlns:a16="http://schemas.microsoft.com/office/drawing/2014/main" id="{2D4F8CBC-3E4A-5848-BFB2-F490AA537432}"/>
              </a:ext>
            </a:extLst>
          </p:cNvPr>
          <p:cNvSpPr txBox="1"/>
          <p:nvPr/>
        </p:nvSpPr>
        <p:spPr>
          <a:xfrm>
            <a:off x="4758162" y="5181218"/>
            <a:ext cx="26756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BUSINESS DEVELOPMENT ASSISTANCE</a:t>
            </a:r>
          </a:p>
        </p:txBody>
      </p:sp>
      <p:sp>
        <p:nvSpPr>
          <p:cNvPr id="35" name="TextBox 34">
            <a:extLst>
              <a:ext uri="{FF2B5EF4-FFF2-40B4-BE49-F238E27FC236}">
                <a16:creationId xmlns:a16="http://schemas.microsoft.com/office/drawing/2014/main" id="{762267AB-DCA9-C241-8D31-E5ACBD4DC174}"/>
              </a:ext>
            </a:extLst>
          </p:cNvPr>
          <p:cNvSpPr txBox="1"/>
          <p:nvPr/>
        </p:nvSpPr>
        <p:spPr>
          <a:xfrm>
            <a:off x="8097611" y="3146475"/>
            <a:ext cx="20718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CONTRACTING ASSISTANCE</a:t>
            </a:r>
          </a:p>
        </p:txBody>
      </p:sp>
      <p:pic>
        <p:nvPicPr>
          <p:cNvPr id="37" name="Picture 36">
            <a:extLst>
              <a:ext uri="{FF2B5EF4-FFF2-40B4-BE49-F238E27FC236}">
                <a16:creationId xmlns:a16="http://schemas.microsoft.com/office/drawing/2014/main" id="{D7F4351C-3E3E-8944-84F8-1FF14A35DAF8}"/>
              </a:ext>
              <a:ext uri="{C183D7F6-B498-43B3-948B-1728B52AA6E4}">
                <adec:decorative xmlns:adec="http://schemas.microsoft.com/office/drawing/2017/decorative" val="1"/>
              </a:ext>
            </a:extLst>
          </p:cNvPr>
          <p:cNvPicPr>
            <a:picLocks noChangeAspect="1"/>
          </p:cNvPicPr>
          <p:nvPr/>
        </p:nvPicPr>
        <p:blipFill rotWithShape="1">
          <a:blip r:embed="rId3"/>
          <a:srcRect l="5890" r="5891" b="13847"/>
          <a:stretch/>
        </p:blipFill>
        <p:spPr>
          <a:xfrm>
            <a:off x="8729599" y="4082441"/>
            <a:ext cx="807922" cy="788987"/>
          </a:xfrm>
          <a:prstGeom prst="rect">
            <a:avLst/>
          </a:prstGeom>
        </p:spPr>
      </p:pic>
      <p:pic>
        <p:nvPicPr>
          <p:cNvPr id="5" name="Picture 4">
            <a:extLst>
              <a:ext uri="{FF2B5EF4-FFF2-40B4-BE49-F238E27FC236}">
                <a16:creationId xmlns:a16="http://schemas.microsoft.com/office/drawing/2014/main" id="{6DBD6689-B4B6-544F-BC44-779C5FEDCE67}"/>
              </a:ext>
              <a:ext uri="{C183D7F6-B498-43B3-948B-1728B52AA6E4}">
                <adec:decorative xmlns:adec="http://schemas.microsoft.com/office/drawing/2017/decorative" val="1"/>
              </a:ext>
            </a:extLst>
          </p:cNvPr>
          <p:cNvPicPr>
            <a:picLocks noChangeAspect="1"/>
          </p:cNvPicPr>
          <p:nvPr/>
        </p:nvPicPr>
        <p:blipFill rotWithShape="1">
          <a:blip r:embed="rId4"/>
          <a:srcRect l="7309" t="7006" r="8766" b="21161"/>
          <a:stretch/>
        </p:blipFill>
        <p:spPr>
          <a:xfrm>
            <a:off x="2492641" y="2051325"/>
            <a:ext cx="952824" cy="815537"/>
          </a:xfrm>
          <a:prstGeom prst="rect">
            <a:avLst/>
          </a:prstGeom>
        </p:spPr>
      </p:pic>
      <p:pic>
        <p:nvPicPr>
          <p:cNvPr id="7" name="Picture 6">
            <a:extLst>
              <a:ext uri="{FF2B5EF4-FFF2-40B4-BE49-F238E27FC236}">
                <a16:creationId xmlns:a16="http://schemas.microsoft.com/office/drawing/2014/main" id="{78B1547F-5FEE-B04F-80C5-86B7FEA57BFD}"/>
              </a:ext>
              <a:ext uri="{C183D7F6-B498-43B3-948B-1728B52AA6E4}">
                <adec:decorative xmlns:adec="http://schemas.microsoft.com/office/drawing/2017/decorative" val="1"/>
              </a:ext>
            </a:extLst>
          </p:cNvPr>
          <p:cNvPicPr>
            <a:picLocks noChangeAspect="1"/>
          </p:cNvPicPr>
          <p:nvPr/>
        </p:nvPicPr>
        <p:blipFill rotWithShape="1">
          <a:blip r:embed="rId5"/>
          <a:srcRect l="7308" t="11026" r="7308" b="24669"/>
          <a:stretch/>
        </p:blipFill>
        <p:spPr>
          <a:xfrm>
            <a:off x="5574914" y="2107069"/>
            <a:ext cx="952786" cy="717581"/>
          </a:xfrm>
          <a:prstGeom prst="rect">
            <a:avLst/>
          </a:prstGeom>
        </p:spPr>
      </p:pic>
      <p:sp>
        <p:nvSpPr>
          <p:cNvPr id="20" name="Oval 19">
            <a:extLst>
              <a:ext uri="{FF2B5EF4-FFF2-40B4-BE49-F238E27FC236}">
                <a16:creationId xmlns:a16="http://schemas.microsoft.com/office/drawing/2014/main" id="{568348FC-8750-F948-B65B-CCC8D6F1239A}"/>
              </a:ext>
              <a:ext uri="{C183D7F6-B498-43B3-948B-1728B52AA6E4}">
                <adec:decorative xmlns:adec="http://schemas.microsoft.com/office/drawing/2017/decorative" val="1"/>
              </a:ext>
            </a:extLst>
          </p:cNvPr>
          <p:cNvSpPr>
            <a:spLocks noChangeAspect="1"/>
          </p:cNvSpPr>
          <p:nvPr/>
        </p:nvSpPr>
        <p:spPr>
          <a:xfrm>
            <a:off x="5443350" y="3879659"/>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113" normalizeH="0" baseline="0" noProof="0" dirty="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2194991-DAA0-F74D-A7B9-469B0995C533}"/>
              </a:ext>
            </a:extLst>
          </p:cNvPr>
          <p:cNvSpPr txBox="1"/>
          <p:nvPr/>
        </p:nvSpPr>
        <p:spPr>
          <a:xfrm>
            <a:off x="1670172" y="5181217"/>
            <a:ext cx="27765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INTERNATIONAL TRADE EDUCATION</a:t>
            </a:r>
          </a:p>
        </p:txBody>
      </p:sp>
      <p:sp>
        <p:nvSpPr>
          <p:cNvPr id="23" name="TextBox 22">
            <a:extLst>
              <a:ext uri="{FF2B5EF4-FFF2-40B4-BE49-F238E27FC236}">
                <a16:creationId xmlns:a16="http://schemas.microsoft.com/office/drawing/2014/main" id="{6D019DBC-92EC-8849-B2A5-79CBBBDD779E}"/>
              </a:ext>
            </a:extLst>
          </p:cNvPr>
          <p:cNvSpPr txBox="1"/>
          <p:nvPr/>
        </p:nvSpPr>
        <p:spPr>
          <a:xfrm>
            <a:off x="8097611" y="5186473"/>
            <a:ext cx="20718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ADMINISTRATIVE ASSISTANCE</a:t>
            </a:r>
          </a:p>
        </p:txBody>
      </p:sp>
      <p:pic>
        <p:nvPicPr>
          <p:cNvPr id="4" name="Picture 3">
            <a:extLst>
              <a:ext uri="{FF2B5EF4-FFF2-40B4-BE49-F238E27FC236}">
                <a16:creationId xmlns:a16="http://schemas.microsoft.com/office/drawing/2014/main" id="{16A4F444-0AF7-9142-ABB3-F4A2A342BE04}"/>
              </a:ext>
              <a:ext uri="{C183D7F6-B498-43B3-948B-1728B52AA6E4}">
                <adec:decorative xmlns:adec="http://schemas.microsoft.com/office/drawing/2017/decorative" val="1"/>
              </a:ext>
            </a:extLst>
          </p:cNvPr>
          <p:cNvPicPr>
            <a:picLocks noChangeAspect="1"/>
          </p:cNvPicPr>
          <p:nvPr/>
        </p:nvPicPr>
        <p:blipFill rotWithShape="1">
          <a:blip r:embed="rId6"/>
          <a:srcRect l="14734" t="11088" r="17935" b="16763"/>
          <a:stretch/>
        </p:blipFill>
        <p:spPr>
          <a:xfrm>
            <a:off x="8767660" y="2027750"/>
            <a:ext cx="805054" cy="862649"/>
          </a:xfrm>
          <a:prstGeom prst="rect">
            <a:avLst/>
          </a:prstGeom>
        </p:spPr>
      </p:pic>
      <p:pic>
        <p:nvPicPr>
          <p:cNvPr id="8" name="Picture 7">
            <a:extLst>
              <a:ext uri="{FF2B5EF4-FFF2-40B4-BE49-F238E27FC236}">
                <a16:creationId xmlns:a16="http://schemas.microsoft.com/office/drawing/2014/main" id="{804281FE-4DDB-9243-9BE0-540D43438FC2}"/>
              </a:ext>
              <a:ext uri="{C183D7F6-B498-43B3-948B-1728B52AA6E4}">
                <adec:decorative xmlns:adec="http://schemas.microsoft.com/office/drawing/2017/decorative" val="1"/>
              </a:ext>
            </a:extLst>
          </p:cNvPr>
          <p:cNvPicPr>
            <a:picLocks noChangeAspect="1"/>
          </p:cNvPicPr>
          <p:nvPr/>
        </p:nvPicPr>
        <p:blipFill rotWithShape="1">
          <a:blip r:embed="rId7"/>
          <a:srcRect l="14734" r="14523" b="16763"/>
          <a:stretch/>
        </p:blipFill>
        <p:spPr>
          <a:xfrm>
            <a:off x="2654481" y="4002629"/>
            <a:ext cx="819797" cy="964583"/>
          </a:xfrm>
          <a:prstGeom prst="rect">
            <a:avLst/>
          </a:prstGeom>
        </p:spPr>
      </p:pic>
      <p:pic>
        <p:nvPicPr>
          <p:cNvPr id="11" name="Picture 10">
            <a:extLst>
              <a:ext uri="{FF2B5EF4-FFF2-40B4-BE49-F238E27FC236}">
                <a16:creationId xmlns:a16="http://schemas.microsoft.com/office/drawing/2014/main" id="{1C2E943F-D946-734C-A901-4C2FF3240404}"/>
              </a:ext>
              <a:ext uri="{C183D7F6-B498-43B3-948B-1728B52AA6E4}">
                <adec:decorative xmlns:adec="http://schemas.microsoft.com/office/drawing/2017/decorative" val="1"/>
              </a:ext>
            </a:extLst>
          </p:cNvPr>
          <p:cNvPicPr>
            <a:picLocks noChangeAspect="1"/>
          </p:cNvPicPr>
          <p:nvPr/>
        </p:nvPicPr>
        <p:blipFill rotWithShape="1">
          <a:blip r:embed="rId8"/>
          <a:srcRect l="4524" r="3633" b="13462"/>
          <a:stretch/>
        </p:blipFill>
        <p:spPr>
          <a:xfrm>
            <a:off x="5694101" y="4150280"/>
            <a:ext cx="803801" cy="757358"/>
          </a:xfrm>
          <a:prstGeom prst="rect">
            <a:avLst/>
          </a:prstGeom>
        </p:spPr>
      </p:pic>
      <p:sp>
        <p:nvSpPr>
          <p:cNvPr id="24" name="Title 23">
            <a:extLst>
              <a:ext uri="{FF2B5EF4-FFF2-40B4-BE49-F238E27FC236}">
                <a16:creationId xmlns:a16="http://schemas.microsoft.com/office/drawing/2014/main" id="{1B4C7939-559D-9A40-8AAB-176CBEAFA8D6}"/>
              </a:ext>
            </a:extLst>
          </p:cNvPr>
          <p:cNvSpPr txBox="1">
            <a:spLocks noGrp="1"/>
          </p:cNvSpPr>
          <p:nvPr>
            <p:ph type="title" idx="4294967295"/>
          </p:nvPr>
        </p:nvSpPr>
        <p:spPr>
          <a:xfrm>
            <a:off x="3959755" y="597450"/>
            <a:ext cx="418310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CC0000">
                    <a:lumMod val="75000"/>
                  </a:srgbClr>
                </a:solidFill>
                <a:effectLst/>
                <a:uLnTx/>
                <a:uFillTx/>
                <a:latin typeface="Source Sans Pro" panose="020B0503030403020204" pitchFamily="34" charset="0"/>
                <a:ea typeface="Source Sans Pro" panose="020B0503030403020204" pitchFamily="34" charset="0"/>
                <a:cs typeface="+mn-cs"/>
              </a:rPr>
              <a:t>Mentor Protégé Program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CC0000">
                    <a:lumMod val="75000"/>
                  </a:srgbClr>
                </a:solidFill>
                <a:effectLst/>
                <a:uLnTx/>
                <a:uFillTx/>
                <a:latin typeface="Source Sans Pro" panose="020B0503030403020204" pitchFamily="34" charset="0"/>
                <a:ea typeface="Source Sans Pro" panose="020B0503030403020204" pitchFamily="34" charset="0"/>
                <a:cs typeface="+mn-cs"/>
              </a:rPr>
              <a:t>SUPPORT FROM MENTORS</a:t>
            </a:r>
          </a:p>
        </p:txBody>
      </p:sp>
      <p:sp>
        <p:nvSpPr>
          <p:cNvPr id="3" name="Slide Number Placeholder 2">
            <a:extLst>
              <a:ext uri="{FF2B5EF4-FFF2-40B4-BE49-F238E27FC236}">
                <a16:creationId xmlns:a16="http://schemas.microsoft.com/office/drawing/2014/main" id="{F6F031DA-CCE5-483F-9452-009CB86AEF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1CDB5-DECC-4A94-8D7D-DC48D525BC69}" type="slidenum">
              <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8132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6" grpId="0"/>
      <p:bldP spid="34" grpId="0"/>
      <p:bldP spid="35" grpId="0"/>
      <p:bldP spid="20" grpId="0" animBg="1"/>
      <p:bldP spid="21"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3BF3823-85CD-E048-B666-DB8C389E9A86}"/>
              </a:ext>
              <a:ext uri="{C183D7F6-B498-43B3-948B-1728B52AA6E4}">
                <adec:decorative xmlns:adec="http://schemas.microsoft.com/office/drawing/2017/decorative" val="1"/>
              </a:ext>
            </a:extLst>
          </p:cNvPr>
          <p:cNvSpPr/>
          <p:nvPr/>
        </p:nvSpPr>
        <p:spPr>
          <a:xfrm rot="5400000">
            <a:off x="2616983" y="2531811"/>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35" name="Freeform 34">
            <a:extLst>
              <a:ext uri="{FF2B5EF4-FFF2-40B4-BE49-F238E27FC236}">
                <a16:creationId xmlns:a16="http://schemas.microsoft.com/office/drawing/2014/main" id="{DCB28471-8E1E-FE49-AB1D-5EF2D009A53A}"/>
              </a:ext>
              <a:ext uri="{C183D7F6-B498-43B3-948B-1728B52AA6E4}">
                <adec:decorative xmlns:adec="http://schemas.microsoft.com/office/drawing/2017/decorative" val="1"/>
              </a:ext>
            </a:extLst>
          </p:cNvPr>
          <p:cNvSpPr/>
          <p:nvPr/>
        </p:nvSpPr>
        <p:spPr>
          <a:xfrm>
            <a:off x="1857292" y="210527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36" name="Freeform 35">
            <a:extLst>
              <a:ext uri="{FF2B5EF4-FFF2-40B4-BE49-F238E27FC236}">
                <a16:creationId xmlns:a16="http://schemas.microsoft.com/office/drawing/2014/main" id="{C1A3B187-59C2-C546-A564-0DC3B655D650}"/>
              </a:ext>
              <a:ext uri="{C183D7F6-B498-43B3-948B-1728B52AA6E4}">
                <adec:decorative xmlns:adec="http://schemas.microsoft.com/office/drawing/2017/decorative" val="1"/>
              </a:ext>
            </a:extLst>
          </p:cNvPr>
          <p:cNvSpPr/>
          <p:nvPr/>
        </p:nvSpPr>
        <p:spPr>
          <a:xfrm rot="5400000">
            <a:off x="3841627" y="3162040"/>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37" name="Freeform 36">
            <a:extLst>
              <a:ext uri="{FF2B5EF4-FFF2-40B4-BE49-F238E27FC236}">
                <a16:creationId xmlns:a16="http://schemas.microsoft.com/office/drawing/2014/main" id="{8C1C34C3-3F72-9642-B3C6-7A432E4596E0}"/>
              </a:ext>
              <a:ext uri="{C183D7F6-B498-43B3-948B-1728B52AA6E4}">
                <adec:decorative xmlns:adec="http://schemas.microsoft.com/office/drawing/2017/decorative" val="1"/>
              </a:ext>
            </a:extLst>
          </p:cNvPr>
          <p:cNvSpPr/>
          <p:nvPr/>
        </p:nvSpPr>
        <p:spPr>
          <a:xfrm>
            <a:off x="3081936" y="2735506"/>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38" name="Freeform 37">
            <a:extLst>
              <a:ext uri="{FF2B5EF4-FFF2-40B4-BE49-F238E27FC236}">
                <a16:creationId xmlns:a16="http://schemas.microsoft.com/office/drawing/2014/main" id="{9613503C-E490-C64A-A716-5B2CF33F10B4}"/>
              </a:ext>
              <a:ext uri="{C183D7F6-B498-43B3-948B-1728B52AA6E4}">
                <adec:decorative xmlns:adec="http://schemas.microsoft.com/office/drawing/2017/decorative" val="1"/>
              </a:ext>
            </a:extLst>
          </p:cNvPr>
          <p:cNvSpPr/>
          <p:nvPr/>
        </p:nvSpPr>
        <p:spPr>
          <a:xfrm rot="5400000">
            <a:off x="5066271" y="3792269"/>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39" name="Freeform 38">
            <a:extLst>
              <a:ext uri="{FF2B5EF4-FFF2-40B4-BE49-F238E27FC236}">
                <a16:creationId xmlns:a16="http://schemas.microsoft.com/office/drawing/2014/main" id="{40CFBE8A-E80E-BB46-B371-B5CA139E336E}"/>
              </a:ext>
              <a:ext uri="{C183D7F6-B498-43B3-948B-1728B52AA6E4}">
                <adec:decorative xmlns:adec="http://schemas.microsoft.com/office/drawing/2017/decorative" val="1"/>
              </a:ext>
            </a:extLst>
          </p:cNvPr>
          <p:cNvSpPr/>
          <p:nvPr/>
        </p:nvSpPr>
        <p:spPr>
          <a:xfrm>
            <a:off x="4306580" y="3365735"/>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40" name="Freeform 39">
            <a:extLst>
              <a:ext uri="{FF2B5EF4-FFF2-40B4-BE49-F238E27FC236}">
                <a16:creationId xmlns:a16="http://schemas.microsoft.com/office/drawing/2014/main" id="{1AB2713A-863A-6842-9D9D-192EA3E3C09E}"/>
              </a:ext>
              <a:ext uri="{C183D7F6-B498-43B3-948B-1728B52AA6E4}">
                <adec:decorative xmlns:adec="http://schemas.microsoft.com/office/drawing/2017/decorative" val="1"/>
              </a:ext>
            </a:extLst>
          </p:cNvPr>
          <p:cNvSpPr/>
          <p:nvPr/>
        </p:nvSpPr>
        <p:spPr>
          <a:xfrm rot="5400000">
            <a:off x="6281312" y="4422496"/>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41" name="Freeform 40">
            <a:extLst>
              <a:ext uri="{FF2B5EF4-FFF2-40B4-BE49-F238E27FC236}">
                <a16:creationId xmlns:a16="http://schemas.microsoft.com/office/drawing/2014/main" id="{002056BA-A103-524F-89FB-3CA47E2EDD5A}"/>
              </a:ext>
              <a:ext uri="{C183D7F6-B498-43B3-948B-1728B52AA6E4}">
                <adec:decorative xmlns:adec="http://schemas.microsoft.com/office/drawing/2017/decorative" val="1"/>
              </a:ext>
            </a:extLst>
          </p:cNvPr>
          <p:cNvSpPr/>
          <p:nvPr/>
        </p:nvSpPr>
        <p:spPr>
          <a:xfrm>
            <a:off x="5521621" y="3995961"/>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42" name="Freeform 41">
            <a:extLst>
              <a:ext uri="{FF2B5EF4-FFF2-40B4-BE49-F238E27FC236}">
                <a16:creationId xmlns:a16="http://schemas.microsoft.com/office/drawing/2014/main" id="{A59E8BD6-1134-6B4F-B13E-43DC3A43E0C4}"/>
              </a:ext>
              <a:ext uri="{C183D7F6-B498-43B3-948B-1728B52AA6E4}">
                <adec:decorative xmlns:adec="http://schemas.microsoft.com/office/drawing/2017/decorative" val="1"/>
              </a:ext>
            </a:extLst>
          </p:cNvPr>
          <p:cNvSpPr/>
          <p:nvPr/>
        </p:nvSpPr>
        <p:spPr>
          <a:xfrm rot="5400000">
            <a:off x="7505955" y="5052724"/>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43" name="Freeform 42">
            <a:extLst>
              <a:ext uri="{FF2B5EF4-FFF2-40B4-BE49-F238E27FC236}">
                <a16:creationId xmlns:a16="http://schemas.microsoft.com/office/drawing/2014/main" id="{8146466C-9A4C-2D46-AD22-2761939DE5E1}"/>
              </a:ext>
              <a:ext uri="{C183D7F6-B498-43B3-948B-1728B52AA6E4}">
                <adec:decorative xmlns:adec="http://schemas.microsoft.com/office/drawing/2017/decorative" val="1"/>
              </a:ext>
            </a:extLst>
          </p:cNvPr>
          <p:cNvSpPr/>
          <p:nvPr/>
        </p:nvSpPr>
        <p:spPr>
          <a:xfrm>
            <a:off x="6746265" y="4626186"/>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grpSp>
        <p:nvGrpSpPr>
          <p:cNvPr id="3" name="Group 2" descr="Step 1">
            <a:extLst>
              <a:ext uri="{FF2B5EF4-FFF2-40B4-BE49-F238E27FC236}">
                <a16:creationId xmlns:a16="http://schemas.microsoft.com/office/drawing/2014/main" id="{E450B2E9-5849-CE4D-B03B-D50506E58415}"/>
              </a:ext>
            </a:extLst>
          </p:cNvPr>
          <p:cNvGrpSpPr/>
          <p:nvPr/>
        </p:nvGrpSpPr>
        <p:grpSpPr>
          <a:xfrm>
            <a:off x="2900403" y="1652489"/>
            <a:ext cx="4014507" cy="516460"/>
            <a:chOff x="1835202" y="1060318"/>
            <a:chExt cx="5352676" cy="688614"/>
          </a:xfrm>
        </p:grpSpPr>
        <p:sp>
          <p:nvSpPr>
            <p:cNvPr id="44" name="Oval 43">
              <a:extLst>
                <a:ext uri="{FF2B5EF4-FFF2-40B4-BE49-F238E27FC236}">
                  <a16:creationId xmlns:a16="http://schemas.microsoft.com/office/drawing/2014/main" id="{43174B92-4FF0-7946-BE09-B6412240DAA5}"/>
                </a:ext>
              </a:extLst>
            </p:cNvPr>
            <p:cNvSpPr/>
            <p:nvPr/>
          </p:nvSpPr>
          <p:spPr>
            <a:xfrm>
              <a:off x="1835202" y="1279908"/>
              <a:ext cx="466164" cy="42031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39AD1FC4-7A53-D04F-B9E2-0B4715737DB9}"/>
                </a:ext>
              </a:extLst>
            </p:cNvPr>
            <p:cNvSpPr txBox="1"/>
            <p:nvPr/>
          </p:nvSpPr>
          <p:spPr>
            <a:xfrm>
              <a:off x="1906918" y="1194934"/>
              <a:ext cx="3406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cxnSp>
          <p:nvCxnSpPr>
            <p:cNvPr id="47" name="Straight Connector 46">
              <a:extLst>
                <a:ext uri="{FF2B5EF4-FFF2-40B4-BE49-F238E27FC236}">
                  <a16:creationId xmlns:a16="http://schemas.microsoft.com/office/drawing/2014/main" id="{CC555A9B-120F-8A44-A43B-77E383B76895}"/>
                </a:ext>
              </a:extLst>
            </p:cNvPr>
            <p:cNvCxnSpPr>
              <a:cxnSpLocks/>
            </p:cNvCxnSpPr>
            <p:nvPr/>
          </p:nvCxnSpPr>
          <p:spPr>
            <a:xfrm>
              <a:off x="2314182" y="1700225"/>
              <a:ext cx="4703616"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D72C659-196F-0D4C-9CBC-0234A3C8364E}"/>
                </a:ext>
              </a:extLst>
            </p:cNvPr>
            <p:cNvSpPr txBox="1"/>
            <p:nvPr/>
          </p:nvSpPr>
          <p:spPr>
            <a:xfrm>
              <a:off x="2347077" y="1060318"/>
              <a:ext cx="4840801" cy="677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SELECT YOUR MENTOR</a:t>
              </a:r>
            </a:p>
          </p:txBody>
        </p:sp>
      </p:grpSp>
      <p:sp>
        <p:nvSpPr>
          <p:cNvPr id="52" name="TextBox 51">
            <a:extLst>
              <a:ext uri="{FF2B5EF4-FFF2-40B4-BE49-F238E27FC236}">
                <a16:creationId xmlns:a16="http://schemas.microsoft.com/office/drawing/2014/main" id="{952BF588-DF6C-6948-A7FB-A73BBB633B16}"/>
              </a:ext>
            </a:extLst>
          </p:cNvPr>
          <p:cNvSpPr txBox="1"/>
          <p:nvPr/>
        </p:nvSpPr>
        <p:spPr>
          <a:xfrm>
            <a:off x="7715415" y="1262161"/>
            <a:ext cx="25549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81" name="Title 80">
            <a:extLst>
              <a:ext uri="{FF2B5EF4-FFF2-40B4-BE49-F238E27FC236}">
                <a16:creationId xmlns:a16="http://schemas.microsoft.com/office/drawing/2014/main" id="{5B4256F4-4582-7844-84C1-7D4AB108D904}"/>
              </a:ext>
            </a:extLst>
          </p:cNvPr>
          <p:cNvSpPr txBox="1">
            <a:spLocks noGrp="1"/>
          </p:cNvSpPr>
          <p:nvPr>
            <p:ph type="title" idx="4294967295"/>
          </p:nvPr>
        </p:nvSpPr>
        <p:spPr>
          <a:xfrm>
            <a:off x="1796681" y="1200922"/>
            <a:ext cx="2714141" cy="507831"/>
          </a:xfrm>
          <a:prstGeom prst="rect">
            <a:avLst/>
          </a:prstGeom>
          <a:solidFill>
            <a:schemeClr val="tx2">
              <a:alpha val="91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PREPARE AHEAD</a:t>
            </a:r>
          </a:p>
        </p:txBody>
      </p:sp>
      <p:sp>
        <p:nvSpPr>
          <p:cNvPr id="83" name="TextBox 82">
            <a:extLst>
              <a:ext uri="{FF2B5EF4-FFF2-40B4-BE49-F238E27FC236}">
                <a16:creationId xmlns:a16="http://schemas.microsoft.com/office/drawing/2014/main" id="{61853448-7095-CC4C-AC8D-263693201AA7}"/>
              </a:ext>
            </a:extLst>
          </p:cNvPr>
          <p:cNvSpPr txBox="1"/>
          <p:nvPr/>
        </p:nvSpPr>
        <p:spPr>
          <a:xfrm>
            <a:off x="7950388" y="4138942"/>
            <a:ext cx="2717612" cy="1361911"/>
          </a:xfrm>
          <a:prstGeom prst="rect">
            <a:avLst/>
          </a:prstGeom>
          <a:noFill/>
        </p:spPr>
        <p:txBody>
          <a:bodyPr wrap="square" rtlCol="0">
            <a:spAutoFit/>
          </a:bodyPr>
          <a:lstStyle/>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50" b="1" i="0" u="none" strike="noStrike" kern="1200" cap="none" spc="0" normalizeH="0" baseline="0" noProof="0" dirty="0">
                <a:ln>
                  <a:noFill/>
                </a:ln>
                <a:solidFill>
                  <a:srgbClr val="1B1E29"/>
                </a:solidFill>
                <a:effectLst/>
                <a:uLnTx/>
                <a:uFillTx/>
                <a:latin typeface="Calibri" panose="020F0502020204030204"/>
                <a:ea typeface="+mn-ea"/>
                <a:cs typeface="+mn-cs"/>
              </a:rPr>
              <a:t>15 DAYS FOR SCREENING</a:t>
            </a:r>
          </a:p>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50" b="1" i="0" u="none" strike="noStrike" kern="1200" cap="none" spc="0" normalizeH="0" baseline="0" noProof="0" dirty="0">
                <a:ln>
                  <a:noFill/>
                </a:ln>
                <a:solidFill>
                  <a:srgbClr val="1B1E29"/>
                </a:solidFill>
                <a:effectLst/>
                <a:uLnTx/>
                <a:uFillTx/>
                <a:latin typeface="Calibri" panose="020F0502020204030204"/>
                <a:ea typeface="+mn-ea"/>
                <a:cs typeface="+mn-cs"/>
              </a:rPr>
              <a:t>90 DAYS FOR PROCESSING</a:t>
            </a:r>
          </a:p>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50" b="1" i="0" u="none" strike="noStrike" kern="1200" cap="none" spc="0" normalizeH="0" baseline="0" noProof="0" dirty="0">
                <a:ln>
                  <a:noFill/>
                </a:ln>
                <a:solidFill>
                  <a:srgbClr val="1B1E29"/>
                </a:solidFill>
                <a:effectLst/>
                <a:uLnTx/>
                <a:uFillTx/>
                <a:latin typeface="Calibri" panose="020F0502020204030204"/>
                <a:ea typeface="+mn-ea"/>
                <a:cs typeface="+mn-cs"/>
              </a:rPr>
              <a:t>SUBMIT A CLEAN CASE</a:t>
            </a:r>
          </a:p>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50" b="1" i="0" u="none" strike="noStrike" kern="1200" cap="none" spc="0" normalizeH="0" baseline="0" noProof="0" dirty="0">
                <a:ln>
                  <a:noFill/>
                </a:ln>
                <a:solidFill>
                  <a:srgbClr val="1B1E29"/>
                </a:solidFill>
                <a:effectLst/>
                <a:uLnTx/>
                <a:uFillTx/>
                <a:latin typeface="Calibri" panose="020F0502020204030204"/>
                <a:ea typeface="+mn-ea"/>
                <a:cs typeface="+mn-cs"/>
              </a:rPr>
              <a:t>CONTACT US FOR RECONSIDERATIONS</a:t>
            </a:r>
          </a:p>
        </p:txBody>
      </p:sp>
      <p:grpSp>
        <p:nvGrpSpPr>
          <p:cNvPr id="46" name="Group 45" descr="Step 2&#10;">
            <a:extLst>
              <a:ext uri="{FF2B5EF4-FFF2-40B4-BE49-F238E27FC236}">
                <a16:creationId xmlns:a16="http://schemas.microsoft.com/office/drawing/2014/main" id="{1680B7D1-CDD4-7846-AED2-4C0822723BB0}"/>
              </a:ext>
            </a:extLst>
          </p:cNvPr>
          <p:cNvGrpSpPr/>
          <p:nvPr/>
        </p:nvGrpSpPr>
        <p:grpSpPr>
          <a:xfrm>
            <a:off x="4126914" y="2269933"/>
            <a:ext cx="7269834" cy="923330"/>
            <a:chOff x="1835202" y="1060318"/>
            <a:chExt cx="9693111" cy="1231108"/>
          </a:xfrm>
        </p:grpSpPr>
        <p:sp>
          <p:nvSpPr>
            <p:cNvPr id="49" name="Oval 48">
              <a:extLst>
                <a:ext uri="{FF2B5EF4-FFF2-40B4-BE49-F238E27FC236}">
                  <a16:creationId xmlns:a16="http://schemas.microsoft.com/office/drawing/2014/main" id="{479FB7F6-A1D7-634D-B969-F2326628C8C8}"/>
                </a:ext>
              </a:extLst>
            </p:cNvPr>
            <p:cNvSpPr/>
            <p:nvPr/>
          </p:nvSpPr>
          <p:spPr>
            <a:xfrm>
              <a:off x="1835202" y="1279908"/>
              <a:ext cx="466164" cy="42031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0827DFB0-3653-FD4D-9B9D-1FC86EE68355}"/>
                </a:ext>
              </a:extLst>
            </p:cNvPr>
            <p:cNvSpPr txBox="1"/>
            <p:nvPr/>
          </p:nvSpPr>
          <p:spPr>
            <a:xfrm>
              <a:off x="1906918" y="1194934"/>
              <a:ext cx="3406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cxnSp>
          <p:nvCxnSpPr>
            <p:cNvPr id="59" name="Straight Connector 58">
              <a:extLst>
                <a:ext uri="{FF2B5EF4-FFF2-40B4-BE49-F238E27FC236}">
                  <a16:creationId xmlns:a16="http://schemas.microsoft.com/office/drawing/2014/main" id="{97123968-75BD-C549-BB20-5963130A8432}"/>
                </a:ext>
              </a:extLst>
            </p:cNvPr>
            <p:cNvCxnSpPr>
              <a:cxnSpLocks/>
            </p:cNvCxnSpPr>
            <p:nvPr/>
          </p:nvCxnSpPr>
          <p:spPr>
            <a:xfrm>
              <a:off x="2314182" y="1700225"/>
              <a:ext cx="4703616"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B760875-E417-1846-8FCD-16ACAB9E9101}"/>
                </a:ext>
              </a:extLst>
            </p:cNvPr>
            <p:cNvSpPr txBox="1"/>
            <p:nvPr/>
          </p:nvSpPr>
          <p:spPr>
            <a:xfrm>
              <a:off x="2347075" y="1060318"/>
              <a:ext cx="9181238" cy="1231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REGISTER IN SAM &amp; COMPLETE SBA’s ONLINE TUTORIAL (BOTH COMPANIES) </a:t>
              </a:r>
            </a:p>
          </p:txBody>
        </p:sp>
      </p:grpSp>
      <p:grpSp>
        <p:nvGrpSpPr>
          <p:cNvPr id="61" name="Group 60" descr="Step 3">
            <a:extLst>
              <a:ext uri="{FF2B5EF4-FFF2-40B4-BE49-F238E27FC236}">
                <a16:creationId xmlns:a16="http://schemas.microsoft.com/office/drawing/2014/main" id="{A17BAF46-8B25-1D47-B39A-6F5F6BA0DC1D}"/>
              </a:ext>
            </a:extLst>
          </p:cNvPr>
          <p:cNvGrpSpPr/>
          <p:nvPr/>
        </p:nvGrpSpPr>
        <p:grpSpPr>
          <a:xfrm>
            <a:off x="5379935" y="3078099"/>
            <a:ext cx="4518166" cy="507831"/>
            <a:chOff x="1835202" y="1212669"/>
            <a:chExt cx="5594722" cy="677109"/>
          </a:xfrm>
        </p:grpSpPr>
        <p:sp>
          <p:nvSpPr>
            <p:cNvPr id="62" name="Oval 61">
              <a:extLst>
                <a:ext uri="{FF2B5EF4-FFF2-40B4-BE49-F238E27FC236}">
                  <a16:creationId xmlns:a16="http://schemas.microsoft.com/office/drawing/2014/main" id="{48A94785-4C41-274F-9ECC-C16F53AD4F12}"/>
                </a:ext>
              </a:extLst>
            </p:cNvPr>
            <p:cNvSpPr/>
            <p:nvPr/>
          </p:nvSpPr>
          <p:spPr>
            <a:xfrm>
              <a:off x="1835202" y="1279908"/>
              <a:ext cx="466164" cy="42031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90356999-D2C0-F748-8A12-42D1DA8C5666}"/>
                </a:ext>
              </a:extLst>
            </p:cNvPr>
            <p:cNvSpPr txBox="1"/>
            <p:nvPr/>
          </p:nvSpPr>
          <p:spPr>
            <a:xfrm>
              <a:off x="1880201" y="1245110"/>
              <a:ext cx="33078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cxnSp>
          <p:nvCxnSpPr>
            <p:cNvPr id="64" name="Straight Connector 63">
              <a:extLst>
                <a:ext uri="{FF2B5EF4-FFF2-40B4-BE49-F238E27FC236}">
                  <a16:creationId xmlns:a16="http://schemas.microsoft.com/office/drawing/2014/main" id="{264601B9-640E-EB44-8BF3-2CA16691D714}"/>
                </a:ext>
              </a:extLst>
            </p:cNvPr>
            <p:cNvCxnSpPr>
              <a:cxnSpLocks/>
            </p:cNvCxnSpPr>
            <p:nvPr/>
          </p:nvCxnSpPr>
          <p:spPr>
            <a:xfrm>
              <a:off x="2314182" y="1700225"/>
              <a:ext cx="4703616"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524D4B3-1745-C342-BF3E-6940E46E9A44}"/>
                </a:ext>
              </a:extLst>
            </p:cNvPr>
            <p:cNvSpPr txBox="1"/>
            <p:nvPr/>
          </p:nvSpPr>
          <p:spPr>
            <a:xfrm>
              <a:off x="2259577" y="1212669"/>
              <a:ext cx="5170347" cy="677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APPLY THROUGH CERTIFY</a:t>
              </a:r>
            </a:p>
          </p:txBody>
        </p:sp>
      </p:grpSp>
      <p:grpSp>
        <p:nvGrpSpPr>
          <p:cNvPr id="66" name="Group 65" descr="Step 4">
            <a:extLst>
              <a:ext uri="{FF2B5EF4-FFF2-40B4-BE49-F238E27FC236}">
                <a16:creationId xmlns:a16="http://schemas.microsoft.com/office/drawing/2014/main" id="{6F045704-3B7F-424E-9B28-B07CD17762B7}"/>
              </a:ext>
            </a:extLst>
          </p:cNvPr>
          <p:cNvGrpSpPr/>
          <p:nvPr/>
        </p:nvGrpSpPr>
        <p:grpSpPr>
          <a:xfrm>
            <a:off x="6596425" y="3555765"/>
            <a:ext cx="3936902" cy="516460"/>
            <a:chOff x="1835202" y="1060318"/>
            <a:chExt cx="5249202" cy="688614"/>
          </a:xfrm>
        </p:grpSpPr>
        <p:sp>
          <p:nvSpPr>
            <p:cNvPr id="75" name="Oval 74">
              <a:extLst>
                <a:ext uri="{FF2B5EF4-FFF2-40B4-BE49-F238E27FC236}">
                  <a16:creationId xmlns:a16="http://schemas.microsoft.com/office/drawing/2014/main" id="{8F57E955-7077-A54E-9865-0C7DEDBB8B11}"/>
                </a:ext>
              </a:extLst>
            </p:cNvPr>
            <p:cNvSpPr/>
            <p:nvPr/>
          </p:nvSpPr>
          <p:spPr>
            <a:xfrm>
              <a:off x="1835202" y="1279908"/>
              <a:ext cx="466164" cy="42031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6386E993-DB4F-8C4D-A56D-64B592990A00}"/>
                </a:ext>
              </a:extLst>
            </p:cNvPr>
            <p:cNvSpPr txBox="1"/>
            <p:nvPr/>
          </p:nvSpPr>
          <p:spPr>
            <a:xfrm>
              <a:off x="1906918" y="1194934"/>
              <a:ext cx="3406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Calibri" panose="020F0502020204030204"/>
                  <a:ea typeface="+mn-ea"/>
                  <a:cs typeface="+mn-cs"/>
                </a:rPr>
                <a:t>4</a:t>
              </a:r>
            </a:p>
          </p:txBody>
        </p:sp>
        <p:cxnSp>
          <p:nvCxnSpPr>
            <p:cNvPr id="77" name="Straight Connector 76">
              <a:extLst>
                <a:ext uri="{FF2B5EF4-FFF2-40B4-BE49-F238E27FC236}">
                  <a16:creationId xmlns:a16="http://schemas.microsoft.com/office/drawing/2014/main" id="{287D3A62-5708-C64B-88F4-BF9C495EE499}"/>
                </a:ext>
              </a:extLst>
            </p:cNvPr>
            <p:cNvCxnSpPr>
              <a:cxnSpLocks/>
            </p:cNvCxnSpPr>
            <p:nvPr/>
          </p:nvCxnSpPr>
          <p:spPr>
            <a:xfrm>
              <a:off x="2314182" y="1700225"/>
              <a:ext cx="4703616"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71A81186-DBAC-A749-B5B2-96D5B9AE53EF}"/>
                </a:ext>
              </a:extLst>
            </p:cNvPr>
            <p:cNvSpPr txBox="1"/>
            <p:nvPr/>
          </p:nvSpPr>
          <p:spPr>
            <a:xfrm>
              <a:off x="2347077" y="1060318"/>
              <a:ext cx="4737327" cy="677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ALLOW  105+ DAYS</a:t>
              </a:r>
            </a:p>
          </p:txBody>
        </p:sp>
      </p:grpSp>
      <p:grpSp>
        <p:nvGrpSpPr>
          <p:cNvPr id="5" name="Group 4" descr="Step 5">
            <a:extLst>
              <a:ext uri="{FF2B5EF4-FFF2-40B4-BE49-F238E27FC236}">
                <a16:creationId xmlns:a16="http://schemas.microsoft.com/office/drawing/2014/main" id="{C354ECCF-AD24-2148-A9B4-6C5E99B83702}"/>
              </a:ext>
            </a:extLst>
          </p:cNvPr>
          <p:cNvGrpSpPr/>
          <p:nvPr/>
        </p:nvGrpSpPr>
        <p:grpSpPr>
          <a:xfrm>
            <a:off x="2082176" y="4126498"/>
            <a:ext cx="5225405" cy="933529"/>
            <a:chOff x="744234" y="4511398"/>
            <a:chExt cx="4213716" cy="1244705"/>
          </a:xfrm>
        </p:grpSpPr>
        <p:cxnSp>
          <p:nvCxnSpPr>
            <p:cNvPr id="84" name="Straight Connector 83">
              <a:extLst>
                <a:ext uri="{FF2B5EF4-FFF2-40B4-BE49-F238E27FC236}">
                  <a16:creationId xmlns:a16="http://schemas.microsoft.com/office/drawing/2014/main" id="{B7E36F93-9B4D-4E43-A6A4-A2BE6C2F2B65}"/>
                </a:ext>
              </a:extLst>
            </p:cNvPr>
            <p:cNvCxnSpPr>
              <a:cxnSpLocks/>
            </p:cNvCxnSpPr>
            <p:nvPr/>
          </p:nvCxnSpPr>
          <p:spPr>
            <a:xfrm>
              <a:off x="1248818" y="5682795"/>
              <a:ext cx="3694576" cy="1662"/>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8F7D016-48DA-3041-B403-F4414ABE2FFC}"/>
                </a:ext>
              </a:extLst>
            </p:cNvPr>
            <p:cNvSpPr txBox="1"/>
            <p:nvPr/>
          </p:nvSpPr>
          <p:spPr>
            <a:xfrm>
              <a:off x="1263374" y="4511398"/>
              <a:ext cx="3694576"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rPr>
                <a:t>REMAIN RESPONSIVE</a:t>
              </a:r>
            </a:p>
          </p:txBody>
        </p:sp>
        <p:sp>
          <p:nvSpPr>
            <p:cNvPr id="86" name="Oval 85">
              <a:extLst>
                <a:ext uri="{FF2B5EF4-FFF2-40B4-BE49-F238E27FC236}">
                  <a16:creationId xmlns:a16="http://schemas.microsoft.com/office/drawing/2014/main" id="{2E1017B9-985E-8345-9E98-725B4BCBAD1F}"/>
                </a:ext>
              </a:extLst>
            </p:cNvPr>
            <p:cNvSpPr/>
            <p:nvPr/>
          </p:nvSpPr>
          <p:spPr>
            <a:xfrm>
              <a:off x="744234" y="5202105"/>
              <a:ext cx="296472" cy="50529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80D8A9A9-1AD4-1F4D-A613-8440A6E2F7C1}"/>
                </a:ext>
              </a:extLst>
            </p:cNvPr>
            <p:cNvSpPr txBox="1"/>
            <p:nvPr/>
          </p:nvSpPr>
          <p:spPr>
            <a:xfrm>
              <a:off x="815950" y="5202106"/>
              <a:ext cx="224757" cy="553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Calibri" panose="020F0502020204030204"/>
                  <a:ea typeface="+mn-ea"/>
                  <a:cs typeface="+mn-cs"/>
                </a:rPr>
                <a:t>5</a:t>
              </a:r>
            </a:p>
          </p:txBody>
        </p:sp>
      </p:grpSp>
      <p:sp>
        <p:nvSpPr>
          <p:cNvPr id="101" name="Freeform 32">
            <a:extLst>
              <a:ext uri="{FF2B5EF4-FFF2-40B4-BE49-F238E27FC236}">
                <a16:creationId xmlns:a16="http://schemas.microsoft.com/office/drawing/2014/main" id="{13BE39F1-4DDF-45D6-91A6-35FF0BE8FC36}"/>
              </a:ext>
              <a:ext uri="{C183D7F6-B498-43B3-948B-1728B52AA6E4}">
                <adec:decorative xmlns:adec="http://schemas.microsoft.com/office/drawing/2017/decorative" val="1"/>
              </a:ext>
            </a:extLst>
          </p:cNvPr>
          <p:cNvSpPr/>
          <p:nvPr/>
        </p:nvSpPr>
        <p:spPr>
          <a:xfrm rot="5400000">
            <a:off x="2616983" y="2531812"/>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02" name="Freeform 34">
            <a:extLst>
              <a:ext uri="{FF2B5EF4-FFF2-40B4-BE49-F238E27FC236}">
                <a16:creationId xmlns:a16="http://schemas.microsoft.com/office/drawing/2014/main" id="{96CF1B66-F117-47D0-960B-60CF3433DE91}"/>
              </a:ext>
              <a:ext uri="{C183D7F6-B498-43B3-948B-1728B52AA6E4}">
                <adec:decorative xmlns:adec="http://schemas.microsoft.com/office/drawing/2017/decorative" val="1"/>
              </a:ext>
            </a:extLst>
          </p:cNvPr>
          <p:cNvSpPr/>
          <p:nvPr/>
        </p:nvSpPr>
        <p:spPr>
          <a:xfrm>
            <a:off x="1857292" y="2105278"/>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03" name="Freeform 35">
            <a:extLst>
              <a:ext uri="{FF2B5EF4-FFF2-40B4-BE49-F238E27FC236}">
                <a16:creationId xmlns:a16="http://schemas.microsoft.com/office/drawing/2014/main" id="{E58CDCAE-5962-4BEE-952B-F15D38AC9A74}"/>
              </a:ext>
              <a:ext uri="{C183D7F6-B498-43B3-948B-1728B52AA6E4}">
                <adec:decorative xmlns:adec="http://schemas.microsoft.com/office/drawing/2017/decorative" val="1"/>
              </a:ext>
            </a:extLst>
          </p:cNvPr>
          <p:cNvSpPr/>
          <p:nvPr/>
        </p:nvSpPr>
        <p:spPr>
          <a:xfrm rot="5400000">
            <a:off x="3841627" y="3162040"/>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04" name="Freeform 36">
            <a:extLst>
              <a:ext uri="{FF2B5EF4-FFF2-40B4-BE49-F238E27FC236}">
                <a16:creationId xmlns:a16="http://schemas.microsoft.com/office/drawing/2014/main" id="{2B3495E6-BC18-44A8-B163-3D491B4B144C}"/>
              </a:ext>
              <a:ext uri="{C183D7F6-B498-43B3-948B-1728B52AA6E4}">
                <adec:decorative xmlns:adec="http://schemas.microsoft.com/office/drawing/2017/decorative" val="1"/>
              </a:ext>
            </a:extLst>
          </p:cNvPr>
          <p:cNvSpPr/>
          <p:nvPr/>
        </p:nvSpPr>
        <p:spPr>
          <a:xfrm>
            <a:off x="3081936" y="273550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05" name="Freeform 32">
            <a:extLst>
              <a:ext uri="{FF2B5EF4-FFF2-40B4-BE49-F238E27FC236}">
                <a16:creationId xmlns:a16="http://schemas.microsoft.com/office/drawing/2014/main" id="{BCB10C13-E01D-4974-88A2-819749DB4CC8}"/>
              </a:ext>
              <a:ext uri="{C183D7F6-B498-43B3-948B-1728B52AA6E4}">
                <adec:decorative xmlns:adec="http://schemas.microsoft.com/office/drawing/2017/decorative" val="1"/>
              </a:ext>
            </a:extLst>
          </p:cNvPr>
          <p:cNvSpPr/>
          <p:nvPr/>
        </p:nvSpPr>
        <p:spPr>
          <a:xfrm rot="5400000">
            <a:off x="2616983" y="2531812"/>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06" name="Freeform 34">
            <a:extLst>
              <a:ext uri="{FF2B5EF4-FFF2-40B4-BE49-F238E27FC236}">
                <a16:creationId xmlns:a16="http://schemas.microsoft.com/office/drawing/2014/main" id="{A7934A4A-B3BD-4617-B77F-696FE4504119}"/>
              </a:ext>
              <a:ext uri="{C183D7F6-B498-43B3-948B-1728B52AA6E4}">
                <adec:decorative xmlns:adec="http://schemas.microsoft.com/office/drawing/2017/decorative" val="1"/>
              </a:ext>
            </a:extLst>
          </p:cNvPr>
          <p:cNvSpPr/>
          <p:nvPr/>
        </p:nvSpPr>
        <p:spPr>
          <a:xfrm>
            <a:off x="1857292" y="2105279"/>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07" name="Freeform 37">
            <a:extLst>
              <a:ext uri="{FF2B5EF4-FFF2-40B4-BE49-F238E27FC236}">
                <a16:creationId xmlns:a16="http://schemas.microsoft.com/office/drawing/2014/main" id="{B2F31F8C-D6DA-4400-AC47-548F8A9B9833}"/>
              </a:ext>
              <a:ext uri="{C183D7F6-B498-43B3-948B-1728B52AA6E4}">
                <adec:decorative xmlns:adec="http://schemas.microsoft.com/office/drawing/2017/decorative" val="1"/>
              </a:ext>
            </a:extLst>
          </p:cNvPr>
          <p:cNvSpPr/>
          <p:nvPr/>
        </p:nvSpPr>
        <p:spPr>
          <a:xfrm rot="5400000">
            <a:off x="5066271" y="3792270"/>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08" name="Freeform 38">
            <a:extLst>
              <a:ext uri="{FF2B5EF4-FFF2-40B4-BE49-F238E27FC236}">
                <a16:creationId xmlns:a16="http://schemas.microsoft.com/office/drawing/2014/main" id="{F4400464-CDD6-45AE-9FD2-E505B316392C}"/>
              </a:ext>
              <a:ext uri="{C183D7F6-B498-43B3-948B-1728B52AA6E4}">
                <adec:decorative xmlns:adec="http://schemas.microsoft.com/office/drawing/2017/decorative" val="1"/>
              </a:ext>
            </a:extLst>
          </p:cNvPr>
          <p:cNvSpPr/>
          <p:nvPr/>
        </p:nvSpPr>
        <p:spPr>
          <a:xfrm>
            <a:off x="4306580" y="3365735"/>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09" name="Freeform 35">
            <a:extLst>
              <a:ext uri="{FF2B5EF4-FFF2-40B4-BE49-F238E27FC236}">
                <a16:creationId xmlns:a16="http://schemas.microsoft.com/office/drawing/2014/main" id="{294EAF7F-0B9D-4C93-B128-E74DBCC87BFE}"/>
              </a:ext>
              <a:ext uri="{C183D7F6-B498-43B3-948B-1728B52AA6E4}">
                <adec:decorative xmlns:adec="http://schemas.microsoft.com/office/drawing/2017/decorative" val="1"/>
              </a:ext>
            </a:extLst>
          </p:cNvPr>
          <p:cNvSpPr/>
          <p:nvPr/>
        </p:nvSpPr>
        <p:spPr>
          <a:xfrm rot="5400000">
            <a:off x="3841627" y="3162041"/>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0" name="Freeform 36">
            <a:extLst>
              <a:ext uri="{FF2B5EF4-FFF2-40B4-BE49-F238E27FC236}">
                <a16:creationId xmlns:a16="http://schemas.microsoft.com/office/drawing/2014/main" id="{409EDAB3-8098-4161-8B34-2831EEFB262E}"/>
              </a:ext>
              <a:ext uri="{C183D7F6-B498-43B3-948B-1728B52AA6E4}">
                <adec:decorative xmlns:adec="http://schemas.microsoft.com/office/drawing/2017/decorative" val="1"/>
              </a:ext>
            </a:extLst>
          </p:cNvPr>
          <p:cNvSpPr/>
          <p:nvPr/>
        </p:nvSpPr>
        <p:spPr>
          <a:xfrm>
            <a:off x="3081936" y="273550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1" name="Freeform 32">
            <a:extLst>
              <a:ext uri="{FF2B5EF4-FFF2-40B4-BE49-F238E27FC236}">
                <a16:creationId xmlns:a16="http://schemas.microsoft.com/office/drawing/2014/main" id="{930DD8D9-762A-4D9D-8DD9-7D99E8FC6E62}"/>
              </a:ext>
              <a:ext uri="{C183D7F6-B498-43B3-948B-1728B52AA6E4}">
                <adec:decorative xmlns:adec="http://schemas.microsoft.com/office/drawing/2017/decorative" val="1"/>
              </a:ext>
            </a:extLst>
          </p:cNvPr>
          <p:cNvSpPr/>
          <p:nvPr/>
        </p:nvSpPr>
        <p:spPr>
          <a:xfrm rot="5400000">
            <a:off x="2616983" y="2531813"/>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2" name="Freeform 34">
            <a:extLst>
              <a:ext uri="{FF2B5EF4-FFF2-40B4-BE49-F238E27FC236}">
                <a16:creationId xmlns:a16="http://schemas.microsoft.com/office/drawing/2014/main" id="{17EB3F14-F3A7-473E-A670-1D7B7DCBB900}"/>
              </a:ext>
              <a:ext uri="{C183D7F6-B498-43B3-948B-1728B52AA6E4}">
                <adec:decorative xmlns:adec="http://schemas.microsoft.com/office/drawing/2017/decorative" val="1"/>
              </a:ext>
            </a:extLst>
          </p:cNvPr>
          <p:cNvSpPr/>
          <p:nvPr/>
        </p:nvSpPr>
        <p:spPr>
          <a:xfrm>
            <a:off x="1857292" y="2105279"/>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3" name="Freeform 39">
            <a:extLst>
              <a:ext uri="{FF2B5EF4-FFF2-40B4-BE49-F238E27FC236}">
                <a16:creationId xmlns:a16="http://schemas.microsoft.com/office/drawing/2014/main" id="{093E9F98-0F20-4E7A-AE2E-93482E6907DD}"/>
              </a:ext>
              <a:ext uri="{C183D7F6-B498-43B3-948B-1728B52AA6E4}">
                <adec:decorative xmlns:adec="http://schemas.microsoft.com/office/drawing/2017/decorative" val="1"/>
              </a:ext>
            </a:extLst>
          </p:cNvPr>
          <p:cNvSpPr/>
          <p:nvPr/>
        </p:nvSpPr>
        <p:spPr>
          <a:xfrm rot="5400000">
            <a:off x="6281312" y="4422496"/>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4" name="Freeform 40">
            <a:extLst>
              <a:ext uri="{FF2B5EF4-FFF2-40B4-BE49-F238E27FC236}">
                <a16:creationId xmlns:a16="http://schemas.microsoft.com/office/drawing/2014/main" id="{3511F379-B644-4543-A4E9-607E5DEC564B}"/>
              </a:ext>
              <a:ext uri="{C183D7F6-B498-43B3-948B-1728B52AA6E4}">
                <adec:decorative xmlns:adec="http://schemas.microsoft.com/office/drawing/2017/decorative" val="1"/>
              </a:ext>
            </a:extLst>
          </p:cNvPr>
          <p:cNvSpPr/>
          <p:nvPr/>
        </p:nvSpPr>
        <p:spPr>
          <a:xfrm>
            <a:off x="5521621" y="3995962"/>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5" name="Freeform 37">
            <a:extLst>
              <a:ext uri="{FF2B5EF4-FFF2-40B4-BE49-F238E27FC236}">
                <a16:creationId xmlns:a16="http://schemas.microsoft.com/office/drawing/2014/main" id="{3237E378-DA8B-4633-B35A-1CD258484070}"/>
              </a:ext>
              <a:ext uri="{C183D7F6-B498-43B3-948B-1728B52AA6E4}">
                <adec:decorative xmlns:adec="http://schemas.microsoft.com/office/drawing/2017/decorative" val="1"/>
              </a:ext>
            </a:extLst>
          </p:cNvPr>
          <p:cNvSpPr/>
          <p:nvPr/>
        </p:nvSpPr>
        <p:spPr>
          <a:xfrm rot="5400000">
            <a:off x="5066271" y="3792271"/>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6" name="Freeform 38">
            <a:extLst>
              <a:ext uri="{FF2B5EF4-FFF2-40B4-BE49-F238E27FC236}">
                <a16:creationId xmlns:a16="http://schemas.microsoft.com/office/drawing/2014/main" id="{6F184AA6-94D6-45B1-811A-EE133DDC4855}"/>
              </a:ext>
              <a:ext uri="{C183D7F6-B498-43B3-948B-1728B52AA6E4}">
                <adec:decorative xmlns:adec="http://schemas.microsoft.com/office/drawing/2017/decorative" val="1"/>
              </a:ext>
            </a:extLst>
          </p:cNvPr>
          <p:cNvSpPr/>
          <p:nvPr/>
        </p:nvSpPr>
        <p:spPr>
          <a:xfrm>
            <a:off x="4306580" y="3365736"/>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7" name="Freeform 35">
            <a:extLst>
              <a:ext uri="{FF2B5EF4-FFF2-40B4-BE49-F238E27FC236}">
                <a16:creationId xmlns:a16="http://schemas.microsoft.com/office/drawing/2014/main" id="{BCFAE7C8-ADB8-4D19-98B6-F84A677DFC68}"/>
              </a:ext>
              <a:ext uri="{C183D7F6-B498-43B3-948B-1728B52AA6E4}">
                <adec:decorative xmlns:adec="http://schemas.microsoft.com/office/drawing/2017/decorative" val="1"/>
              </a:ext>
            </a:extLst>
          </p:cNvPr>
          <p:cNvSpPr/>
          <p:nvPr/>
        </p:nvSpPr>
        <p:spPr>
          <a:xfrm rot="5400000">
            <a:off x="3841627" y="3162042"/>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8" name="Freeform 36">
            <a:extLst>
              <a:ext uri="{FF2B5EF4-FFF2-40B4-BE49-F238E27FC236}">
                <a16:creationId xmlns:a16="http://schemas.microsoft.com/office/drawing/2014/main" id="{22831FD9-4ADC-4E6E-AA5C-500551CA041F}"/>
              </a:ext>
              <a:ext uri="{C183D7F6-B498-43B3-948B-1728B52AA6E4}">
                <adec:decorative xmlns:adec="http://schemas.microsoft.com/office/drawing/2017/decorative" val="1"/>
              </a:ext>
            </a:extLst>
          </p:cNvPr>
          <p:cNvSpPr/>
          <p:nvPr/>
        </p:nvSpPr>
        <p:spPr>
          <a:xfrm>
            <a:off x="3081936" y="2735508"/>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9" name="Freeform 32">
            <a:extLst>
              <a:ext uri="{FF2B5EF4-FFF2-40B4-BE49-F238E27FC236}">
                <a16:creationId xmlns:a16="http://schemas.microsoft.com/office/drawing/2014/main" id="{012D3682-4B73-44D9-BDEC-97ABB601A343}"/>
              </a:ext>
              <a:ext uri="{C183D7F6-B498-43B3-948B-1728B52AA6E4}">
                <adec:decorative xmlns:adec="http://schemas.microsoft.com/office/drawing/2017/decorative" val="1"/>
              </a:ext>
            </a:extLst>
          </p:cNvPr>
          <p:cNvSpPr/>
          <p:nvPr/>
        </p:nvSpPr>
        <p:spPr>
          <a:xfrm rot="5400000">
            <a:off x="2616983" y="2531814"/>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0" name="Freeform 34">
            <a:extLst>
              <a:ext uri="{FF2B5EF4-FFF2-40B4-BE49-F238E27FC236}">
                <a16:creationId xmlns:a16="http://schemas.microsoft.com/office/drawing/2014/main" id="{41BA8A44-566B-498F-BDDA-136EE2104D02}"/>
              </a:ext>
              <a:ext uri="{C183D7F6-B498-43B3-948B-1728B52AA6E4}">
                <adec:decorative xmlns:adec="http://schemas.microsoft.com/office/drawing/2017/decorative" val="1"/>
              </a:ext>
            </a:extLst>
          </p:cNvPr>
          <p:cNvSpPr/>
          <p:nvPr/>
        </p:nvSpPr>
        <p:spPr>
          <a:xfrm>
            <a:off x="1857292" y="2105280"/>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1" name="Freeform 41">
            <a:extLst>
              <a:ext uri="{FF2B5EF4-FFF2-40B4-BE49-F238E27FC236}">
                <a16:creationId xmlns:a16="http://schemas.microsoft.com/office/drawing/2014/main" id="{33EA5BA4-9BCF-41D9-999E-6301E1796F63}"/>
              </a:ext>
              <a:ext uri="{C183D7F6-B498-43B3-948B-1728B52AA6E4}">
                <adec:decorative xmlns:adec="http://schemas.microsoft.com/office/drawing/2017/decorative" val="1"/>
              </a:ext>
            </a:extLst>
          </p:cNvPr>
          <p:cNvSpPr/>
          <p:nvPr/>
        </p:nvSpPr>
        <p:spPr>
          <a:xfrm rot="5400000">
            <a:off x="7505955" y="5052724"/>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2" name="Freeform 42">
            <a:extLst>
              <a:ext uri="{FF2B5EF4-FFF2-40B4-BE49-F238E27FC236}">
                <a16:creationId xmlns:a16="http://schemas.microsoft.com/office/drawing/2014/main" id="{0B1D673A-964D-4732-A75A-146B2CDD75E9}"/>
              </a:ext>
              <a:ext uri="{C183D7F6-B498-43B3-948B-1728B52AA6E4}">
                <adec:decorative xmlns:adec="http://schemas.microsoft.com/office/drawing/2017/decorative" val="1"/>
              </a:ext>
            </a:extLst>
          </p:cNvPr>
          <p:cNvSpPr/>
          <p:nvPr/>
        </p:nvSpPr>
        <p:spPr>
          <a:xfrm>
            <a:off x="6746265" y="462618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3" name="Freeform 39">
            <a:extLst>
              <a:ext uri="{FF2B5EF4-FFF2-40B4-BE49-F238E27FC236}">
                <a16:creationId xmlns:a16="http://schemas.microsoft.com/office/drawing/2014/main" id="{D5427CB1-84FE-45D3-8652-726AC24DDD4B}"/>
              </a:ext>
              <a:ext uri="{C183D7F6-B498-43B3-948B-1728B52AA6E4}">
                <adec:decorative xmlns:adec="http://schemas.microsoft.com/office/drawing/2017/decorative" val="1"/>
              </a:ext>
            </a:extLst>
          </p:cNvPr>
          <p:cNvSpPr/>
          <p:nvPr/>
        </p:nvSpPr>
        <p:spPr>
          <a:xfrm rot="5400000">
            <a:off x="6281312" y="4422497"/>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4" name="Freeform 40">
            <a:extLst>
              <a:ext uri="{FF2B5EF4-FFF2-40B4-BE49-F238E27FC236}">
                <a16:creationId xmlns:a16="http://schemas.microsoft.com/office/drawing/2014/main" id="{773B1D08-F661-4D87-89A1-0408281280A5}"/>
              </a:ext>
              <a:ext uri="{C183D7F6-B498-43B3-948B-1728B52AA6E4}">
                <adec:decorative xmlns:adec="http://schemas.microsoft.com/office/drawing/2017/decorative" val="1"/>
              </a:ext>
            </a:extLst>
          </p:cNvPr>
          <p:cNvSpPr/>
          <p:nvPr/>
        </p:nvSpPr>
        <p:spPr>
          <a:xfrm>
            <a:off x="5521621" y="3995963"/>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5" name="Freeform 37">
            <a:extLst>
              <a:ext uri="{FF2B5EF4-FFF2-40B4-BE49-F238E27FC236}">
                <a16:creationId xmlns:a16="http://schemas.microsoft.com/office/drawing/2014/main" id="{6E3D3449-B3A5-4462-88E1-F16936EAC739}"/>
              </a:ext>
              <a:ext uri="{C183D7F6-B498-43B3-948B-1728B52AA6E4}">
                <adec:decorative xmlns:adec="http://schemas.microsoft.com/office/drawing/2017/decorative" val="1"/>
              </a:ext>
            </a:extLst>
          </p:cNvPr>
          <p:cNvSpPr/>
          <p:nvPr/>
        </p:nvSpPr>
        <p:spPr>
          <a:xfrm rot="5400000">
            <a:off x="5066271" y="3792271"/>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6" name="Freeform 38">
            <a:extLst>
              <a:ext uri="{FF2B5EF4-FFF2-40B4-BE49-F238E27FC236}">
                <a16:creationId xmlns:a16="http://schemas.microsoft.com/office/drawing/2014/main" id="{98AC99AA-3828-444E-9F71-C8CEF42B3B20}"/>
              </a:ext>
              <a:ext uri="{C183D7F6-B498-43B3-948B-1728B52AA6E4}">
                <adec:decorative xmlns:adec="http://schemas.microsoft.com/office/drawing/2017/decorative" val="1"/>
              </a:ext>
            </a:extLst>
          </p:cNvPr>
          <p:cNvSpPr/>
          <p:nvPr/>
        </p:nvSpPr>
        <p:spPr>
          <a:xfrm>
            <a:off x="4306580" y="336573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7" name="Freeform 35">
            <a:extLst>
              <a:ext uri="{FF2B5EF4-FFF2-40B4-BE49-F238E27FC236}">
                <a16:creationId xmlns:a16="http://schemas.microsoft.com/office/drawing/2014/main" id="{F0F2DEF8-0CB7-4535-A1FC-D6FD43DE6FE0}"/>
              </a:ext>
              <a:ext uri="{C183D7F6-B498-43B3-948B-1728B52AA6E4}">
                <adec:decorative xmlns:adec="http://schemas.microsoft.com/office/drawing/2017/decorative" val="1"/>
              </a:ext>
            </a:extLst>
          </p:cNvPr>
          <p:cNvSpPr/>
          <p:nvPr/>
        </p:nvSpPr>
        <p:spPr>
          <a:xfrm rot="5400000">
            <a:off x="3841627" y="3162043"/>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8" name="Freeform 36">
            <a:extLst>
              <a:ext uri="{FF2B5EF4-FFF2-40B4-BE49-F238E27FC236}">
                <a16:creationId xmlns:a16="http://schemas.microsoft.com/office/drawing/2014/main" id="{C0A4F600-D8D3-4AFD-8B0E-B804808B72C3}"/>
              </a:ext>
              <a:ext uri="{C183D7F6-B498-43B3-948B-1728B52AA6E4}">
                <adec:decorative xmlns:adec="http://schemas.microsoft.com/office/drawing/2017/decorative" val="1"/>
              </a:ext>
            </a:extLst>
          </p:cNvPr>
          <p:cNvSpPr/>
          <p:nvPr/>
        </p:nvSpPr>
        <p:spPr>
          <a:xfrm>
            <a:off x="3081936" y="2735509"/>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29" name="Freeform 32">
            <a:extLst>
              <a:ext uri="{FF2B5EF4-FFF2-40B4-BE49-F238E27FC236}">
                <a16:creationId xmlns:a16="http://schemas.microsoft.com/office/drawing/2014/main" id="{6B4E17CB-0467-4481-934B-CD4F85EE5BCF}"/>
              </a:ext>
              <a:ext uri="{C183D7F6-B498-43B3-948B-1728B52AA6E4}">
                <adec:decorative xmlns:adec="http://schemas.microsoft.com/office/drawing/2017/decorative" val="1"/>
              </a:ext>
            </a:extLst>
          </p:cNvPr>
          <p:cNvSpPr/>
          <p:nvPr/>
        </p:nvSpPr>
        <p:spPr>
          <a:xfrm rot="5400000">
            <a:off x="2616983" y="2531815"/>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30" name="Freeform 34">
            <a:extLst>
              <a:ext uri="{FF2B5EF4-FFF2-40B4-BE49-F238E27FC236}">
                <a16:creationId xmlns:a16="http://schemas.microsoft.com/office/drawing/2014/main" id="{EEFE5833-CF13-4487-BD96-27A65657EED1}"/>
              </a:ext>
              <a:ext uri="{C183D7F6-B498-43B3-948B-1728B52AA6E4}">
                <adec:decorative xmlns:adec="http://schemas.microsoft.com/office/drawing/2017/decorative" val="1"/>
              </a:ext>
            </a:extLst>
          </p:cNvPr>
          <p:cNvSpPr/>
          <p:nvPr/>
        </p:nvSpPr>
        <p:spPr>
          <a:xfrm>
            <a:off x="1857292" y="2105281"/>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31" name="TextBox 130">
            <a:extLst>
              <a:ext uri="{FF2B5EF4-FFF2-40B4-BE49-F238E27FC236}">
                <a16:creationId xmlns:a16="http://schemas.microsoft.com/office/drawing/2014/main" id="{00111B2E-E0CB-4F76-8103-B369894DDFA9}"/>
              </a:ext>
            </a:extLst>
          </p:cNvPr>
          <p:cNvSpPr txBox="1"/>
          <p:nvPr/>
        </p:nvSpPr>
        <p:spPr>
          <a:xfrm>
            <a:off x="2472539" y="4949379"/>
            <a:ext cx="2717612" cy="854080"/>
          </a:xfrm>
          <a:prstGeom prst="rect">
            <a:avLst/>
          </a:prstGeom>
          <a:noFill/>
        </p:spPr>
        <p:txBody>
          <a:bodyPr wrap="square" rtlCol="0">
            <a:spAutoFit/>
          </a:bodyPr>
          <a:lstStyle/>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50" b="1" i="0" u="none" strike="noStrike" kern="1200" cap="none" spc="0" normalizeH="0" baseline="0" noProof="0" dirty="0">
                <a:ln>
                  <a:noFill/>
                </a:ln>
                <a:solidFill>
                  <a:srgbClr val="1B1E29"/>
                </a:solidFill>
                <a:effectLst/>
                <a:uLnTx/>
                <a:uFillTx/>
                <a:latin typeface="Calibri" panose="020F0502020204030204"/>
                <a:ea typeface="+mn-ea"/>
                <a:cs typeface="+mn-cs"/>
              </a:rPr>
              <a:t>CHECK YOUR INBOX &amp; SPAM</a:t>
            </a:r>
          </a:p>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50" b="1" i="0" u="none" strike="noStrike" kern="1200" cap="none" spc="0" normalizeH="0" baseline="0" noProof="0" dirty="0">
                <a:ln>
                  <a:noFill/>
                </a:ln>
                <a:solidFill>
                  <a:srgbClr val="1B1E29"/>
                </a:solidFill>
                <a:effectLst/>
                <a:uLnTx/>
                <a:uFillTx/>
                <a:latin typeface="Calibri" panose="020F0502020204030204"/>
                <a:ea typeface="+mn-ea"/>
                <a:cs typeface="+mn-cs"/>
              </a:rPr>
              <a:t>RESPOND QUICKLY</a:t>
            </a:r>
          </a:p>
        </p:txBody>
      </p:sp>
      <p:sp>
        <p:nvSpPr>
          <p:cNvPr id="132" name="TextBox 131">
            <a:extLst>
              <a:ext uri="{FF2B5EF4-FFF2-40B4-BE49-F238E27FC236}">
                <a16:creationId xmlns:a16="http://schemas.microsoft.com/office/drawing/2014/main" id="{1403EB42-F834-434F-BAA2-C5B02261D522}"/>
              </a:ext>
            </a:extLst>
          </p:cNvPr>
          <p:cNvSpPr txBox="1"/>
          <p:nvPr/>
        </p:nvSpPr>
        <p:spPr>
          <a:xfrm>
            <a:off x="5253297" y="4972003"/>
            <a:ext cx="2717612" cy="854080"/>
          </a:xfrm>
          <a:prstGeom prst="rect">
            <a:avLst/>
          </a:prstGeom>
          <a:noFill/>
        </p:spPr>
        <p:txBody>
          <a:bodyPr wrap="square" rtlCol="0">
            <a:spAutoFit/>
          </a:bodyPr>
          <a:lstStyle/>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50" b="1" i="0" u="none" strike="noStrike" kern="1200" cap="none" spc="0" normalizeH="0" baseline="0" noProof="0" dirty="0">
                <a:ln>
                  <a:noFill/>
                </a:ln>
                <a:solidFill>
                  <a:srgbClr val="1B1E29"/>
                </a:solidFill>
                <a:effectLst/>
                <a:uLnTx/>
                <a:uFillTx/>
                <a:latin typeface="Calibri" panose="020F0502020204030204"/>
                <a:ea typeface="+mn-ea"/>
                <a:cs typeface="+mn-cs"/>
              </a:rPr>
              <a:t>RESPOND QUICKLY</a:t>
            </a:r>
          </a:p>
          <a:p>
            <a:pPr marL="257175" marR="0" lvl="0" indent="-2571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50" b="1" i="0" u="none" strike="noStrike" kern="1200" cap="none" spc="0" normalizeH="0" baseline="0" noProof="0" dirty="0">
                <a:ln>
                  <a:noFill/>
                </a:ln>
                <a:solidFill>
                  <a:srgbClr val="1B1E29"/>
                </a:solidFill>
                <a:effectLst/>
                <a:uLnTx/>
                <a:uFillTx/>
                <a:latin typeface="Calibri" panose="020F0502020204030204"/>
                <a:ea typeface="+mn-ea"/>
                <a:cs typeface="+mn-cs"/>
              </a:rPr>
              <a:t>CONTACT US FOR RECONSIDERATIONS</a:t>
            </a:r>
          </a:p>
        </p:txBody>
      </p:sp>
    </p:spTree>
    <p:extLst>
      <p:ext uri="{BB962C8B-B14F-4D97-AF65-F5344CB8AC3E}">
        <p14:creationId xmlns:p14="http://schemas.microsoft.com/office/powerpoint/2010/main" val="33631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31" grpId="0"/>
      <p:bldP spid="1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hevron 47">
            <a:extLst>
              <a:ext uri="{FF2B5EF4-FFF2-40B4-BE49-F238E27FC236}">
                <a16:creationId xmlns:a16="http://schemas.microsoft.com/office/drawing/2014/main" id="{EF62093C-5BB2-FA4F-A83D-B254514F0E76}"/>
              </a:ext>
              <a:ext uri="{C183D7F6-B498-43B3-948B-1728B52AA6E4}">
                <adec:decorative xmlns:adec="http://schemas.microsoft.com/office/drawing/2017/decorative" val="1"/>
              </a:ext>
            </a:extLst>
          </p:cNvPr>
          <p:cNvSpPr/>
          <p:nvPr/>
        </p:nvSpPr>
        <p:spPr>
          <a:xfrm rot="10800000">
            <a:off x="6875805" y="3310765"/>
            <a:ext cx="3489046" cy="1445972"/>
          </a:xfrm>
          <a:prstGeom prst="chevr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B1E29"/>
              </a:solidFill>
              <a:effectLst/>
              <a:uLnTx/>
              <a:uFillTx/>
              <a:latin typeface="Calibri" panose="020F0502020204030204"/>
              <a:ea typeface="+mn-ea"/>
              <a:cs typeface="+mn-cs"/>
            </a:endParaRPr>
          </a:p>
        </p:txBody>
      </p:sp>
      <p:sp>
        <p:nvSpPr>
          <p:cNvPr id="37" name="Chevron 36">
            <a:extLst>
              <a:ext uri="{FF2B5EF4-FFF2-40B4-BE49-F238E27FC236}">
                <a16:creationId xmlns:a16="http://schemas.microsoft.com/office/drawing/2014/main" id="{AB20436C-3A05-6B40-AFD9-34E9EDA02EC8}"/>
              </a:ext>
              <a:ext uri="{C183D7F6-B498-43B3-948B-1728B52AA6E4}">
                <adec:decorative xmlns:adec="http://schemas.microsoft.com/office/drawing/2017/decorative" val="1"/>
              </a:ext>
            </a:extLst>
          </p:cNvPr>
          <p:cNvSpPr/>
          <p:nvPr/>
        </p:nvSpPr>
        <p:spPr>
          <a:xfrm rot="10800000">
            <a:off x="2202016" y="4354008"/>
            <a:ext cx="4056913" cy="1141087"/>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B1E29"/>
              </a:solidFill>
              <a:effectLst/>
              <a:uLnTx/>
              <a:uFillTx/>
              <a:latin typeface="Calibri" panose="020F0502020204030204"/>
              <a:ea typeface="+mn-ea"/>
              <a:cs typeface="+mn-cs"/>
            </a:endParaRPr>
          </a:p>
        </p:txBody>
      </p:sp>
      <p:sp>
        <p:nvSpPr>
          <p:cNvPr id="36" name="Chevron 35">
            <a:extLst>
              <a:ext uri="{FF2B5EF4-FFF2-40B4-BE49-F238E27FC236}">
                <a16:creationId xmlns:a16="http://schemas.microsoft.com/office/drawing/2014/main" id="{2C8E51B9-147F-E949-82D8-67C957A45627}"/>
              </a:ext>
              <a:ext uri="{C183D7F6-B498-43B3-948B-1728B52AA6E4}">
                <adec:decorative xmlns:adec="http://schemas.microsoft.com/office/drawing/2017/decorative" val="1"/>
              </a:ext>
            </a:extLst>
          </p:cNvPr>
          <p:cNvSpPr/>
          <p:nvPr/>
        </p:nvSpPr>
        <p:spPr>
          <a:xfrm rot="10800000">
            <a:off x="2182025" y="3119519"/>
            <a:ext cx="4044652" cy="920264"/>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B1E29"/>
              </a:solidFill>
              <a:effectLst/>
              <a:uLnTx/>
              <a:uFillTx/>
              <a:latin typeface="Calibri" panose="020F0502020204030204"/>
              <a:ea typeface="+mn-ea"/>
              <a:cs typeface="+mn-cs"/>
            </a:endParaRPr>
          </a:p>
        </p:txBody>
      </p:sp>
      <p:sp>
        <p:nvSpPr>
          <p:cNvPr id="35" name="Chevron 34">
            <a:extLst>
              <a:ext uri="{FF2B5EF4-FFF2-40B4-BE49-F238E27FC236}">
                <a16:creationId xmlns:a16="http://schemas.microsoft.com/office/drawing/2014/main" id="{DAD442C9-2A50-144B-9097-4C91C1AC4052}"/>
              </a:ext>
              <a:ext uri="{C183D7F6-B498-43B3-948B-1728B52AA6E4}">
                <adec:decorative xmlns:adec="http://schemas.microsoft.com/office/drawing/2017/decorative" val="1"/>
              </a:ext>
            </a:extLst>
          </p:cNvPr>
          <p:cNvSpPr/>
          <p:nvPr/>
        </p:nvSpPr>
        <p:spPr>
          <a:xfrm rot="10800000">
            <a:off x="2200724" y="2234135"/>
            <a:ext cx="4044644" cy="574442"/>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B1E2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5153BF-B665-DA45-92CD-47BC7356497B}"/>
              </a:ext>
            </a:extLst>
          </p:cNvPr>
          <p:cNvSpPr>
            <a:spLocks noGrp="1"/>
          </p:cNvSpPr>
          <p:nvPr>
            <p:ph type="title"/>
          </p:nvPr>
        </p:nvSpPr>
        <p:spPr>
          <a:xfrm>
            <a:off x="2127546" y="1413583"/>
            <a:ext cx="3962401" cy="562888"/>
          </a:xfrm>
        </p:spPr>
        <p:txBody>
          <a:bodyPr>
            <a:normAutofit fontScale="90000"/>
          </a:bodyPr>
          <a:lstStyle/>
          <a:p>
            <a:r>
              <a:rPr lang="en-US" sz="3600" dirty="0">
                <a:solidFill>
                  <a:schemeClr val="tx2"/>
                </a:solidFill>
              </a:rPr>
              <a:t>PROTEGES MUST:</a:t>
            </a:r>
          </a:p>
        </p:txBody>
      </p:sp>
      <p:sp>
        <p:nvSpPr>
          <p:cNvPr id="14" name="TextBox 13">
            <a:extLst>
              <a:ext uri="{FF2B5EF4-FFF2-40B4-BE49-F238E27FC236}">
                <a16:creationId xmlns:a16="http://schemas.microsoft.com/office/drawing/2014/main" id="{087B7EAD-73B5-ED47-A25C-FEB7E8FEA669}"/>
              </a:ext>
            </a:extLst>
          </p:cNvPr>
          <p:cNvSpPr txBox="1"/>
          <p:nvPr/>
        </p:nvSpPr>
        <p:spPr>
          <a:xfrm>
            <a:off x="2874522" y="2304328"/>
            <a:ext cx="28522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Submit annual reports</a:t>
            </a:r>
          </a:p>
        </p:txBody>
      </p:sp>
      <p:sp>
        <p:nvSpPr>
          <p:cNvPr id="17" name="TextBox 16">
            <a:extLst>
              <a:ext uri="{FF2B5EF4-FFF2-40B4-BE49-F238E27FC236}">
                <a16:creationId xmlns:a16="http://schemas.microsoft.com/office/drawing/2014/main" id="{3B14EF58-9501-3143-850D-5A3CE03A6E74}"/>
              </a:ext>
            </a:extLst>
          </p:cNvPr>
          <p:cNvSpPr txBox="1"/>
          <p:nvPr/>
        </p:nvSpPr>
        <p:spPr>
          <a:xfrm>
            <a:off x="7484886" y="3362947"/>
            <a:ext cx="258206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Provide meaningful assistance, as described in agreement</a:t>
            </a:r>
          </a:p>
        </p:txBody>
      </p:sp>
      <p:sp>
        <p:nvSpPr>
          <p:cNvPr id="18" name="Title 1">
            <a:extLst>
              <a:ext uri="{FF2B5EF4-FFF2-40B4-BE49-F238E27FC236}">
                <a16:creationId xmlns:a16="http://schemas.microsoft.com/office/drawing/2014/main" id="{B443C356-4DD0-964C-9FCC-BC01CC901E52}"/>
              </a:ext>
            </a:extLst>
          </p:cNvPr>
          <p:cNvSpPr txBox="1">
            <a:spLocks/>
          </p:cNvSpPr>
          <p:nvPr/>
        </p:nvSpPr>
        <p:spPr>
          <a:xfrm>
            <a:off x="6740449" y="2234135"/>
            <a:ext cx="3962400" cy="704852"/>
          </a:xfrm>
          <a:prstGeom prst="rect">
            <a:avLst/>
          </a:prstGeom>
        </p:spPr>
        <p:txBody>
          <a:bodyPr vert="horz" lIns="68580" tIns="34290" rIns="68580" bIns="3429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75" normalizeH="0" baseline="0" noProof="0" dirty="0">
                <a:ln>
                  <a:noFill/>
                </a:ln>
                <a:solidFill>
                  <a:srgbClr val="CC0000">
                    <a:lumMod val="75000"/>
                  </a:srgbClr>
                </a:solidFill>
                <a:effectLst/>
                <a:uLnTx/>
                <a:uFillTx/>
                <a:latin typeface="Source Sans Pro" charset="0"/>
                <a:ea typeface="Source Sans Pro" charset="0"/>
              </a:rPr>
              <a:t>MENTORS MUST:</a:t>
            </a:r>
          </a:p>
        </p:txBody>
      </p:sp>
      <p:sp>
        <p:nvSpPr>
          <p:cNvPr id="15" name="TextBox 14">
            <a:extLst>
              <a:ext uri="{FF2B5EF4-FFF2-40B4-BE49-F238E27FC236}">
                <a16:creationId xmlns:a16="http://schemas.microsoft.com/office/drawing/2014/main" id="{33B76CC1-DA21-604B-9206-AF5943254FAF}"/>
              </a:ext>
            </a:extLst>
          </p:cNvPr>
          <p:cNvSpPr txBox="1"/>
          <p:nvPr/>
        </p:nvSpPr>
        <p:spPr>
          <a:xfrm>
            <a:off x="2677106" y="3221861"/>
            <a:ext cx="320969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Demonstrate material or developmental benefits </a:t>
            </a:r>
          </a:p>
        </p:txBody>
      </p:sp>
      <p:sp>
        <p:nvSpPr>
          <p:cNvPr id="16" name="TextBox 15">
            <a:extLst>
              <a:ext uri="{FF2B5EF4-FFF2-40B4-BE49-F238E27FC236}">
                <a16:creationId xmlns:a16="http://schemas.microsoft.com/office/drawing/2014/main" id="{C0FDFCC5-9FEE-2042-B8BB-ABC1C68FDA08}"/>
              </a:ext>
            </a:extLst>
          </p:cNvPr>
          <p:cNvSpPr txBox="1"/>
          <p:nvPr/>
        </p:nvSpPr>
        <p:spPr>
          <a:xfrm>
            <a:off x="2546530" y="4444125"/>
            <a:ext cx="3336006"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Submit quarterly financial reports and Certificate of Compliance for JV’s</a:t>
            </a:r>
          </a:p>
        </p:txBody>
      </p:sp>
      <p:cxnSp>
        <p:nvCxnSpPr>
          <p:cNvPr id="7" name="Straight Connector 6">
            <a:extLst>
              <a:ext uri="{FF2B5EF4-FFF2-40B4-BE49-F238E27FC236}">
                <a16:creationId xmlns:a16="http://schemas.microsoft.com/office/drawing/2014/main" id="{6B3C492E-DF93-754A-88C9-DF7435172EEE}"/>
              </a:ext>
              <a:ext uri="{C183D7F6-B498-43B3-948B-1728B52AA6E4}">
                <adec:decorative xmlns:adec="http://schemas.microsoft.com/office/drawing/2017/decorative" val="1"/>
              </a:ext>
            </a:extLst>
          </p:cNvPr>
          <p:cNvCxnSpPr>
            <a:cxnSpLocks/>
          </p:cNvCxnSpPr>
          <p:nvPr/>
        </p:nvCxnSpPr>
        <p:spPr>
          <a:xfrm>
            <a:off x="1945746" y="1634184"/>
            <a:ext cx="363598" cy="0"/>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314BB70-6D41-DC4F-BEC4-BA4C5DF88E62}"/>
              </a:ext>
              <a:ext uri="{C183D7F6-B498-43B3-948B-1728B52AA6E4}">
                <adec:decorative xmlns:adec="http://schemas.microsoft.com/office/drawing/2017/decorative" val="1"/>
              </a:ext>
            </a:extLst>
          </p:cNvPr>
          <p:cNvCxnSpPr>
            <a:cxnSpLocks/>
          </p:cNvCxnSpPr>
          <p:nvPr/>
        </p:nvCxnSpPr>
        <p:spPr>
          <a:xfrm>
            <a:off x="1962149" y="1616783"/>
            <a:ext cx="0" cy="3328727"/>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D38318-8685-5D45-B4DB-3A60F869B596}"/>
              </a:ext>
              <a:ext uri="{C183D7F6-B498-43B3-948B-1728B52AA6E4}">
                <adec:decorative xmlns:adec="http://schemas.microsoft.com/office/drawing/2017/decorative" val="1"/>
              </a:ext>
            </a:extLst>
          </p:cNvPr>
          <p:cNvCxnSpPr>
            <a:cxnSpLocks/>
          </p:cNvCxnSpPr>
          <p:nvPr/>
        </p:nvCxnSpPr>
        <p:spPr>
          <a:xfrm>
            <a:off x="1945746" y="2523587"/>
            <a:ext cx="236278" cy="0"/>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82387C-2671-8146-B91C-7FC800A9F6A7}"/>
              </a:ext>
              <a:ext uri="{C183D7F6-B498-43B3-948B-1728B52AA6E4}">
                <adec:decorative xmlns:adec="http://schemas.microsoft.com/office/drawing/2017/decorative" val="1"/>
              </a:ext>
            </a:extLst>
          </p:cNvPr>
          <p:cNvCxnSpPr>
            <a:cxnSpLocks/>
          </p:cNvCxnSpPr>
          <p:nvPr/>
        </p:nvCxnSpPr>
        <p:spPr>
          <a:xfrm>
            <a:off x="1945746" y="3546153"/>
            <a:ext cx="236278" cy="0"/>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083AC29-2747-F74D-9966-FE7B3DBDA4E8}"/>
              </a:ext>
              <a:ext uri="{C183D7F6-B498-43B3-948B-1728B52AA6E4}">
                <adec:decorative xmlns:adec="http://schemas.microsoft.com/office/drawing/2017/decorative" val="1"/>
              </a:ext>
            </a:extLst>
          </p:cNvPr>
          <p:cNvCxnSpPr>
            <a:cxnSpLocks/>
          </p:cNvCxnSpPr>
          <p:nvPr/>
        </p:nvCxnSpPr>
        <p:spPr>
          <a:xfrm>
            <a:off x="1945746" y="4945508"/>
            <a:ext cx="236278" cy="0"/>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66AE713-99F1-5442-96EF-08DCC3F23FC2}"/>
              </a:ext>
              <a:ext uri="{C183D7F6-B498-43B3-948B-1728B52AA6E4}">
                <adec:decorative xmlns:adec="http://schemas.microsoft.com/office/drawing/2017/decorative" val="1"/>
              </a:ext>
            </a:extLst>
          </p:cNvPr>
          <p:cNvCxnSpPr>
            <a:cxnSpLocks/>
          </p:cNvCxnSpPr>
          <p:nvPr/>
        </p:nvCxnSpPr>
        <p:spPr>
          <a:xfrm>
            <a:off x="6648908" y="2507273"/>
            <a:ext cx="379643" cy="0"/>
          </a:xfrm>
          <a:prstGeom prst="line">
            <a:avLst/>
          </a:prstGeom>
          <a:ln w="444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196745-4D1B-EA4F-9D27-5224EA241531}"/>
              </a:ext>
              <a:ext uri="{C183D7F6-B498-43B3-948B-1728B52AA6E4}">
                <adec:decorative xmlns:adec="http://schemas.microsoft.com/office/drawing/2017/decorative" val="1"/>
              </a:ext>
            </a:extLst>
          </p:cNvPr>
          <p:cNvCxnSpPr>
            <a:cxnSpLocks/>
          </p:cNvCxnSpPr>
          <p:nvPr/>
        </p:nvCxnSpPr>
        <p:spPr>
          <a:xfrm>
            <a:off x="6660995" y="2492144"/>
            <a:ext cx="0" cy="1547640"/>
          </a:xfrm>
          <a:prstGeom prst="line">
            <a:avLst/>
          </a:prstGeom>
          <a:ln w="444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74FD22-3692-A94A-AD9A-624E040B3EF6}"/>
              </a:ext>
              <a:ext uri="{C183D7F6-B498-43B3-948B-1728B52AA6E4}">
                <adec:decorative xmlns:adec="http://schemas.microsoft.com/office/drawing/2017/decorative" val="1"/>
              </a:ext>
            </a:extLst>
          </p:cNvPr>
          <p:cNvCxnSpPr>
            <a:cxnSpLocks/>
          </p:cNvCxnSpPr>
          <p:nvPr/>
        </p:nvCxnSpPr>
        <p:spPr>
          <a:xfrm>
            <a:off x="6648134" y="4033848"/>
            <a:ext cx="219875" cy="0"/>
          </a:xfrm>
          <a:prstGeom prst="line">
            <a:avLst/>
          </a:prstGeom>
          <a:ln w="444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3DA048E-5E8F-4D59-B8BC-41A9B79A6A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49152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7" grpId="0" animBg="1"/>
      <p:bldP spid="36" grpId="0" animBg="1"/>
      <p:bldP spid="35" grpId="0" animBg="1"/>
      <p:bldP spid="14" grpId="0"/>
      <p:bldP spid="17"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89AB-40FE-F348-8116-0CFE90DBAD97}"/>
              </a:ext>
            </a:extLst>
          </p:cNvPr>
          <p:cNvSpPr>
            <a:spLocks noGrp="1"/>
          </p:cNvSpPr>
          <p:nvPr>
            <p:ph type="title"/>
          </p:nvPr>
        </p:nvSpPr>
        <p:spPr>
          <a:xfrm>
            <a:off x="2066925" y="807642"/>
            <a:ext cx="7886700" cy="449178"/>
          </a:xfrm>
        </p:spPr>
        <p:txBody>
          <a:bodyPr>
            <a:normAutofit fontScale="90000"/>
          </a:bodyPr>
          <a:lstStyle/>
          <a:p>
            <a:r>
              <a:rPr lang="en-US" dirty="0"/>
              <a:t>JOINT VENTURE BASICS</a:t>
            </a:r>
          </a:p>
        </p:txBody>
      </p:sp>
      <p:sp>
        <p:nvSpPr>
          <p:cNvPr id="3" name="Content Placeholder 2">
            <a:extLst>
              <a:ext uri="{FF2B5EF4-FFF2-40B4-BE49-F238E27FC236}">
                <a16:creationId xmlns:a16="http://schemas.microsoft.com/office/drawing/2014/main" id="{6259BE4A-754D-A74E-9098-5168F918FE10}"/>
              </a:ext>
            </a:extLst>
          </p:cNvPr>
          <p:cNvSpPr>
            <a:spLocks noGrp="1"/>
          </p:cNvSpPr>
          <p:nvPr>
            <p:ph idx="1"/>
          </p:nvPr>
        </p:nvSpPr>
        <p:spPr>
          <a:xfrm>
            <a:off x="1413164" y="1537855"/>
            <a:ext cx="9867207" cy="4656453"/>
          </a:xfrm>
        </p:spPr>
        <p:txBody>
          <a:bodyPr>
            <a:noAutofit/>
          </a:bodyPr>
          <a:lstStyle/>
          <a:p>
            <a:pPr marL="342900" indent="-342900">
              <a:lnSpc>
                <a:spcPct val="120000"/>
              </a:lnSpc>
              <a:buFont typeface="Arial" panose="020B0604020202020204" pitchFamily="34" charset="0"/>
              <a:buChar char="•"/>
            </a:pPr>
            <a:r>
              <a:rPr lang="en-US" sz="1800" b="1" dirty="0">
                <a:latin typeface="Source Sans Pro" panose="020B0503030403020204" pitchFamily="34" charset="0"/>
              </a:rPr>
              <a:t>Considered ‘limited purpose entities’ </a:t>
            </a:r>
          </a:p>
          <a:p>
            <a:pPr marL="342900" indent="-342900">
              <a:lnSpc>
                <a:spcPct val="120000"/>
              </a:lnSpc>
              <a:buFont typeface="Arial" panose="020B0604020202020204" pitchFamily="34" charset="0"/>
              <a:buChar char="•"/>
            </a:pPr>
            <a:r>
              <a:rPr lang="en-US" sz="1800" b="1" dirty="0">
                <a:latin typeface="Source Sans Pro" panose="020B0503030403020204" pitchFamily="34" charset="0"/>
              </a:rPr>
              <a:t>MPA approval required prior to JV bid on award </a:t>
            </a:r>
          </a:p>
          <a:p>
            <a:pPr marL="342900" indent="-342900">
              <a:lnSpc>
                <a:spcPct val="120000"/>
              </a:lnSpc>
              <a:buFont typeface="Arial" panose="020B0604020202020204" pitchFamily="34" charset="0"/>
              <a:buChar char="•"/>
            </a:pPr>
            <a:r>
              <a:rPr lang="en-US" sz="1800" b="1" dirty="0">
                <a:latin typeface="Source Sans Pro" panose="020B0503030403020204" pitchFamily="34" charset="0"/>
                <a:ea typeface="Source Sans Pro" panose="020B0503030403020204" pitchFamily="34" charset="0"/>
              </a:rPr>
              <a:t>SBA only reviews and approves JVs when the JV has an 8(a) sole source offer. </a:t>
            </a:r>
          </a:p>
          <a:p>
            <a:pPr marL="342900" indent="-342900">
              <a:lnSpc>
                <a:spcPct val="120000"/>
              </a:lnSpc>
              <a:buFont typeface="Arial" panose="020B0604020202020204" pitchFamily="34" charset="0"/>
              <a:buChar char="•"/>
            </a:pPr>
            <a:r>
              <a:rPr lang="en-US" sz="1800" b="1" dirty="0">
                <a:latin typeface="Source Sans Pro" panose="020B0503030403020204" pitchFamily="34" charset="0"/>
              </a:rPr>
              <a:t>MPA JVs are granted exclusions from affiliation</a:t>
            </a:r>
          </a:p>
          <a:p>
            <a:pPr marL="685775" lvl="1" indent="-342900">
              <a:lnSpc>
                <a:spcPct val="120000"/>
              </a:lnSpc>
              <a:buFont typeface="Arial" panose="020B0604020202020204" pitchFamily="34" charset="0"/>
              <a:buChar char="•"/>
            </a:pPr>
            <a:r>
              <a:rPr lang="en-US" sz="1500" b="1" dirty="0">
                <a:latin typeface="Source Sans Pro" panose="020B0503030403020204" pitchFamily="34" charset="0"/>
              </a:rPr>
              <a:t>Note - MPAs are not required to have a JV in place (would be necessary only if the JV partner is large).</a:t>
            </a:r>
          </a:p>
          <a:p>
            <a:pPr marL="342900" indent="-342900">
              <a:lnSpc>
                <a:spcPct val="120000"/>
              </a:lnSpc>
              <a:buFont typeface="Arial" panose="020B0604020202020204" pitchFamily="34" charset="0"/>
              <a:buChar char="•"/>
            </a:pPr>
            <a:endParaRPr lang="en-US" sz="1800" b="1" dirty="0">
              <a:latin typeface="Source Sans Pro" panose="020B0503030403020204" pitchFamily="34" charset="0"/>
            </a:endParaRPr>
          </a:p>
          <a:p>
            <a:pPr marL="342900" indent="-342900">
              <a:lnSpc>
                <a:spcPct val="120000"/>
              </a:lnSpc>
              <a:buFont typeface="Arial" panose="020B0604020202020204" pitchFamily="34" charset="0"/>
              <a:buChar char="•"/>
            </a:pPr>
            <a:r>
              <a:rPr lang="en-US" sz="1800" b="1" dirty="0">
                <a:latin typeface="Source Sans Pro" panose="020B0503030403020204" pitchFamily="34" charset="0"/>
              </a:rPr>
              <a:t>MPA JV contracts awards are limited to 2 years</a:t>
            </a:r>
          </a:p>
          <a:p>
            <a:pPr marL="342900" indent="-342900">
              <a:lnSpc>
                <a:spcPct val="120000"/>
              </a:lnSpc>
              <a:buFont typeface="Arial" panose="020B0604020202020204" pitchFamily="34" charset="0"/>
              <a:buChar char="•"/>
            </a:pPr>
            <a:r>
              <a:rPr lang="en-US" sz="1800" b="1" dirty="0"/>
              <a:t>Procuring activities must consider work done individually by each partner to the joint venture as well as any work done by the joint venture itself. </a:t>
            </a:r>
            <a:endParaRPr lang="en-US" sz="1800" b="1" dirty="0">
              <a:latin typeface="Source Sans Pro" panose="020B0503030403020204" pitchFamily="34" charset="0"/>
            </a:endParaRPr>
          </a:p>
          <a:p>
            <a:pPr marL="342900" indent="-342900">
              <a:lnSpc>
                <a:spcPct val="120000"/>
              </a:lnSpc>
              <a:buFont typeface="Arial" panose="020B0604020202020204" pitchFamily="34" charset="0"/>
              <a:buChar char="•"/>
            </a:pPr>
            <a:r>
              <a:rPr lang="en-US" sz="1800" b="1" dirty="0"/>
              <a:t>Protégé </a:t>
            </a:r>
            <a:r>
              <a:rPr lang="en-US" sz="1800" b="1" dirty="0">
                <a:solidFill>
                  <a:schemeClr val="accent1">
                    <a:lumMod val="50000"/>
                  </a:schemeClr>
                </a:solidFill>
              </a:rPr>
              <a:t>firms must perform at least 40%, Mentor firms may perform up to 60%</a:t>
            </a:r>
          </a:p>
          <a:p>
            <a:pPr marL="342900" indent="-342900">
              <a:lnSpc>
                <a:spcPct val="120000"/>
              </a:lnSpc>
              <a:buFont typeface="Arial" panose="020B0604020202020204" pitchFamily="34" charset="0"/>
              <a:buChar char="•"/>
            </a:pPr>
            <a:r>
              <a:rPr lang="en-US" sz="1800" b="1" dirty="0">
                <a:solidFill>
                  <a:schemeClr val="accent1">
                    <a:lumMod val="50000"/>
                  </a:schemeClr>
                </a:solidFill>
              </a:rPr>
              <a:t>NEW – 8(a)/WOSB/HubZone/SDVOSB cannot be JV partner for more than 1 JV per contract</a:t>
            </a:r>
          </a:p>
          <a:p>
            <a:pPr marL="342900" indent="-342900">
              <a:lnSpc>
                <a:spcPct val="120000"/>
              </a:lnSpc>
              <a:buFont typeface="Arial" panose="020B0604020202020204" pitchFamily="34" charset="0"/>
              <a:buChar char="•"/>
            </a:pPr>
            <a:endParaRPr lang="en-US" sz="1800" b="1" dirty="0">
              <a:solidFill>
                <a:schemeClr val="accent1">
                  <a:lumMod val="50000"/>
                </a:schemeClr>
              </a:solidFill>
            </a:endParaRPr>
          </a:p>
          <a:p>
            <a:endParaRPr lang="en-US" sz="1800" b="1" dirty="0">
              <a:solidFill>
                <a:schemeClr val="accent1">
                  <a:lumMod val="50000"/>
                </a:schemeClr>
              </a:solidFill>
            </a:endParaRPr>
          </a:p>
        </p:txBody>
      </p:sp>
      <p:sp>
        <p:nvSpPr>
          <p:cNvPr id="4" name="Slide Number Placeholder 3">
            <a:extLst>
              <a:ext uri="{FF2B5EF4-FFF2-40B4-BE49-F238E27FC236}">
                <a16:creationId xmlns:a16="http://schemas.microsoft.com/office/drawing/2014/main" id="{40228738-E677-4416-AD9C-E3CCD7EA82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170258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89A3C2-55D6-5646-A053-D1B1E9FC6A6F}"/>
              </a:ext>
            </a:extLst>
          </p:cNvPr>
          <p:cNvSpPr txBox="1"/>
          <p:nvPr/>
        </p:nvSpPr>
        <p:spPr>
          <a:xfrm>
            <a:off x="2781300" y="1305221"/>
            <a:ext cx="311467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 Small Business Mentor-Protégé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125.9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7FBAFFB-F9A0-5447-B15E-381B926FC3DD}"/>
              </a:ext>
            </a:extLst>
          </p:cNvPr>
          <p:cNvSpPr txBox="1"/>
          <p:nvPr/>
        </p:nvSpPr>
        <p:spPr>
          <a:xfrm>
            <a:off x="3057524" y="2248149"/>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SBA Size Regulations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6F4C491-EB80-C344-8BA5-DC8688728E8B}"/>
              </a:ext>
            </a:extLst>
          </p:cNvPr>
          <p:cNvSpPr txBox="1"/>
          <p:nvPr/>
        </p:nvSpPr>
        <p:spPr>
          <a:xfrm>
            <a:off x="3009904" y="2969661"/>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HUBZone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126.6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45048DB-80E7-1940-97D9-336190A47BB2}"/>
              </a:ext>
            </a:extLst>
          </p:cNvPr>
          <p:cNvSpPr txBox="1"/>
          <p:nvPr/>
        </p:nvSpPr>
        <p:spPr>
          <a:xfrm>
            <a:off x="6391277" y="1305220"/>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Service-Disabled Veteran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125.15(b)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B745BD3-035E-B942-859D-B799AA5BA889}"/>
              </a:ext>
            </a:extLst>
          </p:cNvPr>
          <p:cNvSpPr txBox="1"/>
          <p:nvPr/>
        </p:nvSpPr>
        <p:spPr>
          <a:xfrm>
            <a:off x="6391277" y="2046967"/>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8(a) and SDB Regulations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1885042-5BD6-1A45-850C-935229EF3590}"/>
              </a:ext>
            </a:extLst>
          </p:cNvPr>
          <p:cNvSpPr txBox="1"/>
          <p:nvPr/>
        </p:nvSpPr>
        <p:spPr>
          <a:xfrm>
            <a:off x="6391277" y="2788713"/>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Small Disadvantaged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124.1002(f)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0686CE5-329C-E248-B8FE-B0F10C881BE7}"/>
              </a:ext>
            </a:extLst>
          </p:cNvPr>
          <p:cNvSpPr txBox="1"/>
          <p:nvPr/>
        </p:nvSpPr>
        <p:spPr>
          <a:xfrm>
            <a:off x="6391277" y="3530459"/>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WOSB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8152B47-C2F9-0244-84EA-CC13676986F2}"/>
              </a:ext>
            </a:extLst>
          </p:cNvPr>
          <p:cNvSpPr txBox="1"/>
          <p:nvPr/>
        </p:nvSpPr>
        <p:spPr>
          <a:xfrm>
            <a:off x="3057524" y="3691173"/>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SBA Prime Contracting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125.2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BE242B6-2DDA-0E4C-BBD4-F9132E5D8941}"/>
              </a:ext>
            </a:extLst>
          </p:cNvPr>
          <p:cNvSpPr txBox="1"/>
          <p:nvPr/>
        </p:nvSpPr>
        <p:spPr>
          <a:xfrm>
            <a:off x="6391277" y="4272205"/>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SBA Subcontracting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125.3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7B9D7F9-AD46-244B-B28C-DC5902D076A5}"/>
              </a:ext>
            </a:extLst>
          </p:cNvPr>
          <p:cNvSpPr txBox="1"/>
          <p:nvPr/>
        </p:nvSpPr>
        <p:spPr>
          <a:xfrm>
            <a:off x="3033714" y="4548302"/>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Non-manufacturer rule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121.406(b)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9F596C4-7F0B-6045-8A12-E1BDF86E92FA}"/>
              </a:ext>
            </a:extLst>
          </p:cNvPr>
          <p:cNvSpPr txBox="1"/>
          <p:nvPr/>
        </p:nvSpPr>
        <p:spPr>
          <a:xfrm>
            <a:off x="6391277" y="5013950"/>
            <a:ext cx="283845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Limitations on subcontracting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dirty="0">
                <a:ln>
                  <a:noFill/>
                </a:ln>
                <a:solidFill>
                  <a:srgbClr val="002E6D">
                    <a:lumMod val="75000"/>
                  </a:srgbClr>
                </a:solidFill>
                <a:effectLst/>
                <a:uLnTx/>
                <a:uFillTx/>
                <a:latin typeface="Source Sans Pro" panose="020B0503030403020204" pitchFamily="34" charset="0"/>
                <a:ea typeface="MS PGothic" pitchFamily="34" charset="-128"/>
                <a:cs typeface="+mn-cs"/>
              </a:rPr>
              <a:t>13 CFR 125.6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E6D">
                  <a:lumMod val="75000"/>
                </a:srgbClr>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5F6696DE-E249-7446-A285-CCF3A54C4675}"/>
              </a:ext>
              <a:ext uri="{C183D7F6-B498-43B3-948B-1728B52AA6E4}">
                <adec:decorative xmlns:adec="http://schemas.microsoft.com/office/drawing/2017/decorative" val="1"/>
              </a:ext>
            </a:extLst>
          </p:cNvPr>
          <p:cNvCxnSpPr/>
          <p:nvPr/>
        </p:nvCxnSpPr>
        <p:spPr>
          <a:xfrm>
            <a:off x="9486900" y="1276350"/>
            <a:ext cx="0" cy="4305300"/>
          </a:xfrm>
          <a:prstGeom prst="line">
            <a:avLst/>
          </a:prstGeom>
          <a:ln w="50800">
            <a:solidFill>
              <a:schemeClr val="accent5">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61F5-EEA8-F448-BA80-B3C10C76A463}"/>
              </a:ext>
              <a:ext uri="{C183D7F6-B498-43B3-948B-1728B52AA6E4}">
                <adec:decorative xmlns:adec="http://schemas.microsoft.com/office/drawing/2017/decorative" val="1"/>
              </a:ext>
            </a:extLst>
          </p:cNvPr>
          <p:cNvCxnSpPr/>
          <p:nvPr/>
        </p:nvCxnSpPr>
        <p:spPr>
          <a:xfrm>
            <a:off x="9696450" y="1276350"/>
            <a:ext cx="0" cy="4305300"/>
          </a:xfrm>
          <a:prstGeom prst="line">
            <a:avLst/>
          </a:prstGeom>
          <a:ln w="50800">
            <a:solidFill>
              <a:schemeClr val="accent5">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A775DC-0BCC-B143-835D-2D89FD137654}"/>
              </a:ext>
              <a:ext uri="{C183D7F6-B498-43B3-948B-1728B52AA6E4}">
                <adec:decorative xmlns:adec="http://schemas.microsoft.com/office/drawing/2017/decorative" val="1"/>
              </a:ext>
            </a:extLst>
          </p:cNvPr>
          <p:cNvCxnSpPr/>
          <p:nvPr/>
        </p:nvCxnSpPr>
        <p:spPr>
          <a:xfrm>
            <a:off x="2305050" y="1276350"/>
            <a:ext cx="0" cy="4305300"/>
          </a:xfrm>
          <a:prstGeom prst="line">
            <a:avLst/>
          </a:prstGeom>
          <a:ln w="50800">
            <a:solidFill>
              <a:schemeClr val="accent5">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2B981A-6CB8-CB4D-A50F-A6241D2FF7DD}"/>
              </a:ext>
              <a:ext uri="{C183D7F6-B498-43B3-948B-1728B52AA6E4}">
                <adec:decorative xmlns:adec="http://schemas.microsoft.com/office/drawing/2017/decorative" val="1"/>
              </a:ext>
            </a:extLst>
          </p:cNvPr>
          <p:cNvCxnSpPr/>
          <p:nvPr/>
        </p:nvCxnSpPr>
        <p:spPr>
          <a:xfrm>
            <a:off x="2514600" y="1276350"/>
            <a:ext cx="0" cy="4305300"/>
          </a:xfrm>
          <a:prstGeom prst="line">
            <a:avLst/>
          </a:prstGeom>
          <a:ln w="50800">
            <a:solidFill>
              <a:schemeClr val="accent5">
                <a:lumMod val="7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DB7E14-8227-4163-8DB9-4B5725D682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3" name="Title 2">
            <a:extLst>
              <a:ext uri="{FF2B5EF4-FFF2-40B4-BE49-F238E27FC236}">
                <a16:creationId xmlns:a16="http://schemas.microsoft.com/office/drawing/2014/main" id="{683122FE-D8FB-6A19-A496-F371CEFB3515}"/>
              </a:ext>
            </a:extLst>
          </p:cNvPr>
          <p:cNvSpPr>
            <a:spLocks noGrp="1"/>
          </p:cNvSpPr>
          <p:nvPr>
            <p:ph type="title"/>
          </p:nvPr>
        </p:nvSpPr>
        <p:spPr>
          <a:xfrm>
            <a:off x="838200" y="390050"/>
            <a:ext cx="10515600" cy="598904"/>
          </a:xfrm>
        </p:spPr>
        <p:txBody>
          <a:bodyPr vert="horz" lIns="91440" tIns="45720" rIns="91440" bIns="45720" rtlCol="0" anchor="b">
            <a:normAutofit/>
          </a:bodyPr>
          <a:lstStyle/>
          <a:p>
            <a:r>
              <a:rPr lang="en-US" dirty="0">
                <a:solidFill>
                  <a:schemeClr val="bg1"/>
                </a:solidFill>
              </a:rPr>
              <a:t>Code of federal regulations references</a:t>
            </a:r>
          </a:p>
        </p:txBody>
      </p:sp>
    </p:spTree>
    <p:extLst>
      <p:ext uri="{BB962C8B-B14F-4D97-AF65-F5344CB8AC3E}">
        <p14:creationId xmlns:p14="http://schemas.microsoft.com/office/powerpoint/2010/main" val="227362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D403-DBCC-4F54-A680-88D3BF50DB3C}"/>
              </a:ext>
            </a:extLst>
          </p:cNvPr>
          <p:cNvSpPr>
            <a:spLocks noGrp="1"/>
          </p:cNvSpPr>
          <p:nvPr>
            <p:ph type="ctrTitle"/>
          </p:nvPr>
        </p:nvSpPr>
        <p:spPr>
          <a:xfrm>
            <a:off x="2500993" y="2426031"/>
            <a:ext cx="7190014" cy="2387600"/>
          </a:xfrm>
        </p:spPr>
        <p:txBody>
          <a:bodyPr>
            <a:normAutofit/>
          </a:bodyPr>
          <a:lstStyle/>
          <a:p>
            <a:r>
              <a:rPr lang="en-US" sz="5400" spc="0" dirty="0"/>
              <a:t>Eligibility</a:t>
            </a:r>
          </a:p>
        </p:txBody>
      </p:sp>
    </p:spTree>
    <p:extLst>
      <p:ext uri="{BB962C8B-B14F-4D97-AF65-F5344CB8AC3E}">
        <p14:creationId xmlns:p14="http://schemas.microsoft.com/office/powerpoint/2010/main" val="2537846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pic>
        <p:nvPicPr>
          <p:cNvPr id="2050" name="Picture 2" descr="C:\Users\LLCLAASS\AppData\Local\Microsoft\Windows\Temporary Internet Files\Content.IE5\18YD9XQD\questions[1].jpg&#10;&#10;Image of multi-colored question m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851" y="2121416"/>
            <a:ext cx="423862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98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0E95F6-55F7-4305-8974-F5DF8DE31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
        <p:nvSpPr>
          <p:cNvPr id="2" name="Title 1">
            <a:extLst>
              <a:ext uri="{FF2B5EF4-FFF2-40B4-BE49-F238E27FC236}">
                <a16:creationId xmlns:a16="http://schemas.microsoft.com/office/drawing/2014/main" id="{2A4F88A9-0FA4-4781-89A1-BE998333DD6A}"/>
              </a:ext>
            </a:extLst>
          </p:cNvPr>
          <p:cNvSpPr>
            <a:spLocks noGrp="1"/>
          </p:cNvSpPr>
          <p:nvPr>
            <p:ph type="title"/>
          </p:nvPr>
        </p:nvSpPr>
        <p:spPr>
          <a:xfrm>
            <a:off x="604434" y="530650"/>
            <a:ext cx="10749366" cy="598904"/>
          </a:xfrm>
        </p:spPr>
        <p:txBody>
          <a:bodyPr>
            <a:normAutofit/>
          </a:bodyPr>
          <a:lstStyle/>
          <a:p>
            <a:r>
              <a:rPr lang="en-US" dirty="0"/>
              <a:t>HUBZone Small Business Certification Eligibility</a:t>
            </a:r>
          </a:p>
        </p:txBody>
      </p:sp>
      <p:sp>
        <p:nvSpPr>
          <p:cNvPr id="3" name="Content Placeholder 2">
            <a:extLst>
              <a:ext uri="{FF2B5EF4-FFF2-40B4-BE49-F238E27FC236}">
                <a16:creationId xmlns:a16="http://schemas.microsoft.com/office/drawing/2014/main" id="{59E9776D-DD0F-4B42-BE24-77B667CD93DE}"/>
              </a:ext>
            </a:extLst>
          </p:cNvPr>
          <p:cNvSpPr>
            <a:spLocks noGrp="1"/>
          </p:cNvSpPr>
          <p:nvPr>
            <p:ph idx="1"/>
          </p:nvPr>
        </p:nvSpPr>
        <p:spPr>
          <a:xfrm>
            <a:off x="884694" y="1376449"/>
            <a:ext cx="10134600" cy="4817851"/>
          </a:xfrm>
        </p:spPr>
        <p:txBody>
          <a:bodyPr>
            <a:normAutofit/>
          </a:bodyPr>
          <a:lstStyle/>
          <a:p>
            <a:pPr marL="0" indent="0">
              <a:buNone/>
            </a:pPr>
            <a:r>
              <a:rPr lang="en-US" sz="2400" b="1" dirty="0"/>
              <a:t>Firm must:</a:t>
            </a:r>
          </a:p>
          <a:p>
            <a:pPr lvl="1">
              <a:buClr>
                <a:srgbClr val="CC0000"/>
              </a:buClr>
            </a:pPr>
            <a:r>
              <a:rPr lang="en-US" sz="2200" dirty="0"/>
              <a:t>Be small business based on </a:t>
            </a:r>
            <a:r>
              <a:rPr lang="en-US" sz="2200" dirty="0">
                <a:hlinkClick r:id="rId3"/>
              </a:rPr>
              <a:t>SBA’s size standards</a:t>
            </a:r>
            <a:r>
              <a:rPr lang="en-US" sz="2200" dirty="0"/>
              <a:t>;</a:t>
            </a:r>
          </a:p>
          <a:p>
            <a:pPr marL="914400" lvl="2" indent="0">
              <a:buClr>
                <a:srgbClr val="CC0000"/>
              </a:buClr>
              <a:buNone/>
            </a:pPr>
            <a:r>
              <a:rPr lang="en-US" sz="1800" dirty="0"/>
              <a:t>Based on primary </a:t>
            </a:r>
            <a:r>
              <a:rPr lang="en-US" sz="1800" dirty="0">
                <a:hlinkClick r:id="rId4"/>
              </a:rPr>
              <a:t>North American Industry Classification System (NAICS) Code</a:t>
            </a:r>
            <a:endParaRPr lang="en-US" sz="1800" dirty="0"/>
          </a:p>
          <a:p>
            <a:pPr lvl="1">
              <a:buClr>
                <a:srgbClr val="CC0000"/>
              </a:buClr>
            </a:pPr>
            <a:r>
              <a:rPr lang="en-US" sz="2200" dirty="0"/>
              <a:t>Be at least </a:t>
            </a:r>
            <a:r>
              <a:rPr lang="en-US" sz="2200" b="1" dirty="0"/>
              <a:t>51 percent owned and controlled by U.S. citizens, </a:t>
            </a:r>
            <a:r>
              <a:rPr lang="en-US" sz="2200" dirty="0"/>
              <a:t>a Community Development Cooperation, an agricultural cooperative, a Native Hawaiian organization, or an Indian tribe;</a:t>
            </a:r>
          </a:p>
          <a:p>
            <a:pPr lvl="1">
              <a:buClr>
                <a:srgbClr val="CC0000"/>
              </a:buClr>
            </a:pPr>
            <a:r>
              <a:rPr lang="en-US" sz="2200" dirty="0"/>
              <a:t>Have its </a:t>
            </a:r>
            <a:r>
              <a:rPr lang="en-US" sz="2200" b="1" i="1" dirty="0"/>
              <a:t>principal office </a:t>
            </a:r>
            <a:r>
              <a:rPr lang="en-US" sz="2200" dirty="0"/>
              <a:t>located in a HUBZone; and</a:t>
            </a:r>
          </a:p>
          <a:p>
            <a:pPr lvl="1">
              <a:buClr>
                <a:srgbClr val="CC0000"/>
              </a:buClr>
            </a:pPr>
            <a:r>
              <a:rPr lang="en-US" sz="2200" dirty="0"/>
              <a:t>Have </a:t>
            </a:r>
            <a:r>
              <a:rPr lang="en-US" sz="2200" b="1" dirty="0"/>
              <a:t>at least 35 percent </a:t>
            </a:r>
            <a:r>
              <a:rPr lang="en-US" sz="2200" dirty="0"/>
              <a:t>of its employees live in a HUBZone.</a:t>
            </a:r>
          </a:p>
        </p:txBody>
      </p:sp>
    </p:spTree>
    <p:extLst>
      <p:ext uri="{BB962C8B-B14F-4D97-AF65-F5344CB8AC3E}">
        <p14:creationId xmlns:p14="http://schemas.microsoft.com/office/powerpoint/2010/main" val="335547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990600" y="1066799"/>
            <a:ext cx="9448800" cy="5376333"/>
          </a:xfrm>
        </p:spPr>
        <p:txBody>
          <a:bodyPr>
            <a:normAutofit fontScale="47500" lnSpcReduction="20000"/>
          </a:bodyPr>
          <a:lstStyle/>
          <a:p>
            <a:pPr eaLnBrk="1" hangingPunct="1">
              <a:defRPr/>
            </a:pPr>
            <a:endParaRPr lang="en-US" altLang="en-US" b="1" dirty="0"/>
          </a:p>
          <a:p>
            <a:pPr marL="0" indent="0">
              <a:buNone/>
              <a:defRPr/>
            </a:pPr>
            <a:r>
              <a:rPr lang="en-US" altLang="en-US" sz="3200" dirty="0"/>
              <a:t>Note - </a:t>
            </a:r>
            <a:r>
              <a:rPr lang="en-US" altLang="en-US" sz="3200" dirty="0">
                <a:hlinkClick r:id="rId2"/>
              </a:rPr>
              <a:t>HubZone map </a:t>
            </a:r>
            <a:r>
              <a:rPr lang="en-US" altLang="en-US" sz="3200" dirty="0"/>
              <a:t>changed on July 1, 2023. </a:t>
            </a:r>
          </a:p>
          <a:p>
            <a:pPr marL="0" indent="0" eaLnBrk="1" hangingPunct="1">
              <a:buFontTx/>
              <a:buNone/>
              <a:defRPr/>
            </a:pPr>
            <a:endParaRPr lang="en-US" altLang="en-US" sz="3200" dirty="0"/>
          </a:p>
          <a:p>
            <a:pPr marL="0" indent="0" eaLnBrk="1" hangingPunct="1">
              <a:buFontTx/>
              <a:buNone/>
              <a:defRPr/>
            </a:pPr>
            <a:r>
              <a:rPr lang="en-US" altLang="en-US" sz="3200" dirty="0"/>
              <a:t>Check new HubZone Map to determine whether your principal office and employees are located in a HubZone qualified area.  </a:t>
            </a:r>
          </a:p>
          <a:p>
            <a:pPr marL="0" indent="0" eaLnBrk="1" hangingPunct="1">
              <a:buFontTx/>
              <a:buNone/>
              <a:defRPr/>
            </a:pPr>
            <a:endParaRPr lang="en-US" altLang="en-US" sz="3200" dirty="0"/>
          </a:p>
          <a:p>
            <a:pPr marL="0" indent="0">
              <a:buNone/>
              <a:defRPr/>
            </a:pPr>
            <a:r>
              <a:rPr lang="en-US" sz="3400" dirty="0"/>
              <a:t>SBA uses information and data from multiple federal sources to determine HUBZone designated status. Such federal agencies include the U.S. Bureau of Labor Statistics, Department of Defense, Department of Housing and Urban Development, Bureau of Indian Affairs and the U.S. Census Bureau.</a:t>
            </a:r>
          </a:p>
          <a:p>
            <a:pPr marL="0" indent="0">
              <a:buNone/>
              <a:defRPr/>
            </a:pPr>
            <a:endParaRPr lang="en-US" altLang="en-US" sz="3400" dirty="0"/>
          </a:p>
          <a:p>
            <a:pPr marL="0" indent="0">
              <a:buNone/>
              <a:defRPr/>
            </a:pPr>
            <a:r>
              <a:rPr lang="en-US" altLang="en-US" sz="3400" dirty="0"/>
              <a:t>A redesignated area qualifies for a limited time as a HUBZone area.  If or when a tract or county ceases to meet the qualifications for HUBZone status, due to changes in income, unemployment or poverty data, it becomes a redesignated area and qualifies as a HUBZone designated area for a period of three years.   </a:t>
            </a:r>
          </a:p>
          <a:p>
            <a:pPr marL="0" indent="0">
              <a:buNone/>
              <a:defRPr/>
            </a:pPr>
            <a:r>
              <a:rPr lang="en-US" altLang="en-US" sz="3400" dirty="0"/>
              <a:t> </a:t>
            </a:r>
          </a:p>
          <a:p>
            <a:pPr marL="0" indent="0">
              <a:buNone/>
              <a:defRPr/>
            </a:pPr>
            <a:r>
              <a:rPr lang="en-US" altLang="en-US" sz="3400" dirty="0"/>
              <a:t>When a tract or county is redesignated, its status in the HUBZone maps reflects the sunset date of the redesignation (date includes 3 years). </a:t>
            </a:r>
          </a:p>
          <a:p>
            <a:pPr marL="0" indent="0">
              <a:buNone/>
              <a:defRPr/>
            </a:pPr>
            <a:endParaRPr lang="en-US" altLang="en-US" sz="3400" dirty="0"/>
          </a:p>
          <a:p>
            <a:pPr marL="0" indent="0">
              <a:buNone/>
              <a:defRPr/>
            </a:pPr>
            <a:r>
              <a:rPr lang="en-US" sz="3400" b="0" i="0" dirty="0">
                <a:solidFill>
                  <a:srgbClr val="323A45"/>
                </a:solidFill>
                <a:effectLst/>
                <a:latin typeface="Source Sans Pro" panose="020B0503030403020204" pitchFamily="34" charset="0"/>
              </a:rPr>
              <a:t>SBA will not update Qualified Census Tracts and Qualified Non-Metropolitan Counties on the map again until July 2028.</a:t>
            </a:r>
            <a:endParaRPr lang="en-US" altLang="en-US" sz="3400" dirty="0"/>
          </a:p>
          <a:p>
            <a:pPr marL="0" indent="0">
              <a:buNone/>
              <a:defRPr/>
            </a:pPr>
            <a:r>
              <a:rPr lang="en-US" altLang="en-US" sz="3400" dirty="0"/>
              <a:t> </a:t>
            </a:r>
          </a:p>
          <a:p>
            <a:pPr marL="0" indent="0">
              <a:buNone/>
              <a:defRPr/>
            </a:pPr>
            <a:r>
              <a:rPr lang="en-US" altLang="en-US" dirty="0"/>
              <a:t> </a:t>
            </a:r>
          </a:p>
          <a:p>
            <a:pPr marL="0" indent="0"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a:p>
            <a:pPr eaLnBrk="1" hangingPunct="1">
              <a:buFontTx/>
              <a:buNone/>
              <a:defRPr/>
            </a:pPr>
            <a:endParaRPr lang="en-US" altLang="en-US" dirty="0"/>
          </a:p>
        </p:txBody>
      </p:sp>
      <p:sp>
        <p:nvSpPr>
          <p:cNvPr id="39940" name="Rectangle 2"/>
          <p:cNvSpPr>
            <a:spLocks noGrp="1" noChangeArrowheads="1"/>
          </p:cNvSpPr>
          <p:nvPr>
            <p:ph type="title"/>
          </p:nvPr>
        </p:nvSpPr>
        <p:spPr>
          <a:xfrm>
            <a:off x="-116958" y="326066"/>
            <a:ext cx="12192000" cy="904218"/>
          </a:xfrm>
        </p:spPr>
        <p:txBody>
          <a:bodyPr/>
          <a:lstStyle/>
          <a:p>
            <a:pPr eaLnBrk="1" hangingPunct="1"/>
            <a:r>
              <a:rPr lang="en-US" altLang="en-US" sz="2800" dirty="0"/>
              <a:t>HUBZONE MAP</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05780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06C9-25F7-D8F9-6497-4175295C999B}"/>
              </a:ext>
            </a:extLst>
          </p:cNvPr>
          <p:cNvSpPr>
            <a:spLocks noGrp="1"/>
          </p:cNvSpPr>
          <p:nvPr>
            <p:ph type="title"/>
          </p:nvPr>
        </p:nvSpPr>
        <p:spPr/>
        <p:txBody>
          <a:bodyPr/>
          <a:lstStyle/>
          <a:p>
            <a:r>
              <a:rPr lang="en-US" dirty="0"/>
              <a:t>Sample of HubZone map – South Dakota </a:t>
            </a:r>
          </a:p>
        </p:txBody>
      </p:sp>
      <p:pic>
        <p:nvPicPr>
          <p:cNvPr id="6" name="Content Placeholder 5" descr="Map of South Dakota.">
            <a:extLst>
              <a:ext uri="{FF2B5EF4-FFF2-40B4-BE49-F238E27FC236}">
                <a16:creationId xmlns:a16="http://schemas.microsoft.com/office/drawing/2014/main" id="{C1BB028F-ADCC-4E20-4838-A4D099E51799}"/>
              </a:ext>
            </a:extLst>
          </p:cNvPr>
          <p:cNvPicPr>
            <a:picLocks noGrp="1" noChangeAspect="1"/>
          </p:cNvPicPr>
          <p:nvPr>
            <p:ph idx="1"/>
          </p:nvPr>
        </p:nvPicPr>
        <p:blipFill>
          <a:blip r:embed="rId2"/>
          <a:stretch>
            <a:fillRect/>
          </a:stretch>
        </p:blipFill>
        <p:spPr>
          <a:xfrm>
            <a:off x="4978709" y="1781289"/>
            <a:ext cx="5833224" cy="3332577"/>
          </a:xfrm>
        </p:spPr>
      </p:pic>
      <p:sp>
        <p:nvSpPr>
          <p:cNvPr id="4" name="Slide Number Placeholder 3">
            <a:extLst>
              <a:ext uri="{FF2B5EF4-FFF2-40B4-BE49-F238E27FC236}">
                <a16:creationId xmlns:a16="http://schemas.microsoft.com/office/drawing/2014/main" id="{C21D355D-BF92-034E-CCE4-B7F5B15EE60E}"/>
              </a:ext>
            </a:extLst>
          </p:cNvPr>
          <p:cNvSpPr>
            <a:spLocks noGrp="1"/>
          </p:cNvSpPr>
          <p:nvPr>
            <p:ph type="sldNum" sz="quarter" idx="12"/>
          </p:nvPr>
        </p:nvSpPr>
        <p:spPr/>
        <p:txBody>
          <a:bodyPr/>
          <a:lstStyle/>
          <a:p>
            <a:fld id="{B1AB44B9-F1EC-4F4B-88D4-413245C9CD3E}" type="slidenum">
              <a:rPr lang="en-US" smtClean="0"/>
              <a:pPr/>
              <a:t>7</a:t>
            </a:fld>
            <a:endParaRPr lang="en-US" dirty="0"/>
          </a:p>
        </p:txBody>
      </p:sp>
      <p:pic>
        <p:nvPicPr>
          <p:cNvPr id="8" name="Picture 7" descr="Map of South Dakota legend.">
            <a:extLst>
              <a:ext uri="{FF2B5EF4-FFF2-40B4-BE49-F238E27FC236}">
                <a16:creationId xmlns:a16="http://schemas.microsoft.com/office/drawing/2014/main" id="{53B0AC0B-06F5-A0E8-B72A-BB45BF2519B2}"/>
              </a:ext>
            </a:extLst>
          </p:cNvPr>
          <p:cNvPicPr>
            <a:picLocks noChangeAspect="1"/>
          </p:cNvPicPr>
          <p:nvPr/>
        </p:nvPicPr>
        <p:blipFill>
          <a:blip r:embed="rId3"/>
          <a:stretch>
            <a:fillRect/>
          </a:stretch>
        </p:blipFill>
        <p:spPr>
          <a:xfrm>
            <a:off x="984710" y="1781290"/>
            <a:ext cx="3067478" cy="3724795"/>
          </a:xfrm>
          <a:prstGeom prst="rect">
            <a:avLst/>
          </a:prstGeom>
        </p:spPr>
      </p:pic>
    </p:spTree>
    <p:extLst>
      <p:ext uri="{BB962C8B-B14F-4D97-AF65-F5344CB8AC3E}">
        <p14:creationId xmlns:p14="http://schemas.microsoft.com/office/powerpoint/2010/main" val="394554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A770-2703-4515-B80C-1A650C87FA05}"/>
              </a:ext>
            </a:extLst>
          </p:cNvPr>
          <p:cNvSpPr>
            <a:spLocks noGrp="1"/>
          </p:cNvSpPr>
          <p:nvPr>
            <p:ph type="title"/>
          </p:nvPr>
        </p:nvSpPr>
        <p:spPr/>
        <p:txBody>
          <a:bodyPr/>
          <a:lstStyle/>
          <a:p>
            <a:r>
              <a:rPr lang="en-US" dirty="0"/>
              <a:t>HUBZone Map</a:t>
            </a:r>
          </a:p>
        </p:txBody>
      </p:sp>
      <p:sp>
        <p:nvSpPr>
          <p:cNvPr id="3" name="Content Placeholder 2">
            <a:extLst>
              <a:ext uri="{FF2B5EF4-FFF2-40B4-BE49-F238E27FC236}">
                <a16:creationId xmlns:a16="http://schemas.microsoft.com/office/drawing/2014/main" id="{4151AFF8-AA83-4409-836D-B39A196CE5B5}"/>
              </a:ext>
            </a:extLst>
          </p:cNvPr>
          <p:cNvSpPr>
            <a:spLocks noGrp="1"/>
          </p:cNvSpPr>
          <p:nvPr>
            <p:ph idx="1"/>
          </p:nvPr>
        </p:nvSpPr>
        <p:spPr>
          <a:xfrm>
            <a:off x="838200" y="1278732"/>
            <a:ext cx="10790822" cy="1271588"/>
          </a:xfrm>
        </p:spPr>
        <p:txBody>
          <a:bodyPr/>
          <a:lstStyle/>
          <a:p>
            <a:pPr marL="0" indent="0">
              <a:buClr>
                <a:srgbClr val="CC0000"/>
              </a:buClr>
              <a:buNone/>
            </a:pPr>
            <a:endParaRPr lang="en-US" sz="2200" dirty="0"/>
          </a:p>
          <a:p>
            <a:pPr marL="0" indent="0" algn="ctr">
              <a:buClr>
                <a:srgbClr val="CC0000"/>
              </a:buClr>
              <a:buNone/>
            </a:pPr>
            <a:r>
              <a:rPr lang="en-US" sz="2200" dirty="0"/>
              <a:t>Find your business on the </a:t>
            </a:r>
            <a:r>
              <a:rPr lang="en-US" sz="2200" dirty="0">
                <a:hlinkClick r:id="rId2"/>
              </a:rPr>
              <a:t>HUBZone Map</a:t>
            </a:r>
            <a:endParaRPr lang="en-US" sz="2200" dirty="0"/>
          </a:p>
        </p:txBody>
      </p:sp>
      <p:sp>
        <p:nvSpPr>
          <p:cNvPr id="4" name="Slide Number Placeholder 3">
            <a:extLst>
              <a:ext uri="{FF2B5EF4-FFF2-40B4-BE49-F238E27FC236}">
                <a16:creationId xmlns:a16="http://schemas.microsoft.com/office/drawing/2014/main" id="{21FD4AD3-8EEF-40D6-BBB7-819A17727F17}"/>
              </a:ext>
            </a:extLst>
          </p:cNvPr>
          <p:cNvSpPr>
            <a:spLocks noGrp="1"/>
          </p:cNvSpPr>
          <p:nvPr>
            <p:ph type="sldNum" sz="quarter" idx="12"/>
          </p:nvPr>
        </p:nvSpPr>
        <p:spPr/>
        <p:txBody>
          <a:bodyPr/>
          <a:lstStyle/>
          <a:p>
            <a:fld id="{B1AB44B9-F1EC-4F4B-88D4-413245C9CD3E}" type="slidenum">
              <a:rPr lang="en-US" smtClean="0"/>
              <a:t>8</a:t>
            </a:fld>
            <a:endParaRPr lang="en-US" dirty="0"/>
          </a:p>
        </p:txBody>
      </p:sp>
      <p:pic>
        <p:nvPicPr>
          <p:cNvPr id="7" name="Picture 6" descr="United States HUBZone map.">
            <a:extLst>
              <a:ext uri="{FF2B5EF4-FFF2-40B4-BE49-F238E27FC236}">
                <a16:creationId xmlns:a16="http://schemas.microsoft.com/office/drawing/2014/main" id="{67EFBFA5-1D3B-4370-AB2D-BD3B0AD75FF1}"/>
              </a:ext>
            </a:extLst>
          </p:cNvPr>
          <p:cNvPicPr>
            <a:picLocks noChangeAspect="1"/>
          </p:cNvPicPr>
          <p:nvPr/>
        </p:nvPicPr>
        <p:blipFill>
          <a:blip r:embed="rId3"/>
          <a:stretch>
            <a:fillRect/>
          </a:stretch>
        </p:blipFill>
        <p:spPr>
          <a:xfrm>
            <a:off x="2739071" y="2635740"/>
            <a:ext cx="6713857" cy="3473139"/>
          </a:xfrm>
          <a:prstGeom prst="rect">
            <a:avLst/>
          </a:prstGeom>
        </p:spPr>
      </p:pic>
    </p:spTree>
    <p:extLst>
      <p:ext uri="{BB962C8B-B14F-4D97-AF65-F5344CB8AC3E}">
        <p14:creationId xmlns:p14="http://schemas.microsoft.com/office/powerpoint/2010/main" val="137612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D403-DBCC-4F54-A680-88D3BF50DB3C}"/>
              </a:ext>
            </a:extLst>
          </p:cNvPr>
          <p:cNvSpPr>
            <a:spLocks noGrp="1"/>
          </p:cNvSpPr>
          <p:nvPr>
            <p:ph type="ctrTitle"/>
          </p:nvPr>
        </p:nvSpPr>
        <p:spPr>
          <a:xfrm>
            <a:off x="2460171" y="2235200"/>
            <a:ext cx="7271657" cy="2387600"/>
          </a:xfrm>
        </p:spPr>
        <p:txBody>
          <a:bodyPr>
            <a:normAutofit/>
          </a:bodyPr>
          <a:lstStyle/>
          <a:p>
            <a:r>
              <a:rPr lang="en-US" sz="5400" dirty="0"/>
              <a:t>Application Process</a:t>
            </a:r>
          </a:p>
        </p:txBody>
      </p:sp>
    </p:spTree>
    <p:extLst>
      <p:ext uri="{BB962C8B-B14F-4D97-AF65-F5344CB8AC3E}">
        <p14:creationId xmlns:p14="http://schemas.microsoft.com/office/powerpoint/2010/main" val="3799696658"/>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242852"/>
      </a:dk2>
      <a:lt2>
        <a:srgbClr val="ACCBF9"/>
      </a:lt2>
      <a:accent1>
        <a:srgbClr val="0070C0"/>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2.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176E9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 id="{1329F727-91BA-B24E-A179-D72102066828}" vid="{83E1F797-D39A-5942-99AA-72753371AF17}"/>
    </a:ext>
  </a:extLst>
</a:theme>
</file>

<file path=ppt/theme/theme3.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A31C737247D34086CE06D6816884D7" ma:contentTypeVersion="4" ma:contentTypeDescription="Create a new document." ma:contentTypeScope="" ma:versionID="391851b11b65ed880b8d992cb8f73afd">
  <xsd:schema xmlns:xsd="http://www.w3.org/2001/XMLSchema" xmlns:xs="http://www.w3.org/2001/XMLSchema" xmlns:p="http://schemas.microsoft.com/office/2006/metadata/properties" xmlns:ns2="2c87240f-f596-44fb-ae7a-ce494ee657cf" xmlns:ns3="9955efa1-468e-44e9-a9a5-2d4ca36e79e0" targetNamespace="http://schemas.microsoft.com/office/2006/metadata/properties" ma:root="true" ma:fieldsID="695529a1cb8aaf6764446a7f8039c90b" ns2:_="" ns3:_="">
    <xsd:import namespace="2c87240f-f596-44fb-ae7a-ce494ee657cf"/>
    <xsd:import namespace="9955efa1-468e-44e9-a9a5-2d4ca36e79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7240f-f596-44fb-ae7a-ce494ee657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55efa1-468e-44e9-a9a5-2d4ca36e79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C31AF9-831F-4945-82CD-A15495EDD13C}">
  <ds:schemaRefs>
    <ds:schemaRef ds:uri="http://schemas.microsoft.com/sharepoint/v3/contenttype/forms"/>
  </ds:schemaRefs>
</ds:datastoreItem>
</file>

<file path=customXml/itemProps2.xml><?xml version="1.0" encoding="utf-8"?>
<ds:datastoreItem xmlns:ds="http://schemas.openxmlformats.org/officeDocument/2006/customXml" ds:itemID="{BAB2D5D0-5C85-4D2F-90FD-1DA533F20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7240f-f596-44fb-ae7a-ce494ee657cf"/>
    <ds:schemaRef ds:uri="9955efa1-468e-44e9-a9a5-2d4ca36e7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203986-C9CD-481D-96EE-A16F71191CB4}">
  <ds:schemaRefs>
    <ds:schemaRef ds:uri="http://purl.org/dc/elements/1.1/"/>
    <ds:schemaRef ds:uri="http://schemas.microsoft.com/office/2006/metadata/properties"/>
    <ds:schemaRef ds:uri="http://purl.org/dc/terms/"/>
    <ds:schemaRef ds:uri="http://schemas.microsoft.com/sharepoint/v3"/>
    <ds:schemaRef ds:uri="ddd87586-fb46-4913-958d-30061fb7a6ea"/>
    <ds:schemaRef ds:uri="http://schemas.microsoft.com/office/2006/documentManagement/types"/>
    <ds:schemaRef ds:uri="http://schemas.openxmlformats.org/package/2006/metadata/core-properties"/>
    <ds:schemaRef ds:uri="b08e8adc-7e78-4a88-a035-cb3c57191c8a"/>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30708</TotalTime>
  <Words>3339</Words>
  <Application>Microsoft Office PowerPoint</Application>
  <PresentationFormat>Widescreen</PresentationFormat>
  <Paragraphs>476</Paragraphs>
  <Slides>40</Slides>
  <Notes>19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40</vt:i4>
      </vt:variant>
    </vt:vector>
  </HeadingPairs>
  <TitlesOfParts>
    <vt:vector size="55" baseType="lpstr">
      <vt:lpstr>Arial</vt:lpstr>
      <vt:lpstr>Benton Sans Black</vt:lpstr>
      <vt:lpstr>BentonSans Book</vt:lpstr>
      <vt:lpstr>Calibri</vt:lpstr>
      <vt:lpstr>Calibri Light</vt:lpstr>
      <vt:lpstr>Courier New</vt:lpstr>
      <vt:lpstr>Sans source Pro</vt:lpstr>
      <vt:lpstr>Source Sans Pro</vt:lpstr>
      <vt:lpstr>Source Sans Pro Semibold</vt:lpstr>
      <vt:lpstr>Times</vt:lpstr>
      <vt:lpstr>Wingdings</vt:lpstr>
      <vt:lpstr>Wingdings 2</vt:lpstr>
      <vt:lpstr>1_Office Theme</vt:lpstr>
      <vt:lpstr>SBA-Template</vt:lpstr>
      <vt:lpstr>2_Office Theme</vt:lpstr>
      <vt:lpstr>HUBZone Eligibility and Application Process</vt:lpstr>
      <vt:lpstr>HUBZone Program Purpose</vt:lpstr>
      <vt:lpstr>Contracting Incentive </vt:lpstr>
      <vt:lpstr>Eligibility</vt:lpstr>
      <vt:lpstr>HUBZone Small Business Certification Eligibility</vt:lpstr>
      <vt:lpstr>HUBZONE MAP</vt:lpstr>
      <vt:lpstr>Sample of HubZone map – South Dakota </vt:lpstr>
      <vt:lpstr>HUBZone Map</vt:lpstr>
      <vt:lpstr>Application Process</vt:lpstr>
      <vt:lpstr>Completing Your HUBZone Application</vt:lpstr>
      <vt:lpstr>Research</vt:lpstr>
      <vt:lpstr>Accessing Your Business and Basic Requirements</vt:lpstr>
      <vt:lpstr>Completing Your HUBZone Application</vt:lpstr>
      <vt:lpstr>Completing Your HUBZone Application</vt:lpstr>
      <vt:lpstr>Apply online through the HUBZone portal on SBA Connect</vt:lpstr>
      <vt:lpstr>Completing Your HUBZone Application</vt:lpstr>
      <vt:lpstr>Completing Your HUBZone Application</vt:lpstr>
      <vt:lpstr>Subcontracting </vt:lpstr>
      <vt:lpstr>Consultant Fees</vt:lpstr>
      <vt:lpstr>Assistance Available</vt:lpstr>
      <vt:lpstr>Maintaining HubZone Certification</vt:lpstr>
      <vt:lpstr>Ways You Can Get Help With Your Application Questions</vt:lpstr>
      <vt:lpstr>HubZone Regulations</vt:lpstr>
      <vt:lpstr>Any Questions? </vt:lpstr>
      <vt:lpstr>WOMEN-OWNED SMALL BUSINESS (WOSB) FEDERAL CONTRACTING PROGRAM</vt:lpstr>
      <vt:lpstr>General Information</vt:lpstr>
      <vt:lpstr>       Federal Prime Contracting          Small Business Goals FY 2023</vt:lpstr>
      <vt:lpstr>Woman Owned Small Business (WOSB) </vt:lpstr>
      <vt:lpstr>Economically Disadvantaged  Woman Owned Small Business (EDWOSB)  </vt:lpstr>
      <vt:lpstr>WOSB vs. EDWOSB</vt:lpstr>
      <vt:lpstr>Apply using Primary NAICS Code</vt:lpstr>
      <vt:lpstr>Application </vt:lpstr>
      <vt:lpstr>WOSB/EDWOSB regulations </vt:lpstr>
      <vt:lpstr>MPA Program Qualifications</vt:lpstr>
      <vt:lpstr>Mentor Protégé Program  SUPPORT FROM MENTORS</vt:lpstr>
      <vt:lpstr>PREPARE AHEAD</vt:lpstr>
      <vt:lpstr>PROTEGES MUST:</vt:lpstr>
      <vt:lpstr>JOINT VENTURE BASICS</vt:lpstr>
      <vt:lpstr>Code of federal regulations references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HUBZone Program: Continued Program Eligibility</dc:title>
  <dc:creator>U.S. Small Business Administration</dc:creator>
  <cp:keywords>U.S. Small Business Administration (SBA), Service-Disabled Veteran-Owned Business (SDVOSB), Women-Owned Small Business (WOSB), Historically Underutilized Business Zone (HUBZone), http:/sba.gov</cp:keywords>
  <cp:lastModifiedBy>YolandaGJohnson</cp:lastModifiedBy>
  <cp:revision>116</cp:revision>
  <dcterms:created xsi:type="dcterms:W3CDTF">2020-02-27T03:44:15Z</dcterms:created>
  <dcterms:modified xsi:type="dcterms:W3CDTF">2023-07-18T15:04:33Z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0x01010088A31C737247D34086CE06D6816884D7</vt:lpwstr>
  </property>
</Properties>
</file>