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ea9771128a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ea9771128a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ea9771128a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ea9771128a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ea9771128a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ea9771128a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ea9771128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ea9771128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ea9771128a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ea9771128a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ea9771128a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ea9771128a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ea9771128a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ea9771128a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ea9771128a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ea9771128a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ea9771128a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3ea9771128a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ea9771128a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ea9771128a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ea9771128a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ea9771128a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drive.google.com/file/d/1jI_Zt-7DI1Mp5r8FfS6wrJoph8hhW2T6/view" TargetMode="Externa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MCP Hackathon</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Sample Deliverable Deck</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2"/>
          <p:cNvSpPr txBox="1"/>
          <p:nvPr>
            <p:ph type="title"/>
          </p:nvPr>
        </p:nvSpPr>
        <p:spPr>
          <a:xfrm>
            <a:off x="0" y="0"/>
            <a:ext cx="9144000" cy="572700"/>
          </a:xfrm>
          <a:prstGeom prst="rect">
            <a:avLst/>
          </a:prstGeom>
          <a:solidFill>
            <a:schemeClr val="dk1"/>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rPr>
              <a:t>MCP Server Evaluation - Results</a:t>
            </a:r>
            <a:endParaRPr>
              <a:solidFill>
                <a:schemeClr val="lt1"/>
              </a:solidFill>
            </a:endParaRPr>
          </a:p>
        </p:txBody>
      </p:sp>
      <p:pic>
        <p:nvPicPr>
          <p:cNvPr id="109" name="Google Shape;109;p22" title="Screenshot 2026-06-09 at 4.16.38 PM.png"/>
          <p:cNvPicPr preferRelativeResize="0"/>
          <p:nvPr/>
        </p:nvPicPr>
        <p:blipFill>
          <a:blip r:embed="rId3">
            <a:alphaModFix/>
          </a:blip>
          <a:stretch>
            <a:fillRect/>
          </a:stretch>
        </p:blipFill>
        <p:spPr>
          <a:xfrm>
            <a:off x="376025" y="1154950"/>
            <a:ext cx="5438376" cy="2489175"/>
          </a:xfrm>
          <a:prstGeom prst="rect">
            <a:avLst/>
          </a:prstGeom>
          <a:noFill/>
          <a:ln>
            <a:noFill/>
          </a:ln>
        </p:spPr>
      </p:pic>
      <p:sp>
        <p:nvSpPr>
          <p:cNvPr id="110" name="Google Shape;110;p22"/>
          <p:cNvSpPr txBox="1"/>
          <p:nvPr/>
        </p:nvSpPr>
        <p:spPr>
          <a:xfrm>
            <a:off x="253450" y="693250"/>
            <a:ext cx="5359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Agent scored 100% on third evaluation run</a:t>
            </a:r>
            <a:endParaRPr sz="1800">
              <a:solidFill>
                <a:schemeClr val="dk2"/>
              </a:solidFill>
            </a:endParaRPr>
          </a:p>
        </p:txBody>
      </p:sp>
      <p:pic>
        <p:nvPicPr>
          <p:cNvPr id="111" name="Google Shape;111;p22" title="Screenshot 2026-06-09 at 4.18.50 PM.png"/>
          <p:cNvPicPr preferRelativeResize="0"/>
          <p:nvPr/>
        </p:nvPicPr>
        <p:blipFill>
          <a:blip r:embed="rId4">
            <a:alphaModFix/>
          </a:blip>
          <a:stretch>
            <a:fillRect/>
          </a:stretch>
        </p:blipFill>
        <p:spPr>
          <a:xfrm>
            <a:off x="376026" y="4437350"/>
            <a:ext cx="1704975" cy="590550"/>
          </a:xfrm>
          <a:prstGeom prst="rect">
            <a:avLst/>
          </a:prstGeom>
          <a:noFill/>
          <a:ln>
            <a:noFill/>
          </a:ln>
        </p:spPr>
      </p:pic>
      <p:sp>
        <p:nvSpPr>
          <p:cNvPr id="112" name="Google Shape;112;p22"/>
          <p:cNvSpPr txBox="1"/>
          <p:nvPr/>
        </p:nvSpPr>
        <p:spPr>
          <a:xfrm>
            <a:off x="159850" y="3901925"/>
            <a:ext cx="5359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Average latency of 9.1s and token usage of 4.6k</a:t>
            </a:r>
            <a:endParaRPr sz="1800">
              <a:solidFill>
                <a:schemeClr val="dk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3"/>
          <p:cNvSpPr txBox="1"/>
          <p:nvPr>
            <p:ph type="title"/>
          </p:nvPr>
        </p:nvSpPr>
        <p:spPr>
          <a:xfrm>
            <a:off x="0" y="0"/>
            <a:ext cx="9144000" cy="572700"/>
          </a:xfrm>
          <a:prstGeom prst="rect">
            <a:avLst/>
          </a:prstGeom>
          <a:solidFill>
            <a:schemeClr val="dk1"/>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rPr>
              <a:t>Security Considerations</a:t>
            </a:r>
            <a:endParaRPr>
              <a:solidFill>
                <a:schemeClr val="lt1"/>
              </a:solidFill>
            </a:endParaRPr>
          </a:p>
        </p:txBody>
      </p:sp>
      <p:sp>
        <p:nvSpPr>
          <p:cNvPr id="118" name="Google Shape;118;p23"/>
          <p:cNvSpPr txBox="1"/>
          <p:nvPr/>
        </p:nvSpPr>
        <p:spPr>
          <a:xfrm>
            <a:off x="253450" y="645180"/>
            <a:ext cx="8727600" cy="4494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800" u="sng">
                <a:solidFill>
                  <a:schemeClr val="dk1"/>
                </a:solidFill>
              </a:rPr>
              <a:t>Public Data, Public API</a:t>
            </a:r>
            <a:endParaRPr b="1" sz="800" u="sng">
              <a:solidFill>
                <a:schemeClr val="dk1"/>
              </a:solidFill>
            </a:endParaRPr>
          </a:p>
          <a:p>
            <a:pPr indent="0" lvl="0" marL="0" rtl="0" algn="l">
              <a:spcBef>
                <a:spcPts val="0"/>
              </a:spcBef>
              <a:spcAft>
                <a:spcPts val="0"/>
              </a:spcAft>
              <a:buNone/>
            </a:pPr>
            <a:r>
              <a:rPr lang="en" sz="800">
                <a:solidFill>
                  <a:schemeClr val="dk1"/>
                </a:solidFill>
              </a:rPr>
              <a:t>The CDC PLACES MCP server operates exclusively with publicly accessible health data from the CDC's open data portal (data.cdc.gov). This foundational design choice significantly simplifies the security model:</a:t>
            </a:r>
            <a:endParaRPr sz="800">
              <a:solidFill>
                <a:schemeClr val="dk1"/>
              </a:solidFill>
            </a:endParaRPr>
          </a:p>
          <a:p>
            <a:pPr indent="0" lvl="0" marL="0" rtl="0" algn="l">
              <a:spcBef>
                <a:spcPts val="0"/>
              </a:spcBef>
              <a:spcAft>
                <a:spcPts val="0"/>
              </a:spcAft>
              <a:buNone/>
            </a:pPr>
            <a:r>
              <a:t/>
            </a:r>
            <a:endParaRPr sz="800">
              <a:solidFill>
                <a:schemeClr val="dk1"/>
              </a:solidFill>
            </a:endParaRPr>
          </a:p>
          <a:p>
            <a:pPr indent="0" lvl="0" marL="0" rtl="0" algn="l">
              <a:spcBef>
                <a:spcPts val="0"/>
              </a:spcBef>
              <a:spcAft>
                <a:spcPts val="0"/>
              </a:spcAft>
              <a:buNone/>
            </a:pPr>
            <a:r>
              <a:rPr b="1" lang="en" sz="800" u="sng">
                <a:solidFill>
                  <a:schemeClr val="dk1"/>
                </a:solidFill>
              </a:rPr>
              <a:t>No Authentication Required</a:t>
            </a:r>
            <a:endParaRPr b="1" sz="800" u="sng">
              <a:solidFill>
                <a:schemeClr val="dk1"/>
              </a:solidFill>
            </a:endParaRPr>
          </a:p>
          <a:p>
            <a:pPr indent="-279400" lvl="0" marL="457200" rtl="0" algn="l">
              <a:spcBef>
                <a:spcPts val="0"/>
              </a:spcBef>
              <a:spcAft>
                <a:spcPts val="0"/>
              </a:spcAft>
              <a:buClr>
                <a:schemeClr val="dk1"/>
              </a:buClr>
              <a:buSzPts val="800"/>
              <a:buChar char="●"/>
            </a:pPr>
            <a:r>
              <a:rPr lang="en" sz="800">
                <a:solidFill>
                  <a:schemeClr val="dk1"/>
                </a:solidFill>
              </a:rPr>
              <a:t>No credentials stored: The server makes unauthenticated requests to public CDC endpoints</a:t>
            </a:r>
            <a:endParaRPr sz="800">
              <a:solidFill>
                <a:schemeClr val="dk1"/>
              </a:solidFill>
            </a:endParaRPr>
          </a:p>
          <a:p>
            <a:pPr indent="-279400" lvl="0" marL="457200" rtl="0" algn="l">
              <a:spcBef>
                <a:spcPts val="0"/>
              </a:spcBef>
              <a:spcAft>
                <a:spcPts val="0"/>
              </a:spcAft>
              <a:buClr>
                <a:schemeClr val="dk1"/>
              </a:buClr>
              <a:buSzPts val="800"/>
              <a:buChar char="●"/>
            </a:pPr>
            <a:r>
              <a:rPr lang="en" sz="800">
                <a:solidFill>
                  <a:schemeClr val="dk1"/>
                </a:solidFill>
              </a:rPr>
              <a:t>No secrets management: No API keys, tokens, or passwords needed</a:t>
            </a:r>
            <a:endParaRPr sz="800">
              <a:solidFill>
                <a:schemeClr val="dk1"/>
              </a:solidFill>
            </a:endParaRPr>
          </a:p>
          <a:p>
            <a:pPr indent="-279400" lvl="0" marL="457200" rtl="0" algn="l">
              <a:spcBef>
                <a:spcPts val="0"/>
              </a:spcBef>
              <a:spcAft>
                <a:spcPts val="0"/>
              </a:spcAft>
              <a:buClr>
                <a:schemeClr val="dk1"/>
              </a:buClr>
              <a:buSzPts val="800"/>
              <a:buChar char="●"/>
            </a:pPr>
            <a:r>
              <a:rPr lang="en" sz="800">
                <a:solidFill>
                  <a:schemeClr val="dk1"/>
                </a:solidFill>
              </a:rPr>
              <a:t>No user data collected: The server is stateless and does not store or process user queries</a:t>
            </a:r>
            <a:endParaRPr sz="800">
              <a:solidFill>
                <a:schemeClr val="dk1"/>
              </a:solidFill>
            </a:endParaRPr>
          </a:p>
          <a:p>
            <a:pPr indent="0" lvl="0" marL="0" rtl="0" algn="l">
              <a:spcBef>
                <a:spcPts val="0"/>
              </a:spcBef>
              <a:spcAft>
                <a:spcPts val="0"/>
              </a:spcAft>
              <a:buNone/>
            </a:pPr>
            <a:r>
              <a:t/>
            </a:r>
            <a:endParaRPr sz="800">
              <a:solidFill>
                <a:schemeClr val="dk1"/>
              </a:solidFill>
            </a:endParaRPr>
          </a:p>
          <a:p>
            <a:pPr indent="0" lvl="0" marL="0" rtl="0" algn="l">
              <a:spcBef>
                <a:spcPts val="0"/>
              </a:spcBef>
              <a:spcAft>
                <a:spcPts val="0"/>
              </a:spcAft>
              <a:buNone/>
            </a:pPr>
            <a:r>
              <a:rPr b="1" lang="en" sz="800" u="sng">
                <a:solidFill>
                  <a:schemeClr val="dk1"/>
                </a:solidFill>
              </a:rPr>
              <a:t>Security Inherited from Upstream</a:t>
            </a:r>
            <a:endParaRPr b="1" sz="800" u="sng">
              <a:solidFill>
                <a:schemeClr val="dk1"/>
              </a:solidFill>
            </a:endParaRPr>
          </a:p>
          <a:p>
            <a:pPr indent="0" lvl="0" marL="0" rtl="0" algn="l">
              <a:spcBef>
                <a:spcPts val="0"/>
              </a:spcBef>
              <a:spcAft>
                <a:spcPts val="0"/>
              </a:spcAft>
              <a:buNone/>
            </a:pPr>
            <a:r>
              <a:rPr lang="en" sz="800">
                <a:solidFill>
                  <a:schemeClr val="dk1"/>
                </a:solidFill>
              </a:rPr>
              <a:t>The server's security posture inherits directly from the CDC's public API infrastructure:</a:t>
            </a:r>
            <a:endParaRPr sz="800">
              <a:solidFill>
                <a:schemeClr val="dk1"/>
              </a:solidFill>
            </a:endParaRPr>
          </a:p>
          <a:p>
            <a:pPr indent="-279400" lvl="0" marL="457200" rtl="0" algn="l">
              <a:spcBef>
                <a:spcPts val="0"/>
              </a:spcBef>
              <a:spcAft>
                <a:spcPts val="0"/>
              </a:spcAft>
              <a:buClr>
                <a:schemeClr val="dk1"/>
              </a:buClr>
              <a:buSzPts val="800"/>
              <a:buChar char="●"/>
            </a:pPr>
            <a:r>
              <a:rPr b="1" lang="en" sz="800">
                <a:solidFill>
                  <a:schemeClr val="dk1"/>
                </a:solidFill>
              </a:rPr>
              <a:t>Data confidentiality - </a:t>
            </a:r>
            <a:r>
              <a:rPr lang="en" sz="800">
                <a:solidFill>
                  <a:schemeClr val="dk1"/>
                </a:solidFill>
              </a:rPr>
              <a:t>Not applicable, all data is public domain</a:t>
            </a:r>
            <a:endParaRPr sz="800">
              <a:solidFill>
                <a:schemeClr val="dk1"/>
              </a:solidFill>
            </a:endParaRPr>
          </a:p>
          <a:p>
            <a:pPr indent="-279400" lvl="0" marL="457200" rtl="0" algn="l">
              <a:spcBef>
                <a:spcPts val="0"/>
              </a:spcBef>
              <a:spcAft>
                <a:spcPts val="0"/>
              </a:spcAft>
              <a:buClr>
                <a:schemeClr val="dk1"/>
              </a:buClr>
              <a:buSzPts val="800"/>
              <a:buChar char="●"/>
            </a:pPr>
            <a:r>
              <a:rPr b="1" lang="en" sz="800">
                <a:solidFill>
                  <a:schemeClr val="dk1"/>
                </a:solidFill>
              </a:rPr>
              <a:t>Access control</a:t>
            </a:r>
            <a:r>
              <a:rPr lang="en" sz="800">
                <a:solidFill>
                  <a:schemeClr val="dk1"/>
                </a:solidFill>
              </a:rPr>
              <a:t> - Not required, CDC endpoints are openly accessible</a:t>
            </a:r>
            <a:endParaRPr sz="800">
              <a:solidFill>
                <a:schemeClr val="dk1"/>
              </a:solidFill>
            </a:endParaRPr>
          </a:p>
          <a:p>
            <a:pPr indent="-279400" lvl="0" marL="457200" rtl="0" algn="l">
              <a:spcBef>
                <a:spcPts val="0"/>
              </a:spcBef>
              <a:spcAft>
                <a:spcPts val="0"/>
              </a:spcAft>
              <a:buClr>
                <a:schemeClr val="dk1"/>
              </a:buClr>
              <a:buSzPts val="800"/>
              <a:buChar char="●"/>
            </a:pPr>
            <a:r>
              <a:rPr b="1" lang="en" sz="800">
                <a:solidFill>
                  <a:schemeClr val="dk1"/>
                </a:solidFill>
              </a:rPr>
              <a:t>Data integrity</a:t>
            </a:r>
            <a:r>
              <a:rPr lang="en" sz="800">
                <a:solidFill>
                  <a:schemeClr val="dk1"/>
                </a:solidFill>
              </a:rPr>
              <a:t> - Validated by CDC; server acts as pass-through</a:t>
            </a:r>
            <a:endParaRPr sz="800">
              <a:solidFill>
                <a:schemeClr val="dk1"/>
              </a:solidFill>
            </a:endParaRPr>
          </a:p>
          <a:p>
            <a:pPr indent="-279400" lvl="0" marL="457200" rtl="0" algn="l">
              <a:spcBef>
                <a:spcPts val="0"/>
              </a:spcBef>
              <a:spcAft>
                <a:spcPts val="0"/>
              </a:spcAft>
              <a:buClr>
                <a:schemeClr val="dk1"/>
              </a:buClr>
              <a:buSzPts val="800"/>
              <a:buChar char="●"/>
            </a:pPr>
            <a:r>
              <a:rPr b="1" lang="en" sz="800">
                <a:solidFill>
                  <a:schemeClr val="dk1"/>
                </a:solidFill>
              </a:rPr>
              <a:t>Transport security</a:t>
            </a:r>
            <a:r>
              <a:rPr lang="en" sz="800">
                <a:solidFill>
                  <a:schemeClr val="dk1"/>
                </a:solidFill>
              </a:rPr>
              <a:t> - TLS 1.2+ enforced for all HTTPS requests to data.cdc.gov</a:t>
            </a:r>
            <a:endParaRPr sz="800">
              <a:solidFill>
                <a:schemeClr val="dk1"/>
              </a:solidFill>
            </a:endParaRPr>
          </a:p>
          <a:p>
            <a:pPr indent="-279400" lvl="0" marL="457200" rtl="0" algn="l">
              <a:spcBef>
                <a:spcPts val="0"/>
              </a:spcBef>
              <a:spcAft>
                <a:spcPts val="0"/>
              </a:spcAft>
              <a:buClr>
                <a:schemeClr val="dk1"/>
              </a:buClr>
              <a:buSzPts val="800"/>
              <a:buChar char="●"/>
            </a:pPr>
            <a:r>
              <a:rPr b="1" lang="en" sz="800">
                <a:solidFill>
                  <a:schemeClr val="dk1"/>
                </a:solidFill>
              </a:rPr>
              <a:t>Rate limiting</a:t>
            </a:r>
            <a:r>
              <a:rPr lang="en" sz="800">
                <a:solidFill>
                  <a:schemeClr val="dk1"/>
                </a:solidFill>
              </a:rPr>
              <a:t> - Handled by CDC's API infrastructure</a:t>
            </a:r>
            <a:endParaRPr sz="800">
              <a:solidFill>
                <a:schemeClr val="dk1"/>
              </a:solidFill>
            </a:endParaRPr>
          </a:p>
          <a:p>
            <a:pPr indent="-279400" lvl="0" marL="457200" rtl="0" algn="l">
              <a:spcBef>
                <a:spcPts val="0"/>
              </a:spcBef>
              <a:spcAft>
                <a:spcPts val="0"/>
              </a:spcAft>
              <a:buClr>
                <a:schemeClr val="dk1"/>
              </a:buClr>
              <a:buSzPts val="800"/>
              <a:buChar char="●"/>
            </a:pPr>
            <a:r>
              <a:rPr b="1" lang="en" sz="800">
                <a:solidFill>
                  <a:schemeClr val="dk1"/>
                </a:solidFill>
              </a:rPr>
              <a:t>Data freshness - </a:t>
            </a:r>
            <a:r>
              <a:rPr lang="en" sz="800">
                <a:solidFill>
                  <a:schemeClr val="dk1"/>
                </a:solidFill>
              </a:rPr>
              <a:t>CDC updates data annually; server reflects current CDC data</a:t>
            </a:r>
            <a:endParaRPr sz="800">
              <a:solidFill>
                <a:schemeClr val="dk1"/>
              </a:solidFill>
            </a:endParaRPr>
          </a:p>
          <a:p>
            <a:pPr indent="0" lvl="0" marL="0" rtl="0" algn="l">
              <a:spcBef>
                <a:spcPts val="0"/>
              </a:spcBef>
              <a:spcAft>
                <a:spcPts val="0"/>
              </a:spcAft>
              <a:buNone/>
            </a:pPr>
            <a:r>
              <a:t/>
            </a:r>
            <a:endParaRPr sz="800">
              <a:solidFill>
                <a:schemeClr val="dk1"/>
              </a:solidFill>
            </a:endParaRPr>
          </a:p>
          <a:p>
            <a:pPr indent="0" lvl="0" marL="0" rtl="0" algn="l">
              <a:spcBef>
                <a:spcPts val="0"/>
              </a:spcBef>
              <a:spcAft>
                <a:spcPts val="0"/>
              </a:spcAft>
              <a:buNone/>
            </a:pPr>
            <a:r>
              <a:rPr b="1" lang="en" sz="800" u="sng">
                <a:solidFill>
                  <a:schemeClr val="dk1"/>
                </a:solidFill>
              </a:rPr>
              <a:t>Attack Surface</a:t>
            </a:r>
            <a:endParaRPr b="1" sz="800" u="sng">
              <a:solidFill>
                <a:schemeClr val="dk1"/>
              </a:solidFill>
            </a:endParaRPr>
          </a:p>
          <a:p>
            <a:pPr indent="0" lvl="0" marL="0" rtl="0" algn="l">
              <a:spcBef>
                <a:spcPts val="0"/>
              </a:spcBef>
              <a:spcAft>
                <a:spcPts val="0"/>
              </a:spcAft>
              <a:buNone/>
            </a:pPr>
            <a:r>
              <a:rPr lang="en" sz="800">
                <a:solidFill>
                  <a:schemeClr val="dk1"/>
                </a:solidFill>
              </a:rPr>
              <a:t>The server's minimal attack surface consists of:</a:t>
            </a:r>
            <a:endParaRPr sz="800">
              <a:solidFill>
                <a:schemeClr val="dk1"/>
              </a:solidFill>
            </a:endParaRPr>
          </a:p>
          <a:p>
            <a:pPr indent="-279400" lvl="0" marL="457200" rtl="0" algn="l">
              <a:spcBef>
                <a:spcPts val="0"/>
              </a:spcBef>
              <a:spcAft>
                <a:spcPts val="0"/>
              </a:spcAft>
              <a:buClr>
                <a:schemeClr val="dk1"/>
              </a:buClr>
              <a:buSzPts val="800"/>
              <a:buAutoNum type="arabicPeriod"/>
            </a:pPr>
            <a:r>
              <a:rPr lang="en" sz="800">
                <a:solidFill>
                  <a:schemeClr val="dk1"/>
                </a:solidFill>
              </a:rPr>
              <a:t>MCP Protocol Endpoint (stdio or HTTP)</a:t>
            </a:r>
            <a:endParaRPr sz="800">
              <a:solidFill>
                <a:schemeClr val="dk1"/>
              </a:solidFill>
            </a:endParaRPr>
          </a:p>
          <a:p>
            <a:pPr indent="-279400" lvl="1" marL="914400" rtl="0" algn="l">
              <a:spcBef>
                <a:spcPts val="0"/>
              </a:spcBef>
              <a:spcAft>
                <a:spcPts val="0"/>
              </a:spcAft>
              <a:buClr>
                <a:schemeClr val="dk1"/>
              </a:buClr>
              <a:buSzPts val="800"/>
              <a:buChar char="○"/>
            </a:pPr>
            <a:r>
              <a:rPr lang="en" sz="800">
                <a:solidFill>
                  <a:schemeClr val="dk1"/>
                </a:solidFill>
              </a:rPr>
              <a:t>Risk: Malicious queries could attempt to extract unintended data or cause denial of service</a:t>
            </a:r>
            <a:endParaRPr sz="800">
              <a:solidFill>
                <a:schemeClr val="dk1"/>
              </a:solidFill>
            </a:endParaRPr>
          </a:p>
          <a:p>
            <a:pPr indent="-279400" lvl="1" marL="914400" rtl="0" algn="l">
              <a:spcBef>
                <a:spcPts val="0"/>
              </a:spcBef>
              <a:spcAft>
                <a:spcPts val="0"/>
              </a:spcAft>
              <a:buClr>
                <a:schemeClr val="dk1"/>
              </a:buClr>
              <a:buSzPts val="800"/>
              <a:buChar char="○"/>
            </a:pPr>
            <a:r>
              <a:rPr lang="en" sz="800">
                <a:solidFill>
                  <a:schemeClr val="dk1"/>
                </a:solidFill>
              </a:rPr>
              <a:t>Mitigation: Input validation via Pydantic models, enum-based measure IDs, Literal types for parameters</a:t>
            </a:r>
            <a:endParaRPr sz="800">
              <a:solidFill>
                <a:schemeClr val="dk1"/>
              </a:solidFill>
            </a:endParaRPr>
          </a:p>
          <a:p>
            <a:pPr indent="-279400" lvl="0" marL="457200" rtl="0" algn="l">
              <a:spcBef>
                <a:spcPts val="0"/>
              </a:spcBef>
              <a:spcAft>
                <a:spcPts val="0"/>
              </a:spcAft>
              <a:buClr>
                <a:schemeClr val="dk1"/>
              </a:buClr>
              <a:buSzPts val="800"/>
              <a:buAutoNum type="arabicPeriod"/>
            </a:pPr>
            <a:r>
              <a:rPr lang="en" sz="800">
                <a:solidFill>
                  <a:schemeClr val="dk1"/>
                </a:solidFill>
              </a:rPr>
              <a:t>Outbound HTTP Requests</a:t>
            </a:r>
            <a:endParaRPr sz="800">
              <a:solidFill>
                <a:schemeClr val="dk1"/>
              </a:solidFill>
            </a:endParaRPr>
          </a:p>
          <a:p>
            <a:pPr indent="-279400" lvl="1" marL="914400" rtl="0" algn="l">
              <a:spcBef>
                <a:spcPts val="0"/>
              </a:spcBef>
              <a:spcAft>
                <a:spcPts val="0"/>
              </a:spcAft>
              <a:buClr>
                <a:schemeClr val="dk1"/>
              </a:buClr>
              <a:buSzPts val="800"/>
              <a:buChar char="○"/>
            </a:pPr>
            <a:r>
              <a:rPr lang="en" sz="800">
                <a:solidFill>
                  <a:schemeClr val="dk1"/>
                </a:solidFill>
              </a:rPr>
              <a:t>Risk: Server could be abused to make requests to unintended endpoints</a:t>
            </a:r>
            <a:endParaRPr sz="800">
              <a:solidFill>
                <a:schemeClr val="dk1"/>
              </a:solidFill>
            </a:endParaRPr>
          </a:p>
          <a:p>
            <a:pPr indent="-279400" lvl="1" marL="914400" rtl="0" algn="l">
              <a:spcBef>
                <a:spcPts val="0"/>
              </a:spcBef>
              <a:spcAft>
                <a:spcPts val="0"/>
              </a:spcAft>
              <a:buClr>
                <a:schemeClr val="dk1"/>
              </a:buClr>
              <a:buSzPts val="800"/>
              <a:buChar char="○"/>
            </a:pPr>
            <a:r>
              <a:rPr lang="en" sz="800">
                <a:solidFill>
                  <a:schemeClr val="dk1"/>
                </a:solidFill>
              </a:rPr>
              <a:t>Mitigation: All API endpoints hardcoded in config.py, no user-supplied URLs</a:t>
            </a:r>
            <a:endParaRPr sz="800">
              <a:solidFill>
                <a:schemeClr val="dk1"/>
              </a:solidFill>
            </a:endParaRPr>
          </a:p>
          <a:p>
            <a:pPr indent="-279400" lvl="0" marL="457200" rtl="0" algn="l">
              <a:spcBef>
                <a:spcPts val="0"/>
              </a:spcBef>
              <a:spcAft>
                <a:spcPts val="0"/>
              </a:spcAft>
              <a:buClr>
                <a:schemeClr val="dk1"/>
              </a:buClr>
              <a:buSzPts val="800"/>
              <a:buAutoNum type="arabicPeriod"/>
            </a:pPr>
            <a:r>
              <a:rPr lang="en" sz="800">
                <a:solidFill>
                  <a:schemeClr val="dk1"/>
                </a:solidFill>
              </a:rPr>
              <a:t>Lookup Table Integrity</a:t>
            </a:r>
            <a:endParaRPr sz="800">
              <a:solidFill>
                <a:schemeClr val="dk1"/>
              </a:solidFill>
            </a:endParaRPr>
          </a:p>
          <a:p>
            <a:pPr indent="-279400" lvl="1" marL="914400" rtl="0" algn="l">
              <a:spcBef>
                <a:spcPts val="0"/>
              </a:spcBef>
              <a:spcAft>
                <a:spcPts val="0"/>
              </a:spcAft>
              <a:buClr>
                <a:schemeClr val="dk1"/>
              </a:buClr>
              <a:buSzPts val="800"/>
              <a:buChar char="○"/>
            </a:pPr>
            <a:r>
              <a:rPr lang="en" sz="800">
                <a:solidFill>
                  <a:schemeClr val="dk1"/>
                </a:solidFill>
              </a:rPr>
              <a:t>Risk: Corrupted CSV could cause incorrect endpoint routing</a:t>
            </a:r>
            <a:endParaRPr sz="800">
              <a:solidFill>
                <a:schemeClr val="dk1"/>
              </a:solidFill>
            </a:endParaRPr>
          </a:p>
          <a:p>
            <a:pPr indent="-279400" lvl="1" marL="914400" rtl="0" algn="l">
              <a:spcBef>
                <a:spcPts val="0"/>
              </a:spcBef>
              <a:spcAft>
                <a:spcPts val="0"/>
              </a:spcAft>
              <a:buClr>
                <a:schemeClr val="dk1"/>
              </a:buClr>
              <a:buSzPts val="800"/>
              <a:buChar char="○"/>
            </a:pPr>
            <a:r>
              <a:rPr lang="en" sz="800">
                <a:solidFill>
                  <a:schemeClr val="dk1"/>
                </a:solidFill>
              </a:rPr>
              <a:t>Mitigation: Version-controlled CSV, test coverage validates lookup logic</a:t>
            </a:r>
            <a:endParaRPr sz="800">
              <a:solidFill>
                <a:schemeClr val="dk1"/>
              </a:solidFill>
            </a:endParaRPr>
          </a:p>
          <a:p>
            <a:pPr indent="0" lvl="0" marL="0" rtl="0" algn="l">
              <a:spcBef>
                <a:spcPts val="0"/>
              </a:spcBef>
              <a:spcAft>
                <a:spcPts val="0"/>
              </a:spcAft>
              <a:buNone/>
            </a:pPr>
            <a:r>
              <a:t/>
            </a:r>
            <a:endParaRPr sz="800">
              <a:solidFill>
                <a:schemeClr val="dk1"/>
              </a:solidFill>
            </a:endParaRPr>
          </a:p>
          <a:p>
            <a:pPr indent="0" lvl="0" marL="0" rtl="0" algn="l">
              <a:spcBef>
                <a:spcPts val="0"/>
              </a:spcBef>
              <a:spcAft>
                <a:spcPts val="0"/>
              </a:spcAft>
              <a:buNone/>
            </a:pPr>
            <a:r>
              <a:rPr b="1" lang="en" sz="800" u="sng">
                <a:solidFill>
                  <a:schemeClr val="dk1"/>
                </a:solidFill>
              </a:rPr>
              <a:t>Out of Scope</a:t>
            </a:r>
            <a:endParaRPr b="1" sz="800" u="sng">
              <a:solidFill>
                <a:schemeClr val="dk1"/>
              </a:solidFill>
            </a:endParaRPr>
          </a:p>
          <a:p>
            <a:pPr indent="0" lvl="0" marL="0" rtl="0" algn="l">
              <a:spcBef>
                <a:spcPts val="0"/>
              </a:spcBef>
              <a:spcAft>
                <a:spcPts val="0"/>
              </a:spcAft>
              <a:buNone/>
            </a:pPr>
            <a:r>
              <a:rPr lang="en" sz="800">
                <a:solidFill>
                  <a:schemeClr val="dk1"/>
                </a:solidFill>
              </a:rPr>
              <a:t>This security model assumes:</a:t>
            </a:r>
            <a:endParaRPr sz="800">
              <a:solidFill>
                <a:schemeClr val="dk1"/>
              </a:solidFill>
            </a:endParaRPr>
          </a:p>
          <a:p>
            <a:pPr indent="-279400" lvl="0" marL="457200" rtl="0" algn="l">
              <a:spcBef>
                <a:spcPts val="0"/>
              </a:spcBef>
              <a:spcAft>
                <a:spcPts val="0"/>
              </a:spcAft>
              <a:buClr>
                <a:schemeClr val="dk1"/>
              </a:buClr>
              <a:buSzPts val="800"/>
              <a:buChar char="●"/>
            </a:pPr>
            <a:r>
              <a:rPr lang="en" sz="800">
                <a:solidFill>
                  <a:schemeClr val="dk1"/>
                </a:solidFill>
              </a:rPr>
              <a:t>The server is used to access CDC PLACES data only (as designed)</a:t>
            </a:r>
            <a:endParaRPr sz="800">
              <a:solidFill>
                <a:schemeClr val="dk1"/>
              </a:solidFill>
            </a:endParaRPr>
          </a:p>
          <a:p>
            <a:pPr indent="-279400" lvl="0" marL="457200" rtl="0" algn="l">
              <a:spcBef>
                <a:spcPts val="0"/>
              </a:spcBef>
              <a:spcAft>
                <a:spcPts val="0"/>
              </a:spcAft>
              <a:buClr>
                <a:schemeClr val="dk1"/>
              </a:buClr>
              <a:buSzPts val="800"/>
              <a:buChar char="●"/>
            </a:pPr>
            <a:r>
              <a:rPr lang="en" sz="800">
                <a:solidFill>
                  <a:schemeClr val="dk1"/>
                </a:solidFill>
              </a:rPr>
              <a:t>Users trust the CDC as the authoritative data source</a:t>
            </a:r>
            <a:endParaRPr sz="800">
              <a:solidFill>
                <a:schemeClr val="dk1"/>
              </a:solidFill>
            </a:endParaRPr>
          </a:p>
          <a:p>
            <a:pPr indent="-279400" lvl="0" marL="457200" rtl="0" algn="l">
              <a:spcBef>
                <a:spcPts val="0"/>
              </a:spcBef>
              <a:spcAft>
                <a:spcPts val="0"/>
              </a:spcAft>
              <a:buClr>
                <a:schemeClr val="dk1"/>
              </a:buClr>
              <a:buSzPts val="800"/>
              <a:buChar char="●"/>
            </a:pPr>
            <a:r>
              <a:rPr lang="en" sz="800">
                <a:solidFill>
                  <a:schemeClr val="dk1"/>
                </a:solidFill>
              </a:rPr>
              <a:t>The server is deployed in environments where network egress to data.cdc.gov is permitted</a:t>
            </a:r>
            <a:endParaRPr sz="80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4"/>
          <p:cNvSpPr txBox="1"/>
          <p:nvPr>
            <p:ph type="title"/>
          </p:nvPr>
        </p:nvSpPr>
        <p:spPr>
          <a:xfrm>
            <a:off x="0" y="0"/>
            <a:ext cx="9144000" cy="572700"/>
          </a:xfrm>
          <a:prstGeom prst="rect">
            <a:avLst/>
          </a:prstGeom>
          <a:solidFill>
            <a:schemeClr val="dk1"/>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rPr>
              <a:t>Lessons Learned and Recommendations</a:t>
            </a:r>
            <a:endParaRPr>
              <a:solidFill>
                <a:schemeClr val="lt1"/>
              </a:solidFill>
            </a:endParaRPr>
          </a:p>
        </p:txBody>
      </p:sp>
      <p:sp>
        <p:nvSpPr>
          <p:cNvPr id="124" name="Google Shape;124;p24"/>
          <p:cNvSpPr txBox="1"/>
          <p:nvPr/>
        </p:nvSpPr>
        <p:spPr>
          <a:xfrm>
            <a:off x="253450" y="645180"/>
            <a:ext cx="8727600" cy="340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100">
                <a:solidFill>
                  <a:schemeClr val="dk1"/>
                </a:solidFill>
              </a:rPr>
              <a:t>1. </a:t>
            </a:r>
            <a:r>
              <a:rPr b="1" lang="en" sz="1100">
                <a:solidFill>
                  <a:schemeClr val="dk1"/>
                </a:solidFill>
              </a:rPr>
              <a:t>Local Lookup Tables Beat Runtime Discovery</a:t>
            </a:r>
            <a:endParaRPr b="1" sz="1100">
              <a:solidFill>
                <a:schemeClr val="dk1"/>
              </a:solidFill>
            </a:endParaRPr>
          </a:p>
          <a:p>
            <a:pPr indent="-298450" lvl="0" marL="457200" rtl="0" algn="l">
              <a:spcBef>
                <a:spcPts val="0"/>
              </a:spcBef>
              <a:spcAft>
                <a:spcPts val="0"/>
              </a:spcAft>
              <a:buClr>
                <a:schemeClr val="dk1"/>
              </a:buClr>
              <a:buSzPts val="1100"/>
              <a:buChar char="●"/>
            </a:pPr>
            <a:r>
              <a:rPr lang="en" sz="1100">
                <a:solidFill>
                  <a:schemeClr val="dk1"/>
                </a:solidFill>
              </a:rPr>
              <a:t>Observation: The CDC PLACES server uses a local CSV file (places_year_measureid_lookup.csv) to map measures and years to API endpoints, rather than querying the API to discover available data at runtime.</a:t>
            </a:r>
            <a:endParaRPr sz="1100">
              <a:solidFill>
                <a:schemeClr val="dk1"/>
              </a:solidFill>
            </a:endParaRPr>
          </a:p>
          <a:p>
            <a:pPr indent="-298450" lvl="0" marL="457200" rtl="0" algn="l">
              <a:spcBef>
                <a:spcPts val="0"/>
              </a:spcBef>
              <a:spcAft>
                <a:spcPts val="0"/>
              </a:spcAft>
              <a:buClr>
                <a:schemeClr val="dk1"/>
              </a:buClr>
              <a:buSzPts val="1100"/>
              <a:buChar char="●"/>
            </a:pPr>
            <a:r>
              <a:rPr lang="en" sz="1100">
                <a:solidFill>
                  <a:schemeClr val="dk1"/>
                </a:solidFill>
              </a:rPr>
              <a:t>Recommendation: Create a local "data availability matrix" as code rather than relying on runtime API discovery. For federal datasets with complex release schedules (multiple years, geographies, or measure availability patterns), invest in building and maintaining a structured lookup table. This pays dividends in reliability, testability, and developer experience.</a:t>
            </a:r>
            <a:endParaRPr sz="1100">
              <a:solidFill>
                <a:schemeClr val="dk1"/>
              </a:solidFill>
            </a:endParaRPr>
          </a:p>
          <a:p>
            <a:pPr indent="0" lvl="0" marL="0" rtl="0" algn="l">
              <a:spcBef>
                <a:spcPts val="0"/>
              </a:spcBef>
              <a:spcAft>
                <a:spcPts val="0"/>
              </a:spcAft>
              <a:buNone/>
            </a:pPr>
            <a:r>
              <a:t/>
            </a:r>
            <a:endParaRPr sz="1100">
              <a:solidFill>
                <a:schemeClr val="dk1"/>
              </a:solidFill>
            </a:endParaRPr>
          </a:p>
          <a:p>
            <a:pPr indent="0" lvl="0" marL="0" rtl="0" algn="l">
              <a:spcBef>
                <a:spcPts val="0"/>
              </a:spcBef>
              <a:spcAft>
                <a:spcPts val="0"/>
              </a:spcAft>
              <a:buNone/>
            </a:pPr>
            <a:r>
              <a:rPr b="1" lang="en" sz="1100">
                <a:solidFill>
                  <a:schemeClr val="dk1"/>
                </a:solidFill>
              </a:rPr>
              <a:t>2. Explicit Parameter Design Improves AI Agent Ergonomics</a:t>
            </a:r>
            <a:endParaRPr b="1" sz="1100">
              <a:solidFill>
                <a:schemeClr val="dk1"/>
              </a:solidFill>
            </a:endParaRPr>
          </a:p>
          <a:p>
            <a:pPr indent="-298450" lvl="0" marL="457200" rtl="0" algn="l">
              <a:spcBef>
                <a:spcPts val="0"/>
              </a:spcBef>
              <a:spcAft>
                <a:spcPts val="0"/>
              </a:spcAft>
              <a:buClr>
                <a:schemeClr val="dk1"/>
              </a:buClr>
              <a:buSzPts val="1100"/>
              <a:buChar char="●"/>
            </a:pPr>
            <a:r>
              <a:rPr lang="en" sz="1100">
                <a:solidFill>
                  <a:schemeClr val="dk1"/>
                </a:solidFill>
              </a:rPr>
              <a:t>Observation: The server uses strongly-typed, explicit parameters with Pydantic models (Enums for measure IDs, Literal types for options) rather than flexible string-based parameters.</a:t>
            </a:r>
            <a:endParaRPr sz="1100">
              <a:solidFill>
                <a:schemeClr val="dk1"/>
              </a:solidFill>
            </a:endParaRPr>
          </a:p>
          <a:p>
            <a:pPr indent="-298450" lvl="0" marL="457200" rtl="0" algn="l">
              <a:spcBef>
                <a:spcPts val="0"/>
              </a:spcBef>
              <a:spcAft>
                <a:spcPts val="0"/>
              </a:spcAft>
              <a:buClr>
                <a:schemeClr val="dk1"/>
              </a:buClr>
              <a:buSzPts val="1100"/>
              <a:buChar char="●"/>
            </a:pPr>
            <a:r>
              <a:rPr lang="en" sz="1100">
                <a:solidFill>
                  <a:schemeClr val="dk1"/>
                </a:solidFill>
              </a:rPr>
              <a:t>Recommendation:Encode dataset domain knowledge into types, not documentation. For federal datasets with controlled vocabularies (measure codes, geographic identifiers, time periods), use Enums and Literal types extensively. This shifts validation left, improves AI agent performance, and creates a single source of truth for valid parameter combinations.</a:t>
            </a:r>
            <a:endParaRPr sz="1100">
              <a:solidFill>
                <a:schemeClr val="dk1"/>
              </a:solidFill>
            </a:endParaRPr>
          </a:p>
          <a:p>
            <a:pPr indent="0" lvl="0" marL="0" rtl="0" algn="l">
              <a:spcBef>
                <a:spcPts val="0"/>
              </a:spcBef>
              <a:spcAft>
                <a:spcPts val="0"/>
              </a:spcAft>
              <a:buNone/>
            </a:pPr>
            <a:r>
              <a:t/>
            </a:r>
            <a:endParaRPr sz="1100">
              <a:solidFill>
                <a:schemeClr val="dk1"/>
              </a:solidFill>
            </a:endParaRPr>
          </a:p>
          <a:p>
            <a:pPr indent="0" lvl="0" marL="0" rtl="0" algn="l">
              <a:spcBef>
                <a:spcPts val="0"/>
              </a:spcBef>
              <a:spcAft>
                <a:spcPts val="0"/>
              </a:spcAft>
              <a:buNone/>
            </a:pPr>
            <a:r>
              <a:rPr b="1" lang="en" sz="1100">
                <a:solidFill>
                  <a:schemeClr val="dk1"/>
                </a:solidFill>
              </a:rPr>
              <a:t>3. Dual-Tool Strategy: Simple Retrieval + Aggregation</a:t>
            </a:r>
            <a:endParaRPr b="1" sz="1100">
              <a:solidFill>
                <a:schemeClr val="dk1"/>
              </a:solidFill>
            </a:endParaRPr>
          </a:p>
          <a:p>
            <a:pPr indent="-298450" lvl="0" marL="457200" rtl="0" algn="l">
              <a:spcBef>
                <a:spcPts val="0"/>
              </a:spcBef>
              <a:spcAft>
                <a:spcPts val="0"/>
              </a:spcAft>
              <a:buClr>
                <a:schemeClr val="dk1"/>
              </a:buClr>
              <a:buSzPts val="1100"/>
              <a:buChar char="●"/>
            </a:pPr>
            <a:r>
              <a:rPr lang="en" sz="1100">
                <a:solidFill>
                  <a:schemeClr val="dk1"/>
                </a:solidFill>
              </a:rPr>
              <a:t>Observation: The server provides two distinct tools rather than one flexible "query everything" interface</a:t>
            </a:r>
            <a:endParaRPr sz="1100">
              <a:solidFill>
                <a:schemeClr val="dk1"/>
              </a:solidFill>
            </a:endParaRPr>
          </a:p>
          <a:p>
            <a:pPr indent="-298450" lvl="0" marL="457200" rtl="0" algn="l">
              <a:spcBef>
                <a:spcPts val="0"/>
              </a:spcBef>
              <a:spcAft>
                <a:spcPts val="0"/>
              </a:spcAft>
              <a:buClr>
                <a:schemeClr val="dk1"/>
              </a:buClr>
              <a:buSzPts val="1100"/>
              <a:buChar char="●"/>
            </a:pPr>
            <a:r>
              <a:rPr lang="en" sz="1100">
                <a:solidFill>
                  <a:schemeClr val="dk1"/>
                </a:solidFill>
              </a:rPr>
              <a:t>Recommendation: Design tools around user intent, not just API capabilities. For federal datasets covering large geographic or temporal scopes, provide separate tools for single-entity retrieval and bulk aggregation. This improves performance, clarifies the agent's reasoning process, and enables better error handling for each use case.</a:t>
            </a:r>
            <a:endParaRPr sz="11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0" y="0"/>
            <a:ext cx="9144000" cy="572700"/>
          </a:xfrm>
          <a:prstGeom prst="rect">
            <a:avLst/>
          </a:prstGeom>
          <a:solidFill>
            <a:schemeClr val="dk1"/>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rPr>
              <a:t>The Challenge: Accessing Critical Public Health Data</a:t>
            </a:r>
            <a:endParaRPr>
              <a:solidFill>
                <a:schemeClr val="lt1"/>
              </a:solidFill>
            </a:endParaRPr>
          </a:p>
        </p:txBody>
      </p:sp>
      <p:sp>
        <p:nvSpPr>
          <p:cNvPr id="61" name="Google Shape;61;p14"/>
          <p:cNvSpPr txBox="1"/>
          <p:nvPr/>
        </p:nvSpPr>
        <p:spPr>
          <a:xfrm>
            <a:off x="179325" y="739525"/>
            <a:ext cx="7760100" cy="412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rPr>
              <a:t>Public health researchers, data analysts, and policy makers need access to the CDC PLACES dataset, the most comprehensive source of local health data in the United States, covering chronic disease risk factors, health outcomes, and preventive services for all 50 states, DC, and 500+ cities. However, accessing this data programmatically is fraught with challenges:</a:t>
            </a:r>
            <a:endParaRPr sz="800">
              <a:solidFill>
                <a:schemeClr val="dk1"/>
              </a:solidFill>
            </a:endParaRPr>
          </a:p>
          <a:p>
            <a:pPr indent="0" lvl="0" marL="0" rtl="0" algn="l">
              <a:spcBef>
                <a:spcPts val="0"/>
              </a:spcBef>
              <a:spcAft>
                <a:spcPts val="0"/>
              </a:spcAft>
              <a:buNone/>
            </a:pPr>
            <a:r>
              <a:t/>
            </a:r>
            <a:endParaRPr sz="800">
              <a:solidFill>
                <a:schemeClr val="dk1"/>
              </a:solidFill>
            </a:endParaRPr>
          </a:p>
          <a:p>
            <a:pPr indent="0" lvl="0" marL="0" rtl="0" algn="l">
              <a:spcBef>
                <a:spcPts val="0"/>
              </a:spcBef>
              <a:spcAft>
                <a:spcPts val="0"/>
              </a:spcAft>
              <a:buNone/>
            </a:pPr>
            <a:r>
              <a:rPr lang="en" sz="800">
                <a:solidFill>
                  <a:schemeClr val="dk1"/>
                </a:solidFill>
              </a:rPr>
              <a:t>1. Fragmented Data Architecture</a:t>
            </a:r>
            <a:endParaRPr sz="800">
              <a:solidFill>
                <a:schemeClr val="dk1"/>
              </a:solidFill>
            </a:endParaRPr>
          </a:p>
          <a:p>
            <a:pPr indent="0" lvl="0" marL="0" rtl="0" algn="l">
              <a:spcBef>
                <a:spcPts val="0"/>
              </a:spcBef>
              <a:spcAft>
                <a:spcPts val="0"/>
              </a:spcAft>
              <a:buNone/>
            </a:pPr>
            <a:r>
              <a:rPr lang="en" sz="800">
                <a:solidFill>
                  <a:schemeClr val="dk1"/>
                </a:solidFill>
              </a:rPr>
              <a:t>The CDC PLACES API is organized into separate endpoints for each combination of geography and year. To access obesity data for counties in 2023, you query one endpoint; for census tracts in 2022, you query an entirely different endpoint. This means:</a:t>
            </a:r>
            <a:endParaRPr sz="800">
              <a:solidFill>
                <a:schemeClr val="dk1"/>
              </a:solidFill>
            </a:endParaRPr>
          </a:p>
          <a:p>
            <a:pPr indent="-279400" lvl="0" marL="457200" rtl="0" algn="l">
              <a:spcBef>
                <a:spcPts val="0"/>
              </a:spcBef>
              <a:spcAft>
                <a:spcPts val="0"/>
              </a:spcAft>
              <a:buClr>
                <a:schemeClr val="dk1"/>
              </a:buClr>
              <a:buSzPts val="800"/>
              <a:buChar char="●"/>
            </a:pPr>
            <a:r>
              <a:rPr lang="en" sz="800">
                <a:solidFill>
                  <a:schemeClr val="dk1"/>
                </a:solidFill>
              </a:rPr>
              <a:t>Researchers must know or discover 24+ different API endpoints (6 release years, 4 geographic levels)</a:t>
            </a:r>
            <a:endParaRPr sz="800">
              <a:solidFill>
                <a:schemeClr val="dk1"/>
              </a:solidFill>
            </a:endParaRPr>
          </a:p>
          <a:p>
            <a:pPr indent="-279400" lvl="0" marL="457200" rtl="0" algn="l">
              <a:spcBef>
                <a:spcPts val="0"/>
              </a:spcBef>
              <a:spcAft>
                <a:spcPts val="0"/>
              </a:spcAft>
              <a:buClr>
                <a:schemeClr val="dk1"/>
              </a:buClr>
              <a:buSzPts val="800"/>
              <a:buChar char="●"/>
            </a:pPr>
            <a:r>
              <a:rPr lang="en" sz="800">
                <a:solidFill>
                  <a:schemeClr val="dk1"/>
                </a:solidFill>
              </a:rPr>
              <a:t>Cross-year or cross-geography comparisons require orchestrating multiple API calls manually</a:t>
            </a:r>
            <a:endParaRPr sz="800">
              <a:solidFill>
                <a:schemeClr val="dk1"/>
              </a:solidFill>
            </a:endParaRPr>
          </a:p>
          <a:p>
            <a:pPr indent="-279400" lvl="0" marL="457200" rtl="0" algn="l">
              <a:spcBef>
                <a:spcPts val="0"/>
              </a:spcBef>
              <a:spcAft>
                <a:spcPts val="0"/>
              </a:spcAft>
              <a:buClr>
                <a:schemeClr val="dk1"/>
              </a:buClr>
              <a:buSzPts val="800"/>
              <a:buChar char="●"/>
            </a:pPr>
            <a:r>
              <a:rPr lang="en" sz="800">
                <a:solidFill>
                  <a:schemeClr val="dk1"/>
                </a:solidFill>
              </a:rPr>
              <a:t>No unified interface exists to abstract away this complexity</a:t>
            </a:r>
            <a:endParaRPr sz="800">
              <a:solidFill>
                <a:schemeClr val="dk1"/>
              </a:solidFill>
            </a:endParaRPr>
          </a:p>
          <a:p>
            <a:pPr indent="0" lvl="0" marL="0" rtl="0" algn="l">
              <a:spcBef>
                <a:spcPts val="0"/>
              </a:spcBef>
              <a:spcAft>
                <a:spcPts val="0"/>
              </a:spcAft>
              <a:buNone/>
            </a:pPr>
            <a:r>
              <a:t/>
            </a:r>
            <a:endParaRPr sz="800">
              <a:solidFill>
                <a:schemeClr val="dk1"/>
              </a:solidFill>
            </a:endParaRPr>
          </a:p>
          <a:p>
            <a:pPr indent="0" lvl="0" marL="0" rtl="0" algn="l">
              <a:spcBef>
                <a:spcPts val="0"/>
              </a:spcBef>
              <a:spcAft>
                <a:spcPts val="0"/>
              </a:spcAft>
              <a:buNone/>
            </a:pPr>
            <a:r>
              <a:rPr lang="en" sz="800">
                <a:solidFill>
                  <a:schemeClr val="dk1"/>
                </a:solidFill>
              </a:rPr>
              <a:t>2. Significant Reporting Lag</a:t>
            </a:r>
            <a:endParaRPr sz="800">
              <a:solidFill>
                <a:schemeClr val="dk1"/>
              </a:solidFill>
            </a:endParaRPr>
          </a:p>
          <a:p>
            <a:pPr indent="0" lvl="0" marL="0" rtl="0" algn="l">
              <a:spcBef>
                <a:spcPts val="0"/>
              </a:spcBef>
              <a:spcAft>
                <a:spcPts val="0"/>
              </a:spcAft>
              <a:buNone/>
            </a:pPr>
            <a:r>
              <a:rPr lang="en" sz="800">
                <a:solidFill>
                  <a:schemeClr val="dk1"/>
                </a:solidFill>
              </a:rPr>
              <a:t>The underlying data is two years behind the release year. PLACES Release 2025 contains data from the 2023 Behavioral Risk Factor Surveillance System (BRFSS). This temporal disconnect creates confusion:</a:t>
            </a:r>
            <a:endParaRPr sz="800">
              <a:solidFill>
                <a:schemeClr val="dk1"/>
              </a:solidFill>
            </a:endParaRPr>
          </a:p>
          <a:p>
            <a:pPr indent="-279400" lvl="0" marL="457200" rtl="0" algn="l">
              <a:spcBef>
                <a:spcPts val="0"/>
              </a:spcBef>
              <a:spcAft>
                <a:spcPts val="0"/>
              </a:spcAft>
              <a:buClr>
                <a:schemeClr val="dk1"/>
              </a:buClr>
              <a:buSzPts val="800"/>
              <a:buChar char="●"/>
            </a:pPr>
            <a:r>
              <a:rPr lang="en" sz="800">
                <a:solidFill>
                  <a:schemeClr val="dk1"/>
                </a:solidFill>
              </a:rPr>
              <a:t>Users must mentally map "2025 release" to "2023 data"</a:t>
            </a:r>
            <a:endParaRPr sz="800">
              <a:solidFill>
                <a:schemeClr val="dk1"/>
              </a:solidFill>
            </a:endParaRPr>
          </a:p>
          <a:p>
            <a:pPr indent="-279400" lvl="0" marL="457200" rtl="0" algn="l">
              <a:spcBef>
                <a:spcPts val="0"/>
              </a:spcBef>
              <a:spcAft>
                <a:spcPts val="0"/>
              </a:spcAft>
              <a:buClr>
                <a:schemeClr val="dk1"/>
              </a:buClr>
              <a:buSzPts val="800"/>
              <a:buChar char="●"/>
            </a:pPr>
            <a:r>
              <a:rPr lang="en" sz="800">
                <a:solidFill>
                  <a:schemeClr val="dk1"/>
                </a:solidFill>
              </a:rPr>
              <a:t>Documentation often doesn't clearly state which data year corresponds to which release</a:t>
            </a:r>
            <a:endParaRPr sz="800">
              <a:solidFill>
                <a:schemeClr val="dk1"/>
              </a:solidFill>
            </a:endParaRPr>
          </a:p>
          <a:p>
            <a:pPr indent="-279400" lvl="0" marL="457200" rtl="0" algn="l">
              <a:spcBef>
                <a:spcPts val="0"/>
              </a:spcBef>
              <a:spcAft>
                <a:spcPts val="0"/>
              </a:spcAft>
              <a:buClr>
                <a:schemeClr val="dk1"/>
              </a:buClr>
              <a:buSzPts val="800"/>
              <a:buChar char="●"/>
            </a:pPr>
            <a:r>
              <a:rPr lang="en" sz="800">
                <a:solidFill>
                  <a:schemeClr val="dk1"/>
                </a:solidFill>
              </a:rPr>
              <a:t>Comparing trends requires tracking both release years and actual data years</a:t>
            </a:r>
            <a:endParaRPr sz="800">
              <a:solidFill>
                <a:schemeClr val="dk1"/>
              </a:solidFill>
            </a:endParaRPr>
          </a:p>
          <a:p>
            <a:pPr indent="0" lvl="0" marL="0" rtl="0" algn="l">
              <a:spcBef>
                <a:spcPts val="0"/>
              </a:spcBef>
              <a:spcAft>
                <a:spcPts val="0"/>
              </a:spcAft>
              <a:buNone/>
            </a:pPr>
            <a:r>
              <a:t/>
            </a:r>
            <a:endParaRPr sz="800">
              <a:solidFill>
                <a:schemeClr val="dk1"/>
              </a:solidFill>
            </a:endParaRPr>
          </a:p>
          <a:p>
            <a:pPr indent="0" lvl="0" marL="0" rtl="0" algn="l">
              <a:spcBef>
                <a:spcPts val="0"/>
              </a:spcBef>
              <a:spcAft>
                <a:spcPts val="0"/>
              </a:spcAft>
              <a:buNone/>
            </a:pPr>
            <a:r>
              <a:rPr lang="en" sz="800">
                <a:solidFill>
                  <a:schemeClr val="dk1"/>
                </a:solidFill>
              </a:rPr>
              <a:t>3. Inconsistent Measure Availability</a:t>
            </a:r>
            <a:endParaRPr sz="800">
              <a:solidFill>
                <a:schemeClr val="dk1"/>
              </a:solidFill>
            </a:endParaRPr>
          </a:p>
          <a:p>
            <a:pPr indent="0" lvl="0" marL="0" rtl="0" algn="l">
              <a:spcBef>
                <a:spcPts val="0"/>
              </a:spcBef>
              <a:spcAft>
                <a:spcPts val="0"/>
              </a:spcAft>
              <a:buNone/>
            </a:pPr>
            <a:r>
              <a:rPr lang="en" sz="800">
                <a:solidFill>
                  <a:schemeClr val="dk1"/>
                </a:solidFill>
              </a:rPr>
              <a:t>Not all health measures are collected every year, and determining which measures are available for which years is complex:</a:t>
            </a:r>
            <a:endParaRPr sz="800">
              <a:solidFill>
                <a:schemeClr val="dk1"/>
              </a:solidFill>
            </a:endParaRPr>
          </a:p>
          <a:p>
            <a:pPr indent="-279400" lvl="0" marL="457200" rtl="0" algn="l">
              <a:spcBef>
                <a:spcPts val="0"/>
              </a:spcBef>
              <a:spcAft>
                <a:spcPts val="0"/>
              </a:spcAft>
              <a:buClr>
                <a:schemeClr val="dk1"/>
              </a:buClr>
              <a:buSzPts val="800"/>
              <a:buChar char="●"/>
            </a:pPr>
            <a:r>
              <a:rPr lang="en" sz="800">
                <a:solidFill>
                  <a:schemeClr val="dk1"/>
                </a:solidFill>
              </a:rPr>
              <a:t>Some measures (e.g., High Blood Pressure, Cholesterol Screening) are collected only in odd years</a:t>
            </a:r>
            <a:endParaRPr sz="800">
              <a:solidFill>
                <a:schemeClr val="dk1"/>
              </a:solidFill>
            </a:endParaRPr>
          </a:p>
          <a:p>
            <a:pPr indent="-279400" lvl="0" marL="457200" rtl="0" algn="l">
              <a:spcBef>
                <a:spcPts val="0"/>
              </a:spcBef>
              <a:spcAft>
                <a:spcPts val="0"/>
              </a:spcAft>
              <a:buClr>
                <a:schemeClr val="dk1"/>
              </a:buClr>
              <a:buSzPts val="800"/>
              <a:buChar char="●"/>
            </a:pPr>
            <a:r>
              <a:rPr lang="en" sz="800">
                <a:solidFill>
                  <a:schemeClr val="dk1"/>
                </a:solidFill>
              </a:rPr>
              <a:t>Others (e.g., Teeth Lost, Sleep, Dental visits) are collected only in even years</a:t>
            </a:r>
            <a:endParaRPr sz="800">
              <a:solidFill>
                <a:schemeClr val="dk1"/>
              </a:solidFill>
            </a:endParaRPr>
          </a:p>
          <a:p>
            <a:pPr indent="-279400" lvl="0" marL="457200" rtl="0" algn="l">
              <a:spcBef>
                <a:spcPts val="0"/>
              </a:spcBef>
              <a:spcAft>
                <a:spcPts val="0"/>
              </a:spcAft>
              <a:buClr>
                <a:schemeClr val="dk1"/>
              </a:buClr>
              <a:buSzPts val="800"/>
              <a:buChar char="●"/>
            </a:pPr>
            <a:r>
              <a:rPr lang="en" sz="800">
                <a:solidFill>
                  <a:schemeClr val="dk1"/>
                </a:solidFill>
              </a:rPr>
              <a:t>Certain measures were discontinued after specific releases (Kidney Disease after 2023, Cervical Cancer Screening after 2023)</a:t>
            </a:r>
            <a:endParaRPr sz="800">
              <a:solidFill>
                <a:schemeClr val="dk1"/>
              </a:solidFill>
            </a:endParaRPr>
          </a:p>
          <a:p>
            <a:pPr indent="-279400" lvl="0" marL="457200" rtl="0" algn="l">
              <a:spcBef>
                <a:spcPts val="0"/>
              </a:spcBef>
              <a:spcAft>
                <a:spcPts val="0"/>
              </a:spcAft>
              <a:buClr>
                <a:schemeClr val="dk1"/>
              </a:buClr>
              <a:buSzPts val="800"/>
              <a:buChar char="●"/>
            </a:pPr>
            <a:r>
              <a:rPr lang="en" sz="800">
                <a:solidFill>
                  <a:schemeClr val="dk1"/>
                </a:solidFill>
              </a:rPr>
              <a:t>New measures appear unexpectedly (Loneliness was added in 2025)</a:t>
            </a:r>
            <a:endParaRPr sz="800">
              <a:solidFill>
                <a:schemeClr val="dk1"/>
              </a:solidFill>
            </a:endParaRPr>
          </a:p>
          <a:p>
            <a:pPr indent="-279400" lvl="0" marL="457200" rtl="0" algn="l">
              <a:spcBef>
                <a:spcPts val="0"/>
              </a:spcBef>
              <a:spcAft>
                <a:spcPts val="0"/>
              </a:spcAft>
              <a:buClr>
                <a:schemeClr val="dk1"/>
              </a:buClr>
              <a:buSzPts val="800"/>
              <a:buChar char="●"/>
            </a:pPr>
            <a:r>
              <a:rPr lang="en" sz="800">
                <a:solidFill>
                  <a:schemeClr val="dk1"/>
                </a:solidFill>
              </a:rPr>
              <a:t>There is no centralized, machine-readable index of measure availability by year</a:t>
            </a:r>
            <a:endParaRPr sz="800">
              <a:solidFill>
                <a:schemeClr val="dk1"/>
              </a:solidFill>
            </a:endParaRPr>
          </a:p>
          <a:p>
            <a:pPr indent="0" lvl="0" marL="0" rtl="0" algn="l">
              <a:spcBef>
                <a:spcPts val="0"/>
              </a:spcBef>
              <a:spcAft>
                <a:spcPts val="0"/>
              </a:spcAft>
              <a:buNone/>
            </a:pPr>
            <a:r>
              <a:t/>
            </a:r>
            <a:endParaRPr sz="800">
              <a:solidFill>
                <a:schemeClr val="dk1"/>
              </a:solidFill>
            </a:endParaRPr>
          </a:p>
          <a:p>
            <a:pPr indent="0" lvl="0" marL="0" rtl="0" algn="l">
              <a:spcBef>
                <a:spcPts val="0"/>
              </a:spcBef>
              <a:spcAft>
                <a:spcPts val="0"/>
              </a:spcAft>
              <a:buNone/>
            </a:pPr>
            <a:r>
              <a:rPr lang="en" sz="800">
                <a:solidFill>
                  <a:schemeClr val="dk1"/>
                </a:solidFill>
              </a:rPr>
              <a:t>4. Manual Lookup Overhead</a:t>
            </a:r>
            <a:endParaRPr sz="800">
              <a:solidFill>
                <a:schemeClr val="dk1"/>
              </a:solidFill>
            </a:endParaRPr>
          </a:p>
          <a:p>
            <a:pPr indent="0" lvl="0" marL="0" rtl="0" algn="l">
              <a:spcBef>
                <a:spcPts val="0"/>
              </a:spcBef>
              <a:spcAft>
                <a:spcPts val="0"/>
              </a:spcAft>
              <a:buNone/>
            </a:pPr>
            <a:r>
              <a:rPr lang="en" sz="800">
                <a:solidFill>
                  <a:schemeClr val="dk1"/>
                </a:solidFill>
              </a:rPr>
              <a:t>Before making any API request, users must:</a:t>
            </a:r>
            <a:endParaRPr sz="800">
              <a:solidFill>
                <a:schemeClr val="dk1"/>
              </a:solidFill>
            </a:endParaRPr>
          </a:p>
          <a:p>
            <a:pPr indent="-279400" lvl="0" marL="457200" rtl="0" algn="l">
              <a:spcBef>
                <a:spcPts val="0"/>
              </a:spcBef>
              <a:spcAft>
                <a:spcPts val="0"/>
              </a:spcAft>
              <a:buClr>
                <a:schemeClr val="dk1"/>
              </a:buClr>
              <a:buSzPts val="800"/>
              <a:buChar char="●"/>
            </a:pPr>
            <a:r>
              <a:rPr lang="en" sz="800">
                <a:solidFill>
                  <a:schemeClr val="dk1"/>
                </a:solidFill>
              </a:rPr>
              <a:t>Consult documentation to find the correct endpoint for their geography/year combination</a:t>
            </a:r>
            <a:endParaRPr sz="800">
              <a:solidFill>
                <a:schemeClr val="dk1"/>
              </a:solidFill>
            </a:endParaRPr>
          </a:p>
          <a:p>
            <a:pPr indent="-279400" lvl="0" marL="457200" rtl="0" algn="l">
              <a:spcBef>
                <a:spcPts val="0"/>
              </a:spcBef>
              <a:spcAft>
                <a:spcPts val="0"/>
              </a:spcAft>
              <a:buClr>
                <a:schemeClr val="dk1"/>
              </a:buClr>
              <a:buSzPts val="800"/>
              <a:buChar char="●"/>
            </a:pPr>
            <a:r>
              <a:rPr lang="en" sz="800">
                <a:solidFill>
                  <a:schemeClr val="dk1"/>
                </a:solidFill>
              </a:rPr>
              <a:t>Check whether their measure of interest was collected that year</a:t>
            </a:r>
            <a:endParaRPr sz="800">
              <a:solidFill>
                <a:schemeClr val="dk1"/>
              </a:solidFill>
            </a:endParaRPr>
          </a:p>
          <a:p>
            <a:pPr indent="-279400" lvl="0" marL="457200" rtl="0" algn="l">
              <a:spcBef>
                <a:spcPts val="0"/>
              </a:spcBef>
              <a:spcAft>
                <a:spcPts val="0"/>
              </a:spcAft>
              <a:buClr>
                <a:schemeClr val="dk1"/>
              </a:buClr>
              <a:buSzPts val="800"/>
              <a:buChar char="●"/>
            </a:pPr>
            <a:r>
              <a:rPr lang="en" sz="800">
                <a:solidFill>
                  <a:schemeClr val="dk1"/>
                </a:solidFill>
              </a:rPr>
              <a:t>Understand the data year vs. release year distinction</a:t>
            </a:r>
            <a:endParaRPr sz="800">
              <a:solidFill>
                <a:schemeClr val="dk1"/>
              </a:solidFill>
            </a:endParaRPr>
          </a:p>
          <a:p>
            <a:pPr indent="-279400" lvl="0" marL="457200" rtl="0" algn="l">
              <a:spcBef>
                <a:spcPts val="0"/>
              </a:spcBef>
              <a:spcAft>
                <a:spcPts val="0"/>
              </a:spcAft>
              <a:buClr>
                <a:schemeClr val="dk1"/>
              </a:buClr>
              <a:buSzPts val="800"/>
              <a:buChar char="●"/>
            </a:pPr>
            <a:r>
              <a:rPr lang="en" sz="800">
                <a:solidFill>
                  <a:schemeClr val="dk1"/>
                </a:solidFill>
              </a:rPr>
              <a:t>Construct properly formatted queries with correct parameter names</a:t>
            </a:r>
            <a:endParaRPr sz="8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0" y="0"/>
            <a:ext cx="9144000" cy="572700"/>
          </a:xfrm>
          <a:prstGeom prst="rect">
            <a:avLst/>
          </a:prstGeom>
          <a:solidFill>
            <a:schemeClr val="dk1"/>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rPr>
              <a:t>The Solution: an MCP Server for CDC PLACES</a:t>
            </a:r>
            <a:endParaRPr>
              <a:solidFill>
                <a:schemeClr val="lt1"/>
              </a:solidFill>
            </a:endParaRPr>
          </a:p>
          <a:p>
            <a:pPr indent="0" lvl="0" marL="0" rtl="0" algn="l">
              <a:spcBef>
                <a:spcPts val="0"/>
              </a:spcBef>
              <a:spcAft>
                <a:spcPts val="0"/>
              </a:spcAft>
              <a:buNone/>
            </a:pPr>
            <a:r>
              <a:t/>
            </a:r>
            <a:endParaRPr>
              <a:solidFill>
                <a:schemeClr val="lt1"/>
              </a:solidFill>
            </a:endParaRPr>
          </a:p>
        </p:txBody>
      </p:sp>
      <p:sp>
        <p:nvSpPr>
          <p:cNvPr id="67" name="Google Shape;67;p15"/>
          <p:cNvSpPr txBox="1"/>
          <p:nvPr/>
        </p:nvSpPr>
        <p:spPr>
          <a:xfrm>
            <a:off x="179325" y="739525"/>
            <a:ext cx="7760100" cy="184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rPr>
              <a:t>The CDC PLACES MCP server eliminates these barriers by providing:</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A unified interface that abstracts away endpoint complexity</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Automatic lookup of the correct API endpoint based on year and geography</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Built-in validation that prevents invalid measure/year combinations</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Local caching of the measure availability matrix for fast, offline lookups</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Natural language access through MCP-compatible AI assistants like Claude</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Users can now ask simple questions in plain English and receive accurate, properly sourced data without needing to understand the underlying API architecture.</a:t>
            </a:r>
            <a:endParaRPr sz="12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0" y="0"/>
            <a:ext cx="9144000" cy="572700"/>
          </a:xfrm>
          <a:prstGeom prst="rect">
            <a:avLst/>
          </a:prstGeom>
          <a:solidFill>
            <a:schemeClr val="dk1"/>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rPr>
              <a:t>Server Design Overview</a:t>
            </a:r>
            <a:endParaRPr>
              <a:solidFill>
                <a:schemeClr val="lt1"/>
              </a:solidFill>
            </a:endParaRPr>
          </a:p>
        </p:txBody>
      </p:sp>
      <p:sp>
        <p:nvSpPr>
          <p:cNvPr id="73" name="Google Shape;73;p16"/>
          <p:cNvSpPr txBox="1"/>
          <p:nvPr/>
        </p:nvSpPr>
        <p:spPr>
          <a:xfrm>
            <a:off x="179325" y="739525"/>
            <a:ext cx="88179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rPr>
              <a:t>Architecture Overview</a:t>
            </a:r>
            <a:endParaRPr b="1" sz="1200">
              <a:solidFill>
                <a:schemeClr val="dk1"/>
              </a:solidFill>
            </a:endParaRPr>
          </a:p>
          <a:p>
            <a:pPr indent="0" lvl="0" marL="0" rtl="0" algn="l">
              <a:spcBef>
                <a:spcPts val="0"/>
              </a:spcBef>
              <a:spcAft>
                <a:spcPts val="0"/>
              </a:spcAft>
              <a:buNone/>
            </a:pPr>
            <a:r>
              <a:rPr lang="en" sz="1200">
                <a:solidFill>
                  <a:schemeClr val="dk1"/>
                </a:solidFill>
              </a:rPr>
              <a:t>The CDC PLACES MCP server is built using FastMCP (a Python framework for Model Context Protocol servers) and follows a modular, maintainable design pattern. The server acts as an intelligent middleware layer between AI assistants and the CDC PLACES API, abstracting away complexity and providing validation.</a:t>
            </a:r>
            <a:endParaRPr sz="12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type="title"/>
          </p:nvPr>
        </p:nvSpPr>
        <p:spPr>
          <a:xfrm>
            <a:off x="0" y="0"/>
            <a:ext cx="9144000" cy="572700"/>
          </a:xfrm>
          <a:prstGeom prst="rect">
            <a:avLst/>
          </a:prstGeom>
          <a:solidFill>
            <a:schemeClr val="dk1"/>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rPr>
              <a:t>Server Design: Key Technical Decisions</a:t>
            </a:r>
            <a:endParaRPr>
              <a:solidFill>
                <a:schemeClr val="lt1"/>
              </a:solidFill>
            </a:endParaRPr>
          </a:p>
        </p:txBody>
      </p:sp>
      <p:sp>
        <p:nvSpPr>
          <p:cNvPr id="79" name="Google Shape;79;p17"/>
          <p:cNvSpPr txBox="1"/>
          <p:nvPr/>
        </p:nvSpPr>
        <p:spPr>
          <a:xfrm>
            <a:off x="179325" y="739525"/>
            <a:ext cx="8817900" cy="3324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rPr>
              <a:t>1. Local Lookup Table Strategy</a:t>
            </a:r>
            <a:endParaRPr b="1" sz="1200">
              <a:solidFill>
                <a:schemeClr val="dk1"/>
              </a:solidFill>
            </a:endParaRPr>
          </a:p>
          <a:p>
            <a:pPr indent="0" lvl="0" marL="0" rtl="0" algn="l">
              <a:spcBef>
                <a:spcPts val="0"/>
              </a:spcBef>
              <a:spcAft>
                <a:spcPts val="0"/>
              </a:spcAft>
              <a:buNone/>
            </a:pPr>
            <a:r>
              <a:rPr lang="en" sz="1200">
                <a:solidFill>
                  <a:schemeClr val="dk1"/>
                </a:solidFill>
              </a:rPr>
              <a:t>Decision: Maintain a local CSV file mapping measures, years, and data releases  </a:t>
            </a:r>
            <a:endParaRPr sz="1200">
              <a:solidFill>
                <a:schemeClr val="dk1"/>
              </a:solidFill>
            </a:endParaRPr>
          </a:p>
          <a:p>
            <a:pPr indent="0" lvl="0" marL="0" rtl="0" algn="l">
              <a:spcBef>
                <a:spcPts val="0"/>
              </a:spcBef>
              <a:spcAft>
                <a:spcPts val="0"/>
              </a:spcAft>
              <a:buNone/>
            </a:pPr>
            <a:r>
              <a:rPr lang="en" sz="1200">
                <a:solidFill>
                  <a:schemeClr val="dk1"/>
                </a:solidFill>
              </a:rPr>
              <a:t>Location: src/places/data/places_year_measureid_lookup.csv</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Rationale:</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Zero network dependency for lookups, validation happens instantly</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Offline development capability without API access</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Single source of truth for measure availability across releases</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Easy to update when CDC releases new data (just update CSV)</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Version controlled alongside code for complete reproducibility</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Implementation: The get_release_for_year() utility function reads this CSV at runtime using pandas, finds the measure row, and scans release columns to determine which endpoint to use.</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 Example: Find which release has CSMOKING data for year 2023</a:t>
            </a:r>
            <a:endParaRPr sz="1200">
              <a:solidFill>
                <a:schemeClr val="dk1"/>
              </a:solidFill>
            </a:endParaRPr>
          </a:p>
          <a:p>
            <a:pPr indent="0" lvl="0" marL="0" rtl="0" algn="l">
              <a:spcBef>
                <a:spcPts val="0"/>
              </a:spcBef>
              <a:spcAft>
                <a:spcPts val="0"/>
              </a:spcAft>
              <a:buNone/>
            </a:pPr>
            <a:r>
              <a:rPr lang="en" sz="1200">
                <a:solidFill>
                  <a:schemeClr val="dk1"/>
                </a:solidFill>
              </a:rPr>
              <a:t>release = get_release_for_year("CSMOKING", "2023")  </a:t>
            </a:r>
            <a:endParaRPr sz="1200">
              <a:solidFill>
                <a:schemeClr val="dk1"/>
              </a:solidFill>
            </a:endParaRPr>
          </a:p>
          <a:p>
            <a:pPr indent="0" lvl="0" marL="0" rtl="0" algn="l">
              <a:spcBef>
                <a:spcPts val="0"/>
              </a:spcBef>
              <a:spcAft>
                <a:spcPts val="0"/>
              </a:spcAft>
              <a:buNone/>
            </a:pPr>
            <a:r>
              <a:rPr lang="en" sz="1200">
                <a:solidFill>
                  <a:schemeClr val="dk1"/>
                </a:solidFill>
              </a:rPr>
              <a:t># Returns: "places_release_2025"</a:t>
            </a:r>
            <a:endParaRPr sz="12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8"/>
          <p:cNvSpPr txBox="1"/>
          <p:nvPr>
            <p:ph type="title"/>
          </p:nvPr>
        </p:nvSpPr>
        <p:spPr>
          <a:xfrm>
            <a:off x="0" y="0"/>
            <a:ext cx="9144000" cy="572700"/>
          </a:xfrm>
          <a:prstGeom prst="rect">
            <a:avLst/>
          </a:prstGeom>
          <a:solidFill>
            <a:schemeClr val="dk1"/>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rPr>
              <a:t>Server Design: Key Technical Decisions</a:t>
            </a:r>
            <a:endParaRPr>
              <a:solidFill>
                <a:schemeClr val="lt1"/>
              </a:solidFill>
            </a:endParaRPr>
          </a:p>
        </p:txBody>
      </p:sp>
      <p:sp>
        <p:nvSpPr>
          <p:cNvPr id="85" name="Google Shape;85;p18"/>
          <p:cNvSpPr txBox="1"/>
          <p:nvPr/>
        </p:nvSpPr>
        <p:spPr>
          <a:xfrm>
            <a:off x="179325" y="739525"/>
            <a:ext cx="8817900" cy="295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en" sz="1200">
                <a:solidFill>
                  <a:schemeClr val="dk1"/>
                </a:solidFill>
              </a:rPr>
              <a:t>2. Modular Tool Architecture</a:t>
            </a:r>
            <a:endParaRPr b="1"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Decision: Each MCP tool defined in its own file within src/places/tools/</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Structure:</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src/places/tools/</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 __init__.py               # Central registration</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|---get_cdc_places_data.py   # Single-location queries</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|---area_summary_stats.py    # Multi-location aggregation</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Rationale:</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Separation of concerns: each tool is independently testable</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Easy extensibility: adding new tools doesn't require modifying existing ones</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Clear ownership: tool logic, validation, and documentation co-located</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Registration pattern: tools register themselves with the MCP server through a clean register(mcp) interface</a:t>
            </a:r>
            <a:endParaRPr sz="1200">
              <a:solidFill>
                <a:schemeClr val="dk1"/>
              </a:solidFill>
            </a:endParaRPr>
          </a:p>
          <a:p>
            <a:pPr indent="0" lvl="0" marL="0" rtl="0" algn="l">
              <a:spcBef>
                <a:spcPts val="0"/>
              </a:spcBef>
              <a:spcAft>
                <a:spcPts val="0"/>
              </a:spcAft>
              <a:buNone/>
            </a:pPr>
            <a:r>
              <a:t/>
            </a:r>
            <a:endParaRPr sz="12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9"/>
          <p:cNvSpPr txBox="1"/>
          <p:nvPr>
            <p:ph type="title"/>
          </p:nvPr>
        </p:nvSpPr>
        <p:spPr>
          <a:xfrm>
            <a:off x="0" y="0"/>
            <a:ext cx="9144000" cy="572700"/>
          </a:xfrm>
          <a:prstGeom prst="rect">
            <a:avLst/>
          </a:prstGeom>
          <a:solidFill>
            <a:schemeClr val="dk1"/>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rPr>
              <a:t>Server Design: Key Technical Decisions</a:t>
            </a:r>
            <a:endParaRPr>
              <a:solidFill>
                <a:schemeClr val="lt1"/>
              </a:solidFill>
            </a:endParaRPr>
          </a:p>
        </p:txBody>
      </p:sp>
      <p:sp>
        <p:nvSpPr>
          <p:cNvPr id="91" name="Google Shape;91;p19"/>
          <p:cNvSpPr txBox="1"/>
          <p:nvPr/>
        </p:nvSpPr>
        <p:spPr>
          <a:xfrm>
            <a:off x="179325" y="739525"/>
            <a:ext cx="8817900" cy="295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rPr>
              <a:t>3. Type-Safe Enum for Measures</a:t>
            </a:r>
            <a:endParaRPr b="1" sz="1200">
              <a:solidFill>
                <a:schemeClr val="dk1"/>
              </a:solidFill>
            </a:endParaRPr>
          </a:p>
          <a:p>
            <a:pPr indent="0" lvl="0" marL="0" rtl="0" algn="l">
              <a:spcBef>
                <a:spcPts val="0"/>
              </a:spcBef>
              <a:spcAft>
                <a:spcPts val="0"/>
              </a:spcAft>
              <a:buNone/>
            </a:pPr>
            <a:r>
              <a:rPr lang="en" sz="1200">
                <a:solidFill>
                  <a:schemeClr val="dk1"/>
                </a:solidFill>
              </a:rPr>
              <a:t>Decision: Use Python Enum for all 45 health measure IDs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Location: src/places/models.py</a:t>
            </a:r>
            <a:endParaRPr sz="1200">
              <a:solidFill>
                <a:schemeClr val="dk1"/>
              </a:solidFill>
            </a:endParaRPr>
          </a:p>
          <a:p>
            <a:pPr indent="0" lvl="0" marL="0" rtl="0" algn="l">
              <a:spcBef>
                <a:spcPts val="0"/>
              </a:spcBef>
              <a:spcAft>
                <a:spcPts val="0"/>
              </a:spcAft>
              <a:buNone/>
            </a:pPr>
            <a:r>
              <a:rPr lang="en" sz="1200">
                <a:solidFill>
                  <a:schemeClr val="dk1"/>
                </a:solidFill>
              </a:rPr>
              <a:t>class MeasureID(str, Enum):</a:t>
            </a:r>
            <a:endParaRPr sz="1200">
              <a:solidFill>
                <a:schemeClr val="dk1"/>
              </a:solidFill>
            </a:endParaRPr>
          </a:p>
          <a:p>
            <a:pPr indent="0" lvl="0" marL="0" rtl="0" algn="l">
              <a:spcBef>
                <a:spcPts val="0"/>
              </a:spcBef>
              <a:spcAft>
                <a:spcPts val="0"/>
              </a:spcAft>
              <a:buNone/>
            </a:pPr>
            <a:r>
              <a:rPr lang="en" sz="1200">
                <a:solidFill>
                  <a:schemeClr val="dk1"/>
                </a:solidFill>
              </a:rPr>
              <a:t>    CSMOKING = "CSMOKING"</a:t>
            </a:r>
            <a:endParaRPr sz="1200">
              <a:solidFill>
                <a:schemeClr val="dk1"/>
              </a:solidFill>
            </a:endParaRPr>
          </a:p>
          <a:p>
            <a:pPr indent="0" lvl="0" marL="0" rtl="0" algn="l">
              <a:spcBef>
                <a:spcPts val="0"/>
              </a:spcBef>
              <a:spcAft>
                <a:spcPts val="0"/>
              </a:spcAft>
              <a:buNone/>
            </a:pPr>
            <a:r>
              <a:rPr lang="en" sz="1200">
                <a:solidFill>
                  <a:schemeClr val="dk1"/>
                </a:solidFill>
              </a:rPr>
              <a:t>    DIABETES = "DIABETES"</a:t>
            </a:r>
            <a:endParaRPr sz="1200">
              <a:solidFill>
                <a:schemeClr val="dk1"/>
              </a:solidFill>
            </a:endParaRPr>
          </a:p>
          <a:p>
            <a:pPr indent="0" lvl="0" marL="0" rtl="0" algn="l">
              <a:spcBef>
                <a:spcPts val="0"/>
              </a:spcBef>
              <a:spcAft>
                <a:spcPts val="0"/>
              </a:spcAft>
              <a:buNone/>
            </a:pPr>
            <a:r>
              <a:rPr lang="en" sz="1200">
                <a:solidFill>
                  <a:schemeClr val="dk1"/>
                </a:solidFill>
              </a:rPr>
              <a:t>    OBESITY = "OBESITY"</a:t>
            </a:r>
            <a:endParaRPr sz="1200">
              <a:solidFill>
                <a:schemeClr val="dk1"/>
              </a:solidFill>
            </a:endParaRPr>
          </a:p>
          <a:p>
            <a:pPr indent="0" lvl="0" marL="0" rtl="0" algn="l">
              <a:spcBef>
                <a:spcPts val="0"/>
              </a:spcBef>
              <a:spcAft>
                <a:spcPts val="0"/>
              </a:spcAft>
              <a:buNone/>
            </a:pPr>
            <a:r>
              <a:rPr lang="en" sz="1200">
                <a:solidFill>
                  <a:schemeClr val="dk1"/>
                </a:solidFill>
              </a:rPr>
              <a:t>    # ... 42 more measures</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Benefits:</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Auto-completion in MCP clients: users see valid options</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Type validation at the API boundary: invalid measures rejected before API call</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Self-documenting: available measures visible in one place</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IDE support: developers get autocomplete when working with measure IDs</a:t>
            </a:r>
            <a:endParaRPr sz="12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20"/>
          <p:cNvSpPr txBox="1"/>
          <p:nvPr>
            <p:ph type="title"/>
          </p:nvPr>
        </p:nvSpPr>
        <p:spPr>
          <a:xfrm>
            <a:off x="0" y="0"/>
            <a:ext cx="9144000" cy="572700"/>
          </a:xfrm>
          <a:prstGeom prst="rect">
            <a:avLst/>
          </a:prstGeom>
          <a:solidFill>
            <a:schemeClr val="dk1"/>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rPr>
              <a:t>MCP Server Demo</a:t>
            </a:r>
            <a:endParaRPr>
              <a:solidFill>
                <a:schemeClr val="lt1"/>
              </a:solidFill>
            </a:endParaRPr>
          </a:p>
        </p:txBody>
      </p:sp>
      <p:pic>
        <p:nvPicPr>
          <p:cNvPr id="97" name="Google Shape;97;p20" title="cdc_places_nassau_comparison.mp4">
            <a:hlinkClick r:id="rId3"/>
          </p:cNvPr>
          <p:cNvPicPr preferRelativeResize="0"/>
          <p:nvPr/>
        </p:nvPicPr>
        <p:blipFill>
          <a:blip r:embed="rId4">
            <a:alphaModFix/>
          </a:blip>
          <a:stretch>
            <a:fillRect/>
          </a:stretch>
        </p:blipFill>
        <p:spPr>
          <a:xfrm>
            <a:off x="1742000" y="725100"/>
            <a:ext cx="5660000" cy="4245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1000"/>
                                        <p:tgtEl>
                                          <p:spTgt spid="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21"/>
          <p:cNvSpPr txBox="1"/>
          <p:nvPr>
            <p:ph type="title"/>
          </p:nvPr>
        </p:nvSpPr>
        <p:spPr>
          <a:xfrm>
            <a:off x="0" y="0"/>
            <a:ext cx="9144000" cy="572700"/>
          </a:xfrm>
          <a:prstGeom prst="rect">
            <a:avLst/>
          </a:prstGeom>
          <a:solidFill>
            <a:schemeClr val="dk1"/>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rPr>
              <a:t>MCP Server Evaluation - Setup</a:t>
            </a:r>
            <a:endParaRPr>
              <a:solidFill>
                <a:schemeClr val="lt1"/>
              </a:solidFill>
            </a:endParaRPr>
          </a:p>
        </p:txBody>
      </p:sp>
      <p:sp>
        <p:nvSpPr>
          <p:cNvPr id="103" name="Google Shape;103;p21"/>
          <p:cNvSpPr txBox="1"/>
          <p:nvPr/>
        </p:nvSpPr>
        <p:spPr>
          <a:xfrm>
            <a:off x="230550" y="683321"/>
            <a:ext cx="8682900" cy="407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1"/>
                </a:solidFill>
              </a:rPr>
              <a:t>The CDC PLACES MCP server uses Arize Phoenix, an open-source LLM observability and evaluation platform, to systematically measure the server's performance across multiple dimensions. The evaluation framework assesses how well the agent retrieves accurate health data and whether it appropriately stays within its defined scope.</a:t>
            </a:r>
            <a:endParaRPr sz="1100">
              <a:solidFill>
                <a:schemeClr val="dk1"/>
              </a:solidFill>
            </a:endParaRPr>
          </a:p>
          <a:p>
            <a:pPr indent="0" lvl="0" marL="0" rtl="0" algn="l">
              <a:spcBef>
                <a:spcPts val="0"/>
              </a:spcBef>
              <a:spcAft>
                <a:spcPts val="0"/>
              </a:spcAft>
              <a:buNone/>
            </a:pPr>
            <a:r>
              <a:t/>
            </a:r>
            <a:endParaRPr sz="1100">
              <a:solidFill>
                <a:schemeClr val="dk1"/>
              </a:solidFill>
            </a:endParaRPr>
          </a:p>
          <a:p>
            <a:pPr indent="0" lvl="0" marL="0" rtl="0" algn="l">
              <a:spcBef>
                <a:spcPts val="0"/>
              </a:spcBef>
              <a:spcAft>
                <a:spcPts val="0"/>
              </a:spcAft>
              <a:buNone/>
            </a:pPr>
            <a:r>
              <a:rPr lang="en" sz="1100">
                <a:solidFill>
                  <a:schemeClr val="dk1"/>
                </a:solidFill>
              </a:rPr>
              <a:t>Key Components</a:t>
            </a:r>
            <a:endParaRPr sz="1100">
              <a:solidFill>
                <a:schemeClr val="dk1"/>
              </a:solidFill>
            </a:endParaRPr>
          </a:p>
          <a:p>
            <a:pPr indent="-298450" lvl="0" marL="457200" rtl="0" algn="l">
              <a:spcBef>
                <a:spcPts val="0"/>
              </a:spcBef>
              <a:spcAft>
                <a:spcPts val="0"/>
              </a:spcAft>
              <a:buClr>
                <a:schemeClr val="dk1"/>
              </a:buClr>
              <a:buSzPts val="1100"/>
              <a:buAutoNum type="arabicPeriod"/>
            </a:pPr>
            <a:r>
              <a:rPr lang="en" sz="1100">
                <a:solidFill>
                  <a:schemeClr val="dk1"/>
                </a:solidFill>
              </a:rPr>
              <a:t>Test Dataset: places-eval-0</a:t>
            </a:r>
            <a:endParaRPr sz="1100">
              <a:solidFill>
                <a:schemeClr val="dk1"/>
              </a:solidFill>
            </a:endParaRPr>
          </a:p>
          <a:p>
            <a:pPr indent="-298450" lvl="1" marL="914400" rtl="0" algn="l">
              <a:spcBef>
                <a:spcPts val="0"/>
              </a:spcBef>
              <a:spcAft>
                <a:spcPts val="0"/>
              </a:spcAft>
              <a:buClr>
                <a:schemeClr val="dk1"/>
              </a:buClr>
              <a:buSzPts val="1100"/>
              <a:buChar char="○"/>
            </a:pPr>
            <a:r>
              <a:rPr lang="en" sz="1100">
                <a:solidFill>
                  <a:schemeClr val="dk1"/>
                </a:solidFill>
              </a:rPr>
              <a:t>A curated set of 10 test queries designed to validate diverse aspects of the server's capabilities</a:t>
            </a:r>
            <a:endParaRPr sz="1100">
              <a:solidFill>
                <a:schemeClr val="dk1"/>
              </a:solidFill>
            </a:endParaRPr>
          </a:p>
          <a:p>
            <a:pPr indent="-298450" lvl="2" marL="1371600" rtl="0" algn="l">
              <a:spcBef>
                <a:spcPts val="0"/>
              </a:spcBef>
              <a:spcAft>
                <a:spcPts val="0"/>
              </a:spcAft>
              <a:buClr>
                <a:schemeClr val="dk1"/>
              </a:buClr>
              <a:buSzPts val="1100"/>
              <a:buChar char="■"/>
            </a:pPr>
            <a:r>
              <a:rPr lang="en" sz="1100">
                <a:solidFill>
                  <a:schemeClr val="dk1"/>
                </a:solidFill>
              </a:rPr>
              <a:t>Tests all 5 geography types (state, county, census tract, ZCTA, places)</a:t>
            </a:r>
            <a:endParaRPr sz="1100">
              <a:solidFill>
                <a:schemeClr val="dk1"/>
              </a:solidFill>
            </a:endParaRPr>
          </a:p>
          <a:p>
            <a:pPr indent="-298450" lvl="2" marL="1371600" rtl="0" algn="l">
              <a:spcBef>
                <a:spcPts val="0"/>
              </a:spcBef>
              <a:spcAft>
                <a:spcPts val="0"/>
              </a:spcAft>
              <a:buClr>
                <a:schemeClr val="dk1"/>
              </a:buClr>
              <a:buSzPts val="1100"/>
              <a:buChar char="■"/>
            </a:pPr>
            <a:r>
              <a:rPr lang="en" sz="1100">
                <a:solidFill>
                  <a:schemeClr val="dk1"/>
                </a:solidFill>
              </a:rPr>
              <a:t>Covers 9 different health measures across categories</a:t>
            </a:r>
            <a:endParaRPr sz="1100">
              <a:solidFill>
                <a:schemeClr val="dk1"/>
              </a:solidFill>
            </a:endParaRPr>
          </a:p>
          <a:p>
            <a:pPr indent="-298450" lvl="2" marL="1371600" rtl="0" algn="l">
              <a:spcBef>
                <a:spcPts val="0"/>
              </a:spcBef>
              <a:spcAft>
                <a:spcPts val="0"/>
              </a:spcAft>
              <a:buClr>
                <a:schemeClr val="dk1"/>
              </a:buClr>
              <a:buSzPts val="1100"/>
              <a:buChar char="■"/>
            </a:pPr>
            <a:r>
              <a:rPr lang="en" sz="1100">
                <a:solidFill>
                  <a:schemeClr val="dk1"/>
                </a:solidFill>
              </a:rPr>
              <a:t>Spans multiple years (2018-2023) to validate temporal lookup logic</a:t>
            </a:r>
            <a:endParaRPr sz="1100">
              <a:solidFill>
                <a:schemeClr val="dk1"/>
              </a:solidFill>
            </a:endParaRPr>
          </a:p>
          <a:p>
            <a:pPr indent="-298450" lvl="2" marL="1371600" rtl="0" algn="l">
              <a:spcBef>
                <a:spcPts val="0"/>
              </a:spcBef>
              <a:spcAft>
                <a:spcPts val="0"/>
              </a:spcAft>
              <a:buClr>
                <a:schemeClr val="dk1"/>
              </a:buClr>
              <a:buSzPts val="1100"/>
              <a:buChar char="■"/>
            </a:pPr>
            <a:r>
              <a:rPr lang="en" sz="1100">
                <a:solidFill>
                  <a:schemeClr val="dk1"/>
                </a:solidFill>
              </a:rPr>
              <a:t>Includes both single-value queries and aggregate statistical queries</a:t>
            </a:r>
            <a:endParaRPr sz="1100">
              <a:solidFill>
                <a:schemeClr val="dk1"/>
              </a:solidFill>
            </a:endParaRPr>
          </a:p>
          <a:p>
            <a:pPr indent="-298450" lvl="2" marL="1371600" rtl="0" algn="l">
              <a:spcBef>
                <a:spcPts val="0"/>
              </a:spcBef>
              <a:spcAft>
                <a:spcPts val="0"/>
              </a:spcAft>
              <a:buClr>
                <a:schemeClr val="dk1"/>
              </a:buClr>
              <a:buSzPts val="1100"/>
              <a:buChar char="■"/>
            </a:pPr>
            <a:r>
              <a:rPr lang="en" sz="1100">
                <a:solidFill>
                  <a:schemeClr val="dk1"/>
                </a:solidFill>
              </a:rPr>
              <a:t>Tests edge cases (disambiguating locations, comparing measures)</a:t>
            </a:r>
            <a:endParaRPr sz="1100">
              <a:solidFill>
                <a:schemeClr val="dk1"/>
              </a:solidFill>
            </a:endParaRPr>
          </a:p>
          <a:p>
            <a:pPr indent="-298450" lvl="0" marL="457200" rtl="0" algn="l">
              <a:spcBef>
                <a:spcPts val="0"/>
              </a:spcBef>
              <a:spcAft>
                <a:spcPts val="0"/>
              </a:spcAft>
              <a:buClr>
                <a:schemeClr val="dk1"/>
              </a:buClr>
              <a:buSzPts val="1100"/>
              <a:buAutoNum type="arabicPeriod"/>
            </a:pPr>
            <a:r>
              <a:rPr lang="en" sz="1100">
                <a:solidFill>
                  <a:schemeClr val="dk1"/>
                </a:solidFill>
              </a:rPr>
              <a:t>Agent Integration: CDCPlacesAgent</a:t>
            </a:r>
            <a:endParaRPr sz="1100">
              <a:solidFill>
                <a:schemeClr val="dk1"/>
              </a:solidFill>
            </a:endParaRPr>
          </a:p>
          <a:p>
            <a:pPr indent="-298450" lvl="1" marL="914400" rtl="0" algn="l">
              <a:spcBef>
                <a:spcPts val="0"/>
              </a:spcBef>
              <a:spcAft>
                <a:spcPts val="0"/>
              </a:spcAft>
              <a:buClr>
                <a:schemeClr val="dk1"/>
              </a:buClr>
              <a:buSzPts val="1100"/>
              <a:buChar char="○"/>
            </a:pPr>
            <a:r>
              <a:rPr lang="en" sz="1100">
                <a:solidFill>
                  <a:schemeClr val="dk1"/>
                </a:solidFill>
              </a:rPr>
              <a:t>A LangChain-based agent that connects to the MCP server via HTTP transport and is instrumented with Phoenix for observability</a:t>
            </a:r>
            <a:endParaRPr sz="1100">
              <a:solidFill>
                <a:schemeClr val="dk1"/>
              </a:solidFill>
            </a:endParaRPr>
          </a:p>
          <a:p>
            <a:pPr indent="-298450" lvl="2" marL="1371600" rtl="0" algn="l">
              <a:spcBef>
                <a:spcPts val="0"/>
              </a:spcBef>
              <a:spcAft>
                <a:spcPts val="0"/>
              </a:spcAft>
              <a:buClr>
                <a:schemeClr val="dk1"/>
              </a:buClr>
              <a:buSzPts val="1100"/>
              <a:buChar char="■"/>
            </a:pPr>
            <a:r>
              <a:rPr lang="en" sz="1100">
                <a:solidFill>
                  <a:schemeClr val="dk1"/>
                </a:solidFill>
              </a:rPr>
              <a:t>System prompt versioning: Loads prompts from prompts/system_prompt_v01.txt</a:t>
            </a:r>
            <a:endParaRPr sz="1100">
              <a:solidFill>
                <a:schemeClr val="dk1"/>
              </a:solidFill>
            </a:endParaRPr>
          </a:p>
          <a:p>
            <a:pPr indent="-298450" lvl="2" marL="1371600" rtl="0" algn="l">
              <a:spcBef>
                <a:spcPts val="0"/>
              </a:spcBef>
              <a:spcAft>
                <a:spcPts val="0"/>
              </a:spcAft>
              <a:buClr>
                <a:schemeClr val="dk1"/>
              </a:buClr>
              <a:buSzPts val="1100"/>
              <a:buChar char="■"/>
            </a:pPr>
            <a:r>
              <a:rPr lang="en" sz="1100">
                <a:solidFill>
                  <a:schemeClr val="dk1"/>
                </a:solidFill>
              </a:rPr>
              <a:t>HTTP transport: Agent connects to a running MCP server instance (not stdio)</a:t>
            </a:r>
            <a:endParaRPr sz="1100">
              <a:solidFill>
                <a:schemeClr val="dk1"/>
              </a:solidFill>
            </a:endParaRPr>
          </a:p>
          <a:p>
            <a:pPr indent="-298450" lvl="2" marL="1371600" rtl="0" algn="l">
              <a:spcBef>
                <a:spcPts val="0"/>
              </a:spcBef>
              <a:spcAft>
                <a:spcPts val="0"/>
              </a:spcAft>
              <a:buClr>
                <a:schemeClr val="dk1"/>
              </a:buClr>
              <a:buSzPts val="1100"/>
              <a:buChar char="■"/>
            </a:pPr>
            <a:r>
              <a:rPr lang="en" sz="1100">
                <a:solidFill>
                  <a:schemeClr val="dk1"/>
                </a:solidFill>
              </a:rPr>
              <a:t>Phoenix instrumentation: All LangChain calls automatically traced to Phoenix</a:t>
            </a:r>
            <a:endParaRPr sz="1100">
              <a:solidFill>
                <a:schemeClr val="dk1"/>
              </a:solidFill>
            </a:endParaRPr>
          </a:p>
          <a:p>
            <a:pPr indent="-298450" lvl="2" marL="1371600" rtl="0" algn="l">
              <a:spcBef>
                <a:spcPts val="0"/>
              </a:spcBef>
              <a:spcAft>
                <a:spcPts val="0"/>
              </a:spcAft>
              <a:buClr>
                <a:schemeClr val="dk1"/>
              </a:buClr>
              <a:buSzPts val="1100"/>
              <a:buChar char="■"/>
            </a:pPr>
            <a:r>
              <a:rPr lang="en" sz="1100">
                <a:solidFill>
                  <a:schemeClr val="dk1"/>
                </a:solidFill>
              </a:rPr>
              <a:t>Async/sync bridge: Wraps async agent execution for Phoenix's synchronous experiment API</a:t>
            </a:r>
            <a:endParaRPr sz="1100">
              <a:solidFill>
                <a:schemeClr val="dk1"/>
              </a:solidFill>
            </a:endParaRPr>
          </a:p>
          <a:p>
            <a:pPr indent="-298450" lvl="0" marL="457200" rtl="0" algn="l">
              <a:spcBef>
                <a:spcPts val="0"/>
              </a:spcBef>
              <a:spcAft>
                <a:spcPts val="0"/>
              </a:spcAft>
              <a:buClr>
                <a:schemeClr val="dk1"/>
              </a:buClr>
              <a:buSzPts val="1100"/>
              <a:buAutoNum type="arabicPeriod"/>
            </a:pPr>
            <a:r>
              <a:rPr lang="en" sz="1100">
                <a:solidFill>
                  <a:schemeClr val="dk1"/>
                </a:solidFill>
              </a:rPr>
              <a:t>Evaluation Judges (LLM-as-Judge)</a:t>
            </a:r>
            <a:endParaRPr sz="1100">
              <a:solidFill>
                <a:schemeClr val="dk1"/>
              </a:solidFill>
            </a:endParaRPr>
          </a:p>
          <a:p>
            <a:pPr indent="-298450" lvl="1" marL="914400" rtl="0" algn="l">
              <a:spcBef>
                <a:spcPts val="0"/>
              </a:spcBef>
              <a:spcAft>
                <a:spcPts val="0"/>
              </a:spcAft>
              <a:buClr>
                <a:schemeClr val="dk1"/>
              </a:buClr>
              <a:buSzPts val="1100"/>
              <a:buChar char="○"/>
            </a:pPr>
            <a:r>
              <a:rPr lang="en" sz="1100">
                <a:solidFill>
                  <a:schemeClr val="dk1"/>
                </a:solidFill>
              </a:rPr>
              <a:t>The evaluation framework uses two LLM-based judges powered by Claude 4.5 Sonnet to assess agent responses</a:t>
            </a:r>
            <a:endParaRPr sz="1100">
              <a:solidFill>
                <a:schemeClr val="dk1"/>
              </a:solidFill>
            </a:endParaRPr>
          </a:p>
          <a:p>
            <a:pPr indent="-298450" lvl="2" marL="1371600" rtl="0" algn="l">
              <a:spcBef>
                <a:spcPts val="0"/>
              </a:spcBef>
              <a:spcAft>
                <a:spcPts val="0"/>
              </a:spcAft>
              <a:buClr>
                <a:schemeClr val="dk1"/>
              </a:buClr>
              <a:buSzPts val="1100"/>
              <a:buChar char="■"/>
            </a:pPr>
            <a:r>
              <a:rPr lang="en" sz="1100">
                <a:solidFill>
                  <a:schemeClr val="dk1"/>
                </a:solidFill>
              </a:rPr>
              <a:t>Correctness (match_expected_response): Determine if the agent's response matches the expected answer</a:t>
            </a:r>
            <a:endParaRPr sz="1100">
              <a:solidFill>
                <a:schemeClr val="dk1"/>
              </a:solidFill>
            </a:endParaRPr>
          </a:p>
          <a:p>
            <a:pPr indent="-298450" lvl="2" marL="1371600" rtl="0" algn="l">
              <a:spcBef>
                <a:spcPts val="0"/>
              </a:spcBef>
              <a:spcAft>
                <a:spcPts val="0"/>
              </a:spcAft>
              <a:buClr>
                <a:schemeClr val="dk1"/>
              </a:buClr>
              <a:buSzPts val="1100"/>
              <a:buChar char="■"/>
            </a:pPr>
            <a:r>
              <a:rPr lang="en" sz="1100">
                <a:solidFill>
                  <a:schemeClr val="dk1"/>
                </a:solidFill>
              </a:rPr>
              <a:t>Relevance/Scope (check_answer_scope): Verify the agent stays within its defined scope</a:t>
            </a:r>
            <a:endParaRPr sz="1100">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