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embeddedFontLst>
    <p:embeddedFont>
      <p:font typeface="Arial Black" panose="020B0A04020102020204" pitchFamily="34" charset="0"/>
      <p:regular r:id="rId20"/>
      <p:bold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756">
          <p15:clr>
            <a:srgbClr val="000000"/>
          </p15:clr>
        </p15:guide>
        <p15:guide id="2" pos="5328">
          <p15:clr>
            <a:srgbClr val="000000"/>
          </p15:clr>
        </p15:guide>
        <p15:guide id="3" orient="horz" pos="606">
          <p15:clr>
            <a:srgbClr val="9AA0A6"/>
          </p15:clr>
        </p15:guide>
        <p15:guide id="4" orient="horz" pos="54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94712" autoAdjust="0"/>
  </p:normalViewPr>
  <p:slideViewPr>
    <p:cSldViewPr snapToGrid="0">
      <p:cViewPr varScale="1">
        <p:scale>
          <a:sx n="142" d="100"/>
          <a:sy n="142" d="100"/>
        </p:scale>
        <p:origin x="714" y="126"/>
      </p:cViewPr>
      <p:guideLst>
        <p:guide orient="horz" pos="756"/>
        <p:guide pos="5328"/>
        <p:guide orient="horz" pos="606"/>
        <p:guide orient="horz" pos="5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6200"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6800"/>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1: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5" name="Google Shape;65;p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1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37" name="Google Shape;137;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1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44" name="Google Shape;144;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50" name="Google Shape;150;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3: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59" name="Google Shape;159;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68" name="Google Shape;168;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5: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77" name="Google Shape;17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86" name="Google Shape;186;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17: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92" name="Google Shape;192;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1" name="Google Shape;7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3: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9" name="Google Shape;7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88" name="Google Shape;8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5: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97" name="Google Shape;9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06" name="Google Shape;10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7: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15" name="Google Shape;115;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8: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21" name="Google Shape;121;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9: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30" name="Google Shape;130;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4"/>
        <p:cNvGrpSpPr/>
        <p:nvPr/>
      </p:nvGrpSpPr>
      <p:grpSpPr>
        <a:xfrm>
          <a:off x="0" y="0"/>
          <a:ext cx="0" cy="0"/>
          <a:chOff x="0" y="0"/>
          <a:chExt cx="0" cy="0"/>
        </a:xfrm>
      </p:grpSpPr>
      <p:pic>
        <p:nvPicPr>
          <p:cNvPr id="15" name="Google Shape;15;p2"/>
          <p:cNvPicPr preferRelativeResize="0"/>
          <p:nvPr/>
        </p:nvPicPr>
        <p:blipFill rotWithShape="1">
          <a:blip r:embed="rId2">
            <a:alphaModFix/>
          </a:blip>
          <a:srcRect/>
          <a:stretch/>
        </p:blipFill>
        <p:spPr>
          <a:xfrm>
            <a:off x="3175" y="0"/>
            <a:ext cx="9140823" cy="1289875"/>
          </a:xfrm>
          <a:prstGeom prst="rect">
            <a:avLst/>
          </a:prstGeom>
          <a:noFill/>
          <a:ln>
            <a:noFill/>
          </a:ln>
        </p:spPr>
      </p:pic>
      <p:sp>
        <p:nvSpPr>
          <p:cNvPr id="16" name="Google Shape;16;p2"/>
          <p:cNvSpPr/>
          <p:nvPr/>
        </p:nvSpPr>
        <p:spPr>
          <a:xfrm>
            <a:off x="0" y="1289873"/>
            <a:ext cx="9144000" cy="3853800"/>
          </a:xfrm>
          <a:prstGeom prst="rect">
            <a:avLst/>
          </a:prstGeom>
          <a:solidFill>
            <a:srgbClr val="F2F2F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sp>
        <p:nvSpPr>
          <p:cNvPr id="17" name="Google Shape;17;p2"/>
          <p:cNvSpPr/>
          <p:nvPr/>
        </p:nvSpPr>
        <p:spPr>
          <a:xfrm>
            <a:off x="-8700" y="3975750"/>
            <a:ext cx="9161400" cy="1167600"/>
          </a:xfrm>
          <a:prstGeom prst="rect">
            <a:avLst/>
          </a:prstGeom>
          <a:solidFill>
            <a:srgbClr val="FFBA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8" name="Google Shape;18;p2"/>
          <p:cNvPicPr preferRelativeResize="0"/>
          <p:nvPr/>
        </p:nvPicPr>
        <p:blipFill rotWithShape="1">
          <a:blip r:embed="rId3">
            <a:alphaModFix/>
          </a:blip>
          <a:srcRect/>
          <a:stretch/>
        </p:blipFill>
        <p:spPr>
          <a:xfrm>
            <a:off x="671325" y="1805750"/>
            <a:ext cx="1698487" cy="3057276"/>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56" name="Google Shape;56;p11"/>
          <p:cNvSpPr txBox="1">
            <a:spLocks noGrp="1"/>
          </p:cNvSpPr>
          <p:nvPr>
            <p:ph type="body" idx="1"/>
          </p:nvPr>
        </p:nvSpPr>
        <p:spPr>
          <a:xfrm rot="5400000">
            <a:off x="2874764" y="-1217414"/>
            <a:ext cx="3394472" cy="8229600"/>
          </a:xfrm>
          <a:prstGeom prst="rect">
            <a:avLst/>
          </a:prstGeom>
          <a:noFill/>
          <a:ln>
            <a:noFill/>
          </a:ln>
        </p:spPr>
        <p:txBody>
          <a:bodyPr spcFirstLastPara="1" wrap="square" lIns="91425" tIns="45700" rIns="91425" bIns="45700" anchor="t" anchorCtr="0">
            <a:noAutofit/>
          </a:bodyPr>
          <a:lstStyle>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rgbClr val="000000"/>
              </a:buClr>
              <a:buSzPts val="1400"/>
              <a:buFont typeface="Arial"/>
              <a:buNone/>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7" name="Google Shape;57;p11"/>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rot="5400000">
            <a:off x="5463778" y="1371601"/>
            <a:ext cx="4388644" cy="20574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60" name="Google Shape;60;p12"/>
          <p:cNvSpPr txBox="1">
            <a:spLocks noGrp="1"/>
          </p:cNvSpPr>
          <p:nvPr>
            <p:ph type="body" idx="1"/>
          </p:nvPr>
        </p:nvSpPr>
        <p:spPr>
          <a:xfrm rot="5400000">
            <a:off x="1272778" y="-609599"/>
            <a:ext cx="4388644" cy="6019800"/>
          </a:xfrm>
          <a:prstGeom prst="rect">
            <a:avLst/>
          </a:prstGeom>
          <a:noFill/>
          <a:ln>
            <a:noFill/>
          </a:ln>
        </p:spPr>
        <p:txBody>
          <a:bodyPr spcFirstLastPara="1" wrap="square" lIns="91425" tIns="45700" rIns="91425" bIns="45700" anchor="t" anchorCtr="0">
            <a:noAutofit/>
          </a:bodyPr>
          <a:lstStyle>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rgbClr val="000000"/>
              </a:buClr>
              <a:buSzPts val="1400"/>
              <a:buFont typeface="Arial"/>
              <a:buNone/>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1" name="Google Shape;61;p12"/>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248C3D"/>
              </a:buClr>
              <a:buSzPts val="1400"/>
              <a:buFont typeface="Arial"/>
              <a:buNone/>
              <a:defRPr sz="2800" b="0" i="0" u="none" strike="noStrike" cap="none">
                <a:solidFill>
                  <a:srgbClr val="248C3D"/>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21" name="Google Shape;21;p3"/>
          <p:cNvSpPr txBox="1">
            <a:spLocks noGrp="1"/>
          </p:cNvSpPr>
          <p:nvPr>
            <p:ph type="body" idx="1"/>
          </p:nvPr>
        </p:nvSpPr>
        <p:spPr>
          <a:xfrm>
            <a:off x="457200" y="1200150"/>
            <a:ext cx="8229600" cy="3394472"/>
          </a:xfrm>
          <a:prstGeom prst="rect">
            <a:avLst/>
          </a:prstGeom>
          <a:noFill/>
          <a:ln>
            <a:noFill/>
          </a:ln>
        </p:spPr>
        <p:txBody>
          <a:bodyPr spcFirstLastPara="1" wrap="square" lIns="91425" tIns="45700" rIns="91425" bIns="45700" anchor="t" anchorCtr="0">
            <a:noAutofit/>
          </a:bodyPr>
          <a:lstStyle>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rgbClr val="000000"/>
              </a:buClr>
              <a:buSzPts val="1400"/>
              <a:buFont typeface="Arial"/>
              <a:buNone/>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2" name="Google Shape;22;p3"/>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722313" y="3305176"/>
            <a:ext cx="7772400" cy="1021556"/>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4000" b="1"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27" name="Google Shape;27;p5"/>
          <p:cNvSpPr txBox="1">
            <a:spLocks noGrp="1"/>
          </p:cNvSpPr>
          <p:nvPr>
            <p:ph type="body" idx="1"/>
          </p:nvPr>
        </p:nvSpPr>
        <p:spPr>
          <a:xfrm>
            <a:off x="722313" y="2180036"/>
            <a:ext cx="7772400" cy="1125140"/>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1pPr>
            <a:lvl2pPr marL="914400" marR="0" lvl="1"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L="1371600" marR="0" lvl="2" indent="-228600" algn="l" rtl="0">
              <a:lnSpc>
                <a:spcPct val="100000"/>
              </a:lnSpc>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2286000" marR="0" lvl="4"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2743200" marR="0" lvl="5"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3200400" marR="0" lvl="6"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3657600" marR="0" lvl="7"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4114800" marR="0" lvl="8"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endParaRPr/>
          </a:p>
        </p:txBody>
      </p:sp>
      <p:sp>
        <p:nvSpPr>
          <p:cNvPr id="28" name="Google Shape;28;p5"/>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31" name="Google Shape;31;p6"/>
          <p:cNvSpPr txBox="1">
            <a:spLocks noGrp="1"/>
          </p:cNvSpPr>
          <p:nvPr>
            <p:ph type="body" idx="1"/>
          </p:nvPr>
        </p:nvSpPr>
        <p:spPr>
          <a:xfrm>
            <a:off x="457200" y="1200150"/>
            <a:ext cx="4038600" cy="3394472"/>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2" name="Google Shape;32;p6"/>
          <p:cNvSpPr txBox="1">
            <a:spLocks noGrp="1"/>
          </p:cNvSpPr>
          <p:nvPr>
            <p:ph type="body" idx="2"/>
          </p:nvPr>
        </p:nvSpPr>
        <p:spPr>
          <a:xfrm>
            <a:off x="4648200" y="1200150"/>
            <a:ext cx="4038600" cy="3394472"/>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3" name="Google Shape;33;p6"/>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4"/>
        <p:cNvGrpSpPr/>
        <p:nvPr/>
      </p:nvGrpSpPr>
      <p:grpSpPr>
        <a:xfrm>
          <a:off x="0" y="0"/>
          <a:ext cx="0" cy="0"/>
          <a:chOff x="0" y="0"/>
          <a:chExt cx="0" cy="0"/>
        </a:xfrm>
      </p:grpSpPr>
      <p:sp>
        <p:nvSpPr>
          <p:cNvPr id="35" name="Google Shape;35;p7"/>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36" name="Google Shape;36;p7"/>
          <p:cNvSpPr txBox="1">
            <a:spLocks noGrp="1"/>
          </p:cNvSpPr>
          <p:nvPr>
            <p:ph type="body" idx="1"/>
          </p:nvPr>
        </p:nvSpPr>
        <p:spPr>
          <a:xfrm>
            <a:off x="457200" y="1151335"/>
            <a:ext cx="4040188" cy="47982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lnSpc>
                <a:spcPct val="100000"/>
              </a:lnSpc>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100000"/>
              </a:lnSpc>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37" name="Google Shape;37;p7"/>
          <p:cNvSpPr txBox="1">
            <a:spLocks noGrp="1"/>
          </p:cNvSpPr>
          <p:nvPr>
            <p:ph type="body" idx="2"/>
          </p:nvPr>
        </p:nvSpPr>
        <p:spPr>
          <a:xfrm>
            <a:off x="457200" y="1631157"/>
            <a:ext cx="4040188" cy="2963466"/>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228600" algn="l" rtl="0">
              <a:lnSpc>
                <a:spcPct val="100000"/>
              </a:lnSpc>
              <a:spcBef>
                <a:spcPts val="320"/>
              </a:spcBef>
              <a:spcAft>
                <a:spcPts val="0"/>
              </a:spcAft>
              <a:buClr>
                <a:srgbClr val="000000"/>
              </a:buClr>
              <a:buSzPts val="1400"/>
              <a:buFont typeface="Arial"/>
              <a:buNone/>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8" name="Google Shape;38;p7"/>
          <p:cNvSpPr txBox="1">
            <a:spLocks noGrp="1"/>
          </p:cNvSpPr>
          <p:nvPr>
            <p:ph type="body" idx="3"/>
          </p:nvPr>
        </p:nvSpPr>
        <p:spPr>
          <a:xfrm>
            <a:off x="4645027" y="1151335"/>
            <a:ext cx="4041775" cy="47982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lnSpc>
                <a:spcPct val="100000"/>
              </a:lnSpc>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100000"/>
              </a:lnSpc>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39" name="Google Shape;39;p7"/>
          <p:cNvSpPr txBox="1">
            <a:spLocks noGrp="1"/>
          </p:cNvSpPr>
          <p:nvPr>
            <p:ph type="body" idx="4"/>
          </p:nvPr>
        </p:nvSpPr>
        <p:spPr>
          <a:xfrm>
            <a:off x="4645027" y="1631157"/>
            <a:ext cx="4041775" cy="2963466"/>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228600" algn="l" rtl="0">
              <a:lnSpc>
                <a:spcPct val="100000"/>
              </a:lnSpc>
              <a:spcBef>
                <a:spcPts val="320"/>
              </a:spcBef>
              <a:spcAft>
                <a:spcPts val="0"/>
              </a:spcAft>
              <a:buClr>
                <a:srgbClr val="000000"/>
              </a:buClr>
              <a:buSzPts val="1400"/>
              <a:buFont typeface="Arial"/>
              <a:buNone/>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0" name="Google Shape;40;p7"/>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8"/>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43" name="Google Shape;43;p8"/>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4"/>
        <p:cNvGrpSpPr/>
        <p:nvPr/>
      </p:nvGrpSpPr>
      <p:grpSpPr>
        <a:xfrm>
          <a:off x="0" y="0"/>
          <a:ext cx="0" cy="0"/>
          <a:chOff x="0" y="0"/>
          <a:chExt cx="0" cy="0"/>
        </a:xfrm>
      </p:grpSpPr>
      <p:sp>
        <p:nvSpPr>
          <p:cNvPr id="45" name="Google Shape;45;p9"/>
          <p:cNvSpPr txBox="1">
            <a:spLocks noGrp="1"/>
          </p:cNvSpPr>
          <p:nvPr>
            <p:ph type="title"/>
          </p:nvPr>
        </p:nvSpPr>
        <p:spPr>
          <a:xfrm>
            <a:off x="457202" y="204787"/>
            <a:ext cx="3008313" cy="871538"/>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2000" b="1"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46" name="Google Shape;46;p9"/>
          <p:cNvSpPr txBox="1">
            <a:spLocks noGrp="1"/>
          </p:cNvSpPr>
          <p:nvPr>
            <p:ph type="body" idx="1"/>
          </p:nvPr>
        </p:nvSpPr>
        <p:spPr>
          <a:xfrm>
            <a:off x="3575050" y="204788"/>
            <a:ext cx="5111750" cy="4389835"/>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rgbClr val="000000"/>
              </a:buClr>
              <a:buSzPts val="1400"/>
              <a:buFont typeface="Arial"/>
              <a:buNone/>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7" name="Google Shape;47;p9"/>
          <p:cNvSpPr txBox="1">
            <a:spLocks noGrp="1"/>
          </p:cNvSpPr>
          <p:nvPr>
            <p:ph type="body" idx="2"/>
          </p:nvPr>
        </p:nvSpPr>
        <p:spPr>
          <a:xfrm>
            <a:off x="457202" y="1076326"/>
            <a:ext cx="3008313" cy="351829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lnSpc>
                <a:spcPct val="100000"/>
              </a:lnSpc>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48" name="Google Shape;48;p9"/>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1792288" y="3600450"/>
            <a:ext cx="5486400" cy="425054"/>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2000" b="1"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51" name="Google Shape;51;p10"/>
          <p:cNvSpPr>
            <a:spLocks noGrp="1"/>
          </p:cNvSpPr>
          <p:nvPr>
            <p:ph type="pic" idx="2"/>
          </p:nvPr>
        </p:nvSpPr>
        <p:spPr>
          <a:xfrm>
            <a:off x="1792288" y="459581"/>
            <a:ext cx="5486400" cy="3086100"/>
          </a:xfrm>
          <a:prstGeom prst="rect">
            <a:avLst/>
          </a:prstGeom>
          <a:noFill/>
          <a:ln>
            <a:noFill/>
          </a:ln>
        </p:spPr>
      </p:sp>
      <p:sp>
        <p:nvSpPr>
          <p:cNvPr id="52" name="Google Shape;52;p10"/>
          <p:cNvSpPr txBox="1">
            <a:spLocks noGrp="1"/>
          </p:cNvSpPr>
          <p:nvPr>
            <p:ph type="body" idx="1"/>
          </p:nvPr>
        </p:nvSpPr>
        <p:spPr>
          <a:xfrm>
            <a:off x="1792288" y="4025504"/>
            <a:ext cx="5486400" cy="603646"/>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lnSpc>
                <a:spcPct val="100000"/>
              </a:lnSpc>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53" name="Google Shape;53;p10"/>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3177" y="4500562"/>
            <a:ext cx="9140825" cy="642938"/>
          </a:xfrm>
          <a:prstGeom prst="rect">
            <a:avLst/>
          </a:prstGeom>
          <a:solidFill>
            <a:srgbClr val="FFBA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11" name="Google Shape;11;p1"/>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sz="1400">
              <a:solidFill>
                <a:srgbClr val="000000"/>
              </a:solidFill>
            </a:endParaRPr>
          </a:p>
        </p:txBody>
      </p:sp>
      <p:sp>
        <p:nvSpPr>
          <p:cNvPr id="12" name="Google Shape;12;p1"/>
          <p:cNvSpPr/>
          <p:nvPr/>
        </p:nvSpPr>
        <p:spPr>
          <a:xfrm>
            <a:off x="0" y="0"/>
            <a:ext cx="9144000" cy="4800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13" name="Google Shape;13;p1"/>
          <p:cNvSpPr/>
          <p:nvPr/>
        </p:nvSpPr>
        <p:spPr>
          <a:xfrm>
            <a:off x="0" y="0"/>
            <a:ext cx="9144000" cy="4500563"/>
          </a:xfrm>
          <a:prstGeom prst="rect">
            <a:avLst/>
          </a:prstGeom>
          <a:solidFill>
            <a:srgbClr val="F2F2F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3"/>
          <p:cNvSpPr txBox="1"/>
          <p:nvPr/>
        </p:nvSpPr>
        <p:spPr>
          <a:xfrm>
            <a:off x="4419600" y="820341"/>
            <a:ext cx="4038600" cy="171300"/>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US" sz="1200" b="1" i="0" u="none" strike="noStrike" cap="none">
                <a:solidFill>
                  <a:schemeClr val="lt2"/>
                </a:solidFill>
                <a:latin typeface="Arial"/>
                <a:ea typeface="Arial"/>
                <a:cs typeface="Arial"/>
                <a:sym typeface="Arial"/>
              </a:rPr>
              <a:t>U.S. General Services Administration</a:t>
            </a:r>
            <a:endParaRPr sz="1400" b="0" i="0" u="none" strike="noStrike" cap="none">
              <a:solidFill>
                <a:srgbClr val="000000"/>
              </a:solidFill>
              <a:latin typeface="Arial"/>
              <a:ea typeface="Arial"/>
              <a:cs typeface="Arial"/>
              <a:sym typeface="Arial"/>
            </a:endParaRPr>
          </a:p>
        </p:txBody>
      </p:sp>
      <p:sp>
        <p:nvSpPr>
          <p:cNvPr id="68" name="Google Shape;68;p13"/>
          <p:cNvSpPr txBox="1">
            <a:spLocks noGrp="1"/>
          </p:cNvSpPr>
          <p:nvPr>
            <p:ph type="title" idx="4294967295"/>
          </p:nvPr>
        </p:nvSpPr>
        <p:spPr>
          <a:xfrm>
            <a:off x="2499325" y="627775"/>
            <a:ext cx="6508200" cy="4072800"/>
          </a:xfrm>
          <a:prstGeom prst="rect">
            <a:avLst/>
          </a:prstGeom>
          <a:noFill/>
          <a:ln>
            <a:noFill/>
            <a:prstDash/>
          </a:ln>
          <a:effectLst/>
        </p:spPr>
        <p:txBody>
          <a:bodyPr rot="0" spcFirstLastPara="1" vertOverflow="overflow" horzOverflow="overflow" vert="horz" wrap="square" lIns="91425" tIns="91425" rIns="0" bIns="91425"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3000" b="0" i="0" u="none" strike="noStrike" kern="0" cap="none" spc="0" normalizeH="0" baseline="0" noProof="0" dirty="0">
              <a:ln>
                <a:noFill/>
              </a:ln>
              <a:solidFill>
                <a:srgbClr val="005087"/>
              </a:solidFill>
              <a:effectLst/>
              <a:uLnTx/>
              <a:uFillTx/>
              <a:latin typeface="Arial Black"/>
              <a:ea typeface="Arial Black"/>
              <a:cs typeface="Arial Black"/>
              <a:sym typeface="Arial Black"/>
            </a:endParaRPr>
          </a:p>
          <a:p>
            <a:pPr marL="0" marR="0" lvl="0" indent="0" algn="r" defTabSz="914400" rtl="0" eaLnBrk="1" fontAlgn="auto" latinLnBrk="0" hangingPunct="1">
              <a:lnSpc>
                <a:spcPct val="90000"/>
              </a:lnSpc>
              <a:spcBef>
                <a:spcPts val="1200"/>
              </a:spcBef>
              <a:spcAft>
                <a:spcPts val="0"/>
              </a:spcAft>
              <a:buClr>
                <a:schemeClr val="dk1"/>
              </a:buClr>
              <a:buSzPts val="2400"/>
              <a:buFont typeface="Arial"/>
              <a:buNone/>
              <a:tabLst/>
              <a:defRPr/>
            </a:pPr>
            <a:endParaRPr kumimoji="0" lang="en-US" sz="3000" b="0" i="0" u="none" strike="noStrike" kern="0" cap="none" spc="0" normalizeH="0" baseline="0" noProof="0" dirty="0">
              <a:ln>
                <a:noFill/>
              </a:ln>
              <a:solidFill>
                <a:srgbClr val="005087"/>
              </a:solidFill>
              <a:effectLst/>
              <a:uLnTx/>
              <a:uFillTx/>
              <a:latin typeface="Arial"/>
              <a:ea typeface="Arial"/>
              <a:cs typeface="Arial"/>
              <a:sym typeface="Arial"/>
            </a:endParaRPr>
          </a:p>
          <a:p>
            <a:pPr marL="914400" marR="0" lvl="0" indent="0" algn="l" defTabSz="914400" rtl="0" eaLnBrk="1" fontAlgn="auto" latinLnBrk="0" hangingPunct="1">
              <a:lnSpc>
                <a:spcPct val="90000"/>
              </a:lnSpc>
              <a:spcBef>
                <a:spcPts val="1200"/>
              </a:spcBef>
              <a:spcAft>
                <a:spcPts val="0"/>
              </a:spcAft>
              <a:buClr>
                <a:schemeClr val="dk1"/>
              </a:buClr>
              <a:buSzPts val="2400"/>
              <a:buFont typeface="Arial"/>
              <a:buNone/>
              <a:tabLst/>
              <a:defRPr/>
            </a:pPr>
            <a:r>
              <a:rPr kumimoji="0" lang="en-US" sz="3000" b="0" i="0" u="none" strike="noStrike" kern="0" cap="none" spc="0" normalizeH="0" baseline="0" noProof="0" dirty="0">
                <a:ln>
                  <a:noFill/>
                </a:ln>
                <a:solidFill>
                  <a:srgbClr val="005087"/>
                </a:solidFill>
                <a:effectLst/>
                <a:uLnTx/>
                <a:uFillTx/>
                <a:latin typeface="Arial"/>
                <a:ea typeface="Arial"/>
                <a:cs typeface="Arial"/>
                <a:sym typeface="Arial"/>
              </a:rPr>
              <a:t>   Major Opportunities &amp; Projects</a:t>
            </a:r>
          </a:p>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000" b="1" i="0" u="none" strike="noStrike" kern="0" cap="none" spc="0" normalizeH="0" baseline="0" noProof="0" dirty="0">
                <a:ln>
                  <a:noFill/>
                </a:ln>
                <a:solidFill>
                  <a:srgbClr val="005087"/>
                </a:solidFill>
                <a:effectLst/>
                <a:uLnTx/>
                <a:uFillTx/>
                <a:latin typeface="Arial"/>
                <a:ea typeface="Arial"/>
                <a:cs typeface="Arial"/>
                <a:sym typeface="Arial"/>
              </a:rPr>
              <a:t>National Capital Region (NCR)</a:t>
            </a:r>
            <a:br>
              <a:rPr kumimoji="0" lang="en-US" sz="3000" b="1" i="0" u="none" strike="noStrike" kern="0" cap="none" spc="0" normalizeH="0" baseline="0" noProof="0" dirty="0">
                <a:ln>
                  <a:noFill/>
                </a:ln>
                <a:solidFill>
                  <a:srgbClr val="005087"/>
                </a:solidFill>
                <a:effectLst/>
                <a:uLnTx/>
                <a:uFillTx/>
                <a:latin typeface="Arial"/>
                <a:ea typeface="Arial"/>
                <a:cs typeface="Arial"/>
                <a:sym typeface="Arial"/>
              </a:rPr>
            </a:br>
            <a:r>
              <a:rPr kumimoji="0" lang="en-US" sz="3000" b="1" i="0" u="none" strike="noStrike" kern="0" cap="none" spc="0" normalizeH="0" baseline="0" noProof="0" dirty="0">
                <a:ln>
                  <a:noFill/>
                </a:ln>
                <a:solidFill>
                  <a:srgbClr val="005087"/>
                </a:solidFill>
                <a:effectLst/>
                <a:uLnTx/>
                <a:uFillTx/>
                <a:latin typeface="Arial"/>
                <a:ea typeface="Arial"/>
                <a:cs typeface="Arial"/>
                <a:sym typeface="Arial"/>
              </a:rPr>
              <a:t>Office of Acquisition</a:t>
            </a:r>
            <a:br>
              <a:rPr kumimoji="0" lang="en-US" sz="3000" b="0" i="0" u="none" strike="noStrike" kern="0" cap="none" spc="0" normalizeH="0" baseline="0" noProof="0" dirty="0">
                <a:ln>
                  <a:noFill/>
                </a:ln>
                <a:solidFill>
                  <a:srgbClr val="000000"/>
                </a:solidFill>
                <a:effectLst/>
                <a:uLnTx/>
                <a:uFillTx/>
                <a:latin typeface="Arial"/>
                <a:ea typeface="Arial"/>
                <a:cs typeface="Arial"/>
                <a:sym typeface="Arial"/>
              </a:rPr>
            </a:br>
            <a:endParaRPr kumimoji="0" lang="en-US" sz="30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3600" b="0" i="0" u="none" strike="noStrike" kern="0" cap="none" spc="0" normalizeH="0" baseline="0" noProof="0" dirty="0">
              <a:ln>
                <a:noFill/>
              </a:ln>
              <a:solidFill>
                <a:srgbClr val="0059A8"/>
              </a:solidFill>
              <a:effectLst/>
              <a:uLnTx/>
              <a:uFillTx/>
              <a:latin typeface="Arial"/>
              <a:ea typeface="Arial"/>
              <a:cs typeface="Arial"/>
              <a:sym typeface="Arial"/>
            </a:endParaRPr>
          </a:p>
          <a:p>
            <a:pPr marL="0" marR="0" lvl="0" indent="0" algn="r" defTabSz="914400" rtl="0" eaLnBrk="1" fontAlgn="auto" latinLnBrk="0" hangingPunct="1">
              <a:lnSpc>
                <a:spcPct val="90000"/>
              </a:lnSpc>
              <a:spcBef>
                <a:spcPts val="1200"/>
              </a:spcBef>
              <a:spcAft>
                <a:spcPts val="0"/>
              </a:spcAft>
              <a:buClr>
                <a:srgbClr val="000000"/>
              </a:buClr>
              <a:buSzPts val="2400"/>
              <a:buFont typeface="Arial"/>
              <a:buNone/>
              <a:tabLst/>
              <a:defRPr/>
            </a:pP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2"/>
          <p:cNvSpPr txBox="1">
            <a:spLocks noGrp="1"/>
          </p:cNvSpPr>
          <p:nvPr>
            <p:ph type="title"/>
          </p:nvPr>
        </p:nvSpPr>
        <p:spPr>
          <a:xfrm>
            <a:off x="457200" y="205978"/>
            <a:ext cx="8229600" cy="616143"/>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SzPts val="1400"/>
              <a:buNone/>
            </a:pPr>
            <a:r>
              <a:rPr lang="en-US" sz="2500" b="0" i="0" u="none" strike="noStrike" cap="none">
                <a:solidFill>
                  <a:srgbClr val="0B5394"/>
                </a:solidFill>
                <a:latin typeface="Arial"/>
                <a:ea typeface="Arial"/>
                <a:cs typeface="Arial"/>
                <a:sym typeface="Arial"/>
              </a:rPr>
              <a:t>Major Opportunities/Projects</a:t>
            </a:r>
            <a:br>
              <a:rPr lang="en-US" sz="3200" b="0" i="0" u="none" strike="noStrike" cap="none">
                <a:solidFill>
                  <a:srgbClr val="7F7F7F"/>
                </a:solidFill>
                <a:latin typeface="Arial"/>
                <a:ea typeface="Arial"/>
                <a:cs typeface="Arial"/>
                <a:sym typeface="Arial"/>
              </a:rPr>
            </a:br>
            <a:endParaRPr/>
          </a:p>
        </p:txBody>
      </p:sp>
      <p:sp>
        <p:nvSpPr>
          <p:cNvPr id="140" name="Google Shape;140;p22"/>
          <p:cNvSpPr txBox="1">
            <a:spLocks noGrp="1"/>
          </p:cNvSpPr>
          <p:nvPr>
            <p:ph type="body" idx="1"/>
          </p:nvPr>
        </p:nvSpPr>
        <p:spPr>
          <a:xfrm>
            <a:off x="457200" y="822120"/>
            <a:ext cx="8229600" cy="3632433"/>
          </a:xfrm>
          <a:prstGeom prst="rect">
            <a:avLst/>
          </a:prstGeom>
          <a:noFill/>
          <a:ln>
            <a:noFill/>
          </a:ln>
        </p:spPr>
        <p:txBody>
          <a:bodyPr spcFirstLastPara="1" wrap="square" lIns="91425" tIns="45700" rIns="91425" bIns="45700" anchor="t" anchorCtr="0">
            <a:noAutofit/>
          </a:bodyPr>
          <a:lstStyle/>
          <a:p>
            <a:pPr marL="101600" lvl="0" indent="0" algn="ctr" rtl="0">
              <a:lnSpc>
                <a:spcPct val="100000"/>
              </a:lnSpc>
              <a:spcBef>
                <a:spcPts val="400"/>
              </a:spcBef>
              <a:spcAft>
                <a:spcPts val="0"/>
              </a:spcAft>
              <a:buSzPts val="2000"/>
              <a:buNone/>
            </a:pPr>
            <a:r>
              <a:rPr lang="en-US" sz="1400" b="1" u="sng">
                <a:solidFill>
                  <a:srgbClr val="0B5394"/>
                </a:solidFill>
              </a:rPr>
              <a:t>Nationwide Design-Build Elevator Modernization IDIQ</a:t>
            </a:r>
            <a:endParaRPr u="sng">
              <a:solidFill>
                <a:srgbClr val="0B5394"/>
              </a:solidFill>
            </a:endParaRPr>
          </a:p>
          <a:p>
            <a:pPr marL="101600" lvl="0" indent="0" algn="l" rtl="0">
              <a:lnSpc>
                <a:spcPct val="100000"/>
              </a:lnSpc>
              <a:spcBef>
                <a:spcPts val="400"/>
              </a:spcBef>
              <a:spcAft>
                <a:spcPts val="0"/>
              </a:spcAft>
              <a:buSzPts val="2000"/>
              <a:buNone/>
            </a:pPr>
            <a:endParaRPr sz="1200" b="1" u="sng">
              <a:solidFill>
                <a:srgbClr val="224B4F"/>
              </a:solidFill>
            </a:endParaRPr>
          </a:p>
          <a:p>
            <a:pPr marL="101600" lvl="0" indent="0" algn="l" rtl="0">
              <a:lnSpc>
                <a:spcPct val="100000"/>
              </a:lnSpc>
              <a:spcBef>
                <a:spcPts val="400"/>
              </a:spcBef>
              <a:spcAft>
                <a:spcPts val="0"/>
              </a:spcAft>
              <a:buSzPts val="2000"/>
              <a:buNone/>
            </a:pPr>
            <a:r>
              <a:rPr lang="en-US" sz="1300">
                <a:solidFill>
                  <a:srgbClr val="0B5394"/>
                </a:solidFill>
              </a:rPr>
              <a:t>Elevator Modernization and Construction will be an upcoming requirement sometime in FY24.</a:t>
            </a:r>
            <a:endParaRPr sz="1300">
              <a:solidFill>
                <a:srgbClr val="0B5394"/>
              </a:solidFill>
            </a:endParaRPr>
          </a:p>
          <a:p>
            <a:pPr marL="101600" lvl="0" indent="0" algn="l" rtl="0">
              <a:lnSpc>
                <a:spcPct val="100000"/>
              </a:lnSpc>
              <a:spcBef>
                <a:spcPts val="400"/>
              </a:spcBef>
              <a:spcAft>
                <a:spcPts val="0"/>
              </a:spcAft>
              <a:buSzPts val="2000"/>
              <a:buNone/>
            </a:pPr>
            <a:endParaRPr sz="1300">
              <a:solidFill>
                <a:srgbClr val="0B5394"/>
              </a:solidFill>
            </a:endParaRPr>
          </a:p>
          <a:p>
            <a:pPr marL="101600" lvl="0" indent="0" algn="l" rtl="0">
              <a:lnSpc>
                <a:spcPct val="100000"/>
              </a:lnSpc>
              <a:spcBef>
                <a:spcPts val="400"/>
              </a:spcBef>
              <a:spcAft>
                <a:spcPts val="0"/>
              </a:spcAft>
              <a:buSzPts val="2000"/>
              <a:buNone/>
            </a:pPr>
            <a:endParaRPr sz="1300">
              <a:solidFill>
                <a:srgbClr val="0B5394"/>
              </a:solidFill>
            </a:endParaRPr>
          </a:p>
          <a:p>
            <a:pPr marL="457200" lvl="0" indent="-311150" algn="l" rtl="0">
              <a:lnSpc>
                <a:spcPct val="100000"/>
              </a:lnSpc>
              <a:spcBef>
                <a:spcPts val="400"/>
              </a:spcBef>
              <a:spcAft>
                <a:spcPts val="0"/>
              </a:spcAft>
              <a:buClr>
                <a:srgbClr val="0B5394"/>
              </a:buClr>
              <a:buSzPts val="1300"/>
              <a:buFont typeface="Arial"/>
              <a:buChar char="•"/>
            </a:pPr>
            <a:r>
              <a:rPr lang="en-US" sz="1300">
                <a:solidFill>
                  <a:srgbClr val="0B5394"/>
                </a:solidFill>
              </a:rPr>
              <a:t>NAICS 238290 (Other Building Equipment Contractors)</a:t>
            </a:r>
            <a:endParaRPr sz="1300">
              <a:solidFill>
                <a:srgbClr val="0B5394"/>
              </a:solidFill>
            </a:endParaRPr>
          </a:p>
          <a:p>
            <a:pPr marL="457200" lvl="0" indent="-311150" algn="l" rtl="0">
              <a:lnSpc>
                <a:spcPct val="100000"/>
              </a:lnSpc>
              <a:spcBef>
                <a:spcPts val="400"/>
              </a:spcBef>
              <a:spcAft>
                <a:spcPts val="0"/>
              </a:spcAft>
              <a:buClr>
                <a:srgbClr val="0B5394"/>
              </a:buClr>
              <a:buSzPts val="1300"/>
              <a:buFont typeface="Arial"/>
              <a:buChar char="•"/>
            </a:pPr>
            <a:r>
              <a:rPr lang="en-US" sz="1300">
                <a:solidFill>
                  <a:srgbClr val="0B5394"/>
                </a:solidFill>
              </a:rPr>
              <a:t>There is already a GSA-wide IDIQ in place for maintenance. </a:t>
            </a:r>
            <a:endParaRPr sz="1300">
              <a:solidFill>
                <a:srgbClr val="0B5394"/>
              </a:solidFill>
            </a:endParaRPr>
          </a:p>
          <a:p>
            <a:pPr marL="457200" lvl="0" indent="-311150" algn="l" rtl="0">
              <a:lnSpc>
                <a:spcPct val="100000"/>
              </a:lnSpc>
              <a:spcBef>
                <a:spcPts val="400"/>
              </a:spcBef>
              <a:spcAft>
                <a:spcPts val="0"/>
              </a:spcAft>
              <a:buClr>
                <a:srgbClr val="0B5394"/>
              </a:buClr>
              <a:buSzPts val="1300"/>
              <a:buFont typeface="Arial"/>
              <a:buChar char="•"/>
            </a:pPr>
            <a:r>
              <a:rPr lang="en-US" sz="1300">
                <a:solidFill>
                  <a:srgbClr val="0B5394"/>
                </a:solidFill>
              </a:rPr>
              <a:t>This will be a GSA-wide IDIQ for construction/major renovation of elevator shafts/cabs.</a:t>
            </a:r>
            <a:endParaRPr sz="1300">
              <a:solidFill>
                <a:srgbClr val="0B5394"/>
              </a:solidFill>
            </a:endParaRPr>
          </a:p>
          <a:p>
            <a:pPr marL="457200" lvl="0" indent="-311150" algn="l" rtl="0">
              <a:lnSpc>
                <a:spcPct val="100000"/>
              </a:lnSpc>
              <a:spcBef>
                <a:spcPts val="400"/>
              </a:spcBef>
              <a:spcAft>
                <a:spcPts val="0"/>
              </a:spcAft>
              <a:buClr>
                <a:srgbClr val="0B5394"/>
              </a:buClr>
              <a:buSzPts val="1300"/>
              <a:buFont typeface="Arial"/>
              <a:buChar char="•"/>
            </a:pPr>
            <a:r>
              <a:rPr lang="en-US" sz="1300">
                <a:solidFill>
                  <a:srgbClr val="0B5394"/>
                </a:solidFill>
              </a:rPr>
              <a:t>FY23/QTR3 - Sources Sought Synopsis closed (7/5/2023)</a:t>
            </a:r>
            <a:endParaRPr sz="1300">
              <a:solidFill>
                <a:srgbClr val="0B5394"/>
              </a:solidFill>
            </a:endParaRPr>
          </a:p>
          <a:p>
            <a:pPr marL="457200" lvl="0" indent="-311150" algn="l" rtl="0">
              <a:lnSpc>
                <a:spcPct val="100000"/>
              </a:lnSpc>
              <a:spcBef>
                <a:spcPts val="400"/>
              </a:spcBef>
              <a:spcAft>
                <a:spcPts val="0"/>
              </a:spcAft>
              <a:buClr>
                <a:srgbClr val="0B5394"/>
              </a:buClr>
              <a:buSzPts val="1300"/>
              <a:buFont typeface="Arial"/>
              <a:buChar char="•"/>
            </a:pPr>
            <a:r>
              <a:rPr lang="en-US" sz="1300">
                <a:solidFill>
                  <a:srgbClr val="0B5394"/>
                </a:solidFill>
              </a:rPr>
              <a:t>FY23/QTR4 - PR package written</a:t>
            </a:r>
            <a:endParaRPr sz="1300">
              <a:solidFill>
                <a:srgbClr val="0B5394"/>
              </a:solidFill>
            </a:endParaRPr>
          </a:p>
          <a:p>
            <a:pPr marL="457200" lvl="0" indent="-311150" algn="l" rtl="0">
              <a:lnSpc>
                <a:spcPct val="100000"/>
              </a:lnSpc>
              <a:spcBef>
                <a:spcPts val="400"/>
              </a:spcBef>
              <a:spcAft>
                <a:spcPts val="0"/>
              </a:spcAft>
              <a:buClr>
                <a:srgbClr val="0B5394"/>
              </a:buClr>
              <a:buSzPts val="1300"/>
              <a:buFont typeface="Arial"/>
              <a:buChar char="•"/>
            </a:pPr>
            <a:r>
              <a:rPr lang="en-US" sz="1300">
                <a:solidFill>
                  <a:srgbClr val="0B5394"/>
                </a:solidFill>
              </a:rPr>
              <a:t>FY24/QTR1 - Acq Strategy finalized</a:t>
            </a:r>
            <a:endParaRPr sz="1300">
              <a:solidFill>
                <a:srgbClr val="0B5394"/>
              </a:solidFill>
            </a:endParaRPr>
          </a:p>
          <a:p>
            <a:pPr marL="457200" lvl="0" indent="-311150" algn="l" rtl="0">
              <a:lnSpc>
                <a:spcPct val="100000"/>
              </a:lnSpc>
              <a:spcBef>
                <a:spcPts val="400"/>
              </a:spcBef>
              <a:spcAft>
                <a:spcPts val="0"/>
              </a:spcAft>
              <a:buClr>
                <a:srgbClr val="0B5394"/>
              </a:buClr>
              <a:buSzPts val="1300"/>
              <a:buFont typeface="Arial"/>
              <a:buChar char="•"/>
            </a:pPr>
            <a:r>
              <a:rPr lang="en-US" sz="1300">
                <a:solidFill>
                  <a:srgbClr val="0B5394"/>
                </a:solidFill>
              </a:rPr>
              <a:t>FY24/QTR2 - Solicitation released</a:t>
            </a:r>
            <a:endParaRPr sz="1300">
              <a:solidFill>
                <a:srgbClr val="0B5394"/>
              </a:solidFill>
            </a:endParaRPr>
          </a:p>
          <a:p>
            <a:pPr marL="457200" lvl="0" indent="-311150" algn="l" rtl="0">
              <a:lnSpc>
                <a:spcPct val="100000"/>
              </a:lnSpc>
              <a:spcBef>
                <a:spcPts val="400"/>
              </a:spcBef>
              <a:spcAft>
                <a:spcPts val="0"/>
              </a:spcAft>
              <a:buClr>
                <a:srgbClr val="0B5394"/>
              </a:buClr>
              <a:buSzPts val="1300"/>
              <a:buFont typeface="Arial"/>
              <a:buChar char="•"/>
            </a:pPr>
            <a:r>
              <a:rPr lang="en-US" sz="1300">
                <a:solidFill>
                  <a:srgbClr val="0B5394"/>
                </a:solidFill>
              </a:rPr>
              <a:t>FY24/QTR3 - Negotiations completed</a:t>
            </a:r>
            <a:endParaRPr sz="1300">
              <a:solidFill>
                <a:srgbClr val="0B5394"/>
              </a:solidFill>
            </a:endParaRPr>
          </a:p>
          <a:p>
            <a:pPr marL="457200" lvl="0" indent="-311150" algn="l" rtl="0">
              <a:lnSpc>
                <a:spcPct val="100000"/>
              </a:lnSpc>
              <a:spcBef>
                <a:spcPts val="400"/>
              </a:spcBef>
              <a:spcAft>
                <a:spcPts val="0"/>
              </a:spcAft>
              <a:buClr>
                <a:srgbClr val="0B5394"/>
              </a:buClr>
              <a:buSzPts val="1300"/>
              <a:buFont typeface="Arial"/>
              <a:buChar char="•"/>
            </a:pPr>
            <a:r>
              <a:rPr lang="en-US" sz="1300">
                <a:solidFill>
                  <a:srgbClr val="0B5394"/>
                </a:solidFill>
              </a:rPr>
              <a:t>FY24/QTR4 - Award anticipated</a:t>
            </a:r>
            <a:endParaRPr sz="1300">
              <a:solidFill>
                <a:srgbClr val="0B5394"/>
              </a:solidFill>
            </a:endParaRPr>
          </a:p>
          <a:p>
            <a:pPr marL="457200" marR="0" lvl="0" indent="-228600" algn="l" rtl="0">
              <a:lnSpc>
                <a:spcPct val="100000"/>
              </a:lnSpc>
              <a:spcBef>
                <a:spcPts val="400"/>
              </a:spcBef>
              <a:spcAft>
                <a:spcPts val="0"/>
              </a:spcAft>
              <a:buClr>
                <a:schemeClr val="dk1"/>
              </a:buClr>
              <a:buSzPts val="2000"/>
              <a:buFont typeface="Arial"/>
              <a:buNone/>
            </a:pPr>
            <a:endParaRPr/>
          </a:p>
        </p:txBody>
      </p:sp>
      <p:sp>
        <p:nvSpPr>
          <p:cNvPr id="141" name="Google Shape;141;p22"/>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r>
              <a:rPr lang="en-US"/>
              <a:t>2</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3"/>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11</a:t>
            </a:fld>
            <a:endParaRPr/>
          </a:p>
        </p:txBody>
      </p:sp>
      <p:pic>
        <p:nvPicPr>
          <p:cNvPr id="147" name="Google Shape;147;p23">
            <a:extLst>
              <a:ext uri="{C183D7F6-B498-43B3-948B-1728B52AA6E4}">
                <adec:decorative xmlns:adec="http://schemas.microsoft.com/office/drawing/2017/decorative" val="1"/>
              </a:ext>
            </a:extLst>
          </p:cNvPr>
          <p:cNvPicPr preferRelativeResize="0"/>
          <p:nvPr/>
        </p:nvPicPr>
        <p:blipFill rotWithShape="1">
          <a:blip r:embed="rId3">
            <a:alphaModFix/>
          </a:blip>
          <a:srcRect/>
          <a:stretch/>
        </p:blipFill>
        <p:spPr>
          <a:xfrm>
            <a:off x="536896" y="160734"/>
            <a:ext cx="7692704" cy="4203569"/>
          </a:xfrm>
          <a:prstGeom prst="rect">
            <a:avLst/>
          </a:prstGeom>
          <a:noFill/>
          <a:ln>
            <a:noFill/>
          </a:ln>
        </p:spPr>
      </p:pic>
      <p:sp>
        <p:nvSpPr>
          <p:cNvPr id="2" name="Title 1">
            <a:extLst>
              <a:ext uri="{FF2B5EF4-FFF2-40B4-BE49-F238E27FC236}">
                <a16:creationId xmlns:a16="http://schemas.microsoft.com/office/drawing/2014/main" id="{A06A46CF-950A-6139-CED8-3F7E84860A2F}"/>
              </a:ext>
            </a:extLst>
          </p:cNvPr>
          <p:cNvSpPr>
            <a:spLocks noGrp="1"/>
          </p:cNvSpPr>
          <p:nvPr>
            <p:ph type="title"/>
          </p:nvPr>
        </p:nvSpPr>
        <p:spPr>
          <a:xfrm>
            <a:off x="-670264" y="4554141"/>
            <a:ext cx="8229600" cy="857250"/>
          </a:xfrm>
        </p:spPr>
        <p:txBody>
          <a:bodyPr/>
          <a:lstStyle/>
          <a:p>
            <a:r>
              <a:rPr lang="en-US" sz="1100" dirty="0">
                <a:solidFill>
                  <a:srgbClr val="FFC000"/>
                </a:solidFill>
              </a:rPr>
              <a:t>questions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4"/>
          <p:cNvSpPr>
            <a:spLocks noGrp="1"/>
          </p:cNvSpPr>
          <p:nvPr>
            <p:ph type="title" idx="4294967295"/>
          </p:nvPr>
        </p:nvSpPr>
        <p:spPr>
          <a:xfrm>
            <a:off x="681040" y="364379"/>
            <a:ext cx="7769225" cy="553634"/>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sz="2500" b="1" i="0" u="none" strike="noStrike" kern="0" cap="none" spc="0" normalizeH="0" baseline="0" noProof="0" dirty="0">
                <a:ln>
                  <a:noFill/>
                </a:ln>
                <a:solidFill>
                  <a:srgbClr val="0B5394"/>
                </a:solidFill>
                <a:effectLst/>
                <a:uLnTx/>
                <a:uFillTx/>
                <a:latin typeface="Arial"/>
                <a:ea typeface="Arial"/>
                <a:cs typeface="Arial"/>
                <a:sym typeface="Arial"/>
              </a:rPr>
              <a:t>Construction Services Division (CSD)</a:t>
            </a:r>
            <a:endParaRPr kumimoji="0" lang="en-US" sz="700" b="1" i="0" u="none" strike="noStrike" kern="0" cap="none" spc="0" normalizeH="0" baseline="0" noProof="0" dirty="0">
              <a:ln>
                <a:noFill/>
              </a:ln>
              <a:solidFill>
                <a:srgbClr val="0B5394"/>
              </a:solidFill>
              <a:effectLst/>
              <a:uLnTx/>
              <a:uFillTx/>
              <a:latin typeface="Arial"/>
              <a:ea typeface="Arial"/>
              <a:cs typeface="Arial"/>
              <a:sym typeface="Arial"/>
            </a:endParaRPr>
          </a:p>
        </p:txBody>
      </p:sp>
      <p:sp>
        <p:nvSpPr>
          <p:cNvPr id="155" name="Google Shape;155;p24"/>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12</a:t>
            </a:fld>
            <a:endParaRPr/>
          </a:p>
        </p:txBody>
      </p:sp>
      <p:sp>
        <p:nvSpPr>
          <p:cNvPr id="156" name="Google Shape;156;p24"/>
          <p:cNvSpPr txBox="1"/>
          <p:nvPr/>
        </p:nvSpPr>
        <p:spPr>
          <a:xfrm>
            <a:off x="158075" y="969550"/>
            <a:ext cx="8815200" cy="33864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1600" i="0" u="sng" strike="noStrike" cap="none">
                <a:solidFill>
                  <a:srgbClr val="0B5394"/>
                </a:solidFill>
              </a:rPr>
              <a:t>Division Director – Isaac Karto</a:t>
            </a:r>
            <a:endParaRPr sz="1600" i="0" u="sng" strike="noStrike" cap="none">
              <a:solidFill>
                <a:srgbClr val="0B5394"/>
              </a:solidFill>
            </a:endParaRPr>
          </a:p>
          <a:p>
            <a:pPr marL="0" marR="0" lvl="0" indent="0" algn="l" rtl="0">
              <a:lnSpc>
                <a:spcPct val="100000"/>
              </a:lnSpc>
              <a:spcBef>
                <a:spcPts val="0"/>
              </a:spcBef>
              <a:spcAft>
                <a:spcPts val="0"/>
              </a:spcAft>
              <a:buNone/>
            </a:pPr>
            <a:endParaRPr sz="1600" i="0" u="none" strike="noStrike" cap="none">
              <a:solidFill>
                <a:srgbClr val="0B5394"/>
              </a:solidFill>
            </a:endParaRPr>
          </a:p>
          <a:p>
            <a:pPr marL="0" marR="0" lvl="0" indent="0" algn="l" rtl="0">
              <a:lnSpc>
                <a:spcPct val="100000"/>
              </a:lnSpc>
              <a:spcBef>
                <a:spcPts val="0"/>
              </a:spcBef>
              <a:spcAft>
                <a:spcPts val="0"/>
              </a:spcAft>
              <a:buNone/>
            </a:pPr>
            <a:r>
              <a:rPr lang="en-US" i="0" u="none" strike="noStrike" cap="none">
                <a:solidFill>
                  <a:srgbClr val="0B5394"/>
                </a:solidFill>
              </a:rPr>
              <a:t>The Construction Services Division is responsible for managing the acquisition process for design and construction projects for NCR including all repairs and alterations projects and prospectus level construction projects for all budget activities. The Division procures services for Design, Design/Build Construction, Construction Management (CM) Services, Architect/Engineering (A/E) services and other support services related to a construction project are also procured by the Division.  Functions include:</a:t>
            </a:r>
            <a:endParaRPr sz="1600">
              <a:solidFill>
                <a:srgbClr val="0B5394"/>
              </a:solidFill>
            </a:endParaRPr>
          </a:p>
          <a:p>
            <a:pPr marL="0" marR="0" lvl="0" indent="0" algn="l" rtl="0">
              <a:lnSpc>
                <a:spcPct val="100000"/>
              </a:lnSpc>
              <a:spcBef>
                <a:spcPts val="0"/>
              </a:spcBef>
              <a:spcAft>
                <a:spcPts val="0"/>
              </a:spcAft>
              <a:buNone/>
            </a:pPr>
            <a:endParaRPr i="0" u="none" strike="noStrike" cap="none">
              <a:solidFill>
                <a:srgbClr val="0B5394"/>
              </a:solidFill>
            </a:endParaRPr>
          </a:p>
          <a:p>
            <a:pPr marL="171450" marR="0" lvl="0" indent="-184150" algn="l" rtl="0">
              <a:lnSpc>
                <a:spcPct val="100000"/>
              </a:lnSpc>
              <a:spcBef>
                <a:spcPts val="0"/>
              </a:spcBef>
              <a:spcAft>
                <a:spcPts val="0"/>
              </a:spcAft>
              <a:buClr>
                <a:srgbClr val="0B5394"/>
              </a:buClr>
              <a:buSzPts val="1400"/>
              <a:buChar char="•"/>
            </a:pPr>
            <a:r>
              <a:rPr lang="en-US" i="0" u="none" strike="noStrike" cap="none">
                <a:solidFill>
                  <a:srgbClr val="0B5394"/>
                </a:solidFill>
              </a:rPr>
              <a:t>Perform all pre-award functions, including acquisition planning, market research, solicitation and protests for design and construction contracts </a:t>
            </a:r>
            <a:endParaRPr sz="1600">
              <a:solidFill>
                <a:srgbClr val="0B5394"/>
              </a:solidFill>
            </a:endParaRPr>
          </a:p>
          <a:p>
            <a:pPr marL="171450" marR="0" lvl="0" indent="-95250" algn="l" rtl="0">
              <a:lnSpc>
                <a:spcPct val="100000"/>
              </a:lnSpc>
              <a:spcBef>
                <a:spcPts val="0"/>
              </a:spcBef>
              <a:spcAft>
                <a:spcPts val="0"/>
              </a:spcAft>
              <a:buClr>
                <a:srgbClr val="000000"/>
              </a:buClr>
              <a:buSzPts val="1200"/>
              <a:buFont typeface="Arial"/>
              <a:buNone/>
            </a:pPr>
            <a:endParaRPr i="0" u="none" strike="noStrike" cap="none">
              <a:solidFill>
                <a:srgbClr val="0B5394"/>
              </a:solidFill>
            </a:endParaRPr>
          </a:p>
          <a:p>
            <a:pPr marL="171450" marR="0" lvl="0" indent="-184150" algn="l" rtl="0">
              <a:lnSpc>
                <a:spcPct val="100000"/>
              </a:lnSpc>
              <a:spcBef>
                <a:spcPts val="0"/>
              </a:spcBef>
              <a:spcAft>
                <a:spcPts val="0"/>
              </a:spcAft>
              <a:buClr>
                <a:srgbClr val="0B5394"/>
              </a:buClr>
              <a:buSzPts val="1400"/>
              <a:buChar char="•"/>
            </a:pPr>
            <a:r>
              <a:rPr lang="en-US" i="0" u="none" strike="noStrike" cap="none">
                <a:solidFill>
                  <a:srgbClr val="0B5394"/>
                </a:solidFill>
              </a:rPr>
              <a:t>Perform contract administration and manages all post award activities; issues all modifications and task orders against existing contracts and close out activities</a:t>
            </a:r>
            <a:endParaRPr sz="1600">
              <a:solidFill>
                <a:srgbClr val="0B5394"/>
              </a:solidFill>
            </a:endParaRPr>
          </a:p>
          <a:p>
            <a:pPr marL="171450" marR="0" lvl="0" indent="-95250" algn="l" rtl="0">
              <a:lnSpc>
                <a:spcPct val="100000"/>
              </a:lnSpc>
              <a:spcBef>
                <a:spcPts val="0"/>
              </a:spcBef>
              <a:spcAft>
                <a:spcPts val="0"/>
              </a:spcAft>
              <a:buClr>
                <a:srgbClr val="000000"/>
              </a:buClr>
              <a:buSzPts val="1200"/>
              <a:buFont typeface="Arial"/>
              <a:buNone/>
            </a:pPr>
            <a:endParaRPr i="0" u="none" strike="noStrike" cap="none">
              <a:solidFill>
                <a:srgbClr val="0B5394"/>
              </a:solidFill>
            </a:endParaRPr>
          </a:p>
          <a:p>
            <a:pPr marL="171450" marR="0" lvl="0" indent="-184150" algn="l" rtl="0">
              <a:lnSpc>
                <a:spcPct val="100000"/>
              </a:lnSpc>
              <a:spcBef>
                <a:spcPts val="0"/>
              </a:spcBef>
              <a:spcAft>
                <a:spcPts val="0"/>
              </a:spcAft>
              <a:buClr>
                <a:srgbClr val="0B5394"/>
              </a:buClr>
              <a:buSzPts val="1400"/>
              <a:buChar char="•"/>
            </a:pPr>
            <a:r>
              <a:rPr lang="en-US" i="0" u="none" strike="noStrike" cap="none">
                <a:solidFill>
                  <a:srgbClr val="0B5394"/>
                </a:solidFill>
              </a:rPr>
              <a:t>Serve as trusted business advisor and acquisition subject matter expert on cross-functional teams</a:t>
            </a:r>
            <a:endParaRPr sz="1600">
              <a:solidFill>
                <a:srgbClr val="0B5394"/>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5"/>
          <p:cNvSpPr>
            <a:spLocks noGrp="1"/>
          </p:cNvSpPr>
          <p:nvPr>
            <p:ph type="title" idx="4294967295"/>
          </p:nvPr>
        </p:nvSpPr>
        <p:spPr>
          <a:xfrm>
            <a:off x="681040" y="364379"/>
            <a:ext cx="7769225" cy="553634"/>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sz="2500" b="1" i="0" u="none" strike="noStrike" kern="0" cap="none" spc="0" normalizeH="0" baseline="0" noProof="0" dirty="0">
                <a:ln>
                  <a:noFill/>
                </a:ln>
                <a:solidFill>
                  <a:srgbClr val="0B5394"/>
                </a:solidFill>
                <a:effectLst/>
                <a:uLnTx/>
                <a:uFillTx/>
                <a:latin typeface="Arial"/>
                <a:ea typeface="Arial"/>
                <a:cs typeface="Arial"/>
                <a:sym typeface="Arial"/>
              </a:rPr>
              <a:t>Major Opportunities/Projects</a:t>
            </a:r>
            <a:endParaRPr kumimoji="0" lang="en-US" sz="700" b="1" i="0" u="none" strike="noStrike" kern="0" cap="none" spc="0" normalizeH="0" baseline="0" noProof="0" dirty="0">
              <a:ln>
                <a:noFill/>
              </a:ln>
              <a:solidFill>
                <a:srgbClr val="0B5394"/>
              </a:solidFill>
              <a:effectLst/>
              <a:uLnTx/>
              <a:uFillTx/>
              <a:latin typeface="Arial"/>
              <a:ea typeface="Arial"/>
              <a:cs typeface="Arial"/>
              <a:sym typeface="Arial"/>
            </a:endParaRPr>
          </a:p>
        </p:txBody>
      </p:sp>
      <p:sp>
        <p:nvSpPr>
          <p:cNvPr id="164" name="Google Shape;164;p25"/>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13</a:t>
            </a:fld>
            <a:endParaRPr/>
          </a:p>
        </p:txBody>
      </p:sp>
      <p:sp>
        <p:nvSpPr>
          <p:cNvPr id="165" name="Google Shape;165;p25"/>
          <p:cNvSpPr txBox="1"/>
          <p:nvPr/>
        </p:nvSpPr>
        <p:spPr>
          <a:xfrm>
            <a:off x="158083" y="969555"/>
            <a:ext cx="8815200" cy="35403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1400" b="1" i="0" u="sng" strike="noStrike" cap="none">
                <a:solidFill>
                  <a:srgbClr val="0B5394"/>
                </a:solidFill>
                <a:latin typeface="Arial"/>
                <a:ea typeface="Arial"/>
                <a:cs typeface="Arial"/>
                <a:sym typeface="Arial"/>
              </a:rPr>
              <a:t>Regional Construction IDIQ Contracts</a:t>
            </a:r>
            <a:endParaRPr sz="1400" b="1" i="0" u="sng" strike="noStrike" cap="none">
              <a:solidFill>
                <a:srgbClr val="0B5394"/>
              </a:solidFill>
              <a:latin typeface="Arial"/>
              <a:ea typeface="Arial"/>
              <a:cs typeface="Arial"/>
              <a:sym typeface="Arial"/>
            </a:endParaRPr>
          </a:p>
          <a:p>
            <a:pPr marL="0" marR="0" lvl="0" indent="0" algn="l" rtl="0">
              <a:lnSpc>
                <a:spcPct val="100000"/>
              </a:lnSpc>
              <a:spcBef>
                <a:spcPts val="1200"/>
              </a:spcBef>
              <a:spcAft>
                <a:spcPts val="0"/>
              </a:spcAft>
              <a:buNone/>
            </a:pPr>
            <a:br>
              <a:rPr lang="en-US" sz="1800" b="0" i="0" u="sng" strike="noStrike" cap="none">
                <a:solidFill>
                  <a:srgbClr val="0B5394"/>
                </a:solidFill>
                <a:latin typeface="Arial"/>
                <a:ea typeface="Arial"/>
                <a:cs typeface="Arial"/>
                <a:sym typeface="Arial"/>
              </a:rPr>
            </a:br>
            <a:r>
              <a:rPr lang="en-US" sz="1400" b="0" i="0" u="none" strike="noStrike" cap="none">
                <a:solidFill>
                  <a:srgbClr val="0B5394"/>
                </a:solidFill>
                <a:latin typeface="Arial"/>
                <a:ea typeface="Arial"/>
                <a:cs typeface="Arial"/>
                <a:sym typeface="Arial"/>
              </a:rPr>
              <a:t>Multiple Award Indefinite Delivery Indefinite Quantity (IDIQ) Task Order Contract for Construction Services (Construction, Repair and Alteration) in the National Capital Region. </a:t>
            </a:r>
            <a:endParaRPr sz="1400" b="0" i="0" u="none" strike="noStrike" cap="none">
              <a:solidFill>
                <a:srgbClr val="0B5394"/>
              </a:solidFill>
              <a:latin typeface="Arial"/>
              <a:ea typeface="Arial"/>
              <a:cs typeface="Arial"/>
              <a:sym typeface="Arial"/>
            </a:endParaRPr>
          </a:p>
          <a:p>
            <a:pPr marL="0" marR="0" lvl="0" indent="0" algn="l" rtl="0">
              <a:lnSpc>
                <a:spcPct val="100000"/>
              </a:lnSpc>
              <a:spcBef>
                <a:spcPts val="1200"/>
              </a:spcBef>
              <a:spcAft>
                <a:spcPts val="0"/>
              </a:spcAft>
              <a:buNone/>
            </a:pPr>
            <a:r>
              <a:rPr lang="en-US" sz="1400" b="0" i="0" u="sng" strike="noStrike" cap="none">
                <a:solidFill>
                  <a:srgbClr val="0B5394"/>
                </a:solidFill>
                <a:latin typeface="Arial"/>
                <a:ea typeface="Arial"/>
                <a:cs typeface="Arial"/>
                <a:sym typeface="Arial"/>
              </a:rPr>
              <a:t>Typical task orders</a:t>
            </a:r>
            <a:r>
              <a:rPr lang="en-US" sz="1400" b="0" i="0" u="none" strike="noStrike" cap="none">
                <a:solidFill>
                  <a:srgbClr val="0B5394"/>
                </a:solidFill>
                <a:latin typeface="Arial"/>
                <a:ea typeface="Arial"/>
                <a:cs typeface="Arial"/>
                <a:sym typeface="Arial"/>
              </a:rPr>
              <a:t>:</a:t>
            </a:r>
            <a:r>
              <a:rPr lang="en-US" sz="1400" b="0" i="1" u="none" strike="noStrike" cap="none">
                <a:solidFill>
                  <a:srgbClr val="0B5394"/>
                </a:solidFill>
                <a:latin typeface="Arial"/>
                <a:ea typeface="Arial"/>
                <a:cs typeface="Arial"/>
                <a:sym typeface="Arial"/>
              </a:rPr>
              <a:t> interior and exterior finishes, landscaping, civil, mechanical,  plumbing, electrical, structural, fire safety, elevators, environmental, and roofing. </a:t>
            </a:r>
            <a:endParaRPr sz="1400" b="0" i="0" u="none" strike="noStrike" cap="none">
              <a:solidFill>
                <a:srgbClr val="0B5394"/>
              </a:solidFill>
              <a:latin typeface="Arial"/>
              <a:ea typeface="Arial"/>
              <a:cs typeface="Arial"/>
              <a:sym typeface="Arial"/>
            </a:endParaRPr>
          </a:p>
          <a:p>
            <a:pPr marL="0" marR="0" lvl="0" indent="0" algn="l" rtl="0">
              <a:lnSpc>
                <a:spcPct val="100000"/>
              </a:lnSpc>
              <a:spcBef>
                <a:spcPts val="1200"/>
              </a:spcBef>
              <a:spcAft>
                <a:spcPts val="0"/>
              </a:spcAft>
              <a:buNone/>
            </a:pPr>
            <a:br>
              <a:rPr lang="en-US" sz="1400" b="0" i="0" u="none" strike="noStrike" cap="none">
                <a:solidFill>
                  <a:srgbClr val="0B5394"/>
                </a:solidFill>
                <a:latin typeface="Arial"/>
                <a:ea typeface="Arial"/>
                <a:cs typeface="Arial"/>
                <a:sym typeface="Arial"/>
              </a:rPr>
            </a:br>
            <a:r>
              <a:rPr lang="en-US" sz="1400" b="1" i="0" u="none" strike="noStrike" cap="none">
                <a:solidFill>
                  <a:srgbClr val="0B5394"/>
                </a:solidFill>
                <a:latin typeface="Arial"/>
                <a:ea typeface="Arial"/>
                <a:cs typeface="Arial"/>
                <a:sym typeface="Arial"/>
              </a:rPr>
              <a:t>Set-aside for Small Business</a:t>
            </a:r>
            <a:endParaRPr sz="1400" b="0" i="0" u="none" strike="noStrike" cap="none">
              <a:solidFill>
                <a:srgbClr val="0B5394"/>
              </a:solidFill>
              <a:latin typeface="Arial"/>
              <a:ea typeface="Arial"/>
              <a:cs typeface="Arial"/>
              <a:sym typeface="Arial"/>
            </a:endParaRPr>
          </a:p>
          <a:p>
            <a:pPr marL="0" marR="0" lvl="0" indent="0" algn="ctr" rtl="0">
              <a:lnSpc>
                <a:spcPct val="100000"/>
              </a:lnSpc>
              <a:spcBef>
                <a:spcPts val="1200"/>
              </a:spcBef>
              <a:spcAft>
                <a:spcPts val="0"/>
              </a:spcAft>
              <a:buNone/>
            </a:pPr>
            <a:r>
              <a:rPr lang="en-US" sz="1600" b="1" i="0" u="none" strike="noStrike" cap="none">
                <a:solidFill>
                  <a:srgbClr val="0B5394"/>
                </a:solidFill>
                <a:latin typeface="Arial"/>
                <a:ea typeface="Arial"/>
                <a:cs typeface="Arial"/>
                <a:sym typeface="Arial"/>
              </a:rPr>
              <a:t>Anticipated RFP Date: August 2023</a:t>
            </a:r>
            <a:endParaRPr sz="1400" b="0" i="0" u="none" strike="noStrike" cap="none">
              <a:solidFill>
                <a:srgbClr val="0B5394"/>
              </a:solidFill>
              <a:latin typeface="Arial"/>
              <a:ea typeface="Arial"/>
              <a:cs typeface="Arial"/>
              <a:sym typeface="Arial"/>
            </a:endParaRPr>
          </a:p>
          <a:p>
            <a:pPr marL="0" marR="0" lvl="0" indent="0" algn="ctr" rtl="0">
              <a:lnSpc>
                <a:spcPct val="100000"/>
              </a:lnSpc>
              <a:spcBef>
                <a:spcPts val="1200"/>
              </a:spcBef>
              <a:spcAft>
                <a:spcPts val="0"/>
              </a:spcAft>
              <a:buNone/>
            </a:pPr>
            <a:r>
              <a:rPr lang="en-US" sz="1600" b="1" i="0" u="none" strike="noStrike" cap="none">
                <a:solidFill>
                  <a:srgbClr val="0B5394"/>
                </a:solidFill>
                <a:latin typeface="Arial"/>
                <a:ea typeface="Arial"/>
                <a:cs typeface="Arial"/>
                <a:sym typeface="Arial"/>
              </a:rPr>
              <a:t>Anticipated Award Date: December 2023</a:t>
            </a:r>
            <a:endParaRPr sz="1400" b="0" i="0" u="none" strike="noStrike" cap="none">
              <a:solidFill>
                <a:srgbClr val="0B5394"/>
              </a:solidFill>
              <a:latin typeface="Arial"/>
              <a:ea typeface="Arial"/>
              <a:cs typeface="Arial"/>
              <a:sym typeface="Arial"/>
            </a:endParaRPr>
          </a:p>
          <a:p>
            <a:pPr marL="0" marR="0" lvl="0" indent="0" algn="l" rtl="0">
              <a:lnSpc>
                <a:spcPct val="100000"/>
              </a:lnSpc>
              <a:spcBef>
                <a:spcPts val="0"/>
              </a:spcBef>
              <a:spcAft>
                <a:spcPts val="0"/>
              </a:spcAft>
              <a:buNone/>
            </a:pPr>
            <a:br>
              <a:rPr lang="en-US" sz="1400" b="0" i="0" u="none" strike="noStrike" cap="none">
                <a:solidFill>
                  <a:srgbClr val="0B5394"/>
                </a:solidFill>
                <a:latin typeface="Arial"/>
                <a:ea typeface="Arial"/>
                <a:cs typeface="Arial"/>
                <a:sym typeface="Arial"/>
              </a:rPr>
            </a:br>
            <a:endParaRPr sz="1200" b="0" i="0" u="none" strike="noStrike" cap="none">
              <a:solidFill>
                <a:srgbClr val="0B5394"/>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6"/>
          <p:cNvSpPr>
            <a:spLocks noGrp="1"/>
          </p:cNvSpPr>
          <p:nvPr>
            <p:ph type="title" idx="4294967295"/>
          </p:nvPr>
        </p:nvSpPr>
        <p:spPr>
          <a:xfrm>
            <a:off x="681040" y="364379"/>
            <a:ext cx="7769225" cy="553634"/>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sz="2500" b="1" i="0" u="none" strike="noStrike" kern="0" cap="none" spc="0" normalizeH="0" baseline="0" noProof="0" dirty="0">
                <a:ln>
                  <a:noFill/>
                </a:ln>
                <a:solidFill>
                  <a:srgbClr val="0B5394"/>
                </a:solidFill>
                <a:effectLst/>
                <a:uLnTx/>
                <a:uFillTx/>
                <a:latin typeface="Arial"/>
                <a:ea typeface="Arial"/>
                <a:cs typeface="Arial"/>
                <a:sym typeface="Arial"/>
              </a:rPr>
              <a:t>Major Opportunities/Projects</a:t>
            </a:r>
            <a:endParaRPr kumimoji="0" lang="en-US" sz="700" b="1" i="0" u="none" strike="noStrike" kern="0" cap="none" spc="0" normalizeH="0" baseline="0" noProof="0" dirty="0">
              <a:ln>
                <a:noFill/>
              </a:ln>
              <a:solidFill>
                <a:srgbClr val="0B5394"/>
              </a:solidFill>
              <a:effectLst/>
              <a:uLnTx/>
              <a:uFillTx/>
              <a:latin typeface="Arial"/>
              <a:ea typeface="Arial"/>
              <a:cs typeface="Arial"/>
              <a:sym typeface="Arial"/>
            </a:endParaRPr>
          </a:p>
        </p:txBody>
      </p:sp>
      <p:sp>
        <p:nvSpPr>
          <p:cNvPr id="173" name="Google Shape;173;p26"/>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14</a:t>
            </a:fld>
            <a:endParaRPr/>
          </a:p>
        </p:txBody>
      </p:sp>
      <p:sp>
        <p:nvSpPr>
          <p:cNvPr id="174" name="Google Shape;174;p26"/>
          <p:cNvSpPr txBox="1"/>
          <p:nvPr/>
        </p:nvSpPr>
        <p:spPr>
          <a:xfrm>
            <a:off x="158071" y="857255"/>
            <a:ext cx="8815200" cy="41406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1400" b="1" i="0" u="sng" strike="noStrike" cap="none">
                <a:solidFill>
                  <a:srgbClr val="0B5394"/>
                </a:solidFill>
                <a:latin typeface="Arial"/>
                <a:ea typeface="Arial"/>
                <a:cs typeface="Arial"/>
                <a:sym typeface="Arial"/>
              </a:rPr>
              <a:t>RFK Elevators</a:t>
            </a:r>
            <a:endParaRPr>
              <a:solidFill>
                <a:srgbClr val="0B5394"/>
              </a:solidFill>
            </a:endParaRPr>
          </a:p>
          <a:p>
            <a:pPr marL="0" marR="0" lvl="0" indent="0" algn="l" rtl="0">
              <a:lnSpc>
                <a:spcPct val="100000"/>
              </a:lnSpc>
              <a:spcBef>
                <a:spcPts val="1200"/>
              </a:spcBef>
              <a:spcAft>
                <a:spcPts val="0"/>
              </a:spcAft>
              <a:buNone/>
            </a:pPr>
            <a:r>
              <a:rPr lang="en-US" sz="1500" b="0" i="0" u="none" strike="noStrike" cap="none">
                <a:solidFill>
                  <a:srgbClr val="0B5394"/>
                </a:solidFill>
                <a:latin typeface="Arial"/>
                <a:ea typeface="Arial"/>
                <a:cs typeface="Arial"/>
                <a:sym typeface="Arial"/>
              </a:rPr>
              <a:t>This is a design-build elevator modernization project that will require the design of thirty (30) public elevators, the construction of 30 public elevators, and design and construction of 2 private elevators for  32 elevators in total within the RFK Federal Building (DC0023ZZ). .</a:t>
            </a:r>
            <a:endParaRPr sz="1700">
              <a:solidFill>
                <a:srgbClr val="0B5394"/>
              </a:solidFill>
            </a:endParaRPr>
          </a:p>
          <a:p>
            <a:pPr marL="0" marR="0" lvl="0" indent="0" algn="l" rtl="0">
              <a:lnSpc>
                <a:spcPct val="100000"/>
              </a:lnSpc>
              <a:spcBef>
                <a:spcPts val="1200"/>
              </a:spcBef>
              <a:spcAft>
                <a:spcPts val="0"/>
              </a:spcAft>
              <a:buNone/>
            </a:pPr>
            <a:r>
              <a:rPr lang="en-US" sz="1500" b="0" i="0" u="none" strike="noStrike" cap="none">
                <a:solidFill>
                  <a:srgbClr val="0B5394"/>
                </a:solidFill>
                <a:latin typeface="Arial"/>
                <a:ea typeface="Arial"/>
                <a:cs typeface="Arial"/>
                <a:sym typeface="Arial"/>
              </a:rPr>
              <a:t>The building has nine levels and an area of 1,257,300 gross square feet. The passenger elevators service eight levels with stops at the Basement Level through floors 1-7; two of the service elevators service nine levels with an additional stop at Penthouse; and one service car serves the sub-basement level.</a:t>
            </a:r>
            <a:endParaRPr sz="1700">
              <a:solidFill>
                <a:srgbClr val="0B5394"/>
              </a:solidFill>
            </a:endParaRPr>
          </a:p>
          <a:p>
            <a:pPr marL="0" marR="0" lvl="0" indent="0" algn="l" rtl="0">
              <a:lnSpc>
                <a:spcPct val="100000"/>
              </a:lnSpc>
              <a:spcBef>
                <a:spcPts val="1200"/>
              </a:spcBef>
              <a:spcAft>
                <a:spcPts val="0"/>
              </a:spcAft>
              <a:buNone/>
            </a:pPr>
            <a:r>
              <a:rPr lang="en-US" sz="1500" b="0" i="0" u="none" strike="noStrike" cap="none">
                <a:solidFill>
                  <a:srgbClr val="0B5394"/>
                </a:solidFill>
                <a:latin typeface="Arial"/>
                <a:ea typeface="Arial"/>
                <a:cs typeface="Arial"/>
                <a:sym typeface="Arial"/>
              </a:rPr>
              <a:t>The base contract includes the design of 30 public elevators.</a:t>
            </a:r>
            <a:endParaRPr sz="1700">
              <a:solidFill>
                <a:srgbClr val="0B5394"/>
              </a:solidFill>
            </a:endParaRPr>
          </a:p>
          <a:p>
            <a:pPr marL="0" marR="0" lvl="0" indent="0" algn="l" rtl="0">
              <a:lnSpc>
                <a:spcPct val="100000"/>
              </a:lnSpc>
              <a:spcBef>
                <a:spcPts val="1200"/>
              </a:spcBef>
              <a:spcAft>
                <a:spcPts val="0"/>
              </a:spcAft>
              <a:buNone/>
            </a:pPr>
            <a:r>
              <a:rPr lang="en-US" sz="1500" b="0" i="0" u="none" strike="noStrike" cap="none">
                <a:solidFill>
                  <a:srgbClr val="0B5394"/>
                </a:solidFill>
                <a:latin typeface="Arial"/>
                <a:ea typeface="Arial"/>
                <a:cs typeface="Arial"/>
                <a:sym typeface="Arial"/>
              </a:rPr>
              <a:t>Full and Open Competitive Procurement</a:t>
            </a:r>
            <a:endParaRPr sz="1700">
              <a:solidFill>
                <a:srgbClr val="0B5394"/>
              </a:solidFill>
            </a:endParaRPr>
          </a:p>
          <a:p>
            <a:pPr marL="0" marR="0" lvl="0" indent="0" algn="ctr" rtl="0">
              <a:lnSpc>
                <a:spcPct val="100000"/>
              </a:lnSpc>
              <a:spcBef>
                <a:spcPts val="1200"/>
              </a:spcBef>
              <a:spcAft>
                <a:spcPts val="0"/>
              </a:spcAft>
              <a:buNone/>
            </a:pPr>
            <a:r>
              <a:rPr lang="en-US" sz="1500" b="0" i="0" u="none" strike="noStrike" cap="none">
                <a:solidFill>
                  <a:srgbClr val="0B5394"/>
                </a:solidFill>
                <a:latin typeface="Arial"/>
                <a:ea typeface="Arial"/>
                <a:cs typeface="Arial"/>
                <a:sym typeface="Arial"/>
              </a:rPr>
              <a:t>RFP Date: June 15, 2023 (posted to www.SAM.gov) </a:t>
            </a:r>
            <a:endParaRPr sz="1700">
              <a:solidFill>
                <a:srgbClr val="0B5394"/>
              </a:solidFill>
            </a:endParaRPr>
          </a:p>
          <a:p>
            <a:pPr marL="0" marR="0" lvl="0" indent="0" algn="ctr" rtl="0">
              <a:lnSpc>
                <a:spcPct val="100000"/>
              </a:lnSpc>
              <a:spcBef>
                <a:spcPts val="1200"/>
              </a:spcBef>
              <a:spcAft>
                <a:spcPts val="0"/>
              </a:spcAft>
              <a:buNone/>
            </a:pPr>
            <a:r>
              <a:rPr lang="en-US" sz="1500" b="0" i="0" u="none" strike="noStrike" cap="none">
                <a:solidFill>
                  <a:srgbClr val="0B5394"/>
                </a:solidFill>
                <a:latin typeface="Arial"/>
                <a:ea typeface="Arial"/>
                <a:cs typeface="Arial"/>
                <a:sym typeface="Arial"/>
              </a:rPr>
              <a:t>Anticipated Award Date: September 2023</a:t>
            </a:r>
            <a:endParaRPr sz="1700">
              <a:solidFill>
                <a:srgbClr val="0B5394"/>
              </a:solidFill>
            </a:endParaRPr>
          </a:p>
          <a:p>
            <a:pPr marL="0" marR="0" lvl="0" indent="0" algn="l" rtl="0">
              <a:lnSpc>
                <a:spcPct val="100000"/>
              </a:lnSpc>
              <a:spcBef>
                <a:spcPts val="0"/>
              </a:spcBef>
              <a:spcAft>
                <a:spcPts val="0"/>
              </a:spcAft>
              <a:buNone/>
            </a:pPr>
            <a:br>
              <a:rPr lang="en-US" sz="1200" b="0" i="0" u="none" strike="noStrike" cap="none">
                <a:solidFill>
                  <a:srgbClr val="000000"/>
                </a:solidFill>
                <a:latin typeface="Arial"/>
                <a:ea typeface="Arial"/>
                <a:cs typeface="Arial"/>
                <a:sym typeface="Arial"/>
              </a:rPr>
            </a:br>
            <a:endParaRPr sz="1200" b="0" i="0" u="none" strike="noStrike" cap="none">
              <a:solidFill>
                <a:srgbClr val="224B4F"/>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7"/>
          <p:cNvSpPr>
            <a:spLocks noGrp="1"/>
          </p:cNvSpPr>
          <p:nvPr>
            <p:ph type="title" idx="4294967295"/>
          </p:nvPr>
        </p:nvSpPr>
        <p:spPr>
          <a:xfrm>
            <a:off x="681040" y="364379"/>
            <a:ext cx="7769225" cy="553634"/>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sz="3200" b="1" i="0" u="none" strike="noStrike" kern="0" cap="none" spc="0" normalizeH="0" baseline="0" noProof="0" dirty="0">
                <a:ln>
                  <a:noFill/>
                </a:ln>
                <a:solidFill>
                  <a:srgbClr val="0B5394"/>
                </a:solidFill>
                <a:effectLst/>
                <a:uLnTx/>
                <a:uFillTx/>
                <a:latin typeface="Arial"/>
                <a:ea typeface="Arial"/>
                <a:cs typeface="Arial"/>
                <a:sym typeface="Arial"/>
              </a:rPr>
              <a:t>Major Opportunities/Projects</a:t>
            </a:r>
            <a:endParaRPr kumimoji="0" lang="en-US" sz="1400" b="1" i="0" u="none" strike="noStrike" kern="0" cap="none" spc="0" normalizeH="0" baseline="0" noProof="0" dirty="0">
              <a:ln>
                <a:noFill/>
              </a:ln>
              <a:solidFill>
                <a:srgbClr val="0B5394"/>
              </a:solidFill>
              <a:effectLst/>
              <a:uLnTx/>
              <a:uFillTx/>
              <a:latin typeface="Arial"/>
              <a:ea typeface="Arial"/>
              <a:cs typeface="Arial"/>
              <a:sym typeface="Arial"/>
            </a:endParaRPr>
          </a:p>
        </p:txBody>
      </p:sp>
      <p:sp>
        <p:nvSpPr>
          <p:cNvPr id="182" name="Google Shape;182;p27"/>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15</a:t>
            </a:fld>
            <a:endParaRPr/>
          </a:p>
        </p:txBody>
      </p:sp>
      <p:sp>
        <p:nvSpPr>
          <p:cNvPr id="183" name="Google Shape;183;p27"/>
          <p:cNvSpPr txBox="1"/>
          <p:nvPr/>
        </p:nvSpPr>
        <p:spPr>
          <a:xfrm>
            <a:off x="158083" y="969555"/>
            <a:ext cx="8815200" cy="36018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1400" b="1" i="0" u="sng" strike="noStrike" cap="none">
                <a:solidFill>
                  <a:srgbClr val="0B5394"/>
                </a:solidFill>
                <a:latin typeface="Arial"/>
                <a:ea typeface="Arial"/>
                <a:cs typeface="Arial"/>
                <a:sym typeface="Arial"/>
              </a:rPr>
              <a:t>Regional A/E IDIQ Contracts</a:t>
            </a:r>
            <a:endParaRPr>
              <a:solidFill>
                <a:srgbClr val="0B5394"/>
              </a:solidFill>
            </a:endParaRPr>
          </a:p>
          <a:p>
            <a:pPr marL="0" marR="0" lvl="0" indent="0" algn="l" rtl="0">
              <a:lnSpc>
                <a:spcPct val="100000"/>
              </a:lnSpc>
              <a:spcBef>
                <a:spcPts val="1200"/>
              </a:spcBef>
              <a:spcAft>
                <a:spcPts val="0"/>
              </a:spcAft>
              <a:buNone/>
            </a:pPr>
            <a:r>
              <a:rPr lang="en-US" sz="1400" b="1" i="0" u="none" strike="noStrike" cap="none">
                <a:solidFill>
                  <a:srgbClr val="0B5394"/>
                </a:solidFill>
                <a:latin typeface="Arial"/>
                <a:ea typeface="Arial"/>
                <a:cs typeface="Arial"/>
                <a:sym typeface="Arial"/>
              </a:rPr>
              <a:t>Multiple Award Indefinite Delivery Indefinite Quantity (IDIQ) Task Order Contract  for professional Architecture and Engineering (A/E) services in the National Capital Region. Many of the projects will be in historically significant buildings or buildings of significant architectural design. </a:t>
            </a:r>
            <a:endParaRPr b="1">
              <a:solidFill>
                <a:srgbClr val="0B5394"/>
              </a:solidFill>
            </a:endParaRPr>
          </a:p>
          <a:p>
            <a:pPr marL="0" marR="0" lvl="0" indent="0" algn="l" rtl="0">
              <a:lnSpc>
                <a:spcPct val="100000"/>
              </a:lnSpc>
              <a:spcBef>
                <a:spcPts val="1200"/>
              </a:spcBef>
              <a:spcAft>
                <a:spcPts val="0"/>
              </a:spcAft>
              <a:buNone/>
            </a:pPr>
            <a:r>
              <a:rPr lang="en-US" sz="1400" b="1" i="0" u="none" strike="noStrike" cap="none">
                <a:solidFill>
                  <a:srgbClr val="0B5394"/>
                </a:solidFill>
                <a:latin typeface="Arial"/>
                <a:ea typeface="Arial"/>
                <a:cs typeface="Arial"/>
                <a:sym typeface="Arial"/>
              </a:rPr>
              <a:t>Typical task orders: site investigation, pre-design and existing conditions studies, program of requirement, design, construction documents, constructability review and evaluation, estimating, technical design reviews, procurement support, submittal and shop drawing review/approval, record drawings, construction site inspection, and close-out documentation. </a:t>
            </a:r>
            <a:endParaRPr b="1">
              <a:solidFill>
                <a:srgbClr val="0B5394"/>
              </a:solidFill>
            </a:endParaRPr>
          </a:p>
          <a:p>
            <a:pPr marL="0" marR="0" lvl="0" indent="0" algn="l" rtl="0">
              <a:lnSpc>
                <a:spcPct val="100000"/>
              </a:lnSpc>
              <a:spcBef>
                <a:spcPts val="1200"/>
              </a:spcBef>
              <a:spcAft>
                <a:spcPts val="0"/>
              </a:spcAft>
              <a:buNone/>
            </a:pPr>
            <a:r>
              <a:rPr lang="en-US" sz="1400" b="1" i="0" u="none" strike="noStrike" cap="none">
                <a:solidFill>
                  <a:srgbClr val="0B5394"/>
                </a:solidFill>
                <a:latin typeface="Arial"/>
                <a:ea typeface="Arial"/>
                <a:cs typeface="Arial"/>
                <a:sym typeface="Arial"/>
              </a:rPr>
              <a:t>Sources Sought Posted: 7/11/2023 (responses due 8/3/2023)</a:t>
            </a:r>
            <a:endParaRPr b="1">
              <a:solidFill>
                <a:srgbClr val="0B5394"/>
              </a:solidFill>
            </a:endParaRPr>
          </a:p>
          <a:p>
            <a:pPr marL="0" marR="0" lvl="0" indent="0" algn="ctr" rtl="0">
              <a:lnSpc>
                <a:spcPct val="100000"/>
              </a:lnSpc>
              <a:spcBef>
                <a:spcPts val="1200"/>
              </a:spcBef>
              <a:spcAft>
                <a:spcPts val="0"/>
              </a:spcAft>
              <a:buNone/>
            </a:pPr>
            <a:r>
              <a:rPr lang="en-US" sz="1400" b="1" i="0" u="none" strike="noStrike" cap="none">
                <a:solidFill>
                  <a:srgbClr val="0B5394"/>
                </a:solidFill>
                <a:latin typeface="Arial"/>
                <a:ea typeface="Arial"/>
                <a:cs typeface="Arial"/>
                <a:sym typeface="Arial"/>
              </a:rPr>
              <a:t>Anticipated RFP Date: November 2023</a:t>
            </a:r>
            <a:endParaRPr b="1">
              <a:solidFill>
                <a:srgbClr val="0B5394"/>
              </a:solidFill>
            </a:endParaRPr>
          </a:p>
          <a:p>
            <a:pPr marL="0" marR="0" lvl="0" indent="0" algn="ctr" rtl="0">
              <a:lnSpc>
                <a:spcPct val="100000"/>
              </a:lnSpc>
              <a:spcBef>
                <a:spcPts val="1200"/>
              </a:spcBef>
              <a:spcAft>
                <a:spcPts val="0"/>
              </a:spcAft>
              <a:buNone/>
            </a:pPr>
            <a:r>
              <a:rPr lang="en-US" sz="1400" b="1" i="0" u="none" strike="noStrike" cap="none">
                <a:solidFill>
                  <a:srgbClr val="0B5394"/>
                </a:solidFill>
                <a:latin typeface="Arial"/>
                <a:ea typeface="Arial"/>
                <a:cs typeface="Arial"/>
                <a:sym typeface="Arial"/>
              </a:rPr>
              <a:t>Anticipated Award Date: May 2024</a:t>
            </a:r>
            <a:endParaRPr b="1">
              <a:solidFill>
                <a:srgbClr val="0B5394"/>
              </a:solidFill>
            </a:endParaRPr>
          </a:p>
          <a:p>
            <a:pPr marL="0" marR="0" lvl="0" indent="0" algn="l" rtl="0">
              <a:lnSpc>
                <a:spcPct val="100000"/>
              </a:lnSpc>
              <a:spcBef>
                <a:spcPts val="0"/>
              </a:spcBef>
              <a:spcAft>
                <a:spcPts val="0"/>
              </a:spcAft>
              <a:buNone/>
            </a:pPr>
            <a:br>
              <a:rPr lang="en-US" sz="1200" b="0" i="0" u="none" strike="noStrike" cap="none">
                <a:solidFill>
                  <a:srgbClr val="000000"/>
                </a:solidFill>
                <a:latin typeface="Arial"/>
                <a:ea typeface="Arial"/>
                <a:cs typeface="Arial"/>
                <a:sym typeface="Arial"/>
              </a:rPr>
            </a:br>
            <a:endParaRPr sz="1200" b="0" i="0" u="none" strike="noStrike" cap="none">
              <a:solidFill>
                <a:srgbClr val="224B4F"/>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8"/>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fld id="{00000000-1234-1234-1234-123412341234}" type="slidenum">
              <a:rPr lang="en-US" smtClean="0"/>
              <a:t>16</a:t>
            </a:fld>
            <a:endParaRPr dirty="0"/>
          </a:p>
        </p:txBody>
      </p:sp>
      <p:pic>
        <p:nvPicPr>
          <p:cNvPr id="189" name="Google Shape;189;p28">
            <a:extLst>
              <a:ext uri="{C183D7F6-B498-43B3-948B-1728B52AA6E4}">
                <adec:decorative xmlns:adec="http://schemas.microsoft.com/office/drawing/2017/decorative" val="1"/>
              </a:ext>
            </a:extLst>
          </p:cNvPr>
          <p:cNvPicPr preferRelativeResize="0"/>
          <p:nvPr/>
        </p:nvPicPr>
        <p:blipFill rotWithShape="1">
          <a:blip r:embed="rId3">
            <a:alphaModFix/>
          </a:blip>
          <a:srcRect/>
          <a:stretch/>
        </p:blipFill>
        <p:spPr>
          <a:xfrm>
            <a:off x="536896" y="160734"/>
            <a:ext cx="7692704" cy="4203569"/>
          </a:xfrm>
          <a:prstGeom prst="rect">
            <a:avLst/>
          </a:prstGeom>
          <a:noFill/>
          <a:ln>
            <a:noFill/>
          </a:ln>
        </p:spPr>
      </p:pic>
      <p:sp>
        <p:nvSpPr>
          <p:cNvPr id="2" name="Title 1">
            <a:extLst>
              <a:ext uri="{FF2B5EF4-FFF2-40B4-BE49-F238E27FC236}">
                <a16:creationId xmlns:a16="http://schemas.microsoft.com/office/drawing/2014/main" id="{B3F7F352-AF15-624A-2BB7-72D9E7FE6448}"/>
              </a:ext>
            </a:extLst>
          </p:cNvPr>
          <p:cNvSpPr>
            <a:spLocks noGrp="1"/>
          </p:cNvSpPr>
          <p:nvPr>
            <p:ph type="title"/>
          </p:nvPr>
        </p:nvSpPr>
        <p:spPr>
          <a:xfrm>
            <a:off x="776797" y="4661296"/>
            <a:ext cx="5819313" cy="321469"/>
          </a:xfrm>
        </p:spPr>
        <p:txBody>
          <a:bodyPr/>
          <a:lstStyle/>
          <a:p>
            <a:r>
              <a:rPr lang="en-US" sz="1500" dirty="0">
                <a:solidFill>
                  <a:srgbClr val="FFC000"/>
                </a:solidFill>
              </a:rPr>
              <a:t>questions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pic>
        <p:nvPicPr>
          <p:cNvPr id="195" name="Google Shape;195;p29">
            <a:extLst>
              <a:ext uri="{C183D7F6-B498-43B3-948B-1728B52AA6E4}">
                <adec:decorative xmlns:adec="http://schemas.microsoft.com/office/drawing/2017/decorative" val="1"/>
              </a:ext>
            </a:extLst>
          </p:cNvPr>
          <p:cNvPicPr preferRelativeResize="0"/>
          <p:nvPr/>
        </p:nvPicPr>
        <p:blipFill rotWithShape="1">
          <a:blip r:embed="rId3">
            <a:alphaModFix/>
          </a:blip>
          <a:srcRect/>
          <a:stretch/>
        </p:blipFill>
        <p:spPr>
          <a:xfrm>
            <a:off x="3044952" y="1051560"/>
            <a:ext cx="3038302" cy="2743200"/>
          </a:xfrm>
          <a:prstGeom prst="rect">
            <a:avLst/>
          </a:prstGeom>
          <a:noFill/>
          <a:ln>
            <a:noFill/>
          </a:ln>
        </p:spPr>
      </p:pic>
      <p:sp>
        <p:nvSpPr>
          <p:cNvPr id="2" name="Title 1">
            <a:extLst>
              <a:ext uri="{FF2B5EF4-FFF2-40B4-BE49-F238E27FC236}">
                <a16:creationId xmlns:a16="http://schemas.microsoft.com/office/drawing/2014/main" id="{D86C8535-3344-0728-C375-AC0CC88018F4}"/>
              </a:ext>
            </a:extLst>
          </p:cNvPr>
          <p:cNvSpPr>
            <a:spLocks noGrp="1"/>
          </p:cNvSpPr>
          <p:nvPr>
            <p:ph type="title" idx="4294967295"/>
          </p:nvPr>
        </p:nvSpPr>
        <p:spPr>
          <a:xfrm>
            <a:off x="628650" y="274638"/>
            <a:ext cx="7886700" cy="993775"/>
          </a:xfrm>
          <a:prstGeom prst="rect">
            <a:avLst/>
          </a:prstGeom>
        </p:spPr>
        <p:txBody>
          <a:bodyPr/>
          <a:lstStyle/>
          <a:p>
            <a:r>
              <a:rPr lang="en-US" dirty="0">
                <a:solidFill>
                  <a:schemeClr val="bg1">
                    <a:lumMod val="95000"/>
                  </a:schemeClr>
                </a:solidFill>
              </a:rPr>
              <a:t>GSA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4"/>
          <p:cNvSpPr>
            <a:spLocks noGrp="1"/>
          </p:cNvSpPr>
          <p:nvPr>
            <p:ph type="title" idx="4294967295"/>
          </p:nvPr>
        </p:nvSpPr>
        <p:spPr>
          <a:xfrm>
            <a:off x="687378" y="535778"/>
            <a:ext cx="7769100" cy="6429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sz="2500" b="1" i="0" u="none" strike="noStrike" kern="0" cap="none" spc="0" normalizeH="0" baseline="0" noProof="0" dirty="0">
                <a:ln>
                  <a:noFill/>
                </a:ln>
                <a:solidFill>
                  <a:srgbClr val="0B5394"/>
                </a:solidFill>
                <a:effectLst/>
                <a:uLnTx/>
                <a:uFillTx/>
                <a:latin typeface="Arial"/>
                <a:ea typeface="Arial"/>
                <a:cs typeface="Arial"/>
                <a:sym typeface="Arial"/>
              </a:rPr>
              <a:t>Agenda</a:t>
            </a:r>
          </a:p>
        </p:txBody>
      </p:sp>
      <p:sp>
        <p:nvSpPr>
          <p:cNvPr id="74" name="Google Shape;74;p14"/>
          <p:cNvSpPr/>
          <p:nvPr/>
        </p:nvSpPr>
        <p:spPr>
          <a:xfrm>
            <a:off x="2285463" y="1731000"/>
            <a:ext cx="4572900" cy="1681500"/>
          </a:xfrm>
          <a:prstGeom prst="rect">
            <a:avLst/>
          </a:prstGeom>
          <a:noFill/>
          <a:ln>
            <a:noFill/>
          </a:ln>
        </p:spPr>
        <p:txBody>
          <a:bodyPr spcFirstLastPara="1" wrap="square" lIns="91425" tIns="45700" rIns="91425" bIns="45700" anchor="t" anchorCtr="0">
            <a:noAutofit/>
          </a:bodyPr>
          <a:lstStyle/>
          <a:p>
            <a:pPr marL="457200" marR="0" lvl="0" indent="-361950" algn="l" rtl="0">
              <a:lnSpc>
                <a:spcPct val="100000"/>
              </a:lnSpc>
              <a:spcBef>
                <a:spcPts val="0"/>
              </a:spcBef>
              <a:spcAft>
                <a:spcPts val="0"/>
              </a:spcAft>
              <a:buClr>
                <a:srgbClr val="0B5394"/>
              </a:buClr>
              <a:buSzPts val="2100"/>
              <a:buFont typeface="Arial"/>
              <a:buChar char="●"/>
            </a:pPr>
            <a:r>
              <a:rPr lang="en-US" sz="2100" b="0" i="0" u="none" strike="noStrike" cap="none">
                <a:solidFill>
                  <a:srgbClr val="0B5394"/>
                </a:solidFill>
                <a:latin typeface="Arial"/>
                <a:ea typeface="Arial"/>
                <a:cs typeface="Arial"/>
                <a:sym typeface="Arial"/>
              </a:rPr>
              <a:t>Welcome</a:t>
            </a:r>
            <a:endParaRPr sz="2100">
              <a:solidFill>
                <a:srgbClr val="0B5394"/>
              </a:solidFill>
            </a:endParaRPr>
          </a:p>
          <a:p>
            <a:pPr marL="457200" marR="0" lvl="0" indent="-361950" algn="l" rtl="0">
              <a:lnSpc>
                <a:spcPct val="100000"/>
              </a:lnSpc>
              <a:spcBef>
                <a:spcPts val="0"/>
              </a:spcBef>
              <a:spcAft>
                <a:spcPts val="0"/>
              </a:spcAft>
              <a:buClr>
                <a:srgbClr val="0B5394"/>
              </a:buClr>
              <a:buSzPts val="2100"/>
              <a:buFont typeface="Arial"/>
              <a:buChar char="●"/>
            </a:pPr>
            <a:r>
              <a:rPr lang="en-US" sz="2100" b="0" i="0" u="none" strike="noStrike" cap="none">
                <a:solidFill>
                  <a:srgbClr val="0B5394"/>
                </a:solidFill>
                <a:latin typeface="Arial"/>
                <a:ea typeface="Arial"/>
                <a:cs typeface="Arial"/>
                <a:sym typeface="Arial"/>
              </a:rPr>
              <a:t>Introduction-Operational Divisions</a:t>
            </a:r>
            <a:endParaRPr sz="2100">
              <a:solidFill>
                <a:srgbClr val="0B5394"/>
              </a:solidFill>
            </a:endParaRPr>
          </a:p>
          <a:p>
            <a:pPr marL="457200" marR="0" lvl="0" indent="-361950" algn="l" rtl="0">
              <a:lnSpc>
                <a:spcPct val="100000"/>
              </a:lnSpc>
              <a:spcBef>
                <a:spcPts val="0"/>
              </a:spcBef>
              <a:spcAft>
                <a:spcPts val="0"/>
              </a:spcAft>
              <a:buClr>
                <a:srgbClr val="0B5394"/>
              </a:buClr>
              <a:buSzPts val="2100"/>
              <a:buFont typeface="Arial"/>
              <a:buChar char="●"/>
            </a:pPr>
            <a:r>
              <a:rPr lang="en-US" sz="2100" b="0" i="0" u="none" strike="noStrike" cap="none">
                <a:solidFill>
                  <a:srgbClr val="0B5394"/>
                </a:solidFill>
                <a:latin typeface="Arial"/>
                <a:ea typeface="Arial"/>
                <a:cs typeface="Arial"/>
                <a:sym typeface="Arial"/>
              </a:rPr>
              <a:t>Major Opportunities &amp; Projects</a:t>
            </a:r>
            <a:endParaRPr sz="2100">
              <a:solidFill>
                <a:srgbClr val="0B5394"/>
              </a:solidFill>
            </a:endParaRPr>
          </a:p>
          <a:p>
            <a:pPr marL="457200" marR="0" lvl="0" indent="-361950" algn="l" rtl="0">
              <a:lnSpc>
                <a:spcPct val="100000"/>
              </a:lnSpc>
              <a:spcBef>
                <a:spcPts val="0"/>
              </a:spcBef>
              <a:spcAft>
                <a:spcPts val="0"/>
              </a:spcAft>
              <a:buClr>
                <a:srgbClr val="224B4F"/>
              </a:buClr>
              <a:buSzPts val="2100"/>
              <a:buFont typeface="Arial"/>
              <a:buChar char="●"/>
            </a:pPr>
            <a:r>
              <a:rPr lang="en-US" sz="2100" b="0" i="0" u="none" strike="noStrike" cap="none">
                <a:solidFill>
                  <a:srgbClr val="0B5394"/>
                </a:solidFill>
                <a:latin typeface="Arial"/>
                <a:ea typeface="Arial"/>
                <a:cs typeface="Arial"/>
                <a:sym typeface="Arial"/>
              </a:rPr>
              <a:t>Questions</a:t>
            </a:r>
            <a:br>
              <a:rPr lang="en-US" sz="3200" b="0" i="0" u="none" strike="noStrike" cap="none">
                <a:solidFill>
                  <a:srgbClr val="000000"/>
                </a:solidFill>
                <a:latin typeface="Arial"/>
                <a:ea typeface="Arial"/>
                <a:cs typeface="Arial"/>
                <a:sym typeface="Arial"/>
              </a:rPr>
            </a:br>
            <a:br>
              <a:rPr lang="en-US" sz="2800" b="0" i="0" u="none" strike="noStrike" cap="none">
                <a:solidFill>
                  <a:srgbClr val="000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
        <p:nvSpPr>
          <p:cNvPr id="76" name="Google Shape;76;p14"/>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5"/>
          <p:cNvSpPr>
            <a:spLocks noGrp="1"/>
          </p:cNvSpPr>
          <p:nvPr>
            <p:ph type="title" idx="4294967295"/>
          </p:nvPr>
        </p:nvSpPr>
        <p:spPr>
          <a:xfrm>
            <a:off x="682603" y="214303"/>
            <a:ext cx="7769100" cy="6429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sz="2500" b="1" i="0" u="none" strike="noStrike" kern="0" cap="none" spc="0" normalizeH="0" baseline="0" noProof="0" dirty="0">
                <a:ln>
                  <a:noFill/>
                </a:ln>
                <a:solidFill>
                  <a:srgbClr val="0B5394"/>
                </a:solidFill>
                <a:effectLst/>
                <a:uLnTx/>
                <a:uFillTx/>
                <a:latin typeface="Arial"/>
                <a:ea typeface="Arial"/>
                <a:cs typeface="Arial"/>
                <a:sym typeface="Arial"/>
              </a:rPr>
              <a:t>Who We Are</a:t>
            </a:r>
          </a:p>
        </p:txBody>
      </p:sp>
      <p:sp>
        <p:nvSpPr>
          <p:cNvPr id="84" name="Google Shape;84;p15"/>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fld id="{00000000-1234-1234-1234-123412341234}" type="slidenum">
              <a:rPr lang="en-US"/>
              <a:t>3</a:t>
            </a:fld>
            <a:endParaRPr/>
          </a:p>
        </p:txBody>
      </p:sp>
      <p:sp>
        <p:nvSpPr>
          <p:cNvPr id="85" name="Google Shape;85;p15"/>
          <p:cNvSpPr txBox="1"/>
          <p:nvPr/>
        </p:nvSpPr>
        <p:spPr>
          <a:xfrm>
            <a:off x="200541" y="857262"/>
            <a:ext cx="8742900" cy="3540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rgbClr val="0B5394"/>
                </a:solidFill>
                <a:latin typeface="Arial"/>
                <a:ea typeface="Arial"/>
                <a:cs typeface="Arial"/>
                <a:sym typeface="Arial"/>
              </a:rPr>
              <a:t>The Office of Acquisition (OOA) is the primary procurement office for the Public Buildings Service (PBS) National Capital Region (NCR). NCR OOA is responsible for all contracting and related activities to help fulfil the agency’s mission through our business relationships and meeting the agency’s needs. OOA is comprised of four divisions and multiple branches. These divisions and branches within OOA are responsible for a broad range of acquisition activities related to facilities management, professional services, policy, compliance, design and construction, and certifications including:</a:t>
            </a:r>
            <a:endParaRPr>
              <a:solidFill>
                <a:srgbClr val="0B5394"/>
              </a:solidFill>
            </a:endParaRPr>
          </a:p>
          <a:p>
            <a:pPr marL="0" marR="0" lvl="0" indent="0" algn="l" rtl="0">
              <a:lnSpc>
                <a:spcPct val="100000"/>
              </a:lnSpc>
              <a:spcBef>
                <a:spcPts val="0"/>
              </a:spcBef>
              <a:spcAft>
                <a:spcPts val="0"/>
              </a:spcAft>
              <a:buNone/>
            </a:pPr>
            <a:endParaRPr sz="1400" b="0" i="0" u="none" strike="noStrike" cap="none">
              <a:solidFill>
                <a:srgbClr val="0B5394"/>
              </a:solidFill>
              <a:latin typeface="Arial"/>
              <a:ea typeface="Arial"/>
              <a:cs typeface="Arial"/>
              <a:sym typeface="Arial"/>
            </a:endParaRPr>
          </a:p>
          <a:p>
            <a:pPr marL="285750" marR="0" lvl="0" indent="-285750" algn="l" rtl="0">
              <a:lnSpc>
                <a:spcPct val="100000"/>
              </a:lnSpc>
              <a:spcBef>
                <a:spcPts val="0"/>
              </a:spcBef>
              <a:spcAft>
                <a:spcPts val="0"/>
              </a:spcAft>
              <a:buClr>
                <a:srgbClr val="0B5394"/>
              </a:buClr>
              <a:buSzPts val="1400"/>
              <a:buFont typeface="Noto Sans Symbols"/>
              <a:buChar char="▪"/>
            </a:pPr>
            <a:r>
              <a:rPr lang="en-US" sz="1400" b="0" i="0" u="none" strike="noStrike" cap="none">
                <a:solidFill>
                  <a:srgbClr val="0B5394"/>
                </a:solidFill>
                <a:latin typeface="Arial"/>
                <a:ea typeface="Arial"/>
                <a:cs typeface="Arial"/>
                <a:sym typeface="Arial"/>
              </a:rPr>
              <a:t>Soliciting, awarding, and administering contracts in support of the PBS mission</a:t>
            </a:r>
            <a:endParaRPr>
              <a:solidFill>
                <a:srgbClr val="0B5394"/>
              </a:solidFill>
            </a:endParaRPr>
          </a:p>
          <a:p>
            <a:pPr marL="285750" marR="0" lvl="0" indent="-285750" algn="l" rtl="0">
              <a:lnSpc>
                <a:spcPct val="100000"/>
              </a:lnSpc>
              <a:spcBef>
                <a:spcPts val="0"/>
              </a:spcBef>
              <a:spcAft>
                <a:spcPts val="0"/>
              </a:spcAft>
              <a:buClr>
                <a:srgbClr val="0B5394"/>
              </a:buClr>
              <a:buSzPts val="1400"/>
              <a:buFont typeface="Noto Sans Symbols"/>
              <a:buChar char="▪"/>
            </a:pPr>
            <a:r>
              <a:rPr lang="en-US" sz="1400" b="0" i="0" u="none" strike="noStrike" cap="none">
                <a:solidFill>
                  <a:srgbClr val="0B5394"/>
                </a:solidFill>
                <a:latin typeface="Arial"/>
                <a:ea typeface="Arial"/>
                <a:cs typeface="Arial"/>
                <a:sym typeface="Arial"/>
              </a:rPr>
              <a:t>Maintaining a measures program to meet acquisition objectives</a:t>
            </a:r>
            <a:endParaRPr>
              <a:solidFill>
                <a:srgbClr val="0B5394"/>
              </a:solidFill>
            </a:endParaRPr>
          </a:p>
          <a:p>
            <a:pPr marL="285750" marR="0" lvl="0" indent="-285750" algn="l" rtl="0">
              <a:lnSpc>
                <a:spcPct val="100000"/>
              </a:lnSpc>
              <a:spcBef>
                <a:spcPts val="0"/>
              </a:spcBef>
              <a:spcAft>
                <a:spcPts val="0"/>
              </a:spcAft>
              <a:buClr>
                <a:srgbClr val="0B5394"/>
              </a:buClr>
              <a:buSzPts val="1400"/>
              <a:buFont typeface="Noto Sans Symbols"/>
              <a:buChar char="▪"/>
            </a:pPr>
            <a:r>
              <a:rPr lang="en-US" sz="1400" b="0" i="0" u="none" strike="noStrike" cap="none">
                <a:solidFill>
                  <a:srgbClr val="0B5394"/>
                </a:solidFill>
                <a:latin typeface="Arial"/>
                <a:ea typeface="Arial"/>
                <a:cs typeface="Arial"/>
                <a:sym typeface="Arial"/>
              </a:rPr>
              <a:t>Enabling strategic business decisions </a:t>
            </a:r>
            <a:endParaRPr>
              <a:solidFill>
                <a:srgbClr val="0B5394"/>
              </a:solidFill>
            </a:endParaRPr>
          </a:p>
          <a:p>
            <a:pPr marL="285750" marR="0" lvl="0" indent="-285750" algn="l" rtl="0">
              <a:lnSpc>
                <a:spcPct val="100000"/>
              </a:lnSpc>
              <a:spcBef>
                <a:spcPts val="0"/>
              </a:spcBef>
              <a:spcAft>
                <a:spcPts val="0"/>
              </a:spcAft>
              <a:buClr>
                <a:srgbClr val="0B5394"/>
              </a:buClr>
              <a:buSzPts val="1400"/>
              <a:buFont typeface="Noto Sans Symbols"/>
              <a:buChar char="▪"/>
            </a:pPr>
            <a:r>
              <a:rPr lang="en-US" sz="1400" b="0" i="0" u="none" strike="noStrike" cap="none">
                <a:solidFill>
                  <a:srgbClr val="0B5394"/>
                </a:solidFill>
                <a:latin typeface="Arial"/>
                <a:ea typeface="Arial"/>
                <a:cs typeface="Arial"/>
                <a:sym typeface="Arial"/>
              </a:rPr>
              <a:t>Procurement file reviews</a:t>
            </a:r>
            <a:endParaRPr>
              <a:solidFill>
                <a:srgbClr val="0B5394"/>
              </a:solidFill>
            </a:endParaRPr>
          </a:p>
          <a:p>
            <a:pPr marL="285750" marR="0" lvl="0" indent="-285750" algn="l" rtl="0">
              <a:lnSpc>
                <a:spcPct val="100000"/>
              </a:lnSpc>
              <a:spcBef>
                <a:spcPts val="0"/>
              </a:spcBef>
              <a:spcAft>
                <a:spcPts val="0"/>
              </a:spcAft>
              <a:buClr>
                <a:srgbClr val="0B5394"/>
              </a:buClr>
              <a:buSzPts val="1400"/>
              <a:buFont typeface="Noto Sans Symbols"/>
              <a:buChar char="▪"/>
            </a:pPr>
            <a:r>
              <a:rPr lang="en-US" sz="1400" b="0" i="0" u="none" strike="noStrike" cap="none">
                <a:solidFill>
                  <a:srgbClr val="0B5394"/>
                </a:solidFill>
                <a:latin typeface="Arial"/>
                <a:ea typeface="Arial"/>
                <a:cs typeface="Arial"/>
                <a:sym typeface="Arial"/>
              </a:rPr>
              <a:t>Training</a:t>
            </a:r>
            <a:endParaRPr>
              <a:solidFill>
                <a:srgbClr val="0B5394"/>
              </a:solidFill>
            </a:endParaRPr>
          </a:p>
          <a:p>
            <a:pPr marL="285750" marR="0" lvl="0" indent="-285750" algn="l" rtl="0">
              <a:lnSpc>
                <a:spcPct val="100000"/>
              </a:lnSpc>
              <a:spcBef>
                <a:spcPts val="0"/>
              </a:spcBef>
              <a:spcAft>
                <a:spcPts val="0"/>
              </a:spcAft>
              <a:buClr>
                <a:srgbClr val="0B5394"/>
              </a:buClr>
              <a:buSzPts val="1400"/>
              <a:buFont typeface="Noto Sans Symbols"/>
              <a:buChar char="▪"/>
            </a:pPr>
            <a:r>
              <a:rPr lang="en-US" sz="1400" b="0" i="0" u="none" strike="noStrike" cap="none">
                <a:solidFill>
                  <a:srgbClr val="0B5394"/>
                </a:solidFill>
                <a:latin typeface="Arial"/>
                <a:ea typeface="Arial"/>
                <a:cs typeface="Arial"/>
                <a:sym typeface="Arial"/>
              </a:rPr>
              <a:t>Managing all Federal Acquisition Certification (FAC) programs as well as the issuance and </a:t>
            </a:r>
            <a:endParaRPr>
              <a:solidFill>
                <a:srgbClr val="0B5394"/>
              </a:solidFill>
            </a:endParaRPr>
          </a:p>
          <a:p>
            <a:pPr marL="285750" marR="0" lvl="0" indent="-285750" algn="l" rtl="0">
              <a:lnSpc>
                <a:spcPct val="100000"/>
              </a:lnSpc>
              <a:spcBef>
                <a:spcPts val="0"/>
              </a:spcBef>
              <a:spcAft>
                <a:spcPts val="0"/>
              </a:spcAft>
              <a:buClr>
                <a:srgbClr val="0B5394"/>
              </a:buClr>
              <a:buSzPts val="1400"/>
              <a:buFont typeface="Noto Sans Symbols"/>
              <a:buChar char="▪"/>
            </a:pPr>
            <a:r>
              <a:rPr lang="en-US" sz="1400" b="0" i="0" u="none" strike="noStrike" cap="none">
                <a:solidFill>
                  <a:srgbClr val="0B5394"/>
                </a:solidFill>
                <a:latin typeface="Arial"/>
                <a:ea typeface="Arial"/>
                <a:cs typeface="Arial"/>
                <a:sym typeface="Arial"/>
              </a:rPr>
              <a:t>maintenance of warrants within PBS</a:t>
            </a:r>
            <a:endParaRPr>
              <a:solidFill>
                <a:srgbClr val="0B5394"/>
              </a:solidFill>
            </a:endParaRPr>
          </a:p>
          <a:p>
            <a:pPr marL="285750" marR="0" lvl="0" indent="-285750" algn="l" rtl="0">
              <a:lnSpc>
                <a:spcPct val="100000"/>
              </a:lnSpc>
              <a:spcBef>
                <a:spcPts val="0"/>
              </a:spcBef>
              <a:spcAft>
                <a:spcPts val="0"/>
              </a:spcAft>
              <a:buClr>
                <a:srgbClr val="0B5394"/>
              </a:buClr>
              <a:buSzPts val="1400"/>
              <a:buFont typeface="Noto Sans Symbols"/>
              <a:buChar char="▪"/>
            </a:pPr>
            <a:r>
              <a:rPr lang="en-US" sz="1400" b="0" i="0" u="none" strike="noStrike" cap="none">
                <a:solidFill>
                  <a:srgbClr val="0B5394"/>
                </a:solidFill>
                <a:latin typeface="Arial"/>
                <a:ea typeface="Arial"/>
                <a:cs typeface="Arial"/>
                <a:sym typeface="Arial"/>
              </a:rPr>
              <a:t>Regulatory and policy, compliance, and data integrity</a:t>
            </a:r>
            <a:endParaRPr>
              <a:solidFill>
                <a:srgbClr val="0B5394"/>
              </a:solidFill>
            </a:endParaRPr>
          </a:p>
          <a:p>
            <a:pPr marL="285750" marR="0" lvl="0" indent="-285750" algn="l" rtl="0">
              <a:lnSpc>
                <a:spcPct val="100000"/>
              </a:lnSpc>
              <a:spcBef>
                <a:spcPts val="0"/>
              </a:spcBef>
              <a:spcAft>
                <a:spcPts val="0"/>
              </a:spcAft>
              <a:buClr>
                <a:srgbClr val="0B5394"/>
              </a:buClr>
              <a:buSzPts val="1400"/>
              <a:buFont typeface="Noto Sans Symbols"/>
              <a:buChar char="▪"/>
            </a:pPr>
            <a:r>
              <a:rPr lang="en-US" sz="1400" b="0" i="0" u="none" strike="noStrike" cap="none">
                <a:solidFill>
                  <a:srgbClr val="0B5394"/>
                </a:solidFill>
                <a:latin typeface="Arial"/>
                <a:ea typeface="Arial"/>
                <a:cs typeface="Arial"/>
                <a:sym typeface="Arial"/>
              </a:rPr>
              <a:t>Developing regional policies and procedures</a:t>
            </a:r>
            <a:endParaRPr>
              <a:solidFill>
                <a:srgbClr val="0B5394"/>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6"/>
          <p:cNvSpPr>
            <a:spLocks noGrp="1"/>
          </p:cNvSpPr>
          <p:nvPr>
            <p:ph type="title" idx="4294967295"/>
          </p:nvPr>
        </p:nvSpPr>
        <p:spPr>
          <a:xfrm>
            <a:off x="687378" y="122304"/>
            <a:ext cx="7769100" cy="5535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sz="2500" b="1" i="0" u="none" strike="noStrike" kern="0" cap="none" spc="0" normalizeH="0" baseline="0" noProof="0" dirty="0">
                <a:ln>
                  <a:noFill/>
                </a:ln>
                <a:solidFill>
                  <a:srgbClr val="0B5394"/>
                </a:solidFill>
                <a:effectLst/>
                <a:uLnTx/>
                <a:uFillTx/>
                <a:latin typeface="Arial"/>
                <a:ea typeface="Arial"/>
                <a:cs typeface="Arial"/>
                <a:sym typeface="Arial"/>
              </a:rPr>
              <a:t>Building Services Division (BSD)</a:t>
            </a:r>
          </a:p>
        </p:txBody>
      </p:sp>
      <p:sp>
        <p:nvSpPr>
          <p:cNvPr id="93" name="Google Shape;93;p16"/>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fld id="{00000000-1234-1234-1234-123412341234}" type="slidenum">
              <a:rPr lang="en-US"/>
              <a:t>4</a:t>
            </a:fld>
            <a:endParaRPr/>
          </a:p>
        </p:txBody>
      </p:sp>
      <p:sp>
        <p:nvSpPr>
          <p:cNvPr id="94" name="Google Shape;94;p16"/>
          <p:cNvSpPr txBox="1"/>
          <p:nvPr/>
        </p:nvSpPr>
        <p:spPr>
          <a:xfrm>
            <a:off x="164396" y="647688"/>
            <a:ext cx="8815200" cy="38481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1400" b="1" i="0" u="sng" strike="noStrike" cap="none">
                <a:solidFill>
                  <a:srgbClr val="0B5394"/>
                </a:solidFill>
                <a:latin typeface="Arial"/>
                <a:ea typeface="Arial"/>
                <a:cs typeface="Arial"/>
                <a:sym typeface="Arial"/>
              </a:rPr>
              <a:t>Division Director - Tikelia Murphy</a:t>
            </a:r>
            <a:endParaRPr>
              <a:solidFill>
                <a:srgbClr val="0B5394"/>
              </a:solidFill>
            </a:endParaRPr>
          </a:p>
          <a:p>
            <a:pPr marL="0" marR="0" lvl="0" indent="0" algn="l" rtl="0">
              <a:lnSpc>
                <a:spcPct val="100000"/>
              </a:lnSpc>
              <a:spcBef>
                <a:spcPts val="0"/>
              </a:spcBef>
              <a:spcAft>
                <a:spcPts val="0"/>
              </a:spcAft>
              <a:buNone/>
            </a:pPr>
            <a:endParaRPr sz="1400" b="0" i="0" u="none" strike="noStrike" cap="none">
              <a:solidFill>
                <a:srgbClr val="0B5394"/>
              </a:solidFill>
              <a:latin typeface="Arial"/>
              <a:ea typeface="Arial"/>
              <a:cs typeface="Arial"/>
              <a:sym typeface="Arial"/>
            </a:endParaRPr>
          </a:p>
          <a:p>
            <a:pPr marL="0" marR="0" lvl="0" indent="0" algn="l" rtl="0">
              <a:lnSpc>
                <a:spcPct val="100000"/>
              </a:lnSpc>
              <a:spcBef>
                <a:spcPts val="0"/>
              </a:spcBef>
              <a:spcAft>
                <a:spcPts val="0"/>
              </a:spcAft>
              <a:buNone/>
            </a:pPr>
            <a:r>
              <a:rPr lang="en-US" sz="1200" b="0" i="0" u="none" strike="noStrike" cap="none">
                <a:solidFill>
                  <a:srgbClr val="0B5394"/>
                </a:solidFill>
                <a:latin typeface="Arial"/>
                <a:ea typeface="Arial"/>
                <a:cs typeface="Arial"/>
                <a:sym typeface="Arial"/>
              </a:rPr>
              <a:t>The Building Services Division is responsible for pre and post award requirements in support of Federal Buildings Operations and other recurring services such as custodial, O&amp;M, CFM, landscape, elevators and pest control requirements.  Functions include:</a:t>
            </a:r>
            <a:endParaRPr>
              <a:solidFill>
                <a:srgbClr val="0B5394"/>
              </a:solidFill>
            </a:endParaRPr>
          </a:p>
          <a:p>
            <a:pPr marL="0" marR="0" lvl="0" indent="0" algn="l" rtl="0">
              <a:lnSpc>
                <a:spcPct val="100000"/>
              </a:lnSpc>
              <a:spcBef>
                <a:spcPts val="0"/>
              </a:spcBef>
              <a:spcAft>
                <a:spcPts val="0"/>
              </a:spcAft>
              <a:buNone/>
            </a:pPr>
            <a:endParaRPr sz="1200" b="0" i="0" u="none" strike="noStrike" cap="none">
              <a:solidFill>
                <a:srgbClr val="0B5394"/>
              </a:solidFill>
              <a:latin typeface="Arial"/>
              <a:ea typeface="Arial"/>
              <a:cs typeface="Arial"/>
              <a:sym typeface="Arial"/>
            </a:endParaRPr>
          </a:p>
          <a:p>
            <a:pPr marL="285750" marR="0" lvl="0" indent="-285750" algn="l" rtl="0">
              <a:lnSpc>
                <a:spcPct val="100000"/>
              </a:lnSpc>
              <a:spcBef>
                <a:spcPts val="0"/>
              </a:spcBef>
              <a:spcAft>
                <a:spcPts val="0"/>
              </a:spcAft>
              <a:buClr>
                <a:srgbClr val="0B5394"/>
              </a:buClr>
              <a:buSzPts val="1200"/>
              <a:buFont typeface="Arial"/>
              <a:buChar char="•"/>
            </a:pPr>
            <a:r>
              <a:rPr lang="en-US" sz="1200" b="0" i="0" u="none" strike="noStrike" cap="none">
                <a:solidFill>
                  <a:srgbClr val="0B5394"/>
                </a:solidFill>
                <a:latin typeface="Arial"/>
                <a:ea typeface="Arial"/>
                <a:cs typeface="Arial"/>
                <a:sym typeface="Arial"/>
              </a:rPr>
              <a:t>BSD’s primary business line partner is the Office of Facilities Management (OFM)</a:t>
            </a:r>
            <a:endParaRPr>
              <a:solidFill>
                <a:srgbClr val="0B5394"/>
              </a:solidFill>
            </a:endParaRPr>
          </a:p>
          <a:p>
            <a:pPr marL="285750" marR="0" lvl="0" indent="-209550" algn="l" rtl="0">
              <a:lnSpc>
                <a:spcPct val="100000"/>
              </a:lnSpc>
              <a:spcBef>
                <a:spcPts val="0"/>
              </a:spcBef>
              <a:spcAft>
                <a:spcPts val="0"/>
              </a:spcAft>
              <a:buClr>
                <a:srgbClr val="000000"/>
              </a:buClr>
              <a:buSzPts val="1200"/>
              <a:buFont typeface="Arial"/>
              <a:buNone/>
            </a:pPr>
            <a:endParaRPr sz="1200" b="0" i="0" u="none" strike="noStrike" cap="none">
              <a:solidFill>
                <a:srgbClr val="0B5394"/>
              </a:solidFill>
              <a:latin typeface="Arial"/>
              <a:ea typeface="Arial"/>
              <a:cs typeface="Arial"/>
              <a:sym typeface="Arial"/>
            </a:endParaRPr>
          </a:p>
          <a:p>
            <a:pPr marL="285750" marR="0" lvl="0" indent="-285750" algn="l" rtl="0">
              <a:lnSpc>
                <a:spcPct val="100000"/>
              </a:lnSpc>
              <a:spcBef>
                <a:spcPts val="0"/>
              </a:spcBef>
              <a:spcAft>
                <a:spcPts val="0"/>
              </a:spcAft>
              <a:buClr>
                <a:srgbClr val="0B5394"/>
              </a:buClr>
              <a:buSzPts val="1200"/>
              <a:buFont typeface="Arial"/>
              <a:buChar char="•"/>
            </a:pPr>
            <a:r>
              <a:rPr lang="en-US" sz="1200" b="0" i="0" u="none" strike="noStrike" cap="none">
                <a:solidFill>
                  <a:srgbClr val="0B5394"/>
                </a:solidFill>
                <a:latin typeface="Arial"/>
                <a:ea typeface="Arial"/>
                <a:cs typeface="Arial"/>
                <a:sym typeface="Arial"/>
              </a:rPr>
              <a:t>Perform all pre-award functions (including protests) and procure all standalone and recurring building service contracts. This includes unique building support services such as the Ronald Reagan Building, International Trade Center (ITC) services</a:t>
            </a:r>
            <a:endParaRPr>
              <a:solidFill>
                <a:srgbClr val="0B5394"/>
              </a:solidFill>
            </a:endParaRPr>
          </a:p>
          <a:p>
            <a:pPr marL="285750" marR="0" lvl="0" indent="-209550" algn="l" rtl="0">
              <a:lnSpc>
                <a:spcPct val="100000"/>
              </a:lnSpc>
              <a:spcBef>
                <a:spcPts val="0"/>
              </a:spcBef>
              <a:spcAft>
                <a:spcPts val="0"/>
              </a:spcAft>
              <a:buClr>
                <a:srgbClr val="000000"/>
              </a:buClr>
              <a:buSzPts val="1200"/>
              <a:buFont typeface="Arial"/>
              <a:buNone/>
            </a:pPr>
            <a:endParaRPr sz="1200" b="0" i="0" u="none" strike="noStrike" cap="none">
              <a:solidFill>
                <a:srgbClr val="0B5394"/>
              </a:solidFill>
              <a:latin typeface="Arial"/>
              <a:ea typeface="Arial"/>
              <a:cs typeface="Arial"/>
              <a:sym typeface="Arial"/>
            </a:endParaRPr>
          </a:p>
          <a:p>
            <a:pPr marL="285750" marR="0" lvl="0" indent="-285750" algn="l" rtl="0">
              <a:lnSpc>
                <a:spcPct val="100000"/>
              </a:lnSpc>
              <a:spcBef>
                <a:spcPts val="0"/>
              </a:spcBef>
              <a:spcAft>
                <a:spcPts val="0"/>
              </a:spcAft>
              <a:buClr>
                <a:srgbClr val="0B5394"/>
              </a:buClr>
              <a:buSzPts val="1200"/>
              <a:buFont typeface="Arial"/>
              <a:buChar char="•"/>
            </a:pPr>
            <a:r>
              <a:rPr lang="en-US" sz="1200" b="0" i="0" u="none" strike="noStrike" cap="none">
                <a:solidFill>
                  <a:srgbClr val="0B5394"/>
                </a:solidFill>
                <a:latin typeface="Arial"/>
                <a:ea typeface="Arial"/>
                <a:cs typeface="Arial"/>
                <a:sym typeface="Arial"/>
              </a:rPr>
              <a:t>Performs contract administration and manages all post award activities inclusive of contract close-outs and issues all modifications and task orders against existing contracts </a:t>
            </a:r>
            <a:endParaRPr>
              <a:solidFill>
                <a:srgbClr val="0B5394"/>
              </a:solidFill>
            </a:endParaRPr>
          </a:p>
          <a:p>
            <a:pPr marL="285750" marR="0" lvl="0" indent="-209550" algn="l" rtl="0">
              <a:lnSpc>
                <a:spcPct val="100000"/>
              </a:lnSpc>
              <a:spcBef>
                <a:spcPts val="0"/>
              </a:spcBef>
              <a:spcAft>
                <a:spcPts val="0"/>
              </a:spcAft>
              <a:buClr>
                <a:srgbClr val="000000"/>
              </a:buClr>
              <a:buSzPts val="1200"/>
              <a:buFont typeface="Arial"/>
              <a:buNone/>
            </a:pPr>
            <a:endParaRPr sz="1200" b="0" i="0" u="none" strike="noStrike" cap="none">
              <a:solidFill>
                <a:srgbClr val="0B5394"/>
              </a:solidFill>
              <a:latin typeface="Arial"/>
              <a:ea typeface="Arial"/>
              <a:cs typeface="Arial"/>
              <a:sym typeface="Arial"/>
            </a:endParaRPr>
          </a:p>
          <a:p>
            <a:pPr marL="285750" marR="0" lvl="0" indent="-285750" algn="l" rtl="0">
              <a:lnSpc>
                <a:spcPct val="100000"/>
              </a:lnSpc>
              <a:spcBef>
                <a:spcPts val="0"/>
              </a:spcBef>
              <a:spcAft>
                <a:spcPts val="0"/>
              </a:spcAft>
              <a:buClr>
                <a:srgbClr val="0B5394"/>
              </a:buClr>
              <a:buSzPts val="1200"/>
              <a:buFont typeface="Arial"/>
              <a:buChar char="•"/>
            </a:pPr>
            <a:r>
              <a:rPr lang="en-US" sz="1200" b="0" i="0" u="none" strike="noStrike" cap="none">
                <a:solidFill>
                  <a:srgbClr val="0B5394"/>
                </a:solidFill>
                <a:latin typeface="Arial"/>
                <a:ea typeface="Arial"/>
                <a:cs typeface="Arial"/>
                <a:sym typeface="Arial"/>
              </a:rPr>
              <a:t>Manages a dedicated team performing the functions of market research, award, administration, and contract close-out of procurement actions in support of building services</a:t>
            </a:r>
            <a:endParaRPr>
              <a:solidFill>
                <a:srgbClr val="0B5394"/>
              </a:solidFill>
            </a:endParaRPr>
          </a:p>
          <a:p>
            <a:pPr marL="285750" marR="0" lvl="0" indent="-209550" algn="l" rtl="0">
              <a:lnSpc>
                <a:spcPct val="100000"/>
              </a:lnSpc>
              <a:spcBef>
                <a:spcPts val="0"/>
              </a:spcBef>
              <a:spcAft>
                <a:spcPts val="0"/>
              </a:spcAft>
              <a:buClr>
                <a:srgbClr val="000000"/>
              </a:buClr>
              <a:buSzPts val="1200"/>
              <a:buFont typeface="Arial"/>
              <a:buNone/>
            </a:pPr>
            <a:endParaRPr sz="1200" b="0" i="0" u="none" strike="noStrike" cap="none">
              <a:solidFill>
                <a:srgbClr val="0B5394"/>
              </a:solidFill>
              <a:latin typeface="Arial"/>
              <a:ea typeface="Arial"/>
              <a:cs typeface="Arial"/>
              <a:sym typeface="Arial"/>
            </a:endParaRPr>
          </a:p>
          <a:p>
            <a:pPr marL="285750" marR="0" lvl="0" indent="-285750" algn="l" rtl="0">
              <a:lnSpc>
                <a:spcPct val="100000"/>
              </a:lnSpc>
              <a:spcBef>
                <a:spcPts val="0"/>
              </a:spcBef>
              <a:spcAft>
                <a:spcPts val="0"/>
              </a:spcAft>
              <a:buClr>
                <a:srgbClr val="0B5394"/>
              </a:buClr>
              <a:buSzPts val="1200"/>
              <a:buFont typeface="Arial"/>
              <a:buChar char="•"/>
            </a:pPr>
            <a:r>
              <a:rPr lang="en-US" sz="1200" b="0" i="0" u="none" strike="noStrike" cap="none">
                <a:solidFill>
                  <a:srgbClr val="0B5394"/>
                </a:solidFill>
                <a:latin typeface="Arial"/>
                <a:ea typeface="Arial"/>
                <a:cs typeface="Arial"/>
                <a:sym typeface="Arial"/>
              </a:rPr>
              <a:t>Manages all procurement actions in support of the region-wide Energy Savings Performance Contracts (ESPC) and Utility Energy Savings Contracts (UESC) program</a:t>
            </a:r>
            <a:endParaRPr>
              <a:solidFill>
                <a:srgbClr val="0B5394"/>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7"/>
          <p:cNvSpPr>
            <a:spLocks noGrp="1"/>
          </p:cNvSpPr>
          <p:nvPr>
            <p:ph type="title" idx="4294967295"/>
          </p:nvPr>
        </p:nvSpPr>
        <p:spPr>
          <a:xfrm>
            <a:off x="681040" y="364379"/>
            <a:ext cx="7769225" cy="553634"/>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sz="2500" b="1" i="0" u="none" strike="noStrike" kern="0" cap="none" spc="0" normalizeH="0" baseline="0" noProof="0" dirty="0">
                <a:ln>
                  <a:noFill/>
                </a:ln>
                <a:solidFill>
                  <a:srgbClr val="0B5394"/>
                </a:solidFill>
                <a:effectLst/>
                <a:uLnTx/>
                <a:uFillTx/>
                <a:latin typeface="Arial"/>
                <a:ea typeface="Arial"/>
                <a:cs typeface="Arial"/>
                <a:sym typeface="Arial"/>
              </a:rPr>
              <a:t>Major Opportunities/Projects</a:t>
            </a:r>
          </a:p>
        </p:txBody>
      </p:sp>
      <p:sp>
        <p:nvSpPr>
          <p:cNvPr id="102" name="Google Shape;102;p17"/>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fld id="{00000000-1234-1234-1234-123412341234}" type="slidenum">
              <a:rPr lang="en-US"/>
              <a:t>5</a:t>
            </a:fld>
            <a:endParaRPr/>
          </a:p>
        </p:txBody>
      </p:sp>
      <p:sp>
        <p:nvSpPr>
          <p:cNvPr id="103" name="Google Shape;103;p17"/>
          <p:cNvSpPr txBox="1"/>
          <p:nvPr/>
        </p:nvSpPr>
        <p:spPr>
          <a:xfrm>
            <a:off x="159671" y="918013"/>
            <a:ext cx="8815200" cy="36633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1400" b="1" i="0" u="sng" strike="noStrike" cap="none">
                <a:solidFill>
                  <a:srgbClr val="0B5394"/>
                </a:solidFill>
                <a:latin typeface="Arial"/>
                <a:ea typeface="Arial"/>
                <a:cs typeface="Arial"/>
                <a:sym typeface="Arial"/>
              </a:rPr>
              <a:t>HOTD Boiler and Chiller</a:t>
            </a:r>
            <a:endParaRPr>
              <a:solidFill>
                <a:srgbClr val="0B5394"/>
              </a:solidFill>
            </a:endParaRPr>
          </a:p>
          <a:p>
            <a:pPr marL="0" marR="0" lvl="0" indent="0" algn="ctr" rtl="0">
              <a:lnSpc>
                <a:spcPct val="100000"/>
              </a:lnSpc>
              <a:spcBef>
                <a:spcPts val="0"/>
              </a:spcBef>
              <a:spcAft>
                <a:spcPts val="0"/>
              </a:spcAft>
              <a:buNone/>
            </a:pPr>
            <a:endParaRPr sz="1400" b="0" i="0" u="none" strike="noStrike" cap="none">
              <a:solidFill>
                <a:srgbClr val="224B4F"/>
              </a:solidFill>
              <a:latin typeface="Arial"/>
              <a:ea typeface="Arial"/>
              <a:cs typeface="Arial"/>
              <a:sym typeface="Arial"/>
            </a:endParaRPr>
          </a:p>
          <a:p>
            <a:pPr marL="285750" marR="0" lvl="0" indent="-285750" algn="l" rtl="0">
              <a:lnSpc>
                <a:spcPct val="100000"/>
              </a:lnSpc>
              <a:spcBef>
                <a:spcPts val="0"/>
              </a:spcBef>
              <a:spcAft>
                <a:spcPts val="0"/>
              </a:spcAft>
              <a:buClr>
                <a:srgbClr val="0B5394"/>
              </a:buClr>
              <a:buSzPts val="1200"/>
              <a:buFont typeface="Arial"/>
              <a:buChar char="•"/>
            </a:pPr>
            <a:r>
              <a:rPr lang="en-US" sz="1200" b="0" i="0" u="none" strike="noStrike" cap="none">
                <a:solidFill>
                  <a:srgbClr val="0B5394"/>
                </a:solidFill>
                <a:latin typeface="Arial"/>
                <a:ea typeface="Arial"/>
                <a:cs typeface="Arial"/>
                <a:sym typeface="Arial"/>
              </a:rPr>
              <a:t>The General Services Administration (GSA), Public Buildings Service (PBS), Region 11, has identified a need for Boiler and Chiller Maintenance and Related Services at GSA's Heating Operation and Transmission Division (HOTD), including maintenance, inspection, repair, and technical support. The scope of this proposed procurement includes the provision of all of the following services: </a:t>
            </a:r>
            <a:endParaRPr>
              <a:solidFill>
                <a:srgbClr val="0B5394"/>
              </a:solidFill>
            </a:endParaRPr>
          </a:p>
          <a:p>
            <a:pPr marL="171450" marR="0" lvl="0" indent="-95250" algn="l" rtl="0">
              <a:lnSpc>
                <a:spcPct val="100000"/>
              </a:lnSpc>
              <a:spcBef>
                <a:spcPts val="0"/>
              </a:spcBef>
              <a:spcAft>
                <a:spcPts val="0"/>
              </a:spcAft>
              <a:buClr>
                <a:srgbClr val="000000"/>
              </a:buClr>
              <a:buSzPts val="1200"/>
              <a:buFont typeface="Arial"/>
              <a:buNone/>
            </a:pPr>
            <a:endParaRPr sz="1200" b="0" i="0" u="none" strike="noStrike" cap="none">
              <a:solidFill>
                <a:srgbClr val="0B5394"/>
              </a:solidFill>
              <a:latin typeface="Arial"/>
              <a:ea typeface="Arial"/>
              <a:cs typeface="Arial"/>
              <a:sym typeface="Arial"/>
            </a:endParaRPr>
          </a:p>
          <a:p>
            <a:pPr marL="285750" marR="0" lvl="0" indent="-285750" algn="l" rtl="0">
              <a:lnSpc>
                <a:spcPct val="100000"/>
              </a:lnSpc>
              <a:spcBef>
                <a:spcPts val="0"/>
              </a:spcBef>
              <a:spcAft>
                <a:spcPts val="0"/>
              </a:spcAft>
              <a:buClr>
                <a:srgbClr val="0B5394"/>
              </a:buClr>
              <a:buSzPts val="1200"/>
              <a:buFont typeface="Arial"/>
              <a:buChar char="•"/>
            </a:pPr>
            <a:r>
              <a:rPr lang="en-US" sz="1200" b="0" i="0" u="none" strike="noStrike" cap="none">
                <a:solidFill>
                  <a:srgbClr val="0B5394"/>
                </a:solidFill>
                <a:latin typeface="Arial"/>
                <a:ea typeface="Arial"/>
                <a:cs typeface="Arial"/>
                <a:sym typeface="Arial"/>
              </a:rPr>
              <a:t>The contractor would be responsible to provide services including but not limited to:</a:t>
            </a:r>
            <a:endParaRPr>
              <a:solidFill>
                <a:srgbClr val="0B5394"/>
              </a:solidFill>
            </a:endParaRPr>
          </a:p>
          <a:p>
            <a:pPr marL="285750" marR="0" lvl="0" indent="0" algn="l" rtl="0">
              <a:lnSpc>
                <a:spcPct val="100000"/>
              </a:lnSpc>
              <a:spcBef>
                <a:spcPts val="0"/>
              </a:spcBef>
              <a:spcAft>
                <a:spcPts val="0"/>
              </a:spcAft>
              <a:buNone/>
            </a:pPr>
            <a:r>
              <a:rPr lang="en-US" sz="1200" b="0" i="0" u="none" strike="noStrike" cap="none">
                <a:solidFill>
                  <a:srgbClr val="0B5394"/>
                </a:solidFill>
                <a:latin typeface="Arial"/>
                <a:ea typeface="Arial"/>
                <a:cs typeface="Arial"/>
                <a:sym typeface="Arial"/>
              </a:rPr>
              <a:t>Boiler Plant and Chiller Plant Maintenance, Preventative and Predictive Electric Motor Maintenance, Emergency Boiler                  Rental Services, Reverse Osmosis System Membrane Replacement and Cleaning Service, Emergency Eye Shower Station Services, and Quarterly Maintenance on Air Compressors. </a:t>
            </a:r>
            <a:endParaRPr>
              <a:solidFill>
                <a:srgbClr val="0B5394"/>
              </a:solidFill>
            </a:endParaRPr>
          </a:p>
          <a:p>
            <a:pPr marL="0" marR="0" lvl="0" indent="0" algn="l" rtl="0">
              <a:lnSpc>
                <a:spcPct val="100000"/>
              </a:lnSpc>
              <a:spcBef>
                <a:spcPts val="0"/>
              </a:spcBef>
              <a:spcAft>
                <a:spcPts val="0"/>
              </a:spcAft>
              <a:buNone/>
            </a:pPr>
            <a:endParaRPr sz="1200" b="0" i="0" u="none" strike="noStrike" cap="none">
              <a:solidFill>
                <a:srgbClr val="0B5394"/>
              </a:solidFill>
              <a:latin typeface="Arial"/>
              <a:ea typeface="Arial"/>
              <a:cs typeface="Arial"/>
              <a:sym typeface="Arial"/>
            </a:endParaRPr>
          </a:p>
          <a:p>
            <a:pPr marL="285750" marR="0" lvl="0" indent="-285750" algn="l" rtl="0">
              <a:lnSpc>
                <a:spcPct val="100000"/>
              </a:lnSpc>
              <a:spcBef>
                <a:spcPts val="0"/>
              </a:spcBef>
              <a:spcAft>
                <a:spcPts val="0"/>
              </a:spcAft>
              <a:buClr>
                <a:srgbClr val="0B5394"/>
              </a:buClr>
              <a:buSzPts val="1200"/>
              <a:buFont typeface="Arial"/>
              <a:buChar char="•"/>
            </a:pPr>
            <a:r>
              <a:rPr lang="en-US" sz="1200" b="0" i="0" u="none" strike="noStrike" cap="none">
                <a:solidFill>
                  <a:srgbClr val="0B5394"/>
                </a:solidFill>
                <a:latin typeface="Arial"/>
                <a:ea typeface="Arial"/>
                <a:cs typeface="Arial"/>
                <a:sym typeface="Arial"/>
              </a:rPr>
              <a:t>The equipment to be maintained and repaired at the CHRP includes six steam boilers capable of producing 1.5 million lbs/hr of steam at 250 psig, eight chillers capable of producing 17,000 tons of refrigeration, eight cooling towers, three emergency generators, numerous pumps, motors and fans, a fuel oil system, natural gas compressors, air compressors, and reverse osmosis systems, along with other associated equipment and systems.</a:t>
            </a:r>
            <a:endParaRPr>
              <a:solidFill>
                <a:srgbClr val="0B5394"/>
              </a:solidFill>
            </a:endParaRPr>
          </a:p>
          <a:p>
            <a:pPr marL="171450" marR="0" lvl="0" indent="-95250" algn="l" rtl="0">
              <a:lnSpc>
                <a:spcPct val="100000"/>
              </a:lnSpc>
              <a:spcBef>
                <a:spcPts val="0"/>
              </a:spcBef>
              <a:spcAft>
                <a:spcPts val="0"/>
              </a:spcAft>
              <a:buClr>
                <a:srgbClr val="000000"/>
              </a:buClr>
              <a:buSzPts val="1200"/>
              <a:buFont typeface="Arial"/>
              <a:buNone/>
            </a:pPr>
            <a:endParaRPr sz="1200" b="0" i="0" u="none" strike="noStrike" cap="none">
              <a:solidFill>
                <a:srgbClr val="0B5394"/>
              </a:solidFill>
              <a:latin typeface="Arial"/>
              <a:ea typeface="Arial"/>
              <a:cs typeface="Arial"/>
              <a:sym typeface="Arial"/>
            </a:endParaRPr>
          </a:p>
          <a:p>
            <a:pPr marL="0" marR="0" lvl="0" indent="0" algn="ctr" rtl="0">
              <a:lnSpc>
                <a:spcPct val="100000"/>
              </a:lnSpc>
              <a:spcBef>
                <a:spcPts val="0"/>
              </a:spcBef>
              <a:spcAft>
                <a:spcPts val="0"/>
              </a:spcAft>
              <a:buNone/>
            </a:pPr>
            <a:r>
              <a:rPr lang="en-US" sz="1200" b="0" i="0" u="none" strike="noStrike" cap="none">
                <a:solidFill>
                  <a:srgbClr val="0B5394"/>
                </a:solidFill>
                <a:latin typeface="Arial"/>
                <a:ea typeface="Arial"/>
                <a:cs typeface="Arial"/>
                <a:sym typeface="Arial"/>
              </a:rPr>
              <a:t>Anticipated RFP Issue Date: January 2024</a:t>
            </a:r>
            <a:endParaRPr>
              <a:solidFill>
                <a:srgbClr val="0B5394"/>
              </a:solidFill>
            </a:endParaRPr>
          </a:p>
          <a:p>
            <a:pPr marL="0" marR="0" lvl="0" indent="0" algn="ctr" rtl="0">
              <a:lnSpc>
                <a:spcPct val="100000"/>
              </a:lnSpc>
              <a:spcBef>
                <a:spcPts val="0"/>
              </a:spcBef>
              <a:spcAft>
                <a:spcPts val="0"/>
              </a:spcAft>
              <a:buNone/>
            </a:pPr>
            <a:r>
              <a:rPr lang="en-US" sz="1200" b="0" i="0" u="none" strike="noStrike" cap="none">
                <a:solidFill>
                  <a:srgbClr val="0B5394"/>
                </a:solidFill>
                <a:latin typeface="Arial"/>
                <a:ea typeface="Arial"/>
                <a:cs typeface="Arial"/>
                <a:sym typeface="Arial"/>
              </a:rPr>
              <a:t>Anticipated Award Date: March 2024</a:t>
            </a:r>
            <a:endParaRPr>
              <a:solidFill>
                <a:srgbClr val="0B5394"/>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8"/>
          <p:cNvSpPr>
            <a:spLocks noGrp="1"/>
          </p:cNvSpPr>
          <p:nvPr>
            <p:ph type="title" idx="4294967295"/>
          </p:nvPr>
        </p:nvSpPr>
        <p:spPr>
          <a:xfrm>
            <a:off x="681040" y="364379"/>
            <a:ext cx="7769225" cy="553634"/>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sz="2500" b="1" i="0" u="none" strike="noStrike" kern="0" cap="none" spc="0" normalizeH="0" baseline="0" noProof="0" dirty="0">
                <a:ln>
                  <a:noFill/>
                </a:ln>
                <a:solidFill>
                  <a:srgbClr val="0B5394"/>
                </a:solidFill>
                <a:effectLst/>
                <a:uLnTx/>
                <a:uFillTx/>
                <a:latin typeface="Arial"/>
                <a:ea typeface="Arial"/>
                <a:cs typeface="Arial"/>
                <a:sym typeface="Arial"/>
              </a:rPr>
              <a:t>Major Opportunities/Projects</a:t>
            </a:r>
          </a:p>
        </p:txBody>
      </p:sp>
      <p:sp>
        <p:nvSpPr>
          <p:cNvPr id="111" name="Google Shape;111;p18"/>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fld id="{00000000-1234-1234-1234-123412341234}" type="slidenum">
              <a:rPr lang="en-US"/>
              <a:t>6</a:t>
            </a:fld>
            <a:endParaRPr/>
          </a:p>
        </p:txBody>
      </p:sp>
      <p:sp>
        <p:nvSpPr>
          <p:cNvPr id="112" name="Google Shape;112;p18"/>
          <p:cNvSpPr txBox="1"/>
          <p:nvPr/>
        </p:nvSpPr>
        <p:spPr>
          <a:xfrm>
            <a:off x="159671" y="918013"/>
            <a:ext cx="8815200" cy="36633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1400" b="1" i="0" u="sng" strike="noStrike" cap="none">
                <a:solidFill>
                  <a:srgbClr val="0B5394"/>
                </a:solidFill>
                <a:latin typeface="Arial"/>
                <a:ea typeface="Arial"/>
                <a:cs typeface="Arial"/>
                <a:sym typeface="Arial"/>
              </a:rPr>
              <a:t>Storm-Water Regulatory Compliance Management Support Services And Reporting- Multiple locations</a:t>
            </a:r>
            <a:endParaRPr>
              <a:solidFill>
                <a:srgbClr val="0B5394"/>
              </a:solidFill>
            </a:endParaRPr>
          </a:p>
          <a:p>
            <a:pPr marL="0" marR="0" lvl="0" indent="0" algn="ctr" rtl="0">
              <a:lnSpc>
                <a:spcPct val="100000"/>
              </a:lnSpc>
              <a:spcBef>
                <a:spcPts val="0"/>
              </a:spcBef>
              <a:spcAft>
                <a:spcPts val="0"/>
              </a:spcAft>
              <a:buNone/>
            </a:pPr>
            <a:endParaRPr sz="1200" b="0" i="0" u="none" strike="noStrike" cap="none">
              <a:solidFill>
                <a:srgbClr val="0B5394"/>
              </a:solidFill>
              <a:latin typeface="Arial"/>
              <a:ea typeface="Arial"/>
              <a:cs typeface="Arial"/>
              <a:sym typeface="Arial"/>
            </a:endParaRPr>
          </a:p>
          <a:p>
            <a:pPr marL="0" marR="0" lvl="0" indent="0" algn="l" rtl="0">
              <a:lnSpc>
                <a:spcPct val="100000"/>
              </a:lnSpc>
              <a:spcBef>
                <a:spcPts val="0"/>
              </a:spcBef>
              <a:spcAft>
                <a:spcPts val="0"/>
              </a:spcAft>
              <a:buNone/>
            </a:pPr>
            <a:r>
              <a:rPr lang="en-US" sz="1200" b="0" i="0" u="none" strike="noStrike" cap="none">
                <a:solidFill>
                  <a:srgbClr val="0B5394"/>
                </a:solidFill>
                <a:latin typeface="Arial"/>
                <a:ea typeface="Arial"/>
                <a:cs typeface="Arial"/>
                <a:sym typeface="Arial"/>
              </a:rPr>
              <a:t>General Services Administration (GSA) Public Building Services (PBS), NCR Region 11, is seeking potential sources capable of providing Stormwater Regulatory Compliance Management Support Services and Reporting located on Federal Grounds located in three jurisdictions (DC, MD, and VA). These services are to ensure that stormwater regulatory compliance and related reporting requirements are achieved. The Contractor is to furnish all labor, materials, tools, equipment and services necessary for and reasonably incidental to all applicable stormwater regulatory compliance support services specified within the following "Five Technical Areas":</a:t>
            </a:r>
            <a:endParaRPr>
              <a:solidFill>
                <a:srgbClr val="0B5394"/>
              </a:solidFill>
            </a:endParaRPr>
          </a:p>
          <a:p>
            <a:pPr marL="0" marR="0" lvl="0" indent="0" algn="ctr" rtl="0">
              <a:lnSpc>
                <a:spcPct val="100000"/>
              </a:lnSpc>
              <a:spcBef>
                <a:spcPts val="0"/>
              </a:spcBef>
              <a:spcAft>
                <a:spcPts val="0"/>
              </a:spcAft>
              <a:buNone/>
            </a:pPr>
            <a:endParaRPr sz="1200" b="0" i="0" u="none" strike="noStrike" cap="none">
              <a:solidFill>
                <a:srgbClr val="0B5394"/>
              </a:solidFill>
              <a:latin typeface="Arial"/>
              <a:ea typeface="Arial"/>
              <a:cs typeface="Arial"/>
              <a:sym typeface="Arial"/>
            </a:endParaRPr>
          </a:p>
          <a:p>
            <a:pPr marL="0" marR="0" lvl="0" indent="0" algn="l" rtl="0">
              <a:lnSpc>
                <a:spcPct val="100000"/>
              </a:lnSpc>
              <a:spcBef>
                <a:spcPts val="0"/>
              </a:spcBef>
              <a:spcAft>
                <a:spcPts val="0"/>
              </a:spcAft>
              <a:buNone/>
            </a:pPr>
            <a:r>
              <a:rPr lang="en-US" sz="1200" b="0" i="0" u="none" strike="noStrike" cap="none">
                <a:solidFill>
                  <a:srgbClr val="0B5394"/>
                </a:solidFill>
                <a:latin typeface="Arial"/>
                <a:ea typeface="Arial"/>
                <a:cs typeface="Arial"/>
                <a:sym typeface="Arial"/>
              </a:rPr>
              <a:t>1. MS4 Permit Compliance and Reporting</a:t>
            </a:r>
            <a:endParaRPr>
              <a:solidFill>
                <a:srgbClr val="0B5394"/>
              </a:solidFill>
            </a:endParaRPr>
          </a:p>
          <a:p>
            <a:pPr marL="0" marR="0" lvl="0" indent="0" algn="l" rtl="0">
              <a:lnSpc>
                <a:spcPct val="100000"/>
              </a:lnSpc>
              <a:spcBef>
                <a:spcPts val="0"/>
              </a:spcBef>
              <a:spcAft>
                <a:spcPts val="0"/>
              </a:spcAft>
              <a:buNone/>
            </a:pPr>
            <a:r>
              <a:rPr lang="en-US" sz="1200" b="0" i="0" u="none" strike="noStrike" cap="none">
                <a:solidFill>
                  <a:srgbClr val="0B5394"/>
                </a:solidFill>
                <a:latin typeface="Arial"/>
                <a:ea typeface="Arial"/>
                <a:cs typeface="Arial"/>
                <a:sym typeface="Arial"/>
              </a:rPr>
              <a:t>2. Chesapeake Bay Program Federal Compliance and Reporting</a:t>
            </a:r>
            <a:endParaRPr>
              <a:solidFill>
                <a:srgbClr val="0B5394"/>
              </a:solidFill>
            </a:endParaRPr>
          </a:p>
          <a:p>
            <a:pPr marL="0" marR="0" lvl="0" indent="0" algn="l" rtl="0">
              <a:lnSpc>
                <a:spcPct val="100000"/>
              </a:lnSpc>
              <a:spcBef>
                <a:spcPts val="0"/>
              </a:spcBef>
              <a:spcAft>
                <a:spcPts val="0"/>
              </a:spcAft>
              <a:buNone/>
            </a:pPr>
            <a:r>
              <a:rPr lang="en-US" sz="1200" b="0" i="0" u="none" strike="noStrike" cap="none">
                <a:solidFill>
                  <a:srgbClr val="0B5394"/>
                </a:solidFill>
                <a:latin typeface="Arial"/>
                <a:ea typeface="Arial"/>
                <a:cs typeface="Arial"/>
                <a:sym typeface="Arial"/>
              </a:rPr>
              <a:t>3. Stormwater Regulatory Requirements</a:t>
            </a:r>
            <a:endParaRPr>
              <a:solidFill>
                <a:srgbClr val="0B5394"/>
              </a:solidFill>
            </a:endParaRPr>
          </a:p>
          <a:p>
            <a:pPr marL="0" marR="0" lvl="0" indent="0" algn="l" rtl="0">
              <a:lnSpc>
                <a:spcPct val="100000"/>
              </a:lnSpc>
              <a:spcBef>
                <a:spcPts val="0"/>
              </a:spcBef>
              <a:spcAft>
                <a:spcPts val="0"/>
              </a:spcAft>
              <a:buNone/>
            </a:pPr>
            <a:r>
              <a:rPr lang="en-US" sz="1200" b="0" i="0" u="none" strike="noStrike" cap="none">
                <a:solidFill>
                  <a:srgbClr val="0B5394"/>
                </a:solidFill>
                <a:latin typeface="Arial"/>
                <a:ea typeface="Arial"/>
                <a:cs typeface="Arial"/>
                <a:sym typeface="Arial"/>
              </a:rPr>
              <a:t>4. GIS Mapping</a:t>
            </a:r>
            <a:endParaRPr>
              <a:solidFill>
                <a:srgbClr val="0B5394"/>
              </a:solidFill>
            </a:endParaRPr>
          </a:p>
          <a:p>
            <a:pPr marL="0" marR="0" lvl="0" indent="0" algn="l" rtl="0">
              <a:lnSpc>
                <a:spcPct val="100000"/>
              </a:lnSpc>
              <a:spcBef>
                <a:spcPts val="0"/>
              </a:spcBef>
              <a:spcAft>
                <a:spcPts val="0"/>
              </a:spcAft>
              <a:buNone/>
            </a:pPr>
            <a:r>
              <a:rPr lang="en-US" sz="1200" b="0" i="0" u="none" strike="noStrike" cap="none">
                <a:solidFill>
                  <a:srgbClr val="0B5394"/>
                </a:solidFill>
                <a:latin typeface="Arial"/>
                <a:ea typeface="Arial"/>
                <a:cs typeface="Arial"/>
                <a:sym typeface="Arial"/>
              </a:rPr>
              <a:t>5. Stormwater Management BMPs and Drainage Infrastructure Inspections</a:t>
            </a:r>
            <a:endParaRPr>
              <a:solidFill>
                <a:srgbClr val="0B5394"/>
              </a:solidFill>
            </a:endParaRPr>
          </a:p>
          <a:p>
            <a:pPr marL="0" marR="0" lvl="0" indent="0" algn="l" rtl="0">
              <a:lnSpc>
                <a:spcPct val="100000"/>
              </a:lnSpc>
              <a:spcBef>
                <a:spcPts val="0"/>
              </a:spcBef>
              <a:spcAft>
                <a:spcPts val="0"/>
              </a:spcAft>
              <a:buNone/>
            </a:pPr>
            <a:endParaRPr sz="1200" b="0" i="0" u="none" strike="noStrike" cap="none">
              <a:solidFill>
                <a:srgbClr val="224B4F"/>
              </a:solidFill>
              <a:latin typeface="Arial"/>
              <a:ea typeface="Arial"/>
              <a:cs typeface="Arial"/>
              <a:sym typeface="Arial"/>
            </a:endParaRPr>
          </a:p>
          <a:p>
            <a:pPr marL="0" marR="0" lvl="0" indent="0" algn="ctr" rtl="0">
              <a:lnSpc>
                <a:spcPct val="100000"/>
              </a:lnSpc>
              <a:spcBef>
                <a:spcPts val="0"/>
              </a:spcBef>
              <a:spcAft>
                <a:spcPts val="0"/>
              </a:spcAft>
              <a:buNone/>
            </a:pPr>
            <a:r>
              <a:rPr lang="en-US" sz="1200" b="0" i="0" u="none" strike="noStrike" cap="none">
                <a:solidFill>
                  <a:srgbClr val="0B5394"/>
                </a:solidFill>
                <a:latin typeface="Arial"/>
                <a:ea typeface="Arial"/>
                <a:cs typeface="Arial"/>
                <a:sym typeface="Arial"/>
              </a:rPr>
              <a:t>Anticipated RFP Issue Date: July 18, 2023</a:t>
            </a:r>
            <a:endParaRPr>
              <a:solidFill>
                <a:srgbClr val="0B5394"/>
              </a:solidFill>
            </a:endParaRPr>
          </a:p>
          <a:p>
            <a:pPr marL="0" marR="0" lvl="0" indent="0" algn="ctr" rtl="0">
              <a:lnSpc>
                <a:spcPct val="100000"/>
              </a:lnSpc>
              <a:spcBef>
                <a:spcPts val="0"/>
              </a:spcBef>
              <a:spcAft>
                <a:spcPts val="0"/>
              </a:spcAft>
              <a:buNone/>
            </a:pPr>
            <a:endParaRPr sz="1200" b="0" i="0" u="none" strike="noStrike" cap="none">
              <a:solidFill>
                <a:srgbClr val="0B5394"/>
              </a:solidFill>
              <a:latin typeface="Arial"/>
              <a:ea typeface="Arial"/>
              <a:cs typeface="Arial"/>
              <a:sym typeface="Arial"/>
            </a:endParaRPr>
          </a:p>
          <a:p>
            <a:pPr marL="0" marR="0" lvl="0" indent="0" algn="ctr" rtl="0">
              <a:lnSpc>
                <a:spcPct val="100000"/>
              </a:lnSpc>
              <a:spcBef>
                <a:spcPts val="0"/>
              </a:spcBef>
              <a:spcAft>
                <a:spcPts val="0"/>
              </a:spcAft>
              <a:buNone/>
            </a:pPr>
            <a:r>
              <a:rPr lang="en-US" sz="1200" b="0" i="0" u="none" strike="noStrike" cap="none">
                <a:solidFill>
                  <a:srgbClr val="0B5394"/>
                </a:solidFill>
                <a:latin typeface="Arial"/>
                <a:ea typeface="Arial"/>
                <a:cs typeface="Arial"/>
                <a:sym typeface="Arial"/>
              </a:rPr>
              <a:t>Anticipated Award Date: September  1, 2023</a:t>
            </a:r>
            <a:endParaRPr>
              <a:solidFill>
                <a:srgbClr val="0B5394"/>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9"/>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fld id="{00000000-1234-1234-1234-123412341234}" type="slidenum">
              <a:rPr lang="en-US"/>
              <a:t>7</a:t>
            </a:fld>
            <a:endParaRPr/>
          </a:p>
        </p:txBody>
      </p:sp>
      <p:pic>
        <p:nvPicPr>
          <p:cNvPr id="118" name="Google Shape;118;p19">
            <a:extLst>
              <a:ext uri="{C183D7F6-B498-43B3-948B-1728B52AA6E4}">
                <adec:decorative xmlns:adec="http://schemas.microsoft.com/office/drawing/2017/decorative" val="1"/>
              </a:ext>
            </a:extLst>
          </p:cNvPr>
          <p:cNvPicPr preferRelativeResize="0"/>
          <p:nvPr/>
        </p:nvPicPr>
        <p:blipFill rotWithShape="1">
          <a:blip r:embed="rId3">
            <a:alphaModFix/>
          </a:blip>
          <a:srcRect/>
          <a:stretch/>
        </p:blipFill>
        <p:spPr>
          <a:xfrm>
            <a:off x="536896" y="160734"/>
            <a:ext cx="7692704" cy="4203569"/>
          </a:xfrm>
          <a:prstGeom prst="rect">
            <a:avLst/>
          </a:prstGeom>
          <a:noFill/>
          <a:ln>
            <a:noFill/>
          </a:ln>
        </p:spPr>
      </p:pic>
      <p:sp>
        <p:nvSpPr>
          <p:cNvPr id="2" name="Title 1">
            <a:extLst>
              <a:ext uri="{FF2B5EF4-FFF2-40B4-BE49-F238E27FC236}">
                <a16:creationId xmlns:a16="http://schemas.microsoft.com/office/drawing/2014/main" id="{941564FD-F3CC-8A7C-35B1-9A64163EBFBB}"/>
              </a:ext>
            </a:extLst>
          </p:cNvPr>
          <p:cNvSpPr>
            <a:spLocks noGrp="1"/>
          </p:cNvSpPr>
          <p:nvPr>
            <p:ph type="title"/>
          </p:nvPr>
        </p:nvSpPr>
        <p:spPr>
          <a:xfrm>
            <a:off x="377504" y="4286250"/>
            <a:ext cx="8229600" cy="857250"/>
          </a:xfrm>
        </p:spPr>
        <p:txBody>
          <a:bodyPr spcFirstLastPara="1" wrap="square" lIns="91425" tIns="45700" rIns="91425" bIns="45700" anchor="b" anchorCtr="0">
            <a:noAutofit/>
          </a:bodyPr>
          <a:lstStyle/>
          <a:p>
            <a:r>
              <a:rPr lang="en-US" sz="1400" dirty="0">
                <a:solidFill>
                  <a:srgbClr val="FFC000"/>
                </a:solidFill>
              </a:rPr>
              <a:t>questions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0"/>
          <p:cNvSpPr>
            <a:spLocks noGrp="1"/>
          </p:cNvSpPr>
          <p:nvPr>
            <p:ph type="title" idx="4294967295"/>
          </p:nvPr>
        </p:nvSpPr>
        <p:spPr>
          <a:xfrm>
            <a:off x="681040" y="364379"/>
            <a:ext cx="7769225" cy="553634"/>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sz="2500" b="1" i="0" u="none" strike="noStrike" kern="0" cap="none" spc="0" normalizeH="0" baseline="0" noProof="0" dirty="0">
                <a:ln>
                  <a:noFill/>
                </a:ln>
                <a:solidFill>
                  <a:srgbClr val="0B5394"/>
                </a:solidFill>
                <a:effectLst/>
                <a:uLnTx/>
                <a:uFillTx/>
                <a:latin typeface="Arial"/>
                <a:ea typeface="Arial"/>
                <a:cs typeface="Arial"/>
                <a:sym typeface="Arial"/>
              </a:rPr>
              <a:t>Special Programs Division (SPD)</a:t>
            </a:r>
          </a:p>
        </p:txBody>
      </p:sp>
      <p:sp>
        <p:nvSpPr>
          <p:cNvPr id="126" name="Google Shape;126;p20"/>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fld id="{00000000-1234-1234-1234-123412341234}" type="slidenum">
              <a:rPr lang="en-US"/>
              <a:t>8</a:t>
            </a:fld>
            <a:endParaRPr/>
          </a:p>
        </p:txBody>
      </p:sp>
      <p:sp>
        <p:nvSpPr>
          <p:cNvPr id="127" name="Google Shape;127;p20"/>
          <p:cNvSpPr txBox="1"/>
          <p:nvPr/>
        </p:nvSpPr>
        <p:spPr>
          <a:xfrm>
            <a:off x="159671" y="918013"/>
            <a:ext cx="8815200" cy="36327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1400" i="0" u="sng" strike="noStrike" cap="none">
                <a:solidFill>
                  <a:srgbClr val="224B4F"/>
                </a:solidFill>
              </a:rPr>
              <a:t>Division Director - Sharron Bowie</a:t>
            </a:r>
            <a:endParaRPr/>
          </a:p>
          <a:p>
            <a:pPr marL="0" marR="0" lvl="0" indent="0" algn="ctr" rtl="0">
              <a:lnSpc>
                <a:spcPct val="100000"/>
              </a:lnSpc>
              <a:spcBef>
                <a:spcPts val="0"/>
              </a:spcBef>
              <a:spcAft>
                <a:spcPts val="0"/>
              </a:spcAft>
              <a:buNone/>
            </a:pPr>
            <a:endParaRPr sz="1200" b="0" i="0" u="sng" strike="noStrike" cap="none">
              <a:solidFill>
                <a:srgbClr val="224B4F"/>
              </a:solidFill>
              <a:latin typeface="Arial"/>
              <a:ea typeface="Arial"/>
              <a:cs typeface="Arial"/>
              <a:sym typeface="Arial"/>
            </a:endParaRPr>
          </a:p>
          <a:p>
            <a:pPr marL="0" marR="0" lvl="0" indent="0" algn="l" rtl="0">
              <a:lnSpc>
                <a:spcPct val="100000"/>
              </a:lnSpc>
              <a:spcBef>
                <a:spcPts val="0"/>
              </a:spcBef>
              <a:spcAft>
                <a:spcPts val="0"/>
              </a:spcAft>
              <a:buNone/>
            </a:pPr>
            <a:r>
              <a:rPr lang="en-US" sz="1200" b="0" i="0" u="none" strike="noStrike" cap="none">
                <a:solidFill>
                  <a:srgbClr val="0B5394"/>
                </a:solidFill>
                <a:latin typeface="Arial"/>
                <a:ea typeface="Arial"/>
                <a:cs typeface="Arial"/>
                <a:sym typeface="Arial"/>
              </a:rPr>
              <a:t>The Special Programs Division is responsible for special program areas such as all requirements within the White House complex, Food and Drug Administration (FDA), programmatic initiatives of significant importance to NCR and agency wide; manages all procurement actions in support of the Facilities Management and Services Programs (FMSP).  Additionally, this division provides acquisition support and guidance to the Office of Portfolio Management and the Customer Engagement (OPMCE) business line, the Office of Planning and Design Quality (OPDQ) related to the planning and procurement of specialty buildings and other professional services, as well as specialized services from Office of Design and Construction (ODC) both small and capital, and the Office of Facilities Management (OFM).  Potential acquisition needs include:  </a:t>
            </a:r>
            <a:endParaRPr>
              <a:solidFill>
                <a:srgbClr val="0B5394"/>
              </a:solidFill>
            </a:endParaRPr>
          </a:p>
          <a:p>
            <a:pPr marL="0" marR="0" lvl="0" indent="0" algn="ctr" rtl="0">
              <a:lnSpc>
                <a:spcPct val="100000"/>
              </a:lnSpc>
              <a:spcBef>
                <a:spcPts val="0"/>
              </a:spcBef>
              <a:spcAft>
                <a:spcPts val="0"/>
              </a:spcAft>
              <a:buNone/>
            </a:pPr>
            <a:endParaRPr sz="1200" b="0" i="0" u="none" strike="noStrike" cap="none">
              <a:solidFill>
                <a:srgbClr val="0B5394"/>
              </a:solidFill>
              <a:latin typeface="Arial"/>
              <a:ea typeface="Arial"/>
              <a:cs typeface="Arial"/>
              <a:sym typeface="Arial"/>
            </a:endParaRPr>
          </a:p>
          <a:p>
            <a:pPr marL="171450" marR="0" lvl="0" indent="-171450" algn="l" rtl="0">
              <a:lnSpc>
                <a:spcPct val="100000"/>
              </a:lnSpc>
              <a:spcBef>
                <a:spcPts val="0"/>
              </a:spcBef>
              <a:spcAft>
                <a:spcPts val="0"/>
              </a:spcAft>
              <a:buClr>
                <a:srgbClr val="0B5394"/>
              </a:buClr>
              <a:buSzPts val="1200"/>
              <a:buFont typeface="Arial"/>
              <a:buChar char="•"/>
            </a:pPr>
            <a:r>
              <a:rPr lang="en-US" sz="1200" b="0" i="0" u="none" strike="noStrike" cap="none">
                <a:solidFill>
                  <a:srgbClr val="0B5394"/>
                </a:solidFill>
                <a:latin typeface="Arial"/>
                <a:ea typeface="Arial"/>
                <a:cs typeface="Arial"/>
                <a:sym typeface="Arial"/>
              </a:rPr>
              <a:t>Professional services such as management/mission support, fire and life safety programs, program of requirements (PORs), art conservation, technical studies, appraisals, environmental services, consulting services, move coordination services, special testing, building automation systems (BAS) and regional operation centers (ROC) services</a:t>
            </a:r>
            <a:endParaRPr>
              <a:solidFill>
                <a:srgbClr val="0B5394"/>
              </a:solidFill>
            </a:endParaRPr>
          </a:p>
          <a:p>
            <a:pPr marL="171450" marR="0" lvl="0" indent="-95250" algn="l" rtl="0">
              <a:lnSpc>
                <a:spcPct val="100000"/>
              </a:lnSpc>
              <a:spcBef>
                <a:spcPts val="0"/>
              </a:spcBef>
              <a:spcAft>
                <a:spcPts val="0"/>
              </a:spcAft>
              <a:buClr>
                <a:srgbClr val="000000"/>
              </a:buClr>
              <a:buSzPts val="1200"/>
              <a:buFont typeface="Arial"/>
              <a:buNone/>
            </a:pPr>
            <a:endParaRPr sz="1200" b="0" i="0" u="none" strike="noStrike" cap="none">
              <a:solidFill>
                <a:srgbClr val="0B5394"/>
              </a:solidFill>
              <a:latin typeface="Arial"/>
              <a:ea typeface="Arial"/>
              <a:cs typeface="Arial"/>
              <a:sym typeface="Arial"/>
            </a:endParaRPr>
          </a:p>
          <a:p>
            <a:pPr marL="171450" marR="0" lvl="0" indent="-171450" algn="l" rtl="0">
              <a:lnSpc>
                <a:spcPct val="100000"/>
              </a:lnSpc>
              <a:spcBef>
                <a:spcPts val="0"/>
              </a:spcBef>
              <a:spcAft>
                <a:spcPts val="0"/>
              </a:spcAft>
              <a:buClr>
                <a:srgbClr val="0B5394"/>
              </a:buClr>
              <a:buSzPts val="1200"/>
              <a:buFont typeface="Arial"/>
              <a:buChar char="•"/>
            </a:pPr>
            <a:r>
              <a:rPr lang="en-US" sz="1200" b="0" i="0" u="none" strike="noStrike" cap="none">
                <a:solidFill>
                  <a:srgbClr val="0B5394"/>
                </a:solidFill>
                <a:latin typeface="Arial"/>
                <a:ea typeface="Arial"/>
                <a:cs typeface="Arial"/>
                <a:sym typeface="Arial"/>
              </a:rPr>
              <a:t>Procuring and administering contracts for concessions </a:t>
            </a:r>
            <a:endParaRPr>
              <a:solidFill>
                <a:srgbClr val="0B5394"/>
              </a:solidFill>
            </a:endParaRPr>
          </a:p>
          <a:p>
            <a:pPr marL="171450" marR="0" lvl="0" indent="-95250" algn="l" rtl="0">
              <a:lnSpc>
                <a:spcPct val="100000"/>
              </a:lnSpc>
              <a:spcBef>
                <a:spcPts val="0"/>
              </a:spcBef>
              <a:spcAft>
                <a:spcPts val="0"/>
              </a:spcAft>
              <a:buClr>
                <a:srgbClr val="000000"/>
              </a:buClr>
              <a:buSzPts val="1200"/>
              <a:buFont typeface="Arial"/>
              <a:buNone/>
            </a:pPr>
            <a:endParaRPr sz="1200" b="0" i="0" u="none" strike="noStrike" cap="none">
              <a:solidFill>
                <a:srgbClr val="0B5394"/>
              </a:solidFill>
              <a:latin typeface="Arial"/>
              <a:ea typeface="Arial"/>
              <a:cs typeface="Arial"/>
              <a:sym typeface="Arial"/>
            </a:endParaRPr>
          </a:p>
          <a:p>
            <a:pPr marL="171450" marR="0" lvl="0" indent="-171450" algn="l" rtl="0">
              <a:lnSpc>
                <a:spcPct val="100000"/>
              </a:lnSpc>
              <a:spcBef>
                <a:spcPts val="0"/>
              </a:spcBef>
              <a:spcAft>
                <a:spcPts val="0"/>
              </a:spcAft>
              <a:buClr>
                <a:srgbClr val="0B5394"/>
              </a:buClr>
              <a:buSzPts val="1200"/>
              <a:buFont typeface="Arial"/>
              <a:buChar char="•"/>
            </a:pPr>
            <a:r>
              <a:rPr lang="en-US" sz="1200" b="0" i="0" u="none" strike="noStrike" cap="none">
                <a:solidFill>
                  <a:srgbClr val="0B5394"/>
                </a:solidFill>
                <a:latin typeface="Arial"/>
                <a:ea typeface="Arial"/>
                <a:cs typeface="Arial"/>
                <a:sym typeface="Arial"/>
              </a:rPr>
              <a:t>Furniture requirements in support of tenant build-outs, space planning</a:t>
            </a:r>
            <a:endParaRPr>
              <a:solidFill>
                <a:srgbClr val="0B5394"/>
              </a:solidFill>
            </a:endParaRPr>
          </a:p>
          <a:p>
            <a:pPr marL="171450" marR="0" lvl="0" indent="-95250" algn="l" rtl="0">
              <a:lnSpc>
                <a:spcPct val="100000"/>
              </a:lnSpc>
              <a:spcBef>
                <a:spcPts val="0"/>
              </a:spcBef>
              <a:spcAft>
                <a:spcPts val="0"/>
              </a:spcAft>
              <a:buClr>
                <a:srgbClr val="000000"/>
              </a:buClr>
              <a:buSzPts val="1200"/>
              <a:buFont typeface="Arial"/>
              <a:buNone/>
            </a:pPr>
            <a:endParaRPr sz="1200" b="0" i="0" u="none" strike="noStrike" cap="none">
              <a:solidFill>
                <a:srgbClr val="0B5394"/>
              </a:solidFill>
              <a:latin typeface="Arial"/>
              <a:ea typeface="Arial"/>
              <a:cs typeface="Arial"/>
              <a:sym typeface="Arial"/>
            </a:endParaRPr>
          </a:p>
          <a:p>
            <a:pPr marL="171450" marR="0" lvl="0" indent="-171450" algn="l" rtl="0">
              <a:lnSpc>
                <a:spcPct val="100000"/>
              </a:lnSpc>
              <a:spcBef>
                <a:spcPts val="0"/>
              </a:spcBef>
              <a:spcAft>
                <a:spcPts val="0"/>
              </a:spcAft>
              <a:buClr>
                <a:srgbClr val="0B5394"/>
              </a:buClr>
              <a:buSzPts val="1200"/>
              <a:buFont typeface="Arial"/>
              <a:buChar char="•"/>
            </a:pPr>
            <a:r>
              <a:rPr lang="en-US" sz="1200" b="0" i="0" u="none" strike="noStrike" cap="none">
                <a:solidFill>
                  <a:srgbClr val="0B5394"/>
                </a:solidFill>
                <a:latin typeface="Arial"/>
                <a:ea typeface="Arial"/>
                <a:cs typeface="Arial"/>
                <a:sym typeface="Arial"/>
              </a:rPr>
              <a:t>Renovations, Repairs and Designs (Construction)</a:t>
            </a:r>
            <a:endParaRPr>
              <a:solidFill>
                <a:srgbClr val="0B5394"/>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1"/>
          <p:cNvSpPr txBox="1">
            <a:spLocks noGrp="1"/>
          </p:cNvSpPr>
          <p:nvPr>
            <p:ph type="title"/>
          </p:nvPr>
        </p:nvSpPr>
        <p:spPr>
          <a:xfrm>
            <a:off x="457200" y="205978"/>
            <a:ext cx="8229600" cy="616143"/>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SzPts val="1400"/>
              <a:buNone/>
            </a:pPr>
            <a:r>
              <a:rPr lang="en-US" sz="2500" b="1" i="0" u="none" strike="noStrike" cap="none">
                <a:solidFill>
                  <a:srgbClr val="0B5394"/>
                </a:solidFill>
              </a:rPr>
              <a:t>Major Opportunities/Projects</a:t>
            </a:r>
            <a:br>
              <a:rPr lang="en-US" sz="3200" b="1" i="0" u="none" strike="noStrike" cap="none">
                <a:solidFill>
                  <a:srgbClr val="7F7F7F"/>
                </a:solidFill>
              </a:rPr>
            </a:br>
            <a:endParaRPr b="1"/>
          </a:p>
        </p:txBody>
      </p:sp>
      <p:sp>
        <p:nvSpPr>
          <p:cNvPr id="133" name="Google Shape;133;p21"/>
          <p:cNvSpPr txBox="1">
            <a:spLocks noGrp="1"/>
          </p:cNvSpPr>
          <p:nvPr>
            <p:ph type="body" idx="1"/>
          </p:nvPr>
        </p:nvSpPr>
        <p:spPr>
          <a:xfrm>
            <a:off x="457200" y="822120"/>
            <a:ext cx="8229600" cy="3632433"/>
          </a:xfrm>
          <a:prstGeom prst="rect">
            <a:avLst/>
          </a:prstGeom>
          <a:noFill/>
          <a:ln>
            <a:noFill/>
          </a:ln>
        </p:spPr>
        <p:txBody>
          <a:bodyPr spcFirstLastPara="1" wrap="square" lIns="91425" tIns="45700" rIns="91425" bIns="45700" anchor="t" anchorCtr="0">
            <a:noAutofit/>
          </a:bodyPr>
          <a:lstStyle/>
          <a:p>
            <a:pPr marL="101600" lvl="0" indent="0" algn="ctr" rtl="0">
              <a:lnSpc>
                <a:spcPct val="100000"/>
              </a:lnSpc>
              <a:spcBef>
                <a:spcPts val="400"/>
              </a:spcBef>
              <a:spcAft>
                <a:spcPts val="0"/>
              </a:spcAft>
              <a:buSzPts val="2000"/>
              <a:buNone/>
            </a:pPr>
            <a:r>
              <a:rPr lang="en-US" sz="1050" b="1" u="sng">
                <a:solidFill>
                  <a:srgbClr val="0B5394"/>
                </a:solidFill>
              </a:rPr>
              <a:t>Nationwide Unified User Interface(UUI) Project</a:t>
            </a:r>
            <a:endParaRPr>
              <a:solidFill>
                <a:srgbClr val="0B5394"/>
              </a:solidFill>
            </a:endParaRPr>
          </a:p>
          <a:p>
            <a:pPr marL="457200" marR="0" lvl="0" indent="-228600" algn="l" rtl="0">
              <a:lnSpc>
                <a:spcPct val="100000"/>
              </a:lnSpc>
              <a:spcBef>
                <a:spcPts val="400"/>
              </a:spcBef>
              <a:spcAft>
                <a:spcPts val="0"/>
              </a:spcAft>
              <a:buClr>
                <a:schemeClr val="dk1"/>
              </a:buClr>
              <a:buSzPts val="2000"/>
              <a:buFont typeface="Arial"/>
              <a:buNone/>
            </a:pPr>
            <a:endParaRPr sz="900">
              <a:solidFill>
                <a:srgbClr val="0B5394"/>
              </a:solidFill>
            </a:endParaRPr>
          </a:p>
          <a:p>
            <a:pPr marL="101600" lvl="0" indent="0" algn="l" rtl="0">
              <a:lnSpc>
                <a:spcPct val="100000"/>
              </a:lnSpc>
              <a:spcBef>
                <a:spcPts val="400"/>
              </a:spcBef>
              <a:spcAft>
                <a:spcPts val="0"/>
              </a:spcAft>
              <a:buSzPts val="2000"/>
              <a:buNone/>
            </a:pPr>
            <a:r>
              <a:rPr lang="en-US" sz="900">
                <a:solidFill>
                  <a:srgbClr val="0B5394"/>
                </a:solidFill>
              </a:rPr>
              <a:t>Unified User Interface will be an upcoming requirement in FY24 to further enhance GSA’s Smart Building Strategic goal to improve the way Federal Agencies buy, build, and use technology  - AND - to improve the efficiency which we deliver all programs through improved talent, processes, and tools.</a:t>
            </a:r>
            <a:endParaRPr sz="900">
              <a:solidFill>
                <a:srgbClr val="0B5394"/>
              </a:solidFill>
            </a:endParaRPr>
          </a:p>
          <a:p>
            <a:pPr marL="457200" marR="0" lvl="0" indent="-228600" algn="l" rtl="0">
              <a:lnSpc>
                <a:spcPct val="100000"/>
              </a:lnSpc>
              <a:spcBef>
                <a:spcPts val="400"/>
              </a:spcBef>
              <a:spcAft>
                <a:spcPts val="0"/>
              </a:spcAft>
              <a:buClr>
                <a:schemeClr val="dk1"/>
              </a:buClr>
              <a:buSzPts val="2000"/>
              <a:buFont typeface="Arial"/>
              <a:buNone/>
            </a:pPr>
            <a:endParaRPr sz="900">
              <a:solidFill>
                <a:srgbClr val="0B5394"/>
              </a:solidFill>
            </a:endParaRPr>
          </a:p>
          <a:p>
            <a:pPr marL="457200" marR="0" lvl="0" indent="-285750" algn="l" rtl="0">
              <a:lnSpc>
                <a:spcPct val="100000"/>
              </a:lnSpc>
              <a:spcBef>
                <a:spcPts val="400"/>
              </a:spcBef>
              <a:spcAft>
                <a:spcPts val="0"/>
              </a:spcAft>
              <a:buClr>
                <a:srgbClr val="0B5394"/>
              </a:buClr>
              <a:buSzPts val="900"/>
              <a:buFont typeface="Arial"/>
              <a:buChar char="•"/>
            </a:pPr>
            <a:r>
              <a:rPr lang="en-US" sz="900">
                <a:solidFill>
                  <a:srgbClr val="0B5394"/>
                </a:solidFill>
              </a:rPr>
              <a:t>NAICS 541513 (Computer Facilities Management Services)</a:t>
            </a:r>
            <a:endParaRPr sz="900">
              <a:solidFill>
                <a:srgbClr val="0B5394"/>
              </a:solidFill>
            </a:endParaRPr>
          </a:p>
          <a:p>
            <a:pPr marL="457200" marR="0" lvl="0" indent="-285750" algn="l" rtl="0">
              <a:lnSpc>
                <a:spcPct val="100000"/>
              </a:lnSpc>
              <a:spcBef>
                <a:spcPts val="400"/>
              </a:spcBef>
              <a:spcAft>
                <a:spcPts val="0"/>
              </a:spcAft>
              <a:buClr>
                <a:srgbClr val="0B5394"/>
              </a:buClr>
              <a:buSzPts val="900"/>
              <a:buFont typeface="Arial"/>
              <a:buChar char="•"/>
            </a:pPr>
            <a:r>
              <a:rPr lang="en-US" sz="900">
                <a:solidFill>
                  <a:srgbClr val="0B5394"/>
                </a:solidFill>
              </a:rPr>
              <a:t>Upcoming Milestones </a:t>
            </a:r>
            <a:endParaRPr sz="900">
              <a:solidFill>
                <a:srgbClr val="0B5394"/>
              </a:solidFill>
            </a:endParaRPr>
          </a:p>
          <a:p>
            <a:pPr marL="101600" lvl="0" indent="0" algn="l" rtl="0">
              <a:lnSpc>
                <a:spcPct val="100000"/>
              </a:lnSpc>
              <a:spcBef>
                <a:spcPts val="400"/>
              </a:spcBef>
              <a:spcAft>
                <a:spcPts val="0"/>
              </a:spcAft>
              <a:buSzPts val="2000"/>
              <a:buNone/>
            </a:pPr>
            <a:endParaRPr sz="900">
              <a:solidFill>
                <a:srgbClr val="0B5394"/>
              </a:solidFill>
            </a:endParaRPr>
          </a:p>
          <a:p>
            <a:pPr marL="914400" lvl="1" indent="-285750" algn="l" rtl="0">
              <a:lnSpc>
                <a:spcPct val="100000"/>
              </a:lnSpc>
              <a:spcBef>
                <a:spcPts val="400"/>
              </a:spcBef>
              <a:spcAft>
                <a:spcPts val="0"/>
              </a:spcAft>
              <a:buClr>
                <a:srgbClr val="0B5394"/>
              </a:buClr>
              <a:buSzPts val="900"/>
              <a:buChar char="–"/>
            </a:pPr>
            <a:r>
              <a:rPr lang="en-US" sz="900">
                <a:solidFill>
                  <a:srgbClr val="0B5394"/>
                </a:solidFill>
              </a:rPr>
              <a:t>10 July 2023 - SAM.GOV - “RFI - Unified User Interface (UUI) Request for Information” https://sam.gov/opp/93a2e15711c44ffbaf16732474e3453d/view </a:t>
            </a:r>
            <a:endParaRPr sz="900">
              <a:solidFill>
                <a:srgbClr val="0B5394"/>
              </a:solidFill>
            </a:endParaRPr>
          </a:p>
          <a:p>
            <a:pPr marL="914400" lvl="1" indent="-285750" algn="l" rtl="0">
              <a:lnSpc>
                <a:spcPct val="100000"/>
              </a:lnSpc>
              <a:spcBef>
                <a:spcPts val="400"/>
              </a:spcBef>
              <a:spcAft>
                <a:spcPts val="0"/>
              </a:spcAft>
              <a:buClr>
                <a:srgbClr val="0B5394"/>
              </a:buClr>
              <a:buSzPts val="900"/>
              <a:buChar char="–"/>
            </a:pPr>
            <a:r>
              <a:rPr lang="en-US" sz="900">
                <a:solidFill>
                  <a:srgbClr val="0B5394"/>
                </a:solidFill>
              </a:rPr>
              <a:t>FY23/QTR4 - PR package completed</a:t>
            </a:r>
            <a:endParaRPr sz="900">
              <a:solidFill>
                <a:srgbClr val="0B5394"/>
              </a:solidFill>
            </a:endParaRPr>
          </a:p>
          <a:p>
            <a:pPr marL="914400" lvl="1" indent="-285750" algn="l" rtl="0">
              <a:lnSpc>
                <a:spcPct val="100000"/>
              </a:lnSpc>
              <a:spcBef>
                <a:spcPts val="400"/>
              </a:spcBef>
              <a:spcAft>
                <a:spcPts val="0"/>
              </a:spcAft>
              <a:buClr>
                <a:srgbClr val="0B5394"/>
              </a:buClr>
              <a:buSzPts val="900"/>
              <a:buChar char="–"/>
            </a:pPr>
            <a:r>
              <a:rPr lang="en-US" sz="900">
                <a:solidFill>
                  <a:srgbClr val="0B5394"/>
                </a:solidFill>
              </a:rPr>
              <a:t>FY24/QTR1 - Solicitation docs &amp; approvals completed</a:t>
            </a:r>
            <a:endParaRPr sz="900">
              <a:solidFill>
                <a:srgbClr val="0B5394"/>
              </a:solidFill>
            </a:endParaRPr>
          </a:p>
          <a:p>
            <a:pPr marL="914400" lvl="1" indent="-285750" algn="l" rtl="0">
              <a:lnSpc>
                <a:spcPct val="100000"/>
              </a:lnSpc>
              <a:spcBef>
                <a:spcPts val="400"/>
              </a:spcBef>
              <a:spcAft>
                <a:spcPts val="0"/>
              </a:spcAft>
              <a:buClr>
                <a:srgbClr val="0B5394"/>
              </a:buClr>
              <a:buSzPts val="900"/>
              <a:buChar char="–"/>
            </a:pPr>
            <a:r>
              <a:rPr lang="en-US" sz="900">
                <a:solidFill>
                  <a:srgbClr val="0B5394"/>
                </a:solidFill>
              </a:rPr>
              <a:t>FY24/QTR2 - SOO-based Solicitation released</a:t>
            </a:r>
            <a:endParaRPr sz="900">
              <a:solidFill>
                <a:srgbClr val="0B5394"/>
              </a:solidFill>
            </a:endParaRPr>
          </a:p>
          <a:p>
            <a:pPr marL="914400" lvl="1" indent="-285750" algn="l" rtl="0">
              <a:lnSpc>
                <a:spcPct val="100000"/>
              </a:lnSpc>
              <a:spcBef>
                <a:spcPts val="400"/>
              </a:spcBef>
              <a:spcAft>
                <a:spcPts val="0"/>
              </a:spcAft>
              <a:buClr>
                <a:srgbClr val="0B5394"/>
              </a:buClr>
              <a:buSzPts val="900"/>
              <a:buChar char="–"/>
            </a:pPr>
            <a:r>
              <a:rPr lang="en-US" sz="900">
                <a:solidFill>
                  <a:srgbClr val="0B5394"/>
                </a:solidFill>
              </a:rPr>
              <a:t>FY24/QTR3 - Evaluations and negotiations completed - AWARD</a:t>
            </a:r>
            <a:endParaRPr sz="900">
              <a:solidFill>
                <a:srgbClr val="0B5394"/>
              </a:solidFill>
            </a:endParaRPr>
          </a:p>
          <a:p>
            <a:pPr marL="101600" lvl="0" indent="0" algn="l" rtl="0">
              <a:lnSpc>
                <a:spcPct val="100000"/>
              </a:lnSpc>
              <a:spcBef>
                <a:spcPts val="400"/>
              </a:spcBef>
              <a:spcAft>
                <a:spcPts val="0"/>
              </a:spcAft>
              <a:buSzPts val="2000"/>
              <a:buNone/>
            </a:pPr>
            <a:endParaRPr sz="900">
              <a:solidFill>
                <a:srgbClr val="0B5394"/>
              </a:solidFill>
            </a:endParaRPr>
          </a:p>
          <a:p>
            <a:pPr marL="101600" lvl="0" indent="0" algn="l" rtl="0">
              <a:lnSpc>
                <a:spcPct val="100000"/>
              </a:lnSpc>
              <a:spcBef>
                <a:spcPts val="400"/>
              </a:spcBef>
              <a:spcAft>
                <a:spcPts val="0"/>
              </a:spcAft>
              <a:buSzPts val="2000"/>
              <a:buNone/>
            </a:pPr>
            <a:endParaRPr sz="900">
              <a:solidFill>
                <a:srgbClr val="0B5394"/>
              </a:solidFill>
            </a:endParaRPr>
          </a:p>
          <a:p>
            <a:pPr marL="457200" marR="0" lvl="0" indent="-285750" algn="l" rtl="0">
              <a:lnSpc>
                <a:spcPct val="100000"/>
              </a:lnSpc>
              <a:spcBef>
                <a:spcPts val="400"/>
              </a:spcBef>
              <a:spcAft>
                <a:spcPts val="0"/>
              </a:spcAft>
              <a:buClr>
                <a:srgbClr val="0B5394"/>
              </a:buClr>
              <a:buSzPts val="900"/>
              <a:buFont typeface="Arial"/>
              <a:buChar char="•"/>
            </a:pPr>
            <a:r>
              <a:rPr lang="en-US" sz="900">
                <a:solidFill>
                  <a:srgbClr val="0B5394"/>
                </a:solidFill>
              </a:rPr>
              <a:t>WOW factor - this interface will allow building operators to have a single, secure system that gives them a consolidated look at multiple business systems in one glance.</a:t>
            </a:r>
            <a:endParaRPr sz="900">
              <a:solidFill>
                <a:srgbClr val="0B5394"/>
              </a:solidFill>
            </a:endParaRPr>
          </a:p>
          <a:p>
            <a:pPr marL="457200" marR="0" lvl="0" indent="-285750" algn="l" rtl="0">
              <a:lnSpc>
                <a:spcPct val="100000"/>
              </a:lnSpc>
              <a:spcBef>
                <a:spcPts val="400"/>
              </a:spcBef>
              <a:spcAft>
                <a:spcPts val="0"/>
              </a:spcAft>
              <a:buClr>
                <a:srgbClr val="0B5394"/>
              </a:buClr>
              <a:buSzPts val="900"/>
              <a:buFont typeface="Arial"/>
              <a:buChar char="•"/>
            </a:pPr>
            <a:r>
              <a:rPr lang="en-US" sz="900">
                <a:solidFill>
                  <a:srgbClr val="0B5394"/>
                </a:solidFill>
              </a:rPr>
              <a:t>Example: a building manager will be able to log in to this interface in the morning and see and operate everything from alarms to HVAC. The systems themselves will not change but the ability to see and access them easily will be transformed</a:t>
            </a:r>
            <a:endParaRPr sz="900">
              <a:solidFill>
                <a:srgbClr val="0B5394"/>
              </a:solidFill>
            </a:endParaRPr>
          </a:p>
          <a:p>
            <a:pPr marL="457200" marR="0" lvl="0" indent="-228600" algn="l" rtl="0">
              <a:lnSpc>
                <a:spcPct val="100000"/>
              </a:lnSpc>
              <a:spcBef>
                <a:spcPts val="400"/>
              </a:spcBef>
              <a:spcAft>
                <a:spcPts val="0"/>
              </a:spcAft>
              <a:buClr>
                <a:schemeClr val="dk1"/>
              </a:buClr>
              <a:buSzPts val="2000"/>
              <a:buFont typeface="Arial"/>
              <a:buNone/>
            </a:pPr>
            <a:endParaRPr/>
          </a:p>
        </p:txBody>
      </p:sp>
      <p:sp>
        <p:nvSpPr>
          <p:cNvPr id="134" name="Google Shape;134;p21"/>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r>
              <a:rPr lang="en-US"/>
              <a:t>2</a:t>
            </a:r>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1841</Words>
  <Application>Microsoft Office PowerPoint</Application>
  <PresentationFormat>On-screen Show (16:9)</PresentationFormat>
  <Paragraphs>161</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Noto Sans Symbols</vt:lpstr>
      <vt:lpstr>Arial</vt:lpstr>
      <vt:lpstr>Arial Black</vt:lpstr>
      <vt:lpstr>Blank Presentation</vt:lpstr>
      <vt:lpstr>     Major Opportunities &amp; Projects National Capital Region (NCR) Office of Acquisition   </vt:lpstr>
      <vt:lpstr>Agenda</vt:lpstr>
      <vt:lpstr>Who We Are</vt:lpstr>
      <vt:lpstr>Building Services Division (BSD)</vt:lpstr>
      <vt:lpstr>Major Opportunities/Projects</vt:lpstr>
      <vt:lpstr>Major Opportunities/Projects</vt:lpstr>
      <vt:lpstr>questions</vt:lpstr>
      <vt:lpstr>Special Programs Division (SPD)</vt:lpstr>
      <vt:lpstr>Major Opportunities/Projects </vt:lpstr>
      <vt:lpstr>Major Opportunities/Projects </vt:lpstr>
      <vt:lpstr>questions</vt:lpstr>
      <vt:lpstr>Construction Services Division (CSD)</vt:lpstr>
      <vt:lpstr>Major Opportunities/Projects</vt:lpstr>
      <vt:lpstr>Major Opportunities/Projects</vt:lpstr>
      <vt:lpstr>Major Opportunities/Projects</vt:lpstr>
      <vt:lpstr>questions</vt:lpstr>
      <vt:lpstr>GSA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Major Opportunities &amp; Projects National Capital Region (NCR) Office of Acquisition   </dc:title>
  <dc:creator>YolandaGJohnson</dc:creator>
  <cp:lastModifiedBy>YolandaGJohnson</cp:lastModifiedBy>
  <cp:revision>1</cp:revision>
  <dcterms:modified xsi:type="dcterms:W3CDTF">2023-08-15T16:59:00Z</dcterms:modified>
</cp:coreProperties>
</file>