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Public Sans" panose="020B060402020202020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142" d="100"/>
          <a:sy n="142" d="100"/>
        </p:scale>
        <p:origin x="714" y="126"/>
      </p:cViewPr>
      <p:guideLst>
        <p:guide orient="horz" pos="756"/>
        <p:guide pos="5328"/>
        <p:guide orient="horz" pos="606"/>
        <p:guide orient="horz" pos="5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7" name="Google Shape;16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2" name="Google Shape;1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7" name="Google Shape;1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6" name="Google Shape;206;p1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4" name="Google Shape;21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8" name="Google Shape;2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1" name="Google Shape;24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0" name="Google Shape;2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9" name="Google Shape;25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8" name="Google Shape;26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7" name="Google Shape;27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6" name="Google Shape;28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3" name="Google Shape;29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0" name="Google Shape;30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7" name="Google Shape;30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rotWithShape="1">
          <a:blip r:embed="rId14">
            <a:alphaModFix/>
          </a:blip>
          <a:src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sa.gov/cs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rfi@research.gsa.gov" TargetMode="External"/><Relationship Id="rId4" Type="http://schemas.openxmlformats.org/officeDocument/2006/relationships/hyperlink" Target="http://www.gsa.gov/mra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gsa.gov/Event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1" i="0" u="none" strike="noStrike" cap="none">
                <a:solidFill>
                  <a:schemeClr val="lt2"/>
                </a:solidFill>
                <a:latin typeface="Arial"/>
                <a:ea typeface="Arial"/>
                <a:cs typeface="Arial"/>
                <a:sym typeface="Arial"/>
              </a:rPr>
              <a:t>U.S. General Services Administration</a:t>
            </a:r>
            <a:endParaRPr sz="1400" b="0" i="0" u="none" strike="noStrike" cap="none">
              <a:solidFill>
                <a:schemeClr val="dk1"/>
              </a:solidFill>
              <a:latin typeface="Arial"/>
              <a:ea typeface="Arial"/>
              <a:cs typeface="Arial"/>
              <a:sym typeface="Arial"/>
            </a:endParaRPr>
          </a:p>
        </p:txBody>
      </p:sp>
      <p:pic>
        <p:nvPicPr>
          <p:cNvPr id="71" name="Google Shape;71;p14" descr="Image of a storefront with the words Small Business Works in a circle.&#10;"/>
          <p:cNvPicPr preferRelativeResize="0"/>
          <p:nvPr/>
        </p:nvPicPr>
        <p:blipFill rotWithShape="1">
          <a:blip r:embed="rId3">
            <a:alphaModFix/>
          </a:blip>
          <a:srcRect/>
          <a:stretch/>
        </p:blipFill>
        <p:spPr>
          <a:xfrm>
            <a:off x="7242425" y="4100925"/>
            <a:ext cx="1782400" cy="1002600"/>
          </a:xfrm>
          <a:prstGeom prst="rect">
            <a:avLst/>
          </a:prstGeom>
          <a:noFill/>
          <a:ln>
            <a:noFill/>
          </a:ln>
        </p:spPr>
      </p:pic>
      <p:sp>
        <p:nvSpPr>
          <p:cNvPr id="72" name="Google Shape;72;p14"/>
          <p:cNvSpPr txBox="1">
            <a:spLocks noGrp="1"/>
          </p:cNvSpPr>
          <p:nvPr>
            <p:ph type="title" idx="4294967295"/>
          </p:nvPr>
        </p:nvSpPr>
        <p:spPr>
          <a:xfrm>
            <a:off x="2571750" y="2091875"/>
            <a:ext cx="6039000" cy="15024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p>
          <a:p>
            <a:pPr marL="0" marR="0" lvl="0" indent="0" algn="r" defTabSz="914400" rtl="0" eaLnBrk="1" fontAlgn="auto" latinLnBrk="0" hangingPunct="1">
              <a:lnSpc>
                <a:spcPct val="90000"/>
              </a:lnSpc>
              <a:spcBef>
                <a:spcPts val="12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Market Research as a Service (MRAS) for Acquisition Workforce</a:t>
            </a:r>
            <a:endParaRPr kumimoji="0" lang="en-US" sz="1400" b="0" i="0" u="none" strike="noStrike" kern="0" cap="none" spc="0" normalizeH="0" baseline="0" noProof="0" dirty="0">
              <a:ln>
                <a:noFill/>
              </a:ln>
              <a:solidFill>
                <a:srgbClr val="0059A8"/>
              </a:solidFill>
              <a:effectLst/>
              <a:uLnTx/>
              <a:uFillTx/>
              <a:latin typeface="Arial"/>
              <a:ea typeface="Arial"/>
              <a:cs typeface="Arial"/>
              <a:sym typeface="Arial"/>
            </a:endParaRPr>
          </a:p>
        </p:txBody>
      </p:sp>
      <p:pic>
        <p:nvPicPr>
          <p:cNvPr id="73" name="Google Shape;73;p14" descr="GSA logo."/>
          <p:cNvPicPr preferRelativeResize="0"/>
          <p:nvPr/>
        </p:nvPicPr>
        <p:blipFill rotWithShape="1">
          <a:blip r:embed="rId4">
            <a:alphaModFix/>
          </a:blip>
          <a:src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a:spLocks noGrp="1"/>
          </p:cNvSpPr>
          <p:nvPr>
            <p:ph type="title" idx="4294967295"/>
          </p:nvPr>
        </p:nvSpPr>
        <p:spPr>
          <a:xfrm>
            <a:off x="684225" y="184249"/>
            <a:ext cx="7769100" cy="9408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Product: GSA Advantage! Multiple Part Number Search &amp; Market Research</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54" name="Google Shape;154;p23"/>
          <p:cNvSpPr txBox="1"/>
          <p:nvPr/>
        </p:nvSpPr>
        <p:spPr>
          <a:xfrm>
            <a:off x="685800" y="1285875"/>
            <a:ext cx="4724700" cy="29244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Search up to 20,000 parts at once </a:t>
            </a:r>
            <a:endParaRPr sz="1600" b="0" i="0" u="none" strike="noStrike" cap="none">
              <a:solidFill>
                <a:schemeClr val="dk1"/>
              </a:solidFill>
              <a:latin typeface="Arial"/>
              <a:ea typeface="Arial"/>
              <a:cs typeface="Arial"/>
              <a:sym typeface="Arial"/>
            </a:endParaRPr>
          </a:p>
          <a:p>
            <a:pPr marL="457200" marR="0" lvl="0" indent="-33020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Search part numbers and receive all the GSA Advantage! data in one market report</a:t>
            </a:r>
            <a:endParaRPr sz="1600" b="0" i="0" u="none" strike="noStrike" cap="none">
              <a:solidFill>
                <a:schemeClr val="dk1"/>
              </a:solidFill>
              <a:latin typeface="Arial"/>
              <a:ea typeface="Arial"/>
              <a:cs typeface="Arial"/>
              <a:sym typeface="Arial"/>
            </a:endParaRPr>
          </a:p>
          <a:p>
            <a:pPr marL="457200" marR="0" lvl="0" indent="-33020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Provides an enhanced search and the ability to build part number based market reports quickly</a:t>
            </a:r>
            <a:endParaRPr sz="1600" b="0" i="0" u="none" strike="noStrike" cap="none">
              <a:solidFill>
                <a:schemeClr val="dk1"/>
              </a:solidFill>
              <a:latin typeface="Arial"/>
              <a:ea typeface="Arial"/>
              <a:cs typeface="Arial"/>
              <a:sym typeface="Arial"/>
            </a:endParaRPr>
          </a:p>
          <a:p>
            <a:pPr marL="457200" marR="0" lvl="0" indent="-33020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MRAS provides a commodity market report available on demand! </a:t>
            </a:r>
            <a:endParaRPr sz="1600" b="0" i="0" u="none" strike="noStrike" cap="none">
              <a:solidFill>
                <a:schemeClr val="dk1"/>
              </a:solidFill>
              <a:latin typeface="Arial"/>
              <a:ea typeface="Arial"/>
              <a:cs typeface="Arial"/>
              <a:sym typeface="Arial"/>
            </a:endParaRPr>
          </a:p>
        </p:txBody>
      </p:sp>
      <p:sp>
        <p:nvSpPr>
          <p:cNvPr id="155" name="Google Shape;155;p23"/>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56" name="Google Shape;156;p23">
            <a:extLst>
              <a:ext uri="{C183D7F6-B498-43B3-948B-1728B52AA6E4}">
                <adec:decorative xmlns:adec="http://schemas.microsoft.com/office/drawing/2017/decorative" val="1"/>
              </a:ext>
            </a:extLst>
          </p:cNvPr>
          <p:cNvPicPr preferRelativeResize="0"/>
          <p:nvPr/>
        </p:nvPicPr>
        <p:blipFill rotWithShape="1">
          <a:blip r:embed="rId3">
            <a:alphaModFix/>
          </a:blip>
          <a:srcRect r="37702" b="19198"/>
          <a:stretch/>
        </p:blipFill>
        <p:spPr>
          <a:xfrm>
            <a:off x="5503782" y="1439375"/>
            <a:ext cx="3542119" cy="2518849"/>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MRAS Rapid Review</a:t>
            </a:r>
          </a:p>
        </p:txBody>
      </p:sp>
      <p:sp>
        <p:nvSpPr>
          <p:cNvPr id="162" name="Google Shape;162;p24"/>
          <p:cNvSpPr txBox="1"/>
          <p:nvPr/>
        </p:nvSpPr>
        <p:spPr>
          <a:xfrm>
            <a:off x="685800" y="1285875"/>
            <a:ext cx="3972600" cy="28167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Market Research results in 48 hours or less</a:t>
            </a:r>
            <a:endParaRPr sz="14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Results based on keywords in description</a:t>
            </a:r>
            <a:endParaRPr sz="14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Review of Multiple Award Schedule and subcategories</a:t>
            </a:r>
            <a:endParaRPr sz="14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GSA contracts ranked by compatibility, including BIC GSA contracts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600" b="0" i="0" u="none" strike="noStrike" cap="none">
              <a:solidFill>
                <a:schemeClr val="dk1"/>
              </a:solidFill>
              <a:latin typeface="Arial"/>
              <a:ea typeface="Arial"/>
              <a:cs typeface="Arial"/>
              <a:sym typeface="Arial"/>
            </a:endParaRPr>
          </a:p>
        </p:txBody>
      </p:sp>
      <p:sp>
        <p:nvSpPr>
          <p:cNvPr id="163" name="Google Shape;163;p24"/>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64" name="Google Shape;164;p24">
            <a:extLst>
              <a:ext uri="{C183D7F6-B498-43B3-948B-1728B52AA6E4}">
                <adec:decorative xmlns:adec="http://schemas.microsoft.com/office/drawing/2017/decorative" val="1"/>
              </a:ext>
            </a:extLst>
          </p:cNvPr>
          <p:cNvPicPr preferRelativeResize="0"/>
          <p:nvPr/>
        </p:nvPicPr>
        <p:blipFill rotWithShape="1">
          <a:blip r:embed="rId3">
            <a:alphaModFix/>
          </a:blip>
          <a:srcRect l="24161" t="22586" r="29308" b="5640"/>
          <a:stretch/>
        </p:blipFill>
        <p:spPr>
          <a:xfrm>
            <a:off x="4594950" y="311600"/>
            <a:ext cx="4517227" cy="3919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a:spLocks noGrp="1"/>
          </p:cNvSpPr>
          <p:nvPr>
            <p:ph type="title" idx="4294967295"/>
          </p:nvPr>
        </p:nvSpPr>
        <p:spPr>
          <a:xfrm>
            <a:off x="687440"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100" b="0" i="0" u="none" strike="noStrike" kern="0" cap="none" spc="0" normalizeH="0" baseline="0" noProof="0" dirty="0">
                <a:ln>
                  <a:noFill/>
                </a:ln>
                <a:solidFill>
                  <a:srgbClr val="3864B2"/>
                </a:solidFill>
                <a:effectLst/>
                <a:uLnTx/>
                <a:uFillTx/>
                <a:latin typeface="Arial"/>
                <a:ea typeface="Arial"/>
                <a:cs typeface="Arial"/>
                <a:sym typeface="Arial"/>
              </a:rPr>
              <a:t>Easy Steps to Transform Your Requirement</a:t>
            </a:r>
          </a:p>
        </p:txBody>
      </p:sp>
      <p:sp>
        <p:nvSpPr>
          <p:cNvPr id="170" name="Google Shape;170;p2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171" name="Google Shape;171;p25">
            <a:extLst>
              <a:ext uri="{C183D7F6-B498-43B3-948B-1728B52AA6E4}">
                <adec:decorative xmlns:adec="http://schemas.microsoft.com/office/drawing/2017/decorative" val="1"/>
              </a:ext>
            </a:extLst>
          </p:cNvPr>
          <p:cNvPicPr preferRelativeResize="0"/>
          <p:nvPr/>
        </p:nvPicPr>
        <p:blipFill rotWithShape="1">
          <a:blip r:embed="rId3">
            <a:alphaModFix/>
          </a:blip>
          <a:srcRect l="9742" t="11615" r="3503" b="12269"/>
          <a:stretch/>
        </p:blipFill>
        <p:spPr>
          <a:xfrm>
            <a:off x="1021050" y="1125100"/>
            <a:ext cx="6930774" cy="3345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How We Research</a:t>
            </a:r>
          </a:p>
        </p:txBody>
      </p:sp>
      <p:sp>
        <p:nvSpPr>
          <p:cNvPr id="177" name="Google Shape;177;p26"/>
          <p:cNvSpPr txBox="1"/>
          <p:nvPr/>
        </p:nvSpPr>
        <p:spPr>
          <a:xfrm>
            <a:off x="685800" y="1285875"/>
            <a:ext cx="5379600" cy="37557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50000"/>
              </a:lnSpc>
              <a:spcBef>
                <a:spcPts val="0"/>
              </a:spcBef>
              <a:spcAft>
                <a:spcPts val="0"/>
              </a:spcAft>
              <a:buClr>
                <a:schemeClr val="dk1"/>
              </a:buClr>
              <a:buSzPts val="1400"/>
              <a:buFont typeface="Arial"/>
              <a:buChar char="●"/>
            </a:pPr>
            <a:r>
              <a:rPr lang="en-US" sz="1700" b="0" i="0" u="none" strike="noStrike" cap="none">
                <a:solidFill>
                  <a:schemeClr val="dk1"/>
                </a:solidFill>
                <a:latin typeface="Arial"/>
                <a:ea typeface="Arial"/>
                <a:cs typeface="Arial"/>
                <a:sym typeface="Arial"/>
              </a:rPr>
              <a:t>Use commercially available software to streamline the process </a:t>
            </a:r>
            <a:endParaRPr sz="1700" b="0" i="0" u="none" strike="noStrike" cap="none">
              <a:solidFill>
                <a:schemeClr val="dk1"/>
              </a:solidFill>
              <a:latin typeface="Arial"/>
              <a:ea typeface="Arial"/>
              <a:cs typeface="Arial"/>
              <a:sym typeface="Arial"/>
            </a:endParaRPr>
          </a:p>
          <a:p>
            <a:pPr marL="457200" marR="0" lvl="0" indent="-317500" algn="l" rtl="0">
              <a:lnSpc>
                <a:spcPct val="150000"/>
              </a:lnSpc>
              <a:spcBef>
                <a:spcPts val="0"/>
              </a:spcBef>
              <a:spcAft>
                <a:spcPts val="0"/>
              </a:spcAft>
              <a:buClr>
                <a:schemeClr val="dk1"/>
              </a:buClr>
              <a:buSzPts val="1400"/>
              <a:buFont typeface="Arial"/>
              <a:buChar char="●"/>
            </a:pPr>
            <a:r>
              <a:rPr lang="en-US" sz="1700" b="0" i="0" u="none" strike="noStrike" cap="none">
                <a:solidFill>
                  <a:schemeClr val="dk1"/>
                </a:solidFill>
                <a:latin typeface="Arial"/>
                <a:ea typeface="Arial"/>
                <a:cs typeface="Arial"/>
                <a:sym typeface="Arial"/>
              </a:rPr>
              <a:t>Ask purposeful questions with visualizations and creating data sets in mind </a:t>
            </a:r>
            <a:endParaRPr sz="1700" b="0" i="0" u="none" strike="noStrike" cap="none">
              <a:solidFill>
                <a:schemeClr val="dk1"/>
              </a:solidFill>
              <a:latin typeface="Arial"/>
              <a:ea typeface="Arial"/>
              <a:cs typeface="Arial"/>
              <a:sym typeface="Arial"/>
            </a:endParaRPr>
          </a:p>
          <a:p>
            <a:pPr marL="457200" marR="0" lvl="0" indent="-317500" algn="l" rtl="0">
              <a:lnSpc>
                <a:spcPct val="150000"/>
              </a:lnSpc>
              <a:spcBef>
                <a:spcPts val="0"/>
              </a:spcBef>
              <a:spcAft>
                <a:spcPts val="0"/>
              </a:spcAft>
              <a:buClr>
                <a:schemeClr val="dk1"/>
              </a:buClr>
              <a:buSzPts val="1400"/>
              <a:buFont typeface="Arial"/>
              <a:buChar char="●"/>
            </a:pPr>
            <a:r>
              <a:rPr lang="en-US" sz="1700" b="0" i="0" u="none" strike="noStrike" cap="none">
                <a:solidFill>
                  <a:schemeClr val="dk1"/>
                </a:solidFill>
                <a:latin typeface="Arial"/>
                <a:ea typeface="Arial"/>
                <a:cs typeface="Arial"/>
                <a:sym typeface="Arial"/>
              </a:rPr>
              <a:t>Use videos, websites, demos, manuals, and more </a:t>
            </a:r>
            <a:endParaRPr sz="1700" b="0" i="0" u="none" strike="noStrike" cap="none">
              <a:solidFill>
                <a:schemeClr val="dk1"/>
              </a:solidFill>
              <a:latin typeface="Arial"/>
              <a:ea typeface="Arial"/>
              <a:cs typeface="Arial"/>
              <a:sym typeface="Arial"/>
            </a:endParaRPr>
          </a:p>
          <a:p>
            <a:pPr marL="457200" marR="0" lvl="0" indent="-317500" algn="l" rtl="0">
              <a:lnSpc>
                <a:spcPct val="150000"/>
              </a:lnSpc>
              <a:spcBef>
                <a:spcPts val="0"/>
              </a:spcBef>
              <a:spcAft>
                <a:spcPts val="0"/>
              </a:spcAft>
              <a:buClr>
                <a:schemeClr val="dk1"/>
              </a:buClr>
              <a:buSzPts val="1400"/>
              <a:buFont typeface="Arial"/>
              <a:buChar char="●"/>
            </a:pPr>
            <a:r>
              <a:rPr lang="en-US" sz="1700" b="0" i="0" u="none" strike="noStrike" cap="none">
                <a:solidFill>
                  <a:schemeClr val="dk1"/>
                </a:solidFill>
                <a:latin typeface="Arial"/>
                <a:ea typeface="Arial"/>
                <a:cs typeface="Arial"/>
                <a:sym typeface="Arial"/>
              </a:rPr>
              <a:t>Ask yes or no questions, ranges, pre-set percentages, and more </a:t>
            </a: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700" b="0" i="0" u="none" strike="noStrike" cap="none">
              <a:solidFill>
                <a:schemeClr val="dk1"/>
              </a:solidFill>
              <a:latin typeface="Arial"/>
              <a:ea typeface="Arial"/>
              <a:cs typeface="Arial"/>
              <a:sym typeface="Arial"/>
            </a:endParaRPr>
          </a:p>
        </p:txBody>
      </p:sp>
      <p:sp>
        <p:nvSpPr>
          <p:cNvPr id="178" name="Google Shape;178;p2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179" name="Google Shape;179;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35775" y="179375"/>
            <a:ext cx="1894375" cy="4113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Demonstrating Results</a:t>
            </a:r>
          </a:p>
        </p:txBody>
      </p:sp>
      <p:sp>
        <p:nvSpPr>
          <p:cNvPr id="185" name="Google Shape;185;p27"/>
          <p:cNvSpPr txBox="1"/>
          <p:nvPr/>
        </p:nvSpPr>
        <p:spPr>
          <a:xfrm>
            <a:off x="685800" y="1285875"/>
            <a:ext cx="4245300" cy="35403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MRAS Market Research Reports provide:</a:t>
            </a:r>
            <a:endParaRPr sz="1600" b="0" i="0" u="none" strike="noStrike" cap="none">
              <a:solidFill>
                <a:schemeClr val="dk1"/>
              </a:solidFill>
              <a:latin typeface="Arial"/>
              <a:ea typeface="Arial"/>
              <a:cs typeface="Arial"/>
              <a:sym typeface="Arial"/>
            </a:endParaRPr>
          </a:p>
          <a:p>
            <a:pPr marL="457200" marR="0" lvl="0" indent="-33020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 comprehensive Market Research Report</a:t>
            </a:r>
            <a:endParaRPr sz="1600" b="0" i="0" u="none" strike="noStrike" cap="none">
              <a:solidFill>
                <a:schemeClr val="dk1"/>
              </a:solidFill>
              <a:latin typeface="Arial"/>
              <a:ea typeface="Arial"/>
              <a:cs typeface="Arial"/>
              <a:sym typeface="Arial"/>
            </a:endParaRPr>
          </a:p>
          <a:p>
            <a:pPr marL="457200" marR="0" lvl="0" indent="-33020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Socio-Economic Outlook</a:t>
            </a:r>
            <a:endParaRPr sz="1600" b="0" i="0" u="none" strike="noStrike" cap="none">
              <a:solidFill>
                <a:schemeClr val="dk1"/>
              </a:solidFill>
              <a:latin typeface="Arial"/>
              <a:ea typeface="Arial"/>
              <a:cs typeface="Arial"/>
              <a:sym typeface="Arial"/>
            </a:endParaRPr>
          </a:p>
          <a:p>
            <a:pPr marL="457200" marR="0" lvl="0" indent="-33020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Summary of Industry Feedback </a:t>
            </a:r>
            <a:endParaRPr sz="1600" b="0" i="0" u="none" strike="noStrike" cap="none">
              <a:solidFill>
                <a:schemeClr val="dk1"/>
              </a:solidFill>
              <a:latin typeface="Arial"/>
              <a:ea typeface="Arial"/>
              <a:cs typeface="Arial"/>
              <a:sym typeface="Arial"/>
            </a:endParaRPr>
          </a:p>
          <a:p>
            <a:pPr marL="457200" marR="0" lvl="0" indent="-330200" algn="l"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Narratives to leverage Acquisition Planning</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600" b="0" i="0" u="none" strike="noStrike" cap="none">
              <a:solidFill>
                <a:schemeClr val="dk1"/>
              </a:solidFill>
              <a:latin typeface="Arial"/>
              <a:ea typeface="Arial"/>
              <a:cs typeface="Arial"/>
              <a:sym typeface="Arial"/>
            </a:endParaRPr>
          </a:p>
        </p:txBody>
      </p:sp>
      <p:sp>
        <p:nvSpPr>
          <p:cNvPr id="186" name="Google Shape;186;p2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187" name="Google Shape;187;p27">
            <a:extLst>
              <a:ext uri="{C183D7F6-B498-43B3-948B-1728B52AA6E4}">
                <adec:decorative xmlns:adec="http://schemas.microsoft.com/office/drawing/2017/decorative" val="1"/>
              </a:ext>
            </a:extLst>
          </p:cNvPr>
          <p:cNvPicPr preferRelativeResize="0"/>
          <p:nvPr/>
        </p:nvPicPr>
        <p:blipFill rotWithShape="1">
          <a:blip r:embed="rId3">
            <a:alphaModFix/>
          </a:blip>
          <a:srcRect l="3511" t="7002"/>
          <a:stretch/>
        </p:blipFill>
        <p:spPr>
          <a:xfrm>
            <a:off x="5044475" y="1580400"/>
            <a:ext cx="3976675" cy="1982700"/>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Success Story</a:t>
            </a:r>
          </a:p>
        </p:txBody>
      </p:sp>
      <p:sp>
        <p:nvSpPr>
          <p:cNvPr id="193" name="Google Shape;193;p28"/>
          <p:cNvSpPr/>
          <p:nvPr/>
        </p:nvSpPr>
        <p:spPr>
          <a:xfrm>
            <a:off x="684213" y="1285875"/>
            <a:ext cx="7772400" cy="2571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Customer: </a:t>
            </a:r>
            <a:r>
              <a:rPr lang="en-US" sz="1800" b="0" i="0" u="none" strike="noStrike" cap="none">
                <a:solidFill>
                  <a:schemeClr val="dk1"/>
                </a:solidFill>
                <a:latin typeface="Arial"/>
                <a:ea typeface="Arial"/>
                <a:cs typeface="Arial"/>
                <a:sym typeface="Arial"/>
              </a:rPr>
              <a:t>Department of the Navy</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Requirements: </a:t>
            </a:r>
            <a:r>
              <a:rPr lang="en-US" sz="1800" b="0" i="0" u="none" strike="noStrike" cap="none">
                <a:solidFill>
                  <a:schemeClr val="dk1"/>
                </a:solidFill>
                <a:latin typeface="Arial"/>
                <a:ea typeface="Arial"/>
                <a:cs typeface="Arial"/>
                <a:sym typeface="Arial"/>
              </a:rPr>
              <a:t>The Navy Cloud Service Management Organization seeks industry support for cloud migrations efforts. This includes the development, design, security, and operation of the NECE.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Results: </a:t>
            </a:r>
            <a:endParaRPr sz="1800" b="1"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US" sz="1800" b="0" i="0" u="none" strike="noStrike" cap="none">
                <a:solidFill>
                  <a:schemeClr val="dk1"/>
                </a:solidFill>
                <a:latin typeface="Arial"/>
                <a:ea typeface="Arial"/>
                <a:cs typeface="Arial"/>
                <a:sym typeface="Arial"/>
              </a:rPr>
              <a:t>Market report within 2 weeks, identifying 37 small businesses.</a:t>
            </a:r>
            <a:endParaRPr sz="18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US" sz="1800" b="0" i="0" u="none" strike="noStrike" cap="none">
                <a:solidFill>
                  <a:schemeClr val="dk1"/>
                </a:solidFill>
                <a:latin typeface="Arial"/>
                <a:ea typeface="Arial"/>
                <a:cs typeface="Arial"/>
                <a:sym typeface="Arial"/>
              </a:rPr>
              <a:t>The MRAS market research report helped to define their acquisition strategy.</a:t>
            </a:r>
            <a:endParaRPr sz="1800" b="0" i="0" u="none" strike="noStrike" cap="none">
              <a:solidFill>
                <a:schemeClr val="dk1"/>
              </a:solidFill>
              <a:latin typeface="Arial"/>
              <a:ea typeface="Arial"/>
              <a:cs typeface="Arial"/>
              <a:sym typeface="Arial"/>
            </a:endParaRPr>
          </a:p>
        </p:txBody>
      </p:sp>
      <p:sp>
        <p:nvSpPr>
          <p:cNvPr id="194" name="Google Shape;194;p2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a:spLocks noGrp="1"/>
          </p:cNvSpPr>
          <p:nvPr>
            <p:ph type="title" idx="4294967295"/>
          </p:nvPr>
        </p:nvSpPr>
        <p:spPr>
          <a:xfrm>
            <a:off x="687440" y="319128"/>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MRAS RFI Survey</a:t>
            </a:r>
          </a:p>
        </p:txBody>
      </p:sp>
      <p:sp>
        <p:nvSpPr>
          <p:cNvPr id="200" name="Google Shape;200;p2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01" name="Google Shape;201;p29">
            <a:extLst>
              <a:ext uri="{C183D7F6-B498-43B3-948B-1728B52AA6E4}">
                <adec:decorative xmlns:adec="http://schemas.microsoft.com/office/drawing/2017/decorative" val="1"/>
              </a:ext>
            </a:extLst>
          </p:cNvPr>
          <p:cNvPicPr preferRelativeResize="0"/>
          <p:nvPr/>
        </p:nvPicPr>
        <p:blipFill rotWithShape="1">
          <a:blip r:embed="rId3">
            <a:alphaModFix/>
          </a:blip>
          <a:srcRect l="29447" t="29548" r="30798" b="23119"/>
          <a:stretch/>
        </p:blipFill>
        <p:spPr>
          <a:xfrm>
            <a:off x="141550" y="1017725"/>
            <a:ext cx="4572024" cy="3061975"/>
          </a:xfrm>
          <a:prstGeom prst="rect">
            <a:avLst/>
          </a:prstGeom>
          <a:noFill/>
          <a:ln>
            <a:noFill/>
          </a:ln>
        </p:spPr>
      </p:pic>
      <p:pic>
        <p:nvPicPr>
          <p:cNvPr id="202" name="Google Shape;202;p29">
            <a:extLst>
              <a:ext uri="{C183D7F6-B498-43B3-948B-1728B52AA6E4}">
                <adec:decorative xmlns:adec="http://schemas.microsoft.com/office/drawing/2017/decorative" val="1"/>
              </a:ext>
            </a:extLst>
          </p:cNvPr>
          <p:cNvPicPr preferRelativeResize="0"/>
          <p:nvPr/>
        </p:nvPicPr>
        <p:blipFill rotWithShape="1">
          <a:blip r:embed="rId4">
            <a:alphaModFix/>
          </a:blip>
          <a:srcRect l="22901" t="35027" r="38895" b="9312"/>
          <a:stretch/>
        </p:blipFill>
        <p:spPr>
          <a:xfrm>
            <a:off x="4772225" y="1017725"/>
            <a:ext cx="4197926" cy="34402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sldNum" idx="12"/>
          </p:nvPr>
        </p:nvSpPr>
        <p:spPr>
          <a:xfrm>
            <a:off x="3444240" y="4661297"/>
            <a:ext cx="1828800" cy="321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00000"/>
              </a:buClr>
              <a:buSzPts val="1200"/>
              <a:buFont typeface="Arial"/>
              <a:buNone/>
            </a:pPr>
            <a:r>
              <a:rPr lang="en-US" dirty="0">
                <a:solidFill>
                  <a:srgbClr val="FFC000"/>
                </a:solidFill>
              </a:rPr>
              <a:t>2</a:t>
            </a:r>
            <a:endParaRPr dirty="0">
              <a:solidFill>
                <a:srgbClr val="FFC000"/>
              </a:solidFill>
            </a:endParaRPr>
          </a:p>
        </p:txBody>
      </p:sp>
      <p:sp>
        <p:nvSpPr>
          <p:cNvPr id="209" name="Google Shape;209;p30"/>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The Results</a:t>
            </a:r>
          </a:p>
        </p:txBody>
      </p:sp>
      <p:sp>
        <p:nvSpPr>
          <p:cNvPr id="210" name="Google Shape;210;p30"/>
          <p:cNvSpPr txBox="1"/>
          <p:nvPr/>
        </p:nvSpPr>
        <p:spPr>
          <a:xfrm>
            <a:off x="345275" y="1120865"/>
            <a:ext cx="5571029" cy="3754834"/>
          </a:xfrm>
          <a:prstGeom prst="rect">
            <a:avLst/>
          </a:prstGeom>
          <a:noFill/>
          <a:ln>
            <a:noFill/>
          </a:ln>
        </p:spPr>
        <p:txBody>
          <a:bodyPr spcFirstLastPara="1" wrap="square" lIns="91425" tIns="45700" rIns="91425" bIns="45700" anchor="t" anchorCtr="0">
            <a:spAutoFit/>
          </a:bodyPr>
          <a:lstStyle/>
          <a:p>
            <a:pPr marL="457200" marR="0" lvl="0" indent="-336550" algn="l" rtl="0">
              <a:lnSpc>
                <a:spcPct val="15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Arial"/>
                <a:ea typeface="Arial"/>
                <a:cs typeface="Arial"/>
                <a:sym typeface="Arial"/>
              </a:rPr>
              <a:t>A Market Report</a:t>
            </a:r>
            <a:endParaRPr sz="1700" b="0" i="0" u="none" strike="noStrike" cap="none" dirty="0">
              <a:solidFill>
                <a:schemeClr val="dk1"/>
              </a:solidFill>
              <a:latin typeface="Arial"/>
              <a:ea typeface="Arial"/>
              <a:cs typeface="Arial"/>
              <a:sym typeface="Arial"/>
            </a:endParaRPr>
          </a:p>
          <a:p>
            <a:pPr marL="457200" marR="0" lvl="0" indent="-336550" algn="l" rtl="0">
              <a:lnSpc>
                <a:spcPct val="15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Arial"/>
                <a:ea typeface="Arial"/>
                <a:cs typeface="Arial"/>
                <a:sym typeface="Arial"/>
              </a:rPr>
              <a:t>Visuals and Data to include in reports to Small Business</a:t>
            </a:r>
            <a:endParaRPr sz="1700" b="0" i="0" u="none" strike="noStrike" cap="none" dirty="0">
              <a:solidFill>
                <a:schemeClr val="dk1"/>
              </a:solidFill>
              <a:latin typeface="Arial"/>
              <a:ea typeface="Arial"/>
              <a:cs typeface="Arial"/>
              <a:sym typeface="Arial"/>
            </a:endParaRPr>
          </a:p>
          <a:p>
            <a:pPr marL="457200" marR="0" lvl="0" indent="-336550" algn="l" rtl="0">
              <a:lnSpc>
                <a:spcPct val="15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Arial"/>
                <a:ea typeface="Arial"/>
                <a:cs typeface="Arial"/>
                <a:sym typeface="Arial"/>
              </a:rPr>
              <a:t>Narratives to leverage for Acquisition Planning</a:t>
            </a:r>
            <a:endParaRPr sz="1700" b="0" i="0" u="none" strike="noStrike" cap="none" dirty="0">
              <a:solidFill>
                <a:schemeClr val="dk1"/>
              </a:solidFill>
              <a:latin typeface="Arial"/>
              <a:ea typeface="Arial"/>
              <a:cs typeface="Arial"/>
              <a:sym typeface="Arial"/>
            </a:endParaRPr>
          </a:p>
          <a:p>
            <a:pPr marL="457200" marR="0" lvl="0" indent="-336550" algn="l" rtl="0">
              <a:lnSpc>
                <a:spcPct val="15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Arial"/>
                <a:ea typeface="Arial"/>
                <a:cs typeface="Arial"/>
                <a:sym typeface="Arial"/>
              </a:rPr>
              <a:t>Feedback from Industry Partners</a:t>
            </a:r>
            <a:endParaRPr sz="1700" b="0" i="0" u="none" strike="noStrike" cap="none" dirty="0">
              <a:solidFill>
                <a:schemeClr val="dk1"/>
              </a:solidFill>
              <a:latin typeface="Arial"/>
              <a:ea typeface="Arial"/>
              <a:cs typeface="Arial"/>
              <a:sym typeface="Arial"/>
            </a:endParaRPr>
          </a:p>
          <a:p>
            <a:pPr marL="457200" marR="0" lvl="0" indent="-336550" algn="l" rtl="0">
              <a:lnSpc>
                <a:spcPct val="15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Arial"/>
                <a:ea typeface="Arial"/>
                <a:cs typeface="Arial"/>
                <a:sym typeface="Arial"/>
              </a:rPr>
              <a:t>An outlook on whether competition and socio-economic participation is likely </a:t>
            </a:r>
            <a:endParaRPr sz="1700" b="0" i="0" u="none" strike="noStrike" cap="none" dirty="0">
              <a:solidFill>
                <a:schemeClr val="dk1"/>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700"/>
              <a:buFont typeface="Arial"/>
              <a:buNone/>
            </a:pPr>
            <a:endParaRPr sz="17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7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700" b="0" i="0" u="none" strike="noStrike" cap="none" dirty="0">
              <a:solidFill>
                <a:schemeClr val="dk1"/>
              </a:solidFill>
              <a:latin typeface="Arial"/>
              <a:ea typeface="Arial"/>
              <a:cs typeface="Arial"/>
              <a:sym typeface="Arial"/>
            </a:endParaRPr>
          </a:p>
        </p:txBody>
      </p:sp>
      <p:pic>
        <p:nvPicPr>
          <p:cNvPr id="211" name="Google Shape;211;p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983624" y="267800"/>
            <a:ext cx="2926225" cy="2344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a:spLocks noGrp="1"/>
          </p:cNvSpPr>
          <p:nvPr>
            <p:ph type="title" idx="4294967295"/>
          </p:nvPr>
        </p:nvSpPr>
        <p:spPr>
          <a:xfrm>
            <a:off x="684215" y="250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MRAS Market Research Report</a:t>
            </a:r>
          </a:p>
        </p:txBody>
      </p:sp>
      <p:sp>
        <p:nvSpPr>
          <p:cNvPr id="217" name="Google Shape;217;p3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18" name="Google Shape;218;p31">
            <a:extLst>
              <a:ext uri="{C183D7F6-B498-43B3-948B-1728B52AA6E4}">
                <adec:decorative xmlns:adec="http://schemas.microsoft.com/office/drawing/2017/decorative" val="1"/>
              </a:ext>
            </a:extLst>
          </p:cNvPr>
          <p:cNvPicPr preferRelativeResize="0"/>
          <p:nvPr/>
        </p:nvPicPr>
        <p:blipFill rotWithShape="1">
          <a:blip r:embed="rId3">
            <a:alphaModFix/>
          </a:blip>
          <a:srcRect l="28199" t="27683" r="42465" b="14606"/>
          <a:stretch/>
        </p:blipFill>
        <p:spPr>
          <a:xfrm>
            <a:off x="159300" y="818401"/>
            <a:ext cx="3332626" cy="3687949"/>
          </a:xfrm>
          <a:prstGeom prst="rect">
            <a:avLst/>
          </a:prstGeom>
          <a:noFill/>
          <a:ln>
            <a:noFill/>
          </a:ln>
        </p:spPr>
      </p:pic>
      <p:pic>
        <p:nvPicPr>
          <p:cNvPr id="219" name="Google Shape;219;p31">
            <a:extLst>
              <a:ext uri="{C183D7F6-B498-43B3-948B-1728B52AA6E4}">
                <adec:decorative xmlns:adec="http://schemas.microsoft.com/office/drawing/2017/decorative" val="1"/>
              </a:ext>
            </a:extLst>
          </p:cNvPr>
          <p:cNvPicPr preferRelativeResize="0"/>
          <p:nvPr/>
        </p:nvPicPr>
        <p:blipFill rotWithShape="1">
          <a:blip r:embed="rId4">
            <a:alphaModFix/>
          </a:blip>
          <a:srcRect l="27623" t="21535" r="41275" b="9131"/>
          <a:stretch/>
        </p:blipFill>
        <p:spPr>
          <a:xfrm>
            <a:off x="5689820" y="843075"/>
            <a:ext cx="3111178" cy="3643051"/>
          </a:xfrm>
          <a:prstGeom prst="rect">
            <a:avLst/>
          </a:prstGeom>
          <a:noFill/>
          <a:ln>
            <a:noFill/>
          </a:ln>
        </p:spPr>
      </p:pic>
      <p:sp>
        <p:nvSpPr>
          <p:cNvPr id="220" name="Google Shape;220;p31">
            <a:extLst>
              <a:ext uri="{C183D7F6-B498-43B3-948B-1728B52AA6E4}">
                <adec:decorative xmlns:adec="http://schemas.microsoft.com/office/drawing/2017/decorative" val="1"/>
              </a:ext>
            </a:extLst>
          </p:cNvPr>
          <p:cNvSpPr/>
          <p:nvPr/>
        </p:nvSpPr>
        <p:spPr>
          <a:xfrm>
            <a:off x="7011589" y="1366976"/>
            <a:ext cx="391200" cy="249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21" name="Google Shape;221;p31">
            <a:extLst>
              <a:ext uri="{C183D7F6-B498-43B3-948B-1728B52AA6E4}">
                <adec:decorative xmlns:adec="http://schemas.microsoft.com/office/drawing/2017/decorative" val="1"/>
              </a:ext>
            </a:extLst>
          </p:cNvPr>
          <p:cNvSpPr/>
          <p:nvPr/>
        </p:nvSpPr>
        <p:spPr>
          <a:xfrm>
            <a:off x="6728463" y="2198589"/>
            <a:ext cx="1909800" cy="201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cxnSp>
        <p:nvCxnSpPr>
          <p:cNvPr id="222" name="Google Shape;222;p31">
            <a:extLst>
              <a:ext uri="{C183D7F6-B498-43B3-948B-1728B52AA6E4}">
                <adec:decorative xmlns:adec="http://schemas.microsoft.com/office/drawing/2017/decorative" val="1"/>
              </a:ext>
            </a:extLst>
          </p:cNvPr>
          <p:cNvCxnSpPr/>
          <p:nvPr/>
        </p:nvCxnSpPr>
        <p:spPr>
          <a:xfrm rot="10800000" flipH="1">
            <a:off x="4834772" y="2357133"/>
            <a:ext cx="1152300" cy="835800"/>
          </a:xfrm>
          <a:prstGeom prst="straightConnector1">
            <a:avLst/>
          </a:prstGeom>
          <a:noFill/>
          <a:ln w="9525" cap="flat" cmpd="sng">
            <a:solidFill>
              <a:srgbClr val="FF0000"/>
            </a:solidFill>
            <a:prstDash val="solid"/>
            <a:round/>
            <a:headEnd type="none" w="sm" len="sm"/>
            <a:tailEnd type="triangle" w="med" len="med"/>
          </a:ln>
        </p:spPr>
      </p:cxnSp>
      <p:cxnSp>
        <p:nvCxnSpPr>
          <p:cNvPr id="223" name="Google Shape;223;p31">
            <a:extLst>
              <a:ext uri="{C183D7F6-B498-43B3-948B-1728B52AA6E4}">
                <adec:decorative xmlns:adec="http://schemas.microsoft.com/office/drawing/2017/decorative" val="1"/>
              </a:ext>
            </a:extLst>
          </p:cNvPr>
          <p:cNvCxnSpPr/>
          <p:nvPr/>
        </p:nvCxnSpPr>
        <p:spPr>
          <a:xfrm flipH="1">
            <a:off x="2744143" y="2320787"/>
            <a:ext cx="1039800" cy="540900"/>
          </a:xfrm>
          <a:prstGeom prst="straightConnector1">
            <a:avLst/>
          </a:prstGeom>
          <a:noFill/>
          <a:ln w="9525" cap="flat" cmpd="sng">
            <a:solidFill>
              <a:srgbClr val="FF0000"/>
            </a:solidFill>
            <a:prstDash val="solid"/>
            <a:round/>
            <a:headEnd type="none" w="sm" len="sm"/>
            <a:tailEnd type="triangle" w="med" len="med"/>
          </a:ln>
          <a:effectLst>
            <a:outerShdw blurRad="57150" dist="19050" dir="5400000" algn="bl" rotWithShape="0">
              <a:srgbClr val="000000">
                <a:alpha val="49803"/>
              </a:srgbClr>
            </a:outerShdw>
          </a:effectLst>
        </p:spPr>
      </p:cxnSp>
      <p:sp>
        <p:nvSpPr>
          <p:cNvPr id="224" name="Google Shape;224;p31"/>
          <p:cNvSpPr/>
          <p:nvPr/>
        </p:nvSpPr>
        <p:spPr>
          <a:xfrm>
            <a:off x="3815191" y="1123881"/>
            <a:ext cx="1730700" cy="1599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FF0000"/>
                </a:solidFill>
                <a:latin typeface="Arial"/>
                <a:ea typeface="Arial"/>
                <a:cs typeface="Arial"/>
                <a:sym typeface="Arial"/>
              </a:rPr>
              <a:t>The report provides a recommendation based on the number of respondents and the contracts researched.</a:t>
            </a:r>
            <a:endParaRPr sz="1300" b="0" i="0" u="none" strike="noStrike" cap="none">
              <a:solidFill>
                <a:srgbClr val="FF0000"/>
              </a:solidFill>
              <a:latin typeface="Arial"/>
              <a:ea typeface="Arial"/>
              <a:cs typeface="Arial"/>
              <a:sym typeface="Arial"/>
            </a:endParaRPr>
          </a:p>
        </p:txBody>
      </p:sp>
      <p:sp>
        <p:nvSpPr>
          <p:cNvPr id="225" name="Google Shape;225;p31"/>
          <p:cNvSpPr/>
          <p:nvPr/>
        </p:nvSpPr>
        <p:spPr>
          <a:xfrm>
            <a:off x="3959459" y="3189956"/>
            <a:ext cx="1586400" cy="1054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The report lists the GSA Contracts Researched in the RFI survey.</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a:spLocks noGrp="1"/>
          </p:cNvSpPr>
          <p:nvPr>
            <p:ph type="title" idx="4294967295"/>
          </p:nvPr>
        </p:nvSpPr>
        <p:spPr>
          <a:xfrm>
            <a:off x="81440" y="-20997"/>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0" i="0" u="none" strike="noStrike" kern="0" cap="none" spc="0" normalizeH="0" baseline="0" noProof="0" dirty="0">
                <a:ln>
                  <a:noFill/>
                </a:ln>
                <a:solidFill>
                  <a:srgbClr val="3864B2"/>
                </a:solidFill>
                <a:effectLst/>
                <a:uLnTx/>
                <a:uFillTx/>
                <a:latin typeface="Arial"/>
                <a:ea typeface="Arial"/>
                <a:cs typeface="Arial"/>
                <a:sym typeface="Arial"/>
              </a:rPr>
              <a:t>MRAS Market Research Report</a:t>
            </a:r>
          </a:p>
        </p:txBody>
      </p:sp>
      <p:sp>
        <p:nvSpPr>
          <p:cNvPr id="231" name="Google Shape;231;p32"/>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32" name="Google Shape;232;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761500" y="463550"/>
            <a:ext cx="3476750" cy="4526149"/>
          </a:xfrm>
          <a:prstGeom prst="rect">
            <a:avLst/>
          </a:prstGeom>
          <a:noFill/>
          <a:ln>
            <a:noFill/>
          </a:ln>
        </p:spPr>
      </p:pic>
      <p:cxnSp>
        <p:nvCxnSpPr>
          <p:cNvPr id="233" name="Google Shape;233;p32">
            <a:extLst>
              <a:ext uri="{C183D7F6-B498-43B3-948B-1728B52AA6E4}">
                <adec:decorative xmlns:adec="http://schemas.microsoft.com/office/drawing/2017/decorative" val="1"/>
              </a:ext>
            </a:extLst>
          </p:cNvPr>
          <p:cNvCxnSpPr>
            <a:stCxn id="234" idx="3"/>
          </p:cNvCxnSpPr>
          <p:nvPr/>
        </p:nvCxnSpPr>
        <p:spPr>
          <a:xfrm rot="10800000" flipH="1">
            <a:off x="3141300" y="943900"/>
            <a:ext cx="1808100" cy="446700"/>
          </a:xfrm>
          <a:prstGeom prst="straightConnector1">
            <a:avLst/>
          </a:prstGeom>
          <a:noFill/>
          <a:ln w="9525" cap="flat" cmpd="sng">
            <a:solidFill>
              <a:srgbClr val="FF0000"/>
            </a:solidFill>
            <a:prstDash val="solid"/>
            <a:round/>
            <a:headEnd type="none" w="sm" len="sm"/>
            <a:tailEnd type="triangle" w="med" len="med"/>
          </a:ln>
        </p:spPr>
      </p:cxnSp>
      <p:cxnSp>
        <p:nvCxnSpPr>
          <p:cNvPr id="235" name="Google Shape;235;p32">
            <a:extLst>
              <a:ext uri="{C183D7F6-B498-43B3-948B-1728B52AA6E4}">
                <adec:decorative xmlns:adec="http://schemas.microsoft.com/office/drawing/2017/decorative" val="1"/>
              </a:ext>
            </a:extLst>
          </p:cNvPr>
          <p:cNvCxnSpPr>
            <a:stCxn id="236" idx="3"/>
          </p:cNvCxnSpPr>
          <p:nvPr/>
        </p:nvCxnSpPr>
        <p:spPr>
          <a:xfrm>
            <a:off x="3037200" y="2705000"/>
            <a:ext cx="1893900" cy="228300"/>
          </a:xfrm>
          <a:prstGeom prst="straightConnector1">
            <a:avLst/>
          </a:prstGeom>
          <a:noFill/>
          <a:ln w="9525" cap="flat" cmpd="sng">
            <a:solidFill>
              <a:srgbClr val="FF0000"/>
            </a:solidFill>
            <a:prstDash val="solid"/>
            <a:round/>
            <a:headEnd type="none" w="sm" len="sm"/>
            <a:tailEnd type="triangle" w="med" len="med"/>
          </a:ln>
        </p:spPr>
      </p:cxnSp>
      <p:cxnSp>
        <p:nvCxnSpPr>
          <p:cNvPr id="237" name="Google Shape;237;p32">
            <a:extLst>
              <a:ext uri="{C183D7F6-B498-43B3-948B-1728B52AA6E4}">
                <adec:decorative xmlns:adec="http://schemas.microsoft.com/office/drawing/2017/decorative" val="1"/>
              </a:ext>
            </a:extLst>
          </p:cNvPr>
          <p:cNvCxnSpPr>
            <a:stCxn id="238" idx="3"/>
          </p:cNvCxnSpPr>
          <p:nvPr/>
        </p:nvCxnSpPr>
        <p:spPr>
          <a:xfrm rot="10800000" flipH="1">
            <a:off x="3064950" y="3770400"/>
            <a:ext cx="1678200" cy="296400"/>
          </a:xfrm>
          <a:prstGeom prst="straightConnector1">
            <a:avLst/>
          </a:prstGeom>
          <a:noFill/>
          <a:ln w="9525" cap="flat" cmpd="sng">
            <a:solidFill>
              <a:srgbClr val="FF0000"/>
            </a:solidFill>
            <a:prstDash val="solid"/>
            <a:round/>
            <a:headEnd type="none" w="sm" len="sm"/>
            <a:tailEnd type="triangle" w="med" len="med"/>
          </a:ln>
        </p:spPr>
      </p:cxnSp>
      <p:sp>
        <p:nvSpPr>
          <p:cNvPr id="236" name="Google Shape;236;p32"/>
          <p:cNvSpPr/>
          <p:nvPr/>
        </p:nvSpPr>
        <p:spPr>
          <a:xfrm>
            <a:off x="1006200" y="2235500"/>
            <a:ext cx="2031000" cy="939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Summarizes number of interested parties that are small or other than small businesses</a:t>
            </a:r>
            <a:endParaRPr sz="1400" b="0" i="0" u="none" strike="noStrike" cap="none">
              <a:solidFill>
                <a:srgbClr val="FF0000"/>
              </a:solidFill>
              <a:latin typeface="Arial"/>
              <a:ea typeface="Arial"/>
              <a:cs typeface="Arial"/>
              <a:sym typeface="Arial"/>
            </a:endParaRPr>
          </a:p>
        </p:txBody>
      </p:sp>
      <p:sp>
        <p:nvSpPr>
          <p:cNvPr id="234" name="Google Shape;234;p32"/>
          <p:cNvSpPr/>
          <p:nvPr/>
        </p:nvSpPr>
        <p:spPr>
          <a:xfrm>
            <a:off x="902100" y="921100"/>
            <a:ext cx="2239200" cy="939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Summarizes number of interested parties by GSA contract vehicle</a:t>
            </a:r>
            <a:endParaRPr sz="1400" b="0" i="0" u="none" strike="noStrike" cap="none">
              <a:solidFill>
                <a:srgbClr val="FF0000"/>
              </a:solidFill>
              <a:latin typeface="Arial"/>
              <a:ea typeface="Arial"/>
              <a:cs typeface="Arial"/>
              <a:sym typeface="Arial"/>
            </a:endParaRPr>
          </a:p>
        </p:txBody>
      </p:sp>
      <p:sp>
        <p:nvSpPr>
          <p:cNvPr id="238" name="Google Shape;238;p32"/>
          <p:cNvSpPr/>
          <p:nvPr/>
        </p:nvSpPr>
        <p:spPr>
          <a:xfrm>
            <a:off x="978450" y="3549900"/>
            <a:ext cx="2086500" cy="1033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Summarizes the socio-economic designations of interested parties</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Effective Market Research</a:t>
            </a:r>
          </a:p>
        </p:txBody>
      </p:sp>
      <p:sp>
        <p:nvSpPr>
          <p:cNvPr id="79" name="Google Shape;79;p15"/>
          <p:cNvSpPr txBox="1"/>
          <p:nvPr/>
        </p:nvSpPr>
        <p:spPr>
          <a:xfrm>
            <a:off x="2086325" y="1119025"/>
            <a:ext cx="5788200" cy="8730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600"/>
              <a:buFont typeface="Arial"/>
              <a:buNone/>
            </a:pPr>
            <a:r>
              <a:rPr lang="en-US" sz="2600" b="1" i="0" u="none" strike="noStrike" cap="none">
                <a:solidFill>
                  <a:srgbClr val="3864B2"/>
                </a:solidFill>
                <a:latin typeface="Open Sans"/>
                <a:ea typeface="Open Sans"/>
                <a:cs typeface="Open Sans"/>
                <a:sym typeface="Open Sans"/>
              </a:rPr>
              <a:t>Tiffany Shabanian </a:t>
            </a:r>
            <a:r>
              <a:rPr lang="en-US" sz="1100" b="1" i="0" u="none" strike="noStrike" cap="none">
                <a:solidFill>
                  <a:srgbClr val="3864B2"/>
                </a:solidFill>
                <a:latin typeface="Open Sans"/>
                <a:ea typeface="Open Sans"/>
                <a:cs typeface="Open Sans"/>
                <a:sym typeface="Open Sans"/>
              </a:rPr>
              <a:t>tiffany.shabanian@gsa.gov</a:t>
            </a:r>
            <a:endParaRPr sz="400" b="0"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rgbClr val="3864B2"/>
                </a:solidFill>
                <a:latin typeface="Open Sans"/>
                <a:ea typeface="Open Sans"/>
                <a:cs typeface="Open Sans"/>
                <a:sym typeface="Open Sans"/>
              </a:rPr>
              <a:t>Program Manager, Market Research as a Service</a:t>
            </a:r>
            <a:endParaRPr sz="100" b="0"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rgbClr val="3864B2"/>
                </a:solidFill>
                <a:latin typeface="Open Sans"/>
                <a:ea typeface="Open Sans"/>
                <a:cs typeface="Open Sans"/>
                <a:sym typeface="Open Sans"/>
              </a:rPr>
              <a:t>General Services Administration</a:t>
            </a:r>
            <a:endParaRPr sz="400" b="0" i="0" u="none" strike="noStrike" cap="none">
              <a:solidFill>
                <a:srgbClr val="3864B2"/>
              </a:solidFill>
              <a:latin typeface="Arial"/>
              <a:ea typeface="Arial"/>
              <a:cs typeface="Arial"/>
              <a:sym typeface="Arial"/>
            </a:endParaRPr>
          </a:p>
        </p:txBody>
      </p:sp>
      <p:sp>
        <p:nvSpPr>
          <p:cNvPr id="80" name="Google Shape;80;p1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200"/>
              <a:buFont typeface="Arial"/>
              <a:buNone/>
            </a:pPr>
            <a:r>
              <a:rPr lang="en-US"/>
              <a:t>2</a:t>
            </a:r>
            <a:endParaRPr/>
          </a:p>
        </p:txBody>
      </p:sp>
      <p:pic>
        <p:nvPicPr>
          <p:cNvPr id="81" name="Google Shape;81;p15" descr="Photo of Tiffany Shabanian."/>
          <p:cNvPicPr preferRelativeResize="0"/>
          <p:nvPr/>
        </p:nvPicPr>
        <p:blipFill rotWithShape="1">
          <a:blip r:embed="rId3">
            <a:alphaModFix/>
          </a:blip>
          <a:srcRect/>
          <a:stretch/>
        </p:blipFill>
        <p:spPr>
          <a:xfrm>
            <a:off x="672650" y="1119034"/>
            <a:ext cx="878700" cy="1006500"/>
          </a:xfrm>
          <a:prstGeom prst="rect">
            <a:avLst/>
          </a:prstGeom>
          <a:noFill/>
          <a:ln>
            <a:noFill/>
          </a:ln>
        </p:spPr>
      </p:pic>
      <p:sp>
        <p:nvSpPr>
          <p:cNvPr id="82" name="Google Shape;82;p15"/>
          <p:cNvSpPr txBox="1"/>
          <p:nvPr/>
        </p:nvSpPr>
        <p:spPr>
          <a:xfrm>
            <a:off x="2086325" y="2384025"/>
            <a:ext cx="4284000" cy="7905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600"/>
              <a:buFont typeface="Arial"/>
              <a:buNone/>
            </a:pPr>
            <a:r>
              <a:rPr lang="en-US" sz="2600" b="1" i="0" u="none" strike="noStrike" cap="none">
                <a:solidFill>
                  <a:srgbClr val="3864B2"/>
                </a:solidFill>
                <a:latin typeface="Open Sans"/>
                <a:ea typeface="Open Sans"/>
                <a:cs typeface="Open Sans"/>
                <a:sym typeface="Open Sans"/>
              </a:rPr>
              <a:t>Kristy Wilbur </a:t>
            </a:r>
            <a:r>
              <a:rPr lang="en-US" sz="1100" b="1" i="0" u="none" strike="noStrike" cap="none">
                <a:solidFill>
                  <a:srgbClr val="3864B2"/>
                </a:solidFill>
                <a:latin typeface="Open Sans"/>
                <a:ea typeface="Open Sans"/>
                <a:cs typeface="Open Sans"/>
                <a:sym typeface="Open Sans"/>
              </a:rPr>
              <a:t>kristy.wilbur@gsa.gov</a:t>
            </a:r>
            <a:endParaRPr sz="1100" b="1" i="0" u="none" strike="noStrike" cap="none">
              <a:solidFill>
                <a:srgbClr val="3864B2"/>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rgbClr val="3864B2"/>
                </a:solidFill>
                <a:latin typeface="Open Sans"/>
                <a:ea typeface="Open Sans"/>
                <a:cs typeface="Open Sans"/>
                <a:sym typeface="Open Sans"/>
              </a:rPr>
              <a:t>Branch Chief, Market Research as a Service</a:t>
            </a:r>
            <a:endParaRPr sz="100" b="0"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rgbClr val="3864B2"/>
                </a:solidFill>
                <a:latin typeface="Open Sans"/>
                <a:ea typeface="Open Sans"/>
                <a:cs typeface="Open Sans"/>
                <a:sym typeface="Open Sans"/>
              </a:rPr>
              <a:t>General Services Administration</a:t>
            </a:r>
            <a:endParaRPr sz="400" b="0" i="0" u="none" strike="noStrike" cap="none">
              <a:solidFill>
                <a:srgbClr val="3864B2"/>
              </a:solidFill>
              <a:latin typeface="Arial"/>
              <a:ea typeface="Arial"/>
              <a:cs typeface="Arial"/>
              <a:sym typeface="Arial"/>
            </a:endParaRPr>
          </a:p>
        </p:txBody>
      </p:sp>
      <p:pic>
        <p:nvPicPr>
          <p:cNvPr id="83" name="Google Shape;83;p15" descr="Photo of Kristy Wilbur."/>
          <p:cNvPicPr preferRelativeResize="0"/>
          <p:nvPr/>
        </p:nvPicPr>
        <p:blipFill rotWithShape="1">
          <a:blip r:embed="rId4">
            <a:alphaModFix/>
          </a:blip>
          <a:srcRect/>
          <a:stretch/>
        </p:blipFill>
        <p:spPr>
          <a:xfrm>
            <a:off x="716600" y="2279550"/>
            <a:ext cx="878700" cy="971100"/>
          </a:xfrm>
          <a:prstGeom prst="flowChartConnector">
            <a:avLst/>
          </a:prstGeom>
          <a:noFill/>
          <a:ln>
            <a:noFill/>
          </a:ln>
        </p:spPr>
      </p:pic>
      <p:pic>
        <p:nvPicPr>
          <p:cNvPr id="84" name="Google Shape;84;p15" descr="Photo of Kevan Kivlan."/>
          <p:cNvPicPr preferRelativeResize="0"/>
          <p:nvPr/>
        </p:nvPicPr>
        <p:blipFill rotWithShape="1">
          <a:blip r:embed="rId5">
            <a:alphaModFix/>
          </a:blip>
          <a:srcRect/>
          <a:stretch/>
        </p:blipFill>
        <p:spPr>
          <a:xfrm>
            <a:off x="694700" y="3423589"/>
            <a:ext cx="878700" cy="979800"/>
          </a:xfrm>
          <a:prstGeom prst="ellipse">
            <a:avLst/>
          </a:prstGeom>
          <a:noFill/>
          <a:ln>
            <a:noFill/>
          </a:ln>
        </p:spPr>
      </p:pic>
      <p:sp>
        <p:nvSpPr>
          <p:cNvPr id="85" name="Google Shape;85;p15"/>
          <p:cNvSpPr txBox="1"/>
          <p:nvPr/>
        </p:nvSpPr>
        <p:spPr>
          <a:xfrm>
            <a:off x="2086325" y="3541325"/>
            <a:ext cx="4166400" cy="971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600"/>
              <a:buFont typeface="Arial"/>
              <a:buNone/>
            </a:pPr>
            <a:r>
              <a:rPr lang="en-US" sz="2600" b="1" i="0" u="none" strike="noStrike" cap="none">
                <a:solidFill>
                  <a:srgbClr val="3864B2"/>
                </a:solidFill>
                <a:latin typeface="Open Sans"/>
                <a:ea typeface="Open Sans"/>
                <a:cs typeface="Open Sans"/>
                <a:sym typeface="Open Sans"/>
              </a:rPr>
              <a:t>Kevan Kivlan </a:t>
            </a:r>
            <a:r>
              <a:rPr lang="en-US" sz="1100" b="1" i="0" u="none" strike="noStrike" cap="none">
                <a:solidFill>
                  <a:srgbClr val="3864B2"/>
                </a:solidFill>
                <a:latin typeface="Open Sans"/>
                <a:ea typeface="Open Sans"/>
                <a:cs typeface="Open Sans"/>
                <a:sym typeface="Open Sans"/>
              </a:rPr>
              <a:t>kevin.kivlan@gsa.gov</a:t>
            </a:r>
            <a:endParaRPr sz="1100" b="1" i="0" u="none" strike="noStrike" cap="none">
              <a:solidFill>
                <a:srgbClr val="3864B2"/>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rgbClr val="3864B2"/>
                </a:solidFill>
                <a:latin typeface="Open Sans"/>
                <a:ea typeface="Open Sans"/>
                <a:cs typeface="Open Sans"/>
                <a:sym typeface="Open Sans"/>
              </a:rPr>
              <a:t>Director, Customer and Stakeholder Engagement</a:t>
            </a:r>
            <a:endParaRPr sz="1400" b="0" i="0" u="none" strike="noStrike" cap="none">
              <a:solidFill>
                <a:srgbClr val="3864B2"/>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rgbClr val="3864B2"/>
                </a:solidFill>
                <a:latin typeface="Open Sans"/>
                <a:ea typeface="Open Sans"/>
                <a:cs typeface="Open Sans"/>
                <a:sym typeface="Open Sans"/>
              </a:rPr>
              <a:t>General Services Administration</a:t>
            </a:r>
            <a:endParaRPr sz="1400" b="0" i="0" u="none" strike="noStrike" cap="none">
              <a:solidFill>
                <a:srgbClr val="3864B2"/>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3864B2"/>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244" name="Google Shape;244;p33">
            <a:extLst>
              <a:ext uri="{C183D7F6-B498-43B3-948B-1728B52AA6E4}">
                <adec:decorative xmlns:adec="http://schemas.microsoft.com/office/drawing/2017/decorative" val="1"/>
              </a:ext>
            </a:extLst>
          </p:cNvPr>
          <p:cNvPicPr preferRelativeResize="0"/>
          <p:nvPr/>
        </p:nvPicPr>
        <p:blipFill rotWithShape="1">
          <a:blip r:embed="rId3">
            <a:alphaModFix/>
          </a:blip>
          <a:srcRect l="17335" t="21159" r="30746" b="18831"/>
          <a:stretch/>
        </p:blipFill>
        <p:spPr>
          <a:xfrm>
            <a:off x="288825" y="686850"/>
            <a:ext cx="5933501" cy="3857649"/>
          </a:xfrm>
          <a:prstGeom prst="rect">
            <a:avLst/>
          </a:prstGeom>
          <a:noFill/>
          <a:ln>
            <a:noFill/>
          </a:ln>
        </p:spPr>
      </p:pic>
      <p:sp>
        <p:nvSpPr>
          <p:cNvPr id="245" name="Google Shape;245;p33"/>
          <p:cNvSpPr>
            <a:spLocks noGrp="1"/>
          </p:cNvSpPr>
          <p:nvPr>
            <p:ph type="title" idx="4294967295"/>
          </p:nvPr>
        </p:nvSpPr>
        <p:spPr>
          <a:xfrm>
            <a:off x="81440" y="-20997"/>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0" i="0" u="none" strike="noStrike" kern="0" cap="none" spc="0" normalizeH="0" baseline="0" noProof="0" dirty="0">
                <a:ln>
                  <a:noFill/>
                </a:ln>
                <a:solidFill>
                  <a:srgbClr val="3864B2"/>
                </a:solidFill>
                <a:effectLst/>
                <a:uLnTx/>
                <a:uFillTx/>
                <a:latin typeface="Arial"/>
                <a:ea typeface="Arial"/>
                <a:cs typeface="Arial"/>
                <a:sym typeface="Arial"/>
              </a:rPr>
              <a:t>MRAS Market Research Report</a:t>
            </a:r>
          </a:p>
        </p:txBody>
      </p:sp>
      <p:sp>
        <p:nvSpPr>
          <p:cNvPr id="246" name="Google Shape;246;p33"/>
          <p:cNvSpPr/>
          <p:nvPr/>
        </p:nvSpPr>
        <p:spPr>
          <a:xfrm>
            <a:off x="6492450" y="826075"/>
            <a:ext cx="1882200" cy="1059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The report summarizes the vendors responses to the technical questions</a:t>
            </a:r>
            <a:endParaRPr sz="1400" b="0" i="0" u="none" strike="noStrike" cap="none">
              <a:solidFill>
                <a:srgbClr val="FF0000"/>
              </a:solidFill>
              <a:latin typeface="Arial"/>
              <a:ea typeface="Arial"/>
              <a:cs typeface="Arial"/>
              <a:sym typeface="Arial"/>
            </a:endParaRPr>
          </a:p>
        </p:txBody>
      </p:sp>
      <p:cxnSp>
        <p:nvCxnSpPr>
          <p:cNvPr id="247" name="Google Shape;247;p33">
            <a:extLst>
              <a:ext uri="{C183D7F6-B498-43B3-948B-1728B52AA6E4}">
                <adec:decorative xmlns:adec="http://schemas.microsoft.com/office/drawing/2017/decorative" val="1"/>
              </a:ext>
            </a:extLst>
          </p:cNvPr>
          <p:cNvCxnSpPr/>
          <p:nvPr/>
        </p:nvCxnSpPr>
        <p:spPr>
          <a:xfrm flipH="1">
            <a:off x="5626050" y="1209925"/>
            <a:ext cx="866400" cy="79560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253" name="Google Shape;253;p34"/>
          <p:cNvSpPr>
            <a:spLocks noGrp="1"/>
          </p:cNvSpPr>
          <p:nvPr>
            <p:ph type="title" idx="4294967295"/>
          </p:nvPr>
        </p:nvSpPr>
        <p:spPr>
          <a:xfrm>
            <a:off x="81440" y="-20997"/>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0" i="0" u="none" strike="noStrike" kern="0" cap="none" spc="0" normalizeH="0" baseline="0" noProof="0" dirty="0">
                <a:ln>
                  <a:noFill/>
                </a:ln>
                <a:solidFill>
                  <a:srgbClr val="3864B2"/>
                </a:solidFill>
                <a:effectLst/>
                <a:uLnTx/>
                <a:uFillTx/>
                <a:latin typeface="Arial"/>
                <a:ea typeface="Arial"/>
                <a:cs typeface="Arial"/>
                <a:sym typeface="Arial"/>
              </a:rPr>
              <a:t>MRAS Market Research Report</a:t>
            </a:r>
          </a:p>
        </p:txBody>
      </p:sp>
      <p:pic>
        <p:nvPicPr>
          <p:cNvPr id="254" name="Google Shape;254;p34">
            <a:extLst>
              <a:ext uri="{C183D7F6-B498-43B3-948B-1728B52AA6E4}">
                <adec:decorative xmlns:adec="http://schemas.microsoft.com/office/drawing/2017/decorative" val="1"/>
              </a:ext>
            </a:extLst>
          </p:cNvPr>
          <p:cNvPicPr preferRelativeResize="0"/>
          <p:nvPr/>
        </p:nvPicPr>
        <p:blipFill rotWithShape="1">
          <a:blip r:embed="rId3">
            <a:alphaModFix/>
          </a:blip>
          <a:srcRect l="15717" t="20859" r="29477" b="10249"/>
          <a:stretch/>
        </p:blipFill>
        <p:spPr>
          <a:xfrm>
            <a:off x="235500" y="789125"/>
            <a:ext cx="4733549" cy="3346726"/>
          </a:xfrm>
          <a:prstGeom prst="rect">
            <a:avLst/>
          </a:prstGeom>
          <a:noFill/>
          <a:ln>
            <a:noFill/>
          </a:ln>
        </p:spPr>
      </p:pic>
      <p:cxnSp>
        <p:nvCxnSpPr>
          <p:cNvPr id="255" name="Google Shape;255;p34">
            <a:extLst>
              <a:ext uri="{C183D7F6-B498-43B3-948B-1728B52AA6E4}">
                <adec:decorative xmlns:adec="http://schemas.microsoft.com/office/drawing/2017/decorative" val="1"/>
              </a:ext>
            </a:extLst>
          </p:cNvPr>
          <p:cNvCxnSpPr/>
          <p:nvPr/>
        </p:nvCxnSpPr>
        <p:spPr>
          <a:xfrm flipH="1">
            <a:off x="4881775" y="677725"/>
            <a:ext cx="1429200" cy="617100"/>
          </a:xfrm>
          <a:prstGeom prst="straightConnector1">
            <a:avLst/>
          </a:prstGeom>
          <a:noFill/>
          <a:ln w="9525" cap="flat" cmpd="sng">
            <a:solidFill>
              <a:srgbClr val="FF0000"/>
            </a:solidFill>
            <a:prstDash val="solid"/>
            <a:round/>
            <a:headEnd type="none" w="sm" len="sm"/>
            <a:tailEnd type="triangle" w="med" len="med"/>
          </a:ln>
        </p:spPr>
      </p:cxnSp>
      <p:sp>
        <p:nvSpPr>
          <p:cNvPr id="256" name="Google Shape;256;p34"/>
          <p:cNvSpPr/>
          <p:nvPr/>
        </p:nvSpPr>
        <p:spPr>
          <a:xfrm>
            <a:off x="6310975" y="677725"/>
            <a:ext cx="1878900" cy="1254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The report provides a directory of interested parties and their POC information.</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262" name="Google Shape;262;p35"/>
          <p:cNvSpPr>
            <a:spLocks noGrp="1"/>
          </p:cNvSpPr>
          <p:nvPr>
            <p:ph type="title" idx="4294967295"/>
          </p:nvPr>
        </p:nvSpPr>
        <p:spPr>
          <a:xfrm>
            <a:off x="81440" y="-20997"/>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0" i="0" u="none" strike="noStrike" kern="0" cap="none" spc="0" normalizeH="0" baseline="0" noProof="0" dirty="0">
                <a:ln>
                  <a:noFill/>
                </a:ln>
                <a:solidFill>
                  <a:srgbClr val="3864B2"/>
                </a:solidFill>
                <a:effectLst/>
                <a:uLnTx/>
                <a:uFillTx/>
                <a:latin typeface="Arial"/>
                <a:ea typeface="Arial"/>
                <a:cs typeface="Arial"/>
                <a:sym typeface="Arial"/>
              </a:rPr>
              <a:t>MRAS Market Research Report</a:t>
            </a:r>
          </a:p>
        </p:txBody>
      </p:sp>
      <p:pic>
        <p:nvPicPr>
          <p:cNvPr id="263" name="Google Shape;263;p35">
            <a:extLst>
              <a:ext uri="{C183D7F6-B498-43B3-948B-1728B52AA6E4}">
                <adec:decorative xmlns:adec="http://schemas.microsoft.com/office/drawing/2017/decorative" val="1"/>
              </a:ext>
            </a:extLst>
          </p:cNvPr>
          <p:cNvPicPr preferRelativeResize="0"/>
          <p:nvPr/>
        </p:nvPicPr>
        <p:blipFill rotWithShape="1">
          <a:blip r:embed="rId3">
            <a:alphaModFix/>
          </a:blip>
          <a:srcRect l="18212" t="24781" r="29753" b="9935"/>
          <a:stretch/>
        </p:blipFill>
        <p:spPr>
          <a:xfrm>
            <a:off x="256150" y="725250"/>
            <a:ext cx="5245392" cy="3702051"/>
          </a:xfrm>
          <a:prstGeom prst="rect">
            <a:avLst/>
          </a:prstGeom>
          <a:noFill/>
          <a:ln>
            <a:noFill/>
          </a:ln>
        </p:spPr>
      </p:pic>
      <p:cxnSp>
        <p:nvCxnSpPr>
          <p:cNvPr id="264" name="Google Shape;264;p35">
            <a:extLst>
              <a:ext uri="{C183D7F6-B498-43B3-948B-1728B52AA6E4}">
                <adec:decorative xmlns:adec="http://schemas.microsoft.com/office/drawing/2017/decorative" val="1"/>
              </a:ext>
            </a:extLst>
          </p:cNvPr>
          <p:cNvCxnSpPr/>
          <p:nvPr/>
        </p:nvCxnSpPr>
        <p:spPr>
          <a:xfrm flipH="1">
            <a:off x="4833075" y="1129800"/>
            <a:ext cx="1833000" cy="516300"/>
          </a:xfrm>
          <a:prstGeom prst="straightConnector1">
            <a:avLst/>
          </a:prstGeom>
          <a:noFill/>
          <a:ln w="9525" cap="flat" cmpd="sng">
            <a:solidFill>
              <a:srgbClr val="FF0000"/>
            </a:solidFill>
            <a:prstDash val="solid"/>
            <a:round/>
            <a:headEnd type="none" w="sm" len="sm"/>
            <a:tailEnd type="triangle" w="med" len="med"/>
          </a:ln>
        </p:spPr>
      </p:cxnSp>
      <p:sp>
        <p:nvSpPr>
          <p:cNvPr id="265" name="Google Shape;265;p35"/>
          <p:cNvSpPr/>
          <p:nvPr/>
        </p:nvSpPr>
        <p:spPr>
          <a:xfrm>
            <a:off x="6690350" y="625475"/>
            <a:ext cx="1831800" cy="1812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The report summarizes the responses to the technical questions asked in the survey.</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271" name="Google Shape;271;p36"/>
          <p:cNvSpPr>
            <a:spLocks noGrp="1"/>
          </p:cNvSpPr>
          <p:nvPr>
            <p:ph type="title" idx="4294967295"/>
          </p:nvPr>
        </p:nvSpPr>
        <p:spPr>
          <a:xfrm>
            <a:off x="81440" y="-20997"/>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0" i="0" u="none" strike="noStrike" kern="0" cap="none" spc="0" normalizeH="0" baseline="0" noProof="0" dirty="0">
                <a:ln>
                  <a:noFill/>
                </a:ln>
                <a:solidFill>
                  <a:srgbClr val="3864B2"/>
                </a:solidFill>
                <a:effectLst/>
                <a:uLnTx/>
                <a:uFillTx/>
                <a:latin typeface="Arial"/>
                <a:ea typeface="Arial"/>
                <a:cs typeface="Arial"/>
                <a:sym typeface="Arial"/>
              </a:rPr>
              <a:t>MRAS Market Research Report</a:t>
            </a:r>
          </a:p>
        </p:txBody>
      </p:sp>
      <p:pic>
        <p:nvPicPr>
          <p:cNvPr id="272" name="Google Shape;272;p36">
            <a:extLst>
              <a:ext uri="{C183D7F6-B498-43B3-948B-1728B52AA6E4}">
                <adec:decorative xmlns:adec="http://schemas.microsoft.com/office/drawing/2017/decorative" val="1"/>
              </a:ext>
            </a:extLst>
          </p:cNvPr>
          <p:cNvPicPr preferRelativeResize="0"/>
          <p:nvPr/>
        </p:nvPicPr>
        <p:blipFill rotWithShape="1">
          <a:blip r:embed="rId3">
            <a:alphaModFix/>
          </a:blip>
          <a:srcRect l="14734" t="19594" r="29389" b="12769"/>
          <a:stretch/>
        </p:blipFill>
        <p:spPr>
          <a:xfrm>
            <a:off x="311700" y="798475"/>
            <a:ext cx="5205902" cy="3544576"/>
          </a:xfrm>
          <a:prstGeom prst="rect">
            <a:avLst/>
          </a:prstGeom>
          <a:noFill/>
          <a:ln w="28575" cap="flat" cmpd="sng">
            <a:solidFill>
              <a:srgbClr val="FFFFFF"/>
            </a:solidFill>
            <a:prstDash val="solid"/>
            <a:round/>
            <a:headEnd type="none" w="sm" len="sm"/>
            <a:tailEnd type="none" w="sm" len="sm"/>
          </a:ln>
        </p:spPr>
      </p:pic>
      <p:cxnSp>
        <p:nvCxnSpPr>
          <p:cNvPr id="273" name="Google Shape;273;p36">
            <a:extLst>
              <a:ext uri="{C183D7F6-B498-43B3-948B-1728B52AA6E4}">
                <adec:decorative xmlns:adec="http://schemas.microsoft.com/office/drawing/2017/decorative" val="1"/>
              </a:ext>
            </a:extLst>
          </p:cNvPr>
          <p:cNvCxnSpPr/>
          <p:nvPr/>
        </p:nvCxnSpPr>
        <p:spPr>
          <a:xfrm flipH="1">
            <a:off x="3263775" y="2419350"/>
            <a:ext cx="2554800" cy="289200"/>
          </a:xfrm>
          <a:prstGeom prst="straightConnector1">
            <a:avLst/>
          </a:prstGeom>
          <a:noFill/>
          <a:ln w="9525" cap="flat" cmpd="sng">
            <a:solidFill>
              <a:srgbClr val="FF0000"/>
            </a:solidFill>
            <a:prstDash val="solid"/>
            <a:round/>
            <a:headEnd type="none" w="sm" len="sm"/>
            <a:tailEnd type="triangle" w="med" len="med"/>
          </a:ln>
        </p:spPr>
      </p:cxnSp>
      <p:sp>
        <p:nvSpPr>
          <p:cNvPr id="274" name="Google Shape;274;p36"/>
          <p:cNvSpPr/>
          <p:nvPr/>
        </p:nvSpPr>
        <p:spPr>
          <a:xfrm>
            <a:off x="5818575" y="1513050"/>
            <a:ext cx="1831800" cy="1812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The report includes a link to the vendor’s capabilities statement for download.</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a:spLocks noGrp="1"/>
          </p:cNvSpPr>
          <p:nvPr>
            <p:ph type="title" idx="4294967295"/>
          </p:nvPr>
        </p:nvSpPr>
        <p:spPr>
          <a:xfrm>
            <a:off x="296015" y="26528"/>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2800" b="0" i="0" u="none" strike="noStrike" kern="0" cap="none" spc="0" normalizeH="0" baseline="0" noProof="0" dirty="0">
                <a:ln>
                  <a:noFill/>
                </a:ln>
                <a:solidFill>
                  <a:srgbClr val="3864B2"/>
                </a:solidFill>
                <a:effectLst/>
                <a:uLnTx/>
                <a:uFillTx/>
                <a:latin typeface="Arial"/>
                <a:ea typeface="Arial"/>
                <a:cs typeface="Arial"/>
                <a:sym typeface="Arial"/>
              </a:rPr>
              <a:t>MRAS Market Research Report</a:t>
            </a: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280" name="Google Shape;280;p3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281" name="Google Shape;281;p37"/>
          <p:cNvSpPr/>
          <p:nvPr/>
        </p:nvSpPr>
        <p:spPr>
          <a:xfrm>
            <a:off x="6995150" y="1082675"/>
            <a:ext cx="1831800" cy="1812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We summarize feedback from Industry to ensure the requirement is clearly stated.</a:t>
            </a:r>
            <a:endParaRPr sz="1400" b="0" i="0" u="none" strike="noStrike" cap="none">
              <a:solidFill>
                <a:srgbClr val="FF0000"/>
              </a:solidFill>
              <a:latin typeface="Arial"/>
              <a:ea typeface="Arial"/>
              <a:cs typeface="Arial"/>
              <a:sym typeface="Arial"/>
            </a:endParaRPr>
          </a:p>
        </p:txBody>
      </p:sp>
      <p:cxnSp>
        <p:nvCxnSpPr>
          <p:cNvPr id="282" name="Google Shape;282;p37">
            <a:extLst>
              <a:ext uri="{C183D7F6-B498-43B3-948B-1728B52AA6E4}">
                <adec:decorative xmlns:adec="http://schemas.microsoft.com/office/drawing/2017/decorative" val="1"/>
              </a:ext>
            </a:extLst>
          </p:cNvPr>
          <p:cNvCxnSpPr/>
          <p:nvPr/>
        </p:nvCxnSpPr>
        <p:spPr>
          <a:xfrm flipH="1">
            <a:off x="5857398" y="1895075"/>
            <a:ext cx="1137900" cy="540900"/>
          </a:xfrm>
          <a:prstGeom prst="straightConnector1">
            <a:avLst/>
          </a:prstGeom>
          <a:noFill/>
          <a:ln w="9525" cap="flat" cmpd="sng">
            <a:solidFill>
              <a:srgbClr val="FF0000"/>
            </a:solidFill>
            <a:prstDash val="solid"/>
            <a:round/>
            <a:headEnd type="none" w="sm" len="sm"/>
            <a:tailEnd type="triangle" w="med" len="med"/>
          </a:ln>
        </p:spPr>
      </p:cxnSp>
      <p:pic>
        <p:nvPicPr>
          <p:cNvPr id="283" name="Google Shape;283;p37">
            <a:extLst>
              <a:ext uri="{C183D7F6-B498-43B3-948B-1728B52AA6E4}">
                <adec:decorative xmlns:adec="http://schemas.microsoft.com/office/drawing/2017/decorative" val="1"/>
              </a:ext>
            </a:extLst>
          </p:cNvPr>
          <p:cNvPicPr preferRelativeResize="0"/>
          <p:nvPr/>
        </p:nvPicPr>
        <p:blipFill rotWithShape="1">
          <a:blip r:embed="rId3">
            <a:alphaModFix/>
          </a:blip>
          <a:srcRect l="28161" t="18896" r="39049" b="39601"/>
          <a:stretch/>
        </p:blipFill>
        <p:spPr>
          <a:xfrm>
            <a:off x="452300" y="636725"/>
            <a:ext cx="5361451" cy="38171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MRAS Resources</a:t>
            </a:r>
          </a:p>
        </p:txBody>
      </p:sp>
      <p:sp>
        <p:nvSpPr>
          <p:cNvPr id="289" name="Google Shape;289;p3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290" name="Google Shape;290;p38"/>
          <p:cNvSpPr/>
          <p:nvPr/>
        </p:nvSpPr>
        <p:spPr>
          <a:xfrm>
            <a:off x="684213" y="1285875"/>
            <a:ext cx="7772400" cy="2571900"/>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Work closely with your local GSA Customer Service Director which can be found at </a:t>
            </a:r>
            <a:r>
              <a:rPr lang="en-US" sz="2000" b="1" i="0" u="sng" strike="noStrike" cap="none">
                <a:solidFill>
                  <a:schemeClr val="hlink"/>
                </a:solidFill>
                <a:latin typeface="Arial"/>
                <a:ea typeface="Arial"/>
                <a:cs typeface="Arial"/>
                <a:sym typeface="Arial"/>
                <a:hlinkClick r:id="rId3"/>
              </a:rPr>
              <a:t>gsa.gov/csd</a:t>
            </a: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Visit </a:t>
            </a:r>
            <a:r>
              <a:rPr lang="en-US" sz="2000" b="1" i="0" u="sng" strike="noStrike" cap="none">
                <a:solidFill>
                  <a:schemeClr val="hlink"/>
                </a:solidFill>
                <a:latin typeface="Arial"/>
                <a:ea typeface="Arial"/>
                <a:cs typeface="Arial"/>
                <a:sym typeface="Arial"/>
                <a:hlinkClick r:id="rId4"/>
              </a:rPr>
              <a:t>gsa.gov/mras</a:t>
            </a:r>
            <a:r>
              <a:rPr lang="en-US" sz="2000" b="0" i="0" u="none" strike="noStrike" cap="none">
                <a:solidFill>
                  <a:schemeClr val="dk1"/>
                </a:solidFill>
                <a:latin typeface="Arial"/>
                <a:ea typeface="Arial"/>
                <a:cs typeface="Arial"/>
                <a:sym typeface="Arial"/>
              </a:rPr>
              <a:t> for additional information on the MRAS Program or upcoming training sessions. </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If you have specific questions about submitting a Market Research Request or one you have recently submitted, email us at </a:t>
            </a:r>
            <a:r>
              <a:rPr lang="en-US" sz="2000" b="1" i="0" u="sng" strike="noStrike" cap="none">
                <a:solidFill>
                  <a:schemeClr val="hlink"/>
                </a:solidFill>
                <a:latin typeface="Arial"/>
                <a:ea typeface="Arial"/>
                <a:cs typeface="Arial"/>
                <a:sym typeface="Arial"/>
                <a:hlinkClick r:id="rId5"/>
              </a:rPr>
              <a:t>rfi@research.gsa.gov</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Upcoming Training</a:t>
            </a:r>
          </a:p>
        </p:txBody>
      </p:sp>
      <p:sp>
        <p:nvSpPr>
          <p:cNvPr id="296" name="Google Shape;296;p39"/>
          <p:cNvSpPr/>
          <p:nvPr/>
        </p:nvSpPr>
        <p:spPr>
          <a:xfrm>
            <a:off x="684225" y="1285875"/>
            <a:ext cx="7772400" cy="361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Arial"/>
                <a:ea typeface="Arial"/>
                <a:cs typeface="Arial"/>
                <a:sym typeface="Arial"/>
              </a:rPr>
              <a:t>Effective Market Research</a:t>
            </a:r>
            <a:endParaRPr sz="15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Learn why market research is conducted, when and how to conduct market research; the regulatory nature of FAR Part 10 and how it ties into other decisions such as acquisition planning (FAR Part 7) small business set-asides, commercial items, contract type selection and more, and how to get better results by making your data collection methods easier. Course will use real life scenarios, examples from GSA’s market research initiatives, tools, experts, and more. This is a one (1) CLP credit course.</a:t>
            </a:r>
            <a:endParaRPr sz="15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July 28, 2022		1:00 pm - 2:00 pm ET</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August 25, 2022 	1:00 pm - 2:00 pm ET</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Visit </a:t>
            </a:r>
            <a:r>
              <a:rPr lang="en-US" sz="1500" b="0" i="0" u="sng" strike="noStrike" cap="none">
                <a:solidFill>
                  <a:schemeClr val="hlink"/>
                </a:solidFill>
                <a:latin typeface="Arial"/>
                <a:ea typeface="Arial"/>
                <a:cs typeface="Arial"/>
                <a:sym typeface="Arial"/>
                <a:hlinkClick r:id="rId3"/>
              </a:rPr>
              <a:t>www.GSA.gov/Events</a:t>
            </a:r>
            <a:r>
              <a:rPr lang="en-US" sz="1500" b="0" i="0" u="none" strike="noStrike" cap="none">
                <a:solidFill>
                  <a:schemeClr val="dk1"/>
                </a:solidFill>
                <a:latin typeface="Arial"/>
                <a:ea typeface="Arial"/>
                <a:cs typeface="Arial"/>
                <a:sym typeface="Arial"/>
              </a:rPr>
              <a:t> to register and for more information.</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97" name="Google Shape;297;p3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a:extLst>
              <a:ext uri="{C183D7F6-B498-43B3-948B-1728B52AA6E4}">
                <adec:decorative xmlns:adec="http://schemas.microsoft.com/office/drawing/2017/decorative" val="1"/>
              </a:ext>
            </a:extLst>
          </p:cNvPr>
          <p:cNvSpPr/>
          <p:nvPr/>
        </p:nvSpPr>
        <p:spPr>
          <a:xfrm>
            <a:off x="684213" y="1285875"/>
            <a:ext cx="7772400" cy="25717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4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304" name="Google Shape;304;p40"/>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3000" b="0"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1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1">
            <a:extLst>
              <a:ext uri="{C183D7F6-B498-43B3-948B-1728B52AA6E4}">
                <adec:decorative xmlns:adec="http://schemas.microsoft.com/office/drawing/2017/decorative" val="1"/>
              </a:ext>
            </a:extLst>
          </p:cNvPr>
          <p:cNvSpPr/>
          <p:nvPr/>
        </p:nvSpPr>
        <p:spPr>
          <a:xfrm>
            <a:off x="684213" y="1285875"/>
            <a:ext cx="7772400" cy="25717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41"/>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Agenda</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91" name="Google Shape;91;p16"/>
          <p:cNvSpPr/>
          <p:nvPr/>
        </p:nvSpPr>
        <p:spPr>
          <a:xfrm>
            <a:off x="682625" y="1200160"/>
            <a:ext cx="77724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Overview - Market Research As a Service (MRAS)</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Why Research?</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Benefits and Objectives</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Program Successes</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MRAS Service Offerings</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MRAS Success Story</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RFI Survey</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Market Research Report Walkthrough</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MRAS Resources</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Upcoming Training</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93" name="Google Shape;93;p1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What is MRAS</a:t>
            </a:r>
          </a:p>
        </p:txBody>
      </p:sp>
      <p:sp>
        <p:nvSpPr>
          <p:cNvPr id="99" name="Google Shape;99;p17"/>
          <p:cNvSpPr/>
          <p:nvPr/>
        </p:nvSpPr>
        <p:spPr>
          <a:xfrm>
            <a:off x="684213" y="1285875"/>
            <a:ext cx="7772400" cy="257175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0"/>
              </a:spcBef>
              <a:spcAft>
                <a:spcPts val="0"/>
              </a:spcAft>
              <a:buClr>
                <a:schemeClr val="dk1"/>
              </a:buClr>
              <a:buSzPts val="2000"/>
              <a:buFont typeface="Arial"/>
              <a:buChar char="•"/>
            </a:pPr>
            <a:r>
              <a:rPr lang="en-US" sz="2100" b="0" i="0" u="none" strike="noStrike" cap="none">
                <a:solidFill>
                  <a:schemeClr val="dk1"/>
                </a:solidFill>
                <a:latin typeface="Arial"/>
                <a:ea typeface="Arial"/>
                <a:cs typeface="Arial"/>
                <a:sym typeface="Arial"/>
              </a:rPr>
              <a:t>MRAS uses the </a:t>
            </a:r>
            <a:r>
              <a:rPr lang="en-US" sz="2100" b="1" i="0" u="none" strike="noStrike" cap="none">
                <a:solidFill>
                  <a:srgbClr val="434343"/>
                </a:solidFill>
                <a:latin typeface="Arial"/>
                <a:ea typeface="Arial"/>
                <a:cs typeface="Arial"/>
                <a:sym typeface="Arial"/>
              </a:rPr>
              <a:t>latest research techniques</a:t>
            </a:r>
            <a:r>
              <a:rPr lang="en-US" sz="2100" b="0" i="0" u="none" strike="noStrike" cap="none">
                <a:solidFill>
                  <a:schemeClr val="dk1"/>
                </a:solidFill>
                <a:latin typeface="Arial"/>
                <a:ea typeface="Arial"/>
                <a:cs typeface="Arial"/>
                <a:sym typeface="Arial"/>
              </a:rPr>
              <a:t> to </a:t>
            </a:r>
            <a:r>
              <a:rPr lang="en-US" sz="2100" b="1" i="0" u="none" strike="noStrike" cap="none">
                <a:solidFill>
                  <a:srgbClr val="434343"/>
                </a:solidFill>
                <a:latin typeface="Arial"/>
                <a:ea typeface="Arial"/>
                <a:cs typeface="Arial"/>
                <a:sym typeface="Arial"/>
              </a:rPr>
              <a:t>help agencies</a:t>
            </a:r>
            <a:r>
              <a:rPr lang="en-US" sz="2100" b="0" i="0" u="none" strike="noStrike" cap="none">
                <a:solidFill>
                  <a:srgbClr val="434343"/>
                </a:solidFill>
                <a:latin typeface="Arial"/>
                <a:ea typeface="Arial"/>
                <a:cs typeface="Arial"/>
                <a:sym typeface="Arial"/>
              </a:rPr>
              <a:t> </a:t>
            </a:r>
            <a:r>
              <a:rPr lang="en-US" sz="2100" b="1" i="0" u="none" strike="noStrike" cap="none">
                <a:solidFill>
                  <a:srgbClr val="434343"/>
                </a:solidFill>
                <a:latin typeface="Arial"/>
                <a:ea typeface="Arial"/>
                <a:cs typeface="Arial"/>
                <a:sym typeface="Arial"/>
              </a:rPr>
              <a:t>visualize </a:t>
            </a:r>
            <a:r>
              <a:rPr lang="en-US" sz="2100" b="0" i="0" u="none" strike="noStrike" cap="none">
                <a:solidFill>
                  <a:schemeClr val="dk1"/>
                </a:solidFill>
                <a:latin typeface="Arial"/>
                <a:ea typeface="Arial"/>
                <a:cs typeface="Arial"/>
                <a:sym typeface="Arial"/>
              </a:rPr>
              <a:t>the </a:t>
            </a:r>
            <a:r>
              <a:rPr lang="en-US" sz="2100" b="1" i="0" u="none" strike="noStrike" cap="none">
                <a:solidFill>
                  <a:srgbClr val="434343"/>
                </a:solidFill>
                <a:latin typeface="Arial"/>
                <a:ea typeface="Arial"/>
                <a:cs typeface="Arial"/>
                <a:sym typeface="Arial"/>
              </a:rPr>
              <a:t>competition</a:t>
            </a:r>
            <a:r>
              <a:rPr lang="en-US" sz="2100" b="0" i="0" u="none" strike="noStrike" cap="none">
                <a:solidFill>
                  <a:schemeClr val="dk1"/>
                </a:solidFill>
                <a:latin typeface="Arial"/>
                <a:ea typeface="Arial"/>
                <a:cs typeface="Arial"/>
                <a:sym typeface="Arial"/>
              </a:rPr>
              <a:t> and </a:t>
            </a:r>
            <a:r>
              <a:rPr lang="en-US" sz="2100" b="1" i="0" u="none" strike="noStrike" cap="none">
                <a:solidFill>
                  <a:srgbClr val="434343"/>
                </a:solidFill>
                <a:latin typeface="Arial"/>
                <a:ea typeface="Arial"/>
                <a:cs typeface="Arial"/>
                <a:sym typeface="Arial"/>
              </a:rPr>
              <a:t>socioeconomic responses</a:t>
            </a:r>
            <a:r>
              <a:rPr lang="en-US" sz="2100" b="0" i="0" u="none" strike="noStrike" cap="none">
                <a:solidFill>
                  <a:schemeClr val="dk1"/>
                </a:solidFill>
                <a:latin typeface="Arial"/>
                <a:ea typeface="Arial"/>
                <a:cs typeface="Arial"/>
                <a:sym typeface="Arial"/>
              </a:rPr>
              <a:t> that they can expect if they use GSA’s acquisition vehicles</a:t>
            </a:r>
            <a:endParaRPr sz="19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00" name="Google Shape;100;p1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Why Research</a:t>
            </a:r>
          </a:p>
        </p:txBody>
      </p:sp>
      <p:sp>
        <p:nvSpPr>
          <p:cNvPr id="106" name="Google Shape;106;p18"/>
          <p:cNvSpPr/>
          <p:nvPr/>
        </p:nvSpPr>
        <p:spPr>
          <a:xfrm>
            <a:off x="684225" y="1285875"/>
            <a:ext cx="7772400" cy="32379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 gain knowledge.</a:t>
            </a:r>
            <a:endParaRPr sz="1400" b="0" i="0" u="none" strike="noStrike" cap="none">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 make informed decisions.</a:t>
            </a:r>
            <a:endParaRPr sz="1400" b="0" i="0" u="none" strike="noStrike" cap="none">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 drive mission capabilities.</a:t>
            </a:r>
            <a:endParaRPr sz="2000" b="0" i="0" u="none" strike="noStrike" cap="none">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 remain relevant, gain efficiency, and innovate.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 ensure regulatory compliance, understand market constraints, and recognize opportunities. </a:t>
            </a:r>
            <a:endParaRPr sz="2000" b="0" i="0" u="none" strike="noStrike" cap="none">
              <a:solidFill>
                <a:schemeClr val="dk1"/>
              </a:solidFill>
              <a:latin typeface="Arial"/>
              <a:ea typeface="Arial"/>
              <a:cs typeface="Arial"/>
              <a:sym typeface="Arial"/>
            </a:endParaRPr>
          </a:p>
        </p:txBody>
      </p:sp>
      <p:sp>
        <p:nvSpPr>
          <p:cNvPr id="107" name="Google Shape;107;p1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MRAS Value-Added Benefits</a:t>
            </a:r>
          </a:p>
        </p:txBody>
      </p:sp>
      <p:sp>
        <p:nvSpPr>
          <p:cNvPr id="113" name="Google Shape;113;p19"/>
          <p:cNvSpPr txBox="1"/>
          <p:nvPr/>
        </p:nvSpPr>
        <p:spPr>
          <a:xfrm>
            <a:off x="685800" y="1285875"/>
            <a:ext cx="8001000" cy="3246300"/>
          </a:xfrm>
          <a:prstGeom prst="rect">
            <a:avLst/>
          </a:prstGeom>
          <a:noFill/>
          <a:ln>
            <a:noFill/>
          </a:ln>
        </p:spPr>
        <p:txBody>
          <a:bodyPr spcFirstLastPara="1" wrap="square" lIns="91425" tIns="45700" rIns="91425" bIns="45700" anchor="t" anchorCtr="0">
            <a:spAutoFit/>
          </a:bodyPr>
          <a:lstStyle/>
          <a:p>
            <a:pPr marL="457200" marR="0" lvl="0" indent="-304800" algn="l" rtl="0">
              <a:lnSpc>
                <a:spcPct val="115000"/>
              </a:lnSpc>
              <a:spcBef>
                <a:spcPts val="0"/>
              </a:spcBef>
              <a:spcAft>
                <a:spcPts val="0"/>
              </a:spcAft>
              <a:buClr>
                <a:schemeClr val="dk1"/>
              </a:buClr>
              <a:buSzPts val="1200"/>
              <a:buFont typeface="Arial"/>
              <a:buChar char="●"/>
            </a:pPr>
            <a:r>
              <a:rPr lang="en-US" sz="1800" b="0" i="0" u="none" strike="noStrike" cap="none">
                <a:solidFill>
                  <a:schemeClr val="dk1"/>
                </a:solidFill>
                <a:latin typeface="Arial"/>
                <a:ea typeface="Arial"/>
                <a:cs typeface="Arial"/>
                <a:sym typeface="Arial"/>
              </a:rPr>
              <a:t>Streamlines market research</a:t>
            </a:r>
            <a:endParaRPr sz="18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800" b="0" i="0" u="none" strike="noStrike" cap="none">
                <a:solidFill>
                  <a:schemeClr val="dk1"/>
                </a:solidFill>
                <a:latin typeface="Arial"/>
                <a:ea typeface="Arial"/>
                <a:cs typeface="Arial"/>
                <a:sym typeface="Arial"/>
              </a:rPr>
              <a:t>Reduces acquisition time</a:t>
            </a:r>
            <a:endParaRPr sz="18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800" b="0" i="0" u="none" strike="noStrike" cap="none">
                <a:solidFill>
                  <a:schemeClr val="dk1"/>
                </a:solidFill>
                <a:latin typeface="Arial"/>
                <a:ea typeface="Arial"/>
                <a:cs typeface="Arial"/>
                <a:sym typeface="Arial"/>
              </a:rPr>
              <a:t>Aligns Agency needs with GSA contracts and solutions</a:t>
            </a:r>
            <a:endParaRPr sz="18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800" b="0" i="0" u="none" strike="noStrike" cap="none">
                <a:solidFill>
                  <a:schemeClr val="dk1"/>
                </a:solidFill>
                <a:latin typeface="Arial"/>
                <a:ea typeface="Arial"/>
                <a:cs typeface="Arial"/>
                <a:sym typeface="Arial"/>
              </a:rPr>
              <a:t>Identifies the business size appropriate for the requirement</a:t>
            </a:r>
            <a:endParaRPr sz="18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800" b="0" i="0" u="none" strike="noStrike" cap="none">
                <a:solidFill>
                  <a:schemeClr val="dk1"/>
                </a:solidFill>
                <a:latin typeface="Arial"/>
                <a:ea typeface="Arial"/>
                <a:cs typeface="Arial"/>
                <a:sym typeface="Arial"/>
              </a:rPr>
              <a:t>FAR Part 10 Compliant</a:t>
            </a:r>
            <a:endParaRPr sz="18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800" b="0" i="0" u="none" strike="noStrike" cap="none">
                <a:solidFill>
                  <a:schemeClr val="dk1"/>
                </a:solidFill>
                <a:latin typeface="Arial"/>
                <a:ea typeface="Arial"/>
                <a:cs typeface="Arial"/>
                <a:sym typeface="Arial"/>
              </a:rPr>
              <a:t>Continuous support from your local GSA Customer Service Director</a:t>
            </a:r>
            <a:endParaRPr sz="18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800" b="0" i="0" u="none" strike="noStrike" cap="none">
                <a:solidFill>
                  <a:schemeClr val="dk1"/>
                </a:solidFill>
                <a:latin typeface="Arial"/>
                <a:ea typeface="Arial"/>
                <a:cs typeface="Arial"/>
                <a:sym typeface="Arial"/>
              </a:rPr>
              <a:t>Promotes category management</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14" name="Google Shape;114;p1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15" name="Google Shape;115;p19"/>
          <p:cNvSpPr txBox="1"/>
          <p:nvPr/>
        </p:nvSpPr>
        <p:spPr>
          <a:xfrm>
            <a:off x="495850" y="4188800"/>
            <a:ext cx="864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73763"/>
                </a:solidFill>
                <a:latin typeface="Arial"/>
                <a:ea typeface="Arial"/>
                <a:cs typeface="Arial"/>
                <a:sym typeface="Arial"/>
              </a:rPr>
              <a:t>Fast          Targeted            FAR Compliant           Continued Support          Category Management</a:t>
            </a:r>
            <a:endParaRPr sz="1400" b="1" i="0" u="none" strike="noStrike" cap="none">
              <a:solidFill>
                <a:srgbClr val="073763"/>
              </a:solidFill>
              <a:latin typeface="Arial"/>
              <a:ea typeface="Arial"/>
              <a:cs typeface="Arial"/>
              <a:sym typeface="Arial"/>
            </a:endParaRPr>
          </a:p>
        </p:txBody>
      </p:sp>
      <p:pic>
        <p:nvPicPr>
          <p:cNvPr id="116" name="Google Shape;116;p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49175" y="4287150"/>
            <a:ext cx="207175" cy="203501"/>
          </a:xfrm>
          <a:prstGeom prst="rect">
            <a:avLst/>
          </a:prstGeom>
          <a:noFill/>
          <a:ln>
            <a:noFill/>
          </a:ln>
        </p:spPr>
      </p:pic>
      <p:pic>
        <p:nvPicPr>
          <p:cNvPr id="117" name="Google Shape;117;p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211025" y="4287150"/>
            <a:ext cx="207175" cy="203501"/>
          </a:xfrm>
          <a:prstGeom prst="rect">
            <a:avLst/>
          </a:prstGeom>
          <a:noFill/>
          <a:ln>
            <a:noFill/>
          </a:ln>
        </p:spPr>
      </p:pic>
      <p:pic>
        <p:nvPicPr>
          <p:cNvPr id="118" name="Google Shape;118;p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501000" y="4287150"/>
            <a:ext cx="207175" cy="203501"/>
          </a:xfrm>
          <a:prstGeom prst="rect">
            <a:avLst/>
          </a:prstGeom>
          <a:noFill/>
          <a:ln>
            <a:noFill/>
          </a:ln>
        </p:spPr>
      </p:pic>
      <p:pic>
        <p:nvPicPr>
          <p:cNvPr id="119" name="Google Shape;119;p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323050" y="4287150"/>
            <a:ext cx="207175" cy="203501"/>
          </a:xfrm>
          <a:prstGeom prst="rect">
            <a:avLst/>
          </a:prstGeom>
          <a:noFill/>
          <a:ln>
            <a:noFill/>
          </a:ln>
        </p:spPr>
      </p:pic>
      <p:pic>
        <p:nvPicPr>
          <p:cNvPr id="120" name="Google Shape;120;p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50875" y="4287150"/>
            <a:ext cx="207175" cy="20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MRAS Objectives</a:t>
            </a:r>
          </a:p>
        </p:txBody>
      </p:sp>
      <p:sp>
        <p:nvSpPr>
          <p:cNvPr id="126" name="Google Shape;126;p20"/>
          <p:cNvSpPr txBox="1"/>
          <p:nvPr/>
        </p:nvSpPr>
        <p:spPr>
          <a:xfrm>
            <a:off x="685800" y="1285875"/>
            <a:ext cx="8001000" cy="3918900"/>
          </a:xfrm>
          <a:prstGeom prst="rect">
            <a:avLst/>
          </a:prstGeom>
          <a:noFill/>
          <a:ln>
            <a:noFill/>
          </a:ln>
        </p:spPr>
        <p:txBody>
          <a:bodyPr spcFirstLastPara="1" wrap="square" lIns="91425" tIns="45700" rIns="91425" bIns="45700" anchor="t" anchorCtr="0">
            <a:spAutoFit/>
          </a:bodyPr>
          <a:lstStyle/>
          <a:p>
            <a:pPr marL="457200" marR="0" lvl="0" indent="-304800" algn="l" rtl="0">
              <a:lnSpc>
                <a:spcPct val="115000"/>
              </a:lnSpc>
              <a:spcBef>
                <a:spcPts val="0"/>
              </a:spcBef>
              <a:spcAft>
                <a:spcPts val="0"/>
              </a:spcAft>
              <a:buClr>
                <a:schemeClr val="dk1"/>
              </a:buClr>
              <a:buSzPts val="1200"/>
              <a:buFont typeface="Arial"/>
              <a:buChar char="●"/>
            </a:pPr>
            <a:r>
              <a:rPr lang="en-US" sz="1600" b="0" i="0" u="none" strike="noStrike" cap="none">
                <a:solidFill>
                  <a:schemeClr val="dk1"/>
                </a:solidFill>
                <a:latin typeface="Arial"/>
                <a:ea typeface="Arial"/>
                <a:cs typeface="Arial"/>
                <a:sym typeface="Arial"/>
              </a:rPr>
              <a:t>Our objective is to make research easier, more efficient, and modern.</a:t>
            </a:r>
            <a:endParaRPr sz="16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600" b="0" i="0" u="none" strike="noStrike" cap="none">
                <a:solidFill>
                  <a:schemeClr val="dk1"/>
                </a:solidFill>
                <a:latin typeface="Arial"/>
                <a:ea typeface="Arial"/>
                <a:cs typeface="Arial"/>
                <a:sym typeface="Arial"/>
              </a:rPr>
              <a:t>We serve by providing them data to make better decisions. </a:t>
            </a:r>
            <a:endParaRPr sz="16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600" b="0" i="0" u="none" strike="noStrike" cap="none">
                <a:solidFill>
                  <a:schemeClr val="dk1"/>
                </a:solidFill>
                <a:latin typeface="Arial"/>
                <a:ea typeface="Arial"/>
                <a:cs typeface="Arial"/>
                <a:sym typeface="Arial"/>
              </a:rPr>
              <a:t>We own the data, share the data, and re-use the data. </a:t>
            </a:r>
            <a:endParaRPr sz="16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600" b="0" i="0" u="none" strike="noStrike" cap="none">
                <a:solidFill>
                  <a:schemeClr val="dk1"/>
                </a:solidFill>
                <a:latin typeface="Arial"/>
                <a:ea typeface="Arial"/>
                <a:cs typeface="Arial"/>
                <a:sym typeface="Arial"/>
              </a:rPr>
              <a:t>We give industry a voice.</a:t>
            </a:r>
            <a:endParaRPr sz="16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600" b="0" i="0" u="none" strike="noStrike" cap="none">
                <a:solidFill>
                  <a:schemeClr val="dk1"/>
                </a:solidFill>
                <a:latin typeface="Arial"/>
                <a:ea typeface="Arial"/>
                <a:cs typeface="Arial"/>
                <a:sym typeface="Arial"/>
              </a:rPr>
              <a:t>We make research easy</a:t>
            </a:r>
            <a:endParaRPr sz="16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600" b="0" i="0" u="none" strike="noStrike" cap="none">
                <a:solidFill>
                  <a:schemeClr val="dk1"/>
                </a:solidFill>
                <a:latin typeface="Arial"/>
                <a:ea typeface="Arial"/>
                <a:cs typeface="Arial"/>
                <a:sym typeface="Arial"/>
              </a:rPr>
              <a:t>We track our own data.</a:t>
            </a:r>
            <a:endParaRPr sz="16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600" b="0" i="0" u="none" strike="noStrike" cap="none">
                <a:solidFill>
                  <a:schemeClr val="dk1"/>
                </a:solidFill>
                <a:latin typeface="Arial"/>
                <a:ea typeface="Arial"/>
                <a:cs typeface="Arial"/>
                <a:sym typeface="Arial"/>
              </a:rPr>
              <a:t>We measure quality through the voice of our clients. </a:t>
            </a:r>
            <a:endParaRPr sz="16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US" sz="1600" b="0" i="0" u="none" strike="noStrike" cap="none">
                <a:solidFill>
                  <a:schemeClr val="dk1"/>
                </a:solidFill>
                <a:latin typeface="Arial"/>
                <a:ea typeface="Arial"/>
                <a:cs typeface="Arial"/>
                <a:sym typeface="Arial"/>
              </a:rPr>
              <a:t>We are driven by outcomes to create Government-wide efficiency and taxpayer savings.</a:t>
            </a:r>
            <a:endParaRPr sz="16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27" name="Google Shape;127;p20"/>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MRAS Program Successes</a:t>
            </a:r>
          </a:p>
        </p:txBody>
      </p:sp>
      <p:sp>
        <p:nvSpPr>
          <p:cNvPr id="133" name="Google Shape;133;p2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34" name="Google Shape;134;p21"/>
          <p:cNvSpPr txBox="1"/>
          <p:nvPr/>
        </p:nvSpPr>
        <p:spPr>
          <a:xfrm>
            <a:off x="1070050" y="4531250"/>
            <a:ext cx="55023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200"/>
              <a:buFont typeface="Arial"/>
              <a:buNone/>
            </a:pPr>
            <a:r>
              <a:rPr lang="en-US" sz="1200" b="0" i="0" u="none" strike="noStrike" cap="none">
                <a:solidFill>
                  <a:srgbClr val="595959"/>
                </a:solidFill>
                <a:latin typeface="Public Sans"/>
                <a:ea typeface="Public Sans"/>
                <a:cs typeface="Public Sans"/>
                <a:sym typeface="Public Sans"/>
              </a:rPr>
              <a:t>About </a:t>
            </a:r>
            <a:r>
              <a:rPr lang="en-US" sz="1200" b="1" i="0" u="none" strike="noStrike" cap="none">
                <a:solidFill>
                  <a:srgbClr val="595959"/>
                </a:solidFill>
                <a:latin typeface="Public Sans"/>
                <a:ea typeface="Public Sans"/>
                <a:cs typeface="Public Sans"/>
                <a:sym typeface="Public Sans"/>
              </a:rPr>
              <a:t>50% </a:t>
            </a:r>
            <a:r>
              <a:rPr lang="en-US" sz="1200" b="0" i="0" u="none" strike="noStrike" cap="none">
                <a:solidFill>
                  <a:srgbClr val="595959"/>
                </a:solidFill>
                <a:latin typeface="Public Sans"/>
                <a:ea typeface="Public Sans"/>
                <a:cs typeface="Public Sans"/>
                <a:sym typeface="Public Sans"/>
              </a:rPr>
              <a:t>of MRAS Opportunities are Awarded to GSA Contracts</a:t>
            </a:r>
            <a:endParaRPr sz="1200" b="0" i="0" u="none" strike="noStrike" cap="none">
              <a:solidFill>
                <a:srgbClr val="595959"/>
              </a:solidFill>
              <a:latin typeface="Public Sans"/>
              <a:ea typeface="Public Sans"/>
              <a:cs typeface="Public Sans"/>
              <a:sym typeface="Public Sans"/>
            </a:endParaRPr>
          </a:p>
        </p:txBody>
      </p:sp>
      <p:pic>
        <p:nvPicPr>
          <p:cNvPr id="135" name="Google Shape;135;p21">
            <a:extLst>
              <a:ext uri="{C183D7F6-B498-43B3-948B-1728B52AA6E4}">
                <adec:decorative xmlns:adec="http://schemas.microsoft.com/office/drawing/2017/decorative" val="1"/>
              </a:ext>
            </a:extLst>
          </p:cNvPr>
          <p:cNvPicPr preferRelativeResize="0"/>
          <p:nvPr/>
        </p:nvPicPr>
        <p:blipFill rotWithShape="1">
          <a:blip r:embed="rId3">
            <a:alphaModFix/>
          </a:blip>
          <a:srcRect l="9649" t="17928" r="4953" b="15416"/>
          <a:stretch/>
        </p:blipFill>
        <p:spPr>
          <a:xfrm>
            <a:off x="234325" y="1091975"/>
            <a:ext cx="7602576" cy="3337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a:extLst>
              <a:ext uri="{C183D7F6-B498-43B3-948B-1728B52AA6E4}">
                <adec:decorative xmlns:adec="http://schemas.microsoft.com/office/drawing/2017/decorative" val="1"/>
              </a:ext>
            </a:extLst>
          </p:cNvPr>
          <p:cNvSpPr/>
          <p:nvPr/>
        </p:nvSpPr>
        <p:spPr>
          <a:xfrm>
            <a:off x="428625" y="1251300"/>
            <a:ext cx="8227200" cy="5727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2">
            <a:extLst>
              <a:ext uri="{C183D7F6-B498-43B3-948B-1728B52AA6E4}">
                <adec:decorative xmlns:adec="http://schemas.microsoft.com/office/drawing/2017/decorative" val="1"/>
              </a:ext>
            </a:extLst>
          </p:cNvPr>
          <p:cNvSpPr/>
          <p:nvPr/>
        </p:nvSpPr>
        <p:spPr>
          <a:xfrm>
            <a:off x="428625" y="2032500"/>
            <a:ext cx="8227200" cy="12594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595959"/>
              </a:highlight>
              <a:latin typeface="Arial"/>
              <a:ea typeface="Arial"/>
              <a:cs typeface="Arial"/>
              <a:sym typeface="Arial"/>
            </a:endParaRPr>
          </a:p>
        </p:txBody>
      </p:sp>
      <p:sp>
        <p:nvSpPr>
          <p:cNvPr id="142" name="Google Shape;142;p22"/>
          <p:cNvSpPr>
            <a:spLocks noGrp="1"/>
          </p:cNvSpPr>
          <p:nvPr>
            <p:ph type="title" idx="4294967295"/>
          </p:nvPr>
        </p:nvSpPr>
        <p:spPr>
          <a:xfrm>
            <a:off x="687440" y="261978"/>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Available Service Options</a:t>
            </a:r>
          </a:p>
        </p:txBody>
      </p:sp>
      <p:sp>
        <p:nvSpPr>
          <p:cNvPr id="143" name="Google Shape;143;p22"/>
          <p:cNvSpPr txBox="1"/>
          <p:nvPr/>
        </p:nvSpPr>
        <p:spPr>
          <a:xfrm>
            <a:off x="685800" y="904875"/>
            <a:ext cx="8001000" cy="277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400" b="1" i="0" u="none" strike="noStrike" cap="none">
                <a:solidFill>
                  <a:schemeClr val="dk1"/>
                </a:solidFill>
                <a:latin typeface="Arial"/>
                <a:ea typeface="Arial"/>
                <a:cs typeface="Arial"/>
                <a:sym typeface="Arial"/>
              </a:rPr>
              <a:t>GSA Advantage Product Market Research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400" b="0" i="0" u="none" strike="noStrike" cap="none">
                <a:solidFill>
                  <a:schemeClr val="dk1"/>
                </a:solidFill>
                <a:latin typeface="Arial"/>
                <a:ea typeface="Arial"/>
                <a:cs typeface="Arial"/>
                <a:sym typeface="Arial"/>
              </a:rPr>
              <a:t>Search up to 20,000 items on GSA Advantage at once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400" b="1" i="0" u="none" strike="noStrike" cap="none">
                <a:solidFill>
                  <a:schemeClr val="dk1"/>
                </a:solidFill>
                <a:latin typeface="Arial"/>
                <a:ea typeface="Arial"/>
                <a:cs typeface="Arial"/>
                <a:sym typeface="Arial"/>
              </a:rPr>
              <a:t>Rapid Review</a:t>
            </a: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400" b="0" i="0" u="none" strike="noStrike" cap="none">
                <a:solidFill>
                  <a:schemeClr val="dk1"/>
                </a:solidFill>
                <a:latin typeface="Arial"/>
                <a:ea typeface="Arial"/>
                <a:cs typeface="Arial"/>
                <a:sym typeface="Arial"/>
              </a:rPr>
              <a:t>Identifies if your requirement fits the scope of existing GSA acquisition solutions in 24-48 hours.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400" b="1" i="0" u="none" strike="noStrike" cap="none">
                <a:solidFill>
                  <a:schemeClr val="dk1"/>
                </a:solidFill>
                <a:latin typeface="Arial"/>
                <a:ea typeface="Arial"/>
                <a:cs typeface="Arial"/>
                <a:sym typeface="Arial"/>
              </a:rPr>
              <a:t>Request for Information/Market Research Report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400" b="0" i="0" u="none" strike="noStrike" cap="none">
                <a:solidFill>
                  <a:schemeClr val="dk1"/>
                </a:solidFill>
                <a:latin typeface="Arial"/>
                <a:ea typeface="Arial"/>
                <a:cs typeface="Arial"/>
                <a:sym typeface="Arial"/>
              </a:rPr>
              <a:t>Streamlines the RFI process and consolidates the results into one report with visuals.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a:solidFill>
                <a:schemeClr val="dk1"/>
              </a:solidFill>
              <a:latin typeface="Arial"/>
              <a:ea typeface="Arial"/>
              <a:cs typeface="Arial"/>
              <a:sym typeface="Arial"/>
            </a:endParaRPr>
          </a:p>
        </p:txBody>
      </p:sp>
      <p:sp>
        <p:nvSpPr>
          <p:cNvPr id="144" name="Google Shape;144;p22"/>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45" name="Google Shape;145;p22"/>
          <p:cNvSpPr txBox="1"/>
          <p:nvPr/>
        </p:nvSpPr>
        <p:spPr>
          <a:xfrm>
            <a:off x="7575000" y="1439100"/>
            <a:ext cx="11118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1C4587"/>
                </a:solidFill>
                <a:latin typeface="Arial"/>
                <a:ea typeface="Arial"/>
                <a:cs typeface="Arial"/>
                <a:sym typeface="Arial"/>
              </a:rPr>
              <a:t>Products</a:t>
            </a:r>
            <a:endParaRPr sz="1100" b="1" i="0" u="none" strike="noStrike" cap="none">
              <a:solidFill>
                <a:srgbClr val="1C4587"/>
              </a:solidFill>
              <a:latin typeface="Arial"/>
              <a:ea typeface="Arial"/>
              <a:cs typeface="Arial"/>
              <a:sym typeface="Arial"/>
            </a:endParaRPr>
          </a:p>
        </p:txBody>
      </p:sp>
      <p:sp>
        <p:nvSpPr>
          <p:cNvPr id="146" name="Google Shape;146;p22"/>
          <p:cNvSpPr txBox="1"/>
          <p:nvPr/>
        </p:nvSpPr>
        <p:spPr>
          <a:xfrm>
            <a:off x="7544025" y="2907000"/>
            <a:ext cx="11118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A61C00"/>
                </a:solidFill>
                <a:latin typeface="Arial"/>
                <a:ea typeface="Arial"/>
                <a:cs typeface="Arial"/>
                <a:sym typeface="Arial"/>
              </a:rPr>
              <a:t>Services</a:t>
            </a:r>
            <a:endParaRPr sz="1100" b="1" i="0" u="none" strike="noStrike" cap="none">
              <a:solidFill>
                <a:srgbClr val="A61C00"/>
              </a:solidFill>
              <a:latin typeface="Arial"/>
              <a:ea typeface="Arial"/>
              <a:cs typeface="Arial"/>
              <a:sym typeface="Arial"/>
            </a:endParaRPr>
          </a:p>
        </p:txBody>
      </p:sp>
      <p:sp>
        <p:nvSpPr>
          <p:cNvPr id="147" name="Google Shape;147;p22">
            <a:extLst>
              <a:ext uri="{C183D7F6-B498-43B3-948B-1728B52AA6E4}">
                <adec:decorative xmlns:adec="http://schemas.microsoft.com/office/drawing/2017/decorative" val="1"/>
              </a:ext>
            </a:extLst>
          </p:cNvPr>
          <p:cNvSpPr/>
          <p:nvPr/>
        </p:nvSpPr>
        <p:spPr>
          <a:xfrm>
            <a:off x="428625" y="3541800"/>
            <a:ext cx="8227200" cy="5727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2"/>
          <p:cNvSpPr txBox="1"/>
          <p:nvPr/>
        </p:nvSpPr>
        <p:spPr>
          <a:xfrm>
            <a:off x="685800" y="3546600"/>
            <a:ext cx="8153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400" b="1" i="0" u="none" strike="noStrike" cap="none">
                <a:solidFill>
                  <a:schemeClr val="dk1"/>
                </a:solidFill>
                <a:latin typeface="Arial"/>
                <a:ea typeface="Arial"/>
                <a:cs typeface="Arial"/>
                <a:sym typeface="Arial"/>
              </a:rPr>
              <a:t>Industry Outreach</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400" b="0" i="0" u="none" strike="noStrike" cap="none">
                <a:solidFill>
                  <a:schemeClr val="dk1"/>
                </a:solidFill>
                <a:latin typeface="Arial"/>
                <a:ea typeface="Arial"/>
                <a:cs typeface="Arial"/>
                <a:sym typeface="Arial"/>
              </a:rPr>
              <a:t>Let GSA connect you with our industry partners to discuss your current MRAS RFI.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1066</Words>
  <Application>Microsoft Office PowerPoint</Application>
  <PresentationFormat>On-screen Show (16:9)</PresentationFormat>
  <Paragraphs>177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Open Sans</vt:lpstr>
      <vt:lpstr>Roboto</vt:lpstr>
      <vt:lpstr>Calibri</vt:lpstr>
      <vt:lpstr>Public Sans</vt:lpstr>
      <vt:lpstr>Arial</vt:lpstr>
      <vt:lpstr>Blank Presentation</vt:lpstr>
      <vt:lpstr>Small Business Works 2022: Market Research as a Service (MRAS) for Acquisition Workforce</vt:lpstr>
      <vt:lpstr>Effective Market Research</vt:lpstr>
      <vt:lpstr>Agenda</vt:lpstr>
      <vt:lpstr>What is MRAS</vt:lpstr>
      <vt:lpstr>Why Research</vt:lpstr>
      <vt:lpstr>MRAS Value-Added Benefits</vt:lpstr>
      <vt:lpstr>MRAS Objectives</vt:lpstr>
      <vt:lpstr>MRAS Program Successes</vt:lpstr>
      <vt:lpstr>Available Service Options</vt:lpstr>
      <vt:lpstr> Product: GSA Advantage! Multiple Part Number Search &amp; Market Research </vt:lpstr>
      <vt:lpstr>MRAS Rapid Review</vt:lpstr>
      <vt:lpstr>Easy Steps to Transform Your Requirement</vt:lpstr>
      <vt:lpstr>How We Research</vt:lpstr>
      <vt:lpstr>Demonstrating Results</vt:lpstr>
      <vt:lpstr>Success Story</vt:lpstr>
      <vt:lpstr>MRAS RFI Survey</vt:lpstr>
      <vt:lpstr>The Results</vt:lpstr>
      <vt:lpstr>MRAS Market Research Report</vt:lpstr>
      <vt:lpstr>MRAS Market Research Report</vt:lpstr>
      <vt:lpstr>MRAS Market Research Report</vt:lpstr>
      <vt:lpstr>MRAS Market Research Report</vt:lpstr>
      <vt:lpstr>MRAS Market Research Report</vt:lpstr>
      <vt:lpstr>MRAS Market Research Report</vt:lpstr>
      <vt:lpstr>MRAS Market Research Report</vt:lpstr>
      <vt:lpstr>MRAS Resources</vt:lpstr>
      <vt:lpstr>Upcoming Training</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Works 2022: Market Research as a Service (MRAS) for Acquisition Workforce</dc:title>
  <cp:lastModifiedBy>YolandaGJohnson</cp:lastModifiedBy>
  <cp:revision>1</cp:revision>
  <dcterms:modified xsi:type="dcterms:W3CDTF">2022-07-27T19:42:29Z</dcterms:modified>
</cp:coreProperties>
</file>