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7" r:id="rId3"/>
    <p:sldId id="261" r:id="rId4"/>
    <p:sldId id="258" r:id="rId5"/>
    <p:sldId id="259" r:id="rId6"/>
    <p:sldId id="260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2" d="100"/>
          <a:sy n="102" d="100"/>
        </p:scale>
        <p:origin x="-116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D3217-8EF9-4D17-9D17-FBFAF278C83A}" type="datetimeFigureOut">
              <a:rPr lang="en-US" smtClean="0"/>
              <a:pPr/>
              <a:t>11/13/2013</a:t>
            </a:fld>
            <a:endParaRPr lang="en-US" dirty="0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66FBCF-8101-49AF-A679-9B24C7A26814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8" name="Picture 7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153400" y="5867400"/>
            <a:ext cx="836341" cy="81642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D3217-8EF9-4D17-9D17-FBFAF278C83A}" type="datetimeFigureOut">
              <a:rPr lang="en-US" smtClean="0"/>
              <a:pPr/>
              <a:t>11/13/2013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66FBCF-8101-49AF-A679-9B24C7A2681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D3217-8EF9-4D17-9D17-FBFAF278C83A}" type="datetimeFigureOut">
              <a:rPr lang="en-US" smtClean="0"/>
              <a:pPr/>
              <a:t>11/13/2013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66FBCF-8101-49AF-A679-9B24C7A2681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D3217-8EF9-4D17-9D17-FBFAF278C83A}" type="datetimeFigureOut">
              <a:rPr lang="en-US" smtClean="0"/>
              <a:pPr/>
              <a:t>11/13/2013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66FBCF-8101-49AF-A679-9B24C7A26814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7" name="Picture 7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077199" y="5860143"/>
            <a:ext cx="836341" cy="81642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D3217-8EF9-4D17-9D17-FBFAF278C83A}" type="datetimeFigureOut">
              <a:rPr lang="en-US" smtClean="0"/>
              <a:pPr/>
              <a:t>11/13/2013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66FBCF-8101-49AF-A679-9B24C7A2681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D3217-8EF9-4D17-9D17-FBFAF278C83A}" type="datetimeFigureOut">
              <a:rPr lang="en-US" smtClean="0"/>
              <a:pPr/>
              <a:t>11/13/2013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66FBCF-8101-49AF-A679-9B24C7A2681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D3217-8EF9-4D17-9D17-FBFAF278C83A}" type="datetimeFigureOut">
              <a:rPr lang="en-US" smtClean="0"/>
              <a:pPr/>
              <a:t>11/13/2013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66FBCF-8101-49AF-A679-9B24C7A2681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D3217-8EF9-4D17-9D17-FBFAF278C83A}" type="datetimeFigureOut">
              <a:rPr lang="en-US" smtClean="0"/>
              <a:pPr/>
              <a:t>11/13/2013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66FBCF-8101-49AF-A679-9B24C7A2681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D3217-8EF9-4D17-9D17-FBFAF278C83A}" type="datetimeFigureOut">
              <a:rPr lang="en-US" smtClean="0"/>
              <a:pPr/>
              <a:t>11/13/2013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66FBCF-8101-49AF-A679-9B24C7A2681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D3217-8EF9-4D17-9D17-FBFAF278C83A}" type="datetimeFigureOut">
              <a:rPr lang="en-US" smtClean="0"/>
              <a:pPr/>
              <a:t>11/13/2013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66FBCF-8101-49AF-A679-9B24C7A2681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D3217-8EF9-4D17-9D17-FBFAF278C83A}" type="datetimeFigureOut">
              <a:rPr lang="en-US" smtClean="0"/>
              <a:pPr/>
              <a:t>11/13/2013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8A66FBCF-8101-49AF-A679-9B24C7A2681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dirty="0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A7ED3217-8EF9-4D17-9D17-FBFAF278C83A}" type="datetimeFigureOut">
              <a:rPr lang="en-US" smtClean="0"/>
              <a:pPr/>
              <a:t>11/13/2013</a:t>
            </a:fld>
            <a:endParaRPr lang="en-US" dirty="0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8A66FBCF-8101-49AF-A679-9B24C7A26814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dirty="0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dirty="0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4000" dirty="0" smtClean="0">
                <a:latin typeface="Arial" pitchFamily="34" charset="0"/>
                <a:cs typeface="Arial" pitchFamily="34" charset="0"/>
              </a:rPr>
              <a:t>GSA Green Building Advisory Committee:</a:t>
            </a:r>
            <a:br>
              <a:rPr lang="en-US" sz="4000" dirty="0" smtClean="0">
                <a:latin typeface="Arial" pitchFamily="34" charset="0"/>
                <a:cs typeface="Arial" pitchFamily="34" charset="0"/>
              </a:rPr>
            </a:br>
            <a:r>
              <a:rPr lang="en-US" sz="4000" dirty="0" smtClean="0">
                <a:latin typeface="Arial" pitchFamily="34" charset="0"/>
                <a:cs typeface="Arial" pitchFamily="34" charset="0"/>
              </a:rPr>
              <a:t>Membership Renewal Proposal</a:t>
            </a:r>
            <a:endParaRPr lang="en-US" sz="4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Ken Sandler</a:t>
            </a:r>
          </a:p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November 12, 2013</a:t>
            </a:r>
          </a:p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GBAC Meeting</a:t>
            </a:r>
            <a:endParaRPr lang="en-US" sz="28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Background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GSA’s Green Building Advisory Committee requires members with highly specialized expertise and experience including:</a:t>
            </a:r>
          </a:p>
          <a:p>
            <a:pPr lvl="1"/>
            <a:r>
              <a:rPr lang="en-US" dirty="0" smtClean="0"/>
              <a:t>Extensive knowledge of green building technologies, trends and practices, and of the Federal building and policy context;</a:t>
            </a:r>
          </a:p>
          <a:p>
            <a:pPr lvl="1"/>
            <a:r>
              <a:rPr lang="en-US" dirty="0" smtClean="0"/>
              <a:t>Meeting requirements outlined in Energy Independence and Security Act (EISA) Section 494; </a:t>
            </a:r>
          </a:p>
          <a:p>
            <a:r>
              <a:rPr lang="en-US" dirty="0" smtClean="0"/>
              <a:t>GSA conducted initial member selection internally to ensure a committee that meets these requirements</a:t>
            </a:r>
          </a:p>
          <a:p>
            <a:r>
              <a:rPr lang="en-US" dirty="0" smtClean="0"/>
              <a:t>Most members’ terms up December 2013</a:t>
            </a:r>
          </a:p>
          <a:p>
            <a:endParaRPr lang="en-US" dirty="0" smtClean="0"/>
          </a:p>
          <a:p>
            <a:pPr lvl="1"/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Proposal Status and Goals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Proposal to GSA Administrator being prepared</a:t>
            </a:r>
          </a:p>
          <a:p>
            <a:r>
              <a:rPr lang="en-US" dirty="0" smtClean="0"/>
              <a:t>Two goals for membership renewal:</a:t>
            </a:r>
          </a:p>
          <a:p>
            <a:pPr lvl="1"/>
            <a:r>
              <a:rPr lang="en-US" dirty="0" smtClean="0"/>
              <a:t>Maintain GBAC member quality, continuity and balance</a:t>
            </a:r>
          </a:p>
          <a:p>
            <a:pPr lvl="1"/>
            <a:r>
              <a:rPr lang="en-US" dirty="0" smtClean="0"/>
              <a:t>Conduct a process that is open, transparent, efficient, and meets statutory requirements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Proposal 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Stagger membership commitments:</a:t>
            </a:r>
          </a:p>
          <a:p>
            <a:pPr lvl="1"/>
            <a:r>
              <a:rPr lang="en-US" dirty="0" smtClean="0"/>
              <a:t>Feds: 4 year terms (2014-2018)</a:t>
            </a:r>
          </a:p>
          <a:p>
            <a:pPr lvl="1"/>
            <a:r>
              <a:rPr lang="en-US" dirty="0" smtClean="0"/>
              <a:t>Non-Feds: mixed 2 &amp; 4 year terms (maximum of 6 years)</a:t>
            </a:r>
          </a:p>
          <a:p>
            <a:pPr lvl="2"/>
            <a:r>
              <a:rPr lang="en-US" dirty="0" smtClean="0"/>
              <a:t>Half (6-7) 2 year (2014-2016)</a:t>
            </a:r>
          </a:p>
          <a:p>
            <a:pPr lvl="2"/>
            <a:r>
              <a:rPr lang="en-US" dirty="0" smtClean="0"/>
              <a:t>Half (6-7) 4 year (2014-2018)</a:t>
            </a:r>
          </a:p>
          <a:p>
            <a:r>
              <a:rPr lang="en-US" dirty="0" smtClean="0"/>
              <a:t>Federal member process: </a:t>
            </a:r>
          </a:p>
          <a:p>
            <a:pPr lvl="1"/>
            <a:r>
              <a:rPr lang="en-US" dirty="0" smtClean="0"/>
              <a:t>Request agency representative through Senior Sustainability Officers</a:t>
            </a:r>
          </a:p>
          <a:p>
            <a:r>
              <a:rPr lang="en-US" dirty="0" smtClean="0"/>
              <a:t>Non-Federal member process: </a:t>
            </a:r>
          </a:p>
          <a:p>
            <a:pPr lvl="1"/>
            <a:r>
              <a:rPr lang="en-US" dirty="0" smtClean="0"/>
              <a:t>Two options: internal vs. open 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Proposal for Non-Feds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i="1" dirty="0" smtClean="0"/>
              <a:t>Internal approach:</a:t>
            </a:r>
            <a:r>
              <a:rPr lang="en-US" dirty="0" smtClean="0"/>
              <a:t> GSA conducts research and consults with experts to identify members who meet our specialized requirements</a:t>
            </a:r>
          </a:p>
          <a:p>
            <a:r>
              <a:rPr lang="en-US" i="1" dirty="0" smtClean="0"/>
              <a:t>Open approach (recommended): </a:t>
            </a:r>
            <a:r>
              <a:rPr lang="en-US" dirty="0" smtClean="0"/>
              <a:t>GSA solicits for new members through the Federal Register and other means</a:t>
            </a:r>
          </a:p>
          <a:p>
            <a:pPr lvl="1"/>
            <a:r>
              <a:rPr lang="en-US" dirty="0" smtClean="0"/>
              <a:t>Current members would be invited to reapply</a:t>
            </a:r>
          </a:p>
          <a:p>
            <a:pPr lvl="1"/>
            <a:r>
              <a:rPr lang="en-US" dirty="0" smtClean="0"/>
              <a:t>All members must meet statutory, experience/expertise  and ethics requirements</a:t>
            </a:r>
          </a:p>
          <a:p>
            <a:pPr lvl="1"/>
            <a:r>
              <a:rPr lang="en-US" dirty="0" smtClean="0"/>
              <a:t>FR notice would initiate a 30-day application period, followed by internal GSA review &amp;vetting processes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Additional Points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EISA statute limits the number of non-Federal members on the committee to </a:t>
            </a:r>
            <a:r>
              <a:rPr lang="en-US" smtClean="0"/>
              <a:t>a maximum of 15</a:t>
            </a:r>
          </a:p>
          <a:p>
            <a:r>
              <a:rPr lang="en-US" dirty="0" smtClean="0"/>
              <a:t>Under either option, GSA will reserve the right to fill unexpected individual vacancies internally</a:t>
            </a:r>
          </a:p>
          <a:p>
            <a:r>
              <a:rPr lang="en-US" dirty="0" smtClean="0"/>
              <a:t>Chair position will be opened to committee vote and recommendation to GSA every two years, beginning with Spring 2014 meeting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Your Questions &amp; Feedback?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 smtClean="0"/>
          </a:p>
          <a:p>
            <a:pPr algn="ctr">
              <a:buNone/>
            </a:pPr>
            <a:r>
              <a:rPr lang="en-US" sz="6000" dirty="0" smtClean="0">
                <a:latin typeface="Brush Script MT" pitchFamily="66" charset="0"/>
              </a:rPr>
              <a:t>Thanks for your time and service to the committee!</a:t>
            </a:r>
            <a:endParaRPr lang="en-US" sz="6000" dirty="0">
              <a:latin typeface="Brush Script MT" pitchFamily="66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228</TotalTime>
  <Words>335</Words>
  <Application>Microsoft Office PowerPoint</Application>
  <PresentationFormat>On-screen Show (4:3)</PresentationFormat>
  <Paragraphs>39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Flow</vt:lpstr>
      <vt:lpstr>GSA Green Building Advisory Committee: Membership Renewal Proposal</vt:lpstr>
      <vt:lpstr>Background</vt:lpstr>
      <vt:lpstr>Proposal Status and Goals</vt:lpstr>
      <vt:lpstr>Proposal Outline</vt:lpstr>
      <vt:lpstr>Proposal for Non-Feds</vt:lpstr>
      <vt:lpstr>Additional Points</vt:lpstr>
      <vt:lpstr>Your Questions &amp; Feedback?</vt:lpstr>
    </vt:vector>
  </TitlesOfParts>
  <Company>GSA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GSA Green Building Advisory Committee: Membership Renewal Proposal</dc:title>
  <dc:creator>KenSandler</dc:creator>
  <cp:lastModifiedBy>KenSandler</cp:lastModifiedBy>
  <cp:revision>22</cp:revision>
  <dcterms:created xsi:type="dcterms:W3CDTF">2013-11-06T19:59:20Z</dcterms:created>
  <dcterms:modified xsi:type="dcterms:W3CDTF">2013-11-13T21:26:06Z</dcterms:modified>
</cp:coreProperties>
</file>