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7010400" cy="9296400"/>
  <p:embeddedFontLst>
    <p:embeddedFont>
      <p:font typeface="Calibri"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Times" panose="02020603050405020304"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19">
          <p15:clr>
            <a:srgbClr val="A4A3A4"/>
          </p15:clr>
        </p15:guide>
        <p15:guide id="2" pos="516">
          <p15:clr>
            <a:srgbClr val="A4A3A4"/>
          </p15:clr>
        </p15:guide>
      </p15:sldGuideLst>
    </p:ext>
    <p:ext uri="{2D200454-40CA-4A62-9FC3-DE9A4176ACB9}">
      <p15:notesGuideLst xmlns:p15="http://schemas.microsoft.com/office/powerpoint/2012/main">
        <p15:guide id="1" orient="horz" pos="2196">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4965F8-E5BF-4906-BA58-027D48595B6E}">
  <a:tblStyle styleId="{814965F8-E5BF-4906-BA58-027D48595B6E}" styleName="Table_0">
    <a:wholeTbl>
      <a:tcTxStyle b="off" i="off">
        <a:font>
          <a:latin typeface="Calibri"/>
          <a:ea typeface="Calibri"/>
          <a:cs typeface="Calibri"/>
        </a:font>
        <a:srgbClr val="FFFFFF"/>
      </a:tcTxStyle>
      <a:tcStyle>
        <a:tcBdr>
          <a:left>
            <a:ln w="9525" cap="flat" cmpd="sng">
              <a:solidFill>
                <a:srgbClr val="C0CCE1"/>
              </a:solidFill>
              <a:prstDash val="solid"/>
              <a:round/>
              <a:headEnd type="none" w="sm" len="sm"/>
              <a:tailEnd type="none" w="sm" len="sm"/>
            </a:ln>
          </a:left>
          <a:right>
            <a:ln w="9525" cap="flat" cmpd="sng">
              <a:solidFill>
                <a:srgbClr val="C0CCE1"/>
              </a:solidFill>
              <a:prstDash val="solid"/>
              <a:round/>
              <a:headEnd type="none" w="sm" len="sm"/>
              <a:tailEnd type="none" w="sm" len="sm"/>
            </a:ln>
          </a:right>
          <a:top>
            <a:ln w="9525" cap="flat" cmpd="sng">
              <a:solidFill>
                <a:srgbClr val="C0CCE1"/>
              </a:solidFill>
              <a:prstDash val="solid"/>
              <a:round/>
              <a:headEnd type="none" w="sm" len="sm"/>
              <a:tailEnd type="none" w="sm" len="sm"/>
            </a:ln>
          </a:top>
          <a:bottom>
            <a:ln w="9525" cap="flat" cmpd="sng">
              <a:solidFill>
                <a:srgbClr val="C0CCE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rgbClr val="FFFFFF">
              <a:alpha val="20000"/>
            </a:srgbClr>
          </a:solidFill>
        </a:fill>
      </a:tcStyle>
    </a:band1H>
    <a:band2H>
      <a:tcTxStyle b="off" i="off"/>
      <a:tcStyle>
        <a:tcBdr/>
      </a:tcStyle>
    </a:band2H>
    <a:band1V>
      <a:tcTxStyle b="off" i="off"/>
      <a:tcStyle>
        <a:tcBdr/>
        <a:fill>
          <a:solidFill>
            <a:srgbClr val="FFFFFF">
              <a:alpha val="20000"/>
            </a:srgbClr>
          </a:solidFill>
        </a:fill>
      </a:tcStyle>
    </a:band1V>
    <a:band2V>
      <a:tcTxStyle b="off" i="off"/>
      <a:tcStyle>
        <a:tcBdr/>
      </a:tcStyle>
    </a:band2V>
    <a:lastCol>
      <a:tcTxStyle b="on" i="off"/>
      <a:tcStyle>
        <a:tcBdr>
          <a:left>
            <a:ln w="9525" cap="flat" cmpd="sng">
              <a:solidFill>
                <a:srgbClr val="FFFFFF"/>
              </a:solidFill>
              <a:prstDash val="solid"/>
              <a:round/>
              <a:headEnd type="none" w="sm" len="sm"/>
              <a:tailEnd type="none" w="sm" len="sm"/>
            </a:ln>
          </a:left>
        </a:tcBdr>
      </a:tcStyle>
    </a:lastCol>
    <a:firstCol>
      <a:tcTxStyle b="on" i="off"/>
      <a:tcStyle>
        <a:tcBdr>
          <a:right>
            <a:ln w="9525" cap="flat" cmpd="sng">
              <a:solidFill>
                <a:srgbClr val="FFFFFF"/>
              </a:solidFill>
              <a:prstDash val="solid"/>
              <a:round/>
              <a:headEnd type="none" w="sm" len="sm"/>
              <a:tailEnd type="none" w="sm" len="sm"/>
            </a:ln>
          </a:right>
        </a:tcBdr>
      </a:tcStyle>
    </a:firstCol>
    <a:lastRow>
      <a:tcTxStyle b="on" i="off"/>
      <a:tcStyle>
        <a:tcBdr>
          <a:top>
            <a:ln w="9525" cap="flat" cmpd="sng">
              <a:solidFill>
                <a:srgbClr val="FFFFFF"/>
              </a:solidFill>
              <a:prstDash val="solid"/>
              <a:round/>
              <a:headEnd type="none" w="sm" len="sm"/>
              <a:tailEnd type="none" w="sm" len="sm"/>
            </a:ln>
          </a:top>
        </a:tcBdr>
        <a:fill>
          <a:solidFill>
            <a:srgbClr val="FFFFFF">
              <a:alpha val="0"/>
            </a:srgbClr>
          </a:solidFill>
        </a:fill>
      </a:tcStyle>
    </a:lastRow>
    <a:seCell>
      <a:tcTxStyle b="off" i="off"/>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b="off" i="off"/>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rgbClr val="FFFFFF"/>
              </a:solidFill>
              <a:prstDash val="solid"/>
              <a:round/>
              <a:headEnd type="none" w="sm" len="sm"/>
              <a:tailEnd type="none" w="sm" len="sm"/>
            </a:ln>
          </a:bottom>
        </a:tcBdr>
        <a:fill>
          <a:solidFill>
            <a:srgbClr val="FFFFFF">
              <a:alpha val="0"/>
            </a:srgbClr>
          </a:solidFill>
        </a:fill>
      </a:tcStyle>
    </a:firstRow>
    <a:neCell>
      <a:tcTxStyle b="off" i="off"/>
      <a:tcStyle>
        <a:tcBdr>
          <a:bottom>
            <a:ln w="9525" cap="flat" cmpd="sng">
              <a:solidFill>
                <a:srgbClr val="000000">
                  <a:alpha val="0"/>
                </a:srgbClr>
              </a:solidFill>
              <a:prstDash val="solid"/>
              <a:round/>
              <a:headEnd type="none" w="sm" len="sm"/>
              <a:tailEnd type="none" w="sm" len="sm"/>
            </a:ln>
          </a:bottom>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125" d="100"/>
          <a:sy n="125" d="100"/>
        </p:scale>
        <p:origin x="96" y="180"/>
      </p:cViewPr>
      <p:guideLst>
        <p:guide orient="horz" pos="819"/>
        <p:guide pos="51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0" d="100"/>
          <a:sy n="100" d="100"/>
        </p:scale>
        <p:origin x="0" y="0"/>
      </p:cViewPr>
      <p:guideLst>
        <p:guide orient="horz" pos="2196"/>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579" cy="464820"/>
          </a:xfrm>
          <a:prstGeom prst="rect">
            <a:avLst/>
          </a:prstGeom>
          <a:noFill/>
          <a:ln>
            <a:noFill/>
          </a:ln>
        </p:spPr>
        <p:txBody>
          <a:bodyPr spcFirstLastPara="1" wrap="square" lIns="93000" tIns="46500" rIns="93000" bIns="46500" anchor="t" anchorCtr="0">
            <a:noAutofit/>
          </a:bodyPr>
          <a:lstStyle>
            <a:lvl1pPr marR="0" lvl="0" algn="l"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823" y="0"/>
            <a:ext cx="3038578" cy="464820"/>
          </a:xfrm>
          <a:prstGeom prst="rect">
            <a:avLst/>
          </a:prstGeom>
          <a:noFill/>
          <a:ln>
            <a:noFill/>
          </a:ln>
        </p:spPr>
        <p:txBody>
          <a:bodyPr spcFirstLastPara="1" wrap="square" lIns="93000" tIns="46500" rIns="93000" bIns="46500" anchor="t" anchorCtr="0">
            <a:noAutofit/>
          </a:bodyPr>
          <a:lstStyle>
            <a:lvl1pPr marR="0" lvl="0" algn="r"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4826" y="4415791"/>
            <a:ext cx="5140749" cy="4183380"/>
          </a:xfrm>
          <a:prstGeom prst="rect">
            <a:avLst/>
          </a:prstGeom>
          <a:noFill/>
          <a:ln>
            <a:noFill/>
          </a:ln>
        </p:spPr>
        <p:txBody>
          <a:bodyPr spcFirstLastPara="1" wrap="square" lIns="93000" tIns="46500" rIns="93000" bIns="465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3pPr>
            <a:lvl4pPr marL="1828800" marR="0" lvl="3"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4pPr>
            <a:lvl5pPr marL="2286000" marR="0" lvl="4" indent="-228600" algn="l" rtl="0">
              <a:spcBef>
                <a:spcPts val="360"/>
              </a:spcBef>
              <a:spcAft>
                <a:spcPts val="0"/>
              </a:spcAft>
              <a:buSzPts val="1400"/>
              <a:buNone/>
              <a:defRPr sz="1200" b="0" i="0" u="none" strike="noStrike" cap="none">
                <a:solidFill>
                  <a:schemeClr val="dk1"/>
                </a:solidFill>
                <a:latin typeface="Times"/>
                <a:ea typeface="Times"/>
                <a:cs typeface="Times"/>
                <a:sym typeface="Times"/>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31580"/>
            <a:ext cx="3038579" cy="464820"/>
          </a:xfrm>
          <a:prstGeom prst="rect">
            <a:avLst/>
          </a:prstGeom>
          <a:noFill/>
          <a:ln>
            <a:noFill/>
          </a:ln>
        </p:spPr>
        <p:txBody>
          <a:bodyPr spcFirstLastPara="1" wrap="square" lIns="93000" tIns="46500" rIns="93000" bIns="46500" anchor="b" anchorCtr="0">
            <a:noAutofit/>
          </a:bodyPr>
          <a:lstStyle>
            <a:lvl1pPr marR="0" lvl="0" algn="l" rtl="0">
              <a:spcBef>
                <a:spcPts val="0"/>
              </a:spcBef>
              <a:spcAft>
                <a:spcPts val="0"/>
              </a:spcAft>
              <a:buSzPts val="1400"/>
              <a:buNone/>
              <a:defRPr sz="1200"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823" y="8831580"/>
            <a:ext cx="3038578" cy="464820"/>
          </a:xfrm>
          <a:prstGeom prst="rect">
            <a:avLst/>
          </a:prstGeom>
          <a:noFill/>
          <a:ln>
            <a:noFill/>
          </a:ln>
        </p:spPr>
        <p:txBody>
          <a:bodyPr spcFirstLastPara="1" wrap="square" lIns="93000" tIns="46500" rIns="93000" bIns="465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a:t>
            </a:fld>
            <a:endParaRPr sz="1200" b="0" i="0" u="none" strike="noStrike" cap="none">
              <a:solidFill>
                <a:schemeClr val="dk1"/>
              </a:solidFill>
              <a:latin typeface="Times"/>
              <a:ea typeface="Times"/>
              <a:cs typeface="Times"/>
              <a:sym typeface="Time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cab3e91cf_0_56:notes"/>
          <p:cNvSpPr txBox="1">
            <a:spLocks noGrp="1"/>
          </p:cNvSpPr>
          <p:nvPr>
            <p:ph type="sldNum" idx="12"/>
          </p:nvPr>
        </p:nvSpPr>
        <p:spPr>
          <a:xfrm>
            <a:off x="3972560" y="8831580"/>
            <a:ext cx="3037800" cy="4647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71" name="Google Shape;71;g13cab3e91cf_0_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g13cab3e91cf_0_56:notes"/>
          <p:cNvSpPr txBox="1">
            <a:spLocks noGrp="1"/>
          </p:cNvSpPr>
          <p:nvPr>
            <p:ph type="body" idx="1"/>
          </p:nvPr>
        </p:nvSpPr>
        <p:spPr>
          <a:xfrm>
            <a:off x="934720" y="4415790"/>
            <a:ext cx="5141100" cy="41835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79" name="Google Shape;17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85" name="Google Shape;185;p7: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91" name="Google Shape;191;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97" name="Google Shape;197;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04" name="Google Shape;204;p1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11" name="Google Shape;211;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48" name="Google Shape;248;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55" name="Google Shape;255;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63" name="Google Shape;263;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71" name="Google Shape;271;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80" name="Google Shape;80;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78" name="Google Shape;278;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85" name="Google Shape;285;p1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293" name="Google Shape;293;p1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03" name="Google Shape;303;p2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09" name="Google Shape;309;p2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15" name="Google Shape;315;p2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3: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21" name="Google Shape;321;p2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4: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27" name="Google Shape;327;p2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5: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33" name="Google Shape;333;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39" name="Google Shape;339;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88" name="Google Shape;88;p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7: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46" name="Google Shape;346;p27: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9: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56" name="Google Shape;356;p2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0: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64" name="Google Shape;364;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1: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71" name="Google Shape;371;p3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2: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82" name="Google Shape;382;p3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3: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88" name="Google Shape;388;p3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4: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394" name="Google Shape;394;p3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5: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400" name="Google Shape;400;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6: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407" name="Google Shape;407;p3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94" name="Google Shape;94;p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3c33d809f1_0_1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13c33d809f1_0_166:notes"/>
          <p:cNvSpPr txBox="1">
            <a:spLocks noGrp="1"/>
          </p:cNvSpPr>
          <p:nvPr>
            <p:ph type="body" idx="1"/>
          </p:nvPr>
        </p:nvSpPr>
        <p:spPr>
          <a:xfrm>
            <a:off x="701042" y="4415791"/>
            <a:ext cx="5608200" cy="4183500"/>
          </a:xfrm>
          <a:prstGeom prst="rect">
            <a:avLst/>
          </a:prstGeom>
          <a:noFill/>
          <a:ln>
            <a:noFill/>
          </a:ln>
        </p:spPr>
        <p:txBody>
          <a:bodyPr spcFirstLastPara="1" wrap="square" lIns="93125" tIns="93125" rIns="93125" bIns="93125" anchor="t" anchorCtr="0">
            <a:noAutofit/>
          </a:bodyPr>
          <a:lstStyle/>
          <a:p>
            <a:pPr marL="228600" marR="0" lvl="0" indent="0" algn="l" rtl="0">
              <a:lnSpc>
                <a:spcPct val="100000"/>
              </a:lnSpc>
              <a:spcBef>
                <a:spcPts val="0"/>
              </a:spcBef>
              <a:spcAft>
                <a:spcPts val="0"/>
              </a:spcAft>
              <a:buClr>
                <a:srgbClr val="000000"/>
              </a:buClr>
              <a:buSzPts val="1400"/>
              <a:buFont typeface="Arial"/>
              <a:buNone/>
            </a:pPr>
            <a:endParaRPr/>
          </a:p>
        </p:txBody>
      </p:sp>
      <p:sp>
        <p:nvSpPr>
          <p:cNvPr id="101" name="Google Shape;101;g13c33d809f1_0_166:notes"/>
          <p:cNvSpPr txBox="1">
            <a:spLocks noGrp="1"/>
          </p:cNvSpPr>
          <p:nvPr>
            <p:ph type="sldNum" idx="12"/>
          </p:nvPr>
        </p:nvSpPr>
        <p:spPr>
          <a:xfrm>
            <a:off x="3970937" y="8829967"/>
            <a:ext cx="3037800" cy="465000"/>
          </a:xfrm>
          <a:prstGeom prst="rect">
            <a:avLst/>
          </a:prstGeom>
          <a:noFill/>
          <a:ln>
            <a:noFill/>
          </a:ln>
        </p:spPr>
        <p:txBody>
          <a:bodyPr spcFirstLastPara="1" wrap="square" lIns="93125" tIns="46525" rIns="93125" bIns="46525"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c33d809f1_0_51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3c33d809f1_0_518:notes"/>
          <p:cNvSpPr txBox="1">
            <a:spLocks noGrp="1"/>
          </p:cNvSpPr>
          <p:nvPr>
            <p:ph type="body" idx="1"/>
          </p:nvPr>
        </p:nvSpPr>
        <p:spPr>
          <a:xfrm>
            <a:off x="934826" y="4415791"/>
            <a:ext cx="5140800" cy="418350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08" name="Google Shape;108;g13c33d809f1_0_518:notes"/>
          <p:cNvSpPr txBox="1">
            <a:spLocks noGrp="1"/>
          </p:cNvSpPr>
          <p:nvPr>
            <p:ph type="sldNum" idx="12"/>
          </p:nvPr>
        </p:nvSpPr>
        <p:spPr>
          <a:xfrm>
            <a:off x="3971823" y="8831580"/>
            <a:ext cx="3038700" cy="464700"/>
          </a:xfrm>
          <a:prstGeom prst="rect">
            <a:avLst/>
          </a:prstGeom>
        </p:spPr>
        <p:txBody>
          <a:bodyPr spcFirstLastPara="1" wrap="square" lIns="93000" tIns="46500" rIns="93000"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c33d809f1_0_3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3c33d809f1_0_326:notes"/>
          <p:cNvSpPr txBox="1">
            <a:spLocks noGrp="1"/>
          </p:cNvSpPr>
          <p:nvPr>
            <p:ph type="body" idx="1"/>
          </p:nvPr>
        </p:nvSpPr>
        <p:spPr>
          <a:xfrm>
            <a:off x="934826" y="4415791"/>
            <a:ext cx="5140800" cy="418350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14" name="Google Shape;114;g13c33d809f1_0_326:notes"/>
          <p:cNvSpPr txBox="1">
            <a:spLocks noGrp="1"/>
          </p:cNvSpPr>
          <p:nvPr>
            <p:ph type="sldNum" idx="12"/>
          </p:nvPr>
        </p:nvSpPr>
        <p:spPr>
          <a:xfrm>
            <a:off x="3971823" y="8831580"/>
            <a:ext cx="3038700" cy="464700"/>
          </a:xfrm>
          <a:prstGeom prst="rect">
            <a:avLst/>
          </a:prstGeom>
        </p:spPr>
        <p:txBody>
          <a:bodyPr spcFirstLastPara="1" wrap="square" lIns="93000" tIns="46500" rIns="93000"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36a4c6dcc4_1_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36a4c6dcc4_1_22:notes"/>
          <p:cNvSpPr txBox="1">
            <a:spLocks noGrp="1"/>
          </p:cNvSpPr>
          <p:nvPr>
            <p:ph type="body" idx="1"/>
          </p:nvPr>
        </p:nvSpPr>
        <p:spPr>
          <a:xfrm>
            <a:off x="934826" y="4415791"/>
            <a:ext cx="5140800" cy="418350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44" name="Google Shape;144;g136a4c6dcc4_1_22:notes"/>
          <p:cNvSpPr txBox="1">
            <a:spLocks noGrp="1"/>
          </p:cNvSpPr>
          <p:nvPr>
            <p:ph type="sldNum" idx="12"/>
          </p:nvPr>
        </p:nvSpPr>
        <p:spPr>
          <a:xfrm>
            <a:off x="3971823" y="8831580"/>
            <a:ext cx="3038700" cy="464700"/>
          </a:xfrm>
          <a:prstGeom prst="rect">
            <a:avLst/>
          </a:prstGeom>
        </p:spPr>
        <p:txBody>
          <a:bodyPr spcFirstLastPara="1" wrap="square" lIns="93000" tIns="46500" rIns="93000" bIns="465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934826" y="4415791"/>
            <a:ext cx="5140749" cy="4183380"/>
          </a:xfrm>
          <a:prstGeom prst="rect">
            <a:avLst/>
          </a:prstGeom>
        </p:spPr>
        <p:txBody>
          <a:bodyPr spcFirstLastPara="1" wrap="square" lIns="93000" tIns="46500" rIns="93000" bIns="46500" anchor="t" anchorCtr="0">
            <a:noAutofit/>
          </a:bodyPr>
          <a:lstStyle/>
          <a:p>
            <a:pPr marL="0" lvl="0" indent="0" algn="l" rtl="0">
              <a:spcBef>
                <a:spcPts val="360"/>
              </a:spcBef>
              <a:spcAft>
                <a:spcPts val="0"/>
              </a:spcAft>
              <a:buNone/>
            </a:pPr>
            <a:endParaRPr/>
          </a:p>
        </p:txBody>
      </p:sp>
      <p:sp>
        <p:nvSpPr>
          <p:cNvPr id="173" name="Google Shape;173;p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0" y="1289873"/>
            <a:ext cx="9144000" cy="38538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 name="Google Shape;17;p2"/>
          <p:cNvSpPr/>
          <p:nvPr/>
        </p:nvSpPr>
        <p:spPr>
          <a:xfrm>
            <a:off x="-8700" y="3975750"/>
            <a:ext cx="9161400" cy="1167600"/>
          </a:xfrm>
          <a:prstGeom prst="rect">
            <a:avLst/>
          </a:prstGeom>
          <a:solidFill>
            <a:srgbClr val="FFB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pic>
        <p:nvPicPr>
          <p:cNvPr id="18" name="Google Shape;18;p2"/>
          <p:cNvPicPr preferRelativeResize="0"/>
          <p:nvPr/>
        </p:nvPicPr>
        <p:blipFill rotWithShape="1">
          <a:blip r:embed="rId2">
            <a:alphaModFix/>
          </a:blip>
          <a:srcRect/>
          <a:stretch/>
        </p:blipFill>
        <p:spPr>
          <a:xfrm>
            <a:off x="730033" y="1729550"/>
            <a:ext cx="1273865" cy="22929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4" name="Google Shape;54;p11"/>
          <p:cNvSpPr>
            <a:spLocks noGrp="1"/>
          </p:cNvSpPr>
          <p:nvPr>
            <p:ph type="pic" idx="2"/>
          </p:nvPr>
        </p:nvSpPr>
        <p:spPr>
          <a:xfrm>
            <a:off x="1792288" y="459581"/>
            <a:ext cx="5486400" cy="3086100"/>
          </a:xfrm>
          <a:prstGeom prst="rect">
            <a:avLst/>
          </a:prstGeom>
          <a:noFill/>
          <a:ln>
            <a:noFill/>
          </a:ln>
        </p:spPr>
      </p:sp>
      <p:sp>
        <p:nvSpPr>
          <p:cNvPr id="55" name="Google Shape;55;p11"/>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6" name="Google Shape;56;p11"/>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9" name="Google Shape;59;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Google Shape;60;p12"/>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63" name="Google Shape;63;p13"/>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13"/>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Content2">
  <p:cSld name="Title &amp; Content2">
    <p:spTree>
      <p:nvGrpSpPr>
        <p:cNvPr id="1" name="Shape 65"/>
        <p:cNvGrpSpPr/>
        <p:nvPr/>
      </p:nvGrpSpPr>
      <p:grpSpPr>
        <a:xfrm>
          <a:off x="0" y="0"/>
          <a:ext cx="0" cy="0"/>
          <a:chOff x="0" y="0"/>
          <a:chExt cx="0" cy="0"/>
        </a:xfrm>
      </p:grpSpPr>
      <p:sp>
        <p:nvSpPr>
          <p:cNvPr id="66" name="Google Shape;66;p14"/>
          <p:cNvSpPr txBox="1">
            <a:spLocks noGrp="1"/>
          </p:cNvSpPr>
          <p:nvPr>
            <p:ph type="body" idx="1"/>
          </p:nvPr>
        </p:nvSpPr>
        <p:spPr>
          <a:xfrm>
            <a:off x="420700" y="914400"/>
            <a:ext cx="8329500" cy="3791100"/>
          </a:xfrm>
          <a:prstGeom prst="rect">
            <a:avLst/>
          </a:prstGeom>
          <a:noFill/>
          <a:ln>
            <a:noFill/>
          </a:ln>
        </p:spPr>
        <p:txBody>
          <a:bodyPr spcFirstLastPara="1" wrap="square" lIns="91425" tIns="45700" rIns="91425" bIns="45700" anchor="t" anchorCtr="0">
            <a:noAutofit/>
          </a:bodyPr>
          <a:lstStyle>
            <a:lvl1pPr marL="457200" marR="0" lvl="0" indent="-350520" algn="l" rtl="0">
              <a:lnSpc>
                <a:spcPct val="100000"/>
              </a:lnSpc>
              <a:spcBef>
                <a:spcPts val="2400"/>
              </a:spcBef>
              <a:spcAft>
                <a:spcPts val="0"/>
              </a:spcAft>
              <a:buClr>
                <a:schemeClr val="dk1"/>
              </a:buClr>
              <a:buSzPts val="1920"/>
              <a:buFont typeface="Arial"/>
              <a:buChar char="❑"/>
              <a:defRPr sz="2400" b="0" i="0" u="none" strike="noStrike" cap="none">
                <a:solidFill>
                  <a:srgbClr val="000000"/>
                </a:solidFill>
                <a:latin typeface="Arial"/>
                <a:ea typeface="Arial"/>
                <a:cs typeface="Arial"/>
                <a:sym typeface="Arial"/>
              </a:defRPr>
            </a:lvl1pPr>
            <a:lvl2pPr marL="914400" marR="0" lvl="1" indent="-340360" algn="l" rtl="0">
              <a:lnSpc>
                <a:spcPct val="90000"/>
              </a:lnSpc>
              <a:spcBef>
                <a:spcPts val="1200"/>
              </a:spcBef>
              <a:spcAft>
                <a:spcPts val="0"/>
              </a:spcAft>
              <a:buClr>
                <a:schemeClr val="dk1"/>
              </a:buClr>
              <a:buSzPts val="1760"/>
              <a:buFont typeface="Arial"/>
              <a:buChar char="▪"/>
              <a:defRPr sz="2200" b="0" i="0" u="none" strike="noStrike" cap="none">
                <a:solidFill>
                  <a:srgbClr val="000000"/>
                </a:solidFill>
                <a:latin typeface="Arial"/>
                <a:ea typeface="Arial"/>
                <a:cs typeface="Arial"/>
                <a:sym typeface="Arial"/>
              </a:defRPr>
            </a:lvl2pPr>
            <a:lvl3pPr marL="1371600" marR="0" lvl="2" indent="-330200" algn="l" rtl="0">
              <a:lnSpc>
                <a:spcPct val="90000"/>
              </a:lnSpc>
              <a:spcBef>
                <a:spcPts val="1200"/>
              </a:spcBef>
              <a:spcAft>
                <a:spcPts val="0"/>
              </a:spcAft>
              <a:buClr>
                <a:schemeClr val="dk1"/>
              </a:buClr>
              <a:buSzPts val="1600"/>
              <a:buFont typeface="Arial"/>
              <a:buChar char="•"/>
              <a:defRPr sz="2000" b="0" i="0" u="none" strike="noStrike" cap="none">
                <a:solidFill>
                  <a:srgbClr val="000000"/>
                </a:solidFill>
                <a:latin typeface="Arial"/>
                <a:ea typeface="Arial"/>
                <a:cs typeface="Arial"/>
                <a:sym typeface="Arial"/>
              </a:defRPr>
            </a:lvl3pPr>
            <a:lvl4pPr marL="1828800" marR="0" lvl="3" indent="-320039" algn="l" rtl="0">
              <a:lnSpc>
                <a:spcPct val="90000"/>
              </a:lnSpc>
              <a:spcBef>
                <a:spcPts val="1200"/>
              </a:spcBef>
              <a:spcAft>
                <a:spcPts val="0"/>
              </a:spcAft>
              <a:buClr>
                <a:schemeClr val="dk1"/>
              </a:buClr>
              <a:buSzPts val="1440"/>
              <a:buFont typeface="Arial"/>
              <a:buChar char="–"/>
              <a:defRPr sz="1800" b="0" i="0" u="none" strike="noStrike" cap="none">
                <a:solidFill>
                  <a:srgbClr val="000000"/>
                </a:solidFill>
                <a:latin typeface="Arial"/>
                <a:ea typeface="Arial"/>
                <a:cs typeface="Arial"/>
                <a:sym typeface="Arial"/>
              </a:defRPr>
            </a:lvl4pPr>
            <a:lvl5pPr marL="2286000" marR="0" lvl="4" indent="-274320" algn="l" rtl="0">
              <a:lnSpc>
                <a:spcPct val="90000"/>
              </a:lnSpc>
              <a:spcBef>
                <a:spcPts val="1200"/>
              </a:spcBef>
              <a:spcAft>
                <a:spcPts val="0"/>
              </a:spcAft>
              <a:buClr>
                <a:srgbClr val="000000"/>
              </a:buClr>
              <a:buSzPts val="720"/>
              <a:buFont typeface="Arial"/>
              <a:buChar char="»"/>
              <a:defRPr sz="1800" b="0" i="0" u="none" strike="noStrike" cap="none">
                <a:solidFill>
                  <a:srgbClr val="000000"/>
                </a:solidFill>
                <a:latin typeface="Arial"/>
                <a:ea typeface="Arial"/>
                <a:cs typeface="Arial"/>
                <a:sym typeface="Arial"/>
              </a:defRPr>
            </a:lvl5pPr>
            <a:lvl6pPr marL="2743200" marR="0" lvl="5" indent="-228600" algn="l" rtl="0">
              <a:lnSpc>
                <a:spcPct val="90000"/>
              </a:lnSpc>
              <a:spcBef>
                <a:spcPts val="72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90000"/>
              </a:lnSpc>
              <a:spcBef>
                <a:spcPts val="72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90000"/>
              </a:lnSpc>
              <a:spcBef>
                <a:spcPts val="72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90000"/>
              </a:lnSpc>
              <a:spcBef>
                <a:spcPts val="720"/>
              </a:spcBef>
              <a:spcAft>
                <a:spcPts val="72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 name="Google Shape;67;p14"/>
          <p:cNvSpPr txBox="1">
            <a:spLocks noGrp="1"/>
          </p:cNvSpPr>
          <p:nvPr>
            <p:ph type="title"/>
          </p:nvPr>
        </p:nvSpPr>
        <p:spPr>
          <a:xfrm>
            <a:off x="457200" y="523875"/>
            <a:ext cx="8229600" cy="314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2200" b="1"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2200" b="1"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2200" b="1"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2200" b="1" i="0" u="none" strike="noStrike" cap="none">
                <a:solidFill>
                  <a:schemeClr val="dk1"/>
                </a:solidFill>
                <a:latin typeface="Arial"/>
                <a:ea typeface="Arial"/>
                <a:cs typeface="Arial"/>
                <a:sym typeface="Arial"/>
              </a:defRPr>
            </a:lvl9pPr>
          </a:lstStyle>
          <a:p>
            <a:endParaRPr/>
          </a:p>
        </p:txBody>
      </p:sp>
      <p:sp>
        <p:nvSpPr>
          <p:cNvPr id="68" name="Google Shape;68;p14"/>
          <p:cNvSpPr txBox="1">
            <a:spLocks noGrp="1"/>
          </p:cNvSpPr>
          <p:nvPr>
            <p:ph type="sldNum" idx="12"/>
          </p:nvPr>
        </p:nvSpPr>
        <p:spPr>
          <a:xfrm>
            <a:off x="0" y="4869656"/>
            <a:ext cx="2133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248C3D"/>
              </a:buClr>
              <a:buSzPts val="1400"/>
              <a:buFont typeface="Arial"/>
              <a:buNone/>
              <a:defRPr sz="2800" b="0" i="0" u="none" strike="noStrike" cap="none">
                <a:solidFill>
                  <a:srgbClr val="248C3D"/>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23" name="Google Shape;23;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3444240" y="4661297"/>
            <a:ext cx="1828800" cy="321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r>
              <a:rPr lang="en-US"/>
              <a:t>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
        <p:cNvGrpSpPr/>
        <p:nvPr/>
      </p:nvGrpSpPr>
      <p:grpSpPr>
        <a:xfrm>
          <a:off x="0" y="0"/>
          <a:ext cx="0" cy="0"/>
          <a:chOff x="0" y="0"/>
          <a:chExt cx="0" cy="0"/>
        </a:xfrm>
      </p:grpSpPr>
      <p:sp>
        <p:nvSpPr>
          <p:cNvPr id="26" name="Google Shape;26;p5"/>
          <p:cNvSpPr txBox="1">
            <a:spLocks noGrp="1"/>
          </p:cNvSpPr>
          <p:nvPr>
            <p:ph type="body" idx="1"/>
          </p:nvPr>
        </p:nvSpPr>
        <p:spPr>
          <a:xfrm>
            <a:off x="311700" y="1014602"/>
            <a:ext cx="8520600" cy="2634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3F3F3F"/>
              </a:buClr>
              <a:buSzPts val="1800"/>
              <a:buFont typeface="Arial"/>
              <a:buChar char="●"/>
              <a:defRPr sz="2100" b="0" i="0" u="none" strike="noStrike" cap="none">
                <a:solidFill>
                  <a:srgbClr val="3F3F3F"/>
                </a:solidFill>
                <a:latin typeface="Calibri"/>
                <a:ea typeface="Calibri"/>
                <a:cs typeface="Calibri"/>
                <a:sym typeface="Calibri"/>
              </a:defRPr>
            </a:lvl1pPr>
            <a:lvl2pPr marL="914400" marR="0" lvl="1" indent="-317500" algn="l" rtl="0">
              <a:lnSpc>
                <a:spcPct val="115000"/>
              </a:lnSpc>
              <a:spcBef>
                <a:spcPts val="12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115000"/>
              </a:lnSpc>
              <a:spcBef>
                <a:spcPts val="12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15000"/>
              </a:lnSpc>
              <a:spcBef>
                <a:spcPts val="1200"/>
              </a:spcBef>
              <a:spcAft>
                <a:spcPts val="0"/>
              </a:spcAft>
              <a:buClr>
                <a:schemeClr val="dk1"/>
              </a:buClr>
              <a:buSzPts val="1400"/>
              <a:buFont typeface="Arial"/>
              <a:buChar char="●"/>
              <a:defRPr sz="1350" b="0" i="0" u="none" strike="noStrike" cap="none">
                <a:solidFill>
                  <a:schemeClr val="dk1"/>
                </a:solidFill>
                <a:latin typeface="Calibri"/>
                <a:ea typeface="Calibri"/>
                <a:cs typeface="Calibri"/>
                <a:sym typeface="Calibri"/>
              </a:defRPr>
            </a:lvl4pPr>
            <a:lvl5pPr marL="2286000" marR="0" lvl="4" indent="-317500" algn="l" rtl="0">
              <a:lnSpc>
                <a:spcPct val="115000"/>
              </a:lnSpc>
              <a:spcBef>
                <a:spcPts val="1200"/>
              </a:spcBef>
              <a:spcAft>
                <a:spcPts val="0"/>
              </a:spcAft>
              <a:buClr>
                <a:schemeClr val="dk1"/>
              </a:buClr>
              <a:buSzPts val="1400"/>
              <a:buFont typeface="Arial"/>
              <a:buChar char="○"/>
              <a:defRPr sz="1350" b="0" i="0" u="none" strike="noStrike" cap="none">
                <a:solidFill>
                  <a:schemeClr val="dk1"/>
                </a:solidFill>
                <a:latin typeface="Calibri"/>
                <a:ea typeface="Calibri"/>
                <a:cs typeface="Calibri"/>
                <a:sym typeface="Calibri"/>
              </a:defRPr>
            </a:lvl5pPr>
            <a:lvl6pPr marL="2743200" marR="0" lvl="5" indent="-317500" algn="l" rtl="0">
              <a:lnSpc>
                <a:spcPct val="115000"/>
              </a:lnSpc>
              <a:spcBef>
                <a:spcPts val="1200"/>
              </a:spcBef>
              <a:spcAft>
                <a:spcPts val="0"/>
              </a:spcAft>
              <a:buClr>
                <a:schemeClr val="dk1"/>
              </a:buClr>
              <a:buSzPts val="1400"/>
              <a:buFont typeface="Arial"/>
              <a:buChar char="■"/>
              <a:defRPr sz="1350" b="0" i="0" u="none" strike="noStrike" cap="none">
                <a:solidFill>
                  <a:schemeClr val="dk1"/>
                </a:solidFill>
                <a:latin typeface="Calibri"/>
                <a:ea typeface="Calibri"/>
                <a:cs typeface="Calibri"/>
                <a:sym typeface="Calibri"/>
              </a:defRPr>
            </a:lvl6pPr>
            <a:lvl7pPr marL="3200400" marR="0" lvl="6" indent="-317500" algn="l" rtl="0">
              <a:lnSpc>
                <a:spcPct val="115000"/>
              </a:lnSpc>
              <a:spcBef>
                <a:spcPts val="1200"/>
              </a:spcBef>
              <a:spcAft>
                <a:spcPts val="0"/>
              </a:spcAft>
              <a:buClr>
                <a:schemeClr val="dk1"/>
              </a:buClr>
              <a:buSzPts val="1400"/>
              <a:buFont typeface="Arial"/>
              <a:buChar char="●"/>
              <a:defRPr sz="1350" b="0" i="0" u="none" strike="noStrike" cap="none">
                <a:solidFill>
                  <a:schemeClr val="dk1"/>
                </a:solidFill>
                <a:latin typeface="Calibri"/>
                <a:ea typeface="Calibri"/>
                <a:cs typeface="Calibri"/>
                <a:sym typeface="Calibri"/>
              </a:defRPr>
            </a:lvl7pPr>
            <a:lvl8pPr marL="3657600" marR="0" lvl="7" indent="-317500" algn="l" rtl="0">
              <a:lnSpc>
                <a:spcPct val="115000"/>
              </a:lnSpc>
              <a:spcBef>
                <a:spcPts val="1200"/>
              </a:spcBef>
              <a:spcAft>
                <a:spcPts val="0"/>
              </a:spcAft>
              <a:buClr>
                <a:schemeClr val="dk1"/>
              </a:buClr>
              <a:buSzPts val="1400"/>
              <a:buFont typeface="Arial"/>
              <a:buChar char="○"/>
              <a:defRPr sz="1350" b="0" i="0" u="none" strike="noStrike" cap="none">
                <a:solidFill>
                  <a:schemeClr val="dk1"/>
                </a:solidFill>
                <a:latin typeface="Calibri"/>
                <a:ea typeface="Calibri"/>
                <a:cs typeface="Calibri"/>
                <a:sym typeface="Calibri"/>
              </a:defRPr>
            </a:lvl8pPr>
            <a:lvl9pPr marL="4114800" marR="0" lvl="8" indent="-317500" algn="l" rtl="0">
              <a:lnSpc>
                <a:spcPct val="115000"/>
              </a:lnSpc>
              <a:spcBef>
                <a:spcPts val="1200"/>
              </a:spcBef>
              <a:spcAft>
                <a:spcPts val="1200"/>
              </a:spcAft>
              <a:buClr>
                <a:schemeClr val="dk1"/>
              </a:buClr>
              <a:buSzPts val="14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title"/>
          </p:nvPr>
        </p:nvSpPr>
        <p:spPr>
          <a:xfrm>
            <a:off x="1218975" y="189731"/>
            <a:ext cx="7534200" cy="5727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002665"/>
              </a:buClr>
              <a:buSzPts val="2800"/>
              <a:buFont typeface="Arial"/>
              <a:buNone/>
              <a:defRPr sz="1800" b="1" i="1" u="none" strike="noStrike" cap="none">
                <a:solidFill>
                  <a:srgbClr val="002665"/>
                </a:solidFill>
                <a:latin typeface="Roboto"/>
                <a:ea typeface="Roboto"/>
                <a:cs typeface="Roboto"/>
                <a:sym typeface="Roboto"/>
              </a:defRPr>
            </a:lvl1pPr>
            <a:lvl2pPr marR="0" lvl="1"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30" name="Google Shape;30;p6"/>
          <p:cNvSpPr txBox="1">
            <a:spLocks noGrp="1"/>
          </p:cNvSpPr>
          <p:nvPr>
            <p:ph type="body" idx="1"/>
          </p:nvPr>
        </p:nvSpPr>
        <p:spPr>
          <a:xfrm>
            <a:off x="722313" y="2180036"/>
            <a:ext cx="7772400" cy="11253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1" name="Google Shape;31;p6"/>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34" name="Google Shape;34;p7"/>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7"/>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7"/>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39" name="Google Shape;39;p8"/>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0" name="Google Shape;40;p8"/>
          <p:cNvSpPr txBox="1">
            <a:spLocks noGrp="1"/>
          </p:cNvSpPr>
          <p:nvPr>
            <p:ph type="body" idx="2"/>
          </p:nvPr>
        </p:nvSpPr>
        <p:spPr>
          <a:xfrm>
            <a:off x="457200" y="1631157"/>
            <a:ext cx="4040100" cy="29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1" name="Google Shape;41;p8"/>
          <p:cNvSpPr txBox="1">
            <a:spLocks noGrp="1"/>
          </p:cNvSpPr>
          <p:nvPr>
            <p:ph type="body" idx="3"/>
          </p:nvPr>
        </p:nvSpPr>
        <p:spPr>
          <a:xfrm>
            <a:off x="4645027" y="1151335"/>
            <a:ext cx="4041900" cy="4800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2" name="Google Shape;42;p8"/>
          <p:cNvSpPr txBox="1">
            <a:spLocks noGrp="1"/>
          </p:cNvSpPr>
          <p:nvPr>
            <p:ph type="body" idx="4"/>
          </p:nvPr>
        </p:nvSpPr>
        <p:spPr>
          <a:xfrm>
            <a:off x="4645027" y="1631157"/>
            <a:ext cx="4041900" cy="29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3" name="Google Shape;43;p8"/>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46" name="Google Shape;46;p9"/>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457202" y="204787"/>
            <a:ext cx="3008400" cy="8718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49" name="Google Shape;49;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 name="Google Shape;50;p10"/>
          <p:cNvSpPr txBox="1">
            <a:spLocks noGrp="1"/>
          </p:cNvSpPr>
          <p:nvPr>
            <p:ph type="body" idx="2"/>
          </p:nvPr>
        </p:nvSpPr>
        <p:spPr>
          <a:xfrm>
            <a:off x="457202" y="1076326"/>
            <a:ext cx="3008400" cy="3518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1" name="Google Shape;51;p10"/>
          <p:cNvSpPr txBox="1">
            <a:spLocks noGrp="1"/>
          </p:cNvSpPr>
          <p:nvPr>
            <p:ph type="sldNum" idx="12"/>
          </p:nvPr>
        </p:nvSpPr>
        <p:spPr>
          <a:xfrm>
            <a:off x="6400800" y="4661297"/>
            <a:ext cx="1828800" cy="321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3177" y="4500562"/>
            <a:ext cx="9140700" cy="643200"/>
          </a:xfrm>
          <a:prstGeom prst="rect">
            <a:avLst/>
          </a:prstGeom>
          <a:solidFill>
            <a:srgbClr val="FFB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sldNum" idx="12"/>
          </p:nvPr>
        </p:nvSpPr>
        <p:spPr>
          <a:xfrm>
            <a:off x="3253740" y="4661297"/>
            <a:ext cx="1828800" cy="321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r>
              <a:rPr lang="en-US"/>
              <a:t>2</a:t>
            </a:r>
            <a:endParaRPr sz="1400">
              <a:solidFill>
                <a:srgbClr val="000000"/>
              </a:solidFill>
            </a:endParaRPr>
          </a:p>
        </p:txBody>
      </p:sp>
      <p:sp>
        <p:nvSpPr>
          <p:cNvPr id="12" name="Google Shape;12;p1"/>
          <p:cNvSpPr/>
          <p:nvPr/>
        </p:nvSpPr>
        <p:spPr>
          <a:xfrm>
            <a:off x="0" y="0"/>
            <a:ext cx="9144000" cy="480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 name="Google Shape;13;p1"/>
          <p:cNvSpPr/>
          <p:nvPr/>
        </p:nvSpPr>
        <p:spPr>
          <a:xfrm>
            <a:off x="0" y="0"/>
            <a:ext cx="9144000" cy="45006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14" name="Google Shape;14;p1"/>
          <p:cNvPicPr preferRelativeResize="0"/>
          <p:nvPr/>
        </p:nvPicPr>
        <p:blipFill rotWithShape="1">
          <a:blip r:embed="rId15">
            <a:alphaModFix/>
          </a:blip>
          <a:srcRect/>
          <a:stretch/>
        </p:blipFill>
        <p:spPr>
          <a:xfrm>
            <a:off x="7974550" y="4528550"/>
            <a:ext cx="819937" cy="4612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am.gov/opp/3b458e60202747d7ac6abd33f7252f2c/vie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support.docusign.com/s/?language=en_US&amp;rsc_301"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ww.gsa.gov/tools-overview/buying-and-selling-tools/verified-products-portal-vpp"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gsa.gov/buying-selling/purchasing-programs/gsa-multiple-award-schedule/mas-roadmap/mas-roadmap-learn-and-understand/multiple-award-schedule-startup-springboard"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gsa.gov/technology/technology-purchasing-programs/mas-information-technology/sell-through-mas-information-technology/fast-lane-making-it-easier"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acquisition.gov/FAR-Case-2019-009/889_Part_B"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gsa.gov/technology/technology-purchasing-programs/mas-information-technology/sell-through-mas-information-technology/how-to-get-a-contract"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www.gsa.gov/technology/technology-purchasing-programs/mas-information-technology/sell-through-mas-information-technology/guide-to-preparing-a-mas-offer/get-ready"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p:nvPr/>
        </p:nvSpPr>
        <p:spPr>
          <a:xfrm>
            <a:off x="1459250" y="687500"/>
            <a:ext cx="7093500" cy="369300"/>
          </a:xfrm>
          <a:prstGeom prst="rect">
            <a:avLst/>
          </a:prstGeom>
          <a:noFill/>
          <a:ln>
            <a:noFill/>
          </a:ln>
        </p:spPr>
        <p:txBody>
          <a:bodyPr spcFirstLastPara="1" wrap="square" lIns="91425" tIns="91425" rIns="0" bIns="91425" anchor="t" anchorCtr="0">
            <a:spAutoFit/>
          </a:bodyPr>
          <a:lstStyle/>
          <a:p>
            <a:pPr marL="0" marR="0" lvl="0" indent="0" algn="r" rtl="0">
              <a:lnSpc>
                <a:spcPct val="100000"/>
              </a:lnSpc>
              <a:spcBef>
                <a:spcPts val="0"/>
              </a:spcBef>
              <a:spcAft>
                <a:spcPts val="0"/>
              </a:spcAft>
              <a:buClr>
                <a:schemeClr val="dk1"/>
              </a:buClr>
              <a:buSzPts val="1200"/>
              <a:buFont typeface="Arial"/>
              <a:buNone/>
            </a:pPr>
            <a:r>
              <a:rPr lang="en-US" sz="1200" b="1" i="0" u="none" strike="noStrike" cap="none">
                <a:solidFill>
                  <a:schemeClr val="lt2"/>
                </a:solidFill>
                <a:latin typeface="Arial"/>
                <a:ea typeface="Arial"/>
                <a:cs typeface="Arial"/>
                <a:sym typeface="Arial"/>
              </a:rPr>
              <a:t>U.S. General Services Administration</a:t>
            </a:r>
            <a:endParaRPr sz="1400" b="0" i="0" u="none" strike="noStrike" cap="none">
              <a:solidFill>
                <a:schemeClr val="dk1"/>
              </a:solidFill>
              <a:latin typeface="Arial"/>
              <a:ea typeface="Arial"/>
              <a:cs typeface="Arial"/>
              <a:sym typeface="Arial"/>
            </a:endParaRPr>
          </a:p>
        </p:txBody>
      </p:sp>
      <p:pic>
        <p:nvPicPr>
          <p:cNvPr id="75" name="Google Shape;75;p15" descr="Small Business Works&#10;Image of a storefront."/>
          <p:cNvPicPr preferRelativeResize="0"/>
          <p:nvPr/>
        </p:nvPicPr>
        <p:blipFill rotWithShape="1">
          <a:blip r:embed="rId3">
            <a:alphaModFix/>
          </a:blip>
          <a:srcRect/>
          <a:stretch/>
        </p:blipFill>
        <p:spPr>
          <a:xfrm>
            <a:off x="7242425" y="4100925"/>
            <a:ext cx="1336801" cy="751951"/>
          </a:xfrm>
          <a:prstGeom prst="rect">
            <a:avLst/>
          </a:prstGeom>
          <a:noFill/>
          <a:ln>
            <a:noFill/>
          </a:ln>
        </p:spPr>
      </p:pic>
      <p:pic>
        <p:nvPicPr>
          <p:cNvPr id="76" name="Google Shape;76;p15" descr="GSA logo."/>
          <p:cNvPicPr preferRelativeResize="0"/>
          <p:nvPr/>
        </p:nvPicPr>
        <p:blipFill rotWithShape="1">
          <a:blip r:embed="rId4">
            <a:alphaModFix/>
          </a:blip>
          <a:srcRect/>
          <a:stretch/>
        </p:blipFill>
        <p:spPr>
          <a:xfrm>
            <a:off x="739600" y="311500"/>
            <a:ext cx="524006" cy="474488"/>
          </a:xfrm>
          <a:prstGeom prst="rect">
            <a:avLst/>
          </a:prstGeom>
          <a:noFill/>
          <a:ln>
            <a:noFill/>
          </a:ln>
        </p:spPr>
      </p:pic>
      <p:sp>
        <p:nvSpPr>
          <p:cNvPr id="77" name="Google Shape;77;p15"/>
          <p:cNvSpPr txBox="1">
            <a:spLocks noGrp="1"/>
          </p:cNvSpPr>
          <p:nvPr>
            <p:ph type="title" idx="4294967295"/>
          </p:nvPr>
        </p:nvSpPr>
        <p:spPr>
          <a:xfrm>
            <a:off x="2186175" y="2140400"/>
            <a:ext cx="6742500" cy="2628900"/>
          </a:xfrm>
          <a:prstGeom prst="rect">
            <a:avLst/>
          </a:prstGeom>
          <a:noFill/>
          <a:ln>
            <a:noFill/>
            <a:prstDash/>
          </a:ln>
          <a:effectLst/>
        </p:spPr>
        <p:txBody>
          <a:bodyPr rot="0" spcFirstLastPara="1" vertOverflow="overflow" horzOverflow="overflow" vert="horz" wrap="square" lIns="91425" tIns="91425" rIns="0"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90000"/>
              </a:lnSpc>
              <a:spcBef>
                <a:spcPts val="190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2962A5"/>
                </a:solidFill>
                <a:effectLst/>
                <a:uLnTx/>
                <a:uFillTx/>
                <a:latin typeface="Arial"/>
                <a:ea typeface="Arial"/>
                <a:cs typeface="Arial"/>
                <a:sym typeface="Arial"/>
              </a:rPr>
              <a:t>Small Business Works 2022:</a:t>
            </a:r>
          </a:p>
          <a:p>
            <a:pPr marL="0" marR="0" lvl="0" indent="0" algn="r" defTabSz="914400" rtl="0" eaLnBrk="1" fontAlgn="auto" latinLnBrk="0" hangingPunct="1">
              <a:lnSpc>
                <a:spcPct val="90000"/>
              </a:lnSpc>
              <a:spcBef>
                <a:spcPts val="1200"/>
              </a:spcBef>
              <a:spcAft>
                <a:spcPts val="0"/>
              </a:spcAft>
              <a:buClr>
                <a:schemeClr val="dk1"/>
              </a:buClr>
              <a:buSzPts val="1100"/>
              <a:buFont typeface="Arial"/>
              <a:buNone/>
              <a:tabLst/>
              <a:defRPr/>
            </a:pPr>
            <a:r>
              <a:rPr kumimoji="0" lang="en-US" sz="2400" b="1" i="0" u="none" strike="noStrike" kern="0" cap="none" spc="0" normalizeH="0" baseline="0" noProof="0" dirty="0">
                <a:ln>
                  <a:noFill/>
                </a:ln>
                <a:solidFill>
                  <a:srgbClr val="595959"/>
                </a:solidFill>
                <a:effectLst/>
                <a:uLnTx/>
                <a:uFillTx/>
                <a:latin typeface="Arial"/>
                <a:ea typeface="Arial"/>
                <a:cs typeface="Arial"/>
                <a:sym typeface="Arial"/>
              </a:rPr>
              <a:t>Navigating Equity in Procurement</a:t>
            </a:r>
          </a:p>
          <a:p>
            <a:pPr marL="0" marR="0" lvl="0" indent="0" algn="r" defTabSz="914400" rtl="0" eaLnBrk="1" fontAlgn="auto" latinLnBrk="0" hangingPunct="1">
              <a:lnSpc>
                <a:spcPct val="90000"/>
              </a:lnSpc>
              <a:spcBef>
                <a:spcPts val="1200"/>
              </a:spcBef>
              <a:spcAft>
                <a:spcPts val="0"/>
              </a:spcAft>
              <a:buClr>
                <a:schemeClr val="dk1"/>
              </a:buClr>
              <a:buSzPts val="1100"/>
              <a:buFont typeface="Arial"/>
              <a:buNone/>
              <a:tabLst/>
              <a:defRPr/>
            </a:pPr>
            <a:endParaRPr kumimoji="0" lang="en-US" sz="2400" b="1" i="0" u="none" strike="noStrike" kern="0" cap="none" spc="0" normalizeH="0" baseline="0" noProof="0" dirty="0">
              <a:ln>
                <a:noFill/>
              </a:ln>
              <a:solidFill>
                <a:srgbClr val="595959"/>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200"/>
              </a:spcBef>
              <a:spcAft>
                <a:spcPts val="0"/>
              </a:spcAft>
              <a:buClr>
                <a:srgbClr val="000000"/>
              </a:buClr>
              <a:buSzPts val="2400"/>
              <a:buFont typeface="Arial"/>
              <a:buNone/>
              <a:tabLst/>
              <a:defRPr/>
            </a:pPr>
            <a:endParaRPr kumimoji="0" lang="en-US" sz="2400" b="1" i="0" u="none" strike="noStrike" kern="0" cap="none" spc="0" normalizeH="0" baseline="0" noProof="0" dirty="0">
              <a:ln>
                <a:noFill/>
              </a:ln>
              <a:solidFill>
                <a:srgbClr val="595959"/>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200"/>
              </a:spcBef>
              <a:spcAft>
                <a:spcPts val="0"/>
              </a:spcAft>
              <a:buClr>
                <a:srgbClr val="000000"/>
              </a:buClr>
              <a:buSzPts val="2400"/>
              <a:buFont typeface="Arial"/>
              <a:buNone/>
              <a:tabLst/>
              <a:defRPr/>
            </a:pPr>
            <a:endParaRPr kumimoji="0" lang="en-US" sz="2400" b="1" i="0" u="none" strike="noStrike" kern="0" cap="none" spc="0" normalizeH="0" baseline="0" noProof="0" dirty="0">
              <a:ln>
                <a:noFill/>
              </a:ln>
              <a:solidFill>
                <a:srgbClr val="595959"/>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sp>
        <p:nvSpPr>
          <p:cNvPr id="182" name="Google Shape;182;p24"/>
          <p:cNvSpPr txBox="1">
            <a:spLocks noGrp="1"/>
          </p:cNvSpPr>
          <p:nvPr>
            <p:ph type="title" idx="4294967295"/>
          </p:nvPr>
        </p:nvSpPr>
        <p:spPr>
          <a:xfrm>
            <a:off x="709200" y="1405725"/>
            <a:ext cx="7847100" cy="12006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2962A5"/>
                </a:solidFill>
                <a:effectLst/>
                <a:uLnTx/>
                <a:uFillTx/>
                <a:latin typeface="Arial"/>
                <a:ea typeface="Arial"/>
                <a:cs typeface="Arial"/>
                <a:sym typeface="Arial"/>
              </a:rPr>
              <a:t>Offer Preparation: </a:t>
            </a:r>
            <a:br>
              <a:rPr kumimoji="0" lang="en-US" sz="3600" b="0" i="0" u="none" strike="noStrike" kern="0" cap="none" spc="0" normalizeH="0" baseline="0" noProof="0" dirty="0">
                <a:ln>
                  <a:noFill/>
                </a:ln>
                <a:solidFill>
                  <a:srgbClr val="2962A5"/>
                </a:solidFill>
                <a:effectLst/>
                <a:uLnTx/>
                <a:uFillTx/>
                <a:latin typeface="Arial"/>
                <a:ea typeface="Arial"/>
                <a:cs typeface="Arial"/>
                <a:sym typeface="Arial"/>
              </a:rPr>
            </a:br>
            <a:r>
              <a:rPr kumimoji="0" lang="en-US" sz="3600" b="0" i="0" u="none" strike="noStrike" kern="0" cap="none" spc="0" normalizeH="0" baseline="0" noProof="0" dirty="0">
                <a:ln>
                  <a:noFill/>
                </a:ln>
                <a:solidFill>
                  <a:srgbClr val="2962A5"/>
                </a:solidFill>
                <a:effectLst/>
                <a:uLnTx/>
                <a:uFillTx/>
                <a:latin typeface="Arial"/>
                <a:ea typeface="Arial"/>
                <a:cs typeface="Arial"/>
                <a:sym typeface="Arial"/>
              </a:rPr>
              <a:t>How To Get Started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48800" y="327175"/>
            <a:ext cx="77691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GSA MAS Solicitation Highlights </a:t>
            </a:r>
            <a:endParaRPr sz="3200">
              <a:solidFill>
                <a:srgbClr val="2962A5"/>
              </a:solidFill>
            </a:endParaRPr>
          </a:p>
        </p:txBody>
      </p:sp>
      <p:sp>
        <p:nvSpPr>
          <p:cNvPr id="188" name="Google Shape;188;p25"/>
          <p:cNvSpPr txBox="1">
            <a:spLocks noGrp="1"/>
          </p:cNvSpPr>
          <p:nvPr>
            <p:ph type="body" idx="1"/>
          </p:nvPr>
        </p:nvSpPr>
        <p:spPr>
          <a:xfrm>
            <a:off x="648800" y="1084700"/>
            <a:ext cx="8234700" cy="3257700"/>
          </a:xfrm>
          <a:prstGeom prst="rect">
            <a:avLst/>
          </a:prstGeom>
          <a:noFill/>
          <a:ln>
            <a:noFill/>
          </a:ln>
        </p:spPr>
        <p:txBody>
          <a:bodyPr spcFirstLastPara="1" wrap="square" lIns="91425" tIns="45700" rIns="91425" bIns="45700" anchor="t" anchorCtr="0">
            <a:noAutofit/>
          </a:bodyPr>
          <a:lstStyle/>
          <a:p>
            <a:pPr marL="342900" lvl="0" indent="-336550" algn="l" rtl="0">
              <a:spcBef>
                <a:spcPts val="0"/>
              </a:spcBef>
              <a:spcAft>
                <a:spcPts val="0"/>
              </a:spcAft>
              <a:buSzPts val="2300"/>
              <a:buChar char="•"/>
            </a:pPr>
            <a:r>
              <a:rPr lang="en-US" sz="1900">
                <a:solidFill>
                  <a:schemeClr val="dk1"/>
                </a:solidFill>
              </a:rPr>
              <a:t>GSA MAS solicitation can be found at </a:t>
            </a:r>
            <a:r>
              <a:rPr lang="en-US" sz="1900" u="sng">
                <a:solidFill>
                  <a:srgbClr val="3131CB"/>
                </a:solidFill>
                <a:hlinkClick r:id="rId3">
                  <a:extLst>
                    <a:ext uri="{A12FA001-AC4F-418D-AE19-62706E023703}">
                      <ahyp:hlinkClr xmlns:ahyp="http://schemas.microsoft.com/office/drawing/2018/hyperlinkcolor" val="tx"/>
                    </a:ext>
                  </a:extLst>
                </a:hlinkClick>
              </a:rPr>
              <a:t>SAM.gov website</a:t>
            </a:r>
            <a:r>
              <a:rPr lang="en-US" sz="1900">
                <a:solidFill>
                  <a:schemeClr val="dk1"/>
                </a:solidFill>
              </a:rPr>
              <a:t>.   </a:t>
            </a:r>
            <a:endParaRPr sz="1900"/>
          </a:p>
          <a:p>
            <a:pPr marL="342900" lvl="0" indent="-336550" algn="l" rtl="0">
              <a:spcBef>
                <a:spcPts val="1000"/>
              </a:spcBef>
              <a:spcAft>
                <a:spcPts val="0"/>
              </a:spcAft>
              <a:buSzPts val="2300"/>
              <a:buChar char="•"/>
            </a:pPr>
            <a:r>
              <a:rPr lang="en-US" sz="1900">
                <a:solidFill>
                  <a:schemeClr val="dk1"/>
                </a:solidFill>
              </a:rPr>
              <a:t>The solicitation &amp; all eFiles are electronically posted.  </a:t>
            </a:r>
            <a:endParaRPr sz="1900"/>
          </a:p>
          <a:p>
            <a:pPr marL="342900" lvl="0" indent="-336550" algn="l" rtl="0">
              <a:spcBef>
                <a:spcPts val="1000"/>
              </a:spcBef>
              <a:spcAft>
                <a:spcPts val="0"/>
              </a:spcAft>
              <a:buSzPts val="2300"/>
              <a:buChar char="•"/>
            </a:pPr>
            <a:r>
              <a:rPr lang="en-US" sz="1900">
                <a:solidFill>
                  <a:schemeClr val="dk1"/>
                </a:solidFill>
              </a:rPr>
              <a:t>The solicitation is open continuously- “ Standing Solicitation”  </a:t>
            </a:r>
            <a:endParaRPr sz="1900"/>
          </a:p>
          <a:p>
            <a:pPr marL="342900" lvl="0" indent="-336550" algn="l" rtl="0">
              <a:spcBef>
                <a:spcPts val="1000"/>
              </a:spcBef>
              <a:spcAft>
                <a:spcPts val="0"/>
              </a:spcAft>
              <a:buSzPts val="2300"/>
              <a:buChar char="•"/>
            </a:pPr>
            <a:r>
              <a:rPr lang="en-US" sz="1900">
                <a:solidFill>
                  <a:schemeClr val="dk1"/>
                </a:solidFill>
              </a:rPr>
              <a:t>Vendors can submit an offer at any time </a:t>
            </a:r>
            <a:endParaRPr sz="1900"/>
          </a:p>
          <a:p>
            <a:pPr marL="342900" lvl="0" indent="-336550" algn="l" rtl="0">
              <a:spcBef>
                <a:spcPts val="1000"/>
              </a:spcBef>
              <a:spcAft>
                <a:spcPts val="0"/>
              </a:spcAft>
              <a:buSzPts val="2300"/>
              <a:buChar char="•"/>
            </a:pPr>
            <a:r>
              <a:rPr lang="en-US" sz="1900">
                <a:solidFill>
                  <a:schemeClr val="dk1"/>
                </a:solidFill>
              </a:rPr>
              <a:t>The GSA MAS Solicitation is updated (Refreshed) about 3 times a year.  </a:t>
            </a:r>
            <a:endParaRPr sz="1900"/>
          </a:p>
          <a:p>
            <a:pPr marL="342900" lvl="0" indent="-336550" algn="l" rtl="0">
              <a:spcBef>
                <a:spcPts val="1000"/>
              </a:spcBef>
              <a:spcAft>
                <a:spcPts val="0"/>
              </a:spcAft>
              <a:buSzPts val="2300"/>
              <a:buChar char="•"/>
            </a:pPr>
            <a:r>
              <a:rPr lang="en-US" sz="1900">
                <a:solidFill>
                  <a:schemeClr val="dk1"/>
                </a:solidFill>
              </a:rPr>
              <a:t>GSA MAS Solicitation No:  47QSMD20R0001, Refresh </a:t>
            </a:r>
            <a:r>
              <a:rPr lang="en-US" sz="1900"/>
              <a:t>‘12’.</a:t>
            </a:r>
            <a:endParaRPr sz="1900"/>
          </a:p>
          <a:p>
            <a:pPr marL="342900" lvl="0" indent="-190500" algn="l" rtl="0">
              <a:spcBef>
                <a:spcPts val="1000"/>
              </a:spcBef>
              <a:spcAft>
                <a:spcPts val="0"/>
              </a:spcAft>
              <a:buSzPts val="24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Solicitation Web Page</a:t>
            </a:r>
            <a:endParaRPr sz="3200">
              <a:solidFill>
                <a:srgbClr val="2962A5"/>
              </a:solidFill>
            </a:endParaRPr>
          </a:p>
        </p:txBody>
      </p:sp>
      <p:pic>
        <p:nvPicPr>
          <p:cNvPr id="194" name="Google Shape;194;p26" descr="Screenshot of SAM.gov."/>
          <p:cNvPicPr preferRelativeResize="0">
            <a:picLocks noGrp="1"/>
          </p:cNvPicPr>
          <p:nvPr>
            <p:ph type="body" idx="1"/>
          </p:nvPr>
        </p:nvPicPr>
        <p:blipFill rotWithShape="1">
          <a:blip r:embed="rId3">
            <a:alphaModFix/>
          </a:blip>
          <a:srcRect/>
          <a:stretch/>
        </p:blipFill>
        <p:spPr>
          <a:xfrm>
            <a:off x="989100" y="913200"/>
            <a:ext cx="7165800" cy="3317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455625" y="163425"/>
            <a:ext cx="79548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GSA MAS Solicitation: Important Sections</a:t>
            </a:r>
            <a:endParaRPr sz="3200">
              <a:solidFill>
                <a:srgbClr val="2962A5"/>
              </a:solidFill>
            </a:endParaRPr>
          </a:p>
        </p:txBody>
      </p:sp>
      <p:sp>
        <p:nvSpPr>
          <p:cNvPr id="200" name="Google Shape;200;p27"/>
          <p:cNvSpPr txBox="1">
            <a:spLocks noGrp="1"/>
          </p:cNvSpPr>
          <p:nvPr>
            <p:ph type="body" idx="1"/>
          </p:nvPr>
        </p:nvSpPr>
        <p:spPr>
          <a:xfrm>
            <a:off x="645725" y="1130700"/>
            <a:ext cx="7725900" cy="3603300"/>
          </a:xfrm>
          <a:prstGeom prst="rect">
            <a:avLst/>
          </a:prstGeom>
          <a:noFill/>
          <a:ln>
            <a:noFill/>
          </a:ln>
        </p:spPr>
        <p:txBody>
          <a:bodyPr spcFirstLastPara="1" wrap="square" lIns="91425" tIns="45700" rIns="91425" bIns="45700" anchor="t" anchorCtr="0">
            <a:noAutofit/>
          </a:bodyPr>
          <a:lstStyle/>
          <a:p>
            <a:pPr marL="342900" lvl="0" indent="-336550" algn="l" rtl="0">
              <a:spcBef>
                <a:spcPts val="0"/>
              </a:spcBef>
              <a:spcAft>
                <a:spcPts val="0"/>
              </a:spcAft>
              <a:buSzPts val="1900"/>
              <a:buChar char="•"/>
            </a:pPr>
            <a:r>
              <a:rPr lang="en-US" sz="1900"/>
              <a:t>Cover Pages – Refer to the solicitations roman numeral pages </a:t>
            </a:r>
            <a:endParaRPr sz="1900"/>
          </a:p>
          <a:p>
            <a:pPr marL="342900" lvl="0" indent="-336550" algn="l" rtl="0">
              <a:spcBef>
                <a:spcPts val="1000"/>
              </a:spcBef>
              <a:spcAft>
                <a:spcPts val="0"/>
              </a:spcAft>
              <a:buSzPts val="1900"/>
              <a:buChar char="•"/>
            </a:pPr>
            <a:r>
              <a:rPr lang="en-US" sz="1900"/>
              <a:t>General Proposal Submission Instructions are listed under the provision SCP-FSS-001.  </a:t>
            </a:r>
            <a:endParaRPr sz="1900"/>
          </a:p>
          <a:p>
            <a:pPr marL="342900" lvl="0" indent="-336550" algn="l" rtl="0">
              <a:spcBef>
                <a:spcPts val="1000"/>
              </a:spcBef>
              <a:spcAft>
                <a:spcPts val="0"/>
              </a:spcAft>
              <a:buSzPts val="1900"/>
              <a:buChar char="•"/>
            </a:pPr>
            <a:r>
              <a:rPr lang="en-US" sz="1900"/>
              <a:t>Evaluation Factors – SCP-FSS-001 and eFile #07- ITC Document</a:t>
            </a:r>
            <a:endParaRPr sz="1900"/>
          </a:p>
          <a:p>
            <a:pPr marL="342900" lvl="0" indent="-336550" algn="l" rtl="0">
              <a:spcBef>
                <a:spcPts val="1000"/>
              </a:spcBef>
              <a:spcAft>
                <a:spcPts val="0"/>
              </a:spcAft>
              <a:buSzPts val="1900"/>
              <a:buChar char="•"/>
            </a:pPr>
            <a:r>
              <a:rPr lang="en-US" sz="1900"/>
              <a:t>Special Item Number (SIN) Descriptions</a:t>
            </a:r>
            <a:endParaRPr sz="1900"/>
          </a:p>
          <a:p>
            <a:pPr marL="342900" lvl="0" indent="-336550" algn="l" rtl="0">
              <a:spcBef>
                <a:spcPts val="1000"/>
              </a:spcBef>
              <a:spcAft>
                <a:spcPts val="0"/>
              </a:spcAft>
              <a:buSzPts val="1900"/>
              <a:buChar char="•"/>
            </a:pPr>
            <a:r>
              <a:rPr lang="en-US" sz="1900"/>
              <a:t>Economic Price Adjustment (EPA) Clauses</a:t>
            </a:r>
            <a:endParaRPr sz="1900"/>
          </a:p>
          <a:p>
            <a:pPr marL="914400" lvl="1" indent="-349250" algn="l" rtl="0">
              <a:spcBef>
                <a:spcPts val="0"/>
              </a:spcBef>
              <a:spcAft>
                <a:spcPts val="0"/>
              </a:spcAft>
              <a:buSzPts val="1900"/>
              <a:buChar char="–"/>
            </a:pPr>
            <a:r>
              <a:rPr lang="en-US" sz="1900"/>
              <a:t>( 2 TDR and 2 Legacy under GSAR 552.216-70 &amp; I-FSS-969) </a:t>
            </a:r>
            <a:endParaRPr sz="1900"/>
          </a:p>
          <a:p>
            <a:pPr marL="342900" lvl="0" indent="-336550" algn="l" rtl="0">
              <a:spcBef>
                <a:spcPts val="400"/>
              </a:spcBef>
              <a:spcAft>
                <a:spcPts val="0"/>
              </a:spcAft>
              <a:buSzPts val="1900"/>
              <a:buChar char="•"/>
            </a:pPr>
            <a:r>
              <a:rPr lang="en-US" sz="1900"/>
              <a:t>Price Reduction Clauses</a:t>
            </a:r>
            <a:endParaRPr sz="1900"/>
          </a:p>
          <a:p>
            <a:pPr marL="914400" lvl="1" indent="-349250" algn="l" rtl="0">
              <a:spcBef>
                <a:spcPts val="400"/>
              </a:spcBef>
              <a:spcAft>
                <a:spcPts val="0"/>
              </a:spcAft>
              <a:buSzPts val="1900"/>
              <a:buChar char="–"/>
            </a:pPr>
            <a:r>
              <a:rPr lang="en-US" sz="1900"/>
              <a:t>(TDR short 2 paras &amp; Legacy has paras (a) thru (g)). </a:t>
            </a:r>
            <a:endParaRPr sz="1900"/>
          </a:p>
        </p:txBody>
      </p:sp>
      <p:pic>
        <p:nvPicPr>
          <p:cNvPr id="201" name="Google Shape;201;p27" descr="Exclamation point in a red circle/button."/>
          <p:cNvPicPr preferRelativeResize="0"/>
          <p:nvPr/>
        </p:nvPicPr>
        <p:blipFill rotWithShape="1">
          <a:blip r:embed="rId3">
            <a:alphaModFix/>
          </a:blip>
          <a:srcRect/>
          <a:stretch/>
        </p:blipFill>
        <p:spPr>
          <a:xfrm>
            <a:off x="8135335" y="2650786"/>
            <a:ext cx="725879" cy="7258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Required Documents </a:t>
            </a:r>
            <a:endParaRPr sz="3200">
              <a:solidFill>
                <a:srgbClr val="2962A5"/>
              </a:solidFill>
            </a:endParaRPr>
          </a:p>
        </p:txBody>
      </p:sp>
      <p:sp>
        <p:nvSpPr>
          <p:cNvPr id="207" name="Google Shape;207;p28"/>
          <p:cNvSpPr txBox="1">
            <a:spLocks noGrp="1"/>
          </p:cNvSpPr>
          <p:nvPr>
            <p:ph type="body" idx="2"/>
          </p:nvPr>
        </p:nvSpPr>
        <p:spPr>
          <a:xfrm>
            <a:off x="457200" y="1003050"/>
            <a:ext cx="4383900" cy="3137400"/>
          </a:xfrm>
          <a:prstGeom prst="rect">
            <a:avLst/>
          </a:prstGeom>
          <a:noFill/>
          <a:ln>
            <a:noFill/>
          </a:ln>
        </p:spPr>
        <p:txBody>
          <a:bodyPr spcFirstLastPara="1" wrap="square" lIns="91425" tIns="45700" rIns="91425" bIns="45700" anchor="t" anchorCtr="0">
            <a:noAutofit/>
          </a:bodyPr>
          <a:lstStyle/>
          <a:p>
            <a:pPr marL="0" lvl="0" indent="0" algn="ctr" rtl="0">
              <a:spcBef>
                <a:spcPts val="480"/>
              </a:spcBef>
              <a:spcAft>
                <a:spcPts val="0"/>
              </a:spcAft>
              <a:buNone/>
            </a:pPr>
            <a:r>
              <a:rPr lang="en-US" sz="2100" b="1"/>
              <a:t>Administrative Contract Data</a:t>
            </a:r>
            <a:endParaRPr sz="2000"/>
          </a:p>
          <a:p>
            <a:pPr marL="457200" lvl="0" indent="-330200" algn="l" rtl="0">
              <a:spcBef>
                <a:spcPts val="0"/>
              </a:spcBef>
              <a:spcAft>
                <a:spcPts val="0"/>
              </a:spcAft>
              <a:buSzPts val="1600"/>
              <a:buChar char="•"/>
            </a:pPr>
            <a:r>
              <a:rPr lang="en-US" sz="1600"/>
              <a:t>Readiness Assessment</a:t>
            </a:r>
            <a:endParaRPr sz="1600"/>
          </a:p>
          <a:p>
            <a:pPr marL="457200" lvl="0" indent="-330200" algn="l" rtl="0">
              <a:spcBef>
                <a:spcPts val="1000"/>
              </a:spcBef>
              <a:spcAft>
                <a:spcPts val="0"/>
              </a:spcAft>
              <a:buSzPts val="1600"/>
              <a:buChar char="•"/>
            </a:pPr>
            <a:r>
              <a:rPr lang="en-US" sz="1600"/>
              <a:t>Pathways to Success Certificate</a:t>
            </a:r>
            <a:endParaRPr sz="1600"/>
          </a:p>
          <a:p>
            <a:pPr marL="457200" lvl="0" indent="-330200" algn="l" rtl="0">
              <a:spcBef>
                <a:spcPts val="1000"/>
              </a:spcBef>
              <a:spcAft>
                <a:spcPts val="0"/>
              </a:spcAft>
              <a:buSzPts val="1600"/>
              <a:buChar char="•"/>
            </a:pPr>
            <a:r>
              <a:rPr lang="en-US" sz="1600"/>
              <a:t>Financial Statements</a:t>
            </a:r>
            <a:endParaRPr sz="1600"/>
          </a:p>
          <a:p>
            <a:pPr marL="457200" lvl="0" indent="-330200" algn="l" rtl="0">
              <a:spcBef>
                <a:spcPts val="1000"/>
              </a:spcBef>
              <a:spcAft>
                <a:spcPts val="0"/>
              </a:spcAft>
              <a:buSzPts val="1600"/>
              <a:buChar char="•"/>
            </a:pPr>
            <a:r>
              <a:rPr lang="en-US" sz="1600"/>
              <a:t>Offer Responses Document </a:t>
            </a:r>
            <a:endParaRPr sz="1600"/>
          </a:p>
          <a:p>
            <a:pPr marL="457200" lvl="0" indent="-330200" algn="l" rtl="0">
              <a:spcBef>
                <a:spcPts val="1000"/>
              </a:spcBef>
              <a:spcAft>
                <a:spcPts val="0"/>
              </a:spcAft>
              <a:buSzPts val="1600"/>
              <a:buChar char="•"/>
            </a:pPr>
            <a:r>
              <a:rPr lang="en-US" sz="1600"/>
              <a:t>Production Point </a:t>
            </a:r>
            <a:endParaRPr sz="1600"/>
          </a:p>
          <a:p>
            <a:pPr marL="457200" lvl="0" indent="-330200" algn="l" rtl="0">
              <a:spcBef>
                <a:spcPts val="1000"/>
              </a:spcBef>
              <a:spcAft>
                <a:spcPts val="0"/>
              </a:spcAft>
              <a:buSzPts val="1600"/>
              <a:buChar char="•"/>
            </a:pPr>
            <a:r>
              <a:rPr lang="en-US" sz="1600"/>
              <a:t>Commercial Agreements </a:t>
            </a:r>
            <a:endParaRPr sz="1600"/>
          </a:p>
          <a:p>
            <a:pPr marL="457200" lvl="0" indent="-330200" algn="l" rtl="0">
              <a:spcBef>
                <a:spcPts val="1000"/>
              </a:spcBef>
              <a:spcAft>
                <a:spcPts val="0"/>
              </a:spcAft>
              <a:buSzPts val="1600"/>
              <a:buChar char="•"/>
            </a:pPr>
            <a:r>
              <a:rPr lang="en-US" sz="1600"/>
              <a:t>Technical Proposal:</a:t>
            </a:r>
            <a:endParaRPr sz="1600"/>
          </a:p>
          <a:p>
            <a:pPr marL="457200" lvl="0" indent="-330200" algn="l" rtl="0">
              <a:spcBef>
                <a:spcPts val="1000"/>
              </a:spcBef>
              <a:spcAft>
                <a:spcPts val="0"/>
              </a:spcAft>
              <a:buSzPts val="1600"/>
              <a:buChar char="•"/>
            </a:pPr>
            <a:r>
              <a:rPr lang="en-US" sz="1600"/>
              <a:t>Evaluation Documents/ Past Performance</a:t>
            </a:r>
            <a:endParaRPr sz="1600"/>
          </a:p>
          <a:p>
            <a:pPr marL="342900" lvl="0" indent="-190500" algn="l" rtl="0">
              <a:spcBef>
                <a:spcPts val="1000"/>
              </a:spcBef>
              <a:spcAft>
                <a:spcPts val="0"/>
              </a:spcAft>
              <a:buSzPts val="2400"/>
              <a:buNone/>
            </a:pPr>
            <a:endParaRPr sz="2000"/>
          </a:p>
        </p:txBody>
      </p:sp>
      <p:sp>
        <p:nvSpPr>
          <p:cNvPr id="208" name="Google Shape;208;p28"/>
          <p:cNvSpPr txBox="1">
            <a:spLocks noGrp="1"/>
          </p:cNvSpPr>
          <p:nvPr>
            <p:ph type="body" idx="4"/>
          </p:nvPr>
        </p:nvSpPr>
        <p:spPr>
          <a:xfrm>
            <a:off x="4454475" y="1003050"/>
            <a:ext cx="4723200" cy="3446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100" b="1"/>
              <a:t>Pricing Proposal</a:t>
            </a:r>
            <a:endParaRPr sz="2000"/>
          </a:p>
          <a:p>
            <a:pPr marL="457200" lvl="0" indent="-330200" algn="l" rtl="0">
              <a:lnSpc>
                <a:spcPct val="115000"/>
              </a:lnSpc>
              <a:spcBef>
                <a:spcPts val="0"/>
              </a:spcBef>
              <a:spcAft>
                <a:spcPts val="0"/>
              </a:spcAft>
              <a:buSzPts val="1600"/>
              <a:buChar char="•"/>
            </a:pPr>
            <a:r>
              <a:rPr lang="en-US" sz="1600"/>
              <a:t>Commercial Price List/Market Rate Sheet</a:t>
            </a:r>
            <a:endParaRPr sz="1600"/>
          </a:p>
          <a:p>
            <a:pPr marL="457200" lvl="0" indent="-330200" algn="l" rtl="0">
              <a:lnSpc>
                <a:spcPct val="115000"/>
              </a:lnSpc>
              <a:spcBef>
                <a:spcPts val="1000"/>
              </a:spcBef>
              <a:spcAft>
                <a:spcPts val="0"/>
              </a:spcAft>
              <a:buSzPts val="1600"/>
              <a:buChar char="•"/>
            </a:pPr>
            <a:r>
              <a:rPr lang="en-US" sz="1600"/>
              <a:t>Proposed Pricing Document</a:t>
            </a:r>
            <a:endParaRPr sz="1600"/>
          </a:p>
          <a:p>
            <a:pPr marL="457200" lvl="0" indent="-330200" algn="l" rtl="0">
              <a:lnSpc>
                <a:spcPct val="115000"/>
              </a:lnSpc>
              <a:spcBef>
                <a:spcPts val="1000"/>
              </a:spcBef>
              <a:spcAft>
                <a:spcPts val="0"/>
              </a:spcAft>
              <a:buSzPts val="1600"/>
              <a:buChar char="•"/>
            </a:pPr>
            <a:r>
              <a:rPr lang="en-US" sz="1600"/>
              <a:t>Commercial Sales Practices Format (CSP-1) for Legacy eOffers only</a:t>
            </a:r>
            <a:endParaRPr sz="1600"/>
          </a:p>
          <a:p>
            <a:pPr marL="457200" lvl="0" indent="-330200" algn="l" rtl="0">
              <a:lnSpc>
                <a:spcPct val="115000"/>
              </a:lnSpc>
              <a:spcBef>
                <a:spcPts val="1000"/>
              </a:spcBef>
              <a:spcAft>
                <a:spcPts val="0"/>
              </a:spcAft>
              <a:buSzPts val="1600"/>
              <a:buChar char="•"/>
            </a:pPr>
            <a:r>
              <a:rPr lang="en-US" sz="1600"/>
              <a:t>Economic Price Adjustment (EPA) Mechanism </a:t>
            </a:r>
            <a:endParaRPr sz="1600"/>
          </a:p>
          <a:p>
            <a:pPr marL="457200" lvl="0" indent="-330200" algn="l" rtl="0">
              <a:lnSpc>
                <a:spcPct val="115000"/>
              </a:lnSpc>
              <a:spcBef>
                <a:spcPts val="1000"/>
              </a:spcBef>
              <a:spcAft>
                <a:spcPts val="0"/>
              </a:spcAft>
              <a:buSzPts val="1600"/>
              <a:buChar char="•"/>
            </a:pPr>
            <a:r>
              <a:rPr lang="en-US" sz="1600"/>
              <a:t>Labor Category Matrix and Descriptions</a:t>
            </a:r>
            <a:endParaRPr sz="1600"/>
          </a:p>
          <a:p>
            <a:pPr marL="457200" lvl="0" indent="-330200" algn="l" rtl="0">
              <a:lnSpc>
                <a:spcPct val="115000"/>
              </a:lnSpc>
              <a:spcBef>
                <a:spcPts val="1000"/>
              </a:spcBef>
              <a:spcAft>
                <a:spcPts val="0"/>
              </a:spcAft>
              <a:buSzPts val="1600"/>
              <a:buChar char="•"/>
            </a:pPr>
            <a:r>
              <a:rPr lang="en-US" sz="1600"/>
              <a:t>Professional Compensation Plan</a:t>
            </a:r>
            <a:endParaRPr sz="1600"/>
          </a:p>
          <a:p>
            <a:pPr marL="342900" lvl="0" indent="-190500" algn="l" rtl="0">
              <a:spcBef>
                <a:spcPts val="1000"/>
              </a:spcBef>
              <a:spcAft>
                <a:spcPts val="0"/>
              </a:spcAft>
              <a:buSzPts val="24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457200" y="271466"/>
            <a:ext cx="77691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Organizing Your Approach</a:t>
            </a:r>
            <a:endParaRPr sz="3200">
              <a:solidFill>
                <a:srgbClr val="2962A5"/>
              </a:solidFill>
            </a:endParaRPr>
          </a:p>
        </p:txBody>
      </p:sp>
      <p:sp>
        <p:nvSpPr>
          <p:cNvPr id="214" name="Google Shape;214;p29"/>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grpSp>
        <p:nvGrpSpPr>
          <p:cNvPr id="215" name="Google Shape;215;p29" descr="Flow chart showing Administrative Requirements, Technical Proposal, Pricing Proposal, Proposal Submission &amp; Award."/>
          <p:cNvGrpSpPr/>
          <p:nvPr/>
        </p:nvGrpSpPr>
        <p:grpSpPr>
          <a:xfrm>
            <a:off x="594300" y="1216925"/>
            <a:ext cx="8384106" cy="3226328"/>
            <a:chOff x="1132" y="516076"/>
            <a:chExt cx="8684593" cy="3996938"/>
          </a:xfrm>
        </p:grpSpPr>
        <p:sp>
          <p:nvSpPr>
            <p:cNvPr id="216" name="Google Shape;216;p29"/>
            <p:cNvSpPr/>
            <p:nvPr/>
          </p:nvSpPr>
          <p:spPr>
            <a:xfrm>
              <a:off x="1132" y="557176"/>
              <a:ext cx="2260800" cy="822000"/>
            </a:xfrm>
            <a:prstGeom prst="chevron">
              <a:avLst>
                <a:gd name="adj" fmla="val 50000"/>
              </a:avLst>
            </a:prstGeom>
            <a:gradFill>
              <a:gsLst>
                <a:gs pos="0">
                  <a:srgbClr val="75AB95"/>
                </a:gs>
                <a:gs pos="80000">
                  <a:srgbClr val="9AE1C3"/>
                </a:gs>
                <a:gs pos="100000">
                  <a:srgbClr val="9AE3C4"/>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17" name="Google Shape;217;p29"/>
            <p:cNvSpPr txBox="1"/>
            <p:nvPr/>
          </p:nvSpPr>
          <p:spPr>
            <a:xfrm>
              <a:off x="453287" y="516076"/>
              <a:ext cx="1356600" cy="904200"/>
            </a:xfrm>
            <a:prstGeom prst="rect">
              <a:avLst/>
            </a:prstGeom>
            <a:noFill/>
            <a:ln>
              <a:noFill/>
            </a:ln>
          </p:spPr>
          <p:txBody>
            <a:bodyPr spcFirstLastPara="1" wrap="square" lIns="20300" tIns="10150" rIns="0" bIns="101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Administrative Requirements </a:t>
              </a:r>
              <a:endParaRPr sz="2400">
                <a:solidFill>
                  <a:schemeClr val="dk1"/>
                </a:solidFill>
                <a:latin typeface="Arial"/>
                <a:ea typeface="Arial"/>
                <a:cs typeface="Arial"/>
                <a:sym typeface="Arial"/>
              </a:endParaRPr>
            </a:p>
          </p:txBody>
        </p:sp>
        <p:sp>
          <p:nvSpPr>
            <p:cNvPr id="218" name="Google Shape;218;p29"/>
            <p:cNvSpPr/>
            <p:nvPr/>
          </p:nvSpPr>
          <p:spPr>
            <a:xfrm>
              <a:off x="1968005" y="592942"/>
              <a:ext cx="1876500" cy="750600"/>
            </a:xfrm>
            <a:prstGeom prst="chevron">
              <a:avLst>
                <a:gd name="adj" fmla="val 50000"/>
              </a:avLst>
            </a:prstGeom>
            <a:solidFill>
              <a:srgbClr val="E2F3EC">
                <a:alpha val="89411"/>
              </a:srgbClr>
            </a:solidFill>
            <a:ln w="9525" cap="flat" cmpd="sng">
              <a:solidFill>
                <a:srgbClr val="E2F3EC">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19" name="Google Shape;219;p29"/>
            <p:cNvSpPr txBox="1"/>
            <p:nvPr/>
          </p:nvSpPr>
          <p:spPr>
            <a:xfrm>
              <a:off x="2343293" y="592942"/>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Take Assessments</a:t>
              </a:r>
              <a:endParaRPr sz="2400">
                <a:solidFill>
                  <a:schemeClr val="dk1"/>
                </a:solidFill>
                <a:latin typeface="Arial"/>
                <a:ea typeface="Arial"/>
                <a:cs typeface="Arial"/>
                <a:sym typeface="Arial"/>
              </a:endParaRPr>
            </a:p>
          </p:txBody>
        </p:sp>
        <p:sp>
          <p:nvSpPr>
            <p:cNvPr id="220" name="Google Shape;220;p29"/>
            <p:cNvSpPr/>
            <p:nvPr/>
          </p:nvSpPr>
          <p:spPr>
            <a:xfrm>
              <a:off x="3581745" y="592942"/>
              <a:ext cx="1876500" cy="750600"/>
            </a:xfrm>
            <a:prstGeom prst="chevron">
              <a:avLst>
                <a:gd name="adj" fmla="val 50000"/>
              </a:avLst>
            </a:prstGeom>
            <a:solidFill>
              <a:srgbClr val="DFF1EB">
                <a:alpha val="89411"/>
              </a:srgbClr>
            </a:solidFill>
            <a:ln w="9525" cap="flat" cmpd="sng">
              <a:solidFill>
                <a:srgbClr val="DFF1EB">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1" name="Google Shape;221;p29"/>
            <p:cNvSpPr txBox="1"/>
            <p:nvPr/>
          </p:nvSpPr>
          <p:spPr>
            <a:xfrm>
              <a:off x="3957033" y="592942"/>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Register for SAM </a:t>
              </a:r>
              <a:endParaRPr sz="2400">
                <a:solidFill>
                  <a:schemeClr val="dk1"/>
                </a:solidFill>
                <a:latin typeface="Arial"/>
                <a:ea typeface="Arial"/>
                <a:cs typeface="Arial"/>
                <a:sym typeface="Arial"/>
              </a:endParaRPr>
            </a:p>
          </p:txBody>
        </p:sp>
        <p:sp>
          <p:nvSpPr>
            <p:cNvPr id="222" name="Google Shape;222;p29"/>
            <p:cNvSpPr/>
            <p:nvPr/>
          </p:nvSpPr>
          <p:spPr>
            <a:xfrm>
              <a:off x="5195485" y="592942"/>
              <a:ext cx="1876500" cy="750600"/>
            </a:xfrm>
            <a:prstGeom prst="chevron">
              <a:avLst>
                <a:gd name="adj" fmla="val 50000"/>
              </a:avLst>
            </a:prstGeom>
            <a:solidFill>
              <a:srgbClr val="DDF0EC">
                <a:alpha val="89411"/>
              </a:srgbClr>
            </a:solidFill>
            <a:ln w="9525" cap="flat" cmpd="sng">
              <a:solidFill>
                <a:srgbClr val="DDF0EC">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3" name="Google Shape;223;p29"/>
            <p:cNvSpPr txBox="1"/>
            <p:nvPr/>
          </p:nvSpPr>
          <p:spPr>
            <a:xfrm>
              <a:off x="5570773" y="592942"/>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Get Docusign </a:t>
              </a:r>
              <a:endParaRPr sz="2400">
                <a:solidFill>
                  <a:schemeClr val="dk1"/>
                </a:solidFill>
                <a:latin typeface="Arial"/>
                <a:ea typeface="Arial"/>
                <a:cs typeface="Arial"/>
                <a:sym typeface="Arial"/>
              </a:endParaRPr>
            </a:p>
          </p:txBody>
        </p:sp>
        <p:sp>
          <p:nvSpPr>
            <p:cNvPr id="224" name="Google Shape;224;p29"/>
            <p:cNvSpPr/>
            <p:nvPr/>
          </p:nvSpPr>
          <p:spPr>
            <a:xfrm>
              <a:off x="6809225" y="592942"/>
              <a:ext cx="1876500" cy="750600"/>
            </a:xfrm>
            <a:prstGeom prst="chevron">
              <a:avLst>
                <a:gd name="adj" fmla="val 50000"/>
              </a:avLst>
            </a:prstGeom>
            <a:solidFill>
              <a:srgbClr val="DBEFEF">
                <a:alpha val="89411"/>
              </a:srgbClr>
            </a:solidFill>
            <a:ln w="9525" cap="flat" cmpd="sng">
              <a:solidFill>
                <a:srgbClr val="DBEFEF">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5" name="Google Shape;225;p29"/>
            <p:cNvSpPr txBox="1"/>
            <p:nvPr/>
          </p:nvSpPr>
          <p:spPr>
            <a:xfrm>
              <a:off x="7184513" y="592942"/>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Gather Required Documents</a:t>
              </a:r>
              <a:endParaRPr sz="2400">
                <a:solidFill>
                  <a:schemeClr val="dk1"/>
                </a:solidFill>
                <a:latin typeface="Arial"/>
                <a:ea typeface="Arial"/>
                <a:cs typeface="Arial"/>
                <a:sym typeface="Arial"/>
              </a:endParaRPr>
            </a:p>
          </p:txBody>
        </p:sp>
        <p:sp>
          <p:nvSpPr>
            <p:cNvPr id="226" name="Google Shape;226;p29"/>
            <p:cNvSpPr/>
            <p:nvPr/>
          </p:nvSpPr>
          <p:spPr>
            <a:xfrm>
              <a:off x="1132" y="1546988"/>
              <a:ext cx="2260800" cy="904200"/>
            </a:xfrm>
            <a:prstGeom prst="chevron">
              <a:avLst>
                <a:gd name="adj" fmla="val 50000"/>
              </a:avLst>
            </a:prstGeom>
            <a:gradFill>
              <a:gsLst>
                <a:gs pos="0">
                  <a:srgbClr val="4FA3A8"/>
                </a:gs>
                <a:gs pos="80000">
                  <a:srgbClr val="69D6DD"/>
                </a:gs>
                <a:gs pos="100000">
                  <a:srgbClr val="67DAE0"/>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7" name="Google Shape;227;p29"/>
            <p:cNvSpPr txBox="1"/>
            <p:nvPr/>
          </p:nvSpPr>
          <p:spPr>
            <a:xfrm>
              <a:off x="453287" y="1546988"/>
              <a:ext cx="1356600" cy="904200"/>
            </a:xfrm>
            <a:prstGeom prst="rect">
              <a:avLst/>
            </a:prstGeom>
            <a:noFill/>
            <a:ln>
              <a:noFill/>
            </a:ln>
          </p:spPr>
          <p:txBody>
            <a:bodyPr spcFirstLastPara="1" wrap="square" lIns="20300" tIns="10150" rIns="0" bIns="1015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Technical Proposal </a:t>
              </a:r>
              <a:endParaRPr sz="2400">
                <a:solidFill>
                  <a:schemeClr val="dk1"/>
                </a:solidFill>
                <a:latin typeface="Arial"/>
                <a:ea typeface="Arial"/>
                <a:cs typeface="Arial"/>
                <a:sym typeface="Arial"/>
              </a:endParaRPr>
            </a:p>
          </p:txBody>
        </p:sp>
        <p:sp>
          <p:nvSpPr>
            <p:cNvPr id="228" name="Google Shape;228;p29"/>
            <p:cNvSpPr/>
            <p:nvPr/>
          </p:nvSpPr>
          <p:spPr>
            <a:xfrm>
              <a:off x="1945195" y="1623793"/>
              <a:ext cx="1876500" cy="750600"/>
            </a:xfrm>
            <a:prstGeom prst="chevron">
              <a:avLst>
                <a:gd name="adj" fmla="val 50000"/>
              </a:avLst>
            </a:prstGeom>
            <a:solidFill>
              <a:srgbClr val="D8E9EB">
                <a:alpha val="89411"/>
              </a:srgbClr>
            </a:solidFill>
            <a:ln w="9525" cap="flat" cmpd="sng">
              <a:solidFill>
                <a:srgbClr val="D8E9EB">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29" name="Google Shape;229;p29"/>
            <p:cNvSpPr txBox="1"/>
            <p:nvPr/>
          </p:nvSpPr>
          <p:spPr>
            <a:xfrm>
              <a:off x="2343308" y="1623868"/>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Select appropriate SIN</a:t>
              </a:r>
              <a:endParaRPr sz="2400">
                <a:solidFill>
                  <a:schemeClr val="dk1"/>
                </a:solidFill>
                <a:latin typeface="Arial"/>
                <a:ea typeface="Arial"/>
                <a:cs typeface="Arial"/>
                <a:sym typeface="Arial"/>
              </a:endParaRPr>
            </a:p>
          </p:txBody>
        </p:sp>
        <p:sp>
          <p:nvSpPr>
            <p:cNvPr id="230" name="Google Shape;230;p29"/>
            <p:cNvSpPr/>
            <p:nvPr/>
          </p:nvSpPr>
          <p:spPr>
            <a:xfrm>
              <a:off x="3469210" y="1623868"/>
              <a:ext cx="1876500" cy="750600"/>
            </a:xfrm>
            <a:prstGeom prst="chevron">
              <a:avLst>
                <a:gd name="adj" fmla="val 50000"/>
              </a:avLst>
            </a:prstGeom>
            <a:solidFill>
              <a:srgbClr val="D6E3EA">
                <a:alpha val="89411"/>
              </a:srgbClr>
            </a:solidFill>
            <a:ln w="9525" cap="flat" cmpd="sng">
              <a:solidFill>
                <a:srgbClr val="D6E3EA">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1" name="Google Shape;231;p29"/>
            <p:cNvSpPr txBox="1"/>
            <p:nvPr/>
          </p:nvSpPr>
          <p:spPr>
            <a:xfrm>
              <a:off x="3746598" y="1623868"/>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Develop responses to the evaluation factors</a:t>
              </a:r>
              <a:endParaRPr sz="2400">
                <a:solidFill>
                  <a:schemeClr val="dk1"/>
                </a:solidFill>
                <a:latin typeface="Arial"/>
                <a:ea typeface="Arial"/>
                <a:cs typeface="Arial"/>
                <a:sym typeface="Arial"/>
              </a:endParaRPr>
            </a:p>
          </p:txBody>
        </p:sp>
        <p:sp>
          <p:nvSpPr>
            <p:cNvPr id="232" name="Google Shape;232;p29"/>
            <p:cNvSpPr/>
            <p:nvPr/>
          </p:nvSpPr>
          <p:spPr>
            <a:xfrm>
              <a:off x="4932725" y="1623868"/>
              <a:ext cx="1876500" cy="750600"/>
            </a:xfrm>
            <a:prstGeom prst="chevron">
              <a:avLst>
                <a:gd name="adj" fmla="val 50000"/>
              </a:avLst>
            </a:prstGeom>
            <a:solidFill>
              <a:srgbClr val="D4DEE9">
                <a:alpha val="89411"/>
              </a:srgbClr>
            </a:solidFill>
            <a:ln w="9525" cap="flat" cmpd="sng">
              <a:solidFill>
                <a:srgbClr val="D4DEE9">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3" name="Google Shape;233;p29"/>
            <p:cNvSpPr txBox="1"/>
            <p:nvPr/>
          </p:nvSpPr>
          <p:spPr>
            <a:xfrm>
              <a:off x="5308013" y="1623868"/>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Gather Required Documents</a:t>
              </a:r>
              <a:endParaRPr sz="1300">
                <a:solidFill>
                  <a:schemeClr val="dk1"/>
                </a:solidFill>
                <a:latin typeface="Arial"/>
                <a:ea typeface="Arial"/>
                <a:cs typeface="Arial"/>
                <a:sym typeface="Arial"/>
              </a:endParaRPr>
            </a:p>
          </p:txBody>
        </p:sp>
        <p:sp>
          <p:nvSpPr>
            <p:cNvPr id="234" name="Google Shape;234;p29"/>
            <p:cNvSpPr/>
            <p:nvPr/>
          </p:nvSpPr>
          <p:spPr>
            <a:xfrm>
              <a:off x="1132" y="2577901"/>
              <a:ext cx="2260800" cy="904200"/>
            </a:xfrm>
            <a:prstGeom prst="chevron">
              <a:avLst>
                <a:gd name="adj" fmla="val 50000"/>
              </a:avLst>
            </a:prstGeom>
            <a:gradFill>
              <a:gsLst>
                <a:gs pos="0">
                  <a:srgbClr val="2962A5"/>
                </a:gs>
                <a:gs pos="80000">
                  <a:srgbClr val="3782D9"/>
                </a:gs>
                <a:gs pos="100000">
                  <a:srgbClr val="3383DE"/>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5" name="Google Shape;235;p29"/>
            <p:cNvSpPr txBox="1"/>
            <p:nvPr/>
          </p:nvSpPr>
          <p:spPr>
            <a:xfrm>
              <a:off x="453287" y="2577901"/>
              <a:ext cx="1356600" cy="904200"/>
            </a:xfrm>
            <a:prstGeom prst="rect">
              <a:avLst/>
            </a:prstGeom>
            <a:noFill/>
            <a:ln>
              <a:noFill/>
            </a:ln>
          </p:spPr>
          <p:txBody>
            <a:bodyPr spcFirstLastPara="1" wrap="square" lIns="20300" tIns="10150" rIns="0" bIns="101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Pricing Proposal </a:t>
              </a:r>
              <a:endParaRPr sz="1600">
                <a:solidFill>
                  <a:schemeClr val="lt1"/>
                </a:solidFill>
                <a:latin typeface="Arial"/>
                <a:ea typeface="Arial"/>
                <a:cs typeface="Arial"/>
                <a:sym typeface="Arial"/>
              </a:endParaRPr>
            </a:p>
          </p:txBody>
        </p:sp>
        <p:sp>
          <p:nvSpPr>
            <p:cNvPr id="236" name="Google Shape;236;p29"/>
            <p:cNvSpPr/>
            <p:nvPr/>
          </p:nvSpPr>
          <p:spPr>
            <a:xfrm>
              <a:off x="1968005" y="2654767"/>
              <a:ext cx="1876500" cy="750600"/>
            </a:xfrm>
            <a:prstGeom prst="chevron">
              <a:avLst>
                <a:gd name="adj" fmla="val 50000"/>
              </a:avLst>
            </a:prstGeom>
            <a:solidFill>
              <a:srgbClr val="D2DAE8">
                <a:alpha val="89411"/>
              </a:srgbClr>
            </a:solidFill>
            <a:ln w="9525" cap="flat" cmpd="sng">
              <a:solidFill>
                <a:srgbClr val="D2DAE8">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7" name="Google Shape;237;p29"/>
            <p:cNvSpPr txBox="1"/>
            <p:nvPr/>
          </p:nvSpPr>
          <p:spPr>
            <a:xfrm>
              <a:off x="2343293" y="2654767"/>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Research market &amp; competition</a:t>
              </a:r>
              <a:endParaRPr sz="2400">
                <a:solidFill>
                  <a:schemeClr val="dk1"/>
                </a:solidFill>
                <a:latin typeface="Arial"/>
                <a:ea typeface="Arial"/>
                <a:cs typeface="Arial"/>
                <a:sym typeface="Arial"/>
              </a:endParaRPr>
            </a:p>
          </p:txBody>
        </p:sp>
        <p:sp>
          <p:nvSpPr>
            <p:cNvPr id="238" name="Google Shape;238;p29"/>
            <p:cNvSpPr/>
            <p:nvPr/>
          </p:nvSpPr>
          <p:spPr>
            <a:xfrm>
              <a:off x="3581745" y="2654767"/>
              <a:ext cx="1876500" cy="750600"/>
            </a:xfrm>
            <a:prstGeom prst="chevron">
              <a:avLst>
                <a:gd name="adj" fmla="val 50000"/>
              </a:avLst>
            </a:prstGeom>
            <a:solidFill>
              <a:srgbClr val="D0D5E7">
                <a:alpha val="89411"/>
              </a:srgbClr>
            </a:solidFill>
            <a:ln w="9525" cap="flat" cmpd="sng">
              <a:solidFill>
                <a:srgbClr val="D0D5E7">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39" name="Google Shape;239;p29"/>
            <p:cNvSpPr txBox="1"/>
            <p:nvPr/>
          </p:nvSpPr>
          <p:spPr>
            <a:xfrm>
              <a:off x="3957033" y="2654767"/>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Formulate your proposed pricing </a:t>
              </a:r>
              <a:endParaRPr sz="2400">
                <a:solidFill>
                  <a:schemeClr val="dk1"/>
                </a:solidFill>
                <a:latin typeface="Arial"/>
                <a:ea typeface="Arial"/>
                <a:cs typeface="Arial"/>
                <a:sym typeface="Arial"/>
              </a:endParaRPr>
            </a:p>
          </p:txBody>
        </p:sp>
        <p:sp>
          <p:nvSpPr>
            <p:cNvPr id="240" name="Google Shape;240;p29"/>
            <p:cNvSpPr/>
            <p:nvPr/>
          </p:nvSpPr>
          <p:spPr>
            <a:xfrm>
              <a:off x="1132" y="3608814"/>
              <a:ext cx="2260800" cy="904200"/>
            </a:xfrm>
            <a:prstGeom prst="chevron">
              <a:avLst>
                <a:gd name="adj" fmla="val 50000"/>
              </a:avLst>
            </a:prstGeom>
            <a:gradFill>
              <a:gsLst>
                <a:gs pos="0">
                  <a:srgbClr val="111395"/>
                </a:gs>
                <a:gs pos="80000">
                  <a:srgbClr val="1719C3"/>
                </a:gs>
                <a:gs pos="100000">
                  <a:srgbClr val="1316C7"/>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1" name="Google Shape;241;p29"/>
            <p:cNvSpPr txBox="1"/>
            <p:nvPr/>
          </p:nvSpPr>
          <p:spPr>
            <a:xfrm>
              <a:off x="453287" y="3608814"/>
              <a:ext cx="1356600" cy="904200"/>
            </a:xfrm>
            <a:prstGeom prst="rect">
              <a:avLst/>
            </a:prstGeom>
            <a:noFill/>
            <a:ln>
              <a:noFill/>
            </a:ln>
          </p:spPr>
          <p:txBody>
            <a:bodyPr spcFirstLastPara="1" wrap="square" lIns="20300" tIns="10150" rIns="0" bIns="101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Proposal Submission &amp; Award </a:t>
              </a:r>
              <a:endParaRPr sz="1600">
                <a:solidFill>
                  <a:schemeClr val="lt1"/>
                </a:solidFill>
                <a:latin typeface="Arial"/>
                <a:ea typeface="Arial"/>
                <a:cs typeface="Arial"/>
                <a:sym typeface="Arial"/>
              </a:endParaRPr>
            </a:p>
          </p:txBody>
        </p:sp>
        <p:sp>
          <p:nvSpPr>
            <p:cNvPr id="242" name="Google Shape;242;p29"/>
            <p:cNvSpPr/>
            <p:nvPr/>
          </p:nvSpPr>
          <p:spPr>
            <a:xfrm>
              <a:off x="1968005" y="3685680"/>
              <a:ext cx="1876500" cy="750600"/>
            </a:xfrm>
            <a:prstGeom prst="chevron">
              <a:avLst>
                <a:gd name="adj" fmla="val 50000"/>
              </a:avLst>
            </a:prstGeom>
            <a:solidFill>
              <a:srgbClr val="CFD1E4">
                <a:alpha val="89411"/>
              </a:srgbClr>
            </a:solidFill>
            <a:ln w="9525" cap="flat" cmpd="sng">
              <a:solidFill>
                <a:srgbClr val="CFD1E4">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3" name="Google Shape;243;p29"/>
            <p:cNvSpPr txBox="1"/>
            <p:nvPr/>
          </p:nvSpPr>
          <p:spPr>
            <a:xfrm>
              <a:off x="2343293" y="3685680"/>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Review Required Documents</a:t>
              </a:r>
              <a:endParaRPr sz="2400">
                <a:solidFill>
                  <a:schemeClr val="dk1"/>
                </a:solidFill>
                <a:latin typeface="Arial"/>
                <a:ea typeface="Arial"/>
                <a:cs typeface="Arial"/>
                <a:sym typeface="Arial"/>
              </a:endParaRPr>
            </a:p>
          </p:txBody>
        </p:sp>
        <p:sp>
          <p:nvSpPr>
            <p:cNvPr id="244" name="Google Shape;244;p29"/>
            <p:cNvSpPr/>
            <p:nvPr/>
          </p:nvSpPr>
          <p:spPr>
            <a:xfrm>
              <a:off x="3581745" y="3685680"/>
              <a:ext cx="1876500" cy="750600"/>
            </a:xfrm>
            <a:prstGeom prst="chevron">
              <a:avLst>
                <a:gd name="adj" fmla="val 50000"/>
              </a:avLst>
            </a:prstGeom>
            <a:solidFill>
              <a:srgbClr val="CDCDE3">
                <a:alpha val="89411"/>
              </a:srgbClr>
            </a:solidFill>
            <a:ln w="9525" cap="flat" cmpd="sng">
              <a:solidFill>
                <a:srgbClr val="CDCDE3">
                  <a:alpha val="89411"/>
                </a:srgbClr>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45" name="Google Shape;245;p29"/>
            <p:cNvSpPr txBox="1"/>
            <p:nvPr/>
          </p:nvSpPr>
          <p:spPr>
            <a:xfrm>
              <a:off x="3957033" y="3685680"/>
              <a:ext cx="1125900" cy="750600"/>
            </a:xfrm>
            <a:prstGeom prst="rect">
              <a:avLst/>
            </a:prstGeom>
            <a:noFill/>
            <a:ln>
              <a:noFill/>
            </a:ln>
          </p:spPr>
          <p:txBody>
            <a:bodyPr spcFirstLastPara="1" wrap="square" lIns="16500" tIns="8250" rIns="0" bIns="8250" anchor="ctr" anchorCtr="0">
              <a:noAutofit/>
            </a:bodyPr>
            <a:lstStyle/>
            <a:p>
              <a:pPr marL="0" marR="0" lvl="0" indent="0" algn="ctr" rtl="0">
                <a:lnSpc>
                  <a:spcPct val="90000"/>
                </a:lnSpc>
                <a:spcBef>
                  <a:spcPts val="0"/>
                </a:spcBef>
                <a:spcAft>
                  <a:spcPts val="0"/>
                </a:spcAft>
                <a:buClr>
                  <a:schemeClr val="dk1"/>
                </a:buClr>
                <a:buSzPts val="1300"/>
                <a:buFont typeface="Arial"/>
                <a:buNone/>
              </a:pPr>
              <a:r>
                <a:rPr lang="en-US" sz="1300">
                  <a:solidFill>
                    <a:schemeClr val="dk1"/>
                  </a:solidFill>
                  <a:latin typeface="Arial"/>
                  <a:ea typeface="Arial"/>
                  <a:cs typeface="Arial"/>
                  <a:sym typeface="Arial"/>
                </a:rPr>
                <a:t>Submit the Offer Responses Document </a:t>
              </a:r>
              <a:endParaRPr sz="2400">
                <a:solidFill>
                  <a:schemeClr val="dk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Offer Responses Document </a:t>
            </a:r>
            <a:endParaRPr sz="3200">
              <a:solidFill>
                <a:srgbClr val="2962A5"/>
              </a:solidFill>
            </a:endParaRPr>
          </a:p>
        </p:txBody>
      </p:sp>
      <p:sp>
        <p:nvSpPr>
          <p:cNvPr id="251" name="Google Shape;251;p30"/>
          <p:cNvSpPr txBox="1">
            <a:spLocks noGrp="1"/>
          </p:cNvSpPr>
          <p:nvPr>
            <p:ph type="body" idx="1"/>
          </p:nvPr>
        </p:nvSpPr>
        <p:spPr>
          <a:xfrm>
            <a:off x="617450" y="1075238"/>
            <a:ext cx="8229600" cy="3394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en-US"/>
              <a:t>Contains Proposed SINs</a:t>
            </a:r>
            <a:endParaRPr/>
          </a:p>
          <a:p>
            <a:pPr marL="342900" lvl="0" indent="-342900" algn="l" rtl="0">
              <a:spcBef>
                <a:spcPts val="480"/>
              </a:spcBef>
              <a:spcAft>
                <a:spcPts val="0"/>
              </a:spcAft>
              <a:buSzPts val="2400"/>
              <a:buChar char="•"/>
            </a:pPr>
            <a:r>
              <a:rPr lang="en-US"/>
              <a:t>Preponderance of work (NAICS Code)</a:t>
            </a:r>
            <a:endParaRPr/>
          </a:p>
          <a:p>
            <a:pPr marL="342900" lvl="0" indent="-342900" algn="l" rtl="0">
              <a:spcBef>
                <a:spcPts val="480"/>
              </a:spcBef>
              <a:spcAft>
                <a:spcPts val="0"/>
              </a:spcAft>
              <a:buSzPts val="2400"/>
              <a:buChar char="•"/>
            </a:pPr>
            <a:r>
              <a:rPr lang="en-US"/>
              <a:t>Annual Sales Projections per SIN</a:t>
            </a:r>
            <a:endParaRPr/>
          </a:p>
          <a:p>
            <a:pPr marL="342900" lvl="0" indent="-342900" algn="l" rtl="0">
              <a:spcBef>
                <a:spcPts val="480"/>
              </a:spcBef>
              <a:spcAft>
                <a:spcPts val="0"/>
              </a:spcAft>
              <a:buSzPts val="2400"/>
              <a:buChar char="•"/>
            </a:pPr>
            <a:r>
              <a:rPr lang="en-US"/>
              <a:t>Past Schedule [70] contracts; now named ITC contracts</a:t>
            </a:r>
            <a:endParaRPr/>
          </a:p>
          <a:p>
            <a:pPr marL="342900" lvl="0" indent="-342900" algn="l" rtl="0">
              <a:spcBef>
                <a:spcPts val="480"/>
              </a:spcBef>
              <a:spcAft>
                <a:spcPts val="0"/>
              </a:spcAft>
              <a:buSzPts val="2400"/>
              <a:buChar char="•"/>
            </a:pPr>
            <a:r>
              <a:rPr lang="en-US"/>
              <a:t>Required clauses e.g. Delivery Info, Marketing POC, etc.</a:t>
            </a:r>
            <a:endParaRPr/>
          </a:p>
          <a:p>
            <a:pPr marL="342900" lvl="0" indent="-342900" algn="l" rtl="0">
              <a:spcBef>
                <a:spcPts val="480"/>
              </a:spcBef>
              <a:spcAft>
                <a:spcPts val="0"/>
              </a:spcAft>
              <a:buSzPts val="2400"/>
              <a:buChar char="•"/>
            </a:pPr>
            <a:r>
              <a:rPr lang="en-US"/>
              <a:t>Authorized Negotiators</a:t>
            </a:r>
            <a:endParaRPr/>
          </a:p>
          <a:p>
            <a:pPr marL="342900" lvl="0" indent="-342900" algn="l" rtl="0">
              <a:spcBef>
                <a:spcPts val="480"/>
              </a:spcBef>
              <a:spcAft>
                <a:spcPts val="0"/>
              </a:spcAft>
              <a:buSzPts val="2400"/>
              <a:buChar char="•"/>
            </a:pPr>
            <a:r>
              <a:rPr lang="en-US"/>
              <a:t>Inputs entered into the eOffer system</a:t>
            </a:r>
            <a:endParaRPr/>
          </a:p>
          <a:p>
            <a:pPr marL="342900" lvl="0" indent="-342900" algn="l" rtl="0">
              <a:spcBef>
                <a:spcPts val="480"/>
              </a:spcBef>
              <a:spcAft>
                <a:spcPts val="0"/>
              </a:spcAft>
              <a:buSzPts val="2400"/>
              <a:buChar char="•"/>
            </a:pPr>
            <a:r>
              <a:rPr lang="en-US"/>
              <a:t>Final document generated by the eOffer system</a:t>
            </a:r>
            <a:endParaRPr/>
          </a:p>
          <a:p>
            <a:pPr marL="342900" lvl="0" indent="-190500" algn="l" rtl="0">
              <a:spcBef>
                <a:spcPts val="480"/>
              </a:spcBef>
              <a:spcAft>
                <a:spcPts val="0"/>
              </a:spcAft>
              <a:buSzPts val="2400"/>
              <a:buNone/>
            </a:pPr>
            <a:endParaRPr/>
          </a:p>
        </p:txBody>
      </p:sp>
      <p:pic>
        <p:nvPicPr>
          <p:cNvPr id="252" name="Google Shape;252;p30" descr="Image of GSA eOffer/eMod logo."/>
          <p:cNvPicPr preferRelativeResize="0"/>
          <p:nvPr/>
        </p:nvPicPr>
        <p:blipFill rotWithShape="1">
          <a:blip r:embed="rId3">
            <a:alphaModFix/>
          </a:blip>
          <a:srcRect/>
          <a:stretch/>
        </p:blipFill>
        <p:spPr>
          <a:xfrm>
            <a:off x="7162935" y="4012517"/>
            <a:ext cx="1938695" cy="4572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1"/>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Important Registrations </a:t>
            </a:r>
            <a:endParaRPr sz="3200">
              <a:solidFill>
                <a:srgbClr val="2962A5"/>
              </a:solidFill>
            </a:endParaRPr>
          </a:p>
        </p:txBody>
      </p:sp>
      <p:sp>
        <p:nvSpPr>
          <p:cNvPr id="258" name="Google Shape;258;p31"/>
          <p:cNvSpPr txBox="1">
            <a:spLocks noGrp="1"/>
          </p:cNvSpPr>
          <p:nvPr>
            <p:ph type="body" idx="1"/>
          </p:nvPr>
        </p:nvSpPr>
        <p:spPr>
          <a:xfrm>
            <a:off x="632975" y="1136225"/>
            <a:ext cx="7810800" cy="3028500"/>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SzPts val="1800"/>
              <a:buChar char="•"/>
            </a:pPr>
            <a:r>
              <a:rPr lang="en-US" sz="1800"/>
              <a:t>System for Award Management (SAM)</a:t>
            </a:r>
            <a:endParaRPr sz="1800"/>
          </a:p>
          <a:p>
            <a:pPr marL="342900" lvl="0" indent="-330200" algn="l" rtl="0">
              <a:spcBef>
                <a:spcPts val="1000"/>
              </a:spcBef>
              <a:spcAft>
                <a:spcPts val="0"/>
              </a:spcAft>
              <a:buSzPts val="1800"/>
              <a:buChar char="•"/>
            </a:pPr>
            <a:r>
              <a:rPr lang="en-US" sz="1800"/>
              <a:t>One system to manage entity information that merged:</a:t>
            </a:r>
            <a:endParaRPr sz="1800"/>
          </a:p>
          <a:p>
            <a:pPr marL="342900" lvl="0" indent="-330200" algn="l" rtl="0">
              <a:spcBef>
                <a:spcPts val="1000"/>
              </a:spcBef>
              <a:spcAft>
                <a:spcPts val="0"/>
              </a:spcAft>
              <a:buSzPts val="1800"/>
              <a:buChar char="•"/>
            </a:pPr>
            <a:r>
              <a:rPr lang="en-US" sz="1800"/>
              <a:t>Central Contractor Registration (CCR)</a:t>
            </a:r>
            <a:endParaRPr sz="1800"/>
          </a:p>
          <a:p>
            <a:pPr marL="342900" lvl="0" indent="-330200" algn="l" rtl="0">
              <a:spcBef>
                <a:spcPts val="1000"/>
              </a:spcBef>
              <a:spcAft>
                <a:spcPts val="0"/>
              </a:spcAft>
              <a:buSzPts val="1800"/>
              <a:buChar char="•"/>
            </a:pPr>
            <a:r>
              <a:rPr lang="en-US" sz="1800"/>
              <a:t>Online Representations &amp; Certifications Application (ORCA)</a:t>
            </a:r>
            <a:endParaRPr sz="1800"/>
          </a:p>
          <a:p>
            <a:pPr marL="457200" lvl="0" indent="0" algn="l" rtl="0">
              <a:spcBef>
                <a:spcPts val="1000"/>
              </a:spcBef>
              <a:spcAft>
                <a:spcPts val="0"/>
              </a:spcAft>
              <a:buNone/>
            </a:pPr>
            <a:r>
              <a:rPr lang="en-US" sz="1800"/>
              <a:t>Unique Entity ID  (UEI)  </a:t>
            </a:r>
            <a:endParaRPr sz="1800"/>
          </a:p>
          <a:p>
            <a:pPr marL="342900" lvl="0" indent="-342900" algn="l" rtl="0">
              <a:spcBef>
                <a:spcPts val="1000"/>
              </a:spcBef>
              <a:spcAft>
                <a:spcPts val="0"/>
              </a:spcAft>
              <a:buSzPts val="1800"/>
              <a:buChar char="•"/>
            </a:pPr>
            <a:r>
              <a:rPr lang="en-US" sz="1800"/>
              <a:t>The UEI as the primary means of entity identification for federal awards.  </a:t>
            </a:r>
            <a:endParaRPr sz="1800"/>
          </a:p>
          <a:p>
            <a:pPr marL="342900" lvl="0" indent="-342900" algn="l" rtl="0">
              <a:spcBef>
                <a:spcPts val="1000"/>
              </a:spcBef>
              <a:spcAft>
                <a:spcPts val="0"/>
              </a:spcAft>
              <a:buSzPts val="1800"/>
              <a:buChar char="•"/>
            </a:pPr>
            <a:r>
              <a:rPr lang="en-US" sz="1800"/>
              <a:t>Obtaining a UEI is part of the SAM registration process.</a:t>
            </a:r>
            <a:endParaRPr sz="1800"/>
          </a:p>
          <a:p>
            <a:pPr marL="342900" lvl="0" indent="-342900" algn="l" rtl="0">
              <a:spcBef>
                <a:spcPts val="1000"/>
              </a:spcBef>
              <a:spcAft>
                <a:spcPts val="0"/>
              </a:spcAft>
              <a:buSzPts val="1800"/>
              <a:buChar char="•"/>
            </a:pPr>
            <a:r>
              <a:rPr lang="en-US" sz="1800"/>
              <a:t>If you’re already registered in SAM you have been assigned a UEI.  </a:t>
            </a:r>
            <a:endParaRPr sz="1800"/>
          </a:p>
          <a:p>
            <a:pPr marL="0" lvl="0" indent="0" algn="l" rtl="0">
              <a:spcBef>
                <a:spcPts val="1000"/>
              </a:spcBef>
              <a:spcAft>
                <a:spcPts val="0"/>
              </a:spcAft>
              <a:buNone/>
            </a:pPr>
            <a:endParaRPr sz="1800"/>
          </a:p>
          <a:p>
            <a:pPr marL="342900" lvl="0" indent="-215900" algn="l" rtl="0">
              <a:spcBef>
                <a:spcPts val="1000"/>
              </a:spcBef>
              <a:spcAft>
                <a:spcPts val="0"/>
              </a:spcAft>
              <a:buSzPts val="2000"/>
              <a:buNone/>
            </a:pPr>
            <a:endParaRPr sz="1800"/>
          </a:p>
          <a:p>
            <a:pPr marL="342900" lvl="0" indent="-215900" algn="l" rtl="0">
              <a:spcBef>
                <a:spcPts val="1000"/>
              </a:spcBef>
              <a:spcAft>
                <a:spcPts val="0"/>
              </a:spcAft>
              <a:buSzPts val="2000"/>
              <a:buNone/>
            </a:pPr>
            <a:endParaRPr sz="1800"/>
          </a:p>
          <a:p>
            <a:pPr marL="342900" lvl="0" indent="-165100" algn="l" rtl="0">
              <a:spcBef>
                <a:spcPts val="1000"/>
              </a:spcBef>
              <a:spcAft>
                <a:spcPts val="1000"/>
              </a:spcAft>
              <a:buSzPts val="2800"/>
              <a:buNone/>
            </a:pPr>
            <a:endParaRPr sz="1800"/>
          </a:p>
        </p:txBody>
      </p:sp>
      <p:sp>
        <p:nvSpPr>
          <p:cNvPr id="259" name="Google Shape;259;p31"/>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pic>
        <p:nvPicPr>
          <p:cNvPr id="260" name="Google Shape;260;p31" descr="Image of System For Award Management SAM logo."/>
          <p:cNvPicPr preferRelativeResize="0"/>
          <p:nvPr/>
        </p:nvPicPr>
        <p:blipFill rotWithShape="1">
          <a:blip r:embed="rId3">
            <a:alphaModFix/>
          </a:blip>
          <a:srcRect/>
          <a:stretch/>
        </p:blipFill>
        <p:spPr>
          <a:xfrm>
            <a:off x="6974077" y="1320287"/>
            <a:ext cx="1828800" cy="548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title"/>
          </p:nvPr>
        </p:nvSpPr>
        <p:spPr>
          <a:xfrm>
            <a:off x="457200" y="205978"/>
            <a:ext cx="8229600" cy="646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600">
                <a:solidFill>
                  <a:srgbClr val="2962A5"/>
                </a:solidFill>
              </a:rPr>
              <a:t>Important Registrations Cont.</a:t>
            </a:r>
            <a:endParaRPr sz="3600">
              <a:solidFill>
                <a:srgbClr val="2962A5"/>
              </a:solidFill>
            </a:endParaRPr>
          </a:p>
        </p:txBody>
      </p:sp>
      <p:sp>
        <p:nvSpPr>
          <p:cNvPr id="266" name="Google Shape;266;p32"/>
          <p:cNvSpPr txBox="1">
            <a:spLocks noGrp="1"/>
          </p:cNvSpPr>
          <p:nvPr>
            <p:ph type="body" idx="1"/>
          </p:nvPr>
        </p:nvSpPr>
        <p:spPr>
          <a:xfrm>
            <a:off x="650045" y="1126350"/>
            <a:ext cx="4623000" cy="2890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Char char="•"/>
            </a:pPr>
            <a:r>
              <a:rPr lang="en-US"/>
              <a:t>DocuSign</a:t>
            </a:r>
            <a:r>
              <a:rPr lang="en-US">
                <a:latin typeface="Times New Roman"/>
                <a:ea typeface="Times New Roman"/>
                <a:cs typeface="Times New Roman"/>
                <a:sym typeface="Times New Roman"/>
              </a:rPr>
              <a:t> </a:t>
            </a:r>
            <a:endParaRPr/>
          </a:p>
          <a:p>
            <a:pPr marL="342900" lvl="0" indent="-342900" algn="l" rtl="0">
              <a:spcBef>
                <a:spcPts val="1000"/>
              </a:spcBef>
              <a:spcAft>
                <a:spcPts val="0"/>
              </a:spcAft>
              <a:buSzPts val="2000"/>
              <a:buChar char="•"/>
            </a:pPr>
            <a:r>
              <a:rPr lang="en-US" sz="2000"/>
              <a:t>Online digital identity</a:t>
            </a:r>
            <a:endParaRPr/>
          </a:p>
          <a:p>
            <a:pPr marL="342900" lvl="0" indent="-342900" algn="l" rtl="0">
              <a:spcBef>
                <a:spcPts val="1000"/>
              </a:spcBef>
              <a:spcAft>
                <a:spcPts val="0"/>
              </a:spcAft>
              <a:buSzPts val="2000"/>
              <a:buChar char="•"/>
            </a:pPr>
            <a:r>
              <a:rPr lang="en-US" sz="2000"/>
              <a:t>Access to eOffer</a:t>
            </a:r>
            <a:endParaRPr sz="2000"/>
          </a:p>
          <a:p>
            <a:pPr marL="342900" lvl="0" indent="-342900" algn="l" rtl="0">
              <a:spcBef>
                <a:spcPts val="1000"/>
              </a:spcBef>
              <a:spcAft>
                <a:spcPts val="0"/>
              </a:spcAft>
              <a:buSzPts val="2000"/>
              <a:buChar char="•"/>
            </a:pPr>
            <a:r>
              <a:rPr lang="en-US" sz="2000"/>
              <a:t>Cost</a:t>
            </a:r>
            <a:r>
              <a:rPr lang="en-US"/>
              <a:t> </a:t>
            </a:r>
            <a:endParaRPr/>
          </a:p>
          <a:p>
            <a:pPr marL="342900" lvl="0" indent="-342900" algn="l" rtl="0">
              <a:spcBef>
                <a:spcPts val="1000"/>
              </a:spcBef>
              <a:spcAft>
                <a:spcPts val="1000"/>
              </a:spcAft>
              <a:buSzPts val="2000"/>
              <a:buChar char="•"/>
            </a:pPr>
            <a:r>
              <a:rPr lang="en-US" u="sng">
                <a:solidFill>
                  <a:srgbClr val="0000FF"/>
                </a:solidFill>
                <a:hlinkClick r:id="rId3">
                  <a:extLst>
                    <a:ext uri="{A12FA001-AC4F-418D-AE19-62706E023703}">
                      <ahyp:hlinkClr xmlns:ahyp="http://schemas.microsoft.com/office/drawing/2018/hyperlinkcolor" val="tx"/>
                    </a:ext>
                  </a:extLst>
                </a:hlinkClick>
              </a:rPr>
              <a:t>Docusign Support</a:t>
            </a:r>
            <a:endParaRPr/>
          </a:p>
        </p:txBody>
      </p:sp>
      <p:pic>
        <p:nvPicPr>
          <p:cNvPr id="267" name="Google Shape;267;p32" descr="Image of a certificate of accomplishment."/>
          <p:cNvPicPr preferRelativeResize="0"/>
          <p:nvPr/>
        </p:nvPicPr>
        <p:blipFill>
          <a:blip r:embed="rId4">
            <a:alphaModFix/>
          </a:blip>
          <a:stretch>
            <a:fillRect/>
          </a:stretch>
        </p:blipFill>
        <p:spPr>
          <a:xfrm>
            <a:off x="5485900" y="1300175"/>
            <a:ext cx="3200899" cy="2670099"/>
          </a:xfrm>
          <a:prstGeom prst="rect">
            <a:avLst/>
          </a:prstGeom>
          <a:noFill/>
          <a:ln>
            <a:noFill/>
          </a:ln>
        </p:spPr>
      </p:pic>
      <p:pic>
        <p:nvPicPr>
          <p:cNvPr id="268" name="Google Shape;268;p3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84675" y="2336975"/>
            <a:ext cx="876350" cy="876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3" descr="Financial papers under a magnifying glass."/>
          <p:cNvPicPr preferRelativeResize="0"/>
          <p:nvPr/>
        </p:nvPicPr>
        <p:blipFill>
          <a:blip r:embed="rId3">
            <a:alphaModFix/>
          </a:blip>
          <a:stretch>
            <a:fillRect/>
          </a:stretch>
        </p:blipFill>
        <p:spPr>
          <a:xfrm rot="5400000">
            <a:off x="5664700" y="1013475"/>
            <a:ext cx="3807074" cy="3179925"/>
          </a:xfrm>
          <a:prstGeom prst="rect">
            <a:avLst/>
          </a:prstGeom>
          <a:noFill/>
          <a:ln>
            <a:noFill/>
          </a:ln>
        </p:spPr>
      </p:pic>
      <p:sp>
        <p:nvSpPr>
          <p:cNvPr id="274" name="Google Shape;274;p33"/>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Financial Statements</a:t>
            </a:r>
            <a:endParaRPr sz="3200">
              <a:solidFill>
                <a:srgbClr val="2962A5"/>
              </a:solidFill>
            </a:endParaRPr>
          </a:p>
        </p:txBody>
      </p:sp>
      <p:sp>
        <p:nvSpPr>
          <p:cNvPr id="275" name="Google Shape;275;p33"/>
          <p:cNvSpPr txBox="1">
            <a:spLocks noGrp="1"/>
          </p:cNvSpPr>
          <p:nvPr>
            <p:ph type="body" idx="1"/>
          </p:nvPr>
        </p:nvSpPr>
        <p:spPr>
          <a:xfrm>
            <a:off x="625375" y="1102488"/>
            <a:ext cx="7769100" cy="2938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en-US"/>
              <a:t>Required Documentation:</a:t>
            </a:r>
            <a:endParaRPr/>
          </a:p>
          <a:p>
            <a:pPr marL="342900" lvl="0" indent="-342900" algn="l" rtl="0">
              <a:spcBef>
                <a:spcPts val="480"/>
              </a:spcBef>
              <a:spcAft>
                <a:spcPts val="0"/>
              </a:spcAft>
              <a:buSzPts val="2400"/>
              <a:buChar char="•"/>
            </a:pPr>
            <a:r>
              <a:rPr lang="en-US"/>
              <a:t>Balance Sheets (for past two fiscal years)</a:t>
            </a:r>
            <a:endParaRPr/>
          </a:p>
          <a:p>
            <a:pPr marL="342900" lvl="0" indent="-342900" algn="l" rtl="0">
              <a:spcBef>
                <a:spcPts val="480"/>
              </a:spcBef>
              <a:spcAft>
                <a:spcPts val="0"/>
              </a:spcAft>
              <a:buSzPts val="2400"/>
              <a:buChar char="•"/>
            </a:pPr>
            <a:r>
              <a:rPr lang="en-US"/>
              <a:t>Income Statements(for past two fiscal years)</a:t>
            </a:r>
            <a:endParaRPr/>
          </a:p>
          <a:p>
            <a:pPr marL="342900" lvl="0" indent="-342900" algn="l" rtl="0">
              <a:spcBef>
                <a:spcPts val="480"/>
              </a:spcBef>
              <a:spcAft>
                <a:spcPts val="0"/>
              </a:spcAft>
              <a:buSzPts val="2400"/>
              <a:buChar char="•"/>
            </a:pPr>
            <a:r>
              <a:rPr lang="en-US"/>
              <a:t>Indicate whether they have been audited.</a:t>
            </a:r>
            <a:endParaRPr/>
          </a:p>
          <a:p>
            <a:pPr marL="342900" lvl="0" indent="-342900" algn="l" rtl="0">
              <a:spcBef>
                <a:spcPts val="480"/>
              </a:spcBef>
              <a:spcAft>
                <a:spcPts val="0"/>
              </a:spcAft>
              <a:buSzPts val="2400"/>
              <a:buChar char="•"/>
            </a:pPr>
            <a:r>
              <a:rPr lang="en-US"/>
              <a:t>Optional Documentation:</a:t>
            </a:r>
            <a:endParaRPr/>
          </a:p>
          <a:p>
            <a:pPr marL="914400" lvl="1" indent="-381000" algn="l" rtl="0">
              <a:spcBef>
                <a:spcPts val="480"/>
              </a:spcBef>
              <a:spcAft>
                <a:spcPts val="0"/>
              </a:spcAft>
              <a:buSzPts val="2400"/>
              <a:buChar char="–"/>
            </a:pPr>
            <a:r>
              <a:rPr lang="en-US"/>
              <a:t>Irrevocable Letter of Credit for at least $125,000.</a:t>
            </a:r>
            <a:endParaRPr/>
          </a:p>
          <a:p>
            <a:pPr marL="914400" lvl="1" indent="-381000" algn="l" rtl="0">
              <a:spcBef>
                <a:spcPts val="480"/>
              </a:spcBef>
              <a:spcAft>
                <a:spcPts val="0"/>
              </a:spcAft>
              <a:buSzPts val="2400"/>
              <a:buChar char="–"/>
            </a:pPr>
            <a:r>
              <a:rPr lang="en-US"/>
              <a:t>Certificate of Competency may be granted from the U.S. Small Business Administration (for small businesses only)</a:t>
            </a:r>
            <a:endParaRPr/>
          </a:p>
          <a:p>
            <a:pPr marL="342900" lvl="0" indent="-190500" algn="l" rtl="0">
              <a:spcBef>
                <a:spcPts val="480"/>
              </a:spcBef>
              <a:spcAft>
                <a:spcPts val="0"/>
              </a:spcAft>
              <a:buSzPts val="2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656550" y="2455150"/>
            <a:ext cx="5398200" cy="1754700"/>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None/>
            </a:pPr>
            <a:r>
              <a:rPr lang="en-US" sz="3200">
                <a:solidFill>
                  <a:srgbClr val="2962A5"/>
                </a:solidFill>
              </a:rPr>
              <a:t>Michelle Chandler-PMP</a:t>
            </a:r>
            <a:endParaRPr sz="3200">
              <a:solidFill>
                <a:srgbClr val="2962A5"/>
              </a:solidFill>
            </a:endParaRPr>
          </a:p>
          <a:p>
            <a:pPr marL="0" lvl="0" indent="0" algn="l" rtl="0">
              <a:spcBef>
                <a:spcPts val="0"/>
              </a:spcBef>
              <a:spcAft>
                <a:spcPts val="0"/>
              </a:spcAft>
              <a:buClr>
                <a:schemeClr val="dk1"/>
              </a:buClr>
              <a:buSzPts val="2400"/>
              <a:buFont typeface="Arial"/>
              <a:buNone/>
            </a:pPr>
            <a:r>
              <a:rPr lang="en-US" sz="2400" b="0">
                <a:solidFill>
                  <a:srgbClr val="2962A5"/>
                </a:solidFill>
              </a:rPr>
              <a:t>Contract Specialist, Office of Information Technology Category</a:t>
            </a:r>
            <a:endParaRPr sz="2400" b="0">
              <a:solidFill>
                <a:srgbClr val="2962A5"/>
              </a:solidFill>
            </a:endParaRPr>
          </a:p>
          <a:p>
            <a:pPr marL="0" lvl="0" indent="0" algn="l" rtl="0">
              <a:spcBef>
                <a:spcPts val="480"/>
              </a:spcBef>
              <a:spcAft>
                <a:spcPts val="0"/>
              </a:spcAft>
              <a:buSzPts val="2400"/>
              <a:buNone/>
            </a:pPr>
            <a:r>
              <a:rPr lang="en-US" sz="2400" b="0">
                <a:solidFill>
                  <a:srgbClr val="2962A5"/>
                </a:solidFill>
              </a:rPr>
              <a:t>U.S. General Services Administration</a:t>
            </a:r>
            <a:endParaRPr sz="3600">
              <a:solidFill>
                <a:srgbClr val="2962A5"/>
              </a:solidFill>
            </a:endParaRPr>
          </a:p>
        </p:txBody>
      </p:sp>
      <p:sp>
        <p:nvSpPr>
          <p:cNvPr id="83" name="Google Shape;83;p16"/>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pic>
        <p:nvPicPr>
          <p:cNvPr id="84" name="Google Shape;84;p16" descr="Photo of Michelle Chandler."/>
          <p:cNvPicPr preferRelativeResize="0">
            <a:picLocks noGrp="1"/>
          </p:cNvPicPr>
          <p:nvPr>
            <p:ph type="pic" idx="2"/>
          </p:nvPr>
        </p:nvPicPr>
        <p:blipFill rotWithShape="1">
          <a:blip r:embed="rId3">
            <a:alphaModFix/>
          </a:blip>
          <a:srcRect t="26435" b="26434"/>
          <a:stretch/>
        </p:blipFill>
        <p:spPr>
          <a:xfrm>
            <a:off x="498625" y="1588775"/>
            <a:ext cx="2846500" cy="2621075"/>
          </a:xfrm>
          <a:prstGeom prst="rect">
            <a:avLst/>
          </a:prstGeom>
          <a:noFill/>
          <a:ln>
            <a:noFill/>
          </a:ln>
        </p:spPr>
      </p:pic>
      <p:sp>
        <p:nvSpPr>
          <p:cNvPr id="85" name="Google Shape;85;p16"/>
          <p:cNvSpPr/>
          <p:nvPr/>
        </p:nvSpPr>
        <p:spPr>
          <a:xfrm>
            <a:off x="483315" y="189562"/>
            <a:ext cx="7769100" cy="85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None/>
            </a:pPr>
            <a:r>
              <a:rPr lang="en-US" sz="3200">
                <a:solidFill>
                  <a:srgbClr val="2962A5"/>
                </a:solidFill>
                <a:latin typeface="Open Sans"/>
                <a:ea typeface="Open Sans"/>
                <a:cs typeface="Open Sans"/>
                <a:sym typeface="Open Sans"/>
              </a:rPr>
              <a:t>Multiple Award Schedule (MAS) Pre-Award/Offer Preparation Presenter</a:t>
            </a:r>
            <a:endParaRPr sz="3200">
              <a:solidFill>
                <a:srgbClr val="2962A5"/>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4"/>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Dealers &amp; Resellers</a:t>
            </a:r>
            <a:endParaRPr sz="3200">
              <a:solidFill>
                <a:srgbClr val="2962A5"/>
              </a:solidFill>
            </a:endParaRPr>
          </a:p>
        </p:txBody>
      </p:sp>
      <p:sp>
        <p:nvSpPr>
          <p:cNvPr id="281" name="Google Shape;281;p34"/>
          <p:cNvSpPr txBox="1">
            <a:spLocks noGrp="1"/>
          </p:cNvSpPr>
          <p:nvPr>
            <p:ph type="body" idx="1"/>
          </p:nvPr>
        </p:nvSpPr>
        <p:spPr>
          <a:xfrm>
            <a:off x="556463" y="1092713"/>
            <a:ext cx="7769100" cy="28908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SzPts val="2000"/>
              <a:buChar char="•"/>
            </a:pPr>
            <a:r>
              <a:rPr lang="en-US"/>
              <a:t>Submit complete Letter(s) of Supply from Manufacturers or other evidence of sustainable sources of supply. </a:t>
            </a:r>
            <a:endParaRPr/>
          </a:p>
          <a:p>
            <a:pPr marL="457200" lvl="0" indent="-355600" algn="l" rtl="0">
              <a:lnSpc>
                <a:spcPct val="115000"/>
              </a:lnSpc>
              <a:spcBef>
                <a:spcPts val="1000"/>
              </a:spcBef>
              <a:spcAft>
                <a:spcPts val="0"/>
              </a:spcAft>
              <a:buSzPts val="2000"/>
              <a:buChar char="•"/>
            </a:pPr>
            <a:r>
              <a:rPr lang="en-US"/>
              <a:t>Include updated “ Trade Agreements” clause.</a:t>
            </a:r>
            <a:endParaRPr/>
          </a:p>
          <a:p>
            <a:pPr marL="457200" lvl="0" indent="-355600" algn="l" rtl="0">
              <a:lnSpc>
                <a:spcPct val="115000"/>
              </a:lnSpc>
              <a:spcBef>
                <a:spcPts val="1000"/>
              </a:spcBef>
              <a:spcAft>
                <a:spcPts val="0"/>
              </a:spcAft>
              <a:buSzPts val="2000"/>
              <a:buChar char="•"/>
            </a:pPr>
            <a:r>
              <a:rPr lang="en-US"/>
              <a:t>Letter of Supply template is available in solicitation attachments (OR)</a:t>
            </a:r>
            <a:endParaRPr/>
          </a:p>
          <a:p>
            <a:pPr marL="457200" lvl="0" indent="-355600" algn="l" rtl="0">
              <a:lnSpc>
                <a:spcPct val="115000"/>
              </a:lnSpc>
              <a:spcBef>
                <a:spcPts val="1000"/>
              </a:spcBef>
              <a:spcAft>
                <a:spcPts val="0"/>
              </a:spcAft>
              <a:buSzPts val="2000"/>
              <a:buChar char="•"/>
            </a:pPr>
            <a:r>
              <a:rPr lang="en-US"/>
              <a:t>Use the new “VPP” System. </a:t>
            </a:r>
            <a:endParaRPr/>
          </a:p>
          <a:p>
            <a:pPr marL="342900" lvl="0" indent="-241300" algn="l" rtl="0">
              <a:lnSpc>
                <a:spcPct val="115000"/>
              </a:lnSpc>
              <a:spcBef>
                <a:spcPts val="1000"/>
              </a:spcBef>
              <a:spcAft>
                <a:spcPts val="1000"/>
              </a:spcAft>
              <a:buSzPts val="2000"/>
              <a:buChar char="•"/>
            </a:pPr>
            <a:r>
              <a:rPr lang="en-US"/>
              <a:t> </a:t>
            </a:r>
            <a:r>
              <a:rPr lang="en-US" u="sng">
                <a:solidFill>
                  <a:schemeClr val="hlink"/>
                </a:solidFill>
                <a:hlinkClick r:id="rId3"/>
              </a:rPr>
              <a:t>Verified Products Portal (VPP) | GSA</a:t>
            </a:r>
            <a:endParaRPr/>
          </a:p>
        </p:txBody>
      </p:sp>
      <p:pic>
        <p:nvPicPr>
          <p:cNvPr id="282" name="Google Shape;282;p3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429375" y="2350900"/>
            <a:ext cx="3714625" cy="2310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5"/>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Additional Compliance Checks</a:t>
            </a:r>
            <a:endParaRPr sz="3200">
              <a:solidFill>
                <a:srgbClr val="2962A5"/>
              </a:solidFill>
            </a:endParaRPr>
          </a:p>
        </p:txBody>
      </p:sp>
      <p:sp>
        <p:nvSpPr>
          <p:cNvPr id="288" name="Google Shape;288;p35"/>
          <p:cNvSpPr txBox="1">
            <a:spLocks noGrp="1"/>
          </p:cNvSpPr>
          <p:nvPr>
            <p:ph type="body" idx="2"/>
          </p:nvPr>
        </p:nvSpPr>
        <p:spPr>
          <a:xfrm>
            <a:off x="221325" y="915600"/>
            <a:ext cx="4040100" cy="3312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300" b="1"/>
              <a:t>Commercial Agreements</a:t>
            </a:r>
            <a:endParaRPr sz="2300"/>
          </a:p>
          <a:p>
            <a:pPr marL="457200" lvl="0" indent="-349250" algn="l" rtl="0">
              <a:spcBef>
                <a:spcPts val="400"/>
              </a:spcBef>
              <a:spcAft>
                <a:spcPts val="0"/>
              </a:spcAft>
              <a:buSzPts val="1900"/>
              <a:buChar char="•"/>
            </a:pPr>
            <a:r>
              <a:rPr lang="en-US" sz="1900"/>
              <a:t>All agreements must be submitted for review, by GSA Legal.</a:t>
            </a:r>
            <a:endParaRPr sz="1900"/>
          </a:p>
          <a:p>
            <a:pPr marL="457200" lvl="0" indent="-349250" algn="l" rtl="0">
              <a:spcBef>
                <a:spcPts val="1000"/>
              </a:spcBef>
              <a:spcAft>
                <a:spcPts val="0"/>
              </a:spcAft>
              <a:buSzPts val="1900"/>
              <a:buChar char="•"/>
            </a:pPr>
            <a:r>
              <a:rPr lang="en-US" sz="1900"/>
              <a:t>Terms and conditions must be FAR-compliant</a:t>
            </a:r>
            <a:endParaRPr sz="1900"/>
          </a:p>
          <a:p>
            <a:pPr marL="457200" lvl="0" indent="-349250" algn="l" rtl="0">
              <a:spcBef>
                <a:spcPts val="1000"/>
              </a:spcBef>
              <a:spcAft>
                <a:spcPts val="1000"/>
              </a:spcAft>
              <a:buSzPts val="1900"/>
              <a:buChar char="•"/>
            </a:pPr>
            <a:r>
              <a:rPr lang="en-US" sz="1900"/>
              <a:t>Agreements include – EULAs, Service Agreements, etc.</a:t>
            </a:r>
            <a:endParaRPr sz="1900"/>
          </a:p>
        </p:txBody>
      </p:sp>
      <p:sp>
        <p:nvSpPr>
          <p:cNvPr id="289" name="Google Shape;289;p35"/>
          <p:cNvSpPr txBox="1">
            <a:spLocks noGrp="1"/>
          </p:cNvSpPr>
          <p:nvPr>
            <p:ph type="body" idx="4"/>
          </p:nvPr>
        </p:nvSpPr>
        <p:spPr>
          <a:xfrm>
            <a:off x="4337625" y="915600"/>
            <a:ext cx="4806300" cy="3312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300" b="1"/>
              <a:t>Production Point </a:t>
            </a:r>
            <a:endParaRPr sz="1900"/>
          </a:p>
          <a:p>
            <a:pPr marL="457200" lvl="0" indent="-349250" algn="l" rtl="0">
              <a:spcBef>
                <a:spcPts val="0"/>
              </a:spcBef>
              <a:spcAft>
                <a:spcPts val="0"/>
              </a:spcAft>
              <a:buSzPts val="1900"/>
              <a:buChar char="•"/>
            </a:pPr>
            <a:r>
              <a:rPr lang="en-US" sz="1900"/>
              <a:t>Location where “End Product” was manufactured </a:t>
            </a:r>
            <a:endParaRPr sz="1900"/>
          </a:p>
          <a:p>
            <a:pPr marL="457200" lvl="0" indent="-349250" algn="l" rtl="0">
              <a:spcBef>
                <a:spcPts val="1000"/>
              </a:spcBef>
              <a:spcAft>
                <a:spcPts val="0"/>
              </a:spcAft>
              <a:buSzPts val="1900"/>
              <a:buChar char="•"/>
            </a:pPr>
            <a:r>
              <a:rPr lang="en-US" sz="1900"/>
              <a:t>Establishes Trade Agreement Act Compliance</a:t>
            </a:r>
            <a:endParaRPr sz="1900"/>
          </a:p>
          <a:p>
            <a:pPr marL="457200" lvl="0" indent="-349250" algn="l" rtl="0">
              <a:spcBef>
                <a:spcPts val="1000"/>
              </a:spcBef>
              <a:spcAft>
                <a:spcPts val="0"/>
              </a:spcAft>
              <a:buSzPts val="1900"/>
              <a:buChar char="•"/>
            </a:pPr>
            <a:r>
              <a:rPr lang="en-US" sz="1900"/>
              <a:t>Applicable to services if labor pool is located OCONUS</a:t>
            </a:r>
            <a:endParaRPr sz="1900"/>
          </a:p>
          <a:p>
            <a:pPr marL="457200" lvl="0" indent="-349250" algn="l" rtl="0">
              <a:spcBef>
                <a:spcPts val="1000"/>
              </a:spcBef>
              <a:spcAft>
                <a:spcPts val="1000"/>
              </a:spcAft>
              <a:buSzPts val="1900"/>
              <a:buChar char="•"/>
            </a:pPr>
            <a:r>
              <a:rPr lang="en-US" sz="1900"/>
              <a:t>ITC utilizes FAR 52,225-5 “Trade Agreements” clause</a:t>
            </a:r>
            <a:endParaRPr sz="2300"/>
          </a:p>
        </p:txBody>
      </p:sp>
      <p:sp>
        <p:nvSpPr>
          <p:cNvPr id="290" name="Google Shape;290;p35"/>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490825" y="63103"/>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Additional Required Documents</a:t>
            </a:r>
            <a:endParaRPr sz="3200">
              <a:solidFill>
                <a:srgbClr val="2962A5"/>
              </a:solidFill>
            </a:endParaRPr>
          </a:p>
        </p:txBody>
      </p:sp>
      <p:sp>
        <p:nvSpPr>
          <p:cNvPr id="296" name="Google Shape;296;p36"/>
          <p:cNvSpPr txBox="1">
            <a:spLocks noGrp="1"/>
          </p:cNvSpPr>
          <p:nvPr>
            <p:ph type="body" idx="1"/>
          </p:nvPr>
        </p:nvSpPr>
        <p:spPr>
          <a:xfrm>
            <a:off x="457200" y="1009650"/>
            <a:ext cx="4040100" cy="267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400"/>
              <a:buNone/>
            </a:pPr>
            <a:r>
              <a:rPr lang="en-US"/>
              <a:t>Agent Authorization Letter</a:t>
            </a:r>
            <a:endParaRPr/>
          </a:p>
        </p:txBody>
      </p:sp>
      <p:sp>
        <p:nvSpPr>
          <p:cNvPr id="297" name="Google Shape;297;p36"/>
          <p:cNvSpPr txBox="1">
            <a:spLocks noGrp="1"/>
          </p:cNvSpPr>
          <p:nvPr>
            <p:ph type="body" idx="2"/>
          </p:nvPr>
        </p:nvSpPr>
        <p:spPr>
          <a:xfrm>
            <a:off x="551450" y="1220425"/>
            <a:ext cx="8322900" cy="22365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SzPts val="2000"/>
              <a:buChar char="•"/>
            </a:pPr>
            <a:r>
              <a:rPr lang="en-US" sz="2000"/>
              <a:t>Identifies any third parties authorized to discuss offer.</a:t>
            </a:r>
            <a:endParaRPr/>
          </a:p>
          <a:p>
            <a:pPr marL="457200" lvl="0" indent="-355600" algn="l" rtl="0">
              <a:spcBef>
                <a:spcPts val="0"/>
              </a:spcBef>
              <a:spcAft>
                <a:spcPts val="0"/>
              </a:spcAft>
              <a:buSzPts val="2000"/>
              <a:buChar char="•"/>
            </a:pPr>
            <a:r>
              <a:rPr lang="en-US" sz="2000"/>
              <a:t>Identifies pre &amp; post award authority to:</a:t>
            </a:r>
            <a:endParaRPr/>
          </a:p>
          <a:p>
            <a:pPr marL="914400" lvl="1" indent="-355600" algn="l" rtl="0">
              <a:spcBef>
                <a:spcPts val="0"/>
              </a:spcBef>
              <a:spcAft>
                <a:spcPts val="0"/>
              </a:spcAft>
              <a:buSzPts val="2000"/>
              <a:buChar char="–"/>
            </a:pPr>
            <a:r>
              <a:rPr lang="en-US" sz="2000"/>
              <a:t>Sign contract actions, if approved by Contracting Officer</a:t>
            </a:r>
            <a:endParaRPr/>
          </a:p>
          <a:p>
            <a:pPr marL="914400" lvl="1" indent="-355600" algn="l" rtl="0">
              <a:spcBef>
                <a:spcPts val="0"/>
              </a:spcBef>
              <a:spcAft>
                <a:spcPts val="0"/>
              </a:spcAft>
              <a:buSzPts val="2000"/>
              <a:buChar char="–"/>
            </a:pPr>
            <a:r>
              <a:rPr lang="en-US" sz="2000"/>
              <a:t>Negotiate with the Government</a:t>
            </a:r>
            <a:endParaRPr/>
          </a:p>
          <a:p>
            <a:pPr marL="914400" lvl="1" indent="-355600" algn="l" rtl="0">
              <a:spcBef>
                <a:spcPts val="0"/>
              </a:spcBef>
              <a:spcAft>
                <a:spcPts val="0"/>
              </a:spcAft>
              <a:buSzPts val="2000"/>
              <a:buChar char="–"/>
            </a:pPr>
            <a:r>
              <a:rPr lang="en-US" sz="2000"/>
              <a:t>Submit modifications</a:t>
            </a:r>
            <a:endParaRPr/>
          </a:p>
          <a:p>
            <a:pPr marL="914400" lvl="1" indent="-355600" algn="l" rtl="0">
              <a:spcBef>
                <a:spcPts val="0"/>
              </a:spcBef>
              <a:spcAft>
                <a:spcPts val="0"/>
              </a:spcAft>
              <a:buSzPts val="2000"/>
              <a:buChar char="–"/>
            </a:pPr>
            <a:r>
              <a:rPr lang="en-US" sz="2000"/>
              <a:t>Required template is available online under electronic attachments.</a:t>
            </a:r>
            <a:endParaRPr/>
          </a:p>
        </p:txBody>
      </p:sp>
      <p:sp>
        <p:nvSpPr>
          <p:cNvPr id="298" name="Google Shape;298;p36"/>
          <p:cNvSpPr txBox="1">
            <a:spLocks noGrp="1"/>
          </p:cNvSpPr>
          <p:nvPr>
            <p:ph type="body" idx="3"/>
          </p:nvPr>
        </p:nvSpPr>
        <p:spPr>
          <a:xfrm>
            <a:off x="456302" y="3436660"/>
            <a:ext cx="4041900" cy="480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400"/>
              <a:buNone/>
            </a:pPr>
            <a:r>
              <a:rPr lang="en-US"/>
              <a:t>Sub-Contracting Plan</a:t>
            </a:r>
            <a:endParaRPr/>
          </a:p>
        </p:txBody>
      </p:sp>
      <p:sp>
        <p:nvSpPr>
          <p:cNvPr id="299" name="Google Shape;299;p36"/>
          <p:cNvSpPr txBox="1">
            <a:spLocks noGrp="1"/>
          </p:cNvSpPr>
          <p:nvPr>
            <p:ph type="body" idx="4"/>
          </p:nvPr>
        </p:nvSpPr>
        <p:spPr>
          <a:xfrm>
            <a:off x="551450" y="3810175"/>
            <a:ext cx="6604200" cy="7170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SzPts val="2000"/>
              <a:buChar char="•"/>
            </a:pPr>
            <a:r>
              <a:rPr lang="en-US" sz="2000"/>
              <a:t>Details small business subcontracting goals.</a:t>
            </a:r>
            <a:endParaRPr/>
          </a:p>
          <a:p>
            <a:pPr marL="457200" lvl="0" indent="-355600" algn="l" rtl="0">
              <a:spcBef>
                <a:spcPts val="0"/>
              </a:spcBef>
              <a:spcAft>
                <a:spcPts val="0"/>
              </a:spcAft>
              <a:buSzPts val="2000"/>
              <a:buChar char="•"/>
            </a:pPr>
            <a:r>
              <a:rPr lang="en-US" sz="2000"/>
              <a:t>Required from large businesses only.</a:t>
            </a:r>
            <a:endParaRPr/>
          </a:p>
        </p:txBody>
      </p:sp>
      <p:sp>
        <p:nvSpPr>
          <p:cNvPr id="300" name="Google Shape;300;p36"/>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7"/>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Evaluation Factors </a:t>
            </a:r>
            <a:endParaRPr sz="3200">
              <a:solidFill>
                <a:srgbClr val="2962A5"/>
              </a:solidFill>
            </a:endParaRPr>
          </a:p>
        </p:txBody>
      </p:sp>
      <p:sp>
        <p:nvSpPr>
          <p:cNvPr id="306" name="Google Shape;306;p37"/>
          <p:cNvSpPr txBox="1">
            <a:spLocks noGrp="1"/>
          </p:cNvSpPr>
          <p:nvPr>
            <p:ph type="body" idx="1"/>
          </p:nvPr>
        </p:nvSpPr>
        <p:spPr>
          <a:xfrm>
            <a:off x="783388" y="971550"/>
            <a:ext cx="7769100" cy="32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1"/>
              <a:t>Factor #1: Corporate Experience</a:t>
            </a:r>
            <a:endParaRPr/>
          </a:p>
          <a:p>
            <a:pPr marL="342900" lvl="0" indent="-342900" algn="l" rtl="0">
              <a:spcBef>
                <a:spcPts val="400"/>
              </a:spcBef>
              <a:spcAft>
                <a:spcPts val="0"/>
              </a:spcAft>
              <a:buSzPts val="2000"/>
              <a:buChar char="•"/>
            </a:pPr>
            <a:r>
              <a:rPr lang="en-US" sz="2000"/>
              <a:t>Submit a document of two (2) page maximum detailing:</a:t>
            </a:r>
            <a:endParaRPr/>
          </a:p>
          <a:p>
            <a:pPr marL="914400" lvl="1" indent="-355600" algn="l" rtl="0">
              <a:spcBef>
                <a:spcPts val="400"/>
              </a:spcBef>
              <a:spcAft>
                <a:spcPts val="0"/>
              </a:spcAft>
              <a:buSzPts val="2000"/>
              <a:buChar char="–"/>
            </a:pPr>
            <a:r>
              <a:rPr lang="en-US" sz="2000"/>
              <a:t>Years of relevant experience (Min. 2 years) except for MIE/Springboard</a:t>
            </a:r>
            <a:endParaRPr/>
          </a:p>
          <a:p>
            <a:pPr marL="914400" lvl="1" indent="-355600" algn="l" rtl="0">
              <a:spcBef>
                <a:spcPts val="400"/>
              </a:spcBef>
              <a:spcAft>
                <a:spcPts val="0"/>
              </a:spcAft>
              <a:buSzPts val="2000"/>
              <a:buChar char="–"/>
            </a:pPr>
            <a:r>
              <a:rPr lang="en-US" sz="2000"/>
              <a:t>Organization’s structure, including size, experience and resources.</a:t>
            </a:r>
            <a:endParaRPr/>
          </a:p>
          <a:p>
            <a:pPr marL="914400" lvl="1" indent="-355600" algn="l" rtl="0">
              <a:spcBef>
                <a:spcPts val="400"/>
              </a:spcBef>
              <a:spcAft>
                <a:spcPts val="0"/>
              </a:spcAft>
              <a:buSzPts val="2000"/>
              <a:buChar char="–"/>
            </a:pPr>
            <a:r>
              <a:rPr lang="en-US" sz="2000"/>
              <a:t>Brief history of the organization’s activities</a:t>
            </a:r>
            <a:endParaRPr/>
          </a:p>
          <a:p>
            <a:pPr marL="914400" lvl="1" indent="-355600" algn="l" rtl="0">
              <a:spcBef>
                <a:spcPts val="400"/>
              </a:spcBef>
              <a:spcAft>
                <a:spcPts val="0"/>
              </a:spcAft>
              <a:buSzPts val="2000"/>
              <a:buChar char="–"/>
            </a:pPr>
            <a:r>
              <a:rPr lang="en-US" sz="2000"/>
              <a:t>Ability to acquire resources/manpower proposed</a:t>
            </a:r>
            <a:endParaRPr/>
          </a:p>
          <a:p>
            <a:pPr marL="914400" lvl="1" indent="-355600" algn="l" rtl="0">
              <a:spcBef>
                <a:spcPts val="400"/>
              </a:spcBef>
              <a:spcAft>
                <a:spcPts val="0"/>
              </a:spcAft>
              <a:buSzPts val="2000"/>
              <a:buChar char="–"/>
            </a:pPr>
            <a:r>
              <a:rPr lang="en-US" sz="2000"/>
              <a:t>Schedule-specific marketing strategy</a:t>
            </a:r>
            <a:endParaRPr/>
          </a:p>
          <a:p>
            <a:pPr marL="342900" lvl="0" indent="-190500" algn="l" rtl="0">
              <a:spcBef>
                <a:spcPts val="480"/>
              </a:spcBef>
              <a:spcAft>
                <a:spcPts val="0"/>
              </a:spcAft>
              <a:buSzPts val="24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Evaluation Factors </a:t>
            </a:r>
            <a:endParaRPr sz="3200">
              <a:solidFill>
                <a:srgbClr val="2962A5"/>
              </a:solidFill>
            </a:endParaRPr>
          </a:p>
        </p:txBody>
      </p:sp>
      <p:sp>
        <p:nvSpPr>
          <p:cNvPr id="312" name="Google Shape;312;p38"/>
          <p:cNvSpPr txBox="1">
            <a:spLocks noGrp="1"/>
          </p:cNvSpPr>
          <p:nvPr>
            <p:ph type="body" idx="1"/>
          </p:nvPr>
        </p:nvSpPr>
        <p:spPr>
          <a:xfrm>
            <a:off x="640526" y="739675"/>
            <a:ext cx="8638200" cy="325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1"/>
              <a:t>Factor </a:t>
            </a:r>
            <a:r>
              <a:rPr lang="en-US" b="1"/>
              <a:t>#</a:t>
            </a:r>
            <a:r>
              <a:rPr lang="en-US" sz="2000" b="1"/>
              <a:t>2: Past Performance</a:t>
            </a:r>
            <a:endParaRPr/>
          </a:p>
          <a:p>
            <a:pPr marL="342900" lvl="0" indent="-342900" algn="l" rtl="0">
              <a:spcBef>
                <a:spcPts val="400"/>
              </a:spcBef>
              <a:spcAft>
                <a:spcPts val="0"/>
              </a:spcAft>
              <a:buSzPts val="2000"/>
              <a:buChar char="•"/>
            </a:pPr>
            <a:r>
              <a:rPr lang="en-US" sz="2000"/>
              <a:t>Submit a Past Performance Evaluations from ‘selected’ commercial customers of the vendor.  </a:t>
            </a:r>
            <a:endParaRPr/>
          </a:p>
          <a:p>
            <a:pPr marL="342900" lvl="0" indent="-342900" algn="l" rtl="0">
              <a:spcBef>
                <a:spcPts val="400"/>
              </a:spcBef>
              <a:spcAft>
                <a:spcPts val="0"/>
              </a:spcAft>
              <a:buSzPts val="2000"/>
              <a:buChar char="•"/>
            </a:pPr>
            <a:r>
              <a:rPr lang="en-US" sz="2000"/>
              <a:t>Past Performance Questionnaire format or CPARS as filed by federal ordering activities, posted online.</a:t>
            </a:r>
            <a:endParaRPr/>
          </a:p>
          <a:p>
            <a:pPr marL="342900" lvl="0" indent="-342900" algn="l" rtl="0">
              <a:spcBef>
                <a:spcPts val="400"/>
              </a:spcBef>
              <a:spcAft>
                <a:spcPts val="0"/>
              </a:spcAft>
              <a:buSzPts val="2000"/>
              <a:buChar char="•"/>
            </a:pPr>
            <a:r>
              <a:rPr lang="en-US" sz="2000"/>
              <a:t>Minimum of three (3) Past Performance Evals.</a:t>
            </a:r>
            <a:endParaRPr/>
          </a:p>
          <a:p>
            <a:pPr marL="342900" lvl="0" indent="-342900" algn="l" rtl="0">
              <a:spcBef>
                <a:spcPts val="400"/>
              </a:spcBef>
              <a:spcAft>
                <a:spcPts val="0"/>
              </a:spcAft>
              <a:buSzPts val="2000"/>
              <a:buChar char="•"/>
            </a:pPr>
            <a:r>
              <a:rPr lang="en-US" sz="2000"/>
              <a:t>The PP Questionnaires may be directly emailed to GSA by the commercial customer(s) if marked as “Proprietary Data”.</a:t>
            </a:r>
            <a:endParaRPr/>
          </a:p>
          <a:p>
            <a:pPr marL="342900" lvl="0" indent="-342900" algn="l" rtl="0">
              <a:spcBef>
                <a:spcPts val="400"/>
              </a:spcBef>
              <a:spcAft>
                <a:spcPts val="0"/>
              </a:spcAft>
              <a:buSzPts val="2000"/>
              <a:buChar char="•"/>
            </a:pPr>
            <a:r>
              <a:rPr lang="en-US" sz="2000"/>
              <a:t>Valid for 1 year.</a:t>
            </a:r>
            <a:endParaRPr/>
          </a:p>
          <a:p>
            <a:pPr marL="342900" lvl="0" indent="-342900" algn="l" rtl="0">
              <a:spcBef>
                <a:spcPts val="400"/>
              </a:spcBef>
              <a:spcAft>
                <a:spcPts val="0"/>
              </a:spcAft>
              <a:buSzPts val="2000"/>
              <a:buChar char="•"/>
            </a:pPr>
            <a:r>
              <a:rPr lang="en-US" sz="2000"/>
              <a:t>Address any negative feedback in the report:</a:t>
            </a:r>
            <a:endParaRPr/>
          </a:p>
          <a:p>
            <a:pPr marL="914400" lvl="1" indent="-355600" algn="l" rtl="0">
              <a:spcBef>
                <a:spcPts val="400"/>
              </a:spcBef>
              <a:spcAft>
                <a:spcPts val="0"/>
              </a:spcAft>
              <a:buSzPts val="2000"/>
              <a:buChar char="–"/>
            </a:pPr>
            <a:r>
              <a:rPr lang="en-US" sz="2000"/>
              <a:t>Provide a plan to mitigate the concerns.</a:t>
            </a:r>
            <a:endParaRPr/>
          </a:p>
          <a:p>
            <a:pPr marL="342900" lvl="0" indent="-190500" algn="l" rtl="0">
              <a:spcBef>
                <a:spcPts val="480"/>
              </a:spcBef>
              <a:spcAft>
                <a:spcPts val="0"/>
              </a:spcAft>
              <a:buSzPts val="24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9"/>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Evaluation Factors </a:t>
            </a:r>
            <a:endParaRPr sz="3200">
              <a:solidFill>
                <a:srgbClr val="2962A5"/>
              </a:solidFill>
            </a:endParaRPr>
          </a:p>
        </p:txBody>
      </p:sp>
      <p:sp>
        <p:nvSpPr>
          <p:cNvPr id="318" name="Google Shape;318;p39"/>
          <p:cNvSpPr txBox="1">
            <a:spLocks noGrp="1"/>
          </p:cNvSpPr>
          <p:nvPr>
            <p:ph type="body" idx="1"/>
          </p:nvPr>
        </p:nvSpPr>
        <p:spPr>
          <a:xfrm>
            <a:off x="645400" y="959075"/>
            <a:ext cx="8364300" cy="3325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1"/>
              <a:t>Factor #3: Quality Control</a:t>
            </a:r>
            <a:endParaRPr sz="2000"/>
          </a:p>
          <a:p>
            <a:pPr marL="342900" lvl="0" indent="-342900" algn="l" rtl="0">
              <a:spcBef>
                <a:spcPts val="1000"/>
              </a:spcBef>
              <a:spcAft>
                <a:spcPts val="0"/>
              </a:spcAft>
              <a:buSzPts val="2000"/>
              <a:buChar char="•"/>
            </a:pPr>
            <a:r>
              <a:rPr lang="en-US" sz="2000"/>
              <a:t>A description of internal review procedures that facilitate high-quality standards.</a:t>
            </a:r>
            <a:endParaRPr/>
          </a:p>
          <a:p>
            <a:pPr marL="342900" lvl="0" indent="-342900" algn="l" rtl="0">
              <a:spcBef>
                <a:spcPts val="1000"/>
              </a:spcBef>
              <a:spcAft>
                <a:spcPts val="0"/>
              </a:spcAft>
              <a:buSzPts val="2000"/>
              <a:buChar char="•"/>
            </a:pPr>
            <a:r>
              <a:rPr lang="en-US" sz="2000"/>
              <a:t>Identification of individuals responsible for ensuring quality control.</a:t>
            </a:r>
            <a:endParaRPr/>
          </a:p>
          <a:p>
            <a:pPr marL="342900" lvl="0" indent="-342900" algn="l" rtl="0">
              <a:spcBef>
                <a:spcPts val="1000"/>
              </a:spcBef>
              <a:spcAft>
                <a:spcPts val="0"/>
              </a:spcAft>
              <a:buSzPts val="2000"/>
              <a:buChar char="•"/>
            </a:pPr>
            <a:r>
              <a:rPr lang="en-US" sz="2000"/>
              <a:t>How potential problem areas and solutions are handled.</a:t>
            </a:r>
            <a:endParaRPr/>
          </a:p>
          <a:p>
            <a:pPr marL="342900" lvl="0" indent="-342900" algn="l" rtl="0">
              <a:spcBef>
                <a:spcPts val="1000"/>
              </a:spcBef>
              <a:spcAft>
                <a:spcPts val="1000"/>
              </a:spcAft>
              <a:buSzPts val="2000"/>
              <a:buChar char="•"/>
            </a:pPr>
            <a:r>
              <a:rPr lang="en-US" sz="2000"/>
              <a:t>How quality control will be managed when completing multiple projects for multiple agencies simultaneously</a:t>
            </a:r>
            <a:r>
              <a:rPr lang="en-US"/>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0"/>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Evaluation Factors </a:t>
            </a:r>
            <a:endParaRPr sz="3200">
              <a:solidFill>
                <a:srgbClr val="2962A5"/>
              </a:solidFill>
            </a:endParaRPr>
          </a:p>
        </p:txBody>
      </p:sp>
      <p:sp>
        <p:nvSpPr>
          <p:cNvPr id="324" name="Google Shape;324;p40"/>
          <p:cNvSpPr txBox="1">
            <a:spLocks noGrp="1"/>
          </p:cNvSpPr>
          <p:nvPr>
            <p:ph type="body" idx="1"/>
          </p:nvPr>
        </p:nvSpPr>
        <p:spPr>
          <a:xfrm>
            <a:off x="455625" y="804875"/>
            <a:ext cx="8528700" cy="369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1"/>
              <a:t>Factor # 4: Relevant Project Experience </a:t>
            </a:r>
            <a:endParaRPr/>
          </a:p>
          <a:p>
            <a:pPr marL="342900" lvl="0" indent="-330200" algn="l" rtl="0">
              <a:spcBef>
                <a:spcPts val="1000"/>
              </a:spcBef>
              <a:spcAft>
                <a:spcPts val="0"/>
              </a:spcAft>
              <a:buSzPts val="1800"/>
              <a:buChar char="•"/>
            </a:pPr>
            <a:r>
              <a:rPr lang="en-US" sz="1800"/>
              <a:t>(For SINS 561422, 51821OC, 54151HACS, 54151S, 517312, 54151HEAL, and 541519ICAM) </a:t>
            </a:r>
            <a:endParaRPr sz="1800"/>
          </a:p>
          <a:p>
            <a:pPr marL="342900" lvl="0" indent="-330200" algn="l" rtl="0">
              <a:spcBef>
                <a:spcPts val="1000"/>
              </a:spcBef>
              <a:spcAft>
                <a:spcPts val="0"/>
              </a:spcAft>
              <a:buSzPts val="1800"/>
              <a:buChar char="•"/>
            </a:pPr>
            <a:r>
              <a:rPr lang="en-US" sz="1800"/>
              <a:t>Demonstrate capability to perform SINs offered by providing information on two (2) projects: </a:t>
            </a:r>
            <a:endParaRPr sz="1800"/>
          </a:p>
          <a:p>
            <a:pPr marL="342900" lvl="0" indent="-330200" algn="l" rtl="0">
              <a:spcBef>
                <a:spcPts val="1000"/>
              </a:spcBef>
              <a:spcAft>
                <a:spcPts val="0"/>
              </a:spcAft>
              <a:buSzPts val="1800"/>
              <a:buChar char="•"/>
            </a:pPr>
            <a:r>
              <a:rPr lang="en-US" sz="1800"/>
              <a:t>Project/Contract Name </a:t>
            </a:r>
            <a:endParaRPr sz="1800"/>
          </a:p>
          <a:p>
            <a:pPr marL="342900" lvl="0" indent="-330200" algn="l" rtl="0">
              <a:spcBef>
                <a:spcPts val="1000"/>
              </a:spcBef>
              <a:spcAft>
                <a:spcPts val="0"/>
              </a:spcAft>
              <a:buSzPts val="1800"/>
              <a:buChar char="•"/>
            </a:pPr>
            <a:r>
              <a:rPr lang="en-US" sz="1800"/>
              <a:t>Project Description </a:t>
            </a:r>
            <a:endParaRPr sz="1800"/>
          </a:p>
          <a:p>
            <a:pPr marL="342900" lvl="0" indent="-330200" algn="l" rtl="0">
              <a:spcBef>
                <a:spcPts val="1000"/>
              </a:spcBef>
              <a:spcAft>
                <a:spcPts val="0"/>
              </a:spcAft>
              <a:buSzPts val="1800"/>
              <a:buChar char="•"/>
            </a:pPr>
            <a:r>
              <a:rPr lang="en-US" sz="1800"/>
              <a:t>Dollar Amount of Contract </a:t>
            </a:r>
            <a:endParaRPr sz="1800"/>
          </a:p>
          <a:p>
            <a:pPr marL="342900" lvl="0" indent="-330200" algn="l" rtl="0">
              <a:spcBef>
                <a:spcPts val="1000"/>
              </a:spcBef>
              <a:spcAft>
                <a:spcPts val="0"/>
              </a:spcAft>
              <a:buSzPts val="1800"/>
              <a:buChar char="•"/>
            </a:pPr>
            <a:r>
              <a:rPr lang="en-US" sz="1800"/>
              <a:t>Project Duration </a:t>
            </a:r>
            <a:endParaRPr sz="1800"/>
          </a:p>
          <a:p>
            <a:pPr marL="342900" lvl="0" indent="-342900" algn="l" rtl="0">
              <a:spcBef>
                <a:spcPts val="1000"/>
              </a:spcBef>
              <a:spcAft>
                <a:spcPts val="0"/>
              </a:spcAft>
              <a:buSzPts val="2000"/>
              <a:buChar char="•"/>
            </a:pPr>
            <a:r>
              <a:rPr lang="en-US" sz="1800"/>
              <a:t>Point of Contact and Telephone Number</a:t>
            </a:r>
            <a:r>
              <a:rPr lang="en-US" sz="2000"/>
              <a:t> </a:t>
            </a:r>
            <a:endParaRPr/>
          </a:p>
          <a:p>
            <a:pPr marL="342900" lvl="0" indent="-190500" algn="l" rtl="0">
              <a:spcBef>
                <a:spcPts val="1000"/>
              </a:spcBef>
              <a:spcAft>
                <a:spcPts val="1000"/>
              </a:spcAft>
              <a:buSzPts val="24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1"/>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Pricing Proposal/Narrative</a:t>
            </a:r>
            <a:endParaRPr sz="3200">
              <a:solidFill>
                <a:srgbClr val="2962A5"/>
              </a:solidFill>
            </a:endParaRPr>
          </a:p>
        </p:txBody>
      </p:sp>
      <p:sp>
        <p:nvSpPr>
          <p:cNvPr id="330" name="Google Shape;330;p41"/>
          <p:cNvSpPr txBox="1">
            <a:spLocks noGrp="1"/>
          </p:cNvSpPr>
          <p:nvPr>
            <p:ph type="body" idx="1"/>
          </p:nvPr>
        </p:nvSpPr>
        <p:spPr>
          <a:xfrm>
            <a:off x="633725" y="1109825"/>
            <a:ext cx="8229600" cy="3394500"/>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SzPts val="1800"/>
              <a:buChar char="•"/>
            </a:pPr>
            <a:r>
              <a:rPr lang="en-US" sz="1800"/>
              <a:t>Pricing Proposal Document (template available online):</a:t>
            </a:r>
            <a:endParaRPr sz="1800"/>
          </a:p>
          <a:p>
            <a:pPr marL="914400" lvl="1" indent="-342900" algn="l" rtl="0">
              <a:spcBef>
                <a:spcPts val="400"/>
              </a:spcBef>
              <a:spcAft>
                <a:spcPts val="0"/>
              </a:spcAft>
              <a:buSzPts val="1800"/>
              <a:buChar char="–"/>
            </a:pPr>
            <a:r>
              <a:rPr lang="en-US" sz="1800"/>
              <a:t>Special Item Number</a:t>
            </a:r>
            <a:endParaRPr sz="1800"/>
          </a:p>
          <a:p>
            <a:pPr marL="914400" lvl="1" indent="-342900" algn="l" rtl="0">
              <a:spcBef>
                <a:spcPts val="400"/>
              </a:spcBef>
              <a:spcAft>
                <a:spcPts val="0"/>
              </a:spcAft>
              <a:buSzPts val="1800"/>
              <a:buChar char="–"/>
            </a:pPr>
            <a:r>
              <a:rPr lang="en-US" sz="1800"/>
              <a:t>Item Description &amp; Part Number</a:t>
            </a:r>
            <a:endParaRPr sz="1800"/>
          </a:p>
          <a:p>
            <a:pPr marL="914400" lvl="1" indent="-342900" algn="l" rtl="0">
              <a:spcBef>
                <a:spcPts val="400"/>
              </a:spcBef>
              <a:spcAft>
                <a:spcPts val="0"/>
              </a:spcAft>
              <a:buSzPts val="1800"/>
              <a:buChar char="–"/>
            </a:pPr>
            <a:r>
              <a:rPr lang="en-US" sz="1800"/>
              <a:t>Commercial Market Rate</a:t>
            </a:r>
            <a:endParaRPr sz="1800"/>
          </a:p>
          <a:p>
            <a:pPr marL="914400" lvl="1" indent="-342900" algn="l" rtl="0">
              <a:spcBef>
                <a:spcPts val="400"/>
              </a:spcBef>
              <a:spcAft>
                <a:spcPts val="0"/>
              </a:spcAft>
              <a:buSzPts val="1800"/>
              <a:buChar char="–"/>
            </a:pPr>
            <a:r>
              <a:rPr lang="en-US" sz="1800"/>
              <a:t>GSA Discounts &amp; Pricing (with and without Industrial Funding Fee)</a:t>
            </a:r>
            <a:endParaRPr sz="1800"/>
          </a:p>
          <a:p>
            <a:pPr marL="914400" lvl="1" indent="-342900" algn="l" rtl="0">
              <a:spcBef>
                <a:spcPts val="400"/>
              </a:spcBef>
              <a:spcAft>
                <a:spcPts val="0"/>
              </a:spcAft>
              <a:buSzPts val="1800"/>
              <a:buChar char="–"/>
            </a:pPr>
            <a:r>
              <a:rPr lang="en-US" sz="1800"/>
              <a:t>Most Favored Customer Discount &amp; Pricing (“ Legacy” or Non- TDR)</a:t>
            </a:r>
            <a:endParaRPr sz="1800"/>
          </a:p>
          <a:p>
            <a:pPr marL="914400" lvl="1" indent="-342900" algn="l" rtl="0">
              <a:spcBef>
                <a:spcPts val="400"/>
              </a:spcBef>
              <a:spcAft>
                <a:spcPts val="0"/>
              </a:spcAft>
              <a:buSzPts val="1800"/>
              <a:buChar char="–"/>
            </a:pPr>
            <a:r>
              <a:rPr lang="en-US" sz="1800"/>
              <a:t>Volume Discounts</a:t>
            </a:r>
            <a:endParaRPr sz="1800"/>
          </a:p>
          <a:p>
            <a:pPr marL="342900" lvl="0" indent="-330200" algn="l" rtl="0">
              <a:spcBef>
                <a:spcPts val="1000"/>
              </a:spcBef>
              <a:spcAft>
                <a:spcPts val="0"/>
              </a:spcAft>
              <a:buSzPts val="1800"/>
              <a:buChar char="•"/>
            </a:pPr>
            <a:r>
              <a:rPr lang="en-US" sz="1800"/>
              <a:t>Offerors must submit:</a:t>
            </a:r>
            <a:endParaRPr sz="1800"/>
          </a:p>
          <a:p>
            <a:pPr marL="914400" lvl="1" indent="-342900" algn="l" rtl="0">
              <a:spcBef>
                <a:spcPts val="1000"/>
              </a:spcBef>
              <a:spcAft>
                <a:spcPts val="0"/>
              </a:spcAft>
              <a:buSzPts val="1800"/>
              <a:buChar char="–"/>
            </a:pPr>
            <a:r>
              <a:rPr lang="en-US" sz="1800"/>
              <a:t>Commercial Price/Market List (including effective date)</a:t>
            </a:r>
            <a:endParaRPr sz="1800"/>
          </a:p>
          <a:p>
            <a:pPr marL="914400" lvl="1" indent="-342900" algn="l" rtl="0">
              <a:spcBef>
                <a:spcPts val="400"/>
              </a:spcBef>
              <a:spcAft>
                <a:spcPts val="0"/>
              </a:spcAft>
              <a:buSzPts val="1800"/>
              <a:buChar char="–"/>
            </a:pPr>
            <a:r>
              <a:rPr lang="en-US" sz="1800"/>
              <a:t>Pricing support (invoices, quote sheets, etc.) for all items</a:t>
            </a:r>
            <a:endParaRPr sz="1800"/>
          </a:p>
          <a:p>
            <a:pPr marL="342900" lvl="0" indent="-190500" algn="l" rtl="0">
              <a:spcBef>
                <a:spcPts val="480"/>
              </a:spcBef>
              <a:spcAft>
                <a:spcPts val="0"/>
              </a:spcAft>
              <a:buSzPts val="2400"/>
              <a:buNone/>
            </a:pP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2"/>
          <p:cNvSpPr txBox="1">
            <a:spLocks noGrp="1"/>
          </p:cNvSpPr>
          <p:nvPr>
            <p:ph type="title"/>
          </p:nvPr>
        </p:nvSpPr>
        <p:spPr>
          <a:xfrm>
            <a:off x="474100" y="128213"/>
            <a:ext cx="77691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Proposal Pricing Document  </a:t>
            </a:r>
            <a:endParaRPr sz="3200">
              <a:solidFill>
                <a:srgbClr val="2962A5"/>
              </a:solidFill>
            </a:endParaRPr>
          </a:p>
        </p:txBody>
      </p:sp>
      <p:pic>
        <p:nvPicPr>
          <p:cNvPr id="336" name="Google Shape;336;p42" descr="Commercial Sales Practice Matrix."/>
          <p:cNvPicPr preferRelativeResize="0"/>
          <p:nvPr/>
        </p:nvPicPr>
        <p:blipFill rotWithShape="1">
          <a:blip r:embed="rId3">
            <a:alphaModFix/>
          </a:blip>
          <a:srcRect/>
          <a:stretch/>
        </p:blipFill>
        <p:spPr>
          <a:xfrm>
            <a:off x="1072900" y="677800"/>
            <a:ext cx="6998201" cy="378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3"/>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IT Training Course Description </a:t>
            </a:r>
            <a:endParaRPr sz="3200">
              <a:solidFill>
                <a:srgbClr val="2962A5"/>
              </a:solidFill>
            </a:endParaRPr>
          </a:p>
        </p:txBody>
      </p:sp>
      <p:sp>
        <p:nvSpPr>
          <p:cNvPr id="342" name="Google Shape;342;p43"/>
          <p:cNvSpPr txBox="1">
            <a:spLocks noGrp="1"/>
          </p:cNvSpPr>
          <p:nvPr>
            <p:ph type="body" idx="1"/>
          </p:nvPr>
        </p:nvSpPr>
        <p:spPr>
          <a:xfrm>
            <a:off x="304338" y="1132988"/>
            <a:ext cx="7769100" cy="3062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Char char="•"/>
            </a:pPr>
            <a:r>
              <a:rPr lang="en-US" sz="2000" b="1"/>
              <a:t>For SIN 611420 the following info is required if giving a training:</a:t>
            </a:r>
            <a:endParaRPr/>
          </a:p>
          <a:p>
            <a:pPr marL="914400" lvl="1" indent="-355600" algn="l" rtl="0">
              <a:spcBef>
                <a:spcPts val="400"/>
              </a:spcBef>
              <a:spcAft>
                <a:spcPts val="0"/>
              </a:spcAft>
              <a:buSzPts val="2000"/>
              <a:buChar char="–"/>
            </a:pPr>
            <a:r>
              <a:rPr lang="en-US" sz="2000"/>
              <a:t>Required for IT specific Classroom Training as a Service </a:t>
            </a:r>
            <a:endParaRPr/>
          </a:p>
          <a:p>
            <a:pPr marL="914400" lvl="1" indent="-355600" algn="l" rtl="0">
              <a:spcBef>
                <a:spcPts val="400"/>
              </a:spcBef>
              <a:spcAft>
                <a:spcPts val="0"/>
              </a:spcAft>
              <a:buSzPts val="2000"/>
              <a:buChar char="–"/>
            </a:pPr>
            <a:r>
              <a:rPr lang="en-US" sz="2000"/>
              <a:t>A formal catalog or a written description of class offerings </a:t>
            </a:r>
            <a:endParaRPr/>
          </a:p>
          <a:p>
            <a:pPr marL="914400" lvl="1" indent="-355600" algn="l" rtl="0">
              <a:spcBef>
                <a:spcPts val="400"/>
              </a:spcBef>
              <a:spcAft>
                <a:spcPts val="0"/>
              </a:spcAft>
              <a:buSzPts val="2000"/>
              <a:buChar char="–"/>
            </a:pPr>
            <a:r>
              <a:rPr lang="en-US" sz="2000"/>
              <a:t>Length of course </a:t>
            </a:r>
            <a:endParaRPr/>
          </a:p>
          <a:p>
            <a:pPr marL="914400" lvl="1" indent="-355600" algn="l" rtl="0">
              <a:spcBef>
                <a:spcPts val="400"/>
              </a:spcBef>
              <a:spcAft>
                <a:spcPts val="0"/>
              </a:spcAft>
              <a:buSzPts val="2000"/>
              <a:buChar char="–"/>
            </a:pPr>
            <a:r>
              <a:rPr lang="en-US" sz="2000"/>
              <a:t>Location (Contractor or Customer site)</a:t>
            </a:r>
            <a:endParaRPr/>
          </a:p>
          <a:p>
            <a:pPr marL="914400" lvl="1" indent="-355600" algn="l" rtl="0">
              <a:spcBef>
                <a:spcPts val="400"/>
              </a:spcBef>
              <a:spcAft>
                <a:spcPts val="0"/>
              </a:spcAft>
              <a:buSzPts val="2000"/>
              <a:buChar char="–"/>
            </a:pPr>
            <a:r>
              <a:rPr lang="en-US" sz="2000"/>
              <a:t>Education credits per course (if any)</a:t>
            </a:r>
            <a:endParaRPr/>
          </a:p>
          <a:p>
            <a:pPr marL="914400" lvl="1" indent="-355600" algn="l" rtl="0">
              <a:spcBef>
                <a:spcPts val="400"/>
              </a:spcBef>
              <a:spcAft>
                <a:spcPts val="0"/>
              </a:spcAft>
              <a:buSzPts val="2000"/>
              <a:buChar char="–"/>
            </a:pPr>
            <a:r>
              <a:rPr lang="en-US" sz="2000"/>
              <a:t>Certificate of Training provided to each student </a:t>
            </a:r>
            <a:endParaRPr/>
          </a:p>
          <a:p>
            <a:pPr marL="914400" lvl="1" indent="-355600" algn="l" rtl="0">
              <a:spcBef>
                <a:spcPts val="400"/>
              </a:spcBef>
              <a:spcAft>
                <a:spcPts val="0"/>
              </a:spcAft>
              <a:buSzPts val="2000"/>
              <a:buChar char="–"/>
            </a:pPr>
            <a:r>
              <a:rPr lang="en-US" sz="2000"/>
              <a:t>Template available in solicitation </a:t>
            </a:r>
            <a:endParaRPr/>
          </a:p>
          <a:p>
            <a:pPr marL="342900" lvl="0" indent="-190500" algn="l" rtl="0">
              <a:spcBef>
                <a:spcPts val="480"/>
              </a:spcBef>
              <a:spcAft>
                <a:spcPts val="0"/>
              </a:spcAft>
              <a:buSzPts val="2400"/>
              <a:buNone/>
            </a:pPr>
            <a:endParaRPr/>
          </a:p>
        </p:txBody>
      </p:sp>
      <p:pic>
        <p:nvPicPr>
          <p:cNvPr id="343" name="Google Shape;343;p4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00825" y="2606675"/>
            <a:ext cx="2818926" cy="2142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43050" y="311925"/>
            <a:ext cx="77691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Why Get a MAS Contract?</a:t>
            </a:r>
            <a:endParaRPr sz="3200">
              <a:solidFill>
                <a:srgbClr val="2962A5"/>
              </a:solidFill>
            </a:endParaRPr>
          </a:p>
        </p:txBody>
      </p:sp>
      <p:sp>
        <p:nvSpPr>
          <p:cNvPr id="91" name="Google Shape;91;p17"/>
          <p:cNvSpPr txBox="1">
            <a:spLocks noGrp="1"/>
          </p:cNvSpPr>
          <p:nvPr>
            <p:ph type="body" idx="1"/>
          </p:nvPr>
        </p:nvSpPr>
        <p:spPr>
          <a:xfrm>
            <a:off x="533400" y="1085850"/>
            <a:ext cx="8225400" cy="31767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SzPts val="2000"/>
              <a:buChar char="•"/>
            </a:pPr>
            <a:r>
              <a:rPr lang="en-US" sz="2000"/>
              <a:t>The GSA Multiple Award Schedule (MAS) Program is the premier contract vehicle for the federal government. </a:t>
            </a:r>
            <a:endParaRPr/>
          </a:p>
          <a:p>
            <a:pPr marL="457200" lvl="0" indent="-355600" algn="l" rtl="0">
              <a:spcBef>
                <a:spcPts val="1000"/>
              </a:spcBef>
              <a:spcAft>
                <a:spcPts val="0"/>
              </a:spcAft>
              <a:buSzPts val="2000"/>
              <a:buChar char="•"/>
            </a:pPr>
            <a:r>
              <a:rPr lang="en-US" sz="2000"/>
              <a:t>The MAS program is a long-term governmentwide contract between commercial suppliers and the federal government.</a:t>
            </a:r>
            <a:endParaRPr/>
          </a:p>
          <a:p>
            <a:pPr marL="457200" lvl="0" indent="-355600" algn="l" rtl="0">
              <a:spcBef>
                <a:spcPts val="1000"/>
              </a:spcBef>
              <a:spcAft>
                <a:spcPts val="0"/>
              </a:spcAft>
              <a:buSzPts val="2000"/>
              <a:buChar char="•"/>
            </a:pPr>
            <a:r>
              <a:rPr lang="en-US" sz="2000"/>
              <a:t>Suppliers give Federal, State and Local, Tribal Government and some Educational Institutions buyers access to millions of commercial products and services at negotiated ceiling prices. </a:t>
            </a:r>
            <a:endParaRPr sz="2000"/>
          </a:p>
          <a:p>
            <a:pPr marL="457200" lvl="0" indent="-355600" algn="l" rtl="0">
              <a:spcBef>
                <a:spcPts val="1000"/>
              </a:spcBef>
              <a:spcAft>
                <a:spcPts val="0"/>
              </a:spcAft>
              <a:buSzPts val="2000"/>
              <a:buChar char="•"/>
            </a:pPr>
            <a:r>
              <a:rPr lang="en-US" sz="2000"/>
              <a:t>Provides fast, flexible, cost-effective procurement solutions to the Federal </a:t>
            </a:r>
            <a:r>
              <a:rPr lang="en-US"/>
              <a:t>Marketplace</a:t>
            </a:r>
            <a:endParaRPr/>
          </a:p>
          <a:p>
            <a:pPr marL="0" lvl="0" indent="0" algn="l" rtl="0">
              <a:spcBef>
                <a:spcPts val="1000"/>
              </a:spcBef>
              <a:spcAft>
                <a:spcPts val="0"/>
              </a:spcAft>
              <a:buClr>
                <a:srgbClr val="A50021"/>
              </a:buClr>
              <a:buSzPts val="2000"/>
              <a:buNone/>
            </a:pPr>
            <a:endParaRPr sz="2000">
              <a:solidFill>
                <a:srgbClr val="16165C"/>
              </a:solidFill>
            </a:endParaRPr>
          </a:p>
          <a:p>
            <a:pPr marL="0" lvl="0" indent="0" algn="l" rtl="0">
              <a:spcBef>
                <a:spcPts val="1000"/>
              </a:spcBef>
              <a:spcAft>
                <a:spcPts val="0"/>
              </a:spcAft>
              <a:buClr>
                <a:srgbClr val="A50021"/>
              </a:buClr>
              <a:buSzPts val="2400"/>
              <a:buNone/>
            </a:pPr>
            <a:endParaRPr>
              <a:solidFill>
                <a:srgbClr val="16165C"/>
              </a:solidFill>
            </a:endParaRPr>
          </a:p>
          <a:p>
            <a:pPr marL="0" lvl="0" indent="0" algn="l" rtl="0">
              <a:spcBef>
                <a:spcPts val="1000"/>
              </a:spcBef>
              <a:spcAft>
                <a:spcPts val="0"/>
              </a:spcAft>
              <a:buClr>
                <a:srgbClr val="A50021"/>
              </a:buClr>
              <a:buSzPts val="2400"/>
              <a:buNone/>
            </a:pPr>
            <a:endParaRPr>
              <a:solidFill>
                <a:srgbClr val="16165C"/>
              </a:solidFill>
            </a:endParaRPr>
          </a:p>
          <a:p>
            <a:pPr marL="863600" lvl="1" indent="-311150" algn="l" rtl="0">
              <a:spcBef>
                <a:spcPts val="1000"/>
              </a:spcBef>
              <a:spcAft>
                <a:spcPts val="0"/>
              </a:spcAft>
              <a:buClr>
                <a:srgbClr val="A50021"/>
              </a:buClr>
              <a:buSzPts val="2400"/>
              <a:buFont typeface="Arial"/>
              <a:buNone/>
            </a:pPr>
            <a:endParaRPr>
              <a:solidFill>
                <a:srgbClr val="0F0F41"/>
              </a:solidFill>
            </a:endParaRPr>
          </a:p>
          <a:p>
            <a:pPr marL="342900" lvl="0" indent="-190500" algn="l" rtl="0">
              <a:spcBef>
                <a:spcPts val="1000"/>
              </a:spcBef>
              <a:spcAft>
                <a:spcPts val="1000"/>
              </a:spcAft>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Commercial Sales Practices (CSP)</a:t>
            </a:r>
            <a:endParaRPr sz="3200">
              <a:solidFill>
                <a:srgbClr val="2962A5"/>
              </a:solidFill>
            </a:endParaRPr>
          </a:p>
        </p:txBody>
      </p:sp>
      <p:sp>
        <p:nvSpPr>
          <p:cNvPr id="349" name="Google Shape;349;p44"/>
          <p:cNvSpPr txBox="1">
            <a:spLocks noGrp="1"/>
          </p:cNvSpPr>
          <p:nvPr>
            <p:ph type="body" idx="1"/>
          </p:nvPr>
        </p:nvSpPr>
        <p:spPr>
          <a:xfrm>
            <a:off x="819150" y="894873"/>
            <a:ext cx="4040100" cy="480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400"/>
              <a:buNone/>
            </a:pPr>
            <a:r>
              <a:rPr lang="en-US"/>
              <a:t>What is the CSP?</a:t>
            </a:r>
            <a:endParaRPr/>
          </a:p>
        </p:txBody>
      </p:sp>
      <p:sp>
        <p:nvSpPr>
          <p:cNvPr id="350" name="Google Shape;350;p44"/>
          <p:cNvSpPr txBox="1">
            <a:spLocks noGrp="1"/>
          </p:cNvSpPr>
          <p:nvPr>
            <p:ph type="body" idx="2"/>
          </p:nvPr>
        </p:nvSpPr>
        <p:spPr>
          <a:xfrm>
            <a:off x="625275" y="1478775"/>
            <a:ext cx="4187700" cy="2963400"/>
          </a:xfrm>
          <a:prstGeom prst="rect">
            <a:avLst/>
          </a:prstGeom>
          <a:noFill/>
          <a:ln>
            <a:noFill/>
          </a:ln>
        </p:spPr>
        <p:txBody>
          <a:bodyPr spcFirstLastPara="1" wrap="square" lIns="91425" tIns="45700" rIns="91425" bIns="45700" anchor="t" anchorCtr="0">
            <a:noAutofit/>
          </a:bodyPr>
          <a:lstStyle/>
          <a:p>
            <a:pPr marL="342900" lvl="0" indent="-317500" algn="l" rtl="0">
              <a:spcBef>
                <a:spcPts val="0"/>
              </a:spcBef>
              <a:spcAft>
                <a:spcPts val="0"/>
              </a:spcAft>
              <a:buSzPts val="2000"/>
              <a:buChar char="•"/>
            </a:pPr>
            <a:r>
              <a:rPr lang="en-US" sz="2000"/>
              <a:t> Details oferror’s commercial discounting practices &amp; policies.</a:t>
            </a:r>
            <a:endParaRPr sz="2000"/>
          </a:p>
          <a:p>
            <a:pPr marL="342900" lvl="0" indent="-317500" algn="l" rtl="0">
              <a:spcBef>
                <a:spcPts val="1000"/>
              </a:spcBef>
              <a:spcAft>
                <a:spcPts val="0"/>
              </a:spcAft>
              <a:buSzPts val="2000"/>
              <a:buChar char="•"/>
            </a:pPr>
            <a:r>
              <a:rPr lang="en-US" sz="2000"/>
              <a:t>Prepared for each SIN offered</a:t>
            </a:r>
            <a:endParaRPr sz="2000"/>
          </a:p>
          <a:p>
            <a:pPr marL="342900" lvl="0" indent="-317500" algn="l" rtl="0">
              <a:spcBef>
                <a:spcPts val="1000"/>
              </a:spcBef>
              <a:spcAft>
                <a:spcPts val="0"/>
              </a:spcAft>
              <a:buSzPts val="2000"/>
              <a:buChar char="•"/>
            </a:pPr>
            <a:r>
              <a:rPr lang="en-US" sz="2000"/>
              <a:t>Entered into eOffer system </a:t>
            </a:r>
            <a:endParaRPr sz="2000"/>
          </a:p>
          <a:p>
            <a:pPr marL="342900" lvl="0" indent="-190500" algn="l" rtl="0">
              <a:spcBef>
                <a:spcPts val="1000"/>
              </a:spcBef>
              <a:spcAft>
                <a:spcPts val="1000"/>
              </a:spcAft>
              <a:buSzPts val="2400"/>
              <a:buNone/>
            </a:pPr>
            <a:endParaRPr sz="2000"/>
          </a:p>
        </p:txBody>
      </p:sp>
      <p:sp>
        <p:nvSpPr>
          <p:cNvPr id="351" name="Google Shape;351;p44"/>
          <p:cNvSpPr txBox="1">
            <a:spLocks noGrp="1"/>
          </p:cNvSpPr>
          <p:nvPr>
            <p:ph type="body" idx="3"/>
          </p:nvPr>
        </p:nvSpPr>
        <p:spPr>
          <a:xfrm>
            <a:off x="4922377" y="894885"/>
            <a:ext cx="4041900" cy="480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400"/>
              <a:buNone/>
            </a:pPr>
            <a:r>
              <a:rPr lang="en-US"/>
              <a:t>Must provide:</a:t>
            </a:r>
            <a:endParaRPr/>
          </a:p>
        </p:txBody>
      </p:sp>
      <p:sp>
        <p:nvSpPr>
          <p:cNvPr id="352" name="Google Shape;352;p44"/>
          <p:cNvSpPr txBox="1">
            <a:spLocks noGrp="1"/>
          </p:cNvSpPr>
          <p:nvPr>
            <p:ph type="body" idx="4"/>
          </p:nvPr>
        </p:nvSpPr>
        <p:spPr>
          <a:xfrm>
            <a:off x="4922375" y="1376375"/>
            <a:ext cx="4255200" cy="3188400"/>
          </a:xfrm>
          <a:prstGeom prst="rect">
            <a:avLst/>
          </a:prstGeom>
          <a:noFill/>
          <a:ln>
            <a:noFill/>
          </a:ln>
        </p:spPr>
        <p:txBody>
          <a:bodyPr spcFirstLastPara="1" wrap="square" lIns="91425" tIns="45700" rIns="91425" bIns="45700" anchor="t" anchorCtr="0">
            <a:noAutofit/>
          </a:bodyPr>
          <a:lstStyle/>
          <a:p>
            <a:pPr marL="342900" lvl="0" indent="-311150" algn="l" rtl="0">
              <a:spcBef>
                <a:spcPts val="0"/>
              </a:spcBef>
              <a:spcAft>
                <a:spcPts val="0"/>
              </a:spcAft>
              <a:buSzPts val="1900"/>
              <a:buChar char="•"/>
            </a:pPr>
            <a:r>
              <a:rPr lang="en-US" sz="1900"/>
              <a:t> Sales to the general public – 12-month period </a:t>
            </a:r>
            <a:endParaRPr sz="1900"/>
          </a:p>
          <a:p>
            <a:pPr marL="342900" lvl="0" indent="-336550" algn="l" rtl="0">
              <a:spcBef>
                <a:spcPts val="1000"/>
              </a:spcBef>
              <a:spcAft>
                <a:spcPts val="0"/>
              </a:spcAft>
              <a:buSzPts val="1900"/>
              <a:buChar char="•"/>
            </a:pPr>
            <a:r>
              <a:rPr lang="en-US" sz="1900"/>
              <a:t>Projected federal government sales under this contract </a:t>
            </a:r>
            <a:endParaRPr sz="1900"/>
          </a:p>
          <a:p>
            <a:pPr marL="342900" lvl="0" indent="-336550" algn="l" rtl="0">
              <a:spcBef>
                <a:spcPts val="1000"/>
              </a:spcBef>
              <a:spcAft>
                <a:spcPts val="0"/>
              </a:spcAft>
              <a:buSzPts val="1900"/>
              <a:buChar char="•"/>
            </a:pPr>
            <a:r>
              <a:rPr lang="en-US" sz="1900"/>
              <a:t>Discounting Policies or Standard CSP </a:t>
            </a:r>
            <a:endParaRPr sz="1900"/>
          </a:p>
          <a:p>
            <a:pPr marL="342900" lvl="0" indent="-336550" algn="l" rtl="0">
              <a:spcBef>
                <a:spcPts val="1000"/>
              </a:spcBef>
              <a:spcAft>
                <a:spcPts val="0"/>
              </a:spcAft>
              <a:buSzPts val="1900"/>
              <a:buChar char="•"/>
            </a:pPr>
            <a:r>
              <a:rPr lang="en-US" sz="1900"/>
              <a:t>Matrix of Customers and Discounts </a:t>
            </a:r>
            <a:endParaRPr sz="1900"/>
          </a:p>
          <a:p>
            <a:pPr marL="342900" lvl="0" indent="-336550" algn="l" rtl="0">
              <a:spcBef>
                <a:spcPts val="1000"/>
              </a:spcBef>
              <a:spcAft>
                <a:spcPts val="0"/>
              </a:spcAft>
              <a:buSzPts val="1900"/>
              <a:buChar char="•"/>
            </a:pPr>
            <a:r>
              <a:rPr lang="en-US" sz="1900"/>
              <a:t>Narrative description </a:t>
            </a:r>
            <a:endParaRPr sz="1900"/>
          </a:p>
          <a:p>
            <a:pPr marL="342900" lvl="0" indent="-190500" algn="l" rtl="0">
              <a:spcBef>
                <a:spcPts val="1000"/>
              </a:spcBef>
              <a:spcAft>
                <a:spcPts val="1000"/>
              </a:spcAft>
              <a:buSzPts val="2400"/>
              <a:buNone/>
            </a:pPr>
            <a:endParaRPr sz="1900"/>
          </a:p>
        </p:txBody>
      </p:sp>
      <p:sp>
        <p:nvSpPr>
          <p:cNvPr id="353" name="Google Shape;353;p44"/>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5"/>
          <p:cNvSpPr txBox="1">
            <a:spLocks noGrp="1"/>
          </p:cNvSpPr>
          <p:nvPr>
            <p:ph type="title"/>
          </p:nvPr>
        </p:nvSpPr>
        <p:spPr>
          <a:xfrm>
            <a:off x="457200" y="171451"/>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Price Reductions Clause </a:t>
            </a:r>
            <a:endParaRPr sz="3200">
              <a:solidFill>
                <a:srgbClr val="2962A5"/>
              </a:solidFill>
            </a:endParaRPr>
          </a:p>
        </p:txBody>
      </p:sp>
      <p:sp>
        <p:nvSpPr>
          <p:cNvPr id="359" name="Google Shape;359;p45"/>
          <p:cNvSpPr txBox="1">
            <a:spLocks noGrp="1"/>
          </p:cNvSpPr>
          <p:nvPr>
            <p:ph type="body" idx="2"/>
          </p:nvPr>
        </p:nvSpPr>
        <p:spPr>
          <a:xfrm>
            <a:off x="640500" y="714425"/>
            <a:ext cx="8352300" cy="259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t>GSAR 552.238-81 (May 2019)</a:t>
            </a:r>
            <a:endParaRPr sz="1800"/>
          </a:p>
          <a:p>
            <a:pPr marL="457200" lvl="0" indent="-342900" algn="l" rtl="0">
              <a:spcBef>
                <a:spcPts val="0"/>
              </a:spcBef>
              <a:spcAft>
                <a:spcPts val="0"/>
              </a:spcAft>
              <a:buSzPts val="1800"/>
              <a:buChar char="•"/>
            </a:pPr>
            <a:r>
              <a:rPr lang="en-US" sz="1800"/>
              <a:t>Establishes a Basis of Award Customer/Most Favored Customer Relationship; includes paras (a) –(g).  Related to Legacy eOffers.</a:t>
            </a:r>
            <a:endParaRPr sz="1800"/>
          </a:p>
          <a:p>
            <a:pPr marL="457200" lvl="0" indent="-342900" algn="l" rtl="0">
              <a:spcBef>
                <a:spcPts val="1000"/>
              </a:spcBef>
              <a:spcAft>
                <a:spcPts val="0"/>
              </a:spcAft>
              <a:buSzPts val="1800"/>
              <a:buChar char="•"/>
            </a:pPr>
            <a:r>
              <a:rPr lang="en-US" sz="1800"/>
              <a:t>Relationship shall not be disturbed</a:t>
            </a:r>
            <a:endParaRPr sz="1800"/>
          </a:p>
          <a:p>
            <a:pPr marL="457200" lvl="0" indent="-342900" algn="l" rtl="0">
              <a:spcBef>
                <a:spcPts val="1000"/>
              </a:spcBef>
              <a:spcAft>
                <a:spcPts val="0"/>
              </a:spcAft>
              <a:buSzPts val="1800"/>
              <a:buChar char="•"/>
            </a:pPr>
            <a:r>
              <a:rPr lang="en-US" sz="1800"/>
              <a:t>Price reductions shall apply when contractor:</a:t>
            </a:r>
            <a:endParaRPr sz="1800"/>
          </a:p>
          <a:p>
            <a:pPr marL="457200" lvl="0" indent="-342900" algn="l" rtl="0">
              <a:spcBef>
                <a:spcPts val="1000"/>
              </a:spcBef>
              <a:spcAft>
                <a:spcPts val="0"/>
              </a:spcAft>
              <a:buSzPts val="1800"/>
              <a:buChar char="•"/>
            </a:pPr>
            <a:r>
              <a:rPr lang="en-US" sz="1800"/>
              <a:t>Revises the commercial catalog to reduce prices;</a:t>
            </a:r>
            <a:endParaRPr sz="1800"/>
          </a:p>
          <a:p>
            <a:pPr marL="457200" lvl="0" indent="-342900" algn="l" rtl="0">
              <a:spcBef>
                <a:spcPts val="1000"/>
              </a:spcBef>
              <a:spcAft>
                <a:spcPts val="0"/>
              </a:spcAft>
              <a:buSzPts val="1800"/>
              <a:buChar char="•"/>
            </a:pPr>
            <a:r>
              <a:rPr lang="en-US" sz="1800"/>
              <a:t>Grants more favorable discounts or terms and conditions</a:t>
            </a:r>
            <a:endParaRPr sz="1800"/>
          </a:p>
          <a:p>
            <a:pPr marL="457200" lvl="0" indent="-342900" algn="l" rtl="0">
              <a:spcBef>
                <a:spcPts val="1000"/>
              </a:spcBef>
              <a:spcAft>
                <a:spcPts val="1000"/>
              </a:spcAft>
              <a:buSzPts val="1800"/>
              <a:buChar char="•"/>
            </a:pPr>
            <a:r>
              <a:rPr lang="en-US" sz="1800"/>
              <a:t>Grants special discounts to the BOA customer</a:t>
            </a:r>
            <a:endParaRPr sz="1800"/>
          </a:p>
        </p:txBody>
      </p:sp>
      <p:sp>
        <p:nvSpPr>
          <p:cNvPr id="360" name="Google Shape;360;p45"/>
          <p:cNvSpPr txBox="1">
            <a:spLocks noGrp="1"/>
          </p:cNvSpPr>
          <p:nvPr>
            <p:ph type="body" idx="4"/>
          </p:nvPr>
        </p:nvSpPr>
        <p:spPr>
          <a:xfrm>
            <a:off x="640500" y="3595550"/>
            <a:ext cx="5748000" cy="1224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t>GSAR 552.238-81 (May 2019) (Alt I - (May 2019)</a:t>
            </a:r>
            <a:endParaRPr sz="1800"/>
          </a:p>
          <a:p>
            <a:pPr marL="342900" lvl="0" indent="-330200" algn="l" rtl="0">
              <a:spcBef>
                <a:spcPts val="0"/>
              </a:spcBef>
              <a:spcAft>
                <a:spcPts val="0"/>
              </a:spcAft>
              <a:buSzPts val="1800"/>
              <a:buChar char="•"/>
            </a:pPr>
            <a:r>
              <a:rPr lang="en-US" sz="1800"/>
              <a:t> Applicable for TDR contracts only</a:t>
            </a:r>
            <a:endParaRPr sz="1800"/>
          </a:p>
          <a:p>
            <a:pPr marL="342900" lvl="0" indent="-330200" algn="l" rtl="0">
              <a:spcBef>
                <a:spcPts val="400"/>
              </a:spcBef>
              <a:spcAft>
                <a:spcPts val="1000"/>
              </a:spcAft>
              <a:buSzPts val="1800"/>
              <a:buChar char="•"/>
            </a:pPr>
            <a:r>
              <a:rPr lang="en-US" sz="1800"/>
              <a:t>Only has two paras (a &amp; b)</a:t>
            </a:r>
            <a:endParaRPr sz="1800"/>
          </a:p>
        </p:txBody>
      </p:sp>
      <p:sp>
        <p:nvSpPr>
          <p:cNvPr id="361" name="Google Shape;361;p45"/>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p:cNvSpPr txBox="1">
            <a:spLocks noGrp="1"/>
          </p:cNvSpPr>
          <p:nvPr>
            <p:ph type="title"/>
          </p:nvPr>
        </p:nvSpPr>
        <p:spPr>
          <a:xfrm>
            <a:off x="457200" y="228600"/>
            <a:ext cx="7769100" cy="1077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Economic Price Adjustment (EPA) / </a:t>
            </a:r>
            <a:br>
              <a:rPr lang="en-US" sz="3200">
                <a:solidFill>
                  <a:srgbClr val="2962A5"/>
                </a:solidFill>
              </a:rPr>
            </a:br>
            <a:r>
              <a:rPr lang="en-US" sz="3200">
                <a:solidFill>
                  <a:srgbClr val="2962A5"/>
                </a:solidFill>
              </a:rPr>
              <a:t>Transactional Data Reporting (TDR)</a:t>
            </a:r>
            <a:endParaRPr sz="3200">
              <a:solidFill>
                <a:srgbClr val="2962A5"/>
              </a:solidFill>
            </a:endParaRPr>
          </a:p>
        </p:txBody>
      </p:sp>
      <p:sp>
        <p:nvSpPr>
          <p:cNvPr id="367" name="Google Shape;367;p46"/>
          <p:cNvSpPr txBox="1">
            <a:spLocks noGrp="1"/>
          </p:cNvSpPr>
          <p:nvPr>
            <p:ph type="body" idx="1"/>
          </p:nvPr>
        </p:nvSpPr>
        <p:spPr>
          <a:xfrm>
            <a:off x="645426" y="1566875"/>
            <a:ext cx="8313900" cy="3062400"/>
          </a:xfrm>
          <a:prstGeom prst="rect">
            <a:avLst/>
          </a:prstGeom>
          <a:noFill/>
          <a:ln>
            <a:noFill/>
          </a:ln>
        </p:spPr>
        <p:txBody>
          <a:bodyPr spcFirstLastPara="1" wrap="square" lIns="91425" tIns="45700" rIns="91425" bIns="45700" anchor="t" anchorCtr="0">
            <a:noAutofit/>
          </a:bodyPr>
          <a:lstStyle/>
          <a:p>
            <a:pPr marL="342900" lvl="0" indent="-336550" algn="l" rtl="0">
              <a:spcBef>
                <a:spcPts val="0"/>
              </a:spcBef>
              <a:spcAft>
                <a:spcPts val="0"/>
              </a:spcAft>
              <a:buSzPts val="1900"/>
              <a:buChar char="•"/>
            </a:pPr>
            <a:r>
              <a:rPr lang="en-US" sz="1900"/>
              <a:t>PROPOSED ECONOMIC PRICE ADJUSTMENT (EPA) MECHANISM</a:t>
            </a:r>
            <a:endParaRPr sz="1900"/>
          </a:p>
          <a:p>
            <a:pPr marL="342900" lvl="0" indent="-336550" algn="l" rtl="0">
              <a:spcBef>
                <a:spcPts val="1000"/>
              </a:spcBef>
              <a:spcAft>
                <a:spcPts val="0"/>
              </a:spcAft>
              <a:buSzPts val="1900"/>
              <a:buChar char="•"/>
            </a:pPr>
            <a:r>
              <a:rPr lang="en-US" sz="1900"/>
              <a:t>EPA is described in detail in Clauses I-FSS-969 and GSAR 552.216-70. </a:t>
            </a:r>
            <a:endParaRPr sz="1900"/>
          </a:p>
          <a:p>
            <a:pPr marL="342900" lvl="0" indent="-336550" algn="l" rtl="0">
              <a:spcBef>
                <a:spcPts val="1000"/>
              </a:spcBef>
              <a:spcAft>
                <a:spcPts val="0"/>
              </a:spcAft>
              <a:buSzPts val="1900"/>
              <a:buChar char="•"/>
            </a:pPr>
            <a:r>
              <a:rPr lang="en-US" sz="1900"/>
              <a:t>Please note there are base (non-TDR) and alternate (TDR) clauses included in the posted solicitation. </a:t>
            </a:r>
            <a:endParaRPr sz="1900"/>
          </a:p>
          <a:p>
            <a:pPr marL="342900" lvl="0" indent="-336550" algn="l" rtl="0">
              <a:spcBef>
                <a:spcPts val="1000"/>
              </a:spcBef>
              <a:spcAft>
                <a:spcPts val="0"/>
              </a:spcAft>
              <a:buSzPts val="1900"/>
              <a:buChar char="•"/>
            </a:pPr>
            <a:r>
              <a:rPr lang="en-US" sz="1900"/>
              <a:t>Meaning two versions for each individual clause number  </a:t>
            </a:r>
            <a:endParaRPr sz="1900"/>
          </a:p>
          <a:p>
            <a:pPr marL="342900" lvl="0" indent="-190500" algn="l" rtl="0">
              <a:spcBef>
                <a:spcPts val="1000"/>
              </a:spcBef>
              <a:spcAft>
                <a:spcPts val="1000"/>
              </a:spcAft>
              <a:buSzPts val="2400"/>
              <a:buNone/>
            </a:pPr>
            <a:endParaRPr sz="1900"/>
          </a:p>
        </p:txBody>
      </p:sp>
      <p:pic>
        <p:nvPicPr>
          <p:cNvPr id="368" name="Google Shape;368;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664325" y="3111000"/>
            <a:ext cx="6622774" cy="15939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7"/>
          <p:cNvSpPr txBox="1">
            <a:spLocks noGrp="1"/>
          </p:cNvSpPr>
          <p:nvPr>
            <p:ph type="title"/>
          </p:nvPr>
        </p:nvSpPr>
        <p:spPr>
          <a:xfrm>
            <a:off x="398663" y="-3"/>
            <a:ext cx="82296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2400">
                <a:solidFill>
                  <a:srgbClr val="2962A5"/>
                </a:solidFill>
              </a:rPr>
              <a:t>IT Category Startup:</a:t>
            </a:r>
            <a:endParaRPr sz="2400">
              <a:solidFill>
                <a:srgbClr val="2962A5"/>
              </a:solidFill>
            </a:endParaRPr>
          </a:p>
          <a:p>
            <a:pPr marL="0" lvl="0" indent="0" algn="ctr" rtl="0">
              <a:spcBef>
                <a:spcPts val="0"/>
              </a:spcBef>
              <a:spcAft>
                <a:spcPts val="0"/>
              </a:spcAft>
              <a:buNone/>
            </a:pPr>
            <a:r>
              <a:rPr lang="en-US" sz="2400">
                <a:solidFill>
                  <a:srgbClr val="2962A5"/>
                </a:solidFill>
              </a:rPr>
              <a:t>Springboard &amp; FAST Lane</a:t>
            </a:r>
            <a:endParaRPr sz="2400">
              <a:solidFill>
                <a:srgbClr val="2962A5"/>
              </a:solidFill>
            </a:endParaRPr>
          </a:p>
        </p:txBody>
      </p:sp>
      <p:sp>
        <p:nvSpPr>
          <p:cNvPr id="374" name="Google Shape;374;p47"/>
          <p:cNvSpPr txBox="1">
            <a:spLocks noGrp="1"/>
          </p:cNvSpPr>
          <p:nvPr>
            <p:ph type="body" idx="1"/>
          </p:nvPr>
        </p:nvSpPr>
        <p:spPr>
          <a:xfrm>
            <a:off x="457200" y="1371600"/>
            <a:ext cx="4040100" cy="228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400"/>
              <a:buNone/>
            </a:pPr>
            <a:r>
              <a:rPr lang="en-US"/>
              <a:t> </a:t>
            </a:r>
            <a:endParaRPr/>
          </a:p>
        </p:txBody>
      </p:sp>
      <p:sp>
        <p:nvSpPr>
          <p:cNvPr id="375" name="Google Shape;375;p47"/>
          <p:cNvSpPr txBox="1">
            <a:spLocks noGrp="1"/>
          </p:cNvSpPr>
          <p:nvPr>
            <p:ph type="body" idx="2"/>
          </p:nvPr>
        </p:nvSpPr>
        <p:spPr>
          <a:xfrm>
            <a:off x="280700" y="1066800"/>
            <a:ext cx="4131600" cy="3524100"/>
          </a:xfrm>
          <a:prstGeom prst="rect">
            <a:avLst/>
          </a:prstGeom>
          <a:noFill/>
          <a:ln>
            <a:noFill/>
          </a:ln>
        </p:spPr>
        <p:txBody>
          <a:bodyPr spcFirstLastPara="1" wrap="square" lIns="91425" tIns="45700" rIns="91425" bIns="45700" anchor="ctr" anchorCtr="0">
            <a:noAutofit/>
          </a:bodyPr>
          <a:lstStyle/>
          <a:p>
            <a:pPr marL="457200" lvl="0" indent="-330200" algn="l" rtl="0">
              <a:spcBef>
                <a:spcPts val="0"/>
              </a:spcBef>
              <a:spcAft>
                <a:spcPts val="0"/>
              </a:spcAft>
              <a:buSzPts val="1600"/>
              <a:buChar char="•"/>
            </a:pPr>
            <a:r>
              <a:rPr lang="en-US" sz="1600"/>
              <a:t>For companies who have been in less than 2-year.  </a:t>
            </a:r>
            <a:endParaRPr sz="1600"/>
          </a:p>
          <a:p>
            <a:pPr marL="457200" lvl="0" indent="-330200" algn="l" rtl="0">
              <a:spcBef>
                <a:spcPts val="1000"/>
              </a:spcBef>
              <a:spcAft>
                <a:spcPts val="0"/>
              </a:spcAft>
              <a:buSzPts val="1600"/>
              <a:buChar char="•"/>
            </a:pPr>
            <a:r>
              <a:rPr lang="en-US" sz="1600"/>
              <a:t>Use professional experience vs corporate experience of executives and key personnel as a substitute.</a:t>
            </a:r>
            <a:endParaRPr sz="1600"/>
          </a:p>
          <a:p>
            <a:pPr marL="457200" lvl="0" indent="-330200" algn="l" rtl="0">
              <a:spcBef>
                <a:spcPts val="1000"/>
              </a:spcBef>
              <a:spcAft>
                <a:spcPts val="0"/>
              </a:spcAft>
              <a:buSzPts val="1600"/>
              <a:buChar char="•"/>
            </a:pPr>
            <a:r>
              <a:rPr lang="en-US" sz="1600"/>
              <a:t>Must provide financial documentation that demonstrates the company’s financial responsibility in lieu of submitting 2 years of financial statements.</a:t>
            </a:r>
            <a:endParaRPr sz="1600"/>
          </a:p>
          <a:p>
            <a:pPr marL="457200" lvl="0" indent="-330200" algn="l" rtl="0">
              <a:spcBef>
                <a:spcPts val="1000"/>
              </a:spcBef>
              <a:spcAft>
                <a:spcPts val="1000"/>
              </a:spcAft>
              <a:buSzPts val="1600"/>
              <a:buChar char="•"/>
            </a:pPr>
            <a:r>
              <a:rPr lang="en-US" sz="1600"/>
              <a:t>Information: </a:t>
            </a:r>
            <a:r>
              <a:rPr lang="en-US" sz="1600" u="sng">
                <a:solidFill>
                  <a:srgbClr val="0000FF"/>
                </a:solidFill>
                <a:hlinkClick r:id="rId3">
                  <a:extLst>
                    <a:ext uri="{A12FA001-AC4F-418D-AE19-62706E023703}">
                      <ahyp:hlinkClr xmlns:ahyp="http://schemas.microsoft.com/office/drawing/2018/hyperlinkcolor" val="tx"/>
                    </a:ext>
                  </a:extLst>
                </a:hlinkClick>
              </a:rPr>
              <a:t>Multiple Award Schedule Startup Springboard</a:t>
            </a:r>
            <a:endParaRPr sz="1600">
              <a:solidFill>
                <a:srgbClr val="0000FF"/>
              </a:solidFill>
            </a:endParaRPr>
          </a:p>
        </p:txBody>
      </p:sp>
      <p:sp>
        <p:nvSpPr>
          <p:cNvPr id="376" name="Google Shape;376;p47"/>
          <p:cNvSpPr txBox="1">
            <a:spLocks noGrp="1"/>
          </p:cNvSpPr>
          <p:nvPr>
            <p:ph type="body" idx="3"/>
          </p:nvPr>
        </p:nvSpPr>
        <p:spPr>
          <a:xfrm>
            <a:off x="4656225" y="787350"/>
            <a:ext cx="4041900" cy="439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400"/>
              <a:buNone/>
            </a:pPr>
            <a:r>
              <a:rPr lang="en-US"/>
              <a:t>FASt Lane</a:t>
            </a:r>
            <a:endParaRPr/>
          </a:p>
        </p:txBody>
      </p:sp>
      <p:sp>
        <p:nvSpPr>
          <p:cNvPr id="377" name="Google Shape;377;p47"/>
          <p:cNvSpPr txBox="1">
            <a:spLocks noGrp="1"/>
          </p:cNvSpPr>
          <p:nvPr>
            <p:ph type="body" idx="4"/>
          </p:nvPr>
        </p:nvSpPr>
        <p:spPr>
          <a:xfrm>
            <a:off x="4564975" y="1142900"/>
            <a:ext cx="4462800" cy="32958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sz="1800"/>
              <a:t>With FASt Lane, eligible vendors get shorter processing times for contract actions that directly support federal customer agency requirements, and agencies get fast access to emerging technologies and innovative offerings.</a:t>
            </a:r>
            <a:endParaRPr sz="1800"/>
          </a:p>
          <a:p>
            <a:pPr marL="457200" lvl="0" indent="-342900" algn="l" rtl="0">
              <a:spcBef>
                <a:spcPts val="1000"/>
              </a:spcBef>
              <a:spcAft>
                <a:spcPts val="0"/>
              </a:spcAft>
              <a:buSzPts val="1800"/>
              <a:buChar char="•"/>
            </a:pPr>
            <a:r>
              <a:rPr lang="en-US" sz="1800"/>
              <a:t>New offers are awarded in 45 days </a:t>
            </a:r>
            <a:endParaRPr sz="1800"/>
          </a:p>
          <a:p>
            <a:pPr marL="457200" lvl="0" indent="-342900" algn="l" rtl="0">
              <a:spcBef>
                <a:spcPts val="1000"/>
              </a:spcBef>
              <a:spcAft>
                <a:spcPts val="0"/>
              </a:spcAft>
              <a:buSzPts val="1800"/>
              <a:buChar char="•"/>
            </a:pPr>
            <a:r>
              <a:rPr lang="en-US" sz="1800" u="sng">
                <a:solidFill>
                  <a:srgbClr val="0000FF"/>
                </a:solidFill>
                <a:hlinkClick r:id="rId4">
                  <a:extLst>
                    <a:ext uri="{A12FA001-AC4F-418D-AE19-62706E023703}">
                      <ahyp:hlinkClr xmlns:ahyp="http://schemas.microsoft.com/office/drawing/2018/hyperlinkcolor" val="tx"/>
                    </a:ext>
                  </a:extLst>
                </a:hlinkClick>
              </a:rPr>
              <a:t>FASt Lane: Making It Easier</a:t>
            </a:r>
            <a:endParaRPr sz="1800">
              <a:solidFill>
                <a:srgbClr val="0000FF"/>
              </a:solidFill>
            </a:endParaRPr>
          </a:p>
          <a:p>
            <a:pPr marL="0" lvl="0" indent="0" algn="l" rtl="0">
              <a:spcBef>
                <a:spcPts val="1000"/>
              </a:spcBef>
              <a:spcAft>
                <a:spcPts val="0"/>
              </a:spcAft>
              <a:buSzPts val="2000"/>
              <a:buNone/>
            </a:pPr>
            <a:endParaRPr sz="1800"/>
          </a:p>
          <a:p>
            <a:pPr marL="342900" lvl="0" indent="-190500" algn="l" rtl="0">
              <a:spcBef>
                <a:spcPts val="1000"/>
              </a:spcBef>
              <a:spcAft>
                <a:spcPts val="1000"/>
              </a:spcAft>
              <a:buSzPts val="2400"/>
              <a:buNone/>
            </a:pPr>
            <a:endParaRPr sz="1800"/>
          </a:p>
        </p:txBody>
      </p:sp>
      <p:sp>
        <p:nvSpPr>
          <p:cNvPr id="378" name="Google Shape;378;p47"/>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sp>
        <p:nvSpPr>
          <p:cNvPr id="379" name="Google Shape;379;p47"/>
          <p:cNvSpPr txBox="1">
            <a:spLocks noGrp="1"/>
          </p:cNvSpPr>
          <p:nvPr>
            <p:ph type="body" idx="3"/>
          </p:nvPr>
        </p:nvSpPr>
        <p:spPr>
          <a:xfrm>
            <a:off x="325550" y="787350"/>
            <a:ext cx="4041900" cy="439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400"/>
              <a:buNone/>
            </a:pPr>
            <a:r>
              <a:rPr lang="en-US"/>
              <a:t>Startup Springboard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8"/>
          <p:cNvSpPr txBox="1">
            <a:spLocks noGrp="1"/>
          </p:cNvSpPr>
          <p:nvPr>
            <p:ph type="title"/>
          </p:nvPr>
        </p:nvSpPr>
        <p:spPr>
          <a:xfrm>
            <a:off x="457200" y="271463"/>
            <a:ext cx="77691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 Section 889</a:t>
            </a:r>
            <a:endParaRPr sz="3200">
              <a:solidFill>
                <a:srgbClr val="2962A5"/>
              </a:solidFill>
            </a:endParaRPr>
          </a:p>
        </p:txBody>
      </p:sp>
      <p:sp>
        <p:nvSpPr>
          <p:cNvPr id="385" name="Google Shape;385;p48"/>
          <p:cNvSpPr txBox="1">
            <a:spLocks noGrp="1"/>
          </p:cNvSpPr>
          <p:nvPr>
            <p:ph type="body" idx="1"/>
          </p:nvPr>
        </p:nvSpPr>
        <p:spPr>
          <a:xfrm>
            <a:off x="628613" y="1107838"/>
            <a:ext cx="7769100" cy="2776500"/>
          </a:xfrm>
          <a:prstGeom prst="rect">
            <a:avLst/>
          </a:prstGeom>
          <a:noFill/>
          <a:ln>
            <a:noFill/>
          </a:ln>
        </p:spPr>
        <p:txBody>
          <a:bodyPr spcFirstLastPara="1" wrap="square" lIns="91425" tIns="45700" rIns="91425" bIns="45700" anchor="t" anchorCtr="0">
            <a:noAutofit/>
          </a:bodyPr>
          <a:lstStyle/>
          <a:p>
            <a:pPr marL="342900" lvl="0" indent="-336550" algn="l" rtl="0">
              <a:spcBef>
                <a:spcPts val="0"/>
              </a:spcBef>
              <a:spcAft>
                <a:spcPts val="0"/>
              </a:spcAft>
              <a:buSzPts val="1900"/>
              <a:buChar char="•"/>
            </a:pPr>
            <a:r>
              <a:rPr lang="en-US" sz="1900"/>
              <a:t>What is Section 889?</a:t>
            </a:r>
            <a:endParaRPr sz="1900"/>
          </a:p>
          <a:p>
            <a:pPr marL="914400" lvl="1" indent="-349250" algn="l" rtl="0">
              <a:spcBef>
                <a:spcPts val="1000"/>
              </a:spcBef>
              <a:spcAft>
                <a:spcPts val="0"/>
              </a:spcAft>
              <a:buSzPts val="1900"/>
              <a:buChar char="–"/>
            </a:pPr>
            <a:r>
              <a:rPr lang="en-US" sz="1900"/>
              <a:t>Section 889 ("Prohibition on Certain Telecommunications and Video Surveillance Services or Equipment")is part of the Fiscal Year 2019 National Defense Authorization Act (NDAA). There are two prohibitions in the legislation, Part A and Part B.</a:t>
            </a:r>
            <a:endParaRPr sz="1900"/>
          </a:p>
          <a:p>
            <a:pPr marL="342900" lvl="0" indent="-336550" algn="l" rtl="0">
              <a:spcBef>
                <a:spcPts val="1000"/>
              </a:spcBef>
              <a:spcAft>
                <a:spcPts val="0"/>
              </a:spcAft>
              <a:buSzPts val="1900"/>
              <a:buChar char="•"/>
            </a:pPr>
            <a:r>
              <a:rPr lang="en-US" sz="1900"/>
              <a:t>Why do you need to know about Section 889?</a:t>
            </a:r>
            <a:endParaRPr sz="1900"/>
          </a:p>
          <a:p>
            <a:pPr marL="914400" lvl="1" indent="-349250" algn="l" rtl="0">
              <a:spcBef>
                <a:spcPts val="1000"/>
              </a:spcBef>
              <a:spcAft>
                <a:spcPts val="0"/>
              </a:spcAft>
              <a:buSzPts val="1900"/>
              <a:buChar char="–"/>
            </a:pPr>
            <a:r>
              <a:rPr lang="en-US" sz="1900"/>
              <a:t>All GSA contractors are required to comply with section 889. </a:t>
            </a:r>
            <a:endParaRPr sz="1900"/>
          </a:p>
          <a:p>
            <a:pPr marL="914400" lvl="1" indent="-349250" algn="l" rtl="0">
              <a:spcBef>
                <a:spcPts val="1000"/>
              </a:spcBef>
              <a:spcAft>
                <a:spcPts val="0"/>
              </a:spcAft>
              <a:buSzPts val="1900"/>
              <a:buChar char="–"/>
            </a:pPr>
            <a:r>
              <a:rPr lang="en-US" sz="1900"/>
              <a:t>Required contract clauses are included in the MAS contract. </a:t>
            </a:r>
            <a:endParaRPr sz="1900"/>
          </a:p>
          <a:p>
            <a:pPr marL="342900" lvl="0" indent="-349250" algn="l" rtl="0">
              <a:spcBef>
                <a:spcPts val="1000"/>
              </a:spcBef>
              <a:spcAft>
                <a:spcPts val="0"/>
              </a:spcAft>
              <a:buSzPts val="1900"/>
              <a:buChar char="•"/>
            </a:pPr>
            <a:r>
              <a:rPr lang="en-US" sz="1900" u="sng">
                <a:solidFill>
                  <a:srgbClr val="0000FF"/>
                </a:solidFill>
                <a:hlinkClick r:id="rId3">
                  <a:extLst>
                    <a:ext uri="{A12FA001-AC4F-418D-AE19-62706E023703}">
                      <ahyp:hlinkClr xmlns:ahyp="http://schemas.microsoft.com/office/drawing/2018/hyperlinkcolor" val="tx"/>
                    </a:ext>
                  </a:extLst>
                </a:hlinkClick>
              </a:rPr>
              <a:t>Information: Section 889</a:t>
            </a:r>
            <a:endParaRPr sz="1900">
              <a:solidFill>
                <a:srgbClr val="0000FF"/>
              </a:solidFill>
            </a:endParaRPr>
          </a:p>
          <a:p>
            <a:pPr marL="342900" lvl="0" indent="-190500" algn="l" rtl="0">
              <a:spcBef>
                <a:spcPts val="1000"/>
              </a:spcBef>
              <a:spcAft>
                <a:spcPts val="1000"/>
              </a:spcAft>
              <a:buSzPts val="2400"/>
              <a:buNone/>
            </a:pPr>
            <a:endParaRPr sz="1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9"/>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Submit Offer</a:t>
            </a:r>
            <a:endParaRPr sz="3200">
              <a:solidFill>
                <a:srgbClr val="2962A5"/>
              </a:solidFill>
            </a:endParaRPr>
          </a:p>
        </p:txBody>
      </p:sp>
      <p:sp>
        <p:nvSpPr>
          <p:cNvPr id="391" name="Google Shape;391;p49"/>
          <p:cNvSpPr txBox="1">
            <a:spLocks noGrp="1"/>
          </p:cNvSpPr>
          <p:nvPr>
            <p:ph type="body" idx="1"/>
          </p:nvPr>
        </p:nvSpPr>
        <p:spPr>
          <a:xfrm>
            <a:off x="548088" y="1126338"/>
            <a:ext cx="7769100" cy="2890800"/>
          </a:xfrm>
          <a:prstGeom prst="rect">
            <a:avLst/>
          </a:prstGeom>
          <a:noFill/>
          <a:ln>
            <a:noFill/>
          </a:ln>
        </p:spPr>
        <p:txBody>
          <a:bodyPr spcFirstLastPara="1" wrap="square" lIns="91425" tIns="45700" rIns="91425" bIns="45700" anchor="t" anchorCtr="0">
            <a:noAutofit/>
          </a:bodyPr>
          <a:lstStyle/>
          <a:p>
            <a:pPr marL="457200" lvl="0" indent="-355600" algn="l" rtl="0">
              <a:spcBef>
                <a:spcPts val="0"/>
              </a:spcBef>
              <a:spcAft>
                <a:spcPts val="0"/>
              </a:spcAft>
              <a:buSzPts val="2000"/>
              <a:buChar char="•"/>
            </a:pPr>
            <a:r>
              <a:rPr lang="en-US"/>
              <a:t>Once submitted, your offer will be assigned to one of our contracting  representatives for review. </a:t>
            </a:r>
            <a:endParaRPr/>
          </a:p>
          <a:p>
            <a:pPr marL="0" lvl="0" indent="0" algn="l" rtl="0">
              <a:spcBef>
                <a:spcPts val="480"/>
              </a:spcBef>
              <a:spcAft>
                <a:spcPts val="0"/>
              </a:spcAft>
              <a:buSzPts val="2400"/>
              <a:buNone/>
            </a:pPr>
            <a:endParaRPr/>
          </a:p>
          <a:p>
            <a:pPr marL="457200" lvl="0" indent="-355600" algn="l" rtl="0">
              <a:spcBef>
                <a:spcPts val="480"/>
              </a:spcBef>
              <a:spcAft>
                <a:spcPts val="0"/>
              </a:spcAft>
              <a:buSzPts val="2000"/>
              <a:buChar char="•"/>
            </a:pPr>
            <a:r>
              <a:rPr lang="en-US"/>
              <a:t>Work directly with this contracting  representative.</a:t>
            </a:r>
            <a:endParaRPr/>
          </a:p>
          <a:p>
            <a:pPr marL="457200" lvl="0" indent="0" algn="l" rtl="0">
              <a:spcBef>
                <a:spcPts val="480"/>
              </a:spcBef>
              <a:spcAft>
                <a:spcPts val="0"/>
              </a:spcAft>
              <a:buNone/>
            </a:pPr>
            <a:endParaRPr/>
          </a:p>
          <a:p>
            <a:pPr marL="457200" lvl="0" indent="-355600" algn="l" rtl="0">
              <a:spcBef>
                <a:spcPts val="480"/>
              </a:spcBef>
              <a:spcAft>
                <a:spcPts val="0"/>
              </a:spcAft>
              <a:buSzPts val="2000"/>
              <a:buChar char="•"/>
            </a:pPr>
            <a:r>
              <a:rPr lang="en-US"/>
              <a:t>Once your MAS contract is awarded you are able to market and sell your products and services to a vast array of federal, state, and local agency buyers.</a:t>
            </a:r>
            <a:endParaRPr/>
          </a:p>
          <a:p>
            <a:pPr marL="342900" lvl="0" indent="-190500" algn="l" rtl="0">
              <a:spcBef>
                <a:spcPts val="480"/>
              </a:spcBef>
              <a:spcAft>
                <a:spcPts val="0"/>
              </a:spcAft>
              <a:buSzPts val="2400"/>
              <a:buNone/>
            </a:pPr>
            <a:endParaRPr/>
          </a:p>
          <a:p>
            <a:pPr marL="342900" lvl="0" indent="-190500" algn="l" rtl="0">
              <a:spcBef>
                <a:spcPts val="480"/>
              </a:spcBef>
              <a:spcAft>
                <a:spcPts val="0"/>
              </a:spcAft>
              <a:buSzPts val="2400"/>
              <a:buNone/>
            </a:pPr>
            <a:endParaRPr/>
          </a:p>
          <a:p>
            <a:pPr marL="342900" lvl="0" indent="-190500" algn="l" rtl="0">
              <a:spcBef>
                <a:spcPts val="480"/>
              </a:spcBef>
              <a:spcAft>
                <a:spcPts val="0"/>
              </a:spcAft>
              <a:buSzPts val="2400"/>
              <a:buNone/>
            </a:pPr>
            <a:endParaRPr/>
          </a:p>
          <a:p>
            <a:pPr marL="342900" lvl="0" indent="-190500" algn="l" rtl="0">
              <a:spcBef>
                <a:spcPts val="480"/>
              </a:spcBef>
              <a:spcAft>
                <a:spcPts val="0"/>
              </a:spcAft>
              <a:buSzPts val="2400"/>
              <a:buNone/>
            </a:pPr>
            <a:endParaRPr/>
          </a:p>
          <a:p>
            <a:pPr marL="342900" lvl="0" indent="-190500" algn="l" rtl="0">
              <a:spcBef>
                <a:spcPts val="480"/>
              </a:spcBef>
              <a:spcAft>
                <a:spcPts val="0"/>
              </a:spcAft>
              <a:buSzPts val="2400"/>
              <a:buNone/>
            </a:pPr>
            <a:endParaRPr/>
          </a:p>
          <a:p>
            <a:pPr marL="342900" lvl="0" indent="-190500" algn="l" rtl="0">
              <a:spcBef>
                <a:spcPts val="480"/>
              </a:spcBef>
              <a:spcAft>
                <a:spcPts val="0"/>
              </a:spcAft>
              <a:buSzPts val="24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0"/>
          <p:cNvSpPr txBox="1">
            <a:spLocks noGrp="1"/>
          </p:cNvSpPr>
          <p:nvPr>
            <p:ph type="title"/>
          </p:nvPr>
        </p:nvSpPr>
        <p:spPr>
          <a:xfrm>
            <a:off x="386450" y="345863"/>
            <a:ext cx="7769100" cy="1077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Need Help Preparing Your Offer?</a:t>
            </a:r>
            <a:br>
              <a:rPr lang="en-US" sz="3200">
                <a:solidFill>
                  <a:srgbClr val="2962A5"/>
                </a:solidFill>
              </a:rPr>
            </a:br>
            <a:endParaRPr sz="3200">
              <a:solidFill>
                <a:srgbClr val="2962A5"/>
              </a:solidFill>
            </a:endParaRPr>
          </a:p>
        </p:txBody>
      </p:sp>
      <p:sp>
        <p:nvSpPr>
          <p:cNvPr id="397" name="Google Shape;397;p50"/>
          <p:cNvSpPr txBox="1">
            <a:spLocks noGrp="1"/>
          </p:cNvSpPr>
          <p:nvPr>
            <p:ph type="body" idx="1"/>
          </p:nvPr>
        </p:nvSpPr>
        <p:spPr>
          <a:xfrm>
            <a:off x="457200" y="895350"/>
            <a:ext cx="8229600" cy="3394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sz="2800"/>
              <a:t> </a:t>
            </a:r>
            <a:endParaRPr sz="2800"/>
          </a:p>
          <a:p>
            <a:pPr marL="0" lvl="0" indent="0" algn="ctr" rtl="0">
              <a:spcBef>
                <a:spcPts val="480"/>
              </a:spcBef>
              <a:spcAft>
                <a:spcPts val="0"/>
              </a:spcAft>
              <a:buSzPts val="2400"/>
              <a:buNone/>
            </a:pPr>
            <a:endParaRPr sz="2800"/>
          </a:p>
          <a:p>
            <a:pPr marL="0" lvl="0" indent="0" algn="ctr" rtl="0">
              <a:spcBef>
                <a:spcPts val="560"/>
              </a:spcBef>
              <a:spcAft>
                <a:spcPts val="0"/>
              </a:spcAft>
              <a:buSzPts val="2800"/>
              <a:buNone/>
            </a:pPr>
            <a:r>
              <a:rPr lang="en-US" sz="2800"/>
              <a:t>You will have access to a Contracting Officer / Contract Specialist that will answer your specific questions and walk you through the process.</a:t>
            </a:r>
            <a:endParaRPr sz="2800"/>
          </a:p>
          <a:p>
            <a:pPr marL="342900" lvl="0" indent="-190500" algn="ctr" rtl="0">
              <a:spcBef>
                <a:spcPts val="480"/>
              </a:spcBef>
              <a:spcAft>
                <a:spcPts val="0"/>
              </a:spcAft>
              <a:buSzPts val="2400"/>
              <a:buNone/>
            </a:pPr>
            <a:endParaRPr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txBox="1">
            <a:spLocks noGrp="1"/>
          </p:cNvSpPr>
          <p:nvPr>
            <p:ph type="title"/>
          </p:nvPr>
        </p:nvSpPr>
        <p:spPr>
          <a:xfrm>
            <a:off x="531813" y="136725"/>
            <a:ext cx="77691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Need More Information? </a:t>
            </a:r>
            <a:endParaRPr sz="3200">
              <a:solidFill>
                <a:srgbClr val="2962A5"/>
              </a:solidFill>
            </a:endParaRPr>
          </a:p>
        </p:txBody>
      </p:sp>
      <p:sp>
        <p:nvSpPr>
          <p:cNvPr id="403" name="Google Shape;403;p51"/>
          <p:cNvSpPr txBox="1">
            <a:spLocks noGrp="1"/>
          </p:cNvSpPr>
          <p:nvPr>
            <p:ph type="body" idx="1"/>
          </p:nvPr>
        </p:nvSpPr>
        <p:spPr>
          <a:xfrm>
            <a:off x="687438" y="916541"/>
            <a:ext cx="77691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None/>
            </a:pPr>
            <a:r>
              <a:rPr lang="en-US" sz="2000" u="sng"/>
              <a:t>eOffer/eMod Helpdesk </a:t>
            </a:r>
            <a:endParaRPr u="sng"/>
          </a:p>
          <a:p>
            <a:pPr marL="342900" lvl="0" indent="-342900" algn="l" rtl="0">
              <a:spcBef>
                <a:spcPts val="400"/>
              </a:spcBef>
              <a:spcAft>
                <a:spcPts val="0"/>
              </a:spcAft>
              <a:buSzPts val="2000"/>
              <a:buChar char="•"/>
            </a:pPr>
            <a:r>
              <a:rPr lang="en-US" sz="2000"/>
              <a:t>Phone: 866-472-9114 </a:t>
            </a:r>
            <a:endParaRPr/>
          </a:p>
          <a:p>
            <a:pPr marL="342900" lvl="0" indent="-342900" algn="l" rtl="0">
              <a:spcBef>
                <a:spcPts val="400"/>
              </a:spcBef>
              <a:spcAft>
                <a:spcPts val="0"/>
              </a:spcAft>
              <a:buSzPts val="2000"/>
              <a:buChar char="•"/>
            </a:pPr>
            <a:r>
              <a:rPr lang="en-US" sz="2000"/>
              <a:t>Email: eoffer@gsa.gov</a:t>
            </a:r>
            <a:endParaRPr/>
          </a:p>
          <a:p>
            <a:pPr marL="342900" lvl="0" indent="-342900" algn="l" rtl="0">
              <a:spcBef>
                <a:spcPts val="400"/>
              </a:spcBef>
              <a:spcAft>
                <a:spcPts val="0"/>
              </a:spcAft>
              <a:buSzPts val="2000"/>
              <a:buChar char="•"/>
            </a:pPr>
            <a:r>
              <a:rPr lang="en-US" sz="2000"/>
              <a:t>ITCSC@GSA.gov</a:t>
            </a:r>
            <a:endParaRPr/>
          </a:p>
          <a:p>
            <a:pPr marL="0" lvl="0" indent="0" algn="l" rtl="0">
              <a:spcBef>
                <a:spcPts val="400"/>
              </a:spcBef>
              <a:spcAft>
                <a:spcPts val="0"/>
              </a:spcAft>
              <a:buSzPts val="2000"/>
              <a:buNone/>
            </a:pPr>
            <a:endParaRPr u="sng"/>
          </a:p>
          <a:p>
            <a:pPr marL="0" lvl="0" indent="0" algn="l" rtl="0">
              <a:spcBef>
                <a:spcPts val="400"/>
              </a:spcBef>
              <a:spcAft>
                <a:spcPts val="0"/>
              </a:spcAft>
              <a:buSzPts val="2000"/>
              <a:buNone/>
            </a:pPr>
            <a:r>
              <a:rPr lang="en-US" sz="2000" u="sng"/>
              <a:t>GSA Vendor Support Center</a:t>
            </a:r>
            <a:endParaRPr u="sng"/>
          </a:p>
          <a:p>
            <a:pPr marL="342900" lvl="0" indent="-342900" algn="l" rtl="0">
              <a:spcBef>
                <a:spcPts val="400"/>
              </a:spcBef>
              <a:spcAft>
                <a:spcPts val="0"/>
              </a:spcAft>
              <a:buSzPts val="2000"/>
              <a:buChar char="•"/>
            </a:pPr>
            <a:r>
              <a:rPr lang="en-US" sz="2000"/>
              <a:t>Phone: 877-495-4849</a:t>
            </a:r>
            <a:endParaRPr/>
          </a:p>
          <a:p>
            <a:pPr marL="342900" lvl="0" indent="-342900" algn="l" rtl="0">
              <a:spcBef>
                <a:spcPts val="400"/>
              </a:spcBef>
              <a:spcAft>
                <a:spcPts val="0"/>
              </a:spcAft>
              <a:buSzPts val="2000"/>
              <a:buChar char="•"/>
            </a:pPr>
            <a:r>
              <a:rPr lang="en-US" sz="2000"/>
              <a:t>Visit our MAS- IT </a:t>
            </a:r>
            <a:endParaRPr/>
          </a:p>
          <a:p>
            <a:pPr marL="914400" lvl="1" indent="-355600" algn="l" rtl="0">
              <a:spcBef>
                <a:spcPts val="400"/>
              </a:spcBef>
              <a:spcAft>
                <a:spcPts val="0"/>
              </a:spcAft>
              <a:buClr>
                <a:srgbClr val="0000FF"/>
              </a:buClr>
              <a:buSzPts val="2000"/>
              <a:buChar char="–"/>
            </a:pPr>
            <a:r>
              <a:rPr lang="en-US" sz="1800" u="sng">
                <a:solidFill>
                  <a:srgbClr val="0000FF"/>
                </a:solidFill>
                <a:hlinkClick r:id="rId3">
                  <a:extLst>
                    <a:ext uri="{A12FA001-AC4F-418D-AE19-62706E023703}">
                      <ahyp:hlinkClr xmlns:ahyp="http://schemas.microsoft.com/office/drawing/2018/hyperlinkcolor" val="tx"/>
                    </a:ext>
                  </a:extLst>
                </a:hlinkClick>
              </a:rPr>
              <a:t>How to Get a Contract</a:t>
            </a:r>
            <a:endParaRPr>
              <a:solidFill>
                <a:srgbClr val="0000FF"/>
              </a:solidFill>
            </a:endParaRPr>
          </a:p>
          <a:p>
            <a:pPr marL="914400" lvl="1" indent="-355600" algn="l" rtl="0">
              <a:spcBef>
                <a:spcPts val="400"/>
              </a:spcBef>
              <a:spcAft>
                <a:spcPts val="0"/>
              </a:spcAft>
              <a:buClr>
                <a:srgbClr val="0000FF"/>
              </a:buClr>
              <a:buSzPts val="2000"/>
              <a:buChar char="–"/>
            </a:pPr>
            <a:r>
              <a:rPr lang="en-US" sz="1800" u="sng">
                <a:solidFill>
                  <a:srgbClr val="0000FF"/>
                </a:solidFill>
                <a:hlinkClick r:id="rId4">
                  <a:extLst>
                    <a:ext uri="{A12FA001-AC4F-418D-AE19-62706E023703}">
                      <ahyp:hlinkClr xmlns:ahyp="http://schemas.microsoft.com/office/drawing/2018/hyperlinkcolor" val="tx"/>
                    </a:ext>
                  </a:extLst>
                </a:hlinkClick>
              </a:rPr>
              <a:t>Get Ready</a:t>
            </a:r>
            <a:endParaRPr sz="1800" u="sng">
              <a:solidFill>
                <a:srgbClr val="0000FF"/>
              </a:solidFill>
            </a:endParaRPr>
          </a:p>
          <a:p>
            <a:pPr marL="457200" lvl="0" indent="0" algn="l" rtl="0">
              <a:spcBef>
                <a:spcPts val="480"/>
              </a:spcBef>
              <a:spcAft>
                <a:spcPts val="0"/>
              </a:spcAft>
              <a:buNone/>
            </a:pPr>
            <a:endParaRPr/>
          </a:p>
          <a:p>
            <a:pPr marL="342900" lvl="0" indent="-215900" algn="l" rtl="0">
              <a:spcBef>
                <a:spcPts val="400"/>
              </a:spcBef>
              <a:spcAft>
                <a:spcPts val="0"/>
              </a:spcAft>
              <a:buSzPts val="2000"/>
              <a:buNone/>
            </a:pPr>
            <a:endParaRPr sz="2000"/>
          </a:p>
          <a:p>
            <a:pPr marL="342900" lvl="0" indent="-190500" algn="l" rtl="0">
              <a:spcBef>
                <a:spcPts val="480"/>
              </a:spcBef>
              <a:spcAft>
                <a:spcPts val="0"/>
              </a:spcAft>
              <a:buSzPts val="2400"/>
              <a:buNone/>
            </a:pPr>
            <a:endParaRPr/>
          </a:p>
        </p:txBody>
      </p:sp>
      <p:pic>
        <p:nvPicPr>
          <p:cNvPr id="404" name="Google Shape;404;p5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504650" y="860775"/>
            <a:ext cx="4565424" cy="3712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2"/>
          <p:cNvSpPr txBox="1">
            <a:spLocks noGrp="1"/>
          </p:cNvSpPr>
          <p:nvPr>
            <p:ph type="title"/>
          </p:nvPr>
        </p:nvSpPr>
        <p:spPr>
          <a:xfrm>
            <a:off x="457200" y="2100263"/>
            <a:ext cx="77691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	Questions?</a:t>
            </a:r>
            <a:endParaRPr sz="3200">
              <a:solidFill>
                <a:srgbClr val="2962A5"/>
              </a:solidFill>
            </a:endParaRPr>
          </a:p>
        </p:txBody>
      </p:sp>
      <p:sp>
        <p:nvSpPr>
          <p:cNvPr id="410" name="Google Shape;410;p52"/>
          <p:cNvSpPr txBox="1">
            <a:spLocks noGrp="1"/>
          </p:cNvSpPr>
          <p:nvPr>
            <p:ph type="sldNum" idx="12"/>
          </p:nvPr>
        </p:nvSpPr>
        <p:spPr>
          <a:xfrm>
            <a:off x="6400800" y="4661297"/>
            <a:ext cx="1828800" cy="321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r>
              <a:rPr lang="en-US" sz="1200" b="0">
                <a:solidFill>
                  <a:schemeClr val="lt1"/>
                </a:solidFill>
              </a:rPr>
              <a:t>2</a:t>
            </a:r>
            <a:endParaRPr sz="1200" b="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457200" y="2059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dirty="0">
                <a:solidFill>
                  <a:srgbClr val="2962A5"/>
                </a:solidFill>
              </a:rPr>
              <a:t>Why Get a MAS Contract? (Cont.)</a:t>
            </a:r>
            <a:endParaRPr sz="3200" dirty="0">
              <a:solidFill>
                <a:srgbClr val="2962A5"/>
              </a:solidFill>
            </a:endParaRPr>
          </a:p>
        </p:txBody>
      </p:sp>
      <p:sp>
        <p:nvSpPr>
          <p:cNvPr id="97" name="Google Shape;97;p18"/>
          <p:cNvSpPr txBox="1">
            <a:spLocks noGrp="1"/>
          </p:cNvSpPr>
          <p:nvPr>
            <p:ph type="body" idx="1"/>
          </p:nvPr>
        </p:nvSpPr>
        <p:spPr>
          <a:xfrm>
            <a:off x="687438" y="1097688"/>
            <a:ext cx="7769100" cy="2948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000"/>
              <a:buChar char="•"/>
            </a:pPr>
            <a:r>
              <a:rPr lang="en-US" sz="2000">
                <a:solidFill>
                  <a:schemeClr val="dk1"/>
                </a:solidFill>
              </a:rPr>
              <a:t>EVERGREEN Contracts (Base plus 3 potential options = 20 years).</a:t>
            </a:r>
            <a:endParaRPr/>
          </a:p>
          <a:p>
            <a:pPr marL="342900" lvl="0" indent="-342900" algn="l" rtl="0">
              <a:spcBef>
                <a:spcPts val="1000"/>
              </a:spcBef>
              <a:spcAft>
                <a:spcPts val="0"/>
              </a:spcAft>
              <a:buSzPts val="2000"/>
              <a:buChar char="•"/>
            </a:pPr>
            <a:r>
              <a:rPr lang="en-US" sz="2000">
                <a:solidFill>
                  <a:schemeClr val="dk1"/>
                </a:solidFill>
              </a:rPr>
              <a:t>More than $15 billion in annual sales</a:t>
            </a:r>
            <a:endParaRPr/>
          </a:p>
          <a:p>
            <a:pPr marL="342900" lvl="0" indent="-342900" algn="l" rtl="0">
              <a:spcBef>
                <a:spcPts val="1000"/>
              </a:spcBef>
              <a:spcAft>
                <a:spcPts val="0"/>
              </a:spcAft>
              <a:buSzPts val="2000"/>
              <a:buChar char="•"/>
            </a:pPr>
            <a:r>
              <a:rPr lang="en-US" sz="2000">
                <a:solidFill>
                  <a:schemeClr val="dk1"/>
                </a:solidFill>
              </a:rPr>
              <a:t>More than 38% of sales to small business $5.6 B</a:t>
            </a:r>
            <a:endParaRPr/>
          </a:p>
          <a:p>
            <a:pPr marL="342900" lvl="0" indent="-342900" algn="l" rtl="0">
              <a:spcBef>
                <a:spcPts val="1000"/>
              </a:spcBef>
              <a:spcAft>
                <a:spcPts val="0"/>
              </a:spcAft>
              <a:buSzPts val="2000"/>
              <a:buChar char="•"/>
            </a:pPr>
            <a:r>
              <a:rPr lang="en-US" sz="2000">
                <a:solidFill>
                  <a:schemeClr val="dk1"/>
                </a:solidFill>
              </a:rPr>
              <a:t>Significant growth in State &amp; Local Government sales</a:t>
            </a:r>
            <a:endParaRPr/>
          </a:p>
          <a:p>
            <a:pPr marL="342900" lvl="0" indent="-342900" algn="l" rtl="0">
              <a:spcBef>
                <a:spcPts val="1000"/>
              </a:spcBef>
              <a:spcAft>
                <a:spcPts val="0"/>
              </a:spcAft>
              <a:buSzPts val="2000"/>
              <a:buChar char="•"/>
            </a:pPr>
            <a:r>
              <a:rPr lang="en-US" sz="2000">
                <a:solidFill>
                  <a:schemeClr val="dk1"/>
                </a:solidFill>
              </a:rPr>
              <a:t>Over 4700 MAS IT schedule contracts</a:t>
            </a:r>
            <a:endParaRPr/>
          </a:p>
          <a:p>
            <a:pPr marL="342900" lvl="0" indent="-342900" algn="l" rtl="0">
              <a:spcBef>
                <a:spcPts val="1000"/>
              </a:spcBef>
              <a:spcAft>
                <a:spcPts val="0"/>
              </a:spcAft>
              <a:buSzPts val="2000"/>
              <a:buChar char="•"/>
            </a:pPr>
            <a:r>
              <a:rPr lang="en-US" sz="2000">
                <a:solidFill>
                  <a:schemeClr val="dk1"/>
                </a:solidFill>
              </a:rPr>
              <a:t>Est. 86% of all contracts held by Small Businesses</a:t>
            </a:r>
            <a:endParaRPr/>
          </a:p>
          <a:p>
            <a:pPr marL="342900" lvl="0" indent="-190500" algn="l" rtl="0">
              <a:spcBef>
                <a:spcPts val="1000"/>
              </a:spcBef>
              <a:spcAft>
                <a:spcPts val="1000"/>
              </a:spcAft>
              <a:buSzPts val="24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aphicFrame>
        <p:nvGraphicFramePr>
          <p:cNvPr id="103" name="Google Shape;103;p19"/>
          <p:cNvGraphicFramePr/>
          <p:nvPr/>
        </p:nvGraphicFramePr>
        <p:xfrm>
          <a:off x="713000" y="838238"/>
          <a:ext cx="7718000" cy="3382875"/>
        </p:xfrm>
        <a:graphic>
          <a:graphicData uri="http://schemas.openxmlformats.org/drawingml/2006/table">
            <a:tbl>
              <a:tblPr firstRow="1" bandRow="1">
                <a:gradFill>
                  <a:gsLst>
                    <a:gs pos="0">
                      <a:srgbClr val="2D5C97"/>
                    </a:gs>
                    <a:gs pos="80000">
                      <a:srgbClr val="3C7AC5"/>
                    </a:gs>
                    <a:gs pos="100000">
                      <a:srgbClr val="397BC9"/>
                    </a:gs>
                  </a:gsLst>
                  <a:lin ang="16200038" scaled="0"/>
                </a:gradFill>
                <a:tableStyleId>{814965F8-E5BF-4906-BA58-027D48595B6E}</a:tableStyleId>
              </a:tblPr>
              <a:tblGrid>
                <a:gridCol w="1929500">
                  <a:extLst>
                    <a:ext uri="{9D8B030D-6E8A-4147-A177-3AD203B41FA5}">
                      <a16:colId xmlns:a16="http://schemas.microsoft.com/office/drawing/2014/main" val="20000"/>
                    </a:ext>
                  </a:extLst>
                </a:gridCol>
                <a:gridCol w="1929500">
                  <a:extLst>
                    <a:ext uri="{9D8B030D-6E8A-4147-A177-3AD203B41FA5}">
                      <a16:colId xmlns:a16="http://schemas.microsoft.com/office/drawing/2014/main" val="20001"/>
                    </a:ext>
                  </a:extLst>
                </a:gridCol>
                <a:gridCol w="1929500">
                  <a:extLst>
                    <a:ext uri="{9D8B030D-6E8A-4147-A177-3AD203B41FA5}">
                      <a16:colId xmlns:a16="http://schemas.microsoft.com/office/drawing/2014/main" val="20002"/>
                    </a:ext>
                  </a:extLst>
                </a:gridCol>
                <a:gridCol w="1929500">
                  <a:extLst>
                    <a:ext uri="{9D8B030D-6E8A-4147-A177-3AD203B41FA5}">
                      <a16:colId xmlns:a16="http://schemas.microsoft.com/office/drawing/2014/main" val="20003"/>
                    </a:ext>
                  </a:extLst>
                </a:gridCol>
              </a:tblGrid>
              <a:tr h="112762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Facilities</a:t>
                      </a:r>
                      <a:endParaRPr sz="1400"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Furniture and Furnishings</a:t>
                      </a:r>
                      <a:endParaRPr sz="1400"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Human Capital</a:t>
                      </a:r>
                      <a:endParaRPr sz="1400"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rgbClr val="000000"/>
                          </a:solidFill>
                          <a:latin typeface="Arial"/>
                          <a:ea typeface="Arial"/>
                          <a:cs typeface="Arial"/>
                          <a:sym typeface="Arial"/>
                        </a:rPr>
                        <a:t>Industrial Products and Services</a:t>
                      </a:r>
                      <a:endParaRPr sz="1400"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extLst>
                  <a:ext uri="{0D108BD9-81ED-4DB2-BD59-A6C34878D82A}">
                    <a16:rowId xmlns:a16="http://schemas.microsoft.com/office/drawing/2014/main" val="10000"/>
                  </a:ext>
                </a:extLst>
              </a:tr>
              <a:tr h="11276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Information Technology </a:t>
                      </a:r>
                      <a:endParaRPr sz="1400" b="1"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Miscellaneous </a:t>
                      </a:r>
                      <a:endParaRPr sz="1400" b="1"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Office Management</a:t>
                      </a:r>
                      <a:endParaRPr sz="1100" b="1">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Professional Services</a:t>
                      </a:r>
                      <a:endParaRPr sz="1100" b="1">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extLst>
                  <a:ext uri="{0D108BD9-81ED-4DB2-BD59-A6C34878D82A}">
                    <a16:rowId xmlns:a16="http://schemas.microsoft.com/office/drawing/2014/main" val="10001"/>
                  </a:ext>
                </a:extLst>
              </a:tr>
              <a:tr h="11276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Scientific Management  and Solutions</a:t>
                      </a:r>
                      <a:endParaRPr sz="1400" b="1"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Security and Protection</a:t>
                      </a:r>
                      <a:endParaRPr sz="1400" b="1"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Transportation and Logistics </a:t>
                      </a:r>
                      <a:endParaRPr sz="1400" b="1"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Travel</a:t>
                      </a:r>
                      <a:endParaRPr sz="1400" b="1" u="none" strike="noStrike" cap="none">
                        <a:solidFill>
                          <a:srgbClr val="000000"/>
                        </a:solidFill>
                        <a:latin typeface="Arial"/>
                        <a:ea typeface="Arial"/>
                        <a:cs typeface="Arial"/>
                        <a:sym typeface="Arial"/>
                      </a:endParaRPr>
                    </a:p>
                  </a:txBody>
                  <a:tcPr marL="91450" marR="91450" marT="34300" marB="34300" anchor="ctr">
                    <a:gradFill>
                      <a:gsLst>
                        <a:gs pos="0">
                          <a:srgbClr val="97B4E4"/>
                        </a:gs>
                        <a:gs pos="50000">
                          <a:srgbClr val="BFCFEC"/>
                        </a:gs>
                        <a:gs pos="100000">
                          <a:srgbClr val="E0E8F4"/>
                        </a:gs>
                      </a:gsLst>
                      <a:lin ang="18900044" scaled="0"/>
                    </a:gradFill>
                  </a:tcPr>
                </a:tc>
                <a:extLst>
                  <a:ext uri="{0D108BD9-81ED-4DB2-BD59-A6C34878D82A}">
                    <a16:rowId xmlns:a16="http://schemas.microsoft.com/office/drawing/2014/main" val="10002"/>
                  </a:ext>
                </a:extLst>
              </a:tr>
            </a:tbl>
          </a:graphicData>
        </a:graphic>
      </p:graphicFrame>
      <p:sp>
        <p:nvSpPr>
          <p:cNvPr id="104" name="Google Shape;104;p19"/>
          <p:cNvSpPr txBox="1">
            <a:spLocks noGrp="1"/>
          </p:cNvSpPr>
          <p:nvPr>
            <p:ph type="title"/>
          </p:nvPr>
        </p:nvSpPr>
        <p:spPr>
          <a:xfrm>
            <a:off x="457200" y="196159"/>
            <a:ext cx="8229600" cy="5397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000" b="1" dirty="0">
                <a:solidFill>
                  <a:srgbClr val="4283BE"/>
                </a:solidFill>
              </a:rPr>
              <a:t>12 Large Categories</a:t>
            </a:r>
            <a:endParaRPr sz="3000" b="1" dirty="0">
              <a:solidFill>
                <a:srgbClr val="4283B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457200" y="1907728"/>
            <a:ext cx="82296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200" b="1" dirty="0">
                <a:solidFill>
                  <a:srgbClr val="4283BE"/>
                </a:solidFill>
              </a:rPr>
              <a:t>MAS-IT Subcategories</a:t>
            </a:r>
            <a:r>
              <a:rPr lang="en-US" sz="3800" b="1" dirty="0">
                <a:solidFill>
                  <a:srgbClr val="4283BE"/>
                </a:solidFill>
              </a:rPr>
              <a:t> </a:t>
            </a:r>
            <a:endParaRPr sz="3800" b="1" dirty="0">
              <a:solidFill>
                <a:srgbClr val="4283B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grpSp>
        <p:nvGrpSpPr>
          <p:cNvPr id="116" name="Google Shape;116;p21" descr="Four columns with the headings Facilities, Furniture &amp; Furnishings, Human Capital, Industrial Products &amp; Services, Information Technology, and Miscellaneous."/>
          <p:cNvGrpSpPr/>
          <p:nvPr/>
        </p:nvGrpSpPr>
        <p:grpSpPr>
          <a:xfrm>
            <a:off x="314025" y="0"/>
            <a:ext cx="8515953" cy="4582716"/>
            <a:chOff x="10725" y="0"/>
            <a:chExt cx="8515953" cy="6365768"/>
          </a:xfrm>
        </p:grpSpPr>
        <p:sp>
          <p:nvSpPr>
            <p:cNvPr id="117" name="Google Shape;117;p21"/>
            <p:cNvSpPr/>
            <p:nvPr/>
          </p:nvSpPr>
          <p:spPr>
            <a:xfrm>
              <a:off x="10725" y="0"/>
              <a:ext cx="1271100" cy="366600"/>
            </a:xfrm>
            <a:prstGeom prst="rect">
              <a:avLst/>
            </a:prstGeom>
            <a:solidFill>
              <a:srgbClr val="3131CB"/>
            </a:solidFill>
            <a:ln w="25400" cap="flat" cmpd="sng">
              <a:solidFill>
                <a:srgbClr val="3131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1"/>
            <p:cNvSpPr txBox="1"/>
            <p:nvPr/>
          </p:nvSpPr>
          <p:spPr>
            <a:xfrm>
              <a:off x="10725" y="0"/>
              <a:ext cx="1271100" cy="3666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Facilities</a:t>
              </a:r>
              <a:endParaRPr/>
            </a:p>
          </p:txBody>
        </p:sp>
        <p:sp>
          <p:nvSpPr>
            <p:cNvPr id="119" name="Google Shape;119;p21"/>
            <p:cNvSpPr/>
            <p:nvPr/>
          </p:nvSpPr>
          <p:spPr>
            <a:xfrm>
              <a:off x="10725" y="366668"/>
              <a:ext cx="1271100" cy="59991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1"/>
            <p:cNvSpPr txBox="1"/>
            <p:nvPr/>
          </p:nvSpPr>
          <p:spPr>
            <a:xfrm>
              <a:off x="10725" y="366668"/>
              <a:ext cx="1271100" cy="59991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Structures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Facilities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Food Service Equipment</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Facilities Supplies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Facilities Solutions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Facilities Maintenance and Repair</a:t>
              </a:r>
              <a:endParaRPr sz="1200"/>
            </a:p>
          </p:txBody>
        </p:sp>
        <p:sp>
          <p:nvSpPr>
            <p:cNvPr id="121" name="Google Shape;121;p21"/>
            <p:cNvSpPr/>
            <p:nvPr/>
          </p:nvSpPr>
          <p:spPr>
            <a:xfrm>
              <a:off x="1459696" y="0"/>
              <a:ext cx="1271100" cy="366600"/>
            </a:xfrm>
            <a:prstGeom prst="rect">
              <a:avLst/>
            </a:prstGeom>
            <a:solidFill>
              <a:srgbClr val="3131CB"/>
            </a:solidFill>
            <a:ln w="25400" cap="flat" cmpd="sng">
              <a:solidFill>
                <a:srgbClr val="3131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1"/>
            <p:cNvSpPr txBox="1"/>
            <p:nvPr/>
          </p:nvSpPr>
          <p:spPr>
            <a:xfrm>
              <a:off x="1459696" y="0"/>
              <a:ext cx="1271100" cy="3666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Furniture &amp; Furnishings</a:t>
              </a:r>
              <a:endParaRPr/>
            </a:p>
          </p:txBody>
        </p:sp>
        <p:sp>
          <p:nvSpPr>
            <p:cNvPr id="123" name="Google Shape;123;p21"/>
            <p:cNvSpPr/>
            <p:nvPr/>
          </p:nvSpPr>
          <p:spPr>
            <a:xfrm>
              <a:off x="1459696" y="366668"/>
              <a:ext cx="1271100" cy="59991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1"/>
            <p:cNvSpPr txBox="1"/>
            <p:nvPr/>
          </p:nvSpPr>
          <p:spPr>
            <a:xfrm>
              <a:off x="1459696" y="366668"/>
              <a:ext cx="1271100" cy="59991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Miscellaneous Furniture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Office Furniture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Flooring</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Fitness Solutions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Signs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Household, Dormitory &amp; Quarters Furniture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Packaged Furniture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Healthcare Furniture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Furniture Services</a:t>
              </a:r>
              <a:endParaRPr sz="1200"/>
            </a:p>
          </p:txBody>
        </p:sp>
        <p:sp>
          <p:nvSpPr>
            <p:cNvPr id="125" name="Google Shape;125;p21"/>
            <p:cNvSpPr/>
            <p:nvPr/>
          </p:nvSpPr>
          <p:spPr>
            <a:xfrm>
              <a:off x="2908666" y="0"/>
              <a:ext cx="1271100" cy="366600"/>
            </a:xfrm>
            <a:prstGeom prst="rect">
              <a:avLst/>
            </a:prstGeom>
            <a:solidFill>
              <a:srgbClr val="3131CB"/>
            </a:solidFill>
            <a:ln w="25400" cap="flat" cmpd="sng">
              <a:solidFill>
                <a:srgbClr val="3131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txBox="1"/>
            <p:nvPr/>
          </p:nvSpPr>
          <p:spPr>
            <a:xfrm>
              <a:off x="2908666" y="0"/>
              <a:ext cx="1271100" cy="3666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Human Capital</a:t>
              </a:r>
              <a:endParaRPr/>
            </a:p>
          </p:txBody>
        </p:sp>
        <p:sp>
          <p:nvSpPr>
            <p:cNvPr id="127" name="Google Shape;127;p21"/>
            <p:cNvSpPr/>
            <p:nvPr/>
          </p:nvSpPr>
          <p:spPr>
            <a:xfrm>
              <a:off x="2908666" y="366668"/>
              <a:ext cx="1271100" cy="59991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txBox="1"/>
            <p:nvPr/>
          </p:nvSpPr>
          <p:spPr>
            <a:xfrm>
              <a:off x="2908666" y="366668"/>
              <a:ext cx="1271100" cy="59991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Human Resources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Background Investigations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Compensation and Benefits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Temporary Help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Social Services</a:t>
              </a:r>
              <a:endParaRPr sz="1200"/>
            </a:p>
          </p:txBody>
        </p:sp>
        <p:sp>
          <p:nvSpPr>
            <p:cNvPr id="129" name="Google Shape;129;p21"/>
            <p:cNvSpPr/>
            <p:nvPr/>
          </p:nvSpPr>
          <p:spPr>
            <a:xfrm>
              <a:off x="4357637" y="0"/>
              <a:ext cx="1271100" cy="366600"/>
            </a:xfrm>
            <a:prstGeom prst="rect">
              <a:avLst/>
            </a:prstGeom>
            <a:solidFill>
              <a:srgbClr val="3131CB"/>
            </a:solidFill>
            <a:ln w="25400" cap="flat" cmpd="sng">
              <a:solidFill>
                <a:srgbClr val="3131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p:nvPr/>
          </p:nvSpPr>
          <p:spPr>
            <a:xfrm>
              <a:off x="4357637" y="0"/>
              <a:ext cx="1271100" cy="3666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Industrial Products &amp; Services</a:t>
              </a:r>
              <a:endParaRPr/>
            </a:p>
          </p:txBody>
        </p:sp>
        <p:sp>
          <p:nvSpPr>
            <p:cNvPr id="131" name="Google Shape;131;p21"/>
            <p:cNvSpPr/>
            <p:nvPr/>
          </p:nvSpPr>
          <p:spPr>
            <a:xfrm>
              <a:off x="4357637" y="366668"/>
              <a:ext cx="1271100" cy="59991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1"/>
            <p:cNvSpPr txBox="1"/>
            <p:nvPr/>
          </p:nvSpPr>
          <p:spPr>
            <a:xfrm>
              <a:off x="4357637" y="366668"/>
              <a:ext cx="1271100" cy="59991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Industrial Products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Packaging</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Cleaning Supplies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Fire / Rescue / Safety / Environmental Protection Equipment</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Hardware and Tools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Fuel Management</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Machinery and Components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Test and Measurement Supplies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Industrial Products and Services Maintenance and Repair</a:t>
              </a:r>
              <a:endParaRPr sz="1200"/>
            </a:p>
          </p:txBody>
        </p:sp>
        <p:sp>
          <p:nvSpPr>
            <p:cNvPr id="133" name="Google Shape;133;p21"/>
            <p:cNvSpPr/>
            <p:nvPr/>
          </p:nvSpPr>
          <p:spPr>
            <a:xfrm>
              <a:off x="5806608" y="0"/>
              <a:ext cx="1271100" cy="366600"/>
            </a:xfrm>
            <a:prstGeom prst="rect">
              <a:avLst/>
            </a:prstGeom>
            <a:solidFill>
              <a:srgbClr val="3131CB"/>
            </a:solidFill>
            <a:ln w="25400" cap="flat" cmpd="sng">
              <a:solidFill>
                <a:srgbClr val="3131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txBox="1"/>
            <p:nvPr/>
          </p:nvSpPr>
          <p:spPr>
            <a:xfrm>
              <a:off x="5806608" y="0"/>
              <a:ext cx="1271100" cy="3666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Information Technology</a:t>
              </a:r>
              <a:endParaRPr/>
            </a:p>
          </p:txBody>
        </p:sp>
        <p:sp>
          <p:nvSpPr>
            <p:cNvPr id="135" name="Google Shape;135;p21"/>
            <p:cNvSpPr/>
            <p:nvPr/>
          </p:nvSpPr>
          <p:spPr>
            <a:xfrm>
              <a:off x="5806608" y="366668"/>
              <a:ext cx="1271100" cy="59991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1"/>
            <p:cNvSpPr txBox="1"/>
            <p:nvPr/>
          </p:nvSpPr>
          <p:spPr>
            <a:xfrm>
              <a:off x="5806608" y="366668"/>
              <a:ext cx="1271100" cy="59991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IT Hardware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IT Software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Telecommunications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IT Solutions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IT Training</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Electronic Commerce</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IT Services</a:t>
              </a:r>
              <a:endParaRPr sz="1200"/>
            </a:p>
          </p:txBody>
        </p:sp>
        <p:sp>
          <p:nvSpPr>
            <p:cNvPr id="137" name="Google Shape;137;p21"/>
            <p:cNvSpPr/>
            <p:nvPr/>
          </p:nvSpPr>
          <p:spPr>
            <a:xfrm>
              <a:off x="7255578" y="0"/>
              <a:ext cx="1271100" cy="366600"/>
            </a:xfrm>
            <a:prstGeom prst="rect">
              <a:avLst/>
            </a:prstGeom>
            <a:solidFill>
              <a:srgbClr val="3131CB"/>
            </a:solidFill>
            <a:ln w="25400" cap="flat" cmpd="sng">
              <a:solidFill>
                <a:srgbClr val="3131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1"/>
            <p:cNvSpPr txBox="1"/>
            <p:nvPr/>
          </p:nvSpPr>
          <p:spPr>
            <a:xfrm>
              <a:off x="7255578" y="0"/>
              <a:ext cx="1271100" cy="3666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Miscellaneous</a:t>
              </a:r>
              <a:endParaRPr/>
            </a:p>
          </p:txBody>
        </p:sp>
        <p:sp>
          <p:nvSpPr>
            <p:cNvPr id="139" name="Google Shape;139;p21"/>
            <p:cNvSpPr/>
            <p:nvPr/>
          </p:nvSpPr>
          <p:spPr>
            <a:xfrm>
              <a:off x="7255578" y="366668"/>
              <a:ext cx="1271100" cy="59991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1"/>
            <p:cNvSpPr txBox="1"/>
            <p:nvPr/>
          </p:nvSpPr>
          <p:spPr>
            <a:xfrm>
              <a:off x="7255578" y="366668"/>
              <a:ext cx="1271100" cy="59991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Apparel</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57150" marR="0" lvl="1" indent="-57150" algn="l" rtl="0">
                <a:lnSpc>
                  <a:spcPct val="90000"/>
                </a:lnSpc>
                <a:spcBef>
                  <a:spcPts val="180"/>
                </a:spcBef>
                <a:spcAft>
                  <a:spcPts val="0"/>
                </a:spcAft>
                <a:buClr>
                  <a:srgbClr val="000000"/>
                </a:buClr>
                <a:buSzPts val="900"/>
                <a:buFont typeface="Arial"/>
                <a:buChar char="•"/>
              </a:pPr>
              <a:r>
                <a:rPr lang="en-US" sz="900" b="1" i="0" u="none" strike="noStrike" cap="none">
                  <a:solidFill>
                    <a:srgbClr val="000000"/>
                  </a:solidFill>
                  <a:latin typeface="Calibri"/>
                  <a:ea typeface="Calibri"/>
                  <a:cs typeface="Calibri"/>
                  <a:sym typeface="Calibri"/>
                </a:rPr>
                <a:t>Complimentary Special Item Numbers (SINs)</a:t>
              </a:r>
              <a:endParaRPr sz="1200"/>
            </a:p>
            <a:p>
              <a:pPr marL="114300" marR="0" lvl="1" indent="-38100" algn="l" rtl="0">
                <a:lnSpc>
                  <a:spcPct val="90000"/>
                </a:lnSpc>
                <a:spcBef>
                  <a:spcPts val="165"/>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Personal Hair Care Items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Musical Instruments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Awards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Flags</a:t>
              </a:r>
              <a:endParaRPr sz="1200"/>
            </a:p>
          </p:txBody>
        </p:sp>
      </p:grpSp>
      <p:sp>
        <p:nvSpPr>
          <p:cNvPr id="4" name="Title 3">
            <a:extLst>
              <a:ext uri="{FF2B5EF4-FFF2-40B4-BE49-F238E27FC236}">
                <a16:creationId xmlns:a16="http://schemas.microsoft.com/office/drawing/2014/main" id="{AA23BCFF-079D-A758-4608-DAA003C5AA74}"/>
              </a:ext>
            </a:extLst>
          </p:cNvPr>
          <p:cNvSpPr>
            <a:spLocks noGrp="1"/>
          </p:cNvSpPr>
          <p:nvPr>
            <p:ph type="title"/>
          </p:nvPr>
        </p:nvSpPr>
        <p:spPr>
          <a:xfrm>
            <a:off x="-848596" y="4154016"/>
            <a:ext cx="8229600" cy="857400"/>
          </a:xfrm>
        </p:spPr>
        <p:txBody>
          <a:bodyPr spcFirstLastPara="1" wrap="square" lIns="91425" tIns="45700" rIns="91425" bIns="45700" anchor="b" anchorCtr="0">
            <a:noAutofit/>
          </a:bodyPr>
          <a:lstStyle/>
          <a:p>
            <a:r>
              <a:rPr lang="en-US" sz="800" b="1" dirty="0">
                <a:solidFill>
                  <a:srgbClr val="FFC000"/>
                </a:solidFill>
              </a:rPr>
              <a:t>MAS-IT Subcategories </a:t>
            </a:r>
            <a:endParaRPr lang="en-US" sz="800" dirty="0">
              <a:solidFill>
                <a:srgbClr val="FFC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22" descr="Four columns with the headings: Office Management, Professional Services, Scientific Management &amp; Solutions, Security &amp; Protection, Transportation &amp; Logistics Services, Travel."/>
          <p:cNvGrpSpPr/>
          <p:nvPr/>
        </p:nvGrpSpPr>
        <p:grpSpPr>
          <a:xfrm>
            <a:off x="281355" y="5128"/>
            <a:ext cx="8534919" cy="4707922"/>
            <a:chOff x="2" y="0"/>
            <a:chExt cx="8534919" cy="6277230"/>
          </a:xfrm>
        </p:grpSpPr>
        <p:sp>
          <p:nvSpPr>
            <p:cNvPr id="147" name="Google Shape;147;p22"/>
            <p:cNvSpPr/>
            <p:nvPr/>
          </p:nvSpPr>
          <p:spPr>
            <a:xfrm>
              <a:off x="2" y="0"/>
              <a:ext cx="1273500" cy="502200"/>
            </a:xfrm>
            <a:prstGeom prst="rect">
              <a:avLst/>
            </a:prstGeom>
            <a:solidFill>
              <a:srgbClr val="3131CB"/>
            </a:solidFill>
            <a:ln w="25400" cap="flat" cmpd="sng">
              <a:solidFill>
                <a:srgbClr val="3131CB"/>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txBox="1"/>
            <p:nvPr/>
          </p:nvSpPr>
          <p:spPr>
            <a:xfrm>
              <a:off x="2" y="0"/>
              <a:ext cx="1273500" cy="5022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Office Management</a:t>
              </a:r>
              <a:endParaRPr/>
            </a:p>
          </p:txBody>
        </p:sp>
        <p:sp>
          <p:nvSpPr>
            <p:cNvPr id="149" name="Google Shape;149;p22"/>
            <p:cNvSpPr/>
            <p:nvPr/>
          </p:nvSpPr>
          <p:spPr>
            <a:xfrm>
              <a:off x="2" y="510586"/>
              <a:ext cx="1273500" cy="57516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txBox="1"/>
            <p:nvPr/>
          </p:nvSpPr>
          <p:spPr>
            <a:xfrm>
              <a:off x="2" y="510586"/>
              <a:ext cx="1273500" cy="5751600"/>
            </a:xfrm>
            <a:prstGeom prst="rect">
              <a:avLst/>
            </a:prstGeom>
            <a:noFill/>
            <a:ln>
              <a:noFill/>
            </a:ln>
          </p:spPr>
          <p:txBody>
            <a:bodyPr spcFirstLastPara="1" wrap="square" lIns="58650" tIns="58650" rIns="78225" bIns="88000" anchor="t" anchorCtr="0">
              <a:noAutofit/>
            </a:bodyPr>
            <a:lstStyle/>
            <a:p>
              <a:pPr marL="57150" marR="0" lvl="1" indent="-635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Printing and Photographic Equipment</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Office Supplies</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Audio Visual Products</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Media Services</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Media Products</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Records Management</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Document Services</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Office Services</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Audio Visual Services</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Mail Management</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a:p>
              <a:pPr marL="57150" marR="0" lvl="1" indent="-63500" algn="l" rtl="0">
                <a:lnSpc>
                  <a:spcPct val="90000"/>
                </a:lnSpc>
                <a:spcBef>
                  <a:spcPts val="165"/>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Office Management Maintenance and Repair</a:t>
              </a:r>
              <a:endParaRPr sz="1300"/>
            </a:p>
            <a:p>
              <a:pPr marL="57150" marR="0" lvl="1" indent="0" algn="l" rtl="0">
                <a:lnSpc>
                  <a:spcPct val="90000"/>
                </a:lnSpc>
                <a:spcBef>
                  <a:spcPts val="165"/>
                </a:spcBef>
                <a:spcAft>
                  <a:spcPts val="0"/>
                </a:spcAft>
                <a:buClr>
                  <a:srgbClr val="000000"/>
                </a:buClr>
                <a:buSzPts val="1100"/>
                <a:buFont typeface="Arial"/>
                <a:buNone/>
              </a:pPr>
              <a:endParaRPr sz="1000" b="1" i="0" u="none" strike="noStrike" cap="none">
                <a:solidFill>
                  <a:srgbClr val="000000"/>
                </a:solidFill>
                <a:latin typeface="Calibri"/>
                <a:ea typeface="Calibri"/>
                <a:cs typeface="Calibri"/>
                <a:sym typeface="Calibri"/>
              </a:endParaRPr>
            </a:p>
          </p:txBody>
        </p:sp>
        <p:sp>
          <p:nvSpPr>
            <p:cNvPr id="151" name="Google Shape;151;p22"/>
            <p:cNvSpPr/>
            <p:nvPr/>
          </p:nvSpPr>
          <p:spPr>
            <a:xfrm>
              <a:off x="1454201" y="382"/>
              <a:ext cx="1273500" cy="502200"/>
            </a:xfrm>
            <a:prstGeom prst="rect">
              <a:avLst/>
            </a:prstGeom>
            <a:solidFill>
              <a:srgbClr val="3131CB"/>
            </a:solidFill>
            <a:ln w="25400" cap="flat" cmpd="sng">
              <a:solidFill>
                <a:srgbClr val="3131CB"/>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txBox="1"/>
            <p:nvPr/>
          </p:nvSpPr>
          <p:spPr>
            <a:xfrm>
              <a:off x="1454201" y="382"/>
              <a:ext cx="1273500" cy="5022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Professional Services</a:t>
              </a:r>
              <a:endParaRPr/>
            </a:p>
          </p:txBody>
        </p:sp>
        <p:sp>
          <p:nvSpPr>
            <p:cNvPr id="153" name="Google Shape;153;p22"/>
            <p:cNvSpPr/>
            <p:nvPr/>
          </p:nvSpPr>
          <p:spPr>
            <a:xfrm>
              <a:off x="1454201" y="502530"/>
              <a:ext cx="1273500" cy="57747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txBox="1"/>
            <p:nvPr/>
          </p:nvSpPr>
          <p:spPr>
            <a:xfrm>
              <a:off x="1454201" y="502530"/>
              <a:ext cx="1273500" cy="57747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Marketing and Public Relations</a:t>
              </a:r>
              <a:endParaRPr sz="1000" b="1" i="0" u="none" strike="noStrike" cap="none">
                <a:solidFill>
                  <a:srgbClr val="000000"/>
                </a:solidFill>
                <a:latin typeface="Calibri"/>
                <a:ea typeface="Calibri"/>
                <a:cs typeface="Calibri"/>
                <a:sym typeface="Calibri"/>
              </a:endParaRPr>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Financial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Legal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14300" algn="l" rtl="0">
                <a:lnSpc>
                  <a:spcPct val="90000"/>
                </a:lnSpc>
                <a:spcBef>
                  <a:spcPts val="180"/>
                </a:spcBef>
                <a:spcAft>
                  <a:spcPts val="0"/>
                </a:spcAft>
                <a:buClr>
                  <a:srgbClr val="000000"/>
                </a:buClr>
                <a:buSzPts val="1200"/>
                <a:buFont typeface="Arial"/>
                <a:buChar char="•"/>
              </a:pPr>
              <a:r>
                <a:rPr lang="en-US" sz="1000" b="1" i="0" u="none" strike="noStrike" cap="none">
                  <a:solidFill>
                    <a:srgbClr val="000000"/>
                  </a:solidFill>
                  <a:latin typeface="Calibri"/>
                  <a:ea typeface="Calibri"/>
                  <a:cs typeface="Calibri"/>
                  <a:sym typeface="Calibri"/>
                </a:rPr>
                <a:t>Technical &amp; Engineering Services </a:t>
              </a:r>
              <a:r>
                <a:rPr lang="en-US" sz="800" b="1" i="0" u="none" strike="noStrike" cap="none">
                  <a:solidFill>
                    <a:srgbClr val="000000"/>
                  </a:solidFill>
                  <a:latin typeface="Calibri"/>
                  <a:ea typeface="Calibri"/>
                  <a:cs typeface="Calibri"/>
                  <a:sym typeface="Calibri"/>
                </a:rPr>
                <a:t>(non-IT)</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Business Administrative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Logistical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Language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Environmental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Training</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Identity Protection Services</a:t>
              </a:r>
              <a:endParaRPr sz="1200"/>
            </a:p>
          </p:txBody>
        </p:sp>
        <p:sp>
          <p:nvSpPr>
            <p:cNvPr id="155" name="Google Shape;155;p22"/>
            <p:cNvSpPr/>
            <p:nvPr/>
          </p:nvSpPr>
          <p:spPr>
            <a:xfrm>
              <a:off x="2906006" y="382"/>
              <a:ext cx="1273500" cy="502200"/>
            </a:xfrm>
            <a:prstGeom prst="rect">
              <a:avLst/>
            </a:prstGeom>
            <a:solidFill>
              <a:srgbClr val="3131CB"/>
            </a:solidFill>
            <a:ln w="25400" cap="flat" cmpd="sng">
              <a:solidFill>
                <a:srgbClr val="3131CB"/>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txBox="1"/>
            <p:nvPr/>
          </p:nvSpPr>
          <p:spPr>
            <a:xfrm>
              <a:off x="2905997" y="395"/>
              <a:ext cx="1273500" cy="5022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Scientific Management &amp; Solutions</a:t>
              </a:r>
              <a:endParaRPr/>
            </a:p>
          </p:txBody>
        </p:sp>
        <p:sp>
          <p:nvSpPr>
            <p:cNvPr id="157" name="Google Shape;157;p22"/>
            <p:cNvSpPr/>
            <p:nvPr/>
          </p:nvSpPr>
          <p:spPr>
            <a:xfrm>
              <a:off x="2906006" y="502530"/>
              <a:ext cx="1273500" cy="57747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txBox="1"/>
            <p:nvPr/>
          </p:nvSpPr>
          <p:spPr>
            <a:xfrm>
              <a:off x="2905997" y="609262"/>
              <a:ext cx="1273500" cy="56679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Laboratory Equipment</a:t>
              </a:r>
              <a:endParaRPr sz="1000" b="1" i="0" u="none" strike="noStrike" cap="none">
                <a:solidFill>
                  <a:srgbClr val="000000"/>
                </a:solidFill>
                <a:latin typeface="Calibri"/>
                <a:ea typeface="Calibri"/>
                <a:cs typeface="Calibri"/>
                <a:sym typeface="Calibri"/>
              </a:endParaRPr>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Laboratory Animals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Search and Navigation</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Medical Equipment</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Testing and Analysis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Scientific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p:txBody>
        </p:sp>
        <p:sp>
          <p:nvSpPr>
            <p:cNvPr id="159" name="Google Shape;159;p22"/>
            <p:cNvSpPr/>
            <p:nvPr/>
          </p:nvSpPr>
          <p:spPr>
            <a:xfrm>
              <a:off x="4357811" y="382"/>
              <a:ext cx="1273500" cy="502200"/>
            </a:xfrm>
            <a:prstGeom prst="rect">
              <a:avLst/>
            </a:prstGeom>
            <a:solidFill>
              <a:srgbClr val="3131CB"/>
            </a:solidFill>
            <a:ln w="25400" cap="flat" cmpd="sng">
              <a:solidFill>
                <a:srgbClr val="3131CB"/>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txBox="1"/>
            <p:nvPr/>
          </p:nvSpPr>
          <p:spPr>
            <a:xfrm>
              <a:off x="4357811" y="382"/>
              <a:ext cx="1273500" cy="5022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Security &amp; Protection</a:t>
              </a:r>
              <a:endParaRPr/>
            </a:p>
          </p:txBody>
        </p:sp>
        <p:sp>
          <p:nvSpPr>
            <p:cNvPr id="161" name="Google Shape;161;p22"/>
            <p:cNvSpPr/>
            <p:nvPr/>
          </p:nvSpPr>
          <p:spPr>
            <a:xfrm>
              <a:off x="4357811" y="502530"/>
              <a:ext cx="1273500" cy="57747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txBox="1"/>
            <p:nvPr/>
          </p:nvSpPr>
          <p:spPr>
            <a:xfrm>
              <a:off x="4357811" y="502530"/>
              <a:ext cx="1273500" cy="57747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Protective Equipment</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Security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Security Systems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Security Animals and Related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Marine and Harbor</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Testing Equipment</a:t>
              </a:r>
              <a:endParaRPr sz="1200"/>
            </a:p>
          </p:txBody>
        </p:sp>
        <p:sp>
          <p:nvSpPr>
            <p:cNvPr id="163" name="Google Shape;163;p22"/>
            <p:cNvSpPr/>
            <p:nvPr/>
          </p:nvSpPr>
          <p:spPr>
            <a:xfrm>
              <a:off x="5809616" y="382"/>
              <a:ext cx="1273500" cy="502200"/>
            </a:xfrm>
            <a:prstGeom prst="rect">
              <a:avLst/>
            </a:prstGeom>
            <a:solidFill>
              <a:srgbClr val="3131CB"/>
            </a:solidFill>
            <a:ln w="25400" cap="flat" cmpd="sng">
              <a:solidFill>
                <a:srgbClr val="3131CB"/>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2"/>
            <p:cNvSpPr txBox="1"/>
            <p:nvPr/>
          </p:nvSpPr>
          <p:spPr>
            <a:xfrm>
              <a:off x="5809616" y="382"/>
              <a:ext cx="1273500" cy="5022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Transportation &amp; Logistics Services</a:t>
              </a:r>
              <a:endParaRPr/>
            </a:p>
          </p:txBody>
        </p:sp>
        <p:sp>
          <p:nvSpPr>
            <p:cNvPr id="165" name="Google Shape;165;p22"/>
            <p:cNvSpPr/>
            <p:nvPr/>
          </p:nvSpPr>
          <p:spPr>
            <a:xfrm>
              <a:off x="5809616" y="502530"/>
              <a:ext cx="1273500" cy="57747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txBox="1"/>
            <p:nvPr/>
          </p:nvSpPr>
          <p:spPr>
            <a:xfrm>
              <a:off x="5809616" y="502530"/>
              <a:ext cx="1273500" cy="57747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Motor Vehicles (non-Combat)</a:t>
              </a:r>
              <a:endParaRPr sz="1000" b="1" i="0" u="none" strike="noStrike" cap="none">
                <a:solidFill>
                  <a:srgbClr val="000000"/>
                </a:solidFill>
                <a:latin typeface="Calibri"/>
                <a:ea typeface="Calibri"/>
                <a:cs typeface="Calibri"/>
                <a:sym typeface="Calibri"/>
              </a:endParaRPr>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Automotive Body Maintenance and Repair</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Packaging Services</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Package Delivery</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Transportation of Things</a:t>
              </a:r>
              <a:endParaRPr sz="1200"/>
            </a:p>
          </p:txBody>
        </p:sp>
        <p:sp>
          <p:nvSpPr>
            <p:cNvPr id="167" name="Google Shape;167;p22"/>
            <p:cNvSpPr/>
            <p:nvPr/>
          </p:nvSpPr>
          <p:spPr>
            <a:xfrm>
              <a:off x="7261421" y="382"/>
              <a:ext cx="1273500" cy="502200"/>
            </a:xfrm>
            <a:prstGeom prst="rect">
              <a:avLst/>
            </a:prstGeom>
            <a:solidFill>
              <a:srgbClr val="3131CB"/>
            </a:solidFill>
            <a:ln w="25400" cap="flat" cmpd="sng">
              <a:solidFill>
                <a:srgbClr val="3131CB"/>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txBox="1"/>
            <p:nvPr/>
          </p:nvSpPr>
          <p:spPr>
            <a:xfrm>
              <a:off x="7261421" y="382"/>
              <a:ext cx="1273500" cy="502200"/>
            </a:xfrm>
            <a:prstGeom prst="rect">
              <a:avLst/>
            </a:prstGeom>
            <a:noFill/>
            <a:ln>
              <a:noFill/>
            </a:ln>
          </p:spPr>
          <p:txBody>
            <a:bodyPr spcFirstLastPara="1" wrap="square" lIns="71100" tIns="40625" rIns="71100" bIns="40625"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Travel</a:t>
              </a:r>
              <a:endParaRPr/>
            </a:p>
          </p:txBody>
        </p:sp>
        <p:sp>
          <p:nvSpPr>
            <p:cNvPr id="169" name="Google Shape;169;p22"/>
            <p:cNvSpPr/>
            <p:nvPr/>
          </p:nvSpPr>
          <p:spPr>
            <a:xfrm>
              <a:off x="7261421" y="502530"/>
              <a:ext cx="1273500" cy="5774700"/>
            </a:xfrm>
            <a:prstGeom prst="rect">
              <a:avLst/>
            </a:prstGeom>
            <a:solidFill>
              <a:srgbClr val="CCCCEC">
                <a:alpha val="89800"/>
              </a:srgbClr>
            </a:solidFill>
            <a:ln w="25400" cap="flat" cmpd="sng">
              <a:solidFill>
                <a:srgbClr val="CCCCEC">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p:nvPr/>
          </p:nvSpPr>
          <p:spPr>
            <a:xfrm>
              <a:off x="7261421" y="502530"/>
              <a:ext cx="1273500" cy="5774700"/>
            </a:xfrm>
            <a:prstGeom prst="rect">
              <a:avLst/>
            </a:prstGeom>
            <a:noFill/>
            <a:ln>
              <a:noFill/>
            </a:ln>
          </p:spPr>
          <p:txBody>
            <a:bodyPr spcFirstLastPara="1" wrap="square" lIns="64000" tIns="64000" rIns="85325" bIns="96000" anchor="t" anchorCtr="0">
              <a:noAutofit/>
            </a:bodyPr>
            <a:lstStyle/>
            <a:p>
              <a:pPr marL="114300" marR="0" lvl="1" indent="-101600" algn="l" rtl="0">
                <a:lnSpc>
                  <a:spcPct val="90000"/>
                </a:lnSpc>
                <a:spcBef>
                  <a:spcPts val="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Employee Relocation</a:t>
              </a:r>
              <a:endParaRPr sz="1000" b="1" i="0" u="none" strike="noStrike" cap="none">
                <a:solidFill>
                  <a:srgbClr val="000000"/>
                </a:solidFill>
                <a:latin typeface="Calibri"/>
                <a:ea typeface="Calibri"/>
                <a:cs typeface="Calibri"/>
                <a:sym typeface="Calibri"/>
              </a:endParaRPr>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Lodging</a:t>
              </a:r>
              <a:endParaRPr sz="1200"/>
            </a:p>
            <a:p>
              <a:pPr marL="114300" marR="0" lvl="1" indent="-38100" algn="l" rtl="0">
                <a:lnSpc>
                  <a:spcPct val="90000"/>
                </a:lnSpc>
                <a:spcBef>
                  <a:spcPts val="180"/>
                </a:spcBef>
                <a:spcAft>
                  <a:spcPts val="0"/>
                </a:spcAft>
                <a:buClr>
                  <a:srgbClr val="000000"/>
                </a:buClr>
                <a:buSzPts val="1200"/>
                <a:buFont typeface="Arial"/>
                <a:buNone/>
              </a:pPr>
              <a:endParaRPr sz="1000" b="1" i="0" u="none" strike="noStrike" cap="none">
                <a:solidFill>
                  <a:srgbClr val="000000"/>
                </a:solidFill>
                <a:latin typeface="Calibri"/>
                <a:ea typeface="Calibri"/>
                <a:cs typeface="Calibri"/>
                <a:sym typeface="Calibri"/>
              </a:endParaRPr>
            </a:p>
            <a:p>
              <a:pPr marL="114300" marR="0" lvl="1" indent="-101600" algn="l" rtl="0">
                <a:lnSpc>
                  <a:spcPct val="90000"/>
                </a:lnSpc>
                <a:spcBef>
                  <a:spcPts val="180"/>
                </a:spcBef>
                <a:spcAft>
                  <a:spcPts val="0"/>
                </a:spcAft>
                <a:buClr>
                  <a:srgbClr val="000000"/>
                </a:buClr>
                <a:buSzPts val="1000"/>
                <a:buFont typeface="Arial"/>
                <a:buChar char="•"/>
              </a:pPr>
              <a:r>
                <a:rPr lang="en-US" sz="1000" b="1" i="0" u="none" strike="noStrike" cap="none">
                  <a:solidFill>
                    <a:srgbClr val="000000"/>
                  </a:solidFill>
                  <a:latin typeface="Calibri"/>
                  <a:ea typeface="Calibri"/>
                  <a:cs typeface="Calibri"/>
                  <a:sym typeface="Calibri"/>
                </a:rPr>
                <a:t>Travel Agent and Misc Services</a:t>
              </a:r>
              <a:endParaRPr sz="1200"/>
            </a:p>
          </p:txBody>
        </p:sp>
      </p:grpSp>
      <p:sp>
        <p:nvSpPr>
          <p:cNvPr id="2" name="Title 1">
            <a:extLst>
              <a:ext uri="{FF2B5EF4-FFF2-40B4-BE49-F238E27FC236}">
                <a16:creationId xmlns:a16="http://schemas.microsoft.com/office/drawing/2014/main" id="{13F5C100-1933-06C1-5AD5-9CB3AFBB26F5}"/>
              </a:ext>
            </a:extLst>
          </p:cNvPr>
          <p:cNvSpPr>
            <a:spLocks noGrp="1"/>
          </p:cNvSpPr>
          <p:nvPr>
            <p:ph type="title"/>
          </p:nvPr>
        </p:nvSpPr>
        <p:spPr>
          <a:xfrm>
            <a:off x="-1105746" y="4122972"/>
            <a:ext cx="8229600" cy="857400"/>
          </a:xfrm>
        </p:spPr>
        <p:txBody>
          <a:bodyPr spcFirstLastPara="1" wrap="square" lIns="91425" tIns="45700" rIns="91425" bIns="45700" anchor="b" anchorCtr="0">
            <a:noAutofit/>
          </a:bodyPr>
          <a:lstStyle/>
          <a:p>
            <a:r>
              <a:rPr lang="en-US" sz="800" b="1" dirty="0">
                <a:solidFill>
                  <a:srgbClr val="FFC000"/>
                </a:solidFill>
              </a:rPr>
              <a:t>MAS-IT Subcategories </a:t>
            </a:r>
            <a:endParaRPr lang="en-US" sz="800" dirty="0">
              <a:solidFill>
                <a:srgbClr val="FFC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457200" y="351778"/>
            <a:ext cx="82296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3200">
                <a:solidFill>
                  <a:srgbClr val="2962A5"/>
                </a:solidFill>
              </a:rPr>
              <a:t>Know the Lingo in GSA MAS Solicitations </a:t>
            </a:r>
            <a:endParaRPr sz="3200">
              <a:solidFill>
                <a:srgbClr val="2962A5"/>
              </a:solidFill>
            </a:endParaRPr>
          </a:p>
        </p:txBody>
      </p:sp>
      <p:sp>
        <p:nvSpPr>
          <p:cNvPr id="176" name="Google Shape;176;p23"/>
          <p:cNvSpPr txBox="1">
            <a:spLocks noGrp="1"/>
          </p:cNvSpPr>
          <p:nvPr>
            <p:ph type="body" idx="1"/>
          </p:nvPr>
        </p:nvSpPr>
        <p:spPr>
          <a:xfrm>
            <a:off x="650700" y="1136200"/>
            <a:ext cx="8493300" cy="3520500"/>
          </a:xfrm>
          <a:prstGeom prst="rect">
            <a:avLst/>
          </a:prstGeom>
          <a:noFill/>
          <a:ln>
            <a:noFill/>
          </a:ln>
        </p:spPr>
        <p:txBody>
          <a:bodyPr spcFirstLastPara="1" wrap="square" lIns="91425" tIns="45700" rIns="91425" bIns="45700" anchor="t" anchorCtr="0">
            <a:noAutofit/>
          </a:bodyPr>
          <a:lstStyle/>
          <a:p>
            <a:pPr marL="342900" lvl="0" indent="-330200" algn="l" rtl="0">
              <a:spcBef>
                <a:spcPts val="400"/>
              </a:spcBef>
              <a:spcAft>
                <a:spcPts val="0"/>
              </a:spcAft>
              <a:buSzPts val="1800"/>
              <a:buChar char="•"/>
            </a:pPr>
            <a:r>
              <a:rPr lang="en-US" sz="1800">
                <a:solidFill>
                  <a:schemeClr val="dk1"/>
                </a:solidFill>
              </a:rPr>
              <a:t>FSS: Federal Supply Schedule</a:t>
            </a:r>
            <a:endParaRPr sz="1800"/>
          </a:p>
          <a:p>
            <a:pPr marL="342900" lvl="0" indent="-330200" algn="l" rtl="0">
              <a:spcBef>
                <a:spcPts val="1000"/>
              </a:spcBef>
              <a:spcAft>
                <a:spcPts val="0"/>
              </a:spcAft>
              <a:buSzPts val="1800"/>
              <a:buChar char="•"/>
            </a:pPr>
            <a:r>
              <a:rPr lang="en-US" sz="1800">
                <a:solidFill>
                  <a:schemeClr val="dk1"/>
                </a:solidFill>
              </a:rPr>
              <a:t>eFile #01- Solicitation: </a:t>
            </a:r>
            <a:endParaRPr sz="1800"/>
          </a:p>
          <a:p>
            <a:pPr marL="914400" lvl="1" indent="-342900" algn="l" rtl="0">
              <a:spcBef>
                <a:spcPts val="0"/>
              </a:spcBef>
              <a:spcAft>
                <a:spcPts val="0"/>
              </a:spcAft>
              <a:buSzPts val="1800"/>
              <a:buChar char="–"/>
            </a:pPr>
            <a:r>
              <a:rPr lang="en-US" sz="1800">
                <a:solidFill>
                  <a:schemeClr val="dk1"/>
                </a:solidFill>
              </a:rPr>
              <a:t>Contains the requirements and instructions to prepare an offer/proposal</a:t>
            </a:r>
            <a:endParaRPr sz="1800"/>
          </a:p>
          <a:p>
            <a:pPr marL="914400" lvl="1" indent="-342900" algn="l" rtl="0">
              <a:spcBef>
                <a:spcPts val="400"/>
              </a:spcBef>
              <a:spcAft>
                <a:spcPts val="0"/>
              </a:spcAft>
              <a:buSzPts val="1800"/>
              <a:buChar char="–"/>
            </a:pPr>
            <a:r>
              <a:rPr lang="en-US" sz="1800">
                <a:solidFill>
                  <a:schemeClr val="dk1"/>
                </a:solidFill>
              </a:rPr>
              <a:t>Contains terms and conditions of an FSS contract</a:t>
            </a:r>
            <a:endParaRPr sz="1800"/>
          </a:p>
          <a:p>
            <a:pPr marL="914400" lvl="1" indent="-342900" algn="l" rtl="0">
              <a:spcBef>
                <a:spcPts val="1000"/>
              </a:spcBef>
              <a:spcAft>
                <a:spcPts val="0"/>
              </a:spcAft>
              <a:buSzPts val="1800"/>
              <a:buChar char="–"/>
            </a:pPr>
            <a:r>
              <a:rPr lang="en-US" sz="1800">
                <a:solidFill>
                  <a:schemeClr val="dk1"/>
                </a:solidFill>
              </a:rPr>
              <a:t>Details contractor obligations under contract</a:t>
            </a:r>
            <a:endParaRPr sz="1800"/>
          </a:p>
          <a:p>
            <a:pPr marL="914400" lvl="1" indent="-342900" algn="l" rtl="0">
              <a:spcBef>
                <a:spcPts val="1000"/>
              </a:spcBef>
              <a:spcAft>
                <a:spcPts val="0"/>
              </a:spcAft>
              <a:buSzPts val="1800"/>
              <a:buChar char="–"/>
            </a:pPr>
            <a:r>
              <a:rPr lang="en-US" sz="1800">
                <a:solidFill>
                  <a:schemeClr val="dk1"/>
                </a:solidFill>
              </a:rPr>
              <a:t>eFile #07- IT Category Document:  Seven ITC Subcategories &amp; Nineteen IT-related SINs soliciting for products, equipment  and IT-related Services.</a:t>
            </a:r>
            <a:endParaRPr sz="1800"/>
          </a:p>
          <a:p>
            <a:pPr marL="342900" lvl="0" indent="-330200" algn="l" rtl="0">
              <a:spcBef>
                <a:spcPts val="1000"/>
              </a:spcBef>
              <a:spcAft>
                <a:spcPts val="0"/>
              </a:spcAft>
              <a:buSzPts val="1800"/>
              <a:buChar char="•"/>
            </a:pPr>
            <a:r>
              <a:rPr lang="en-US" sz="1800">
                <a:solidFill>
                  <a:schemeClr val="dk1"/>
                </a:solidFill>
              </a:rPr>
              <a:t>Basis of Award (BOA) and/or Most Favored Customer (MFC): Customer that receives the best discounts and/or terms and conditions.  </a:t>
            </a:r>
            <a:endParaRPr sz="1800"/>
          </a:p>
          <a:p>
            <a:pPr marL="342900" lvl="0" indent="-190500" algn="l" rtl="0">
              <a:spcBef>
                <a:spcPts val="1000"/>
              </a:spcBef>
              <a:spcAft>
                <a:spcPts val="1000"/>
              </a:spcAft>
              <a:buSzPts val="2400"/>
              <a:buNone/>
            </a:pPr>
            <a:endParaRPr sz="180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2220</Words>
  <Application>Microsoft Office PowerPoint</Application>
  <PresentationFormat>On-screen Show (16:9)</PresentationFormat>
  <Paragraphs>466</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Open Sans</vt:lpstr>
      <vt:lpstr>Times New Roman</vt:lpstr>
      <vt:lpstr>Arial</vt:lpstr>
      <vt:lpstr>Times</vt:lpstr>
      <vt:lpstr>Roboto</vt:lpstr>
      <vt:lpstr>Calibri</vt:lpstr>
      <vt:lpstr>Blank Presentation</vt:lpstr>
      <vt:lpstr>Small Business Works 2022: Navigating Equity in Procurement   </vt:lpstr>
      <vt:lpstr>Michelle Chandler-PMP Contract Specialist, Office of Information Technology Category U.S. General Services Administration</vt:lpstr>
      <vt:lpstr>Why Get a MAS Contract?</vt:lpstr>
      <vt:lpstr>Why Get a MAS Contract? (Cont.)</vt:lpstr>
      <vt:lpstr>12 Large Categories</vt:lpstr>
      <vt:lpstr>MAS-IT Subcategories </vt:lpstr>
      <vt:lpstr>MAS-IT Subcategories </vt:lpstr>
      <vt:lpstr>MAS-IT Subcategories </vt:lpstr>
      <vt:lpstr>Know the Lingo in GSA MAS Solicitations </vt:lpstr>
      <vt:lpstr>Offer Preparation:  How To Get Started</vt:lpstr>
      <vt:lpstr>GSA MAS Solicitation Highlights </vt:lpstr>
      <vt:lpstr>Solicitation Web Page</vt:lpstr>
      <vt:lpstr>GSA MAS Solicitation: Important Sections</vt:lpstr>
      <vt:lpstr>Required Documents </vt:lpstr>
      <vt:lpstr>Organizing Your Approach</vt:lpstr>
      <vt:lpstr>Offer Responses Document </vt:lpstr>
      <vt:lpstr>Important Registrations </vt:lpstr>
      <vt:lpstr>Important Registrations Cont.</vt:lpstr>
      <vt:lpstr>Financial Statements</vt:lpstr>
      <vt:lpstr>Dealers &amp; Resellers</vt:lpstr>
      <vt:lpstr>Additional Compliance Checks</vt:lpstr>
      <vt:lpstr>Additional Required Documents</vt:lpstr>
      <vt:lpstr>Evaluation Factors </vt:lpstr>
      <vt:lpstr>Evaluation Factors </vt:lpstr>
      <vt:lpstr>Evaluation Factors </vt:lpstr>
      <vt:lpstr>Evaluation Factors </vt:lpstr>
      <vt:lpstr>Pricing Proposal/Narrative</vt:lpstr>
      <vt:lpstr>Proposal Pricing Document  </vt:lpstr>
      <vt:lpstr>IT Training Course Description </vt:lpstr>
      <vt:lpstr>Commercial Sales Practices (CSP)</vt:lpstr>
      <vt:lpstr>Price Reductions Clause </vt:lpstr>
      <vt:lpstr>Economic Price Adjustment (EPA) /  Transactional Data Reporting (TDR)</vt:lpstr>
      <vt:lpstr>IT Category Startup: Springboard &amp; FAST Lane</vt:lpstr>
      <vt:lpstr> Section 889</vt:lpstr>
      <vt:lpstr>Submit Offer</vt:lpstr>
      <vt:lpstr>Need Help Preparing Your Offer? </vt:lpstr>
      <vt:lpstr>Need More Information? </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YolandaGJohnson</cp:lastModifiedBy>
  <cp:revision>3</cp:revision>
  <dcterms:modified xsi:type="dcterms:W3CDTF">2022-07-26T21:07:48Z</dcterms:modified>
</cp:coreProperties>
</file>