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5"/>
      <p:bold r:id="rId26"/>
    </p:embeddedFon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AE1583-DEC1-4346-9CF1-27D053D916B8}">
  <a:tblStyle styleId="{5AAE1583-DEC1-4346-9CF1-27D053D916B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48DC9C-29EB-4D0B-8BAF-96371795916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-147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9" name="Google Shape;159;p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cc0616f6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3cc0616f62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3cc0616f62_0_1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cc0616f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cc0616f62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3cc0616f62_0_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cc0616f6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3cc0616f62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13cc0616f62_0_1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cc0616f62_0_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13cc0616f6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a61d210e6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3a61d210e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3" descr="SEWP V Logo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9148" y="229541"/>
            <a:ext cx="2965704" cy="237058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284236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8650" y="843967"/>
            <a:ext cx="7886700" cy="378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4" descr="SEWP V Logo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970" y="79795"/>
            <a:ext cx="1008400" cy="660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5" descr="SEWP V Logo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970" y="79795"/>
            <a:ext cx="1008400" cy="66069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28650" y="843967"/>
            <a:ext cx="3886200" cy="378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29150" y="843967"/>
            <a:ext cx="3886200" cy="378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6" descr="SEWP V Logo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970" y="79795"/>
            <a:ext cx="1008400" cy="66069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3" name="Google Shape;43;p7" descr="SEWP V Logo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9148" y="229541"/>
            <a:ext cx="2965704" cy="237058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8650" y="284236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7" name="Google Shape;47;p8" descr="SEWP V Logo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9148" y="229541"/>
            <a:ext cx="2965704" cy="237058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28650" y="284236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wp.nasa.gov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wp.nasa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8" descr="Small Business Works&#10;Image of a storefron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>
            <a:spLocks noGrp="1"/>
          </p:cNvSpPr>
          <p:nvPr>
            <p:ph type="title" idx="4294967295"/>
          </p:nvPr>
        </p:nvSpPr>
        <p:spPr>
          <a:xfrm>
            <a:off x="2571750" y="2091875"/>
            <a:ext cx="6039000" cy="1656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Navigating Equity in Procurement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8" descr="GSA log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1958600" y="228601"/>
            <a:ext cx="5543550" cy="62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rial Narrow"/>
                <a:ea typeface="Arial Narrow"/>
                <a:cs typeface="Arial Narrow"/>
                <a:sym typeface="Arial Narrow"/>
              </a:rPr>
              <a:t>FASST</a:t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1958601" y="1136476"/>
            <a:ext cx="173343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F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ederal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gency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trategic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upport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T</a:t>
            </a:r>
            <a:r>
              <a:rPr lang="en-US" sz="3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eam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3781967" y="1130435"/>
            <a:ext cx="2951342" cy="2845281"/>
          </a:xfrm>
          <a:prstGeom prst="rect">
            <a:avLst/>
          </a:prstGeom>
          <a:solidFill>
            <a:srgbClr val="D0D0EF"/>
          </a:solidFill>
          <a:ln>
            <a:noFill/>
          </a:ln>
        </p:spPr>
        <p:txBody>
          <a:bodyPr spcFirstLastPara="1" wrap="square" lIns="91425" tIns="68575" rIns="91425" bIns="685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 Narrow"/>
                <a:ea typeface="Arial Narrow"/>
                <a:cs typeface="Arial Narrow"/>
                <a:sym typeface="Arial Narrow"/>
              </a:rPr>
              <a:t>FASST provides guidance on IT Procurements that are: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628650" lvl="2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latin typeface="Arial Narrow"/>
                <a:ea typeface="Arial Narrow"/>
                <a:cs typeface="Arial Narrow"/>
                <a:sym typeface="Arial Narrow"/>
              </a:rPr>
              <a:t>  Strategic</a:t>
            </a:r>
            <a:endParaRPr dirty="0"/>
          </a:p>
          <a:p>
            <a:pPr marL="628650" lvl="2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latin typeface="Arial Narrow"/>
                <a:ea typeface="Arial Narrow"/>
                <a:cs typeface="Arial Narrow"/>
                <a:sym typeface="Arial Narrow"/>
              </a:rPr>
              <a:t>  Complex</a:t>
            </a:r>
            <a:endParaRPr dirty="0"/>
          </a:p>
          <a:p>
            <a:pPr marL="628650" lvl="2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latin typeface="Arial Narrow"/>
                <a:ea typeface="Arial Narrow"/>
                <a:cs typeface="Arial Narrow"/>
                <a:sym typeface="Arial Narrow"/>
              </a:rPr>
              <a:t>  Significant in size</a:t>
            </a:r>
            <a:endParaRPr dirty="0"/>
          </a:p>
        </p:txBody>
      </p:sp>
      <p:sp>
        <p:nvSpPr>
          <p:cNvPr id="165" name="Google Shape;165;p27"/>
          <p:cNvSpPr txBox="1"/>
          <p:nvPr/>
        </p:nvSpPr>
        <p:spPr>
          <a:xfrm>
            <a:off x="1469951" y="4258928"/>
            <a:ext cx="620409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 SEWP to arrange an onsite meeting for your Agency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962A5"/>
                </a:solidFill>
              </a:rPr>
              <a:t>Industry Relations Team</a:t>
            </a:r>
            <a:endParaRPr sz="3600">
              <a:solidFill>
                <a:srgbClr val="2962A5"/>
              </a:solidFill>
            </a:endParaRPr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628650" y="843967"/>
            <a:ext cx="7886700" cy="378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7155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Investments – Innovations – Emerging Technologies</a:t>
            </a:r>
            <a:endParaRPr/>
          </a:p>
          <a:p>
            <a:pPr marL="97155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Educate, consult, guide (Government &amp; Industry)</a:t>
            </a:r>
            <a:endParaRPr/>
          </a:p>
          <a:p>
            <a:pPr marL="97155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In person for top tier companies</a:t>
            </a:r>
            <a:endParaRPr/>
          </a:p>
          <a:p>
            <a:pPr marL="97155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Attends meetings for individual companies</a:t>
            </a:r>
            <a:endParaRPr/>
          </a:p>
          <a:p>
            <a:pPr marL="97155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Monthly WebEx session for general audience</a:t>
            </a:r>
            <a:endParaRPr/>
          </a:p>
          <a:p>
            <a:pPr marL="97155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Industry Events</a:t>
            </a:r>
            <a:endParaRPr/>
          </a:p>
          <a:p>
            <a:pPr marL="97155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Contract Holder Capability Matrix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 descr="Image of a duck in a bowl.&#10;SEWP V &#10;www.sewp.nasa.gov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525" y="1459263"/>
            <a:ext cx="28289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628638" y="2519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>
                <a:solidFill>
                  <a:srgbClr val="2962A5"/>
                </a:solidFill>
              </a:rPr>
              <a:t>Industry’s Role</a:t>
            </a:r>
            <a:endParaRPr sz="3600" b="0" i="0">
              <a:solidFill>
                <a:srgbClr val="2962A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962A5"/>
                </a:solidFill>
              </a:rPr>
              <a:t>Industry’s Role</a:t>
            </a:r>
            <a:endParaRPr>
              <a:solidFill>
                <a:srgbClr val="2962A5"/>
              </a:solidFill>
            </a:endParaRPr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480875" y="1101649"/>
            <a:ext cx="7886700" cy="31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5 Ways Industry is Involved: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25" b="1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Add Products/Services Under Existing Contracts(Provider)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Partner/Team/Assist Contract Holders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Purchase from Existing Contracts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Compete for a SEWP Prime Contract </a:t>
            </a:r>
            <a:endParaRPr/>
          </a:p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Novate an existing SEWP Contract Holder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962A5"/>
                </a:solidFill>
              </a:rPr>
              <a:t>Industry’s Role (cont.)</a:t>
            </a:r>
            <a:endParaRPr>
              <a:solidFill>
                <a:srgbClr val="2962A5"/>
              </a:solidFill>
            </a:endParaRPr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1"/>
          </p:nvPr>
        </p:nvSpPr>
        <p:spPr>
          <a:xfrm>
            <a:off x="344250" y="1011376"/>
            <a:ext cx="8455500" cy="3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/>
              <a:t>Add Products and Services to Existing Contracts</a:t>
            </a:r>
            <a:r>
              <a:rPr lang="en-US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42900" lvl="0" indent="-351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37" b="1"/>
              <a:t>Provider</a:t>
            </a:r>
            <a:r>
              <a:rPr lang="en-US" sz="2737"/>
              <a:t>: Any company that has any product and/or services on one or more SEWP V contract.</a:t>
            </a:r>
            <a:endParaRPr sz="2437"/>
          </a:p>
          <a:p>
            <a:pPr marL="858838" lvl="1" indent="-2945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37"/>
              <a:t>Currently over 8000 SEWP provider companies</a:t>
            </a:r>
            <a:endParaRPr sz="2437"/>
          </a:p>
          <a:p>
            <a:pPr marL="858838" lvl="1" indent="-2945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37"/>
              <a:t>20+ added weekly</a:t>
            </a:r>
            <a:endParaRPr sz="243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7"/>
          </a:p>
          <a:p>
            <a:pPr marL="342900" lvl="0" indent="-3517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37" b="1"/>
              <a:t>“Provider” of IT Products / Services</a:t>
            </a:r>
            <a:endParaRPr sz="2437"/>
          </a:p>
          <a:p>
            <a:pPr marL="858838" lvl="1" indent="-351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37"/>
              <a:t>Work with one or more Prime Contract Holders to request product addition</a:t>
            </a:r>
            <a:endParaRPr sz="2437"/>
          </a:p>
          <a:p>
            <a:pPr marL="1376363" lvl="2" indent="-3437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537"/>
              <a:t>Business case is negotiated between Prime and Provider</a:t>
            </a:r>
            <a:endParaRPr sz="2237"/>
          </a:p>
          <a:p>
            <a:pPr marL="858838" lvl="1" indent="-3517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37"/>
              <a:t> A Prime Contract Holder must first request acceptance of Provider</a:t>
            </a:r>
            <a:endParaRPr sz="2437"/>
          </a:p>
          <a:p>
            <a:pPr marL="1376363" lvl="2" indent="-3437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537"/>
              <a:t>Check is made by SEWP to ensure products in scope</a:t>
            </a:r>
            <a:endParaRPr sz="2237"/>
          </a:p>
          <a:p>
            <a:pPr marL="858838" lvl="1" indent="-3517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37"/>
              <a:t> After a Provider is accepted:</a:t>
            </a:r>
            <a:endParaRPr sz="2437"/>
          </a:p>
          <a:p>
            <a:pPr marL="1376363" lvl="2" indent="-3437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537"/>
              <a:t>All Primes may add products from the Provider</a:t>
            </a:r>
            <a:endParaRPr sz="2237"/>
          </a:p>
          <a:p>
            <a:pPr marL="1376363" lvl="2" indent="-3437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537"/>
              <a:t>Products added through Technology Refreshment process</a:t>
            </a:r>
            <a:endParaRPr sz="2237"/>
          </a:p>
          <a:p>
            <a:pPr marL="858838" lvl="1" indent="-3517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37"/>
              <a:t>Provider may have a central POC to review whether a Contract Holder is an Approved Reseller</a:t>
            </a:r>
            <a:endParaRPr sz="2437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962A5"/>
                </a:solidFill>
              </a:rPr>
              <a:t>Industry’s Role (cont.)</a:t>
            </a:r>
            <a:endParaRPr>
              <a:solidFill>
                <a:srgbClr val="2962A5"/>
              </a:solidFill>
            </a:endParaRPr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230300" y="1100375"/>
            <a:ext cx="8690100" cy="3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/>
              <a:t>Team with Existing Prime </a:t>
            </a:r>
            <a:r>
              <a:rPr lang="en-US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45"/>
              <a:t>Some Contract Holders team with companies on a business-to-business basis.</a:t>
            </a:r>
            <a:endParaRPr sz="274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45"/>
          </a:p>
          <a:p>
            <a:pPr marL="803275" lvl="1" indent="-29489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45"/>
              <a:t>Examples of why a Contract Holder would Partner</a:t>
            </a:r>
            <a:endParaRPr sz="2745"/>
          </a:p>
          <a:p>
            <a:pPr marL="1311275" lvl="2" indent="-1859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61914"/>
              <a:buFont typeface="Arial"/>
              <a:buNone/>
            </a:pPr>
            <a:endParaRPr sz="2745"/>
          </a:p>
          <a:p>
            <a:pPr marL="1311275" lvl="2" indent="-294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45"/>
              <a:t>Increase access to Products/Services/Solutions</a:t>
            </a:r>
            <a:endParaRPr sz="2745"/>
          </a:p>
          <a:p>
            <a:pPr marL="1311275" lvl="2" indent="-294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45"/>
              <a:t>Increase locality presence</a:t>
            </a:r>
            <a:endParaRPr sz="2745"/>
          </a:p>
          <a:p>
            <a:pPr marL="1311275" lvl="2" indent="-294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45"/>
              <a:t>Provide access to a specific customer or agency</a:t>
            </a:r>
            <a:endParaRPr sz="2745"/>
          </a:p>
          <a:p>
            <a:pPr marL="803275" lvl="2" indent="-1859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61914"/>
              <a:buFont typeface="Arial"/>
              <a:buNone/>
            </a:pPr>
            <a:endParaRPr sz="2745"/>
          </a:p>
          <a:p>
            <a:pPr marL="803275" lvl="1" indent="-29489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45"/>
              <a:t>Teaming partner DOES NOT have a SEWP contract</a:t>
            </a:r>
            <a:endParaRPr sz="2745"/>
          </a:p>
          <a:p>
            <a:pPr marL="1311275" lvl="2" indent="-29489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45"/>
              <a:t>Access to SEWP Contract Holder applications and resources are only available to the Prime including quoting tool</a:t>
            </a:r>
            <a:endParaRPr sz="2745"/>
          </a:p>
          <a:p>
            <a:pPr marL="803275" lvl="1" indent="-1859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61914"/>
              <a:buFont typeface="Arial"/>
              <a:buNone/>
            </a:pPr>
            <a:endParaRPr sz="2745"/>
          </a:p>
          <a:p>
            <a:pPr marL="803275" lvl="1" indent="-29489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45"/>
              <a:t>Orders remain between Government and the Contract Holder</a:t>
            </a:r>
            <a:endParaRPr sz="2745"/>
          </a:p>
          <a:p>
            <a:pPr marL="803275" lvl="1" indent="-1859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87328"/>
              <a:buFont typeface="Arial"/>
              <a:buNone/>
            </a:pPr>
            <a:endParaRPr sz="1946"/>
          </a:p>
          <a:p>
            <a:pPr marL="803275" lvl="1" indent="-29493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746"/>
              <a:t>Contract Holder is ultimately responsible for all Government interactions</a:t>
            </a:r>
            <a:endParaRPr sz="2446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rgbClr val="2962A5"/>
                </a:solidFill>
              </a:rPr>
              <a:t>Industry’s Role (cont.)</a:t>
            </a:r>
            <a:endParaRPr>
              <a:solidFill>
                <a:srgbClr val="2962A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533256" y="1071937"/>
            <a:ext cx="7982094" cy="299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Purchase from Existing Contracts</a:t>
            </a:r>
            <a:r>
              <a:rPr lang="en-US" sz="2700" b="1"/>
              <a:t> </a:t>
            </a:r>
            <a:r>
              <a:rPr lang="en-US" sz="262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2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Approved Support Service Contractors may Utilize SEWP Contracts as part of their Government Contract.</a:t>
            </a:r>
            <a:endParaRPr sz="1800"/>
          </a:p>
          <a:p>
            <a:pPr marL="684213" lvl="1" indent="-184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sz="1800"/>
          </a:p>
          <a:p>
            <a:pPr marL="684213" lvl="1" indent="-298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Authorization Letter from Support Service Contractor’s CO/KO (Contracting Officer)</a:t>
            </a:r>
            <a:endParaRPr sz="1800"/>
          </a:p>
          <a:p>
            <a:pPr marL="684213" lvl="1" indent="-184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sz="1800"/>
          </a:p>
          <a:p>
            <a:pPr marL="684213" lvl="1" indent="-298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Authorization required on an individual support service contract basis</a:t>
            </a:r>
            <a:endParaRPr sz="1800"/>
          </a:p>
          <a:p>
            <a:pPr marL="684213" lvl="1" indent="-1841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endParaRPr sz="1800"/>
          </a:p>
          <a:p>
            <a:pPr marL="684213" lvl="1" indent="-298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List of Approved Support Service Contractors available on SEWP website </a:t>
            </a: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rgbClr val="2962A5"/>
                </a:solidFill>
              </a:rPr>
              <a:t>Industry’s Role (cont.)</a:t>
            </a:r>
            <a:endParaRPr>
              <a:solidFill>
                <a:srgbClr val="2962A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1"/>
          </p:nvPr>
        </p:nvSpPr>
        <p:spPr>
          <a:xfrm>
            <a:off x="504975" y="1071923"/>
            <a:ext cx="7326300" cy="3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/>
              <a:t>Compete for a SEWP Prime Contract </a:t>
            </a:r>
            <a:r>
              <a:rPr lang="en-US" sz="262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857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/>
          </a:p>
          <a:p>
            <a:pPr marL="28575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SEWP V Contracts are 5 year w/ 5 year option (5/1/15-4/30/25)</a:t>
            </a:r>
            <a:endParaRPr/>
          </a:p>
          <a:p>
            <a:pPr marL="2857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/>
          </a:p>
          <a:p>
            <a:pPr marL="28575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/>
              <a:t>Follow-on (SEWP VI) activities and information</a:t>
            </a:r>
            <a:endParaRPr/>
          </a:p>
          <a:p>
            <a:pPr marL="803275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All Official Information provided through the SAM.gov Contract Opportunities site (beta.sam.gov) and the SEWP website (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www.sewp.nasa.gov</a:t>
            </a:r>
            <a:r>
              <a:rPr lang="en-US" sz="1600"/>
              <a:t>) </a:t>
            </a:r>
            <a:endParaRPr sz="1600"/>
          </a:p>
          <a:p>
            <a:pPr marL="803275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Time frame typically begins 1.5 to 2 years prior to end of current contracts</a:t>
            </a:r>
            <a:endParaRPr sz="1600"/>
          </a:p>
          <a:p>
            <a:pPr marL="803275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Formal RFP / Proposal competitive process</a:t>
            </a:r>
            <a:endParaRPr sz="1600"/>
          </a:p>
          <a:p>
            <a:pPr marL="803275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/>
              <a:t>Extensive Requirements based on SEWP Solutions-based structure and scope</a:t>
            </a:r>
            <a:endParaRPr sz="16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rgbClr val="2962A5"/>
                </a:solidFill>
              </a:rPr>
              <a:t>Industry’s Role (cont.)</a:t>
            </a:r>
            <a:endParaRPr>
              <a:solidFill>
                <a:srgbClr val="2962A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478415" y="1071937"/>
            <a:ext cx="8036935" cy="299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/>
              <a:t>Novate an Existing Prime Contract</a:t>
            </a:r>
            <a:endParaRPr/>
          </a:p>
          <a:p>
            <a:pPr marL="2857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A novation of an existing Contract Holder shall comply with FAR 42.12 requirements. </a:t>
            </a:r>
            <a:endParaRPr/>
          </a:p>
          <a:p>
            <a:pPr marL="2857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The Contracting Officer responsible for processing and executing a novation shall be determined based on FAR 42.1202 – Responsibility for Executing Agreements </a:t>
            </a:r>
            <a:endParaRPr/>
          </a:p>
          <a:p>
            <a:pPr marL="2857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All novation packages are required to comply with FAR 1204 – Applicability of Novation Agreement.  </a:t>
            </a:r>
            <a:endParaRPr/>
          </a:p>
          <a:p>
            <a:pPr marL="2857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  <a:p>
            <a:pPr marL="2857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Novation will not be processed until the transferee SAM.gov information is current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962A5"/>
                </a:solidFill>
              </a:rPr>
              <a:t>SEWP V to SEWP VI</a:t>
            </a:r>
            <a:endParaRPr>
              <a:solidFill>
                <a:srgbClr val="2962A5"/>
              </a:solidFill>
            </a:endParaRPr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>
            <a:off x="449225" y="1409654"/>
            <a:ext cx="7886700" cy="2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SEWP V – effective ordering period ends April 30, 2025</a:t>
            </a:r>
            <a:endParaRPr sz="1700"/>
          </a:p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700"/>
          </a:p>
          <a:p>
            <a:pPr marL="28575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SEWP VI Re-compete efforts have begun</a:t>
            </a:r>
            <a:endParaRPr sz="1700"/>
          </a:p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700"/>
          </a:p>
          <a:p>
            <a:pPr marL="28575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What should Industry be doing prior to recompete?</a:t>
            </a:r>
            <a:endParaRPr sz="1700"/>
          </a:p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700"/>
          </a:p>
          <a:p>
            <a:pPr marL="28575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/>
              <a:t>Market Research being conducted with the goal to incorporate all socio-economic designations within the SEWP contract structure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1040549" y="427950"/>
            <a:ext cx="7062900" cy="7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357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 Scientific and Engineering Workstation Procurement (SEWP) and How Do They Buy?</a:t>
            </a:r>
            <a:endParaRPr/>
          </a:p>
        </p:txBody>
      </p:sp>
      <p:pic>
        <p:nvPicPr>
          <p:cNvPr id="104" name="Google Shape;104;p19" descr="Image of a duck in a bowl.&#10;SEWP V &#10;www.sewp.nasa.gov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525" y="1459263"/>
            <a:ext cx="28289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62A5"/>
                </a:solidFill>
              </a:rPr>
              <a:t>For more information:</a:t>
            </a:r>
            <a:r>
              <a:rPr lang="en-US" sz="3200"/>
              <a:t> </a:t>
            </a:r>
            <a:endParaRPr sz="1800"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425450" y="767432"/>
            <a:ext cx="7886700" cy="3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http://www.sewp.nasa.gov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Frequently Asked Questions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pic>
        <p:nvPicPr>
          <p:cNvPr id="233" name="Google Shape;233;p37" descr="FAST ACCESS&#10;SEWP Log-in&#10;FAQ&#10;Training Video&#10;SEWP V Contract Info&#10;Request a Quote&#10;NASA Credit Cards&#10;SEWP IV&#10;Address and Directions&#10;Give Us Your Feedba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1891" y="1930400"/>
            <a:ext cx="1774005" cy="2189018"/>
          </a:xfrm>
          <a:prstGeom prst="rect">
            <a:avLst/>
          </a:prstGeom>
          <a:noFill/>
          <a:ln w="25400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34" name="Google Shape;234;p37" descr="FAST ACCESS&#10;SEWP log-in&#10;FAQ&#10;Training video&#10;SEWP V Contract Info&#10;Request a quote&#10;NASA Credit cards&#10;SEWP IV&#10;Address and directions&#10;Give us your feedback"/>
          <p:cNvCxnSpPr/>
          <p:nvPr/>
        </p:nvCxnSpPr>
        <p:spPr>
          <a:xfrm flipH="1">
            <a:off x="3608018" y="2517866"/>
            <a:ext cx="1038496" cy="107768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8" descr="Image of a duck in a bowl.&#10;SEWP V &#10;www.sewp.nasa.gov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525" y="1459263"/>
            <a:ext cx="28289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628638" y="50628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20" i="0">
                <a:solidFill>
                  <a:srgbClr val="2962A5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r>
              <a:rPr lang="en-US" sz="312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6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25" b="0">
              <a:solidFill>
                <a:srgbClr val="2962A5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1633361" y="1472750"/>
            <a:ext cx="6329201" cy="2717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8575" rIns="91425" bIns="68575" anchor="b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Multi-award suite of Government-Wide Acquisition Contracts</a:t>
            </a:r>
            <a:endParaRPr/>
          </a:p>
          <a:p>
            <a:pPr marL="801688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 b="1"/>
              <a:t>Over 140+ Contract Holders / Over 110+ Small Businesses</a:t>
            </a:r>
            <a:endParaRPr/>
          </a:p>
          <a:p>
            <a:pPr marL="801688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Each Contract Holder has a $20B ceiling</a:t>
            </a:r>
            <a:endParaRPr/>
          </a:p>
          <a:p>
            <a:pPr marL="801688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Annual Revenue $10.5B</a:t>
            </a:r>
            <a:endParaRPr/>
          </a:p>
          <a:p>
            <a:pPr marL="801688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 b="1"/>
              <a:t>Utilized by every Government Agency</a:t>
            </a:r>
            <a:endParaRPr sz="1500" b="1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Contract Vehicle for Information Technology Products and Services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Program Management Office (PMO) to provide support and information throughout the Acquisition Process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1492370" y="183272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62A5"/>
                </a:solidFill>
              </a:rPr>
              <a:t>What is SEWP? </a:t>
            </a:r>
            <a:endParaRPr sz="3200">
              <a:solidFill>
                <a:srgbClr val="296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1" name="Google Shape;111;p20" title="Government-Wide Acquisition Contracts (GWACs)"/>
          <p:cNvGraphicFramePr/>
          <p:nvPr/>
        </p:nvGraphicFramePr>
        <p:xfrm>
          <a:off x="1810602" y="103841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{5AAE1583-DEC1-4346-9CF1-27D053D916B8}</a:tableStyleId>
              </a:tblPr>
              <a:tblGrid>
                <a:gridCol w="552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SEWP</a:t>
                      </a:r>
                      <a:endParaRPr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1653779" y="35942"/>
            <a:ext cx="53337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3366"/>
                </a:solidFill>
              </a:rPr>
              <a:t>SEWP Growth</a:t>
            </a:r>
            <a:endParaRPr sz="3600"/>
          </a:p>
        </p:txBody>
      </p:sp>
      <p:pic>
        <p:nvPicPr>
          <p:cNvPr id="118" name="Google Shape;118;p21" descr="Bar chart showing SEWP Growth Total Order Value for FY16 -FY21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50" y="807242"/>
            <a:ext cx="7968599" cy="385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1700545" y="303957"/>
            <a:ext cx="5915025" cy="187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8575" rIns="91425" bIns="68575" anchor="b" anchorCtr="0">
            <a:normAutofit/>
          </a:bodyPr>
          <a:lstStyle/>
          <a:p>
            <a:pPr marL="3929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cap="none">
                <a:latin typeface="Arial"/>
                <a:ea typeface="Arial"/>
                <a:cs typeface="Arial"/>
                <a:sym typeface="Arial"/>
              </a:rPr>
              <a:t>140+ PRIME CONTRACT HOLDERS INCLUDING 110+ SMALL BUSINESSES</a:t>
            </a:r>
            <a:endParaRPr/>
          </a:p>
          <a:p>
            <a:pPr marL="342900" lvl="0" indent="0" algn="l" rtl="0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2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2024439" y="138738"/>
            <a:ext cx="5267235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SEWP by the Numbers</a:t>
            </a:r>
            <a:endParaRPr/>
          </a:p>
        </p:txBody>
      </p:sp>
      <p:graphicFrame>
        <p:nvGraphicFramePr>
          <p:cNvPr id="125" name="Google Shape;125;p22" title="SEWP V: 147 Prime Contract Holders"/>
          <p:cNvGraphicFramePr/>
          <p:nvPr/>
        </p:nvGraphicFramePr>
        <p:xfrm>
          <a:off x="1720682" y="76591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{5AAE1583-DEC1-4346-9CF1-27D053D916B8}</a:tableStyleId>
              </a:tblPr>
              <a:tblGrid>
                <a:gridCol w="572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SEWP V</a:t>
                      </a:r>
                      <a:endParaRPr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6" name="Google Shape;126;p22" title="Current Figures… see “SEWP Snapshot”"/>
          <p:cNvGraphicFramePr/>
          <p:nvPr/>
        </p:nvGraphicFramePr>
        <p:xfrm>
          <a:off x="1710613" y="20005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{5AAE1583-DEC1-4346-9CF1-27D053D916B8}</a:tableStyleId>
              </a:tblPr>
              <a:tblGrid>
                <a:gridCol w="57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Current Figures… see “SEWP Snapshot”</a:t>
                      </a:r>
                      <a:endParaRPr sz="1800" u="none" strike="noStrike" cap="none"/>
                    </a:p>
                  </a:txBody>
                  <a:tcPr marL="68575" marR="68575" marT="34300" marB="3430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7" name="Google Shape;127;p22"/>
          <p:cNvSpPr txBox="1"/>
          <p:nvPr/>
        </p:nvSpPr>
        <p:spPr>
          <a:xfrm>
            <a:off x="844450" y="2450450"/>
            <a:ext cx="7339200" cy="1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558404" marR="0" lvl="0" indent="-21550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Thousands of Providers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including Cisco, Apple, Dell, HP, IBM, NetApp, EMC, APC, VMware, Microsoft, Oracle, etc.</a:t>
            </a:r>
            <a:endParaRPr/>
          </a:p>
          <a:p>
            <a:pPr marL="558404" marR="0" lvl="0" indent="-215504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Millions of Unique Products &amp; Product Based Services</a:t>
            </a:r>
            <a:endParaRPr/>
          </a:p>
          <a:p>
            <a:pPr marL="558404" marR="0" lvl="1" indent="-215504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SEWP V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began on May 1</a:t>
            </a:r>
            <a:r>
              <a:rPr lang="en-US" sz="18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2015</a:t>
            </a:r>
            <a:endParaRPr/>
          </a:p>
          <a:p>
            <a:pPr marL="558404" marR="0" lvl="1" indent="-215504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year contracts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 year base contract w/ 5 year option)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1553650" y="228600"/>
            <a:ext cx="60996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latin typeface="Arial"/>
                <a:ea typeface="Arial"/>
                <a:cs typeface="Arial"/>
                <a:sym typeface="Arial"/>
              </a:rPr>
              <a:t>SEWP IS A SOLUTIONS CONTRACT</a:t>
            </a:r>
            <a:br>
              <a:rPr lang="en-US" sz="27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700" b="1" dirty="0">
                <a:latin typeface="Arial"/>
                <a:ea typeface="Arial"/>
                <a:cs typeface="Arial"/>
                <a:sym typeface="Arial"/>
              </a:rPr>
              <a:t>PRODUCTS AND SERVICES </a:t>
            </a:r>
            <a:endParaRPr dirty="0"/>
          </a:p>
        </p:txBody>
      </p:sp>
      <p:graphicFrame>
        <p:nvGraphicFramePr>
          <p:cNvPr id="133" name="Google Shape;133;p23" descr=" Information Technology&#10;Computer Hardware, Tablets&#10;Storage&#10;Security&#10; Software &amp; Cloud&#10;Software&#10;Virtualization and Cloud Computing&#10;XaaS&#10; Networking &amp; Communications&#10;Network Appliances: Routers, Modems&#10;Telecommunication Devices and Monthly Service&#10; Supporting Technology&#10;Scanners, Printers, Copiers, Shredders &#10;Associated Supplies and Accessories&#10;Sensors&#10; AV/Conferencing&#10;A/V Equipment and Accessories&#10;TVs, Display Monitors, Projectors and Screens&#10; Services&#10;Maintenance / Warranty&#10;Site Planning / Installation&#10;Product Based Training&#10;Product Based Engineering Services"/>
          <p:cNvGraphicFramePr/>
          <p:nvPr>
            <p:extLst>
              <p:ext uri="{D42A27DB-BD31-4B8C-83A1-F6EECF244321}">
                <p14:modId xmlns:p14="http://schemas.microsoft.com/office/powerpoint/2010/main" val="37310567"/>
              </p:ext>
            </p:extLst>
          </p:nvPr>
        </p:nvGraphicFramePr>
        <p:xfrm>
          <a:off x="1553643" y="1200144"/>
          <a:ext cx="6036700" cy="3521275"/>
        </p:xfrm>
        <a:graphic>
          <a:graphicData uri="http://schemas.openxmlformats.org/drawingml/2006/table">
            <a:tbl>
              <a:tblPr firstRow="1" bandRow="1">
                <a:noFill/>
                <a:tableStyleId>{EB48DC9C-29EB-4D0B-8BAF-96371795916B}</a:tableStyleId>
              </a:tblPr>
              <a:tblGrid>
                <a:gridCol w="270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5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Noto Sans Symbols"/>
                        <a:buNone/>
                      </a:pPr>
                      <a:endParaRPr sz="15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68575" marT="34300" marB="34300"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US" sz="1000" b="1" u="none" strike="noStrike" cap="none"/>
                        <a:t>Information Technology &amp; Networking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137150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Computer Hardware, Tablets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Network Appliances: Routers, Modems, VOIP, Storage, Security</a:t>
                      </a:r>
                      <a:endParaRPr sz="1000" b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US" sz="1000" b="1" u="none" strike="noStrike" cap="none"/>
                        <a:t>Software &amp; Cloud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137150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Software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Virtualization and Cloud Computing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XaaS (e.g. SaaS=Storage as a Service)</a:t>
                      </a:r>
                      <a:endParaRPr sz="1000" u="none" strike="noStrike" cap="none"/>
                    </a:p>
                  </a:txBody>
                  <a:tcPr marL="137150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US" sz="1000" b="1" u="none" strike="noStrike" cap="none"/>
                        <a:t>Mobility &amp; Communications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137150" marR="68575" marT="34300" marB="3430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Telecommunication Devices &amp; Monthly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Service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US" sz="1000" b="1" u="none" strike="noStrike" cap="none"/>
                        <a:t>Supporting Technology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137150" marR="68575" marT="34300" marB="3430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Scanners, Printers, Copiers, Shredders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Associated Supplies &amp; Accessories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Sensors</a:t>
                      </a:r>
                      <a:endParaRPr/>
                    </a:p>
                  </a:txBody>
                  <a:tcPr marL="137150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US" sz="1000" b="1" u="none" strike="noStrike" cap="none"/>
                        <a:t>AV/Conferencing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137150" marR="68575" marT="34300" marB="3430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A/V Equipment and Accessories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TVs, Display Monitors, Projectors &amp; Screens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None/>
                      </a:pPr>
                      <a:r>
                        <a:rPr lang="en-US" sz="1000" b="1" u="none" strike="noStrike" cap="none"/>
                        <a:t>Services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137150" marR="68575" marT="34300" marB="3430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Maintenance / Warranty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Site Planning / Installation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Product Based Training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Product Based Engineering Services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628650" y="974599"/>
            <a:ext cx="38862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 sz="1350" b="1" i="1">
                <a:latin typeface="Arial"/>
                <a:ea typeface="Arial"/>
                <a:cs typeface="Arial"/>
                <a:sym typeface="Arial"/>
              </a:rPr>
              <a:t>SPEED: </a:t>
            </a:r>
            <a:r>
              <a:rPr lang="en-US" sz="1350">
                <a:latin typeface="Arial"/>
                <a:ea typeface="Arial"/>
                <a:cs typeface="Arial"/>
                <a:sym typeface="Arial"/>
              </a:rPr>
              <a:t>Products/Solutions/Providers added within hours!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 sz="1350" b="1" i="1">
                <a:latin typeface="Arial"/>
                <a:ea typeface="Arial"/>
                <a:cs typeface="Arial"/>
                <a:sym typeface="Arial"/>
              </a:rPr>
              <a:t>CUSTOMER SERVICE: </a:t>
            </a:r>
            <a:r>
              <a:rPr lang="en-US" sz="1350">
                <a:latin typeface="Arial"/>
                <a:ea typeface="Arial"/>
                <a:cs typeface="Arial"/>
                <a:sym typeface="Arial"/>
              </a:rPr>
              <a:t>Gold standard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 sz="1350" b="1" i="1">
                <a:latin typeface="Arial"/>
                <a:ea typeface="Arial"/>
                <a:cs typeface="Arial"/>
                <a:sym typeface="Arial"/>
              </a:rPr>
              <a:t>FEE:</a:t>
            </a:r>
            <a:r>
              <a:rPr lang="en-US" sz="1350" i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50" b="1">
                <a:latin typeface="Arial"/>
                <a:ea typeface="Arial"/>
                <a:cs typeface="Arial"/>
                <a:sym typeface="Arial"/>
              </a:rPr>
              <a:t>Current fee 0.34% for products and/or services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 sz="1350" b="1" i="1">
                <a:latin typeface="Arial"/>
                <a:ea typeface="Arial"/>
                <a:cs typeface="Arial"/>
                <a:sym typeface="Arial"/>
              </a:rPr>
              <a:t>AGENCY CATALOGS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 sz="1350" b="1" i="1">
                <a:latin typeface="Arial"/>
                <a:ea typeface="Arial"/>
                <a:cs typeface="Arial"/>
                <a:sym typeface="Arial"/>
              </a:rPr>
              <a:t>TRACKING &amp; COMMUNICATION: </a:t>
            </a:r>
            <a:r>
              <a:rPr lang="en-US" sz="1350">
                <a:latin typeface="Arial"/>
                <a:ea typeface="Arial"/>
                <a:cs typeface="Arial"/>
                <a:sym typeface="Arial"/>
              </a:rPr>
              <a:t>Tracking of all orders which provides feedback to contract holders and customers throughout process.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 sz="1350" b="1" i="1">
                <a:latin typeface="Arial"/>
                <a:ea typeface="Arial"/>
                <a:cs typeface="Arial"/>
                <a:sym typeface="Arial"/>
              </a:rPr>
              <a:t>REPORTING: </a:t>
            </a:r>
            <a:r>
              <a:rPr lang="en-US" sz="1350">
                <a:latin typeface="Arial"/>
                <a:ea typeface="Arial"/>
                <a:cs typeface="Arial"/>
                <a:sym typeface="Arial"/>
              </a:rPr>
              <a:t>Customizable Agency reports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 sz="1350" b="1" i="1">
                <a:latin typeface="Arial"/>
                <a:ea typeface="Arial"/>
                <a:cs typeface="Arial"/>
                <a:sym typeface="Arial"/>
              </a:rPr>
              <a:t>SUPPLY CHAIN RISK MANAGEMENT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 sz="1350" b="1" i="1">
                <a:latin typeface="Arial"/>
                <a:ea typeface="Arial"/>
                <a:cs typeface="Arial"/>
                <a:sym typeface="Arial"/>
              </a:rPr>
              <a:t>ONLINE TOOLS: </a:t>
            </a:r>
            <a:r>
              <a:rPr lang="en-US" sz="1350">
                <a:latin typeface="Arial"/>
                <a:ea typeface="Arial"/>
                <a:cs typeface="Arial"/>
                <a:sym typeface="Arial"/>
              </a:rPr>
              <a:t>Easy to use tools available 24x7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•"/>
            </a:pPr>
            <a:r>
              <a:rPr lang="en-US" sz="1350" b="1" i="1">
                <a:latin typeface="Arial"/>
                <a:ea typeface="Arial"/>
                <a:cs typeface="Arial"/>
                <a:sym typeface="Arial"/>
              </a:rPr>
              <a:t>FASST TEAM</a:t>
            </a:r>
            <a:endParaRPr/>
          </a:p>
        </p:txBody>
      </p:sp>
      <p:pic>
        <p:nvPicPr>
          <p:cNvPr id="139" name="Google Shape;139;p24" descr="Image of two bowls with steam coming from them and two spoons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80201" y="974604"/>
            <a:ext cx="2914800" cy="19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1593970" y="191485"/>
            <a:ext cx="7022980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62A5"/>
                </a:solidFill>
              </a:rPr>
              <a:t>What Makes SEWP Hot? 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endParaRPr sz="10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2475782" y="147479"/>
            <a:ext cx="4130757" cy="82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SEWP V Snapshot: </a:t>
            </a:r>
            <a:br>
              <a:rPr lang="en-US" sz="3000" b="1"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as of June 2022</a:t>
            </a:r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2356618" y="2079047"/>
            <a:ext cx="443076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24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Business Usage</a:t>
            </a:r>
            <a:endParaRPr/>
          </a:p>
        </p:txBody>
      </p:sp>
      <p:sp>
        <p:nvSpPr>
          <p:cNvPr id="147" name="Google Shape;147;p25"/>
          <p:cNvSpPr txBox="1"/>
          <p:nvPr/>
        </p:nvSpPr>
        <p:spPr>
          <a:xfrm>
            <a:off x="2356625" y="2774850"/>
            <a:ext cx="4430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Small Business = 80%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HUBZone = 13%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SDVOSB = 33%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VOSB = 35%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EDWOSB = 2%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WOSB = 22%</a:t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2552079" y="1217013"/>
            <a:ext cx="39372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263K+ Orders Placed</a:t>
            </a:r>
            <a:endParaRPr/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$45.7B+ Value of Orders Placed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1681851" y="55952"/>
            <a:ext cx="5881666" cy="4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/>
              <a:t>SEWP V Top Issuing Agencies:</a:t>
            </a:r>
            <a:br>
              <a:rPr lang="en-US" sz="2700" b="1"/>
            </a:br>
            <a:r>
              <a:rPr lang="en-US" sz="2700" b="1"/>
              <a:t>June 2022</a:t>
            </a:r>
            <a:endParaRPr/>
          </a:p>
        </p:txBody>
      </p:sp>
      <p:graphicFrame>
        <p:nvGraphicFramePr>
          <p:cNvPr id="154" name="Google Shape;154;p26"/>
          <p:cNvGraphicFramePr/>
          <p:nvPr/>
        </p:nvGraphicFramePr>
        <p:xfrm>
          <a:off x="1323381" y="91184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{5AAE1583-DEC1-4346-9CF1-27D053D916B8}</a:tableStyleId>
              </a:tblPr>
              <a:tblGrid>
                <a:gridCol w="40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</a:rPr>
                        <a:t>Agency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0" marR="5200" marT="5200" marB="0" anchor="b">
                    <a:solidFill>
                      <a:srgbClr val="71BE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</a:rPr>
                        <a:t>Total</a:t>
                      </a: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</a:rPr>
                        <a:t>Amount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0" marR="5200" marT="5200" marB="0" anchor="b">
                    <a:solidFill>
                      <a:srgbClr val="71BE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</a:rPr>
                        <a:t># Orders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200" marR="5200" marT="5200" marB="0" anchor="b">
                    <a:solidFill>
                      <a:srgbClr val="71BE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Defense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$10.20B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23000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Veterans Affairs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$7.90B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27700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Justice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$3.75B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17700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the Navy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$3.53B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21800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Treasury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$2.72B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8500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the Air Force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$2.42B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20800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State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$2.10B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20700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Commerce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$1.65B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26400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Health and Human Services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$1.53B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6740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of Energy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$1.20B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9750</a:t>
                      </a:r>
                      <a:endParaRPr/>
                    </a:p>
                  </a:txBody>
                  <a:tcPr marL="7150" marR="7150" marT="7150" marB="0" anchor="b">
                    <a:solidFill>
                      <a:srgbClr val="D5E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5" name="Google Shape;155;p26"/>
          <p:cNvSpPr txBox="1"/>
          <p:nvPr/>
        </p:nvSpPr>
        <p:spPr>
          <a:xfrm>
            <a:off x="2210323" y="3702553"/>
            <a:ext cx="482472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▪"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6: </a:t>
            </a:r>
            <a:endParaRPr/>
          </a:p>
          <a:p>
            <a:pPr marL="557213" marR="0" lvl="1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▪"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United States Department of Agriculture</a:t>
            </a:r>
            <a:endParaRPr/>
          </a:p>
          <a:p>
            <a:pPr marL="557213" marR="0" lvl="1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▪"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Department of the Interior</a:t>
            </a:r>
            <a:endParaRPr/>
          </a:p>
          <a:p>
            <a:pPr marL="557213" marR="0" lvl="1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▪"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Department of Homeland Security</a:t>
            </a:r>
            <a:endParaRPr/>
          </a:p>
          <a:p>
            <a:pPr marL="557213" marR="0" lvl="1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▪"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Aeronautics and Space Administration</a:t>
            </a:r>
            <a:endParaRPr/>
          </a:p>
          <a:p>
            <a:pPr marL="557213" marR="0" lvl="1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▪"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Department of the Army</a:t>
            </a:r>
            <a:endParaRPr/>
          </a:p>
          <a:p>
            <a:pPr marL="557213" marR="0" lvl="1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▪"/>
            </a:pP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Services Administration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*97 Cabinet-level and Independent Agencies have utilized SEWP V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1168</Words>
  <Application>Microsoft Office PowerPoint</Application>
  <PresentationFormat>On-screen Show (16:9)</PresentationFormat>
  <Paragraphs>234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Narrow</vt:lpstr>
      <vt:lpstr>Roboto</vt:lpstr>
      <vt:lpstr>Noto Sans Symbols</vt:lpstr>
      <vt:lpstr>Arial</vt:lpstr>
      <vt:lpstr>Arial Black</vt:lpstr>
      <vt:lpstr>Calibri</vt:lpstr>
      <vt:lpstr>Blank Presentation</vt:lpstr>
      <vt:lpstr>Small Business Works 2022: Navigating Equity in Procurement </vt:lpstr>
      <vt:lpstr>NASA Scientific and Engineering Workstation Procurement (SEWP) and How Do They Buy?</vt:lpstr>
      <vt:lpstr>What is SEWP? </vt:lpstr>
      <vt:lpstr>SEWP Growth</vt:lpstr>
      <vt:lpstr>SEWP by the Numbers</vt:lpstr>
      <vt:lpstr>SEWP IS A SOLUTIONS CONTRACT PRODUCTS AND SERVICES </vt:lpstr>
      <vt:lpstr>What Makes SEWP Hot?  </vt:lpstr>
      <vt:lpstr>SEWP V Snapshot:  as of June 2022</vt:lpstr>
      <vt:lpstr>SEWP V Top Issuing Agencies: June 2022</vt:lpstr>
      <vt:lpstr>FASST</vt:lpstr>
      <vt:lpstr>Industry Relations Team</vt:lpstr>
      <vt:lpstr>Industry’s Role</vt:lpstr>
      <vt:lpstr>Industry’s Role</vt:lpstr>
      <vt:lpstr>Industry’s Role (cont.)</vt:lpstr>
      <vt:lpstr>Industry’s Role (cont.)</vt:lpstr>
      <vt:lpstr>Industry’s Role (cont.) </vt:lpstr>
      <vt:lpstr>Industry’s Role (cont.) </vt:lpstr>
      <vt:lpstr>Industry’s Role (cont.) </vt:lpstr>
      <vt:lpstr>SEWP V to SEWP VI</vt:lpstr>
      <vt:lpstr>For more information: </vt:lpstr>
      <vt:lpstr>Questions?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Navigating Equity in Procurement </dc:title>
  <cp:lastModifiedBy>YolandaGJohnson</cp:lastModifiedBy>
  <cp:revision>1</cp:revision>
  <dcterms:modified xsi:type="dcterms:W3CDTF">2022-07-27T00:23:46Z</dcterms:modified>
</cp:coreProperties>
</file>