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9144000" cy="5143500" type="screen16x9"/>
  <p:notesSz cx="6858000" cy="9144000"/>
  <p:embeddedFontLst>
    <p:embeddedFont>
      <p:font typeface="Arial Narrow" panose="020B0606020202030204" pitchFamily="34" charset="0"/>
      <p:regular r:id="rId54"/>
      <p:bold r:id="rId55"/>
      <p:italic r:id="rId56"/>
      <p:boldItalic r:id="rId57"/>
    </p:embeddedFont>
    <p:embeddedFont>
      <p:font typeface="Calibri" panose="020F0502020204030204" pitchFamily="34" charset="0"/>
      <p:regular r:id="rId58"/>
      <p:bold r:id="rId59"/>
      <p:italic r:id="rId60"/>
      <p:boldItalic r:id="rId61"/>
    </p:embeddedFont>
    <p:embeddedFont>
      <p:font typeface="Montserrat" panose="00000500000000000000" pitchFamily="2"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56">
          <p15:clr>
            <a:srgbClr val="000000"/>
          </p15:clr>
        </p15:guide>
        <p15:guide id="2" pos="5328">
          <p15:clr>
            <a:srgbClr val="000000"/>
          </p15:clr>
        </p15:guide>
        <p15:guide id="3" orient="horz" pos="606">
          <p15:clr>
            <a:srgbClr val="9AA0A6"/>
          </p15:clr>
        </p15:guide>
        <p15:guide id="4" orient="horz" pos="540">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queline Baker - ZCRC"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9A0B9F-5730-44CD-B9A8-907105EEDF08}">
  <a:tblStyle styleId="{859A0B9F-5730-44CD-B9A8-907105EEDF08}"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3F9FA"/>
          </a:solidFill>
        </a:fill>
      </a:tcStyle>
    </a:wholeTbl>
    <a:band1H>
      <a:tcTxStyle/>
      <a:tcStyle>
        <a:tcBdr/>
        <a:fill>
          <a:solidFill>
            <a:srgbClr val="E7F3F4"/>
          </a:solidFill>
        </a:fill>
      </a:tcStyle>
    </a:band1H>
    <a:band2H>
      <a:tcTxStyle/>
      <a:tcStyle>
        <a:tcBdr/>
      </a:tcStyle>
    </a:band2H>
    <a:band1V>
      <a:tcTxStyle/>
      <a:tcStyle>
        <a:tcBdr/>
        <a:fill>
          <a:solidFill>
            <a:srgbClr val="E7F3F4"/>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63C55DD7-60AD-410E-B2BB-8945AD5B70B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92127" autoAdjust="0"/>
  </p:normalViewPr>
  <p:slideViewPr>
    <p:cSldViewPr snapToGrid="0">
      <p:cViewPr varScale="1">
        <p:scale>
          <a:sx n="139" d="100"/>
          <a:sy n="139" d="100"/>
        </p:scale>
        <p:origin x="804" y="108"/>
      </p:cViewPr>
      <p:guideLst>
        <p:guide orient="horz" pos="756"/>
        <p:guide pos="5328"/>
        <p:guide orient="horz" pos="606"/>
        <p:guide orient="horz" pos="540"/>
      </p:guideLst>
    </p:cSldViewPr>
  </p:slideViewPr>
  <p:outlineViewPr>
    <p:cViewPr>
      <p:scale>
        <a:sx n="33" d="100"/>
        <a:sy n="33" d="100"/>
      </p:scale>
      <p:origin x="0" y="-815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
        <p:nvSpPr>
          <p:cNvPr id="71" name="Google Shape;7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 name="Google Shape;7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a:spLocks noGrp="1" noRot="1" noChangeAspect="1"/>
          </p:cNvSpPr>
          <p:nvPr>
            <p:ph type="sldImg" idx="2"/>
          </p:nvPr>
        </p:nvSpPr>
        <p:spPr>
          <a:xfrm>
            <a:off x="3810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6" name="Google Shape;156;p10:notes"/>
          <p:cNvSpPr txBox="1">
            <a:spLocks noGrp="1"/>
          </p:cNvSpPr>
          <p:nvPr>
            <p:ph type="body" idx="1"/>
          </p:nvPr>
        </p:nvSpPr>
        <p:spPr>
          <a:xfrm>
            <a:off x="1219200" y="3257550"/>
            <a:ext cx="97536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b="1" dirty="0"/>
          </a:p>
        </p:txBody>
      </p:sp>
      <p:sp>
        <p:nvSpPr>
          <p:cNvPr id="157" name="Google Shape;157;p10:notes"/>
          <p:cNvSpPr txBox="1">
            <a:spLocks noGrp="1"/>
          </p:cNvSpPr>
          <p:nvPr>
            <p:ph type="sldNum" idx="12"/>
          </p:nvPr>
        </p:nvSpPr>
        <p:spPr>
          <a:xfrm>
            <a:off x="6905625" y="6513513"/>
            <a:ext cx="5283200" cy="3429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5" name="Google Shape;165;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Clr>
                <a:schemeClr val="dk1"/>
              </a:buClr>
              <a:buSzPts val="1200"/>
              <a:buFont typeface="Arial"/>
              <a:buNone/>
            </a:pPr>
            <a:endParaRPr dirty="0"/>
          </a:p>
        </p:txBody>
      </p:sp>
      <p:sp>
        <p:nvSpPr>
          <p:cNvPr id="166" name="Google Shape;166;p1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7" name="Google Shape;177;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dirty="0">
              <a:latin typeface="Arial"/>
              <a:ea typeface="Arial"/>
              <a:cs typeface="Arial"/>
              <a:sym typeface="Arial"/>
            </a:endParaRPr>
          </a:p>
        </p:txBody>
      </p:sp>
      <p:sp>
        <p:nvSpPr>
          <p:cNvPr id="178" name="Google Shape;178;p1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7" name="Google Shape;187;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a:p>
            <a:pPr marL="457200" marR="0" lvl="0" indent="-228600" algn="l" rtl="0">
              <a:lnSpc>
                <a:spcPct val="100000"/>
              </a:lnSpc>
              <a:spcBef>
                <a:spcPts val="360"/>
              </a:spcBef>
              <a:spcAft>
                <a:spcPts val="0"/>
              </a:spcAft>
              <a:buSzPts val="1400"/>
              <a:buNone/>
            </a:pPr>
            <a:endParaRPr dirty="0"/>
          </a:p>
        </p:txBody>
      </p:sp>
      <p:sp>
        <p:nvSpPr>
          <p:cNvPr id="188" name="Google Shape;188;p1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5" name="Google Shape;195;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196" name="Google Shape;196;p1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5" name="Google Shape;205;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206" name="Google Shape;206;p1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7" name="Google Shape;217;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endParaRPr dirty="0"/>
          </a:p>
        </p:txBody>
      </p:sp>
      <p:sp>
        <p:nvSpPr>
          <p:cNvPr id="218" name="Google Shape;218;p1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9" name="Google Shape;229;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230" name="Google Shape;230;p1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2" name="Google Shape;242;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243" name="Google Shape;243;p1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0" name="Google Shape;250;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251" name="Google Shape;251;p1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8" name="Google Shape;78;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79" name="Google Shape;79;p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1" name="Google Shape;261;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262" name="Google Shape;262;p2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1:notes"/>
          <p:cNvSpPr>
            <a:spLocks noGrp="1" noRot="1" noChangeAspect="1"/>
          </p:cNvSpPr>
          <p:nvPr>
            <p:ph type="sldImg" idx="2"/>
          </p:nvPr>
        </p:nvSpPr>
        <p:spPr>
          <a:xfrm>
            <a:off x="-635000" y="914400"/>
            <a:ext cx="8128000" cy="4572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21:notes"/>
          <p:cNvSpPr txBox="1">
            <a:spLocks noGrp="1"/>
          </p:cNvSpPr>
          <p:nvPr>
            <p:ph type="body" idx="1"/>
          </p:nvPr>
        </p:nvSpPr>
        <p:spPr>
          <a:xfrm>
            <a:off x="685800" y="5791200"/>
            <a:ext cx="5486400" cy="5486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endParaRPr dirty="0"/>
          </a:p>
        </p:txBody>
      </p:sp>
      <p:sp>
        <p:nvSpPr>
          <p:cNvPr id="276" name="Google Shape;276;p21:notes"/>
          <p:cNvSpPr txBox="1">
            <a:spLocks noGrp="1"/>
          </p:cNvSpPr>
          <p:nvPr>
            <p:ph type="sldNum" idx="12"/>
          </p:nvPr>
        </p:nvSpPr>
        <p:spPr>
          <a:xfrm>
            <a:off x="3884414" y="11579579"/>
            <a:ext cx="2971800" cy="609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5" name="Google Shape;285;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286" name="Google Shape;286;p2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1" name="Google Shape;301;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302" name="Google Shape;302;p2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0" name="Google Shape;310;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311" name="Google Shape;311;p2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9" name="Google Shape;319;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a:p>
            <a:pPr marL="457200" marR="0" lvl="0" indent="-228600" algn="l" rtl="0">
              <a:lnSpc>
                <a:spcPct val="100000"/>
              </a:lnSpc>
              <a:spcBef>
                <a:spcPts val="360"/>
              </a:spcBef>
              <a:spcAft>
                <a:spcPts val="0"/>
              </a:spcAft>
              <a:buSzPts val="1400"/>
              <a:buNone/>
            </a:pPr>
            <a:endParaRPr dirty="0"/>
          </a:p>
        </p:txBody>
      </p:sp>
      <p:sp>
        <p:nvSpPr>
          <p:cNvPr id="320" name="Google Shape;320;p2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9" name="Google Shape;329;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330" name="Google Shape;330;p2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7" name="Google Shape;337;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338" name="Google Shape;338;p2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5" name="Google Shape;345;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346" name="Google Shape;346;p2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4" name="Google Shape;354;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endParaRPr dirty="0"/>
          </a:p>
        </p:txBody>
      </p:sp>
      <p:sp>
        <p:nvSpPr>
          <p:cNvPr id="355" name="Google Shape;355;p2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7" name="Google Shape;87;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a:p>
            <a:pPr marL="457200" marR="0" lvl="0" indent="-228600" algn="l" rtl="0">
              <a:lnSpc>
                <a:spcPct val="100000"/>
              </a:lnSpc>
              <a:spcBef>
                <a:spcPts val="360"/>
              </a:spcBef>
              <a:spcAft>
                <a:spcPts val="0"/>
              </a:spcAft>
              <a:buSzPts val="1400"/>
              <a:buNone/>
            </a:pPr>
            <a:endParaRPr dirty="0"/>
          </a:p>
          <a:p>
            <a:pPr marL="457200" marR="0" lvl="0" indent="-228600" algn="l" rtl="0">
              <a:lnSpc>
                <a:spcPct val="100000"/>
              </a:lnSpc>
              <a:spcBef>
                <a:spcPts val="360"/>
              </a:spcBef>
              <a:spcAft>
                <a:spcPts val="0"/>
              </a:spcAft>
              <a:buSzPts val="1400"/>
              <a:buNone/>
            </a:pPr>
            <a:endParaRPr dirty="0"/>
          </a:p>
          <a:p>
            <a:pPr marL="457200" marR="0" lvl="0" indent="-228600" algn="l" rtl="0">
              <a:lnSpc>
                <a:spcPct val="100000"/>
              </a:lnSpc>
              <a:spcBef>
                <a:spcPts val="360"/>
              </a:spcBef>
              <a:spcAft>
                <a:spcPts val="0"/>
              </a:spcAft>
              <a:buSzPts val="1400"/>
              <a:buNone/>
            </a:pPr>
            <a:endParaRPr dirty="0"/>
          </a:p>
          <a:p>
            <a:pPr marL="457200" marR="0" lvl="0" indent="-228600" algn="l" rtl="0">
              <a:lnSpc>
                <a:spcPct val="100000"/>
              </a:lnSpc>
              <a:spcBef>
                <a:spcPts val="360"/>
              </a:spcBef>
              <a:spcAft>
                <a:spcPts val="0"/>
              </a:spcAft>
              <a:buSzPts val="1400"/>
              <a:buNone/>
            </a:pPr>
            <a:endParaRPr dirty="0"/>
          </a:p>
          <a:p>
            <a:pPr marL="457200" marR="0" lvl="0" indent="-228600" algn="l" rtl="0">
              <a:lnSpc>
                <a:spcPct val="100000"/>
              </a:lnSpc>
              <a:spcBef>
                <a:spcPts val="360"/>
              </a:spcBef>
              <a:spcAft>
                <a:spcPts val="0"/>
              </a:spcAft>
              <a:buSzPts val="1400"/>
              <a:buNone/>
            </a:pPr>
            <a:endParaRPr dirty="0"/>
          </a:p>
          <a:p>
            <a:pPr marL="457200" marR="0" lvl="0" indent="-228600" algn="l" rtl="0">
              <a:lnSpc>
                <a:spcPct val="100000"/>
              </a:lnSpc>
              <a:spcBef>
                <a:spcPts val="360"/>
              </a:spcBef>
              <a:spcAft>
                <a:spcPts val="0"/>
              </a:spcAft>
              <a:buSzPts val="1400"/>
              <a:buNone/>
            </a:pPr>
            <a:endParaRPr dirty="0"/>
          </a:p>
        </p:txBody>
      </p:sp>
      <p:sp>
        <p:nvSpPr>
          <p:cNvPr id="88" name="Google Shape;88;p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6" name="Google Shape;366;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endParaRPr dirty="0"/>
          </a:p>
        </p:txBody>
      </p:sp>
      <p:sp>
        <p:nvSpPr>
          <p:cNvPr id="367" name="Google Shape;367;p3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31: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Arial"/>
              <a:ea typeface="Arial"/>
              <a:cs typeface="Arial"/>
              <a:sym typeface="Arial"/>
            </a:endParaRPr>
          </a:p>
        </p:txBody>
      </p:sp>
      <p:sp>
        <p:nvSpPr>
          <p:cNvPr id="379" name="Google Shape;379;p31: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32: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628650" marR="0" lvl="1" indent="-8255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397" name="Google Shape;397;p32: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33: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171450" marR="0" lvl="0" indent="-82550" algn="l" rtl="0">
              <a:lnSpc>
                <a:spcPct val="100000"/>
              </a:lnSpc>
              <a:spcBef>
                <a:spcPts val="0"/>
              </a:spcBef>
              <a:spcAft>
                <a:spcPts val="0"/>
              </a:spcAft>
              <a:buClr>
                <a:srgbClr val="000000"/>
              </a:buClr>
              <a:buSzPts val="1400"/>
              <a:buFont typeface="Arial"/>
              <a:buNone/>
            </a:pPr>
            <a:endParaRPr dirty="0"/>
          </a:p>
        </p:txBody>
      </p:sp>
      <p:sp>
        <p:nvSpPr>
          <p:cNvPr id="408" name="Google Shape;408;p33: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34: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628650" marR="0" lvl="1" indent="-8255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426" name="Google Shape;426;p34: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35: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436" name="Google Shape;436;p35: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36: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p:txBody>
      </p:sp>
      <p:sp>
        <p:nvSpPr>
          <p:cNvPr id="448" name="Google Shape;448;p36: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3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37: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171450" marR="0" lvl="0" indent="-8255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460" name="Google Shape;460;p37: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38: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470" name="Google Shape;470;p38: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39: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480" name="Google Shape;480;p39: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6" name="Google Shape;96;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97" name="Google Shape;97;p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40: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490" name="Google Shape;490;p40: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41: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508" name="Google Shape;508;p41: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4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42:notes"/>
          <p:cNvSpPr txBox="1">
            <a:spLocks noGrp="1"/>
          </p:cNvSpPr>
          <p:nvPr>
            <p:ph type="body" idx="1"/>
          </p:nvPr>
        </p:nvSpPr>
        <p:spPr>
          <a:xfrm>
            <a:off x="701041" y="4415790"/>
            <a:ext cx="5608319" cy="418338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522" name="Google Shape;522;p42:notes"/>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1" name="Google Shape;531;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532" name="Google Shape;532;p4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2" name="Google Shape;542;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543" name="Google Shape;543;p4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5de06fd04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1" name="Google Shape;551;g25de06fd04e_0_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552" name="Google Shape;552;g25de06fd04e_0_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0" name="Google Shape;560;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561" name="Google Shape;561;p4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9" name="Google Shape;569;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570" name="Google Shape;570;p4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9" name="Google Shape;579;p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dirty="0"/>
          </a:p>
        </p:txBody>
      </p:sp>
      <p:sp>
        <p:nvSpPr>
          <p:cNvPr id="580" name="Google Shape;580;p4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7" name="Google Shape;587;p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588" name="Google Shape;588;p4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5" name="Google Shape;105;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106" name="Google Shape;106;p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95" name="Google Shape;595;p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596" name="Google Shape;596;p4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06" name="Google Shape;606;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5" name="Google Shape;115;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p:txBody>
      </p:sp>
      <p:sp>
        <p:nvSpPr>
          <p:cNvPr id="116" name="Google Shape;116;p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5" name="Google Shape;125;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a:p>
            <a:pPr marL="457200" marR="0" lvl="0" indent="-228600" algn="l" rtl="0">
              <a:lnSpc>
                <a:spcPct val="100000"/>
              </a:lnSpc>
              <a:spcBef>
                <a:spcPts val="360"/>
              </a:spcBef>
              <a:spcAft>
                <a:spcPts val="0"/>
              </a:spcAft>
              <a:buSzPts val="1400"/>
              <a:buNone/>
            </a:pPr>
            <a:endParaRPr dirty="0"/>
          </a:p>
          <a:p>
            <a:pPr marL="457200" marR="0" lvl="0" indent="-228600" algn="l" rtl="0">
              <a:lnSpc>
                <a:spcPct val="100000"/>
              </a:lnSpc>
              <a:spcBef>
                <a:spcPts val="360"/>
              </a:spcBef>
              <a:spcAft>
                <a:spcPts val="0"/>
              </a:spcAft>
              <a:buSzPts val="1400"/>
              <a:buNone/>
            </a:pPr>
            <a:endParaRPr dirty="0"/>
          </a:p>
          <a:p>
            <a:pPr marL="457200" marR="0" lvl="0" indent="-228600" algn="l" rtl="0">
              <a:lnSpc>
                <a:spcPct val="100000"/>
              </a:lnSpc>
              <a:spcBef>
                <a:spcPts val="360"/>
              </a:spcBef>
              <a:spcAft>
                <a:spcPts val="0"/>
              </a:spcAft>
              <a:buSzPts val="1400"/>
              <a:buNone/>
            </a:pPr>
            <a:endParaRPr dirty="0"/>
          </a:p>
        </p:txBody>
      </p:sp>
      <p:sp>
        <p:nvSpPr>
          <p:cNvPr id="126" name="Google Shape;126;p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5" name="Google Shape;135;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SzPts val="1400"/>
              <a:buNone/>
            </a:pPr>
            <a:endParaRPr dirty="0"/>
          </a:p>
          <a:p>
            <a:pPr marL="457200" marR="0" lvl="0" indent="-228600" algn="l" rtl="0">
              <a:lnSpc>
                <a:spcPct val="100000"/>
              </a:lnSpc>
              <a:spcBef>
                <a:spcPts val="360"/>
              </a:spcBef>
              <a:spcAft>
                <a:spcPts val="0"/>
              </a:spcAft>
              <a:buSzPts val="1400"/>
              <a:buNone/>
            </a:pPr>
            <a:endParaRPr dirty="0"/>
          </a:p>
          <a:p>
            <a:pPr marL="457200" marR="0" lvl="0" indent="-228600" algn="l" rtl="0">
              <a:lnSpc>
                <a:spcPct val="100000"/>
              </a:lnSpc>
              <a:spcBef>
                <a:spcPts val="360"/>
              </a:spcBef>
              <a:spcAft>
                <a:spcPts val="0"/>
              </a:spcAft>
              <a:buSzPts val="1400"/>
              <a:buNone/>
            </a:pPr>
            <a:endParaRPr dirty="0"/>
          </a:p>
          <a:p>
            <a:pPr marL="457200" marR="0" lvl="0" indent="-228600" algn="l" rtl="0">
              <a:lnSpc>
                <a:spcPct val="100000"/>
              </a:lnSpc>
              <a:spcBef>
                <a:spcPts val="360"/>
              </a:spcBef>
              <a:spcAft>
                <a:spcPts val="0"/>
              </a:spcAft>
              <a:buSzPts val="1400"/>
              <a:buNone/>
            </a:pPr>
            <a:endParaRPr dirty="0"/>
          </a:p>
          <a:p>
            <a:pPr marL="457200" marR="0" lvl="0" indent="-228600" algn="l" rtl="0">
              <a:lnSpc>
                <a:spcPct val="100000"/>
              </a:lnSpc>
              <a:spcBef>
                <a:spcPts val="360"/>
              </a:spcBef>
              <a:spcAft>
                <a:spcPts val="0"/>
              </a:spcAft>
              <a:buSzPts val="1400"/>
              <a:buNone/>
            </a:pPr>
            <a:endParaRPr dirty="0"/>
          </a:p>
          <a:p>
            <a:pPr marL="457200" marR="0" lvl="0" indent="-228600" algn="l" rtl="0">
              <a:lnSpc>
                <a:spcPct val="100000"/>
              </a:lnSpc>
              <a:spcBef>
                <a:spcPts val="360"/>
              </a:spcBef>
              <a:spcAft>
                <a:spcPts val="0"/>
              </a:spcAft>
              <a:buSzPts val="1400"/>
              <a:buNone/>
            </a:pPr>
            <a:endParaRPr dirty="0"/>
          </a:p>
          <a:p>
            <a:pPr marL="457200" marR="0" lvl="0" indent="-228600" algn="l" rtl="0">
              <a:lnSpc>
                <a:spcPct val="100000"/>
              </a:lnSpc>
              <a:spcBef>
                <a:spcPts val="360"/>
              </a:spcBef>
              <a:spcAft>
                <a:spcPts val="0"/>
              </a:spcAft>
              <a:buSzPts val="1400"/>
              <a:buNone/>
            </a:pPr>
            <a:endParaRPr dirty="0"/>
          </a:p>
        </p:txBody>
      </p:sp>
      <p:sp>
        <p:nvSpPr>
          <p:cNvPr id="136" name="Google Shape;136;p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5" name="Google Shape;145;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endParaRPr dirty="0"/>
          </a:p>
        </p:txBody>
      </p:sp>
      <p:sp>
        <p:nvSpPr>
          <p:cNvPr id="146" name="Google Shape;146;p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4"/>
        <p:cNvGrpSpPr/>
        <p:nvPr/>
      </p:nvGrpSpPr>
      <p:grpSpPr>
        <a:xfrm>
          <a:off x="0" y="0"/>
          <a:ext cx="0" cy="0"/>
          <a:chOff x="0" y="0"/>
          <a:chExt cx="0" cy="0"/>
        </a:xfrm>
      </p:grpSpPr>
      <p:pic>
        <p:nvPicPr>
          <p:cNvPr id="15" name="Google Shape;15;p2"/>
          <p:cNvPicPr preferRelativeResize="0"/>
          <p:nvPr/>
        </p:nvPicPr>
        <p:blipFill rotWithShape="1">
          <a:blip r:embed="rId2">
            <a:alphaModFix/>
          </a:blip>
          <a:srcRect/>
          <a:stretch/>
        </p:blipFill>
        <p:spPr>
          <a:xfrm>
            <a:off x="3175" y="0"/>
            <a:ext cx="9140823" cy="1289875"/>
          </a:xfrm>
          <a:prstGeom prst="rect">
            <a:avLst/>
          </a:prstGeom>
          <a:noFill/>
          <a:ln>
            <a:noFill/>
          </a:ln>
        </p:spPr>
      </p:pic>
      <p:sp>
        <p:nvSpPr>
          <p:cNvPr id="16" name="Google Shape;16;p2"/>
          <p:cNvSpPr/>
          <p:nvPr/>
        </p:nvSpPr>
        <p:spPr>
          <a:xfrm>
            <a:off x="0" y="1289873"/>
            <a:ext cx="9144000" cy="3853800"/>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7" name="Google Shape;17;p2"/>
          <p:cNvSpPr/>
          <p:nvPr/>
        </p:nvSpPr>
        <p:spPr>
          <a:xfrm>
            <a:off x="-8700" y="3975750"/>
            <a:ext cx="9161400" cy="1167600"/>
          </a:xfrm>
          <a:prstGeom prst="rect">
            <a:avLst/>
          </a:prstGeom>
          <a:solidFill>
            <a:srgbClr val="FFB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 name="Google Shape;18;p2"/>
          <p:cNvPicPr preferRelativeResize="0"/>
          <p:nvPr/>
        </p:nvPicPr>
        <p:blipFill rotWithShape="1">
          <a:blip r:embed="rId3">
            <a:alphaModFix/>
          </a:blip>
          <a:srcRect/>
          <a:stretch/>
        </p:blipFill>
        <p:spPr>
          <a:xfrm>
            <a:off x="671325" y="1805750"/>
            <a:ext cx="1698487" cy="305727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6"/>
        <p:cNvGrpSpPr/>
        <p:nvPr/>
      </p:nvGrpSpPr>
      <p:grpSpPr>
        <a:xfrm>
          <a:off x="0" y="0"/>
          <a:ext cx="0" cy="0"/>
          <a:chOff x="0" y="0"/>
          <a:chExt cx="0" cy="0"/>
        </a:xfrm>
      </p:grpSpPr>
      <p:sp>
        <p:nvSpPr>
          <p:cNvPr id="57" name="Google Shape;57;p11"/>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58" name="Google Shape;58;p11"/>
          <p:cNvSpPr>
            <a:spLocks noGrp="1"/>
          </p:cNvSpPr>
          <p:nvPr>
            <p:ph type="pic" idx="2"/>
          </p:nvPr>
        </p:nvSpPr>
        <p:spPr>
          <a:xfrm>
            <a:off x="1792288" y="459581"/>
            <a:ext cx="5486400" cy="3086100"/>
          </a:xfrm>
          <a:prstGeom prst="rect">
            <a:avLst/>
          </a:prstGeom>
          <a:noFill/>
          <a:ln>
            <a:noFill/>
          </a:ln>
        </p:spPr>
      </p:sp>
      <p:sp>
        <p:nvSpPr>
          <p:cNvPr id="59" name="Google Shape;59;p11"/>
          <p:cNvSpPr txBox="1">
            <a:spLocks noGrp="1"/>
          </p:cNvSpPr>
          <p:nvPr>
            <p:ph type="body" idx="1"/>
          </p:nvPr>
        </p:nvSpPr>
        <p:spPr>
          <a:xfrm>
            <a:off x="1792288" y="4025504"/>
            <a:ext cx="5486400" cy="6036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0" name="Google Shape;60;p11"/>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63" name="Google Shape;63;p12"/>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 name="Google Shape;64;p12"/>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67" name="Google Shape;67;p13"/>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8" name="Google Shape;68;p13"/>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248C3D"/>
              </a:buClr>
              <a:buSzPts val="1400"/>
              <a:buFont typeface="Arial"/>
              <a:buNone/>
              <a:defRPr sz="2800" b="0" i="0" u="none" strike="noStrike" cap="none">
                <a:solidFill>
                  <a:srgbClr val="248C3D"/>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23" name="Google Shape;23;p4"/>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 name="Google Shape;24;p4"/>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2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7" name="Google Shape;27;p5"/>
          <p:cNvSpPr txBox="1">
            <a:spLocks noGrp="1"/>
          </p:cNvSpPr>
          <p:nvPr>
            <p:ph type="body" idx="1"/>
          </p:nvPr>
        </p:nvSpPr>
        <p:spPr>
          <a:xfrm>
            <a:off x="457200" y="1183005"/>
            <a:ext cx="3977640" cy="215444"/>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8" name="Google Shape;28;p5"/>
          <p:cNvSpPr txBox="1">
            <a:spLocks noGrp="1"/>
          </p:cNvSpPr>
          <p:nvPr>
            <p:ph type="body" idx="2"/>
          </p:nvPr>
        </p:nvSpPr>
        <p:spPr>
          <a:xfrm>
            <a:off x="4709160" y="1183005"/>
            <a:ext cx="3977640" cy="215444"/>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9" name="Google Shape;29;p5"/>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SzPts val="1400"/>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0" name="Google Shape;30;p5"/>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1" name="Google Shape;31;p5"/>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28575" marR="0" lvl="0" indent="0" algn="r">
              <a:lnSpc>
                <a:spcPct val="117904"/>
              </a:lnSpc>
              <a:spcBef>
                <a:spcPts val="0"/>
              </a:spcBef>
              <a:spcAft>
                <a:spcPts val="0"/>
              </a:spcAft>
              <a:buClr>
                <a:srgbClr val="000000"/>
              </a:buClr>
              <a:buSzPts val="1050"/>
              <a:buFont typeface="Arial"/>
              <a:buNone/>
              <a:defRPr sz="1050" b="0" i="0" u="none" strike="noStrike" cap="none">
                <a:solidFill>
                  <a:srgbClr val="7E7E7E"/>
                </a:solidFill>
                <a:latin typeface="Arial"/>
                <a:ea typeface="Arial"/>
                <a:cs typeface="Arial"/>
                <a:sym typeface="Arial"/>
              </a:defRPr>
            </a:lvl1pPr>
            <a:lvl2pPr marL="28575" marR="0" lvl="1" indent="0" algn="r">
              <a:lnSpc>
                <a:spcPct val="117904"/>
              </a:lnSpc>
              <a:spcBef>
                <a:spcPts val="0"/>
              </a:spcBef>
              <a:spcAft>
                <a:spcPts val="0"/>
              </a:spcAft>
              <a:buClr>
                <a:srgbClr val="000000"/>
              </a:buClr>
              <a:buSzPts val="1050"/>
              <a:buFont typeface="Arial"/>
              <a:buNone/>
              <a:defRPr sz="1050" b="0" i="0" u="none" strike="noStrike" cap="none">
                <a:solidFill>
                  <a:srgbClr val="7E7E7E"/>
                </a:solidFill>
                <a:latin typeface="Arial"/>
                <a:ea typeface="Arial"/>
                <a:cs typeface="Arial"/>
                <a:sym typeface="Arial"/>
              </a:defRPr>
            </a:lvl2pPr>
            <a:lvl3pPr marL="28575" marR="0" lvl="2" indent="0" algn="r">
              <a:lnSpc>
                <a:spcPct val="117904"/>
              </a:lnSpc>
              <a:spcBef>
                <a:spcPts val="0"/>
              </a:spcBef>
              <a:spcAft>
                <a:spcPts val="0"/>
              </a:spcAft>
              <a:buClr>
                <a:srgbClr val="000000"/>
              </a:buClr>
              <a:buSzPts val="1050"/>
              <a:buFont typeface="Arial"/>
              <a:buNone/>
              <a:defRPr sz="1050" b="0" i="0" u="none" strike="noStrike" cap="none">
                <a:solidFill>
                  <a:srgbClr val="7E7E7E"/>
                </a:solidFill>
                <a:latin typeface="Arial"/>
                <a:ea typeface="Arial"/>
                <a:cs typeface="Arial"/>
                <a:sym typeface="Arial"/>
              </a:defRPr>
            </a:lvl3pPr>
            <a:lvl4pPr marL="28575" marR="0" lvl="3" indent="0" algn="r">
              <a:lnSpc>
                <a:spcPct val="117904"/>
              </a:lnSpc>
              <a:spcBef>
                <a:spcPts val="0"/>
              </a:spcBef>
              <a:spcAft>
                <a:spcPts val="0"/>
              </a:spcAft>
              <a:buClr>
                <a:srgbClr val="000000"/>
              </a:buClr>
              <a:buSzPts val="1050"/>
              <a:buFont typeface="Arial"/>
              <a:buNone/>
              <a:defRPr sz="1050" b="0" i="0" u="none" strike="noStrike" cap="none">
                <a:solidFill>
                  <a:srgbClr val="7E7E7E"/>
                </a:solidFill>
                <a:latin typeface="Arial"/>
                <a:ea typeface="Arial"/>
                <a:cs typeface="Arial"/>
                <a:sym typeface="Arial"/>
              </a:defRPr>
            </a:lvl4pPr>
            <a:lvl5pPr marL="28575" marR="0" lvl="4" indent="0" algn="r">
              <a:lnSpc>
                <a:spcPct val="117904"/>
              </a:lnSpc>
              <a:spcBef>
                <a:spcPts val="0"/>
              </a:spcBef>
              <a:spcAft>
                <a:spcPts val="0"/>
              </a:spcAft>
              <a:buClr>
                <a:srgbClr val="000000"/>
              </a:buClr>
              <a:buSzPts val="1050"/>
              <a:buFont typeface="Arial"/>
              <a:buNone/>
              <a:defRPr sz="1050" b="0" i="0" u="none" strike="noStrike" cap="none">
                <a:solidFill>
                  <a:srgbClr val="7E7E7E"/>
                </a:solidFill>
                <a:latin typeface="Arial"/>
                <a:ea typeface="Arial"/>
                <a:cs typeface="Arial"/>
                <a:sym typeface="Arial"/>
              </a:defRPr>
            </a:lvl5pPr>
            <a:lvl6pPr marL="28575" marR="0" lvl="5" indent="0" algn="r">
              <a:lnSpc>
                <a:spcPct val="117904"/>
              </a:lnSpc>
              <a:spcBef>
                <a:spcPts val="0"/>
              </a:spcBef>
              <a:spcAft>
                <a:spcPts val="0"/>
              </a:spcAft>
              <a:buClr>
                <a:srgbClr val="000000"/>
              </a:buClr>
              <a:buSzPts val="1050"/>
              <a:buFont typeface="Arial"/>
              <a:buNone/>
              <a:defRPr sz="1050" b="0" i="0" u="none" strike="noStrike" cap="none">
                <a:solidFill>
                  <a:srgbClr val="7E7E7E"/>
                </a:solidFill>
                <a:latin typeface="Arial"/>
                <a:ea typeface="Arial"/>
                <a:cs typeface="Arial"/>
                <a:sym typeface="Arial"/>
              </a:defRPr>
            </a:lvl6pPr>
            <a:lvl7pPr marL="28575" marR="0" lvl="6" indent="0" algn="r">
              <a:lnSpc>
                <a:spcPct val="117904"/>
              </a:lnSpc>
              <a:spcBef>
                <a:spcPts val="0"/>
              </a:spcBef>
              <a:spcAft>
                <a:spcPts val="0"/>
              </a:spcAft>
              <a:buClr>
                <a:srgbClr val="000000"/>
              </a:buClr>
              <a:buSzPts val="1050"/>
              <a:buFont typeface="Arial"/>
              <a:buNone/>
              <a:defRPr sz="1050" b="0" i="0" u="none" strike="noStrike" cap="none">
                <a:solidFill>
                  <a:srgbClr val="7E7E7E"/>
                </a:solidFill>
                <a:latin typeface="Arial"/>
                <a:ea typeface="Arial"/>
                <a:cs typeface="Arial"/>
                <a:sym typeface="Arial"/>
              </a:defRPr>
            </a:lvl7pPr>
            <a:lvl8pPr marL="28575" marR="0" lvl="7" indent="0" algn="r">
              <a:lnSpc>
                <a:spcPct val="117904"/>
              </a:lnSpc>
              <a:spcBef>
                <a:spcPts val="0"/>
              </a:spcBef>
              <a:spcAft>
                <a:spcPts val="0"/>
              </a:spcAft>
              <a:buClr>
                <a:srgbClr val="000000"/>
              </a:buClr>
              <a:buSzPts val="1050"/>
              <a:buFont typeface="Arial"/>
              <a:buNone/>
              <a:defRPr sz="1050" b="0" i="0" u="none" strike="noStrike" cap="none">
                <a:solidFill>
                  <a:srgbClr val="7E7E7E"/>
                </a:solidFill>
                <a:latin typeface="Arial"/>
                <a:ea typeface="Arial"/>
                <a:cs typeface="Arial"/>
                <a:sym typeface="Arial"/>
              </a:defRPr>
            </a:lvl8pPr>
            <a:lvl9pPr marL="28575" marR="0" lvl="8" indent="0" algn="r">
              <a:lnSpc>
                <a:spcPct val="117904"/>
              </a:lnSpc>
              <a:spcBef>
                <a:spcPts val="0"/>
              </a:spcBef>
              <a:spcAft>
                <a:spcPts val="0"/>
              </a:spcAft>
              <a:buClr>
                <a:srgbClr val="000000"/>
              </a:buClr>
              <a:buSzPts val="1050"/>
              <a:buFont typeface="Arial"/>
              <a:buNone/>
              <a:defRPr sz="1050" b="0" i="0" u="none" strike="noStrike" cap="none">
                <a:solidFill>
                  <a:srgbClr val="7E7E7E"/>
                </a:solidFill>
                <a:latin typeface="Arial"/>
                <a:ea typeface="Arial"/>
                <a:cs typeface="Arial"/>
                <a:sym typeface="Arial"/>
              </a:defRPr>
            </a:lvl9pPr>
          </a:lstStyle>
          <a:p>
            <a:pPr marL="28575"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000" b="1"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34" name="Google Shape;34;p6"/>
          <p:cNvSpPr txBox="1">
            <a:spLocks noGrp="1"/>
          </p:cNvSpPr>
          <p:nvPr>
            <p:ph type="body" idx="1"/>
          </p:nvPr>
        </p:nvSpPr>
        <p:spPr>
          <a:xfrm>
            <a:off x="722313" y="2180036"/>
            <a:ext cx="7772400" cy="112514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35" name="Google Shape;35;p6"/>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38" name="Google Shape;38;p7"/>
          <p:cNvSpPr txBox="1">
            <a:spLocks noGrp="1"/>
          </p:cNvSpPr>
          <p:nvPr>
            <p:ph type="body" idx="1"/>
          </p:nvPr>
        </p:nvSpPr>
        <p:spPr>
          <a:xfrm>
            <a:off x="457200" y="1200150"/>
            <a:ext cx="4038600" cy="339447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 name="Google Shape;39;p7"/>
          <p:cNvSpPr txBox="1">
            <a:spLocks noGrp="1"/>
          </p:cNvSpPr>
          <p:nvPr>
            <p:ph type="body" idx="2"/>
          </p:nvPr>
        </p:nvSpPr>
        <p:spPr>
          <a:xfrm>
            <a:off x="4648200" y="1200150"/>
            <a:ext cx="4038600" cy="339447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 name="Google Shape;40;p7"/>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43" name="Google Shape;43;p8"/>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4" name="Google Shape;44;p8"/>
          <p:cNvSpPr txBox="1">
            <a:spLocks noGrp="1"/>
          </p:cNvSpPr>
          <p:nvPr>
            <p:ph type="body" idx="2"/>
          </p:nvPr>
        </p:nvSpPr>
        <p:spPr>
          <a:xfrm>
            <a:off x="457200" y="1631157"/>
            <a:ext cx="4040188" cy="2963466"/>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5" name="Google Shape;45;p8"/>
          <p:cNvSpPr txBox="1">
            <a:spLocks noGrp="1"/>
          </p:cNvSpPr>
          <p:nvPr>
            <p:ph type="body" idx="3"/>
          </p:nvPr>
        </p:nvSpPr>
        <p:spPr>
          <a:xfrm>
            <a:off x="4645027" y="1151335"/>
            <a:ext cx="4041775" cy="47982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6" name="Google Shape;46;p8"/>
          <p:cNvSpPr txBox="1">
            <a:spLocks noGrp="1"/>
          </p:cNvSpPr>
          <p:nvPr>
            <p:ph type="body" idx="4"/>
          </p:nvPr>
        </p:nvSpPr>
        <p:spPr>
          <a:xfrm>
            <a:off x="4645027" y="1631157"/>
            <a:ext cx="4041775" cy="2963466"/>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7" name="Google Shape;47;p8"/>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50" name="Google Shape;50;p9"/>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1"/>
        <p:cNvGrpSpPr/>
        <p:nvPr/>
      </p:nvGrpSpPr>
      <p:grpSpPr>
        <a:xfrm>
          <a:off x="0" y="0"/>
          <a:ext cx="0" cy="0"/>
          <a:chOff x="0" y="0"/>
          <a:chExt cx="0" cy="0"/>
        </a:xfrm>
      </p:grpSpPr>
      <p:sp>
        <p:nvSpPr>
          <p:cNvPr id="52" name="Google Shape;52;p10"/>
          <p:cNvSpPr txBox="1">
            <a:spLocks noGrp="1"/>
          </p:cNvSpPr>
          <p:nvPr>
            <p:ph type="title"/>
          </p:nvPr>
        </p:nvSpPr>
        <p:spPr>
          <a:xfrm>
            <a:off x="457202" y="204787"/>
            <a:ext cx="3008313" cy="8715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53" name="Google Shape;53;p10"/>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4" name="Google Shape;54;p10"/>
          <p:cNvSpPr txBox="1">
            <a:spLocks noGrp="1"/>
          </p:cNvSpPr>
          <p:nvPr>
            <p:ph type="body" idx="2"/>
          </p:nvPr>
        </p:nvSpPr>
        <p:spPr>
          <a:xfrm>
            <a:off x="457202" y="1076326"/>
            <a:ext cx="3008313" cy="35182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55" name="Google Shape;55;p10"/>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3177" y="4500562"/>
            <a:ext cx="9140825" cy="642938"/>
          </a:xfrm>
          <a:prstGeom prst="rect">
            <a:avLst/>
          </a:prstGeom>
          <a:solidFill>
            <a:srgbClr val="FFB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1" name="Google Shape;11;p1"/>
          <p:cNvSpPr txBox="1">
            <a:spLocks noGrp="1"/>
          </p:cNvSpPr>
          <p:nvPr>
            <p:ph type="sldNum" idx="12"/>
          </p:nvPr>
        </p:nvSpPr>
        <p:spPr>
          <a:xfrm>
            <a:off x="6400800" y="4661297"/>
            <a:ext cx="1828800" cy="321469"/>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sz="1400">
              <a:solidFill>
                <a:srgbClr val="000000"/>
              </a:solidFill>
            </a:endParaRPr>
          </a:p>
        </p:txBody>
      </p:sp>
      <p:sp>
        <p:nvSpPr>
          <p:cNvPr id="12" name="Google Shape;12;p1"/>
          <p:cNvSpPr/>
          <p:nvPr/>
        </p:nvSpPr>
        <p:spPr>
          <a:xfrm>
            <a:off x="0" y="0"/>
            <a:ext cx="9144000" cy="480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3" name="Google Shape;13;p1"/>
          <p:cNvSpPr/>
          <p:nvPr/>
        </p:nvSpPr>
        <p:spPr>
          <a:xfrm>
            <a:off x="0" y="0"/>
            <a:ext cx="9144000" cy="4500563"/>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gsa.gov/pbs"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gsa.gov/fas"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www.gsaauctions.gov/"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gsa.gov/masroadmap"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www.gsa.gov/forbusines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gsaelibrary.gsa.gov/"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gsa.gov/events" TargetMode="External"/><Relationship Id="rId7" Type="http://schemas.openxmlformats.org/officeDocument/2006/relationships/hyperlink" Target="https://buy.gsa.gov/interact/community/6/activity-feed/post/271602ff-1cd1-4019-b038-63c9742127f7/New_Interested_Feature_in_eBuy_Brings_Benefits_to_Both_Buyers_and_Sellers"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mailto:MASPMO@gsa.gov" TargetMode="External"/><Relationship Id="rId5" Type="http://schemas.openxmlformats.org/officeDocument/2006/relationships/hyperlink" Target="https://www.youtube.com/playlist?list=PLvdwyPgXnxxX3I6FfCXIB5GK0QKfi1EEq" TargetMode="External"/><Relationship Id="rId4" Type="http://schemas.openxmlformats.org/officeDocument/2006/relationships/hyperlink" Target="https://gsa.zoomgov.com/webinar/register/WN_EETVm2LNRH2MeM90Kg_D-A"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vsc.gsa.gov/vsc/" TargetMode="External"/><Relationship Id="rId7" Type="http://schemas.openxmlformats.org/officeDocument/2006/relationships/hyperlink" Target="https://www.gsa.gov/small-business/small-business-resources"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www.gsa.gov/reference/gsa-logo-policy/download-gsa-logo" TargetMode="External"/><Relationship Id="rId5" Type="http://schemas.openxmlformats.org/officeDocument/2006/relationships/hyperlink" Target="https://vsc.gsa.gov/vsc/app-content-viewer/section/95" TargetMode="External"/><Relationship Id="rId4" Type="http://schemas.openxmlformats.org/officeDocument/2006/relationships/hyperlink" Target="https://www.gsa.gov/technology/it-contract-vehicles-and-purchasing-programs/multiple-award-schedule-it/sell-through-mas-information-technology/how-to-market-to-the-government"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about:blank" TargetMode="External"/><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hyperlink" Target="https://interact.gsa.gov/group/small-business-gwac-community-interest" TargetMode="External"/><Relationship Id="rId10" Type="http://schemas.openxmlformats.org/officeDocument/2006/relationships/image" Target="../media/image10.png"/><Relationship Id="rId4" Type="http://schemas.openxmlformats.org/officeDocument/2006/relationships/hyperlink" Target="https://sam.gov/opp/662de9cafbdd4398af442c8bc12d59e9/view" TargetMode="External"/><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hyperlink" Target="mailto:Oasis@gsa.gov"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buy.gsa.gov/interact/community/196/activity-feed" TargetMode="External"/><Relationship Id="rId5" Type="http://schemas.openxmlformats.org/officeDocument/2006/relationships/hyperlink" Target="mailto:PSHC-dev@gsa.gov" TargetMode="External"/><Relationship Id="rId4" Type="http://schemas.openxmlformats.org/officeDocument/2006/relationships/hyperlink" Target="https://www.gsa.gov/buy-through-us/products-services/professional-services/buy-services/oasis-and-oasis-small-business?gsaredirect=oasi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gsa.gov/masroadmap"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hyperlink" Target="https://interact.gsa.gov/groups/multiple-award-schedules" TargetMode="External"/><Relationship Id="rId4" Type="http://schemas.openxmlformats.org/officeDocument/2006/relationships/hyperlink" Target="http://www.gsaelibrary.gsa.gov/"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www.gsaelibrary.gsa.gov/"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gsa.gov/tools-overview/buying-and-selling-tools/gsa-elibrary"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hyperlink" Target="https://www.gsa.gov/subdirector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dsbs.sba.gov/"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www.gsa.gov/entityid"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hyperlink" Target="https://www.sba.gov/federal-contracting/contracting-guide/size-standards" TargetMode="External"/><Relationship Id="rId4" Type="http://schemas.openxmlformats.org/officeDocument/2006/relationships/hyperlink" Target="http://www.sam.gov/"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census.gov/naics"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s://www.sba.gov/federal-contracting/contracting-assistance-program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hyperlink" Target="https://subnet.sba.gov/client/dsp_Landing.cfm" TargetMode="Externa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www.usaspending.gov/"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hyperlink" Target="https://hallways.cap.gsa.gov/"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www.fbf.gov/"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hyperlink" Target="https://hallways.cap.gsa.gov/"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gsa.gov/small-busines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hyperlink" Target="https://www.acquisition.gov/"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hyperlink" Target="https://www.score.org/" TargetMode="External"/><Relationship Id="rId3" Type="http://schemas.openxmlformats.org/officeDocument/2006/relationships/hyperlink" Target="http://www.aptac-us.org/new/" TargetMode="External"/><Relationship Id="rId7" Type="http://schemas.openxmlformats.org/officeDocument/2006/relationships/hyperlink" Target="https://www.sba.gov/tools/local-assistance/sbdc"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hyperlink" Target="https://www.sba.gov/contracting/resources-small-businesses/pcr-directory" TargetMode="External"/><Relationship Id="rId5" Type="http://schemas.openxmlformats.org/officeDocument/2006/relationships/hyperlink" Target="https://www.apexaccelerators.us/" TargetMode="External"/><Relationship Id="rId4" Type="http://schemas.openxmlformats.org/officeDocument/2006/relationships/hyperlink" Target="https://www.aptac-us.org/"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cisa.gov/be-cyber-smart/common-scams"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hyperlink" Target="https://www.gsa.gov/buying-selling/purchasing-programs/gsa-multiple-award-schedule/mas-roadmap" TargetMode="External"/><Relationship Id="rId13" Type="http://schemas.openxmlformats.org/officeDocument/2006/relationships/hyperlink" Target="https://www.gsa.gov/subdirectory" TargetMode="External"/><Relationship Id="rId3" Type="http://schemas.openxmlformats.org/officeDocument/2006/relationships/hyperlink" Target="https://www.gsa.gov/small-business" TargetMode="External"/><Relationship Id="rId7" Type="http://schemas.openxmlformats.org/officeDocument/2006/relationships/hyperlink" Target="https://sam.gov/opp/d8dfc87dd4cb246f4c5fae066d0b0ef9/view" TargetMode="External"/><Relationship Id="rId12" Type="http://schemas.openxmlformats.org/officeDocument/2006/relationships/hyperlink" Target="https://www.acquisition.gov/procurement-forecasts"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hyperlink" Target="https://www.gsa.gov/forbusiness" TargetMode="External"/><Relationship Id="rId11" Type="http://schemas.openxmlformats.org/officeDocument/2006/relationships/hyperlink" Target="https://www.fbf.gov/" TargetMode="External"/><Relationship Id="rId5" Type="http://schemas.openxmlformats.org/officeDocument/2006/relationships/hyperlink" Target="https://www.gsa.gov/fas" TargetMode="External"/><Relationship Id="rId10" Type="http://schemas.openxmlformats.org/officeDocument/2006/relationships/hyperlink" Target="https://interact.gsa.gov/" TargetMode="External"/><Relationship Id="rId4" Type="http://schemas.openxmlformats.org/officeDocument/2006/relationships/hyperlink" Target="https://www.gsa.gov/pbs" TargetMode="External"/><Relationship Id="rId9" Type="http://schemas.openxmlformats.org/officeDocument/2006/relationships/hyperlink" Target="https://eoffer.gsa.gov/"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sba.gov/federal-contracting/contracting-assistance-programs/veteran-contracting-assistance-program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www.gsa.gov/about-us/contact-us/small-business-support" TargetMode="External"/><Relationship Id="rId5" Type="http://schemas.openxmlformats.org/officeDocument/2006/relationships/image" Target="../media/image3.png"/><Relationship Id="rId4" Type="http://schemas.openxmlformats.org/officeDocument/2006/relationships/hyperlink" Target="https://www.sba.gov/brand/assets/sba/resource-partners/Preparing-for-certification-VetCertFactSheet-508c.pdf"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mailto:William.Strobel@gsa.gov"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hyperlink" Target="https://gsa.gov/r6smallbusiness" TargetMode="External"/><Relationship Id="rId4" Type="http://schemas.openxmlformats.org/officeDocument/2006/relationships/hyperlink" Target="https://www.gsa.gov/small-busines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gsa.gov/about-us/contact-us/small-business-support"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www.gsa.gov/forbusiness" TargetMode="External"/><Relationship Id="rId4" Type="http://schemas.openxmlformats.org/officeDocument/2006/relationships/hyperlink" Target="http://www.gs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4"/>
          <p:cNvSpPr txBox="1"/>
          <p:nvPr/>
        </p:nvSpPr>
        <p:spPr>
          <a:xfrm>
            <a:off x="4419600" y="820341"/>
            <a:ext cx="4038600" cy="171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chemeClr val="lt2"/>
                </a:solidFill>
                <a:latin typeface="Arial"/>
                <a:ea typeface="Arial"/>
                <a:cs typeface="Arial"/>
                <a:sym typeface="Arial"/>
              </a:rPr>
              <a:t>U.S. General Services Administration</a:t>
            </a:r>
            <a:endParaRPr sz="1400" b="0" i="0" u="none" strike="noStrike" cap="none">
              <a:solidFill>
                <a:srgbClr val="000000"/>
              </a:solidFill>
              <a:latin typeface="Arial"/>
              <a:ea typeface="Arial"/>
              <a:cs typeface="Arial"/>
              <a:sym typeface="Arial"/>
            </a:endParaRPr>
          </a:p>
        </p:txBody>
      </p:sp>
      <p:sp>
        <p:nvSpPr>
          <p:cNvPr id="75" name="Google Shape;75;p14"/>
          <p:cNvSpPr txBox="1">
            <a:spLocks noGrp="1"/>
          </p:cNvSpPr>
          <p:nvPr>
            <p:ph type="title" idx="4294967295"/>
          </p:nvPr>
        </p:nvSpPr>
        <p:spPr>
          <a:xfrm>
            <a:off x="2634035" y="1340477"/>
            <a:ext cx="6039000" cy="3455700"/>
          </a:xfrm>
          <a:prstGeom prst="rect">
            <a:avLst/>
          </a:prstGeom>
          <a:noFill/>
          <a:ln>
            <a:noFill/>
            <a:prstDash/>
          </a:ln>
          <a:effectLst/>
        </p:spPr>
        <p:txBody>
          <a:bodyPr rot="0" spcFirstLastPara="1" vertOverflow="overflow" horzOverflow="overflow" vert="horz" wrap="square" lIns="91425" tIns="91425" rIns="0" bIns="91425"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90000"/>
              </a:lnSpc>
              <a:spcBef>
                <a:spcPts val="1900"/>
              </a:spcBef>
              <a:spcAft>
                <a:spcPts val="0"/>
              </a:spcAft>
              <a:buClr>
                <a:srgbClr val="000000"/>
              </a:buClr>
              <a:buSzPts val="3600"/>
              <a:buFont typeface="Arial"/>
              <a:buNone/>
              <a:tabLst/>
              <a:defRPr/>
            </a:pPr>
            <a:r>
              <a:rPr kumimoji="0" lang="en-US" sz="3600" b="0" i="0" u="none" strike="noStrike" kern="0" cap="none" spc="0" normalizeH="0" baseline="0" noProof="0" dirty="0">
                <a:ln>
                  <a:noFill/>
                </a:ln>
                <a:solidFill>
                  <a:srgbClr val="0059A8"/>
                </a:solidFill>
                <a:effectLst/>
                <a:uLnTx/>
                <a:uFillTx/>
                <a:latin typeface="Arial"/>
                <a:ea typeface="Arial"/>
                <a:cs typeface="Arial"/>
                <a:sym typeface="Arial"/>
              </a:rPr>
              <a:t>GSA OSDBU Overview</a:t>
            </a:r>
          </a:p>
          <a:p>
            <a:pPr marL="1905" marR="0" lvl="0" indent="0" algn="r" defTabSz="914400" rtl="0" eaLnBrk="1" fontAlgn="auto" latinLnBrk="0" hangingPunct="1">
              <a:lnSpc>
                <a:spcPct val="100000"/>
              </a:lnSpc>
              <a:spcBef>
                <a:spcPts val="75"/>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B5394"/>
                </a:solidFill>
                <a:effectLst/>
                <a:uLnTx/>
                <a:uFillTx/>
                <a:latin typeface="Arial"/>
                <a:ea typeface="Arial"/>
                <a:cs typeface="Arial"/>
                <a:sym typeface="Arial"/>
              </a:rPr>
              <a:t>Bill Strobel</a:t>
            </a:r>
            <a:endParaRPr kumimoji="0" lang="en-US" sz="1200" b="0" i="0" u="none" strike="noStrike" kern="0" cap="none" spc="0" normalizeH="0" baseline="0" noProof="0" dirty="0">
              <a:ln>
                <a:noFill/>
              </a:ln>
              <a:solidFill>
                <a:srgbClr val="0B5394"/>
              </a:solidFill>
              <a:effectLst/>
              <a:uLnTx/>
              <a:uFillTx/>
              <a:latin typeface="Arial"/>
              <a:ea typeface="Arial"/>
              <a:cs typeface="Arial"/>
              <a:sym typeface="Arial"/>
            </a:endParaRPr>
          </a:p>
          <a:p>
            <a:pPr marL="1905" marR="0" lvl="0" indent="0" algn="r" defTabSz="914400" rtl="0" eaLnBrk="1" fontAlgn="auto" latinLnBrk="0" hangingPunct="1">
              <a:lnSpc>
                <a:spcPct val="100000"/>
              </a:lnSpc>
              <a:spcBef>
                <a:spcPts val="75"/>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B5394"/>
                </a:solidFill>
                <a:effectLst/>
                <a:uLnTx/>
                <a:uFillTx/>
                <a:latin typeface="Arial"/>
                <a:ea typeface="Arial"/>
                <a:cs typeface="Arial"/>
                <a:sym typeface="Arial"/>
              </a:rPr>
              <a:t>Small Business Technical Advisor</a:t>
            </a:r>
            <a:endParaRPr kumimoji="0" lang="en-US" sz="1200" b="0" i="0" u="none" strike="noStrike" kern="0" cap="none" spc="0" normalizeH="0" baseline="0" noProof="0" dirty="0">
              <a:ln>
                <a:noFill/>
              </a:ln>
              <a:solidFill>
                <a:srgbClr val="0B5394"/>
              </a:solidFill>
              <a:effectLst/>
              <a:uLnTx/>
              <a:uFillTx/>
              <a:latin typeface="Arial"/>
              <a:ea typeface="Arial"/>
              <a:cs typeface="Arial"/>
              <a:sym typeface="Arial"/>
            </a:endParaRPr>
          </a:p>
          <a:p>
            <a:pPr marL="1905" marR="0" lvl="0" indent="0" algn="r" defTabSz="914400" rtl="0" eaLnBrk="1" fontAlgn="auto" latinLnBrk="0" hangingPunct="1">
              <a:lnSpc>
                <a:spcPct val="100000"/>
              </a:lnSpc>
              <a:spcBef>
                <a:spcPts val="75"/>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B5394"/>
                </a:solidFill>
                <a:effectLst/>
                <a:uLnTx/>
                <a:uFillTx/>
                <a:latin typeface="Arial"/>
                <a:ea typeface="Arial"/>
                <a:cs typeface="Arial"/>
                <a:sym typeface="Arial"/>
              </a:rPr>
              <a:t>​Regional Small Business Advocacy and Engagement Division (ES)</a:t>
            </a:r>
            <a:endParaRPr kumimoji="0" lang="en-US" sz="1200" b="0" i="0" u="none" strike="noStrike" kern="0" cap="none" spc="0" normalizeH="0" baseline="0" noProof="0" dirty="0">
              <a:ln>
                <a:noFill/>
              </a:ln>
              <a:solidFill>
                <a:srgbClr val="0B5394"/>
              </a:solidFill>
              <a:effectLst/>
              <a:uLnTx/>
              <a:uFillTx/>
              <a:latin typeface="Arial"/>
              <a:ea typeface="Arial"/>
              <a:cs typeface="Arial"/>
              <a:sym typeface="Arial"/>
            </a:endParaRPr>
          </a:p>
          <a:p>
            <a:pPr marL="1905" marR="0" lvl="0" indent="0" algn="r" defTabSz="914400" rtl="0" eaLnBrk="1" fontAlgn="auto" latinLnBrk="0" hangingPunct="1">
              <a:lnSpc>
                <a:spcPct val="100000"/>
              </a:lnSpc>
              <a:spcBef>
                <a:spcPts val="75"/>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B5394"/>
                </a:solidFill>
                <a:effectLst/>
                <a:uLnTx/>
                <a:uFillTx/>
                <a:latin typeface="Arial"/>
                <a:ea typeface="Arial"/>
                <a:cs typeface="Arial"/>
                <a:sym typeface="Arial"/>
              </a:rPr>
              <a:t>Office of Small and Disadvantaged Business Utilization (OSDBU)</a:t>
            </a:r>
            <a:endParaRPr kumimoji="0" lang="en-US" sz="1200" b="0" i="0" u="none" strike="noStrike" kern="0" cap="none" spc="0" normalizeH="0" baseline="0" noProof="0" dirty="0">
              <a:ln>
                <a:noFill/>
              </a:ln>
              <a:solidFill>
                <a:srgbClr val="0B5394"/>
              </a:solidFill>
              <a:effectLst/>
              <a:uLnTx/>
              <a:uFillTx/>
              <a:latin typeface="Arial"/>
              <a:ea typeface="Arial"/>
              <a:cs typeface="Arial"/>
              <a:sym typeface="Arial"/>
            </a:endParaRPr>
          </a:p>
          <a:p>
            <a:pPr marL="0" marR="0" lvl="0" indent="0" algn="r" defTabSz="914400" rtl="0" eaLnBrk="1" fontAlgn="auto" latinLnBrk="0" hangingPunct="1">
              <a:lnSpc>
                <a:spcPct val="90000"/>
              </a:lnSpc>
              <a:spcBef>
                <a:spcPts val="1200"/>
              </a:spcBef>
              <a:spcAft>
                <a:spcPts val="0"/>
              </a:spcAft>
              <a:buClr>
                <a:srgbClr val="000000"/>
              </a:buClr>
              <a:buSzPts val="2400"/>
              <a:buFont typeface="Arial"/>
              <a:buNone/>
              <a:tabLst/>
              <a:defRPr/>
            </a:pPr>
            <a:endParaRPr kumimoji="0" lang="en-US" sz="2400" b="1" i="0" u="none" strike="noStrike" kern="0" cap="none" spc="0" normalizeH="0" baseline="0" noProof="0" dirty="0">
              <a:ln>
                <a:noFill/>
              </a:ln>
              <a:solidFill>
                <a:srgbClr val="595959"/>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dirty="0">
              <a:ln>
                <a:noFill/>
              </a:ln>
              <a:solidFill>
                <a:srgbClr val="0059A8"/>
              </a:solidFill>
              <a:effectLst/>
              <a:uLnTx/>
              <a:uFillTx/>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3"/>
          <p:cNvSpPr txBox="1">
            <a:spLocks noGrp="1"/>
          </p:cNvSpPr>
          <p:nvPr>
            <p:ph type="title"/>
          </p:nvPr>
        </p:nvSpPr>
        <p:spPr>
          <a:xfrm>
            <a:off x="2287176" y="616925"/>
            <a:ext cx="5088900" cy="4311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248C3D"/>
              </a:buClr>
              <a:buSzPts val="1400"/>
              <a:buNone/>
            </a:pPr>
            <a:r>
              <a:rPr lang="en-US">
                <a:solidFill>
                  <a:srgbClr val="002060"/>
                </a:solidFill>
              </a:rPr>
              <a:t>Who Are GSA’s Customers?</a:t>
            </a:r>
            <a:endParaRPr>
              <a:solidFill>
                <a:srgbClr val="002060"/>
              </a:solidFill>
            </a:endParaRPr>
          </a:p>
        </p:txBody>
      </p:sp>
      <p:pic>
        <p:nvPicPr>
          <p:cNvPr id="160" name="Google Shape;160;p23">
            <a:extLst>
              <a:ext uri="{C183D7F6-B498-43B3-948B-1728B52AA6E4}">
                <adec:decorative xmlns:adec="http://schemas.microsoft.com/office/drawing/2017/decorative" val="1"/>
              </a:ext>
            </a:extLst>
          </p:cNvPr>
          <p:cNvPicPr preferRelativeResize="0"/>
          <p:nvPr/>
        </p:nvPicPr>
        <p:blipFill rotWithShape="1">
          <a:blip r:embed="rId3">
            <a:alphaModFix/>
          </a:blip>
          <a:srcRect t="9918"/>
          <a:stretch/>
        </p:blipFill>
        <p:spPr>
          <a:xfrm>
            <a:off x="1381042" y="1047818"/>
            <a:ext cx="6872412" cy="3517556"/>
          </a:xfrm>
          <a:prstGeom prst="rect">
            <a:avLst/>
          </a:prstGeom>
          <a:noFill/>
          <a:ln>
            <a:noFill/>
          </a:ln>
        </p:spPr>
      </p:pic>
      <p:sp>
        <p:nvSpPr>
          <p:cNvPr id="161" name="Google Shape;161;p23"/>
          <p:cNvSpPr txBox="1"/>
          <p:nvPr/>
        </p:nvSpPr>
        <p:spPr>
          <a:xfrm>
            <a:off x="1428750" y="171451"/>
            <a:ext cx="7315200" cy="394800"/>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79"/>
              </a:spcBef>
              <a:spcAft>
                <a:spcPts val="0"/>
              </a:spcAft>
              <a:buClr>
                <a:srgbClr val="000000"/>
              </a:buClr>
              <a:buSzPts val="1400"/>
              <a:buFont typeface="Arial"/>
              <a:buNone/>
            </a:pPr>
            <a:r>
              <a:rPr lang="en-US" sz="2500" b="1" i="0" u="none" strike="noStrike" cap="none">
                <a:solidFill>
                  <a:srgbClr val="0B5394"/>
                </a:solidFill>
                <a:latin typeface="Arial"/>
                <a:ea typeface="Arial"/>
                <a:cs typeface="Arial"/>
                <a:sym typeface="Arial"/>
              </a:rPr>
              <a:t>Agency Overview </a:t>
            </a:r>
            <a:r>
              <a:rPr lang="en-US" sz="2500" b="1">
                <a:solidFill>
                  <a:srgbClr val="0B5394"/>
                </a:solidFill>
              </a:rPr>
              <a:t>c</a:t>
            </a:r>
            <a:r>
              <a:rPr lang="en-US" sz="2500" b="1" i="0" u="none" strike="noStrike" cap="none">
                <a:solidFill>
                  <a:srgbClr val="0B5394"/>
                </a:solidFill>
                <a:latin typeface="Arial"/>
                <a:ea typeface="Arial"/>
                <a:cs typeface="Arial"/>
                <a:sym typeface="Arial"/>
              </a:rPr>
              <a:t>on</a:t>
            </a:r>
            <a:r>
              <a:rPr lang="en-US" sz="2500" b="1">
                <a:solidFill>
                  <a:srgbClr val="0B5394"/>
                </a:solidFill>
              </a:rPr>
              <a:t>’t</a:t>
            </a:r>
            <a:endParaRPr sz="1800" b="1">
              <a:solidFill>
                <a:srgbClr val="0B5394"/>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4"/>
          <p:cNvSpPr txBox="1">
            <a:spLocks noGrp="1"/>
          </p:cNvSpPr>
          <p:nvPr>
            <p:ph type="body" idx="1"/>
          </p:nvPr>
        </p:nvSpPr>
        <p:spPr>
          <a:xfrm>
            <a:off x="457200" y="1183005"/>
            <a:ext cx="3977640" cy="21544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endParaRPr/>
          </a:p>
        </p:txBody>
      </p:sp>
      <p:sp>
        <p:nvSpPr>
          <p:cNvPr id="169" name="Google Shape;169;p24"/>
          <p:cNvSpPr txBox="1">
            <a:spLocks noGrp="1"/>
          </p:cNvSpPr>
          <p:nvPr>
            <p:ph type="body" idx="2"/>
          </p:nvPr>
        </p:nvSpPr>
        <p:spPr>
          <a:xfrm>
            <a:off x="4709160" y="1183005"/>
            <a:ext cx="3977640" cy="21544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endParaRPr/>
          </a:p>
        </p:txBody>
      </p:sp>
      <p:graphicFrame>
        <p:nvGraphicFramePr>
          <p:cNvPr id="170" name="Google Shape;170;p24"/>
          <p:cNvGraphicFramePr/>
          <p:nvPr/>
        </p:nvGraphicFramePr>
        <p:xfrm>
          <a:off x="0" y="721315"/>
          <a:ext cx="9144000" cy="4168810"/>
        </p:xfrm>
        <a:graphic>
          <a:graphicData uri="http://schemas.openxmlformats.org/drawingml/2006/table">
            <a:tbl>
              <a:tblPr firstRow="1" bandRow="1">
                <a:noFill/>
                <a:tableStyleId>{859A0B9F-5730-44CD-B9A8-907105EEDF08}</a:tableStyleId>
              </a:tblPr>
              <a:tblGrid>
                <a:gridCol w="3657600">
                  <a:extLst>
                    <a:ext uri="{9D8B030D-6E8A-4147-A177-3AD203B41FA5}">
                      <a16:colId xmlns:a16="http://schemas.microsoft.com/office/drawing/2014/main" val="20000"/>
                    </a:ext>
                  </a:extLst>
                </a:gridCol>
                <a:gridCol w="2773675">
                  <a:extLst>
                    <a:ext uri="{9D8B030D-6E8A-4147-A177-3AD203B41FA5}">
                      <a16:colId xmlns:a16="http://schemas.microsoft.com/office/drawing/2014/main" val="20001"/>
                    </a:ext>
                  </a:extLst>
                </a:gridCol>
                <a:gridCol w="2712725">
                  <a:extLst>
                    <a:ext uri="{9D8B030D-6E8A-4147-A177-3AD203B41FA5}">
                      <a16:colId xmlns:a16="http://schemas.microsoft.com/office/drawing/2014/main" val="20002"/>
                    </a:ext>
                  </a:extLst>
                </a:gridCol>
              </a:tblGrid>
              <a:tr h="512775">
                <a:tc>
                  <a:txBody>
                    <a:bodyPr/>
                    <a:lstStyle/>
                    <a:p>
                      <a:pPr marL="0" marR="0" lvl="0" indent="0" algn="ctr" rtl="0">
                        <a:lnSpc>
                          <a:spcPct val="100000"/>
                        </a:lnSpc>
                        <a:spcBef>
                          <a:spcPts val="0"/>
                        </a:spcBef>
                        <a:spcAft>
                          <a:spcPts val="0"/>
                        </a:spcAft>
                        <a:buNone/>
                      </a:pPr>
                      <a:endParaRPr sz="1500" u="none" strike="noStrike" cap="none">
                        <a:solidFill>
                          <a:srgbClr val="002060"/>
                        </a:solidFill>
                        <a:latin typeface="Arial"/>
                        <a:ea typeface="Arial"/>
                        <a:cs typeface="Arial"/>
                        <a:sym typeface="Arial"/>
                      </a:endParaRPr>
                    </a:p>
                  </a:txBody>
                  <a:tcPr marL="68575" marR="68575" marT="34300" marB="34300">
                    <a:solidFill>
                      <a:schemeClr val="lt1"/>
                    </a:solidFill>
                  </a:tcPr>
                </a:tc>
                <a:tc gridSpan="2">
                  <a:txBody>
                    <a:bodyPr/>
                    <a:lstStyle/>
                    <a:p>
                      <a:pPr marL="0" marR="0" lvl="0" indent="0" algn="ctr" rtl="0">
                        <a:lnSpc>
                          <a:spcPct val="100000"/>
                        </a:lnSpc>
                        <a:spcBef>
                          <a:spcPts val="0"/>
                        </a:spcBef>
                        <a:spcAft>
                          <a:spcPts val="0"/>
                        </a:spcAft>
                        <a:buNone/>
                      </a:pPr>
                      <a:endParaRPr sz="1700" u="none" strike="noStrike" cap="none">
                        <a:solidFill>
                          <a:srgbClr val="002060"/>
                        </a:solidFill>
                        <a:latin typeface="Arial"/>
                        <a:ea typeface="Arial"/>
                        <a:cs typeface="Arial"/>
                        <a:sym typeface="Arial"/>
                      </a:endParaRPr>
                    </a:p>
                  </a:txBody>
                  <a:tcPr marL="68575" marR="68575" marT="34300" marB="34300">
                    <a:solidFill>
                      <a:schemeClr val="lt1"/>
                    </a:solidFill>
                  </a:tcPr>
                </a:tc>
                <a:tc hMerge="1">
                  <a:txBody>
                    <a:bodyPr/>
                    <a:lstStyle/>
                    <a:p>
                      <a:endParaRPr lang="en-US"/>
                    </a:p>
                  </a:txBody>
                  <a:tcPr/>
                </a:tc>
                <a:extLst>
                  <a:ext uri="{0D108BD9-81ED-4DB2-BD59-A6C34878D82A}">
                    <a16:rowId xmlns:a16="http://schemas.microsoft.com/office/drawing/2014/main" val="10000"/>
                  </a:ext>
                </a:extLst>
              </a:tr>
              <a:tr h="3223250">
                <a:tc>
                  <a:txBody>
                    <a:bodyPr/>
                    <a:lstStyle/>
                    <a:p>
                      <a:pPr marL="0" marR="0" lvl="0" indent="0" algn="ctr" rtl="0">
                        <a:lnSpc>
                          <a:spcPct val="100000"/>
                        </a:lnSpc>
                        <a:spcBef>
                          <a:spcPts val="0"/>
                        </a:spcBef>
                        <a:spcAft>
                          <a:spcPts val="0"/>
                        </a:spcAft>
                        <a:buNone/>
                      </a:pPr>
                      <a:r>
                        <a:rPr lang="en-US" sz="1100" b="1" u="none" strike="noStrike" cap="none">
                          <a:solidFill>
                            <a:srgbClr val="0B5394"/>
                          </a:solidFill>
                          <a:latin typeface="Arial"/>
                          <a:ea typeface="Arial"/>
                          <a:cs typeface="Arial"/>
                          <a:sym typeface="Arial"/>
                        </a:rPr>
                        <a:t>Public Buildings Service (PBS)</a:t>
                      </a:r>
                      <a:endParaRPr>
                        <a:solidFill>
                          <a:srgbClr val="0B5394"/>
                        </a:solidFill>
                      </a:endParaRPr>
                    </a:p>
                    <a:p>
                      <a:pPr marL="0" marR="0" lvl="0" indent="0" algn="l" rtl="0">
                        <a:lnSpc>
                          <a:spcPct val="100000"/>
                        </a:lnSpc>
                        <a:spcBef>
                          <a:spcPts val="0"/>
                        </a:spcBef>
                        <a:spcAft>
                          <a:spcPts val="0"/>
                        </a:spcAft>
                        <a:buNone/>
                      </a:pPr>
                      <a:endParaRPr sz="1100" u="none" strike="noStrike" cap="none">
                        <a:solidFill>
                          <a:srgbClr val="0B5394"/>
                        </a:solidFill>
                      </a:endParaRPr>
                    </a:p>
                    <a:p>
                      <a:pPr marL="0" marR="0" lvl="0" indent="0" algn="ctr" rtl="0">
                        <a:lnSpc>
                          <a:spcPct val="100000"/>
                        </a:lnSpc>
                        <a:spcBef>
                          <a:spcPts val="0"/>
                        </a:spcBef>
                        <a:spcAft>
                          <a:spcPts val="0"/>
                        </a:spcAft>
                        <a:buNone/>
                      </a:pPr>
                      <a:r>
                        <a:rPr lang="en-US" sz="1200" u="none" strike="noStrike" cap="none">
                          <a:solidFill>
                            <a:srgbClr val="0B5394"/>
                          </a:solidFill>
                          <a:latin typeface="Arial"/>
                          <a:ea typeface="Arial"/>
                          <a:cs typeface="Arial"/>
                          <a:sym typeface="Arial"/>
                        </a:rPr>
                        <a:t>As the landlord for the civilian federal government, PBS acquires space on behalf of the federal government through new construction and leasing, and acts as a caretaker for federal properties across the country. </a:t>
                      </a:r>
                      <a:endParaRPr>
                        <a:solidFill>
                          <a:srgbClr val="0B5394"/>
                        </a:solidFill>
                      </a:endParaRPr>
                    </a:p>
                    <a:p>
                      <a:pPr marL="0" marR="0" lvl="0" indent="0" algn="ctr" rtl="0">
                        <a:lnSpc>
                          <a:spcPct val="100000"/>
                        </a:lnSpc>
                        <a:spcBef>
                          <a:spcPts val="0"/>
                        </a:spcBef>
                        <a:spcAft>
                          <a:spcPts val="0"/>
                        </a:spcAft>
                        <a:buNone/>
                      </a:pPr>
                      <a:endParaRPr sz="1200"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r>
                        <a:rPr lang="en-US" sz="1200" u="none" strike="noStrike" cap="none">
                          <a:solidFill>
                            <a:srgbClr val="0B5394"/>
                          </a:solidFill>
                          <a:latin typeface="Arial"/>
                          <a:ea typeface="Arial"/>
                          <a:cs typeface="Arial"/>
                          <a:sym typeface="Arial"/>
                        </a:rPr>
                        <a:t>PBS owns or leases 8,800 assets, maintains an inventory of more than 370 million square feet of workspace, and preserves more than 500 historic properties.</a:t>
                      </a:r>
                      <a:endParaRPr sz="120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100" u="none" strike="noStrike" cap="none">
                        <a:solidFill>
                          <a:srgbClr val="0B5394"/>
                        </a:solidFill>
                      </a:endParaRPr>
                    </a:p>
                    <a:p>
                      <a:pPr marL="0" marR="0" lvl="0" indent="0" algn="l" rtl="0">
                        <a:lnSpc>
                          <a:spcPct val="100000"/>
                        </a:lnSpc>
                        <a:spcBef>
                          <a:spcPts val="0"/>
                        </a:spcBef>
                        <a:spcAft>
                          <a:spcPts val="0"/>
                        </a:spcAft>
                        <a:buNone/>
                      </a:pPr>
                      <a:endParaRPr sz="1100" u="none" strike="noStrike" cap="none">
                        <a:solidFill>
                          <a:srgbClr val="0B5394"/>
                        </a:solidFill>
                      </a:endParaRPr>
                    </a:p>
                    <a:p>
                      <a:pPr marL="0" marR="0" lvl="0" indent="0" algn="ctr" rtl="0">
                        <a:lnSpc>
                          <a:spcPct val="100000"/>
                        </a:lnSpc>
                        <a:spcBef>
                          <a:spcPts val="0"/>
                        </a:spcBef>
                        <a:spcAft>
                          <a:spcPts val="0"/>
                        </a:spcAft>
                        <a:buNone/>
                      </a:pPr>
                      <a:r>
                        <a:rPr lang="en-US" sz="1100" b="1" u="sng" strike="noStrike" cap="none">
                          <a:solidFill>
                            <a:srgbClr val="0B5394"/>
                          </a:solidFill>
                          <a:hlinkClick r:id="rId3">
                            <a:extLst>
                              <a:ext uri="{A12FA001-AC4F-418D-AE19-62706E023703}">
                                <ahyp:hlinkClr xmlns:ahyp="http://schemas.microsoft.com/office/drawing/2018/hyperlinkcolor" val="tx"/>
                              </a:ext>
                            </a:extLst>
                          </a:hlinkClick>
                        </a:rPr>
                        <a:t>https://www.gsa.gov/pbs</a:t>
                      </a:r>
                      <a:endParaRPr sz="1100" b="1" u="none" strike="noStrike" cap="none">
                        <a:solidFill>
                          <a:srgbClr val="0B5394"/>
                        </a:solidFill>
                      </a:endParaRPr>
                    </a:p>
                  </a:txBody>
                  <a:tcPr marL="68575" marR="68575" marT="34300" marB="34300">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rgbClr val="0B5394"/>
                          </a:solidFill>
                          <a:latin typeface="Arial"/>
                          <a:ea typeface="Arial"/>
                          <a:cs typeface="Arial"/>
                          <a:sym typeface="Arial"/>
                        </a:rPr>
                        <a:t>What does PBS Procure?</a:t>
                      </a:r>
                      <a:endParaRPr>
                        <a:solidFill>
                          <a:srgbClr val="0B5394"/>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Construction </a:t>
                      </a:r>
                      <a:endParaRPr>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A&amp;E Services</a:t>
                      </a:r>
                      <a:endParaRPr>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Janitorial</a:t>
                      </a:r>
                      <a:endParaRPr>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Landscape</a:t>
                      </a:r>
                      <a:endParaRPr>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Interior Design</a:t>
                      </a:r>
                      <a:endParaRPr>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Asbestos Removal</a:t>
                      </a:r>
                      <a:endParaRPr>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HVAC</a:t>
                      </a:r>
                      <a:endParaRPr>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Lighting</a:t>
                      </a:r>
                      <a:endParaRPr>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Security</a:t>
                      </a:r>
                      <a:endParaRPr>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Window Washing</a:t>
                      </a:r>
                      <a:endParaRPr>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Painting</a:t>
                      </a:r>
                      <a:endParaRPr>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Electrical</a:t>
                      </a:r>
                      <a:endParaRPr>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Lease</a:t>
                      </a:r>
                      <a:endParaRPr>
                        <a:solidFill>
                          <a:srgbClr val="0B5394"/>
                        </a:solidFill>
                      </a:endParaRPr>
                    </a:p>
                    <a:p>
                      <a:pPr marL="0" marR="0" lvl="0" indent="0" algn="ctr" rtl="0">
                        <a:lnSpc>
                          <a:spcPct val="100000"/>
                        </a:lnSpc>
                        <a:spcBef>
                          <a:spcPts val="0"/>
                        </a:spcBef>
                        <a:spcAft>
                          <a:spcPts val="0"/>
                        </a:spcAft>
                        <a:buNone/>
                      </a:pPr>
                      <a:endParaRPr sz="1400" u="none" strike="noStrike" cap="none">
                        <a:solidFill>
                          <a:srgbClr val="0B5394"/>
                        </a:solidFill>
                      </a:endParaRPr>
                    </a:p>
                    <a:p>
                      <a:pPr marL="0" marR="0" lvl="0" indent="0" algn="l" rtl="0">
                        <a:lnSpc>
                          <a:spcPct val="100000"/>
                        </a:lnSpc>
                        <a:spcBef>
                          <a:spcPts val="0"/>
                        </a:spcBef>
                        <a:spcAft>
                          <a:spcPts val="0"/>
                        </a:spcAft>
                        <a:buNone/>
                      </a:pPr>
                      <a:endParaRPr sz="1100" u="none" strike="noStrike" cap="none">
                        <a:solidFill>
                          <a:srgbClr val="0B5394"/>
                        </a:solidFill>
                      </a:endParaRPr>
                    </a:p>
                  </a:txBody>
                  <a:tcPr marL="68575" marR="68575" marT="34300" marB="34300">
                    <a:solidFill>
                      <a:srgbClr val="F6FBF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B5394"/>
                          </a:solidFill>
                          <a:latin typeface="Arial"/>
                          <a:ea typeface="Arial"/>
                          <a:cs typeface="Arial"/>
                          <a:sym typeface="Arial"/>
                        </a:rPr>
                        <a:t>Where are the PBS Opportunities?</a:t>
                      </a:r>
                      <a:endParaRPr>
                        <a:solidFill>
                          <a:srgbClr val="0B5394"/>
                        </a:solidFil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b="0" i="0" u="none" strike="noStrike" cap="none">
                          <a:solidFill>
                            <a:srgbClr val="0B5394"/>
                          </a:solidFill>
                          <a:latin typeface="Arial"/>
                          <a:ea typeface="Arial"/>
                          <a:cs typeface="Arial"/>
                          <a:sym typeface="Arial"/>
                        </a:rPr>
                        <a:t>GSA Forecast</a:t>
                      </a:r>
                      <a:endParaRPr>
                        <a:solidFill>
                          <a:srgbClr val="0B5394"/>
                        </a:solidFill>
                      </a:endParaRPr>
                    </a:p>
                    <a:p>
                      <a:pPr marL="285750" marR="0" lvl="0" indent="-209550" algn="l" rtl="0">
                        <a:lnSpc>
                          <a:spcPct val="100000"/>
                        </a:lnSpc>
                        <a:spcBef>
                          <a:spcPts val="0"/>
                        </a:spcBef>
                        <a:spcAft>
                          <a:spcPts val="0"/>
                        </a:spcAft>
                        <a:buClr>
                          <a:srgbClr val="000000"/>
                        </a:buClr>
                        <a:buSzPts val="1200"/>
                        <a:buFont typeface="Courier New"/>
                        <a:buNone/>
                      </a:pPr>
                      <a:endParaRPr sz="1200" b="0" i="0" u="none" strike="noStrike" cap="none">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b="0" i="0" u="none" strike="noStrike" cap="none">
                          <a:solidFill>
                            <a:srgbClr val="0B5394"/>
                          </a:solidFill>
                          <a:latin typeface="Arial"/>
                          <a:ea typeface="Arial"/>
                          <a:cs typeface="Arial"/>
                          <a:sym typeface="Arial"/>
                        </a:rPr>
                        <a:t>GSA Subcontracting</a:t>
                      </a:r>
                      <a:endParaRPr>
                        <a:solidFill>
                          <a:srgbClr val="0B5394"/>
                        </a:solidFill>
                      </a:endParaRPr>
                    </a:p>
                    <a:p>
                      <a:pPr marL="285750" marR="0" lvl="0" indent="-209550" algn="l" rtl="0">
                        <a:lnSpc>
                          <a:spcPct val="100000"/>
                        </a:lnSpc>
                        <a:spcBef>
                          <a:spcPts val="0"/>
                        </a:spcBef>
                        <a:spcAft>
                          <a:spcPts val="0"/>
                        </a:spcAft>
                        <a:buClr>
                          <a:srgbClr val="000000"/>
                        </a:buClr>
                        <a:buSzPts val="1200"/>
                        <a:buFont typeface="Courier New"/>
                        <a:buNone/>
                      </a:pPr>
                      <a:endParaRPr sz="1200" b="0" i="0" u="none" strike="noStrike" cap="none">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b="0" i="0" u="none" strike="noStrike" cap="none">
                          <a:solidFill>
                            <a:srgbClr val="0B5394"/>
                          </a:solidFill>
                          <a:latin typeface="Arial"/>
                          <a:ea typeface="Arial"/>
                          <a:cs typeface="Arial"/>
                          <a:sym typeface="Arial"/>
                        </a:rPr>
                        <a:t>Sam.gov</a:t>
                      </a:r>
                      <a:endParaRPr>
                        <a:solidFill>
                          <a:srgbClr val="0B5394"/>
                        </a:solidFill>
                      </a:endParaRPr>
                    </a:p>
                    <a:p>
                      <a:pPr marL="285750" marR="0" lvl="0" indent="-209550" algn="l" rtl="0">
                        <a:lnSpc>
                          <a:spcPct val="100000"/>
                        </a:lnSpc>
                        <a:spcBef>
                          <a:spcPts val="0"/>
                        </a:spcBef>
                        <a:spcAft>
                          <a:spcPts val="0"/>
                        </a:spcAft>
                        <a:buClr>
                          <a:srgbClr val="000000"/>
                        </a:buClr>
                        <a:buSzPts val="1200"/>
                        <a:buFont typeface="Courier New"/>
                        <a:buNone/>
                      </a:pPr>
                      <a:endParaRPr sz="1200" b="0" i="0" u="none" strike="noStrike" cap="none">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b="0" i="0" u="none" strike="noStrike" cap="none">
                          <a:solidFill>
                            <a:srgbClr val="0B5394"/>
                          </a:solidFill>
                          <a:latin typeface="Arial"/>
                          <a:ea typeface="Arial"/>
                          <a:cs typeface="Arial"/>
                          <a:sym typeface="Arial"/>
                        </a:rPr>
                        <a:t>GSA Multiple Award Schedules (MAS)</a:t>
                      </a:r>
                      <a:endParaRPr>
                        <a:solidFill>
                          <a:srgbClr val="0B5394"/>
                        </a:solidFill>
                      </a:endParaRPr>
                    </a:p>
                    <a:p>
                      <a:pPr marL="285750" marR="0" lvl="0" indent="-209550" algn="l" rtl="0">
                        <a:lnSpc>
                          <a:spcPct val="100000"/>
                        </a:lnSpc>
                        <a:spcBef>
                          <a:spcPts val="0"/>
                        </a:spcBef>
                        <a:spcAft>
                          <a:spcPts val="0"/>
                        </a:spcAft>
                        <a:buClr>
                          <a:srgbClr val="000000"/>
                        </a:buClr>
                        <a:buSzPts val="1200"/>
                        <a:buFont typeface="Courier New"/>
                        <a:buNone/>
                      </a:pPr>
                      <a:endParaRPr sz="1200" b="0" i="0" u="none" strike="noStrike" cap="none">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b="0" i="0" u="none" strike="noStrike" cap="none">
                          <a:solidFill>
                            <a:srgbClr val="0B5394"/>
                          </a:solidFill>
                          <a:latin typeface="Arial"/>
                          <a:ea typeface="Arial"/>
                          <a:cs typeface="Arial"/>
                          <a:sym typeface="Arial"/>
                        </a:rPr>
                        <a:t>Indefinite Delivery Indefinite Quantities (IDIQ)</a:t>
                      </a:r>
                      <a:endParaRPr>
                        <a:solidFill>
                          <a:srgbClr val="0B5394"/>
                        </a:solidFill>
                      </a:endParaRPr>
                    </a:p>
                    <a:p>
                      <a:pPr marL="0" marR="0" lvl="0" indent="0" algn="l" rtl="0">
                        <a:lnSpc>
                          <a:spcPct val="100000"/>
                        </a:lnSpc>
                        <a:spcBef>
                          <a:spcPts val="0"/>
                        </a:spcBef>
                        <a:spcAft>
                          <a:spcPts val="0"/>
                        </a:spcAft>
                        <a:buNone/>
                      </a:pPr>
                      <a:endParaRPr sz="1100" u="none" strike="noStrike" cap="none">
                        <a:solidFill>
                          <a:srgbClr val="0B5394"/>
                        </a:solidFill>
                      </a:endParaRPr>
                    </a:p>
                  </a:txBody>
                  <a:tcPr marL="68575" marR="68575" marT="34300" marB="34300">
                    <a:solidFill>
                      <a:srgbClr val="E3F2F3"/>
                    </a:solidFill>
                  </a:tcPr>
                </a:tc>
                <a:extLst>
                  <a:ext uri="{0D108BD9-81ED-4DB2-BD59-A6C34878D82A}">
                    <a16:rowId xmlns:a16="http://schemas.microsoft.com/office/drawing/2014/main" val="10001"/>
                  </a:ext>
                </a:extLst>
              </a:tr>
              <a:tr h="402275">
                <a:tc>
                  <a:txBody>
                    <a:bodyPr/>
                    <a:lstStyle/>
                    <a:p>
                      <a:pPr marL="0" marR="0" lvl="0" indent="0" algn="l" rtl="0">
                        <a:lnSpc>
                          <a:spcPct val="100000"/>
                        </a:lnSpc>
                        <a:spcBef>
                          <a:spcPts val="0"/>
                        </a:spcBef>
                        <a:spcAft>
                          <a:spcPts val="0"/>
                        </a:spcAft>
                        <a:buNone/>
                      </a:pPr>
                      <a:endParaRPr sz="1500" b="1" u="sng" strike="noStrike" cap="none">
                        <a:solidFill>
                          <a:srgbClr val="002060"/>
                        </a:solidFill>
                        <a:latin typeface="Arial"/>
                        <a:ea typeface="Arial"/>
                        <a:cs typeface="Arial"/>
                        <a:sym typeface="Arial"/>
                      </a:endParaRPr>
                    </a:p>
                  </a:txBody>
                  <a:tcPr marL="68575" marR="68575" marT="34300" marB="34300">
                    <a:solidFill>
                      <a:schemeClr val="lt1"/>
                    </a:solidFill>
                  </a:tcPr>
                </a:tc>
                <a:tc gridSpan="2">
                  <a:txBody>
                    <a:bodyPr/>
                    <a:lstStyle/>
                    <a:p>
                      <a:pPr marL="0" marR="0" lvl="0" indent="0" algn="ctr" rtl="0">
                        <a:lnSpc>
                          <a:spcPct val="100000"/>
                        </a:lnSpc>
                        <a:spcBef>
                          <a:spcPts val="0"/>
                        </a:spcBef>
                        <a:spcAft>
                          <a:spcPts val="0"/>
                        </a:spcAft>
                        <a:buClr>
                          <a:srgbClr val="000000"/>
                        </a:buClr>
                        <a:buSzPts val="1500"/>
                        <a:buFont typeface="Arial"/>
                        <a:buNone/>
                      </a:pPr>
                      <a:endParaRPr sz="1500" b="1" u="none" strike="noStrike" cap="none">
                        <a:solidFill>
                          <a:srgbClr val="002060"/>
                        </a:solidFill>
                        <a:latin typeface="Arial"/>
                        <a:ea typeface="Arial"/>
                        <a:cs typeface="Arial"/>
                        <a:sym typeface="Arial"/>
                      </a:endParaRPr>
                    </a:p>
                  </a:txBody>
                  <a:tcPr marL="68575" marR="68575" marT="34300" marB="34300">
                    <a:solidFill>
                      <a:schemeClr val="lt1"/>
                    </a:solidFill>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171" name="Google Shape;171;p24"/>
          <p:cNvSpPr txBox="1">
            <a:spLocks noGrp="1"/>
          </p:cNvSpPr>
          <p:nvPr>
            <p:ph type="title"/>
          </p:nvPr>
        </p:nvSpPr>
        <p:spPr>
          <a:xfrm>
            <a:off x="1428750" y="156555"/>
            <a:ext cx="7315200" cy="394800"/>
          </a:xfrm>
          <a:prstGeom prst="rect">
            <a:avLst/>
          </a:prstGeom>
          <a:noFill/>
          <a:ln>
            <a:noFill/>
          </a:ln>
        </p:spPr>
        <p:txBody>
          <a:bodyPr spcFirstLastPara="1" wrap="square" lIns="0" tIns="10000" rIns="0" bIns="0" anchor="t" anchorCtr="0">
            <a:spAutoFit/>
          </a:bodyPr>
          <a:lstStyle/>
          <a:p>
            <a:pPr marL="0" lvl="0" indent="0" algn="ctr" rtl="0">
              <a:lnSpc>
                <a:spcPct val="100000"/>
              </a:lnSpc>
              <a:spcBef>
                <a:spcPts val="0"/>
              </a:spcBef>
              <a:spcAft>
                <a:spcPts val="0"/>
              </a:spcAft>
              <a:buNone/>
            </a:pPr>
            <a:r>
              <a:rPr lang="en-US" sz="2500">
                <a:solidFill>
                  <a:srgbClr val="0B5394"/>
                </a:solidFill>
              </a:rPr>
              <a:t>Agency Overview con’t</a:t>
            </a:r>
            <a:endParaRPr sz="2500">
              <a:solidFill>
                <a:srgbClr val="0B5394"/>
              </a:solidFill>
            </a:endParaRPr>
          </a:p>
        </p:txBody>
      </p:sp>
      <p:cxnSp>
        <p:nvCxnSpPr>
          <p:cNvPr id="173" name="Google Shape;173;p24">
            <a:extLst>
              <a:ext uri="{C183D7F6-B498-43B3-948B-1728B52AA6E4}">
                <adec:decorative xmlns:adec="http://schemas.microsoft.com/office/drawing/2017/decorative" val="1"/>
              </a:ext>
            </a:extLst>
          </p:cNvPr>
          <p:cNvCxnSpPr/>
          <p:nvPr/>
        </p:nvCxnSpPr>
        <p:spPr>
          <a:xfrm>
            <a:off x="6400800" y="1257300"/>
            <a:ext cx="0" cy="3543300"/>
          </a:xfrm>
          <a:prstGeom prst="straightConnector1">
            <a:avLst/>
          </a:prstGeom>
          <a:noFill/>
          <a:ln w="762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cxnSp>
        <p:nvCxnSpPr>
          <p:cNvPr id="174" name="Google Shape;174;p24">
            <a:extLst>
              <a:ext uri="{C183D7F6-B498-43B3-948B-1728B52AA6E4}">
                <adec:decorative xmlns:adec="http://schemas.microsoft.com/office/drawing/2017/decorative" val="1"/>
              </a:ext>
            </a:extLst>
          </p:cNvPr>
          <p:cNvCxnSpPr/>
          <p:nvPr/>
        </p:nvCxnSpPr>
        <p:spPr>
          <a:xfrm>
            <a:off x="3657600" y="1257300"/>
            <a:ext cx="0" cy="3543300"/>
          </a:xfrm>
          <a:prstGeom prst="straightConnector1">
            <a:avLst/>
          </a:prstGeom>
          <a:noFill/>
          <a:ln w="762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graphicFrame>
        <p:nvGraphicFramePr>
          <p:cNvPr id="180" name="Google Shape;180;p25"/>
          <p:cNvGraphicFramePr/>
          <p:nvPr/>
        </p:nvGraphicFramePr>
        <p:xfrm>
          <a:off x="1" y="620202"/>
          <a:ext cx="9144000" cy="5330220"/>
        </p:xfrm>
        <a:graphic>
          <a:graphicData uri="http://schemas.openxmlformats.org/drawingml/2006/table">
            <a:tbl>
              <a:tblPr firstRow="1" bandRow="1">
                <a:noFill/>
                <a:tableStyleId>{859A0B9F-5730-44CD-B9A8-907105EEDF08}</a:tableStyleId>
              </a:tblPr>
              <a:tblGrid>
                <a:gridCol w="3657600">
                  <a:extLst>
                    <a:ext uri="{9D8B030D-6E8A-4147-A177-3AD203B41FA5}">
                      <a16:colId xmlns:a16="http://schemas.microsoft.com/office/drawing/2014/main" val="20000"/>
                    </a:ext>
                  </a:extLst>
                </a:gridCol>
                <a:gridCol w="2686050">
                  <a:extLst>
                    <a:ext uri="{9D8B030D-6E8A-4147-A177-3AD203B41FA5}">
                      <a16:colId xmlns:a16="http://schemas.microsoft.com/office/drawing/2014/main" val="20001"/>
                    </a:ext>
                  </a:extLst>
                </a:gridCol>
                <a:gridCol w="2800350">
                  <a:extLst>
                    <a:ext uri="{9D8B030D-6E8A-4147-A177-3AD203B41FA5}">
                      <a16:colId xmlns:a16="http://schemas.microsoft.com/office/drawing/2014/main" val="20002"/>
                    </a:ext>
                  </a:extLst>
                </a:gridCol>
              </a:tblGrid>
              <a:tr h="358975">
                <a:tc>
                  <a:txBody>
                    <a:bodyPr/>
                    <a:lstStyle/>
                    <a:p>
                      <a:pPr marL="0" marR="0" lvl="0" indent="0" algn="ctr" rtl="0">
                        <a:lnSpc>
                          <a:spcPct val="100000"/>
                        </a:lnSpc>
                        <a:spcBef>
                          <a:spcPts val="0"/>
                        </a:spcBef>
                        <a:spcAft>
                          <a:spcPts val="0"/>
                        </a:spcAft>
                        <a:buNone/>
                      </a:pPr>
                      <a:endParaRPr sz="1700" u="none" strike="noStrike" cap="none">
                        <a:solidFill>
                          <a:srgbClr val="002060"/>
                        </a:solidFill>
                        <a:latin typeface="Arial"/>
                        <a:ea typeface="Arial"/>
                        <a:cs typeface="Arial"/>
                        <a:sym typeface="Arial"/>
                      </a:endParaRPr>
                    </a:p>
                  </a:txBody>
                  <a:tcPr marL="68575" marR="68575" marT="34300" marB="34300">
                    <a:solidFill>
                      <a:schemeClr val="lt1"/>
                    </a:solidFill>
                  </a:tcPr>
                </a:tc>
                <a:tc gridSpan="2">
                  <a:txBody>
                    <a:bodyPr/>
                    <a:lstStyle/>
                    <a:p>
                      <a:pPr marL="0" marR="0" lvl="0" indent="0" algn="ctr" rtl="0">
                        <a:lnSpc>
                          <a:spcPct val="100000"/>
                        </a:lnSpc>
                        <a:spcBef>
                          <a:spcPts val="0"/>
                        </a:spcBef>
                        <a:spcAft>
                          <a:spcPts val="0"/>
                        </a:spcAft>
                        <a:buNone/>
                      </a:pPr>
                      <a:endParaRPr sz="1700" u="none" strike="noStrike" cap="none">
                        <a:solidFill>
                          <a:srgbClr val="002060"/>
                        </a:solidFill>
                        <a:latin typeface="Arial"/>
                        <a:ea typeface="Arial"/>
                        <a:cs typeface="Arial"/>
                        <a:sym typeface="Arial"/>
                      </a:endParaRPr>
                    </a:p>
                  </a:txBody>
                  <a:tcPr marL="68575" marR="68575" marT="34300" marB="34300">
                    <a:solidFill>
                      <a:schemeClr val="lt1"/>
                    </a:solidFill>
                  </a:tcPr>
                </a:tc>
                <a:tc hMerge="1">
                  <a:txBody>
                    <a:bodyPr/>
                    <a:lstStyle/>
                    <a:p>
                      <a:endParaRPr lang="en-US"/>
                    </a:p>
                  </a:txBody>
                  <a:tcPr/>
                </a:tc>
                <a:extLst>
                  <a:ext uri="{0D108BD9-81ED-4DB2-BD59-A6C34878D82A}">
                    <a16:rowId xmlns:a16="http://schemas.microsoft.com/office/drawing/2014/main" val="10000"/>
                  </a:ext>
                </a:extLst>
              </a:tr>
              <a:tr h="3794750">
                <a:tc>
                  <a:txBody>
                    <a:bodyPr/>
                    <a:lstStyle/>
                    <a:p>
                      <a:pPr marL="0" marR="0" lvl="0" indent="0" algn="ctr" rtl="0">
                        <a:lnSpc>
                          <a:spcPct val="100000"/>
                        </a:lnSpc>
                        <a:spcBef>
                          <a:spcPts val="0"/>
                        </a:spcBef>
                        <a:spcAft>
                          <a:spcPts val="0"/>
                        </a:spcAft>
                        <a:buNone/>
                      </a:pPr>
                      <a:r>
                        <a:rPr lang="en-US" sz="1400" b="1" u="none" strike="noStrike" cap="none">
                          <a:solidFill>
                            <a:srgbClr val="0B5394"/>
                          </a:solidFill>
                          <a:latin typeface="Arial"/>
                          <a:ea typeface="Arial"/>
                          <a:cs typeface="Arial"/>
                          <a:sym typeface="Arial"/>
                        </a:rPr>
                        <a:t>Federal Acquisition Services (FAS)</a:t>
                      </a:r>
                      <a:endParaRPr>
                        <a:solidFill>
                          <a:srgbClr val="0B5394"/>
                        </a:solidFill>
                      </a:endParaRPr>
                    </a:p>
                    <a:p>
                      <a:pPr marL="0" marR="0" lvl="0" indent="0" algn="ctr" rtl="0">
                        <a:lnSpc>
                          <a:spcPct val="100000"/>
                        </a:lnSpc>
                        <a:spcBef>
                          <a:spcPts val="0"/>
                        </a:spcBef>
                        <a:spcAft>
                          <a:spcPts val="0"/>
                        </a:spcAft>
                        <a:buNone/>
                      </a:pPr>
                      <a:endParaRPr sz="1400" b="1"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endParaRPr sz="1400" b="1"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r>
                        <a:rPr lang="en-US" sz="1400" u="none" strike="noStrike" cap="none">
                          <a:solidFill>
                            <a:srgbClr val="0B5394"/>
                          </a:solidFill>
                          <a:latin typeface="Arial"/>
                          <a:ea typeface="Arial"/>
                          <a:cs typeface="Arial"/>
                          <a:sym typeface="Arial"/>
                        </a:rPr>
                        <a:t>GSA is America's only source solely dedicated to procuring goods and services for government. </a:t>
                      </a:r>
                      <a:endParaRPr>
                        <a:solidFill>
                          <a:srgbClr val="0B5394"/>
                        </a:solidFill>
                      </a:endParaRPr>
                    </a:p>
                    <a:p>
                      <a:pPr marL="0" marR="0" lvl="0" indent="0" algn="ctr" rtl="0">
                        <a:lnSpc>
                          <a:spcPct val="100000"/>
                        </a:lnSpc>
                        <a:spcBef>
                          <a:spcPts val="0"/>
                        </a:spcBef>
                        <a:spcAft>
                          <a:spcPts val="0"/>
                        </a:spcAft>
                        <a:buNone/>
                      </a:pPr>
                      <a:endParaRPr sz="1400"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r>
                        <a:rPr lang="en-US" sz="1400" u="none" strike="noStrike" cap="none">
                          <a:solidFill>
                            <a:srgbClr val="0B5394"/>
                          </a:solidFill>
                          <a:latin typeface="Arial"/>
                          <a:ea typeface="Arial"/>
                          <a:cs typeface="Arial"/>
                          <a:sym typeface="Arial"/>
                        </a:rPr>
                        <a:t>As an integral part of GSA, FAS possesses unrivaled capability to deliver comprehensive products and services across government at the best value possible</a:t>
                      </a:r>
                      <a:endParaRPr>
                        <a:solidFill>
                          <a:srgbClr val="0B5394"/>
                        </a:solidFill>
                      </a:endParaRPr>
                    </a:p>
                    <a:p>
                      <a:pPr marL="0" marR="0" lvl="0" indent="0" algn="ctr" rtl="0">
                        <a:lnSpc>
                          <a:spcPct val="100000"/>
                        </a:lnSpc>
                        <a:spcBef>
                          <a:spcPts val="0"/>
                        </a:spcBef>
                        <a:spcAft>
                          <a:spcPts val="0"/>
                        </a:spcAft>
                        <a:buNone/>
                      </a:pPr>
                      <a:endParaRPr sz="1100" u="none" strike="noStrike" cap="none">
                        <a:solidFill>
                          <a:srgbClr val="0B5394"/>
                        </a:solidFill>
                      </a:endParaRPr>
                    </a:p>
                    <a:p>
                      <a:pPr marL="0" marR="0" lvl="0" indent="0" algn="ctr" rtl="0">
                        <a:lnSpc>
                          <a:spcPct val="100000"/>
                        </a:lnSpc>
                        <a:spcBef>
                          <a:spcPts val="0"/>
                        </a:spcBef>
                        <a:spcAft>
                          <a:spcPts val="0"/>
                        </a:spcAft>
                        <a:buNone/>
                      </a:pPr>
                      <a:endParaRPr sz="1100" u="none" strike="noStrike" cap="none">
                        <a:solidFill>
                          <a:srgbClr val="0B5394"/>
                        </a:solidFill>
                      </a:endParaRPr>
                    </a:p>
                    <a:p>
                      <a:pPr marL="0" marR="0" lvl="0" indent="0" algn="ctr" rtl="0">
                        <a:lnSpc>
                          <a:spcPct val="100000"/>
                        </a:lnSpc>
                        <a:spcBef>
                          <a:spcPts val="0"/>
                        </a:spcBef>
                        <a:spcAft>
                          <a:spcPts val="0"/>
                        </a:spcAft>
                        <a:buNone/>
                      </a:pPr>
                      <a:endParaRPr sz="1100" u="none" strike="noStrike" cap="none">
                        <a:solidFill>
                          <a:srgbClr val="0B5394"/>
                        </a:solidFill>
                      </a:endParaRPr>
                    </a:p>
                    <a:p>
                      <a:pPr marL="0" marR="0" lvl="0" indent="0" algn="ctr" rtl="0">
                        <a:lnSpc>
                          <a:spcPct val="100000"/>
                        </a:lnSpc>
                        <a:spcBef>
                          <a:spcPts val="0"/>
                        </a:spcBef>
                        <a:spcAft>
                          <a:spcPts val="0"/>
                        </a:spcAft>
                        <a:buNone/>
                      </a:pPr>
                      <a:endParaRPr sz="1100" u="none" strike="noStrike" cap="none">
                        <a:solidFill>
                          <a:srgbClr val="0B5394"/>
                        </a:solidFill>
                      </a:endParaRPr>
                    </a:p>
                    <a:p>
                      <a:pPr marL="0" marR="0" lvl="0" indent="0" algn="ctr" rtl="0">
                        <a:lnSpc>
                          <a:spcPct val="100000"/>
                        </a:lnSpc>
                        <a:spcBef>
                          <a:spcPts val="0"/>
                        </a:spcBef>
                        <a:spcAft>
                          <a:spcPts val="0"/>
                        </a:spcAft>
                        <a:buNone/>
                      </a:pPr>
                      <a:r>
                        <a:rPr lang="en-US" sz="1100" b="1" u="sng" strike="noStrike" cap="none">
                          <a:solidFill>
                            <a:srgbClr val="0B5394"/>
                          </a:solidFill>
                          <a:hlinkClick r:id="rId3">
                            <a:extLst>
                              <a:ext uri="{A12FA001-AC4F-418D-AE19-62706E023703}">
                                <ahyp:hlinkClr xmlns:ahyp="http://schemas.microsoft.com/office/drawing/2018/hyperlinkcolor" val="tx"/>
                              </a:ext>
                            </a:extLst>
                          </a:hlinkClick>
                        </a:rPr>
                        <a:t>https://www.gsa.gov/fas</a:t>
                      </a:r>
                      <a:endParaRPr sz="1100" b="1" u="none" strike="noStrike" cap="none">
                        <a:solidFill>
                          <a:srgbClr val="0B5394"/>
                        </a:solidFill>
                      </a:endParaRPr>
                    </a:p>
                  </a:txBody>
                  <a:tcPr marL="68575" marR="68575" marT="34300" marB="34300">
                    <a:solidFill>
                      <a:schemeClr val="lt1"/>
                    </a:solidFill>
                  </a:tcPr>
                </a:tc>
                <a:tc>
                  <a:txBody>
                    <a:bodyPr/>
                    <a:lstStyle/>
                    <a:p>
                      <a:pPr marL="457200" marR="0" lvl="1" indent="0" algn="l" rtl="0">
                        <a:lnSpc>
                          <a:spcPct val="100000"/>
                        </a:lnSpc>
                        <a:spcBef>
                          <a:spcPts val="0"/>
                        </a:spcBef>
                        <a:spcAft>
                          <a:spcPts val="0"/>
                        </a:spcAft>
                        <a:buClr>
                          <a:srgbClr val="000000"/>
                        </a:buClr>
                        <a:buSzPts val="1400"/>
                        <a:buFont typeface="Arial"/>
                        <a:buNone/>
                      </a:pPr>
                      <a:r>
                        <a:rPr lang="en-US" sz="1400" b="1" u="none" strike="noStrike" cap="none">
                          <a:solidFill>
                            <a:srgbClr val="0B5394"/>
                          </a:solidFill>
                          <a:latin typeface="Arial"/>
                          <a:ea typeface="Arial"/>
                          <a:cs typeface="Arial"/>
                          <a:sym typeface="Arial"/>
                        </a:rPr>
                        <a:t>What does FAS Procure?</a:t>
                      </a:r>
                      <a:endParaRPr>
                        <a:solidFill>
                          <a:srgbClr val="0B5394"/>
                        </a:solidFill>
                      </a:endParaRPr>
                    </a:p>
                    <a:p>
                      <a:pPr marL="457200" marR="0" lvl="1" indent="0" algn="l" rtl="0">
                        <a:lnSpc>
                          <a:spcPct val="100000"/>
                        </a:lnSpc>
                        <a:spcBef>
                          <a:spcPts val="0"/>
                        </a:spcBef>
                        <a:spcAft>
                          <a:spcPts val="0"/>
                        </a:spcAft>
                        <a:buClr>
                          <a:srgbClr val="000000"/>
                        </a:buClr>
                        <a:buSzPts val="1200"/>
                        <a:buFont typeface="Arial"/>
                        <a:buNone/>
                      </a:pPr>
                      <a:endParaRPr sz="1200" b="1" u="none" strike="noStrike" cap="none">
                        <a:solidFill>
                          <a:srgbClr val="0B5394"/>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200"/>
                        <a:buFont typeface="Arial"/>
                        <a:buNone/>
                      </a:pPr>
                      <a:endParaRPr sz="1200" b="1" u="none" strike="noStrike" cap="none">
                        <a:solidFill>
                          <a:srgbClr val="0B5394"/>
                        </a:solidFill>
                        <a:latin typeface="Arial"/>
                        <a:ea typeface="Arial"/>
                        <a:cs typeface="Arial"/>
                        <a:sym typeface="Arial"/>
                      </a:endParaRPr>
                    </a:p>
                    <a:p>
                      <a:pPr marL="742950" marR="0" lvl="1"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Environmental </a:t>
                      </a:r>
                      <a:endParaRPr>
                        <a:solidFill>
                          <a:srgbClr val="0B5394"/>
                        </a:solidFill>
                      </a:endParaRPr>
                    </a:p>
                    <a:p>
                      <a:pPr marL="742950" marR="0" lvl="1"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Moving Services</a:t>
                      </a:r>
                      <a:endParaRPr>
                        <a:solidFill>
                          <a:srgbClr val="0B5394"/>
                        </a:solidFill>
                      </a:endParaRPr>
                    </a:p>
                    <a:p>
                      <a:pPr marL="742950" marR="0" lvl="1"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Staffing</a:t>
                      </a:r>
                      <a:endParaRPr>
                        <a:solidFill>
                          <a:srgbClr val="0B5394"/>
                        </a:solidFill>
                      </a:endParaRPr>
                    </a:p>
                    <a:p>
                      <a:pPr marL="742950" marR="0" lvl="1"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Information Technology</a:t>
                      </a:r>
                      <a:endParaRPr>
                        <a:solidFill>
                          <a:srgbClr val="0B5394"/>
                        </a:solidFill>
                      </a:endParaRPr>
                    </a:p>
                    <a:p>
                      <a:pPr marL="742950" marR="0" lvl="1"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Transportation</a:t>
                      </a:r>
                      <a:endParaRPr>
                        <a:solidFill>
                          <a:srgbClr val="0B5394"/>
                        </a:solidFill>
                      </a:endParaRPr>
                    </a:p>
                    <a:p>
                      <a:pPr marL="742950" marR="0" lvl="1"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Law Enforcement Equipment</a:t>
                      </a:r>
                      <a:endParaRPr>
                        <a:solidFill>
                          <a:srgbClr val="0B5394"/>
                        </a:solidFill>
                      </a:endParaRPr>
                    </a:p>
                    <a:p>
                      <a:pPr marL="742950" marR="0" lvl="1"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Furniture</a:t>
                      </a:r>
                      <a:endParaRPr>
                        <a:solidFill>
                          <a:srgbClr val="0B5394"/>
                        </a:solidFill>
                      </a:endParaRPr>
                    </a:p>
                    <a:p>
                      <a:pPr marL="742950" marR="0" lvl="1"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Professional Training</a:t>
                      </a:r>
                      <a:endParaRPr>
                        <a:solidFill>
                          <a:srgbClr val="0B5394"/>
                        </a:solidFill>
                      </a:endParaRPr>
                    </a:p>
                    <a:p>
                      <a:pPr marL="742950" marR="0" lvl="1"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Telecom &amp; Network Services</a:t>
                      </a:r>
                      <a:endParaRPr>
                        <a:solidFill>
                          <a:srgbClr val="0B5394"/>
                        </a:solidFill>
                      </a:endParaRPr>
                    </a:p>
                    <a:p>
                      <a:pPr marL="742950" marR="0" lvl="1"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Travel Services</a:t>
                      </a:r>
                      <a:endParaRPr>
                        <a:solidFill>
                          <a:srgbClr val="0B5394"/>
                        </a:solidFill>
                      </a:endParaRPr>
                    </a:p>
                    <a:p>
                      <a:pPr marL="742950" marR="0" lvl="1"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Emergency Preparedness &amp; Response Equipment</a:t>
                      </a:r>
                      <a:endParaRPr>
                        <a:solidFill>
                          <a:srgbClr val="0B5394"/>
                        </a:solidFill>
                      </a:endParaRPr>
                    </a:p>
                    <a:p>
                      <a:pPr marL="742950" marR="0" lvl="1"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And Much More…</a:t>
                      </a:r>
                      <a:endParaRPr>
                        <a:solidFill>
                          <a:srgbClr val="0B5394"/>
                        </a:solidFill>
                      </a:endParaRPr>
                    </a:p>
                    <a:p>
                      <a:pPr marL="457200" marR="0" lvl="1" indent="0" algn="l" rtl="0">
                        <a:lnSpc>
                          <a:spcPct val="100000"/>
                        </a:lnSpc>
                        <a:spcBef>
                          <a:spcPts val="0"/>
                        </a:spcBef>
                        <a:spcAft>
                          <a:spcPts val="0"/>
                        </a:spcAft>
                        <a:buClr>
                          <a:srgbClr val="000000"/>
                        </a:buClr>
                        <a:buSzPts val="1200"/>
                        <a:buFont typeface="Arial"/>
                        <a:buNone/>
                      </a:pPr>
                      <a:endParaRPr sz="1200" b="0" u="none" strike="noStrike" cap="none">
                        <a:solidFill>
                          <a:srgbClr val="0B5394"/>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400"/>
                        <a:buFont typeface="Arial"/>
                        <a:buNone/>
                      </a:pPr>
                      <a:r>
                        <a:rPr lang="en-US" sz="1400" b="1" u="sng" strike="noStrike" cap="none">
                          <a:solidFill>
                            <a:srgbClr val="0B5394"/>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https://www.gsaauctions.gov</a:t>
                      </a:r>
                      <a:endParaRPr sz="1400" b="1"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endParaRPr sz="1100" u="none" strike="noStrike" cap="none">
                        <a:solidFill>
                          <a:srgbClr val="0B5394"/>
                        </a:solidFill>
                      </a:endParaRPr>
                    </a:p>
                  </a:txBody>
                  <a:tcPr marL="68575" marR="68575" marT="34300" marB="34300">
                    <a:solidFill>
                      <a:srgbClr val="F6FBF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B5394"/>
                          </a:solidFill>
                          <a:latin typeface="Arial"/>
                          <a:ea typeface="Arial"/>
                          <a:cs typeface="Arial"/>
                          <a:sym typeface="Arial"/>
                        </a:rPr>
                        <a:t>Where are the FAS Opportunities?</a:t>
                      </a:r>
                      <a:endParaRPr>
                        <a:solidFill>
                          <a:srgbClr val="0B5394"/>
                        </a:solidFil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b="0" i="0" u="none" strike="noStrike" cap="none">
                          <a:solidFill>
                            <a:srgbClr val="0B5394"/>
                          </a:solidFill>
                          <a:latin typeface="Arial"/>
                          <a:ea typeface="Arial"/>
                          <a:cs typeface="Arial"/>
                          <a:sym typeface="Arial"/>
                        </a:rPr>
                        <a:t>GSA Forecast</a:t>
                      </a:r>
                      <a:endParaRPr>
                        <a:solidFill>
                          <a:srgbClr val="0B5394"/>
                        </a:solidFill>
                      </a:endParaRPr>
                    </a:p>
                    <a:p>
                      <a:pPr marL="285750" marR="0" lvl="0" indent="-209550" algn="l" rtl="0">
                        <a:lnSpc>
                          <a:spcPct val="100000"/>
                        </a:lnSpc>
                        <a:spcBef>
                          <a:spcPts val="0"/>
                        </a:spcBef>
                        <a:spcAft>
                          <a:spcPts val="0"/>
                        </a:spcAft>
                        <a:buClr>
                          <a:srgbClr val="000000"/>
                        </a:buClr>
                        <a:buSzPts val="1200"/>
                        <a:buFont typeface="Courier New"/>
                        <a:buNone/>
                      </a:pPr>
                      <a:endParaRPr sz="1200" b="0" i="0" u="none" strike="noStrike" cap="none">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b="0" i="0" u="none" strike="noStrike" cap="none">
                          <a:solidFill>
                            <a:srgbClr val="0B5394"/>
                          </a:solidFill>
                          <a:latin typeface="Arial"/>
                          <a:ea typeface="Arial"/>
                          <a:cs typeface="Arial"/>
                          <a:sym typeface="Arial"/>
                        </a:rPr>
                        <a:t>GSA Subcontracting</a:t>
                      </a:r>
                      <a:endParaRPr>
                        <a:solidFill>
                          <a:srgbClr val="0B5394"/>
                        </a:solidFill>
                      </a:endParaRPr>
                    </a:p>
                    <a:p>
                      <a:pPr marL="285750" marR="0" lvl="0" indent="-209550" algn="l" rtl="0">
                        <a:lnSpc>
                          <a:spcPct val="100000"/>
                        </a:lnSpc>
                        <a:spcBef>
                          <a:spcPts val="0"/>
                        </a:spcBef>
                        <a:spcAft>
                          <a:spcPts val="0"/>
                        </a:spcAft>
                        <a:buClr>
                          <a:srgbClr val="000000"/>
                        </a:buClr>
                        <a:buSzPts val="1200"/>
                        <a:buFont typeface="Courier New"/>
                        <a:buNone/>
                      </a:pPr>
                      <a:endParaRPr sz="1200" b="0" i="0" u="none" strike="noStrike" cap="none">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b="0" i="0" u="none" strike="noStrike" cap="none">
                          <a:solidFill>
                            <a:srgbClr val="0B5394"/>
                          </a:solidFill>
                          <a:latin typeface="Arial"/>
                          <a:ea typeface="Arial"/>
                          <a:cs typeface="Arial"/>
                          <a:sym typeface="Arial"/>
                        </a:rPr>
                        <a:t>Sam.gov</a:t>
                      </a:r>
                      <a:endParaRPr>
                        <a:solidFill>
                          <a:srgbClr val="0B5394"/>
                        </a:solidFill>
                      </a:endParaRPr>
                    </a:p>
                    <a:p>
                      <a:pPr marL="285750" marR="0" lvl="0" indent="-209550" algn="l" rtl="0">
                        <a:lnSpc>
                          <a:spcPct val="100000"/>
                        </a:lnSpc>
                        <a:spcBef>
                          <a:spcPts val="0"/>
                        </a:spcBef>
                        <a:spcAft>
                          <a:spcPts val="0"/>
                        </a:spcAft>
                        <a:buClr>
                          <a:srgbClr val="000000"/>
                        </a:buClr>
                        <a:buSzPts val="1200"/>
                        <a:buFont typeface="Courier New"/>
                        <a:buNone/>
                      </a:pPr>
                      <a:endParaRPr sz="1200" b="0" i="0" u="none" strike="noStrike" cap="none">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b="0" i="0" u="none" strike="noStrike" cap="none">
                          <a:solidFill>
                            <a:srgbClr val="0B5394"/>
                          </a:solidFill>
                          <a:latin typeface="Arial"/>
                          <a:ea typeface="Arial"/>
                          <a:cs typeface="Arial"/>
                          <a:sym typeface="Arial"/>
                        </a:rPr>
                        <a:t>GSA Multiple Award Schedules (MAS)</a:t>
                      </a:r>
                      <a:endParaRPr>
                        <a:solidFill>
                          <a:srgbClr val="0B5394"/>
                        </a:solidFill>
                      </a:endParaRPr>
                    </a:p>
                    <a:p>
                      <a:pPr marL="285750" marR="0" lvl="0" indent="-209550" algn="l" rtl="0">
                        <a:lnSpc>
                          <a:spcPct val="100000"/>
                        </a:lnSpc>
                        <a:spcBef>
                          <a:spcPts val="0"/>
                        </a:spcBef>
                        <a:spcAft>
                          <a:spcPts val="0"/>
                        </a:spcAft>
                        <a:buClr>
                          <a:srgbClr val="000000"/>
                        </a:buClr>
                        <a:buSzPts val="1200"/>
                        <a:buFont typeface="Courier New"/>
                        <a:buNone/>
                      </a:pPr>
                      <a:endParaRPr sz="1200" b="0" i="0" u="none" strike="noStrike" cap="none">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b="0" i="0" u="none" strike="noStrike" cap="none">
                          <a:solidFill>
                            <a:srgbClr val="0B5394"/>
                          </a:solidFill>
                          <a:latin typeface="Arial"/>
                          <a:ea typeface="Arial"/>
                          <a:cs typeface="Arial"/>
                          <a:sym typeface="Arial"/>
                        </a:rPr>
                        <a:t>Indefinite Delivery Indefinite Quantities (IDIQ)</a:t>
                      </a:r>
                      <a:endParaRPr>
                        <a:solidFill>
                          <a:srgbClr val="0B5394"/>
                        </a:solidFill>
                      </a:endParaRPr>
                    </a:p>
                    <a:p>
                      <a:pPr marL="285750" marR="0" lvl="0" indent="-209550" algn="l" rtl="0">
                        <a:lnSpc>
                          <a:spcPct val="100000"/>
                        </a:lnSpc>
                        <a:spcBef>
                          <a:spcPts val="0"/>
                        </a:spcBef>
                        <a:spcAft>
                          <a:spcPts val="0"/>
                        </a:spcAft>
                        <a:buClr>
                          <a:srgbClr val="000000"/>
                        </a:buClr>
                        <a:buSzPts val="1200"/>
                        <a:buFont typeface="Courier New"/>
                        <a:buNone/>
                      </a:pPr>
                      <a:endParaRPr sz="1200" b="0" i="0" u="none" strike="noStrike" cap="none">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b="0" i="0" u="none" strike="noStrike" cap="none">
                          <a:solidFill>
                            <a:srgbClr val="0B5394"/>
                          </a:solidFill>
                          <a:latin typeface="Arial"/>
                          <a:ea typeface="Arial"/>
                          <a:cs typeface="Arial"/>
                          <a:sym typeface="Arial"/>
                        </a:rPr>
                        <a:t>Governmentwide Acquisition Contracts (GWAC)</a:t>
                      </a:r>
                      <a:endParaRPr>
                        <a:solidFill>
                          <a:srgbClr val="0B5394"/>
                        </a:solidFill>
                      </a:endParaRPr>
                    </a:p>
                    <a:p>
                      <a:pPr marL="0" marR="0" lvl="0" indent="0" algn="ctr" rtl="0">
                        <a:lnSpc>
                          <a:spcPct val="100000"/>
                        </a:lnSpc>
                        <a:spcBef>
                          <a:spcPts val="0"/>
                        </a:spcBef>
                        <a:spcAft>
                          <a:spcPts val="0"/>
                        </a:spcAft>
                        <a:buNone/>
                      </a:pPr>
                      <a:endParaRPr sz="1100" u="none" strike="noStrike" cap="none">
                        <a:solidFill>
                          <a:srgbClr val="0B5394"/>
                        </a:solidFill>
                      </a:endParaRPr>
                    </a:p>
                  </a:txBody>
                  <a:tcPr marL="68575" marR="68575" marT="34300" marB="34300">
                    <a:solidFill>
                      <a:srgbClr val="E3F2F3"/>
                    </a:solidFill>
                  </a:tcPr>
                </a:tc>
                <a:extLst>
                  <a:ext uri="{0D108BD9-81ED-4DB2-BD59-A6C34878D82A}">
                    <a16:rowId xmlns:a16="http://schemas.microsoft.com/office/drawing/2014/main" val="10001"/>
                  </a:ext>
                </a:extLst>
              </a:tr>
              <a:tr h="589725">
                <a:tc>
                  <a:txBody>
                    <a:bodyPr/>
                    <a:lstStyle/>
                    <a:p>
                      <a:pPr marL="0" marR="0" lvl="0" indent="0" algn="ctr" rtl="0">
                        <a:lnSpc>
                          <a:spcPct val="100000"/>
                        </a:lnSpc>
                        <a:spcBef>
                          <a:spcPts val="0"/>
                        </a:spcBef>
                        <a:spcAft>
                          <a:spcPts val="0"/>
                        </a:spcAft>
                        <a:buClr>
                          <a:srgbClr val="000000"/>
                        </a:buClr>
                        <a:buSzPts val="1500"/>
                        <a:buFont typeface="Arial"/>
                        <a:buNone/>
                      </a:pPr>
                      <a:endParaRPr sz="15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500" b="1" u="sng" strike="noStrike" cap="none">
                        <a:solidFill>
                          <a:srgbClr val="0B5394"/>
                        </a:solidFill>
                        <a:latin typeface="Arial"/>
                        <a:ea typeface="Arial"/>
                        <a:cs typeface="Arial"/>
                        <a:sym typeface="Arial"/>
                      </a:endParaRPr>
                    </a:p>
                  </a:txBody>
                  <a:tcPr marL="68575" marR="68575" marT="34300" marB="34300">
                    <a:solidFill>
                      <a:schemeClr val="lt1"/>
                    </a:solidFill>
                  </a:tcPr>
                </a:tc>
                <a:tc gridSpan="2">
                  <a:txBody>
                    <a:bodyPr/>
                    <a:lstStyle/>
                    <a:p>
                      <a:pPr marL="0" marR="0" lvl="0" indent="0" algn="ctr" rtl="0">
                        <a:lnSpc>
                          <a:spcPct val="100000"/>
                        </a:lnSpc>
                        <a:spcBef>
                          <a:spcPts val="0"/>
                        </a:spcBef>
                        <a:spcAft>
                          <a:spcPts val="0"/>
                        </a:spcAft>
                        <a:buClr>
                          <a:srgbClr val="000000"/>
                        </a:buClr>
                        <a:buSzPts val="1500"/>
                        <a:buFont typeface="Arial"/>
                        <a:buNone/>
                      </a:pPr>
                      <a:endParaRPr sz="1500" b="1" u="none" strike="noStrike" cap="none">
                        <a:solidFill>
                          <a:srgbClr val="0B5394"/>
                        </a:solidFill>
                        <a:latin typeface="Arial"/>
                        <a:ea typeface="Arial"/>
                        <a:cs typeface="Arial"/>
                        <a:sym typeface="Arial"/>
                      </a:endParaRPr>
                    </a:p>
                  </a:txBody>
                  <a:tcPr marL="68575" marR="68575" marT="34300" marB="34300">
                    <a:solidFill>
                      <a:schemeClr val="lt1"/>
                    </a:solidFill>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182" name="Google Shape;182;p25"/>
          <p:cNvSpPr txBox="1">
            <a:spLocks noGrp="1"/>
          </p:cNvSpPr>
          <p:nvPr>
            <p:ph type="title"/>
          </p:nvPr>
        </p:nvSpPr>
        <p:spPr>
          <a:xfrm>
            <a:off x="1428750" y="156555"/>
            <a:ext cx="7315200" cy="394800"/>
          </a:xfrm>
          <a:prstGeom prst="rect">
            <a:avLst/>
          </a:prstGeom>
          <a:noFill/>
          <a:ln>
            <a:noFill/>
          </a:ln>
        </p:spPr>
        <p:txBody>
          <a:bodyPr spcFirstLastPara="1" wrap="square" lIns="0" tIns="10000" rIns="0" bIns="0" anchor="t" anchorCtr="0">
            <a:spAutoFit/>
          </a:bodyPr>
          <a:lstStyle/>
          <a:p>
            <a:pPr marL="0" lvl="0" indent="0" algn="ctr" rtl="0">
              <a:lnSpc>
                <a:spcPct val="100000"/>
              </a:lnSpc>
              <a:spcBef>
                <a:spcPts val="79"/>
              </a:spcBef>
              <a:spcAft>
                <a:spcPts val="0"/>
              </a:spcAft>
              <a:buSzPts val="1400"/>
              <a:buNone/>
            </a:pPr>
            <a:r>
              <a:rPr lang="en-US" sz="2500" b="1">
                <a:solidFill>
                  <a:srgbClr val="0B5394"/>
                </a:solidFill>
              </a:rPr>
              <a:t>Agency Overview con’t</a:t>
            </a:r>
            <a:endParaRPr sz="2500">
              <a:solidFill>
                <a:srgbClr val="0B5394"/>
              </a:solidFill>
            </a:endParaRPr>
          </a:p>
        </p:txBody>
      </p:sp>
      <p:cxnSp>
        <p:nvCxnSpPr>
          <p:cNvPr id="183" name="Google Shape;183;p25">
            <a:extLst>
              <a:ext uri="{C183D7F6-B498-43B3-948B-1728B52AA6E4}">
                <adec:decorative xmlns:adec="http://schemas.microsoft.com/office/drawing/2017/decorative" val="1"/>
              </a:ext>
            </a:extLst>
          </p:cNvPr>
          <p:cNvCxnSpPr/>
          <p:nvPr/>
        </p:nvCxnSpPr>
        <p:spPr>
          <a:xfrm>
            <a:off x="3554233" y="1257300"/>
            <a:ext cx="0" cy="3829050"/>
          </a:xfrm>
          <a:prstGeom prst="straightConnector1">
            <a:avLst/>
          </a:prstGeom>
          <a:noFill/>
          <a:ln w="762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cxnSp>
        <p:nvCxnSpPr>
          <p:cNvPr id="184" name="Google Shape;184;p25">
            <a:extLst>
              <a:ext uri="{C183D7F6-B498-43B3-948B-1728B52AA6E4}">
                <adec:decorative xmlns:adec="http://schemas.microsoft.com/office/drawing/2017/decorative" val="1"/>
              </a:ext>
            </a:extLst>
          </p:cNvPr>
          <p:cNvCxnSpPr/>
          <p:nvPr/>
        </p:nvCxnSpPr>
        <p:spPr>
          <a:xfrm>
            <a:off x="6375455" y="1257300"/>
            <a:ext cx="0" cy="3829050"/>
          </a:xfrm>
          <a:prstGeom prst="straightConnector1">
            <a:avLst/>
          </a:prstGeom>
          <a:noFill/>
          <a:ln w="762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graphicFrame>
        <p:nvGraphicFramePr>
          <p:cNvPr id="190" name="Google Shape;190;p26"/>
          <p:cNvGraphicFramePr/>
          <p:nvPr/>
        </p:nvGraphicFramePr>
        <p:xfrm>
          <a:off x="57150" y="971551"/>
          <a:ext cx="8915400" cy="4353270"/>
        </p:xfrm>
        <a:graphic>
          <a:graphicData uri="http://schemas.openxmlformats.org/drawingml/2006/table">
            <a:tbl>
              <a:tblPr firstRow="1" bandRow="1">
                <a:noFill/>
                <a:tableStyleId>{859A0B9F-5730-44CD-B9A8-907105EEDF08}</a:tableStyleId>
              </a:tblPr>
              <a:tblGrid>
                <a:gridCol w="5833350">
                  <a:extLst>
                    <a:ext uri="{9D8B030D-6E8A-4147-A177-3AD203B41FA5}">
                      <a16:colId xmlns:a16="http://schemas.microsoft.com/office/drawing/2014/main" val="20000"/>
                    </a:ext>
                  </a:extLst>
                </a:gridCol>
                <a:gridCol w="3082050">
                  <a:extLst>
                    <a:ext uri="{9D8B030D-6E8A-4147-A177-3AD203B41FA5}">
                      <a16:colId xmlns:a16="http://schemas.microsoft.com/office/drawing/2014/main" val="20001"/>
                    </a:ext>
                  </a:extLst>
                </a:gridCol>
              </a:tblGrid>
              <a:tr h="342900">
                <a:tc gridSpan="2">
                  <a:txBody>
                    <a:bodyPr/>
                    <a:lstStyle/>
                    <a:p>
                      <a:pPr marL="0" marR="0" lvl="0" indent="0" algn="ctr" rtl="0">
                        <a:lnSpc>
                          <a:spcPct val="100000"/>
                        </a:lnSpc>
                        <a:spcBef>
                          <a:spcPts val="0"/>
                        </a:spcBef>
                        <a:spcAft>
                          <a:spcPts val="0"/>
                        </a:spcAft>
                        <a:buClr>
                          <a:srgbClr val="002060"/>
                        </a:buClr>
                        <a:buSzPts val="1800"/>
                        <a:buFont typeface="Arial"/>
                        <a:buNone/>
                      </a:pPr>
                      <a:r>
                        <a:rPr lang="en-US" sz="1800" u="none" strike="noStrike" cap="none">
                          <a:solidFill>
                            <a:srgbClr val="0B5394"/>
                          </a:solidFill>
                          <a:latin typeface="Arial"/>
                          <a:ea typeface="Arial"/>
                          <a:cs typeface="Arial"/>
                          <a:sym typeface="Arial"/>
                        </a:rPr>
                        <a:t>GSA Multiple Award Schedules (MAS)</a:t>
                      </a:r>
                      <a:endParaRPr sz="1500" b="1" u="none" strike="noStrike" cap="none">
                        <a:solidFill>
                          <a:srgbClr val="0B5394"/>
                        </a:solidFill>
                      </a:endParaRPr>
                    </a:p>
                  </a:txBody>
                  <a:tcPr marL="68575" marR="68575" marT="34300" marB="34300">
                    <a:solidFill>
                      <a:schemeClr val="lt1"/>
                    </a:solidFill>
                  </a:tcPr>
                </a:tc>
                <a:tc hMerge="1">
                  <a:txBody>
                    <a:bodyPr/>
                    <a:lstStyle/>
                    <a:p>
                      <a:endParaRPr lang="en-US"/>
                    </a:p>
                  </a:txBody>
                  <a:tcPr/>
                </a:tc>
                <a:extLst>
                  <a:ext uri="{0D108BD9-81ED-4DB2-BD59-A6C34878D82A}">
                    <a16:rowId xmlns:a16="http://schemas.microsoft.com/office/drawing/2014/main" val="10000"/>
                  </a:ext>
                </a:extLst>
              </a:tr>
              <a:tr h="2948950">
                <a:tc>
                  <a:txBody>
                    <a:bodyPr/>
                    <a:lstStyle/>
                    <a:p>
                      <a:pPr marL="457200" marR="0" lvl="0" indent="-381000" algn="l" rtl="0">
                        <a:lnSpc>
                          <a:spcPct val="100000"/>
                        </a:lnSpc>
                        <a:spcBef>
                          <a:spcPts val="0"/>
                        </a:spcBef>
                        <a:spcAft>
                          <a:spcPts val="0"/>
                        </a:spcAft>
                        <a:buClr>
                          <a:srgbClr val="000000"/>
                        </a:buClr>
                        <a:buSzPts val="1200"/>
                        <a:buFont typeface="Arial"/>
                        <a:buNone/>
                      </a:pPr>
                      <a:endParaRPr sz="1200" u="none" strike="noStrike" cap="none">
                        <a:solidFill>
                          <a:srgbClr val="0B5394"/>
                        </a:solidFill>
                        <a:latin typeface="Arial"/>
                        <a:ea typeface="Arial"/>
                        <a:cs typeface="Arial"/>
                        <a:sym typeface="Arial"/>
                      </a:endParaRPr>
                    </a:p>
                    <a:p>
                      <a:pPr marL="457200" marR="0" lvl="0" indent="-45720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The GSA Multiple Award Schedule (MAS) Program, also referred to as the “Schedule,” is the premier contract vehicle for the federal government.  </a:t>
                      </a:r>
                      <a:endParaRPr>
                        <a:solidFill>
                          <a:srgbClr val="0B5394"/>
                        </a:solidFill>
                      </a:endParaRPr>
                    </a:p>
                    <a:p>
                      <a:pPr marL="457200" marR="0" lvl="0" indent="-381000" algn="l" rtl="0">
                        <a:lnSpc>
                          <a:spcPct val="100000"/>
                        </a:lnSpc>
                        <a:spcBef>
                          <a:spcPts val="0"/>
                        </a:spcBef>
                        <a:spcAft>
                          <a:spcPts val="0"/>
                        </a:spcAft>
                        <a:buClr>
                          <a:srgbClr val="000000"/>
                        </a:buClr>
                        <a:buSzPts val="1200"/>
                        <a:buFont typeface="Courier New"/>
                        <a:buNone/>
                      </a:pPr>
                      <a:endParaRPr sz="1200" u="none" strike="noStrike" cap="none">
                        <a:solidFill>
                          <a:srgbClr val="0B5394"/>
                        </a:solidFill>
                        <a:latin typeface="Arial"/>
                        <a:ea typeface="Arial"/>
                        <a:cs typeface="Arial"/>
                        <a:sym typeface="Arial"/>
                      </a:endParaRPr>
                    </a:p>
                    <a:p>
                      <a:pPr marL="457200" marR="0" lvl="0" indent="-45720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The Schedule Program is a long term governmentwide contract between commercial suppliers and the federal government. </a:t>
                      </a:r>
                      <a:endParaRPr>
                        <a:solidFill>
                          <a:srgbClr val="0B5394"/>
                        </a:solidFill>
                      </a:endParaRPr>
                    </a:p>
                    <a:p>
                      <a:pPr marL="457200" marR="0" lvl="0" indent="-381000" algn="l" rtl="0">
                        <a:lnSpc>
                          <a:spcPct val="100000"/>
                        </a:lnSpc>
                        <a:spcBef>
                          <a:spcPts val="0"/>
                        </a:spcBef>
                        <a:spcAft>
                          <a:spcPts val="0"/>
                        </a:spcAft>
                        <a:buClr>
                          <a:srgbClr val="000000"/>
                        </a:buClr>
                        <a:buSzPts val="1200"/>
                        <a:buFont typeface="Courier New"/>
                        <a:buNone/>
                      </a:pPr>
                      <a:endParaRPr sz="1200" u="none" strike="noStrike" cap="none">
                        <a:solidFill>
                          <a:srgbClr val="0B5394"/>
                        </a:solidFill>
                        <a:latin typeface="Arial"/>
                        <a:ea typeface="Arial"/>
                        <a:cs typeface="Arial"/>
                        <a:sym typeface="Arial"/>
                      </a:endParaRPr>
                    </a:p>
                    <a:p>
                      <a:pPr marL="457200" marR="0" lvl="0" indent="-45720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Suppliers give federal, and in some cases state and local buyers (including tribal governments and some educational institutions), access to millions of commercial products and services at negotiated ceiling prices. </a:t>
                      </a:r>
                      <a:endParaRPr>
                        <a:solidFill>
                          <a:srgbClr val="0B5394"/>
                        </a:solidFill>
                      </a:endParaRPr>
                    </a:p>
                    <a:p>
                      <a:pPr marL="457200" marR="0" lvl="0" indent="-381000" algn="l" rtl="0">
                        <a:lnSpc>
                          <a:spcPct val="100000"/>
                        </a:lnSpc>
                        <a:spcBef>
                          <a:spcPts val="0"/>
                        </a:spcBef>
                        <a:spcAft>
                          <a:spcPts val="0"/>
                        </a:spcAft>
                        <a:buClr>
                          <a:srgbClr val="000000"/>
                        </a:buClr>
                        <a:buSzPts val="1200"/>
                        <a:buFont typeface="Courier New"/>
                        <a:buNone/>
                      </a:pPr>
                      <a:endParaRPr sz="1200" u="none" strike="noStrike" cap="none">
                        <a:solidFill>
                          <a:srgbClr val="0B5394"/>
                        </a:solidFill>
                        <a:latin typeface="Arial"/>
                        <a:ea typeface="Arial"/>
                        <a:cs typeface="Arial"/>
                        <a:sym typeface="Arial"/>
                      </a:endParaRPr>
                    </a:p>
                    <a:p>
                      <a:pPr marL="457200" marR="0" lvl="0" indent="-45720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Schedule purchases represent approximately 21 percent of overall federal procurement spending--approximately $42 Billion per year. </a:t>
                      </a:r>
                      <a:endParaRPr>
                        <a:solidFill>
                          <a:srgbClr val="0B5394"/>
                        </a:solidFill>
                      </a:endParaRPr>
                    </a:p>
                    <a:p>
                      <a:pPr marL="0" marR="0" lvl="0" indent="0" algn="l" rtl="0">
                        <a:lnSpc>
                          <a:spcPct val="100000"/>
                        </a:lnSpc>
                        <a:spcBef>
                          <a:spcPts val="0"/>
                        </a:spcBef>
                        <a:spcAft>
                          <a:spcPts val="0"/>
                        </a:spcAft>
                        <a:buClr>
                          <a:srgbClr val="000000"/>
                        </a:buClr>
                        <a:buSzPts val="1400"/>
                        <a:buFont typeface="Arial"/>
                        <a:buNone/>
                      </a:pPr>
                      <a:endParaRPr sz="1400" b="1" u="none" strike="noStrike" cap="none">
                        <a:solidFill>
                          <a:srgbClr val="0B5394"/>
                        </a:solidFill>
                      </a:endParaRPr>
                    </a:p>
                  </a:txBody>
                  <a:tcPr marL="68575" marR="68575" marT="34300" marB="34300">
                    <a:solidFill>
                      <a:schemeClr val="lt1"/>
                    </a:solidFill>
                  </a:tcPr>
                </a:tc>
                <a:tc>
                  <a:txBody>
                    <a:bodyPr/>
                    <a:lstStyle/>
                    <a:p>
                      <a:pPr marL="342900" marR="0" lvl="0" indent="-254000" algn="l" rtl="0">
                        <a:lnSpc>
                          <a:spcPct val="100000"/>
                        </a:lnSpc>
                        <a:spcBef>
                          <a:spcPts val="0"/>
                        </a:spcBef>
                        <a:spcAft>
                          <a:spcPts val="0"/>
                        </a:spcAft>
                        <a:buClr>
                          <a:srgbClr val="00B050"/>
                        </a:buClr>
                        <a:buSzPts val="1400"/>
                        <a:buFont typeface="Noto Sans Symbols"/>
                        <a:buNone/>
                      </a:pPr>
                      <a:endParaRPr sz="1400" u="none" strike="noStrike" cap="none">
                        <a:solidFill>
                          <a:srgbClr val="002060"/>
                        </a:solidFill>
                      </a:endParaRPr>
                    </a:p>
                    <a:p>
                      <a:pPr marL="342900" marR="0" lvl="0" indent="-342900" algn="l" rtl="0">
                        <a:lnSpc>
                          <a:spcPct val="100000"/>
                        </a:lnSpc>
                        <a:spcBef>
                          <a:spcPts val="0"/>
                        </a:spcBef>
                        <a:spcAft>
                          <a:spcPts val="0"/>
                        </a:spcAft>
                        <a:buClr>
                          <a:srgbClr val="00B050"/>
                        </a:buClr>
                        <a:buSzPts val="1400"/>
                        <a:buFont typeface="Noto Sans Symbols"/>
                        <a:buChar char="✔"/>
                      </a:pPr>
                      <a:r>
                        <a:rPr lang="en-US" sz="1400" u="none" strike="noStrike" cap="none">
                          <a:solidFill>
                            <a:srgbClr val="002060"/>
                          </a:solidFill>
                        </a:rPr>
                        <a:t>A contract</a:t>
                      </a:r>
                      <a:endParaRPr/>
                    </a:p>
                    <a:p>
                      <a:pPr marL="342900" marR="0" lvl="0" indent="-342900" algn="l" rtl="0">
                        <a:lnSpc>
                          <a:spcPct val="100000"/>
                        </a:lnSpc>
                        <a:spcBef>
                          <a:spcPts val="0"/>
                        </a:spcBef>
                        <a:spcAft>
                          <a:spcPts val="0"/>
                        </a:spcAft>
                        <a:buClr>
                          <a:srgbClr val="00B050"/>
                        </a:buClr>
                        <a:buSzPts val="1400"/>
                        <a:buFont typeface="Noto Sans Symbols"/>
                        <a:buChar char="✔"/>
                      </a:pPr>
                      <a:r>
                        <a:rPr lang="en-US" sz="1400" u="none" strike="noStrike" cap="none">
                          <a:solidFill>
                            <a:srgbClr val="002060"/>
                          </a:solidFill>
                        </a:rPr>
                        <a:t>Another arena to bid on opportunities</a:t>
                      </a:r>
                      <a:endParaRPr/>
                    </a:p>
                    <a:p>
                      <a:pPr marL="342900" marR="0" lvl="0" indent="-342900" algn="l" rtl="0">
                        <a:lnSpc>
                          <a:spcPct val="100000"/>
                        </a:lnSpc>
                        <a:spcBef>
                          <a:spcPts val="0"/>
                        </a:spcBef>
                        <a:spcAft>
                          <a:spcPts val="0"/>
                        </a:spcAft>
                        <a:buClr>
                          <a:srgbClr val="00B050"/>
                        </a:buClr>
                        <a:buSzPts val="1400"/>
                        <a:buFont typeface="Noto Sans Symbols"/>
                        <a:buChar char="✔"/>
                      </a:pPr>
                      <a:r>
                        <a:rPr lang="en-US" sz="1400" u="none" strike="noStrike" cap="none">
                          <a:solidFill>
                            <a:srgbClr val="002060"/>
                          </a:solidFill>
                        </a:rPr>
                        <a:t>Increases visibility to government customers</a:t>
                      </a:r>
                      <a:endParaRPr/>
                    </a:p>
                    <a:p>
                      <a:pPr marL="0" marR="0" lvl="0" indent="0" algn="l" rtl="0">
                        <a:lnSpc>
                          <a:spcPct val="100000"/>
                        </a:lnSpc>
                        <a:spcBef>
                          <a:spcPts val="0"/>
                        </a:spcBef>
                        <a:spcAft>
                          <a:spcPts val="0"/>
                        </a:spcAft>
                        <a:buNone/>
                      </a:pPr>
                      <a:endParaRPr sz="1400" u="none" strike="noStrike" cap="none">
                        <a:solidFill>
                          <a:srgbClr val="002060"/>
                        </a:solidFill>
                      </a:endParaRPr>
                    </a:p>
                    <a:p>
                      <a:pPr marL="342900" marR="0" lvl="0" indent="-342900" algn="l" rtl="0">
                        <a:lnSpc>
                          <a:spcPct val="100000"/>
                        </a:lnSpc>
                        <a:spcBef>
                          <a:spcPts val="0"/>
                        </a:spcBef>
                        <a:spcAft>
                          <a:spcPts val="0"/>
                        </a:spcAft>
                        <a:buClr>
                          <a:srgbClr val="C00000"/>
                        </a:buClr>
                        <a:buSzPts val="1400"/>
                        <a:buFont typeface="Arial"/>
                        <a:buChar char="X"/>
                      </a:pPr>
                      <a:r>
                        <a:rPr lang="en-US" sz="1400" u="none" strike="noStrike" cap="none">
                          <a:solidFill>
                            <a:srgbClr val="002060"/>
                          </a:solidFill>
                        </a:rPr>
                        <a:t>Not a certification</a:t>
                      </a:r>
                      <a:endParaRPr/>
                    </a:p>
                    <a:p>
                      <a:pPr marL="342900" marR="0" lvl="0" indent="-342900" algn="l" rtl="0">
                        <a:lnSpc>
                          <a:spcPct val="100000"/>
                        </a:lnSpc>
                        <a:spcBef>
                          <a:spcPts val="0"/>
                        </a:spcBef>
                        <a:spcAft>
                          <a:spcPts val="0"/>
                        </a:spcAft>
                        <a:buClr>
                          <a:srgbClr val="C00000"/>
                        </a:buClr>
                        <a:buSzPts val="1400"/>
                        <a:buFont typeface="Arial"/>
                        <a:buChar char="X"/>
                      </a:pPr>
                      <a:r>
                        <a:rPr lang="en-US" sz="1400" u="none" strike="noStrike" cap="none">
                          <a:solidFill>
                            <a:srgbClr val="002060"/>
                          </a:solidFill>
                        </a:rPr>
                        <a:t>No guaranteed sales</a:t>
                      </a:r>
                      <a:endParaRPr/>
                    </a:p>
                    <a:p>
                      <a:pPr marL="342900" marR="0" lvl="0" indent="-342900" algn="l" rtl="0">
                        <a:lnSpc>
                          <a:spcPct val="100000"/>
                        </a:lnSpc>
                        <a:spcBef>
                          <a:spcPts val="0"/>
                        </a:spcBef>
                        <a:spcAft>
                          <a:spcPts val="0"/>
                        </a:spcAft>
                        <a:buClr>
                          <a:srgbClr val="C00000"/>
                        </a:buClr>
                        <a:buSzPts val="1400"/>
                        <a:buFont typeface="Arial"/>
                        <a:buChar char="X"/>
                      </a:pPr>
                      <a:r>
                        <a:rPr lang="en-US" sz="1400" u="none" strike="noStrike" cap="none">
                          <a:solidFill>
                            <a:srgbClr val="002060"/>
                          </a:solidFill>
                        </a:rPr>
                        <a:t>Not mandatory to do business with the government</a:t>
                      </a:r>
                      <a:endParaRPr/>
                    </a:p>
                    <a:p>
                      <a:pPr marL="342900" marR="0" lvl="0" indent="-342900" algn="l" rtl="0">
                        <a:lnSpc>
                          <a:spcPct val="100000"/>
                        </a:lnSpc>
                        <a:spcBef>
                          <a:spcPts val="0"/>
                        </a:spcBef>
                        <a:spcAft>
                          <a:spcPts val="0"/>
                        </a:spcAft>
                        <a:buClr>
                          <a:srgbClr val="C00000"/>
                        </a:buClr>
                        <a:buSzPts val="1400"/>
                        <a:buFont typeface="Arial"/>
                        <a:buChar char="X"/>
                      </a:pPr>
                      <a:r>
                        <a:rPr lang="en-US" sz="1400" u="none" strike="noStrike" cap="none">
                          <a:solidFill>
                            <a:srgbClr val="002060"/>
                          </a:solidFill>
                        </a:rPr>
                        <a:t>Not mandatory for other agencies to use</a:t>
                      </a:r>
                      <a:endParaRPr/>
                    </a:p>
                    <a:p>
                      <a:pPr marL="342900" marR="0" lvl="0" indent="-342900" algn="l" rtl="0">
                        <a:lnSpc>
                          <a:spcPct val="100000"/>
                        </a:lnSpc>
                        <a:spcBef>
                          <a:spcPts val="0"/>
                        </a:spcBef>
                        <a:spcAft>
                          <a:spcPts val="0"/>
                        </a:spcAft>
                        <a:buClr>
                          <a:srgbClr val="C00000"/>
                        </a:buClr>
                        <a:buSzPts val="1400"/>
                        <a:buFont typeface="Arial"/>
                        <a:buChar char="X"/>
                      </a:pPr>
                      <a:r>
                        <a:rPr lang="en-US" sz="1400" u="none" strike="noStrike" cap="none">
                          <a:solidFill>
                            <a:srgbClr val="002060"/>
                          </a:solidFill>
                        </a:rPr>
                        <a:t>Not used for Construction (236220)</a:t>
                      </a:r>
                      <a:endParaRPr sz="2100" u="none" strike="noStrike" cap="none">
                        <a:solidFill>
                          <a:srgbClr val="002060"/>
                        </a:solidFill>
                      </a:endParaRPr>
                    </a:p>
                  </a:txBody>
                  <a:tcPr marL="68575" marR="68575" marT="34300" marB="34300">
                    <a:solidFill>
                      <a:schemeClr val="dk2"/>
                    </a:solidFill>
                  </a:tcPr>
                </a:tc>
                <a:extLst>
                  <a:ext uri="{0D108BD9-81ED-4DB2-BD59-A6C34878D82A}">
                    <a16:rowId xmlns:a16="http://schemas.microsoft.com/office/drawing/2014/main" val="10001"/>
                  </a:ext>
                </a:extLst>
              </a:tr>
              <a:tr h="741350">
                <a:tc>
                  <a:txBody>
                    <a:bodyPr/>
                    <a:lstStyle/>
                    <a:p>
                      <a:pPr marL="0" marR="0" lvl="0" indent="0" algn="ctr" rtl="0">
                        <a:lnSpc>
                          <a:spcPct val="100000"/>
                        </a:lnSpc>
                        <a:spcBef>
                          <a:spcPts val="0"/>
                        </a:spcBef>
                        <a:spcAft>
                          <a:spcPts val="0"/>
                        </a:spcAft>
                        <a:buClr>
                          <a:srgbClr val="000000"/>
                        </a:buClr>
                        <a:buSzPts val="1100"/>
                        <a:buFont typeface="Arial"/>
                        <a:buNone/>
                      </a:pPr>
                      <a:endParaRPr sz="1100" b="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70C0"/>
                        </a:buClr>
                        <a:buSzPts val="1700"/>
                        <a:buFont typeface="Arial"/>
                        <a:buNone/>
                      </a:pPr>
                      <a:r>
                        <a:rPr lang="en-US" sz="1700" b="1" u="sng" strike="noStrike" cap="none">
                          <a:solidFill>
                            <a:schemeClr val="hlink"/>
                          </a:solidFill>
                          <a:latin typeface="Arial"/>
                          <a:ea typeface="Arial"/>
                          <a:cs typeface="Arial"/>
                          <a:sym typeface="Arial"/>
                          <a:hlinkClick r:id="rId3"/>
                        </a:rPr>
                        <a:t>https://www.gsa.gov/masroadmap</a:t>
                      </a:r>
                      <a:endParaRPr sz="1700" b="1"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None/>
                      </a:pPr>
                      <a:endParaRPr sz="1400" b="1" u="none" strike="noStrike" cap="none">
                        <a:solidFill>
                          <a:srgbClr val="002060"/>
                        </a:solidFill>
                      </a:endParaRPr>
                    </a:p>
                  </a:txBody>
                  <a:tcPr marL="68575" marR="68575" marT="34300" marB="34300">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sng" strike="noStrike" cap="none">
                        <a:solidFill>
                          <a:schemeClr val="hlink"/>
                        </a:solidFill>
                        <a:latin typeface="Arial"/>
                        <a:ea typeface="Arial"/>
                        <a:cs typeface="Arial"/>
                        <a:sym typeface="Arial"/>
                        <a:hlinkClick r:id="rId4"/>
                      </a:endParaRPr>
                    </a:p>
                    <a:p>
                      <a:pPr marL="0" marR="0" lvl="0" indent="0" algn="l" rtl="0">
                        <a:lnSpc>
                          <a:spcPct val="100000"/>
                        </a:lnSpc>
                        <a:spcBef>
                          <a:spcPts val="0"/>
                        </a:spcBef>
                        <a:spcAft>
                          <a:spcPts val="0"/>
                        </a:spcAft>
                        <a:buClr>
                          <a:srgbClr val="0070C0"/>
                        </a:buClr>
                        <a:buSzPts val="1400"/>
                        <a:buFont typeface="Arial"/>
                        <a:buNone/>
                      </a:pPr>
                      <a:r>
                        <a:rPr lang="en-US" sz="1400" b="1" u="sng" strike="noStrike" cap="none">
                          <a:solidFill>
                            <a:schemeClr val="hlink"/>
                          </a:solidFill>
                          <a:latin typeface="Arial"/>
                          <a:ea typeface="Arial"/>
                          <a:cs typeface="Arial"/>
                          <a:sym typeface="Arial"/>
                          <a:hlinkClick r:id="rId4"/>
                        </a:rPr>
                        <a:t>https://www.gsa.gov/forbusiness</a:t>
                      </a:r>
                      <a:endParaRPr sz="1400" b="1" u="none" strike="noStrike" cap="none">
                        <a:solidFill>
                          <a:srgbClr val="0070C0"/>
                        </a:solidFill>
                        <a:latin typeface="Arial"/>
                        <a:ea typeface="Arial"/>
                        <a:cs typeface="Arial"/>
                        <a:sym typeface="Arial"/>
                      </a:endParaRPr>
                    </a:p>
                  </a:txBody>
                  <a:tcPr marL="68575" marR="68575" marT="34300" marB="34300">
                    <a:solidFill>
                      <a:schemeClr val="lt1"/>
                    </a:solidFill>
                  </a:tcPr>
                </a:tc>
                <a:extLst>
                  <a:ext uri="{0D108BD9-81ED-4DB2-BD59-A6C34878D82A}">
                    <a16:rowId xmlns:a16="http://schemas.microsoft.com/office/drawing/2014/main" val="10002"/>
                  </a:ext>
                </a:extLst>
              </a:tr>
            </a:tbl>
          </a:graphicData>
        </a:graphic>
      </p:graphicFrame>
      <p:sp>
        <p:nvSpPr>
          <p:cNvPr id="192" name="Google Shape;192;p26"/>
          <p:cNvSpPr txBox="1">
            <a:spLocks noGrp="1"/>
          </p:cNvSpPr>
          <p:nvPr>
            <p:ph type="title" idx="4294967295"/>
          </p:nvPr>
        </p:nvSpPr>
        <p:spPr>
          <a:xfrm>
            <a:off x="623300" y="246920"/>
            <a:ext cx="8744100" cy="2871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accent2"/>
                </a:solidFill>
                <a:effectLst/>
                <a:uLnTx/>
                <a:uFillTx/>
                <a:latin typeface="Arial"/>
                <a:ea typeface="Arial"/>
                <a:cs typeface="Arial"/>
                <a:sym typeface="Arial"/>
              </a:rPr>
              <a:t>ACCESSING FEDERAL CONTRACT OPPORTUNITIES </a:t>
            </a:r>
            <a:endParaRPr kumimoji="0" lang="en-US"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graphicFrame>
        <p:nvGraphicFramePr>
          <p:cNvPr id="198" name="Google Shape;198;p27"/>
          <p:cNvGraphicFramePr/>
          <p:nvPr/>
        </p:nvGraphicFramePr>
        <p:xfrm>
          <a:off x="171450" y="971550"/>
          <a:ext cx="8801100" cy="3605350"/>
        </p:xfrm>
        <a:graphic>
          <a:graphicData uri="http://schemas.openxmlformats.org/drawingml/2006/table">
            <a:tbl>
              <a:tblPr firstRow="1" bandRow="1">
                <a:noFill/>
                <a:tableStyleId>{63C55DD7-60AD-410E-B2BB-8945AD5B70B9}</a:tableStyleId>
              </a:tblPr>
              <a:tblGrid>
                <a:gridCol w="4400550">
                  <a:extLst>
                    <a:ext uri="{9D8B030D-6E8A-4147-A177-3AD203B41FA5}">
                      <a16:colId xmlns:a16="http://schemas.microsoft.com/office/drawing/2014/main" val="20000"/>
                    </a:ext>
                  </a:extLst>
                </a:gridCol>
                <a:gridCol w="4400550">
                  <a:extLst>
                    <a:ext uri="{9D8B030D-6E8A-4147-A177-3AD203B41FA5}">
                      <a16:colId xmlns:a16="http://schemas.microsoft.com/office/drawing/2014/main" val="20001"/>
                    </a:ext>
                  </a:extLst>
                </a:gridCol>
              </a:tblGrid>
              <a:tr h="594950">
                <a:tc gridSpan="2">
                  <a:txBody>
                    <a:bodyPr/>
                    <a:lstStyle/>
                    <a:p>
                      <a:pPr marL="0" marR="0" lvl="0" indent="0" algn="ctr" rtl="0">
                        <a:lnSpc>
                          <a:spcPct val="100000"/>
                        </a:lnSpc>
                        <a:spcBef>
                          <a:spcPts val="0"/>
                        </a:spcBef>
                        <a:spcAft>
                          <a:spcPts val="0"/>
                        </a:spcAft>
                        <a:buClr>
                          <a:srgbClr val="002060"/>
                        </a:buClr>
                        <a:buSzPts val="1800"/>
                        <a:buFont typeface="Arial"/>
                        <a:buNone/>
                      </a:pPr>
                      <a:r>
                        <a:rPr lang="en-US" sz="1800" u="none" strike="noStrike" cap="none">
                          <a:solidFill>
                            <a:srgbClr val="0B5394"/>
                          </a:solidFill>
                          <a:latin typeface="Arial"/>
                          <a:ea typeface="Arial"/>
                          <a:cs typeface="Arial"/>
                          <a:sym typeface="Arial"/>
                        </a:rPr>
                        <a:t>GSA Multiple Award Schedules (MAS)</a:t>
                      </a:r>
                      <a:endParaRPr>
                        <a:solidFill>
                          <a:srgbClr val="0B5394"/>
                        </a:solidFill>
                      </a:endParaRPr>
                    </a:p>
                    <a:p>
                      <a:pPr marL="0" marR="0" lvl="0" indent="0" algn="ctr" rtl="0">
                        <a:lnSpc>
                          <a:spcPct val="100000"/>
                        </a:lnSpc>
                        <a:spcBef>
                          <a:spcPts val="0"/>
                        </a:spcBef>
                        <a:spcAft>
                          <a:spcPts val="0"/>
                        </a:spcAft>
                        <a:buClr>
                          <a:srgbClr val="002060"/>
                        </a:buClr>
                        <a:buSzPts val="1100"/>
                        <a:buFont typeface="Arial"/>
                        <a:buNone/>
                      </a:pPr>
                      <a:r>
                        <a:rPr lang="en-US" sz="1100" u="none" strike="noStrike" cap="none">
                          <a:solidFill>
                            <a:srgbClr val="0B5394"/>
                          </a:solidFill>
                          <a:latin typeface="Arial"/>
                          <a:ea typeface="Arial"/>
                          <a:cs typeface="Arial"/>
                          <a:sym typeface="Arial"/>
                        </a:rPr>
                        <a:t>THE GSA MAS INCLUDES SERVICES AND PRODUCTS IN THE VARIOUS INDUSTRIES LISTED BELOW:</a:t>
                      </a:r>
                      <a:endParaRPr sz="1000" u="none" strike="noStrike" cap="none">
                        <a:solidFill>
                          <a:srgbClr val="0B5394"/>
                        </a:solidFill>
                        <a:latin typeface="Arial"/>
                        <a:ea typeface="Arial"/>
                        <a:cs typeface="Arial"/>
                        <a:sym typeface="Arial"/>
                      </a:endParaRPr>
                    </a:p>
                  </a:txBody>
                  <a:tcPr marL="68575" marR="68575" marT="34300" marB="34300">
                    <a:solidFill>
                      <a:schemeClr val="lt1"/>
                    </a:solidFill>
                  </a:tcPr>
                </a:tc>
                <a:tc hMerge="1">
                  <a:txBody>
                    <a:bodyPr/>
                    <a:lstStyle/>
                    <a:p>
                      <a:endParaRPr lang="en-US"/>
                    </a:p>
                  </a:txBody>
                  <a:tcPr/>
                </a:tc>
                <a:extLst>
                  <a:ext uri="{0D108BD9-81ED-4DB2-BD59-A6C34878D82A}">
                    <a16:rowId xmlns:a16="http://schemas.microsoft.com/office/drawing/2014/main" val="10000"/>
                  </a:ext>
                </a:extLst>
              </a:tr>
              <a:tr h="3010400">
                <a:tc>
                  <a:txBody>
                    <a:bodyPr/>
                    <a:lstStyle/>
                    <a:p>
                      <a:pPr marL="285750" marR="0" lvl="0" indent="-222250" algn="l" rtl="0">
                        <a:lnSpc>
                          <a:spcPct val="100000"/>
                        </a:lnSpc>
                        <a:spcBef>
                          <a:spcPts val="0"/>
                        </a:spcBef>
                        <a:spcAft>
                          <a:spcPts val="0"/>
                        </a:spcAft>
                        <a:buClr>
                          <a:srgbClr val="000000"/>
                        </a:buClr>
                        <a:buSzPts val="1000"/>
                        <a:buFont typeface="Arial"/>
                        <a:buNone/>
                      </a:pPr>
                      <a:endParaRPr sz="1000" b="0" u="none" strike="noStrike" cap="none">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a:solidFill>
                            <a:srgbClr val="0B5394"/>
                          </a:solidFill>
                          <a:latin typeface="Arial"/>
                          <a:ea typeface="Arial"/>
                          <a:cs typeface="Arial"/>
                          <a:sym typeface="Arial"/>
                        </a:rPr>
                        <a:t>Professional Services Schedule</a:t>
                      </a:r>
                      <a:endParaRPr sz="1000" b="1" u="none" strike="noStrike" cap="none">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a:solidFill>
                            <a:srgbClr val="0B5394"/>
                          </a:solidFill>
                          <a:latin typeface="Arial"/>
                          <a:ea typeface="Arial"/>
                          <a:cs typeface="Arial"/>
                          <a:sym typeface="Arial"/>
                        </a:rPr>
                        <a:t>Facilities Maintenance &amp; Management   </a:t>
                      </a:r>
                      <a:endParaRPr sz="1000" b="1" u="none" strike="noStrike" cap="none">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a:solidFill>
                            <a:srgbClr val="0B5394"/>
                          </a:solidFill>
                          <a:latin typeface="Arial"/>
                          <a:ea typeface="Arial"/>
                          <a:cs typeface="Arial"/>
                          <a:sym typeface="Arial"/>
                        </a:rPr>
                        <a:t>Automotive Superstore </a:t>
                      </a:r>
                      <a:endParaRPr>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a:solidFill>
                            <a:srgbClr val="0B5394"/>
                          </a:solidFill>
                          <a:latin typeface="Arial"/>
                          <a:ea typeface="Arial"/>
                          <a:cs typeface="Arial"/>
                          <a:sym typeface="Arial"/>
                        </a:rPr>
                        <a:t>Office, Imaging and Documents Solutions  </a:t>
                      </a:r>
                      <a:endParaRPr sz="1000" b="1" u="none" strike="noStrike" cap="none">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a:solidFill>
                            <a:srgbClr val="0B5394"/>
                          </a:solidFill>
                          <a:latin typeface="Arial"/>
                          <a:ea typeface="Arial"/>
                          <a:cs typeface="Arial"/>
                          <a:sym typeface="Arial"/>
                        </a:rPr>
                        <a:t>Transportation, Delivery, and Relocation Solutions </a:t>
                      </a:r>
                      <a:endParaRPr sz="1000" b="1" u="none" strike="noStrike" cap="none">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a:solidFill>
                            <a:srgbClr val="0B5394"/>
                          </a:solidFill>
                          <a:latin typeface="Arial"/>
                          <a:ea typeface="Arial"/>
                          <a:cs typeface="Arial"/>
                          <a:sym typeface="Arial"/>
                        </a:rPr>
                        <a:t>Hardware Superstore  </a:t>
                      </a:r>
                      <a:endParaRPr sz="1000" b="1" u="none" strike="noStrike" cap="none">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a:solidFill>
                            <a:srgbClr val="0B5394"/>
                          </a:solidFill>
                          <a:latin typeface="Arial"/>
                          <a:ea typeface="Arial"/>
                          <a:cs typeface="Arial"/>
                          <a:sym typeface="Arial"/>
                        </a:rPr>
                        <a:t>Photographic Equipment – Cameras, Photographic Printers and Related Supplies and Services (Digital and Film-Based) </a:t>
                      </a:r>
                      <a:endParaRPr>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a:solidFill>
                            <a:srgbClr val="0B5394"/>
                          </a:solidFill>
                          <a:latin typeface="Arial"/>
                          <a:ea typeface="Arial"/>
                          <a:cs typeface="Arial"/>
                          <a:sym typeface="Arial"/>
                        </a:rPr>
                        <a:t>General Purpose Commercial Information Technology Equipment, Software and Services </a:t>
                      </a:r>
                      <a:endParaRPr sz="1000" b="1" u="none" strike="noStrike" cap="none">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a:solidFill>
                            <a:srgbClr val="0B5394"/>
                          </a:solidFill>
                          <a:latin typeface="Arial"/>
                          <a:ea typeface="Arial"/>
                          <a:cs typeface="Arial"/>
                          <a:sym typeface="Arial"/>
                        </a:rPr>
                        <a:t>Furniture  </a:t>
                      </a:r>
                      <a:endParaRPr sz="1000" b="1" u="none" strike="noStrike" cap="none">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a:solidFill>
                            <a:srgbClr val="0B5394"/>
                          </a:solidFill>
                          <a:latin typeface="Arial"/>
                          <a:ea typeface="Arial"/>
                          <a:cs typeface="Arial"/>
                          <a:sym typeface="Arial"/>
                        </a:rPr>
                        <a:t>Comprehensive Furniture Management Services </a:t>
                      </a:r>
                      <a:endParaRPr sz="1000" b="1" u="none" strike="noStrike" cap="none">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a:solidFill>
                            <a:srgbClr val="0B5394"/>
                          </a:solidFill>
                          <a:latin typeface="Arial"/>
                          <a:ea typeface="Arial"/>
                          <a:cs typeface="Arial"/>
                          <a:sym typeface="Arial"/>
                        </a:rPr>
                        <a:t>Furnishing and Floor Coverings  </a:t>
                      </a:r>
                      <a:endParaRPr>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a:solidFill>
                            <a:srgbClr val="0B5394"/>
                          </a:solidFill>
                          <a:latin typeface="Arial"/>
                          <a:ea typeface="Arial"/>
                          <a:cs typeface="Arial"/>
                          <a:sym typeface="Arial"/>
                        </a:rPr>
                        <a:t>Food Service, Hospitality, Cleaning Equipment and Supplies, Chemicals, and Services </a:t>
                      </a:r>
                      <a:endParaRPr>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a:solidFill>
                            <a:srgbClr val="0B5394"/>
                          </a:solidFill>
                          <a:latin typeface="Arial"/>
                          <a:ea typeface="Arial"/>
                          <a:cs typeface="Arial"/>
                          <a:sym typeface="Arial"/>
                        </a:rPr>
                        <a:t>Temporary Administrative and Professional Staffing </a:t>
                      </a:r>
                      <a:endParaRPr>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u="none" strike="noStrike" cap="none">
                          <a:solidFill>
                            <a:srgbClr val="0B5394"/>
                          </a:solidFill>
                          <a:latin typeface="Arial"/>
                          <a:ea typeface="Arial"/>
                          <a:cs typeface="Arial"/>
                          <a:sym typeface="Arial"/>
                        </a:rPr>
                        <a:t> </a:t>
                      </a:r>
                      <a:r>
                        <a:rPr lang="en-US" sz="1000" b="0" u="none" strike="noStrike" cap="none">
                          <a:solidFill>
                            <a:srgbClr val="0B5394"/>
                          </a:solidFill>
                          <a:latin typeface="Arial"/>
                          <a:ea typeface="Arial"/>
                          <a:cs typeface="Arial"/>
                          <a:sym typeface="Arial"/>
                        </a:rPr>
                        <a:t>Human Capital Management &amp; Administrative Support Services  </a:t>
                      </a:r>
                      <a:endParaRPr>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a:solidFill>
                            <a:srgbClr val="0B5394"/>
                          </a:solidFill>
                          <a:latin typeface="Arial"/>
                          <a:ea typeface="Arial"/>
                          <a:cs typeface="Arial"/>
                          <a:sym typeface="Arial"/>
                        </a:rPr>
                        <a:t>Office Products/Supplies &amp; Services and New Products/Technology </a:t>
                      </a:r>
                      <a:endParaRPr sz="1000" u="none" strike="noStrike" cap="none">
                        <a:solidFill>
                          <a:srgbClr val="0B5394"/>
                        </a:solidFill>
                        <a:latin typeface="Arial"/>
                        <a:ea typeface="Arial"/>
                        <a:cs typeface="Arial"/>
                        <a:sym typeface="Arial"/>
                      </a:endParaRPr>
                    </a:p>
                  </a:txBody>
                  <a:tcPr marL="68575" marR="68575" marT="34300" marB="34300">
                    <a:solidFill>
                      <a:srgbClr val="F2F2F2"/>
                    </a:solidFill>
                  </a:tcPr>
                </a:tc>
                <a:tc>
                  <a:txBody>
                    <a:bodyPr/>
                    <a:lstStyle/>
                    <a:p>
                      <a:pPr marL="285750" marR="0" lvl="0" indent="-222250" algn="l" rtl="0">
                        <a:lnSpc>
                          <a:spcPct val="100000"/>
                        </a:lnSpc>
                        <a:spcBef>
                          <a:spcPts val="0"/>
                        </a:spcBef>
                        <a:spcAft>
                          <a:spcPts val="0"/>
                        </a:spcAft>
                        <a:buClr>
                          <a:srgbClr val="000000"/>
                        </a:buClr>
                        <a:buSzPts val="1000"/>
                        <a:buFont typeface="Arial"/>
                        <a:buNone/>
                      </a:pPr>
                      <a:endParaRPr sz="1000" b="0" u="none" strike="noStrike" cap="none">
                        <a:solidFill>
                          <a:srgbClr val="0B5394"/>
                        </a:solidFill>
                        <a:latin typeface="Arial"/>
                        <a:ea typeface="Arial"/>
                        <a:cs typeface="Arial"/>
                        <a:sym typeface="Aria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a:solidFill>
                            <a:srgbClr val="0B5394"/>
                          </a:solidFill>
                          <a:latin typeface="Arial"/>
                          <a:ea typeface="Arial"/>
                          <a:cs typeface="Arial"/>
                          <a:sym typeface="Arial"/>
                        </a:rPr>
                        <a:t>Leasing of Automobiles and Light Trucks  </a:t>
                      </a:r>
                      <a:endParaRPr>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a:solidFill>
                            <a:srgbClr val="0B5394"/>
                          </a:solidFill>
                          <a:latin typeface="Arial"/>
                          <a:ea typeface="Arial"/>
                          <a:cs typeface="Arial"/>
                          <a:sym typeface="Arial"/>
                        </a:rPr>
                        <a:t>Publication Media  </a:t>
                      </a:r>
                      <a:endParaRPr>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a:solidFill>
                            <a:srgbClr val="0B5394"/>
                          </a:solidFill>
                          <a:latin typeface="Arial"/>
                          <a:ea typeface="Arial"/>
                          <a:cs typeface="Arial"/>
                          <a:sym typeface="Arial"/>
                        </a:rPr>
                        <a:t>Sports, Promotional, Outdoor, Recreational, Trophies and Signs (Sports)</a:t>
                      </a:r>
                      <a:endParaRPr>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a:solidFill>
                            <a:srgbClr val="0B5394"/>
                          </a:solidFill>
                          <a:latin typeface="Arial"/>
                          <a:ea typeface="Arial"/>
                          <a:cs typeface="Arial"/>
                          <a:sym typeface="Arial"/>
                        </a:rPr>
                        <a:t>Shipping, packaging and packing supplies  </a:t>
                      </a:r>
                      <a:endParaRPr>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a:solidFill>
                            <a:srgbClr val="0B5394"/>
                          </a:solidFill>
                          <a:latin typeface="Arial"/>
                          <a:ea typeface="Arial"/>
                          <a:cs typeface="Arial"/>
                          <a:sym typeface="Arial"/>
                        </a:rPr>
                        <a:t>Total Solutions for Law Enforcement, Security, Facility Management Systems, Fire, Rescue, Clothing, Marine Craft and Emergency/Disaster Response  </a:t>
                      </a:r>
                      <a:endParaRPr>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a:solidFill>
                            <a:srgbClr val="0B5394"/>
                          </a:solidFill>
                          <a:latin typeface="Arial"/>
                          <a:ea typeface="Arial"/>
                          <a:cs typeface="Arial"/>
                          <a:sym typeface="Arial"/>
                        </a:rPr>
                        <a:t>Buildings and Building Materials/Industrial Services and Supplies  </a:t>
                      </a:r>
                      <a:endParaRPr>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a:solidFill>
                            <a:srgbClr val="0B5394"/>
                          </a:solidFill>
                          <a:latin typeface="Arial"/>
                          <a:ea typeface="Arial"/>
                          <a:cs typeface="Arial"/>
                          <a:sym typeface="Arial"/>
                        </a:rPr>
                        <a:t>Professional Audio/Video, Telemetry/Tracking, Recording/Reproducing and Signal Data Solutions  </a:t>
                      </a:r>
                      <a:endParaRPr>
                        <a:solidFill>
                          <a:srgbClr val="0B5394"/>
                        </a:solidFill>
                      </a:endParaRPr>
                    </a:p>
                    <a:p>
                      <a:pPr marL="285750" marR="0" lvl="0" indent="-285750" algn="l" rtl="0">
                        <a:lnSpc>
                          <a:spcPct val="100000"/>
                        </a:lnSpc>
                        <a:spcBef>
                          <a:spcPts val="0"/>
                        </a:spcBef>
                        <a:spcAft>
                          <a:spcPts val="0"/>
                        </a:spcAft>
                        <a:buClr>
                          <a:srgbClr val="0B5394"/>
                        </a:buClr>
                        <a:buSzPts val="1000"/>
                        <a:buFont typeface="Arial"/>
                        <a:buChar char="•"/>
                      </a:pPr>
                      <a:r>
                        <a:rPr lang="en-US" sz="1000" b="0" u="none" strike="noStrike" cap="none">
                          <a:solidFill>
                            <a:srgbClr val="0B5394"/>
                          </a:solidFill>
                          <a:latin typeface="Arial"/>
                          <a:ea typeface="Arial"/>
                          <a:cs typeface="Arial"/>
                          <a:sym typeface="Arial"/>
                        </a:rPr>
                        <a:t>Travel Services Solutions </a:t>
                      </a:r>
                      <a:endParaRPr>
                        <a:solidFill>
                          <a:srgbClr val="0B5394"/>
                        </a:solidFill>
                      </a:endParaRPr>
                    </a:p>
                    <a:p>
                      <a:pPr marL="0" marR="0" lvl="0" indent="0" algn="l" rtl="0">
                        <a:lnSpc>
                          <a:spcPct val="100000"/>
                        </a:lnSpc>
                        <a:spcBef>
                          <a:spcPts val="0"/>
                        </a:spcBef>
                        <a:spcAft>
                          <a:spcPts val="0"/>
                        </a:spcAft>
                        <a:buClr>
                          <a:srgbClr val="000000"/>
                        </a:buClr>
                        <a:buSzPts val="1000"/>
                        <a:buFont typeface="Arial"/>
                        <a:buNone/>
                      </a:pPr>
                      <a:endParaRPr sz="1000" b="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2060"/>
                        </a:buClr>
                        <a:buSzPts val="1000"/>
                        <a:buFont typeface="Arial"/>
                        <a:buNone/>
                      </a:pPr>
                      <a:r>
                        <a:rPr lang="en-US" sz="1000" b="0" u="none" strike="noStrike" cap="none">
                          <a:solidFill>
                            <a:srgbClr val="0B5394"/>
                          </a:solidFill>
                          <a:latin typeface="Arial"/>
                          <a:ea typeface="Arial"/>
                          <a:cs typeface="Arial"/>
                          <a:sym typeface="Arial"/>
                        </a:rPr>
                        <a:t>Note: Veterans Affairs (VA) Schedules are also listed at GSA eLibrary : 621 I – Professional and Allied Healthcare Staffing Services, 621 II – Medical Laboratory Testing and Analysis Services, 65 II A – Medical Equipment and Supplies, and much more…    Visit: www.gsaelibrary.gsa.gov</a:t>
                      </a:r>
                      <a:endParaRPr>
                        <a:solidFill>
                          <a:srgbClr val="0B5394"/>
                        </a:solidFill>
                      </a:endParaRPr>
                    </a:p>
                    <a:p>
                      <a:pPr marL="285750" marR="0" lvl="0" indent="-222250" algn="l" rtl="0">
                        <a:lnSpc>
                          <a:spcPct val="100000"/>
                        </a:lnSpc>
                        <a:spcBef>
                          <a:spcPts val="0"/>
                        </a:spcBef>
                        <a:spcAft>
                          <a:spcPts val="0"/>
                        </a:spcAft>
                        <a:buClr>
                          <a:srgbClr val="000000"/>
                        </a:buClr>
                        <a:buSzPts val="1000"/>
                        <a:buFont typeface="Arial"/>
                        <a:buNone/>
                      </a:pPr>
                      <a:endParaRPr sz="1000" b="0" u="none" strike="noStrike" cap="none">
                        <a:solidFill>
                          <a:srgbClr val="0B5394"/>
                        </a:solidFill>
                      </a:endParaRPr>
                    </a:p>
                  </a:txBody>
                  <a:tcPr marL="68575" marR="68575" marT="34300" marB="34300">
                    <a:solidFill>
                      <a:srgbClr val="F2F2F2"/>
                    </a:solidFill>
                  </a:tcPr>
                </a:tc>
                <a:extLst>
                  <a:ext uri="{0D108BD9-81ED-4DB2-BD59-A6C34878D82A}">
                    <a16:rowId xmlns:a16="http://schemas.microsoft.com/office/drawing/2014/main" val="10001"/>
                  </a:ext>
                </a:extLst>
              </a:tr>
            </a:tbl>
          </a:graphicData>
        </a:graphic>
      </p:graphicFrame>
      <p:sp>
        <p:nvSpPr>
          <p:cNvPr id="199" name="Google Shape;199;p27"/>
          <p:cNvSpPr txBox="1">
            <a:spLocks noGrp="1"/>
          </p:cNvSpPr>
          <p:nvPr>
            <p:ph type="title" idx="4294967295"/>
          </p:nvPr>
        </p:nvSpPr>
        <p:spPr>
          <a:xfrm>
            <a:off x="1085850" y="129775"/>
            <a:ext cx="7886700" cy="2871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B5394"/>
                </a:solidFill>
                <a:effectLst/>
                <a:uLnTx/>
                <a:uFillTx/>
                <a:latin typeface="Arial"/>
                <a:ea typeface="Arial"/>
                <a:cs typeface="Arial"/>
                <a:sym typeface="Arial"/>
              </a:rPr>
              <a:t>ACCESSING FEDERAL CONTRACT OPPORTUNITIES (CONT.)</a:t>
            </a:r>
            <a:endParaRPr kumimoji="0" lang="en-US" sz="1400" b="0" i="0" u="none" strike="noStrike" kern="0" cap="none" spc="0" normalizeH="0" baseline="0" noProof="0" dirty="0">
              <a:ln>
                <a:noFill/>
              </a:ln>
              <a:solidFill>
                <a:srgbClr val="0B5394"/>
              </a:solidFill>
              <a:effectLst/>
              <a:uLnTx/>
              <a:uFillTx/>
              <a:latin typeface="Arial"/>
              <a:ea typeface="Arial"/>
              <a:cs typeface="Arial"/>
              <a:sym typeface="Arial"/>
            </a:endParaRPr>
          </a:p>
        </p:txBody>
      </p:sp>
      <p:sp>
        <p:nvSpPr>
          <p:cNvPr id="201" name="Google Shape;201;p27"/>
          <p:cNvSpPr txBox="1"/>
          <p:nvPr/>
        </p:nvSpPr>
        <p:spPr>
          <a:xfrm>
            <a:off x="171450" y="4572000"/>
            <a:ext cx="8801100"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sng" strike="noStrike" cap="none">
                <a:solidFill>
                  <a:schemeClr val="hlink"/>
                </a:solidFill>
                <a:latin typeface="Arial"/>
                <a:ea typeface="Arial"/>
                <a:cs typeface="Arial"/>
                <a:sym typeface="Arial"/>
                <a:hlinkClick r:id="rId3"/>
              </a:rPr>
              <a:t>https://www.gsaelibrary.gsa.gov</a:t>
            </a:r>
            <a:endParaRPr sz="1800" b="1" i="0" u="none" strike="noStrike" cap="none">
              <a:solidFill>
                <a:srgbClr val="0070C0"/>
              </a:solidFill>
              <a:latin typeface="Arial"/>
              <a:ea typeface="Arial"/>
              <a:cs typeface="Arial"/>
              <a:sym typeface="Arial"/>
            </a:endParaRPr>
          </a:p>
        </p:txBody>
      </p:sp>
      <p:graphicFrame>
        <p:nvGraphicFramePr>
          <p:cNvPr id="202" name="Google Shape;202;p27"/>
          <p:cNvGraphicFramePr/>
          <p:nvPr>
            <p:extLst>
              <p:ext uri="{D42A27DB-BD31-4B8C-83A1-F6EECF244321}">
                <p14:modId xmlns:p14="http://schemas.microsoft.com/office/powerpoint/2010/main" val="2406585012"/>
              </p:ext>
            </p:extLst>
          </p:nvPr>
        </p:nvGraphicFramePr>
        <p:xfrm>
          <a:off x="9512450" y="532504"/>
          <a:ext cx="162550" cy="236240"/>
        </p:xfrm>
        <a:graphic>
          <a:graphicData uri="http://schemas.openxmlformats.org/drawingml/2006/table">
            <a:tbl>
              <a:tblPr firstRow="1">
                <a:noFill/>
                <a:tableStyleId>{63C55DD7-60AD-410E-B2BB-8945AD5B70B9}</a:tableStyleId>
              </a:tblPr>
              <a:tblGrid>
                <a:gridCol w="162550">
                  <a:extLst>
                    <a:ext uri="{9D8B030D-6E8A-4147-A177-3AD203B41FA5}">
                      <a16:colId xmlns:a16="http://schemas.microsoft.com/office/drawing/2014/main" val="20000"/>
                    </a:ext>
                  </a:extLst>
                </a:gridCol>
              </a:tblGrid>
              <a:tr h="228600">
                <a:tc>
                  <a:txBody>
                    <a:bodyPr/>
                    <a:lstStyle/>
                    <a:p>
                      <a:pPr marL="0" marR="0" lvl="0" indent="0" algn="l" rtl="0">
                        <a:lnSpc>
                          <a:spcPct val="100000"/>
                        </a:lnSpc>
                        <a:spcBef>
                          <a:spcPts val="0"/>
                        </a:spcBef>
                        <a:spcAft>
                          <a:spcPts val="0"/>
                        </a:spcAft>
                        <a:buNone/>
                      </a:pPr>
                      <a:endParaRPr sz="1100" u="none" strike="noStrike" cap="none" dirty="0"/>
                    </a:p>
                  </a:txBody>
                  <a:tcPr marL="68575" marR="68575" marT="34300" marB="3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8"/>
          <p:cNvSpPr txBox="1">
            <a:spLocks noGrp="1"/>
          </p:cNvSpPr>
          <p:nvPr>
            <p:ph type="title" idx="4294967295"/>
          </p:nvPr>
        </p:nvSpPr>
        <p:spPr>
          <a:xfrm>
            <a:off x="1085850" y="124125"/>
            <a:ext cx="7684200" cy="2871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B5394"/>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rgbClr val="0B5394"/>
              </a:solidFill>
              <a:effectLst/>
              <a:uLnTx/>
              <a:uFillTx/>
              <a:latin typeface="Arial"/>
              <a:ea typeface="Arial"/>
              <a:cs typeface="Arial"/>
              <a:sym typeface="Arial"/>
            </a:endParaRPr>
          </a:p>
        </p:txBody>
      </p:sp>
      <p:graphicFrame>
        <p:nvGraphicFramePr>
          <p:cNvPr id="210" name="Google Shape;210;p28"/>
          <p:cNvGraphicFramePr/>
          <p:nvPr/>
        </p:nvGraphicFramePr>
        <p:xfrm>
          <a:off x="248365" y="717072"/>
          <a:ext cx="8993325" cy="4515485"/>
        </p:xfrm>
        <a:graphic>
          <a:graphicData uri="http://schemas.openxmlformats.org/drawingml/2006/table">
            <a:tbl>
              <a:tblPr firstRow="1" bandRow="1">
                <a:noFill/>
                <a:tableStyleId>{859A0B9F-5730-44CD-B9A8-907105EEDF08}</a:tableStyleId>
              </a:tblPr>
              <a:tblGrid>
                <a:gridCol w="2707050">
                  <a:extLst>
                    <a:ext uri="{9D8B030D-6E8A-4147-A177-3AD203B41FA5}">
                      <a16:colId xmlns:a16="http://schemas.microsoft.com/office/drawing/2014/main" val="20000"/>
                    </a:ext>
                  </a:extLst>
                </a:gridCol>
                <a:gridCol w="6286275">
                  <a:extLst>
                    <a:ext uri="{9D8B030D-6E8A-4147-A177-3AD203B41FA5}">
                      <a16:colId xmlns:a16="http://schemas.microsoft.com/office/drawing/2014/main" val="20001"/>
                    </a:ext>
                  </a:extLst>
                </a:gridCol>
              </a:tblGrid>
              <a:tr h="548650">
                <a:tc gridSpan="2">
                  <a:txBody>
                    <a:bodyPr/>
                    <a:lstStyle/>
                    <a:p>
                      <a:pPr marL="0" marR="0" lvl="0" indent="0" algn="ctr" rtl="0">
                        <a:lnSpc>
                          <a:spcPct val="100000"/>
                        </a:lnSpc>
                        <a:spcBef>
                          <a:spcPts val="0"/>
                        </a:spcBef>
                        <a:spcAft>
                          <a:spcPts val="0"/>
                        </a:spcAft>
                        <a:buClr>
                          <a:srgbClr val="002060"/>
                        </a:buClr>
                        <a:buSzPts val="1800"/>
                        <a:buFont typeface="Arial"/>
                        <a:buNone/>
                      </a:pPr>
                      <a:r>
                        <a:rPr lang="en-US" sz="1800" u="none" strike="noStrike" cap="none">
                          <a:solidFill>
                            <a:srgbClr val="0B5394"/>
                          </a:solidFill>
                          <a:latin typeface="Arial"/>
                          <a:ea typeface="Arial"/>
                          <a:cs typeface="Arial"/>
                          <a:sym typeface="Arial"/>
                        </a:rPr>
                        <a:t>GSA Multiple Award Schedules (MAS)</a:t>
                      </a:r>
                      <a:endParaRPr>
                        <a:solidFill>
                          <a:srgbClr val="0B5394"/>
                        </a:solidFill>
                      </a:endParaRPr>
                    </a:p>
                    <a:p>
                      <a:pPr marL="0" marR="0" lvl="0" indent="0" algn="ctr" rtl="0">
                        <a:lnSpc>
                          <a:spcPct val="100000"/>
                        </a:lnSpc>
                        <a:spcBef>
                          <a:spcPts val="0"/>
                        </a:spcBef>
                        <a:spcAft>
                          <a:spcPts val="0"/>
                        </a:spcAft>
                        <a:buClr>
                          <a:srgbClr val="000000"/>
                        </a:buClr>
                        <a:buSzPts val="1400"/>
                        <a:buFont typeface="Arial"/>
                        <a:buNone/>
                      </a:pPr>
                      <a:endParaRPr sz="1400" b="0" u="none" strike="noStrike" cap="none">
                        <a:solidFill>
                          <a:srgbClr val="0B5394"/>
                        </a:solidFill>
                      </a:endParaRPr>
                    </a:p>
                  </a:txBody>
                  <a:tcPr marL="68575" marR="68575" marT="34300" marB="34300"/>
                </a:tc>
                <a:tc hMerge="1">
                  <a:txBody>
                    <a:bodyPr/>
                    <a:lstStyle/>
                    <a:p>
                      <a:endParaRPr lang="en-US"/>
                    </a:p>
                  </a:txBody>
                  <a:tcPr/>
                </a:tc>
                <a:extLst>
                  <a:ext uri="{0D108BD9-81ED-4DB2-BD59-A6C34878D82A}">
                    <a16:rowId xmlns:a16="http://schemas.microsoft.com/office/drawing/2014/main" val="10000"/>
                  </a:ext>
                </a:extLst>
              </a:tr>
              <a:tr h="1687275">
                <a:tc>
                  <a:txBody>
                    <a:bodyPr/>
                    <a:lstStyle/>
                    <a:p>
                      <a:pPr marL="0" marR="0" lvl="0" indent="0" algn="l" rtl="0">
                        <a:lnSpc>
                          <a:spcPct val="100000"/>
                        </a:lnSpc>
                        <a:spcBef>
                          <a:spcPts val="0"/>
                        </a:spcBef>
                        <a:spcAft>
                          <a:spcPts val="0"/>
                        </a:spcAft>
                        <a:buNone/>
                      </a:pPr>
                      <a:r>
                        <a:rPr lang="en-US" sz="1400" b="1" u="none" strike="noStrike" cap="none">
                          <a:solidFill>
                            <a:srgbClr val="0B5394"/>
                          </a:solidFill>
                          <a:latin typeface="Arial"/>
                          <a:ea typeface="Arial"/>
                          <a:cs typeface="Arial"/>
                          <a:sym typeface="Arial"/>
                        </a:rPr>
                        <a:t>MAS Office Hours Monthly Webinars   </a:t>
                      </a:r>
                      <a:endParaRPr>
                        <a:solidFill>
                          <a:srgbClr val="0B5394"/>
                        </a:solidFill>
                      </a:endParaRPr>
                    </a:p>
                    <a:p>
                      <a:pPr marL="0" marR="0" lvl="0" indent="0" algn="l" rtl="0">
                        <a:lnSpc>
                          <a:spcPct val="100000"/>
                        </a:lnSpc>
                        <a:spcBef>
                          <a:spcPts val="0"/>
                        </a:spcBef>
                        <a:spcAft>
                          <a:spcPts val="0"/>
                        </a:spcAft>
                        <a:buNone/>
                      </a:pPr>
                      <a:endParaRPr sz="14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2060"/>
                        </a:buClr>
                        <a:buSzPts val="1400"/>
                        <a:buFont typeface="Arial"/>
                        <a:buNone/>
                      </a:pPr>
                      <a:br>
                        <a:rPr lang="en-US" sz="1400" b="1" u="none" strike="noStrike" cap="none">
                          <a:solidFill>
                            <a:srgbClr val="0B5394"/>
                          </a:solidFill>
                        </a:rPr>
                      </a:br>
                      <a:r>
                        <a:rPr lang="en-US" sz="1400" b="1" i="0" u="none" strike="noStrike" cap="none">
                          <a:solidFill>
                            <a:srgbClr val="0B5394"/>
                          </a:solidFill>
                          <a:latin typeface="Arial"/>
                          <a:ea typeface="Arial"/>
                          <a:cs typeface="Arial"/>
                          <a:sym typeface="Arial"/>
                        </a:rPr>
                        <a:t> </a:t>
                      </a:r>
                      <a:r>
                        <a:rPr lang="en-US" sz="1400" b="1" u="none" strike="noStrike" cap="none">
                          <a:solidFill>
                            <a:srgbClr val="0B5394"/>
                          </a:solidFill>
                          <a:latin typeface="Arial"/>
                          <a:ea typeface="Arial"/>
                          <a:cs typeface="Arial"/>
                          <a:sym typeface="Arial"/>
                        </a:rPr>
                        <a:t>Register for the Monthly MAS Office Hours Webinars directly</a:t>
                      </a:r>
                      <a:endParaRPr>
                        <a:solidFill>
                          <a:srgbClr val="0B5394"/>
                        </a:solidFill>
                      </a:endParaRPr>
                    </a:p>
                    <a:p>
                      <a:pPr marL="0" marR="0" lvl="0" indent="0" algn="l" rtl="0">
                        <a:lnSpc>
                          <a:spcPct val="100000"/>
                        </a:lnSpc>
                        <a:spcBef>
                          <a:spcPts val="0"/>
                        </a:spcBef>
                        <a:spcAft>
                          <a:spcPts val="0"/>
                        </a:spcAft>
                        <a:buNone/>
                      </a:pPr>
                      <a:endParaRPr sz="1400" b="1" u="none" strike="noStrike" cap="none">
                        <a:solidFill>
                          <a:srgbClr val="0B5394"/>
                        </a:solidFill>
                      </a:endParaRPr>
                    </a:p>
                  </a:txBody>
                  <a:tcPr marL="68575" marR="68575" marT="34300" marB="34300">
                    <a:solidFill>
                      <a:srgbClr val="F6FBFB"/>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sng" strike="noStrike" cap="none">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gsa.gov/events</a:t>
                      </a:r>
                      <a:r>
                        <a:rPr lang="en-US" sz="1400" b="1" u="sng" strike="noStrike" cap="none">
                          <a:solidFill>
                            <a:srgbClr val="0B5394"/>
                          </a:solidFill>
                          <a:latin typeface="Arial"/>
                          <a:ea typeface="Arial"/>
                          <a:cs typeface="Arial"/>
                          <a:sym typeface="Arial"/>
                        </a:rPr>
                        <a:t> </a:t>
                      </a:r>
                      <a:r>
                        <a:rPr lang="en-US" sz="1400" b="0" u="none" strike="noStrike" cap="none">
                          <a:solidFill>
                            <a:srgbClr val="0B5394"/>
                          </a:solidFill>
                          <a:latin typeface="Arial"/>
                          <a:ea typeface="Arial"/>
                          <a:cs typeface="Arial"/>
                          <a:sym typeface="Arial"/>
                        </a:rPr>
                        <a:t>to view the calendar </a:t>
                      </a:r>
                      <a:endParaRPr>
                        <a:solidFill>
                          <a:srgbClr val="0B5394"/>
                        </a:solidFill>
                      </a:endParaRPr>
                    </a:p>
                    <a:p>
                      <a:pPr marL="285750" marR="0" lvl="0" indent="-196850" algn="l" rtl="0">
                        <a:lnSpc>
                          <a:spcPct val="100000"/>
                        </a:lnSpc>
                        <a:spcBef>
                          <a:spcPts val="0"/>
                        </a:spcBef>
                        <a:spcAft>
                          <a:spcPts val="0"/>
                        </a:spcAft>
                        <a:buClr>
                          <a:srgbClr val="000000"/>
                        </a:buClr>
                        <a:buSzPts val="1400"/>
                        <a:buFont typeface="Arial"/>
                        <a:buNone/>
                      </a:pPr>
                      <a:endParaRPr sz="1400" b="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400" u="none" strike="noStrike" cap="none">
                        <a:solidFill>
                          <a:srgbClr val="0B5394"/>
                        </a:solidFill>
                      </a:endParaRPr>
                    </a:p>
                    <a:p>
                      <a:pPr marL="0" marR="0" lvl="0" indent="0" algn="l" rtl="0">
                        <a:lnSpc>
                          <a:spcPct val="100000"/>
                        </a:lnSpc>
                        <a:spcBef>
                          <a:spcPts val="0"/>
                        </a:spcBef>
                        <a:spcAft>
                          <a:spcPts val="0"/>
                        </a:spcAft>
                        <a:buNone/>
                      </a:pPr>
                      <a:endParaRPr sz="1400" u="none" strike="noStrike" cap="none">
                        <a:solidFill>
                          <a:srgbClr val="0B5394"/>
                        </a:solidFill>
                      </a:endParaRPr>
                    </a:p>
                    <a:p>
                      <a:pPr marL="0" marR="0" lvl="0" indent="0" algn="l" rtl="0">
                        <a:lnSpc>
                          <a:spcPct val="100000"/>
                        </a:lnSpc>
                        <a:spcBef>
                          <a:spcPts val="0"/>
                        </a:spcBef>
                        <a:spcAft>
                          <a:spcPts val="0"/>
                        </a:spcAft>
                        <a:buClr>
                          <a:srgbClr val="0070C0"/>
                        </a:buClr>
                        <a:buSzPts val="1400"/>
                        <a:buFont typeface="Arial"/>
                        <a:buNone/>
                      </a:pPr>
                      <a:r>
                        <a:rPr lang="en-US" sz="1400" b="1" u="sng" strike="noStrike" cap="none">
                          <a:solidFill>
                            <a:srgbClr val="0B5394"/>
                          </a:solidFill>
                          <a:latin typeface="Arial"/>
                          <a:ea typeface="Arial"/>
                          <a:cs typeface="Arial"/>
                          <a:sym typeface="Arial"/>
                          <a:hlinkClick r:id="rId4">
                            <a:extLst>
                              <a:ext uri="{A12FA001-AC4F-418D-AE19-62706E023703}">
                                <ahyp:hlinkClr xmlns:ahyp="http://schemas.microsoft.com/office/drawing/2018/hyperlinkcolor" val="tx"/>
                              </a:ext>
                            </a:extLst>
                          </a:hlinkClick>
                        </a:rPr>
                        <a:t>https://gsa.zoomgov.com/webinar/register/WN_EETVm2LNRH2MeM90Kg_D-A</a:t>
                      </a:r>
                      <a:endParaRPr sz="1400" b="1" u="sng"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400" u="none" strike="noStrike" cap="none">
                        <a:solidFill>
                          <a:srgbClr val="0B5394"/>
                        </a:solidFill>
                      </a:endParaRPr>
                    </a:p>
                  </a:txBody>
                  <a:tcPr marL="68575" marR="68575" marT="34300" marB="34300">
                    <a:solidFill>
                      <a:srgbClr val="F6FBFB"/>
                    </a:solidFill>
                  </a:tcPr>
                </a:tc>
                <a:extLst>
                  <a:ext uri="{0D108BD9-81ED-4DB2-BD59-A6C34878D82A}">
                    <a16:rowId xmlns:a16="http://schemas.microsoft.com/office/drawing/2014/main" val="10001"/>
                  </a:ext>
                </a:extLst>
              </a:tr>
              <a:tr h="685800">
                <a:tc>
                  <a:txBody>
                    <a:bodyPr/>
                    <a:lstStyle/>
                    <a:p>
                      <a:pPr marL="0" marR="0" lvl="0" indent="0" algn="l" rtl="0">
                        <a:lnSpc>
                          <a:spcPct val="100000"/>
                        </a:lnSpc>
                        <a:spcBef>
                          <a:spcPts val="0"/>
                        </a:spcBef>
                        <a:spcAft>
                          <a:spcPts val="0"/>
                        </a:spcAft>
                        <a:buClr>
                          <a:srgbClr val="002060"/>
                        </a:buClr>
                        <a:buSzPts val="1400"/>
                        <a:buFont typeface="Arial"/>
                        <a:buNone/>
                      </a:pPr>
                      <a:r>
                        <a:rPr lang="en-US" sz="1400" b="1" u="none" strike="noStrike" cap="none">
                          <a:solidFill>
                            <a:srgbClr val="0B5394"/>
                          </a:solidFill>
                          <a:latin typeface="Arial"/>
                          <a:ea typeface="Arial"/>
                          <a:cs typeface="Arial"/>
                          <a:sym typeface="Arial"/>
                        </a:rPr>
                        <a:t>View previous MAS Office Hours webinars</a:t>
                      </a:r>
                      <a:endParaRPr sz="1400" b="1" u="none" strike="noStrike" cap="none">
                        <a:solidFill>
                          <a:srgbClr val="0B5394"/>
                        </a:solidFill>
                      </a:endParaRPr>
                    </a:p>
                    <a:p>
                      <a:pPr marL="0" marR="0" lvl="0" indent="0" algn="l" rtl="0">
                        <a:lnSpc>
                          <a:spcPct val="100000"/>
                        </a:lnSpc>
                        <a:spcBef>
                          <a:spcPts val="0"/>
                        </a:spcBef>
                        <a:spcAft>
                          <a:spcPts val="0"/>
                        </a:spcAft>
                        <a:buNone/>
                      </a:pPr>
                      <a:endParaRPr sz="1400" b="1" u="none" strike="noStrike" cap="none">
                        <a:solidFill>
                          <a:srgbClr val="0B5394"/>
                        </a:solidFill>
                      </a:endParaRPr>
                    </a:p>
                  </a:txBody>
                  <a:tcPr marL="68575" marR="68575" marT="34300" marB="34300">
                    <a:solidFill>
                      <a:srgbClr val="F2F2F2"/>
                    </a:solidFill>
                  </a:tcPr>
                </a:tc>
                <a:tc>
                  <a:txBody>
                    <a:bodyPr/>
                    <a:lstStyle/>
                    <a:p>
                      <a:pPr marL="0" marR="0" lvl="0" indent="0" algn="l" rtl="0">
                        <a:lnSpc>
                          <a:spcPct val="100000"/>
                        </a:lnSpc>
                        <a:spcBef>
                          <a:spcPts val="0"/>
                        </a:spcBef>
                        <a:spcAft>
                          <a:spcPts val="0"/>
                        </a:spcAft>
                        <a:buClr>
                          <a:srgbClr val="0070C0"/>
                        </a:buClr>
                        <a:buSzPts val="1400"/>
                        <a:buFont typeface="Arial"/>
                        <a:buNone/>
                      </a:pPr>
                      <a:r>
                        <a:rPr lang="en-US" sz="1400" b="1" u="sng" strike="noStrike" cap="none">
                          <a:solidFill>
                            <a:srgbClr val="0B5394"/>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https://www.youtube.com/playlist?list=PLvdwyPgXnxxX3I6FfCXIB5GK0QKfi1EEq</a:t>
                      </a:r>
                      <a:endParaRPr sz="1400" b="1" u="sng"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400" u="none" strike="noStrike" cap="none">
                        <a:solidFill>
                          <a:srgbClr val="0B5394"/>
                        </a:solidFill>
                      </a:endParaRPr>
                    </a:p>
                  </a:txBody>
                  <a:tcPr marL="68575" marR="68575" marT="34300" marB="34300">
                    <a:solidFill>
                      <a:srgbClr val="F2F2F2"/>
                    </a:solidFill>
                  </a:tcPr>
                </a:tc>
                <a:extLst>
                  <a:ext uri="{0D108BD9-81ED-4DB2-BD59-A6C34878D82A}">
                    <a16:rowId xmlns:a16="http://schemas.microsoft.com/office/drawing/2014/main" val="10002"/>
                  </a:ext>
                </a:extLst>
              </a:tr>
              <a:tr h="674925">
                <a:tc>
                  <a:txBody>
                    <a:bodyPr/>
                    <a:lstStyle/>
                    <a:p>
                      <a:pPr marL="0" marR="0" lvl="0" indent="0" algn="l" rtl="0">
                        <a:lnSpc>
                          <a:spcPct val="100000"/>
                        </a:lnSpc>
                        <a:spcBef>
                          <a:spcPts val="0"/>
                        </a:spcBef>
                        <a:spcAft>
                          <a:spcPts val="0"/>
                        </a:spcAft>
                        <a:buNone/>
                      </a:pPr>
                      <a:r>
                        <a:rPr lang="en-US" sz="1400" b="1" u="none" strike="noStrike" cap="none">
                          <a:solidFill>
                            <a:srgbClr val="0B5394"/>
                          </a:solidFill>
                          <a:latin typeface="Arial"/>
                          <a:ea typeface="Arial"/>
                          <a:cs typeface="Arial"/>
                          <a:sym typeface="Arial"/>
                        </a:rPr>
                        <a:t>GSA MAS Questions</a:t>
                      </a:r>
                      <a:endParaRPr sz="1400" b="1" u="none" strike="noStrike" cap="none">
                        <a:solidFill>
                          <a:srgbClr val="0B5394"/>
                        </a:solidFill>
                      </a:endParaRPr>
                    </a:p>
                    <a:p>
                      <a:pPr marL="0" marR="0" lvl="0" indent="0" algn="l" rtl="0">
                        <a:lnSpc>
                          <a:spcPct val="100000"/>
                        </a:lnSpc>
                        <a:spcBef>
                          <a:spcPts val="0"/>
                        </a:spcBef>
                        <a:spcAft>
                          <a:spcPts val="0"/>
                        </a:spcAft>
                        <a:buNone/>
                      </a:pPr>
                      <a:endParaRPr sz="1400" b="1" u="none" strike="noStrike" cap="none">
                        <a:solidFill>
                          <a:srgbClr val="0B5394"/>
                        </a:solidFill>
                      </a:endParaRPr>
                    </a:p>
                  </a:txBody>
                  <a:tcPr marL="68575" marR="68575" marT="34300" marB="34300">
                    <a:solidFill>
                      <a:schemeClr val="accent3"/>
                    </a:solidFill>
                  </a:tcPr>
                </a:tc>
                <a:tc>
                  <a:txBody>
                    <a:bodyPr/>
                    <a:lstStyle/>
                    <a:p>
                      <a:pPr marL="0" marR="0" lvl="0" indent="0" algn="l" rtl="0">
                        <a:lnSpc>
                          <a:spcPct val="100000"/>
                        </a:lnSpc>
                        <a:spcBef>
                          <a:spcPts val="0"/>
                        </a:spcBef>
                        <a:spcAft>
                          <a:spcPts val="0"/>
                        </a:spcAft>
                        <a:buNone/>
                      </a:pPr>
                      <a:r>
                        <a:rPr lang="en-US" sz="1400" b="1" u="none" strike="noStrike" cap="none">
                          <a:solidFill>
                            <a:srgbClr val="0B5394"/>
                          </a:solidFill>
                          <a:latin typeface="Arial"/>
                          <a:ea typeface="Arial"/>
                          <a:cs typeface="Arial"/>
                          <a:sym typeface="Arial"/>
                        </a:rPr>
                        <a:t>Email:  </a:t>
                      </a:r>
                      <a:r>
                        <a:rPr lang="en-US" sz="1400" b="1" u="sng" strike="noStrike" cap="none">
                          <a:solidFill>
                            <a:srgbClr val="0B5394"/>
                          </a:solidFill>
                          <a:latin typeface="Arial"/>
                          <a:ea typeface="Arial"/>
                          <a:cs typeface="Arial"/>
                          <a:sym typeface="Arial"/>
                          <a:hlinkClick r:id="rId6">
                            <a:extLst>
                              <a:ext uri="{A12FA001-AC4F-418D-AE19-62706E023703}">
                                <ahyp:hlinkClr xmlns:ahyp="http://schemas.microsoft.com/office/drawing/2018/hyperlinkcolor" val="tx"/>
                              </a:ext>
                            </a:extLst>
                          </a:hlinkClick>
                        </a:rPr>
                        <a:t>MASPMO@gsa.gov</a:t>
                      </a:r>
                      <a:endParaRPr sz="1400" b="1" u="none" strike="noStrike" cap="none">
                        <a:solidFill>
                          <a:srgbClr val="0B5394"/>
                        </a:solidFill>
                      </a:endParaRPr>
                    </a:p>
                    <a:p>
                      <a:pPr marL="0" marR="0" lvl="0" indent="0" algn="l" rtl="0">
                        <a:lnSpc>
                          <a:spcPct val="100000"/>
                        </a:lnSpc>
                        <a:spcBef>
                          <a:spcPts val="0"/>
                        </a:spcBef>
                        <a:spcAft>
                          <a:spcPts val="0"/>
                        </a:spcAft>
                        <a:buNone/>
                      </a:pPr>
                      <a:endParaRPr sz="1400" u="none" strike="noStrike" cap="none">
                        <a:solidFill>
                          <a:srgbClr val="0B5394"/>
                        </a:solidFill>
                      </a:endParaRPr>
                    </a:p>
                  </a:txBody>
                  <a:tcPr marL="68575" marR="68575" marT="34300" marB="34300">
                    <a:solidFill>
                      <a:schemeClr val="accent3"/>
                    </a:solidFill>
                  </a:tcPr>
                </a:tc>
                <a:extLst>
                  <a:ext uri="{0D108BD9-81ED-4DB2-BD59-A6C34878D82A}">
                    <a16:rowId xmlns:a16="http://schemas.microsoft.com/office/drawing/2014/main" val="10003"/>
                  </a:ext>
                </a:extLst>
              </a:tr>
              <a:tr h="800100">
                <a:tc>
                  <a:txBody>
                    <a:bodyPr/>
                    <a:lstStyle/>
                    <a:p>
                      <a:pPr marL="0" marR="0" lvl="0" indent="0" algn="l" rtl="0">
                        <a:lnSpc>
                          <a:spcPct val="100000"/>
                        </a:lnSpc>
                        <a:spcBef>
                          <a:spcPts val="0"/>
                        </a:spcBef>
                        <a:spcAft>
                          <a:spcPts val="0"/>
                        </a:spcAft>
                        <a:buClr>
                          <a:srgbClr val="002060"/>
                        </a:buClr>
                        <a:buSzPts val="1400"/>
                        <a:buFont typeface="Arial"/>
                        <a:buNone/>
                      </a:pPr>
                      <a:r>
                        <a:rPr lang="en-US" sz="1400" b="1" u="none" strike="noStrike" cap="none">
                          <a:solidFill>
                            <a:srgbClr val="0B5394"/>
                          </a:solidFill>
                          <a:latin typeface="Arial"/>
                          <a:ea typeface="Arial"/>
                          <a:cs typeface="Arial"/>
                          <a:sym typeface="Arial"/>
                        </a:rPr>
                        <a:t>Current GSA MAS Contract Holders – Update on eBUY</a:t>
                      </a:r>
                      <a:endParaRPr sz="1400" b="1" u="none" strike="noStrike" cap="none">
                        <a:solidFill>
                          <a:srgbClr val="0B5394"/>
                        </a:solidFill>
                      </a:endParaRPr>
                    </a:p>
                    <a:p>
                      <a:pPr marL="0" marR="0" lvl="0" indent="0" algn="l" rtl="0">
                        <a:lnSpc>
                          <a:spcPct val="100000"/>
                        </a:lnSpc>
                        <a:spcBef>
                          <a:spcPts val="0"/>
                        </a:spcBef>
                        <a:spcAft>
                          <a:spcPts val="0"/>
                        </a:spcAft>
                        <a:buNone/>
                      </a:pPr>
                      <a:endParaRPr sz="1400" b="1" u="none" strike="noStrike" cap="none">
                        <a:solidFill>
                          <a:srgbClr val="0B5394"/>
                        </a:solidFill>
                      </a:endParaRPr>
                    </a:p>
                  </a:txBody>
                  <a:tcPr marL="68575" marR="68575" marT="34300" marB="34300">
                    <a:solidFill>
                      <a:srgbClr val="E5E5E5"/>
                    </a:solidFill>
                  </a:tcPr>
                </a:tc>
                <a:tc>
                  <a:txBody>
                    <a:bodyPr/>
                    <a:lstStyle/>
                    <a:p>
                      <a:pPr marL="0" marR="0" lvl="0" indent="0" algn="l" rtl="0">
                        <a:lnSpc>
                          <a:spcPct val="100000"/>
                        </a:lnSpc>
                        <a:spcBef>
                          <a:spcPts val="0"/>
                        </a:spcBef>
                        <a:spcAft>
                          <a:spcPts val="0"/>
                        </a:spcAft>
                        <a:buNone/>
                      </a:pPr>
                      <a:r>
                        <a:rPr lang="en-US" sz="1200" b="1" u="sng" strike="noStrike" cap="none">
                          <a:solidFill>
                            <a:srgbClr val="0B5394"/>
                          </a:solidFill>
                          <a:hlinkClick r:id="rId7">
                            <a:extLst>
                              <a:ext uri="{A12FA001-AC4F-418D-AE19-62706E023703}">
                                <ahyp:hlinkClr xmlns:ahyp="http://schemas.microsoft.com/office/drawing/2018/hyperlinkcolor" val="tx"/>
                              </a:ext>
                            </a:extLst>
                          </a:hlinkClick>
                        </a:rPr>
                        <a:t>https://buy.gsa.gov/interact/community/6/activity-feed/post/271602ff-1cd1-4019-b038-63c9742127f7/New_Interested_Feature_in_eBuy_Brings_Benefits_to_Both_Buyers_and_Sellers</a:t>
                      </a:r>
                      <a:endParaRPr sz="1200" b="1" u="none" strike="noStrike" cap="none">
                        <a:solidFill>
                          <a:srgbClr val="0B5394"/>
                        </a:solidFill>
                      </a:endParaRPr>
                    </a:p>
                  </a:txBody>
                  <a:tcPr marL="68575" marR="68575" marT="34300" marB="34300">
                    <a:solidFill>
                      <a:srgbClr val="E5E5E5"/>
                    </a:solidFill>
                  </a:tcPr>
                </a:tc>
                <a:extLst>
                  <a:ext uri="{0D108BD9-81ED-4DB2-BD59-A6C34878D82A}">
                    <a16:rowId xmlns:a16="http://schemas.microsoft.com/office/drawing/2014/main" val="10004"/>
                  </a:ext>
                </a:extLst>
              </a:tr>
            </a:tbl>
          </a:graphicData>
        </a:graphic>
      </p:graphicFrame>
      <p:sp>
        <p:nvSpPr>
          <p:cNvPr id="211" name="Google Shape;211;p28">
            <a:extLst>
              <a:ext uri="{C183D7F6-B498-43B3-948B-1728B52AA6E4}">
                <adec:decorative xmlns:adec="http://schemas.microsoft.com/office/drawing/2017/decorative" val="1"/>
              </a:ext>
            </a:extLst>
          </p:cNvPr>
          <p:cNvSpPr/>
          <p:nvPr/>
        </p:nvSpPr>
        <p:spPr>
          <a:xfrm rot="-5400000" flipH="1">
            <a:off x="4510654" y="-2435070"/>
            <a:ext cx="120308" cy="899094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12" name="Google Shape;212;p28">
            <a:extLst>
              <a:ext uri="{C183D7F6-B498-43B3-948B-1728B52AA6E4}">
                <adec:decorative xmlns:adec="http://schemas.microsoft.com/office/drawing/2017/decorative" val="1"/>
              </a:ext>
            </a:extLst>
          </p:cNvPr>
          <p:cNvSpPr/>
          <p:nvPr/>
        </p:nvSpPr>
        <p:spPr>
          <a:xfrm rot="-5400000" flipH="1">
            <a:off x="4492472" y="-1520671"/>
            <a:ext cx="120305" cy="899094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13" name="Google Shape;213;p28">
            <a:extLst>
              <a:ext uri="{C183D7F6-B498-43B3-948B-1728B52AA6E4}">
                <adec:decorative xmlns:adec="http://schemas.microsoft.com/office/drawing/2017/decorative" val="1"/>
              </a:ext>
            </a:extLst>
          </p:cNvPr>
          <p:cNvSpPr/>
          <p:nvPr/>
        </p:nvSpPr>
        <p:spPr>
          <a:xfrm rot="-5400000" flipH="1">
            <a:off x="4492472" y="-834871"/>
            <a:ext cx="120305" cy="899094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14" name="Google Shape;214;p28">
            <a:extLst>
              <a:ext uri="{C183D7F6-B498-43B3-948B-1728B52AA6E4}">
                <adec:decorative xmlns:adec="http://schemas.microsoft.com/office/drawing/2017/decorative" val="1"/>
              </a:ext>
            </a:extLst>
          </p:cNvPr>
          <p:cNvSpPr/>
          <p:nvPr/>
        </p:nvSpPr>
        <p:spPr>
          <a:xfrm rot="-5400000" flipH="1">
            <a:off x="4474074" y="-149071"/>
            <a:ext cx="120305" cy="899094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9"/>
          <p:cNvSpPr txBox="1">
            <a:spLocks noGrp="1"/>
          </p:cNvSpPr>
          <p:nvPr>
            <p:ph type="title" idx="4294967295"/>
          </p:nvPr>
        </p:nvSpPr>
        <p:spPr>
          <a:xfrm>
            <a:off x="1200150" y="118013"/>
            <a:ext cx="8286900" cy="2871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B5394"/>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rgbClr val="0B5394"/>
              </a:solidFill>
              <a:effectLst/>
              <a:uLnTx/>
              <a:uFillTx/>
              <a:latin typeface="Arial"/>
              <a:ea typeface="Arial"/>
              <a:cs typeface="Arial"/>
              <a:sym typeface="Arial"/>
            </a:endParaRPr>
          </a:p>
        </p:txBody>
      </p:sp>
      <p:graphicFrame>
        <p:nvGraphicFramePr>
          <p:cNvPr id="222" name="Google Shape;222;p29"/>
          <p:cNvGraphicFramePr/>
          <p:nvPr/>
        </p:nvGraphicFramePr>
        <p:xfrm>
          <a:off x="72115" y="822960"/>
          <a:ext cx="8993325" cy="4356535"/>
        </p:xfrm>
        <a:graphic>
          <a:graphicData uri="http://schemas.openxmlformats.org/drawingml/2006/table">
            <a:tbl>
              <a:tblPr firstRow="1" bandRow="1">
                <a:noFill/>
                <a:tableStyleId>{859A0B9F-5730-44CD-B9A8-907105EEDF08}</a:tableStyleId>
              </a:tblPr>
              <a:tblGrid>
                <a:gridCol w="2707050">
                  <a:extLst>
                    <a:ext uri="{9D8B030D-6E8A-4147-A177-3AD203B41FA5}">
                      <a16:colId xmlns:a16="http://schemas.microsoft.com/office/drawing/2014/main" val="20000"/>
                    </a:ext>
                  </a:extLst>
                </a:gridCol>
                <a:gridCol w="6286275">
                  <a:extLst>
                    <a:ext uri="{9D8B030D-6E8A-4147-A177-3AD203B41FA5}">
                      <a16:colId xmlns:a16="http://schemas.microsoft.com/office/drawing/2014/main" val="20001"/>
                    </a:ext>
                  </a:extLst>
                </a:gridCol>
              </a:tblGrid>
              <a:tr h="548650">
                <a:tc gridSpan="2">
                  <a:txBody>
                    <a:bodyPr/>
                    <a:lstStyle/>
                    <a:p>
                      <a:pPr marL="0" marR="0" lvl="0" indent="0" algn="ctr" rtl="0">
                        <a:lnSpc>
                          <a:spcPct val="100000"/>
                        </a:lnSpc>
                        <a:spcBef>
                          <a:spcPts val="0"/>
                        </a:spcBef>
                        <a:spcAft>
                          <a:spcPts val="0"/>
                        </a:spcAft>
                        <a:buClr>
                          <a:srgbClr val="002060"/>
                        </a:buClr>
                        <a:buSzPts val="1800"/>
                        <a:buFont typeface="Arial"/>
                        <a:buNone/>
                      </a:pPr>
                      <a:r>
                        <a:rPr lang="en-US" sz="1800" u="none" strike="noStrike" cap="none">
                          <a:solidFill>
                            <a:srgbClr val="0B5394"/>
                          </a:solidFill>
                          <a:latin typeface="Arial"/>
                          <a:ea typeface="Arial"/>
                          <a:cs typeface="Arial"/>
                          <a:sym typeface="Arial"/>
                        </a:rPr>
                        <a:t>GSA Multiple Award Schedules (MAS)</a:t>
                      </a:r>
                      <a:endParaRPr>
                        <a:solidFill>
                          <a:srgbClr val="0B5394"/>
                        </a:solidFill>
                      </a:endParaRPr>
                    </a:p>
                    <a:p>
                      <a:pPr marL="0" marR="0" lvl="0" indent="0" algn="ctr" rtl="0">
                        <a:lnSpc>
                          <a:spcPct val="100000"/>
                        </a:lnSpc>
                        <a:spcBef>
                          <a:spcPts val="0"/>
                        </a:spcBef>
                        <a:spcAft>
                          <a:spcPts val="0"/>
                        </a:spcAft>
                        <a:buClr>
                          <a:srgbClr val="000000"/>
                        </a:buClr>
                        <a:buSzPts val="1400"/>
                        <a:buFont typeface="Arial"/>
                        <a:buNone/>
                      </a:pPr>
                      <a:endParaRPr sz="1400" b="0" u="none" strike="noStrike" cap="none">
                        <a:solidFill>
                          <a:srgbClr val="0B5394"/>
                        </a:solidFill>
                      </a:endParaRPr>
                    </a:p>
                  </a:txBody>
                  <a:tcPr marL="68575" marR="68575" marT="34300" marB="34300"/>
                </a:tc>
                <a:tc hMerge="1">
                  <a:txBody>
                    <a:bodyPr/>
                    <a:lstStyle/>
                    <a:p>
                      <a:endParaRPr lang="en-US"/>
                    </a:p>
                  </a:txBody>
                  <a:tcPr/>
                </a:tc>
                <a:extLst>
                  <a:ext uri="{0D108BD9-81ED-4DB2-BD59-A6C34878D82A}">
                    <a16:rowId xmlns:a16="http://schemas.microsoft.com/office/drawing/2014/main" val="10000"/>
                  </a:ext>
                </a:extLst>
              </a:tr>
              <a:tr h="1714500">
                <a:tc>
                  <a:txBody>
                    <a:bodyPr/>
                    <a:lstStyle/>
                    <a:p>
                      <a:pPr marL="0" marR="0" lvl="0" indent="0" algn="l" rtl="0">
                        <a:lnSpc>
                          <a:spcPct val="100000"/>
                        </a:lnSpc>
                        <a:spcBef>
                          <a:spcPts val="0"/>
                        </a:spcBef>
                        <a:spcAft>
                          <a:spcPts val="0"/>
                        </a:spcAft>
                        <a:buNone/>
                      </a:pPr>
                      <a:endParaRPr sz="14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r>
                        <a:rPr lang="en-US" sz="1400" b="1" u="none" strike="noStrike" cap="none">
                          <a:solidFill>
                            <a:srgbClr val="0B5394"/>
                          </a:solidFill>
                          <a:latin typeface="Arial"/>
                          <a:ea typeface="Arial"/>
                          <a:cs typeface="Arial"/>
                          <a:sym typeface="Arial"/>
                        </a:rPr>
                        <a:t>GSA's Vendor Support Center (VSC)</a:t>
                      </a:r>
                      <a:endParaRPr>
                        <a:solidFill>
                          <a:srgbClr val="0B5394"/>
                        </a:solidFill>
                      </a:endParaRPr>
                    </a:p>
                    <a:p>
                      <a:pPr marL="0" marR="0" lvl="0" indent="0" algn="l" rtl="0">
                        <a:lnSpc>
                          <a:spcPct val="100000"/>
                        </a:lnSpc>
                        <a:spcBef>
                          <a:spcPts val="0"/>
                        </a:spcBef>
                        <a:spcAft>
                          <a:spcPts val="0"/>
                        </a:spcAft>
                        <a:buNone/>
                      </a:pPr>
                      <a:endParaRPr sz="14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2060"/>
                        </a:buClr>
                        <a:buSzPts val="1400"/>
                        <a:buFont typeface="Arial"/>
                        <a:buNone/>
                      </a:pPr>
                      <a:br>
                        <a:rPr lang="en-US" sz="1400" b="1" u="none" strike="noStrike" cap="none">
                          <a:solidFill>
                            <a:srgbClr val="0B5394"/>
                          </a:solidFill>
                        </a:rPr>
                      </a:br>
                      <a:endParaRPr sz="1400" b="1" u="none" strike="noStrike" cap="none">
                        <a:solidFill>
                          <a:srgbClr val="0B5394"/>
                        </a:solidFill>
                      </a:endParaRPr>
                    </a:p>
                    <a:p>
                      <a:pPr marL="0" marR="0" lvl="0" indent="0" algn="l" rtl="0">
                        <a:lnSpc>
                          <a:spcPct val="100000"/>
                        </a:lnSpc>
                        <a:spcBef>
                          <a:spcPts val="0"/>
                        </a:spcBef>
                        <a:spcAft>
                          <a:spcPts val="0"/>
                        </a:spcAft>
                        <a:buClr>
                          <a:srgbClr val="002060"/>
                        </a:buClr>
                        <a:buSzPts val="1400"/>
                        <a:buFont typeface="Arial"/>
                        <a:buNone/>
                      </a:pPr>
                      <a:r>
                        <a:rPr lang="en-US" sz="1400" b="1" u="none" strike="noStrike" cap="none">
                          <a:solidFill>
                            <a:srgbClr val="0B5394"/>
                          </a:solidFill>
                        </a:rPr>
                        <a:t>How to Market to the Government</a:t>
                      </a:r>
                      <a:endParaRPr>
                        <a:solidFill>
                          <a:srgbClr val="0B5394"/>
                        </a:solidFill>
                      </a:endParaRPr>
                    </a:p>
                  </a:txBody>
                  <a:tcPr marL="68575" marR="68575" marT="34300" marB="34300">
                    <a:solidFill>
                      <a:srgbClr val="F6FBFB"/>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u="sng"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u="sng" strike="noStrike" cap="none">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https://vsc.gsa.gov/vsc/</a:t>
                      </a:r>
                      <a:endParaRPr sz="1400" b="1" u="sng" strike="noStrike" cap="none">
                        <a:solidFill>
                          <a:srgbClr val="0B5394"/>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400" u="none" strike="noStrike" cap="none">
                        <a:solidFill>
                          <a:srgbClr val="0B5394"/>
                        </a:solidFill>
                      </a:endParaRPr>
                    </a:p>
                    <a:p>
                      <a:pPr marL="0" marR="0" lvl="0" indent="0" algn="l" rtl="0">
                        <a:lnSpc>
                          <a:spcPct val="100000"/>
                        </a:lnSpc>
                        <a:spcBef>
                          <a:spcPts val="0"/>
                        </a:spcBef>
                        <a:spcAft>
                          <a:spcPts val="0"/>
                        </a:spcAft>
                        <a:buClr>
                          <a:srgbClr val="0070C0"/>
                        </a:buClr>
                        <a:buSzPts val="1400"/>
                        <a:buFont typeface="Arial"/>
                        <a:buNone/>
                      </a:pPr>
                      <a:r>
                        <a:rPr lang="en-US" sz="1400" b="1" u="sng" strike="noStrike" cap="none">
                          <a:solidFill>
                            <a:srgbClr val="0B5394"/>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https://www.gsa.gov/technology/it-contract-vehicles-and-purchasing-programs/multiple-award-schedule-it/sell-through-mas-information-technology/how-to-market-to-the-government</a:t>
                      </a:r>
                      <a:endParaRPr sz="1400" u="none" strike="noStrike" cap="none">
                        <a:solidFill>
                          <a:srgbClr val="0B5394"/>
                        </a:solidFill>
                      </a:endParaRPr>
                    </a:p>
                  </a:txBody>
                  <a:tcPr marL="68575" marR="68575" marT="34300" marB="34300">
                    <a:solidFill>
                      <a:srgbClr val="F6FBFB"/>
                    </a:solidFill>
                  </a:tcPr>
                </a:tc>
                <a:extLst>
                  <a:ext uri="{0D108BD9-81ED-4DB2-BD59-A6C34878D82A}">
                    <a16:rowId xmlns:a16="http://schemas.microsoft.com/office/drawing/2014/main" val="10001"/>
                  </a:ext>
                </a:extLst>
              </a:tr>
              <a:tr h="674925">
                <a:tc>
                  <a:txBody>
                    <a:bodyPr/>
                    <a:lstStyle/>
                    <a:p>
                      <a:pPr marL="0" marR="0" lvl="0" indent="0" algn="l" rtl="0">
                        <a:lnSpc>
                          <a:spcPct val="100000"/>
                        </a:lnSpc>
                        <a:spcBef>
                          <a:spcPts val="0"/>
                        </a:spcBef>
                        <a:spcAft>
                          <a:spcPts val="0"/>
                        </a:spcAft>
                        <a:buNone/>
                      </a:pPr>
                      <a:r>
                        <a:rPr lang="en-US" sz="1400" b="1" u="none" strike="noStrike" cap="none">
                          <a:solidFill>
                            <a:srgbClr val="0B5394"/>
                          </a:solidFill>
                        </a:rPr>
                        <a:t>VSC Contractor Start-up Kit</a:t>
                      </a:r>
                      <a:endParaRPr>
                        <a:solidFill>
                          <a:srgbClr val="0B5394"/>
                        </a:solidFill>
                      </a:endParaRPr>
                    </a:p>
                  </a:txBody>
                  <a:tcPr marL="68575" marR="68575" marT="34300" marB="34300">
                    <a:solidFill>
                      <a:srgbClr val="F2F2F2"/>
                    </a:solidFill>
                  </a:tcPr>
                </a:tc>
                <a:tc>
                  <a:txBody>
                    <a:bodyPr/>
                    <a:lstStyle/>
                    <a:p>
                      <a:pPr marL="0" marR="0" lvl="0" indent="0" algn="l" rtl="0">
                        <a:lnSpc>
                          <a:spcPct val="100000"/>
                        </a:lnSpc>
                        <a:spcBef>
                          <a:spcPts val="0"/>
                        </a:spcBef>
                        <a:spcAft>
                          <a:spcPts val="0"/>
                        </a:spcAft>
                        <a:buClr>
                          <a:srgbClr val="0070C0"/>
                        </a:buClr>
                        <a:buSzPts val="1400"/>
                        <a:buFont typeface="Arial"/>
                        <a:buNone/>
                      </a:pPr>
                      <a:r>
                        <a:rPr lang="en-US" sz="1400" b="1" u="sng" strike="noStrike" cap="none">
                          <a:solidFill>
                            <a:srgbClr val="0B5394"/>
                          </a:solidFill>
                          <a:latin typeface="Arial"/>
                          <a:ea typeface="Arial"/>
                          <a:cs typeface="Arial"/>
                          <a:sym typeface="Arial"/>
                          <a:hlinkClick r:id="rId5">
                            <a:extLst>
                              <a:ext uri="{A12FA001-AC4F-418D-AE19-62706E023703}">
                                <ahyp:hlinkClr xmlns:ahyp="http://schemas.microsoft.com/office/drawing/2018/hyperlinkcolor" val="tx"/>
                              </a:ext>
                            </a:extLst>
                          </a:hlinkClick>
                        </a:rPr>
                        <a:t>https://vsc.gsa.gov/vsc/app-content-viewer/section/95</a:t>
                      </a:r>
                      <a:endParaRPr sz="1400" u="sng" strike="noStrike" cap="none">
                        <a:solidFill>
                          <a:srgbClr val="0B5394"/>
                        </a:solidFill>
                      </a:endParaRPr>
                    </a:p>
                  </a:txBody>
                  <a:tcPr marL="68575" marR="68575" marT="34300" marB="34300">
                    <a:solidFill>
                      <a:srgbClr val="F2F2F2"/>
                    </a:solidFill>
                  </a:tcPr>
                </a:tc>
                <a:extLst>
                  <a:ext uri="{0D108BD9-81ED-4DB2-BD59-A6C34878D82A}">
                    <a16:rowId xmlns:a16="http://schemas.microsoft.com/office/drawing/2014/main" val="10002"/>
                  </a:ext>
                </a:extLst>
              </a:tr>
              <a:tr h="674925">
                <a:tc>
                  <a:txBody>
                    <a:bodyPr/>
                    <a:lstStyle/>
                    <a:p>
                      <a:pPr marL="0" marR="0" lvl="0" indent="0" algn="l" rtl="0">
                        <a:lnSpc>
                          <a:spcPct val="100000"/>
                        </a:lnSpc>
                        <a:spcBef>
                          <a:spcPts val="0"/>
                        </a:spcBef>
                        <a:spcAft>
                          <a:spcPts val="0"/>
                        </a:spcAft>
                        <a:buNone/>
                      </a:pPr>
                      <a:r>
                        <a:rPr lang="en-US" sz="1400" b="1" u="none" strike="noStrike" cap="none">
                          <a:solidFill>
                            <a:srgbClr val="0B5394"/>
                          </a:solidFill>
                        </a:rPr>
                        <a:t>GSA Logo Policy</a:t>
                      </a:r>
                      <a:endParaRPr>
                        <a:solidFill>
                          <a:srgbClr val="0B5394"/>
                        </a:solidFill>
                      </a:endParaRPr>
                    </a:p>
                  </a:txBody>
                  <a:tcPr marL="68575" marR="68575" marT="34300" marB="34300">
                    <a:solidFill>
                      <a:schemeClr val="accent3"/>
                    </a:solidFill>
                  </a:tcPr>
                </a:tc>
                <a:tc>
                  <a:txBody>
                    <a:bodyPr/>
                    <a:lstStyle/>
                    <a:p>
                      <a:pPr marL="0" marR="0" lvl="0" indent="0" algn="l" rtl="0">
                        <a:lnSpc>
                          <a:spcPct val="100000"/>
                        </a:lnSpc>
                        <a:spcBef>
                          <a:spcPts val="0"/>
                        </a:spcBef>
                        <a:spcAft>
                          <a:spcPts val="0"/>
                        </a:spcAft>
                        <a:buNone/>
                      </a:pPr>
                      <a:r>
                        <a:rPr lang="en-US" sz="1400" b="1" u="sng" strike="noStrike" cap="none">
                          <a:solidFill>
                            <a:srgbClr val="0B5394"/>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https://www.gsa.gov/reference/gsa-logo-policy/download-gsa-logo</a:t>
                      </a:r>
                      <a:endParaRPr sz="1400" b="1" u="sng" strike="noStrike" cap="none">
                        <a:solidFill>
                          <a:srgbClr val="0B5394"/>
                        </a:solidFill>
                        <a:latin typeface="Arial"/>
                        <a:ea typeface="Arial"/>
                        <a:cs typeface="Arial"/>
                        <a:sym typeface="Arial"/>
                      </a:endParaRPr>
                    </a:p>
                  </a:txBody>
                  <a:tcPr marL="68575" marR="68575" marT="34300" marB="34300">
                    <a:solidFill>
                      <a:schemeClr val="accent3"/>
                    </a:solidFill>
                  </a:tcPr>
                </a:tc>
                <a:extLst>
                  <a:ext uri="{0D108BD9-81ED-4DB2-BD59-A6C34878D82A}">
                    <a16:rowId xmlns:a16="http://schemas.microsoft.com/office/drawing/2014/main" val="10003"/>
                  </a:ext>
                </a:extLst>
              </a:tr>
              <a:tr h="674925">
                <a:tc>
                  <a:txBody>
                    <a:bodyPr/>
                    <a:lstStyle/>
                    <a:p>
                      <a:pPr marL="0" marR="0" lvl="0" indent="0" algn="l" rtl="0">
                        <a:lnSpc>
                          <a:spcPct val="100000"/>
                        </a:lnSpc>
                        <a:spcBef>
                          <a:spcPts val="0"/>
                        </a:spcBef>
                        <a:spcAft>
                          <a:spcPts val="0"/>
                        </a:spcAft>
                        <a:buNone/>
                      </a:pPr>
                      <a:endParaRPr sz="1400" b="1" u="none" strike="noStrike" cap="none">
                        <a:solidFill>
                          <a:srgbClr val="0B5394"/>
                        </a:solidFill>
                      </a:endParaRPr>
                    </a:p>
                    <a:p>
                      <a:pPr marL="0" marR="0" lvl="0" indent="0" algn="l" rtl="0">
                        <a:lnSpc>
                          <a:spcPct val="100000"/>
                        </a:lnSpc>
                        <a:spcBef>
                          <a:spcPts val="0"/>
                        </a:spcBef>
                        <a:spcAft>
                          <a:spcPts val="0"/>
                        </a:spcAft>
                        <a:buNone/>
                      </a:pPr>
                      <a:r>
                        <a:rPr lang="en-US" sz="1400" b="1" u="none" strike="noStrike" cap="none">
                          <a:solidFill>
                            <a:srgbClr val="0B5394"/>
                          </a:solidFill>
                        </a:rPr>
                        <a:t>GSA Resource Videos</a:t>
                      </a:r>
                      <a:endParaRPr>
                        <a:solidFill>
                          <a:srgbClr val="0B5394"/>
                        </a:solidFill>
                      </a:endParaRPr>
                    </a:p>
                  </a:txBody>
                  <a:tcPr marL="68575" marR="68575" marT="34300" marB="34300">
                    <a:solidFill>
                      <a:srgbClr val="E5E5E5"/>
                    </a:solidFill>
                  </a:tcPr>
                </a:tc>
                <a:tc>
                  <a:txBody>
                    <a:bodyPr/>
                    <a:lstStyle/>
                    <a:p>
                      <a:pPr marL="0" marR="0" lvl="0" indent="0" algn="l" rtl="0">
                        <a:lnSpc>
                          <a:spcPct val="100000"/>
                        </a:lnSpc>
                        <a:spcBef>
                          <a:spcPts val="0"/>
                        </a:spcBef>
                        <a:spcAft>
                          <a:spcPts val="0"/>
                        </a:spcAft>
                        <a:buNone/>
                      </a:pPr>
                      <a:endParaRPr sz="1200" b="1" u="none" strike="noStrike" cap="none">
                        <a:solidFill>
                          <a:srgbClr val="0B5394"/>
                        </a:solidFill>
                      </a:endParaRPr>
                    </a:p>
                    <a:p>
                      <a:pPr marL="0" marR="0" lvl="0" indent="0" algn="l" rtl="0">
                        <a:lnSpc>
                          <a:spcPct val="100000"/>
                        </a:lnSpc>
                        <a:spcBef>
                          <a:spcPts val="0"/>
                        </a:spcBef>
                        <a:spcAft>
                          <a:spcPts val="0"/>
                        </a:spcAft>
                        <a:buNone/>
                      </a:pPr>
                      <a:r>
                        <a:rPr lang="en-US" sz="1400" b="1" u="sng" strike="noStrike" cap="none">
                          <a:solidFill>
                            <a:srgbClr val="0B5394"/>
                          </a:solidFill>
                          <a:hlinkClick r:id="rId7">
                            <a:extLst>
                              <a:ext uri="{A12FA001-AC4F-418D-AE19-62706E023703}">
                                <ahyp:hlinkClr xmlns:ahyp="http://schemas.microsoft.com/office/drawing/2018/hyperlinkcolor" val="tx"/>
                              </a:ext>
                            </a:extLst>
                          </a:hlinkClick>
                        </a:rPr>
                        <a:t>https://www.gsa.gov/small-business/small-business-resources</a:t>
                      </a:r>
                      <a:endParaRPr sz="1400" b="1" u="sng" strike="noStrike" cap="none">
                        <a:solidFill>
                          <a:srgbClr val="0B5394"/>
                        </a:solidFill>
                      </a:endParaRPr>
                    </a:p>
                  </a:txBody>
                  <a:tcPr marL="68575" marR="68575" marT="34300" marB="34300">
                    <a:solidFill>
                      <a:srgbClr val="E5E5E5"/>
                    </a:solidFill>
                  </a:tcPr>
                </a:tc>
                <a:extLst>
                  <a:ext uri="{0D108BD9-81ED-4DB2-BD59-A6C34878D82A}">
                    <a16:rowId xmlns:a16="http://schemas.microsoft.com/office/drawing/2014/main" val="10004"/>
                  </a:ext>
                </a:extLst>
              </a:tr>
            </a:tbl>
          </a:graphicData>
        </a:graphic>
      </p:graphicFrame>
      <p:sp>
        <p:nvSpPr>
          <p:cNvPr id="223" name="Google Shape;223;p29">
            <a:extLst>
              <a:ext uri="{C183D7F6-B498-43B3-948B-1728B52AA6E4}">
                <adec:decorative xmlns:adec="http://schemas.microsoft.com/office/drawing/2017/decorative" val="1"/>
              </a:ext>
            </a:extLst>
          </p:cNvPr>
          <p:cNvSpPr/>
          <p:nvPr/>
        </p:nvSpPr>
        <p:spPr>
          <a:xfrm rot="-5400000" flipH="1">
            <a:off x="4510654" y="-2435070"/>
            <a:ext cx="120308" cy="899094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24" name="Google Shape;224;p29">
            <a:extLst>
              <a:ext uri="{C183D7F6-B498-43B3-948B-1728B52AA6E4}">
                <adec:decorative xmlns:adec="http://schemas.microsoft.com/office/drawing/2017/decorative" val="1"/>
              </a:ext>
            </a:extLst>
          </p:cNvPr>
          <p:cNvSpPr/>
          <p:nvPr/>
        </p:nvSpPr>
        <p:spPr>
          <a:xfrm rot="-5400000" flipH="1">
            <a:off x="4492472" y="-1520671"/>
            <a:ext cx="120305" cy="899094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25" name="Google Shape;225;p29">
            <a:extLst>
              <a:ext uri="{C183D7F6-B498-43B3-948B-1728B52AA6E4}">
                <adec:decorative xmlns:adec="http://schemas.microsoft.com/office/drawing/2017/decorative" val="1"/>
              </a:ext>
            </a:extLst>
          </p:cNvPr>
          <p:cNvSpPr/>
          <p:nvPr/>
        </p:nvSpPr>
        <p:spPr>
          <a:xfrm rot="-5400000" flipH="1">
            <a:off x="4492472" y="-834871"/>
            <a:ext cx="120305" cy="899094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26" name="Google Shape;226;p29">
            <a:extLst>
              <a:ext uri="{C183D7F6-B498-43B3-948B-1728B52AA6E4}">
                <adec:decorative xmlns:adec="http://schemas.microsoft.com/office/drawing/2017/decorative" val="1"/>
              </a:ext>
            </a:extLst>
          </p:cNvPr>
          <p:cNvSpPr/>
          <p:nvPr/>
        </p:nvSpPr>
        <p:spPr>
          <a:xfrm rot="-5400000" flipH="1">
            <a:off x="4474074" y="-149071"/>
            <a:ext cx="120305" cy="899094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graphicFrame>
        <p:nvGraphicFramePr>
          <p:cNvPr id="232" name="Google Shape;232;p30"/>
          <p:cNvGraphicFramePr/>
          <p:nvPr/>
        </p:nvGraphicFramePr>
        <p:xfrm>
          <a:off x="0" y="685800"/>
          <a:ext cx="9144000" cy="4576170"/>
        </p:xfrm>
        <a:graphic>
          <a:graphicData uri="http://schemas.openxmlformats.org/drawingml/2006/table">
            <a:tbl>
              <a:tblPr firstRow="1" bandRow="1">
                <a:noFill/>
                <a:tableStyleId>{859A0B9F-5730-44CD-B9A8-907105EEDF08}</a:tableStyleId>
              </a:tblPr>
              <a:tblGrid>
                <a:gridCol w="5184150">
                  <a:extLst>
                    <a:ext uri="{9D8B030D-6E8A-4147-A177-3AD203B41FA5}">
                      <a16:colId xmlns:a16="http://schemas.microsoft.com/office/drawing/2014/main" val="20000"/>
                    </a:ext>
                  </a:extLst>
                </a:gridCol>
                <a:gridCol w="3959850">
                  <a:extLst>
                    <a:ext uri="{9D8B030D-6E8A-4147-A177-3AD203B41FA5}">
                      <a16:colId xmlns:a16="http://schemas.microsoft.com/office/drawing/2014/main" val="20001"/>
                    </a:ext>
                  </a:extLst>
                </a:gridCol>
              </a:tblGrid>
              <a:tr h="663650">
                <a:tc gridSpan="2">
                  <a:txBody>
                    <a:bodyPr/>
                    <a:lstStyle/>
                    <a:p>
                      <a:pPr marL="0" marR="0" lvl="0" indent="0" algn="ctr" rtl="0">
                        <a:lnSpc>
                          <a:spcPct val="100000"/>
                        </a:lnSpc>
                        <a:spcBef>
                          <a:spcPts val="0"/>
                        </a:spcBef>
                        <a:spcAft>
                          <a:spcPts val="0"/>
                        </a:spcAft>
                        <a:buClr>
                          <a:srgbClr val="002060"/>
                        </a:buClr>
                        <a:buSzPts val="1500"/>
                        <a:buFont typeface="Arial"/>
                        <a:buNone/>
                      </a:pPr>
                      <a:r>
                        <a:rPr lang="en-US" sz="1500" b="0" u="none" strike="noStrike" cap="none">
                          <a:solidFill>
                            <a:srgbClr val="0B5394"/>
                          </a:solidFill>
                          <a:latin typeface="Arial"/>
                          <a:ea typeface="Arial"/>
                          <a:cs typeface="Arial"/>
                          <a:sym typeface="Arial"/>
                        </a:rPr>
                        <a:t>GSA Governmentwide Acquisition Contracts (GWAC)</a:t>
                      </a:r>
                      <a:endParaRPr>
                        <a:solidFill>
                          <a:srgbClr val="0B5394"/>
                        </a:solidFill>
                      </a:endParaRPr>
                    </a:p>
                    <a:p>
                      <a:pPr marL="0" marR="0" lvl="0" indent="0" algn="ctr" rtl="0">
                        <a:lnSpc>
                          <a:spcPct val="100000"/>
                        </a:lnSpc>
                        <a:spcBef>
                          <a:spcPts val="0"/>
                        </a:spcBef>
                        <a:spcAft>
                          <a:spcPts val="0"/>
                        </a:spcAft>
                        <a:buClr>
                          <a:srgbClr val="002060"/>
                        </a:buClr>
                        <a:buSzPts val="1500"/>
                        <a:buFont typeface="Arial"/>
                        <a:buNone/>
                      </a:pPr>
                      <a:r>
                        <a:rPr lang="en-US" sz="1500" b="0" u="sng" strike="noStrike" cap="none">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www.gsa.gov/gwac</a:t>
                      </a:r>
                      <a:endParaRPr sz="1500" b="0"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u="none" strike="noStrike" cap="none">
                        <a:solidFill>
                          <a:srgbClr val="0B5394"/>
                        </a:solidFill>
                      </a:endParaRPr>
                    </a:p>
                  </a:txBody>
                  <a:tcPr marL="68575" marR="68575" marT="31175" marB="31175">
                    <a:solidFill>
                      <a:schemeClr val="lt1"/>
                    </a:solidFill>
                  </a:tcPr>
                </a:tc>
                <a:tc hMerge="1">
                  <a:txBody>
                    <a:bodyPr/>
                    <a:lstStyle/>
                    <a:p>
                      <a:endParaRPr lang="en-US"/>
                    </a:p>
                  </a:txBody>
                  <a:tcPr/>
                </a:tc>
                <a:extLst>
                  <a:ext uri="{0D108BD9-81ED-4DB2-BD59-A6C34878D82A}">
                    <a16:rowId xmlns:a16="http://schemas.microsoft.com/office/drawing/2014/main" val="10000"/>
                  </a:ext>
                </a:extLst>
              </a:tr>
              <a:tr h="3385000">
                <a:tc>
                  <a:txBody>
                    <a:bodyPr/>
                    <a:lstStyle/>
                    <a:p>
                      <a:pPr marL="0" marR="0" lvl="0" indent="0" algn="l" rtl="0">
                        <a:lnSpc>
                          <a:spcPct val="100000"/>
                        </a:lnSpc>
                        <a:spcBef>
                          <a:spcPts val="0"/>
                        </a:spcBef>
                        <a:spcAft>
                          <a:spcPts val="0"/>
                        </a:spcAft>
                        <a:buNone/>
                      </a:pPr>
                      <a:endParaRPr sz="11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1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1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r>
                        <a:rPr lang="en-US" sz="1100" b="1" u="none" strike="noStrike" cap="none">
                          <a:solidFill>
                            <a:srgbClr val="0B5394"/>
                          </a:solidFill>
                          <a:latin typeface="Arial"/>
                          <a:ea typeface="Arial"/>
                          <a:cs typeface="Arial"/>
                          <a:sym typeface="Arial"/>
                        </a:rPr>
                        <a:t>8(a) STARS III</a:t>
                      </a:r>
                      <a:r>
                        <a:rPr lang="en-US" sz="1100" u="none" strike="noStrike" cap="none">
                          <a:solidFill>
                            <a:srgbClr val="0B5394"/>
                          </a:solidFill>
                          <a:latin typeface="Arial"/>
                          <a:ea typeface="Arial"/>
                          <a:cs typeface="Arial"/>
                          <a:sym typeface="Arial"/>
                        </a:rPr>
                        <a:t>:   GWAC offers access to highly qualified, certified 8(a) small disadvantaged businesses. The contract has a $10 Billion program ceiling with a five-year base period and one five-year option.</a:t>
                      </a:r>
                      <a:endParaRPr>
                        <a:solidFill>
                          <a:srgbClr val="0B5394"/>
                        </a:solidFill>
                      </a:endParaRPr>
                    </a:p>
                    <a:p>
                      <a:pPr marL="0" marR="0" lvl="0" indent="0" algn="l" rtl="0">
                        <a:lnSpc>
                          <a:spcPct val="100000"/>
                        </a:lnSpc>
                        <a:spcBef>
                          <a:spcPts val="0"/>
                        </a:spcBef>
                        <a:spcAft>
                          <a:spcPts val="0"/>
                        </a:spcAft>
                        <a:buNone/>
                      </a:pPr>
                      <a:endParaRPr sz="110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1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1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r>
                        <a:rPr lang="en-US" sz="1100" b="1" u="none" strike="noStrike" cap="none">
                          <a:solidFill>
                            <a:srgbClr val="0B5394"/>
                          </a:solidFill>
                          <a:latin typeface="Arial"/>
                          <a:ea typeface="Arial"/>
                          <a:cs typeface="Arial"/>
                          <a:sym typeface="Arial"/>
                        </a:rPr>
                        <a:t>VETS 2 (SDVOSB):  </a:t>
                      </a:r>
                      <a:r>
                        <a:rPr lang="en-US" sz="1100" u="none" strike="noStrike" cap="none">
                          <a:solidFill>
                            <a:srgbClr val="0B5394"/>
                          </a:solidFill>
                          <a:latin typeface="Arial"/>
                          <a:ea typeface="Arial"/>
                          <a:cs typeface="Arial"/>
                          <a:sym typeface="Arial"/>
                        </a:rPr>
                        <a:t>GWAC set-aside exclusively for Service-Disabled, Veteran-Owned Small Businesses (SDVOSB). VETS 2 is designed to meet a variety of diverse agency IT requirements, including new and emerging technologies. The contract has a $5 Billion program ceiling with a five-year base period and one five-year option.</a:t>
                      </a:r>
                      <a:endParaRPr>
                        <a:solidFill>
                          <a:srgbClr val="0B5394"/>
                        </a:solidFill>
                      </a:endParaRPr>
                    </a:p>
                    <a:p>
                      <a:pPr marL="0" marR="0" lvl="0" indent="0" algn="l" rtl="0">
                        <a:lnSpc>
                          <a:spcPct val="100000"/>
                        </a:lnSpc>
                        <a:spcBef>
                          <a:spcPts val="0"/>
                        </a:spcBef>
                        <a:spcAft>
                          <a:spcPts val="0"/>
                        </a:spcAft>
                        <a:buNone/>
                      </a:pPr>
                      <a:endParaRPr sz="110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10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10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r>
                        <a:rPr lang="en-US" sz="1100" b="1" u="none" strike="noStrike" cap="none">
                          <a:solidFill>
                            <a:srgbClr val="0B5394"/>
                          </a:solidFill>
                          <a:latin typeface="Arial"/>
                          <a:ea typeface="Arial"/>
                          <a:cs typeface="Arial"/>
                          <a:sym typeface="Arial"/>
                        </a:rPr>
                        <a:t>Alliant 2: </a:t>
                      </a:r>
                      <a:r>
                        <a:rPr lang="en-US" sz="1100" u="none" strike="noStrike" cap="none">
                          <a:solidFill>
                            <a:srgbClr val="0B5394"/>
                          </a:solidFill>
                          <a:latin typeface="Arial"/>
                          <a:ea typeface="Arial"/>
                          <a:cs typeface="Arial"/>
                          <a:sym typeface="Arial"/>
                        </a:rPr>
                        <a:t> GWAC represents the next generation GWAC vehicle for comprehensive information technology (IT) solutions through customizable hardware, software, and services solutions purchased as a total package.</a:t>
                      </a:r>
                      <a:endParaRPr>
                        <a:solidFill>
                          <a:srgbClr val="0B5394"/>
                        </a:solidFill>
                      </a:endParaRPr>
                    </a:p>
                    <a:p>
                      <a:pPr marL="0" marR="0" lvl="0" indent="0" algn="l" rtl="0">
                        <a:lnSpc>
                          <a:spcPct val="100000"/>
                        </a:lnSpc>
                        <a:spcBef>
                          <a:spcPts val="0"/>
                        </a:spcBef>
                        <a:spcAft>
                          <a:spcPts val="0"/>
                        </a:spcAft>
                        <a:buNone/>
                      </a:pPr>
                      <a:endParaRPr sz="1100" b="0" u="none" strike="noStrike" cap="none">
                        <a:solidFill>
                          <a:srgbClr val="0B5394"/>
                        </a:solidFill>
                      </a:endParaRPr>
                    </a:p>
                  </a:txBody>
                  <a:tcPr marL="68575" marR="68575" marT="31175" marB="31175">
                    <a:solidFill>
                      <a:srgbClr val="F2F2F2"/>
                    </a:solidFill>
                  </a:tcPr>
                </a:tc>
                <a:tc>
                  <a:txBody>
                    <a:bodyPr/>
                    <a:lstStyle/>
                    <a:p>
                      <a:pPr marL="0" marR="0" lvl="0" indent="0" algn="l" rtl="0">
                        <a:lnSpc>
                          <a:spcPct val="100000"/>
                        </a:lnSpc>
                        <a:spcBef>
                          <a:spcPts val="0"/>
                        </a:spcBef>
                        <a:spcAft>
                          <a:spcPts val="0"/>
                        </a:spcAft>
                        <a:buNone/>
                      </a:pPr>
                      <a:endParaRPr sz="110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2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2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r>
                        <a:rPr lang="en-US" sz="1100" b="1" u="none" strike="noStrike" cap="none">
                          <a:solidFill>
                            <a:srgbClr val="0B5394"/>
                          </a:solidFill>
                          <a:latin typeface="Arial"/>
                          <a:ea typeface="Arial"/>
                          <a:cs typeface="Arial"/>
                          <a:sym typeface="Arial"/>
                        </a:rPr>
                        <a:t>Alliant 3 </a:t>
                      </a:r>
                      <a:r>
                        <a:rPr lang="en-US" sz="1100" b="0" i="0" u="none" strike="noStrike" cap="none">
                          <a:solidFill>
                            <a:srgbClr val="0B5394"/>
                          </a:solidFill>
                          <a:latin typeface="Arial"/>
                          <a:ea typeface="Arial"/>
                          <a:cs typeface="Arial"/>
                          <a:sym typeface="Arial"/>
                        </a:rPr>
                        <a:t>Request for Proposal (RFP) will be solicited no earlier than the First Quarter of Fiscal Year 2024.</a:t>
                      </a:r>
                      <a:endParaRPr>
                        <a:solidFill>
                          <a:srgbClr val="0B5394"/>
                        </a:solidFill>
                      </a:endParaRPr>
                    </a:p>
                    <a:p>
                      <a:pPr marL="0" marR="0" lvl="0" indent="0" algn="l" rtl="0">
                        <a:lnSpc>
                          <a:spcPct val="100000"/>
                        </a:lnSpc>
                        <a:spcBef>
                          <a:spcPts val="0"/>
                        </a:spcBef>
                        <a:spcAft>
                          <a:spcPts val="0"/>
                        </a:spcAft>
                        <a:buNone/>
                      </a:pPr>
                      <a:r>
                        <a:rPr lang="en-US" sz="1100" b="0" u="none" strike="noStrike" cap="none">
                          <a:solidFill>
                            <a:srgbClr val="0B5394"/>
                          </a:solidFill>
                          <a:latin typeface="Arial"/>
                          <a:ea typeface="Arial"/>
                          <a:cs typeface="Arial"/>
                          <a:sym typeface="Arial"/>
                        </a:rPr>
                        <a:t>View the Draft Request for Proposal (RFP) on sam.gov </a:t>
                      </a:r>
                      <a:r>
                        <a:rPr lang="en-US" sz="1100" b="0" i="0" u="none" strike="noStrike" cap="none">
                          <a:solidFill>
                            <a:srgbClr val="0B5394"/>
                          </a:solidFill>
                          <a:latin typeface="Arial"/>
                          <a:ea typeface="Arial"/>
                          <a:cs typeface="Arial"/>
                          <a:sym typeface="Arial"/>
                        </a:rPr>
                        <a:t>  </a:t>
                      </a:r>
                      <a:endParaRPr>
                        <a:solidFill>
                          <a:srgbClr val="0B5394"/>
                        </a:solidFill>
                      </a:endParaRPr>
                    </a:p>
                    <a:p>
                      <a:pPr marL="0" marR="0" lvl="0" indent="0" algn="l" rtl="0">
                        <a:lnSpc>
                          <a:spcPct val="100000"/>
                        </a:lnSpc>
                        <a:spcBef>
                          <a:spcPts val="0"/>
                        </a:spcBef>
                        <a:spcAft>
                          <a:spcPts val="0"/>
                        </a:spcAft>
                        <a:buNone/>
                      </a:pPr>
                      <a:r>
                        <a:rPr lang="en-US" sz="1100" b="0" i="0" u="sng" strike="noStrike" cap="none">
                          <a:solidFill>
                            <a:srgbClr val="0B5394"/>
                          </a:solidFill>
                          <a:latin typeface="Arial"/>
                          <a:ea typeface="Arial"/>
                          <a:cs typeface="Arial"/>
                          <a:sym typeface="Arial"/>
                          <a:hlinkClick r:id="rId4">
                            <a:extLst>
                              <a:ext uri="{A12FA001-AC4F-418D-AE19-62706E023703}">
                                <ahyp:hlinkClr xmlns:ahyp="http://schemas.microsoft.com/office/drawing/2018/hyperlinkcolor" val="tx"/>
                              </a:ext>
                            </a:extLst>
                          </a:hlinkClick>
                        </a:rPr>
                        <a:t>https://sam.gov/opp/662de9cafbdd4398af442c8bc12d59e9/view</a:t>
                      </a:r>
                      <a:endParaRPr sz="110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300" b="1" u="none" strike="noStrike" cap="none">
                        <a:solidFill>
                          <a:srgbClr val="0B5394"/>
                        </a:solidFill>
                      </a:endParaRPr>
                    </a:p>
                    <a:p>
                      <a:pPr marL="0" marR="0" lvl="0" indent="0" algn="l" rtl="0">
                        <a:lnSpc>
                          <a:spcPct val="100000"/>
                        </a:lnSpc>
                        <a:spcBef>
                          <a:spcPts val="0"/>
                        </a:spcBef>
                        <a:spcAft>
                          <a:spcPts val="0"/>
                        </a:spcAft>
                        <a:buNone/>
                      </a:pPr>
                      <a:endParaRPr sz="1300" b="1" u="none" strike="noStrike" cap="none">
                        <a:solidFill>
                          <a:srgbClr val="0B5394"/>
                        </a:solidFill>
                      </a:endParaRPr>
                    </a:p>
                    <a:p>
                      <a:pPr marL="0" marR="0" lvl="0" indent="0" algn="l" rtl="0">
                        <a:lnSpc>
                          <a:spcPct val="100000"/>
                        </a:lnSpc>
                        <a:spcBef>
                          <a:spcPts val="0"/>
                        </a:spcBef>
                        <a:spcAft>
                          <a:spcPts val="0"/>
                        </a:spcAft>
                        <a:buClr>
                          <a:srgbClr val="000000"/>
                        </a:buClr>
                        <a:buSzPts val="1200"/>
                        <a:buFont typeface="Arial"/>
                        <a:buNone/>
                      </a:pPr>
                      <a:endParaRPr sz="12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0B5394"/>
                          </a:solidFill>
                          <a:latin typeface="Arial"/>
                          <a:ea typeface="Arial"/>
                          <a:cs typeface="Arial"/>
                          <a:sym typeface="Arial"/>
                        </a:rPr>
                        <a:t>Polaris </a:t>
                      </a:r>
                      <a:r>
                        <a:rPr lang="en-US" sz="1100" b="0" i="0" u="none" strike="noStrike" cap="none">
                          <a:solidFill>
                            <a:srgbClr val="0B5394"/>
                          </a:solidFill>
                          <a:latin typeface="Arial"/>
                          <a:ea typeface="Arial"/>
                          <a:cs typeface="Arial"/>
                          <a:sym typeface="Arial"/>
                        </a:rPr>
                        <a:t>updates and next steps will be communicated through SAM.gov.  </a:t>
                      </a:r>
                      <a:endParaRPr sz="11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1" u="none" strike="noStrike" cap="none">
                          <a:solidFill>
                            <a:srgbClr val="0B5394"/>
                          </a:solidFill>
                          <a:latin typeface="Arial"/>
                          <a:ea typeface="Arial"/>
                          <a:cs typeface="Arial"/>
                          <a:sym typeface="Arial"/>
                        </a:rPr>
                        <a:t>GSA Interact - Small Business GWAC Community </a:t>
                      </a:r>
                      <a:endParaRPr>
                        <a:solidFill>
                          <a:srgbClr val="0B5394"/>
                        </a:solidFill>
                      </a:endParaRPr>
                    </a:p>
                    <a:p>
                      <a:pPr marL="0" marR="0" lvl="0" indent="0" algn="l" rtl="0">
                        <a:lnSpc>
                          <a:spcPct val="100000"/>
                        </a:lnSpc>
                        <a:spcBef>
                          <a:spcPts val="0"/>
                        </a:spcBef>
                        <a:spcAft>
                          <a:spcPts val="0"/>
                        </a:spcAft>
                        <a:buClr>
                          <a:srgbClr val="000000"/>
                        </a:buClr>
                        <a:buSzPts val="1100"/>
                        <a:buFont typeface="Arial"/>
                        <a:buNone/>
                      </a:pPr>
                      <a:r>
                        <a:rPr lang="en-US" sz="1100" b="0" u="sng" strike="noStrike" cap="none">
                          <a:solidFill>
                            <a:srgbClr val="0B5394"/>
                          </a:solidFill>
                          <a:latin typeface="Arial Narrow"/>
                          <a:ea typeface="Arial Narrow"/>
                          <a:cs typeface="Arial Narrow"/>
                          <a:sym typeface="Arial Narrow"/>
                          <a:hlinkClick r:id="rId5">
                            <a:extLst>
                              <a:ext uri="{A12FA001-AC4F-418D-AE19-62706E023703}">
                                <ahyp:hlinkClr xmlns:ahyp="http://schemas.microsoft.com/office/drawing/2018/hyperlinkcolor" val="tx"/>
                              </a:ext>
                            </a:extLst>
                          </a:hlinkClick>
                        </a:rPr>
                        <a:t>https://interact.gsa.gov/group/small-business-gwac-community-interest </a:t>
                      </a:r>
                      <a:endParaRPr sz="1100" b="0" u="sng" strike="noStrike" cap="none">
                        <a:solidFill>
                          <a:srgbClr val="0B5394"/>
                        </a:solidFill>
                        <a:latin typeface="Arial Narrow"/>
                        <a:ea typeface="Arial Narrow"/>
                        <a:cs typeface="Arial Narrow"/>
                        <a:sym typeface="Arial Narrow"/>
                      </a:endParaRPr>
                    </a:p>
                    <a:p>
                      <a:pPr marL="0" marR="0" lvl="0" indent="0" algn="l" rtl="0">
                        <a:lnSpc>
                          <a:spcPct val="100000"/>
                        </a:lnSpc>
                        <a:spcBef>
                          <a:spcPts val="0"/>
                        </a:spcBef>
                        <a:spcAft>
                          <a:spcPts val="0"/>
                        </a:spcAft>
                        <a:buNone/>
                      </a:pPr>
                      <a:endParaRPr sz="1300" b="1" u="none" strike="noStrike" cap="none">
                        <a:solidFill>
                          <a:srgbClr val="0B5394"/>
                        </a:solidFill>
                      </a:endParaRPr>
                    </a:p>
                  </a:txBody>
                  <a:tcPr marL="68575" marR="68575" marT="31175" marB="31175">
                    <a:solidFill>
                      <a:srgbClr val="F2F2F2"/>
                    </a:solidFill>
                  </a:tcPr>
                </a:tc>
                <a:extLst>
                  <a:ext uri="{0D108BD9-81ED-4DB2-BD59-A6C34878D82A}">
                    <a16:rowId xmlns:a16="http://schemas.microsoft.com/office/drawing/2014/main" val="10001"/>
                  </a:ext>
                </a:extLst>
              </a:tr>
              <a:tr h="274875">
                <a:tc gridSpan="2">
                  <a:txBody>
                    <a:bodyPr/>
                    <a:lstStyle/>
                    <a:p>
                      <a:pPr marL="0" marR="0" lvl="0" indent="0" algn="ctr" rtl="0">
                        <a:lnSpc>
                          <a:spcPct val="100000"/>
                        </a:lnSpc>
                        <a:spcBef>
                          <a:spcPts val="0"/>
                        </a:spcBef>
                        <a:spcAft>
                          <a:spcPts val="0"/>
                        </a:spcAft>
                        <a:buClr>
                          <a:srgbClr val="000000"/>
                        </a:buClr>
                        <a:buSzPts val="1500"/>
                        <a:buFont typeface="Arial"/>
                        <a:buNone/>
                      </a:pPr>
                      <a:endParaRPr sz="1500" b="1" u="none" strike="noStrike" cap="none">
                        <a:solidFill>
                          <a:schemeClr val="dk1"/>
                        </a:solidFill>
                        <a:latin typeface="Arial"/>
                        <a:ea typeface="Arial"/>
                        <a:cs typeface="Arial"/>
                        <a:sym typeface="Arial"/>
                      </a:endParaRPr>
                    </a:p>
                  </a:txBody>
                  <a:tcPr marL="68575" marR="68575" marT="31175" marB="31175">
                    <a:solidFill>
                      <a:schemeClr val="lt1"/>
                    </a:solidFill>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234" name="Google Shape;234;p30"/>
          <p:cNvSpPr txBox="1">
            <a:spLocks noGrp="1"/>
          </p:cNvSpPr>
          <p:nvPr>
            <p:ph type="title" idx="4294967295"/>
          </p:nvPr>
        </p:nvSpPr>
        <p:spPr>
          <a:xfrm>
            <a:off x="996125" y="195137"/>
            <a:ext cx="7715400" cy="2871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B5394"/>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rgbClr val="0B5394"/>
              </a:solidFill>
              <a:effectLst/>
              <a:uLnTx/>
              <a:uFillTx/>
              <a:latin typeface="Arial"/>
              <a:ea typeface="Arial"/>
              <a:cs typeface="Arial"/>
              <a:sym typeface="Arial"/>
            </a:endParaRPr>
          </a:p>
        </p:txBody>
      </p:sp>
      <p:pic>
        <p:nvPicPr>
          <p:cNvPr id="235" name="Google Shape;235;p3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6482953" y="1428750"/>
            <a:ext cx="1175147" cy="352410"/>
          </a:xfrm>
          <a:prstGeom prst="rect">
            <a:avLst/>
          </a:prstGeom>
          <a:noFill/>
          <a:ln>
            <a:noFill/>
          </a:ln>
        </p:spPr>
      </p:pic>
      <p:pic>
        <p:nvPicPr>
          <p:cNvPr id="236" name="Google Shape;236;p30">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6511528" y="2898978"/>
            <a:ext cx="1146572" cy="314422"/>
          </a:xfrm>
          <a:prstGeom prst="rect">
            <a:avLst/>
          </a:prstGeom>
          <a:noFill/>
          <a:ln>
            <a:noFill/>
          </a:ln>
        </p:spPr>
      </p:pic>
      <p:pic>
        <p:nvPicPr>
          <p:cNvPr id="237" name="Google Shape;237;p30">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1828800" y="2539603"/>
            <a:ext cx="1257300" cy="203597"/>
          </a:xfrm>
          <a:prstGeom prst="rect">
            <a:avLst/>
          </a:prstGeom>
          <a:noFill/>
          <a:ln>
            <a:noFill/>
          </a:ln>
        </p:spPr>
      </p:pic>
      <p:pic>
        <p:nvPicPr>
          <p:cNvPr id="238" name="Google Shape;238;p30">
            <a:extLs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1828800" y="1428750"/>
            <a:ext cx="1257300" cy="334990"/>
          </a:xfrm>
          <a:prstGeom prst="rect">
            <a:avLst/>
          </a:prstGeom>
          <a:noFill/>
          <a:ln>
            <a:noFill/>
          </a:ln>
        </p:spPr>
      </p:pic>
      <p:pic>
        <p:nvPicPr>
          <p:cNvPr id="239" name="Google Shape;239;p30">
            <a:extLst>
              <a:ext uri="{C183D7F6-B498-43B3-948B-1728B52AA6E4}">
                <adec:decorative xmlns:adec="http://schemas.microsoft.com/office/drawing/2017/decorative" val="1"/>
              </a:ext>
            </a:extLst>
          </p:cNvPr>
          <p:cNvPicPr preferRelativeResize="0"/>
          <p:nvPr/>
        </p:nvPicPr>
        <p:blipFill rotWithShape="1">
          <a:blip r:embed="rId10">
            <a:alphaModFix/>
          </a:blip>
          <a:srcRect/>
          <a:stretch/>
        </p:blipFill>
        <p:spPr>
          <a:xfrm>
            <a:off x="1885950" y="3771900"/>
            <a:ext cx="1200151" cy="285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6" name="Google Shape;246;p31"/>
          <p:cNvSpPr txBox="1">
            <a:spLocks noGrp="1"/>
          </p:cNvSpPr>
          <p:nvPr>
            <p:ph type="title" idx="4294967295"/>
          </p:nvPr>
        </p:nvSpPr>
        <p:spPr>
          <a:xfrm>
            <a:off x="1428750" y="34887"/>
            <a:ext cx="7715400" cy="2871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kumimoji="0" lang="en-US" sz="1800" b="1" i="0" u="none" strike="noStrike" kern="0" cap="none" spc="0" normalizeH="0" baseline="0" noProof="0" dirty="0">
                <a:ln>
                  <a:noFill/>
                </a:ln>
                <a:solidFill>
                  <a:srgbClr val="0B5394"/>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rgbClr val="0B5394"/>
              </a:solidFill>
              <a:effectLst/>
              <a:uLnTx/>
              <a:uFillTx/>
              <a:latin typeface="Arial"/>
              <a:ea typeface="Arial"/>
              <a:cs typeface="Arial"/>
              <a:sym typeface="Arial"/>
            </a:endParaRPr>
          </a:p>
        </p:txBody>
      </p:sp>
      <p:graphicFrame>
        <p:nvGraphicFramePr>
          <p:cNvPr id="247" name="Google Shape;247;p31"/>
          <p:cNvGraphicFramePr/>
          <p:nvPr/>
        </p:nvGraphicFramePr>
        <p:xfrm>
          <a:off x="0" y="685800"/>
          <a:ext cx="9144000" cy="4728560"/>
        </p:xfrm>
        <a:graphic>
          <a:graphicData uri="http://schemas.openxmlformats.org/drawingml/2006/table">
            <a:tbl>
              <a:tblPr firstRow="1" bandRow="1">
                <a:noFill/>
                <a:tableStyleId>{63C55DD7-60AD-410E-B2BB-8945AD5B70B9}</a:tableStyleId>
              </a:tblPr>
              <a:tblGrid>
                <a:gridCol w="5184150">
                  <a:extLst>
                    <a:ext uri="{9D8B030D-6E8A-4147-A177-3AD203B41FA5}">
                      <a16:colId xmlns:a16="http://schemas.microsoft.com/office/drawing/2014/main" val="20000"/>
                    </a:ext>
                  </a:extLst>
                </a:gridCol>
                <a:gridCol w="3959850">
                  <a:extLst>
                    <a:ext uri="{9D8B030D-6E8A-4147-A177-3AD203B41FA5}">
                      <a16:colId xmlns:a16="http://schemas.microsoft.com/office/drawing/2014/main" val="20001"/>
                    </a:ext>
                  </a:extLst>
                </a:gridCol>
              </a:tblGrid>
              <a:tr h="771000">
                <a:tc gridSpan="2">
                  <a:txBody>
                    <a:bodyPr/>
                    <a:lstStyle/>
                    <a:p>
                      <a:pPr marL="0" marR="0" lvl="0" indent="0" algn="ctr" rtl="0">
                        <a:lnSpc>
                          <a:spcPct val="100000"/>
                        </a:lnSpc>
                        <a:spcBef>
                          <a:spcPts val="0"/>
                        </a:spcBef>
                        <a:spcAft>
                          <a:spcPts val="0"/>
                        </a:spcAft>
                        <a:buClr>
                          <a:schemeClr val="dk1"/>
                        </a:buClr>
                        <a:buSzPts val="1500"/>
                        <a:buFont typeface="Arial"/>
                        <a:buNone/>
                      </a:pPr>
                      <a:r>
                        <a:rPr lang="en-US" sz="1500" b="1" u="none" strike="noStrike" cap="none">
                          <a:solidFill>
                            <a:srgbClr val="0B5394"/>
                          </a:solidFill>
                          <a:latin typeface="Montserrat"/>
                          <a:ea typeface="Montserrat"/>
                          <a:cs typeface="Montserrat"/>
                          <a:sym typeface="Montserrat"/>
                        </a:rPr>
                        <a:t>www.gsa.gov/OASIS</a:t>
                      </a:r>
                      <a:endParaRPr>
                        <a:solidFill>
                          <a:srgbClr val="0B5394"/>
                        </a:solidFill>
                      </a:endParaRPr>
                    </a:p>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rgbClr val="0B5394"/>
                        </a:solidFill>
                      </a:endParaRPr>
                    </a:p>
                  </a:txBody>
                  <a:tcPr marL="68575" marR="68575" marT="31175" marB="31175">
                    <a:solidFill>
                      <a:schemeClr val="lt1"/>
                    </a:solidFill>
                  </a:tcPr>
                </a:tc>
                <a:tc hMerge="1">
                  <a:txBody>
                    <a:bodyPr/>
                    <a:lstStyle/>
                    <a:p>
                      <a:endParaRPr lang="en-US"/>
                    </a:p>
                  </a:txBody>
                  <a:tcPr/>
                </a:tc>
                <a:extLst>
                  <a:ext uri="{0D108BD9-81ED-4DB2-BD59-A6C34878D82A}">
                    <a16:rowId xmlns:a16="http://schemas.microsoft.com/office/drawing/2014/main" val="10000"/>
                  </a:ext>
                </a:extLst>
              </a:tr>
              <a:tr h="1215025">
                <a:tc>
                  <a:txBody>
                    <a:bodyPr/>
                    <a:lstStyle/>
                    <a:p>
                      <a:pPr marL="0" marR="0" lvl="0" indent="0" algn="l" rtl="0">
                        <a:lnSpc>
                          <a:spcPct val="100000"/>
                        </a:lnSpc>
                        <a:spcBef>
                          <a:spcPts val="0"/>
                        </a:spcBef>
                        <a:spcAft>
                          <a:spcPts val="0"/>
                        </a:spcAft>
                        <a:buNone/>
                      </a:pPr>
                      <a:endParaRPr sz="1100" b="1" u="none" strike="noStrike" cap="none">
                        <a:solidFill>
                          <a:srgbClr val="0B5394"/>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B5394"/>
                        </a:buClr>
                        <a:buSzPts val="1100"/>
                        <a:buFont typeface="Arial"/>
                        <a:buChar char="•"/>
                      </a:pPr>
                      <a:r>
                        <a:rPr lang="en-US" sz="1100" b="1" i="0" u="none" strike="noStrike" cap="none">
                          <a:solidFill>
                            <a:srgbClr val="0B5394"/>
                          </a:solidFill>
                          <a:latin typeface="Montserrat"/>
                          <a:ea typeface="Montserrat"/>
                          <a:cs typeface="Montserrat"/>
                          <a:sym typeface="Montserrat"/>
                        </a:rPr>
                        <a:t>OASIS Unrestricted</a:t>
                      </a:r>
                      <a:r>
                        <a:rPr lang="en-US" sz="1100" b="0" i="0" u="none" strike="noStrike" cap="none">
                          <a:solidFill>
                            <a:srgbClr val="0B5394"/>
                          </a:solidFill>
                          <a:latin typeface="Montserrat"/>
                          <a:ea typeface="Montserrat"/>
                          <a:cs typeface="Montserrat"/>
                          <a:sym typeface="Montserrat"/>
                        </a:rPr>
                        <a:t> is a Full and Open contract</a:t>
                      </a:r>
                      <a:endParaRPr>
                        <a:solidFill>
                          <a:srgbClr val="0B5394"/>
                        </a:solidFill>
                      </a:endParaRPr>
                    </a:p>
                    <a:p>
                      <a:pPr marL="0" marR="0" lvl="0" indent="0" algn="l" rtl="0">
                        <a:lnSpc>
                          <a:spcPct val="100000"/>
                        </a:lnSpc>
                        <a:spcBef>
                          <a:spcPts val="0"/>
                        </a:spcBef>
                        <a:spcAft>
                          <a:spcPts val="0"/>
                        </a:spcAft>
                        <a:buNone/>
                      </a:pPr>
                      <a:endParaRPr sz="1100" u="none" strike="noStrike" cap="none">
                        <a:solidFill>
                          <a:srgbClr val="0B5394"/>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B5394"/>
                        </a:buClr>
                        <a:buSzPts val="1100"/>
                        <a:buFont typeface="Arial"/>
                        <a:buChar char="•"/>
                      </a:pPr>
                      <a:r>
                        <a:rPr lang="en-US" sz="1100" b="1" i="0" u="none" strike="noStrike" cap="none">
                          <a:solidFill>
                            <a:srgbClr val="0B5394"/>
                          </a:solidFill>
                          <a:latin typeface="Montserrat"/>
                          <a:ea typeface="Montserrat"/>
                          <a:cs typeface="Montserrat"/>
                          <a:sym typeface="Montserrat"/>
                        </a:rPr>
                        <a:t>OASIS Small Business</a:t>
                      </a:r>
                      <a:r>
                        <a:rPr lang="en-US" sz="1100" b="0" i="0" u="none" strike="noStrike" cap="none">
                          <a:solidFill>
                            <a:srgbClr val="0B5394"/>
                          </a:solidFill>
                          <a:latin typeface="Montserrat"/>
                          <a:ea typeface="Montserrat"/>
                          <a:cs typeface="Montserrat"/>
                          <a:sym typeface="Montserrat"/>
                        </a:rPr>
                        <a:t> is a 100% Small Business Set-Aside</a:t>
                      </a:r>
                      <a:endParaRPr sz="1100" u="none" strike="noStrike" cap="none">
                        <a:solidFill>
                          <a:srgbClr val="0B5394"/>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1100" u="none" strike="noStrike" cap="none">
                        <a:solidFill>
                          <a:srgbClr val="0B5394"/>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B5394"/>
                        </a:buClr>
                        <a:buSzPts val="1100"/>
                        <a:buFont typeface="Arial"/>
                        <a:buChar char="•"/>
                      </a:pPr>
                      <a:r>
                        <a:rPr lang="en-US" sz="1100" b="1" i="0" u="none" strike="noStrike" cap="none">
                          <a:solidFill>
                            <a:srgbClr val="0B5394"/>
                          </a:solidFill>
                          <a:latin typeface="Montserrat"/>
                          <a:ea typeface="Montserrat"/>
                          <a:cs typeface="Montserrat"/>
                          <a:sym typeface="Montserrat"/>
                        </a:rPr>
                        <a:t>OASIS 8(a)</a:t>
                      </a:r>
                      <a:r>
                        <a:rPr lang="en-US" sz="1100" b="0" i="0" u="none" strike="noStrike" cap="none">
                          <a:solidFill>
                            <a:srgbClr val="0B5394"/>
                          </a:solidFill>
                          <a:latin typeface="Montserrat"/>
                          <a:ea typeface="Montserrat"/>
                          <a:cs typeface="Montserrat"/>
                          <a:sym typeface="Montserrat"/>
                        </a:rPr>
                        <a:t> were developed to provide the 8(a) community expanded access to the OASIS contract program while creating more options for federal agencies to meet their 8(a) business development program goals</a:t>
                      </a:r>
                      <a:endParaRPr>
                        <a:solidFill>
                          <a:srgbClr val="0B5394"/>
                        </a:solidFil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B5394"/>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100"/>
                        <a:buFont typeface="Arial"/>
                        <a:buNone/>
                      </a:pPr>
                      <a:r>
                        <a:rPr lang="en-US" sz="1100" b="1" i="0" u="none" strike="noStrike" cap="none">
                          <a:solidFill>
                            <a:srgbClr val="0B5394"/>
                          </a:solidFill>
                          <a:latin typeface="Montserrat"/>
                          <a:ea typeface="Montserrat"/>
                          <a:cs typeface="Montserrat"/>
                          <a:sym typeface="Montserrat"/>
                        </a:rPr>
                        <a:t>Core Services Include:</a:t>
                      </a:r>
                      <a:endParaRPr>
                        <a:solidFill>
                          <a:srgbClr val="0B5394"/>
                        </a:solidFill>
                      </a:endParaRPr>
                    </a:p>
                    <a:p>
                      <a:pPr marL="285750" marR="0" lvl="0" indent="-285750" algn="l" rtl="0">
                        <a:lnSpc>
                          <a:spcPct val="100000"/>
                        </a:lnSpc>
                        <a:spcBef>
                          <a:spcPts val="0"/>
                        </a:spcBef>
                        <a:spcAft>
                          <a:spcPts val="0"/>
                        </a:spcAft>
                        <a:buClr>
                          <a:srgbClr val="0B5394"/>
                        </a:buClr>
                        <a:buSzPts val="1100"/>
                        <a:buFont typeface="Arial"/>
                        <a:buChar char="•"/>
                      </a:pPr>
                      <a:r>
                        <a:rPr lang="en-US" sz="1100" b="0" i="0" u="none" strike="noStrike" cap="none">
                          <a:solidFill>
                            <a:srgbClr val="0B5394"/>
                          </a:solidFill>
                          <a:latin typeface="Arial"/>
                          <a:ea typeface="Arial"/>
                          <a:cs typeface="Arial"/>
                          <a:sym typeface="Arial"/>
                        </a:rPr>
                        <a:t>Program management services</a:t>
                      </a:r>
                      <a:endParaRPr>
                        <a:solidFill>
                          <a:srgbClr val="0B5394"/>
                        </a:solidFill>
                      </a:endParaRPr>
                    </a:p>
                    <a:p>
                      <a:pPr marL="285750" marR="0" lvl="0" indent="-285750" algn="l" rtl="0">
                        <a:lnSpc>
                          <a:spcPct val="100000"/>
                        </a:lnSpc>
                        <a:spcBef>
                          <a:spcPts val="0"/>
                        </a:spcBef>
                        <a:spcAft>
                          <a:spcPts val="0"/>
                        </a:spcAft>
                        <a:buClr>
                          <a:srgbClr val="0B5394"/>
                        </a:buClr>
                        <a:buSzPts val="1100"/>
                        <a:buFont typeface="Arial"/>
                        <a:buChar char="•"/>
                      </a:pPr>
                      <a:r>
                        <a:rPr lang="en-US" sz="1100" b="0" i="0" u="none" strike="noStrike" cap="none">
                          <a:solidFill>
                            <a:srgbClr val="0B5394"/>
                          </a:solidFill>
                          <a:latin typeface="Arial"/>
                          <a:ea typeface="Arial"/>
                          <a:cs typeface="Arial"/>
                          <a:sym typeface="Arial"/>
                        </a:rPr>
                        <a:t>Management consulting services;  </a:t>
                      </a:r>
                      <a:endParaRPr>
                        <a:solidFill>
                          <a:srgbClr val="0B5394"/>
                        </a:solidFill>
                      </a:endParaRPr>
                    </a:p>
                    <a:p>
                      <a:pPr marL="285750" marR="0" lvl="0" indent="-285750" algn="l" rtl="0">
                        <a:lnSpc>
                          <a:spcPct val="100000"/>
                        </a:lnSpc>
                        <a:spcBef>
                          <a:spcPts val="0"/>
                        </a:spcBef>
                        <a:spcAft>
                          <a:spcPts val="0"/>
                        </a:spcAft>
                        <a:buClr>
                          <a:srgbClr val="0B5394"/>
                        </a:buClr>
                        <a:buSzPts val="1100"/>
                        <a:buFont typeface="Arial"/>
                        <a:buChar char="•"/>
                      </a:pPr>
                      <a:r>
                        <a:rPr lang="en-US" sz="1100" b="0" i="0" u="none" strike="noStrike" cap="none">
                          <a:solidFill>
                            <a:srgbClr val="0B5394"/>
                          </a:solidFill>
                          <a:latin typeface="Arial"/>
                          <a:ea typeface="Arial"/>
                          <a:cs typeface="Arial"/>
                          <a:sym typeface="Arial"/>
                        </a:rPr>
                        <a:t>Logistics services </a:t>
                      </a:r>
                      <a:endParaRPr>
                        <a:solidFill>
                          <a:srgbClr val="0B5394"/>
                        </a:solidFill>
                      </a:endParaRPr>
                    </a:p>
                    <a:p>
                      <a:pPr marL="285750" marR="0" lvl="0" indent="-285750" algn="l" rtl="0">
                        <a:lnSpc>
                          <a:spcPct val="100000"/>
                        </a:lnSpc>
                        <a:spcBef>
                          <a:spcPts val="0"/>
                        </a:spcBef>
                        <a:spcAft>
                          <a:spcPts val="0"/>
                        </a:spcAft>
                        <a:buClr>
                          <a:srgbClr val="0B5394"/>
                        </a:buClr>
                        <a:buSzPts val="1100"/>
                        <a:buFont typeface="Arial"/>
                        <a:buChar char="•"/>
                      </a:pPr>
                      <a:r>
                        <a:rPr lang="en-US" sz="1100" b="0" i="0" u="none" strike="noStrike" cap="none">
                          <a:solidFill>
                            <a:srgbClr val="0B5394"/>
                          </a:solidFill>
                          <a:latin typeface="Arial"/>
                          <a:ea typeface="Arial"/>
                          <a:cs typeface="Arial"/>
                          <a:sym typeface="Arial"/>
                        </a:rPr>
                        <a:t>Engineering services  </a:t>
                      </a:r>
                      <a:endParaRPr>
                        <a:solidFill>
                          <a:srgbClr val="0B5394"/>
                        </a:solidFill>
                      </a:endParaRPr>
                    </a:p>
                    <a:p>
                      <a:pPr marL="285750" marR="0" lvl="0" indent="-285750" algn="l" rtl="0">
                        <a:lnSpc>
                          <a:spcPct val="100000"/>
                        </a:lnSpc>
                        <a:spcBef>
                          <a:spcPts val="0"/>
                        </a:spcBef>
                        <a:spcAft>
                          <a:spcPts val="0"/>
                        </a:spcAft>
                        <a:buClr>
                          <a:srgbClr val="0B5394"/>
                        </a:buClr>
                        <a:buSzPts val="1100"/>
                        <a:buFont typeface="Arial"/>
                        <a:buChar char="•"/>
                      </a:pPr>
                      <a:r>
                        <a:rPr lang="en-US" sz="1100" b="0" i="0" u="none" strike="noStrike" cap="none">
                          <a:solidFill>
                            <a:srgbClr val="0B5394"/>
                          </a:solidFill>
                          <a:latin typeface="Arial"/>
                          <a:ea typeface="Arial"/>
                          <a:cs typeface="Arial"/>
                          <a:sym typeface="Arial"/>
                        </a:rPr>
                        <a:t>Scientific services</a:t>
                      </a:r>
                      <a:endParaRPr>
                        <a:solidFill>
                          <a:srgbClr val="0B5394"/>
                        </a:solidFill>
                      </a:endParaRPr>
                    </a:p>
                    <a:p>
                      <a:pPr marL="285750" marR="0" lvl="0" indent="-285750" algn="l" rtl="0">
                        <a:lnSpc>
                          <a:spcPct val="100000"/>
                        </a:lnSpc>
                        <a:spcBef>
                          <a:spcPts val="0"/>
                        </a:spcBef>
                        <a:spcAft>
                          <a:spcPts val="0"/>
                        </a:spcAft>
                        <a:buClr>
                          <a:srgbClr val="0B5394"/>
                        </a:buClr>
                        <a:buSzPts val="1100"/>
                        <a:buFont typeface="Arial"/>
                        <a:buChar char="•"/>
                      </a:pPr>
                      <a:r>
                        <a:rPr lang="en-US" sz="1100" b="0" i="0" u="none" strike="noStrike" cap="none">
                          <a:solidFill>
                            <a:srgbClr val="0B5394"/>
                          </a:solidFill>
                          <a:latin typeface="Arial"/>
                          <a:ea typeface="Arial"/>
                          <a:cs typeface="Arial"/>
                          <a:sym typeface="Arial"/>
                        </a:rPr>
                        <a:t>Financial services. </a:t>
                      </a:r>
                      <a:endParaRPr sz="1100" b="0" i="0" u="none" strike="noStrike" cap="none">
                        <a:solidFill>
                          <a:srgbClr val="0B5394"/>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B5394"/>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0B5394"/>
                          </a:solidFill>
                          <a:latin typeface="Montserrat"/>
                          <a:ea typeface="Montserrat"/>
                          <a:cs typeface="Montserrat"/>
                          <a:sym typeface="Montserrat"/>
                        </a:rPr>
                        <a:t>OASIS Questions:  </a:t>
                      </a:r>
                      <a:r>
                        <a:rPr lang="en-US" sz="1100" u="sng" strike="noStrike" cap="none">
                          <a:solidFill>
                            <a:srgbClr val="0B5394"/>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Oasis@gsa.gov</a:t>
                      </a:r>
                      <a:endParaRPr sz="1100" u="none" strike="noStrike" cap="none">
                        <a:solidFill>
                          <a:srgbClr val="0B5394"/>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1" u="none" strike="noStrike" cap="none">
                        <a:solidFill>
                          <a:srgbClr val="0B5394"/>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US" sz="1100" b="1" u="none" strike="noStrike" cap="none">
                          <a:solidFill>
                            <a:srgbClr val="0B5394"/>
                          </a:solidFill>
                          <a:latin typeface="Montserrat"/>
                          <a:ea typeface="Montserrat"/>
                          <a:cs typeface="Montserrat"/>
                          <a:sym typeface="Montserrat"/>
                        </a:rPr>
                        <a:t>Visit: </a:t>
                      </a:r>
                      <a:r>
                        <a:rPr lang="en-US" sz="1100" b="1" u="sng" strike="noStrike" cap="none">
                          <a:solidFill>
                            <a:srgbClr val="0B5394"/>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www.gsa.gov/OASIS</a:t>
                      </a:r>
                      <a:endParaRPr sz="1100" b="1" u="none" strike="noStrike" cap="none">
                        <a:solidFill>
                          <a:srgbClr val="0B5394"/>
                        </a:solidFill>
                        <a:latin typeface="Montserrat"/>
                        <a:ea typeface="Montserrat"/>
                        <a:cs typeface="Montserrat"/>
                        <a:sym typeface="Montserrat"/>
                      </a:endParaRPr>
                    </a:p>
                  </a:txBody>
                  <a:tcPr marL="68575" marR="68575" marT="31175" marB="31175">
                    <a:solidFill>
                      <a:srgbClr val="F2F2F2"/>
                    </a:solidFill>
                  </a:tcPr>
                </a:tc>
                <a:tc>
                  <a:txBody>
                    <a:bodyPr/>
                    <a:lstStyle/>
                    <a:p>
                      <a:pPr marL="0" marR="0" lvl="0" indent="0" algn="l" rtl="0">
                        <a:lnSpc>
                          <a:spcPct val="100000"/>
                        </a:lnSpc>
                        <a:spcBef>
                          <a:spcPts val="0"/>
                        </a:spcBef>
                        <a:spcAft>
                          <a:spcPts val="0"/>
                        </a:spcAft>
                        <a:buNone/>
                      </a:pPr>
                      <a:endParaRPr sz="1100" b="1" u="none" strike="noStrike" cap="none">
                        <a:solidFill>
                          <a:srgbClr val="0B5394"/>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B5394"/>
                        </a:buClr>
                        <a:buSzPts val="1100"/>
                        <a:buFont typeface="Arial"/>
                        <a:buChar char="•"/>
                      </a:pPr>
                      <a:r>
                        <a:rPr lang="en-US" sz="1100" b="1" u="none" strike="noStrike" cap="none">
                          <a:solidFill>
                            <a:srgbClr val="0B5394"/>
                          </a:solidFill>
                          <a:latin typeface="Montserrat"/>
                          <a:ea typeface="Montserrat"/>
                          <a:cs typeface="Montserrat"/>
                          <a:sym typeface="Montserrat"/>
                        </a:rPr>
                        <a:t>OASIS+  </a:t>
                      </a:r>
                      <a:r>
                        <a:rPr lang="en-US" sz="1100" b="0" u="none" strike="noStrike" cap="none">
                          <a:solidFill>
                            <a:srgbClr val="0B5394"/>
                          </a:solidFill>
                          <a:latin typeface="Montserrat"/>
                          <a:ea typeface="Montserrat"/>
                          <a:cs typeface="Montserrat"/>
                          <a:sym typeface="Montserrat"/>
                        </a:rPr>
                        <a:t>is</a:t>
                      </a:r>
                      <a:r>
                        <a:rPr lang="en-US" sz="1100" b="1" u="none" strike="noStrike" cap="none">
                          <a:solidFill>
                            <a:srgbClr val="0B5394"/>
                          </a:solidFill>
                          <a:latin typeface="Montserrat"/>
                          <a:ea typeface="Montserrat"/>
                          <a:cs typeface="Montserrat"/>
                          <a:sym typeface="Montserrat"/>
                        </a:rPr>
                        <a:t> </a:t>
                      </a:r>
                      <a:r>
                        <a:rPr lang="en-US" sz="1100" b="0" u="none" strike="noStrike" cap="none">
                          <a:solidFill>
                            <a:srgbClr val="0B5394"/>
                          </a:solidFill>
                          <a:latin typeface="Montserrat"/>
                          <a:ea typeface="Montserrat"/>
                          <a:cs typeface="Montserrat"/>
                          <a:sym typeface="Montserrat"/>
                        </a:rPr>
                        <a:t>a</a:t>
                      </a:r>
                      <a:r>
                        <a:rPr lang="en-US" sz="1100" b="0" i="0" u="none" strike="noStrike" cap="none">
                          <a:solidFill>
                            <a:srgbClr val="0B5394"/>
                          </a:solidFill>
                          <a:latin typeface="Montserrat"/>
                          <a:ea typeface="Montserrat"/>
                          <a:cs typeface="Montserrat"/>
                          <a:sym typeface="Montserrat"/>
                        </a:rPr>
                        <a:t> suite of contracts that combines the scope of </a:t>
                      </a:r>
                      <a:r>
                        <a:rPr lang="en-US" sz="1100" b="1" i="0" u="none" strike="noStrike" cap="none">
                          <a:solidFill>
                            <a:srgbClr val="0B5394"/>
                          </a:solidFill>
                          <a:latin typeface="Montserrat"/>
                          <a:ea typeface="Montserrat"/>
                          <a:cs typeface="Montserrat"/>
                          <a:sym typeface="Montserrat"/>
                        </a:rPr>
                        <a:t>OASIS</a:t>
                      </a:r>
                      <a:r>
                        <a:rPr lang="en-US" sz="1100" b="0" i="0" u="none" strike="noStrike" cap="none">
                          <a:solidFill>
                            <a:srgbClr val="0B5394"/>
                          </a:solidFill>
                          <a:latin typeface="Montserrat"/>
                          <a:ea typeface="Montserrat"/>
                          <a:cs typeface="Montserrat"/>
                          <a:sym typeface="Montserrat"/>
                        </a:rPr>
                        <a:t>, Building, Maintenance &amp; Operations (BMO) and Human Capital &amp; Training Solutions (HCaTS) under one program</a:t>
                      </a:r>
                      <a:endParaRPr>
                        <a:solidFill>
                          <a:srgbClr val="0B5394"/>
                        </a:solidFill>
                      </a:endParaRPr>
                    </a:p>
                    <a:p>
                      <a:pPr marL="0" marR="0" lvl="0" indent="0" algn="l" rtl="0">
                        <a:lnSpc>
                          <a:spcPct val="100000"/>
                        </a:lnSpc>
                        <a:spcBef>
                          <a:spcPts val="0"/>
                        </a:spcBef>
                        <a:spcAft>
                          <a:spcPts val="0"/>
                        </a:spcAft>
                        <a:buNone/>
                      </a:pPr>
                      <a:endParaRPr sz="1100" b="0" i="0" u="none" strike="noStrike" cap="none">
                        <a:solidFill>
                          <a:srgbClr val="0B5394"/>
                        </a:solidFill>
                        <a:latin typeface="Montserrat"/>
                        <a:ea typeface="Montserrat"/>
                        <a:cs typeface="Montserrat"/>
                        <a:sym typeface="Montserrat"/>
                      </a:endParaRPr>
                    </a:p>
                    <a:p>
                      <a:pPr marL="285750" marR="0" lvl="2" indent="-285750" algn="l" rtl="0">
                        <a:lnSpc>
                          <a:spcPct val="100000"/>
                        </a:lnSpc>
                        <a:spcBef>
                          <a:spcPts val="0"/>
                        </a:spcBef>
                        <a:spcAft>
                          <a:spcPts val="0"/>
                        </a:spcAft>
                        <a:buClr>
                          <a:srgbClr val="0B5394"/>
                        </a:buClr>
                        <a:buSzPts val="1100"/>
                        <a:buFont typeface="Courier New"/>
                        <a:buChar char="o"/>
                      </a:pPr>
                      <a:r>
                        <a:rPr lang="en-US" sz="1100" b="0" i="0" u="none" strike="noStrike" cap="none">
                          <a:solidFill>
                            <a:srgbClr val="0B5394"/>
                          </a:solidFill>
                          <a:latin typeface="Montserrat"/>
                          <a:ea typeface="Montserrat"/>
                          <a:cs typeface="Montserrat"/>
                          <a:sym typeface="Montserrat"/>
                        </a:rPr>
                        <a:t>Designed to support federal agencies’ procurement requirements for services-based solutions</a:t>
                      </a:r>
                      <a:endParaRPr>
                        <a:solidFill>
                          <a:srgbClr val="0B5394"/>
                        </a:solidFill>
                      </a:endParaRPr>
                    </a:p>
                    <a:p>
                      <a:pPr marL="285750" marR="0" lvl="2" indent="-215900" algn="l" rtl="0">
                        <a:lnSpc>
                          <a:spcPct val="100000"/>
                        </a:lnSpc>
                        <a:spcBef>
                          <a:spcPts val="0"/>
                        </a:spcBef>
                        <a:spcAft>
                          <a:spcPts val="0"/>
                        </a:spcAft>
                        <a:buClr>
                          <a:srgbClr val="000000"/>
                        </a:buClr>
                        <a:buSzPts val="1100"/>
                        <a:buFont typeface="Courier New"/>
                        <a:buNone/>
                      </a:pPr>
                      <a:endParaRPr sz="1100" b="0" i="0" u="none" strike="noStrike" cap="none">
                        <a:solidFill>
                          <a:srgbClr val="0B5394"/>
                        </a:solidFill>
                        <a:latin typeface="Montserrat"/>
                        <a:ea typeface="Montserrat"/>
                        <a:cs typeface="Montserrat"/>
                        <a:sym typeface="Montserrat"/>
                      </a:endParaRPr>
                    </a:p>
                    <a:p>
                      <a:pPr marL="285750" marR="0" lvl="2" indent="-285750" algn="l" rtl="0">
                        <a:lnSpc>
                          <a:spcPct val="100000"/>
                        </a:lnSpc>
                        <a:spcBef>
                          <a:spcPts val="0"/>
                        </a:spcBef>
                        <a:spcAft>
                          <a:spcPts val="0"/>
                        </a:spcAft>
                        <a:buClr>
                          <a:srgbClr val="0B5394"/>
                        </a:buClr>
                        <a:buSzPts val="1100"/>
                        <a:buFont typeface="Courier New"/>
                        <a:buChar char="o"/>
                      </a:pPr>
                      <a:r>
                        <a:rPr lang="en-US" sz="1100" b="0" i="0" u="none" strike="noStrike" cap="none">
                          <a:solidFill>
                            <a:srgbClr val="0B5394"/>
                          </a:solidFill>
                          <a:latin typeface="Montserrat"/>
                          <a:ea typeface="Montserrat"/>
                          <a:cs typeface="Montserrat"/>
                          <a:sym typeface="Montserrat"/>
                        </a:rPr>
                        <a:t>Access to highly qualified contractors</a:t>
                      </a:r>
                      <a:r>
                        <a:rPr lang="en-US" sz="1100" b="1" i="0" u="none" strike="noStrike" cap="none">
                          <a:solidFill>
                            <a:srgbClr val="0B5394"/>
                          </a:solidFill>
                          <a:latin typeface="Montserrat"/>
                          <a:ea typeface="Montserrat"/>
                          <a:cs typeface="Montserrat"/>
                          <a:sym typeface="Montserrat"/>
                        </a:rPr>
                        <a:t> </a:t>
                      </a:r>
                      <a:r>
                        <a:rPr lang="en-US" sz="1100" b="0" i="0" u="none" strike="noStrike" cap="none">
                          <a:solidFill>
                            <a:srgbClr val="0B5394"/>
                          </a:solidFill>
                          <a:latin typeface="Montserrat"/>
                          <a:ea typeface="Montserrat"/>
                          <a:cs typeface="Montserrat"/>
                          <a:sym typeface="Montserrat"/>
                        </a:rPr>
                        <a:t>of all sizes from multiple industries </a:t>
                      </a:r>
                      <a:endParaRPr>
                        <a:solidFill>
                          <a:srgbClr val="0B5394"/>
                        </a:solidFill>
                      </a:endParaRPr>
                    </a:p>
                    <a:p>
                      <a:pPr marL="0" marR="0" lvl="0" indent="0" algn="l" rtl="0">
                        <a:lnSpc>
                          <a:spcPct val="100000"/>
                        </a:lnSpc>
                        <a:spcBef>
                          <a:spcPts val="0"/>
                        </a:spcBef>
                        <a:spcAft>
                          <a:spcPts val="0"/>
                        </a:spcAft>
                        <a:buNone/>
                      </a:pPr>
                      <a:endParaRPr sz="1300" b="1" u="none" strike="noStrike" cap="none">
                        <a:solidFill>
                          <a:srgbClr val="0B5394"/>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US" sz="1100" b="1" u="none" strike="noStrike" cap="none">
                          <a:solidFill>
                            <a:srgbClr val="0B5394"/>
                          </a:solidFill>
                          <a:latin typeface="Montserrat"/>
                          <a:ea typeface="Montserrat"/>
                          <a:cs typeface="Montserrat"/>
                          <a:sym typeface="Montserrat"/>
                        </a:rPr>
                        <a:t> </a:t>
                      </a:r>
                      <a:endParaRPr>
                        <a:solidFill>
                          <a:srgbClr val="0B5394"/>
                        </a:solidFill>
                      </a:endParaRPr>
                    </a:p>
                    <a:p>
                      <a:pPr marL="0" marR="0" lvl="0" indent="0" algn="l" rtl="0">
                        <a:lnSpc>
                          <a:spcPct val="100000"/>
                        </a:lnSpc>
                        <a:spcBef>
                          <a:spcPts val="0"/>
                        </a:spcBef>
                        <a:spcAft>
                          <a:spcPts val="0"/>
                        </a:spcAft>
                        <a:buClr>
                          <a:srgbClr val="000000"/>
                        </a:buClr>
                        <a:buSzPts val="1100"/>
                        <a:buFont typeface="Arial"/>
                        <a:buNone/>
                      </a:pPr>
                      <a:r>
                        <a:rPr lang="en-US" sz="1100" b="1" u="none" strike="noStrike" cap="none">
                          <a:solidFill>
                            <a:srgbClr val="0B5394"/>
                          </a:solidFill>
                          <a:latin typeface="Montserrat"/>
                          <a:ea typeface="Montserrat"/>
                          <a:cs typeface="Montserrat"/>
                          <a:sym typeface="Montserrat"/>
                        </a:rPr>
                        <a:t>OASIS+ Questions: </a:t>
                      </a:r>
                      <a:r>
                        <a:rPr lang="en-US" sz="1100" b="0" i="0" u="none" strike="noStrike" cap="none">
                          <a:solidFill>
                            <a:srgbClr val="0B5394"/>
                          </a:solidFill>
                          <a:latin typeface="Montserrat"/>
                          <a:ea typeface="Montserrat"/>
                          <a:cs typeface="Montserrat"/>
                          <a:sym typeface="Montserrat"/>
                        </a:rPr>
                        <a:t> </a:t>
                      </a:r>
                      <a:r>
                        <a:rPr lang="en-US" sz="1100" b="0" i="0" u="sng" strike="noStrike" cap="none">
                          <a:solidFill>
                            <a:srgbClr val="0B5394"/>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PSHC-dev@gsa.gov</a:t>
                      </a:r>
                      <a:r>
                        <a:rPr lang="en-US" sz="1100" b="1" u="none" strike="noStrike" cap="none">
                          <a:solidFill>
                            <a:srgbClr val="0B5394"/>
                          </a:solidFill>
                          <a:latin typeface="Montserrat"/>
                          <a:ea typeface="Montserrat"/>
                          <a:cs typeface="Montserrat"/>
                          <a:sym typeface="Montserrat"/>
                        </a:rPr>
                        <a:t>                  </a:t>
                      </a:r>
                      <a:endParaRPr>
                        <a:solidFill>
                          <a:srgbClr val="0B5394"/>
                        </a:solidFill>
                      </a:endParaRPr>
                    </a:p>
                    <a:p>
                      <a:pPr marL="0" marR="0" lvl="0" indent="0" algn="l" rtl="0">
                        <a:lnSpc>
                          <a:spcPct val="100000"/>
                        </a:lnSpc>
                        <a:spcBef>
                          <a:spcPts val="0"/>
                        </a:spcBef>
                        <a:spcAft>
                          <a:spcPts val="0"/>
                        </a:spcAft>
                        <a:buClr>
                          <a:srgbClr val="000000"/>
                        </a:buClr>
                        <a:buSzPts val="1100"/>
                        <a:buFont typeface="Arial"/>
                        <a:buNone/>
                      </a:pPr>
                      <a:endParaRPr sz="1100" b="1" u="none" strike="noStrike" cap="none">
                        <a:solidFill>
                          <a:srgbClr val="0B5394"/>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US" sz="1100" b="1" u="none" strike="noStrike" cap="none">
                          <a:solidFill>
                            <a:srgbClr val="0B5394"/>
                          </a:solidFill>
                          <a:latin typeface="Montserrat"/>
                          <a:ea typeface="Montserrat"/>
                          <a:cs typeface="Montserrat"/>
                          <a:sym typeface="Montserrat"/>
                        </a:rPr>
                        <a:t>Visit: OASIS+ Interact Community</a:t>
                      </a:r>
                      <a:endParaRPr>
                        <a:solidFill>
                          <a:srgbClr val="0B5394"/>
                        </a:solidFill>
                      </a:endParaRPr>
                    </a:p>
                    <a:p>
                      <a:pPr marL="0" marR="0" lvl="0" indent="0" algn="l" rtl="0">
                        <a:lnSpc>
                          <a:spcPct val="100000"/>
                        </a:lnSpc>
                        <a:spcBef>
                          <a:spcPts val="0"/>
                        </a:spcBef>
                        <a:spcAft>
                          <a:spcPts val="0"/>
                        </a:spcAft>
                        <a:buClr>
                          <a:srgbClr val="000000"/>
                        </a:buClr>
                        <a:buSzPts val="1100"/>
                        <a:buFont typeface="Arial"/>
                        <a:buNone/>
                      </a:pPr>
                      <a:r>
                        <a:rPr lang="en-US" sz="1100" b="0" u="sng" strike="noStrike" cap="none">
                          <a:solidFill>
                            <a:srgbClr val="0B5394"/>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https://buy.gsa.gov/interact/community/196/activity-feed</a:t>
                      </a:r>
                      <a:endParaRPr sz="1300" b="0" u="none" strike="noStrike" cap="none">
                        <a:solidFill>
                          <a:srgbClr val="0B5394"/>
                        </a:solidFill>
                        <a:latin typeface="Montserrat"/>
                        <a:ea typeface="Montserrat"/>
                        <a:cs typeface="Montserrat"/>
                        <a:sym typeface="Montserrat"/>
                      </a:endParaRPr>
                    </a:p>
                  </a:txBody>
                  <a:tcPr marL="68575" marR="68575" marT="31175" marB="31175">
                    <a:solidFill>
                      <a:srgbClr val="F2F2F2"/>
                    </a:solidFill>
                  </a:tcPr>
                </a:tc>
                <a:extLst>
                  <a:ext uri="{0D108BD9-81ED-4DB2-BD59-A6C34878D82A}">
                    <a16:rowId xmlns:a16="http://schemas.microsoft.com/office/drawing/2014/main" val="10001"/>
                  </a:ext>
                </a:extLst>
              </a:tr>
              <a:tr h="290950">
                <a:tc gridSpan="2">
                  <a:txBody>
                    <a:bodyPr/>
                    <a:lstStyle/>
                    <a:p>
                      <a:pPr marL="0" marR="0" lvl="0" indent="0" algn="ctr" rtl="0">
                        <a:lnSpc>
                          <a:spcPct val="100000"/>
                        </a:lnSpc>
                        <a:spcBef>
                          <a:spcPts val="0"/>
                        </a:spcBef>
                        <a:spcAft>
                          <a:spcPts val="0"/>
                        </a:spcAft>
                        <a:buClr>
                          <a:srgbClr val="000000"/>
                        </a:buClr>
                        <a:buSzPts val="1500"/>
                        <a:buFont typeface="Arial"/>
                        <a:buNone/>
                      </a:pPr>
                      <a:endParaRPr sz="1500" b="1" u="none" strike="noStrike" cap="none">
                        <a:solidFill>
                          <a:schemeClr val="dk1"/>
                        </a:solidFill>
                        <a:latin typeface="Arial"/>
                        <a:ea typeface="Arial"/>
                        <a:cs typeface="Arial"/>
                        <a:sym typeface="Arial"/>
                      </a:endParaRPr>
                    </a:p>
                  </a:txBody>
                  <a:tcPr marL="68575" marR="68575" marT="31175" marB="31175"/>
                </a:tc>
                <a:tc h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2"/>
          <p:cNvSpPr txBox="1">
            <a:spLocks noGrp="1"/>
          </p:cNvSpPr>
          <p:nvPr>
            <p:ph type="title" idx="4294967295"/>
          </p:nvPr>
        </p:nvSpPr>
        <p:spPr>
          <a:xfrm>
            <a:off x="1257300" y="82537"/>
            <a:ext cx="8329800" cy="2871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kumimoji="0" lang="en-US" sz="1800" b="1" i="0" u="none" strike="noStrike" kern="0" cap="none" spc="0" normalizeH="0" baseline="0" noProof="0" dirty="0">
                <a:ln>
                  <a:noFill/>
                </a:ln>
                <a:solidFill>
                  <a:srgbClr val="0B5394"/>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rgbClr val="0B5394"/>
              </a:solidFill>
              <a:effectLst/>
              <a:uLnTx/>
              <a:uFillTx/>
              <a:latin typeface="Arial"/>
              <a:ea typeface="Arial"/>
              <a:cs typeface="Arial"/>
              <a:sym typeface="Arial"/>
            </a:endParaRPr>
          </a:p>
        </p:txBody>
      </p:sp>
      <p:graphicFrame>
        <p:nvGraphicFramePr>
          <p:cNvPr id="255" name="Google Shape;255;p32"/>
          <p:cNvGraphicFramePr/>
          <p:nvPr/>
        </p:nvGraphicFramePr>
        <p:xfrm>
          <a:off x="146878" y="841614"/>
          <a:ext cx="8811500" cy="3612670"/>
        </p:xfrm>
        <a:graphic>
          <a:graphicData uri="http://schemas.openxmlformats.org/drawingml/2006/table">
            <a:tbl>
              <a:tblPr firstRow="1" bandRow="1">
                <a:noFill/>
                <a:tableStyleId>{859A0B9F-5730-44CD-B9A8-907105EEDF08}</a:tableStyleId>
              </a:tblPr>
              <a:tblGrid>
                <a:gridCol w="3871250">
                  <a:extLst>
                    <a:ext uri="{9D8B030D-6E8A-4147-A177-3AD203B41FA5}">
                      <a16:colId xmlns:a16="http://schemas.microsoft.com/office/drawing/2014/main" val="20000"/>
                    </a:ext>
                  </a:extLst>
                </a:gridCol>
                <a:gridCol w="4940250">
                  <a:extLst>
                    <a:ext uri="{9D8B030D-6E8A-4147-A177-3AD203B41FA5}">
                      <a16:colId xmlns:a16="http://schemas.microsoft.com/office/drawing/2014/main" val="20001"/>
                    </a:ext>
                  </a:extLst>
                </a:gridCol>
              </a:tblGrid>
              <a:tr h="640075">
                <a:tc>
                  <a:txBody>
                    <a:bodyPr/>
                    <a:lstStyle/>
                    <a:p>
                      <a:pPr marL="0" marR="0" lvl="0" indent="0" algn="l" rtl="0">
                        <a:lnSpc>
                          <a:spcPct val="100000"/>
                        </a:lnSpc>
                        <a:spcBef>
                          <a:spcPts val="0"/>
                        </a:spcBef>
                        <a:spcAft>
                          <a:spcPts val="0"/>
                        </a:spcAft>
                        <a:buClr>
                          <a:srgbClr val="000000"/>
                        </a:buClr>
                        <a:buSzPts val="1200"/>
                        <a:buFont typeface="Arial"/>
                        <a:buNone/>
                      </a:pPr>
                      <a:endParaRPr sz="12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2060"/>
                        </a:buClr>
                        <a:buSzPts val="1200"/>
                        <a:buFont typeface="Arial"/>
                        <a:buNone/>
                      </a:pPr>
                      <a:r>
                        <a:rPr lang="en-US" sz="1200" b="1" u="none" strike="noStrike" cap="none">
                          <a:solidFill>
                            <a:srgbClr val="0B5394"/>
                          </a:solidFill>
                          <a:latin typeface="Arial"/>
                          <a:ea typeface="Arial"/>
                          <a:cs typeface="Arial"/>
                          <a:sym typeface="Arial"/>
                        </a:rPr>
                        <a:t>Overview of GSA Multiple Awards Schedules (MAS)</a:t>
                      </a:r>
                      <a:endParaRPr>
                        <a:solidFill>
                          <a:srgbClr val="0B5394"/>
                        </a:solidFill>
                      </a:endParaRPr>
                    </a:p>
                    <a:p>
                      <a:pPr marL="0" marR="0" lvl="0" indent="0" algn="l" rtl="0">
                        <a:lnSpc>
                          <a:spcPct val="100000"/>
                        </a:lnSpc>
                        <a:spcBef>
                          <a:spcPts val="0"/>
                        </a:spcBef>
                        <a:spcAft>
                          <a:spcPts val="0"/>
                        </a:spcAft>
                        <a:buNone/>
                      </a:pPr>
                      <a:endParaRPr sz="1200" b="1" u="none" strike="noStrike" cap="none">
                        <a:solidFill>
                          <a:srgbClr val="0B5394"/>
                        </a:solidFill>
                        <a:latin typeface="Arial"/>
                        <a:ea typeface="Arial"/>
                        <a:cs typeface="Arial"/>
                        <a:sym typeface="Arial"/>
                      </a:endParaRPr>
                    </a:p>
                  </a:txBody>
                  <a:tcPr marL="68575" marR="68575" marT="34300" marB="34300">
                    <a:solidFill>
                      <a:srgbClr val="F6FBFB"/>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70C0"/>
                        </a:buClr>
                        <a:buSzPts val="1400"/>
                        <a:buFont typeface="Arial"/>
                        <a:buNone/>
                      </a:pPr>
                      <a:r>
                        <a:rPr lang="en-US" sz="1400" b="1" u="sng" strike="noStrike" cap="none">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www.gsa.gov/masroadmap</a:t>
                      </a:r>
                      <a:endParaRPr sz="12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200" b="0" u="none" strike="noStrike" cap="none">
                        <a:solidFill>
                          <a:srgbClr val="0B5394"/>
                        </a:solidFill>
                        <a:latin typeface="Arial"/>
                        <a:ea typeface="Arial"/>
                        <a:cs typeface="Arial"/>
                        <a:sym typeface="Arial"/>
                      </a:endParaRPr>
                    </a:p>
                  </a:txBody>
                  <a:tcPr marL="68575" marR="68575" marT="34300" marB="34300">
                    <a:solidFill>
                      <a:srgbClr val="F6FBFB"/>
                    </a:solidFill>
                  </a:tcPr>
                </a:tc>
                <a:extLst>
                  <a:ext uri="{0D108BD9-81ED-4DB2-BD59-A6C34878D82A}">
                    <a16:rowId xmlns:a16="http://schemas.microsoft.com/office/drawing/2014/main" val="10000"/>
                  </a:ext>
                </a:extLst>
              </a:tr>
              <a:tr h="2095925">
                <a:tc>
                  <a:txBody>
                    <a:bodyPr/>
                    <a:lstStyle/>
                    <a:p>
                      <a:pPr marL="0" marR="0" lvl="0" indent="0" algn="l" rtl="0">
                        <a:lnSpc>
                          <a:spcPct val="100000"/>
                        </a:lnSpc>
                        <a:spcBef>
                          <a:spcPts val="0"/>
                        </a:spcBef>
                        <a:spcAft>
                          <a:spcPts val="0"/>
                        </a:spcAft>
                        <a:buNone/>
                      </a:pPr>
                      <a:r>
                        <a:rPr lang="en-US" sz="1200" b="1" u="none" strike="noStrike" cap="none">
                          <a:solidFill>
                            <a:srgbClr val="0B5394"/>
                          </a:solidFill>
                          <a:latin typeface="Arial"/>
                          <a:ea typeface="Arial"/>
                          <a:cs typeface="Arial"/>
                          <a:sym typeface="Arial"/>
                        </a:rPr>
                        <a:t>GSA MAS Solicitation</a:t>
                      </a:r>
                      <a:endParaRPr sz="1200" b="1" u="none" strike="noStrike" cap="none">
                        <a:solidFill>
                          <a:srgbClr val="0B5394"/>
                        </a:solidFill>
                        <a:latin typeface="Arial"/>
                        <a:ea typeface="Arial"/>
                        <a:cs typeface="Arial"/>
                        <a:sym typeface="Arial"/>
                      </a:endParaRPr>
                    </a:p>
                  </a:txBody>
                  <a:tcPr marL="68575" marR="68575" marT="34300" marB="34300">
                    <a:solidFill>
                      <a:srgbClr val="F2F2F2"/>
                    </a:solidFill>
                  </a:tcPr>
                </a:tc>
                <a:tc>
                  <a:txBody>
                    <a:bodyPr/>
                    <a:lstStyle/>
                    <a:p>
                      <a:pPr marL="0" marR="0" lvl="0" indent="0" algn="l" rtl="0">
                        <a:lnSpc>
                          <a:spcPct val="100000"/>
                        </a:lnSpc>
                        <a:spcBef>
                          <a:spcPts val="0"/>
                        </a:spcBef>
                        <a:spcAft>
                          <a:spcPts val="0"/>
                        </a:spcAft>
                        <a:buNone/>
                      </a:pPr>
                      <a:r>
                        <a:rPr lang="en-US" sz="1200" u="none" strike="noStrike" cap="none">
                          <a:solidFill>
                            <a:srgbClr val="0B5394"/>
                          </a:solidFill>
                          <a:latin typeface="Arial"/>
                          <a:ea typeface="Arial"/>
                          <a:cs typeface="Arial"/>
                          <a:sym typeface="Arial"/>
                        </a:rPr>
                        <a:t>To download the GSA MAS Solicitation, please follow the instructions below:</a:t>
                      </a:r>
                      <a:endParaRPr>
                        <a:solidFill>
                          <a:srgbClr val="0B5394"/>
                        </a:solidFill>
                      </a:endParaRPr>
                    </a:p>
                    <a:p>
                      <a:pPr marL="0" marR="0" lvl="0" indent="0" algn="l" rtl="0">
                        <a:lnSpc>
                          <a:spcPct val="100000"/>
                        </a:lnSpc>
                        <a:spcBef>
                          <a:spcPts val="0"/>
                        </a:spcBef>
                        <a:spcAft>
                          <a:spcPts val="0"/>
                        </a:spcAft>
                        <a:buNone/>
                      </a:pPr>
                      <a:r>
                        <a:rPr lang="en-US" sz="1200" u="sng" strike="noStrike" cap="none">
                          <a:solidFill>
                            <a:srgbClr val="0B5394"/>
                          </a:solidFill>
                          <a:latin typeface="Arial"/>
                          <a:ea typeface="Arial"/>
                          <a:cs typeface="Arial"/>
                          <a:sym typeface="Arial"/>
                          <a:hlinkClick r:id="rId4">
                            <a:extLst>
                              <a:ext uri="{A12FA001-AC4F-418D-AE19-62706E023703}">
                                <ahyp:hlinkClr xmlns:ahyp="http://schemas.microsoft.com/office/drawing/2018/hyperlinkcolor" val="tx"/>
                              </a:ext>
                            </a:extLst>
                          </a:hlinkClick>
                        </a:rPr>
                        <a:t>1. www.gsaelibrary.gsa.gov</a:t>
                      </a:r>
                      <a:endParaRPr sz="120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r>
                        <a:rPr lang="en-US" sz="1200" u="none" strike="noStrike" cap="none">
                          <a:solidFill>
                            <a:srgbClr val="0B5394"/>
                          </a:solidFill>
                          <a:latin typeface="Arial"/>
                          <a:ea typeface="Arial"/>
                          <a:cs typeface="Arial"/>
                          <a:sym typeface="Arial"/>
                        </a:rPr>
                        <a:t>2. type "MAS" into the search bar</a:t>
                      </a:r>
                      <a:endParaRPr>
                        <a:solidFill>
                          <a:srgbClr val="0B5394"/>
                        </a:solidFill>
                      </a:endParaRPr>
                    </a:p>
                    <a:p>
                      <a:pPr marL="0" marR="0" lvl="0" indent="0" algn="l" rtl="0">
                        <a:lnSpc>
                          <a:spcPct val="100000"/>
                        </a:lnSpc>
                        <a:spcBef>
                          <a:spcPts val="0"/>
                        </a:spcBef>
                        <a:spcAft>
                          <a:spcPts val="0"/>
                        </a:spcAft>
                        <a:buNone/>
                      </a:pPr>
                      <a:r>
                        <a:rPr lang="en-US" sz="1200" u="none" strike="noStrike" cap="none">
                          <a:solidFill>
                            <a:srgbClr val="0B5394"/>
                          </a:solidFill>
                          <a:latin typeface="Arial"/>
                          <a:ea typeface="Arial"/>
                          <a:cs typeface="Arial"/>
                          <a:sym typeface="Arial"/>
                        </a:rPr>
                        <a:t>3. Click "MAS" </a:t>
                      </a:r>
                      <a:endParaRPr>
                        <a:solidFill>
                          <a:srgbClr val="0B5394"/>
                        </a:solidFill>
                      </a:endParaRPr>
                    </a:p>
                    <a:p>
                      <a:pPr marL="0" marR="0" lvl="0" indent="0" algn="l" rtl="0">
                        <a:lnSpc>
                          <a:spcPct val="100000"/>
                        </a:lnSpc>
                        <a:spcBef>
                          <a:spcPts val="0"/>
                        </a:spcBef>
                        <a:spcAft>
                          <a:spcPts val="0"/>
                        </a:spcAft>
                        <a:buNone/>
                      </a:pPr>
                      <a:r>
                        <a:rPr lang="en-US" sz="1200" u="none" strike="noStrike" cap="none">
                          <a:solidFill>
                            <a:srgbClr val="0B5394"/>
                          </a:solidFill>
                          <a:latin typeface="Arial"/>
                          <a:ea typeface="Arial"/>
                          <a:cs typeface="Arial"/>
                          <a:sym typeface="Arial"/>
                        </a:rPr>
                        <a:t>4. Click on  "Contractors click here to view the current solicitation on sam.gov" box</a:t>
                      </a:r>
                      <a:endParaRPr>
                        <a:solidFill>
                          <a:srgbClr val="0B5394"/>
                        </a:solidFill>
                      </a:endParaRPr>
                    </a:p>
                    <a:p>
                      <a:pPr marL="0" marR="0" lvl="0" indent="0" algn="l" rtl="0">
                        <a:lnSpc>
                          <a:spcPct val="100000"/>
                        </a:lnSpc>
                        <a:spcBef>
                          <a:spcPts val="0"/>
                        </a:spcBef>
                        <a:spcAft>
                          <a:spcPts val="0"/>
                        </a:spcAft>
                        <a:buNone/>
                      </a:pPr>
                      <a:r>
                        <a:rPr lang="en-US" sz="1200" u="none" strike="noStrike" cap="none">
                          <a:solidFill>
                            <a:srgbClr val="0B5394"/>
                          </a:solidFill>
                          <a:latin typeface="Arial"/>
                          <a:ea typeface="Arial"/>
                          <a:cs typeface="Arial"/>
                          <a:sym typeface="Arial"/>
                        </a:rPr>
                        <a:t>5. Click on SOLICITATION DOCUMENT…</a:t>
                      </a:r>
                      <a:endParaRPr>
                        <a:solidFill>
                          <a:srgbClr val="0B5394"/>
                        </a:solidFill>
                      </a:endParaRPr>
                    </a:p>
                    <a:p>
                      <a:pPr marL="0" marR="0" lvl="0" indent="0" algn="l" rtl="0">
                        <a:lnSpc>
                          <a:spcPct val="100000"/>
                        </a:lnSpc>
                        <a:spcBef>
                          <a:spcPts val="0"/>
                        </a:spcBef>
                        <a:spcAft>
                          <a:spcPts val="0"/>
                        </a:spcAft>
                        <a:buNone/>
                      </a:pPr>
                      <a:r>
                        <a:rPr lang="en-US" sz="1200" u="none" strike="noStrike" cap="none">
                          <a:solidFill>
                            <a:srgbClr val="0B5394"/>
                          </a:solidFill>
                          <a:latin typeface="Arial"/>
                          <a:ea typeface="Arial"/>
                          <a:cs typeface="Arial"/>
                          <a:sym typeface="Arial"/>
                        </a:rPr>
                        <a:t>6. You will find the instructions in Section I. Offer Preparation Instructions and Evaluation Criteria .  </a:t>
                      </a:r>
                      <a:endParaRPr>
                        <a:solidFill>
                          <a:srgbClr val="0B5394"/>
                        </a:solidFill>
                      </a:endParaRPr>
                    </a:p>
                    <a:p>
                      <a:pPr marL="0" marR="0" lvl="0" indent="0" algn="l" rtl="0">
                        <a:lnSpc>
                          <a:spcPct val="100000"/>
                        </a:lnSpc>
                        <a:spcBef>
                          <a:spcPts val="0"/>
                        </a:spcBef>
                        <a:spcAft>
                          <a:spcPts val="0"/>
                        </a:spcAft>
                        <a:buNone/>
                      </a:pPr>
                      <a:endParaRPr sz="1200" u="none" strike="noStrike" cap="none">
                        <a:solidFill>
                          <a:srgbClr val="0B5394"/>
                        </a:solidFill>
                        <a:latin typeface="Arial"/>
                        <a:ea typeface="Arial"/>
                        <a:cs typeface="Arial"/>
                        <a:sym typeface="Arial"/>
                      </a:endParaRPr>
                    </a:p>
                  </a:txBody>
                  <a:tcPr marL="68575" marR="68575" marT="34300" marB="34300">
                    <a:solidFill>
                      <a:srgbClr val="F2F2F2"/>
                    </a:solidFill>
                  </a:tcPr>
                </a:tc>
                <a:extLst>
                  <a:ext uri="{0D108BD9-81ED-4DB2-BD59-A6C34878D82A}">
                    <a16:rowId xmlns:a16="http://schemas.microsoft.com/office/drawing/2014/main" val="10001"/>
                  </a:ext>
                </a:extLst>
              </a:tr>
              <a:tr h="716625">
                <a:tc>
                  <a:txBody>
                    <a:bodyPr/>
                    <a:lstStyle/>
                    <a:p>
                      <a:pPr marL="0" marR="0" lvl="0" indent="0" algn="l" rtl="0">
                        <a:lnSpc>
                          <a:spcPct val="100000"/>
                        </a:lnSpc>
                        <a:spcBef>
                          <a:spcPts val="0"/>
                        </a:spcBef>
                        <a:spcAft>
                          <a:spcPts val="0"/>
                        </a:spcAft>
                        <a:buClr>
                          <a:srgbClr val="000000"/>
                        </a:buClr>
                        <a:buSzPts val="1200"/>
                        <a:buFont typeface="Arial"/>
                        <a:buNone/>
                      </a:pPr>
                      <a:endParaRPr sz="12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2060"/>
                        </a:buClr>
                        <a:buSzPts val="1200"/>
                        <a:buFont typeface="Arial"/>
                        <a:buNone/>
                      </a:pPr>
                      <a:r>
                        <a:rPr lang="en-US" sz="1200" b="1" u="none" strike="noStrike" cap="none">
                          <a:solidFill>
                            <a:srgbClr val="0B5394"/>
                          </a:solidFill>
                          <a:latin typeface="Arial"/>
                          <a:ea typeface="Arial"/>
                          <a:cs typeface="Arial"/>
                          <a:sym typeface="Arial"/>
                        </a:rPr>
                        <a:t>GSA Interact - MAS updates and information</a:t>
                      </a:r>
                      <a:endParaRPr sz="12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200" b="1" u="none" strike="noStrike" cap="none">
                        <a:solidFill>
                          <a:srgbClr val="0B5394"/>
                        </a:solidFill>
                        <a:latin typeface="Arial"/>
                        <a:ea typeface="Arial"/>
                        <a:cs typeface="Arial"/>
                        <a:sym typeface="Arial"/>
                      </a:endParaRPr>
                    </a:p>
                  </a:txBody>
                  <a:tcPr marL="68575" marR="68575" marT="34300" marB="34300">
                    <a:solidFill>
                      <a:schemeClr val="accent3"/>
                    </a:solidFill>
                  </a:tcPr>
                </a:tc>
                <a:tc>
                  <a:txBody>
                    <a:bodyPr/>
                    <a:lstStyle/>
                    <a:p>
                      <a:pPr marL="0" marR="0" lvl="0" indent="0" algn="l" rtl="0">
                        <a:lnSpc>
                          <a:spcPct val="100000"/>
                        </a:lnSpc>
                        <a:spcBef>
                          <a:spcPts val="0"/>
                        </a:spcBef>
                        <a:spcAft>
                          <a:spcPts val="0"/>
                        </a:spcAft>
                        <a:buNone/>
                      </a:pPr>
                      <a:endParaRPr sz="1200" u="sng"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r>
                        <a:rPr lang="en-US" sz="1400" b="1" u="sng" strike="noStrike" cap="none">
                          <a:solidFill>
                            <a:srgbClr val="0B5394"/>
                          </a:solidFill>
                          <a:latin typeface="Arial"/>
                          <a:ea typeface="Arial"/>
                          <a:cs typeface="Arial"/>
                          <a:sym typeface="Arial"/>
                          <a:hlinkClick r:id="rId5">
                            <a:extLst>
                              <a:ext uri="{A12FA001-AC4F-418D-AE19-62706E023703}">
                                <ahyp:hlinkClr xmlns:ahyp="http://schemas.microsoft.com/office/drawing/2018/hyperlinkcolor" val="tx"/>
                              </a:ext>
                            </a:extLst>
                          </a:hlinkClick>
                        </a:rPr>
                        <a:t>https://interact.gsa.gov/groups/multiple-award-schedules</a:t>
                      </a:r>
                      <a:endParaRPr sz="1400" b="1" u="none" strike="noStrike" cap="none">
                        <a:solidFill>
                          <a:srgbClr val="0B5394"/>
                        </a:solidFill>
                        <a:latin typeface="Arial"/>
                        <a:ea typeface="Arial"/>
                        <a:cs typeface="Arial"/>
                        <a:sym typeface="Arial"/>
                      </a:endParaRPr>
                    </a:p>
                  </a:txBody>
                  <a:tcPr marL="68575" marR="68575" marT="34300" marB="34300">
                    <a:solidFill>
                      <a:schemeClr val="accent3"/>
                    </a:solidFill>
                  </a:tcPr>
                </a:tc>
                <a:extLst>
                  <a:ext uri="{0D108BD9-81ED-4DB2-BD59-A6C34878D82A}">
                    <a16:rowId xmlns:a16="http://schemas.microsoft.com/office/drawing/2014/main" val="10002"/>
                  </a:ext>
                </a:extLst>
              </a:tr>
            </a:tbl>
          </a:graphicData>
        </a:graphic>
      </p:graphicFrame>
      <p:sp>
        <p:nvSpPr>
          <p:cNvPr id="256" name="Google Shape;256;p32"/>
          <p:cNvSpPr txBox="1"/>
          <p:nvPr/>
        </p:nvSpPr>
        <p:spPr>
          <a:xfrm>
            <a:off x="2285424" y="487926"/>
            <a:ext cx="4573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2060"/>
                </a:solidFill>
                <a:latin typeface="Arial"/>
                <a:ea typeface="Arial"/>
                <a:cs typeface="Arial"/>
                <a:sym typeface="Arial"/>
              </a:rPr>
              <a:t>GSA Multiple Award Schedules (MAS)</a:t>
            </a:r>
            <a:endParaRPr sz="1050" b="1" i="0" u="none" strike="noStrike" cap="none">
              <a:solidFill>
                <a:srgbClr val="00206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a:off x="-1" y="206375"/>
            <a:ext cx="8829000" cy="333300"/>
          </a:xfrm>
          <a:prstGeom prst="rect">
            <a:avLst/>
          </a:prstGeom>
          <a:noFill/>
          <a:ln>
            <a:noFill/>
          </a:ln>
        </p:spPr>
        <p:txBody>
          <a:bodyPr spcFirstLastPara="1" wrap="square" lIns="0" tIns="10000" rIns="0" bIns="0" anchor="t" anchorCtr="0">
            <a:spAutoFit/>
          </a:bodyPr>
          <a:lstStyle/>
          <a:p>
            <a:pPr marL="3609975" marR="0" lvl="0" indent="0" algn="l" rtl="0">
              <a:lnSpc>
                <a:spcPct val="100000"/>
              </a:lnSpc>
              <a:spcBef>
                <a:spcPts val="79"/>
              </a:spcBef>
              <a:spcAft>
                <a:spcPts val="0"/>
              </a:spcAft>
              <a:buNone/>
            </a:pPr>
            <a:r>
              <a:rPr lang="en-US" sz="2100" b="1" i="0" u="none" strike="noStrike" cap="none">
                <a:solidFill>
                  <a:srgbClr val="0B5394"/>
                </a:solidFill>
              </a:rPr>
              <a:t>TOPICS</a:t>
            </a:r>
            <a:endParaRPr sz="2100" b="1" i="0" u="none" strike="noStrike" cap="none">
              <a:solidFill>
                <a:srgbClr val="0B5394"/>
              </a:solidFill>
            </a:endParaRPr>
          </a:p>
        </p:txBody>
      </p:sp>
      <p:sp>
        <p:nvSpPr>
          <p:cNvPr id="82" name="Google Shape;82;p15"/>
          <p:cNvSpPr txBox="1"/>
          <p:nvPr/>
        </p:nvSpPr>
        <p:spPr>
          <a:xfrm>
            <a:off x="2737050" y="776850"/>
            <a:ext cx="5178900" cy="3544200"/>
          </a:xfrm>
          <a:prstGeom prst="rect">
            <a:avLst/>
          </a:prstGeom>
          <a:noFill/>
          <a:ln>
            <a:noFill/>
          </a:ln>
        </p:spPr>
        <p:txBody>
          <a:bodyPr spcFirstLastPara="1" wrap="square" lIns="0" tIns="0" rIns="0" bIns="0" anchor="t" anchorCtr="0">
            <a:noAutofit/>
          </a:bodyPr>
          <a:lstStyle/>
          <a:p>
            <a:pPr marL="200025" marR="0" lvl="0" indent="-111442" algn="l" rtl="0">
              <a:lnSpc>
                <a:spcPct val="80000"/>
              </a:lnSpc>
              <a:spcBef>
                <a:spcPts val="0"/>
              </a:spcBef>
              <a:spcAft>
                <a:spcPts val="0"/>
              </a:spcAft>
              <a:buClr>
                <a:srgbClr val="000000"/>
              </a:buClr>
              <a:buSzPts val="1125"/>
              <a:buFont typeface="Arial"/>
              <a:buNone/>
            </a:pPr>
            <a:endParaRPr sz="1425" b="0" i="0" u="none" strike="noStrike" cap="none">
              <a:solidFill>
                <a:schemeClr val="accent1"/>
              </a:solidFill>
              <a:latin typeface="Arial"/>
              <a:ea typeface="Arial"/>
              <a:cs typeface="Arial"/>
              <a:sym typeface="Arial"/>
            </a:endParaRPr>
          </a:p>
          <a:p>
            <a:pPr marL="200025" marR="0" lvl="0" indent="-216793" algn="l" rtl="0">
              <a:lnSpc>
                <a:spcPct val="80000"/>
              </a:lnSpc>
              <a:spcBef>
                <a:spcPts val="0"/>
              </a:spcBef>
              <a:spcAft>
                <a:spcPts val="0"/>
              </a:spcAft>
              <a:buClr>
                <a:srgbClr val="0B5394"/>
              </a:buClr>
              <a:buSzPts val="1891"/>
              <a:buFont typeface="Arial"/>
              <a:buChar char="•"/>
            </a:pPr>
            <a:r>
              <a:rPr lang="en-US" sz="1891" b="0" i="0" u="none" strike="noStrike" cap="none">
                <a:solidFill>
                  <a:srgbClr val="0B5394"/>
                </a:solidFill>
                <a:latin typeface="Arial"/>
                <a:ea typeface="Arial"/>
                <a:cs typeface="Arial"/>
                <a:sym typeface="Arial"/>
              </a:rPr>
              <a:t>Glossary of Terms</a:t>
            </a:r>
            <a:endParaRPr sz="1453">
              <a:solidFill>
                <a:srgbClr val="0B5394"/>
              </a:solidFill>
            </a:endParaRPr>
          </a:p>
          <a:p>
            <a:pPr marL="200025" marR="0" lvl="0" indent="-96710" algn="l" rtl="0">
              <a:lnSpc>
                <a:spcPct val="80000"/>
              </a:lnSpc>
              <a:spcBef>
                <a:spcPts val="0"/>
              </a:spcBef>
              <a:spcAft>
                <a:spcPts val="0"/>
              </a:spcAft>
              <a:buClr>
                <a:srgbClr val="000000"/>
              </a:buClr>
              <a:buSzPts val="1313"/>
              <a:buFont typeface="Arial"/>
              <a:buNone/>
            </a:pPr>
            <a:endParaRPr sz="1891" b="0" i="0" u="none" strike="noStrike" cap="none">
              <a:solidFill>
                <a:srgbClr val="0B5394"/>
              </a:solidFill>
              <a:latin typeface="Arial"/>
              <a:ea typeface="Arial"/>
              <a:cs typeface="Arial"/>
              <a:sym typeface="Arial"/>
            </a:endParaRPr>
          </a:p>
          <a:p>
            <a:pPr marL="200025" marR="0" lvl="0" indent="-216793" algn="l" rtl="0">
              <a:lnSpc>
                <a:spcPct val="80000"/>
              </a:lnSpc>
              <a:spcBef>
                <a:spcPts val="0"/>
              </a:spcBef>
              <a:spcAft>
                <a:spcPts val="0"/>
              </a:spcAft>
              <a:buClr>
                <a:srgbClr val="0B5394"/>
              </a:buClr>
              <a:buSzPts val="1891"/>
              <a:buFont typeface="Arial"/>
              <a:buChar char="•"/>
            </a:pPr>
            <a:r>
              <a:rPr lang="en-US" sz="1891" b="0" i="0" u="none" strike="noStrike" cap="none">
                <a:solidFill>
                  <a:srgbClr val="0B5394"/>
                </a:solidFill>
                <a:latin typeface="Arial"/>
                <a:ea typeface="Arial"/>
                <a:cs typeface="Arial"/>
                <a:sym typeface="Arial"/>
              </a:rPr>
              <a:t>GSA OSDBU Overview</a:t>
            </a:r>
            <a:endParaRPr sz="1453">
              <a:solidFill>
                <a:srgbClr val="0B5394"/>
              </a:solidFill>
            </a:endParaRPr>
          </a:p>
          <a:p>
            <a:pPr marL="200025" marR="0" lvl="0" indent="-96710" algn="l" rtl="0">
              <a:lnSpc>
                <a:spcPct val="80000"/>
              </a:lnSpc>
              <a:spcBef>
                <a:spcPts val="0"/>
              </a:spcBef>
              <a:spcAft>
                <a:spcPts val="0"/>
              </a:spcAft>
              <a:buClr>
                <a:srgbClr val="000000"/>
              </a:buClr>
              <a:buSzPts val="1313"/>
              <a:buFont typeface="Arial"/>
              <a:buNone/>
            </a:pPr>
            <a:endParaRPr sz="1891" b="0" i="0" u="none" strike="noStrike" cap="none">
              <a:solidFill>
                <a:srgbClr val="0B5394"/>
              </a:solidFill>
              <a:latin typeface="Arial"/>
              <a:ea typeface="Arial"/>
              <a:cs typeface="Arial"/>
              <a:sym typeface="Arial"/>
            </a:endParaRPr>
          </a:p>
          <a:p>
            <a:pPr marL="200025" marR="0" lvl="0" indent="-216793" algn="l" rtl="0">
              <a:lnSpc>
                <a:spcPct val="80000"/>
              </a:lnSpc>
              <a:spcBef>
                <a:spcPts val="0"/>
              </a:spcBef>
              <a:spcAft>
                <a:spcPts val="0"/>
              </a:spcAft>
              <a:buClr>
                <a:srgbClr val="0B5394"/>
              </a:buClr>
              <a:buSzPts val="1891"/>
              <a:buFont typeface="Arial"/>
              <a:buChar char="•"/>
            </a:pPr>
            <a:r>
              <a:rPr lang="en-US" sz="1891" b="0" i="0" u="none" strike="noStrike" cap="none">
                <a:solidFill>
                  <a:srgbClr val="0B5394"/>
                </a:solidFill>
                <a:latin typeface="Arial"/>
                <a:ea typeface="Arial"/>
                <a:cs typeface="Arial"/>
                <a:sym typeface="Arial"/>
              </a:rPr>
              <a:t>Agency Overview</a:t>
            </a:r>
            <a:endParaRPr sz="1453">
              <a:solidFill>
                <a:srgbClr val="0B5394"/>
              </a:solidFill>
            </a:endParaRPr>
          </a:p>
          <a:p>
            <a:pPr marL="200025" marR="0" lvl="0" indent="-96710" algn="l" rtl="0">
              <a:lnSpc>
                <a:spcPct val="80000"/>
              </a:lnSpc>
              <a:spcBef>
                <a:spcPts val="0"/>
              </a:spcBef>
              <a:spcAft>
                <a:spcPts val="0"/>
              </a:spcAft>
              <a:buClr>
                <a:srgbClr val="000000"/>
              </a:buClr>
              <a:buSzPts val="1313"/>
              <a:buFont typeface="Arial"/>
              <a:buNone/>
            </a:pPr>
            <a:endParaRPr sz="1891" b="0" i="0" u="none" strike="noStrike" cap="none">
              <a:solidFill>
                <a:srgbClr val="0B5394"/>
              </a:solidFill>
              <a:latin typeface="Arial"/>
              <a:ea typeface="Arial"/>
              <a:cs typeface="Arial"/>
              <a:sym typeface="Arial"/>
            </a:endParaRPr>
          </a:p>
          <a:p>
            <a:pPr marL="200025" marR="0" lvl="0" indent="-216793" algn="l" rtl="0">
              <a:lnSpc>
                <a:spcPct val="80000"/>
              </a:lnSpc>
              <a:spcBef>
                <a:spcPts val="0"/>
              </a:spcBef>
              <a:spcAft>
                <a:spcPts val="0"/>
              </a:spcAft>
              <a:buClr>
                <a:srgbClr val="0B5394"/>
              </a:buClr>
              <a:buSzPts val="1891"/>
              <a:buFont typeface="Arial"/>
              <a:buChar char="•"/>
            </a:pPr>
            <a:r>
              <a:rPr lang="en-US" sz="1891" b="0" i="0" u="none" strike="noStrike" cap="none">
                <a:solidFill>
                  <a:srgbClr val="0B5394"/>
                </a:solidFill>
                <a:latin typeface="Arial"/>
                <a:ea typeface="Arial"/>
                <a:cs typeface="Arial"/>
                <a:sym typeface="Arial"/>
              </a:rPr>
              <a:t>Accessing Federal Contract Opportunities</a:t>
            </a:r>
            <a:endParaRPr sz="1453">
              <a:solidFill>
                <a:srgbClr val="0B5394"/>
              </a:solidFill>
            </a:endParaRPr>
          </a:p>
          <a:p>
            <a:pPr marL="200025" marR="0" lvl="0" indent="-96710" algn="l" rtl="0">
              <a:lnSpc>
                <a:spcPct val="80000"/>
              </a:lnSpc>
              <a:spcBef>
                <a:spcPts val="0"/>
              </a:spcBef>
              <a:spcAft>
                <a:spcPts val="0"/>
              </a:spcAft>
              <a:buClr>
                <a:srgbClr val="000000"/>
              </a:buClr>
              <a:buSzPts val="1313"/>
              <a:buFont typeface="Arial"/>
              <a:buNone/>
            </a:pPr>
            <a:endParaRPr sz="1891" b="0" i="0" u="none" strike="noStrike" cap="none">
              <a:solidFill>
                <a:srgbClr val="0B5394"/>
              </a:solidFill>
              <a:latin typeface="Arial"/>
              <a:ea typeface="Arial"/>
              <a:cs typeface="Arial"/>
              <a:sym typeface="Arial"/>
            </a:endParaRPr>
          </a:p>
          <a:p>
            <a:pPr marL="200025" marR="0" lvl="0" indent="-216793" algn="l" rtl="0">
              <a:lnSpc>
                <a:spcPct val="80000"/>
              </a:lnSpc>
              <a:spcBef>
                <a:spcPts val="0"/>
              </a:spcBef>
              <a:spcAft>
                <a:spcPts val="0"/>
              </a:spcAft>
              <a:buClr>
                <a:srgbClr val="0B5394"/>
              </a:buClr>
              <a:buSzPts val="1891"/>
              <a:buFont typeface="Arial"/>
              <a:buChar char="•"/>
            </a:pPr>
            <a:r>
              <a:rPr lang="en-US" sz="1891" b="0" i="0" u="none" strike="noStrike" cap="none">
                <a:solidFill>
                  <a:srgbClr val="0B5394"/>
                </a:solidFill>
                <a:latin typeface="Arial"/>
                <a:ea typeface="Arial"/>
                <a:cs typeface="Arial"/>
                <a:sym typeface="Arial"/>
              </a:rPr>
              <a:t>Forecasting of Contracting Opportunities</a:t>
            </a:r>
            <a:endParaRPr sz="1453">
              <a:solidFill>
                <a:srgbClr val="0B5394"/>
              </a:solidFill>
            </a:endParaRPr>
          </a:p>
          <a:p>
            <a:pPr marL="200025" marR="0" lvl="0" indent="-96710" algn="l" rtl="0">
              <a:lnSpc>
                <a:spcPct val="80000"/>
              </a:lnSpc>
              <a:spcBef>
                <a:spcPts val="0"/>
              </a:spcBef>
              <a:spcAft>
                <a:spcPts val="0"/>
              </a:spcAft>
              <a:buClr>
                <a:srgbClr val="000000"/>
              </a:buClr>
              <a:buSzPts val="1313"/>
              <a:buFont typeface="Arial"/>
              <a:buNone/>
            </a:pPr>
            <a:endParaRPr sz="1891" b="0" i="0" u="none" strike="noStrike" cap="none">
              <a:solidFill>
                <a:srgbClr val="0B5394"/>
              </a:solidFill>
              <a:latin typeface="Arial"/>
              <a:ea typeface="Arial"/>
              <a:cs typeface="Arial"/>
              <a:sym typeface="Arial"/>
            </a:endParaRPr>
          </a:p>
          <a:p>
            <a:pPr marL="200025" marR="0" lvl="0" indent="-216793" algn="l" rtl="0">
              <a:lnSpc>
                <a:spcPct val="80000"/>
              </a:lnSpc>
              <a:spcBef>
                <a:spcPts val="0"/>
              </a:spcBef>
              <a:spcAft>
                <a:spcPts val="0"/>
              </a:spcAft>
              <a:buClr>
                <a:srgbClr val="0B5394"/>
              </a:buClr>
              <a:buSzPts val="1891"/>
              <a:buFont typeface="Arial"/>
              <a:buChar char="•"/>
            </a:pPr>
            <a:r>
              <a:rPr lang="en-US" sz="1891" b="0" i="0" u="none" strike="noStrike" cap="none">
                <a:solidFill>
                  <a:srgbClr val="0B5394"/>
                </a:solidFill>
                <a:latin typeface="Arial"/>
                <a:ea typeface="Arial"/>
                <a:cs typeface="Arial"/>
                <a:sym typeface="Arial"/>
              </a:rPr>
              <a:t>Guidance on Section 889: Supply Chain Security </a:t>
            </a:r>
            <a:endParaRPr sz="1453">
              <a:solidFill>
                <a:srgbClr val="0B5394"/>
              </a:solidFill>
            </a:endParaRPr>
          </a:p>
          <a:p>
            <a:pPr marL="200025" marR="0" lvl="0" indent="-96710" algn="l" rtl="0">
              <a:lnSpc>
                <a:spcPct val="80000"/>
              </a:lnSpc>
              <a:spcBef>
                <a:spcPts val="0"/>
              </a:spcBef>
              <a:spcAft>
                <a:spcPts val="0"/>
              </a:spcAft>
              <a:buClr>
                <a:srgbClr val="000000"/>
              </a:buClr>
              <a:buSzPts val="1313"/>
              <a:buFont typeface="Arial"/>
              <a:buNone/>
            </a:pPr>
            <a:endParaRPr sz="1891" b="0" i="0" u="none" strike="noStrike" cap="none">
              <a:solidFill>
                <a:srgbClr val="0B5394"/>
              </a:solidFill>
              <a:latin typeface="Arial"/>
              <a:ea typeface="Arial"/>
              <a:cs typeface="Arial"/>
              <a:sym typeface="Arial"/>
            </a:endParaRPr>
          </a:p>
          <a:p>
            <a:pPr marL="200025" marR="0" lvl="0" indent="-216793" algn="l" rtl="0">
              <a:lnSpc>
                <a:spcPct val="80000"/>
              </a:lnSpc>
              <a:spcBef>
                <a:spcPts val="0"/>
              </a:spcBef>
              <a:spcAft>
                <a:spcPts val="0"/>
              </a:spcAft>
              <a:buClr>
                <a:srgbClr val="0B5394"/>
              </a:buClr>
              <a:buSzPts val="1891"/>
              <a:buFont typeface="Arial"/>
              <a:buChar char="•"/>
            </a:pPr>
            <a:r>
              <a:rPr lang="en-US" sz="1891" b="0" i="0" u="none" strike="noStrike" cap="none">
                <a:solidFill>
                  <a:srgbClr val="0B5394"/>
                </a:solidFill>
                <a:latin typeface="Arial"/>
                <a:ea typeface="Arial"/>
                <a:cs typeface="Arial"/>
                <a:sym typeface="Arial"/>
              </a:rPr>
              <a:t>Small Business Resources &amp; Events</a:t>
            </a:r>
            <a:endParaRPr sz="1453">
              <a:solidFill>
                <a:srgbClr val="0B5394"/>
              </a:solidFill>
            </a:endParaRPr>
          </a:p>
          <a:p>
            <a:pPr marL="200025" marR="0" lvl="0" indent="-96710" algn="l" rtl="0">
              <a:lnSpc>
                <a:spcPct val="80000"/>
              </a:lnSpc>
              <a:spcBef>
                <a:spcPts val="0"/>
              </a:spcBef>
              <a:spcAft>
                <a:spcPts val="0"/>
              </a:spcAft>
              <a:buClr>
                <a:srgbClr val="000000"/>
              </a:buClr>
              <a:buSzPts val="1313"/>
              <a:buFont typeface="Arial"/>
              <a:buNone/>
            </a:pPr>
            <a:endParaRPr sz="1612" b="0" i="0" u="none" strike="noStrike" cap="none">
              <a:solidFill>
                <a:srgbClr val="002060"/>
              </a:solidFill>
              <a:latin typeface="Arial"/>
              <a:ea typeface="Arial"/>
              <a:cs typeface="Arial"/>
              <a:sym typeface="Arial"/>
            </a:endParaRPr>
          </a:p>
          <a:p>
            <a:pPr marL="0" marR="0" lvl="0" indent="0" algn="l" rtl="0">
              <a:lnSpc>
                <a:spcPct val="80000"/>
              </a:lnSpc>
              <a:spcBef>
                <a:spcPts val="0"/>
              </a:spcBef>
              <a:spcAft>
                <a:spcPts val="0"/>
              </a:spcAft>
              <a:buNone/>
            </a:pPr>
            <a:endParaRPr sz="1143" b="0" i="0" u="none" strike="noStrike" cap="none">
              <a:solidFill>
                <a:srgbClr val="00206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3">
            <a:extLst>
              <a:ext uri="{C183D7F6-B498-43B3-948B-1728B52AA6E4}">
                <adec:decorative xmlns:adec="http://schemas.microsoft.com/office/drawing/2017/decorative" val="1"/>
              </a:ext>
            </a:extLst>
          </p:cNvPr>
          <p:cNvSpPr/>
          <p:nvPr/>
        </p:nvSpPr>
        <p:spPr>
          <a:xfrm>
            <a:off x="473347" y="684718"/>
            <a:ext cx="7669800" cy="36021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65" name="Google Shape;265;p33"/>
          <p:cNvSpPr txBox="1">
            <a:spLocks noGrp="1"/>
          </p:cNvSpPr>
          <p:nvPr>
            <p:ph type="title"/>
          </p:nvPr>
        </p:nvSpPr>
        <p:spPr>
          <a:xfrm>
            <a:off x="1014825" y="112325"/>
            <a:ext cx="7850400" cy="572400"/>
          </a:xfrm>
          <a:prstGeom prst="rect">
            <a:avLst/>
          </a:prstGeom>
          <a:noFill/>
          <a:ln>
            <a:noFill/>
          </a:ln>
        </p:spPr>
        <p:txBody>
          <a:bodyPr spcFirstLastPara="1" wrap="square" lIns="0" tIns="9025" rIns="0" bIns="0" anchor="t" anchorCtr="0">
            <a:spAutoFit/>
          </a:bodyPr>
          <a:lstStyle/>
          <a:p>
            <a:pPr marL="9525" lvl="0" indent="0" algn="ctr" rtl="0">
              <a:lnSpc>
                <a:spcPct val="100000"/>
              </a:lnSpc>
              <a:spcBef>
                <a:spcPts val="71"/>
              </a:spcBef>
              <a:spcAft>
                <a:spcPts val="0"/>
              </a:spcAft>
              <a:buSzPts val="1400"/>
              <a:buNone/>
            </a:pPr>
            <a:r>
              <a:rPr lang="en-US" sz="1800" b="1">
                <a:solidFill>
                  <a:srgbClr val="0B5394"/>
                </a:solidFill>
              </a:rPr>
              <a:t>ACCESSING FEDERAL CONTRACT OPPORTUNITIES (CONT.)</a:t>
            </a:r>
            <a:endParaRPr sz="1400" b="1">
              <a:solidFill>
                <a:srgbClr val="0B5394"/>
              </a:solidFill>
            </a:endParaRPr>
          </a:p>
          <a:p>
            <a:pPr marL="9525" lvl="0" indent="0" algn="r" rtl="0">
              <a:lnSpc>
                <a:spcPct val="100000"/>
              </a:lnSpc>
              <a:spcBef>
                <a:spcPts val="71"/>
              </a:spcBef>
              <a:spcAft>
                <a:spcPts val="0"/>
              </a:spcAft>
              <a:buSzPts val="1400"/>
              <a:buNone/>
            </a:pPr>
            <a:r>
              <a:rPr lang="en-US" sz="1800">
                <a:solidFill>
                  <a:schemeClr val="accent2"/>
                </a:solidFill>
                <a:latin typeface="Arial"/>
                <a:ea typeface="Arial"/>
                <a:cs typeface="Arial"/>
                <a:sym typeface="Arial"/>
              </a:rPr>
              <a:t>)</a:t>
            </a:r>
            <a:endParaRPr/>
          </a:p>
        </p:txBody>
      </p:sp>
      <p:sp>
        <p:nvSpPr>
          <p:cNvPr id="266" name="Google Shape;266;p33">
            <a:extLst>
              <a:ext uri="{C183D7F6-B498-43B3-948B-1728B52AA6E4}">
                <adec:decorative xmlns:adec="http://schemas.microsoft.com/office/drawing/2017/decorative" val="1"/>
              </a:ext>
            </a:extLst>
          </p:cNvPr>
          <p:cNvSpPr/>
          <p:nvPr/>
        </p:nvSpPr>
        <p:spPr>
          <a:xfrm>
            <a:off x="2272569" y="1843660"/>
            <a:ext cx="914400" cy="198596"/>
          </a:xfrm>
          <a:custGeom>
            <a:avLst/>
            <a:gdLst/>
            <a:ahLst/>
            <a:cxnLst/>
            <a:rect l="l" t="t" r="r" b="b"/>
            <a:pathLst>
              <a:path w="1219200" h="264794" extrusionOk="0">
                <a:moveTo>
                  <a:pt x="0" y="132334"/>
                </a:moveTo>
                <a:lnTo>
                  <a:pt x="35538" y="87727"/>
                </a:lnTo>
                <a:lnTo>
                  <a:pt x="94906" y="61418"/>
                </a:lnTo>
                <a:lnTo>
                  <a:pt x="133920" y="49591"/>
                </a:lnTo>
                <a:lnTo>
                  <a:pt x="178546" y="38782"/>
                </a:lnTo>
                <a:lnTo>
                  <a:pt x="228324" y="29091"/>
                </a:lnTo>
                <a:lnTo>
                  <a:pt x="282798" y="20617"/>
                </a:lnTo>
                <a:lnTo>
                  <a:pt x="341511" y="13461"/>
                </a:lnTo>
                <a:lnTo>
                  <a:pt x="404005" y="7721"/>
                </a:lnTo>
                <a:lnTo>
                  <a:pt x="469822" y="3498"/>
                </a:lnTo>
                <a:lnTo>
                  <a:pt x="538506" y="891"/>
                </a:lnTo>
                <a:lnTo>
                  <a:pt x="609600" y="0"/>
                </a:lnTo>
                <a:lnTo>
                  <a:pt x="680693" y="891"/>
                </a:lnTo>
                <a:lnTo>
                  <a:pt x="749377" y="3498"/>
                </a:lnTo>
                <a:lnTo>
                  <a:pt x="815194" y="7721"/>
                </a:lnTo>
                <a:lnTo>
                  <a:pt x="877688" y="13461"/>
                </a:lnTo>
                <a:lnTo>
                  <a:pt x="936401" y="20617"/>
                </a:lnTo>
                <a:lnTo>
                  <a:pt x="990875" y="29091"/>
                </a:lnTo>
                <a:lnTo>
                  <a:pt x="1040653" y="38782"/>
                </a:lnTo>
                <a:lnTo>
                  <a:pt x="1085279" y="49591"/>
                </a:lnTo>
                <a:lnTo>
                  <a:pt x="1124293" y="61418"/>
                </a:lnTo>
                <a:lnTo>
                  <a:pt x="1183661" y="87727"/>
                </a:lnTo>
                <a:lnTo>
                  <a:pt x="1215098" y="116912"/>
                </a:lnTo>
                <a:lnTo>
                  <a:pt x="1219200" y="132334"/>
                </a:lnTo>
                <a:lnTo>
                  <a:pt x="1215098" y="147755"/>
                </a:lnTo>
                <a:lnTo>
                  <a:pt x="1183661" y="176940"/>
                </a:lnTo>
                <a:lnTo>
                  <a:pt x="1124293" y="203249"/>
                </a:lnTo>
                <a:lnTo>
                  <a:pt x="1085279" y="215076"/>
                </a:lnTo>
                <a:lnTo>
                  <a:pt x="1040653" y="225885"/>
                </a:lnTo>
                <a:lnTo>
                  <a:pt x="990875" y="235576"/>
                </a:lnTo>
                <a:lnTo>
                  <a:pt x="936401" y="244050"/>
                </a:lnTo>
                <a:lnTo>
                  <a:pt x="877688" y="251206"/>
                </a:lnTo>
                <a:lnTo>
                  <a:pt x="815194" y="256946"/>
                </a:lnTo>
                <a:lnTo>
                  <a:pt x="749377" y="261169"/>
                </a:lnTo>
                <a:lnTo>
                  <a:pt x="680693" y="263776"/>
                </a:lnTo>
                <a:lnTo>
                  <a:pt x="609600" y="264668"/>
                </a:lnTo>
                <a:lnTo>
                  <a:pt x="538506" y="263776"/>
                </a:lnTo>
                <a:lnTo>
                  <a:pt x="469822" y="261169"/>
                </a:lnTo>
                <a:lnTo>
                  <a:pt x="404005" y="256946"/>
                </a:lnTo>
                <a:lnTo>
                  <a:pt x="341511" y="251206"/>
                </a:lnTo>
                <a:lnTo>
                  <a:pt x="282798" y="244050"/>
                </a:lnTo>
                <a:lnTo>
                  <a:pt x="228324" y="235576"/>
                </a:lnTo>
                <a:lnTo>
                  <a:pt x="178546" y="225885"/>
                </a:lnTo>
                <a:lnTo>
                  <a:pt x="133920" y="215076"/>
                </a:lnTo>
                <a:lnTo>
                  <a:pt x="94906" y="203249"/>
                </a:lnTo>
                <a:lnTo>
                  <a:pt x="35538" y="176940"/>
                </a:lnTo>
                <a:lnTo>
                  <a:pt x="4101" y="147755"/>
                </a:lnTo>
                <a:lnTo>
                  <a:pt x="0" y="132334"/>
                </a:lnTo>
                <a:close/>
              </a:path>
            </a:pathLst>
          </a:custGeom>
          <a:noFill/>
          <a:ln w="25400" cap="flat" cmpd="sng">
            <a:solidFill>
              <a:srgbClr val="FF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67" name="Google Shape;267;p33"/>
          <p:cNvSpPr txBox="1"/>
          <p:nvPr/>
        </p:nvSpPr>
        <p:spPr>
          <a:xfrm>
            <a:off x="1789499" y="3497657"/>
            <a:ext cx="1257300" cy="582371"/>
          </a:xfrm>
          <a:prstGeom prst="rect">
            <a:avLst/>
          </a:prstGeom>
          <a:solidFill>
            <a:srgbClr val="C4BC96"/>
          </a:solidFill>
          <a:ln w="9525" cap="flat" cmpd="sng">
            <a:solidFill>
              <a:srgbClr val="000000"/>
            </a:solidFill>
            <a:prstDash val="solid"/>
            <a:round/>
            <a:headEnd type="none" w="sm" len="sm"/>
            <a:tailEnd type="none" w="sm" len="sm"/>
          </a:ln>
        </p:spPr>
        <p:txBody>
          <a:bodyPr spcFirstLastPara="1" wrap="square" lIns="0" tIns="28075" rIns="0" bIns="0" anchor="t" anchorCtr="0">
            <a:spAutoFit/>
          </a:bodyPr>
          <a:lstStyle/>
          <a:p>
            <a:pPr marL="68580" marR="104775"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You can use the search  box by submitting  terms that relate to  your product or service</a:t>
            </a:r>
            <a:endParaRPr sz="900" b="0" i="0" u="none" strike="noStrike" cap="none">
              <a:solidFill>
                <a:srgbClr val="000000"/>
              </a:solidFill>
              <a:latin typeface="Calibri"/>
              <a:ea typeface="Calibri"/>
              <a:cs typeface="Calibri"/>
              <a:sym typeface="Calibri"/>
            </a:endParaRPr>
          </a:p>
        </p:txBody>
      </p:sp>
      <p:sp>
        <p:nvSpPr>
          <p:cNvPr id="268" name="Google Shape;268;p33">
            <a:extLst>
              <a:ext uri="{C183D7F6-B498-43B3-948B-1728B52AA6E4}">
                <adec:decorative xmlns:adec="http://schemas.microsoft.com/office/drawing/2017/decorative" val="1"/>
              </a:ext>
            </a:extLst>
          </p:cNvPr>
          <p:cNvSpPr/>
          <p:nvPr/>
        </p:nvSpPr>
        <p:spPr>
          <a:xfrm>
            <a:off x="2152639" y="2042256"/>
            <a:ext cx="642938" cy="1459706"/>
          </a:xfrm>
          <a:custGeom>
            <a:avLst/>
            <a:gdLst/>
            <a:ahLst/>
            <a:cxnLst/>
            <a:rect l="l" t="t" r="r" b="b"/>
            <a:pathLst>
              <a:path w="857250" h="1946275" extrusionOk="0">
                <a:moveTo>
                  <a:pt x="828675" y="52577"/>
                </a:moveTo>
                <a:lnTo>
                  <a:pt x="811810" y="55621"/>
                </a:lnTo>
                <a:lnTo>
                  <a:pt x="0" y="1934844"/>
                </a:lnTo>
                <a:lnTo>
                  <a:pt x="26288" y="1946147"/>
                </a:lnTo>
                <a:lnTo>
                  <a:pt x="837983" y="66899"/>
                </a:lnTo>
                <a:lnTo>
                  <a:pt x="828675" y="52577"/>
                </a:lnTo>
                <a:close/>
              </a:path>
              <a:path w="857250" h="1946275" extrusionOk="0">
                <a:moveTo>
                  <a:pt x="853953" y="46862"/>
                </a:moveTo>
                <a:lnTo>
                  <a:pt x="815594" y="46862"/>
                </a:lnTo>
                <a:lnTo>
                  <a:pt x="841756" y="58165"/>
                </a:lnTo>
                <a:lnTo>
                  <a:pt x="837983" y="66899"/>
                </a:lnTo>
                <a:lnTo>
                  <a:pt x="856742" y="95757"/>
                </a:lnTo>
                <a:lnTo>
                  <a:pt x="853953" y="46862"/>
                </a:lnTo>
                <a:close/>
              </a:path>
              <a:path w="857250" h="1946275" extrusionOk="0">
                <a:moveTo>
                  <a:pt x="828821" y="52577"/>
                </a:moveTo>
                <a:lnTo>
                  <a:pt x="828675" y="52577"/>
                </a:lnTo>
                <a:lnTo>
                  <a:pt x="837983" y="66899"/>
                </a:lnTo>
                <a:lnTo>
                  <a:pt x="841756" y="58165"/>
                </a:lnTo>
                <a:lnTo>
                  <a:pt x="828821" y="52577"/>
                </a:lnTo>
                <a:close/>
              </a:path>
              <a:path w="857250" h="1946275" extrusionOk="0">
                <a:moveTo>
                  <a:pt x="851281" y="0"/>
                </a:moveTo>
                <a:lnTo>
                  <a:pt x="778001" y="61721"/>
                </a:lnTo>
                <a:lnTo>
                  <a:pt x="811810" y="55621"/>
                </a:lnTo>
                <a:lnTo>
                  <a:pt x="815594" y="46862"/>
                </a:lnTo>
                <a:lnTo>
                  <a:pt x="853953" y="46862"/>
                </a:lnTo>
                <a:lnTo>
                  <a:pt x="851281" y="0"/>
                </a:lnTo>
                <a:close/>
              </a:path>
              <a:path w="857250" h="1946275" extrusionOk="0">
                <a:moveTo>
                  <a:pt x="815594" y="46862"/>
                </a:moveTo>
                <a:lnTo>
                  <a:pt x="811810" y="55621"/>
                </a:lnTo>
                <a:lnTo>
                  <a:pt x="828675" y="52577"/>
                </a:lnTo>
                <a:lnTo>
                  <a:pt x="828821" y="52577"/>
                </a:lnTo>
                <a:lnTo>
                  <a:pt x="815594" y="46862"/>
                </a:lnTo>
                <a:close/>
              </a:path>
            </a:pathLst>
          </a:custGeom>
          <a:solidFill>
            <a:srgbClr val="FF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69" name="Google Shape;269;p33">
            <a:extLst>
              <a:ext uri="{C183D7F6-B498-43B3-948B-1728B52AA6E4}">
                <adec:decorative xmlns:adec="http://schemas.microsoft.com/office/drawing/2017/decorative" val="1"/>
              </a:ext>
            </a:extLst>
          </p:cNvPr>
          <p:cNvSpPr/>
          <p:nvPr/>
        </p:nvSpPr>
        <p:spPr>
          <a:xfrm>
            <a:off x="7340860" y="1578412"/>
            <a:ext cx="914400" cy="198596"/>
          </a:xfrm>
          <a:custGeom>
            <a:avLst/>
            <a:gdLst/>
            <a:ahLst/>
            <a:cxnLst/>
            <a:rect l="l" t="t" r="r" b="b"/>
            <a:pathLst>
              <a:path w="1219200" h="264794" extrusionOk="0">
                <a:moveTo>
                  <a:pt x="0" y="132207"/>
                </a:moveTo>
                <a:lnTo>
                  <a:pt x="35538" y="87615"/>
                </a:lnTo>
                <a:lnTo>
                  <a:pt x="94906" y="61328"/>
                </a:lnTo>
                <a:lnTo>
                  <a:pt x="133920" y="49514"/>
                </a:lnTo>
                <a:lnTo>
                  <a:pt x="178546" y="38719"/>
                </a:lnTo>
                <a:lnTo>
                  <a:pt x="228324" y="29041"/>
                </a:lnTo>
                <a:lnTo>
                  <a:pt x="282798" y="20580"/>
                </a:lnTo>
                <a:lnTo>
                  <a:pt x="341511" y="13436"/>
                </a:lnTo>
                <a:lnTo>
                  <a:pt x="404005" y="7706"/>
                </a:lnTo>
                <a:lnTo>
                  <a:pt x="469822" y="3491"/>
                </a:lnTo>
                <a:lnTo>
                  <a:pt x="538506" y="889"/>
                </a:lnTo>
                <a:lnTo>
                  <a:pt x="609600" y="0"/>
                </a:lnTo>
                <a:lnTo>
                  <a:pt x="680693" y="889"/>
                </a:lnTo>
                <a:lnTo>
                  <a:pt x="749377" y="3491"/>
                </a:lnTo>
                <a:lnTo>
                  <a:pt x="815194" y="7706"/>
                </a:lnTo>
                <a:lnTo>
                  <a:pt x="877688" y="13436"/>
                </a:lnTo>
                <a:lnTo>
                  <a:pt x="936401" y="20580"/>
                </a:lnTo>
                <a:lnTo>
                  <a:pt x="990875" y="29041"/>
                </a:lnTo>
                <a:lnTo>
                  <a:pt x="1040653" y="38719"/>
                </a:lnTo>
                <a:lnTo>
                  <a:pt x="1085279" y="49514"/>
                </a:lnTo>
                <a:lnTo>
                  <a:pt x="1124293" y="61328"/>
                </a:lnTo>
                <a:lnTo>
                  <a:pt x="1183661" y="87615"/>
                </a:lnTo>
                <a:lnTo>
                  <a:pt x="1215098" y="116787"/>
                </a:lnTo>
                <a:lnTo>
                  <a:pt x="1219200" y="132207"/>
                </a:lnTo>
                <a:lnTo>
                  <a:pt x="1215098" y="147652"/>
                </a:lnTo>
                <a:lnTo>
                  <a:pt x="1183661" y="176863"/>
                </a:lnTo>
                <a:lnTo>
                  <a:pt x="1124293" y="203178"/>
                </a:lnTo>
                <a:lnTo>
                  <a:pt x="1085279" y="215002"/>
                </a:lnTo>
                <a:lnTo>
                  <a:pt x="1040653" y="225806"/>
                </a:lnTo>
                <a:lnTo>
                  <a:pt x="990875" y="235489"/>
                </a:lnTo>
                <a:lnTo>
                  <a:pt x="936401" y="243954"/>
                </a:lnTo>
                <a:lnTo>
                  <a:pt x="877688" y="251101"/>
                </a:lnTo>
                <a:lnTo>
                  <a:pt x="815194" y="256833"/>
                </a:lnTo>
                <a:lnTo>
                  <a:pt x="749377" y="261049"/>
                </a:lnTo>
                <a:lnTo>
                  <a:pt x="680693" y="263651"/>
                </a:lnTo>
                <a:lnTo>
                  <a:pt x="609600" y="264541"/>
                </a:lnTo>
                <a:lnTo>
                  <a:pt x="538506" y="263651"/>
                </a:lnTo>
                <a:lnTo>
                  <a:pt x="469822" y="261049"/>
                </a:lnTo>
                <a:lnTo>
                  <a:pt x="404005" y="256833"/>
                </a:lnTo>
                <a:lnTo>
                  <a:pt x="341511" y="251101"/>
                </a:lnTo>
                <a:lnTo>
                  <a:pt x="282798" y="243954"/>
                </a:lnTo>
                <a:lnTo>
                  <a:pt x="228324" y="235489"/>
                </a:lnTo>
                <a:lnTo>
                  <a:pt x="178546" y="225806"/>
                </a:lnTo>
                <a:lnTo>
                  <a:pt x="133920" y="215002"/>
                </a:lnTo>
                <a:lnTo>
                  <a:pt x="94906" y="203178"/>
                </a:lnTo>
                <a:lnTo>
                  <a:pt x="35538" y="176863"/>
                </a:lnTo>
                <a:lnTo>
                  <a:pt x="4101" y="147652"/>
                </a:lnTo>
                <a:lnTo>
                  <a:pt x="0" y="132207"/>
                </a:lnTo>
                <a:close/>
              </a:path>
            </a:pathLst>
          </a:custGeom>
          <a:noFill/>
          <a:ln w="25400" cap="flat" cmpd="sng">
            <a:solidFill>
              <a:srgbClr val="FF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70" name="Google Shape;270;p33">
            <a:extLst>
              <a:ext uri="{C183D7F6-B498-43B3-948B-1728B52AA6E4}">
                <adec:decorative xmlns:adec="http://schemas.microsoft.com/office/drawing/2017/decorative" val="1"/>
              </a:ext>
            </a:extLst>
          </p:cNvPr>
          <p:cNvSpPr/>
          <p:nvPr/>
        </p:nvSpPr>
        <p:spPr>
          <a:xfrm>
            <a:off x="6981066" y="1777007"/>
            <a:ext cx="664845" cy="1647825"/>
          </a:xfrm>
          <a:custGeom>
            <a:avLst/>
            <a:gdLst/>
            <a:ahLst/>
            <a:cxnLst/>
            <a:rect l="l" t="t" r="r" b="b"/>
            <a:pathLst>
              <a:path w="886459" h="2197100" extrusionOk="0">
                <a:moveTo>
                  <a:pt x="856742" y="53212"/>
                </a:moveTo>
                <a:lnTo>
                  <a:pt x="839879" y="56823"/>
                </a:lnTo>
                <a:lnTo>
                  <a:pt x="0" y="2186178"/>
                </a:lnTo>
                <a:lnTo>
                  <a:pt x="26670" y="2196592"/>
                </a:lnTo>
                <a:lnTo>
                  <a:pt x="866552" y="67355"/>
                </a:lnTo>
                <a:lnTo>
                  <a:pt x="856742" y="53212"/>
                </a:lnTo>
                <a:close/>
              </a:path>
              <a:path w="886459" h="2197100" extrusionOk="0">
                <a:moveTo>
                  <a:pt x="881899" y="47878"/>
                </a:moveTo>
                <a:lnTo>
                  <a:pt x="843406" y="47878"/>
                </a:lnTo>
                <a:lnTo>
                  <a:pt x="870076" y="58420"/>
                </a:lnTo>
                <a:lnTo>
                  <a:pt x="866552" y="67355"/>
                </a:lnTo>
                <a:lnTo>
                  <a:pt x="886078" y="95503"/>
                </a:lnTo>
                <a:lnTo>
                  <a:pt x="881899" y="47878"/>
                </a:lnTo>
                <a:close/>
              </a:path>
              <a:path w="886459" h="2197100" extrusionOk="0">
                <a:moveTo>
                  <a:pt x="856902" y="53212"/>
                </a:moveTo>
                <a:lnTo>
                  <a:pt x="856742" y="53212"/>
                </a:lnTo>
                <a:lnTo>
                  <a:pt x="866552" y="67355"/>
                </a:lnTo>
                <a:lnTo>
                  <a:pt x="870076" y="58420"/>
                </a:lnTo>
                <a:lnTo>
                  <a:pt x="856902" y="53212"/>
                </a:lnTo>
                <a:close/>
              </a:path>
              <a:path w="886459" h="2197100" extrusionOk="0">
                <a:moveTo>
                  <a:pt x="877697" y="0"/>
                </a:moveTo>
                <a:lnTo>
                  <a:pt x="806323" y="64008"/>
                </a:lnTo>
                <a:lnTo>
                  <a:pt x="839879" y="56823"/>
                </a:lnTo>
                <a:lnTo>
                  <a:pt x="843406" y="47878"/>
                </a:lnTo>
                <a:lnTo>
                  <a:pt x="881899" y="47878"/>
                </a:lnTo>
                <a:lnTo>
                  <a:pt x="877697" y="0"/>
                </a:lnTo>
                <a:close/>
              </a:path>
              <a:path w="886459" h="2197100" extrusionOk="0">
                <a:moveTo>
                  <a:pt x="843406" y="47878"/>
                </a:moveTo>
                <a:lnTo>
                  <a:pt x="839879" y="56823"/>
                </a:lnTo>
                <a:lnTo>
                  <a:pt x="856742" y="53212"/>
                </a:lnTo>
                <a:lnTo>
                  <a:pt x="856902" y="53212"/>
                </a:lnTo>
                <a:lnTo>
                  <a:pt x="843406" y="47878"/>
                </a:lnTo>
                <a:close/>
              </a:path>
            </a:pathLst>
          </a:custGeom>
          <a:solidFill>
            <a:srgbClr val="FF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271" name="Google Shape;271;p33"/>
          <p:cNvSpPr txBox="1"/>
          <p:nvPr/>
        </p:nvSpPr>
        <p:spPr>
          <a:xfrm>
            <a:off x="3012650" y="4611058"/>
            <a:ext cx="2772251" cy="217367"/>
          </a:xfrm>
          <a:prstGeom prst="rect">
            <a:avLst/>
          </a:prstGeom>
          <a:noFill/>
          <a:ln>
            <a:noFill/>
          </a:ln>
        </p:spPr>
        <p:txBody>
          <a:bodyPr spcFirstLastPara="1" wrap="square" lIns="0" tIns="9525" rIns="0" bIns="0" anchor="t" anchorCtr="0">
            <a:spAutoFit/>
          </a:bodyPr>
          <a:lstStyle/>
          <a:p>
            <a:pPr marL="9525" marR="0" lvl="0" indent="0" algn="l" rtl="0">
              <a:lnSpc>
                <a:spcPct val="100000"/>
              </a:lnSpc>
              <a:spcBef>
                <a:spcPts val="0"/>
              </a:spcBef>
              <a:spcAft>
                <a:spcPts val="0"/>
              </a:spcAft>
              <a:buNone/>
            </a:pPr>
            <a:r>
              <a:rPr lang="en-US" sz="1350" b="1" i="0" u="none" strike="noStrike" cap="none">
                <a:solidFill>
                  <a:srgbClr val="002060"/>
                </a:solidFill>
                <a:latin typeface="Calibri"/>
                <a:ea typeface="Calibri"/>
                <a:cs typeface="Calibri"/>
                <a:sym typeface="Calibri"/>
              </a:rPr>
              <a:t>Visit: </a:t>
            </a:r>
            <a:r>
              <a:rPr lang="en-US" sz="1350" b="1" i="0" u="sng" strike="noStrike" cap="none">
                <a:solidFill>
                  <a:schemeClr val="hlink"/>
                </a:solidFill>
                <a:latin typeface="Calibri"/>
                <a:ea typeface="Calibri"/>
                <a:cs typeface="Calibri"/>
                <a:sym typeface="Calibri"/>
                <a:hlinkClick r:id="rId4"/>
              </a:rPr>
              <a:t>https://www.gsaelibrary.gsa.gov</a:t>
            </a:r>
            <a:endParaRPr sz="1350" b="0" i="0" u="none" strike="noStrike" cap="none">
              <a:solidFill>
                <a:srgbClr val="002060"/>
              </a:solidFill>
              <a:latin typeface="Calibri"/>
              <a:ea typeface="Calibri"/>
              <a:cs typeface="Calibri"/>
              <a:sym typeface="Calibri"/>
            </a:endParaRPr>
          </a:p>
        </p:txBody>
      </p:sp>
      <p:sp>
        <p:nvSpPr>
          <p:cNvPr id="272" name="Google Shape;272;p33"/>
          <p:cNvSpPr txBox="1"/>
          <p:nvPr/>
        </p:nvSpPr>
        <p:spPr>
          <a:xfrm>
            <a:off x="6203588" y="3359157"/>
            <a:ext cx="1028700" cy="859370"/>
          </a:xfrm>
          <a:prstGeom prst="rect">
            <a:avLst/>
          </a:prstGeom>
          <a:solidFill>
            <a:srgbClr val="C4BC96"/>
          </a:solidFill>
          <a:ln w="9525" cap="flat" cmpd="sng">
            <a:solidFill>
              <a:srgbClr val="000000"/>
            </a:solidFill>
            <a:prstDash val="solid"/>
            <a:round/>
            <a:headEnd type="none" w="sm" len="sm"/>
            <a:tailEnd type="none" w="sm" len="sm"/>
          </a:ln>
        </p:spPr>
        <p:txBody>
          <a:bodyPr spcFirstLastPara="1" wrap="square" lIns="0" tIns="28075" rIns="0" bIns="0" anchor="t" anchorCtr="0">
            <a:spAutoFit/>
          </a:bodyPr>
          <a:lstStyle/>
          <a:p>
            <a:pPr marL="69056" marR="74295" lvl="0" indent="0" algn="l" rtl="0">
              <a:lnSpc>
                <a:spcPct val="100000"/>
              </a:lnSpc>
              <a:spcBef>
                <a:spcPts val="0"/>
              </a:spcBef>
              <a:spcAft>
                <a:spcPts val="0"/>
              </a:spcAft>
              <a:buNone/>
            </a:pPr>
            <a:r>
              <a:rPr lang="en-US" sz="900" b="0" i="0" u="none" strike="noStrike" cap="none">
                <a:solidFill>
                  <a:srgbClr val="000000"/>
                </a:solidFill>
                <a:latin typeface="Calibri"/>
                <a:ea typeface="Calibri"/>
                <a:cs typeface="Calibri"/>
                <a:sym typeface="Calibri"/>
              </a:rPr>
              <a:t>If you know the  Schedule you want  to apply to, you  can select it from  the quick search  box</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4"/>
          <p:cNvSpPr txBox="1"/>
          <p:nvPr/>
        </p:nvSpPr>
        <p:spPr>
          <a:xfrm>
            <a:off x="634903" y="756481"/>
            <a:ext cx="8229600" cy="590550"/>
          </a:xfrm>
          <a:prstGeom prst="rect">
            <a:avLst/>
          </a:prstGeom>
          <a:noFill/>
          <a:ln>
            <a:noFill/>
          </a:ln>
        </p:spPr>
        <p:txBody>
          <a:bodyPr spcFirstLastPara="1" wrap="square" lIns="68550" tIns="34275" rIns="68550" bIns="34275" anchor="t" anchorCtr="0">
            <a:normAutofit/>
          </a:bodyPr>
          <a:lstStyle/>
          <a:p>
            <a:pPr marL="0" marR="0" lvl="0" indent="0" algn="ctr" rtl="0">
              <a:lnSpc>
                <a:spcPct val="100000"/>
              </a:lnSpc>
              <a:spcBef>
                <a:spcPts val="0"/>
              </a:spcBef>
              <a:spcAft>
                <a:spcPts val="0"/>
              </a:spcAft>
              <a:buNone/>
            </a:pPr>
            <a:r>
              <a:rPr lang="en-US" sz="2100" b="1" i="0" u="none" strike="noStrike" cap="none">
                <a:solidFill>
                  <a:srgbClr val="002060"/>
                </a:solidFill>
                <a:latin typeface="Arial"/>
                <a:ea typeface="Arial"/>
                <a:cs typeface="Arial"/>
                <a:sym typeface="Arial"/>
              </a:rPr>
              <a:t>GSA Subcontracting Directory (Nationwide)</a:t>
            </a:r>
            <a:endParaRPr sz="1050" b="1" i="0" u="none" strike="noStrike" cap="none">
              <a:solidFill>
                <a:srgbClr val="000000"/>
              </a:solidFill>
              <a:latin typeface="Arial"/>
              <a:ea typeface="Arial"/>
              <a:cs typeface="Arial"/>
              <a:sym typeface="Arial"/>
            </a:endParaRPr>
          </a:p>
        </p:txBody>
      </p:sp>
      <p:sp>
        <p:nvSpPr>
          <p:cNvPr id="279" name="Google Shape;279;p34"/>
          <p:cNvSpPr/>
          <p:nvPr/>
        </p:nvSpPr>
        <p:spPr>
          <a:xfrm>
            <a:off x="129426" y="1200143"/>
            <a:ext cx="3619500" cy="3292200"/>
          </a:xfrm>
          <a:prstGeom prst="rect">
            <a:avLst/>
          </a:prstGeom>
          <a:solidFill>
            <a:srgbClr val="F6FBFB"/>
          </a:solidFill>
          <a:ln>
            <a:noFill/>
          </a:ln>
        </p:spPr>
        <p:txBody>
          <a:bodyPr spcFirstLastPara="1" wrap="square" lIns="68550" tIns="34275" rIns="68550" bIns="34275" anchor="t" anchorCtr="0">
            <a:noAutofit/>
          </a:bodyPr>
          <a:lstStyle/>
          <a:p>
            <a:pPr marL="214313" marR="0" lvl="0" indent="-214313" algn="l" rtl="0">
              <a:lnSpc>
                <a:spcPct val="100000"/>
              </a:lnSpc>
              <a:spcBef>
                <a:spcPts val="0"/>
              </a:spcBef>
              <a:spcAft>
                <a:spcPts val="0"/>
              </a:spcAft>
              <a:buClr>
                <a:srgbClr val="002060"/>
              </a:buClr>
              <a:buSzPts val="1800"/>
              <a:buFont typeface="Arial"/>
              <a:buChar char="•"/>
            </a:pPr>
            <a:r>
              <a:rPr lang="en-US" sz="1200" b="0" i="0" u="none" strike="noStrike" cap="none">
                <a:solidFill>
                  <a:srgbClr val="002060"/>
                </a:solidFill>
                <a:latin typeface="Arial"/>
                <a:ea typeface="Arial"/>
                <a:cs typeface="Arial"/>
                <a:sym typeface="Arial"/>
              </a:rPr>
              <a:t>T</a:t>
            </a:r>
            <a:r>
              <a:rPr lang="en-US" sz="1200" b="0" i="0" u="none" strike="noStrike" cap="none">
                <a:solidFill>
                  <a:srgbClr val="0B5394"/>
                </a:solidFill>
                <a:latin typeface="Arial"/>
                <a:ea typeface="Arial"/>
                <a:cs typeface="Arial"/>
                <a:sym typeface="Arial"/>
              </a:rPr>
              <a:t>he General Services Administration (GSA) provides a lists of large prime business contractors </a:t>
            </a:r>
            <a:endParaRPr sz="1200" b="0" i="0" u="none" strike="noStrike" cap="none">
              <a:solidFill>
                <a:srgbClr val="0B5394"/>
              </a:solidFill>
              <a:latin typeface="Arial"/>
              <a:ea typeface="Arial"/>
              <a:cs typeface="Arial"/>
              <a:sym typeface="Arial"/>
            </a:endParaRPr>
          </a:p>
          <a:p>
            <a:pPr marL="214313" marR="0" lvl="0" indent="-128588" algn="l" rtl="0">
              <a:lnSpc>
                <a:spcPct val="100000"/>
              </a:lnSpc>
              <a:spcBef>
                <a:spcPts val="0"/>
              </a:spcBef>
              <a:spcAft>
                <a:spcPts val="0"/>
              </a:spcAft>
              <a:buNone/>
            </a:pPr>
            <a:endParaRPr sz="1200" b="0" i="0" u="none" strike="noStrike" cap="none">
              <a:solidFill>
                <a:srgbClr val="0B5394"/>
              </a:solidFill>
              <a:latin typeface="Arial"/>
              <a:ea typeface="Arial"/>
              <a:cs typeface="Arial"/>
              <a:sym typeface="Arial"/>
            </a:endParaRPr>
          </a:p>
          <a:p>
            <a:pPr marL="214313" marR="0" lvl="0" indent="-214313" algn="l" rtl="0">
              <a:lnSpc>
                <a:spcPct val="100000"/>
              </a:lnSpc>
              <a:spcBef>
                <a:spcPts val="0"/>
              </a:spcBef>
              <a:spcAft>
                <a:spcPts val="0"/>
              </a:spcAft>
              <a:buClr>
                <a:srgbClr val="0B5394"/>
              </a:buClr>
              <a:buSzPts val="1800"/>
              <a:buFont typeface="Arial"/>
              <a:buChar char="•"/>
            </a:pPr>
            <a:r>
              <a:rPr lang="en-US" sz="1200" b="0" i="0" u="none" strike="noStrike" cap="none">
                <a:solidFill>
                  <a:srgbClr val="0B5394"/>
                </a:solidFill>
                <a:latin typeface="Arial"/>
                <a:ea typeface="Arial"/>
                <a:cs typeface="Arial"/>
                <a:sym typeface="Arial"/>
              </a:rPr>
              <a:t>When a large business receives a federal contract over $750,000 ($1.5 million for construction contracts) </a:t>
            </a:r>
            <a:endParaRPr sz="1200" b="0" i="0" u="none" strike="noStrike" cap="none">
              <a:solidFill>
                <a:srgbClr val="0B5394"/>
              </a:solidFill>
              <a:latin typeface="Arial"/>
              <a:ea typeface="Arial"/>
              <a:cs typeface="Arial"/>
              <a:sym typeface="Arial"/>
            </a:endParaRPr>
          </a:p>
          <a:p>
            <a:pPr marL="214313" marR="0" lvl="0" indent="-128588" algn="l" rtl="0">
              <a:lnSpc>
                <a:spcPct val="100000"/>
              </a:lnSpc>
              <a:spcBef>
                <a:spcPts val="0"/>
              </a:spcBef>
              <a:spcAft>
                <a:spcPts val="0"/>
              </a:spcAft>
              <a:buNone/>
            </a:pPr>
            <a:endParaRPr sz="1200" b="0" i="0" u="none" strike="noStrike" cap="none">
              <a:solidFill>
                <a:srgbClr val="0B5394"/>
              </a:solidFill>
              <a:latin typeface="Arial"/>
              <a:ea typeface="Arial"/>
              <a:cs typeface="Arial"/>
              <a:sym typeface="Arial"/>
            </a:endParaRPr>
          </a:p>
          <a:p>
            <a:pPr marL="214313" marR="0" lvl="0" indent="-214313" algn="l" rtl="0">
              <a:lnSpc>
                <a:spcPct val="100000"/>
              </a:lnSpc>
              <a:spcBef>
                <a:spcPts val="0"/>
              </a:spcBef>
              <a:spcAft>
                <a:spcPts val="0"/>
              </a:spcAft>
              <a:buClr>
                <a:srgbClr val="0B5394"/>
              </a:buClr>
              <a:buSzPts val="1800"/>
              <a:buFont typeface="Arial"/>
              <a:buChar char="•"/>
            </a:pPr>
            <a:r>
              <a:rPr lang="en-US" sz="1200" b="0" i="0" u="none" strike="noStrike" cap="none">
                <a:solidFill>
                  <a:srgbClr val="0B5394"/>
                </a:solidFill>
                <a:latin typeface="Arial"/>
                <a:ea typeface="Arial"/>
                <a:cs typeface="Arial"/>
                <a:sym typeface="Arial"/>
              </a:rPr>
              <a:t>Small businesses must contact prime contractors directly </a:t>
            </a:r>
            <a:endParaRPr sz="1200" b="0" i="0" u="none" strike="noStrike" cap="none">
              <a:solidFill>
                <a:srgbClr val="0B5394"/>
              </a:solidFill>
              <a:latin typeface="Arial"/>
              <a:ea typeface="Arial"/>
              <a:cs typeface="Arial"/>
              <a:sym typeface="Arial"/>
            </a:endParaRPr>
          </a:p>
          <a:p>
            <a:pPr marL="214313" marR="0" lvl="0" indent="-128588" algn="l" rtl="0">
              <a:lnSpc>
                <a:spcPct val="100000"/>
              </a:lnSpc>
              <a:spcBef>
                <a:spcPts val="0"/>
              </a:spcBef>
              <a:spcAft>
                <a:spcPts val="0"/>
              </a:spcAft>
              <a:buNone/>
            </a:pPr>
            <a:endParaRPr sz="1200" b="0" i="0" u="none" strike="noStrike" cap="none">
              <a:solidFill>
                <a:srgbClr val="0B5394"/>
              </a:solidFill>
              <a:latin typeface="Arial"/>
              <a:ea typeface="Arial"/>
              <a:cs typeface="Arial"/>
              <a:sym typeface="Arial"/>
            </a:endParaRPr>
          </a:p>
          <a:p>
            <a:pPr marL="214312" marR="0" lvl="0" indent="-214312" algn="l" rtl="0">
              <a:lnSpc>
                <a:spcPct val="100000"/>
              </a:lnSpc>
              <a:spcBef>
                <a:spcPts val="0"/>
              </a:spcBef>
              <a:spcAft>
                <a:spcPts val="0"/>
              </a:spcAft>
              <a:buClr>
                <a:srgbClr val="0B5394"/>
              </a:buClr>
              <a:buSzPts val="1800"/>
              <a:buFont typeface="Arial"/>
              <a:buChar char="•"/>
            </a:pPr>
            <a:r>
              <a:rPr lang="en-US" sz="1200" b="0" i="0" u="none" strike="noStrike" cap="none">
                <a:solidFill>
                  <a:srgbClr val="0B5394"/>
                </a:solidFill>
                <a:latin typeface="Arial"/>
                <a:ea typeface="Arial"/>
                <a:cs typeface="Arial"/>
                <a:sym typeface="Arial"/>
              </a:rPr>
              <a:t>Utilize GSA's Subcontracting Directory and the </a:t>
            </a:r>
            <a:r>
              <a:rPr lang="en-US" sz="1200" b="0" i="0" u="sng" strike="noStrike" cap="none">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GSA eLibrary</a:t>
            </a:r>
            <a:r>
              <a:rPr lang="en-US" sz="1200" b="0" i="0" u="none" strike="noStrike" cap="none">
                <a:solidFill>
                  <a:srgbClr val="0B5394"/>
                </a:solidFill>
                <a:latin typeface="Arial"/>
                <a:ea typeface="Arial"/>
                <a:cs typeface="Arial"/>
                <a:sym typeface="Arial"/>
              </a:rPr>
              <a:t> to find potential large prime business contractors.</a:t>
            </a:r>
            <a:endParaRPr sz="1500" b="1" i="0" u="none" strike="noStrike" cap="none">
              <a:solidFill>
                <a:srgbClr val="0B5394"/>
              </a:solidFill>
              <a:latin typeface="Arial"/>
              <a:ea typeface="Arial"/>
              <a:cs typeface="Arial"/>
              <a:sym typeface="Arial"/>
            </a:endParaRPr>
          </a:p>
          <a:p>
            <a:pPr marL="214313" marR="0" lvl="0" indent="-128588" algn="l" rtl="0">
              <a:lnSpc>
                <a:spcPct val="100000"/>
              </a:lnSpc>
              <a:spcBef>
                <a:spcPts val="0"/>
              </a:spcBef>
              <a:spcAft>
                <a:spcPts val="0"/>
              </a:spcAft>
              <a:buNone/>
            </a:pPr>
            <a:r>
              <a:rPr lang="en-US" sz="1350" b="1" i="0" u="sng" strike="noStrike" cap="none">
                <a:solidFill>
                  <a:srgbClr val="0B5394"/>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https://www.gsa.gov/subdirectory</a:t>
            </a:r>
            <a:endParaRPr sz="1350" b="1" i="0" u="none" strike="noStrike" cap="none">
              <a:solidFill>
                <a:srgbClr val="0B5394"/>
              </a:solidFill>
              <a:latin typeface="Arial"/>
              <a:ea typeface="Arial"/>
              <a:cs typeface="Arial"/>
              <a:sym typeface="Arial"/>
            </a:endParaRPr>
          </a:p>
          <a:p>
            <a:pPr marL="214313" marR="0" lvl="0" indent="-128588" algn="l" rtl="0">
              <a:lnSpc>
                <a:spcPct val="100000"/>
              </a:lnSpc>
              <a:spcBef>
                <a:spcPts val="0"/>
              </a:spcBef>
              <a:spcAft>
                <a:spcPts val="0"/>
              </a:spcAft>
              <a:buNone/>
            </a:pPr>
            <a:endParaRPr sz="1350" b="0" i="0" u="none" strike="noStrike" cap="none">
              <a:solidFill>
                <a:srgbClr val="002060"/>
              </a:solidFill>
              <a:latin typeface="Calibri"/>
              <a:ea typeface="Calibri"/>
              <a:cs typeface="Calibri"/>
              <a:sym typeface="Calibri"/>
            </a:endParaRPr>
          </a:p>
        </p:txBody>
      </p:sp>
      <p:pic>
        <p:nvPicPr>
          <p:cNvPr id="280" name="Google Shape;280;p3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3990021" y="1200079"/>
            <a:ext cx="4944430" cy="3292332"/>
          </a:xfrm>
          <a:prstGeom prst="rect">
            <a:avLst/>
          </a:prstGeom>
          <a:solidFill>
            <a:srgbClr val="E5E5E5"/>
          </a:solidFill>
          <a:ln>
            <a:noFill/>
          </a:ln>
        </p:spPr>
      </p:pic>
      <p:sp>
        <p:nvSpPr>
          <p:cNvPr id="282" name="Google Shape;282;p34"/>
          <p:cNvSpPr txBox="1">
            <a:spLocks noGrp="1"/>
          </p:cNvSpPr>
          <p:nvPr>
            <p:ph type="title" idx="4294967295"/>
          </p:nvPr>
        </p:nvSpPr>
        <p:spPr>
          <a:xfrm>
            <a:off x="1191075" y="171375"/>
            <a:ext cx="7066200" cy="461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kumimoji="0" lang="en-US" sz="1800" b="1" i="0" u="none" strike="noStrike" kern="0" cap="none" spc="0" normalizeH="0" baseline="0" noProof="0" dirty="0">
                <a:ln>
                  <a:noFill/>
                </a:ln>
                <a:solidFill>
                  <a:srgbClr val="0B5394"/>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rgbClr val="0B5394"/>
              </a:solidFill>
              <a:effectLst/>
              <a:uLnTx/>
              <a:uFillTx/>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5"/>
          <p:cNvSpPr txBox="1">
            <a:spLocks noGrp="1"/>
          </p:cNvSpPr>
          <p:nvPr>
            <p:ph type="title" idx="4294967295"/>
          </p:nvPr>
        </p:nvSpPr>
        <p:spPr>
          <a:xfrm>
            <a:off x="1143000" y="92250"/>
            <a:ext cx="7486800" cy="5643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kumimoji="0" lang="en-US" sz="1800" b="1" i="0" u="none" strike="noStrike" kern="0" cap="none" spc="0" normalizeH="0" baseline="0" noProof="0" dirty="0">
                <a:ln>
                  <a:noFill/>
                </a:ln>
                <a:solidFill>
                  <a:srgbClr val="0B5394"/>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rgbClr val="0B5394"/>
              </a:solidFill>
              <a:effectLst/>
              <a:uLnTx/>
              <a:uFillTx/>
              <a:latin typeface="Arial"/>
              <a:ea typeface="Arial"/>
              <a:cs typeface="Arial"/>
              <a:sym typeface="Arial"/>
            </a:endParaRPr>
          </a:p>
          <a:p>
            <a:pPr marL="360997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chemeClr val="accent2"/>
              </a:solidFill>
              <a:effectLst/>
              <a:uLnTx/>
              <a:uFillTx/>
              <a:latin typeface="Arial"/>
              <a:ea typeface="Arial"/>
              <a:cs typeface="Arial"/>
              <a:sym typeface="Arial"/>
            </a:endParaRPr>
          </a:p>
        </p:txBody>
      </p:sp>
      <p:pic>
        <p:nvPicPr>
          <p:cNvPr id="289" name="Google Shape;289;p3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73338" y="788482"/>
            <a:ext cx="7956312" cy="2001970"/>
          </a:xfrm>
          <a:prstGeom prst="rect">
            <a:avLst/>
          </a:prstGeom>
          <a:noFill/>
          <a:ln>
            <a:noFill/>
          </a:ln>
        </p:spPr>
      </p:pic>
      <p:pic>
        <p:nvPicPr>
          <p:cNvPr id="290" name="Google Shape;290;p3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73338" y="2804127"/>
            <a:ext cx="7956312" cy="504494"/>
          </a:xfrm>
          <a:prstGeom prst="rect">
            <a:avLst/>
          </a:prstGeom>
          <a:noFill/>
          <a:ln>
            <a:noFill/>
          </a:ln>
        </p:spPr>
      </p:pic>
      <p:sp>
        <p:nvSpPr>
          <p:cNvPr id="291" name="Google Shape;291;p35">
            <a:extLst>
              <a:ext uri="{C183D7F6-B498-43B3-948B-1728B52AA6E4}">
                <adec:decorative xmlns:adec="http://schemas.microsoft.com/office/drawing/2017/decorative" val="1"/>
              </a:ext>
            </a:extLst>
          </p:cNvPr>
          <p:cNvSpPr/>
          <p:nvPr/>
        </p:nvSpPr>
        <p:spPr>
          <a:xfrm>
            <a:off x="593176" y="2943211"/>
            <a:ext cx="1978574" cy="432746"/>
          </a:xfrm>
          <a:prstGeom prst="ellipse">
            <a:avLst/>
          </a:prstGeom>
          <a:noFill/>
          <a:ln w="2857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292" name="Google Shape;292;p3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73338" y="3369343"/>
            <a:ext cx="7956312" cy="459771"/>
          </a:xfrm>
          <a:prstGeom prst="rect">
            <a:avLst/>
          </a:prstGeom>
          <a:noFill/>
          <a:ln>
            <a:noFill/>
          </a:ln>
        </p:spPr>
      </p:pic>
      <p:sp>
        <p:nvSpPr>
          <p:cNvPr id="293" name="Google Shape;293;p35">
            <a:extLst>
              <a:ext uri="{C183D7F6-B498-43B3-948B-1728B52AA6E4}">
                <adec:decorative xmlns:adec="http://schemas.microsoft.com/office/drawing/2017/decorative" val="1"/>
              </a:ext>
            </a:extLst>
          </p:cNvPr>
          <p:cNvSpPr/>
          <p:nvPr/>
        </p:nvSpPr>
        <p:spPr>
          <a:xfrm>
            <a:off x="514350" y="3428885"/>
            <a:ext cx="1445054" cy="400229"/>
          </a:xfrm>
          <a:prstGeom prst="ellipse">
            <a:avLst/>
          </a:prstGeom>
          <a:noFill/>
          <a:ln w="2857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294" name="Google Shape;294;p35">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673338" y="3799381"/>
            <a:ext cx="7956312" cy="620486"/>
          </a:xfrm>
          <a:prstGeom prst="rect">
            <a:avLst/>
          </a:prstGeom>
          <a:noFill/>
          <a:ln>
            <a:noFill/>
          </a:ln>
        </p:spPr>
      </p:pic>
      <p:sp>
        <p:nvSpPr>
          <p:cNvPr id="295" name="Google Shape;295;p35">
            <a:extLst>
              <a:ext uri="{C183D7F6-B498-43B3-948B-1728B52AA6E4}">
                <adec:decorative xmlns:adec="http://schemas.microsoft.com/office/drawing/2017/decorative" val="1"/>
              </a:ext>
            </a:extLst>
          </p:cNvPr>
          <p:cNvSpPr/>
          <p:nvPr/>
        </p:nvSpPr>
        <p:spPr>
          <a:xfrm>
            <a:off x="593176" y="3949378"/>
            <a:ext cx="1287402" cy="432746"/>
          </a:xfrm>
          <a:prstGeom prst="ellipse">
            <a:avLst/>
          </a:prstGeom>
          <a:noFill/>
          <a:ln w="2857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cxnSp>
        <p:nvCxnSpPr>
          <p:cNvPr id="296" name="Google Shape;296;p35">
            <a:extLst>
              <a:ext uri="{C183D7F6-B498-43B3-948B-1728B52AA6E4}">
                <adec:decorative xmlns:adec="http://schemas.microsoft.com/office/drawing/2017/decorative" val="1"/>
              </a:ext>
            </a:extLst>
          </p:cNvPr>
          <p:cNvCxnSpPr/>
          <p:nvPr/>
        </p:nvCxnSpPr>
        <p:spPr>
          <a:xfrm rot="10800000" flipH="1">
            <a:off x="1871053" y="4103660"/>
            <a:ext cx="3356081" cy="124181"/>
          </a:xfrm>
          <a:prstGeom prst="straightConnector1">
            <a:avLst/>
          </a:prstGeom>
          <a:noFill/>
          <a:ln w="28575" cap="flat" cmpd="sng">
            <a:solidFill>
              <a:srgbClr val="C00000"/>
            </a:solidFill>
            <a:prstDash val="solid"/>
            <a:round/>
            <a:headEnd type="none" w="sm" len="sm"/>
            <a:tailEnd type="stealth" w="med" len="med"/>
          </a:ln>
        </p:spPr>
      </p:cxnSp>
      <p:sp>
        <p:nvSpPr>
          <p:cNvPr id="298" name="Google Shape;298;p35"/>
          <p:cNvSpPr txBox="1"/>
          <p:nvPr/>
        </p:nvSpPr>
        <p:spPr>
          <a:xfrm>
            <a:off x="673338" y="4452039"/>
            <a:ext cx="7956312"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350" b="1" i="0" u="none" strike="noStrike" cap="none">
                <a:solidFill>
                  <a:srgbClr val="222222"/>
                </a:solidFill>
                <a:latin typeface="Arial"/>
                <a:ea typeface="Arial"/>
                <a:cs typeface="Arial"/>
                <a:sym typeface="Arial"/>
              </a:rPr>
              <a:t> </a:t>
            </a:r>
            <a:endParaRPr/>
          </a:p>
          <a:p>
            <a:pPr marL="0" marR="0" lvl="0" indent="0" algn="ctr" rtl="0">
              <a:lnSpc>
                <a:spcPct val="100000"/>
              </a:lnSpc>
              <a:spcBef>
                <a:spcPts val="0"/>
              </a:spcBef>
              <a:spcAft>
                <a:spcPts val="0"/>
              </a:spcAft>
              <a:buNone/>
            </a:pPr>
            <a:r>
              <a:rPr lang="en-US" sz="1350" b="1" i="0" u="none" strike="noStrike" cap="none">
                <a:solidFill>
                  <a:srgbClr val="222222"/>
                </a:solidFill>
                <a:latin typeface="Arial"/>
                <a:ea typeface="Arial"/>
                <a:cs typeface="Arial"/>
                <a:sym typeface="Arial"/>
              </a:rPr>
              <a:t>Dynamic Small Business Search (DSBS):  </a:t>
            </a:r>
            <a:r>
              <a:rPr lang="en-US" sz="1350" b="1" i="0" u="sng" strike="noStrike" cap="none">
                <a:solidFill>
                  <a:schemeClr val="hlink"/>
                </a:solidFill>
                <a:latin typeface="Arial"/>
                <a:ea typeface="Arial"/>
                <a:cs typeface="Arial"/>
                <a:sym typeface="Arial"/>
                <a:hlinkClick r:id="rId7"/>
              </a:rPr>
              <a:t>http://dsbs.sba.gov/</a:t>
            </a: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6"/>
          <p:cNvSpPr txBox="1">
            <a:spLocks noGrp="1"/>
          </p:cNvSpPr>
          <p:nvPr>
            <p:ph type="title" idx="4294967295"/>
          </p:nvPr>
        </p:nvSpPr>
        <p:spPr>
          <a:xfrm>
            <a:off x="1085850" y="99124"/>
            <a:ext cx="8744100" cy="5643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kumimoji="0" lang="en-US" sz="1800" b="1" i="0" u="none" strike="noStrike" kern="0" cap="none" spc="0" normalizeH="0" baseline="0" noProof="0" dirty="0">
                <a:ln>
                  <a:noFill/>
                </a:ln>
                <a:solidFill>
                  <a:srgbClr val="0B5394"/>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rgbClr val="0B5394"/>
              </a:solidFill>
              <a:effectLst/>
              <a:uLnTx/>
              <a:uFillTx/>
              <a:latin typeface="Arial"/>
              <a:ea typeface="Arial"/>
              <a:cs typeface="Arial"/>
              <a:sym typeface="Arial"/>
            </a:endParaRPr>
          </a:p>
          <a:p>
            <a:pPr marL="360997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chemeClr val="accent2"/>
              </a:solidFill>
              <a:effectLst/>
              <a:uLnTx/>
              <a:uFillTx/>
              <a:latin typeface="Arial"/>
              <a:ea typeface="Arial"/>
              <a:cs typeface="Arial"/>
              <a:sym typeface="Arial"/>
            </a:endParaRPr>
          </a:p>
        </p:txBody>
      </p:sp>
      <p:pic>
        <p:nvPicPr>
          <p:cNvPr id="306" name="Google Shape;306;p3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46734" y="1056533"/>
            <a:ext cx="8093139" cy="3049787"/>
          </a:xfrm>
          <a:prstGeom prst="rect">
            <a:avLst/>
          </a:prstGeom>
          <a:noFill/>
          <a:ln>
            <a:noFill/>
          </a:ln>
        </p:spPr>
      </p:pic>
      <p:sp>
        <p:nvSpPr>
          <p:cNvPr id="307" name="Google Shape;307;p36"/>
          <p:cNvSpPr txBox="1"/>
          <p:nvPr/>
        </p:nvSpPr>
        <p:spPr>
          <a:xfrm>
            <a:off x="1264250" y="525535"/>
            <a:ext cx="6458100" cy="5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222222"/>
                </a:solidFill>
                <a:latin typeface="Arial"/>
                <a:ea typeface="Arial"/>
                <a:cs typeface="Arial"/>
                <a:sym typeface="Arial"/>
              </a:rPr>
              <a:t>UPDATE to the Dynamic Small Business Search (DSBS)</a:t>
            </a:r>
            <a:endParaRPr/>
          </a:p>
          <a:p>
            <a:pPr marL="0" marR="0" lvl="0" indent="0" algn="ctr"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7"/>
          <p:cNvSpPr txBox="1">
            <a:spLocks noGrp="1"/>
          </p:cNvSpPr>
          <p:nvPr>
            <p:ph type="title" idx="4294967295"/>
          </p:nvPr>
        </p:nvSpPr>
        <p:spPr>
          <a:xfrm>
            <a:off x="1085850" y="99124"/>
            <a:ext cx="8744100" cy="5643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kumimoji="0" lang="en-US" sz="1800" b="1" i="0" u="none" strike="noStrike" kern="0" cap="none" spc="0" normalizeH="0" baseline="0" noProof="0" dirty="0">
                <a:ln>
                  <a:noFill/>
                </a:ln>
                <a:solidFill>
                  <a:srgbClr val="0B5394"/>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rgbClr val="0B5394"/>
              </a:solidFill>
              <a:effectLst/>
              <a:uLnTx/>
              <a:uFillTx/>
              <a:latin typeface="Arial"/>
              <a:ea typeface="Arial"/>
              <a:cs typeface="Arial"/>
              <a:sym typeface="Arial"/>
            </a:endParaRPr>
          </a:p>
          <a:p>
            <a:pPr marL="360997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chemeClr val="accent2"/>
              </a:solidFill>
              <a:effectLst/>
              <a:uLnTx/>
              <a:uFillTx/>
              <a:latin typeface="Arial"/>
              <a:ea typeface="Arial"/>
              <a:cs typeface="Arial"/>
              <a:sym typeface="Arial"/>
            </a:endParaRPr>
          </a:p>
        </p:txBody>
      </p:sp>
      <p:pic>
        <p:nvPicPr>
          <p:cNvPr id="315" name="Google Shape;315;p3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02734" y="1122808"/>
            <a:ext cx="8093139" cy="3049787"/>
          </a:xfrm>
          <a:prstGeom prst="rect">
            <a:avLst/>
          </a:prstGeom>
          <a:noFill/>
          <a:ln>
            <a:noFill/>
          </a:ln>
        </p:spPr>
      </p:pic>
      <p:sp>
        <p:nvSpPr>
          <p:cNvPr id="316" name="Google Shape;316;p37"/>
          <p:cNvSpPr txBox="1"/>
          <p:nvPr/>
        </p:nvSpPr>
        <p:spPr>
          <a:xfrm>
            <a:off x="1200150" y="591798"/>
            <a:ext cx="6458100" cy="5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222222"/>
                </a:solidFill>
                <a:latin typeface="Arial"/>
                <a:ea typeface="Arial"/>
                <a:cs typeface="Arial"/>
                <a:sym typeface="Arial"/>
              </a:rPr>
              <a:t>UPDATE to the Dynamic Small Business Search (DSBS)</a:t>
            </a:r>
            <a:endParaRPr/>
          </a:p>
          <a:p>
            <a:pPr marL="0" marR="0" lvl="0" indent="0" algn="ctr"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3" name="Google Shape;323;p38"/>
          <p:cNvSpPr txBox="1">
            <a:spLocks noGrp="1"/>
          </p:cNvSpPr>
          <p:nvPr>
            <p:ph type="title" idx="4294967295"/>
          </p:nvPr>
        </p:nvSpPr>
        <p:spPr>
          <a:xfrm>
            <a:off x="971550" y="99125"/>
            <a:ext cx="7910700" cy="5643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kumimoji="0" lang="en-US" sz="1800" b="1" i="0" u="none" strike="noStrike" kern="0" cap="none" spc="0" normalizeH="0" baseline="0" noProof="0" dirty="0">
                <a:ln>
                  <a:noFill/>
                </a:ln>
                <a:solidFill>
                  <a:srgbClr val="0B5394"/>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rgbClr val="0B5394"/>
              </a:solidFill>
              <a:effectLst/>
              <a:uLnTx/>
              <a:uFillTx/>
              <a:latin typeface="Arial"/>
              <a:ea typeface="Arial"/>
              <a:cs typeface="Arial"/>
              <a:sym typeface="Arial"/>
            </a:endParaRPr>
          </a:p>
          <a:p>
            <a:pPr marL="360997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chemeClr val="accent2"/>
              </a:solidFill>
              <a:effectLst/>
              <a:uLnTx/>
              <a:uFillTx/>
              <a:latin typeface="Arial"/>
              <a:ea typeface="Arial"/>
              <a:cs typeface="Arial"/>
              <a:sym typeface="Arial"/>
            </a:endParaRPr>
          </a:p>
        </p:txBody>
      </p:sp>
      <p:pic>
        <p:nvPicPr>
          <p:cNvPr id="326" name="Google Shape;326;p3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7676" y="663427"/>
            <a:ext cx="8929892" cy="426147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graphicFrame>
        <p:nvGraphicFramePr>
          <p:cNvPr id="333" name="Google Shape;333;p39"/>
          <p:cNvGraphicFramePr/>
          <p:nvPr/>
        </p:nvGraphicFramePr>
        <p:xfrm>
          <a:off x="303298" y="742944"/>
          <a:ext cx="8537400" cy="3884855"/>
        </p:xfrm>
        <a:graphic>
          <a:graphicData uri="http://schemas.openxmlformats.org/drawingml/2006/table">
            <a:tbl>
              <a:tblPr firstRow="1" bandRow="1">
                <a:noFill/>
                <a:tableStyleId>{859A0B9F-5730-44CD-B9A8-907105EEDF08}</a:tableStyleId>
              </a:tblPr>
              <a:tblGrid>
                <a:gridCol w="3975850">
                  <a:extLst>
                    <a:ext uri="{9D8B030D-6E8A-4147-A177-3AD203B41FA5}">
                      <a16:colId xmlns:a16="http://schemas.microsoft.com/office/drawing/2014/main" val="20000"/>
                    </a:ext>
                  </a:extLst>
                </a:gridCol>
                <a:gridCol w="4561550">
                  <a:extLst>
                    <a:ext uri="{9D8B030D-6E8A-4147-A177-3AD203B41FA5}">
                      <a16:colId xmlns:a16="http://schemas.microsoft.com/office/drawing/2014/main" val="20001"/>
                    </a:ext>
                  </a:extLst>
                </a:gridCol>
              </a:tblGrid>
              <a:tr h="320050">
                <a:tc gridSpan="2">
                  <a:txBody>
                    <a:bodyPr/>
                    <a:lstStyle/>
                    <a:p>
                      <a:pPr marL="0" marR="0" lvl="0" indent="0" algn="ctr" rtl="0">
                        <a:lnSpc>
                          <a:spcPct val="100000"/>
                        </a:lnSpc>
                        <a:spcBef>
                          <a:spcPts val="0"/>
                        </a:spcBef>
                        <a:spcAft>
                          <a:spcPts val="0"/>
                        </a:spcAft>
                        <a:buClr>
                          <a:schemeClr val="lt1"/>
                        </a:buClr>
                        <a:buSzPts val="1700"/>
                        <a:buFont typeface="Arial"/>
                        <a:buNone/>
                      </a:pPr>
                      <a:r>
                        <a:rPr lang="en-US" sz="1700" u="none" strike="noStrike" cap="none">
                          <a:solidFill>
                            <a:schemeClr val="lt1"/>
                          </a:solidFill>
                          <a:latin typeface="Arial"/>
                          <a:ea typeface="Arial"/>
                          <a:cs typeface="Arial"/>
                          <a:sym typeface="Arial"/>
                        </a:rPr>
                        <a:t>Minimum Requirements</a:t>
                      </a:r>
                      <a:endParaRPr sz="1700" u="none" strike="noStrike" cap="none">
                        <a:solidFill>
                          <a:schemeClr val="lt1"/>
                        </a:solidFill>
                        <a:latin typeface="Arial"/>
                        <a:ea typeface="Arial"/>
                        <a:cs typeface="Arial"/>
                        <a:sym typeface="Arial"/>
                      </a:endParaRPr>
                    </a:p>
                  </a:txBody>
                  <a:tcPr marL="68575" marR="68575" marT="34300" marB="34300">
                    <a:lnB w="9525" cap="flat" cmpd="sng">
                      <a:solidFill>
                        <a:srgbClr val="000000">
                          <a:alpha val="0"/>
                        </a:srgbClr>
                      </a:solidFill>
                      <a:prstDash val="solid"/>
                      <a:round/>
                      <a:headEnd type="none" w="sm" len="sm"/>
                      <a:tailEnd type="none" w="sm" len="sm"/>
                    </a:lnB>
                    <a:solidFill>
                      <a:srgbClr val="002060"/>
                    </a:solidFill>
                  </a:tcPr>
                </a:tc>
                <a:tc hMerge="1">
                  <a:txBody>
                    <a:bodyPr/>
                    <a:lstStyle/>
                    <a:p>
                      <a:endParaRPr lang="en-US"/>
                    </a:p>
                  </a:txBody>
                  <a:tcPr/>
                </a:tc>
                <a:extLst>
                  <a:ext uri="{0D108BD9-81ED-4DB2-BD59-A6C34878D82A}">
                    <a16:rowId xmlns:a16="http://schemas.microsoft.com/office/drawing/2014/main" val="10000"/>
                  </a:ext>
                </a:extLst>
              </a:tr>
              <a:tr h="1531625">
                <a:tc>
                  <a:txBody>
                    <a:bodyPr/>
                    <a:lstStyle/>
                    <a:p>
                      <a:pPr marL="285750" marR="0" lvl="0" indent="-209550" algn="l" rtl="0">
                        <a:lnSpc>
                          <a:spcPct val="100000"/>
                        </a:lnSpc>
                        <a:spcBef>
                          <a:spcPts val="0"/>
                        </a:spcBef>
                        <a:spcAft>
                          <a:spcPts val="0"/>
                        </a:spcAft>
                        <a:buClr>
                          <a:srgbClr val="000000"/>
                        </a:buClr>
                        <a:buSzPts val="1200"/>
                        <a:buFont typeface="Arial"/>
                        <a:buNone/>
                      </a:pPr>
                      <a:endParaRPr sz="12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u="none" strike="noStrike" cap="none">
                          <a:solidFill>
                            <a:srgbClr val="0B5394"/>
                          </a:solidFill>
                          <a:latin typeface="Arial"/>
                          <a:ea typeface="Arial"/>
                          <a:cs typeface="Arial"/>
                          <a:sym typeface="Arial"/>
                        </a:rPr>
                        <a:t>Have a Unique Entity Identifier (UEI).  Assigned through SAM.GOV registration.  </a:t>
                      </a:r>
                      <a:endParaRPr>
                        <a:solidFill>
                          <a:srgbClr val="0B5394"/>
                        </a:solidFill>
                      </a:endParaRPr>
                    </a:p>
                    <a:p>
                      <a:pPr marL="0" marR="0" lvl="0" indent="0" algn="l" rtl="0">
                        <a:lnSpc>
                          <a:spcPct val="100000"/>
                        </a:lnSpc>
                        <a:spcBef>
                          <a:spcPts val="0"/>
                        </a:spcBef>
                        <a:spcAft>
                          <a:spcPts val="0"/>
                        </a:spcAft>
                        <a:buClr>
                          <a:srgbClr val="000000"/>
                        </a:buClr>
                        <a:buSzPts val="1200"/>
                        <a:buFont typeface="Arial"/>
                        <a:buNone/>
                      </a:pPr>
                      <a:endParaRPr sz="12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2060"/>
                        </a:buClr>
                        <a:buSzPts val="1200"/>
                        <a:buFont typeface="Arial"/>
                        <a:buNone/>
                      </a:pPr>
                      <a:r>
                        <a:rPr lang="en-US" sz="1200" b="1" u="none" strike="noStrike" cap="none">
                          <a:solidFill>
                            <a:srgbClr val="0B5394"/>
                          </a:solidFill>
                          <a:latin typeface="Arial"/>
                          <a:ea typeface="Arial"/>
                          <a:cs typeface="Arial"/>
                          <a:sym typeface="Arial"/>
                        </a:rPr>
                        <a:t>**DUNS number has converted over to the Unique Entity Identifier (UEI) as of 4/4/22.</a:t>
                      </a:r>
                      <a:endParaRPr sz="12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u="none" strike="noStrike" cap="none">
                        <a:solidFill>
                          <a:srgbClr val="0B5394"/>
                        </a:solidFill>
                        <a:latin typeface="Arial"/>
                        <a:ea typeface="Arial"/>
                        <a:cs typeface="Arial"/>
                        <a:sym typeface="Arial"/>
                      </a:endParaRPr>
                    </a:p>
                  </a:txBody>
                  <a:tcPr marL="68575" marR="68575" marT="34300" marB="34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u="sng"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u="sng"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u="sng"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70C0"/>
                        </a:buClr>
                        <a:buSzPts val="1200"/>
                        <a:buFont typeface="Arial"/>
                        <a:buNone/>
                      </a:pPr>
                      <a:r>
                        <a:rPr lang="en-US" sz="1200" b="1" u="sng" strike="noStrike" cap="none">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https://www.gsa.gov/entityid</a:t>
                      </a:r>
                      <a:endParaRPr sz="12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solidFill>
                          <a:srgbClr val="0B5394"/>
                        </a:solidFill>
                        <a:latin typeface="Arial"/>
                        <a:ea typeface="Arial"/>
                        <a:cs typeface="Arial"/>
                        <a:sym typeface="Arial"/>
                      </a:endParaRPr>
                    </a:p>
                  </a:txBody>
                  <a:tcPr marL="68575" marR="68575" marT="34300" marB="34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800100">
                <a:tc>
                  <a:txBody>
                    <a:bodyPr/>
                    <a:lstStyle/>
                    <a:p>
                      <a:pPr marL="285750" marR="0" lvl="0" indent="-209550" algn="l" rtl="0">
                        <a:lnSpc>
                          <a:spcPct val="100000"/>
                        </a:lnSpc>
                        <a:spcBef>
                          <a:spcPts val="0"/>
                        </a:spcBef>
                        <a:spcAft>
                          <a:spcPts val="0"/>
                        </a:spcAft>
                        <a:buClr>
                          <a:srgbClr val="000000"/>
                        </a:buClr>
                        <a:buSzPts val="1200"/>
                        <a:buFont typeface="Arial"/>
                        <a:buNone/>
                      </a:pPr>
                      <a:endParaRPr sz="12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u="none" strike="noStrike" cap="none">
                          <a:solidFill>
                            <a:srgbClr val="0B5394"/>
                          </a:solidFill>
                          <a:latin typeface="Arial"/>
                          <a:ea typeface="Arial"/>
                          <a:cs typeface="Arial"/>
                          <a:sym typeface="Arial"/>
                        </a:rPr>
                        <a:t>Register with the System for Award Management (SAM) </a:t>
                      </a:r>
                      <a:endParaRPr>
                        <a:solidFill>
                          <a:srgbClr val="0B5394"/>
                        </a:solidFill>
                      </a:endParaRPr>
                    </a:p>
                    <a:p>
                      <a:pPr marL="0" marR="0" lvl="0" indent="0" algn="l" rtl="0">
                        <a:lnSpc>
                          <a:spcPct val="100000"/>
                        </a:lnSpc>
                        <a:spcBef>
                          <a:spcPts val="0"/>
                        </a:spcBef>
                        <a:spcAft>
                          <a:spcPts val="0"/>
                        </a:spcAft>
                        <a:buClr>
                          <a:srgbClr val="000000"/>
                        </a:buClr>
                        <a:buSzPts val="1200"/>
                        <a:buFont typeface="Arial"/>
                        <a:buNone/>
                      </a:pPr>
                      <a:endParaRPr sz="1200" b="1" u="none" strike="noStrike" cap="none">
                        <a:solidFill>
                          <a:srgbClr val="0B5394"/>
                        </a:solidFill>
                        <a:latin typeface="Arial"/>
                        <a:ea typeface="Arial"/>
                        <a:cs typeface="Arial"/>
                        <a:sym typeface="Arial"/>
                      </a:endParaRPr>
                    </a:p>
                  </a:txBody>
                  <a:tcPr marL="68575" marR="68575" marT="34300" marB="34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70C0"/>
                        </a:buClr>
                        <a:buSzPts val="1200"/>
                        <a:buFont typeface="Arial"/>
                        <a:buNone/>
                      </a:pPr>
                      <a:r>
                        <a:rPr lang="en-US" sz="1200" b="1" u="sng" strike="noStrike" cap="none">
                          <a:solidFill>
                            <a:srgbClr val="0B5394"/>
                          </a:solidFill>
                          <a:latin typeface="Arial"/>
                          <a:ea typeface="Arial"/>
                          <a:cs typeface="Arial"/>
                          <a:sym typeface="Arial"/>
                          <a:hlinkClick r:id="rId4">
                            <a:extLst>
                              <a:ext uri="{A12FA001-AC4F-418D-AE19-62706E023703}">
                                <ahyp:hlinkClr xmlns:ahyp="http://schemas.microsoft.com/office/drawing/2018/hyperlinkcolor" val="tx"/>
                              </a:ext>
                            </a:extLst>
                          </a:hlinkClick>
                        </a:rPr>
                        <a:t>http://www.sam.gov</a:t>
                      </a:r>
                      <a:endParaRPr sz="1200" b="1" u="sng"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solidFill>
                          <a:srgbClr val="0B5394"/>
                        </a:solidFill>
                        <a:latin typeface="Arial"/>
                        <a:ea typeface="Arial"/>
                        <a:cs typeface="Arial"/>
                        <a:sym typeface="Arial"/>
                      </a:endParaRPr>
                    </a:p>
                  </a:txBody>
                  <a:tcPr marL="68575" marR="68575" marT="34300" marB="34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17225">
                <a:tc>
                  <a:txBody>
                    <a:bodyPr/>
                    <a:lstStyle/>
                    <a:p>
                      <a:pPr marL="285750" marR="0" lvl="0" indent="-209550" algn="l" rtl="0">
                        <a:lnSpc>
                          <a:spcPct val="100000"/>
                        </a:lnSpc>
                        <a:spcBef>
                          <a:spcPts val="0"/>
                        </a:spcBef>
                        <a:spcAft>
                          <a:spcPts val="0"/>
                        </a:spcAft>
                        <a:buClr>
                          <a:srgbClr val="000000"/>
                        </a:buClr>
                        <a:buSzPts val="1200"/>
                        <a:buFont typeface="Arial"/>
                        <a:buNone/>
                      </a:pPr>
                      <a:endParaRPr sz="12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u="none" strike="noStrike" cap="none">
                          <a:solidFill>
                            <a:srgbClr val="0B5394"/>
                          </a:solidFill>
                          <a:latin typeface="Arial"/>
                          <a:ea typeface="Arial"/>
                          <a:cs typeface="Arial"/>
                          <a:sym typeface="Arial"/>
                        </a:rPr>
                        <a:t>Size Standards (New Table posted 3/17/23)</a:t>
                      </a:r>
                      <a:endParaRPr sz="1200" b="1" u="none" strike="noStrike" cap="none">
                        <a:solidFill>
                          <a:srgbClr val="0B5394"/>
                        </a:solidFill>
                        <a:latin typeface="Arial"/>
                        <a:ea typeface="Arial"/>
                        <a:cs typeface="Arial"/>
                        <a:sym typeface="Arial"/>
                      </a:endParaRPr>
                    </a:p>
                  </a:txBody>
                  <a:tcPr marL="68575" marR="68575" marT="34300" marB="34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70C0"/>
                        </a:buClr>
                        <a:buSzPts val="1200"/>
                        <a:buFont typeface="Arial"/>
                        <a:buNone/>
                      </a:pPr>
                      <a:r>
                        <a:rPr lang="en-US" sz="1200" b="1" u="sng" strike="noStrike" cap="none">
                          <a:solidFill>
                            <a:srgbClr val="0B5394"/>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https://www.sba.gov/federal-contracting/contracting-guide/size-standards</a:t>
                      </a:r>
                      <a:endParaRPr sz="1200" b="1"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u="none" strike="noStrike" cap="none">
                        <a:solidFill>
                          <a:srgbClr val="0B5394"/>
                        </a:solidFill>
                        <a:latin typeface="Arial"/>
                        <a:ea typeface="Arial"/>
                        <a:cs typeface="Arial"/>
                        <a:sym typeface="Arial"/>
                      </a:endParaRPr>
                    </a:p>
                  </a:txBody>
                  <a:tcPr marL="68575" marR="68575" marT="34300" marB="34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08175">
                <a:tc gridSpan="2">
                  <a:txBody>
                    <a:bodyPr/>
                    <a:lstStyle/>
                    <a:p>
                      <a:pPr marL="0" marR="0" lvl="0" indent="0" algn="ctr" rtl="0">
                        <a:lnSpc>
                          <a:spcPct val="100000"/>
                        </a:lnSpc>
                        <a:spcBef>
                          <a:spcPts val="0"/>
                        </a:spcBef>
                        <a:spcAft>
                          <a:spcPts val="0"/>
                        </a:spcAft>
                        <a:buNone/>
                      </a:pPr>
                      <a:endParaRPr sz="1200" b="0" i="1" u="sng" strike="noStrike" cap="none">
                        <a:solidFill>
                          <a:srgbClr val="0B5394"/>
                        </a:solidFill>
                        <a:latin typeface="Arial"/>
                        <a:ea typeface="Arial"/>
                        <a:cs typeface="Arial"/>
                        <a:sym typeface="Arial"/>
                      </a:endParaRPr>
                    </a:p>
                  </a:txBody>
                  <a:tcPr marL="68575" marR="68575" marT="34300" marB="3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334" name="Google Shape;334;p39"/>
          <p:cNvSpPr txBox="1">
            <a:spLocks noGrp="1"/>
          </p:cNvSpPr>
          <p:nvPr>
            <p:ph type="title" idx="4294967295"/>
          </p:nvPr>
        </p:nvSpPr>
        <p:spPr>
          <a:xfrm>
            <a:off x="1028700" y="89425"/>
            <a:ext cx="7812000" cy="5643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kumimoji="0" lang="en-US" sz="1800" b="1" i="0" u="none" strike="noStrike" kern="0" cap="none" spc="0" normalizeH="0" baseline="0" noProof="0" dirty="0">
                <a:ln>
                  <a:noFill/>
                </a:ln>
                <a:solidFill>
                  <a:srgbClr val="0B5394"/>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rgbClr val="0B5394"/>
              </a:solidFill>
              <a:effectLst/>
              <a:uLnTx/>
              <a:uFillTx/>
              <a:latin typeface="Arial"/>
              <a:ea typeface="Arial"/>
              <a:cs typeface="Arial"/>
              <a:sym typeface="Arial"/>
            </a:endParaRPr>
          </a:p>
          <a:p>
            <a:pPr marL="360997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chemeClr val="accent2"/>
              </a:solidFill>
              <a:effectLst/>
              <a:uLnTx/>
              <a:uFillTx/>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graphicFrame>
        <p:nvGraphicFramePr>
          <p:cNvPr id="340" name="Google Shape;340;p40"/>
          <p:cNvGraphicFramePr/>
          <p:nvPr/>
        </p:nvGraphicFramePr>
        <p:xfrm>
          <a:off x="228600" y="857250"/>
          <a:ext cx="8686800" cy="4305330"/>
        </p:xfrm>
        <a:graphic>
          <a:graphicData uri="http://schemas.openxmlformats.org/drawingml/2006/table">
            <a:tbl>
              <a:tblPr firstRow="1" bandRow="1">
                <a:noFill/>
                <a:tableStyleId>{859A0B9F-5730-44CD-B9A8-907105EEDF08}</a:tableStyleId>
              </a:tblPr>
              <a:tblGrid>
                <a:gridCol w="4075650">
                  <a:extLst>
                    <a:ext uri="{9D8B030D-6E8A-4147-A177-3AD203B41FA5}">
                      <a16:colId xmlns:a16="http://schemas.microsoft.com/office/drawing/2014/main" val="20000"/>
                    </a:ext>
                  </a:extLst>
                </a:gridCol>
                <a:gridCol w="4611150">
                  <a:extLst>
                    <a:ext uri="{9D8B030D-6E8A-4147-A177-3AD203B41FA5}">
                      <a16:colId xmlns:a16="http://schemas.microsoft.com/office/drawing/2014/main" val="20001"/>
                    </a:ext>
                  </a:extLst>
                </a:gridCol>
              </a:tblGrid>
              <a:tr h="377200">
                <a:tc gridSpan="2">
                  <a:txBody>
                    <a:bodyPr/>
                    <a:lstStyle/>
                    <a:p>
                      <a:pPr marL="0" marR="0" lvl="0" indent="0" algn="ctr" rtl="0">
                        <a:lnSpc>
                          <a:spcPct val="100000"/>
                        </a:lnSpc>
                        <a:spcBef>
                          <a:spcPts val="0"/>
                        </a:spcBef>
                        <a:spcAft>
                          <a:spcPts val="0"/>
                        </a:spcAft>
                        <a:buClr>
                          <a:schemeClr val="lt1"/>
                        </a:buClr>
                        <a:buSzPts val="1700"/>
                        <a:buFont typeface="Arial"/>
                        <a:buNone/>
                      </a:pPr>
                      <a:r>
                        <a:rPr lang="en-US" sz="1700" u="none" strike="noStrike" cap="none">
                          <a:solidFill>
                            <a:schemeClr val="lt1"/>
                          </a:solidFill>
                        </a:rPr>
                        <a:t>Minimum Requirements </a:t>
                      </a:r>
                      <a:endParaRPr sz="1700" b="0" u="none" strike="noStrike" cap="none">
                        <a:solidFill>
                          <a:schemeClr val="lt1"/>
                        </a:solidFill>
                        <a:latin typeface="Arial"/>
                        <a:ea typeface="Arial"/>
                        <a:cs typeface="Arial"/>
                        <a:sym typeface="Arial"/>
                      </a:endParaRPr>
                    </a:p>
                  </a:txBody>
                  <a:tcPr marL="68575" marR="68575" marT="34300" marB="34300">
                    <a:solidFill>
                      <a:srgbClr val="606060"/>
                    </a:solidFill>
                  </a:tcPr>
                </a:tc>
                <a:tc hMerge="1">
                  <a:txBody>
                    <a:bodyPr/>
                    <a:lstStyle/>
                    <a:p>
                      <a:endParaRPr lang="en-US"/>
                    </a:p>
                  </a:txBody>
                  <a:tcPr/>
                </a:tc>
                <a:extLst>
                  <a:ext uri="{0D108BD9-81ED-4DB2-BD59-A6C34878D82A}">
                    <a16:rowId xmlns:a16="http://schemas.microsoft.com/office/drawing/2014/main" val="10000"/>
                  </a:ext>
                </a:extLst>
              </a:tr>
              <a:tr h="1085850">
                <a:tc>
                  <a:txBody>
                    <a:bodyPr/>
                    <a:lstStyle/>
                    <a:p>
                      <a:pPr marL="0" marR="0" lvl="0" indent="0" algn="ctr" rtl="0">
                        <a:lnSpc>
                          <a:spcPct val="100000"/>
                        </a:lnSpc>
                        <a:spcBef>
                          <a:spcPts val="0"/>
                        </a:spcBef>
                        <a:spcAft>
                          <a:spcPts val="0"/>
                        </a:spcAft>
                        <a:buNone/>
                      </a:pPr>
                      <a:endParaRPr sz="1400" b="1" u="none" strike="noStrike" cap="none">
                        <a:solidFill>
                          <a:srgbClr val="0B5394"/>
                        </a:solidFill>
                      </a:endParaRPr>
                    </a:p>
                    <a:p>
                      <a:pPr marL="0" marR="0" lvl="0" indent="0" algn="l" rtl="0">
                        <a:lnSpc>
                          <a:spcPct val="100000"/>
                        </a:lnSpc>
                        <a:spcBef>
                          <a:spcPts val="0"/>
                        </a:spcBef>
                        <a:spcAft>
                          <a:spcPts val="0"/>
                        </a:spcAft>
                        <a:buNone/>
                      </a:pPr>
                      <a:r>
                        <a:rPr lang="en-US" sz="1400" b="1" u="none" strike="noStrike" cap="none">
                          <a:solidFill>
                            <a:srgbClr val="0B5394"/>
                          </a:solidFill>
                        </a:rPr>
                        <a:t>North American Industry Classification System (NAICS)  Industry Codes</a:t>
                      </a:r>
                      <a:endParaRPr sz="1400" b="1" u="none" strike="noStrike" cap="none">
                        <a:solidFill>
                          <a:srgbClr val="0B5394"/>
                        </a:solidFill>
                        <a:latin typeface="Arial"/>
                        <a:ea typeface="Arial"/>
                        <a:cs typeface="Arial"/>
                        <a:sym typeface="Arial"/>
                      </a:endParaRPr>
                    </a:p>
                  </a:txBody>
                  <a:tcPr marL="68575" marR="68575" marT="34300" marB="34300">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1" u="sng" strike="noStrike" cap="none">
                        <a:solidFill>
                          <a:srgbClr val="0B5394"/>
                        </a:solidFill>
                        <a:hlinkClick r:id="rId3">
                          <a:extLst>
                            <a:ext uri="{A12FA001-AC4F-418D-AE19-62706E023703}">
                              <ahyp:hlinkClr xmlns:ahyp="http://schemas.microsoft.com/office/drawing/2018/hyperlinkcolor" val="tx"/>
                            </a:ext>
                          </a:extLst>
                        </a:hlinkClick>
                      </a:endParaRPr>
                    </a:p>
                    <a:p>
                      <a:pPr marL="457200" marR="0" lvl="1" indent="0" algn="l" rtl="0">
                        <a:lnSpc>
                          <a:spcPct val="100000"/>
                        </a:lnSpc>
                        <a:spcBef>
                          <a:spcPts val="0"/>
                        </a:spcBef>
                        <a:spcAft>
                          <a:spcPts val="0"/>
                        </a:spcAft>
                        <a:buClr>
                          <a:srgbClr val="0070C0"/>
                        </a:buClr>
                        <a:buSzPts val="1200"/>
                        <a:buFont typeface="Arial"/>
                        <a:buNone/>
                      </a:pPr>
                      <a:r>
                        <a:rPr lang="en-US" sz="1200" b="1" u="sng" strike="noStrike" cap="none">
                          <a:solidFill>
                            <a:srgbClr val="0B5394"/>
                          </a:solidFill>
                          <a:hlinkClick r:id="rId3">
                            <a:extLst>
                              <a:ext uri="{A12FA001-AC4F-418D-AE19-62706E023703}">
                                <ahyp:hlinkClr xmlns:ahyp="http://schemas.microsoft.com/office/drawing/2018/hyperlinkcolor" val="tx"/>
                              </a:ext>
                            </a:extLst>
                          </a:hlinkClick>
                        </a:rPr>
                        <a:t>https://www.census.gov/naics</a:t>
                      </a:r>
                      <a:endParaRPr sz="1200" b="1" u="sng" strike="noStrike" cap="none">
                        <a:solidFill>
                          <a:srgbClr val="0B5394"/>
                        </a:solidFill>
                      </a:endParaRPr>
                    </a:p>
                    <a:p>
                      <a:pPr marL="0" marR="0" lvl="0" indent="0" algn="ctr" rtl="0">
                        <a:lnSpc>
                          <a:spcPct val="100000"/>
                        </a:lnSpc>
                        <a:spcBef>
                          <a:spcPts val="0"/>
                        </a:spcBef>
                        <a:spcAft>
                          <a:spcPts val="0"/>
                        </a:spcAft>
                        <a:buNone/>
                      </a:pPr>
                      <a:endParaRPr sz="1200" u="none" strike="noStrike" cap="none">
                        <a:solidFill>
                          <a:srgbClr val="0B5394"/>
                        </a:solidFill>
                      </a:endParaRPr>
                    </a:p>
                  </a:txBody>
                  <a:tcPr marL="68575" marR="68575" marT="34300" marB="34300">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537450">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a:solidFill>
                          <a:srgbClr val="0B5394"/>
                        </a:solidFill>
                      </a:endParaRPr>
                    </a:p>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0B5394"/>
                          </a:solidFill>
                        </a:rPr>
                        <a:t>Small Business Administration (SBA) </a:t>
                      </a:r>
                      <a:endParaRPr>
                        <a:solidFill>
                          <a:srgbClr val="0B5394"/>
                        </a:solidFill>
                      </a:endParaRPr>
                    </a:p>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0B5394"/>
                          </a:solidFill>
                        </a:rPr>
                        <a:t>Business Categories -    	</a:t>
                      </a:r>
                      <a:endParaRPr>
                        <a:solidFill>
                          <a:srgbClr val="0B5394"/>
                        </a:solidFill>
                      </a:endParaRPr>
                    </a:p>
                    <a:p>
                      <a:pPr marL="800100" marR="0" lvl="1" indent="-342900" algn="l" rtl="0">
                        <a:lnSpc>
                          <a:spcPct val="100000"/>
                        </a:lnSpc>
                        <a:spcBef>
                          <a:spcPts val="0"/>
                        </a:spcBef>
                        <a:spcAft>
                          <a:spcPts val="0"/>
                        </a:spcAft>
                        <a:buClr>
                          <a:srgbClr val="0B5394"/>
                        </a:buClr>
                        <a:buSzPts val="1400"/>
                        <a:buFont typeface="Arial"/>
                        <a:buChar char="•"/>
                      </a:pPr>
                      <a:r>
                        <a:rPr lang="en-US" sz="1400" b="1" u="none" strike="noStrike" cap="none">
                          <a:solidFill>
                            <a:srgbClr val="0B5394"/>
                          </a:solidFill>
                        </a:rPr>
                        <a:t>Small Disadvantaged Business (SDB)</a:t>
                      </a:r>
                      <a:endParaRPr>
                        <a:solidFill>
                          <a:srgbClr val="0B5394"/>
                        </a:solidFill>
                      </a:endParaRPr>
                    </a:p>
                    <a:p>
                      <a:pPr marL="800100" marR="0" lvl="1" indent="-342900" algn="l" rtl="0">
                        <a:lnSpc>
                          <a:spcPct val="100000"/>
                        </a:lnSpc>
                        <a:spcBef>
                          <a:spcPts val="0"/>
                        </a:spcBef>
                        <a:spcAft>
                          <a:spcPts val="0"/>
                        </a:spcAft>
                        <a:buClr>
                          <a:srgbClr val="0B5394"/>
                        </a:buClr>
                        <a:buSzPts val="1400"/>
                        <a:buFont typeface="Arial"/>
                        <a:buChar char="•"/>
                      </a:pPr>
                      <a:r>
                        <a:rPr lang="en-US" sz="1400" b="1" u="none" strike="noStrike" cap="none">
                          <a:solidFill>
                            <a:srgbClr val="0B5394"/>
                          </a:solidFill>
                        </a:rPr>
                        <a:t>8(a)</a:t>
                      </a:r>
                      <a:endParaRPr>
                        <a:solidFill>
                          <a:srgbClr val="0B5394"/>
                        </a:solidFill>
                      </a:endParaRPr>
                    </a:p>
                    <a:p>
                      <a:pPr marL="800100" marR="0" lvl="1" indent="-342900" algn="l" rtl="0">
                        <a:lnSpc>
                          <a:spcPct val="100000"/>
                        </a:lnSpc>
                        <a:spcBef>
                          <a:spcPts val="0"/>
                        </a:spcBef>
                        <a:spcAft>
                          <a:spcPts val="0"/>
                        </a:spcAft>
                        <a:buClr>
                          <a:srgbClr val="0B5394"/>
                        </a:buClr>
                        <a:buSzPts val="1400"/>
                        <a:buFont typeface="Arial"/>
                        <a:buChar char="•"/>
                      </a:pPr>
                      <a:r>
                        <a:rPr lang="en-US" sz="1400" b="1" u="none" strike="noStrike" cap="none">
                          <a:solidFill>
                            <a:srgbClr val="0B5394"/>
                          </a:solidFill>
                        </a:rPr>
                        <a:t>Women-owned Small Business</a:t>
                      </a:r>
                      <a:endParaRPr>
                        <a:solidFill>
                          <a:srgbClr val="0B5394"/>
                        </a:solidFill>
                      </a:endParaRPr>
                    </a:p>
                    <a:p>
                      <a:pPr marL="800100" marR="0" lvl="1" indent="-342900" algn="l" rtl="0">
                        <a:lnSpc>
                          <a:spcPct val="100000"/>
                        </a:lnSpc>
                        <a:spcBef>
                          <a:spcPts val="0"/>
                        </a:spcBef>
                        <a:spcAft>
                          <a:spcPts val="0"/>
                        </a:spcAft>
                        <a:buClr>
                          <a:srgbClr val="0B5394"/>
                        </a:buClr>
                        <a:buSzPts val="1400"/>
                        <a:buFont typeface="Arial"/>
                        <a:buChar char="•"/>
                      </a:pPr>
                      <a:r>
                        <a:rPr lang="en-US" sz="1400" b="1" u="none" strike="noStrike" cap="none">
                          <a:solidFill>
                            <a:srgbClr val="0B5394"/>
                          </a:solidFill>
                        </a:rPr>
                        <a:t>Historically Underutilized Business Zone (HUBZone)</a:t>
                      </a:r>
                      <a:endParaRPr>
                        <a:solidFill>
                          <a:srgbClr val="0B5394"/>
                        </a:solidFill>
                      </a:endParaRPr>
                    </a:p>
                    <a:p>
                      <a:pPr marL="800100" marR="0" lvl="1" indent="-342900" algn="l" rtl="0">
                        <a:lnSpc>
                          <a:spcPct val="100000"/>
                        </a:lnSpc>
                        <a:spcBef>
                          <a:spcPts val="0"/>
                        </a:spcBef>
                        <a:spcAft>
                          <a:spcPts val="0"/>
                        </a:spcAft>
                        <a:buClr>
                          <a:srgbClr val="0B5394"/>
                        </a:buClr>
                        <a:buSzPts val="1400"/>
                        <a:buFont typeface="Arial"/>
                        <a:buChar char="•"/>
                      </a:pPr>
                      <a:r>
                        <a:rPr lang="en-US" sz="1400" b="1" u="none" strike="noStrike" cap="none">
                          <a:solidFill>
                            <a:srgbClr val="0B5394"/>
                          </a:solidFill>
                        </a:rPr>
                        <a:t>Veteran-owned Small Business </a:t>
                      </a:r>
                      <a:endParaRPr>
                        <a:solidFill>
                          <a:srgbClr val="0B5394"/>
                        </a:solidFill>
                      </a:endParaRPr>
                    </a:p>
                    <a:p>
                      <a:pPr marL="800100" marR="0" lvl="1" indent="-342900" algn="l" rtl="0">
                        <a:lnSpc>
                          <a:spcPct val="100000"/>
                        </a:lnSpc>
                        <a:spcBef>
                          <a:spcPts val="0"/>
                        </a:spcBef>
                        <a:spcAft>
                          <a:spcPts val="0"/>
                        </a:spcAft>
                        <a:buClr>
                          <a:srgbClr val="0B5394"/>
                        </a:buClr>
                        <a:buSzPts val="1400"/>
                        <a:buFont typeface="Arial"/>
                        <a:buChar char="•"/>
                      </a:pPr>
                      <a:r>
                        <a:rPr lang="en-US" sz="1400" b="1" u="none" strike="noStrike" cap="none">
                          <a:solidFill>
                            <a:srgbClr val="0B5394"/>
                          </a:solidFill>
                        </a:rPr>
                        <a:t>Service Disabled Veteran-owned Small Business</a:t>
                      </a:r>
                      <a:endParaRPr>
                        <a:solidFill>
                          <a:srgbClr val="0B5394"/>
                        </a:solidFill>
                      </a:endParaRPr>
                    </a:p>
                    <a:p>
                      <a:pPr marL="0" marR="0" lvl="0" indent="0" algn="ctr" rtl="0">
                        <a:lnSpc>
                          <a:spcPct val="100000"/>
                        </a:lnSpc>
                        <a:spcBef>
                          <a:spcPts val="0"/>
                        </a:spcBef>
                        <a:spcAft>
                          <a:spcPts val="0"/>
                        </a:spcAft>
                        <a:buNone/>
                      </a:pPr>
                      <a:endParaRPr sz="1400" b="1" u="none" strike="noStrike" cap="none">
                        <a:solidFill>
                          <a:srgbClr val="0B5394"/>
                        </a:solidFill>
                        <a:latin typeface="Arial"/>
                        <a:ea typeface="Arial"/>
                        <a:cs typeface="Arial"/>
                        <a:sym typeface="Arial"/>
                      </a:endParaRPr>
                    </a:p>
                  </a:txBody>
                  <a:tcPr marL="68575" marR="68575" marT="34300" marB="3430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solidFill>
                      <a:schemeClr val="lt1"/>
                    </a:solidFill>
                  </a:tcPr>
                </a:tc>
                <a:tc>
                  <a:txBody>
                    <a:bodyPr/>
                    <a:lstStyle/>
                    <a:p>
                      <a:pPr marL="548640" marR="0" lvl="2" indent="0" algn="l" rtl="0">
                        <a:lnSpc>
                          <a:spcPct val="100000"/>
                        </a:lnSpc>
                        <a:spcBef>
                          <a:spcPts val="0"/>
                        </a:spcBef>
                        <a:spcAft>
                          <a:spcPts val="0"/>
                        </a:spcAft>
                        <a:buClr>
                          <a:srgbClr val="2F5897"/>
                        </a:buClr>
                        <a:buSzPts val="1080"/>
                        <a:buFont typeface="Courier New"/>
                        <a:buNone/>
                      </a:pPr>
                      <a:endParaRPr sz="1200" b="0" u="sng" strike="noStrike" cap="none">
                        <a:solidFill>
                          <a:srgbClr val="0B5394"/>
                        </a:solidFill>
                        <a:hlinkClick r:id="rId4">
                          <a:extLst>
                            <a:ext uri="{A12FA001-AC4F-418D-AE19-62706E023703}">
                              <ahyp:hlinkClr xmlns:ahyp="http://schemas.microsoft.com/office/drawing/2018/hyperlinkcolor" val="tx"/>
                            </a:ext>
                          </a:extLst>
                        </a:hlinkClick>
                      </a:endParaRPr>
                    </a:p>
                    <a:p>
                      <a:pPr marL="548640" marR="0" lvl="2" indent="0" algn="l" rtl="0">
                        <a:lnSpc>
                          <a:spcPct val="100000"/>
                        </a:lnSpc>
                        <a:spcBef>
                          <a:spcPts val="240"/>
                        </a:spcBef>
                        <a:spcAft>
                          <a:spcPts val="0"/>
                        </a:spcAft>
                        <a:buClr>
                          <a:srgbClr val="2F5897"/>
                        </a:buClr>
                        <a:buSzPts val="1080"/>
                        <a:buFont typeface="Courier New"/>
                        <a:buNone/>
                      </a:pPr>
                      <a:r>
                        <a:rPr lang="en-US" sz="1200" b="1" u="sng" strike="noStrike" cap="none">
                          <a:solidFill>
                            <a:srgbClr val="0B5394"/>
                          </a:solidFill>
                          <a:hlinkClick r:id="rId4">
                            <a:extLst>
                              <a:ext uri="{A12FA001-AC4F-418D-AE19-62706E023703}">
                                <ahyp:hlinkClr xmlns:ahyp="http://schemas.microsoft.com/office/drawing/2018/hyperlinkcolor" val="tx"/>
                              </a:ext>
                            </a:extLst>
                          </a:hlinkClick>
                        </a:rPr>
                        <a:t>https://www.sba.gov/federal-contracting/contracting-assistance-programs</a:t>
                      </a:r>
                      <a:endParaRPr sz="1200" b="1" u="none" strike="noStrike" cap="none">
                        <a:solidFill>
                          <a:srgbClr val="0B5394"/>
                        </a:solidFill>
                      </a:endParaRPr>
                    </a:p>
                    <a:p>
                      <a:pPr marL="731520" marR="0" lvl="2" indent="-114299" algn="l" rtl="0">
                        <a:lnSpc>
                          <a:spcPct val="100000"/>
                        </a:lnSpc>
                        <a:spcBef>
                          <a:spcPts val="240"/>
                        </a:spcBef>
                        <a:spcAft>
                          <a:spcPts val="0"/>
                        </a:spcAft>
                        <a:buClr>
                          <a:srgbClr val="2F5897"/>
                        </a:buClr>
                        <a:buSzPts val="1080"/>
                        <a:buFont typeface="Courier New"/>
                        <a:buNone/>
                      </a:pPr>
                      <a:endParaRPr sz="1200" b="1" u="none" strike="noStrike" cap="none">
                        <a:solidFill>
                          <a:srgbClr val="0B5394"/>
                        </a:solidFill>
                      </a:endParaRPr>
                    </a:p>
                  </a:txBody>
                  <a:tcPr marL="68575" marR="68575" marT="34300" marB="3430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solidFill>
                      <a:schemeClr val="lt1"/>
                    </a:solidFill>
                  </a:tcPr>
                </a:tc>
                <a:extLst>
                  <a:ext uri="{0D108BD9-81ED-4DB2-BD59-A6C34878D82A}">
                    <a16:rowId xmlns:a16="http://schemas.microsoft.com/office/drawing/2014/main" val="10002"/>
                  </a:ext>
                </a:extLst>
              </a:tr>
            </a:tbl>
          </a:graphicData>
        </a:graphic>
      </p:graphicFrame>
      <p:sp>
        <p:nvSpPr>
          <p:cNvPr id="342" name="Google Shape;342;p40"/>
          <p:cNvSpPr txBox="1">
            <a:spLocks noGrp="1"/>
          </p:cNvSpPr>
          <p:nvPr>
            <p:ph type="title" idx="4294967295"/>
          </p:nvPr>
        </p:nvSpPr>
        <p:spPr>
          <a:xfrm>
            <a:off x="605150" y="180275"/>
            <a:ext cx="8744100" cy="5643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kumimoji="0" lang="en-US" sz="1800" b="1" i="0" u="none" strike="noStrike" kern="0" cap="none" spc="0" normalizeH="0" baseline="0" noProof="0" dirty="0">
                <a:ln>
                  <a:noFill/>
                </a:ln>
                <a:solidFill>
                  <a:srgbClr val="0B5394"/>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rgbClr val="0B5394"/>
              </a:solidFill>
              <a:effectLst/>
              <a:uLnTx/>
              <a:uFillTx/>
              <a:latin typeface="Arial"/>
              <a:ea typeface="Arial"/>
              <a:cs typeface="Arial"/>
              <a:sym typeface="Arial"/>
            </a:endParaRPr>
          </a:p>
          <a:p>
            <a:pPr marL="360997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chemeClr val="accent2"/>
              </a:solidFill>
              <a:effectLst/>
              <a:uLnTx/>
              <a:uFillTx/>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1"/>
          <p:cNvSpPr txBox="1">
            <a:spLocks noGrp="1"/>
          </p:cNvSpPr>
          <p:nvPr>
            <p:ph type="title" idx="4294967295"/>
          </p:nvPr>
        </p:nvSpPr>
        <p:spPr>
          <a:xfrm>
            <a:off x="-65150" y="123217"/>
            <a:ext cx="8744100" cy="5643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kumimoji="0" lang="en-US" sz="1800" b="1" i="0" u="none" strike="noStrike" kern="0" cap="none" spc="0" normalizeH="0" baseline="0" noProof="0" dirty="0">
                <a:ln>
                  <a:noFill/>
                </a:ln>
                <a:solidFill>
                  <a:srgbClr val="0B5394"/>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rgbClr val="0B5394"/>
              </a:solidFill>
              <a:effectLst/>
              <a:uLnTx/>
              <a:uFillTx/>
              <a:latin typeface="Arial"/>
              <a:ea typeface="Arial"/>
              <a:cs typeface="Arial"/>
              <a:sym typeface="Arial"/>
            </a:endParaRPr>
          </a:p>
          <a:p>
            <a:pPr marL="360997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chemeClr val="accent2"/>
              </a:solidFill>
              <a:effectLst/>
              <a:uLnTx/>
              <a:uFillTx/>
              <a:latin typeface="Arial"/>
              <a:ea typeface="Arial"/>
              <a:cs typeface="Arial"/>
              <a:sym typeface="Arial"/>
            </a:endParaRPr>
          </a:p>
        </p:txBody>
      </p:sp>
      <p:sp>
        <p:nvSpPr>
          <p:cNvPr id="349" name="Google Shape;349;p41"/>
          <p:cNvSpPr txBox="1"/>
          <p:nvPr/>
        </p:nvSpPr>
        <p:spPr>
          <a:xfrm>
            <a:off x="244625" y="776850"/>
            <a:ext cx="5535600" cy="40578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None/>
            </a:pPr>
            <a:r>
              <a:rPr lang="en-US" sz="1950" b="1" i="0" u="sng" strike="noStrike" cap="none">
                <a:solidFill>
                  <a:srgbClr val="0B5394"/>
                </a:solidFill>
                <a:latin typeface="Arial"/>
                <a:ea typeface="Arial"/>
                <a:cs typeface="Arial"/>
                <a:sym typeface="Arial"/>
              </a:rPr>
              <a:t>Sam.Gov</a:t>
            </a:r>
            <a:r>
              <a:rPr lang="en-US" sz="1950" b="1" i="0" u="none" strike="noStrike" cap="none">
                <a:solidFill>
                  <a:srgbClr val="0B5394"/>
                </a:solidFill>
                <a:latin typeface="Arial"/>
                <a:ea typeface="Arial"/>
                <a:cs typeface="Arial"/>
                <a:sym typeface="Arial"/>
              </a:rPr>
              <a:t> includes the following:</a:t>
            </a:r>
            <a:endParaRPr sz="195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rgbClr val="0B5394"/>
              </a:solidFill>
              <a:latin typeface="Arial"/>
              <a:ea typeface="Arial"/>
              <a:cs typeface="Arial"/>
              <a:sym typeface="Arial"/>
            </a:endParaRPr>
          </a:p>
          <a:p>
            <a:pPr marL="257175" marR="0" lvl="0" indent="-257175" algn="l" rtl="0">
              <a:lnSpc>
                <a:spcPct val="100000"/>
              </a:lnSpc>
              <a:spcBef>
                <a:spcPts val="0"/>
              </a:spcBef>
              <a:spcAft>
                <a:spcPts val="0"/>
              </a:spcAft>
              <a:buClr>
                <a:srgbClr val="0B5394"/>
              </a:buClr>
              <a:buSzPts val="1500"/>
              <a:buFont typeface="Arial"/>
              <a:buChar char="•"/>
            </a:pPr>
            <a:r>
              <a:rPr lang="en-US" sz="1500" b="0" i="0" u="sng" strike="noStrike" cap="none">
                <a:solidFill>
                  <a:srgbClr val="0B5394"/>
                </a:solidFill>
                <a:latin typeface="Arial"/>
                <a:ea typeface="Arial"/>
                <a:cs typeface="Arial"/>
                <a:sym typeface="Arial"/>
              </a:rPr>
              <a:t>Contract Opportunities</a:t>
            </a:r>
            <a:r>
              <a:rPr lang="en-US" sz="1500" b="0" i="0" u="none" strike="noStrike" cap="none">
                <a:solidFill>
                  <a:srgbClr val="0B5394"/>
                </a:solidFill>
                <a:latin typeface="Arial"/>
                <a:ea typeface="Arial"/>
                <a:cs typeface="Arial"/>
                <a:sym typeface="Arial"/>
              </a:rPr>
              <a:t>:  (Formerly fbo.gov)</a:t>
            </a:r>
            <a:endParaRPr>
              <a:solidFill>
                <a:srgbClr val="0B5394"/>
              </a:solidFill>
            </a:endParaRPr>
          </a:p>
          <a:p>
            <a:pPr marL="257175" marR="0" lvl="0" indent="-161925" algn="l" rtl="0">
              <a:lnSpc>
                <a:spcPct val="100000"/>
              </a:lnSpc>
              <a:spcBef>
                <a:spcPts val="0"/>
              </a:spcBef>
              <a:spcAft>
                <a:spcPts val="0"/>
              </a:spcAft>
              <a:buClr>
                <a:srgbClr val="000000"/>
              </a:buClr>
              <a:buSzPts val="1500"/>
              <a:buFont typeface="Arial"/>
              <a:buNone/>
            </a:pPr>
            <a:endParaRPr sz="1500" b="0" i="0" u="none" strike="noStrike" cap="none">
              <a:solidFill>
                <a:srgbClr val="0B5394"/>
              </a:solidFill>
              <a:latin typeface="Arial"/>
              <a:ea typeface="Arial"/>
              <a:cs typeface="Arial"/>
              <a:sym typeface="Arial"/>
            </a:endParaRPr>
          </a:p>
          <a:p>
            <a:pPr marL="257175" marR="0" lvl="0" indent="-257175" algn="l" rtl="0">
              <a:lnSpc>
                <a:spcPct val="100000"/>
              </a:lnSpc>
              <a:spcBef>
                <a:spcPts val="0"/>
              </a:spcBef>
              <a:spcAft>
                <a:spcPts val="0"/>
              </a:spcAft>
              <a:buClr>
                <a:srgbClr val="0B5394"/>
              </a:buClr>
              <a:buSzPts val="1500"/>
              <a:buFont typeface="Arial"/>
              <a:buChar char="•"/>
            </a:pPr>
            <a:r>
              <a:rPr lang="en-US" sz="1500" b="0" i="0" u="sng" strike="noStrike" cap="none">
                <a:solidFill>
                  <a:srgbClr val="0B5394"/>
                </a:solidFill>
                <a:latin typeface="Arial"/>
                <a:ea typeface="Arial"/>
                <a:cs typeface="Arial"/>
                <a:sym typeface="Arial"/>
              </a:rPr>
              <a:t>Contract Data</a:t>
            </a:r>
            <a:r>
              <a:rPr lang="en-US" sz="1500" b="0" i="0" u="none" strike="noStrike" cap="none">
                <a:solidFill>
                  <a:srgbClr val="0B5394"/>
                </a:solidFill>
                <a:latin typeface="Arial"/>
                <a:ea typeface="Arial"/>
                <a:cs typeface="Arial"/>
                <a:sym typeface="Arial"/>
              </a:rPr>
              <a:t>:  (Reports only.  From fpds.gov)</a:t>
            </a:r>
            <a:endParaRPr>
              <a:solidFill>
                <a:srgbClr val="0B5394"/>
              </a:solidFill>
            </a:endParaRPr>
          </a:p>
          <a:p>
            <a:pPr marL="257175" marR="0" lvl="0" indent="-161925" algn="l" rtl="0">
              <a:lnSpc>
                <a:spcPct val="100000"/>
              </a:lnSpc>
              <a:spcBef>
                <a:spcPts val="0"/>
              </a:spcBef>
              <a:spcAft>
                <a:spcPts val="0"/>
              </a:spcAft>
              <a:buClr>
                <a:srgbClr val="000000"/>
              </a:buClr>
              <a:buSzPts val="1500"/>
              <a:buFont typeface="Arial"/>
              <a:buNone/>
            </a:pPr>
            <a:endParaRPr sz="1500" b="0" i="0" u="none" strike="noStrike" cap="none">
              <a:solidFill>
                <a:srgbClr val="0B5394"/>
              </a:solidFill>
              <a:latin typeface="Arial"/>
              <a:ea typeface="Arial"/>
              <a:cs typeface="Arial"/>
              <a:sym typeface="Arial"/>
            </a:endParaRPr>
          </a:p>
          <a:p>
            <a:pPr marL="257175" marR="0" lvl="0" indent="-257175" algn="l" rtl="0">
              <a:lnSpc>
                <a:spcPct val="100000"/>
              </a:lnSpc>
              <a:spcBef>
                <a:spcPts val="0"/>
              </a:spcBef>
              <a:spcAft>
                <a:spcPts val="0"/>
              </a:spcAft>
              <a:buClr>
                <a:srgbClr val="0B5394"/>
              </a:buClr>
              <a:buSzPts val="1500"/>
              <a:buFont typeface="Arial"/>
              <a:buChar char="•"/>
            </a:pPr>
            <a:r>
              <a:rPr lang="en-US" sz="1500" b="0" i="0" u="sng" strike="noStrike" cap="none">
                <a:solidFill>
                  <a:srgbClr val="0B5394"/>
                </a:solidFill>
                <a:latin typeface="Arial"/>
                <a:ea typeface="Arial"/>
                <a:cs typeface="Arial"/>
                <a:sym typeface="Arial"/>
              </a:rPr>
              <a:t>Wage Determinations</a:t>
            </a:r>
            <a:r>
              <a:rPr lang="en-US" sz="1500" b="0" i="0" u="none" strike="noStrike" cap="none">
                <a:solidFill>
                  <a:srgbClr val="0B5394"/>
                </a:solidFill>
                <a:latin typeface="Arial"/>
                <a:ea typeface="Arial"/>
                <a:cs typeface="Arial"/>
                <a:sym typeface="Arial"/>
              </a:rPr>
              <a:t>:  (Formerly wdol.gov)</a:t>
            </a:r>
            <a:endParaRPr>
              <a:solidFill>
                <a:srgbClr val="0B5394"/>
              </a:solidFill>
            </a:endParaRPr>
          </a:p>
          <a:p>
            <a:pPr marL="257175" marR="0" lvl="0" indent="-161925" algn="l" rtl="0">
              <a:lnSpc>
                <a:spcPct val="100000"/>
              </a:lnSpc>
              <a:spcBef>
                <a:spcPts val="0"/>
              </a:spcBef>
              <a:spcAft>
                <a:spcPts val="0"/>
              </a:spcAft>
              <a:buClr>
                <a:srgbClr val="000000"/>
              </a:buClr>
              <a:buSzPts val="1500"/>
              <a:buFont typeface="Arial"/>
              <a:buNone/>
            </a:pPr>
            <a:endParaRPr sz="1500" b="0" i="0" u="none" strike="noStrike" cap="none">
              <a:solidFill>
                <a:srgbClr val="0B5394"/>
              </a:solidFill>
              <a:latin typeface="Arial"/>
              <a:ea typeface="Arial"/>
              <a:cs typeface="Arial"/>
              <a:sym typeface="Arial"/>
            </a:endParaRPr>
          </a:p>
          <a:p>
            <a:pPr marL="257175" marR="0" lvl="0" indent="-257175" algn="l" rtl="0">
              <a:lnSpc>
                <a:spcPct val="100000"/>
              </a:lnSpc>
              <a:spcBef>
                <a:spcPts val="0"/>
              </a:spcBef>
              <a:spcAft>
                <a:spcPts val="0"/>
              </a:spcAft>
              <a:buClr>
                <a:srgbClr val="0B5394"/>
              </a:buClr>
              <a:buSzPts val="1500"/>
              <a:buFont typeface="Arial"/>
              <a:buChar char="•"/>
            </a:pPr>
            <a:r>
              <a:rPr lang="en-US" sz="1500" b="0" i="0" u="sng" strike="noStrike" cap="none">
                <a:solidFill>
                  <a:srgbClr val="0B5394"/>
                </a:solidFill>
                <a:latin typeface="Arial"/>
                <a:ea typeface="Arial"/>
                <a:cs typeface="Arial"/>
                <a:sym typeface="Arial"/>
              </a:rPr>
              <a:t>Entity Registration:</a:t>
            </a:r>
            <a:r>
              <a:rPr lang="en-US" sz="1500" b="0" i="0" u="none" strike="noStrike" cap="none">
                <a:solidFill>
                  <a:srgbClr val="0B5394"/>
                </a:solidFill>
                <a:latin typeface="Arial"/>
                <a:ea typeface="Arial"/>
                <a:cs typeface="Arial"/>
                <a:sym typeface="Arial"/>
              </a:rPr>
              <a:t> (Combined with the former beta.sam.gov)</a:t>
            </a:r>
            <a:endParaRPr>
              <a:solidFill>
                <a:srgbClr val="0B5394"/>
              </a:solidFill>
            </a:endParaRPr>
          </a:p>
          <a:p>
            <a:pPr marL="257175" marR="0" lvl="0" indent="-161925" algn="l" rtl="0">
              <a:lnSpc>
                <a:spcPct val="100000"/>
              </a:lnSpc>
              <a:spcBef>
                <a:spcPts val="0"/>
              </a:spcBef>
              <a:spcAft>
                <a:spcPts val="0"/>
              </a:spcAft>
              <a:buClr>
                <a:srgbClr val="000000"/>
              </a:buClr>
              <a:buSzPts val="1500"/>
              <a:buFont typeface="Arial"/>
              <a:buNone/>
            </a:pPr>
            <a:endParaRPr sz="1500" b="0" i="0" u="none" strike="noStrike" cap="none">
              <a:solidFill>
                <a:srgbClr val="0B5394"/>
              </a:solidFill>
              <a:latin typeface="Arial"/>
              <a:ea typeface="Arial"/>
              <a:cs typeface="Arial"/>
              <a:sym typeface="Arial"/>
            </a:endParaRPr>
          </a:p>
          <a:p>
            <a:pPr marL="257175" marR="0" lvl="0" indent="-257175" algn="l" rtl="0">
              <a:lnSpc>
                <a:spcPct val="100000"/>
              </a:lnSpc>
              <a:spcBef>
                <a:spcPts val="0"/>
              </a:spcBef>
              <a:spcAft>
                <a:spcPts val="0"/>
              </a:spcAft>
              <a:buClr>
                <a:srgbClr val="0B5394"/>
              </a:buClr>
              <a:buSzPts val="1500"/>
              <a:buFont typeface="Arial"/>
              <a:buChar char="•"/>
            </a:pPr>
            <a:r>
              <a:rPr lang="en-US" sz="1500" b="0" i="0" u="sng" strike="noStrike" cap="none">
                <a:solidFill>
                  <a:srgbClr val="0B5394"/>
                </a:solidFill>
                <a:latin typeface="Arial"/>
                <a:ea typeface="Arial"/>
                <a:cs typeface="Arial"/>
                <a:sym typeface="Arial"/>
              </a:rPr>
              <a:t>Entity Reporting</a:t>
            </a:r>
            <a:endParaRPr>
              <a:solidFill>
                <a:srgbClr val="0B5394"/>
              </a:solidFill>
            </a:endParaRPr>
          </a:p>
          <a:p>
            <a:pPr marL="257175" marR="0" lvl="0" indent="-161925" algn="l" rtl="0">
              <a:lnSpc>
                <a:spcPct val="100000"/>
              </a:lnSpc>
              <a:spcBef>
                <a:spcPts val="0"/>
              </a:spcBef>
              <a:spcAft>
                <a:spcPts val="0"/>
              </a:spcAft>
              <a:buClr>
                <a:srgbClr val="000000"/>
              </a:buClr>
              <a:buSzPts val="1500"/>
              <a:buFont typeface="Arial"/>
              <a:buNone/>
            </a:pPr>
            <a:endParaRPr sz="1500" b="0" i="0" u="none" strike="noStrike" cap="none">
              <a:solidFill>
                <a:srgbClr val="0B5394"/>
              </a:solidFill>
              <a:latin typeface="Arial"/>
              <a:ea typeface="Arial"/>
              <a:cs typeface="Arial"/>
              <a:sym typeface="Arial"/>
            </a:endParaRPr>
          </a:p>
          <a:p>
            <a:pPr marL="257175" marR="0" lvl="0" indent="-257175" algn="l" rtl="0">
              <a:lnSpc>
                <a:spcPct val="100000"/>
              </a:lnSpc>
              <a:spcBef>
                <a:spcPts val="0"/>
              </a:spcBef>
              <a:spcAft>
                <a:spcPts val="0"/>
              </a:spcAft>
              <a:buClr>
                <a:srgbClr val="0B5394"/>
              </a:buClr>
              <a:buSzPts val="1500"/>
              <a:buFont typeface="Arial"/>
              <a:buChar char="•"/>
            </a:pPr>
            <a:r>
              <a:rPr lang="en-US" sz="1500" b="0" i="0" u="sng" strike="noStrike" cap="none">
                <a:solidFill>
                  <a:srgbClr val="0B5394"/>
                </a:solidFill>
                <a:latin typeface="Arial"/>
                <a:ea typeface="Arial"/>
                <a:cs typeface="Arial"/>
                <a:sym typeface="Arial"/>
              </a:rPr>
              <a:t>Assistance Listings</a:t>
            </a:r>
            <a:r>
              <a:rPr lang="en-US" sz="1500" b="0" i="0" u="none" strike="noStrike" cap="none">
                <a:solidFill>
                  <a:srgbClr val="0B5394"/>
                </a:solidFill>
                <a:latin typeface="Arial"/>
                <a:ea typeface="Arial"/>
                <a:cs typeface="Arial"/>
                <a:sym typeface="Arial"/>
              </a:rPr>
              <a:t>:  (Formerly cfda.gov)</a:t>
            </a:r>
            <a:endParaRPr>
              <a:solidFill>
                <a:srgbClr val="0B5394"/>
              </a:solidFill>
            </a:endParaRPr>
          </a:p>
          <a:p>
            <a:pPr marL="0" marR="0" lvl="0" indent="0" algn="l" rtl="0">
              <a:lnSpc>
                <a:spcPct val="100000"/>
              </a:lnSpc>
              <a:spcBef>
                <a:spcPts val="0"/>
              </a:spcBef>
              <a:spcAft>
                <a:spcPts val="0"/>
              </a:spcAft>
              <a:buNone/>
            </a:pPr>
            <a:endParaRPr sz="2325" b="0" i="0" u="none" strike="noStrike" cap="none">
              <a:solidFill>
                <a:schemeClr val="dk1"/>
              </a:solidFill>
              <a:latin typeface="Arial"/>
              <a:ea typeface="Arial"/>
              <a:cs typeface="Arial"/>
              <a:sym typeface="Arial"/>
            </a:endParaRPr>
          </a:p>
        </p:txBody>
      </p:sp>
      <p:pic>
        <p:nvPicPr>
          <p:cNvPr id="351" name="Google Shape;351;p4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95283" y="1125493"/>
            <a:ext cx="3077267" cy="289251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2"/>
          <p:cNvSpPr txBox="1"/>
          <p:nvPr/>
        </p:nvSpPr>
        <p:spPr>
          <a:xfrm>
            <a:off x="1028700" y="54250"/>
            <a:ext cx="7829400" cy="564300"/>
          </a:xfrm>
          <a:prstGeom prst="rect">
            <a:avLst/>
          </a:prstGeom>
          <a:noFill/>
          <a:ln>
            <a:noFill/>
          </a:ln>
        </p:spPr>
        <p:txBody>
          <a:bodyPr spcFirstLastPara="1" wrap="square" lIns="0" tIns="10000" rIns="0" bIns="0" anchor="t" anchorCtr="0">
            <a:spAutoFit/>
          </a:bodyPr>
          <a:lstStyle/>
          <a:p>
            <a:pPr marL="0" lvl="0" indent="0" algn="ctr" rtl="0">
              <a:spcBef>
                <a:spcPts val="0"/>
              </a:spcBef>
              <a:spcAft>
                <a:spcPts val="0"/>
              </a:spcAft>
              <a:buClr>
                <a:schemeClr val="dk1"/>
              </a:buClr>
              <a:buFont typeface="Arial"/>
              <a:buNone/>
            </a:pPr>
            <a:r>
              <a:rPr lang="en-US" sz="1800" b="1">
                <a:solidFill>
                  <a:srgbClr val="0B5394"/>
                </a:solidFill>
              </a:rPr>
              <a:t>ACCESSING FEDERAL CONTRACT OPPORTUNITIES (CONT.)</a:t>
            </a:r>
            <a:endParaRPr b="1">
              <a:solidFill>
                <a:srgbClr val="0B5394"/>
              </a:solidFill>
            </a:endParaRPr>
          </a:p>
          <a:p>
            <a:pPr marL="3609975" marR="0" lvl="0" indent="0" algn="l" rtl="0">
              <a:lnSpc>
                <a:spcPct val="100000"/>
              </a:lnSpc>
              <a:spcBef>
                <a:spcPts val="0"/>
              </a:spcBef>
              <a:spcAft>
                <a:spcPts val="0"/>
              </a:spcAft>
              <a:buNone/>
            </a:pPr>
            <a:endParaRPr sz="1800" b="1">
              <a:solidFill>
                <a:schemeClr val="accent2"/>
              </a:solidFill>
            </a:endParaRPr>
          </a:p>
        </p:txBody>
      </p:sp>
      <p:sp>
        <p:nvSpPr>
          <p:cNvPr id="358" name="Google Shape;358;p42"/>
          <p:cNvSpPr txBox="1"/>
          <p:nvPr/>
        </p:nvSpPr>
        <p:spPr>
          <a:xfrm>
            <a:off x="628650" y="561975"/>
            <a:ext cx="8229600" cy="5907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2100"/>
              <a:buFont typeface="Arial"/>
              <a:buNone/>
            </a:pPr>
            <a:r>
              <a:rPr lang="en-US" sz="2100" b="0" i="0" u="none" strike="noStrike" cap="none">
                <a:solidFill>
                  <a:srgbClr val="0B5394"/>
                </a:solidFill>
                <a:latin typeface="Arial"/>
                <a:ea typeface="Arial"/>
                <a:cs typeface="Arial"/>
                <a:sym typeface="Arial"/>
              </a:rPr>
              <a:t>SBA Subcontracting Network Database (SUBNet)</a:t>
            </a:r>
            <a:endParaRPr>
              <a:solidFill>
                <a:srgbClr val="0B5394"/>
              </a:solidFill>
            </a:endParaRPr>
          </a:p>
        </p:txBody>
      </p:sp>
      <p:sp>
        <p:nvSpPr>
          <p:cNvPr id="359" name="Google Shape;359;p42"/>
          <p:cNvSpPr/>
          <p:nvPr/>
        </p:nvSpPr>
        <p:spPr>
          <a:xfrm>
            <a:off x="285750" y="1407364"/>
            <a:ext cx="3854154" cy="2354491"/>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1050" b="0" i="0" u="none" strike="noStrike" cap="none">
                <a:solidFill>
                  <a:srgbClr val="0B5394"/>
                </a:solidFill>
                <a:latin typeface="Arial"/>
                <a:ea typeface="Arial"/>
                <a:cs typeface="Arial"/>
                <a:sym typeface="Arial"/>
              </a:rPr>
              <a:t>The Small Business Administration’s  Subcontracting Network database (SubNet) will help bridge the gap between businesses seeking small businesses and small businesses seeking contract opportunities</a:t>
            </a:r>
            <a:endParaRPr>
              <a:solidFill>
                <a:srgbClr val="0B5394"/>
              </a:solidFill>
            </a:endParaRPr>
          </a:p>
          <a:p>
            <a:pPr marL="0" marR="0" lvl="0" indent="0" algn="l" rtl="0">
              <a:lnSpc>
                <a:spcPct val="100000"/>
              </a:lnSpc>
              <a:spcBef>
                <a:spcPts val="0"/>
              </a:spcBef>
              <a:spcAft>
                <a:spcPts val="0"/>
              </a:spcAft>
              <a:buNone/>
            </a:pPr>
            <a:endParaRPr sz="105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rgbClr val="386BB6"/>
              </a:solidFill>
              <a:latin typeface="Arial"/>
              <a:ea typeface="Arial"/>
              <a:cs typeface="Arial"/>
              <a:sym typeface="Arial"/>
            </a:endParaRPr>
          </a:p>
        </p:txBody>
      </p:sp>
      <p:pic>
        <p:nvPicPr>
          <p:cNvPr id="360" name="Google Shape;360;p4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309816" y="3052045"/>
            <a:ext cx="1806022" cy="742950"/>
          </a:xfrm>
          <a:prstGeom prst="rect">
            <a:avLst/>
          </a:prstGeom>
          <a:noFill/>
          <a:ln>
            <a:noFill/>
          </a:ln>
        </p:spPr>
      </p:pic>
      <p:pic>
        <p:nvPicPr>
          <p:cNvPr id="361" name="Google Shape;361;p4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343400" y="1276525"/>
            <a:ext cx="4514849" cy="2518475"/>
          </a:xfrm>
          <a:prstGeom prst="rect">
            <a:avLst/>
          </a:prstGeom>
          <a:solidFill>
            <a:srgbClr val="E3EBF5"/>
          </a:solidFill>
          <a:ln>
            <a:noFill/>
          </a:ln>
        </p:spPr>
      </p:pic>
      <p:sp>
        <p:nvSpPr>
          <p:cNvPr id="363" name="Google Shape;363;p42"/>
          <p:cNvSpPr txBox="1">
            <a:spLocks noGrp="1"/>
          </p:cNvSpPr>
          <p:nvPr>
            <p:ph type="title" idx="4294967295"/>
          </p:nvPr>
        </p:nvSpPr>
        <p:spPr>
          <a:xfrm>
            <a:off x="4343400" y="4109651"/>
            <a:ext cx="4514850" cy="253916"/>
          </a:xfrm>
          <a:prstGeom prst="rect">
            <a:avLst/>
          </a:prstGeom>
          <a:solidFill>
            <a:schemeClr val="lt1"/>
          </a:solid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sng" strike="noStrike" kern="0" cap="none" spc="0" normalizeH="0" baseline="0" noProof="0" dirty="0">
                <a:ln>
                  <a:noFill/>
                </a:ln>
                <a:solidFill>
                  <a:schemeClr val="hlink"/>
                </a:solidFill>
                <a:effectLst/>
                <a:uLnTx/>
                <a:uFillTx/>
                <a:latin typeface="Arial"/>
                <a:ea typeface="Arial"/>
                <a:cs typeface="Arial"/>
                <a:sym typeface="Arial"/>
                <a:hlinkClick r:id="rId5"/>
              </a:rPr>
              <a:t>https://subnet.sba.gov/client/dsp_Landing.cfm</a:t>
            </a:r>
            <a:endParaRPr kumimoji="0" lang="en-US" sz="1200" b="1" i="0" u="none" strike="noStrike" kern="0" cap="none" spc="0" normalizeH="0" baseline="0" noProof="0" dirty="0">
              <a:ln>
                <a:noFill/>
              </a:ln>
              <a:solidFill>
                <a:srgbClr val="0070C0"/>
              </a:solidFill>
              <a:effectLst/>
              <a:uLnTx/>
              <a:uFillTx/>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p:nvPr/>
        </p:nvSpPr>
        <p:spPr>
          <a:xfrm>
            <a:off x="341995" y="1087670"/>
            <a:ext cx="8460010" cy="3587136"/>
          </a:xfrm>
          <a:prstGeom prst="rect">
            <a:avLst/>
          </a:prstGeom>
          <a:noFill/>
          <a:ln>
            <a:noFill/>
          </a:ln>
        </p:spPr>
        <p:txBody>
          <a:bodyPr spcFirstLastPara="1" wrap="square" lIns="91425" tIns="45700" rIns="91425" bIns="45700" anchor="t" anchorCtr="0">
            <a:noAutofit/>
          </a:bodyPr>
          <a:lstStyle/>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a:solidFill>
                  <a:srgbClr val="0B5394"/>
                </a:solidFill>
                <a:latin typeface="Arial"/>
                <a:ea typeface="Arial"/>
                <a:cs typeface="Arial"/>
                <a:sym typeface="Arial"/>
              </a:rPr>
              <a:t>GSA</a:t>
            </a:r>
            <a:r>
              <a:rPr lang="en-US" b="0" i="0" u="none" strike="noStrike" cap="none">
                <a:solidFill>
                  <a:srgbClr val="0B5394"/>
                </a:solidFill>
                <a:latin typeface="Arial"/>
                <a:ea typeface="Arial"/>
                <a:cs typeface="Arial"/>
                <a:sym typeface="Arial"/>
              </a:rPr>
              <a:t> – General Services Administration</a:t>
            </a:r>
            <a:endParaRPr sz="1600">
              <a:solidFill>
                <a:srgbClr val="0B5394"/>
              </a:solidFill>
            </a:endParaRPr>
          </a:p>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a:solidFill>
                  <a:srgbClr val="0B5394"/>
                </a:solidFill>
                <a:latin typeface="Arial"/>
                <a:ea typeface="Arial"/>
                <a:cs typeface="Arial"/>
                <a:sym typeface="Arial"/>
              </a:rPr>
              <a:t>OSDBU </a:t>
            </a:r>
            <a:r>
              <a:rPr lang="en-US" b="0" i="0" u="none" strike="noStrike" cap="none">
                <a:solidFill>
                  <a:srgbClr val="0B5394"/>
                </a:solidFill>
                <a:latin typeface="Arial"/>
                <a:ea typeface="Arial"/>
                <a:cs typeface="Arial"/>
                <a:sym typeface="Arial"/>
              </a:rPr>
              <a:t> –  Office of Small and Disadvantaged Business Utilization </a:t>
            </a:r>
            <a:endParaRPr b="1" i="0" u="none" strike="noStrike" cap="none">
              <a:solidFill>
                <a:srgbClr val="0B5394"/>
              </a:solidFill>
              <a:latin typeface="Arial"/>
              <a:ea typeface="Arial"/>
              <a:cs typeface="Arial"/>
              <a:sym typeface="Arial"/>
            </a:endParaRPr>
          </a:p>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a:solidFill>
                  <a:srgbClr val="0B5394"/>
                </a:solidFill>
                <a:latin typeface="Arial"/>
                <a:ea typeface="Arial"/>
                <a:cs typeface="Arial"/>
                <a:sym typeface="Arial"/>
              </a:rPr>
              <a:t>FSS  </a:t>
            </a:r>
            <a:r>
              <a:rPr lang="en-US" b="0" i="0" u="none" strike="noStrike" cap="none">
                <a:solidFill>
                  <a:srgbClr val="0B5394"/>
                </a:solidFill>
                <a:latin typeface="Arial"/>
                <a:ea typeface="Arial"/>
                <a:cs typeface="Arial"/>
                <a:sym typeface="Arial"/>
              </a:rPr>
              <a:t> –   Federal Supply Schedules (Includes VA’s 9 schedules)</a:t>
            </a:r>
            <a:endParaRPr sz="1600">
              <a:solidFill>
                <a:srgbClr val="0B5394"/>
              </a:solidFill>
            </a:endParaRPr>
          </a:p>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a:solidFill>
                  <a:srgbClr val="0B5394"/>
                </a:solidFill>
                <a:latin typeface="Arial"/>
                <a:ea typeface="Arial"/>
                <a:cs typeface="Arial"/>
                <a:sym typeface="Arial"/>
              </a:rPr>
              <a:t>MAS</a:t>
            </a:r>
            <a:r>
              <a:rPr lang="en-US" b="0" i="0" u="none" strike="noStrike" cap="none">
                <a:solidFill>
                  <a:srgbClr val="0B5394"/>
                </a:solidFill>
                <a:latin typeface="Arial"/>
                <a:ea typeface="Arial"/>
                <a:cs typeface="Arial"/>
                <a:sym typeface="Arial"/>
              </a:rPr>
              <a:t> –   Multiple Award Schedules (Only GSA schedules)</a:t>
            </a:r>
            <a:endParaRPr sz="1600">
              <a:solidFill>
                <a:srgbClr val="0B5394"/>
              </a:solidFill>
            </a:endParaRPr>
          </a:p>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a:solidFill>
                  <a:srgbClr val="0B5394"/>
                </a:solidFill>
                <a:latin typeface="Arial"/>
                <a:ea typeface="Arial"/>
                <a:cs typeface="Arial"/>
                <a:sym typeface="Arial"/>
              </a:rPr>
              <a:t>PBS</a:t>
            </a:r>
            <a:r>
              <a:rPr lang="en-US" b="0" i="0" u="none" strike="noStrike" cap="none">
                <a:solidFill>
                  <a:srgbClr val="0B5394"/>
                </a:solidFill>
                <a:latin typeface="Arial"/>
                <a:ea typeface="Arial"/>
                <a:cs typeface="Arial"/>
                <a:sym typeface="Arial"/>
              </a:rPr>
              <a:t>  –   Public Building Service</a:t>
            </a:r>
            <a:endParaRPr sz="1600">
              <a:solidFill>
                <a:srgbClr val="0B5394"/>
              </a:solidFill>
            </a:endParaRPr>
          </a:p>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a:solidFill>
                  <a:srgbClr val="0B5394"/>
                </a:solidFill>
                <a:latin typeface="Arial"/>
                <a:ea typeface="Arial"/>
                <a:cs typeface="Arial"/>
                <a:sym typeface="Arial"/>
              </a:rPr>
              <a:t>IDIQ </a:t>
            </a:r>
            <a:r>
              <a:rPr lang="en-US" b="0" i="0" u="none" strike="noStrike" cap="none">
                <a:solidFill>
                  <a:srgbClr val="0B5394"/>
                </a:solidFill>
                <a:latin typeface="Arial"/>
                <a:ea typeface="Arial"/>
                <a:cs typeface="Arial"/>
                <a:sym typeface="Arial"/>
              </a:rPr>
              <a:t> –   Indefinite Delivery, Indefinite Quantity</a:t>
            </a:r>
            <a:endParaRPr sz="1600">
              <a:solidFill>
                <a:srgbClr val="0B5394"/>
              </a:solidFill>
            </a:endParaRPr>
          </a:p>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a:solidFill>
                  <a:srgbClr val="0B5394"/>
                </a:solidFill>
                <a:latin typeface="Arial"/>
                <a:ea typeface="Arial"/>
                <a:cs typeface="Arial"/>
                <a:sym typeface="Arial"/>
              </a:rPr>
              <a:t>BPA  </a:t>
            </a:r>
            <a:r>
              <a:rPr lang="en-US" b="0" i="0" u="none" strike="noStrike" cap="none">
                <a:solidFill>
                  <a:srgbClr val="0B5394"/>
                </a:solidFill>
                <a:latin typeface="Arial"/>
                <a:ea typeface="Arial"/>
                <a:cs typeface="Arial"/>
                <a:sym typeface="Arial"/>
              </a:rPr>
              <a:t>– </a:t>
            </a:r>
            <a:r>
              <a:rPr lang="en-US" b="1" i="0" u="none" strike="noStrike" cap="none">
                <a:solidFill>
                  <a:srgbClr val="0B5394"/>
                </a:solidFill>
                <a:latin typeface="Arial"/>
                <a:ea typeface="Arial"/>
                <a:cs typeface="Arial"/>
                <a:sym typeface="Arial"/>
              </a:rPr>
              <a:t> </a:t>
            </a:r>
            <a:r>
              <a:rPr lang="en-US" b="0" i="0" u="none" strike="noStrike" cap="none">
                <a:solidFill>
                  <a:srgbClr val="0B5394"/>
                </a:solidFill>
                <a:latin typeface="Arial"/>
                <a:ea typeface="Arial"/>
                <a:cs typeface="Arial"/>
                <a:sym typeface="Arial"/>
              </a:rPr>
              <a:t>Blanket Purchase Agreement</a:t>
            </a:r>
            <a:endParaRPr sz="1600">
              <a:solidFill>
                <a:srgbClr val="0B5394"/>
              </a:solidFill>
            </a:endParaRPr>
          </a:p>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a:solidFill>
                  <a:srgbClr val="0B5394"/>
                </a:solidFill>
                <a:latin typeface="Arial"/>
                <a:ea typeface="Arial"/>
                <a:cs typeface="Arial"/>
                <a:sym typeface="Arial"/>
              </a:rPr>
              <a:t>GWAC  </a:t>
            </a:r>
            <a:r>
              <a:rPr lang="en-US" b="0" i="0" u="none" strike="noStrike" cap="none">
                <a:solidFill>
                  <a:srgbClr val="0B5394"/>
                </a:solidFill>
                <a:latin typeface="Arial"/>
                <a:ea typeface="Arial"/>
                <a:cs typeface="Arial"/>
                <a:sym typeface="Arial"/>
              </a:rPr>
              <a:t>–  Governmentwide Acquisition Contract</a:t>
            </a:r>
            <a:endParaRPr sz="1600">
              <a:solidFill>
                <a:srgbClr val="0B5394"/>
              </a:solidFill>
            </a:endParaRPr>
          </a:p>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a:solidFill>
                  <a:srgbClr val="0B5394"/>
                </a:solidFill>
                <a:latin typeface="Arial"/>
                <a:ea typeface="Arial"/>
                <a:cs typeface="Arial"/>
                <a:sym typeface="Arial"/>
              </a:rPr>
              <a:t>GSA MAS Program</a:t>
            </a:r>
            <a:r>
              <a:rPr lang="en-US" b="0" i="0" u="none" strike="noStrike" cap="none">
                <a:solidFill>
                  <a:srgbClr val="0B5394"/>
                </a:solidFill>
                <a:latin typeface="Arial"/>
                <a:ea typeface="Arial"/>
                <a:cs typeface="Arial"/>
                <a:sym typeface="Arial"/>
              </a:rPr>
              <a:t> – General Services Administration Multiple Award Schedule Program</a:t>
            </a:r>
            <a:endParaRPr sz="1600">
              <a:solidFill>
                <a:srgbClr val="0B5394"/>
              </a:solidFill>
            </a:endParaRPr>
          </a:p>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a:solidFill>
                  <a:srgbClr val="0B5394"/>
                </a:solidFill>
                <a:latin typeface="Arial"/>
                <a:ea typeface="Arial"/>
                <a:cs typeface="Arial"/>
                <a:sym typeface="Arial"/>
              </a:rPr>
              <a:t>GSA Schedule</a:t>
            </a:r>
            <a:r>
              <a:rPr lang="en-US" b="0" i="0" u="none" strike="noStrike" cap="none">
                <a:solidFill>
                  <a:srgbClr val="0B5394"/>
                </a:solidFill>
                <a:latin typeface="Arial"/>
                <a:ea typeface="Arial"/>
                <a:cs typeface="Arial"/>
                <a:sym typeface="Arial"/>
              </a:rPr>
              <a:t> – Abbreviated form of the program name.</a:t>
            </a:r>
            <a:endParaRPr sz="1600">
              <a:solidFill>
                <a:srgbClr val="0B5394"/>
              </a:solidFill>
            </a:endParaRPr>
          </a:p>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a:solidFill>
                  <a:srgbClr val="0B5394"/>
                </a:solidFill>
                <a:latin typeface="Arial"/>
                <a:ea typeface="Arial"/>
                <a:cs typeface="Arial"/>
                <a:sym typeface="Arial"/>
              </a:rPr>
              <a:t>Schedules Program</a:t>
            </a:r>
            <a:r>
              <a:rPr lang="en-US" b="0" i="0" u="none" strike="noStrike" cap="none">
                <a:solidFill>
                  <a:srgbClr val="0B5394"/>
                </a:solidFill>
                <a:latin typeface="Arial"/>
                <a:ea typeface="Arial"/>
                <a:cs typeface="Arial"/>
                <a:sym typeface="Arial"/>
              </a:rPr>
              <a:t> – Abbreviated form of the program name.</a:t>
            </a:r>
            <a:endParaRPr sz="1600">
              <a:solidFill>
                <a:srgbClr val="0B5394"/>
              </a:solidFill>
            </a:endParaRPr>
          </a:p>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a:solidFill>
                  <a:srgbClr val="0B5394"/>
                </a:solidFill>
                <a:latin typeface="Arial"/>
                <a:ea typeface="Arial"/>
                <a:cs typeface="Arial"/>
                <a:sym typeface="Arial"/>
              </a:rPr>
              <a:t>GSA Schedule </a:t>
            </a:r>
            <a:r>
              <a:rPr lang="en-US" b="0" i="0" u="none" strike="noStrike" cap="none">
                <a:solidFill>
                  <a:srgbClr val="0B5394"/>
                </a:solidFill>
                <a:latin typeface="Arial"/>
                <a:ea typeface="Arial"/>
                <a:cs typeface="Arial"/>
                <a:sym typeface="Arial"/>
              </a:rPr>
              <a:t> – The breakdown into categories: such as “Information Technology”, “Furnishings”, etc.</a:t>
            </a:r>
            <a:endParaRPr sz="1600">
              <a:solidFill>
                <a:srgbClr val="0B5394"/>
              </a:solidFill>
            </a:endParaRPr>
          </a:p>
          <a:p>
            <a:pPr marL="457200" marR="0" lvl="0" indent="-317500" algn="l" rtl="0">
              <a:lnSpc>
                <a:spcPct val="100000"/>
              </a:lnSpc>
              <a:spcBef>
                <a:spcPts val="0"/>
              </a:spcBef>
              <a:spcAft>
                <a:spcPts val="0"/>
              </a:spcAft>
              <a:buClr>
                <a:srgbClr val="0B5394"/>
              </a:buClr>
              <a:buSzPts val="1400"/>
              <a:buFont typeface="Arial"/>
              <a:buChar char="●"/>
            </a:pPr>
            <a:r>
              <a:rPr lang="en-US" b="1" i="0" u="none" strike="noStrike" cap="none">
                <a:solidFill>
                  <a:srgbClr val="0B5394"/>
                </a:solidFill>
                <a:latin typeface="Arial"/>
                <a:ea typeface="Arial"/>
                <a:cs typeface="Arial"/>
                <a:sym typeface="Arial"/>
              </a:rPr>
              <a:t>NAICS </a:t>
            </a:r>
            <a:r>
              <a:rPr lang="en-US" b="0" i="0" u="none" strike="noStrike" cap="none">
                <a:solidFill>
                  <a:srgbClr val="0B5394"/>
                </a:solidFill>
                <a:latin typeface="Arial"/>
                <a:ea typeface="Arial"/>
                <a:cs typeface="Arial"/>
                <a:sym typeface="Arial"/>
              </a:rPr>
              <a:t> –  North American Industry Classification System.</a:t>
            </a:r>
            <a:endParaRPr b="1">
              <a:solidFill>
                <a:srgbClr val="0B5394"/>
              </a:solidFill>
            </a:endParaRPr>
          </a:p>
          <a:p>
            <a:pPr marL="457200" marR="0" lvl="0" indent="-317500" algn="l" rtl="0">
              <a:lnSpc>
                <a:spcPct val="100000"/>
              </a:lnSpc>
              <a:spcBef>
                <a:spcPts val="0"/>
              </a:spcBef>
              <a:spcAft>
                <a:spcPts val="0"/>
              </a:spcAft>
              <a:buClr>
                <a:srgbClr val="0B5394"/>
              </a:buClr>
              <a:buSzPts val="1400"/>
              <a:buChar char="●"/>
            </a:pPr>
            <a:r>
              <a:rPr lang="en-US" b="1">
                <a:solidFill>
                  <a:srgbClr val="0B5394"/>
                </a:solidFill>
              </a:rPr>
              <a:t>S</a:t>
            </a:r>
            <a:r>
              <a:rPr lang="en-US" b="1" i="0" u="none" strike="noStrike" cap="none">
                <a:solidFill>
                  <a:srgbClr val="0B5394"/>
                </a:solidFill>
                <a:latin typeface="Arial"/>
                <a:ea typeface="Arial"/>
                <a:cs typeface="Arial"/>
                <a:sym typeface="Arial"/>
              </a:rPr>
              <a:t>IN</a:t>
            </a:r>
            <a:r>
              <a:rPr lang="en-US" b="0" i="0" u="none" strike="noStrike" cap="none">
                <a:solidFill>
                  <a:srgbClr val="0B5394"/>
                </a:solidFill>
                <a:latin typeface="Arial"/>
                <a:ea typeface="Arial"/>
                <a:cs typeface="Arial"/>
                <a:sym typeface="Arial"/>
              </a:rPr>
              <a:t>  –  Special Item Number.  (Based on NAICS Codes.)</a:t>
            </a:r>
            <a:endParaRPr sz="1600">
              <a:solidFill>
                <a:srgbClr val="0B5394"/>
              </a:solidFill>
            </a:endParaRPr>
          </a:p>
          <a:p>
            <a:pPr marL="857250" marR="0" lvl="2" indent="0" algn="l" rtl="0">
              <a:lnSpc>
                <a:spcPct val="100000"/>
              </a:lnSpc>
              <a:spcBef>
                <a:spcPts val="240"/>
              </a:spcBef>
              <a:spcAft>
                <a:spcPts val="0"/>
              </a:spcAft>
              <a:buNone/>
            </a:pPr>
            <a:endParaRPr sz="1200" b="0" i="0" u="none" strike="noStrike" cap="none">
              <a:solidFill>
                <a:srgbClr val="013C88"/>
              </a:solidFill>
              <a:latin typeface="Arial"/>
              <a:ea typeface="Arial"/>
              <a:cs typeface="Arial"/>
              <a:sym typeface="Arial"/>
            </a:endParaRPr>
          </a:p>
          <a:p>
            <a:pPr marL="0" marR="0" lvl="0" indent="0" algn="l" rtl="0">
              <a:lnSpc>
                <a:spcPct val="100000"/>
              </a:lnSpc>
              <a:spcBef>
                <a:spcPts val="0"/>
              </a:spcBef>
              <a:spcAft>
                <a:spcPts val="0"/>
              </a:spcAft>
              <a:buNone/>
            </a:pPr>
            <a:endParaRPr sz="1350" b="0" i="0" u="none" strike="noStrike" cap="none">
              <a:solidFill>
                <a:srgbClr val="1F497D"/>
              </a:solidFill>
              <a:latin typeface="Arial Narrow"/>
              <a:ea typeface="Arial Narrow"/>
              <a:cs typeface="Arial Narrow"/>
              <a:sym typeface="Arial Narrow"/>
            </a:endParaRPr>
          </a:p>
        </p:txBody>
      </p:sp>
      <p:sp>
        <p:nvSpPr>
          <p:cNvPr id="92" name="Google Shape;92;p16"/>
          <p:cNvSpPr txBox="1">
            <a:spLocks noGrp="1"/>
          </p:cNvSpPr>
          <p:nvPr>
            <p:ph type="title"/>
          </p:nvPr>
        </p:nvSpPr>
        <p:spPr>
          <a:xfrm>
            <a:off x="831950" y="237444"/>
            <a:ext cx="7315200" cy="394800"/>
          </a:xfrm>
          <a:prstGeom prst="rect">
            <a:avLst/>
          </a:prstGeom>
          <a:noFill/>
          <a:ln>
            <a:noFill/>
          </a:ln>
        </p:spPr>
        <p:txBody>
          <a:bodyPr spcFirstLastPara="1" wrap="square" lIns="0" tIns="10000" rIns="0" bIns="0" anchor="t" anchorCtr="0">
            <a:spAutoFit/>
          </a:bodyPr>
          <a:lstStyle/>
          <a:p>
            <a:pPr marL="0" lvl="0" indent="0" algn="ctr" rtl="0">
              <a:lnSpc>
                <a:spcPct val="100000"/>
              </a:lnSpc>
              <a:spcBef>
                <a:spcPts val="79"/>
              </a:spcBef>
              <a:spcAft>
                <a:spcPts val="0"/>
              </a:spcAft>
              <a:buSzPts val="1400"/>
              <a:buNone/>
            </a:pPr>
            <a:r>
              <a:rPr lang="en-US" sz="2500" b="1">
                <a:solidFill>
                  <a:srgbClr val="0B5394"/>
                </a:solidFill>
              </a:rPr>
              <a:t>Agency Overview </a:t>
            </a:r>
            <a:endParaRPr sz="2500" b="1">
              <a:solidFill>
                <a:srgbClr val="0B5394"/>
              </a:solidFill>
            </a:endParaRPr>
          </a:p>
        </p:txBody>
      </p:sp>
      <p:sp>
        <p:nvSpPr>
          <p:cNvPr id="93" name="Google Shape;93;p16"/>
          <p:cNvSpPr txBox="1"/>
          <p:nvPr/>
        </p:nvSpPr>
        <p:spPr>
          <a:xfrm>
            <a:off x="2717356" y="621470"/>
            <a:ext cx="45699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rgbClr val="0B5394"/>
                </a:solidFill>
                <a:latin typeface="Arial"/>
                <a:ea typeface="Arial"/>
                <a:cs typeface="Arial"/>
                <a:sym typeface="Arial"/>
              </a:rPr>
              <a:t>Glossary of Terms</a:t>
            </a:r>
            <a:endParaRPr>
              <a:solidFill>
                <a:srgbClr val="0B5394"/>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3"/>
          <p:cNvSpPr txBox="1">
            <a:spLocks noGrp="1"/>
          </p:cNvSpPr>
          <p:nvPr>
            <p:ph type="title" idx="4294967295"/>
          </p:nvPr>
        </p:nvSpPr>
        <p:spPr>
          <a:xfrm>
            <a:off x="1028700" y="54250"/>
            <a:ext cx="7709400" cy="5643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kumimoji="0" lang="en-US" sz="1800" b="1" i="0" u="none" strike="noStrike" kern="0" cap="none" spc="0" normalizeH="0" baseline="0" noProof="0" dirty="0">
                <a:ln>
                  <a:noFill/>
                </a:ln>
                <a:solidFill>
                  <a:srgbClr val="0B5394"/>
                </a:solidFill>
                <a:effectLst/>
                <a:uLnTx/>
                <a:uFillTx/>
                <a:latin typeface="Arial"/>
                <a:ea typeface="Arial"/>
                <a:cs typeface="Arial"/>
                <a:sym typeface="Arial"/>
              </a:rPr>
              <a:t>ACCESSING FEDERAL CONTRACT OPPORTUNITIES (CONT.)</a:t>
            </a:r>
            <a:endParaRPr kumimoji="0" lang="en-US" sz="1400" b="1" i="0" u="none" strike="noStrike" kern="0" cap="none" spc="0" normalizeH="0" baseline="0" noProof="0" dirty="0">
              <a:ln>
                <a:noFill/>
              </a:ln>
              <a:solidFill>
                <a:srgbClr val="0B5394"/>
              </a:solidFill>
              <a:effectLst/>
              <a:uLnTx/>
              <a:uFillTx/>
              <a:latin typeface="Arial"/>
              <a:ea typeface="Arial"/>
              <a:cs typeface="Arial"/>
              <a:sym typeface="Arial"/>
            </a:endParaRPr>
          </a:p>
          <a:p>
            <a:pPr marL="360997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chemeClr val="accent2"/>
              </a:solidFill>
              <a:effectLst/>
              <a:uLnTx/>
              <a:uFillTx/>
              <a:latin typeface="Arial"/>
              <a:ea typeface="Arial"/>
              <a:cs typeface="Arial"/>
              <a:sym typeface="Arial"/>
            </a:endParaRPr>
          </a:p>
        </p:txBody>
      </p:sp>
      <p:sp>
        <p:nvSpPr>
          <p:cNvPr id="370" name="Google Shape;370;p43"/>
          <p:cNvSpPr txBox="1"/>
          <p:nvPr/>
        </p:nvSpPr>
        <p:spPr>
          <a:xfrm>
            <a:off x="325875" y="666751"/>
            <a:ext cx="8229600" cy="5907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B5394"/>
                </a:solidFill>
                <a:latin typeface="Arial"/>
                <a:ea typeface="Arial"/>
                <a:cs typeface="Arial"/>
                <a:sym typeface="Arial"/>
              </a:rPr>
              <a:t>USA Spending </a:t>
            </a:r>
            <a:endParaRPr>
              <a:solidFill>
                <a:srgbClr val="0B5394"/>
              </a:solidFill>
            </a:endParaRPr>
          </a:p>
        </p:txBody>
      </p:sp>
      <p:sp>
        <p:nvSpPr>
          <p:cNvPr id="371" name="Google Shape;371;p43"/>
          <p:cNvSpPr/>
          <p:nvPr/>
        </p:nvSpPr>
        <p:spPr>
          <a:xfrm>
            <a:off x="325885" y="1606756"/>
            <a:ext cx="3854154" cy="2354491"/>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050" b="0" i="0" u="none" strike="noStrike" cap="none">
                <a:solidFill>
                  <a:srgbClr val="002060"/>
                </a:solidFill>
                <a:latin typeface="Arial"/>
                <a:ea typeface="Arial"/>
                <a:cs typeface="Arial"/>
                <a:sym typeface="Arial"/>
              </a:rPr>
              <a:t>U</a:t>
            </a:r>
            <a:r>
              <a:rPr lang="en-US" sz="1050" b="0" i="0" u="none" strike="noStrike" cap="none">
                <a:solidFill>
                  <a:srgbClr val="0B5394"/>
                </a:solidFill>
                <a:latin typeface="Arial"/>
                <a:ea typeface="Arial"/>
                <a:cs typeface="Arial"/>
                <a:sym typeface="Arial"/>
              </a:rPr>
              <a:t>SA Spending is another tool that can be used for conducting marketing analysis.  It is a government source for data on federal grants, contracts, loans, and other financial assistance.</a:t>
            </a:r>
            <a:endParaRPr>
              <a:solidFill>
                <a:srgbClr val="0B5394"/>
              </a:solidFill>
            </a:endParaRPr>
          </a:p>
          <a:p>
            <a:pPr marL="0" marR="0" lvl="0" indent="0" algn="l" rtl="0">
              <a:lnSpc>
                <a:spcPct val="100000"/>
              </a:lnSpc>
              <a:spcBef>
                <a:spcPts val="0"/>
              </a:spcBef>
              <a:spcAft>
                <a:spcPts val="0"/>
              </a:spcAft>
              <a:buNone/>
            </a:pPr>
            <a:endParaRPr sz="1050" b="0"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rgbClr val="386BB6"/>
              </a:solidFill>
              <a:latin typeface="Arial"/>
              <a:ea typeface="Arial"/>
              <a:cs typeface="Arial"/>
              <a:sym typeface="Arial"/>
            </a:endParaRPr>
          </a:p>
        </p:txBody>
      </p:sp>
      <p:sp>
        <p:nvSpPr>
          <p:cNvPr id="373" name="Google Shape;373;p43"/>
          <p:cNvSpPr txBox="1"/>
          <p:nvPr/>
        </p:nvSpPr>
        <p:spPr>
          <a:xfrm>
            <a:off x="4343400" y="4093950"/>
            <a:ext cx="4515000" cy="4155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100" b="0" i="0" u="sng" strike="noStrike" cap="none">
                <a:solidFill>
                  <a:schemeClr val="hlink"/>
                </a:solidFill>
                <a:latin typeface="Arial"/>
                <a:ea typeface="Arial"/>
                <a:cs typeface="Arial"/>
                <a:sym typeface="Arial"/>
                <a:hlinkClick r:id="rId3"/>
              </a:rPr>
              <a:t>www.usaspending.gov</a:t>
            </a:r>
            <a:endParaRPr sz="2100" b="0" i="0" u="none" strike="noStrike" cap="none">
              <a:solidFill>
                <a:srgbClr val="000000"/>
              </a:solidFill>
              <a:latin typeface="Arial"/>
              <a:ea typeface="Arial"/>
              <a:cs typeface="Arial"/>
              <a:sym typeface="Arial"/>
            </a:endParaRPr>
          </a:p>
        </p:txBody>
      </p:sp>
      <p:pic>
        <p:nvPicPr>
          <p:cNvPr id="374" name="Google Shape;374;p4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405016" y="1305652"/>
            <a:ext cx="4391622" cy="2661135"/>
          </a:xfrm>
          <a:prstGeom prst="rect">
            <a:avLst/>
          </a:prstGeom>
          <a:noFill/>
          <a:ln>
            <a:noFill/>
          </a:ln>
        </p:spPr>
      </p:pic>
      <p:pic>
        <p:nvPicPr>
          <p:cNvPr id="375" name="Google Shape;375;p4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156989" y="3133725"/>
            <a:ext cx="2343150" cy="5089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4"/>
          <p:cNvSpPr txBox="1">
            <a:spLocks noGrp="1"/>
          </p:cNvSpPr>
          <p:nvPr>
            <p:ph type="title"/>
          </p:nvPr>
        </p:nvSpPr>
        <p:spPr>
          <a:xfrm>
            <a:off x="1005578" y="171458"/>
            <a:ext cx="6515100" cy="685800"/>
          </a:xfrm>
          <a:prstGeom prst="rect">
            <a:avLst/>
          </a:prstGeom>
          <a:noFill/>
          <a:ln>
            <a:noFill/>
          </a:ln>
        </p:spPr>
        <p:txBody>
          <a:bodyPr spcFirstLastPara="1" wrap="square" lIns="68550" tIns="68550" rIns="68550" bIns="68550" anchor="ctr" anchorCtr="0">
            <a:noAutofit/>
          </a:bodyPr>
          <a:lstStyle/>
          <a:p>
            <a:pPr marL="0" lvl="0" indent="0" algn="ctr" rtl="0">
              <a:lnSpc>
                <a:spcPct val="100000"/>
              </a:lnSpc>
              <a:spcBef>
                <a:spcPts val="0"/>
              </a:spcBef>
              <a:spcAft>
                <a:spcPts val="0"/>
              </a:spcAft>
              <a:buClr>
                <a:schemeClr val="dk1"/>
              </a:buClr>
              <a:buSzPts val="4400"/>
              <a:buNone/>
            </a:pPr>
            <a:r>
              <a:rPr lang="en-US" b="1">
                <a:solidFill>
                  <a:srgbClr val="0B5394"/>
                </a:solidFill>
              </a:rPr>
              <a:t>Forecast of Contracting Opportunities </a:t>
            </a:r>
            <a:endParaRPr b="1">
              <a:solidFill>
                <a:srgbClr val="0B5394"/>
              </a:solidFill>
            </a:endParaRPr>
          </a:p>
        </p:txBody>
      </p:sp>
      <p:sp>
        <p:nvSpPr>
          <p:cNvPr id="382" name="Google Shape;382;p44"/>
          <p:cNvSpPr txBox="1">
            <a:spLocks noGrp="1"/>
          </p:cNvSpPr>
          <p:nvPr>
            <p:ph type="body" idx="1"/>
          </p:nvPr>
        </p:nvSpPr>
        <p:spPr>
          <a:xfrm>
            <a:off x="4682222" y="1256241"/>
            <a:ext cx="4229098" cy="3149671"/>
          </a:xfrm>
          <a:prstGeom prst="rect">
            <a:avLst/>
          </a:prstGeom>
          <a:noFill/>
          <a:ln>
            <a:noFill/>
          </a:ln>
        </p:spPr>
        <p:txBody>
          <a:bodyPr spcFirstLastPara="1" wrap="square" lIns="68550" tIns="68550" rIns="68550" bIns="68550" anchor="t" anchorCtr="0">
            <a:noAutofit/>
          </a:bodyPr>
          <a:lstStyle/>
          <a:p>
            <a:pPr marL="342900" lvl="0" indent="-323850" algn="l" rtl="0">
              <a:lnSpc>
                <a:spcPct val="100000"/>
              </a:lnSpc>
              <a:spcBef>
                <a:spcPts val="0"/>
              </a:spcBef>
              <a:spcAft>
                <a:spcPts val="0"/>
              </a:spcAft>
              <a:buClr>
                <a:srgbClr val="0B5394"/>
              </a:buClr>
              <a:buSzPts val="1313"/>
              <a:buFont typeface="Courier New"/>
              <a:buChar char="o"/>
            </a:pPr>
            <a:r>
              <a:rPr lang="en-US" sz="1050">
                <a:solidFill>
                  <a:srgbClr val="0B5394"/>
                </a:solidFill>
                <a:latin typeface="Arial"/>
                <a:ea typeface="Arial"/>
                <a:cs typeface="Arial"/>
                <a:sym typeface="Arial"/>
              </a:rPr>
              <a:t>Focuses on acquisition planning and increases awareness of </a:t>
            </a:r>
            <a:r>
              <a:rPr lang="en-US" sz="1150">
                <a:solidFill>
                  <a:srgbClr val="0B5394"/>
                </a:solidFill>
                <a:latin typeface="Arial"/>
                <a:ea typeface="Arial"/>
                <a:cs typeface="Arial"/>
                <a:sym typeface="Arial"/>
              </a:rPr>
              <a:t>potential prime and subcontracting opportunities.</a:t>
            </a:r>
            <a:endParaRPr sz="2100">
              <a:solidFill>
                <a:srgbClr val="0B5394"/>
              </a:solidFill>
            </a:endParaRPr>
          </a:p>
          <a:p>
            <a:pPr marL="342900" lvl="0" indent="-330200" algn="l" rtl="0">
              <a:lnSpc>
                <a:spcPct val="100000"/>
              </a:lnSpc>
              <a:spcBef>
                <a:spcPts val="0"/>
              </a:spcBef>
              <a:spcAft>
                <a:spcPts val="0"/>
              </a:spcAft>
              <a:buClr>
                <a:srgbClr val="0B5394"/>
              </a:buClr>
              <a:buSzPts val="1413"/>
              <a:buFont typeface="Courier New"/>
              <a:buChar char="o"/>
            </a:pPr>
            <a:r>
              <a:rPr lang="en-US" sz="1150">
                <a:solidFill>
                  <a:srgbClr val="0B5394"/>
                </a:solidFill>
                <a:latin typeface="Arial"/>
                <a:ea typeface="Arial"/>
                <a:cs typeface="Arial"/>
                <a:sym typeface="Arial"/>
              </a:rPr>
              <a:t>The goal is to help both GSA buyers and vendors easily communicate around potential contracting opportunities.</a:t>
            </a:r>
            <a:endParaRPr sz="2100">
              <a:solidFill>
                <a:srgbClr val="0B5394"/>
              </a:solidFill>
            </a:endParaRPr>
          </a:p>
          <a:p>
            <a:pPr marL="342900" lvl="0" indent="-330200" algn="l" rtl="0">
              <a:lnSpc>
                <a:spcPct val="100000"/>
              </a:lnSpc>
              <a:spcBef>
                <a:spcPts val="0"/>
              </a:spcBef>
              <a:spcAft>
                <a:spcPts val="0"/>
              </a:spcAft>
              <a:buClr>
                <a:srgbClr val="0B5394"/>
              </a:buClr>
              <a:buSzPts val="1413"/>
              <a:buFont typeface="Courier New"/>
              <a:buChar char="o"/>
            </a:pPr>
            <a:r>
              <a:rPr lang="en-US" sz="1150">
                <a:solidFill>
                  <a:srgbClr val="0B5394"/>
                </a:solidFill>
                <a:latin typeface="Arial"/>
                <a:ea typeface="Arial"/>
                <a:cs typeface="Arial"/>
                <a:sym typeface="Arial"/>
              </a:rPr>
              <a:t>The tool includes information for GSA, Department of Interior, Department of Labor, U.S. Small Business Administration (SBA), and U.S. Office of Personnel Management (OPM)</a:t>
            </a:r>
            <a:endParaRPr sz="2100">
              <a:solidFill>
                <a:srgbClr val="0B5394"/>
              </a:solidFill>
            </a:endParaRPr>
          </a:p>
          <a:p>
            <a:pPr marL="342900" lvl="0" indent="-330200" algn="l" rtl="0">
              <a:lnSpc>
                <a:spcPct val="100000"/>
              </a:lnSpc>
              <a:spcBef>
                <a:spcPts val="0"/>
              </a:spcBef>
              <a:spcAft>
                <a:spcPts val="0"/>
              </a:spcAft>
              <a:buClr>
                <a:srgbClr val="0B5394"/>
              </a:buClr>
              <a:buSzPts val="1413"/>
              <a:buFont typeface="Courier New"/>
              <a:buChar char="o"/>
            </a:pPr>
            <a:r>
              <a:rPr lang="en-US" sz="1150">
                <a:solidFill>
                  <a:srgbClr val="0B5394"/>
                </a:solidFill>
                <a:latin typeface="Arial"/>
                <a:ea typeface="Arial"/>
                <a:cs typeface="Arial"/>
                <a:sym typeface="Arial"/>
              </a:rPr>
              <a:t>Forecast Website Access: </a:t>
            </a:r>
            <a:endParaRPr sz="2100">
              <a:solidFill>
                <a:srgbClr val="0B5394"/>
              </a:solidFill>
            </a:endParaRPr>
          </a:p>
          <a:p>
            <a:pPr marL="576263" lvl="1" indent="-220662" algn="l" rtl="0">
              <a:lnSpc>
                <a:spcPct val="100000"/>
              </a:lnSpc>
              <a:spcBef>
                <a:spcPts val="0"/>
              </a:spcBef>
              <a:spcAft>
                <a:spcPts val="0"/>
              </a:spcAft>
              <a:buClr>
                <a:srgbClr val="0B5394"/>
              </a:buClr>
              <a:buSzPts val="1150"/>
              <a:buFont typeface="Noto Sans Symbols"/>
              <a:buChar char="⮚"/>
            </a:pPr>
            <a:r>
              <a:rPr lang="en-US" sz="1150" u="sng">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https://hallways.cap.gsa.gov</a:t>
            </a:r>
            <a:endParaRPr sz="1150">
              <a:solidFill>
                <a:srgbClr val="0B5394"/>
              </a:solidFill>
              <a:latin typeface="Arial"/>
              <a:ea typeface="Arial"/>
              <a:cs typeface="Arial"/>
              <a:sym typeface="Arial"/>
            </a:endParaRPr>
          </a:p>
          <a:p>
            <a:pPr marL="685800" lvl="1" indent="-257175" algn="l" rtl="0">
              <a:lnSpc>
                <a:spcPct val="100000"/>
              </a:lnSpc>
              <a:spcBef>
                <a:spcPts val="0"/>
              </a:spcBef>
              <a:spcAft>
                <a:spcPts val="0"/>
              </a:spcAft>
              <a:buClr>
                <a:srgbClr val="002060"/>
              </a:buClr>
              <a:buSzPts val="1050"/>
              <a:buFont typeface="Noto Sans Symbols"/>
              <a:buNone/>
            </a:pPr>
            <a:endParaRPr sz="1150" b="1">
              <a:solidFill>
                <a:srgbClr val="0B5394"/>
              </a:solidFill>
              <a:latin typeface="Arial"/>
              <a:ea typeface="Arial"/>
              <a:cs typeface="Arial"/>
              <a:sym typeface="Arial"/>
            </a:endParaRPr>
          </a:p>
          <a:p>
            <a:pPr marL="576263" lvl="1" indent="-220662" algn="l" rtl="0">
              <a:lnSpc>
                <a:spcPct val="100000"/>
              </a:lnSpc>
              <a:spcBef>
                <a:spcPts val="0"/>
              </a:spcBef>
              <a:spcAft>
                <a:spcPts val="0"/>
              </a:spcAft>
              <a:buClr>
                <a:srgbClr val="0B5394"/>
              </a:buClr>
              <a:buSzPts val="1150"/>
              <a:buFont typeface="Noto Sans Symbols"/>
              <a:buChar char="⮚"/>
            </a:pPr>
            <a:r>
              <a:rPr lang="en-US" sz="1150" u="sng">
                <a:solidFill>
                  <a:srgbClr val="0B5394"/>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https://www.fbf.gov</a:t>
            </a:r>
            <a:endParaRPr sz="1150">
              <a:solidFill>
                <a:srgbClr val="0B5394"/>
              </a:solidFill>
              <a:latin typeface="Arial"/>
              <a:ea typeface="Arial"/>
              <a:cs typeface="Arial"/>
              <a:sym typeface="Arial"/>
            </a:endParaRPr>
          </a:p>
          <a:p>
            <a:pPr marL="361950" lvl="1" indent="-361950" algn="l" rtl="0">
              <a:lnSpc>
                <a:spcPct val="100000"/>
              </a:lnSpc>
              <a:spcBef>
                <a:spcPts val="0"/>
              </a:spcBef>
              <a:spcAft>
                <a:spcPts val="0"/>
              </a:spcAft>
              <a:buClr>
                <a:srgbClr val="0B5394"/>
              </a:buClr>
              <a:buSzPts val="1000"/>
              <a:buChar char="–"/>
            </a:pPr>
            <a:r>
              <a:rPr lang="en-US" sz="1000" b="1">
                <a:solidFill>
                  <a:srgbClr val="0B5394"/>
                </a:solidFill>
                <a:latin typeface="Arial"/>
                <a:ea typeface="Arial"/>
                <a:cs typeface="Arial"/>
                <a:sym typeface="Arial"/>
              </a:rPr>
              <a:t>     </a:t>
            </a:r>
            <a:r>
              <a:rPr lang="en-US" sz="1000">
                <a:solidFill>
                  <a:srgbClr val="0B5394"/>
                </a:solidFill>
                <a:latin typeface="Arial"/>
                <a:ea typeface="Arial"/>
                <a:cs typeface="Arial"/>
                <a:sym typeface="Arial"/>
              </a:rPr>
              <a:t> (GSA, SBA, OPM, Dept. of Labor and Dept. of Interior)</a:t>
            </a:r>
            <a:endParaRPr sz="2100">
              <a:solidFill>
                <a:srgbClr val="0B5394"/>
              </a:solidFill>
            </a:endParaRPr>
          </a:p>
          <a:p>
            <a:pPr marL="576263" lvl="1" indent="-147637" algn="l" rtl="0">
              <a:lnSpc>
                <a:spcPct val="100000"/>
              </a:lnSpc>
              <a:spcBef>
                <a:spcPts val="0"/>
              </a:spcBef>
              <a:spcAft>
                <a:spcPts val="0"/>
              </a:spcAft>
              <a:buClr>
                <a:srgbClr val="002060"/>
              </a:buClr>
              <a:buSzPts val="1050"/>
              <a:buFont typeface="Noto Sans Symbols"/>
              <a:buNone/>
            </a:pPr>
            <a:endParaRPr sz="1150">
              <a:solidFill>
                <a:srgbClr val="0B5394"/>
              </a:solidFill>
              <a:latin typeface="Arial"/>
              <a:ea typeface="Arial"/>
              <a:cs typeface="Arial"/>
              <a:sym typeface="Arial"/>
            </a:endParaRPr>
          </a:p>
          <a:p>
            <a:pPr marL="576263" lvl="1" indent="-220662" algn="l" rtl="0">
              <a:lnSpc>
                <a:spcPct val="100000"/>
              </a:lnSpc>
              <a:spcBef>
                <a:spcPts val="0"/>
              </a:spcBef>
              <a:spcAft>
                <a:spcPts val="0"/>
              </a:spcAft>
              <a:buClr>
                <a:srgbClr val="0B5394"/>
              </a:buClr>
              <a:buSzPts val="1150"/>
              <a:buFont typeface="Noto Sans Symbols"/>
              <a:buChar char="⮚"/>
            </a:pPr>
            <a:r>
              <a:rPr lang="en-US" sz="1150">
                <a:solidFill>
                  <a:srgbClr val="0B5394"/>
                </a:solidFill>
                <a:latin typeface="Arial"/>
                <a:ea typeface="Arial"/>
                <a:cs typeface="Arial"/>
                <a:sym typeface="Arial"/>
              </a:rPr>
              <a:t>https://www.acquisition.gov/procurement-forecasts </a:t>
            </a:r>
            <a:endParaRPr sz="2100">
              <a:solidFill>
                <a:srgbClr val="0B5394"/>
              </a:solidFill>
            </a:endParaRPr>
          </a:p>
          <a:p>
            <a:pPr marL="361950" lvl="1" indent="-361950" algn="l" rtl="0">
              <a:lnSpc>
                <a:spcPct val="100000"/>
              </a:lnSpc>
              <a:spcBef>
                <a:spcPts val="0"/>
              </a:spcBef>
              <a:spcAft>
                <a:spcPts val="0"/>
              </a:spcAft>
              <a:buClr>
                <a:srgbClr val="0B5394"/>
              </a:buClr>
              <a:buSzPts val="1000"/>
              <a:buChar char="–"/>
            </a:pPr>
            <a:r>
              <a:rPr lang="en-US" sz="1000" b="1">
                <a:solidFill>
                  <a:srgbClr val="0B5394"/>
                </a:solidFill>
                <a:latin typeface="Arial"/>
                <a:ea typeface="Arial"/>
                <a:cs typeface="Arial"/>
                <a:sym typeface="Arial"/>
              </a:rPr>
              <a:t>         </a:t>
            </a:r>
            <a:r>
              <a:rPr lang="en-US" sz="1000">
                <a:solidFill>
                  <a:srgbClr val="0B5394"/>
                </a:solidFill>
                <a:latin typeface="Arial"/>
                <a:ea typeface="Arial"/>
                <a:cs typeface="Arial"/>
                <a:sym typeface="Arial"/>
              </a:rPr>
              <a:t>(All Federal Agencies Forecast of Contracting Opportunities)</a:t>
            </a:r>
            <a:endParaRPr sz="2100">
              <a:solidFill>
                <a:srgbClr val="0B5394"/>
              </a:solidFill>
            </a:endParaRPr>
          </a:p>
          <a:p>
            <a:pPr marL="342900" lvl="0" indent="0" algn="l" rtl="0">
              <a:lnSpc>
                <a:spcPct val="90000"/>
              </a:lnSpc>
              <a:spcBef>
                <a:spcPts val="480"/>
              </a:spcBef>
              <a:spcAft>
                <a:spcPts val="0"/>
              </a:spcAft>
              <a:buSzPts val="3200"/>
              <a:buNone/>
            </a:pPr>
            <a:endParaRPr sz="2100">
              <a:latin typeface="Calibri"/>
              <a:ea typeface="Calibri"/>
              <a:cs typeface="Calibri"/>
              <a:sym typeface="Calibri"/>
            </a:endParaRPr>
          </a:p>
          <a:p>
            <a:pPr marL="342900" lvl="0" indent="0" algn="l" rtl="0">
              <a:lnSpc>
                <a:spcPct val="90000"/>
              </a:lnSpc>
              <a:spcBef>
                <a:spcPts val="480"/>
              </a:spcBef>
              <a:spcAft>
                <a:spcPts val="0"/>
              </a:spcAft>
              <a:buSzPts val="3200"/>
              <a:buNone/>
            </a:pPr>
            <a:endParaRPr sz="2100">
              <a:latin typeface="Calibri"/>
              <a:ea typeface="Calibri"/>
              <a:cs typeface="Calibri"/>
              <a:sym typeface="Calibri"/>
            </a:endParaRPr>
          </a:p>
          <a:p>
            <a:pPr marL="342900" lvl="0" indent="0" algn="l" rtl="0">
              <a:lnSpc>
                <a:spcPct val="90000"/>
              </a:lnSpc>
              <a:spcBef>
                <a:spcPts val="480"/>
              </a:spcBef>
              <a:spcAft>
                <a:spcPts val="0"/>
              </a:spcAft>
              <a:buSzPts val="3200"/>
              <a:buNone/>
            </a:pPr>
            <a:endParaRPr sz="2400">
              <a:latin typeface="Times New Roman"/>
              <a:ea typeface="Times New Roman"/>
              <a:cs typeface="Times New Roman"/>
              <a:sym typeface="Times New Roman"/>
            </a:endParaRPr>
          </a:p>
        </p:txBody>
      </p:sp>
      <p:cxnSp>
        <p:nvCxnSpPr>
          <p:cNvPr id="383" name="Google Shape;383;p44">
            <a:extLst>
              <a:ext uri="{C183D7F6-B498-43B3-948B-1728B52AA6E4}">
                <adec:decorative xmlns:adec="http://schemas.microsoft.com/office/drawing/2017/decorative" val="1"/>
              </a:ext>
            </a:extLst>
          </p:cNvPr>
          <p:cNvCxnSpPr/>
          <p:nvPr/>
        </p:nvCxnSpPr>
        <p:spPr>
          <a:xfrm>
            <a:off x="914402" y="914400"/>
            <a:ext cx="7772399" cy="0"/>
          </a:xfrm>
          <a:prstGeom prst="straightConnector1">
            <a:avLst/>
          </a:prstGeom>
          <a:noFill/>
          <a:ln w="38100" cap="flat" cmpd="sng">
            <a:solidFill>
              <a:srgbClr val="4A7DBA"/>
            </a:solidFill>
            <a:prstDash val="solid"/>
            <a:round/>
            <a:headEnd type="none" w="sm" len="sm"/>
            <a:tailEnd type="none" w="sm" len="sm"/>
          </a:ln>
        </p:spPr>
      </p:cxnSp>
      <p:pic>
        <p:nvPicPr>
          <p:cNvPr id="384" name="Google Shape;384;p44" descr="Acquisition Gateway - Google Chrome"/>
          <p:cNvPicPr preferRelativeResize="0"/>
          <p:nvPr/>
        </p:nvPicPr>
        <p:blipFill rotWithShape="1">
          <a:blip r:embed="rId5">
            <a:alphaModFix/>
          </a:blip>
          <a:srcRect l="724" t="5925" r="64721" b="68962"/>
          <a:stretch/>
        </p:blipFill>
        <p:spPr>
          <a:xfrm>
            <a:off x="1005571" y="3155834"/>
            <a:ext cx="3166379" cy="1495211"/>
          </a:xfrm>
          <a:prstGeom prst="rect">
            <a:avLst/>
          </a:prstGeom>
          <a:noFill/>
          <a:ln>
            <a:noFill/>
          </a:ln>
        </p:spPr>
      </p:pic>
      <p:cxnSp>
        <p:nvCxnSpPr>
          <p:cNvPr id="385" name="Google Shape;385;p44">
            <a:extLst>
              <a:ext uri="{C183D7F6-B498-43B3-948B-1728B52AA6E4}">
                <adec:decorative xmlns:adec="http://schemas.microsoft.com/office/drawing/2017/decorative" val="1"/>
              </a:ext>
            </a:extLst>
          </p:cNvPr>
          <p:cNvCxnSpPr/>
          <p:nvPr/>
        </p:nvCxnSpPr>
        <p:spPr>
          <a:xfrm rot="10800000">
            <a:off x="3028950" y="3257550"/>
            <a:ext cx="742950" cy="0"/>
          </a:xfrm>
          <a:prstGeom prst="straightConnector1">
            <a:avLst/>
          </a:prstGeom>
          <a:noFill/>
          <a:ln w="38100" cap="flat" cmpd="sng">
            <a:solidFill>
              <a:srgbClr val="FF0000"/>
            </a:solidFill>
            <a:prstDash val="solid"/>
            <a:round/>
            <a:headEnd type="none" w="sm" len="sm"/>
            <a:tailEnd type="stealth" w="med" len="med"/>
          </a:ln>
        </p:spPr>
      </p:cxnSp>
      <p:cxnSp>
        <p:nvCxnSpPr>
          <p:cNvPr id="386" name="Google Shape;386;p44">
            <a:extLst>
              <a:ext uri="{C183D7F6-B498-43B3-948B-1728B52AA6E4}">
                <adec:decorative xmlns:adec="http://schemas.microsoft.com/office/drawing/2017/decorative" val="1"/>
              </a:ext>
            </a:extLst>
          </p:cNvPr>
          <p:cNvCxnSpPr/>
          <p:nvPr/>
        </p:nvCxnSpPr>
        <p:spPr>
          <a:xfrm rot="10800000">
            <a:off x="3219699" y="3875233"/>
            <a:ext cx="0" cy="530678"/>
          </a:xfrm>
          <a:prstGeom prst="straightConnector1">
            <a:avLst/>
          </a:prstGeom>
          <a:noFill/>
          <a:ln w="38100" cap="flat" cmpd="sng">
            <a:solidFill>
              <a:srgbClr val="FF0000"/>
            </a:solidFill>
            <a:prstDash val="solid"/>
            <a:round/>
            <a:headEnd type="none" w="sm" len="sm"/>
            <a:tailEnd type="stealth" w="med" len="med"/>
          </a:ln>
        </p:spPr>
      </p:cxnSp>
      <p:cxnSp>
        <p:nvCxnSpPr>
          <p:cNvPr id="387" name="Google Shape;387;p44">
            <a:extLst>
              <a:ext uri="{C183D7F6-B498-43B3-948B-1728B52AA6E4}">
                <adec:decorative xmlns:adec="http://schemas.microsoft.com/office/drawing/2017/decorative" val="1"/>
              </a:ext>
            </a:extLst>
          </p:cNvPr>
          <p:cNvCxnSpPr/>
          <p:nvPr/>
        </p:nvCxnSpPr>
        <p:spPr>
          <a:xfrm>
            <a:off x="4667003" y="914400"/>
            <a:ext cx="0" cy="3613809"/>
          </a:xfrm>
          <a:prstGeom prst="straightConnector1">
            <a:avLst/>
          </a:prstGeom>
          <a:noFill/>
          <a:ln w="38100" cap="flat" cmpd="sng">
            <a:solidFill>
              <a:srgbClr val="4A7DBA"/>
            </a:solidFill>
            <a:prstDash val="solid"/>
            <a:round/>
            <a:headEnd type="none" w="sm" len="sm"/>
            <a:tailEnd type="none" w="sm" len="sm"/>
          </a:ln>
        </p:spPr>
      </p:cxnSp>
      <p:sp>
        <p:nvSpPr>
          <p:cNvPr id="388" name="Google Shape;388;p44"/>
          <p:cNvSpPr txBox="1"/>
          <p:nvPr/>
        </p:nvSpPr>
        <p:spPr>
          <a:xfrm>
            <a:off x="1005571" y="940683"/>
            <a:ext cx="3596008" cy="300083"/>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US" sz="1500" b="1" i="0" u="none" strike="noStrike" cap="none">
                <a:solidFill>
                  <a:srgbClr val="000000"/>
                </a:solidFill>
                <a:latin typeface="Arial"/>
                <a:ea typeface="Arial"/>
                <a:cs typeface="Arial"/>
                <a:sym typeface="Arial"/>
              </a:rPr>
              <a:t>How to Access the Forecast Tool:</a:t>
            </a:r>
            <a:endParaRPr sz="1500" b="1" i="0" u="none" strike="noStrike" cap="none">
              <a:solidFill>
                <a:srgbClr val="000000"/>
              </a:solidFill>
              <a:latin typeface="Arial"/>
              <a:ea typeface="Arial"/>
              <a:cs typeface="Arial"/>
              <a:sym typeface="Arial"/>
            </a:endParaRPr>
          </a:p>
        </p:txBody>
      </p:sp>
      <p:sp>
        <p:nvSpPr>
          <p:cNvPr id="389" name="Google Shape;389;p44"/>
          <p:cNvSpPr txBox="1"/>
          <p:nvPr/>
        </p:nvSpPr>
        <p:spPr>
          <a:xfrm>
            <a:off x="5116041" y="914400"/>
            <a:ext cx="3170710" cy="346249"/>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US" sz="1500" b="1" i="0" u="none" strike="noStrike" cap="none">
                <a:solidFill>
                  <a:srgbClr val="000000"/>
                </a:solidFill>
                <a:latin typeface="Arial"/>
                <a:ea typeface="Arial"/>
                <a:cs typeface="Arial"/>
                <a:sym typeface="Arial"/>
              </a:rPr>
              <a:t>Background</a:t>
            </a:r>
            <a:r>
              <a:rPr lang="en-US" sz="1800" b="1" i="0" u="none" strike="noStrike" cap="none">
                <a:solidFill>
                  <a:srgbClr val="000000"/>
                </a:solidFill>
                <a:latin typeface="Arial"/>
                <a:ea typeface="Arial"/>
                <a:cs typeface="Arial"/>
                <a:sym typeface="Arial"/>
              </a:rPr>
              <a:t>:</a:t>
            </a:r>
            <a:endParaRPr sz="1800" b="1" i="0" u="none" strike="noStrike" cap="none">
              <a:solidFill>
                <a:srgbClr val="000000"/>
              </a:solidFill>
              <a:latin typeface="Arial"/>
              <a:ea typeface="Arial"/>
              <a:cs typeface="Arial"/>
              <a:sym typeface="Arial"/>
            </a:endParaRPr>
          </a:p>
        </p:txBody>
      </p:sp>
      <p:pic>
        <p:nvPicPr>
          <p:cNvPr id="390" name="Google Shape;390;p44">
            <a:extLst>
              <a:ext uri="{C183D7F6-B498-43B3-948B-1728B52AA6E4}">
                <adec:decorative xmlns:adec="http://schemas.microsoft.com/office/drawing/2017/decorative" val="1"/>
              </a:ext>
            </a:extLst>
          </p:cNvPr>
          <p:cNvPicPr preferRelativeResize="0"/>
          <p:nvPr/>
        </p:nvPicPr>
        <p:blipFill rotWithShape="1">
          <a:blip r:embed="rId6">
            <a:alphaModFix/>
          </a:blip>
          <a:srcRect l="6820" r="12470" b="21240"/>
          <a:stretch/>
        </p:blipFill>
        <p:spPr>
          <a:xfrm>
            <a:off x="1005571" y="1485900"/>
            <a:ext cx="3166379" cy="1256399"/>
          </a:xfrm>
          <a:prstGeom prst="rect">
            <a:avLst/>
          </a:prstGeom>
          <a:noFill/>
          <a:ln>
            <a:noFill/>
          </a:ln>
        </p:spPr>
      </p:pic>
      <p:cxnSp>
        <p:nvCxnSpPr>
          <p:cNvPr id="391" name="Google Shape;391;p44">
            <a:extLst>
              <a:ext uri="{C183D7F6-B498-43B3-948B-1728B52AA6E4}">
                <adec:decorative xmlns:adec="http://schemas.microsoft.com/office/drawing/2017/decorative" val="1"/>
              </a:ext>
            </a:extLst>
          </p:cNvPr>
          <p:cNvCxnSpPr/>
          <p:nvPr/>
        </p:nvCxnSpPr>
        <p:spPr>
          <a:xfrm rot="10800000">
            <a:off x="3161066" y="2502148"/>
            <a:ext cx="0" cy="530678"/>
          </a:xfrm>
          <a:prstGeom prst="straightConnector1">
            <a:avLst/>
          </a:prstGeom>
          <a:noFill/>
          <a:ln w="38100" cap="flat" cmpd="sng">
            <a:solidFill>
              <a:srgbClr val="FF0000"/>
            </a:solidFill>
            <a:prstDash val="solid"/>
            <a:round/>
            <a:headEnd type="none" w="sm" len="sm"/>
            <a:tailEnd type="stealth" w="med" len="med"/>
          </a:ln>
        </p:spPr>
      </p:cxnSp>
      <p:cxnSp>
        <p:nvCxnSpPr>
          <p:cNvPr id="393" name="Google Shape;393;p44">
            <a:extLst>
              <a:ext uri="{C183D7F6-B498-43B3-948B-1728B52AA6E4}">
                <adec:decorative xmlns:adec="http://schemas.microsoft.com/office/drawing/2017/decorative" val="1"/>
              </a:ext>
            </a:extLst>
          </p:cNvPr>
          <p:cNvCxnSpPr/>
          <p:nvPr/>
        </p:nvCxnSpPr>
        <p:spPr>
          <a:xfrm>
            <a:off x="914402" y="1257300"/>
            <a:ext cx="7772399" cy="0"/>
          </a:xfrm>
          <a:prstGeom prst="straightConnector1">
            <a:avLst/>
          </a:prstGeom>
          <a:noFill/>
          <a:ln w="38100" cap="flat" cmpd="sng">
            <a:solidFill>
              <a:srgbClr val="4A7DBA"/>
            </a:solidFill>
            <a:prstDash val="solid"/>
            <a:round/>
            <a:headEnd type="none" w="sm" len="sm"/>
            <a:tailEnd type="none" w="sm" len="sm"/>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cxnSp>
        <p:nvCxnSpPr>
          <p:cNvPr id="399" name="Google Shape;399;p45">
            <a:extLst>
              <a:ext uri="{C183D7F6-B498-43B3-948B-1728B52AA6E4}">
                <adec:decorative xmlns:adec="http://schemas.microsoft.com/office/drawing/2017/decorative" val="1"/>
              </a:ext>
            </a:extLst>
          </p:cNvPr>
          <p:cNvCxnSpPr/>
          <p:nvPr/>
        </p:nvCxnSpPr>
        <p:spPr>
          <a:xfrm>
            <a:off x="1143000" y="971550"/>
            <a:ext cx="6858000" cy="0"/>
          </a:xfrm>
          <a:prstGeom prst="straightConnector1">
            <a:avLst/>
          </a:prstGeom>
          <a:noFill/>
          <a:ln w="38100" cap="flat" cmpd="sng">
            <a:solidFill>
              <a:srgbClr val="4A7DBA"/>
            </a:solidFill>
            <a:prstDash val="solid"/>
            <a:round/>
            <a:headEnd type="none" w="sm" len="sm"/>
            <a:tailEnd type="none" w="sm" len="sm"/>
          </a:ln>
        </p:spPr>
      </p:cxnSp>
      <p:pic>
        <p:nvPicPr>
          <p:cNvPr id="400" name="Google Shape;400;p4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8067" y="655163"/>
            <a:ext cx="7967874" cy="3619013"/>
          </a:xfrm>
          <a:prstGeom prst="rect">
            <a:avLst/>
          </a:prstGeom>
          <a:noFill/>
          <a:ln>
            <a:noFill/>
          </a:ln>
        </p:spPr>
      </p:pic>
      <p:sp>
        <p:nvSpPr>
          <p:cNvPr id="401" name="Google Shape;401;p45">
            <a:extLst>
              <a:ext uri="{C183D7F6-B498-43B3-948B-1728B52AA6E4}">
                <adec:decorative xmlns:adec="http://schemas.microsoft.com/office/drawing/2017/decorative" val="1"/>
              </a:ext>
            </a:extLst>
          </p:cNvPr>
          <p:cNvSpPr/>
          <p:nvPr/>
        </p:nvSpPr>
        <p:spPr>
          <a:xfrm rot="-5400000">
            <a:off x="400050" y="3200401"/>
            <a:ext cx="285751" cy="628650"/>
          </a:xfrm>
          <a:prstGeom prst="downArrow">
            <a:avLst>
              <a:gd name="adj1" fmla="val 56957"/>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C00000"/>
              </a:solidFill>
              <a:latin typeface="Arial"/>
              <a:ea typeface="Arial"/>
              <a:cs typeface="Arial"/>
              <a:sym typeface="Arial"/>
            </a:endParaRPr>
          </a:p>
        </p:txBody>
      </p:sp>
      <p:sp>
        <p:nvSpPr>
          <p:cNvPr id="403" name="Google Shape;403;p45"/>
          <p:cNvSpPr txBox="1">
            <a:spLocks noGrp="1"/>
          </p:cNvSpPr>
          <p:nvPr>
            <p:ph type="title"/>
          </p:nvPr>
        </p:nvSpPr>
        <p:spPr>
          <a:xfrm>
            <a:off x="771525" y="114450"/>
            <a:ext cx="7858200" cy="628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9"/>
              </a:spcBef>
              <a:spcAft>
                <a:spcPts val="0"/>
              </a:spcAft>
              <a:buClr>
                <a:schemeClr val="accent2"/>
              </a:buClr>
              <a:buSzPts val="1950"/>
              <a:buNone/>
            </a:pPr>
            <a:r>
              <a:rPr lang="en-US" sz="1950" b="1">
                <a:solidFill>
                  <a:srgbClr val="0B5394"/>
                </a:solidFill>
              </a:rPr>
              <a:t>Forecast of Contracting Opportunities (Cont.) </a:t>
            </a:r>
            <a:endParaRPr b="1">
              <a:solidFill>
                <a:srgbClr val="0B5394"/>
              </a:solidFill>
            </a:endParaRPr>
          </a:p>
        </p:txBody>
      </p:sp>
      <p:sp>
        <p:nvSpPr>
          <p:cNvPr id="404" name="Google Shape;404;p45"/>
          <p:cNvSpPr txBox="1"/>
          <p:nvPr/>
        </p:nvSpPr>
        <p:spPr>
          <a:xfrm>
            <a:off x="3028950" y="4629150"/>
            <a:ext cx="4286250" cy="323165"/>
          </a:xfrm>
          <a:prstGeom prst="rect">
            <a:avLst/>
          </a:prstGeom>
          <a:noFill/>
          <a:ln>
            <a:noFill/>
          </a:ln>
        </p:spPr>
        <p:txBody>
          <a:bodyPr spcFirstLastPara="1" wrap="square" lIns="91425" tIns="45700" rIns="91425" bIns="45700" anchor="t" anchorCtr="0">
            <a:spAutoFit/>
          </a:bodyPr>
          <a:lstStyle/>
          <a:p>
            <a:pPr marL="361950" marR="0" lvl="1" indent="0" algn="l" rtl="0">
              <a:lnSpc>
                <a:spcPct val="100000"/>
              </a:lnSpc>
              <a:spcBef>
                <a:spcPts val="0"/>
              </a:spcBef>
              <a:spcAft>
                <a:spcPts val="0"/>
              </a:spcAft>
              <a:buNone/>
            </a:pPr>
            <a:r>
              <a:rPr lang="en-US" sz="1500" b="1" i="0" u="sng" strike="noStrike" cap="none">
                <a:solidFill>
                  <a:schemeClr val="hlink"/>
                </a:solidFill>
                <a:latin typeface="Arial"/>
                <a:ea typeface="Arial"/>
                <a:cs typeface="Arial"/>
                <a:sym typeface="Arial"/>
                <a:hlinkClick r:id="rId4"/>
              </a:rPr>
              <a:t>https://hallways.cap.gsa.gov</a:t>
            </a:r>
            <a:endParaRPr sz="1500" b="1" i="0" u="none" strike="noStrike" cap="none">
              <a:solidFill>
                <a:srgbClr val="0070C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46" descr="Acquisition Gateway - Google Chrome"/>
          <p:cNvPicPr preferRelativeResize="0">
            <a:picLocks noGrp="1"/>
          </p:cNvPicPr>
          <p:nvPr>
            <p:ph type="body" idx="1"/>
          </p:nvPr>
        </p:nvPicPr>
        <p:blipFill rotWithShape="1">
          <a:blip r:embed="rId3">
            <a:alphaModFix/>
          </a:blip>
          <a:srcRect l="661" t="4654" r="1192" b="5439"/>
          <a:stretch/>
        </p:blipFill>
        <p:spPr>
          <a:xfrm>
            <a:off x="1360528" y="1088464"/>
            <a:ext cx="6282047" cy="3257831"/>
          </a:xfrm>
          <a:prstGeom prst="rect">
            <a:avLst/>
          </a:prstGeom>
          <a:noFill/>
          <a:ln>
            <a:noFill/>
          </a:ln>
        </p:spPr>
      </p:pic>
      <p:cxnSp>
        <p:nvCxnSpPr>
          <p:cNvPr id="411" name="Google Shape;411;p46">
            <a:extLst>
              <a:ext uri="{C183D7F6-B498-43B3-948B-1728B52AA6E4}">
                <adec:decorative xmlns:adec="http://schemas.microsoft.com/office/drawing/2017/decorative" val="1"/>
              </a:ext>
            </a:extLst>
          </p:cNvPr>
          <p:cNvCxnSpPr/>
          <p:nvPr/>
        </p:nvCxnSpPr>
        <p:spPr>
          <a:xfrm rot="10800000">
            <a:off x="2686050" y="3171825"/>
            <a:ext cx="628650" cy="0"/>
          </a:xfrm>
          <a:prstGeom prst="straightConnector1">
            <a:avLst/>
          </a:prstGeom>
          <a:noFill/>
          <a:ln w="57150" cap="flat" cmpd="sng">
            <a:solidFill>
              <a:srgbClr val="FF0000"/>
            </a:solidFill>
            <a:prstDash val="solid"/>
            <a:round/>
            <a:headEnd type="none" w="sm" len="sm"/>
            <a:tailEnd type="stealth" w="med" len="med"/>
          </a:ln>
        </p:spPr>
      </p:cxnSp>
      <p:sp>
        <p:nvSpPr>
          <p:cNvPr id="412" name="Google Shape;412;p46">
            <a:extLst>
              <a:ext uri="{C183D7F6-B498-43B3-948B-1728B52AA6E4}">
                <adec:decorative xmlns:adec="http://schemas.microsoft.com/office/drawing/2017/decorative" val="1"/>
              </a:ext>
            </a:extLst>
          </p:cNvPr>
          <p:cNvSpPr/>
          <p:nvPr/>
        </p:nvSpPr>
        <p:spPr>
          <a:xfrm>
            <a:off x="2228850" y="2343150"/>
            <a:ext cx="457200" cy="1657350"/>
          </a:xfrm>
          <a:prstGeom prst="rightBrace">
            <a:avLst>
              <a:gd name="adj1" fmla="val 8333"/>
              <a:gd name="adj2" fmla="val 50000"/>
            </a:avLst>
          </a:prstGeom>
          <a:noFill/>
          <a:ln w="38100" cap="flat" cmpd="sng">
            <a:solidFill>
              <a:schemeClr val="dk1"/>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413" name="Google Shape;413;p46"/>
          <p:cNvSpPr txBox="1"/>
          <p:nvPr/>
        </p:nvSpPr>
        <p:spPr>
          <a:xfrm>
            <a:off x="3371850" y="3033326"/>
            <a:ext cx="1200150" cy="276999"/>
          </a:xfrm>
          <a:prstGeom prst="rect">
            <a:avLst/>
          </a:prstGeom>
          <a:solidFill>
            <a:srgbClr val="FFFFCC"/>
          </a:solid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US" sz="1050" b="1" i="0" u="none" strike="noStrike" cap="none">
                <a:solidFill>
                  <a:srgbClr val="000000"/>
                </a:solidFill>
                <a:latin typeface="Times New Roman"/>
                <a:ea typeface="Times New Roman"/>
                <a:cs typeface="Times New Roman"/>
                <a:sym typeface="Times New Roman"/>
              </a:rPr>
              <a:t>Filter Options</a:t>
            </a:r>
            <a:endParaRPr sz="1050" b="1" i="0" u="none" strike="noStrike" cap="none">
              <a:solidFill>
                <a:srgbClr val="000000"/>
              </a:solidFill>
              <a:latin typeface="Times New Roman"/>
              <a:ea typeface="Times New Roman"/>
              <a:cs typeface="Times New Roman"/>
              <a:sym typeface="Times New Roman"/>
            </a:endParaRPr>
          </a:p>
        </p:txBody>
      </p:sp>
      <p:cxnSp>
        <p:nvCxnSpPr>
          <p:cNvPr id="414" name="Google Shape;414;p46">
            <a:extLst>
              <a:ext uri="{C183D7F6-B498-43B3-948B-1728B52AA6E4}">
                <adec:decorative xmlns:adec="http://schemas.microsoft.com/office/drawing/2017/decorative" val="1"/>
              </a:ext>
            </a:extLst>
          </p:cNvPr>
          <p:cNvCxnSpPr/>
          <p:nvPr/>
        </p:nvCxnSpPr>
        <p:spPr>
          <a:xfrm rot="10800000">
            <a:off x="2457450" y="2058164"/>
            <a:ext cx="628650" cy="0"/>
          </a:xfrm>
          <a:prstGeom prst="straightConnector1">
            <a:avLst/>
          </a:prstGeom>
          <a:noFill/>
          <a:ln w="57150" cap="flat" cmpd="sng">
            <a:solidFill>
              <a:srgbClr val="FF0000"/>
            </a:solidFill>
            <a:prstDash val="solid"/>
            <a:round/>
            <a:headEnd type="none" w="sm" len="sm"/>
            <a:tailEnd type="stealth" w="med" len="med"/>
          </a:ln>
        </p:spPr>
      </p:cxnSp>
      <p:sp>
        <p:nvSpPr>
          <p:cNvPr id="415" name="Google Shape;415;p46"/>
          <p:cNvSpPr txBox="1"/>
          <p:nvPr/>
        </p:nvSpPr>
        <p:spPr>
          <a:xfrm>
            <a:off x="3182896" y="1968167"/>
            <a:ext cx="1200150" cy="484748"/>
          </a:xfrm>
          <a:prstGeom prst="rect">
            <a:avLst/>
          </a:prstGeom>
          <a:solidFill>
            <a:srgbClr val="FFFFCC"/>
          </a:solid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US" sz="1050" b="1" i="0" u="none" strike="noStrike" cap="none">
                <a:solidFill>
                  <a:srgbClr val="000000"/>
                </a:solidFill>
                <a:latin typeface="Times New Roman"/>
                <a:ea typeface="Times New Roman"/>
                <a:cs typeface="Times New Roman"/>
                <a:sym typeface="Times New Roman"/>
              </a:rPr>
              <a:t>Search by NAICS Codes</a:t>
            </a:r>
            <a:endParaRPr sz="1050" b="1" i="0" u="none" strike="noStrike" cap="none">
              <a:solidFill>
                <a:srgbClr val="000000"/>
              </a:solidFill>
              <a:latin typeface="Times New Roman"/>
              <a:ea typeface="Times New Roman"/>
              <a:cs typeface="Times New Roman"/>
              <a:sym typeface="Times New Roman"/>
            </a:endParaRPr>
          </a:p>
        </p:txBody>
      </p:sp>
      <p:cxnSp>
        <p:nvCxnSpPr>
          <p:cNvPr id="416" name="Google Shape;416;p46">
            <a:extLst>
              <a:ext uri="{C183D7F6-B498-43B3-948B-1728B52AA6E4}">
                <adec:decorative xmlns:adec="http://schemas.microsoft.com/office/drawing/2017/decorative" val="1"/>
              </a:ext>
            </a:extLst>
          </p:cNvPr>
          <p:cNvCxnSpPr/>
          <p:nvPr/>
        </p:nvCxnSpPr>
        <p:spPr>
          <a:xfrm rot="10800000">
            <a:off x="3182896" y="3889687"/>
            <a:ext cx="628650" cy="0"/>
          </a:xfrm>
          <a:prstGeom prst="straightConnector1">
            <a:avLst/>
          </a:prstGeom>
          <a:noFill/>
          <a:ln w="57150" cap="flat" cmpd="sng">
            <a:solidFill>
              <a:srgbClr val="FF0000"/>
            </a:solidFill>
            <a:prstDash val="solid"/>
            <a:round/>
            <a:headEnd type="none" w="sm" len="sm"/>
            <a:tailEnd type="stealth" w="med" len="med"/>
          </a:ln>
        </p:spPr>
      </p:cxnSp>
      <p:sp>
        <p:nvSpPr>
          <p:cNvPr id="417" name="Google Shape;417;p46"/>
          <p:cNvSpPr txBox="1"/>
          <p:nvPr/>
        </p:nvSpPr>
        <p:spPr>
          <a:xfrm>
            <a:off x="3901476" y="3804983"/>
            <a:ext cx="1200150" cy="276999"/>
          </a:xfrm>
          <a:prstGeom prst="rect">
            <a:avLst/>
          </a:prstGeom>
          <a:solidFill>
            <a:srgbClr val="FFFFCC"/>
          </a:solid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US" sz="1050" b="1" i="0" u="none" strike="noStrike" cap="none">
                <a:solidFill>
                  <a:srgbClr val="000000"/>
                </a:solidFill>
                <a:latin typeface="Times New Roman"/>
                <a:ea typeface="Times New Roman"/>
                <a:cs typeface="Times New Roman"/>
                <a:sym typeface="Times New Roman"/>
              </a:rPr>
              <a:t>View Details</a:t>
            </a:r>
            <a:endParaRPr sz="1050" b="1" i="0" u="none" strike="noStrike" cap="none">
              <a:solidFill>
                <a:srgbClr val="000000"/>
              </a:solidFill>
              <a:latin typeface="Times New Roman"/>
              <a:ea typeface="Times New Roman"/>
              <a:cs typeface="Times New Roman"/>
              <a:sym typeface="Times New Roman"/>
            </a:endParaRPr>
          </a:p>
        </p:txBody>
      </p:sp>
      <p:cxnSp>
        <p:nvCxnSpPr>
          <p:cNvPr id="418" name="Google Shape;418;p46">
            <a:extLst>
              <a:ext uri="{C183D7F6-B498-43B3-948B-1728B52AA6E4}">
                <adec:decorative xmlns:adec="http://schemas.microsoft.com/office/drawing/2017/decorative" val="1"/>
              </a:ext>
            </a:extLst>
          </p:cNvPr>
          <p:cNvCxnSpPr/>
          <p:nvPr/>
        </p:nvCxnSpPr>
        <p:spPr>
          <a:xfrm rot="10800000">
            <a:off x="2035037" y="4198594"/>
            <a:ext cx="529627" cy="290194"/>
          </a:xfrm>
          <a:prstGeom prst="straightConnector1">
            <a:avLst/>
          </a:prstGeom>
          <a:noFill/>
          <a:ln w="57150" cap="flat" cmpd="sng">
            <a:solidFill>
              <a:srgbClr val="FF0000"/>
            </a:solidFill>
            <a:prstDash val="solid"/>
            <a:round/>
            <a:headEnd type="none" w="sm" len="sm"/>
            <a:tailEnd type="stealth" w="med" len="med"/>
          </a:ln>
        </p:spPr>
      </p:cxnSp>
      <p:sp>
        <p:nvSpPr>
          <p:cNvPr id="419" name="Google Shape;419;p46"/>
          <p:cNvSpPr txBox="1"/>
          <p:nvPr/>
        </p:nvSpPr>
        <p:spPr>
          <a:xfrm>
            <a:off x="2644177" y="4383754"/>
            <a:ext cx="1857375" cy="276999"/>
          </a:xfrm>
          <a:prstGeom prst="rect">
            <a:avLst/>
          </a:prstGeom>
          <a:solidFill>
            <a:srgbClr val="FFFFCC"/>
          </a:solid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US" sz="1050" b="1" i="0" u="none" strike="noStrike" cap="none">
                <a:solidFill>
                  <a:srgbClr val="000000"/>
                </a:solidFill>
                <a:latin typeface="Times New Roman"/>
                <a:ea typeface="Times New Roman"/>
                <a:cs typeface="Times New Roman"/>
                <a:sym typeface="Times New Roman"/>
              </a:rPr>
              <a:t>Download to Excel</a:t>
            </a:r>
            <a:endParaRPr sz="1050" b="1" i="0" u="none" strike="noStrike" cap="none">
              <a:solidFill>
                <a:srgbClr val="000000"/>
              </a:solidFill>
              <a:latin typeface="Times New Roman"/>
              <a:ea typeface="Times New Roman"/>
              <a:cs typeface="Times New Roman"/>
              <a:sym typeface="Times New Roman"/>
            </a:endParaRPr>
          </a:p>
        </p:txBody>
      </p:sp>
      <p:cxnSp>
        <p:nvCxnSpPr>
          <p:cNvPr id="420" name="Google Shape;420;p46">
            <a:extLst>
              <a:ext uri="{C183D7F6-B498-43B3-948B-1728B52AA6E4}">
                <adec:decorative xmlns:adec="http://schemas.microsoft.com/office/drawing/2017/decorative" val="1"/>
              </a:ext>
            </a:extLst>
          </p:cNvPr>
          <p:cNvCxnSpPr/>
          <p:nvPr/>
        </p:nvCxnSpPr>
        <p:spPr>
          <a:xfrm rot="10800000">
            <a:off x="5505237" y="1786062"/>
            <a:ext cx="628650" cy="0"/>
          </a:xfrm>
          <a:prstGeom prst="straightConnector1">
            <a:avLst/>
          </a:prstGeom>
          <a:noFill/>
          <a:ln w="38100" cap="flat" cmpd="sng">
            <a:solidFill>
              <a:srgbClr val="FF0000"/>
            </a:solidFill>
            <a:prstDash val="solid"/>
            <a:round/>
            <a:headEnd type="none" w="sm" len="sm"/>
            <a:tailEnd type="stealth" w="med" len="med"/>
          </a:ln>
        </p:spPr>
      </p:cxnSp>
      <p:sp>
        <p:nvSpPr>
          <p:cNvPr id="422" name="Google Shape;422;p46"/>
          <p:cNvSpPr txBox="1">
            <a:spLocks noGrp="1"/>
          </p:cNvSpPr>
          <p:nvPr>
            <p:ph type="title"/>
          </p:nvPr>
        </p:nvSpPr>
        <p:spPr>
          <a:xfrm>
            <a:off x="-228600" y="114300"/>
            <a:ext cx="9029699" cy="479506"/>
          </a:xfrm>
          <a:prstGeom prst="rect">
            <a:avLst/>
          </a:prstGeom>
          <a:noFill/>
          <a:ln>
            <a:noFill/>
          </a:ln>
        </p:spPr>
        <p:txBody>
          <a:bodyPr spcFirstLastPara="1" wrap="square" lIns="91425" tIns="45700" rIns="91425" bIns="45700" anchor="t" anchorCtr="0">
            <a:noAutofit/>
          </a:bodyPr>
          <a:lstStyle/>
          <a:p>
            <a:pPr marL="0" lvl="0" indent="0" algn="ctr" rtl="0">
              <a:spcBef>
                <a:spcPts val="79"/>
              </a:spcBef>
              <a:spcAft>
                <a:spcPts val="0"/>
              </a:spcAft>
              <a:buClr>
                <a:schemeClr val="accent2"/>
              </a:buClr>
              <a:buSzPts val="1950"/>
              <a:buFont typeface="Arial"/>
              <a:buNone/>
            </a:pPr>
            <a:r>
              <a:rPr lang="en-US" sz="1950" b="1">
                <a:solidFill>
                  <a:srgbClr val="0B5394"/>
                </a:solidFill>
              </a:rPr>
              <a:t>Forecast of Contracting Opportunities (Cont.)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4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75175" y="873100"/>
            <a:ext cx="6627754" cy="3397291"/>
          </a:xfrm>
          <a:prstGeom prst="rect">
            <a:avLst/>
          </a:prstGeom>
          <a:noFill/>
          <a:ln>
            <a:noFill/>
          </a:ln>
        </p:spPr>
      </p:pic>
      <p:sp>
        <p:nvSpPr>
          <p:cNvPr id="429" name="Google Shape;429;p47"/>
          <p:cNvSpPr txBox="1"/>
          <p:nvPr/>
        </p:nvSpPr>
        <p:spPr>
          <a:xfrm>
            <a:off x="171450" y="1714500"/>
            <a:ext cx="1657350" cy="415498"/>
          </a:xfrm>
          <a:prstGeom prst="rect">
            <a:avLst/>
          </a:prstGeom>
          <a:solidFill>
            <a:srgbClr val="FFFFCC"/>
          </a:solidFill>
          <a:ln w="254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a:solidFill>
                  <a:schemeClr val="dk1"/>
                </a:solidFill>
                <a:latin typeface="Times New Roman"/>
                <a:ea typeface="Times New Roman"/>
                <a:cs typeface="Times New Roman"/>
                <a:sym typeface="Times New Roman"/>
              </a:rPr>
              <a:t>Search for opportunities related to your key terms</a:t>
            </a:r>
            <a:endParaRPr/>
          </a:p>
        </p:txBody>
      </p:sp>
      <p:cxnSp>
        <p:nvCxnSpPr>
          <p:cNvPr id="430" name="Google Shape;430;p47">
            <a:extLst>
              <a:ext uri="{C183D7F6-B498-43B3-948B-1728B52AA6E4}">
                <adec:decorative xmlns:adec="http://schemas.microsoft.com/office/drawing/2017/decorative" val="1"/>
              </a:ext>
            </a:extLst>
          </p:cNvPr>
          <p:cNvCxnSpPr>
            <a:stCxn id="429" idx="3"/>
          </p:cNvCxnSpPr>
          <p:nvPr/>
        </p:nvCxnSpPr>
        <p:spPr>
          <a:xfrm>
            <a:off x="1828800" y="1922249"/>
            <a:ext cx="400200" cy="21000"/>
          </a:xfrm>
          <a:prstGeom prst="straightConnector1">
            <a:avLst/>
          </a:prstGeom>
          <a:noFill/>
          <a:ln w="76200" cap="flat" cmpd="sng">
            <a:solidFill>
              <a:srgbClr val="FF0000"/>
            </a:solidFill>
            <a:prstDash val="solid"/>
            <a:round/>
            <a:headEnd type="none" w="sm" len="sm"/>
            <a:tailEnd type="triangle" w="med" len="med"/>
          </a:ln>
        </p:spPr>
      </p:cxnSp>
      <p:sp>
        <p:nvSpPr>
          <p:cNvPr id="432" name="Google Shape;432;p47"/>
          <p:cNvSpPr txBox="1">
            <a:spLocks noGrp="1"/>
          </p:cNvSpPr>
          <p:nvPr>
            <p:ph type="title"/>
          </p:nvPr>
        </p:nvSpPr>
        <p:spPr>
          <a:xfrm>
            <a:off x="-228600" y="114300"/>
            <a:ext cx="9029699" cy="479506"/>
          </a:xfrm>
          <a:prstGeom prst="rect">
            <a:avLst/>
          </a:prstGeom>
          <a:noFill/>
          <a:ln>
            <a:noFill/>
          </a:ln>
        </p:spPr>
        <p:txBody>
          <a:bodyPr spcFirstLastPara="1" wrap="square" lIns="91425" tIns="45700" rIns="91425" bIns="45700" anchor="t" anchorCtr="0">
            <a:noAutofit/>
          </a:bodyPr>
          <a:lstStyle/>
          <a:p>
            <a:pPr marL="0" lvl="0" indent="0" algn="ctr" rtl="0">
              <a:spcBef>
                <a:spcPts val="79"/>
              </a:spcBef>
              <a:spcAft>
                <a:spcPts val="0"/>
              </a:spcAft>
              <a:buClr>
                <a:schemeClr val="accent2"/>
              </a:buClr>
              <a:buSzPts val="1950"/>
              <a:buFont typeface="Arial"/>
              <a:buNone/>
            </a:pPr>
            <a:r>
              <a:rPr lang="en-US" sz="1950" b="1">
                <a:solidFill>
                  <a:srgbClr val="0B5394"/>
                </a:solidFill>
              </a:rPr>
              <a:t>Forecast of Contracting Opportunities (Cont.)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48">
            <a:extLst>
              <a:ext uri="{C183D7F6-B498-43B3-948B-1728B52AA6E4}">
                <adec:decorative xmlns:adec="http://schemas.microsoft.com/office/drawing/2017/decorative" val="1"/>
              </a:ext>
            </a:extLst>
          </p:cNvPr>
          <p:cNvPicPr preferRelativeResize="0"/>
          <p:nvPr/>
        </p:nvPicPr>
        <p:blipFill rotWithShape="1">
          <a:blip r:embed="rId3">
            <a:alphaModFix/>
          </a:blip>
          <a:srcRect t="12788" b="8973"/>
          <a:stretch/>
        </p:blipFill>
        <p:spPr>
          <a:xfrm>
            <a:off x="1054875" y="827951"/>
            <a:ext cx="6629400" cy="3487595"/>
          </a:xfrm>
          <a:prstGeom prst="rect">
            <a:avLst/>
          </a:prstGeom>
          <a:noFill/>
          <a:ln>
            <a:noFill/>
          </a:ln>
        </p:spPr>
      </p:pic>
      <p:sp>
        <p:nvSpPr>
          <p:cNvPr id="439" name="Google Shape;439;p48"/>
          <p:cNvSpPr txBox="1"/>
          <p:nvPr/>
        </p:nvSpPr>
        <p:spPr>
          <a:xfrm>
            <a:off x="114300" y="2055167"/>
            <a:ext cx="1657350" cy="253916"/>
          </a:xfrm>
          <a:prstGeom prst="rect">
            <a:avLst/>
          </a:prstGeom>
          <a:solidFill>
            <a:srgbClr val="FFFFCC"/>
          </a:solidFill>
          <a:ln w="254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1" i="0" u="none" strike="noStrike" cap="none">
                <a:solidFill>
                  <a:schemeClr val="dk1"/>
                </a:solidFill>
                <a:latin typeface="Times New Roman"/>
                <a:ea typeface="Times New Roman"/>
                <a:cs typeface="Times New Roman"/>
                <a:sym typeface="Times New Roman"/>
              </a:rPr>
              <a:t>View applied search term</a:t>
            </a:r>
            <a:endParaRPr/>
          </a:p>
        </p:txBody>
      </p:sp>
      <p:sp>
        <p:nvSpPr>
          <p:cNvPr id="440" name="Google Shape;440;p48"/>
          <p:cNvSpPr txBox="1"/>
          <p:nvPr/>
        </p:nvSpPr>
        <p:spPr>
          <a:xfrm>
            <a:off x="114300" y="1430654"/>
            <a:ext cx="1657350" cy="415498"/>
          </a:xfrm>
          <a:prstGeom prst="rect">
            <a:avLst/>
          </a:prstGeom>
          <a:solidFill>
            <a:srgbClr val="FFFFCC"/>
          </a:solidFill>
          <a:ln w="254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a:solidFill>
                  <a:schemeClr val="dk1"/>
                </a:solidFill>
                <a:latin typeface="Times New Roman"/>
                <a:ea typeface="Times New Roman"/>
                <a:cs typeface="Times New Roman"/>
                <a:sym typeface="Times New Roman"/>
              </a:rPr>
              <a:t>See how many results are available</a:t>
            </a:r>
            <a:endParaRPr/>
          </a:p>
        </p:txBody>
      </p:sp>
      <p:cxnSp>
        <p:nvCxnSpPr>
          <p:cNvPr id="441" name="Google Shape;441;p48">
            <a:extLst>
              <a:ext uri="{C183D7F6-B498-43B3-948B-1728B52AA6E4}">
                <adec:decorative xmlns:adec="http://schemas.microsoft.com/office/drawing/2017/decorative" val="1"/>
              </a:ext>
            </a:extLst>
          </p:cNvPr>
          <p:cNvCxnSpPr>
            <a:stCxn id="440" idx="3"/>
          </p:cNvCxnSpPr>
          <p:nvPr/>
        </p:nvCxnSpPr>
        <p:spPr>
          <a:xfrm rot="10800000" flipH="1">
            <a:off x="1771650" y="1546903"/>
            <a:ext cx="1257300" cy="91500"/>
          </a:xfrm>
          <a:prstGeom prst="straightConnector1">
            <a:avLst/>
          </a:prstGeom>
          <a:noFill/>
          <a:ln w="57150" cap="flat" cmpd="sng">
            <a:solidFill>
              <a:srgbClr val="FF0000"/>
            </a:solidFill>
            <a:prstDash val="solid"/>
            <a:round/>
            <a:headEnd type="none" w="sm" len="sm"/>
            <a:tailEnd type="triangle" w="med" len="med"/>
          </a:ln>
        </p:spPr>
      </p:cxnSp>
      <p:cxnSp>
        <p:nvCxnSpPr>
          <p:cNvPr id="442" name="Google Shape;442;p48">
            <a:extLst>
              <a:ext uri="{C183D7F6-B498-43B3-948B-1728B52AA6E4}">
                <adec:decorative xmlns:adec="http://schemas.microsoft.com/office/drawing/2017/decorative" val="1"/>
              </a:ext>
            </a:extLst>
          </p:cNvPr>
          <p:cNvCxnSpPr>
            <a:stCxn id="439" idx="3"/>
          </p:cNvCxnSpPr>
          <p:nvPr/>
        </p:nvCxnSpPr>
        <p:spPr>
          <a:xfrm rot="10800000" flipH="1">
            <a:off x="1771650" y="2092725"/>
            <a:ext cx="228600" cy="89400"/>
          </a:xfrm>
          <a:prstGeom prst="straightConnector1">
            <a:avLst/>
          </a:prstGeom>
          <a:noFill/>
          <a:ln w="38100" cap="flat" cmpd="sng">
            <a:solidFill>
              <a:srgbClr val="FF0000"/>
            </a:solidFill>
            <a:prstDash val="solid"/>
            <a:round/>
            <a:headEnd type="none" w="sm" len="sm"/>
            <a:tailEnd type="triangle" w="med" len="med"/>
          </a:ln>
        </p:spPr>
      </p:cxnSp>
      <p:sp>
        <p:nvSpPr>
          <p:cNvPr id="444" name="Google Shape;444;p48"/>
          <p:cNvSpPr txBox="1">
            <a:spLocks noGrp="1"/>
          </p:cNvSpPr>
          <p:nvPr>
            <p:ph type="title"/>
          </p:nvPr>
        </p:nvSpPr>
        <p:spPr>
          <a:xfrm>
            <a:off x="588575" y="131775"/>
            <a:ext cx="9029700" cy="479400"/>
          </a:xfrm>
          <a:prstGeom prst="rect">
            <a:avLst/>
          </a:prstGeom>
          <a:noFill/>
          <a:ln>
            <a:noFill/>
          </a:ln>
        </p:spPr>
        <p:txBody>
          <a:bodyPr spcFirstLastPara="1" wrap="square" lIns="91425" tIns="45700" rIns="91425" bIns="45700" anchor="t" anchorCtr="0">
            <a:noAutofit/>
          </a:bodyPr>
          <a:lstStyle/>
          <a:p>
            <a:pPr marL="0" lvl="0" indent="0" algn="ctr" rtl="0">
              <a:spcBef>
                <a:spcPts val="79"/>
              </a:spcBef>
              <a:spcAft>
                <a:spcPts val="0"/>
              </a:spcAft>
              <a:buClr>
                <a:schemeClr val="accent2"/>
              </a:buClr>
              <a:buSzPts val="1950"/>
              <a:buFont typeface="Arial"/>
              <a:buNone/>
            </a:pPr>
            <a:r>
              <a:rPr lang="en-US" sz="1950" b="1">
                <a:solidFill>
                  <a:srgbClr val="0B5394"/>
                </a:solidFill>
              </a:rPr>
              <a:t>Forecast of Contracting Opportunities (Cont.)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49">
            <a:extLst>
              <a:ext uri="{C183D7F6-B498-43B3-948B-1728B52AA6E4}">
                <adec:decorative xmlns:adec="http://schemas.microsoft.com/office/drawing/2017/decorative" val="1"/>
              </a:ext>
            </a:extLst>
          </p:cNvPr>
          <p:cNvPicPr preferRelativeResize="0"/>
          <p:nvPr/>
        </p:nvPicPr>
        <p:blipFill rotWithShape="1">
          <a:blip r:embed="rId3">
            <a:alphaModFix/>
          </a:blip>
          <a:srcRect t="12717" b="6893"/>
          <a:stretch/>
        </p:blipFill>
        <p:spPr>
          <a:xfrm>
            <a:off x="1240238" y="872648"/>
            <a:ext cx="6983875" cy="3398202"/>
          </a:xfrm>
          <a:prstGeom prst="rect">
            <a:avLst/>
          </a:prstGeom>
          <a:noFill/>
          <a:ln>
            <a:noFill/>
          </a:ln>
        </p:spPr>
      </p:pic>
      <p:sp>
        <p:nvSpPr>
          <p:cNvPr id="451" name="Google Shape;451;p49"/>
          <p:cNvSpPr txBox="1"/>
          <p:nvPr/>
        </p:nvSpPr>
        <p:spPr>
          <a:xfrm>
            <a:off x="176174" y="2225501"/>
            <a:ext cx="1657350" cy="415498"/>
          </a:xfrm>
          <a:prstGeom prst="rect">
            <a:avLst/>
          </a:prstGeom>
          <a:solidFill>
            <a:srgbClr val="FFFFCC"/>
          </a:solidFill>
          <a:ln w="254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a:solidFill>
                  <a:schemeClr val="dk1"/>
                </a:solidFill>
                <a:latin typeface="Times New Roman"/>
                <a:ea typeface="Times New Roman"/>
                <a:cs typeface="Times New Roman"/>
                <a:sym typeface="Times New Roman"/>
              </a:rPr>
              <a:t>Add another filter by Agency</a:t>
            </a:r>
            <a:endParaRPr/>
          </a:p>
        </p:txBody>
      </p:sp>
      <p:cxnSp>
        <p:nvCxnSpPr>
          <p:cNvPr id="452" name="Google Shape;452;p49">
            <a:extLst>
              <a:ext uri="{C183D7F6-B498-43B3-948B-1728B52AA6E4}">
                <adec:decorative xmlns:adec="http://schemas.microsoft.com/office/drawing/2017/decorative" val="1"/>
              </a:ext>
            </a:extLst>
          </p:cNvPr>
          <p:cNvCxnSpPr/>
          <p:nvPr/>
        </p:nvCxnSpPr>
        <p:spPr>
          <a:xfrm>
            <a:off x="1809993" y="2421709"/>
            <a:ext cx="304558" cy="11542"/>
          </a:xfrm>
          <a:prstGeom prst="straightConnector1">
            <a:avLst/>
          </a:prstGeom>
          <a:noFill/>
          <a:ln w="76200" cap="flat" cmpd="sng">
            <a:solidFill>
              <a:srgbClr val="FF0000"/>
            </a:solidFill>
            <a:prstDash val="solid"/>
            <a:round/>
            <a:headEnd type="none" w="sm" len="sm"/>
            <a:tailEnd type="triangle" w="med" len="med"/>
          </a:ln>
        </p:spPr>
      </p:cxnSp>
      <p:sp>
        <p:nvSpPr>
          <p:cNvPr id="453" name="Google Shape;453;p49"/>
          <p:cNvSpPr txBox="1"/>
          <p:nvPr/>
        </p:nvSpPr>
        <p:spPr>
          <a:xfrm>
            <a:off x="5200650" y="3000374"/>
            <a:ext cx="1657350" cy="415498"/>
          </a:xfrm>
          <a:prstGeom prst="rect">
            <a:avLst/>
          </a:prstGeom>
          <a:solidFill>
            <a:srgbClr val="FFFFCC"/>
          </a:solidFill>
          <a:ln w="254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a:solidFill>
                  <a:schemeClr val="dk1"/>
                </a:solidFill>
                <a:latin typeface="Times New Roman"/>
                <a:ea typeface="Times New Roman"/>
                <a:cs typeface="Times New Roman"/>
                <a:sym typeface="Times New Roman"/>
              </a:rPr>
              <a:t>5 Agencies Forecasts listed</a:t>
            </a:r>
            <a:endParaRPr/>
          </a:p>
        </p:txBody>
      </p:sp>
      <p:sp>
        <p:nvSpPr>
          <p:cNvPr id="455" name="Google Shape;455;p49"/>
          <p:cNvSpPr txBox="1">
            <a:spLocks noGrp="1"/>
          </p:cNvSpPr>
          <p:nvPr>
            <p:ph type="title"/>
          </p:nvPr>
        </p:nvSpPr>
        <p:spPr>
          <a:xfrm>
            <a:off x="1335275" y="131775"/>
            <a:ext cx="6793800" cy="479400"/>
          </a:xfrm>
          <a:prstGeom prst="rect">
            <a:avLst/>
          </a:prstGeom>
          <a:noFill/>
          <a:ln>
            <a:noFill/>
          </a:ln>
        </p:spPr>
        <p:txBody>
          <a:bodyPr spcFirstLastPara="1" wrap="square" lIns="91425" tIns="45700" rIns="91425" bIns="45700" anchor="t" anchorCtr="0">
            <a:noAutofit/>
          </a:bodyPr>
          <a:lstStyle/>
          <a:p>
            <a:pPr marL="0" lvl="0" indent="0" algn="ctr" rtl="0">
              <a:spcBef>
                <a:spcPts val="79"/>
              </a:spcBef>
              <a:spcAft>
                <a:spcPts val="0"/>
              </a:spcAft>
              <a:buClr>
                <a:schemeClr val="accent2"/>
              </a:buClr>
              <a:buSzPts val="1950"/>
              <a:buFont typeface="Arial"/>
              <a:buNone/>
            </a:pPr>
            <a:r>
              <a:rPr lang="en-US" sz="1950" b="1">
                <a:solidFill>
                  <a:srgbClr val="0B5394"/>
                </a:solidFill>
              </a:rPr>
              <a:t>Forecast of Contracting Opportunities (Cont.) </a:t>
            </a:r>
            <a:endParaRPr/>
          </a:p>
        </p:txBody>
      </p:sp>
      <p:sp>
        <p:nvSpPr>
          <p:cNvPr id="456" name="Google Shape;456;p49">
            <a:extLst>
              <a:ext uri="{C183D7F6-B498-43B3-948B-1728B52AA6E4}">
                <adec:decorative xmlns:adec="http://schemas.microsoft.com/office/drawing/2017/decorative" val="1"/>
              </a:ext>
            </a:extLst>
          </p:cNvPr>
          <p:cNvSpPr/>
          <p:nvPr/>
        </p:nvSpPr>
        <p:spPr>
          <a:xfrm>
            <a:off x="4629150" y="2916882"/>
            <a:ext cx="624597" cy="397818"/>
          </a:xfrm>
          <a:prstGeom prst="leftBrace">
            <a:avLst>
              <a:gd name="adj1" fmla="val 8333"/>
              <a:gd name="adj2" fmla="val 50000"/>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0"/>
          <p:cNvSpPr txBox="1"/>
          <p:nvPr/>
        </p:nvSpPr>
        <p:spPr>
          <a:xfrm>
            <a:off x="103449" y="2114550"/>
            <a:ext cx="1657350" cy="415498"/>
          </a:xfrm>
          <a:prstGeom prst="rect">
            <a:avLst/>
          </a:prstGeom>
          <a:solidFill>
            <a:srgbClr val="FFFFCC"/>
          </a:solidFill>
          <a:ln w="254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a:solidFill>
                  <a:schemeClr val="dk1"/>
                </a:solidFill>
                <a:latin typeface="Times New Roman"/>
                <a:ea typeface="Times New Roman"/>
                <a:cs typeface="Times New Roman"/>
                <a:sym typeface="Times New Roman"/>
              </a:rPr>
              <a:t>Add another filter by Organization</a:t>
            </a:r>
            <a:endParaRPr/>
          </a:p>
        </p:txBody>
      </p:sp>
      <p:cxnSp>
        <p:nvCxnSpPr>
          <p:cNvPr id="463" name="Google Shape;463;p50">
            <a:extLst>
              <a:ext uri="{C183D7F6-B498-43B3-948B-1728B52AA6E4}">
                <adec:decorative xmlns:adec="http://schemas.microsoft.com/office/drawing/2017/decorative" val="1"/>
              </a:ext>
            </a:extLst>
          </p:cNvPr>
          <p:cNvCxnSpPr>
            <a:stCxn id="462" idx="3"/>
          </p:cNvCxnSpPr>
          <p:nvPr/>
        </p:nvCxnSpPr>
        <p:spPr>
          <a:xfrm>
            <a:off x="1760799" y="2322299"/>
            <a:ext cx="304500" cy="0"/>
          </a:xfrm>
          <a:prstGeom prst="straightConnector1">
            <a:avLst/>
          </a:prstGeom>
          <a:noFill/>
          <a:ln w="57150" cap="flat" cmpd="sng">
            <a:solidFill>
              <a:srgbClr val="FF0000"/>
            </a:solidFill>
            <a:prstDash val="solid"/>
            <a:round/>
            <a:headEnd type="none" w="sm" len="sm"/>
            <a:tailEnd type="triangle" w="med" len="med"/>
          </a:ln>
        </p:spPr>
      </p:cxnSp>
      <p:pic>
        <p:nvPicPr>
          <p:cNvPr id="464" name="Google Shape;464;p50">
            <a:extLst>
              <a:ext uri="{C183D7F6-B498-43B3-948B-1728B52AA6E4}">
                <adec:decorative xmlns:adec="http://schemas.microsoft.com/office/drawing/2017/decorative" val="1"/>
              </a:ext>
            </a:extLst>
          </p:cNvPr>
          <p:cNvPicPr preferRelativeResize="0"/>
          <p:nvPr/>
        </p:nvPicPr>
        <p:blipFill rotWithShape="1">
          <a:blip r:embed="rId3">
            <a:alphaModFix/>
          </a:blip>
          <a:srcRect t="12219" b="7844"/>
          <a:stretch/>
        </p:blipFill>
        <p:spPr>
          <a:xfrm>
            <a:off x="771530" y="961125"/>
            <a:ext cx="6972302" cy="3221248"/>
          </a:xfrm>
          <a:prstGeom prst="rect">
            <a:avLst/>
          </a:prstGeom>
          <a:noFill/>
          <a:ln>
            <a:noFill/>
          </a:ln>
        </p:spPr>
      </p:pic>
      <p:sp>
        <p:nvSpPr>
          <p:cNvPr id="466" name="Google Shape;466;p50"/>
          <p:cNvSpPr txBox="1">
            <a:spLocks noGrp="1"/>
          </p:cNvSpPr>
          <p:nvPr>
            <p:ph type="title"/>
          </p:nvPr>
        </p:nvSpPr>
        <p:spPr>
          <a:xfrm>
            <a:off x="944400" y="131775"/>
            <a:ext cx="7513800" cy="479400"/>
          </a:xfrm>
          <a:prstGeom prst="rect">
            <a:avLst/>
          </a:prstGeom>
          <a:noFill/>
          <a:ln>
            <a:noFill/>
          </a:ln>
        </p:spPr>
        <p:txBody>
          <a:bodyPr spcFirstLastPara="1" wrap="square" lIns="91425" tIns="45700" rIns="91425" bIns="45700" anchor="t" anchorCtr="0">
            <a:noAutofit/>
          </a:bodyPr>
          <a:lstStyle/>
          <a:p>
            <a:pPr marL="0" lvl="0" indent="0" algn="ctr" rtl="0">
              <a:spcBef>
                <a:spcPts val="79"/>
              </a:spcBef>
              <a:spcAft>
                <a:spcPts val="0"/>
              </a:spcAft>
              <a:buClr>
                <a:schemeClr val="accent2"/>
              </a:buClr>
              <a:buSzPts val="1950"/>
              <a:buNone/>
            </a:pPr>
            <a:r>
              <a:rPr lang="en-US" sz="1950" b="1">
                <a:solidFill>
                  <a:srgbClr val="0B5394"/>
                </a:solidFill>
              </a:rPr>
              <a:t>Forecast of Contracting Opportunities (Cont.) </a:t>
            </a:r>
            <a:endParaRPr b="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51"/>
          <p:cNvSpPr txBox="1"/>
          <p:nvPr/>
        </p:nvSpPr>
        <p:spPr>
          <a:xfrm>
            <a:off x="114300" y="2971800"/>
            <a:ext cx="1657350" cy="415498"/>
          </a:xfrm>
          <a:prstGeom prst="rect">
            <a:avLst/>
          </a:prstGeom>
          <a:solidFill>
            <a:srgbClr val="FFFFCC"/>
          </a:solidFill>
          <a:ln w="254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a:solidFill>
                  <a:schemeClr val="dk1"/>
                </a:solidFill>
                <a:latin typeface="Times New Roman"/>
                <a:ea typeface="Times New Roman"/>
                <a:cs typeface="Times New Roman"/>
                <a:sym typeface="Times New Roman"/>
              </a:rPr>
              <a:t>Add another filter by State</a:t>
            </a:r>
            <a:endParaRPr/>
          </a:p>
        </p:txBody>
      </p:sp>
      <p:cxnSp>
        <p:nvCxnSpPr>
          <p:cNvPr id="473" name="Google Shape;473;p51">
            <a:extLst>
              <a:ext uri="{C183D7F6-B498-43B3-948B-1728B52AA6E4}">
                <adec:decorative xmlns:adec="http://schemas.microsoft.com/office/drawing/2017/decorative" val="1"/>
              </a:ext>
            </a:extLst>
          </p:cNvPr>
          <p:cNvCxnSpPr>
            <a:stCxn id="472" idx="3"/>
          </p:cNvCxnSpPr>
          <p:nvPr/>
        </p:nvCxnSpPr>
        <p:spPr>
          <a:xfrm>
            <a:off x="1771650" y="3179549"/>
            <a:ext cx="304500" cy="0"/>
          </a:xfrm>
          <a:prstGeom prst="straightConnector1">
            <a:avLst/>
          </a:prstGeom>
          <a:noFill/>
          <a:ln w="57150" cap="flat" cmpd="sng">
            <a:solidFill>
              <a:srgbClr val="FF0000"/>
            </a:solidFill>
            <a:prstDash val="solid"/>
            <a:round/>
            <a:headEnd type="none" w="sm" len="sm"/>
            <a:tailEnd type="triangle" w="med" len="med"/>
          </a:ln>
        </p:spPr>
      </p:cxnSp>
      <p:pic>
        <p:nvPicPr>
          <p:cNvPr id="474" name="Google Shape;474;p51">
            <a:extLst>
              <a:ext uri="{C183D7F6-B498-43B3-948B-1728B52AA6E4}">
                <adec:decorative xmlns:adec="http://schemas.microsoft.com/office/drawing/2017/decorative" val="1"/>
              </a:ext>
            </a:extLst>
          </p:cNvPr>
          <p:cNvPicPr preferRelativeResize="0"/>
          <p:nvPr/>
        </p:nvPicPr>
        <p:blipFill rotWithShape="1">
          <a:blip r:embed="rId3">
            <a:alphaModFix/>
          </a:blip>
          <a:srcRect t="12099" r="1520" b="9324"/>
          <a:stretch/>
        </p:blipFill>
        <p:spPr>
          <a:xfrm>
            <a:off x="1114125" y="611175"/>
            <a:ext cx="6697402" cy="3112055"/>
          </a:xfrm>
          <a:prstGeom prst="rect">
            <a:avLst/>
          </a:prstGeom>
          <a:noFill/>
          <a:ln>
            <a:noFill/>
          </a:ln>
        </p:spPr>
      </p:pic>
      <p:sp>
        <p:nvSpPr>
          <p:cNvPr id="476" name="Google Shape;476;p51"/>
          <p:cNvSpPr txBox="1">
            <a:spLocks noGrp="1"/>
          </p:cNvSpPr>
          <p:nvPr>
            <p:ph type="title"/>
          </p:nvPr>
        </p:nvSpPr>
        <p:spPr>
          <a:xfrm>
            <a:off x="771525" y="131775"/>
            <a:ext cx="8120100" cy="479400"/>
          </a:xfrm>
          <a:prstGeom prst="rect">
            <a:avLst/>
          </a:prstGeom>
          <a:noFill/>
          <a:ln>
            <a:noFill/>
          </a:ln>
        </p:spPr>
        <p:txBody>
          <a:bodyPr spcFirstLastPara="1" wrap="square" lIns="91425" tIns="45700" rIns="91425" bIns="45700" anchor="t" anchorCtr="0">
            <a:noAutofit/>
          </a:bodyPr>
          <a:lstStyle/>
          <a:p>
            <a:pPr marL="0" lvl="0" indent="0" algn="ctr" rtl="0">
              <a:spcBef>
                <a:spcPts val="79"/>
              </a:spcBef>
              <a:spcAft>
                <a:spcPts val="0"/>
              </a:spcAft>
              <a:buClr>
                <a:schemeClr val="accent2"/>
              </a:buClr>
              <a:buSzPts val="1950"/>
              <a:buNone/>
            </a:pPr>
            <a:r>
              <a:rPr lang="en-US" sz="1950" b="1">
                <a:solidFill>
                  <a:srgbClr val="0B5394"/>
                </a:solidFill>
              </a:rPr>
              <a:t>Forecast of Contracting Opportunities (Cont.)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52"/>
          <p:cNvSpPr txBox="1"/>
          <p:nvPr/>
        </p:nvSpPr>
        <p:spPr>
          <a:xfrm>
            <a:off x="114300" y="3257550"/>
            <a:ext cx="1657350" cy="415498"/>
          </a:xfrm>
          <a:prstGeom prst="rect">
            <a:avLst/>
          </a:prstGeom>
          <a:solidFill>
            <a:srgbClr val="FFFFC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a:solidFill>
                  <a:schemeClr val="dk1"/>
                </a:solidFill>
                <a:latin typeface="Times New Roman"/>
                <a:ea typeface="Times New Roman"/>
                <a:cs typeface="Times New Roman"/>
                <a:sym typeface="Times New Roman"/>
              </a:rPr>
              <a:t>Add another filter by NAICS</a:t>
            </a:r>
            <a:endParaRPr/>
          </a:p>
        </p:txBody>
      </p:sp>
      <p:cxnSp>
        <p:nvCxnSpPr>
          <p:cNvPr id="483" name="Google Shape;483;p52">
            <a:extLst>
              <a:ext uri="{C183D7F6-B498-43B3-948B-1728B52AA6E4}">
                <adec:decorative xmlns:adec="http://schemas.microsoft.com/office/drawing/2017/decorative" val="1"/>
              </a:ext>
            </a:extLst>
          </p:cNvPr>
          <p:cNvCxnSpPr>
            <a:stCxn id="482" idx="3"/>
          </p:cNvCxnSpPr>
          <p:nvPr/>
        </p:nvCxnSpPr>
        <p:spPr>
          <a:xfrm>
            <a:off x="1771650" y="3465299"/>
            <a:ext cx="304500" cy="0"/>
          </a:xfrm>
          <a:prstGeom prst="straightConnector1">
            <a:avLst/>
          </a:prstGeom>
          <a:noFill/>
          <a:ln w="57150" cap="flat" cmpd="sng">
            <a:solidFill>
              <a:srgbClr val="FF0000"/>
            </a:solidFill>
            <a:prstDash val="solid"/>
            <a:round/>
            <a:headEnd type="none" w="sm" len="sm"/>
            <a:tailEnd type="triangle" w="med" len="med"/>
          </a:ln>
        </p:spPr>
      </p:cxnSp>
      <p:pic>
        <p:nvPicPr>
          <p:cNvPr id="484" name="Google Shape;484;p52">
            <a:extLst>
              <a:ext uri="{C183D7F6-B498-43B3-948B-1728B52AA6E4}">
                <adec:decorative xmlns:adec="http://schemas.microsoft.com/office/drawing/2017/decorative" val="1"/>
              </a:ext>
            </a:extLst>
          </p:cNvPr>
          <p:cNvPicPr preferRelativeResize="0"/>
          <p:nvPr/>
        </p:nvPicPr>
        <p:blipFill rotWithShape="1">
          <a:blip r:embed="rId3">
            <a:alphaModFix/>
          </a:blip>
          <a:srcRect t="13153" r="1639" b="6895"/>
          <a:stretch/>
        </p:blipFill>
        <p:spPr>
          <a:xfrm>
            <a:off x="1002000" y="857251"/>
            <a:ext cx="6858000" cy="3257473"/>
          </a:xfrm>
          <a:prstGeom prst="rect">
            <a:avLst/>
          </a:prstGeom>
          <a:noFill/>
          <a:ln>
            <a:noFill/>
          </a:ln>
        </p:spPr>
      </p:pic>
      <p:sp>
        <p:nvSpPr>
          <p:cNvPr id="486" name="Google Shape;486;p52"/>
          <p:cNvSpPr txBox="1">
            <a:spLocks noGrp="1"/>
          </p:cNvSpPr>
          <p:nvPr>
            <p:ph type="title"/>
          </p:nvPr>
        </p:nvSpPr>
        <p:spPr>
          <a:xfrm>
            <a:off x="790950" y="218925"/>
            <a:ext cx="7562100" cy="524100"/>
          </a:xfrm>
          <a:prstGeom prst="rect">
            <a:avLst/>
          </a:prstGeom>
          <a:noFill/>
          <a:ln>
            <a:noFill/>
          </a:ln>
        </p:spPr>
        <p:txBody>
          <a:bodyPr spcFirstLastPara="1" wrap="square" lIns="91425" tIns="45700" rIns="91425" bIns="45700" anchor="t" anchorCtr="0">
            <a:noAutofit/>
          </a:bodyPr>
          <a:lstStyle/>
          <a:p>
            <a:pPr marL="0" lvl="0" indent="0" algn="ctr" rtl="0">
              <a:spcBef>
                <a:spcPts val="79"/>
              </a:spcBef>
              <a:spcAft>
                <a:spcPts val="0"/>
              </a:spcAft>
              <a:buClr>
                <a:schemeClr val="accent2"/>
              </a:buClr>
              <a:buSzPts val="1950"/>
              <a:buNone/>
            </a:pPr>
            <a:r>
              <a:rPr lang="en-US" sz="1950" b="1">
                <a:solidFill>
                  <a:srgbClr val="0B5394"/>
                </a:solidFill>
              </a:rPr>
              <a:t>Forecast of Contracting Opportunities (Cont.)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aphicFrame>
        <p:nvGraphicFramePr>
          <p:cNvPr id="99" name="Google Shape;99;p17"/>
          <p:cNvGraphicFramePr/>
          <p:nvPr/>
        </p:nvGraphicFramePr>
        <p:xfrm>
          <a:off x="314325" y="971551"/>
          <a:ext cx="8658225" cy="3894625"/>
        </p:xfrm>
        <a:graphic>
          <a:graphicData uri="http://schemas.openxmlformats.org/drawingml/2006/table">
            <a:tbl>
              <a:tblPr firstRow="1" bandRow="1">
                <a:noFill/>
                <a:tableStyleId>{859A0B9F-5730-44CD-B9A8-907105EEDF08}</a:tableStyleId>
              </a:tblPr>
              <a:tblGrid>
                <a:gridCol w="6246700">
                  <a:extLst>
                    <a:ext uri="{9D8B030D-6E8A-4147-A177-3AD203B41FA5}">
                      <a16:colId xmlns:a16="http://schemas.microsoft.com/office/drawing/2014/main" val="20000"/>
                    </a:ext>
                  </a:extLst>
                </a:gridCol>
                <a:gridCol w="2411525">
                  <a:extLst>
                    <a:ext uri="{9D8B030D-6E8A-4147-A177-3AD203B41FA5}">
                      <a16:colId xmlns:a16="http://schemas.microsoft.com/office/drawing/2014/main" val="20001"/>
                    </a:ext>
                  </a:extLst>
                </a:gridCol>
              </a:tblGrid>
              <a:tr h="406000">
                <a:tc gridSpan="2">
                  <a:txBody>
                    <a:bodyPr/>
                    <a:lstStyle/>
                    <a:p>
                      <a:pPr marL="0" marR="0" lvl="0" indent="0" algn="l" rtl="0">
                        <a:lnSpc>
                          <a:spcPct val="100000"/>
                        </a:lnSpc>
                        <a:spcBef>
                          <a:spcPts val="0"/>
                        </a:spcBef>
                        <a:spcAft>
                          <a:spcPts val="0"/>
                        </a:spcAft>
                        <a:buNone/>
                      </a:pPr>
                      <a:r>
                        <a:rPr lang="en-US" sz="1700" u="none" strike="noStrike" cap="none">
                          <a:solidFill>
                            <a:srgbClr val="0B5394"/>
                          </a:solidFill>
                          <a:latin typeface="Arial"/>
                          <a:ea typeface="Arial"/>
                          <a:cs typeface="Arial"/>
                          <a:sym typeface="Arial"/>
                        </a:rPr>
                        <a:t>Office of Small and Disadvantaged Business Utilization (OSDBU)</a:t>
                      </a:r>
                      <a:endParaRPr>
                        <a:solidFill>
                          <a:srgbClr val="0B5394"/>
                        </a:solidFill>
                      </a:endParaRPr>
                    </a:p>
                  </a:txBody>
                  <a:tcPr marL="68575" marR="68575" marT="34300" marB="34300">
                    <a:solidFill>
                      <a:schemeClr val="lt1"/>
                    </a:solidFill>
                  </a:tcPr>
                </a:tc>
                <a:tc hMerge="1">
                  <a:txBody>
                    <a:bodyPr/>
                    <a:lstStyle/>
                    <a:p>
                      <a:endParaRPr lang="en-US"/>
                    </a:p>
                  </a:txBody>
                  <a:tcPr/>
                </a:tc>
                <a:extLst>
                  <a:ext uri="{0D108BD9-81ED-4DB2-BD59-A6C34878D82A}">
                    <a16:rowId xmlns:a16="http://schemas.microsoft.com/office/drawing/2014/main" val="10000"/>
                  </a:ext>
                </a:extLst>
              </a:tr>
              <a:tr h="2955025">
                <a:tc>
                  <a:txBody>
                    <a:bodyPr/>
                    <a:lstStyle/>
                    <a:p>
                      <a:pPr marL="0" marR="0" lvl="0" indent="0" algn="l" rtl="0">
                        <a:lnSpc>
                          <a:spcPct val="100000"/>
                        </a:lnSpc>
                        <a:spcBef>
                          <a:spcPts val="0"/>
                        </a:spcBef>
                        <a:spcAft>
                          <a:spcPts val="0"/>
                        </a:spcAft>
                        <a:buNone/>
                      </a:pPr>
                      <a:endParaRPr sz="120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200"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1200" u="none" strike="noStrike" cap="none">
                          <a:solidFill>
                            <a:srgbClr val="0B5394"/>
                          </a:solidFill>
                          <a:latin typeface="Arial"/>
                          <a:ea typeface="Arial"/>
                          <a:cs typeface="Arial"/>
                          <a:sym typeface="Arial"/>
                        </a:rPr>
                        <a:t>According to the Small Business Act as amended by Public Law 95-507, the Office of Small &amp; Disadvantaged Business was established to:</a:t>
                      </a:r>
                      <a:br>
                        <a:rPr lang="en-US" sz="1200" u="none" strike="noStrike" cap="none">
                          <a:solidFill>
                            <a:srgbClr val="0B5394"/>
                          </a:solidFill>
                          <a:latin typeface="Arial"/>
                          <a:ea typeface="Arial"/>
                          <a:cs typeface="Arial"/>
                          <a:sym typeface="Arial"/>
                        </a:rPr>
                      </a:br>
                      <a:endParaRPr sz="1200" u="none" strike="noStrike" cap="none">
                        <a:solidFill>
                          <a:srgbClr val="0B5394"/>
                        </a:solidFill>
                        <a:latin typeface="Arial"/>
                        <a:ea typeface="Arial"/>
                        <a:cs typeface="Arial"/>
                        <a:sym typeface="Arial"/>
                      </a:endParaRPr>
                    </a:p>
                    <a:p>
                      <a:pPr marL="742950" marR="0" lvl="1" indent="-285750" algn="l" rtl="0">
                        <a:lnSpc>
                          <a:spcPct val="100000"/>
                        </a:lnSpc>
                        <a:spcBef>
                          <a:spcPts val="0"/>
                        </a:spcBef>
                        <a:spcAft>
                          <a:spcPts val="0"/>
                        </a:spcAft>
                        <a:buClr>
                          <a:srgbClr val="0B5394"/>
                        </a:buClr>
                        <a:buSzPts val="1800"/>
                        <a:buFont typeface="Arial"/>
                        <a:buChar char="•"/>
                      </a:pPr>
                      <a:r>
                        <a:rPr lang="en-US" sz="1200" u="none" strike="noStrike" cap="none">
                          <a:solidFill>
                            <a:srgbClr val="0B5394"/>
                          </a:solidFill>
                          <a:latin typeface="Arial"/>
                          <a:ea typeface="Arial"/>
                          <a:cs typeface="Arial"/>
                          <a:sym typeface="Arial"/>
                        </a:rPr>
                        <a:t>Advocate, within each Federal Executive Agency, for the </a:t>
                      </a:r>
                      <a:r>
                        <a:rPr lang="en-US" sz="1200" u="sng" strike="noStrike" cap="none">
                          <a:solidFill>
                            <a:srgbClr val="0B5394"/>
                          </a:solidFill>
                          <a:latin typeface="Arial"/>
                          <a:ea typeface="Arial"/>
                          <a:cs typeface="Arial"/>
                          <a:sym typeface="Arial"/>
                        </a:rPr>
                        <a:t>maximum practicable</a:t>
                      </a:r>
                      <a:r>
                        <a:rPr lang="en-US" sz="1200" u="none" strike="noStrike" cap="none">
                          <a:solidFill>
                            <a:srgbClr val="0B5394"/>
                          </a:solidFill>
                          <a:latin typeface="Arial"/>
                          <a:ea typeface="Arial"/>
                          <a:cs typeface="Arial"/>
                          <a:sym typeface="Arial"/>
                        </a:rPr>
                        <a:t> use of all designated small business categories within the Federal Acquisition process.</a:t>
                      </a:r>
                      <a:br>
                        <a:rPr lang="en-US" sz="1200" u="none" strike="noStrike" cap="none">
                          <a:solidFill>
                            <a:srgbClr val="0B5394"/>
                          </a:solidFill>
                          <a:latin typeface="Arial"/>
                          <a:ea typeface="Arial"/>
                          <a:cs typeface="Arial"/>
                          <a:sym typeface="Arial"/>
                        </a:rPr>
                      </a:br>
                      <a:endParaRPr sz="1200" u="none" strike="noStrike" cap="none">
                        <a:solidFill>
                          <a:srgbClr val="0B5394"/>
                        </a:solidFill>
                        <a:latin typeface="Arial"/>
                        <a:ea typeface="Arial"/>
                        <a:cs typeface="Arial"/>
                        <a:sym typeface="Arial"/>
                      </a:endParaRPr>
                    </a:p>
                    <a:p>
                      <a:pPr marL="742950" marR="0" lvl="1" indent="-285750" algn="l" rtl="0">
                        <a:lnSpc>
                          <a:spcPct val="100000"/>
                        </a:lnSpc>
                        <a:spcBef>
                          <a:spcPts val="0"/>
                        </a:spcBef>
                        <a:spcAft>
                          <a:spcPts val="0"/>
                        </a:spcAft>
                        <a:buClr>
                          <a:srgbClr val="0B5394"/>
                        </a:buClr>
                        <a:buSzPts val="1800"/>
                        <a:buFont typeface="Arial"/>
                        <a:buChar char="•"/>
                      </a:pPr>
                      <a:r>
                        <a:rPr lang="en-US" sz="1200" u="none" strike="noStrike" cap="none">
                          <a:solidFill>
                            <a:srgbClr val="0B5394"/>
                          </a:solidFill>
                          <a:latin typeface="Arial"/>
                          <a:ea typeface="Arial"/>
                          <a:cs typeface="Arial"/>
                          <a:sym typeface="Arial"/>
                        </a:rPr>
                        <a:t>Ensure inclusion of small businesses as sources for goods and services in federal acquisitions as </a:t>
                      </a:r>
                      <a:r>
                        <a:rPr lang="en-US" sz="1200" u="sng" strike="noStrike" cap="none">
                          <a:solidFill>
                            <a:srgbClr val="0B5394"/>
                          </a:solidFill>
                          <a:latin typeface="Arial"/>
                          <a:ea typeface="Arial"/>
                          <a:cs typeface="Arial"/>
                          <a:sym typeface="Arial"/>
                        </a:rPr>
                        <a:t>prime contractors </a:t>
                      </a:r>
                      <a:r>
                        <a:rPr lang="en-US" sz="1200" u="none" strike="noStrike" cap="none">
                          <a:solidFill>
                            <a:srgbClr val="0B5394"/>
                          </a:solidFill>
                          <a:latin typeface="Arial"/>
                          <a:ea typeface="Arial"/>
                          <a:cs typeface="Arial"/>
                          <a:sym typeface="Arial"/>
                        </a:rPr>
                        <a:t>and </a:t>
                      </a:r>
                      <a:r>
                        <a:rPr lang="en-US" sz="1200" u="sng" strike="noStrike" cap="none">
                          <a:solidFill>
                            <a:srgbClr val="0B5394"/>
                          </a:solidFill>
                          <a:latin typeface="Arial"/>
                          <a:ea typeface="Arial"/>
                          <a:cs typeface="Arial"/>
                          <a:sym typeface="Arial"/>
                        </a:rPr>
                        <a:t>subcontractors.</a:t>
                      </a:r>
                      <a:endParaRPr>
                        <a:solidFill>
                          <a:srgbClr val="0B5394"/>
                        </a:solidFill>
                      </a:endParaRPr>
                    </a:p>
                    <a:p>
                      <a:pPr marL="457200" marR="0" lvl="1" indent="0" algn="l" rtl="0">
                        <a:lnSpc>
                          <a:spcPct val="100000"/>
                        </a:lnSpc>
                        <a:spcBef>
                          <a:spcPts val="0"/>
                        </a:spcBef>
                        <a:spcAft>
                          <a:spcPts val="0"/>
                        </a:spcAft>
                        <a:buClr>
                          <a:srgbClr val="000000"/>
                        </a:buClr>
                        <a:buSzPts val="1800"/>
                        <a:buFont typeface="Arial"/>
                        <a:buNone/>
                      </a:pPr>
                      <a:endParaRPr sz="1200" u="sng" strike="noStrike" cap="none">
                        <a:solidFill>
                          <a:srgbClr val="0B5394"/>
                        </a:solidFill>
                        <a:latin typeface="Arial"/>
                        <a:ea typeface="Arial"/>
                        <a:cs typeface="Arial"/>
                        <a:sym typeface="Arial"/>
                      </a:endParaRPr>
                    </a:p>
                    <a:p>
                      <a:pPr marL="742950" marR="0" lvl="1" indent="-285750" algn="l" rtl="0">
                        <a:lnSpc>
                          <a:spcPct val="100000"/>
                        </a:lnSpc>
                        <a:spcBef>
                          <a:spcPts val="0"/>
                        </a:spcBef>
                        <a:spcAft>
                          <a:spcPts val="0"/>
                        </a:spcAft>
                        <a:buClr>
                          <a:srgbClr val="0B5394"/>
                        </a:buClr>
                        <a:buSzPts val="1800"/>
                        <a:buFont typeface="Arial"/>
                        <a:buChar char="•"/>
                      </a:pPr>
                      <a:r>
                        <a:rPr lang="en-US" sz="1200" u="sng" strike="noStrike" cap="none">
                          <a:solidFill>
                            <a:srgbClr val="0B5394"/>
                          </a:solidFill>
                          <a:latin typeface="Arial"/>
                          <a:ea typeface="Arial"/>
                          <a:cs typeface="Arial"/>
                          <a:sym typeface="Arial"/>
                        </a:rPr>
                        <a:t>Manage the small business utilization programs </a:t>
                      </a:r>
                      <a:r>
                        <a:rPr lang="en-US" sz="1200" u="none" strike="noStrike" cap="none">
                          <a:solidFill>
                            <a:srgbClr val="0B5394"/>
                          </a:solidFill>
                          <a:latin typeface="Arial"/>
                          <a:ea typeface="Arial"/>
                          <a:cs typeface="Arial"/>
                          <a:sym typeface="Arial"/>
                        </a:rPr>
                        <a:t>for each respective organization.</a:t>
                      </a:r>
                      <a:endParaRPr>
                        <a:solidFill>
                          <a:srgbClr val="0B5394"/>
                        </a:solidFill>
                      </a:endParaRPr>
                    </a:p>
                    <a:p>
                      <a:pPr marL="0" marR="0" lvl="0" indent="0" algn="l" rtl="0">
                        <a:lnSpc>
                          <a:spcPct val="100000"/>
                        </a:lnSpc>
                        <a:spcBef>
                          <a:spcPts val="0"/>
                        </a:spcBef>
                        <a:spcAft>
                          <a:spcPts val="0"/>
                        </a:spcAft>
                        <a:buNone/>
                      </a:pPr>
                      <a:endParaRPr sz="1200" u="none" strike="noStrike" cap="none">
                        <a:solidFill>
                          <a:srgbClr val="0B5394"/>
                        </a:solidFill>
                        <a:latin typeface="Arial"/>
                        <a:ea typeface="Arial"/>
                        <a:cs typeface="Arial"/>
                        <a:sym typeface="Arial"/>
                      </a:endParaRPr>
                    </a:p>
                  </a:txBody>
                  <a:tcPr marL="68575" marR="68575" marT="34300" marB="34300">
                    <a:solidFill>
                      <a:schemeClr val="lt1"/>
                    </a:solidFill>
                  </a:tcPr>
                </a:tc>
                <a:tc>
                  <a:txBody>
                    <a:bodyPr/>
                    <a:lstStyle/>
                    <a:p>
                      <a:pPr marL="742950" marR="0" lvl="1" indent="-209550" algn="l" rtl="0">
                        <a:lnSpc>
                          <a:spcPct val="100000"/>
                        </a:lnSpc>
                        <a:spcBef>
                          <a:spcPts val="0"/>
                        </a:spcBef>
                        <a:spcAft>
                          <a:spcPts val="0"/>
                        </a:spcAft>
                        <a:buClr>
                          <a:srgbClr val="000000"/>
                        </a:buClr>
                        <a:buSzPts val="1200"/>
                        <a:buFont typeface="Arial"/>
                        <a:buNone/>
                      </a:pPr>
                      <a:endParaRPr sz="1200" u="none" strike="noStrike" cap="none">
                        <a:solidFill>
                          <a:srgbClr val="00206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200"/>
                        <a:buFont typeface="Arial"/>
                        <a:buNone/>
                      </a:pPr>
                      <a:endParaRPr sz="1200" u="none" strike="noStrike" cap="none">
                        <a:solidFill>
                          <a:srgbClr val="00206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200"/>
                        <a:buFont typeface="Arial"/>
                        <a:buNone/>
                      </a:pPr>
                      <a:endParaRPr sz="120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None/>
                      </a:pPr>
                      <a:endParaRPr sz="1200" u="none" strike="noStrike" cap="none">
                        <a:latin typeface="Arial"/>
                        <a:ea typeface="Arial"/>
                        <a:cs typeface="Arial"/>
                        <a:sym typeface="Arial"/>
                      </a:endParaRPr>
                    </a:p>
                  </a:txBody>
                  <a:tcPr marL="68575" marR="68575" marT="34300" marB="34300">
                    <a:solidFill>
                      <a:schemeClr val="lt1"/>
                    </a:solidFill>
                  </a:tcPr>
                </a:tc>
                <a:extLst>
                  <a:ext uri="{0D108BD9-81ED-4DB2-BD59-A6C34878D82A}">
                    <a16:rowId xmlns:a16="http://schemas.microsoft.com/office/drawing/2014/main" val="10001"/>
                  </a:ext>
                </a:extLst>
              </a:tr>
              <a:tr h="533600">
                <a:tc gridSpan="2">
                  <a:txBody>
                    <a:bodyPr/>
                    <a:lstStyle/>
                    <a:p>
                      <a:pPr marL="0" marR="0" lvl="0" indent="0" algn="l" rtl="0">
                        <a:lnSpc>
                          <a:spcPct val="100000"/>
                        </a:lnSpc>
                        <a:spcBef>
                          <a:spcPts val="0"/>
                        </a:spcBef>
                        <a:spcAft>
                          <a:spcPts val="0"/>
                        </a:spcAft>
                        <a:buClr>
                          <a:schemeClr val="accent2"/>
                        </a:buClr>
                        <a:buSzPts val="1800"/>
                        <a:buFont typeface="Arial"/>
                        <a:buNone/>
                      </a:pPr>
                      <a:r>
                        <a:rPr lang="en-US" sz="1800" b="1" u="none" strike="noStrike" cap="none">
                          <a:solidFill>
                            <a:srgbClr val="0B5394"/>
                          </a:solidFill>
                          <a:latin typeface="Arial"/>
                          <a:ea typeface="Arial"/>
                          <a:cs typeface="Arial"/>
                          <a:sym typeface="Arial"/>
                        </a:rPr>
                        <a:t>                       </a:t>
                      </a:r>
                      <a:r>
                        <a:rPr lang="en-US" sz="1500" b="1" u="sng" strike="noStrike" cap="none">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https://www.gsa.gov/small-business</a:t>
                      </a:r>
                      <a:endParaRPr sz="1500" b="1"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u="none" strike="noStrike" cap="none">
                        <a:solidFill>
                          <a:srgbClr val="0B5394"/>
                        </a:solidFill>
                      </a:endParaRPr>
                    </a:p>
                  </a:txBody>
                  <a:tcPr marL="68575" marR="68575" marT="34300" marB="34300">
                    <a:solidFill>
                      <a:schemeClr val="lt1"/>
                    </a:solidFill>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101" name="Google Shape;101;p17"/>
          <p:cNvSpPr txBox="1">
            <a:spLocks noGrp="1"/>
          </p:cNvSpPr>
          <p:nvPr>
            <p:ph type="title"/>
          </p:nvPr>
        </p:nvSpPr>
        <p:spPr>
          <a:xfrm>
            <a:off x="1428750" y="171451"/>
            <a:ext cx="7315200" cy="394800"/>
          </a:xfrm>
          <a:prstGeom prst="rect">
            <a:avLst/>
          </a:prstGeom>
          <a:noFill/>
          <a:ln>
            <a:noFill/>
          </a:ln>
        </p:spPr>
        <p:txBody>
          <a:bodyPr spcFirstLastPara="1" wrap="square" lIns="0" tIns="10000" rIns="0" bIns="0" anchor="t" anchorCtr="0">
            <a:spAutoFit/>
          </a:bodyPr>
          <a:lstStyle/>
          <a:p>
            <a:pPr marL="0" lvl="0" indent="0" algn="ctr" rtl="0">
              <a:lnSpc>
                <a:spcPct val="100000"/>
              </a:lnSpc>
              <a:spcBef>
                <a:spcPts val="79"/>
              </a:spcBef>
              <a:spcAft>
                <a:spcPts val="0"/>
              </a:spcAft>
              <a:buSzPts val="1400"/>
              <a:buNone/>
            </a:pPr>
            <a:r>
              <a:rPr lang="en-US" sz="2500" b="1">
                <a:solidFill>
                  <a:schemeClr val="accent2"/>
                </a:solidFill>
              </a:rPr>
              <a:t>OSDBU Overview </a:t>
            </a:r>
            <a:endParaRPr sz="2500" b="1">
              <a:solidFill>
                <a:schemeClr val="accent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cxnSp>
        <p:nvCxnSpPr>
          <p:cNvPr id="492" name="Google Shape;492;p53">
            <a:extLst>
              <a:ext uri="{C183D7F6-B498-43B3-948B-1728B52AA6E4}">
                <adec:decorative xmlns:adec="http://schemas.microsoft.com/office/drawing/2017/decorative" val="1"/>
              </a:ext>
            </a:extLst>
          </p:cNvPr>
          <p:cNvCxnSpPr/>
          <p:nvPr/>
        </p:nvCxnSpPr>
        <p:spPr>
          <a:xfrm>
            <a:off x="1718775" y="808100"/>
            <a:ext cx="6858000" cy="0"/>
          </a:xfrm>
          <a:prstGeom prst="straightConnector1">
            <a:avLst/>
          </a:prstGeom>
          <a:noFill/>
          <a:ln w="38100" cap="flat" cmpd="sng">
            <a:solidFill>
              <a:srgbClr val="4A7DBA"/>
            </a:solidFill>
            <a:prstDash val="solid"/>
            <a:round/>
            <a:headEnd type="none" w="sm" len="sm"/>
            <a:tailEnd type="none" w="sm" len="sm"/>
          </a:ln>
        </p:spPr>
      </p:cxnSp>
      <p:sp>
        <p:nvSpPr>
          <p:cNvPr id="493" name="Google Shape;493;p53"/>
          <p:cNvSpPr txBox="1"/>
          <p:nvPr/>
        </p:nvSpPr>
        <p:spPr>
          <a:xfrm>
            <a:off x="243414" y="3125438"/>
            <a:ext cx="1657500" cy="415500"/>
          </a:xfrm>
          <a:prstGeom prst="rect">
            <a:avLst/>
          </a:prstGeom>
          <a:solidFill>
            <a:srgbClr val="FFFFCC"/>
          </a:solidFill>
          <a:ln w="254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a:solidFill>
                  <a:schemeClr val="dk1"/>
                </a:solidFill>
                <a:latin typeface="Times New Roman"/>
                <a:ea typeface="Times New Roman"/>
                <a:cs typeface="Times New Roman"/>
                <a:sym typeface="Times New Roman"/>
              </a:rPr>
              <a:t>Add another filter by Acquisition Strategy</a:t>
            </a:r>
            <a:endParaRPr/>
          </a:p>
        </p:txBody>
      </p:sp>
      <p:cxnSp>
        <p:nvCxnSpPr>
          <p:cNvPr id="494" name="Google Shape;494;p53">
            <a:extLst>
              <a:ext uri="{C183D7F6-B498-43B3-948B-1728B52AA6E4}">
                <adec:decorative xmlns:adec="http://schemas.microsoft.com/office/drawing/2017/decorative" val="1"/>
              </a:ext>
            </a:extLst>
          </p:cNvPr>
          <p:cNvCxnSpPr>
            <a:stCxn id="493" idx="3"/>
          </p:cNvCxnSpPr>
          <p:nvPr/>
        </p:nvCxnSpPr>
        <p:spPr>
          <a:xfrm>
            <a:off x="1900914" y="3333188"/>
            <a:ext cx="499500" cy="55500"/>
          </a:xfrm>
          <a:prstGeom prst="straightConnector1">
            <a:avLst/>
          </a:prstGeom>
          <a:noFill/>
          <a:ln w="38100" cap="flat" cmpd="sng">
            <a:solidFill>
              <a:srgbClr val="FF0000"/>
            </a:solidFill>
            <a:prstDash val="solid"/>
            <a:round/>
            <a:headEnd type="none" w="sm" len="sm"/>
            <a:tailEnd type="triangle" w="med" len="med"/>
          </a:ln>
        </p:spPr>
      </p:cxnSp>
      <p:pic>
        <p:nvPicPr>
          <p:cNvPr id="495" name="Google Shape;495;p53">
            <a:extLst>
              <a:ext uri="{C183D7F6-B498-43B3-948B-1728B52AA6E4}">
                <adec:decorative xmlns:adec="http://schemas.microsoft.com/office/drawing/2017/decorative" val="1"/>
              </a:ext>
            </a:extLst>
          </p:cNvPr>
          <p:cNvPicPr preferRelativeResize="0"/>
          <p:nvPr/>
        </p:nvPicPr>
        <p:blipFill rotWithShape="1">
          <a:blip r:embed="rId3">
            <a:alphaModFix/>
          </a:blip>
          <a:srcRect t="12752" r="1884" b="7701"/>
          <a:stretch/>
        </p:blipFill>
        <p:spPr>
          <a:xfrm>
            <a:off x="2000250" y="962022"/>
            <a:ext cx="6457949" cy="3512501"/>
          </a:xfrm>
          <a:prstGeom prst="rect">
            <a:avLst/>
          </a:prstGeom>
          <a:noFill/>
          <a:ln>
            <a:noFill/>
          </a:ln>
        </p:spPr>
      </p:pic>
      <p:sp>
        <p:nvSpPr>
          <p:cNvPr id="496" name="Google Shape;496;p53"/>
          <p:cNvSpPr txBox="1"/>
          <p:nvPr/>
        </p:nvSpPr>
        <p:spPr>
          <a:xfrm>
            <a:off x="342963" y="3726517"/>
            <a:ext cx="1657500" cy="415500"/>
          </a:xfrm>
          <a:prstGeom prst="rect">
            <a:avLst/>
          </a:prstGeom>
          <a:solidFill>
            <a:srgbClr val="FFFFCC"/>
          </a:solidFill>
          <a:ln w="254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a:solidFill>
                  <a:schemeClr val="dk1"/>
                </a:solidFill>
                <a:latin typeface="Times New Roman"/>
                <a:ea typeface="Times New Roman"/>
                <a:cs typeface="Times New Roman"/>
                <a:sym typeface="Times New Roman"/>
              </a:rPr>
              <a:t>Add another filter by Contract Type</a:t>
            </a:r>
            <a:endParaRPr/>
          </a:p>
        </p:txBody>
      </p:sp>
      <p:cxnSp>
        <p:nvCxnSpPr>
          <p:cNvPr id="497" name="Google Shape;497;p53">
            <a:extLst>
              <a:ext uri="{C183D7F6-B498-43B3-948B-1728B52AA6E4}">
                <adec:decorative xmlns:adec="http://schemas.microsoft.com/office/drawing/2017/decorative" val="1"/>
              </a:ext>
            </a:extLst>
          </p:cNvPr>
          <p:cNvCxnSpPr>
            <a:stCxn id="496" idx="3"/>
          </p:cNvCxnSpPr>
          <p:nvPr/>
        </p:nvCxnSpPr>
        <p:spPr>
          <a:xfrm rot="10800000" flipH="1">
            <a:off x="2000463" y="3922867"/>
            <a:ext cx="499500" cy="11400"/>
          </a:xfrm>
          <a:prstGeom prst="straightConnector1">
            <a:avLst/>
          </a:prstGeom>
          <a:noFill/>
          <a:ln w="38100" cap="flat" cmpd="sng">
            <a:solidFill>
              <a:srgbClr val="FF0000"/>
            </a:solidFill>
            <a:prstDash val="solid"/>
            <a:round/>
            <a:headEnd type="none" w="sm" len="sm"/>
            <a:tailEnd type="triangle" w="med" len="med"/>
          </a:ln>
        </p:spPr>
      </p:cxnSp>
      <p:sp>
        <p:nvSpPr>
          <p:cNvPr id="498" name="Google Shape;498;p53"/>
          <p:cNvSpPr txBox="1"/>
          <p:nvPr/>
        </p:nvSpPr>
        <p:spPr>
          <a:xfrm>
            <a:off x="243338" y="2524339"/>
            <a:ext cx="1657500" cy="415500"/>
          </a:xfrm>
          <a:prstGeom prst="rect">
            <a:avLst/>
          </a:prstGeom>
          <a:solidFill>
            <a:srgbClr val="FFFFCC"/>
          </a:solidFill>
          <a:ln w="254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a:solidFill>
                  <a:schemeClr val="dk1"/>
                </a:solidFill>
                <a:latin typeface="Times New Roman"/>
                <a:ea typeface="Times New Roman"/>
                <a:cs typeface="Times New Roman"/>
                <a:sym typeface="Times New Roman"/>
              </a:rPr>
              <a:t>Add another filter by Fiscal Quarter or Year</a:t>
            </a:r>
            <a:endParaRPr/>
          </a:p>
        </p:txBody>
      </p:sp>
      <p:cxnSp>
        <p:nvCxnSpPr>
          <p:cNvPr id="499" name="Google Shape;499;p53">
            <a:extLst>
              <a:ext uri="{C183D7F6-B498-43B3-948B-1728B52AA6E4}">
                <adec:decorative xmlns:adec="http://schemas.microsoft.com/office/drawing/2017/decorative" val="1"/>
              </a:ext>
            </a:extLst>
          </p:cNvPr>
          <p:cNvCxnSpPr/>
          <p:nvPr/>
        </p:nvCxnSpPr>
        <p:spPr>
          <a:xfrm>
            <a:off x="1893364" y="2883146"/>
            <a:ext cx="506936" cy="0"/>
          </a:xfrm>
          <a:prstGeom prst="straightConnector1">
            <a:avLst/>
          </a:prstGeom>
          <a:noFill/>
          <a:ln w="38100" cap="flat" cmpd="sng">
            <a:solidFill>
              <a:srgbClr val="FF0000"/>
            </a:solidFill>
            <a:prstDash val="solid"/>
            <a:round/>
            <a:headEnd type="none" w="sm" len="sm"/>
            <a:tailEnd type="triangle" w="med" len="med"/>
          </a:ln>
        </p:spPr>
      </p:cxnSp>
      <p:cxnSp>
        <p:nvCxnSpPr>
          <p:cNvPr id="500" name="Google Shape;500;p53">
            <a:extLst>
              <a:ext uri="{C183D7F6-B498-43B3-948B-1728B52AA6E4}">
                <adec:decorative xmlns:adec="http://schemas.microsoft.com/office/drawing/2017/decorative" val="1"/>
              </a:ext>
            </a:extLst>
          </p:cNvPr>
          <p:cNvCxnSpPr/>
          <p:nvPr/>
        </p:nvCxnSpPr>
        <p:spPr>
          <a:xfrm rot="10800000" flipH="1">
            <a:off x="1992250" y="3156750"/>
            <a:ext cx="507600" cy="122700"/>
          </a:xfrm>
          <a:prstGeom prst="straightConnector1">
            <a:avLst/>
          </a:prstGeom>
          <a:noFill/>
          <a:ln w="38100" cap="flat" cmpd="sng">
            <a:solidFill>
              <a:srgbClr val="FF0000"/>
            </a:solidFill>
            <a:prstDash val="solid"/>
            <a:round/>
            <a:headEnd type="none" w="sm" len="sm"/>
            <a:tailEnd type="triangle" w="med" len="med"/>
          </a:ln>
        </p:spPr>
      </p:cxnSp>
      <p:sp>
        <p:nvSpPr>
          <p:cNvPr id="501" name="Google Shape;501;p53"/>
          <p:cNvSpPr txBox="1"/>
          <p:nvPr/>
        </p:nvSpPr>
        <p:spPr>
          <a:xfrm>
            <a:off x="243414" y="4142024"/>
            <a:ext cx="1657500" cy="415500"/>
          </a:xfrm>
          <a:prstGeom prst="rect">
            <a:avLst/>
          </a:prstGeom>
          <a:solidFill>
            <a:srgbClr val="FFFFCC"/>
          </a:solidFill>
          <a:ln w="2540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a:solidFill>
                  <a:schemeClr val="dk1"/>
                </a:solidFill>
                <a:latin typeface="Times New Roman"/>
                <a:ea typeface="Times New Roman"/>
                <a:cs typeface="Times New Roman"/>
                <a:sym typeface="Times New Roman"/>
              </a:rPr>
              <a:t>Don’t forget to download your results!</a:t>
            </a:r>
            <a:endParaRPr/>
          </a:p>
        </p:txBody>
      </p:sp>
      <p:cxnSp>
        <p:nvCxnSpPr>
          <p:cNvPr id="502" name="Google Shape;502;p53">
            <a:extLst>
              <a:ext uri="{C183D7F6-B498-43B3-948B-1728B52AA6E4}">
                <adec:decorative xmlns:adec="http://schemas.microsoft.com/office/drawing/2017/decorative" val="1"/>
              </a:ext>
            </a:extLst>
          </p:cNvPr>
          <p:cNvCxnSpPr>
            <a:stCxn id="501" idx="3"/>
          </p:cNvCxnSpPr>
          <p:nvPr/>
        </p:nvCxnSpPr>
        <p:spPr>
          <a:xfrm rot="10800000" flipH="1">
            <a:off x="1900914" y="4224074"/>
            <a:ext cx="507000" cy="125700"/>
          </a:xfrm>
          <a:prstGeom prst="straightConnector1">
            <a:avLst/>
          </a:prstGeom>
          <a:noFill/>
          <a:ln w="38100" cap="flat" cmpd="sng">
            <a:solidFill>
              <a:srgbClr val="FF0000"/>
            </a:solidFill>
            <a:prstDash val="solid"/>
            <a:round/>
            <a:headEnd type="none" w="sm" len="sm"/>
            <a:tailEnd type="triangle" w="med" len="med"/>
          </a:ln>
        </p:spPr>
      </p:cxnSp>
      <p:sp>
        <p:nvSpPr>
          <p:cNvPr id="504" name="Google Shape;504;p53"/>
          <p:cNvSpPr txBox="1">
            <a:spLocks noGrp="1"/>
          </p:cNvSpPr>
          <p:nvPr>
            <p:ph type="title"/>
          </p:nvPr>
        </p:nvSpPr>
        <p:spPr>
          <a:xfrm>
            <a:off x="1366250" y="131775"/>
            <a:ext cx="6858000" cy="611100"/>
          </a:xfrm>
          <a:prstGeom prst="rect">
            <a:avLst/>
          </a:prstGeom>
          <a:noFill/>
          <a:ln>
            <a:noFill/>
          </a:ln>
        </p:spPr>
        <p:txBody>
          <a:bodyPr spcFirstLastPara="1" wrap="square" lIns="91425" tIns="45700" rIns="91425" bIns="45700" anchor="t" anchorCtr="0">
            <a:noAutofit/>
          </a:bodyPr>
          <a:lstStyle/>
          <a:p>
            <a:pPr marL="0" lvl="0" indent="0" algn="ctr" rtl="0">
              <a:spcBef>
                <a:spcPts val="79"/>
              </a:spcBef>
              <a:spcAft>
                <a:spcPts val="0"/>
              </a:spcAft>
              <a:buClr>
                <a:schemeClr val="accent2"/>
              </a:buClr>
              <a:buSzPts val="1950"/>
              <a:buNone/>
            </a:pPr>
            <a:r>
              <a:rPr lang="en-US" sz="1950" b="1">
                <a:solidFill>
                  <a:srgbClr val="0B5394"/>
                </a:solidFill>
              </a:rPr>
              <a:t>Forecast of Contracting Opportunities (Cont.)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2" name="Google Shape;512;p54"/>
          <p:cNvSpPr txBox="1">
            <a:spLocks noGrp="1"/>
          </p:cNvSpPr>
          <p:nvPr>
            <p:ph type="title"/>
          </p:nvPr>
        </p:nvSpPr>
        <p:spPr>
          <a:xfrm>
            <a:off x="1223125" y="114300"/>
            <a:ext cx="7578000" cy="479400"/>
          </a:xfrm>
          <a:prstGeom prst="rect">
            <a:avLst/>
          </a:prstGeom>
          <a:noFill/>
          <a:ln>
            <a:noFill/>
          </a:ln>
        </p:spPr>
        <p:txBody>
          <a:bodyPr spcFirstLastPara="1" wrap="square" lIns="91425" tIns="45700" rIns="91425" bIns="45700" anchor="t" anchorCtr="0">
            <a:noAutofit/>
          </a:bodyPr>
          <a:lstStyle/>
          <a:p>
            <a:pPr marL="0" lvl="0" indent="0" algn="ctr" rtl="0">
              <a:spcBef>
                <a:spcPts val="79"/>
              </a:spcBef>
              <a:spcAft>
                <a:spcPts val="0"/>
              </a:spcAft>
              <a:buClr>
                <a:schemeClr val="accent2"/>
              </a:buClr>
              <a:buSzPts val="1950"/>
              <a:buNone/>
            </a:pPr>
            <a:r>
              <a:rPr lang="en-US" sz="1950" b="1">
                <a:solidFill>
                  <a:srgbClr val="0B5394"/>
                </a:solidFill>
              </a:rPr>
              <a:t>Forecast of Contracting Opportunities (Cont.) </a:t>
            </a:r>
            <a:endParaRPr/>
          </a:p>
        </p:txBody>
      </p:sp>
      <p:pic>
        <p:nvPicPr>
          <p:cNvPr id="513" name="Google Shape;513;p5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886393"/>
            <a:ext cx="9144000" cy="4274030"/>
          </a:xfrm>
          <a:prstGeom prst="rect">
            <a:avLst/>
          </a:prstGeom>
          <a:noFill/>
          <a:ln>
            <a:noFill/>
          </a:ln>
        </p:spPr>
      </p:pic>
      <p:sp>
        <p:nvSpPr>
          <p:cNvPr id="514" name="Google Shape;514;p54">
            <a:extLst>
              <a:ext uri="{C183D7F6-B498-43B3-948B-1728B52AA6E4}">
                <adec:decorative xmlns:adec="http://schemas.microsoft.com/office/drawing/2017/decorative" val="1"/>
              </a:ext>
            </a:extLst>
          </p:cNvPr>
          <p:cNvSpPr/>
          <p:nvPr/>
        </p:nvSpPr>
        <p:spPr>
          <a:xfrm flipH="1">
            <a:off x="4277926" y="2543175"/>
            <a:ext cx="57150" cy="57150"/>
          </a:xfrm>
          <a:prstGeom prst="star5">
            <a:avLst>
              <a:gd name="adj" fmla="val 19098"/>
              <a:gd name="hf" fmla="val 105146"/>
              <a:gd name="vf" fmla="val 110557"/>
            </a:avLst>
          </a:prstGeom>
          <a:solidFill>
            <a:schemeClr val="accent2"/>
          </a:solidFill>
          <a:ln w="25400" cap="flat" cmpd="sng">
            <a:solidFill>
              <a:srgbClr val="25256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515" name="Google Shape;515;p54">
            <a:extLst>
              <a:ext uri="{C183D7F6-B498-43B3-948B-1728B52AA6E4}">
                <adec:decorative xmlns:adec="http://schemas.microsoft.com/office/drawing/2017/decorative" val="1"/>
              </a:ext>
            </a:extLst>
          </p:cNvPr>
          <p:cNvSpPr/>
          <p:nvPr/>
        </p:nvSpPr>
        <p:spPr>
          <a:xfrm flipH="1">
            <a:off x="4572000" y="4572000"/>
            <a:ext cx="57150" cy="57150"/>
          </a:xfrm>
          <a:prstGeom prst="star5">
            <a:avLst>
              <a:gd name="adj" fmla="val 19098"/>
              <a:gd name="hf" fmla="val 105146"/>
              <a:gd name="vf" fmla="val 110557"/>
            </a:avLst>
          </a:prstGeom>
          <a:solidFill>
            <a:schemeClr val="accent2"/>
          </a:solidFill>
          <a:ln w="25400" cap="flat" cmpd="sng">
            <a:solidFill>
              <a:srgbClr val="25256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516" name="Google Shape;516;p54">
            <a:extLst>
              <a:ext uri="{C183D7F6-B498-43B3-948B-1728B52AA6E4}">
                <adec:decorative xmlns:adec="http://schemas.microsoft.com/office/drawing/2017/decorative" val="1"/>
              </a:ext>
            </a:extLst>
          </p:cNvPr>
          <p:cNvSpPr/>
          <p:nvPr/>
        </p:nvSpPr>
        <p:spPr>
          <a:xfrm rot="10800000">
            <a:off x="6057900" y="4800600"/>
            <a:ext cx="57150" cy="57150"/>
          </a:xfrm>
          <a:prstGeom prst="star5">
            <a:avLst>
              <a:gd name="adj" fmla="val 19098"/>
              <a:gd name="hf" fmla="val 105146"/>
              <a:gd name="vf" fmla="val 110557"/>
            </a:avLst>
          </a:prstGeom>
          <a:solidFill>
            <a:schemeClr val="accent2"/>
          </a:solidFill>
          <a:ln w="25400" cap="flat" cmpd="sng">
            <a:solidFill>
              <a:srgbClr val="25256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517" name="Google Shape;517;p54">
            <a:extLst>
              <a:ext uri="{C183D7F6-B498-43B3-948B-1728B52AA6E4}">
                <adec:decorative xmlns:adec="http://schemas.microsoft.com/office/drawing/2017/decorative" val="1"/>
              </a:ext>
            </a:extLst>
          </p:cNvPr>
          <p:cNvSpPr/>
          <p:nvPr/>
        </p:nvSpPr>
        <p:spPr>
          <a:xfrm flipH="1">
            <a:off x="4400550" y="2057400"/>
            <a:ext cx="57150" cy="57150"/>
          </a:xfrm>
          <a:prstGeom prst="star5">
            <a:avLst>
              <a:gd name="adj" fmla="val 19098"/>
              <a:gd name="hf" fmla="val 105146"/>
              <a:gd name="vf" fmla="val 110557"/>
            </a:avLst>
          </a:prstGeom>
          <a:solidFill>
            <a:schemeClr val="accent2"/>
          </a:solidFill>
          <a:ln w="25400" cap="flat" cmpd="sng">
            <a:solidFill>
              <a:srgbClr val="25256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518" name="Google Shape;518;p54">
            <a:extLst>
              <a:ext uri="{C183D7F6-B498-43B3-948B-1728B52AA6E4}">
                <adec:decorative xmlns:adec="http://schemas.microsoft.com/office/drawing/2017/decorative" val="1"/>
              </a:ext>
            </a:extLst>
          </p:cNvPr>
          <p:cNvSpPr/>
          <p:nvPr/>
        </p:nvSpPr>
        <p:spPr>
          <a:xfrm flipH="1">
            <a:off x="4326752" y="1600200"/>
            <a:ext cx="57150" cy="57150"/>
          </a:xfrm>
          <a:prstGeom prst="star5">
            <a:avLst>
              <a:gd name="adj" fmla="val 19098"/>
              <a:gd name="hf" fmla="val 105146"/>
              <a:gd name="vf" fmla="val 110557"/>
            </a:avLst>
          </a:prstGeom>
          <a:solidFill>
            <a:schemeClr val="accent2"/>
          </a:solidFill>
          <a:ln w="25400" cap="flat" cmpd="sng">
            <a:solidFill>
              <a:srgbClr val="25256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cxnSp>
        <p:nvCxnSpPr>
          <p:cNvPr id="524" name="Google Shape;524;p55">
            <a:extLst>
              <a:ext uri="{C183D7F6-B498-43B3-948B-1728B52AA6E4}">
                <adec:decorative xmlns:adec="http://schemas.microsoft.com/office/drawing/2017/decorative" val="1"/>
              </a:ext>
            </a:extLst>
          </p:cNvPr>
          <p:cNvCxnSpPr/>
          <p:nvPr/>
        </p:nvCxnSpPr>
        <p:spPr>
          <a:xfrm>
            <a:off x="1143000" y="971550"/>
            <a:ext cx="6858000" cy="0"/>
          </a:xfrm>
          <a:prstGeom prst="straightConnector1">
            <a:avLst/>
          </a:prstGeom>
          <a:noFill/>
          <a:ln w="38100" cap="flat" cmpd="sng">
            <a:solidFill>
              <a:srgbClr val="4A7DBA"/>
            </a:solidFill>
            <a:prstDash val="solid"/>
            <a:round/>
            <a:headEnd type="none" w="sm" len="sm"/>
            <a:tailEnd type="none" w="sm" len="sm"/>
          </a:ln>
        </p:spPr>
      </p:cxnSp>
      <p:pic>
        <p:nvPicPr>
          <p:cNvPr id="525" name="Google Shape;525;p55">
            <a:extLst>
              <a:ext uri="{C183D7F6-B498-43B3-948B-1728B52AA6E4}">
                <adec:decorative xmlns:adec="http://schemas.microsoft.com/office/drawing/2017/decorative" val="1"/>
              </a:ext>
            </a:extLst>
          </p:cNvPr>
          <p:cNvPicPr preferRelativeResize="0"/>
          <p:nvPr/>
        </p:nvPicPr>
        <p:blipFill rotWithShape="1">
          <a:blip r:embed="rId3">
            <a:alphaModFix/>
          </a:blip>
          <a:srcRect t="11874" r="1419"/>
          <a:stretch/>
        </p:blipFill>
        <p:spPr>
          <a:xfrm>
            <a:off x="857276" y="1115753"/>
            <a:ext cx="7943851" cy="3314702"/>
          </a:xfrm>
          <a:prstGeom prst="rect">
            <a:avLst/>
          </a:prstGeom>
          <a:noFill/>
          <a:ln>
            <a:noFill/>
          </a:ln>
        </p:spPr>
      </p:pic>
      <p:sp>
        <p:nvSpPr>
          <p:cNvPr id="526" name="Google Shape;526;p55">
            <a:extLst>
              <a:ext uri="{C183D7F6-B498-43B3-948B-1728B52AA6E4}">
                <adec:decorative xmlns:adec="http://schemas.microsoft.com/office/drawing/2017/decorative" val="1"/>
              </a:ext>
            </a:extLst>
          </p:cNvPr>
          <p:cNvSpPr/>
          <p:nvPr/>
        </p:nvSpPr>
        <p:spPr>
          <a:xfrm>
            <a:off x="361084" y="1485900"/>
            <a:ext cx="610466" cy="228600"/>
          </a:xfrm>
          <a:prstGeom prst="right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528" name="Google Shape;528;p55"/>
          <p:cNvSpPr txBox="1">
            <a:spLocks noGrp="1"/>
          </p:cNvSpPr>
          <p:nvPr>
            <p:ph type="title"/>
          </p:nvPr>
        </p:nvSpPr>
        <p:spPr>
          <a:xfrm>
            <a:off x="1223125" y="114300"/>
            <a:ext cx="7578000" cy="521400"/>
          </a:xfrm>
          <a:prstGeom prst="rect">
            <a:avLst/>
          </a:prstGeom>
          <a:noFill/>
          <a:ln>
            <a:noFill/>
          </a:ln>
        </p:spPr>
        <p:txBody>
          <a:bodyPr spcFirstLastPara="1" wrap="square" lIns="91425" tIns="45700" rIns="91425" bIns="45700" anchor="t" anchorCtr="0">
            <a:noAutofit/>
          </a:bodyPr>
          <a:lstStyle/>
          <a:p>
            <a:pPr marL="0" lvl="0" indent="0" algn="ctr" rtl="0">
              <a:spcBef>
                <a:spcPts val="79"/>
              </a:spcBef>
              <a:spcAft>
                <a:spcPts val="0"/>
              </a:spcAft>
              <a:buClr>
                <a:schemeClr val="accent2"/>
              </a:buClr>
              <a:buSzPts val="1950"/>
              <a:buNone/>
            </a:pPr>
            <a:r>
              <a:rPr lang="en-US" sz="1950" b="1">
                <a:solidFill>
                  <a:srgbClr val="0B5394"/>
                </a:solidFill>
              </a:rPr>
              <a:t>Forecast of Contracting Opportunities (Cont.)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56"/>
          <p:cNvSpPr txBox="1">
            <a:spLocks noGrp="1"/>
          </p:cNvSpPr>
          <p:nvPr>
            <p:ph type="title"/>
          </p:nvPr>
        </p:nvSpPr>
        <p:spPr>
          <a:xfrm>
            <a:off x="716700" y="0"/>
            <a:ext cx="8005500" cy="1002900"/>
          </a:xfrm>
          <a:prstGeom prst="rect">
            <a:avLst/>
          </a:prstGeom>
          <a:noFill/>
          <a:ln>
            <a:noFill/>
          </a:ln>
        </p:spPr>
        <p:txBody>
          <a:bodyPr spcFirstLastPara="1" wrap="square" lIns="0" tIns="10000" rIns="0" bIns="0" anchor="t" anchorCtr="0">
            <a:spAutoFit/>
          </a:bodyPr>
          <a:lstStyle/>
          <a:p>
            <a:pPr marL="0" lvl="0" indent="0" algn="ctr" rtl="0">
              <a:lnSpc>
                <a:spcPct val="100000"/>
              </a:lnSpc>
              <a:spcBef>
                <a:spcPts val="79"/>
              </a:spcBef>
              <a:spcAft>
                <a:spcPts val="0"/>
              </a:spcAft>
              <a:buSzPts val="1400"/>
              <a:buNone/>
            </a:pPr>
            <a:r>
              <a:rPr lang="en-US" sz="2100" b="1" u="sng">
                <a:solidFill>
                  <a:schemeClr val="accent2"/>
                </a:solidFill>
              </a:rPr>
              <a:t>G</a:t>
            </a:r>
            <a:r>
              <a:rPr lang="en-US" sz="2100" b="1" u="sng">
                <a:solidFill>
                  <a:srgbClr val="0B5394"/>
                </a:solidFill>
              </a:rPr>
              <a:t>SA Guidance on Section 889: </a:t>
            </a:r>
            <a:br>
              <a:rPr lang="en-US" sz="2100" b="1" u="sng">
                <a:solidFill>
                  <a:srgbClr val="0B5394"/>
                </a:solidFill>
              </a:rPr>
            </a:br>
            <a:r>
              <a:rPr lang="en-US" sz="2100" b="1" u="sng">
                <a:solidFill>
                  <a:srgbClr val="0B5394"/>
                </a:solidFill>
              </a:rPr>
              <a:t>Supply Chain Security </a:t>
            </a:r>
            <a:br>
              <a:rPr lang="en-US" sz="2100" u="sng">
                <a:solidFill>
                  <a:schemeClr val="accent2"/>
                </a:solidFill>
              </a:rPr>
            </a:br>
            <a:endParaRPr sz="2250">
              <a:solidFill>
                <a:schemeClr val="accent2"/>
              </a:solidFill>
            </a:endParaRPr>
          </a:p>
        </p:txBody>
      </p:sp>
      <p:sp>
        <p:nvSpPr>
          <p:cNvPr id="535" name="Google Shape;535;p56"/>
          <p:cNvSpPr txBox="1"/>
          <p:nvPr/>
        </p:nvSpPr>
        <p:spPr>
          <a:xfrm>
            <a:off x="228600" y="1771650"/>
            <a:ext cx="8686800" cy="2792418"/>
          </a:xfrm>
          <a:prstGeom prst="rect">
            <a:avLst/>
          </a:prstGeom>
          <a:solidFill>
            <a:srgbClr val="E5E5E5"/>
          </a:solidFill>
          <a:ln>
            <a:noFill/>
          </a:ln>
        </p:spPr>
        <p:txBody>
          <a:bodyPr spcFirstLastPara="1" wrap="square" lIns="0" tIns="0" rIns="0" bIns="0" anchor="t" anchorCtr="0">
            <a:normAutofit lnSpcReduction="10000"/>
          </a:bodyPr>
          <a:lstStyle/>
          <a:p>
            <a:pPr marL="0" marR="0" lvl="0" indent="0" algn="l" rtl="0">
              <a:lnSpc>
                <a:spcPct val="150000"/>
              </a:lnSpc>
              <a:spcBef>
                <a:spcPts val="0"/>
              </a:spcBef>
              <a:spcAft>
                <a:spcPts val="0"/>
              </a:spcAft>
              <a:buNone/>
            </a:pPr>
            <a:r>
              <a:rPr lang="en-US" sz="1050" b="0" i="0" u="none" strike="noStrike" cap="none">
                <a:solidFill>
                  <a:srgbClr val="002060"/>
                </a:solidFill>
                <a:latin typeface="Arial"/>
                <a:ea typeface="Arial"/>
                <a:cs typeface="Arial"/>
                <a:sym typeface="Arial"/>
              </a:rPr>
              <a:t>In order to combat the national security and intellectual property threats that face the United States, Section 889(a)(1)(A) of the John S. McCain National Defense Authorization Act for Fiscal Year 2019 (the NDAA) prohibits the Federal Government from procuring or obtaining, or extending or renewing a contract to procure or obtain, “</a:t>
            </a:r>
            <a:r>
              <a:rPr lang="en-US" sz="1050" b="1" i="1" u="none" strike="noStrike" cap="none">
                <a:solidFill>
                  <a:srgbClr val="002060"/>
                </a:solidFill>
                <a:latin typeface="Arial"/>
                <a:ea typeface="Arial"/>
                <a:cs typeface="Arial"/>
                <a:sym typeface="Arial"/>
              </a:rPr>
              <a:t>any equipment, system, or service that uses covered telecommunications equipment or services as a substantial or essential component of any system, or as critical technology as part of any system</a:t>
            </a:r>
            <a:r>
              <a:rPr lang="en-US" sz="1050" b="0" i="0" u="none" strike="noStrike" cap="none">
                <a:solidFill>
                  <a:srgbClr val="002060"/>
                </a:solidFill>
                <a:latin typeface="Arial"/>
                <a:ea typeface="Arial"/>
                <a:cs typeface="Arial"/>
                <a:sym typeface="Arial"/>
              </a:rPr>
              <a:t>.”</a:t>
            </a:r>
            <a:endParaRPr/>
          </a:p>
          <a:p>
            <a:pPr marL="205740" marR="0" lvl="1" indent="0" algn="l" rtl="0">
              <a:lnSpc>
                <a:spcPct val="150000"/>
              </a:lnSpc>
              <a:spcBef>
                <a:spcPts val="0"/>
              </a:spcBef>
              <a:spcAft>
                <a:spcPts val="0"/>
              </a:spcAft>
              <a:buNone/>
            </a:pPr>
            <a:endParaRPr sz="1050" b="0" i="0" u="none" strike="noStrike" cap="none">
              <a:solidFill>
                <a:srgbClr val="002060"/>
              </a:solidFill>
              <a:latin typeface="Arial"/>
              <a:ea typeface="Arial"/>
              <a:cs typeface="Arial"/>
              <a:sym typeface="Arial"/>
            </a:endParaRPr>
          </a:p>
          <a:p>
            <a:pPr marL="557213" marR="0" lvl="1" indent="-214312" algn="l" rtl="0">
              <a:lnSpc>
                <a:spcPct val="150000"/>
              </a:lnSpc>
              <a:spcBef>
                <a:spcPts val="0"/>
              </a:spcBef>
              <a:spcAft>
                <a:spcPts val="0"/>
              </a:spcAft>
              <a:buClr>
                <a:srgbClr val="000000"/>
              </a:buClr>
              <a:buSzPts val="1050"/>
              <a:buFont typeface="Courier New"/>
              <a:buChar char="o"/>
            </a:pPr>
            <a:r>
              <a:rPr lang="en-US" sz="1050" b="0" i="0" u="none" strike="noStrike" cap="none">
                <a:solidFill>
                  <a:srgbClr val="002060"/>
                </a:solidFill>
                <a:latin typeface="Arial"/>
                <a:ea typeface="Arial"/>
                <a:cs typeface="Arial"/>
                <a:sym typeface="Arial"/>
              </a:rPr>
              <a:t>Prohibiting contractors from providing covered telecommunications equipment or services unless the agency confirms that an exception applies or a waiver is granted; </a:t>
            </a:r>
            <a:endParaRPr/>
          </a:p>
          <a:p>
            <a:pPr marL="557213" marR="0" lvl="1" indent="-147637" algn="l" rtl="0">
              <a:lnSpc>
                <a:spcPct val="150000"/>
              </a:lnSpc>
              <a:spcBef>
                <a:spcPts val="0"/>
              </a:spcBef>
              <a:spcAft>
                <a:spcPts val="0"/>
              </a:spcAft>
              <a:buClr>
                <a:srgbClr val="000000"/>
              </a:buClr>
              <a:buSzPts val="1050"/>
              <a:buFont typeface="Courier New"/>
              <a:buNone/>
            </a:pPr>
            <a:endParaRPr sz="1050" b="0" i="0" u="none" strike="noStrike" cap="none">
              <a:solidFill>
                <a:srgbClr val="002060"/>
              </a:solidFill>
              <a:latin typeface="Arial"/>
              <a:ea typeface="Arial"/>
              <a:cs typeface="Arial"/>
              <a:sym typeface="Arial"/>
            </a:endParaRPr>
          </a:p>
          <a:p>
            <a:pPr marL="557213" marR="0" lvl="1" indent="-214312" algn="l" rtl="0">
              <a:lnSpc>
                <a:spcPct val="150000"/>
              </a:lnSpc>
              <a:spcBef>
                <a:spcPts val="0"/>
              </a:spcBef>
              <a:spcAft>
                <a:spcPts val="0"/>
              </a:spcAft>
              <a:buClr>
                <a:srgbClr val="000000"/>
              </a:buClr>
              <a:buSzPts val="1050"/>
              <a:buFont typeface="Courier New"/>
              <a:buChar char="o"/>
            </a:pPr>
            <a:r>
              <a:rPr lang="en-US" sz="1050" b="0" i="0" u="none" strike="noStrike" cap="none">
                <a:solidFill>
                  <a:srgbClr val="002060"/>
                </a:solidFill>
                <a:latin typeface="Arial"/>
                <a:ea typeface="Arial"/>
                <a:cs typeface="Arial"/>
                <a:sym typeface="Arial"/>
              </a:rPr>
              <a:t>Requiring every offeror for a contract or order to represent whether or not it will provide covered telecommunications equipment or services as part of its offer and, if so, to furnish additional detail about the covered equipment or services; and </a:t>
            </a:r>
            <a:endParaRPr/>
          </a:p>
          <a:p>
            <a:pPr marL="557213" marR="0" lvl="1" indent="-147637" algn="l" rtl="0">
              <a:lnSpc>
                <a:spcPct val="150000"/>
              </a:lnSpc>
              <a:spcBef>
                <a:spcPts val="0"/>
              </a:spcBef>
              <a:spcAft>
                <a:spcPts val="0"/>
              </a:spcAft>
              <a:buClr>
                <a:srgbClr val="000000"/>
              </a:buClr>
              <a:buSzPts val="1050"/>
              <a:buFont typeface="Courier New"/>
              <a:buNone/>
            </a:pPr>
            <a:endParaRPr sz="1050" b="0" i="0" u="none" strike="noStrike" cap="none">
              <a:solidFill>
                <a:srgbClr val="002060"/>
              </a:solidFill>
              <a:latin typeface="Arial"/>
              <a:ea typeface="Arial"/>
              <a:cs typeface="Arial"/>
              <a:sym typeface="Arial"/>
            </a:endParaRPr>
          </a:p>
          <a:p>
            <a:pPr marL="557213" marR="0" lvl="1" indent="-214312" algn="l" rtl="0">
              <a:lnSpc>
                <a:spcPct val="150000"/>
              </a:lnSpc>
              <a:spcBef>
                <a:spcPts val="0"/>
              </a:spcBef>
              <a:spcAft>
                <a:spcPts val="0"/>
              </a:spcAft>
              <a:buClr>
                <a:srgbClr val="000000"/>
              </a:buClr>
              <a:buSzPts val="1050"/>
              <a:buFont typeface="Courier New"/>
              <a:buChar char="o"/>
            </a:pPr>
            <a:r>
              <a:rPr lang="en-US" sz="1050" b="0" i="0" u="none" strike="noStrike" cap="none">
                <a:solidFill>
                  <a:srgbClr val="002060"/>
                </a:solidFill>
                <a:latin typeface="Arial"/>
                <a:ea typeface="Arial"/>
                <a:cs typeface="Arial"/>
                <a:sym typeface="Arial"/>
              </a:rPr>
              <a:t>Mandating that contractors report any covered equipment or services if discovered during the course of contract performance.</a:t>
            </a:r>
            <a:endParaRPr/>
          </a:p>
          <a:p>
            <a:pPr marL="457200" marR="0" lvl="1" indent="0" algn="l" rtl="0">
              <a:lnSpc>
                <a:spcPct val="100000"/>
              </a:lnSpc>
              <a:spcBef>
                <a:spcPts val="0"/>
              </a:spcBef>
              <a:spcAft>
                <a:spcPts val="0"/>
              </a:spcAft>
              <a:buNone/>
            </a:pPr>
            <a:endParaRPr sz="1200" b="0" i="0" u="none" strike="noStrike" cap="none">
              <a:solidFill>
                <a:schemeClr val="lt2"/>
              </a:solidFill>
              <a:latin typeface="Arial"/>
              <a:ea typeface="Arial"/>
              <a:cs typeface="Arial"/>
              <a:sym typeface="Arial"/>
            </a:endParaRPr>
          </a:p>
          <a:p>
            <a:pPr marL="457200" marR="0" lvl="1" indent="0" algn="l" rtl="0">
              <a:lnSpc>
                <a:spcPct val="100000"/>
              </a:lnSpc>
              <a:spcBef>
                <a:spcPts val="0"/>
              </a:spcBef>
              <a:spcAft>
                <a:spcPts val="0"/>
              </a:spcAft>
              <a:buNone/>
            </a:pPr>
            <a:endParaRPr sz="1200" b="0" i="0" u="none" strike="noStrike" cap="none">
              <a:solidFill>
                <a:schemeClr val="lt2"/>
              </a:solidFill>
              <a:latin typeface="Arial"/>
              <a:ea typeface="Arial"/>
              <a:cs typeface="Arial"/>
              <a:sym typeface="Arial"/>
            </a:endParaRPr>
          </a:p>
          <a:p>
            <a:pPr marL="0" marR="0" lvl="0" indent="0" algn="ctr" rtl="0">
              <a:lnSpc>
                <a:spcPct val="100000"/>
              </a:lnSpc>
              <a:spcBef>
                <a:spcPts val="0"/>
              </a:spcBef>
              <a:spcAft>
                <a:spcPts val="0"/>
              </a:spcAft>
              <a:buNone/>
            </a:pPr>
            <a:endParaRPr sz="1200" b="1" i="0" u="none" strike="noStrike" cap="none">
              <a:solidFill>
                <a:srgbClr val="386BB6"/>
              </a:solidFill>
              <a:latin typeface="Arial"/>
              <a:ea typeface="Arial"/>
              <a:cs typeface="Arial"/>
              <a:sym typeface="Arial"/>
            </a:endParaRPr>
          </a:p>
        </p:txBody>
      </p:sp>
      <p:pic>
        <p:nvPicPr>
          <p:cNvPr id="536" name="Google Shape;536;p5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7150" y="33902"/>
            <a:ext cx="742950" cy="742950"/>
          </a:xfrm>
          <a:prstGeom prst="rect">
            <a:avLst/>
          </a:prstGeom>
          <a:noFill/>
          <a:ln>
            <a:noFill/>
          </a:ln>
        </p:spPr>
      </p:pic>
      <p:sp>
        <p:nvSpPr>
          <p:cNvPr id="537" name="Google Shape;537;p56"/>
          <p:cNvSpPr txBox="1"/>
          <p:nvPr/>
        </p:nvSpPr>
        <p:spPr>
          <a:xfrm>
            <a:off x="2914650" y="4621218"/>
            <a:ext cx="3371850"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sng" strike="noStrike" cap="none">
                <a:solidFill>
                  <a:schemeClr val="hlink"/>
                </a:solidFill>
                <a:latin typeface="Arial"/>
                <a:ea typeface="Arial"/>
                <a:cs typeface="Arial"/>
                <a:sym typeface="Arial"/>
                <a:hlinkClick r:id="rId4"/>
              </a:rPr>
              <a:t>https://www.acquisition.gov</a:t>
            </a:r>
            <a:endParaRPr sz="1800" b="1" i="0" u="none" strike="noStrike" cap="none">
              <a:solidFill>
                <a:srgbClr val="0070C0"/>
              </a:solidFill>
              <a:latin typeface="Arial"/>
              <a:ea typeface="Arial"/>
              <a:cs typeface="Arial"/>
              <a:sym typeface="Arial"/>
            </a:endParaRPr>
          </a:p>
        </p:txBody>
      </p:sp>
      <p:pic>
        <p:nvPicPr>
          <p:cNvPr id="538" name="Google Shape;538;p5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28575" y="884113"/>
            <a:ext cx="9144000" cy="632074"/>
          </a:xfrm>
          <a:prstGeom prst="rect">
            <a:avLst/>
          </a:prstGeom>
          <a:noFill/>
          <a:ln>
            <a:noFill/>
          </a:ln>
        </p:spPr>
      </p:pic>
      <p:sp>
        <p:nvSpPr>
          <p:cNvPr id="539" name="Google Shape;539;p56">
            <a:extLst>
              <a:ext uri="{C183D7F6-B498-43B3-948B-1728B52AA6E4}">
                <adec:decorative xmlns:adec="http://schemas.microsoft.com/office/drawing/2017/decorative" val="1"/>
              </a:ext>
            </a:extLst>
          </p:cNvPr>
          <p:cNvSpPr/>
          <p:nvPr/>
        </p:nvSpPr>
        <p:spPr>
          <a:xfrm>
            <a:off x="4514850" y="1151006"/>
            <a:ext cx="1000125" cy="334894"/>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57"/>
          <p:cNvSpPr txBox="1">
            <a:spLocks noGrp="1"/>
          </p:cNvSpPr>
          <p:nvPr>
            <p:ph type="title"/>
          </p:nvPr>
        </p:nvSpPr>
        <p:spPr>
          <a:xfrm>
            <a:off x="123825" y="0"/>
            <a:ext cx="8896500" cy="656700"/>
          </a:xfrm>
          <a:prstGeom prst="rect">
            <a:avLst/>
          </a:prstGeom>
          <a:noFill/>
          <a:ln>
            <a:noFill/>
          </a:ln>
        </p:spPr>
        <p:txBody>
          <a:bodyPr spcFirstLastPara="1" wrap="square" lIns="0" tIns="10000" rIns="0" bIns="0" anchor="t" anchorCtr="0">
            <a:spAutoFit/>
          </a:bodyPr>
          <a:lstStyle/>
          <a:p>
            <a:pPr marL="0" lvl="0" indent="0" algn="ctr" rtl="0">
              <a:spcBef>
                <a:spcPts val="79"/>
              </a:spcBef>
              <a:spcAft>
                <a:spcPts val="0"/>
              </a:spcAft>
              <a:buClr>
                <a:schemeClr val="dk1"/>
              </a:buClr>
              <a:buSzPts val="1400"/>
              <a:buFont typeface="Arial"/>
              <a:buNone/>
            </a:pPr>
            <a:r>
              <a:rPr lang="en-US" sz="2100" b="1" u="sng">
                <a:solidFill>
                  <a:schemeClr val="accent2"/>
                </a:solidFill>
              </a:rPr>
              <a:t>G</a:t>
            </a:r>
            <a:r>
              <a:rPr lang="en-US" sz="2100" b="1" u="sng">
                <a:solidFill>
                  <a:srgbClr val="0B5394"/>
                </a:solidFill>
              </a:rPr>
              <a:t>SA Guidance on Section 889: </a:t>
            </a:r>
            <a:br>
              <a:rPr lang="en-US" sz="2100" b="1" u="sng">
                <a:solidFill>
                  <a:srgbClr val="0B5394"/>
                </a:solidFill>
              </a:rPr>
            </a:br>
            <a:r>
              <a:rPr lang="en-US" sz="2100" b="1" u="sng">
                <a:solidFill>
                  <a:srgbClr val="0B5394"/>
                </a:solidFill>
              </a:rPr>
              <a:t>Supply Chain Security </a:t>
            </a:r>
            <a:endParaRPr sz="2250">
              <a:solidFill>
                <a:schemeClr val="accent2"/>
              </a:solidFill>
            </a:endParaRPr>
          </a:p>
        </p:txBody>
      </p:sp>
      <p:sp>
        <p:nvSpPr>
          <p:cNvPr id="546" name="Google Shape;546;p57"/>
          <p:cNvSpPr txBox="1"/>
          <p:nvPr/>
        </p:nvSpPr>
        <p:spPr>
          <a:xfrm>
            <a:off x="2000400" y="857253"/>
            <a:ext cx="7020000" cy="3737400"/>
          </a:xfrm>
          <a:prstGeom prst="rect">
            <a:avLst/>
          </a:prstGeom>
          <a:solidFill>
            <a:srgbClr val="E5E5E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chemeClr val="lt2"/>
              </a:solidFill>
              <a:latin typeface="Arial"/>
              <a:ea typeface="Arial"/>
              <a:cs typeface="Arial"/>
              <a:sym typeface="Arial"/>
            </a:endParaRPr>
          </a:p>
          <a:p>
            <a:pPr marL="66675" marR="0" lvl="0" indent="0" algn="l" rtl="0">
              <a:lnSpc>
                <a:spcPct val="100000"/>
              </a:lnSpc>
              <a:spcBef>
                <a:spcPts val="0"/>
              </a:spcBef>
              <a:spcAft>
                <a:spcPts val="0"/>
              </a:spcAft>
              <a:buNone/>
            </a:pPr>
            <a:endParaRPr sz="1525">
              <a:solidFill>
                <a:srgbClr val="002060"/>
              </a:solidFill>
            </a:endParaRPr>
          </a:p>
          <a:p>
            <a:pPr marL="66675" marR="0" lvl="0" indent="0" algn="l" rtl="0">
              <a:lnSpc>
                <a:spcPct val="100000"/>
              </a:lnSpc>
              <a:spcBef>
                <a:spcPts val="0"/>
              </a:spcBef>
              <a:spcAft>
                <a:spcPts val="0"/>
              </a:spcAft>
              <a:buNone/>
            </a:pPr>
            <a:r>
              <a:rPr lang="en-US" sz="1525" b="0" i="0" u="none" strike="noStrike" cap="none">
                <a:solidFill>
                  <a:srgbClr val="002060"/>
                </a:solidFill>
                <a:latin typeface="Arial"/>
                <a:ea typeface="Arial"/>
                <a:cs typeface="Arial"/>
                <a:sym typeface="Arial"/>
              </a:rPr>
              <a:t>Effective August 13, 2019, the Government cannot obtain (through a contractor or other instrument) certain telecommunications equipment or services produced by the following companies and their subsidiaries and affiliates:</a:t>
            </a:r>
            <a:endParaRPr sz="1800"/>
          </a:p>
          <a:p>
            <a:pPr marL="900113" marR="0" lvl="2" indent="-239712" algn="l" rtl="0">
              <a:lnSpc>
                <a:spcPct val="100000"/>
              </a:lnSpc>
              <a:spcBef>
                <a:spcPts val="0"/>
              </a:spcBef>
              <a:spcAft>
                <a:spcPts val="0"/>
              </a:spcAft>
              <a:buClr>
                <a:schemeClr val="dk1"/>
              </a:buClr>
              <a:buSzPts val="2600"/>
              <a:buFont typeface="Courier New"/>
              <a:buChar char="o"/>
            </a:pPr>
            <a:r>
              <a:rPr lang="en-US" sz="1525" b="0" i="0" u="none" strike="noStrike" cap="none">
                <a:solidFill>
                  <a:srgbClr val="002060"/>
                </a:solidFill>
                <a:latin typeface="Arial"/>
                <a:ea typeface="Arial"/>
                <a:cs typeface="Arial"/>
                <a:sym typeface="Arial"/>
              </a:rPr>
              <a:t>Huawei Technologies Company</a:t>
            </a:r>
            <a:endParaRPr sz="1800"/>
          </a:p>
          <a:p>
            <a:pPr marL="900113" marR="0" lvl="2" indent="-239712" algn="l" rtl="0">
              <a:lnSpc>
                <a:spcPct val="100000"/>
              </a:lnSpc>
              <a:spcBef>
                <a:spcPts val="0"/>
              </a:spcBef>
              <a:spcAft>
                <a:spcPts val="0"/>
              </a:spcAft>
              <a:buClr>
                <a:schemeClr val="dk1"/>
              </a:buClr>
              <a:buSzPts val="2600"/>
              <a:buFont typeface="Courier New"/>
              <a:buChar char="o"/>
            </a:pPr>
            <a:r>
              <a:rPr lang="en-US" sz="1525" b="0" i="0" u="none" strike="noStrike" cap="none">
                <a:solidFill>
                  <a:srgbClr val="002060"/>
                </a:solidFill>
                <a:latin typeface="Arial"/>
                <a:ea typeface="Arial"/>
                <a:cs typeface="Arial"/>
                <a:sym typeface="Arial"/>
              </a:rPr>
              <a:t>ZTE Corporation</a:t>
            </a:r>
            <a:endParaRPr sz="1800"/>
          </a:p>
          <a:p>
            <a:pPr marL="900113" marR="0" lvl="2" indent="-239712" algn="l" rtl="0">
              <a:lnSpc>
                <a:spcPct val="100000"/>
              </a:lnSpc>
              <a:spcBef>
                <a:spcPts val="0"/>
              </a:spcBef>
              <a:spcAft>
                <a:spcPts val="0"/>
              </a:spcAft>
              <a:buClr>
                <a:schemeClr val="dk1"/>
              </a:buClr>
              <a:buSzPts val="2600"/>
              <a:buFont typeface="Courier New"/>
              <a:buChar char="o"/>
            </a:pPr>
            <a:r>
              <a:rPr lang="en-US" sz="1525" b="0" i="0" u="none" strike="noStrike" cap="none">
                <a:solidFill>
                  <a:srgbClr val="002060"/>
                </a:solidFill>
                <a:latin typeface="Arial"/>
                <a:ea typeface="Arial"/>
                <a:cs typeface="Arial"/>
                <a:sym typeface="Arial"/>
              </a:rPr>
              <a:t>Hytera Communications Corporation</a:t>
            </a:r>
            <a:endParaRPr sz="1800"/>
          </a:p>
          <a:p>
            <a:pPr marL="900113" marR="0" lvl="2" indent="-239712" algn="l" rtl="0">
              <a:lnSpc>
                <a:spcPct val="100000"/>
              </a:lnSpc>
              <a:spcBef>
                <a:spcPts val="0"/>
              </a:spcBef>
              <a:spcAft>
                <a:spcPts val="0"/>
              </a:spcAft>
              <a:buClr>
                <a:schemeClr val="dk1"/>
              </a:buClr>
              <a:buSzPts val="2600"/>
              <a:buFont typeface="Courier New"/>
              <a:buChar char="o"/>
            </a:pPr>
            <a:r>
              <a:rPr lang="en-US" sz="1525" b="0" i="0" u="none" strike="noStrike" cap="none">
                <a:solidFill>
                  <a:srgbClr val="002060"/>
                </a:solidFill>
                <a:latin typeface="Arial"/>
                <a:ea typeface="Arial"/>
                <a:cs typeface="Arial"/>
                <a:sym typeface="Arial"/>
              </a:rPr>
              <a:t>Hangzhou Hikvision Digital Technology Company</a:t>
            </a:r>
            <a:endParaRPr sz="1800"/>
          </a:p>
          <a:p>
            <a:pPr marL="900113" marR="0" lvl="2" indent="-239712" algn="l" rtl="0">
              <a:lnSpc>
                <a:spcPct val="100000"/>
              </a:lnSpc>
              <a:spcBef>
                <a:spcPts val="0"/>
              </a:spcBef>
              <a:spcAft>
                <a:spcPts val="0"/>
              </a:spcAft>
              <a:buClr>
                <a:schemeClr val="dk1"/>
              </a:buClr>
              <a:buSzPts val="2600"/>
              <a:buFont typeface="Courier New"/>
              <a:buChar char="o"/>
            </a:pPr>
            <a:r>
              <a:rPr lang="en-US" sz="1525" b="0" i="0" u="none" strike="noStrike" cap="none">
                <a:solidFill>
                  <a:srgbClr val="002060"/>
                </a:solidFill>
                <a:latin typeface="Arial"/>
                <a:ea typeface="Arial"/>
                <a:cs typeface="Arial"/>
                <a:sym typeface="Arial"/>
              </a:rPr>
              <a:t>Dahua Technology Company</a:t>
            </a:r>
            <a:endParaRPr sz="1800"/>
          </a:p>
          <a:p>
            <a:pPr marL="900113" marR="0" lvl="2" indent="-239712" algn="l" rtl="0">
              <a:lnSpc>
                <a:spcPct val="100000"/>
              </a:lnSpc>
              <a:spcBef>
                <a:spcPts val="0"/>
              </a:spcBef>
              <a:spcAft>
                <a:spcPts val="0"/>
              </a:spcAft>
              <a:buClr>
                <a:schemeClr val="dk1"/>
              </a:buClr>
              <a:buSzPts val="2600"/>
              <a:buFont typeface="Courier New"/>
              <a:buChar char="o"/>
            </a:pPr>
            <a:r>
              <a:rPr lang="en-US" sz="1525" b="0" i="0" u="none" strike="noStrike" cap="none">
                <a:solidFill>
                  <a:srgbClr val="002060"/>
                </a:solidFill>
                <a:latin typeface="Arial"/>
                <a:ea typeface="Arial"/>
                <a:cs typeface="Arial"/>
                <a:sym typeface="Arial"/>
              </a:rPr>
              <a:t>And any subsidiaries or affiliates of the listed companies.</a:t>
            </a:r>
            <a:endParaRPr sz="1800"/>
          </a:p>
          <a:p>
            <a:pPr marL="480060" marR="0" lvl="0" indent="-276225" algn="l" rtl="0">
              <a:lnSpc>
                <a:spcPct val="100000"/>
              </a:lnSpc>
              <a:spcBef>
                <a:spcPts val="0"/>
              </a:spcBef>
              <a:spcAft>
                <a:spcPts val="0"/>
              </a:spcAft>
              <a:buNone/>
            </a:pPr>
            <a:endParaRPr sz="1125" b="0" i="0" u="none" strike="noStrike" cap="none">
              <a:solidFill>
                <a:srgbClr val="002060"/>
              </a:solidFill>
              <a:latin typeface="Arial"/>
              <a:ea typeface="Arial"/>
              <a:cs typeface="Arial"/>
              <a:sym typeface="Arial"/>
            </a:endParaRPr>
          </a:p>
          <a:p>
            <a:pPr marL="0" marR="0" lvl="0" indent="0" algn="l" rtl="0">
              <a:lnSpc>
                <a:spcPct val="100000"/>
              </a:lnSpc>
              <a:spcBef>
                <a:spcPts val="0"/>
              </a:spcBef>
              <a:spcAft>
                <a:spcPts val="0"/>
              </a:spcAft>
              <a:buNone/>
            </a:pPr>
            <a:endParaRPr sz="1125" b="0" i="0" u="none" strike="noStrike" cap="none">
              <a:solidFill>
                <a:srgbClr val="386BB6"/>
              </a:solidFill>
              <a:latin typeface="Arial"/>
              <a:ea typeface="Arial"/>
              <a:cs typeface="Arial"/>
              <a:sym typeface="Arial"/>
            </a:endParaRPr>
          </a:p>
          <a:p>
            <a:pPr marL="0" marR="0" lvl="0" indent="0" algn="ctr" rtl="0">
              <a:lnSpc>
                <a:spcPct val="100000"/>
              </a:lnSpc>
              <a:spcBef>
                <a:spcPts val="0"/>
              </a:spcBef>
              <a:spcAft>
                <a:spcPts val="0"/>
              </a:spcAft>
              <a:buNone/>
            </a:pPr>
            <a:endParaRPr sz="1125" b="1" i="0" u="none" strike="noStrike" cap="none">
              <a:solidFill>
                <a:srgbClr val="386BB6"/>
              </a:solidFill>
              <a:latin typeface="Arial"/>
              <a:ea typeface="Arial"/>
              <a:cs typeface="Arial"/>
              <a:sym typeface="Arial"/>
            </a:endParaRPr>
          </a:p>
          <a:p>
            <a:pPr marL="0" marR="0" lvl="0" indent="0" algn="ctr" rtl="0">
              <a:lnSpc>
                <a:spcPct val="100000"/>
              </a:lnSpc>
              <a:spcBef>
                <a:spcPts val="0"/>
              </a:spcBef>
              <a:spcAft>
                <a:spcPts val="0"/>
              </a:spcAft>
              <a:buNone/>
            </a:pPr>
            <a:endParaRPr sz="1200" b="1" i="0" u="none" strike="noStrike" cap="none">
              <a:solidFill>
                <a:srgbClr val="386BB6"/>
              </a:solidFill>
              <a:latin typeface="Arial"/>
              <a:ea typeface="Arial"/>
              <a:cs typeface="Arial"/>
              <a:sym typeface="Arial"/>
            </a:endParaRPr>
          </a:p>
        </p:txBody>
      </p:sp>
      <p:pic>
        <p:nvPicPr>
          <p:cNvPr id="548" name="Google Shape;548;p5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13000" y="868689"/>
            <a:ext cx="1657350" cy="371451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58"/>
          <p:cNvSpPr txBox="1">
            <a:spLocks noGrp="1"/>
          </p:cNvSpPr>
          <p:nvPr>
            <p:ph type="title"/>
          </p:nvPr>
        </p:nvSpPr>
        <p:spPr>
          <a:xfrm>
            <a:off x="123825" y="0"/>
            <a:ext cx="8896500" cy="656700"/>
          </a:xfrm>
          <a:prstGeom prst="rect">
            <a:avLst/>
          </a:prstGeom>
          <a:noFill/>
          <a:ln>
            <a:noFill/>
          </a:ln>
        </p:spPr>
        <p:txBody>
          <a:bodyPr spcFirstLastPara="1" wrap="square" lIns="0" tIns="10000" rIns="0" bIns="0" anchor="t" anchorCtr="0">
            <a:spAutoFit/>
          </a:bodyPr>
          <a:lstStyle/>
          <a:p>
            <a:pPr marL="0" lvl="0" indent="0" algn="ctr" rtl="0">
              <a:spcBef>
                <a:spcPts val="79"/>
              </a:spcBef>
              <a:spcAft>
                <a:spcPts val="0"/>
              </a:spcAft>
              <a:buSzPts val="1400"/>
              <a:buNone/>
            </a:pPr>
            <a:r>
              <a:rPr lang="en-US" sz="2100" b="1" u="sng">
                <a:solidFill>
                  <a:schemeClr val="accent2"/>
                </a:solidFill>
              </a:rPr>
              <a:t>G</a:t>
            </a:r>
            <a:r>
              <a:rPr lang="en-US" sz="2100" b="1" u="sng">
                <a:solidFill>
                  <a:srgbClr val="0B5394"/>
                </a:solidFill>
              </a:rPr>
              <a:t>SA Guidance on Section 889: </a:t>
            </a:r>
            <a:br>
              <a:rPr lang="en-US" sz="2100" b="1" u="sng">
                <a:solidFill>
                  <a:srgbClr val="0B5394"/>
                </a:solidFill>
              </a:rPr>
            </a:br>
            <a:r>
              <a:rPr lang="en-US" sz="2100" b="1" u="sng">
                <a:solidFill>
                  <a:srgbClr val="0B5394"/>
                </a:solidFill>
              </a:rPr>
              <a:t>Supply Chain Security con’t </a:t>
            </a:r>
            <a:endParaRPr sz="2250">
              <a:solidFill>
                <a:schemeClr val="accent2"/>
              </a:solidFill>
            </a:endParaRPr>
          </a:p>
        </p:txBody>
      </p:sp>
      <p:sp>
        <p:nvSpPr>
          <p:cNvPr id="555" name="Google Shape;555;p58"/>
          <p:cNvSpPr txBox="1"/>
          <p:nvPr/>
        </p:nvSpPr>
        <p:spPr>
          <a:xfrm>
            <a:off x="2000400" y="857253"/>
            <a:ext cx="7020000" cy="3737400"/>
          </a:xfrm>
          <a:prstGeom prst="rect">
            <a:avLst/>
          </a:prstGeom>
          <a:solidFill>
            <a:srgbClr val="E5E5E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chemeClr val="lt2"/>
              </a:solidFill>
              <a:latin typeface="Arial"/>
              <a:ea typeface="Arial"/>
              <a:cs typeface="Arial"/>
              <a:sym typeface="Arial"/>
            </a:endParaRPr>
          </a:p>
          <a:p>
            <a:pPr marL="1371600" marR="0" lvl="0" indent="0" algn="l" rtl="0">
              <a:lnSpc>
                <a:spcPct val="100000"/>
              </a:lnSpc>
              <a:spcBef>
                <a:spcPts val="0"/>
              </a:spcBef>
              <a:spcAft>
                <a:spcPts val="0"/>
              </a:spcAft>
              <a:buNone/>
            </a:pPr>
            <a:endParaRPr sz="1325"/>
          </a:p>
          <a:p>
            <a:pPr marL="480060" marR="0" lvl="0" indent="-276225" algn="l" rtl="0">
              <a:lnSpc>
                <a:spcPct val="100000"/>
              </a:lnSpc>
              <a:spcBef>
                <a:spcPts val="0"/>
              </a:spcBef>
              <a:spcAft>
                <a:spcPts val="0"/>
              </a:spcAft>
              <a:buNone/>
            </a:pPr>
            <a:endParaRPr sz="1125" b="0" i="0" u="none" strike="noStrike" cap="none">
              <a:solidFill>
                <a:srgbClr val="002060"/>
              </a:solidFill>
              <a:latin typeface="Arial"/>
              <a:ea typeface="Arial"/>
              <a:cs typeface="Arial"/>
              <a:sym typeface="Arial"/>
            </a:endParaRPr>
          </a:p>
          <a:p>
            <a:pPr marL="457200" marR="0" lvl="0" indent="-338137" algn="l" rtl="0">
              <a:lnSpc>
                <a:spcPct val="100000"/>
              </a:lnSpc>
              <a:spcBef>
                <a:spcPts val="0"/>
              </a:spcBef>
              <a:spcAft>
                <a:spcPts val="0"/>
              </a:spcAft>
              <a:buClr>
                <a:srgbClr val="002060"/>
              </a:buClr>
              <a:buSzPts val="1725"/>
              <a:buFont typeface="Arial"/>
              <a:buChar char="●"/>
            </a:pPr>
            <a:r>
              <a:rPr lang="en-US" sz="1725" b="0" i="0" u="none" strike="noStrike" cap="none">
                <a:solidFill>
                  <a:srgbClr val="002060"/>
                </a:solidFill>
                <a:latin typeface="Arial"/>
                <a:ea typeface="Arial"/>
                <a:cs typeface="Arial"/>
                <a:sym typeface="Arial"/>
              </a:rPr>
              <a:t>889 Part B is effective August 13, 2020; the Government cannot contract with an entity that uses these telecommunications equipment or services.</a:t>
            </a:r>
            <a:endParaRPr sz="2000"/>
          </a:p>
          <a:p>
            <a:pPr marL="0" marR="0" lvl="0" indent="0" algn="l" rtl="0">
              <a:lnSpc>
                <a:spcPct val="100000"/>
              </a:lnSpc>
              <a:spcBef>
                <a:spcPts val="0"/>
              </a:spcBef>
              <a:spcAft>
                <a:spcPts val="0"/>
              </a:spcAft>
              <a:buNone/>
            </a:pPr>
            <a:endParaRPr sz="1725" b="0" i="0" u="none" strike="noStrike" cap="none">
              <a:solidFill>
                <a:srgbClr val="002060"/>
              </a:solidFill>
              <a:latin typeface="Arial"/>
              <a:ea typeface="Arial"/>
              <a:cs typeface="Arial"/>
              <a:sym typeface="Arial"/>
            </a:endParaRPr>
          </a:p>
          <a:p>
            <a:pPr marL="457200" marR="0" lvl="0" indent="-338137" algn="l" rtl="0">
              <a:lnSpc>
                <a:spcPct val="100000"/>
              </a:lnSpc>
              <a:spcBef>
                <a:spcPts val="0"/>
              </a:spcBef>
              <a:spcAft>
                <a:spcPts val="0"/>
              </a:spcAft>
              <a:buClr>
                <a:srgbClr val="002060"/>
              </a:buClr>
              <a:buSzPts val="1725"/>
              <a:buFont typeface="Arial"/>
              <a:buChar char="●"/>
            </a:pPr>
            <a:r>
              <a:rPr lang="en-US" sz="1725" b="0" i="0" u="none" strike="noStrike" cap="none">
                <a:solidFill>
                  <a:srgbClr val="002060"/>
                </a:solidFill>
                <a:latin typeface="Arial"/>
                <a:ea typeface="Arial"/>
                <a:cs typeface="Arial"/>
                <a:sym typeface="Arial"/>
              </a:rPr>
              <a:t>889 Part B applies to </a:t>
            </a:r>
            <a:r>
              <a:rPr lang="en-US" sz="1725" b="0" i="0" u="sng" strike="noStrike" cap="none">
                <a:solidFill>
                  <a:srgbClr val="002060"/>
                </a:solidFill>
                <a:latin typeface="Arial"/>
                <a:ea typeface="Arial"/>
                <a:cs typeface="Arial"/>
                <a:sym typeface="Arial"/>
              </a:rPr>
              <a:t>every sector</a:t>
            </a:r>
            <a:r>
              <a:rPr lang="en-US" sz="1725" b="0" i="0" u="none" strike="noStrike" cap="none">
                <a:solidFill>
                  <a:srgbClr val="002060"/>
                </a:solidFill>
                <a:latin typeface="Arial"/>
                <a:ea typeface="Arial"/>
                <a:cs typeface="Arial"/>
                <a:sym typeface="Arial"/>
              </a:rPr>
              <a:t>: (automotive, banking, building services, construction, general supplies and services, etc.) </a:t>
            </a:r>
            <a:endParaRPr sz="2000"/>
          </a:p>
          <a:p>
            <a:pPr marL="66675" marR="0" lvl="0" indent="0" algn="l" rtl="0">
              <a:lnSpc>
                <a:spcPct val="100000"/>
              </a:lnSpc>
              <a:spcBef>
                <a:spcPts val="0"/>
              </a:spcBef>
              <a:spcAft>
                <a:spcPts val="0"/>
              </a:spcAft>
              <a:buNone/>
            </a:pPr>
            <a:endParaRPr sz="1725" b="0" i="0" u="none" strike="noStrike" cap="none">
              <a:solidFill>
                <a:srgbClr val="002060"/>
              </a:solidFill>
              <a:latin typeface="Arial"/>
              <a:ea typeface="Arial"/>
              <a:cs typeface="Arial"/>
              <a:sym typeface="Arial"/>
            </a:endParaRPr>
          </a:p>
          <a:p>
            <a:pPr marL="66675" marR="0" lvl="0" indent="0" algn="l" rtl="0">
              <a:lnSpc>
                <a:spcPct val="100000"/>
              </a:lnSpc>
              <a:spcBef>
                <a:spcPts val="0"/>
              </a:spcBef>
              <a:spcAft>
                <a:spcPts val="0"/>
              </a:spcAft>
              <a:buNone/>
            </a:pPr>
            <a:r>
              <a:rPr lang="en-US" sz="1725" b="0" i="0" u="none" strike="noStrike" cap="none">
                <a:solidFill>
                  <a:srgbClr val="002060"/>
                </a:solidFill>
                <a:latin typeface="Arial"/>
                <a:ea typeface="Arial"/>
                <a:cs typeface="Arial"/>
                <a:sym typeface="Arial"/>
              </a:rPr>
              <a:t>No matter what your company makes or sells, as of August 13, 2020, </a:t>
            </a:r>
            <a:r>
              <a:rPr lang="en-US" sz="1725" b="0" i="0" u="sng" strike="noStrike" cap="none">
                <a:solidFill>
                  <a:srgbClr val="002060"/>
                </a:solidFill>
                <a:latin typeface="Arial"/>
                <a:ea typeface="Arial"/>
                <a:cs typeface="Arial"/>
                <a:sym typeface="Arial"/>
              </a:rPr>
              <a:t>any</a:t>
            </a:r>
            <a:r>
              <a:rPr lang="en-US" sz="1725" b="0" i="0" u="none" strike="noStrike" cap="none">
                <a:solidFill>
                  <a:srgbClr val="002060"/>
                </a:solidFill>
                <a:latin typeface="Arial"/>
                <a:ea typeface="Arial"/>
                <a:cs typeface="Arial"/>
                <a:sym typeface="Arial"/>
              </a:rPr>
              <a:t> technology your company uses must be checked to ensure that it does not include banned components.</a:t>
            </a:r>
            <a:endParaRPr sz="2000"/>
          </a:p>
          <a:p>
            <a:pPr marL="0" marR="0" lvl="0" indent="0" algn="ctr" rtl="0">
              <a:lnSpc>
                <a:spcPct val="100000"/>
              </a:lnSpc>
              <a:spcBef>
                <a:spcPts val="0"/>
              </a:spcBef>
              <a:spcAft>
                <a:spcPts val="0"/>
              </a:spcAft>
              <a:buNone/>
            </a:pPr>
            <a:endParaRPr sz="1125" b="0" i="0" u="none" strike="noStrike" cap="none">
              <a:solidFill>
                <a:srgbClr val="386BB6"/>
              </a:solidFill>
              <a:latin typeface="Arial"/>
              <a:ea typeface="Arial"/>
              <a:cs typeface="Arial"/>
              <a:sym typeface="Arial"/>
            </a:endParaRPr>
          </a:p>
          <a:p>
            <a:pPr marL="0" marR="0" lvl="0" indent="0" algn="ctr" rtl="0">
              <a:lnSpc>
                <a:spcPct val="100000"/>
              </a:lnSpc>
              <a:spcBef>
                <a:spcPts val="0"/>
              </a:spcBef>
              <a:spcAft>
                <a:spcPts val="0"/>
              </a:spcAft>
              <a:buNone/>
            </a:pPr>
            <a:endParaRPr sz="1125" b="1" i="0" u="none" strike="noStrike" cap="none">
              <a:solidFill>
                <a:srgbClr val="386BB6"/>
              </a:solidFill>
              <a:latin typeface="Arial"/>
              <a:ea typeface="Arial"/>
              <a:cs typeface="Arial"/>
              <a:sym typeface="Arial"/>
            </a:endParaRPr>
          </a:p>
          <a:p>
            <a:pPr marL="0" marR="0" lvl="0" indent="0" algn="ctr" rtl="0">
              <a:lnSpc>
                <a:spcPct val="100000"/>
              </a:lnSpc>
              <a:spcBef>
                <a:spcPts val="0"/>
              </a:spcBef>
              <a:spcAft>
                <a:spcPts val="0"/>
              </a:spcAft>
              <a:buNone/>
            </a:pPr>
            <a:endParaRPr sz="1200" b="1" i="0" u="none" strike="noStrike" cap="none">
              <a:solidFill>
                <a:srgbClr val="386BB6"/>
              </a:solidFill>
              <a:latin typeface="Arial"/>
              <a:ea typeface="Arial"/>
              <a:cs typeface="Arial"/>
              <a:sym typeface="Arial"/>
            </a:endParaRPr>
          </a:p>
        </p:txBody>
      </p:sp>
      <p:pic>
        <p:nvPicPr>
          <p:cNvPr id="557" name="Google Shape;557;p5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13000" y="868689"/>
            <a:ext cx="1657350" cy="371451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59"/>
          <p:cNvSpPr txBox="1">
            <a:spLocks noGrp="1"/>
          </p:cNvSpPr>
          <p:nvPr>
            <p:ph type="title" idx="4294967295"/>
          </p:nvPr>
        </p:nvSpPr>
        <p:spPr>
          <a:xfrm>
            <a:off x="914400" y="273950"/>
            <a:ext cx="6974400" cy="2871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accent2"/>
                </a:solidFill>
                <a:effectLst/>
                <a:uLnTx/>
                <a:uFillTx/>
                <a:latin typeface="Arial"/>
                <a:ea typeface="Arial"/>
                <a:cs typeface="Arial"/>
                <a:sym typeface="Arial"/>
              </a:rPr>
              <a:t>SMALL  BUSINESS RESOURCES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565" name="Google Shape;565;p59"/>
          <p:cNvGraphicFramePr/>
          <p:nvPr/>
        </p:nvGraphicFramePr>
        <p:xfrm>
          <a:off x="186876" y="962014"/>
          <a:ext cx="8770250" cy="3766200"/>
        </p:xfrm>
        <a:graphic>
          <a:graphicData uri="http://schemas.openxmlformats.org/drawingml/2006/table">
            <a:tbl>
              <a:tblPr firstRow="1" bandRow="1">
                <a:noFill/>
                <a:tableStyleId>{859A0B9F-5730-44CD-B9A8-907105EEDF08}</a:tableStyleId>
              </a:tblPr>
              <a:tblGrid>
                <a:gridCol w="3086100">
                  <a:extLst>
                    <a:ext uri="{9D8B030D-6E8A-4147-A177-3AD203B41FA5}">
                      <a16:colId xmlns:a16="http://schemas.microsoft.com/office/drawing/2014/main" val="20000"/>
                    </a:ext>
                  </a:extLst>
                </a:gridCol>
                <a:gridCol w="5684150">
                  <a:extLst>
                    <a:ext uri="{9D8B030D-6E8A-4147-A177-3AD203B41FA5}">
                      <a16:colId xmlns:a16="http://schemas.microsoft.com/office/drawing/2014/main" val="20001"/>
                    </a:ext>
                  </a:extLst>
                </a:gridCol>
              </a:tblGrid>
              <a:tr h="1649375">
                <a:tc>
                  <a:txBody>
                    <a:bodyPr/>
                    <a:lstStyle/>
                    <a:p>
                      <a:pPr marL="0" marR="0" lvl="0" indent="0" algn="ctr" rtl="0">
                        <a:lnSpc>
                          <a:spcPct val="100000"/>
                        </a:lnSpc>
                        <a:spcBef>
                          <a:spcPts val="0"/>
                        </a:spcBef>
                        <a:spcAft>
                          <a:spcPts val="0"/>
                        </a:spcAft>
                        <a:buNone/>
                      </a:pPr>
                      <a:endParaRPr sz="1500" b="1"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r>
                        <a:rPr lang="en-US" sz="1800" b="1" u="none" strike="noStrike" cap="none">
                          <a:solidFill>
                            <a:srgbClr val="0B5394"/>
                          </a:solidFill>
                          <a:latin typeface="Arial"/>
                          <a:ea typeface="Arial"/>
                          <a:cs typeface="Arial"/>
                          <a:sym typeface="Arial"/>
                        </a:rPr>
                        <a:t>APEX Accelerators</a:t>
                      </a:r>
                      <a:endParaRPr>
                        <a:solidFill>
                          <a:srgbClr val="0B5394"/>
                        </a:solidFill>
                      </a:endParaRPr>
                    </a:p>
                    <a:p>
                      <a:pPr marL="0" marR="0" lvl="0" indent="0" algn="ctr" rtl="0">
                        <a:lnSpc>
                          <a:spcPct val="100000"/>
                        </a:lnSpc>
                        <a:spcBef>
                          <a:spcPts val="0"/>
                        </a:spcBef>
                        <a:spcAft>
                          <a:spcPts val="0"/>
                        </a:spcAft>
                        <a:buNone/>
                      </a:pPr>
                      <a:endParaRPr sz="1500" b="1"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r>
                        <a:rPr lang="en-US" sz="1400" b="0" u="none" strike="noStrike" cap="none">
                          <a:solidFill>
                            <a:srgbClr val="0B5394"/>
                          </a:solidFill>
                          <a:latin typeface="Arial"/>
                          <a:ea typeface="Arial"/>
                          <a:cs typeface="Arial"/>
                          <a:sym typeface="Arial"/>
                        </a:rPr>
                        <a:t>(Formerly Procurement Technical Assistance Center- PTAC)</a:t>
                      </a:r>
                      <a:endParaRPr>
                        <a:solidFill>
                          <a:srgbClr val="0B5394"/>
                        </a:solidFill>
                      </a:endParaRPr>
                    </a:p>
                    <a:p>
                      <a:pPr marL="0" marR="0" lvl="0" indent="0" algn="ctr" rtl="0">
                        <a:lnSpc>
                          <a:spcPct val="100000"/>
                        </a:lnSpc>
                        <a:spcBef>
                          <a:spcPts val="0"/>
                        </a:spcBef>
                        <a:spcAft>
                          <a:spcPts val="0"/>
                        </a:spcAft>
                        <a:buNone/>
                      </a:pPr>
                      <a:endParaRPr sz="1400" b="0" u="none" strike="noStrike" cap="none">
                        <a:solidFill>
                          <a:srgbClr val="0B5394"/>
                        </a:solidFill>
                        <a:latin typeface="Arial"/>
                        <a:ea typeface="Arial"/>
                        <a:cs typeface="Arial"/>
                        <a:sym typeface="Arial"/>
                      </a:endParaRPr>
                    </a:p>
                  </a:txBody>
                  <a:tcPr marL="68575" marR="68575" marT="34300" marB="34300">
                    <a:solidFill>
                      <a:srgbClr val="F0F8F9"/>
                    </a:solidFill>
                  </a:tcPr>
                </a:tc>
                <a:tc>
                  <a:txBody>
                    <a:bodyPr/>
                    <a:lstStyle/>
                    <a:p>
                      <a:pPr marL="0" marR="0" lvl="0" indent="0" algn="ctr" rtl="0">
                        <a:lnSpc>
                          <a:spcPct val="100000"/>
                        </a:lnSpc>
                        <a:spcBef>
                          <a:spcPts val="0"/>
                        </a:spcBef>
                        <a:spcAft>
                          <a:spcPts val="0"/>
                        </a:spcAft>
                        <a:buClr>
                          <a:srgbClr val="2F5897"/>
                        </a:buClr>
                        <a:buSzPts val="1020"/>
                        <a:buFont typeface="Arial"/>
                        <a:buNone/>
                      </a:pPr>
                      <a:endParaRPr sz="1200" u="none" strike="noStrike" cap="none">
                        <a:solidFill>
                          <a:srgbClr val="0B5394"/>
                        </a:solidFill>
                      </a:endParaRPr>
                    </a:p>
                    <a:p>
                      <a:pPr marL="0" marR="0" lvl="0" indent="0" algn="ctr" rtl="0">
                        <a:lnSpc>
                          <a:spcPct val="100000"/>
                        </a:lnSpc>
                        <a:spcBef>
                          <a:spcPts val="300"/>
                        </a:spcBef>
                        <a:spcAft>
                          <a:spcPts val="0"/>
                        </a:spcAft>
                        <a:buClr>
                          <a:srgbClr val="2F5897"/>
                        </a:buClr>
                        <a:buSzPts val="1275"/>
                        <a:buFont typeface="Arial"/>
                        <a:buNone/>
                      </a:pPr>
                      <a:r>
                        <a:rPr lang="en-US" sz="1500" b="0" u="none" strike="noStrike" cap="none">
                          <a:solidFill>
                            <a:srgbClr val="0B5394"/>
                          </a:solidFill>
                          <a:latin typeface="Arial"/>
                          <a:ea typeface="Arial"/>
                          <a:cs typeface="Arial"/>
                          <a:sym typeface="Arial"/>
                        </a:rPr>
                        <a:t>Training and counseling on marketing, financial, and contracting  </a:t>
                      </a:r>
                      <a:endParaRPr>
                        <a:solidFill>
                          <a:srgbClr val="0B5394"/>
                        </a:solidFill>
                      </a:endParaRPr>
                    </a:p>
                    <a:p>
                      <a:pPr marL="548640" marR="0" lvl="2" indent="0" algn="ctr" rtl="0">
                        <a:lnSpc>
                          <a:spcPct val="100000"/>
                        </a:lnSpc>
                        <a:spcBef>
                          <a:spcPts val="280"/>
                        </a:spcBef>
                        <a:spcAft>
                          <a:spcPts val="0"/>
                        </a:spcAft>
                        <a:buClr>
                          <a:srgbClr val="2F5897"/>
                        </a:buClr>
                        <a:buSzPts val="1260"/>
                        <a:buFont typeface="Courier New"/>
                        <a:buNone/>
                      </a:pPr>
                      <a:endParaRPr sz="1400" u="sng" strike="noStrike" cap="none">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548640" marR="0" lvl="2" indent="0" algn="ctr" rtl="0">
                        <a:lnSpc>
                          <a:spcPct val="100000"/>
                        </a:lnSpc>
                        <a:spcBef>
                          <a:spcPts val="300"/>
                        </a:spcBef>
                        <a:spcAft>
                          <a:spcPts val="0"/>
                        </a:spcAft>
                        <a:buClr>
                          <a:srgbClr val="2F5897"/>
                        </a:buClr>
                        <a:buSzPts val="1350"/>
                        <a:buFont typeface="Courier New"/>
                        <a:buNone/>
                      </a:pPr>
                      <a:r>
                        <a:rPr lang="en-US" sz="1500" b="1" i="0" u="sng" strike="noStrike" cap="none">
                          <a:solidFill>
                            <a:srgbClr val="0B5394"/>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https://www.aptac-us.org/</a:t>
                      </a:r>
                      <a:endParaRPr sz="1500" b="1" i="0" u="none" strike="noStrike" cap="none">
                        <a:solidFill>
                          <a:srgbClr val="0B5394"/>
                        </a:solidFill>
                        <a:latin typeface="Arial"/>
                        <a:ea typeface="Arial"/>
                        <a:cs typeface="Arial"/>
                        <a:sym typeface="Arial"/>
                      </a:endParaRPr>
                    </a:p>
                    <a:p>
                      <a:pPr marL="548640" marR="0" lvl="2" indent="0" algn="ctr" rtl="0">
                        <a:lnSpc>
                          <a:spcPct val="100000"/>
                        </a:lnSpc>
                        <a:spcBef>
                          <a:spcPts val="300"/>
                        </a:spcBef>
                        <a:spcAft>
                          <a:spcPts val="0"/>
                        </a:spcAft>
                        <a:buClr>
                          <a:srgbClr val="2F5897"/>
                        </a:buClr>
                        <a:buSzPts val="1350"/>
                        <a:buFont typeface="Courier New"/>
                        <a:buNone/>
                      </a:pPr>
                      <a:r>
                        <a:rPr lang="en-US" sz="1500" b="1" i="0" u="sng" strike="noStrike" cap="none">
                          <a:solidFill>
                            <a:srgbClr val="0B5394"/>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https://www.apexaccelerators.us/</a:t>
                      </a:r>
                      <a:endParaRPr sz="1500" b="1" u="sng"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endParaRPr sz="1200" u="none" strike="noStrike" cap="none">
                        <a:solidFill>
                          <a:srgbClr val="0B5394"/>
                        </a:solidFill>
                      </a:endParaRPr>
                    </a:p>
                  </a:txBody>
                  <a:tcPr marL="68575" marR="68575" marT="34300" marB="34300">
                    <a:solidFill>
                      <a:srgbClr val="F0F8F9"/>
                    </a:solidFill>
                  </a:tcPr>
                </a:tc>
                <a:extLst>
                  <a:ext uri="{0D108BD9-81ED-4DB2-BD59-A6C34878D82A}">
                    <a16:rowId xmlns:a16="http://schemas.microsoft.com/office/drawing/2014/main" val="10000"/>
                  </a:ext>
                </a:extLst>
              </a:tr>
              <a:tr h="2116825">
                <a:tc>
                  <a:txBody>
                    <a:bodyPr/>
                    <a:lstStyle/>
                    <a:p>
                      <a:pPr marL="0" marR="0" lvl="0" indent="0" algn="ctr" rtl="0">
                        <a:lnSpc>
                          <a:spcPct val="100000"/>
                        </a:lnSpc>
                        <a:spcBef>
                          <a:spcPts val="0"/>
                        </a:spcBef>
                        <a:spcAft>
                          <a:spcPts val="0"/>
                        </a:spcAft>
                        <a:buNone/>
                      </a:pPr>
                      <a:endParaRPr sz="1500" b="1"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r>
                        <a:rPr lang="en-US" sz="1500" b="1" u="none" strike="noStrike" cap="none">
                          <a:solidFill>
                            <a:srgbClr val="0B5394"/>
                          </a:solidFill>
                          <a:latin typeface="Arial"/>
                          <a:ea typeface="Arial"/>
                          <a:cs typeface="Arial"/>
                          <a:sym typeface="Arial"/>
                        </a:rPr>
                        <a:t>Small Business Administration (SBA)</a:t>
                      </a:r>
                      <a:endParaRPr>
                        <a:solidFill>
                          <a:srgbClr val="0B5394"/>
                        </a:solidFill>
                      </a:endParaRPr>
                    </a:p>
                  </a:txBody>
                  <a:tcPr marL="68575" marR="68575" marT="34300" marB="34300">
                    <a:solidFill>
                      <a:srgbClr val="F2F2F2"/>
                    </a:solidFill>
                  </a:tcPr>
                </a:tc>
                <a:tc>
                  <a:txBody>
                    <a:bodyPr/>
                    <a:lstStyle/>
                    <a:p>
                      <a:pPr marL="731520" marR="0" lvl="2" indent="-114299" algn="l" rtl="0">
                        <a:lnSpc>
                          <a:spcPct val="100000"/>
                        </a:lnSpc>
                        <a:spcBef>
                          <a:spcPts val="0"/>
                        </a:spcBef>
                        <a:spcAft>
                          <a:spcPts val="0"/>
                        </a:spcAft>
                        <a:buClr>
                          <a:srgbClr val="2F5897"/>
                        </a:buClr>
                        <a:buSzPts val="1080"/>
                        <a:buFont typeface="Courier New"/>
                        <a:buNone/>
                      </a:pPr>
                      <a:endParaRPr sz="1200" u="none" strike="noStrike" cap="none">
                        <a:solidFill>
                          <a:srgbClr val="0B5394"/>
                        </a:solidFill>
                        <a:latin typeface="Arial"/>
                        <a:ea typeface="Arial"/>
                        <a:cs typeface="Arial"/>
                        <a:sym typeface="Arial"/>
                      </a:endParaRPr>
                    </a:p>
                    <a:p>
                      <a:pPr marL="834389" marR="0" lvl="2" indent="-285749" algn="l" rtl="0">
                        <a:lnSpc>
                          <a:spcPct val="100000"/>
                        </a:lnSpc>
                        <a:spcBef>
                          <a:spcPts val="240"/>
                        </a:spcBef>
                        <a:spcAft>
                          <a:spcPts val="0"/>
                        </a:spcAft>
                        <a:buClr>
                          <a:srgbClr val="0B5394"/>
                        </a:buClr>
                        <a:buSzPts val="1080"/>
                        <a:buFont typeface="Noto Sans Symbols"/>
                        <a:buChar char="⮚"/>
                      </a:pPr>
                      <a:r>
                        <a:rPr lang="en-US" sz="1200" u="none" strike="noStrike" cap="none">
                          <a:solidFill>
                            <a:srgbClr val="0B5394"/>
                          </a:solidFill>
                          <a:latin typeface="Arial"/>
                          <a:ea typeface="Arial"/>
                          <a:cs typeface="Arial"/>
                          <a:sym typeface="Arial"/>
                        </a:rPr>
                        <a:t>Procurement Center Representatives (PCRs) - </a:t>
                      </a:r>
                      <a:r>
                        <a:rPr lang="en-US" sz="1200" b="1" u="sng" strike="noStrike" cap="none">
                          <a:solidFill>
                            <a:srgbClr val="0B5394"/>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https://www.sba.gov/contracting/resources-small-businesses/pcr-directory</a:t>
                      </a:r>
                      <a:endParaRPr sz="1200" b="1" u="sng" strike="noStrike" cap="none">
                        <a:solidFill>
                          <a:srgbClr val="0B5394"/>
                        </a:solidFill>
                        <a:latin typeface="Arial"/>
                        <a:ea typeface="Arial"/>
                        <a:cs typeface="Arial"/>
                        <a:sym typeface="Arial"/>
                      </a:endParaRPr>
                    </a:p>
                    <a:p>
                      <a:pPr marL="834389" marR="0" lvl="2" indent="-217169" algn="l" rtl="0">
                        <a:lnSpc>
                          <a:spcPct val="100000"/>
                        </a:lnSpc>
                        <a:spcBef>
                          <a:spcPts val="240"/>
                        </a:spcBef>
                        <a:spcAft>
                          <a:spcPts val="0"/>
                        </a:spcAft>
                        <a:buClr>
                          <a:srgbClr val="2F5897"/>
                        </a:buClr>
                        <a:buSzPts val="1080"/>
                        <a:buFont typeface="Noto Sans Symbols"/>
                        <a:buNone/>
                      </a:pPr>
                      <a:endParaRPr sz="1200" u="sng" strike="noStrike" cap="none">
                        <a:solidFill>
                          <a:srgbClr val="0B5394"/>
                        </a:solidFill>
                        <a:latin typeface="Arial"/>
                        <a:ea typeface="Arial"/>
                        <a:cs typeface="Arial"/>
                        <a:sym typeface="Arial"/>
                      </a:endParaRPr>
                    </a:p>
                    <a:p>
                      <a:pPr marL="834389" marR="0" lvl="2" indent="-285749" algn="l" rtl="0">
                        <a:lnSpc>
                          <a:spcPct val="100000"/>
                        </a:lnSpc>
                        <a:spcBef>
                          <a:spcPts val="240"/>
                        </a:spcBef>
                        <a:spcAft>
                          <a:spcPts val="0"/>
                        </a:spcAft>
                        <a:buClr>
                          <a:srgbClr val="0B5394"/>
                        </a:buClr>
                        <a:buSzPts val="1080"/>
                        <a:buFont typeface="Noto Sans Symbols"/>
                        <a:buChar char="⮚"/>
                      </a:pPr>
                      <a:r>
                        <a:rPr lang="en-US" sz="1200" u="none" strike="noStrike" cap="none">
                          <a:solidFill>
                            <a:srgbClr val="0B5394"/>
                          </a:solidFill>
                          <a:latin typeface="Arial"/>
                          <a:ea typeface="Arial"/>
                          <a:cs typeface="Arial"/>
                          <a:sym typeface="Arial"/>
                        </a:rPr>
                        <a:t>SBA Business Development Centers –</a:t>
                      </a:r>
                      <a:endParaRPr>
                        <a:solidFill>
                          <a:srgbClr val="0B5394"/>
                        </a:solidFill>
                      </a:endParaRPr>
                    </a:p>
                    <a:p>
                      <a:pPr marL="548640" marR="0" lvl="2" indent="0" algn="l" rtl="0">
                        <a:lnSpc>
                          <a:spcPct val="100000"/>
                        </a:lnSpc>
                        <a:spcBef>
                          <a:spcPts val="240"/>
                        </a:spcBef>
                        <a:spcAft>
                          <a:spcPts val="0"/>
                        </a:spcAft>
                        <a:buClr>
                          <a:srgbClr val="2F5897"/>
                        </a:buClr>
                        <a:buSzPts val="1080"/>
                        <a:buFont typeface="Noto Sans Symbols"/>
                        <a:buNone/>
                      </a:pPr>
                      <a:r>
                        <a:rPr lang="en-US" sz="1200" u="none" strike="noStrike" cap="none">
                          <a:solidFill>
                            <a:srgbClr val="0B5394"/>
                          </a:solidFill>
                          <a:latin typeface="Arial"/>
                          <a:ea typeface="Arial"/>
                          <a:cs typeface="Arial"/>
                          <a:sym typeface="Arial"/>
                        </a:rPr>
                        <a:t>     </a:t>
                      </a:r>
                      <a:r>
                        <a:rPr lang="en-US" sz="1200" b="1" u="sng" strike="noStrike" cap="none">
                          <a:solidFill>
                            <a:srgbClr val="0B5394"/>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https://www.sba.gov/tools/local-assistance/sbdc </a:t>
                      </a:r>
                      <a:endParaRPr sz="1200" b="1" u="sng" strike="noStrike" cap="none">
                        <a:solidFill>
                          <a:srgbClr val="0B5394"/>
                        </a:solidFill>
                        <a:latin typeface="Arial"/>
                        <a:ea typeface="Arial"/>
                        <a:cs typeface="Arial"/>
                        <a:sym typeface="Arial"/>
                      </a:endParaRPr>
                    </a:p>
                    <a:p>
                      <a:pPr marL="834389" marR="0" lvl="2" indent="-217169" algn="l" rtl="0">
                        <a:lnSpc>
                          <a:spcPct val="100000"/>
                        </a:lnSpc>
                        <a:spcBef>
                          <a:spcPts val="240"/>
                        </a:spcBef>
                        <a:spcAft>
                          <a:spcPts val="0"/>
                        </a:spcAft>
                        <a:buClr>
                          <a:srgbClr val="2F5897"/>
                        </a:buClr>
                        <a:buSzPts val="1080"/>
                        <a:buFont typeface="Noto Sans Symbols"/>
                        <a:buNone/>
                      </a:pPr>
                      <a:endParaRPr sz="1200" u="sng" strike="noStrike" cap="none">
                        <a:solidFill>
                          <a:srgbClr val="0B5394"/>
                        </a:solidFill>
                        <a:latin typeface="Arial"/>
                        <a:ea typeface="Arial"/>
                        <a:cs typeface="Arial"/>
                        <a:sym typeface="Arial"/>
                      </a:endParaRPr>
                    </a:p>
                    <a:p>
                      <a:pPr marL="834389" marR="0" lvl="2" indent="-285749" algn="l" rtl="0">
                        <a:lnSpc>
                          <a:spcPct val="100000"/>
                        </a:lnSpc>
                        <a:spcBef>
                          <a:spcPts val="240"/>
                        </a:spcBef>
                        <a:spcAft>
                          <a:spcPts val="0"/>
                        </a:spcAft>
                        <a:buClr>
                          <a:srgbClr val="0B5394"/>
                        </a:buClr>
                        <a:buSzPts val="1080"/>
                        <a:buFont typeface="Noto Sans Symbols"/>
                        <a:buChar char="⮚"/>
                      </a:pPr>
                      <a:r>
                        <a:rPr lang="en-US" sz="1200" u="none" strike="noStrike" cap="none">
                          <a:solidFill>
                            <a:srgbClr val="0B5394"/>
                          </a:solidFill>
                          <a:latin typeface="Arial"/>
                          <a:ea typeface="Arial"/>
                          <a:cs typeface="Arial"/>
                          <a:sym typeface="Arial"/>
                        </a:rPr>
                        <a:t>Get free and confidential mentoring by former CEOs through SCORE  -  </a:t>
                      </a:r>
                      <a:r>
                        <a:rPr lang="en-US" sz="1200" b="1" u="sng" strike="noStrike" cap="none">
                          <a:solidFill>
                            <a:srgbClr val="0B5394"/>
                          </a:solidFill>
                          <a:latin typeface="Arial"/>
                          <a:ea typeface="Arial"/>
                          <a:cs typeface="Arial"/>
                          <a:sym typeface="Arial"/>
                          <a:hlinkClick r:id="rId8">
                            <a:extLst>
                              <a:ext uri="{A12FA001-AC4F-418D-AE19-62706E023703}">
                                <ahyp:hlinkClr xmlns:ahyp="http://schemas.microsoft.com/office/drawing/2018/hyperlinkcolor" val="tx"/>
                              </a:ext>
                            </a:extLst>
                          </a:hlinkClick>
                        </a:rPr>
                        <a:t>https://www.score.org</a:t>
                      </a:r>
                      <a:endParaRPr sz="1200" b="1" u="none" strike="noStrike" cap="none">
                        <a:solidFill>
                          <a:srgbClr val="0B5394"/>
                        </a:solidFill>
                      </a:endParaRPr>
                    </a:p>
                  </a:txBody>
                  <a:tcPr marL="68575" marR="68575" marT="34300" marB="34300">
                    <a:solidFill>
                      <a:srgbClr val="F2F2F2"/>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60"/>
          <p:cNvSpPr txBox="1"/>
          <p:nvPr/>
        </p:nvSpPr>
        <p:spPr>
          <a:xfrm>
            <a:off x="66899" y="2550894"/>
            <a:ext cx="9010200" cy="1731600"/>
          </a:xfrm>
          <a:prstGeom prst="rect">
            <a:avLst/>
          </a:prstGeom>
          <a:solidFill>
            <a:srgbClr val="F6FBFB"/>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1" i="0" u="none" strike="noStrike" cap="none">
                <a:solidFill>
                  <a:srgbClr val="404040"/>
                </a:solidFill>
                <a:latin typeface="Arial"/>
                <a:ea typeface="Arial"/>
                <a:cs typeface="Arial"/>
                <a:sym typeface="Arial"/>
              </a:rPr>
              <a:t>                                                                                                               </a:t>
            </a:r>
            <a:r>
              <a:rPr lang="en-US" sz="1050" b="1" i="0" u="sng" strike="noStrike" cap="none">
                <a:solidFill>
                  <a:srgbClr val="002060"/>
                </a:solidFill>
                <a:latin typeface="Arial"/>
                <a:ea typeface="Arial"/>
                <a:cs typeface="Arial"/>
                <a:sym typeface="Arial"/>
              </a:rPr>
              <a:t>SCAMS AND FRAUD RESOURCES</a:t>
            </a:r>
            <a:endParaRPr/>
          </a:p>
          <a:p>
            <a:pPr marL="214313" marR="0" lvl="0" indent="-147638" algn="l" rtl="0">
              <a:lnSpc>
                <a:spcPct val="100000"/>
              </a:lnSpc>
              <a:spcBef>
                <a:spcPts val="0"/>
              </a:spcBef>
              <a:spcAft>
                <a:spcPts val="0"/>
              </a:spcAft>
              <a:buClr>
                <a:srgbClr val="000000"/>
              </a:buClr>
              <a:buSzPts val="1050"/>
              <a:buFont typeface="Courier New"/>
              <a:buNone/>
            </a:pPr>
            <a:endParaRPr sz="1050" b="1" i="0" u="none" strike="noStrike" cap="none">
              <a:solidFill>
                <a:srgbClr val="002060"/>
              </a:solidFill>
              <a:latin typeface="Arial"/>
              <a:ea typeface="Arial"/>
              <a:cs typeface="Arial"/>
              <a:sym typeface="Arial"/>
            </a:endParaRPr>
          </a:p>
          <a:p>
            <a:pPr marL="457200" marR="0" lvl="0" indent="-323850" algn="l" rtl="0">
              <a:lnSpc>
                <a:spcPct val="100000"/>
              </a:lnSpc>
              <a:spcBef>
                <a:spcPts val="0"/>
              </a:spcBef>
              <a:spcAft>
                <a:spcPts val="0"/>
              </a:spcAft>
              <a:buClr>
                <a:srgbClr val="002060"/>
              </a:buClr>
              <a:buSzPts val="1500"/>
              <a:buFont typeface="Arial Narrow"/>
              <a:buChar char="●"/>
            </a:pPr>
            <a:r>
              <a:rPr lang="en-US" sz="1500" b="0" i="0" u="none" strike="noStrike" cap="none">
                <a:solidFill>
                  <a:srgbClr val="002060"/>
                </a:solidFill>
                <a:latin typeface="Arial Narrow"/>
                <a:ea typeface="Arial Narrow"/>
                <a:cs typeface="Arial Narrow"/>
                <a:sym typeface="Arial Narrow"/>
              </a:rPr>
              <a:t>Department of Health and Human Services </a:t>
            </a:r>
            <a:r>
              <a:rPr lang="en-US" sz="1500" b="0" i="0" u="sng" strike="noStrike" cap="none">
                <a:solidFill>
                  <a:srgbClr val="002060"/>
                </a:solidFill>
                <a:latin typeface="Arial Narrow"/>
                <a:ea typeface="Arial Narrow"/>
                <a:cs typeface="Arial Narrow"/>
                <a:sym typeface="Arial Narrow"/>
              </a:rPr>
              <a:t>warns about Medicare scams</a:t>
            </a:r>
            <a:endParaRPr sz="1500" b="0" i="0" u="none" strike="noStrike" cap="none">
              <a:solidFill>
                <a:srgbClr val="002060"/>
              </a:solidFill>
              <a:latin typeface="Arial Narrow"/>
              <a:ea typeface="Arial Narrow"/>
              <a:cs typeface="Arial Narrow"/>
              <a:sym typeface="Arial Narrow"/>
            </a:endParaRPr>
          </a:p>
          <a:p>
            <a:pPr marL="457200" marR="0" lvl="0" indent="-323850" algn="l" rtl="0">
              <a:lnSpc>
                <a:spcPct val="100000"/>
              </a:lnSpc>
              <a:spcBef>
                <a:spcPts val="0"/>
              </a:spcBef>
              <a:spcAft>
                <a:spcPts val="0"/>
              </a:spcAft>
              <a:buClr>
                <a:srgbClr val="002060"/>
              </a:buClr>
              <a:buSzPts val="1500"/>
              <a:buFont typeface="Arial Narrow"/>
              <a:buChar char="●"/>
            </a:pPr>
            <a:r>
              <a:rPr lang="en-US" sz="1500" b="0" i="0" u="none" strike="noStrike" cap="none">
                <a:solidFill>
                  <a:srgbClr val="002060"/>
                </a:solidFill>
                <a:latin typeface="Arial Narrow"/>
                <a:ea typeface="Arial Narrow"/>
                <a:cs typeface="Arial Narrow"/>
                <a:sym typeface="Arial Narrow"/>
              </a:rPr>
              <a:t>Federal Deposit Insurance Corporation </a:t>
            </a:r>
            <a:r>
              <a:rPr lang="en-US" sz="1500" b="0" i="0" u="sng" strike="noStrike" cap="none">
                <a:solidFill>
                  <a:srgbClr val="002060"/>
                </a:solidFill>
                <a:latin typeface="Arial Narrow"/>
                <a:ea typeface="Arial Narrow"/>
                <a:cs typeface="Arial Narrow"/>
                <a:sym typeface="Arial Narrow"/>
              </a:rPr>
              <a:t>warns consumers about potential scams</a:t>
            </a:r>
            <a:endParaRPr sz="1500" b="0" i="0" u="none" strike="noStrike" cap="none">
              <a:solidFill>
                <a:srgbClr val="002060"/>
              </a:solidFill>
              <a:latin typeface="Arial Narrow"/>
              <a:ea typeface="Arial Narrow"/>
              <a:cs typeface="Arial Narrow"/>
              <a:sym typeface="Arial Narrow"/>
            </a:endParaRPr>
          </a:p>
          <a:p>
            <a:pPr marL="457200" marR="0" lvl="0" indent="-323850" algn="l" rtl="0">
              <a:lnSpc>
                <a:spcPct val="100000"/>
              </a:lnSpc>
              <a:spcBef>
                <a:spcPts val="0"/>
              </a:spcBef>
              <a:spcAft>
                <a:spcPts val="0"/>
              </a:spcAft>
              <a:buClr>
                <a:srgbClr val="002060"/>
              </a:buClr>
              <a:buSzPts val="1500"/>
              <a:buFont typeface="Arial Narrow"/>
              <a:buChar char="●"/>
            </a:pPr>
            <a:r>
              <a:rPr lang="en-US" sz="1500" b="0" i="0" u="none" strike="noStrike" cap="none">
                <a:solidFill>
                  <a:srgbClr val="002060"/>
                </a:solidFill>
                <a:latin typeface="Arial Narrow"/>
                <a:ea typeface="Arial Narrow"/>
                <a:cs typeface="Arial Narrow"/>
                <a:sym typeface="Arial Narrow"/>
              </a:rPr>
              <a:t>Social Security Administration</a:t>
            </a:r>
            <a:r>
              <a:rPr lang="en-US" sz="1500" b="1" i="0" u="none" strike="noStrike" cap="none">
                <a:solidFill>
                  <a:srgbClr val="002060"/>
                </a:solidFill>
                <a:latin typeface="Arial Narrow"/>
                <a:ea typeface="Arial Narrow"/>
                <a:cs typeface="Arial Narrow"/>
                <a:sym typeface="Arial Narrow"/>
              </a:rPr>
              <a:t> </a:t>
            </a:r>
            <a:r>
              <a:rPr lang="en-US" sz="1500" b="0" i="0" u="sng" strike="noStrike" cap="none">
                <a:solidFill>
                  <a:srgbClr val="002060"/>
                </a:solidFill>
                <a:latin typeface="Arial Narrow"/>
                <a:ea typeface="Arial Narrow"/>
                <a:cs typeface="Arial Narrow"/>
                <a:sym typeface="Arial Narrow"/>
              </a:rPr>
              <a:t>warns Americans about fraudulent letters threatening the suspension of Social Security benefits</a:t>
            </a:r>
            <a:endParaRPr sz="1500" b="0" i="0" u="none" strike="noStrike" cap="none">
              <a:solidFill>
                <a:srgbClr val="002060"/>
              </a:solidFill>
              <a:latin typeface="Arial Narrow"/>
              <a:ea typeface="Arial Narrow"/>
              <a:cs typeface="Arial Narrow"/>
              <a:sym typeface="Arial Narrow"/>
            </a:endParaRPr>
          </a:p>
          <a:p>
            <a:pPr marL="457200" marR="0" lvl="0" indent="-323850" algn="l" rtl="0">
              <a:lnSpc>
                <a:spcPct val="100000"/>
              </a:lnSpc>
              <a:spcBef>
                <a:spcPts val="0"/>
              </a:spcBef>
              <a:spcAft>
                <a:spcPts val="0"/>
              </a:spcAft>
              <a:buClr>
                <a:srgbClr val="002060"/>
              </a:buClr>
              <a:buSzPts val="1500"/>
              <a:buFont typeface="Arial Narrow"/>
              <a:buChar char="●"/>
            </a:pPr>
            <a:r>
              <a:rPr lang="en-US" sz="1500" b="0" i="0" u="none" strike="noStrike" cap="none">
                <a:solidFill>
                  <a:srgbClr val="002060"/>
                </a:solidFill>
                <a:latin typeface="Arial Narrow"/>
                <a:ea typeface="Arial Narrow"/>
                <a:cs typeface="Arial Narrow"/>
                <a:sym typeface="Arial Narrow"/>
              </a:rPr>
              <a:t>U.S. Postal Inspection Service tips for </a:t>
            </a:r>
            <a:r>
              <a:rPr lang="en-US" sz="1500" b="0" i="0" u="sng" strike="noStrike" cap="none">
                <a:solidFill>
                  <a:srgbClr val="002060"/>
                </a:solidFill>
                <a:latin typeface="Arial Narrow"/>
                <a:ea typeface="Arial Narrow"/>
                <a:cs typeface="Arial Narrow"/>
                <a:sym typeface="Arial Narrow"/>
              </a:rPr>
              <a:t>avoiding and reporting fraud</a:t>
            </a:r>
            <a:endParaRPr sz="1500"/>
          </a:p>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573" name="Google Shape;573;p60"/>
          <p:cNvSpPr txBox="1">
            <a:spLocks noGrp="1"/>
          </p:cNvSpPr>
          <p:nvPr>
            <p:ph type="title"/>
          </p:nvPr>
        </p:nvSpPr>
        <p:spPr>
          <a:xfrm>
            <a:off x="1021950" y="261825"/>
            <a:ext cx="7436100" cy="287100"/>
          </a:xfrm>
          <a:prstGeom prst="rect">
            <a:avLst/>
          </a:prstGeom>
          <a:noFill/>
          <a:ln>
            <a:noFill/>
          </a:ln>
        </p:spPr>
        <p:txBody>
          <a:bodyPr spcFirstLastPara="1" wrap="square" lIns="0" tIns="10000" rIns="0" bIns="0" anchor="t" anchorCtr="0">
            <a:spAutoFit/>
          </a:bodyPr>
          <a:lstStyle/>
          <a:p>
            <a:pPr marL="0" lvl="0" indent="0" algn="ctr" rtl="0">
              <a:lnSpc>
                <a:spcPct val="100000"/>
              </a:lnSpc>
              <a:spcBef>
                <a:spcPts val="79"/>
              </a:spcBef>
              <a:spcAft>
                <a:spcPts val="0"/>
              </a:spcAft>
              <a:buSzPts val="1400"/>
              <a:buNone/>
            </a:pPr>
            <a:r>
              <a:rPr lang="en-US" sz="1800" b="1">
                <a:solidFill>
                  <a:srgbClr val="0B5394"/>
                </a:solidFill>
              </a:rPr>
              <a:t>SMALL  BUSINESS RESOURCES  (Cont.)</a:t>
            </a:r>
            <a:endParaRPr b="1">
              <a:solidFill>
                <a:srgbClr val="0B5394"/>
              </a:solidFill>
            </a:endParaRPr>
          </a:p>
        </p:txBody>
      </p:sp>
      <p:sp>
        <p:nvSpPr>
          <p:cNvPr id="575" name="Google Shape;575;p60"/>
          <p:cNvSpPr txBox="1"/>
          <p:nvPr/>
        </p:nvSpPr>
        <p:spPr>
          <a:xfrm>
            <a:off x="171450" y="4339915"/>
            <a:ext cx="8401050" cy="415498"/>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a:solidFill>
                  <a:srgbClr val="002060"/>
                </a:solidFill>
                <a:latin typeface="Arial"/>
                <a:ea typeface="Arial"/>
                <a:cs typeface="Arial"/>
                <a:sym typeface="Arial"/>
              </a:rPr>
              <a:t>Cybersecurity and Infrastructure Security Agency (CISA) Cyber Scams:</a:t>
            </a:r>
            <a:endParaRPr/>
          </a:p>
          <a:p>
            <a:pPr marL="0" marR="0" lvl="0" indent="0" algn="ctr" rtl="0">
              <a:lnSpc>
                <a:spcPct val="100000"/>
              </a:lnSpc>
              <a:spcBef>
                <a:spcPts val="0"/>
              </a:spcBef>
              <a:spcAft>
                <a:spcPts val="0"/>
              </a:spcAft>
              <a:buNone/>
            </a:pPr>
            <a:r>
              <a:rPr lang="en-US" sz="1050" b="1" i="0" u="sng" strike="noStrike" cap="none">
                <a:solidFill>
                  <a:schemeClr val="hlink"/>
                </a:solidFill>
                <a:latin typeface="Arial"/>
                <a:ea typeface="Arial"/>
                <a:cs typeface="Arial"/>
                <a:sym typeface="Arial"/>
                <a:hlinkClick r:id="rId3"/>
              </a:rPr>
              <a:t>https://www.cisa.gov/be-cyber-smart/common-scams</a:t>
            </a:r>
            <a:endParaRPr sz="1050" b="1" i="0" u="none" strike="noStrike" cap="none">
              <a:solidFill>
                <a:srgbClr val="0070C0"/>
              </a:solidFill>
              <a:latin typeface="Arial"/>
              <a:ea typeface="Arial"/>
              <a:cs typeface="Arial"/>
              <a:sym typeface="Arial"/>
            </a:endParaRPr>
          </a:p>
        </p:txBody>
      </p:sp>
      <p:sp>
        <p:nvSpPr>
          <p:cNvPr id="576" name="Google Shape;576;p60"/>
          <p:cNvSpPr txBox="1"/>
          <p:nvPr/>
        </p:nvSpPr>
        <p:spPr>
          <a:xfrm>
            <a:off x="171450" y="625850"/>
            <a:ext cx="8265600" cy="2001000"/>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SzPts val="1300"/>
              <a:buChar char="●"/>
            </a:pPr>
            <a:r>
              <a:rPr lang="en-US" sz="1300"/>
              <a:t>No charge to apply</a:t>
            </a:r>
            <a:endParaRPr sz="1300"/>
          </a:p>
          <a:p>
            <a:pPr marL="457200" lvl="0" indent="-311150" algn="l" rtl="0">
              <a:spcBef>
                <a:spcPts val="0"/>
              </a:spcBef>
              <a:spcAft>
                <a:spcPts val="0"/>
              </a:spcAft>
              <a:buSzPts val="1300"/>
              <a:buChar char="●"/>
            </a:pPr>
            <a:r>
              <a:rPr lang="en-US" sz="1300"/>
              <a:t>Free help from SBA resource partners</a:t>
            </a:r>
            <a:endParaRPr sz="1300"/>
          </a:p>
          <a:p>
            <a:pPr marL="457200" lvl="0" indent="-311150" algn="l" rtl="0">
              <a:spcBef>
                <a:spcPts val="0"/>
              </a:spcBef>
              <a:spcAft>
                <a:spcPts val="0"/>
              </a:spcAft>
              <a:buSzPts val="1300"/>
              <a:buChar char="●"/>
            </a:pPr>
            <a:r>
              <a:rPr lang="en-US" sz="1300"/>
              <a:t>SBA will not contact you first </a:t>
            </a:r>
            <a:endParaRPr sz="1300"/>
          </a:p>
          <a:p>
            <a:pPr marL="457200" lvl="0" indent="-311150" algn="l" rtl="0">
              <a:spcBef>
                <a:spcPts val="0"/>
              </a:spcBef>
              <a:spcAft>
                <a:spcPts val="0"/>
              </a:spcAft>
              <a:buSzPts val="1300"/>
              <a:buChar char="●"/>
            </a:pPr>
            <a:r>
              <a:rPr lang="en-US" sz="1300"/>
              <a:t>SBA will not solicit you for your tax ID number, SSN, or banking information</a:t>
            </a:r>
            <a:endParaRPr sz="1300"/>
          </a:p>
          <a:p>
            <a:pPr marL="457200" lvl="0" indent="-311150" algn="l" rtl="0">
              <a:spcBef>
                <a:spcPts val="0"/>
              </a:spcBef>
              <a:spcAft>
                <a:spcPts val="0"/>
              </a:spcAft>
              <a:buSzPts val="1300"/>
              <a:buChar char="●"/>
            </a:pPr>
            <a:r>
              <a:rPr lang="en-US" sz="1300"/>
              <a:t>Beware of anyone who contacts you first, wants your private information, says you need to pay them, or tells you they can get you a loan</a:t>
            </a:r>
            <a:endParaRPr sz="1300"/>
          </a:p>
          <a:p>
            <a:pPr marL="457200" lvl="0" indent="-311150" algn="l" rtl="0">
              <a:spcBef>
                <a:spcPts val="0"/>
              </a:spcBef>
              <a:spcAft>
                <a:spcPts val="0"/>
              </a:spcAft>
              <a:buSzPts val="1300"/>
              <a:buChar char="●"/>
            </a:pPr>
            <a:r>
              <a:rPr lang="en-US" sz="1300"/>
              <a:t>Please check with your local SBA office representative if you think you’ve been scammed or want to check anything out</a:t>
            </a:r>
            <a:endParaRPr sz="1300"/>
          </a:p>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3" name="Google Shape;583;p61"/>
          <p:cNvSpPr txBox="1">
            <a:spLocks noGrp="1"/>
          </p:cNvSpPr>
          <p:nvPr>
            <p:ph type="title" idx="4294967295"/>
          </p:nvPr>
        </p:nvSpPr>
        <p:spPr>
          <a:xfrm>
            <a:off x="409575" y="261828"/>
            <a:ext cx="8625098" cy="287098"/>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79"/>
              </a:spcBef>
              <a:spcAft>
                <a:spcPts val="0"/>
              </a:spcAft>
              <a:buClr>
                <a:schemeClr val="dk1"/>
              </a:buClr>
              <a:buSzPts val="1400"/>
              <a:buFont typeface="Arial"/>
              <a:buNone/>
              <a:tabLst/>
              <a:defRPr/>
            </a:pPr>
            <a:r>
              <a:rPr kumimoji="0" lang="en-US" sz="1800" b="1" i="0" u="none" strike="noStrike" kern="0" cap="none" spc="0" normalizeH="0" baseline="0" noProof="0" dirty="0">
                <a:ln>
                  <a:noFill/>
                </a:ln>
                <a:solidFill>
                  <a:srgbClr val="0B5394"/>
                </a:solidFill>
                <a:effectLst/>
                <a:uLnTx/>
                <a:uFillTx/>
                <a:latin typeface="Arial"/>
                <a:ea typeface="Arial"/>
                <a:cs typeface="Arial"/>
                <a:sym typeface="Arial"/>
              </a:rPr>
              <a:t>SMALL  BUSINESS RESOURCES  (Cont.)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584" name="Google Shape;584;p6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67295" y="1314451"/>
            <a:ext cx="8607029" cy="272653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62"/>
          <p:cNvSpPr txBox="1"/>
          <p:nvPr/>
        </p:nvSpPr>
        <p:spPr>
          <a:xfrm>
            <a:off x="800100" y="680348"/>
            <a:ext cx="7464287" cy="3969164"/>
          </a:xfrm>
          <a:prstGeom prst="rect">
            <a:avLst/>
          </a:prstGeom>
          <a:noFill/>
          <a:ln>
            <a:noFill/>
          </a:ln>
        </p:spPr>
        <p:txBody>
          <a:bodyPr spcFirstLastPara="1" wrap="square" lIns="0" tIns="0" rIns="0" bIns="0" anchor="t" anchorCtr="0">
            <a:normAutofit fontScale="70000" lnSpcReduction="20000"/>
          </a:bodyPr>
          <a:lstStyle/>
          <a:p>
            <a:pPr marL="200025" marR="0" lvl="0" indent="-120015" algn="l" rtl="0">
              <a:lnSpc>
                <a:spcPct val="100000"/>
              </a:lnSpc>
              <a:spcBef>
                <a:spcPts val="0"/>
              </a:spcBef>
              <a:spcAft>
                <a:spcPts val="0"/>
              </a:spcAft>
              <a:buClr>
                <a:schemeClr val="dk1"/>
              </a:buClr>
              <a:buSzPct val="100000"/>
              <a:buFont typeface="Arial"/>
              <a:buNone/>
            </a:pPr>
            <a:endParaRPr sz="1800" b="1" i="0" u="none" strike="noStrike" cap="none">
              <a:solidFill>
                <a:srgbClr val="4F81BD"/>
              </a:solidFill>
              <a:latin typeface="Calibri"/>
              <a:ea typeface="Calibri"/>
              <a:cs typeface="Calibri"/>
              <a:sym typeface="Calibri"/>
            </a:endParaRPr>
          </a:p>
          <a:p>
            <a:pPr marL="200025" marR="0" lvl="0" indent="-200025" algn="l" rtl="0">
              <a:lnSpc>
                <a:spcPct val="100000"/>
              </a:lnSpc>
              <a:spcBef>
                <a:spcPts val="0"/>
              </a:spcBef>
              <a:spcAft>
                <a:spcPts val="0"/>
              </a:spcAft>
              <a:buClr>
                <a:srgbClr val="002060"/>
              </a:buClr>
              <a:buSzPct val="100000"/>
              <a:buFont typeface="Arial"/>
              <a:buChar char="•"/>
            </a:pPr>
            <a:r>
              <a:rPr lang="en-US" sz="1800" b="1" i="0" u="none" strike="noStrike" cap="none">
                <a:solidFill>
                  <a:srgbClr val="002060"/>
                </a:solidFill>
                <a:latin typeface="Arial"/>
                <a:ea typeface="Arial"/>
                <a:cs typeface="Arial"/>
                <a:sym typeface="Arial"/>
              </a:rPr>
              <a:t>GSA OSDBU:  </a:t>
            </a:r>
            <a:r>
              <a:rPr lang="en-US" sz="1800" b="1" i="0" u="sng" strike="noStrike" cap="none">
                <a:solidFill>
                  <a:schemeClr val="hlink"/>
                </a:solidFill>
                <a:latin typeface="Arial"/>
                <a:ea typeface="Arial"/>
                <a:cs typeface="Arial"/>
                <a:sym typeface="Arial"/>
                <a:hlinkClick r:id="rId3"/>
              </a:rPr>
              <a:t>https://www.gsa.gov/small-business</a:t>
            </a:r>
            <a:r>
              <a:rPr lang="en-US" sz="1800" b="1" i="0" u="none" strike="noStrike" cap="none">
                <a:solidFill>
                  <a:srgbClr val="002060"/>
                </a:solidFill>
                <a:latin typeface="Arial"/>
                <a:ea typeface="Arial"/>
                <a:cs typeface="Arial"/>
                <a:sym typeface="Arial"/>
              </a:rPr>
              <a:t>   </a:t>
            </a:r>
            <a:endParaRPr/>
          </a:p>
          <a:p>
            <a:pPr marL="200025" marR="0" lvl="0" indent="-120015" algn="l" rtl="0">
              <a:lnSpc>
                <a:spcPct val="100000"/>
              </a:lnSpc>
              <a:spcBef>
                <a:spcPts val="0"/>
              </a:spcBef>
              <a:spcAft>
                <a:spcPts val="0"/>
              </a:spcAft>
              <a:buClr>
                <a:schemeClr val="dk1"/>
              </a:buClr>
              <a:buSzPct val="100000"/>
              <a:buFont typeface="Arial"/>
              <a:buNone/>
            </a:pPr>
            <a:endParaRPr sz="1800" b="1" i="0" u="none" strike="noStrike" cap="none">
              <a:solidFill>
                <a:srgbClr val="002060"/>
              </a:solidFill>
              <a:latin typeface="Arial"/>
              <a:ea typeface="Arial"/>
              <a:cs typeface="Arial"/>
              <a:sym typeface="Arial"/>
            </a:endParaRPr>
          </a:p>
          <a:p>
            <a:pPr marL="200025" marR="0" lvl="0" indent="-200025" algn="l" rtl="0">
              <a:lnSpc>
                <a:spcPct val="100000"/>
              </a:lnSpc>
              <a:spcBef>
                <a:spcPts val="0"/>
              </a:spcBef>
              <a:spcAft>
                <a:spcPts val="0"/>
              </a:spcAft>
              <a:buClr>
                <a:srgbClr val="002060"/>
              </a:buClr>
              <a:buSzPct val="100000"/>
              <a:buFont typeface="Arial"/>
              <a:buChar char="•"/>
            </a:pPr>
            <a:r>
              <a:rPr lang="en-US" sz="1800" b="1" i="0" u="none" strike="noStrike" cap="none">
                <a:solidFill>
                  <a:srgbClr val="002060"/>
                </a:solidFill>
                <a:latin typeface="Arial"/>
                <a:ea typeface="Arial"/>
                <a:cs typeface="Arial"/>
                <a:sym typeface="Arial"/>
              </a:rPr>
              <a:t>Public Building Services (PBS):  </a:t>
            </a:r>
            <a:r>
              <a:rPr lang="en-US" sz="1800" b="1" i="0" u="sng" strike="noStrike" cap="none">
                <a:solidFill>
                  <a:schemeClr val="hlink"/>
                </a:solidFill>
                <a:latin typeface="Arial"/>
                <a:ea typeface="Arial"/>
                <a:cs typeface="Arial"/>
                <a:sym typeface="Arial"/>
                <a:hlinkClick r:id="rId4"/>
              </a:rPr>
              <a:t>https://www.gsa.gov/pbs</a:t>
            </a:r>
            <a:endParaRPr sz="1800" b="1" i="0" u="none" strike="noStrike" cap="none">
              <a:solidFill>
                <a:srgbClr val="002060"/>
              </a:solidFill>
              <a:latin typeface="Arial"/>
              <a:ea typeface="Arial"/>
              <a:cs typeface="Arial"/>
              <a:sym typeface="Arial"/>
            </a:endParaRPr>
          </a:p>
          <a:p>
            <a:pPr marL="200025" marR="0" lvl="0" indent="-120015" algn="l" rtl="0">
              <a:lnSpc>
                <a:spcPct val="100000"/>
              </a:lnSpc>
              <a:spcBef>
                <a:spcPts val="0"/>
              </a:spcBef>
              <a:spcAft>
                <a:spcPts val="0"/>
              </a:spcAft>
              <a:buClr>
                <a:schemeClr val="dk1"/>
              </a:buClr>
              <a:buSzPct val="100000"/>
              <a:buFont typeface="Arial"/>
              <a:buNone/>
            </a:pPr>
            <a:endParaRPr sz="1800" b="1" i="0" u="none" strike="noStrike" cap="none">
              <a:solidFill>
                <a:srgbClr val="002060"/>
              </a:solidFill>
              <a:latin typeface="Arial"/>
              <a:ea typeface="Arial"/>
              <a:cs typeface="Arial"/>
              <a:sym typeface="Arial"/>
            </a:endParaRPr>
          </a:p>
          <a:p>
            <a:pPr marL="200025" marR="0" lvl="0" indent="-200025" algn="l" rtl="0">
              <a:lnSpc>
                <a:spcPct val="100000"/>
              </a:lnSpc>
              <a:spcBef>
                <a:spcPts val="0"/>
              </a:spcBef>
              <a:spcAft>
                <a:spcPts val="0"/>
              </a:spcAft>
              <a:buClr>
                <a:srgbClr val="002060"/>
              </a:buClr>
              <a:buSzPct val="100000"/>
              <a:buFont typeface="Arial"/>
              <a:buChar char="•"/>
            </a:pPr>
            <a:r>
              <a:rPr lang="en-US" sz="1800" b="1" i="0" u="none" strike="noStrike" cap="none">
                <a:solidFill>
                  <a:srgbClr val="002060"/>
                </a:solidFill>
                <a:latin typeface="Arial"/>
                <a:ea typeface="Arial"/>
                <a:cs typeface="Arial"/>
                <a:sym typeface="Arial"/>
              </a:rPr>
              <a:t>Federal Acquisition Service (FAS):  </a:t>
            </a:r>
            <a:r>
              <a:rPr lang="en-US" sz="1800" b="1" i="0" u="sng" strike="noStrike" cap="none">
                <a:solidFill>
                  <a:schemeClr val="hlink"/>
                </a:solidFill>
                <a:latin typeface="Arial"/>
                <a:ea typeface="Arial"/>
                <a:cs typeface="Arial"/>
                <a:sym typeface="Arial"/>
                <a:hlinkClick r:id="rId5"/>
              </a:rPr>
              <a:t>https://www.gsa.gov/fas</a:t>
            </a:r>
            <a:endParaRPr sz="1800" b="1" i="0" u="none" strike="noStrike" cap="none">
              <a:solidFill>
                <a:srgbClr val="002060"/>
              </a:solidFill>
              <a:latin typeface="Arial"/>
              <a:ea typeface="Arial"/>
              <a:cs typeface="Arial"/>
              <a:sym typeface="Arial"/>
            </a:endParaRPr>
          </a:p>
          <a:p>
            <a:pPr marL="200025" marR="0" lvl="0" indent="-120015" algn="l" rtl="0">
              <a:lnSpc>
                <a:spcPct val="100000"/>
              </a:lnSpc>
              <a:spcBef>
                <a:spcPts val="0"/>
              </a:spcBef>
              <a:spcAft>
                <a:spcPts val="0"/>
              </a:spcAft>
              <a:buClr>
                <a:schemeClr val="dk1"/>
              </a:buClr>
              <a:buSzPct val="100000"/>
              <a:buFont typeface="Arial"/>
              <a:buNone/>
            </a:pPr>
            <a:endParaRPr sz="1800" b="1" i="0" u="none" strike="noStrike" cap="none">
              <a:solidFill>
                <a:srgbClr val="002060"/>
              </a:solidFill>
              <a:latin typeface="Arial"/>
              <a:ea typeface="Arial"/>
              <a:cs typeface="Arial"/>
              <a:sym typeface="Arial"/>
            </a:endParaRPr>
          </a:p>
          <a:p>
            <a:pPr marL="200025" marR="0" lvl="0" indent="-200025" algn="l" rtl="0">
              <a:lnSpc>
                <a:spcPct val="100000"/>
              </a:lnSpc>
              <a:spcBef>
                <a:spcPts val="0"/>
              </a:spcBef>
              <a:spcAft>
                <a:spcPts val="0"/>
              </a:spcAft>
              <a:buClr>
                <a:srgbClr val="002060"/>
              </a:buClr>
              <a:buSzPct val="100000"/>
              <a:buFont typeface="Arial"/>
              <a:buChar char="•"/>
            </a:pPr>
            <a:r>
              <a:rPr lang="en-US" sz="1800" b="1" i="0" u="none" strike="noStrike" cap="none">
                <a:solidFill>
                  <a:srgbClr val="002060"/>
                </a:solidFill>
                <a:latin typeface="Arial"/>
                <a:ea typeface="Arial"/>
                <a:cs typeface="Arial"/>
                <a:sym typeface="Arial"/>
              </a:rPr>
              <a:t>GSA “For Businesses”: </a:t>
            </a:r>
            <a:r>
              <a:rPr lang="en-US" sz="1800" b="1" i="0" u="sng" strike="noStrike" cap="none">
                <a:solidFill>
                  <a:schemeClr val="hlink"/>
                </a:solidFill>
                <a:latin typeface="Arial"/>
                <a:ea typeface="Arial"/>
                <a:cs typeface="Arial"/>
                <a:sym typeface="Arial"/>
                <a:hlinkClick r:id="rId6"/>
              </a:rPr>
              <a:t>https://www.gsa.gov/forbusiness</a:t>
            </a:r>
            <a:endParaRPr sz="1800" b="1" i="0" u="none" strike="noStrike" cap="none">
              <a:solidFill>
                <a:srgbClr val="002060"/>
              </a:solidFill>
              <a:latin typeface="Arial"/>
              <a:ea typeface="Arial"/>
              <a:cs typeface="Arial"/>
              <a:sym typeface="Arial"/>
            </a:endParaRPr>
          </a:p>
          <a:p>
            <a:pPr marL="200025" marR="0" lvl="0" indent="-120015" algn="l" rtl="0">
              <a:lnSpc>
                <a:spcPct val="100000"/>
              </a:lnSpc>
              <a:spcBef>
                <a:spcPts val="0"/>
              </a:spcBef>
              <a:spcAft>
                <a:spcPts val="0"/>
              </a:spcAft>
              <a:buClr>
                <a:schemeClr val="dk1"/>
              </a:buClr>
              <a:buSzPct val="100000"/>
              <a:buFont typeface="Arial"/>
              <a:buNone/>
            </a:pPr>
            <a:endParaRPr sz="1800" b="1" i="0" u="none" strike="noStrike" cap="none">
              <a:solidFill>
                <a:srgbClr val="002060"/>
              </a:solidFill>
              <a:latin typeface="Arial"/>
              <a:ea typeface="Arial"/>
              <a:cs typeface="Arial"/>
              <a:sym typeface="Arial"/>
            </a:endParaRPr>
          </a:p>
          <a:p>
            <a:pPr marL="200025" marR="0" lvl="0" indent="-200025" algn="l" rtl="0">
              <a:lnSpc>
                <a:spcPct val="100000"/>
              </a:lnSpc>
              <a:spcBef>
                <a:spcPts val="0"/>
              </a:spcBef>
              <a:spcAft>
                <a:spcPts val="0"/>
              </a:spcAft>
              <a:buClr>
                <a:srgbClr val="002060"/>
              </a:buClr>
              <a:buSzPct val="100000"/>
              <a:buFont typeface="Arial"/>
              <a:buChar char="•"/>
            </a:pPr>
            <a:r>
              <a:rPr lang="en-US" sz="1800" b="1" i="0" u="none" strike="noStrike" cap="none">
                <a:solidFill>
                  <a:srgbClr val="002060"/>
                </a:solidFill>
                <a:latin typeface="Arial"/>
                <a:ea typeface="Arial"/>
                <a:cs typeface="Arial"/>
                <a:sym typeface="Arial"/>
              </a:rPr>
              <a:t>Multiple Award Schedule (MAS) Solicitation:  </a:t>
            </a:r>
            <a:r>
              <a:rPr lang="en-US" sz="1800" b="1" i="0" u="sng" strike="noStrike" cap="none">
                <a:solidFill>
                  <a:schemeClr val="hlink"/>
                </a:solidFill>
                <a:latin typeface="Arial"/>
                <a:ea typeface="Arial"/>
                <a:cs typeface="Arial"/>
                <a:sym typeface="Arial"/>
                <a:hlinkClick r:id="rId7"/>
              </a:rPr>
              <a:t>https://sam.gov/opp/d8dfc87dd4cb246f4c5fae066d0b0ef9/view</a:t>
            </a:r>
            <a:r>
              <a:rPr lang="en-US" sz="1800" b="1" i="0" u="none" strike="noStrike" cap="none">
                <a:solidFill>
                  <a:srgbClr val="002060"/>
                </a:solidFill>
                <a:latin typeface="Arial"/>
                <a:ea typeface="Arial"/>
                <a:cs typeface="Arial"/>
                <a:sym typeface="Arial"/>
              </a:rPr>
              <a:t> </a:t>
            </a:r>
            <a:endParaRPr/>
          </a:p>
          <a:p>
            <a:pPr marL="200025" marR="0" lvl="0" indent="-120015" algn="l" rtl="0">
              <a:lnSpc>
                <a:spcPct val="100000"/>
              </a:lnSpc>
              <a:spcBef>
                <a:spcPts val="0"/>
              </a:spcBef>
              <a:spcAft>
                <a:spcPts val="0"/>
              </a:spcAft>
              <a:buClr>
                <a:schemeClr val="dk1"/>
              </a:buClr>
              <a:buSzPct val="100000"/>
              <a:buFont typeface="Arial"/>
              <a:buNone/>
            </a:pPr>
            <a:endParaRPr sz="1800" b="1" i="0" u="none" strike="noStrike" cap="none">
              <a:solidFill>
                <a:srgbClr val="002060"/>
              </a:solidFill>
              <a:latin typeface="Arial"/>
              <a:ea typeface="Arial"/>
              <a:cs typeface="Arial"/>
              <a:sym typeface="Arial"/>
            </a:endParaRPr>
          </a:p>
          <a:p>
            <a:pPr marL="200025" marR="0" lvl="0" indent="-200025" algn="l" rtl="0">
              <a:lnSpc>
                <a:spcPct val="100000"/>
              </a:lnSpc>
              <a:spcBef>
                <a:spcPts val="0"/>
              </a:spcBef>
              <a:spcAft>
                <a:spcPts val="0"/>
              </a:spcAft>
              <a:buClr>
                <a:srgbClr val="002060"/>
              </a:buClr>
              <a:buSzPct val="100000"/>
              <a:buFont typeface="Arial"/>
              <a:buChar char="•"/>
            </a:pPr>
            <a:r>
              <a:rPr lang="en-US" sz="1800" b="1" i="0" u="none" strike="noStrike" cap="none">
                <a:solidFill>
                  <a:srgbClr val="002060"/>
                </a:solidFill>
                <a:latin typeface="Arial"/>
                <a:ea typeface="Arial"/>
                <a:cs typeface="Arial"/>
                <a:sym typeface="Arial"/>
              </a:rPr>
              <a:t>GSA MAS Roadmap:  </a:t>
            </a:r>
            <a:r>
              <a:rPr lang="en-US" sz="1800" b="1" i="0" u="sng" strike="noStrike" cap="none">
                <a:solidFill>
                  <a:schemeClr val="hlink"/>
                </a:solidFill>
                <a:latin typeface="Arial"/>
                <a:ea typeface="Arial"/>
                <a:cs typeface="Arial"/>
                <a:sym typeface="Arial"/>
                <a:hlinkClick r:id="rId8"/>
              </a:rPr>
              <a:t>https://www.gsa.gov/buying-selling/purchasing-programs/gsa-multiple-award-schedule/mas-roadmap</a:t>
            </a:r>
            <a:endParaRPr sz="1800" b="1" i="0" u="none" strike="noStrike" cap="none">
              <a:solidFill>
                <a:srgbClr val="002060"/>
              </a:solidFill>
              <a:latin typeface="Arial"/>
              <a:ea typeface="Arial"/>
              <a:cs typeface="Arial"/>
              <a:sym typeface="Arial"/>
            </a:endParaRPr>
          </a:p>
          <a:p>
            <a:pPr marL="200025" marR="0" lvl="0" indent="-120015" algn="l" rtl="0">
              <a:lnSpc>
                <a:spcPct val="100000"/>
              </a:lnSpc>
              <a:spcBef>
                <a:spcPts val="0"/>
              </a:spcBef>
              <a:spcAft>
                <a:spcPts val="0"/>
              </a:spcAft>
              <a:buClr>
                <a:schemeClr val="dk1"/>
              </a:buClr>
              <a:buSzPct val="100000"/>
              <a:buFont typeface="Arial"/>
              <a:buNone/>
            </a:pPr>
            <a:endParaRPr sz="1800" b="1" i="0" u="none" strike="noStrike" cap="none">
              <a:solidFill>
                <a:srgbClr val="002060"/>
              </a:solidFill>
              <a:latin typeface="Arial"/>
              <a:ea typeface="Arial"/>
              <a:cs typeface="Arial"/>
              <a:sym typeface="Arial"/>
            </a:endParaRPr>
          </a:p>
          <a:p>
            <a:pPr marL="200025" marR="0" lvl="0" indent="-200025" algn="l" rtl="0">
              <a:lnSpc>
                <a:spcPct val="100000"/>
              </a:lnSpc>
              <a:spcBef>
                <a:spcPts val="0"/>
              </a:spcBef>
              <a:spcAft>
                <a:spcPts val="0"/>
              </a:spcAft>
              <a:buClr>
                <a:srgbClr val="002060"/>
              </a:buClr>
              <a:buSzPct val="100000"/>
              <a:buFont typeface="Arial"/>
              <a:buChar char="•"/>
            </a:pPr>
            <a:r>
              <a:rPr lang="en-US" sz="1800" b="1" i="0" u="none" strike="noStrike" cap="none">
                <a:solidFill>
                  <a:srgbClr val="002060"/>
                </a:solidFill>
                <a:latin typeface="Arial"/>
                <a:ea typeface="Arial"/>
                <a:cs typeface="Arial"/>
                <a:sym typeface="Arial"/>
              </a:rPr>
              <a:t>GSA eOffer/eMod:  </a:t>
            </a:r>
            <a:r>
              <a:rPr lang="en-US" sz="1800" b="1" i="0" u="sng" strike="noStrike" cap="none">
                <a:solidFill>
                  <a:schemeClr val="hlink"/>
                </a:solidFill>
                <a:latin typeface="Arial"/>
                <a:ea typeface="Arial"/>
                <a:cs typeface="Arial"/>
                <a:sym typeface="Arial"/>
                <a:hlinkClick r:id="rId9"/>
              </a:rPr>
              <a:t>https://eoffer.gsa.gov/</a:t>
            </a:r>
            <a:endParaRPr sz="1800" b="1" i="0" u="none" strike="noStrike" cap="none">
              <a:solidFill>
                <a:srgbClr val="002060"/>
              </a:solidFill>
              <a:latin typeface="Arial"/>
              <a:ea typeface="Arial"/>
              <a:cs typeface="Arial"/>
              <a:sym typeface="Arial"/>
            </a:endParaRPr>
          </a:p>
          <a:p>
            <a:pPr marL="200025" marR="0" lvl="0" indent="-120015" algn="l" rtl="0">
              <a:lnSpc>
                <a:spcPct val="100000"/>
              </a:lnSpc>
              <a:spcBef>
                <a:spcPts val="0"/>
              </a:spcBef>
              <a:spcAft>
                <a:spcPts val="0"/>
              </a:spcAft>
              <a:buClr>
                <a:schemeClr val="dk1"/>
              </a:buClr>
              <a:buSzPct val="100000"/>
              <a:buFont typeface="Arial"/>
              <a:buNone/>
            </a:pPr>
            <a:endParaRPr sz="1800" b="1" i="0" u="none" strike="noStrike" cap="none">
              <a:solidFill>
                <a:srgbClr val="002060"/>
              </a:solidFill>
              <a:latin typeface="Arial"/>
              <a:ea typeface="Arial"/>
              <a:cs typeface="Arial"/>
              <a:sym typeface="Arial"/>
            </a:endParaRPr>
          </a:p>
          <a:p>
            <a:pPr marL="200025" marR="0" lvl="0" indent="-200025" algn="l" rtl="0">
              <a:lnSpc>
                <a:spcPct val="100000"/>
              </a:lnSpc>
              <a:spcBef>
                <a:spcPts val="0"/>
              </a:spcBef>
              <a:spcAft>
                <a:spcPts val="0"/>
              </a:spcAft>
              <a:buClr>
                <a:srgbClr val="002060"/>
              </a:buClr>
              <a:buSzPct val="100000"/>
              <a:buFont typeface="Arial"/>
              <a:buChar char="•"/>
            </a:pPr>
            <a:r>
              <a:rPr lang="en-US" sz="1800" b="1" i="0" u="none" strike="noStrike" cap="none">
                <a:solidFill>
                  <a:srgbClr val="002060"/>
                </a:solidFill>
                <a:latin typeface="Arial"/>
                <a:ea typeface="Arial"/>
                <a:cs typeface="Arial"/>
                <a:sym typeface="Arial"/>
              </a:rPr>
              <a:t>GSA Interact:  </a:t>
            </a:r>
            <a:r>
              <a:rPr lang="en-US" sz="1800" b="1" i="0" u="sng" strike="noStrike" cap="none">
                <a:solidFill>
                  <a:schemeClr val="hlink"/>
                </a:solidFill>
                <a:latin typeface="Arial"/>
                <a:ea typeface="Arial"/>
                <a:cs typeface="Arial"/>
                <a:sym typeface="Arial"/>
                <a:hlinkClick r:id="rId10"/>
              </a:rPr>
              <a:t>https://interact.gsa.gov/</a:t>
            </a:r>
            <a:endParaRPr sz="1800" b="1" i="0" u="none" strike="noStrike" cap="none">
              <a:solidFill>
                <a:srgbClr val="002060"/>
              </a:solidFill>
              <a:latin typeface="Arial"/>
              <a:ea typeface="Arial"/>
              <a:cs typeface="Arial"/>
              <a:sym typeface="Arial"/>
            </a:endParaRPr>
          </a:p>
          <a:p>
            <a:pPr marL="200025" marR="0" lvl="0" indent="-120015" algn="l" rtl="0">
              <a:lnSpc>
                <a:spcPct val="100000"/>
              </a:lnSpc>
              <a:spcBef>
                <a:spcPts val="0"/>
              </a:spcBef>
              <a:spcAft>
                <a:spcPts val="0"/>
              </a:spcAft>
              <a:buClr>
                <a:schemeClr val="dk1"/>
              </a:buClr>
              <a:buSzPct val="100000"/>
              <a:buFont typeface="Arial"/>
              <a:buNone/>
            </a:pPr>
            <a:endParaRPr sz="1800" b="1" i="0" u="none" strike="noStrike" cap="none">
              <a:solidFill>
                <a:srgbClr val="002060"/>
              </a:solidFill>
              <a:latin typeface="Arial"/>
              <a:ea typeface="Arial"/>
              <a:cs typeface="Arial"/>
              <a:sym typeface="Arial"/>
            </a:endParaRPr>
          </a:p>
          <a:p>
            <a:pPr marL="200025" marR="0" lvl="0" indent="-200025" algn="l" rtl="0">
              <a:lnSpc>
                <a:spcPct val="100000"/>
              </a:lnSpc>
              <a:spcBef>
                <a:spcPts val="0"/>
              </a:spcBef>
              <a:spcAft>
                <a:spcPts val="0"/>
              </a:spcAft>
              <a:buClr>
                <a:srgbClr val="002060"/>
              </a:buClr>
              <a:buSzPct val="100000"/>
              <a:buFont typeface="Arial"/>
              <a:buChar char="•"/>
            </a:pPr>
            <a:r>
              <a:rPr lang="en-US" sz="1800" b="1" i="0" u="none" strike="noStrike" cap="none">
                <a:solidFill>
                  <a:srgbClr val="002060"/>
                </a:solidFill>
                <a:latin typeface="Arial"/>
                <a:ea typeface="Arial"/>
                <a:cs typeface="Arial"/>
                <a:sym typeface="Arial"/>
              </a:rPr>
              <a:t>GSA Forecasting of Contracting Opportunities (FCO):  </a:t>
            </a:r>
            <a:r>
              <a:rPr lang="en-US" sz="1800" b="1" i="0" u="sng" strike="noStrike" cap="none">
                <a:solidFill>
                  <a:schemeClr val="hlink"/>
                </a:solidFill>
                <a:latin typeface="Arial"/>
                <a:ea typeface="Arial"/>
                <a:cs typeface="Arial"/>
                <a:sym typeface="Arial"/>
                <a:hlinkClick r:id="rId11"/>
              </a:rPr>
              <a:t>https://www.fbf.gov </a:t>
            </a:r>
            <a:endParaRPr sz="1800" b="1" i="0" u="none" strike="noStrike" cap="none">
              <a:solidFill>
                <a:srgbClr val="002060"/>
              </a:solidFill>
              <a:latin typeface="Arial"/>
              <a:ea typeface="Arial"/>
              <a:cs typeface="Arial"/>
              <a:sym typeface="Arial"/>
            </a:endParaRPr>
          </a:p>
          <a:p>
            <a:pPr marL="200025" marR="0" lvl="0" indent="-120015" algn="l" rtl="0">
              <a:lnSpc>
                <a:spcPct val="100000"/>
              </a:lnSpc>
              <a:spcBef>
                <a:spcPts val="0"/>
              </a:spcBef>
              <a:spcAft>
                <a:spcPts val="0"/>
              </a:spcAft>
              <a:buClr>
                <a:schemeClr val="dk1"/>
              </a:buClr>
              <a:buSzPct val="100000"/>
              <a:buFont typeface="Arial"/>
              <a:buNone/>
            </a:pPr>
            <a:endParaRPr sz="1800" b="1" i="0" u="none" strike="noStrike" cap="none">
              <a:solidFill>
                <a:srgbClr val="002060"/>
              </a:solidFill>
              <a:latin typeface="Arial"/>
              <a:ea typeface="Arial"/>
              <a:cs typeface="Arial"/>
              <a:sym typeface="Arial"/>
            </a:endParaRPr>
          </a:p>
          <a:p>
            <a:pPr marL="200025" marR="0" lvl="0" indent="-200025" algn="l" rtl="0">
              <a:lnSpc>
                <a:spcPct val="100000"/>
              </a:lnSpc>
              <a:spcBef>
                <a:spcPts val="0"/>
              </a:spcBef>
              <a:spcAft>
                <a:spcPts val="0"/>
              </a:spcAft>
              <a:buClr>
                <a:srgbClr val="002060"/>
              </a:buClr>
              <a:buSzPct val="100000"/>
              <a:buFont typeface="Arial"/>
              <a:buChar char="•"/>
            </a:pPr>
            <a:r>
              <a:rPr lang="en-US" sz="1800" b="1" i="0" u="none" strike="noStrike" cap="none">
                <a:solidFill>
                  <a:srgbClr val="002060"/>
                </a:solidFill>
                <a:latin typeface="Arial"/>
                <a:ea typeface="Arial"/>
                <a:cs typeface="Arial"/>
                <a:sym typeface="Arial"/>
              </a:rPr>
              <a:t>All Federal Agency FOC sites:  </a:t>
            </a:r>
            <a:r>
              <a:rPr lang="en-US" sz="1800" b="1" i="0" u="sng" strike="noStrike" cap="none">
                <a:solidFill>
                  <a:schemeClr val="hlink"/>
                </a:solidFill>
                <a:latin typeface="Arial"/>
                <a:ea typeface="Arial"/>
                <a:cs typeface="Arial"/>
                <a:sym typeface="Arial"/>
                <a:hlinkClick r:id="rId12"/>
              </a:rPr>
              <a:t>https://www.acquisition.gov/procurement-forecasts</a:t>
            </a:r>
            <a:endParaRPr sz="1800" b="1" i="0" u="none" strike="noStrike" cap="none">
              <a:solidFill>
                <a:srgbClr val="002060"/>
              </a:solidFill>
              <a:latin typeface="Arial"/>
              <a:ea typeface="Arial"/>
              <a:cs typeface="Arial"/>
              <a:sym typeface="Arial"/>
            </a:endParaRPr>
          </a:p>
          <a:p>
            <a:pPr marL="200025" marR="0" lvl="0" indent="-120015" algn="l" rtl="0">
              <a:lnSpc>
                <a:spcPct val="100000"/>
              </a:lnSpc>
              <a:spcBef>
                <a:spcPts val="0"/>
              </a:spcBef>
              <a:spcAft>
                <a:spcPts val="0"/>
              </a:spcAft>
              <a:buClr>
                <a:schemeClr val="dk1"/>
              </a:buClr>
              <a:buSzPct val="100000"/>
              <a:buFont typeface="Arial"/>
              <a:buNone/>
            </a:pPr>
            <a:endParaRPr sz="1800" b="1" i="0" u="none" strike="noStrike" cap="none">
              <a:solidFill>
                <a:srgbClr val="002060"/>
              </a:solidFill>
              <a:latin typeface="Arial"/>
              <a:ea typeface="Arial"/>
              <a:cs typeface="Arial"/>
              <a:sym typeface="Arial"/>
            </a:endParaRPr>
          </a:p>
          <a:p>
            <a:pPr marL="200025" marR="0" lvl="0" indent="-200025" algn="l" rtl="0">
              <a:lnSpc>
                <a:spcPct val="100000"/>
              </a:lnSpc>
              <a:spcBef>
                <a:spcPts val="0"/>
              </a:spcBef>
              <a:spcAft>
                <a:spcPts val="0"/>
              </a:spcAft>
              <a:buClr>
                <a:srgbClr val="002060"/>
              </a:buClr>
              <a:buSzPct val="100000"/>
              <a:buFont typeface="Arial"/>
              <a:buChar char="•"/>
            </a:pPr>
            <a:r>
              <a:rPr lang="en-US" sz="1800" b="1" i="0" u="none" strike="noStrike" cap="none">
                <a:solidFill>
                  <a:srgbClr val="002060"/>
                </a:solidFill>
                <a:latin typeface="Arial"/>
                <a:ea typeface="Arial"/>
                <a:cs typeface="Arial"/>
                <a:sym typeface="Arial"/>
              </a:rPr>
              <a:t>GSA Subcontracting Directory:  </a:t>
            </a:r>
            <a:r>
              <a:rPr lang="en-US" sz="1800" b="1" i="0" u="sng" strike="noStrike" cap="none">
                <a:solidFill>
                  <a:schemeClr val="hlink"/>
                </a:solidFill>
                <a:latin typeface="Arial"/>
                <a:ea typeface="Arial"/>
                <a:cs typeface="Arial"/>
                <a:sym typeface="Arial"/>
                <a:hlinkClick r:id="rId13"/>
              </a:rPr>
              <a:t>https://www.gsa.gov/subdirectory</a:t>
            </a:r>
            <a:endParaRPr sz="1800" b="1" i="0" u="none" strike="noStrike" cap="none">
              <a:solidFill>
                <a:srgbClr val="002060"/>
              </a:solidFill>
              <a:latin typeface="Arial"/>
              <a:ea typeface="Arial"/>
              <a:cs typeface="Arial"/>
              <a:sym typeface="Arial"/>
            </a:endParaRPr>
          </a:p>
          <a:p>
            <a:pPr marL="200025" marR="0" lvl="0" indent="-120015" algn="l" rtl="0">
              <a:lnSpc>
                <a:spcPct val="100000"/>
              </a:lnSpc>
              <a:spcBef>
                <a:spcPts val="0"/>
              </a:spcBef>
              <a:spcAft>
                <a:spcPts val="0"/>
              </a:spcAft>
              <a:buClr>
                <a:schemeClr val="dk1"/>
              </a:buClr>
              <a:buSzPct val="100000"/>
              <a:buFont typeface="Arial"/>
              <a:buNone/>
            </a:pPr>
            <a:endParaRPr sz="1800" b="0" i="0" u="none" strike="noStrike" cap="none">
              <a:solidFill>
                <a:srgbClr val="002060"/>
              </a:solidFill>
              <a:latin typeface="Arial"/>
              <a:ea typeface="Arial"/>
              <a:cs typeface="Arial"/>
              <a:sym typeface="Arial"/>
            </a:endParaRPr>
          </a:p>
          <a:p>
            <a:pPr marL="200025" marR="0" lvl="0" indent="-120015" algn="l" rtl="0">
              <a:lnSpc>
                <a:spcPct val="100000"/>
              </a:lnSpc>
              <a:spcBef>
                <a:spcPts val="0"/>
              </a:spcBef>
              <a:spcAft>
                <a:spcPts val="0"/>
              </a:spcAft>
              <a:buClr>
                <a:schemeClr val="dk1"/>
              </a:buClr>
              <a:buSzPct val="100000"/>
              <a:buFont typeface="Arial"/>
              <a:buNone/>
            </a:pPr>
            <a:endParaRPr sz="1800" b="0" i="0" u="none" strike="noStrike" cap="none">
              <a:solidFill>
                <a:srgbClr val="002060"/>
              </a:solidFill>
              <a:latin typeface="Arial"/>
              <a:ea typeface="Arial"/>
              <a:cs typeface="Arial"/>
              <a:sym typeface="Arial"/>
            </a:endParaRPr>
          </a:p>
          <a:p>
            <a:pPr marL="200025" marR="0" lvl="0" indent="-120015" algn="l" rtl="0">
              <a:lnSpc>
                <a:spcPct val="100000"/>
              </a:lnSpc>
              <a:spcBef>
                <a:spcPts val="0"/>
              </a:spcBef>
              <a:spcAft>
                <a:spcPts val="0"/>
              </a:spcAft>
              <a:buClr>
                <a:schemeClr val="dk1"/>
              </a:buClr>
              <a:buSzPct val="100000"/>
              <a:buFont typeface="Arial"/>
              <a:buNone/>
            </a:pPr>
            <a:endParaRPr sz="1800" b="0" i="0" u="none" strike="noStrike" cap="none">
              <a:solidFill>
                <a:srgbClr val="002060"/>
              </a:solidFill>
              <a:latin typeface="Arial"/>
              <a:ea typeface="Arial"/>
              <a:cs typeface="Arial"/>
              <a:sym typeface="Arial"/>
            </a:endParaRPr>
          </a:p>
          <a:p>
            <a:pPr marL="200025" marR="0" lvl="0" indent="-126682" algn="l" rtl="0">
              <a:lnSpc>
                <a:spcPct val="100000"/>
              </a:lnSpc>
              <a:spcBef>
                <a:spcPts val="0"/>
              </a:spcBef>
              <a:spcAft>
                <a:spcPts val="0"/>
              </a:spcAft>
              <a:buClr>
                <a:schemeClr val="dk1"/>
              </a:buClr>
              <a:buSzPct val="100000"/>
              <a:buFont typeface="Arial"/>
              <a:buNone/>
            </a:pPr>
            <a:endParaRPr sz="1650" b="0" i="0" u="none" strike="noStrike" cap="none">
              <a:solidFill>
                <a:srgbClr val="002060"/>
              </a:solidFill>
              <a:latin typeface="Arial"/>
              <a:ea typeface="Arial"/>
              <a:cs typeface="Arial"/>
              <a:sym typeface="Arial"/>
            </a:endParaRPr>
          </a:p>
          <a:p>
            <a:pPr marL="0" marR="0" lvl="0" indent="0" algn="l" rtl="0">
              <a:lnSpc>
                <a:spcPct val="100000"/>
              </a:lnSpc>
              <a:spcBef>
                <a:spcPts val="0"/>
              </a:spcBef>
              <a:spcAft>
                <a:spcPts val="0"/>
              </a:spcAft>
              <a:buNone/>
            </a:pPr>
            <a:endParaRPr sz="1350" b="0" i="0" u="none" strike="noStrike" cap="none">
              <a:solidFill>
                <a:srgbClr val="002060"/>
              </a:solidFill>
              <a:latin typeface="Arial"/>
              <a:ea typeface="Arial"/>
              <a:cs typeface="Arial"/>
              <a:sym typeface="Arial"/>
            </a:endParaRPr>
          </a:p>
        </p:txBody>
      </p:sp>
      <p:sp>
        <p:nvSpPr>
          <p:cNvPr id="592" name="Google Shape;592;p62"/>
          <p:cNvSpPr txBox="1">
            <a:spLocks noGrp="1"/>
          </p:cNvSpPr>
          <p:nvPr>
            <p:ph type="title"/>
          </p:nvPr>
        </p:nvSpPr>
        <p:spPr>
          <a:xfrm>
            <a:off x="428626" y="261828"/>
            <a:ext cx="8150700" cy="287100"/>
          </a:xfrm>
          <a:prstGeom prst="rect">
            <a:avLst/>
          </a:prstGeom>
          <a:noFill/>
          <a:ln>
            <a:noFill/>
          </a:ln>
        </p:spPr>
        <p:txBody>
          <a:bodyPr spcFirstLastPara="1" wrap="square" lIns="0" tIns="10000" rIns="0" bIns="0" anchor="t" anchorCtr="0">
            <a:spAutoFit/>
          </a:bodyPr>
          <a:lstStyle/>
          <a:p>
            <a:pPr marL="0" lvl="0" indent="0" algn="ctr" rtl="0">
              <a:spcBef>
                <a:spcPts val="79"/>
              </a:spcBef>
              <a:spcAft>
                <a:spcPts val="0"/>
              </a:spcAft>
              <a:buClr>
                <a:schemeClr val="dk1"/>
              </a:buClr>
              <a:buSzPts val="1400"/>
              <a:buFont typeface="Arial"/>
              <a:buNone/>
            </a:pPr>
            <a:r>
              <a:rPr lang="en-US" sz="1800" b="1">
                <a:solidFill>
                  <a:srgbClr val="0B5394"/>
                </a:solidFill>
              </a:rPr>
              <a:t>SMALL  BUSINESS RESOURCES  (Cont.)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aphicFrame>
        <p:nvGraphicFramePr>
          <p:cNvPr id="108" name="Google Shape;108;p18"/>
          <p:cNvGraphicFramePr/>
          <p:nvPr/>
        </p:nvGraphicFramePr>
        <p:xfrm>
          <a:off x="314325" y="800100"/>
          <a:ext cx="8658225" cy="4171950"/>
        </p:xfrm>
        <a:graphic>
          <a:graphicData uri="http://schemas.openxmlformats.org/drawingml/2006/table">
            <a:tbl>
              <a:tblPr firstRow="1" bandRow="1">
                <a:noFill/>
                <a:tableStyleId>{859A0B9F-5730-44CD-B9A8-907105EEDF08}</a:tableStyleId>
              </a:tblPr>
              <a:tblGrid>
                <a:gridCol w="4096675">
                  <a:extLst>
                    <a:ext uri="{9D8B030D-6E8A-4147-A177-3AD203B41FA5}">
                      <a16:colId xmlns:a16="http://schemas.microsoft.com/office/drawing/2014/main" val="20000"/>
                    </a:ext>
                  </a:extLst>
                </a:gridCol>
                <a:gridCol w="4561550">
                  <a:extLst>
                    <a:ext uri="{9D8B030D-6E8A-4147-A177-3AD203B41FA5}">
                      <a16:colId xmlns:a16="http://schemas.microsoft.com/office/drawing/2014/main" val="20001"/>
                    </a:ext>
                  </a:extLst>
                </a:gridCol>
              </a:tblGrid>
              <a:tr h="409850">
                <a:tc gridSpan="2">
                  <a:txBody>
                    <a:bodyPr/>
                    <a:lstStyle/>
                    <a:p>
                      <a:pPr marL="0" marR="0" lvl="0" indent="0" algn="ctr" rtl="0">
                        <a:lnSpc>
                          <a:spcPct val="100000"/>
                        </a:lnSpc>
                        <a:spcBef>
                          <a:spcPts val="0"/>
                        </a:spcBef>
                        <a:spcAft>
                          <a:spcPts val="0"/>
                        </a:spcAft>
                        <a:buNone/>
                      </a:pPr>
                      <a:r>
                        <a:rPr lang="en-US" sz="1800" u="none" strike="noStrike" cap="none">
                          <a:solidFill>
                            <a:srgbClr val="0B5394"/>
                          </a:solidFill>
                          <a:latin typeface="Arial"/>
                          <a:ea typeface="Arial"/>
                          <a:cs typeface="Arial"/>
                          <a:sym typeface="Arial"/>
                        </a:rPr>
                        <a:t>Office of Small and Disadvantaged Business Utilization (OSDBU)</a:t>
                      </a:r>
                      <a:endParaRPr>
                        <a:solidFill>
                          <a:srgbClr val="0B5394"/>
                        </a:solidFill>
                      </a:endParaRPr>
                    </a:p>
                  </a:txBody>
                  <a:tcPr marL="68575" marR="68575" marT="34300" marB="34300">
                    <a:solidFill>
                      <a:schemeClr val="lt1"/>
                    </a:solidFill>
                  </a:tcPr>
                </a:tc>
                <a:tc hMerge="1">
                  <a:txBody>
                    <a:bodyPr/>
                    <a:lstStyle/>
                    <a:p>
                      <a:endParaRPr lang="en-US"/>
                    </a:p>
                  </a:txBody>
                  <a:tcPr/>
                </a:tc>
                <a:extLst>
                  <a:ext uri="{0D108BD9-81ED-4DB2-BD59-A6C34878D82A}">
                    <a16:rowId xmlns:a16="http://schemas.microsoft.com/office/drawing/2014/main" val="10000"/>
                  </a:ext>
                </a:extLst>
              </a:tr>
              <a:tr h="3293700">
                <a:tc>
                  <a:txBody>
                    <a:bodyPr/>
                    <a:lstStyle/>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Small Business Goaling</a:t>
                      </a:r>
                      <a:endParaRPr>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Small Disadvantaged Business (SDB)</a:t>
                      </a:r>
                      <a:endParaRPr>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8(a)</a:t>
                      </a:r>
                      <a:endParaRPr>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Women-owned Small Business</a:t>
                      </a:r>
                      <a:endParaRPr>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Historically Underutilized Business Zone (HUBZone)</a:t>
                      </a:r>
                      <a:endParaRPr>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Veteran-owned Small Business </a:t>
                      </a:r>
                      <a:endParaRPr>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Service Disabled Veteran-owned Small Business</a:t>
                      </a:r>
                      <a:endParaRPr>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Small Business</a:t>
                      </a:r>
                      <a:endParaRPr>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Subcontracting Program</a:t>
                      </a:r>
                      <a:endParaRPr>
                        <a:solidFill>
                          <a:srgbClr val="0B5394"/>
                        </a:solidFill>
                      </a:endParaRPr>
                    </a:p>
                    <a:p>
                      <a:pPr marL="285750" marR="0" lvl="0" indent="-285750" algn="l" rtl="0">
                        <a:lnSpc>
                          <a:spcPct val="100000"/>
                        </a:lnSpc>
                        <a:spcBef>
                          <a:spcPts val="0"/>
                        </a:spcBef>
                        <a:spcAft>
                          <a:spcPts val="0"/>
                        </a:spcAft>
                        <a:buClr>
                          <a:srgbClr val="0B5394"/>
                        </a:buClr>
                        <a:buSzPts val="1200"/>
                        <a:buFont typeface="Courier New"/>
                        <a:buChar char="o"/>
                      </a:pPr>
                      <a:r>
                        <a:rPr lang="en-US" sz="1200" u="none" strike="noStrike" cap="none">
                          <a:solidFill>
                            <a:srgbClr val="0B5394"/>
                          </a:solidFill>
                          <a:latin typeface="Arial"/>
                          <a:ea typeface="Arial"/>
                          <a:cs typeface="Arial"/>
                          <a:sym typeface="Arial"/>
                        </a:rPr>
                        <a:t>Forecast of Contracting Opportunities</a:t>
                      </a:r>
                      <a:endParaRPr>
                        <a:solidFill>
                          <a:srgbClr val="0B5394"/>
                        </a:solidFill>
                      </a:endParaRPr>
                    </a:p>
                    <a:p>
                      <a:pPr marL="285750" marR="0" lvl="0" indent="-209550" algn="l" rtl="0">
                        <a:lnSpc>
                          <a:spcPct val="100000"/>
                        </a:lnSpc>
                        <a:spcBef>
                          <a:spcPts val="0"/>
                        </a:spcBef>
                        <a:spcAft>
                          <a:spcPts val="0"/>
                        </a:spcAft>
                        <a:buClr>
                          <a:srgbClr val="000000"/>
                        </a:buClr>
                        <a:buSzPts val="1200"/>
                        <a:buFont typeface="Courier New"/>
                        <a:buNone/>
                      </a:pPr>
                      <a:endParaRPr sz="120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Courier New"/>
                        <a:buNone/>
                      </a:pPr>
                      <a:r>
                        <a:rPr lang="en-US" sz="1100" b="0" i="0" u="none" strike="noStrike" cap="none">
                          <a:solidFill>
                            <a:srgbClr val="0B5394"/>
                          </a:solidFill>
                          <a:latin typeface="Arial"/>
                          <a:ea typeface="Arial"/>
                          <a:cs typeface="Arial"/>
                          <a:sym typeface="Arial"/>
                        </a:rPr>
                        <a:t>UPDATE: SBA’s Veteran Small Business Certification Program is now open: </a:t>
                      </a:r>
                      <a:r>
                        <a:rPr lang="en-US" sz="1100" b="1" i="0" u="sng" strike="noStrike" cap="none">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www.sba.gov/vetcert</a:t>
                      </a:r>
                      <a:r>
                        <a:rPr lang="en-US" sz="1100" b="1" i="0" u="none" strike="noStrike" cap="none">
                          <a:solidFill>
                            <a:srgbClr val="0B5394"/>
                          </a:solidFill>
                          <a:latin typeface="Arial"/>
                          <a:ea typeface="Arial"/>
                          <a:cs typeface="Arial"/>
                          <a:sym typeface="Arial"/>
                        </a:rPr>
                        <a:t> </a:t>
                      </a:r>
                      <a:r>
                        <a:rPr lang="en-US" sz="1100" b="0" i="0" u="none" strike="noStrike" cap="none">
                          <a:solidFill>
                            <a:srgbClr val="0B5394"/>
                          </a:solidFill>
                          <a:latin typeface="Arial"/>
                          <a:ea typeface="Arial"/>
                          <a:cs typeface="Arial"/>
                          <a:sym typeface="Arial"/>
                        </a:rPr>
                        <a:t> </a:t>
                      </a:r>
                      <a:endParaRPr>
                        <a:solidFill>
                          <a:srgbClr val="0B5394"/>
                        </a:solidFill>
                      </a:endParaRPr>
                    </a:p>
                    <a:p>
                      <a:pPr marL="0" marR="0" lvl="0" indent="0" algn="l" rtl="0">
                        <a:lnSpc>
                          <a:spcPct val="100000"/>
                        </a:lnSpc>
                        <a:spcBef>
                          <a:spcPts val="0"/>
                        </a:spcBef>
                        <a:spcAft>
                          <a:spcPts val="0"/>
                        </a:spcAft>
                        <a:buClr>
                          <a:srgbClr val="000000"/>
                        </a:buClr>
                        <a:buSzPts val="1100"/>
                        <a:buFont typeface="Courier New"/>
                        <a:buNone/>
                      </a:pPr>
                      <a:endParaRPr sz="110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Courier New"/>
                        <a:buNone/>
                      </a:pPr>
                      <a:r>
                        <a:rPr lang="en-US" sz="1100" b="0" i="0" u="none" strike="noStrike" cap="none">
                          <a:solidFill>
                            <a:srgbClr val="0B5394"/>
                          </a:solidFill>
                          <a:latin typeface="Arial"/>
                          <a:ea typeface="Arial"/>
                          <a:cs typeface="Arial"/>
                          <a:sym typeface="Arial"/>
                        </a:rPr>
                        <a:t>SBA Fact Sheet on “How to apply for certification”:</a:t>
                      </a:r>
                      <a:endParaRPr>
                        <a:solidFill>
                          <a:srgbClr val="0B5394"/>
                        </a:solidFill>
                      </a:endParaRPr>
                    </a:p>
                    <a:p>
                      <a:pPr marL="0" marR="0" lvl="0" indent="0" algn="l" rtl="0">
                        <a:lnSpc>
                          <a:spcPct val="100000"/>
                        </a:lnSpc>
                        <a:spcBef>
                          <a:spcPts val="0"/>
                        </a:spcBef>
                        <a:spcAft>
                          <a:spcPts val="0"/>
                        </a:spcAft>
                        <a:buClr>
                          <a:srgbClr val="000000"/>
                        </a:buClr>
                        <a:buSzPts val="1100"/>
                        <a:buFont typeface="Courier New"/>
                        <a:buNone/>
                      </a:pPr>
                      <a:r>
                        <a:rPr lang="en-US" sz="1100" b="1" i="0" u="sng" strike="noStrike" cap="none">
                          <a:solidFill>
                            <a:srgbClr val="0B5394"/>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https://www.sba.gov/brand/assets/sba/resource-partners/Preparing-for-certification-VetCertFactSheet-508c.pdf</a:t>
                      </a:r>
                      <a:endParaRPr sz="1100" b="1" u="none" strike="noStrike" cap="none">
                        <a:solidFill>
                          <a:srgbClr val="0B5394"/>
                        </a:solidFill>
                        <a:latin typeface="Arial"/>
                        <a:ea typeface="Arial"/>
                        <a:cs typeface="Arial"/>
                        <a:sym typeface="Arial"/>
                      </a:endParaRPr>
                    </a:p>
                  </a:txBody>
                  <a:tcPr marL="68575" marR="68575" marT="34300" marB="34300">
                    <a:solidFill>
                      <a:schemeClr val="lt1"/>
                    </a:solidFill>
                  </a:tcPr>
                </a:tc>
                <a:tc>
                  <a:txBody>
                    <a:bodyPr/>
                    <a:lstStyle/>
                    <a:p>
                      <a:pPr marL="742950" marR="0" lvl="1" indent="-209550" algn="l" rtl="0">
                        <a:lnSpc>
                          <a:spcPct val="100000"/>
                        </a:lnSpc>
                        <a:spcBef>
                          <a:spcPts val="0"/>
                        </a:spcBef>
                        <a:spcAft>
                          <a:spcPts val="0"/>
                        </a:spcAft>
                        <a:buClr>
                          <a:srgbClr val="000000"/>
                        </a:buClr>
                        <a:buSzPts val="1200"/>
                        <a:buFont typeface="Arial"/>
                        <a:buNone/>
                      </a:pPr>
                      <a:endParaRPr sz="1200" u="none" strike="noStrike" cap="none">
                        <a:solidFill>
                          <a:srgbClr val="00206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200"/>
                        <a:buFont typeface="Arial"/>
                        <a:buNone/>
                      </a:pPr>
                      <a:endParaRPr sz="1200" u="none" strike="noStrike" cap="none">
                        <a:solidFill>
                          <a:srgbClr val="00206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200"/>
                        <a:buFont typeface="Arial"/>
                        <a:buNone/>
                      </a:pPr>
                      <a:endParaRPr sz="120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None/>
                      </a:pPr>
                      <a:endParaRPr sz="1200" u="none" strike="noStrike" cap="none">
                        <a:latin typeface="Arial"/>
                        <a:ea typeface="Arial"/>
                        <a:cs typeface="Arial"/>
                        <a:sym typeface="Arial"/>
                      </a:endParaRPr>
                    </a:p>
                  </a:txBody>
                  <a:tcPr marL="68575" marR="68575" marT="34300" marB="34300">
                    <a:solidFill>
                      <a:schemeClr val="lt1"/>
                    </a:solidFill>
                  </a:tcPr>
                </a:tc>
                <a:extLst>
                  <a:ext uri="{0D108BD9-81ED-4DB2-BD59-A6C34878D82A}">
                    <a16:rowId xmlns:a16="http://schemas.microsoft.com/office/drawing/2014/main" val="10001"/>
                  </a:ext>
                </a:extLst>
              </a:tr>
              <a:tr h="468400">
                <a:tc gridSpan="2">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a:p>
                  </a:txBody>
                  <a:tcPr marL="68575" marR="68575" marT="34300" marB="34300">
                    <a:solidFill>
                      <a:schemeClr val="lt1"/>
                    </a:solidFill>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110" name="Google Shape;110;p18"/>
          <p:cNvSpPr txBox="1">
            <a:spLocks noGrp="1"/>
          </p:cNvSpPr>
          <p:nvPr>
            <p:ph type="title"/>
          </p:nvPr>
        </p:nvSpPr>
        <p:spPr>
          <a:xfrm>
            <a:off x="1428750" y="171451"/>
            <a:ext cx="7315200" cy="394800"/>
          </a:xfrm>
          <a:prstGeom prst="rect">
            <a:avLst/>
          </a:prstGeom>
          <a:noFill/>
          <a:ln>
            <a:noFill/>
          </a:ln>
        </p:spPr>
        <p:txBody>
          <a:bodyPr spcFirstLastPara="1" wrap="square" lIns="0" tIns="10000" rIns="0" bIns="0" anchor="t" anchorCtr="0">
            <a:spAutoFit/>
          </a:bodyPr>
          <a:lstStyle/>
          <a:p>
            <a:pPr marL="0" lvl="0" indent="0" algn="ctr" rtl="0">
              <a:lnSpc>
                <a:spcPct val="100000"/>
              </a:lnSpc>
              <a:spcBef>
                <a:spcPts val="79"/>
              </a:spcBef>
              <a:spcAft>
                <a:spcPts val="0"/>
              </a:spcAft>
              <a:buSzPts val="1400"/>
              <a:buNone/>
            </a:pPr>
            <a:r>
              <a:rPr lang="en-US" sz="2500" b="1">
                <a:solidFill>
                  <a:srgbClr val="0B5394"/>
                </a:solidFill>
              </a:rPr>
              <a:t>OSDBU Overview (Cont.)</a:t>
            </a:r>
            <a:endParaRPr sz="2500" b="1">
              <a:solidFill>
                <a:srgbClr val="0B5394"/>
              </a:solidFill>
            </a:endParaRPr>
          </a:p>
        </p:txBody>
      </p:sp>
      <p:pic>
        <p:nvPicPr>
          <p:cNvPr id="111" name="Google Shape;111;p1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572000" y="1314450"/>
            <a:ext cx="4257675" cy="2743200"/>
          </a:xfrm>
          <a:prstGeom prst="rect">
            <a:avLst/>
          </a:prstGeom>
          <a:noFill/>
          <a:ln>
            <a:noFill/>
          </a:ln>
        </p:spPr>
      </p:pic>
      <p:sp>
        <p:nvSpPr>
          <p:cNvPr id="112" name="Google Shape;112;p18"/>
          <p:cNvSpPr txBox="1"/>
          <p:nvPr/>
        </p:nvSpPr>
        <p:spPr>
          <a:xfrm>
            <a:off x="4411000" y="4199636"/>
            <a:ext cx="4343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1" i="0" u="sng" strike="noStrike" cap="none">
                <a:solidFill>
                  <a:srgbClr val="0B5394"/>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https://www.gsa.gov/about-us/contact-us/small-business-support</a:t>
            </a:r>
            <a:endParaRPr sz="1050" b="1"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63"/>
          <p:cNvSpPr txBox="1">
            <a:spLocks noGrp="1"/>
          </p:cNvSpPr>
          <p:nvPr>
            <p:ph type="sldNum" idx="12"/>
          </p:nvPr>
        </p:nvSpPr>
        <p:spPr>
          <a:xfrm>
            <a:off x="11510518" y="6497344"/>
            <a:ext cx="274320" cy="224790"/>
          </a:xfrm>
          <a:prstGeom prst="rect">
            <a:avLst/>
          </a:prstGeom>
          <a:noFill/>
          <a:ln>
            <a:noFill/>
          </a:ln>
        </p:spPr>
        <p:txBody>
          <a:bodyPr spcFirstLastPara="1" wrap="square" lIns="0" tIns="0" rIns="0" bIns="0" anchor="t" anchorCtr="0">
            <a:spAutoFit/>
          </a:bodyPr>
          <a:lstStyle/>
          <a:p>
            <a:pPr marL="38100" marR="0" lvl="0" indent="0" algn="l" rtl="0">
              <a:lnSpc>
                <a:spcPct val="117857"/>
              </a:lnSpc>
              <a:spcBef>
                <a:spcPts val="0"/>
              </a:spcBef>
              <a:spcAft>
                <a:spcPts val="0"/>
              </a:spcAft>
              <a:buNone/>
            </a:pPr>
            <a:fld id="{00000000-1234-1234-1234-123412341234}" type="slidenum">
              <a:rPr lang="en-US" sz="1400" b="0" i="0" u="none" strike="noStrike" cap="none">
                <a:solidFill>
                  <a:srgbClr val="7E7E7E"/>
                </a:solidFill>
                <a:latin typeface="Arial"/>
                <a:ea typeface="Arial"/>
                <a:cs typeface="Arial"/>
                <a:sym typeface="Arial"/>
              </a:rPr>
              <a:t>50</a:t>
            </a:fld>
            <a:endParaRPr sz="1400" b="0" i="0" u="none" strike="noStrike" cap="none">
              <a:solidFill>
                <a:srgbClr val="7E7E7E"/>
              </a:solidFill>
              <a:latin typeface="Arial"/>
              <a:ea typeface="Arial"/>
              <a:cs typeface="Arial"/>
              <a:sym typeface="Arial"/>
            </a:endParaRPr>
          </a:p>
        </p:txBody>
      </p:sp>
      <p:sp>
        <p:nvSpPr>
          <p:cNvPr id="599" name="Google Shape;599;p63"/>
          <p:cNvSpPr txBox="1"/>
          <p:nvPr/>
        </p:nvSpPr>
        <p:spPr>
          <a:xfrm>
            <a:off x="57150" y="857250"/>
            <a:ext cx="4743300" cy="35904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000" b="1" i="0" u="none" strike="noStrike" cap="none">
                <a:solidFill>
                  <a:srgbClr val="0B5394"/>
                </a:solidFill>
                <a:latin typeface="Arial"/>
                <a:ea typeface="Arial"/>
                <a:cs typeface="Arial"/>
                <a:sym typeface="Arial"/>
              </a:rPr>
              <a:t> </a:t>
            </a:r>
            <a:r>
              <a:rPr lang="en-US" sz="1500" b="0" i="0" u="none" strike="noStrike" cap="none">
                <a:solidFill>
                  <a:srgbClr val="0B5394"/>
                </a:solidFill>
                <a:latin typeface="Arial"/>
                <a:ea typeface="Arial"/>
                <a:cs typeface="Arial"/>
                <a:sym typeface="Arial"/>
              </a:rPr>
              <a:t>Bill Strobel</a:t>
            </a:r>
            <a:endParaRPr>
              <a:solidFill>
                <a:srgbClr val="0B5394"/>
              </a:solidFill>
            </a:endParaRPr>
          </a:p>
          <a:p>
            <a:pPr marL="0" marR="0" lvl="0" indent="0" algn="ctr" rtl="0">
              <a:lnSpc>
                <a:spcPct val="100000"/>
              </a:lnSpc>
              <a:spcBef>
                <a:spcPts val="0"/>
              </a:spcBef>
              <a:spcAft>
                <a:spcPts val="0"/>
              </a:spcAft>
              <a:buNone/>
            </a:pPr>
            <a:r>
              <a:rPr lang="en-US" sz="1500" b="0" i="0" u="none" strike="noStrike" cap="none">
                <a:solidFill>
                  <a:srgbClr val="0B5394"/>
                </a:solidFill>
                <a:latin typeface="Arial"/>
                <a:ea typeface="Arial"/>
                <a:cs typeface="Arial"/>
                <a:sym typeface="Arial"/>
              </a:rPr>
              <a:t>Small Business Technical Advisor (SBTA)</a:t>
            </a:r>
            <a:endParaRPr>
              <a:solidFill>
                <a:srgbClr val="0B5394"/>
              </a:solidFill>
            </a:endParaRPr>
          </a:p>
          <a:p>
            <a:pPr marL="0" marR="0" lvl="0" indent="0" algn="ctr" rtl="0">
              <a:lnSpc>
                <a:spcPct val="100000"/>
              </a:lnSpc>
              <a:spcBef>
                <a:spcPts val="0"/>
              </a:spcBef>
              <a:spcAft>
                <a:spcPts val="0"/>
              </a:spcAft>
              <a:buNone/>
            </a:pPr>
            <a:r>
              <a:rPr lang="en-US" sz="1500" b="0" i="0" u="none" strike="noStrike" cap="none">
                <a:solidFill>
                  <a:srgbClr val="0B5394"/>
                </a:solidFill>
                <a:latin typeface="Arial"/>
                <a:ea typeface="Arial"/>
                <a:cs typeface="Arial"/>
                <a:sym typeface="Arial"/>
              </a:rPr>
              <a:t>Office of Small &amp; Disadvantaged Business Utilization (OSDBU)</a:t>
            </a:r>
            <a:endParaRPr>
              <a:solidFill>
                <a:srgbClr val="0B5394"/>
              </a:solidFill>
            </a:endParaRPr>
          </a:p>
          <a:p>
            <a:pPr marL="0" marR="0" lvl="0" indent="0" algn="ctr" rtl="0">
              <a:lnSpc>
                <a:spcPct val="100000"/>
              </a:lnSpc>
              <a:spcBef>
                <a:spcPts val="0"/>
              </a:spcBef>
              <a:spcAft>
                <a:spcPts val="0"/>
              </a:spcAft>
              <a:buNone/>
            </a:pPr>
            <a:r>
              <a:rPr lang="en-US" sz="1500" b="0" i="0" u="none" strike="noStrike" cap="none">
                <a:solidFill>
                  <a:srgbClr val="0B5394"/>
                </a:solidFill>
                <a:latin typeface="Arial"/>
                <a:ea typeface="Arial"/>
                <a:cs typeface="Arial"/>
                <a:sym typeface="Arial"/>
              </a:rPr>
              <a:t>Region 6 (KS, MO, IA, NE)</a:t>
            </a:r>
            <a:endParaRPr sz="1500" b="0" i="0"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r>
              <a:rPr lang="en-US" sz="1500" b="0" i="0" u="sng" strike="noStrike" cap="none">
                <a:solidFill>
                  <a:srgbClr val="0B5394"/>
                </a:solidFill>
                <a:latin typeface="Arial"/>
                <a:ea typeface="Arial"/>
                <a:cs typeface="Arial"/>
                <a:sym typeface="Arial"/>
                <a:hlinkClick r:id="rId3">
                  <a:extLst>
                    <a:ext uri="{A12FA001-AC4F-418D-AE19-62706E023703}">
                      <ahyp:hlinkClr xmlns:ahyp="http://schemas.microsoft.com/office/drawing/2018/hyperlinkcolor" val="tx"/>
                    </a:ext>
                  </a:extLst>
                </a:hlinkClick>
              </a:rPr>
              <a:t>William.Strobel@gsa.gov</a:t>
            </a:r>
            <a:endParaRPr sz="1500" b="0" i="0"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r>
              <a:rPr lang="en-US" sz="1500" b="0" i="0" u="none" strike="noStrike" cap="none">
                <a:solidFill>
                  <a:srgbClr val="0B5394"/>
                </a:solidFill>
                <a:latin typeface="Arial"/>
                <a:ea typeface="Arial"/>
                <a:cs typeface="Arial"/>
                <a:sym typeface="Arial"/>
              </a:rPr>
              <a:t>816-308-6299</a:t>
            </a:r>
            <a:endParaRPr>
              <a:solidFill>
                <a:srgbClr val="0B5394"/>
              </a:solidFill>
            </a:endParaRPr>
          </a:p>
          <a:p>
            <a:pPr marL="0" marR="0" lvl="0" indent="0" algn="ctr" rtl="0">
              <a:lnSpc>
                <a:spcPct val="100000"/>
              </a:lnSpc>
              <a:spcBef>
                <a:spcPts val="0"/>
              </a:spcBef>
              <a:spcAft>
                <a:spcPts val="0"/>
              </a:spcAft>
              <a:buNone/>
            </a:pPr>
            <a:endParaRPr sz="1500" b="0" i="0"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r>
              <a:rPr lang="en-US" sz="1500" b="1" i="0" u="sng" strike="noStrike" cap="none">
                <a:solidFill>
                  <a:srgbClr val="0B5394"/>
                </a:solidFill>
                <a:latin typeface="Arial"/>
                <a:ea typeface="Arial"/>
                <a:cs typeface="Arial"/>
                <a:sym typeface="Arial"/>
              </a:rPr>
              <a:t>GSA Small Business Website:</a:t>
            </a:r>
            <a:endParaRPr>
              <a:solidFill>
                <a:srgbClr val="0B5394"/>
              </a:solidFill>
            </a:endParaRPr>
          </a:p>
          <a:p>
            <a:pPr marL="0" marR="0" lvl="0" indent="0" algn="ctr" rtl="0">
              <a:lnSpc>
                <a:spcPct val="100000"/>
              </a:lnSpc>
              <a:spcBef>
                <a:spcPts val="0"/>
              </a:spcBef>
              <a:spcAft>
                <a:spcPts val="0"/>
              </a:spcAft>
              <a:buNone/>
            </a:pPr>
            <a:endParaRPr sz="1238" b="0" i="0"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r>
              <a:rPr lang="en-US" sz="1500" b="0" i="0" u="sng" strike="noStrike" cap="none">
                <a:solidFill>
                  <a:srgbClr val="0B5394"/>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https://www.gsa.gov/small-business</a:t>
            </a:r>
            <a:r>
              <a:rPr lang="en-US" sz="1500" b="0" i="0" u="sng" strike="noStrike" cap="none">
                <a:solidFill>
                  <a:srgbClr val="0B5394"/>
                </a:solidFill>
                <a:latin typeface="Arial"/>
                <a:ea typeface="Arial"/>
                <a:cs typeface="Arial"/>
                <a:sym typeface="Arial"/>
                <a:hlinkClick r:id="rId5">
                  <a:extLst>
                    <a:ext uri="{A12FA001-AC4F-418D-AE19-62706E023703}">
                      <ahyp:hlinkClr xmlns:ahyp="http://schemas.microsoft.com/office/drawing/2018/hyperlinkcolor" val="tx"/>
                    </a:ext>
                  </a:extLst>
                </a:hlinkClick>
              </a:rPr>
              <a:t> </a:t>
            </a:r>
            <a:endParaRPr sz="1500" b="0" i="0"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endParaRPr sz="1125" b="0" i="0" u="none" strike="noStrike" cap="none">
              <a:solidFill>
                <a:srgbClr val="0B5394"/>
              </a:solidFill>
              <a:latin typeface="Arial"/>
              <a:ea typeface="Arial"/>
              <a:cs typeface="Arial"/>
              <a:sym typeface="Arial"/>
            </a:endParaRPr>
          </a:p>
          <a:p>
            <a:pPr marL="0" marR="0" lvl="0" indent="0" algn="ctr" rtl="0">
              <a:lnSpc>
                <a:spcPct val="100000"/>
              </a:lnSpc>
              <a:spcBef>
                <a:spcPts val="0"/>
              </a:spcBef>
              <a:spcAft>
                <a:spcPts val="0"/>
              </a:spcAft>
              <a:buNone/>
            </a:pPr>
            <a:endParaRPr sz="1125" b="0"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None/>
            </a:pPr>
            <a:endParaRPr sz="1238" b="1" i="0" u="none" strike="noStrike" cap="none">
              <a:solidFill>
                <a:srgbClr val="002060"/>
              </a:solidFill>
              <a:latin typeface="Arial"/>
              <a:ea typeface="Arial"/>
              <a:cs typeface="Arial"/>
              <a:sym typeface="Arial"/>
            </a:endParaRPr>
          </a:p>
        </p:txBody>
      </p:sp>
      <p:sp>
        <p:nvSpPr>
          <p:cNvPr id="601" name="Google Shape;601;p63"/>
          <p:cNvSpPr txBox="1"/>
          <p:nvPr/>
        </p:nvSpPr>
        <p:spPr>
          <a:xfrm>
            <a:off x="5900438" y="1227863"/>
            <a:ext cx="2500800" cy="415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50" b="1" i="0" u="none" strike="noStrike" cap="none">
                <a:solidFill>
                  <a:srgbClr val="000000"/>
                </a:solidFill>
                <a:latin typeface="Arial"/>
                <a:ea typeface="Arial"/>
                <a:cs typeface="Arial"/>
                <a:sym typeface="Arial"/>
              </a:rPr>
              <a:t>VISIT OUR </a:t>
            </a:r>
            <a:endParaRPr/>
          </a:p>
          <a:p>
            <a:pPr marL="0" marR="0" lvl="0" indent="0" algn="ctr" rtl="0">
              <a:lnSpc>
                <a:spcPct val="100000"/>
              </a:lnSpc>
              <a:spcBef>
                <a:spcPts val="0"/>
              </a:spcBef>
              <a:spcAft>
                <a:spcPts val="0"/>
              </a:spcAft>
              <a:buNone/>
            </a:pPr>
            <a:r>
              <a:rPr lang="en-US" sz="1050" b="1" i="0" u="none" strike="noStrike" cap="none">
                <a:solidFill>
                  <a:srgbClr val="000000"/>
                </a:solidFill>
                <a:latin typeface="Arial"/>
                <a:ea typeface="Arial"/>
                <a:cs typeface="Arial"/>
                <a:sym typeface="Arial"/>
              </a:rPr>
              <a:t>GSA SMALL BUSINESS WEBSITE</a:t>
            </a:r>
            <a:endParaRPr/>
          </a:p>
        </p:txBody>
      </p:sp>
      <p:pic>
        <p:nvPicPr>
          <p:cNvPr id="602" name="Google Shape;602;p63">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900301" y="2088960"/>
            <a:ext cx="2501101" cy="1783235"/>
          </a:xfrm>
          <a:prstGeom prst="rect">
            <a:avLst/>
          </a:prstGeom>
          <a:noFill/>
          <a:ln>
            <a:noFill/>
          </a:ln>
        </p:spPr>
      </p:pic>
      <p:sp>
        <p:nvSpPr>
          <p:cNvPr id="603" name="Google Shape;603;p63"/>
          <p:cNvSpPr txBox="1">
            <a:spLocks noGrp="1"/>
          </p:cNvSpPr>
          <p:nvPr>
            <p:ph type="title" idx="4294967295"/>
          </p:nvPr>
        </p:nvSpPr>
        <p:spPr>
          <a:xfrm>
            <a:off x="1463476" y="220700"/>
            <a:ext cx="5672400" cy="3693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B5394"/>
                </a:solidFill>
                <a:effectLst/>
                <a:uLnTx/>
                <a:uFillTx/>
                <a:latin typeface="Arial"/>
                <a:ea typeface="Arial"/>
                <a:cs typeface="Arial"/>
                <a:sym typeface="Arial"/>
              </a:rPr>
              <a:t>Question and Answer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609" name="Google Shape;609;p6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044952" y="1051560"/>
            <a:ext cx="3038302" cy="2743200"/>
          </a:xfrm>
          <a:prstGeom prst="rect">
            <a:avLst/>
          </a:prstGeom>
          <a:noFill/>
          <a:ln>
            <a:noFill/>
          </a:ln>
        </p:spPr>
      </p:pic>
      <p:sp>
        <p:nvSpPr>
          <p:cNvPr id="2" name="Title 1">
            <a:extLst>
              <a:ext uri="{FF2B5EF4-FFF2-40B4-BE49-F238E27FC236}">
                <a16:creationId xmlns:a16="http://schemas.microsoft.com/office/drawing/2014/main" id="{8549DD24-E6DE-E5BF-10E1-97A66A820381}"/>
              </a:ext>
            </a:extLst>
          </p:cNvPr>
          <p:cNvSpPr>
            <a:spLocks noGrp="1"/>
          </p:cNvSpPr>
          <p:nvPr>
            <p:ph type="title" idx="4294967295"/>
          </p:nvPr>
        </p:nvSpPr>
        <p:spPr>
          <a:xfrm>
            <a:off x="628650" y="274638"/>
            <a:ext cx="7886700" cy="993775"/>
          </a:xfrm>
          <a:prstGeom prst="rect">
            <a:avLst/>
          </a:prstGeom>
        </p:spPr>
        <p:txBody>
          <a:bodyPr/>
          <a:lstStyle/>
          <a:p>
            <a:r>
              <a:rPr lang="en-US" dirty="0">
                <a:solidFill>
                  <a:schemeClr val="bg1">
                    <a:lumMod val="95000"/>
                  </a:schemeClr>
                </a:solidFill>
              </a:rPr>
              <a:t>GSA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19"/>
          <p:cNvSpPr txBox="1">
            <a:spLocks noGrp="1"/>
          </p:cNvSpPr>
          <p:nvPr>
            <p:ph type="title" idx="4294967295"/>
          </p:nvPr>
        </p:nvSpPr>
        <p:spPr>
          <a:xfrm>
            <a:off x="1402452" y="189220"/>
            <a:ext cx="7684500" cy="394800"/>
          </a:xfrm>
          <a:prstGeom prst="rect">
            <a:avLst/>
          </a:prstGeom>
          <a:noFill/>
          <a:ln>
            <a:noFill/>
            <a:prstDash/>
          </a:ln>
          <a:effectLst/>
        </p:spPr>
        <p:txBody>
          <a:bodyPr rot="0" spcFirstLastPara="1" vertOverflow="overflow" horzOverflow="overflow" vert="horz" wrap="square" lIns="0" tIns="1000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a:ln>
                  <a:noFill/>
                </a:ln>
                <a:solidFill>
                  <a:srgbClr val="0B5394"/>
                </a:solidFill>
                <a:effectLst/>
                <a:uLnTx/>
                <a:uFillTx/>
                <a:latin typeface="Arial"/>
                <a:ea typeface="Arial"/>
                <a:cs typeface="Arial"/>
                <a:sym typeface="Arial"/>
              </a:rPr>
              <a:t>OSDBU Overview (Cont.)</a:t>
            </a:r>
            <a:endParaRPr kumimoji="0" lang="en-US" sz="2200" b="1" i="0" u="none" strike="noStrike" kern="0" cap="none" spc="0" normalizeH="0" baseline="0" noProof="0" dirty="0">
              <a:ln>
                <a:noFill/>
              </a:ln>
              <a:solidFill>
                <a:srgbClr val="0B5394"/>
              </a:solidFill>
              <a:effectLst/>
              <a:uLnTx/>
              <a:uFillTx/>
              <a:latin typeface="Arial"/>
              <a:ea typeface="Arial"/>
              <a:cs typeface="Arial"/>
              <a:sym typeface="Arial"/>
            </a:endParaRPr>
          </a:p>
        </p:txBody>
      </p:sp>
      <p:graphicFrame>
        <p:nvGraphicFramePr>
          <p:cNvPr id="120" name="Google Shape;120;p19"/>
          <p:cNvGraphicFramePr/>
          <p:nvPr/>
        </p:nvGraphicFramePr>
        <p:xfrm>
          <a:off x="428625" y="903136"/>
          <a:ext cx="8286750" cy="3694725"/>
        </p:xfrm>
        <a:graphic>
          <a:graphicData uri="http://schemas.openxmlformats.org/drawingml/2006/table">
            <a:tbl>
              <a:tblPr firstRow="1" bandRow="1">
                <a:noFill/>
                <a:tableStyleId>{859A0B9F-5730-44CD-B9A8-907105EEDF08}</a:tableStyleId>
              </a:tblPr>
              <a:tblGrid>
                <a:gridCol w="2478950">
                  <a:extLst>
                    <a:ext uri="{9D8B030D-6E8A-4147-A177-3AD203B41FA5}">
                      <a16:colId xmlns:a16="http://schemas.microsoft.com/office/drawing/2014/main" val="20000"/>
                    </a:ext>
                  </a:extLst>
                </a:gridCol>
                <a:gridCol w="1558200">
                  <a:extLst>
                    <a:ext uri="{9D8B030D-6E8A-4147-A177-3AD203B41FA5}">
                      <a16:colId xmlns:a16="http://schemas.microsoft.com/office/drawing/2014/main" val="20001"/>
                    </a:ext>
                  </a:extLst>
                </a:gridCol>
                <a:gridCol w="2124800">
                  <a:extLst>
                    <a:ext uri="{9D8B030D-6E8A-4147-A177-3AD203B41FA5}">
                      <a16:colId xmlns:a16="http://schemas.microsoft.com/office/drawing/2014/main" val="20002"/>
                    </a:ext>
                  </a:extLst>
                </a:gridCol>
                <a:gridCol w="2124800">
                  <a:extLst>
                    <a:ext uri="{9D8B030D-6E8A-4147-A177-3AD203B41FA5}">
                      <a16:colId xmlns:a16="http://schemas.microsoft.com/office/drawing/2014/main" val="20003"/>
                    </a:ext>
                  </a:extLst>
                </a:gridCol>
              </a:tblGrid>
              <a:tr h="312800">
                <a:tc>
                  <a:txBody>
                    <a:bodyPr/>
                    <a:lstStyle/>
                    <a:p>
                      <a:pPr marL="0" marR="0" lvl="0" indent="0" algn="ctr" rtl="0">
                        <a:lnSpc>
                          <a:spcPct val="100000"/>
                        </a:lnSpc>
                        <a:spcBef>
                          <a:spcPts val="0"/>
                        </a:spcBef>
                        <a:spcAft>
                          <a:spcPts val="0"/>
                        </a:spcAft>
                        <a:buNone/>
                      </a:pPr>
                      <a:r>
                        <a:rPr lang="en-US" sz="800" u="none" strike="noStrike" cap="none"/>
                        <a:t>Name</a:t>
                      </a:r>
                      <a:endParaRPr/>
                    </a:p>
                  </a:txBody>
                  <a:tcPr marL="51425" marR="51425" marT="25725" marB="25725">
                    <a:solidFill>
                      <a:srgbClr val="002060"/>
                    </a:solidFill>
                  </a:tcPr>
                </a:tc>
                <a:tc>
                  <a:txBody>
                    <a:bodyPr/>
                    <a:lstStyle/>
                    <a:p>
                      <a:pPr marL="0" marR="0" lvl="0" indent="0" algn="ctr" rtl="0">
                        <a:lnSpc>
                          <a:spcPct val="100000"/>
                        </a:lnSpc>
                        <a:spcBef>
                          <a:spcPts val="0"/>
                        </a:spcBef>
                        <a:spcAft>
                          <a:spcPts val="0"/>
                        </a:spcAft>
                        <a:buNone/>
                      </a:pPr>
                      <a:r>
                        <a:rPr lang="en-US" sz="800" u="none" strike="noStrike" cap="none"/>
                        <a:t>Phone</a:t>
                      </a:r>
                      <a:endParaRPr/>
                    </a:p>
                  </a:txBody>
                  <a:tcPr marL="51425" marR="51425" marT="25725" marB="25725">
                    <a:solidFill>
                      <a:srgbClr val="002060"/>
                    </a:solidFill>
                  </a:tcPr>
                </a:tc>
                <a:tc>
                  <a:txBody>
                    <a:bodyPr/>
                    <a:lstStyle/>
                    <a:p>
                      <a:pPr marL="0" marR="0" lvl="0" indent="0" algn="ctr" rtl="0">
                        <a:lnSpc>
                          <a:spcPct val="100000"/>
                        </a:lnSpc>
                        <a:spcBef>
                          <a:spcPts val="0"/>
                        </a:spcBef>
                        <a:spcAft>
                          <a:spcPts val="0"/>
                        </a:spcAft>
                        <a:buNone/>
                      </a:pPr>
                      <a:r>
                        <a:rPr lang="en-US" sz="800" u="none" strike="noStrike" cap="none"/>
                        <a:t>Email</a:t>
                      </a:r>
                      <a:endParaRPr/>
                    </a:p>
                  </a:txBody>
                  <a:tcPr marL="51425" marR="51425" marT="25725" marB="25725">
                    <a:solidFill>
                      <a:srgbClr val="002060"/>
                    </a:solidFill>
                  </a:tcPr>
                </a:tc>
                <a:tc>
                  <a:txBody>
                    <a:bodyPr/>
                    <a:lstStyle/>
                    <a:p>
                      <a:pPr marL="0" marR="0" lvl="0" indent="0" algn="ctr" rtl="0">
                        <a:lnSpc>
                          <a:spcPct val="100000"/>
                        </a:lnSpc>
                        <a:spcBef>
                          <a:spcPts val="0"/>
                        </a:spcBef>
                        <a:spcAft>
                          <a:spcPts val="0"/>
                        </a:spcAft>
                        <a:buNone/>
                      </a:pPr>
                      <a:r>
                        <a:rPr lang="en-US" sz="800" u="none" strike="noStrike" cap="none"/>
                        <a:t>Region</a:t>
                      </a:r>
                      <a:endParaRPr/>
                    </a:p>
                  </a:txBody>
                  <a:tcPr marL="51425" marR="51425" marT="25725" marB="25725">
                    <a:solidFill>
                      <a:srgbClr val="002060"/>
                    </a:solidFill>
                  </a:tcPr>
                </a:tc>
                <a:extLst>
                  <a:ext uri="{0D108BD9-81ED-4DB2-BD59-A6C34878D82A}">
                    <a16:rowId xmlns:a16="http://schemas.microsoft.com/office/drawing/2014/main" val="10000"/>
                  </a:ext>
                </a:extLst>
              </a:tr>
              <a:tr h="414450">
                <a:tc>
                  <a:txBody>
                    <a:bodyPr/>
                    <a:lstStyle/>
                    <a:p>
                      <a:pPr marL="0" marR="0" lvl="0" indent="0" algn="l" rtl="0">
                        <a:lnSpc>
                          <a:spcPct val="100000"/>
                        </a:lnSpc>
                        <a:spcBef>
                          <a:spcPts val="0"/>
                        </a:spcBef>
                        <a:spcAft>
                          <a:spcPts val="0"/>
                        </a:spcAft>
                        <a:buNone/>
                      </a:pPr>
                      <a:r>
                        <a:rPr lang="en-US" sz="700" b="1" u="none" strike="noStrike" cap="none">
                          <a:solidFill>
                            <a:srgbClr val="002060"/>
                          </a:solidFill>
                          <a:latin typeface="Arial"/>
                          <a:ea typeface="Arial"/>
                          <a:cs typeface="Arial"/>
                          <a:sym typeface="Arial"/>
                        </a:rPr>
                        <a:t>Anthony Caruso</a:t>
                      </a:r>
                      <a:endParaRPr/>
                    </a:p>
                    <a:p>
                      <a:pPr marL="0" marR="0" lvl="0" indent="0" algn="l" rtl="0">
                        <a:lnSpc>
                          <a:spcPct val="100000"/>
                        </a:lnSpc>
                        <a:spcBef>
                          <a:spcPts val="0"/>
                        </a:spcBef>
                        <a:spcAft>
                          <a:spcPts val="0"/>
                        </a:spcAft>
                        <a:buClr>
                          <a:srgbClr val="002060"/>
                        </a:buClr>
                        <a:buSzPts val="700"/>
                        <a:buFont typeface="Arial"/>
                        <a:buNone/>
                      </a:pPr>
                      <a:r>
                        <a:rPr lang="en-US" sz="700" b="0" u="none" strike="noStrike" cap="none">
                          <a:solidFill>
                            <a:srgbClr val="002060"/>
                          </a:solidFill>
                          <a:latin typeface="Arial"/>
                          <a:ea typeface="Arial"/>
                          <a:cs typeface="Arial"/>
                          <a:sym typeface="Arial"/>
                        </a:rPr>
                        <a:t>Small Business Specialist</a:t>
                      </a:r>
                      <a:endParaRPr/>
                    </a:p>
                  </a:txBody>
                  <a:tcPr marL="51425" marR="51425" marT="25725" marB="25725">
                    <a:solidFill>
                      <a:schemeClr val="lt1"/>
                    </a:solidFill>
                  </a:tcPr>
                </a:tc>
                <a:tc>
                  <a:txBody>
                    <a:bodyPr/>
                    <a:lstStyle/>
                    <a:p>
                      <a:pPr marL="0" marR="0" lvl="0" indent="0" algn="l" rtl="0">
                        <a:lnSpc>
                          <a:spcPct val="100000"/>
                        </a:lnSpc>
                        <a:spcBef>
                          <a:spcPts val="0"/>
                        </a:spcBef>
                        <a:spcAft>
                          <a:spcPts val="0"/>
                        </a:spcAft>
                        <a:buNone/>
                      </a:pPr>
                      <a:r>
                        <a:rPr lang="en-US" sz="700" b="0" i="0" u="none" strike="noStrike" cap="none">
                          <a:solidFill>
                            <a:srgbClr val="002060"/>
                          </a:solidFill>
                          <a:latin typeface="Arial"/>
                          <a:ea typeface="Arial"/>
                          <a:cs typeface="Arial"/>
                          <a:sym typeface="Arial"/>
                        </a:rPr>
                        <a:t>213-200-0946</a:t>
                      </a:r>
                      <a:endParaRPr sz="700" b="0" u="none" strike="noStrike" cap="none">
                        <a:solidFill>
                          <a:srgbClr val="002060"/>
                        </a:solidFill>
                        <a:latin typeface="Arial"/>
                        <a:ea typeface="Arial"/>
                        <a:cs typeface="Arial"/>
                        <a:sym typeface="Arial"/>
                      </a:endParaRPr>
                    </a:p>
                  </a:txBody>
                  <a:tcPr marL="51425" marR="51425" marT="25725" marB="25725">
                    <a:solidFill>
                      <a:schemeClr val="lt1"/>
                    </a:solidFill>
                  </a:tcPr>
                </a:tc>
                <a:tc>
                  <a:txBody>
                    <a:bodyPr/>
                    <a:lstStyle/>
                    <a:p>
                      <a:pPr marL="0" marR="0" lvl="0" indent="0" algn="l" rtl="0">
                        <a:lnSpc>
                          <a:spcPct val="100000"/>
                        </a:lnSpc>
                        <a:spcBef>
                          <a:spcPts val="0"/>
                        </a:spcBef>
                        <a:spcAft>
                          <a:spcPts val="0"/>
                        </a:spcAft>
                        <a:buNone/>
                      </a:pPr>
                      <a:r>
                        <a:rPr lang="en-US" sz="700" b="0" u="none" strike="noStrike" cap="none">
                          <a:solidFill>
                            <a:srgbClr val="002060"/>
                          </a:solidFill>
                          <a:latin typeface="Arial"/>
                          <a:ea typeface="Arial"/>
                          <a:cs typeface="Arial"/>
                          <a:sym typeface="Arial"/>
                        </a:rPr>
                        <a:t>Anthony.caruso@gsa.gov</a:t>
                      </a:r>
                      <a:endParaRPr/>
                    </a:p>
                  </a:txBody>
                  <a:tcPr marL="51425" marR="51425" marT="25725" marB="25725">
                    <a:solidFill>
                      <a:schemeClr val="lt1"/>
                    </a:solidFill>
                  </a:tcPr>
                </a:tc>
                <a:tc>
                  <a:txBody>
                    <a:bodyPr/>
                    <a:lstStyle/>
                    <a:p>
                      <a:pPr marL="0" marR="0" lvl="0" indent="0" algn="l" rtl="0">
                        <a:lnSpc>
                          <a:spcPct val="100000"/>
                        </a:lnSpc>
                        <a:spcBef>
                          <a:spcPts val="0"/>
                        </a:spcBef>
                        <a:spcAft>
                          <a:spcPts val="0"/>
                        </a:spcAft>
                        <a:buNone/>
                      </a:pPr>
                      <a:r>
                        <a:rPr lang="en-US" sz="700" b="0" i="0" u="none" strike="noStrike" cap="none">
                          <a:solidFill>
                            <a:srgbClr val="002060"/>
                          </a:solidFill>
                          <a:latin typeface="Arial"/>
                          <a:ea typeface="Arial"/>
                          <a:cs typeface="Arial"/>
                          <a:sym typeface="Arial"/>
                        </a:rPr>
                        <a:t>CA, NV, AZ, HI</a:t>
                      </a:r>
                      <a:endParaRPr sz="700" b="0" u="none" strike="noStrike" cap="none">
                        <a:solidFill>
                          <a:srgbClr val="002060"/>
                        </a:solidFill>
                        <a:latin typeface="Arial"/>
                        <a:ea typeface="Arial"/>
                        <a:cs typeface="Arial"/>
                        <a:sym typeface="Arial"/>
                      </a:endParaRPr>
                    </a:p>
                  </a:txBody>
                  <a:tcPr marL="51425" marR="51425" marT="25725" marB="25725">
                    <a:solidFill>
                      <a:schemeClr val="lt1"/>
                    </a:solidFill>
                  </a:tcPr>
                </a:tc>
                <a:extLst>
                  <a:ext uri="{0D108BD9-81ED-4DB2-BD59-A6C34878D82A}">
                    <a16:rowId xmlns:a16="http://schemas.microsoft.com/office/drawing/2014/main" val="10001"/>
                  </a:ext>
                </a:extLst>
              </a:tr>
              <a:tr h="414450">
                <a:tc>
                  <a:txBody>
                    <a:bodyPr/>
                    <a:lstStyle/>
                    <a:p>
                      <a:pPr marL="0" marR="0" lvl="0" indent="0" algn="l" rtl="0">
                        <a:lnSpc>
                          <a:spcPct val="100000"/>
                        </a:lnSpc>
                        <a:spcBef>
                          <a:spcPts val="0"/>
                        </a:spcBef>
                        <a:spcAft>
                          <a:spcPts val="0"/>
                        </a:spcAft>
                        <a:buNone/>
                      </a:pPr>
                      <a:r>
                        <a:rPr lang="en-US" sz="700" b="1" u="none" strike="noStrike" cap="none">
                          <a:solidFill>
                            <a:srgbClr val="002060"/>
                          </a:solidFill>
                          <a:latin typeface="Arial"/>
                          <a:ea typeface="Arial"/>
                          <a:cs typeface="Arial"/>
                          <a:sym typeface="Arial"/>
                        </a:rPr>
                        <a:t>Lori Falkenstrom </a:t>
                      </a:r>
                      <a:endParaRPr/>
                    </a:p>
                    <a:p>
                      <a:pPr marL="0" marR="0" lvl="0" indent="0" algn="l" rtl="0">
                        <a:lnSpc>
                          <a:spcPct val="100000"/>
                        </a:lnSpc>
                        <a:spcBef>
                          <a:spcPts val="0"/>
                        </a:spcBef>
                        <a:spcAft>
                          <a:spcPts val="0"/>
                        </a:spcAft>
                        <a:buClr>
                          <a:srgbClr val="002060"/>
                        </a:buClr>
                        <a:buSzPts val="700"/>
                        <a:buFont typeface="Arial"/>
                        <a:buNone/>
                      </a:pPr>
                      <a:r>
                        <a:rPr lang="en-US" sz="700" b="0" u="none" strike="noStrike" cap="none">
                          <a:solidFill>
                            <a:srgbClr val="002060"/>
                          </a:solidFill>
                          <a:latin typeface="Arial"/>
                          <a:ea typeface="Arial"/>
                          <a:cs typeface="Arial"/>
                          <a:sym typeface="Arial"/>
                        </a:rPr>
                        <a:t>Small Business Specialist</a:t>
                      </a:r>
                      <a:endParaRPr/>
                    </a:p>
                  </a:txBody>
                  <a:tcPr marL="51425" marR="51425" marT="25725" marB="25725">
                    <a:solidFill>
                      <a:srgbClr val="F0F5FA"/>
                    </a:solidFill>
                  </a:tcPr>
                </a:tc>
                <a:tc>
                  <a:txBody>
                    <a:bodyPr/>
                    <a:lstStyle/>
                    <a:p>
                      <a:pPr marL="0" marR="0" lvl="0" indent="0" algn="l" rtl="0">
                        <a:lnSpc>
                          <a:spcPct val="100000"/>
                        </a:lnSpc>
                        <a:spcBef>
                          <a:spcPts val="0"/>
                        </a:spcBef>
                        <a:spcAft>
                          <a:spcPts val="0"/>
                        </a:spcAft>
                        <a:buNone/>
                      </a:pPr>
                      <a:r>
                        <a:rPr lang="en-US" sz="700" b="0" i="0" u="none" strike="noStrike" cap="none">
                          <a:solidFill>
                            <a:srgbClr val="002060"/>
                          </a:solidFill>
                          <a:latin typeface="Arial"/>
                          <a:ea typeface="Arial"/>
                          <a:cs typeface="Arial"/>
                          <a:sym typeface="Arial"/>
                        </a:rPr>
                        <a:t>510-637-1413</a:t>
                      </a:r>
                      <a:endParaRPr/>
                    </a:p>
                  </a:txBody>
                  <a:tcPr marL="51425" marR="51425" marT="25725" marB="25725">
                    <a:solidFill>
                      <a:srgbClr val="F0F5FA"/>
                    </a:solidFill>
                  </a:tcPr>
                </a:tc>
                <a:tc>
                  <a:txBody>
                    <a:bodyPr/>
                    <a:lstStyle/>
                    <a:p>
                      <a:pPr marL="0" marR="0" lvl="0" indent="0" algn="l" rtl="0">
                        <a:lnSpc>
                          <a:spcPct val="100000"/>
                        </a:lnSpc>
                        <a:spcBef>
                          <a:spcPts val="0"/>
                        </a:spcBef>
                        <a:spcAft>
                          <a:spcPts val="0"/>
                        </a:spcAft>
                        <a:buNone/>
                      </a:pPr>
                      <a:r>
                        <a:rPr lang="en-US" sz="700" b="0" u="none" strike="noStrike" cap="none">
                          <a:solidFill>
                            <a:srgbClr val="002060"/>
                          </a:solidFill>
                          <a:latin typeface="Arial"/>
                          <a:ea typeface="Arial"/>
                          <a:cs typeface="Arial"/>
                          <a:sym typeface="Arial"/>
                        </a:rPr>
                        <a:t>Lori.Falkenstrom@gsa.gov</a:t>
                      </a:r>
                      <a:endParaRPr/>
                    </a:p>
                  </a:txBody>
                  <a:tcPr marL="51425" marR="51425" marT="25725" marB="25725">
                    <a:solidFill>
                      <a:srgbClr val="F0F5FA"/>
                    </a:solidFill>
                  </a:tcPr>
                </a:tc>
                <a:tc>
                  <a:txBody>
                    <a:bodyPr/>
                    <a:lstStyle/>
                    <a:p>
                      <a:pPr marL="0" marR="0" lvl="0" indent="0" algn="l" rtl="0">
                        <a:lnSpc>
                          <a:spcPct val="100000"/>
                        </a:lnSpc>
                        <a:spcBef>
                          <a:spcPts val="0"/>
                        </a:spcBef>
                        <a:spcAft>
                          <a:spcPts val="0"/>
                        </a:spcAft>
                        <a:buNone/>
                      </a:pPr>
                      <a:r>
                        <a:rPr lang="en-US" sz="700" b="0" i="0" u="none" strike="noStrike" cap="none">
                          <a:solidFill>
                            <a:srgbClr val="002060"/>
                          </a:solidFill>
                          <a:latin typeface="Arial"/>
                          <a:ea typeface="Arial"/>
                          <a:cs typeface="Arial"/>
                          <a:sym typeface="Arial"/>
                        </a:rPr>
                        <a:t>CA, NV, AZ, HI</a:t>
                      </a:r>
                      <a:endParaRPr/>
                    </a:p>
                  </a:txBody>
                  <a:tcPr marL="51425" marR="51425" marT="25725" marB="25725">
                    <a:solidFill>
                      <a:srgbClr val="F0F5FA"/>
                    </a:solidFill>
                  </a:tcPr>
                </a:tc>
                <a:extLst>
                  <a:ext uri="{0D108BD9-81ED-4DB2-BD59-A6C34878D82A}">
                    <a16:rowId xmlns:a16="http://schemas.microsoft.com/office/drawing/2014/main" val="10002"/>
                  </a:ext>
                </a:extLst>
              </a:tr>
              <a:tr h="381725">
                <a:tc>
                  <a:txBody>
                    <a:bodyPr/>
                    <a:lstStyle/>
                    <a:p>
                      <a:pPr marL="0" marR="0" lvl="0" indent="0" algn="l" rtl="0">
                        <a:lnSpc>
                          <a:spcPct val="100000"/>
                        </a:lnSpc>
                        <a:spcBef>
                          <a:spcPts val="0"/>
                        </a:spcBef>
                        <a:spcAft>
                          <a:spcPts val="0"/>
                        </a:spcAft>
                        <a:buNone/>
                      </a:pPr>
                      <a:r>
                        <a:rPr lang="en-US" sz="700" b="1" u="none" strike="noStrike" cap="none">
                          <a:solidFill>
                            <a:srgbClr val="002060"/>
                          </a:solidFill>
                          <a:latin typeface="Arial"/>
                          <a:ea typeface="Arial"/>
                          <a:cs typeface="Arial"/>
                          <a:sym typeface="Arial"/>
                        </a:rPr>
                        <a:t>Jerry Smith</a:t>
                      </a:r>
                      <a:endParaRPr/>
                    </a:p>
                    <a:p>
                      <a:pPr marL="0" marR="0" lvl="0" indent="0" algn="l" rtl="0">
                        <a:lnSpc>
                          <a:spcPct val="100000"/>
                        </a:lnSpc>
                        <a:spcBef>
                          <a:spcPts val="0"/>
                        </a:spcBef>
                        <a:spcAft>
                          <a:spcPts val="0"/>
                        </a:spcAft>
                        <a:buClr>
                          <a:srgbClr val="002060"/>
                        </a:buClr>
                        <a:buSzPts val="700"/>
                        <a:buFont typeface="Arial"/>
                        <a:buNone/>
                      </a:pPr>
                      <a:r>
                        <a:rPr lang="en-US" sz="700" b="0" u="none" strike="noStrike" cap="none">
                          <a:solidFill>
                            <a:srgbClr val="002060"/>
                          </a:solidFill>
                          <a:latin typeface="Arial"/>
                          <a:ea typeface="Arial"/>
                          <a:cs typeface="Arial"/>
                          <a:sym typeface="Arial"/>
                        </a:rPr>
                        <a:t>Small Business Specialist</a:t>
                      </a:r>
                      <a:endParaRPr/>
                    </a:p>
                  </a:txBody>
                  <a:tcPr marL="51425" marR="51425" marT="25725" marB="25725">
                    <a:solidFill>
                      <a:schemeClr val="lt1"/>
                    </a:solidFill>
                  </a:tcPr>
                </a:tc>
                <a:tc>
                  <a:txBody>
                    <a:bodyPr/>
                    <a:lstStyle/>
                    <a:p>
                      <a:pPr marL="0" marR="0" lvl="0" indent="0" algn="l" rtl="0">
                        <a:lnSpc>
                          <a:spcPct val="100000"/>
                        </a:lnSpc>
                        <a:spcBef>
                          <a:spcPts val="0"/>
                        </a:spcBef>
                        <a:spcAft>
                          <a:spcPts val="0"/>
                        </a:spcAft>
                        <a:buNone/>
                      </a:pPr>
                      <a:r>
                        <a:rPr lang="en-US" sz="700" b="0" i="0" u="none" strike="noStrike" cap="none">
                          <a:solidFill>
                            <a:srgbClr val="002060"/>
                          </a:solidFill>
                          <a:latin typeface="Arial"/>
                          <a:ea typeface="Arial"/>
                          <a:cs typeface="Arial"/>
                          <a:sym typeface="Arial"/>
                        </a:rPr>
                        <a:t>617-565-8102</a:t>
                      </a:r>
                      <a:endParaRPr sz="700" u="none" strike="noStrike" cap="none">
                        <a:solidFill>
                          <a:srgbClr val="002060"/>
                        </a:solidFill>
                        <a:latin typeface="Arial"/>
                        <a:ea typeface="Arial"/>
                        <a:cs typeface="Arial"/>
                        <a:sym typeface="Arial"/>
                      </a:endParaRPr>
                    </a:p>
                  </a:txBody>
                  <a:tcPr marL="51425" marR="51425" marT="25725" marB="25725">
                    <a:solidFill>
                      <a:schemeClr val="lt1"/>
                    </a:solidFill>
                  </a:tcPr>
                </a:tc>
                <a:tc>
                  <a:txBody>
                    <a:bodyPr/>
                    <a:lstStyle/>
                    <a:p>
                      <a:pPr marL="0" marR="0" lvl="0" indent="0" algn="l" rtl="0">
                        <a:lnSpc>
                          <a:spcPct val="100000"/>
                        </a:lnSpc>
                        <a:spcBef>
                          <a:spcPts val="0"/>
                        </a:spcBef>
                        <a:spcAft>
                          <a:spcPts val="0"/>
                        </a:spcAft>
                        <a:buNone/>
                      </a:pPr>
                      <a:r>
                        <a:rPr lang="en-US" sz="700" u="none" strike="noStrike" cap="none">
                          <a:solidFill>
                            <a:srgbClr val="002060"/>
                          </a:solidFill>
                          <a:latin typeface="Arial"/>
                          <a:ea typeface="Arial"/>
                          <a:cs typeface="Arial"/>
                          <a:sym typeface="Arial"/>
                        </a:rPr>
                        <a:t>Jerry.d.smith@gsa.gov</a:t>
                      </a:r>
                      <a:endParaRPr/>
                    </a:p>
                  </a:txBody>
                  <a:tcPr marL="51425" marR="51425" marT="25725" marB="25725">
                    <a:solidFill>
                      <a:schemeClr val="lt1"/>
                    </a:solidFill>
                  </a:tcPr>
                </a:tc>
                <a:tc>
                  <a:txBody>
                    <a:bodyPr/>
                    <a:lstStyle/>
                    <a:p>
                      <a:pPr marL="0" marR="0" lvl="0" indent="0" algn="l" rtl="0">
                        <a:lnSpc>
                          <a:spcPct val="100000"/>
                        </a:lnSpc>
                        <a:spcBef>
                          <a:spcPts val="0"/>
                        </a:spcBef>
                        <a:spcAft>
                          <a:spcPts val="0"/>
                        </a:spcAft>
                        <a:buNone/>
                      </a:pPr>
                      <a:r>
                        <a:rPr lang="en-US" sz="700" b="0" i="0" u="none" strike="noStrike" cap="none">
                          <a:solidFill>
                            <a:srgbClr val="002060"/>
                          </a:solidFill>
                          <a:latin typeface="Arial"/>
                          <a:ea typeface="Arial"/>
                          <a:cs typeface="Arial"/>
                          <a:sym typeface="Arial"/>
                        </a:rPr>
                        <a:t>CT, MA, ME, NH, RI, VT</a:t>
                      </a:r>
                      <a:endParaRPr sz="700" u="none" strike="noStrike" cap="none">
                        <a:solidFill>
                          <a:srgbClr val="002060"/>
                        </a:solidFill>
                        <a:latin typeface="Arial"/>
                        <a:ea typeface="Arial"/>
                        <a:cs typeface="Arial"/>
                        <a:sym typeface="Arial"/>
                      </a:endParaRPr>
                    </a:p>
                  </a:txBody>
                  <a:tcPr marL="51425" marR="51425" marT="25725" marB="25725">
                    <a:solidFill>
                      <a:schemeClr val="lt1"/>
                    </a:solidFill>
                  </a:tcPr>
                </a:tc>
                <a:extLst>
                  <a:ext uri="{0D108BD9-81ED-4DB2-BD59-A6C34878D82A}">
                    <a16:rowId xmlns:a16="http://schemas.microsoft.com/office/drawing/2014/main" val="10003"/>
                  </a:ext>
                </a:extLst>
              </a:tr>
              <a:tr h="381725">
                <a:tc>
                  <a:txBody>
                    <a:bodyPr/>
                    <a:lstStyle/>
                    <a:p>
                      <a:pPr marL="0" marR="0" lvl="0" indent="0" algn="l" rtl="0">
                        <a:lnSpc>
                          <a:spcPct val="100000"/>
                        </a:lnSpc>
                        <a:spcBef>
                          <a:spcPts val="0"/>
                        </a:spcBef>
                        <a:spcAft>
                          <a:spcPts val="0"/>
                        </a:spcAft>
                        <a:buNone/>
                      </a:pPr>
                      <a:r>
                        <a:rPr lang="en-US" sz="700" b="1" u="none" strike="noStrike" cap="none">
                          <a:solidFill>
                            <a:srgbClr val="002060"/>
                          </a:solidFill>
                          <a:latin typeface="Arial"/>
                          <a:ea typeface="Arial"/>
                          <a:cs typeface="Arial"/>
                          <a:sym typeface="Arial"/>
                        </a:rPr>
                        <a:t>Kimberly Hutchinson</a:t>
                      </a:r>
                      <a:endParaRPr/>
                    </a:p>
                    <a:p>
                      <a:pPr marL="0" marR="0" lvl="0" indent="0" algn="l" rtl="0">
                        <a:lnSpc>
                          <a:spcPct val="100000"/>
                        </a:lnSpc>
                        <a:spcBef>
                          <a:spcPts val="0"/>
                        </a:spcBef>
                        <a:spcAft>
                          <a:spcPts val="0"/>
                        </a:spcAft>
                        <a:buClr>
                          <a:srgbClr val="002060"/>
                        </a:buClr>
                        <a:buSzPts val="700"/>
                        <a:buFont typeface="Arial"/>
                        <a:buNone/>
                      </a:pPr>
                      <a:r>
                        <a:rPr lang="en-US" sz="700" b="0" u="none" strike="noStrike" cap="none">
                          <a:solidFill>
                            <a:srgbClr val="002060"/>
                          </a:solidFill>
                          <a:latin typeface="Arial"/>
                          <a:ea typeface="Arial"/>
                          <a:cs typeface="Arial"/>
                          <a:sym typeface="Arial"/>
                        </a:rPr>
                        <a:t>Small Business Specialist</a:t>
                      </a:r>
                      <a:endParaRPr/>
                    </a:p>
                  </a:txBody>
                  <a:tcPr marL="51425" marR="51425" marT="25725" marB="25725">
                    <a:solidFill>
                      <a:srgbClr val="F0F5FA"/>
                    </a:solidFill>
                  </a:tcPr>
                </a:tc>
                <a:tc>
                  <a:txBody>
                    <a:bodyPr/>
                    <a:lstStyle/>
                    <a:p>
                      <a:pPr marL="0" marR="0" lvl="0" indent="0" algn="l" rtl="0">
                        <a:lnSpc>
                          <a:spcPct val="100000"/>
                        </a:lnSpc>
                        <a:spcBef>
                          <a:spcPts val="0"/>
                        </a:spcBef>
                        <a:spcAft>
                          <a:spcPts val="0"/>
                        </a:spcAft>
                        <a:buNone/>
                      </a:pPr>
                      <a:r>
                        <a:rPr lang="en-US" sz="700" b="0" i="0" u="none" strike="noStrike" cap="none">
                          <a:solidFill>
                            <a:srgbClr val="002060"/>
                          </a:solidFill>
                          <a:latin typeface="Arial"/>
                          <a:ea typeface="Arial"/>
                          <a:cs typeface="Arial"/>
                          <a:sym typeface="Arial"/>
                        </a:rPr>
                        <a:t>312-353-1889</a:t>
                      </a:r>
                      <a:endParaRPr sz="700" u="none" strike="noStrike" cap="none">
                        <a:solidFill>
                          <a:srgbClr val="002060"/>
                        </a:solidFill>
                        <a:latin typeface="Arial"/>
                        <a:ea typeface="Arial"/>
                        <a:cs typeface="Arial"/>
                        <a:sym typeface="Arial"/>
                      </a:endParaRPr>
                    </a:p>
                  </a:txBody>
                  <a:tcPr marL="51425" marR="51425" marT="25725" marB="25725">
                    <a:solidFill>
                      <a:srgbClr val="F0F5FA"/>
                    </a:solidFill>
                  </a:tcPr>
                </a:tc>
                <a:tc>
                  <a:txBody>
                    <a:bodyPr/>
                    <a:lstStyle/>
                    <a:p>
                      <a:pPr marL="0" marR="0" lvl="0" indent="0" algn="l" rtl="0">
                        <a:lnSpc>
                          <a:spcPct val="100000"/>
                        </a:lnSpc>
                        <a:spcBef>
                          <a:spcPts val="0"/>
                        </a:spcBef>
                        <a:spcAft>
                          <a:spcPts val="0"/>
                        </a:spcAft>
                        <a:buNone/>
                      </a:pPr>
                      <a:r>
                        <a:rPr lang="en-US" sz="700" u="none" strike="noStrike" cap="none">
                          <a:solidFill>
                            <a:srgbClr val="002060"/>
                          </a:solidFill>
                          <a:latin typeface="Arial"/>
                          <a:ea typeface="Arial"/>
                          <a:cs typeface="Arial"/>
                          <a:sym typeface="Arial"/>
                        </a:rPr>
                        <a:t>Kimberly.hutchinson@gsa.gov</a:t>
                      </a:r>
                      <a:endParaRPr/>
                    </a:p>
                  </a:txBody>
                  <a:tcPr marL="51425" marR="51425" marT="25725" marB="25725">
                    <a:solidFill>
                      <a:srgbClr val="F0F5FA"/>
                    </a:solidFill>
                  </a:tcPr>
                </a:tc>
                <a:tc>
                  <a:txBody>
                    <a:bodyPr/>
                    <a:lstStyle/>
                    <a:p>
                      <a:pPr marL="0" marR="0" lvl="0" indent="0" algn="l" rtl="0">
                        <a:lnSpc>
                          <a:spcPct val="100000"/>
                        </a:lnSpc>
                        <a:spcBef>
                          <a:spcPts val="0"/>
                        </a:spcBef>
                        <a:spcAft>
                          <a:spcPts val="0"/>
                        </a:spcAft>
                        <a:buNone/>
                      </a:pPr>
                      <a:r>
                        <a:rPr lang="en-US" sz="700" b="0" i="0" u="none" strike="noStrike" cap="none">
                          <a:solidFill>
                            <a:srgbClr val="002060"/>
                          </a:solidFill>
                          <a:latin typeface="Arial"/>
                          <a:ea typeface="Arial"/>
                          <a:cs typeface="Arial"/>
                          <a:sym typeface="Arial"/>
                        </a:rPr>
                        <a:t>IL, IN, MI, MN, OH, WI</a:t>
                      </a:r>
                      <a:endParaRPr sz="700" u="none" strike="noStrike" cap="none">
                        <a:solidFill>
                          <a:srgbClr val="002060"/>
                        </a:solidFill>
                        <a:latin typeface="Arial"/>
                        <a:ea typeface="Arial"/>
                        <a:cs typeface="Arial"/>
                        <a:sym typeface="Arial"/>
                      </a:endParaRPr>
                    </a:p>
                  </a:txBody>
                  <a:tcPr marL="51425" marR="51425" marT="25725" marB="25725">
                    <a:solidFill>
                      <a:srgbClr val="F0F5FA"/>
                    </a:solidFill>
                  </a:tcPr>
                </a:tc>
                <a:extLst>
                  <a:ext uri="{0D108BD9-81ED-4DB2-BD59-A6C34878D82A}">
                    <a16:rowId xmlns:a16="http://schemas.microsoft.com/office/drawing/2014/main" val="10004"/>
                  </a:ext>
                </a:extLst>
              </a:tr>
              <a:tr h="381725">
                <a:tc>
                  <a:txBody>
                    <a:bodyPr/>
                    <a:lstStyle/>
                    <a:p>
                      <a:pPr marL="0" marR="0" lvl="0" indent="0" algn="l" rtl="0">
                        <a:lnSpc>
                          <a:spcPct val="100000"/>
                        </a:lnSpc>
                        <a:spcBef>
                          <a:spcPts val="0"/>
                        </a:spcBef>
                        <a:spcAft>
                          <a:spcPts val="0"/>
                        </a:spcAft>
                        <a:buNone/>
                      </a:pPr>
                      <a:r>
                        <a:rPr lang="en-US" sz="700" b="1" u="none" strike="noStrike" cap="none">
                          <a:solidFill>
                            <a:srgbClr val="002060"/>
                          </a:solidFill>
                          <a:latin typeface="Arial"/>
                          <a:ea typeface="Arial"/>
                          <a:cs typeface="Arial"/>
                          <a:sym typeface="Arial"/>
                        </a:rPr>
                        <a:t>Paula Mensah</a:t>
                      </a:r>
                      <a:endParaRPr/>
                    </a:p>
                    <a:p>
                      <a:pPr marL="0" marR="0" lvl="0" indent="0" algn="l" rtl="0">
                        <a:lnSpc>
                          <a:spcPct val="100000"/>
                        </a:lnSpc>
                        <a:spcBef>
                          <a:spcPts val="0"/>
                        </a:spcBef>
                        <a:spcAft>
                          <a:spcPts val="0"/>
                        </a:spcAft>
                        <a:buClr>
                          <a:srgbClr val="002060"/>
                        </a:buClr>
                        <a:buSzPts val="700"/>
                        <a:buFont typeface="Arial"/>
                        <a:buNone/>
                      </a:pPr>
                      <a:r>
                        <a:rPr lang="en-US" sz="700" b="0" u="none" strike="noStrike" cap="none">
                          <a:solidFill>
                            <a:srgbClr val="002060"/>
                          </a:solidFill>
                          <a:latin typeface="Arial"/>
                          <a:ea typeface="Arial"/>
                          <a:cs typeface="Arial"/>
                          <a:sym typeface="Arial"/>
                        </a:rPr>
                        <a:t>Small Business Specialist</a:t>
                      </a:r>
                      <a:endParaRPr/>
                    </a:p>
                  </a:txBody>
                  <a:tcPr marL="51425" marR="51425" marT="25725" marB="25725">
                    <a:solidFill>
                      <a:schemeClr val="lt1"/>
                    </a:solidFill>
                  </a:tcPr>
                </a:tc>
                <a:tc>
                  <a:txBody>
                    <a:bodyPr/>
                    <a:lstStyle/>
                    <a:p>
                      <a:pPr marL="0" marR="0" lvl="0" indent="0" algn="l" rtl="0">
                        <a:lnSpc>
                          <a:spcPct val="100000"/>
                        </a:lnSpc>
                        <a:spcBef>
                          <a:spcPts val="0"/>
                        </a:spcBef>
                        <a:spcAft>
                          <a:spcPts val="0"/>
                        </a:spcAft>
                        <a:buNone/>
                      </a:pPr>
                      <a:r>
                        <a:rPr lang="en-US" sz="700" b="0" i="0" u="none" strike="noStrike" cap="none">
                          <a:solidFill>
                            <a:srgbClr val="002060"/>
                          </a:solidFill>
                          <a:latin typeface="Arial"/>
                          <a:ea typeface="Arial"/>
                          <a:cs typeface="Arial"/>
                          <a:sym typeface="Arial"/>
                        </a:rPr>
                        <a:t>404-387-1570</a:t>
                      </a:r>
                      <a:endParaRPr sz="700" u="none" strike="noStrike" cap="none">
                        <a:solidFill>
                          <a:srgbClr val="002060"/>
                        </a:solidFill>
                        <a:latin typeface="Arial"/>
                        <a:ea typeface="Arial"/>
                        <a:cs typeface="Arial"/>
                        <a:sym typeface="Arial"/>
                      </a:endParaRPr>
                    </a:p>
                  </a:txBody>
                  <a:tcPr marL="51425" marR="51425" marT="25725" marB="25725">
                    <a:solidFill>
                      <a:schemeClr val="lt1"/>
                    </a:solidFill>
                  </a:tcPr>
                </a:tc>
                <a:tc>
                  <a:txBody>
                    <a:bodyPr/>
                    <a:lstStyle/>
                    <a:p>
                      <a:pPr marL="0" marR="0" lvl="0" indent="0" algn="l" rtl="0">
                        <a:lnSpc>
                          <a:spcPct val="100000"/>
                        </a:lnSpc>
                        <a:spcBef>
                          <a:spcPts val="0"/>
                        </a:spcBef>
                        <a:spcAft>
                          <a:spcPts val="0"/>
                        </a:spcAft>
                        <a:buNone/>
                      </a:pPr>
                      <a:r>
                        <a:rPr lang="en-US" sz="700" u="none" strike="noStrike" cap="none">
                          <a:solidFill>
                            <a:srgbClr val="002060"/>
                          </a:solidFill>
                          <a:latin typeface="Arial"/>
                          <a:ea typeface="Arial"/>
                          <a:cs typeface="Arial"/>
                          <a:sym typeface="Arial"/>
                        </a:rPr>
                        <a:t>Paulal.mensah@gsa.gov</a:t>
                      </a:r>
                      <a:endParaRPr/>
                    </a:p>
                  </a:txBody>
                  <a:tcPr marL="51425" marR="51425" marT="25725" marB="25725">
                    <a:solidFill>
                      <a:schemeClr val="lt1"/>
                    </a:solidFill>
                  </a:tcPr>
                </a:tc>
                <a:tc>
                  <a:txBody>
                    <a:bodyPr/>
                    <a:lstStyle/>
                    <a:p>
                      <a:pPr marL="0" marR="0" lvl="0" indent="0" algn="l" rtl="0">
                        <a:lnSpc>
                          <a:spcPct val="100000"/>
                        </a:lnSpc>
                        <a:spcBef>
                          <a:spcPts val="0"/>
                        </a:spcBef>
                        <a:spcAft>
                          <a:spcPts val="0"/>
                        </a:spcAft>
                        <a:buNone/>
                      </a:pPr>
                      <a:r>
                        <a:rPr lang="en-US" sz="700" b="0" i="0" u="none" strike="noStrike" cap="none">
                          <a:solidFill>
                            <a:srgbClr val="002060"/>
                          </a:solidFill>
                          <a:latin typeface="Arial"/>
                          <a:ea typeface="Arial"/>
                          <a:cs typeface="Arial"/>
                          <a:sym typeface="Arial"/>
                        </a:rPr>
                        <a:t>AL, FL, GA, KY, MS, NC, SC, TN</a:t>
                      </a:r>
                      <a:endParaRPr/>
                    </a:p>
                  </a:txBody>
                  <a:tcPr marL="51425" marR="51425" marT="25725" marB="25725">
                    <a:solidFill>
                      <a:schemeClr val="lt1"/>
                    </a:solidFill>
                  </a:tcPr>
                </a:tc>
                <a:extLst>
                  <a:ext uri="{0D108BD9-81ED-4DB2-BD59-A6C34878D82A}">
                    <a16:rowId xmlns:a16="http://schemas.microsoft.com/office/drawing/2014/main" val="10005"/>
                  </a:ext>
                </a:extLst>
              </a:tr>
              <a:tr h="381725">
                <a:tc>
                  <a:txBody>
                    <a:bodyPr/>
                    <a:lstStyle/>
                    <a:p>
                      <a:pPr marL="0" marR="0" lvl="0" indent="0" algn="l" rtl="0">
                        <a:lnSpc>
                          <a:spcPct val="100000"/>
                        </a:lnSpc>
                        <a:spcBef>
                          <a:spcPts val="0"/>
                        </a:spcBef>
                        <a:spcAft>
                          <a:spcPts val="0"/>
                        </a:spcAft>
                        <a:buNone/>
                      </a:pPr>
                      <a:r>
                        <a:rPr lang="en-US" sz="700" b="1" u="none" strike="noStrike" cap="none">
                          <a:solidFill>
                            <a:srgbClr val="002060"/>
                          </a:solidFill>
                          <a:latin typeface="Arial"/>
                          <a:ea typeface="Arial"/>
                          <a:cs typeface="Arial"/>
                          <a:sym typeface="Arial"/>
                        </a:rPr>
                        <a:t>Helena Koch</a:t>
                      </a:r>
                      <a:endParaRPr/>
                    </a:p>
                    <a:p>
                      <a:pPr marL="0" marR="0" lvl="0" indent="0" algn="l" rtl="0">
                        <a:lnSpc>
                          <a:spcPct val="100000"/>
                        </a:lnSpc>
                        <a:spcBef>
                          <a:spcPts val="0"/>
                        </a:spcBef>
                        <a:spcAft>
                          <a:spcPts val="0"/>
                        </a:spcAft>
                        <a:buClr>
                          <a:srgbClr val="002060"/>
                        </a:buClr>
                        <a:buSzPts val="700"/>
                        <a:buFont typeface="Arial"/>
                        <a:buNone/>
                      </a:pPr>
                      <a:r>
                        <a:rPr lang="en-US" sz="700" b="0" u="none" strike="noStrike" cap="none">
                          <a:solidFill>
                            <a:srgbClr val="002060"/>
                          </a:solidFill>
                          <a:latin typeface="Arial"/>
                          <a:ea typeface="Arial"/>
                          <a:cs typeface="Arial"/>
                          <a:sym typeface="Arial"/>
                        </a:rPr>
                        <a:t>Small Business Specialist</a:t>
                      </a:r>
                      <a:endParaRPr/>
                    </a:p>
                  </a:txBody>
                  <a:tcPr marL="51425" marR="51425" marT="25725" marB="25725">
                    <a:solidFill>
                      <a:srgbClr val="F0F5FA"/>
                    </a:solidFill>
                  </a:tcPr>
                </a:tc>
                <a:tc>
                  <a:txBody>
                    <a:bodyPr/>
                    <a:lstStyle/>
                    <a:p>
                      <a:pPr marL="0" marR="0" lvl="0" indent="0" algn="l" rtl="0">
                        <a:lnSpc>
                          <a:spcPct val="100000"/>
                        </a:lnSpc>
                        <a:spcBef>
                          <a:spcPts val="0"/>
                        </a:spcBef>
                        <a:spcAft>
                          <a:spcPts val="0"/>
                        </a:spcAft>
                        <a:buNone/>
                      </a:pPr>
                      <a:r>
                        <a:rPr lang="en-US" sz="700" b="0" i="0" u="none" strike="noStrike" cap="none">
                          <a:solidFill>
                            <a:srgbClr val="002060"/>
                          </a:solidFill>
                          <a:latin typeface="Arial"/>
                          <a:ea typeface="Arial"/>
                          <a:cs typeface="Arial"/>
                          <a:sym typeface="Arial"/>
                        </a:rPr>
                        <a:t>215-518-9778</a:t>
                      </a:r>
                      <a:endParaRPr sz="700" u="none" strike="noStrike" cap="none">
                        <a:solidFill>
                          <a:srgbClr val="002060"/>
                        </a:solidFill>
                        <a:latin typeface="Arial"/>
                        <a:ea typeface="Arial"/>
                        <a:cs typeface="Arial"/>
                        <a:sym typeface="Arial"/>
                      </a:endParaRPr>
                    </a:p>
                  </a:txBody>
                  <a:tcPr marL="51425" marR="51425" marT="25725" marB="25725">
                    <a:solidFill>
                      <a:srgbClr val="F0F5FA"/>
                    </a:solidFill>
                  </a:tcPr>
                </a:tc>
                <a:tc>
                  <a:txBody>
                    <a:bodyPr/>
                    <a:lstStyle/>
                    <a:p>
                      <a:pPr marL="0" marR="0" lvl="0" indent="0" algn="l" rtl="0">
                        <a:lnSpc>
                          <a:spcPct val="100000"/>
                        </a:lnSpc>
                        <a:spcBef>
                          <a:spcPts val="0"/>
                        </a:spcBef>
                        <a:spcAft>
                          <a:spcPts val="0"/>
                        </a:spcAft>
                        <a:buNone/>
                      </a:pPr>
                      <a:r>
                        <a:rPr lang="en-US" sz="700" u="none" strike="noStrike" cap="none">
                          <a:solidFill>
                            <a:srgbClr val="002060"/>
                          </a:solidFill>
                          <a:latin typeface="Arial"/>
                          <a:ea typeface="Arial"/>
                          <a:cs typeface="Arial"/>
                          <a:sym typeface="Arial"/>
                        </a:rPr>
                        <a:t>Helena.koch@gsa.gov</a:t>
                      </a:r>
                      <a:endParaRPr/>
                    </a:p>
                  </a:txBody>
                  <a:tcPr marL="51425" marR="51425" marT="25725" marB="25725">
                    <a:solidFill>
                      <a:srgbClr val="F0F5FA"/>
                    </a:solidFill>
                  </a:tcPr>
                </a:tc>
                <a:tc>
                  <a:txBody>
                    <a:bodyPr/>
                    <a:lstStyle/>
                    <a:p>
                      <a:pPr marL="0" marR="0" lvl="0" indent="0" algn="l" rtl="0">
                        <a:lnSpc>
                          <a:spcPct val="100000"/>
                        </a:lnSpc>
                        <a:spcBef>
                          <a:spcPts val="0"/>
                        </a:spcBef>
                        <a:spcAft>
                          <a:spcPts val="0"/>
                        </a:spcAft>
                        <a:buNone/>
                      </a:pPr>
                      <a:r>
                        <a:rPr lang="en-US" sz="700" b="0" i="0" u="none" strike="noStrike" cap="none">
                          <a:solidFill>
                            <a:srgbClr val="002060"/>
                          </a:solidFill>
                          <a:latin typeface="Arial"/>
                          <a:ea typeface="Arial"/>
                          <a:cs typeface="Arial"/>
                          <a:sym typeface="Arial"/>
                        </a:rPr>
                        <a:t>DE, MD, NJ, PA, VA, WV</a:t>
                      </a:r>
                      <a:endParaRPr sz="700" u="none" strike="noStrike" cap="none">
                        <a:solidFill>
                          <a:srgbClr val="002060"/>
                        </a:solidFill>
                        <a:latin typeface="Arial"/>
                        <a:ea typeface="Arial"/>
                        <a:cs typeface="Arial"/>
                        <a:sym typeface="Arial"/>
                      </a:endParaRPr>
                    </a:p>
                  </a:txBody>
                  <a:tcPr marL="51425" marR="51425" marT="25725" marB="25725">
                    <a:solidFill>
                      <a:srgbClr val="F0F5FA"/>
                    </a:solidFill>
                  </a:tcPr>
                </a:tc>
                <a:extLst>
                  <a:ext uri="{0D108BD9-81ED-4DB2-BD59-A6C34878D82A}">
                    <a16:rowId xmlns:a16="http://schemas.microsoft.com/office/drawing/2014/main" val="10006"/>
                  </a:ext>
                </a:extLst>
              </a:tr>
              <a:tr h="381725">
                <a:tc>
                  <a:txBody>
                    <a:bodyPr/>
                    <a:lstStyle/>
                    <a:p>
                      <a:pPr marL="0" marR="0" lvl="0" indent="0" algn="l" rtl="0">
                        <a:lnSpc>
                          <a:spcPct val="100000"/>
                        </a:lnSpc>
                        <a:spcBef>
                          <a:spcPts val="0"/>
                        </a:spcBef>
                        <a:spcAft>
                          <a:spcPts val="0"/>
                        </a:spcAft>
                        <a:buNone/>
                      </a:pPr>
                      <a:r>
                        <a:rPr lang="en-US" sz="700" b="1" u="none" strike="noStrike" cap="none">
                          <a:solidFill>
                            <a:srgbClr val="002060"/>
                          </a:solidFill>
                          <a:latin typeface="Arial"/>
                          <a:ea typeface="Arial"/>
                          <a:cs typeface="Arial"/>
                          <a:sym typeface="Arial"/>
                        </a:rPr>
                        <a:t>Albert Garza</a:t>
                      </a:r>
                      <a:endParaRPr/>
                    </a:p>
                    <a:p>
                      <a:pPr marL="0" marR="0" lvl="0" indent="0" algn="l" rtl="0">
                        <a:lnSpc>
                          <a:spcPct val="100000"/>
                        </a:lnSpc>
                        <a:spcBef>
                          <a:spcPts val="0"/>
                        </a:spcBef>
                        <a:spcAft>
                          <a:spcPts val="0"/>
                        </a:spcAft>
                        <a:buClr>
                          <a:srgbClr val="002060"/>
                        </a:buClr>
                        <a:buSzPts val="700"/>
                        <a:buFont typeface="Arial"/>
                        <a:buNone/>
                      </a:pPr>
                      <a:r>
                        <a:rPr lang="en-US" sz="700" b="0" u="none" strike="noStrike" cap="none">
                          <a:solidFill>
                            <a:srgbClr val="002060"/>
                          </a:solidFill>
                          <a:latin typeface="Arial"/>
                          <a:ea typeface="Arial"/>
                          <a:cs typeface="Arial"/>
                          <a:sym typeface="Arial"/>
                        </a:rPr>
                        <a:t>Small Business Specialist</a:t>
                      </a:r>
                      <a:endParaRPr/>
                    </a:p>
                  </a:txBody>
                  <a:tcPr marL="51425" marR="51425" marT="25725" marB="25725">
                    <a:solidFill>
                      <a:schemeClr val="lt1"/>
                    </a:solidFill>
                  </a:tcPr>
                </a:tc>
                <a:tc>
                  <a:txBody>
                    <a:bodyPr/>
                    <a:lstStyle/>
                    <a:p>
                      <a:pPr marL="0" marR="0" lvl="0" indent="0" algn="l" rtl="0">
                        <a:lnSpc>
                          <a:spcPct val="100000"/>
                        </a:lnSpc>
                        <a:spcBef>
                          <a:spcPts val="0"/>
                        </a:spcBef>
                        <a:spcAft>
                          <a:spcPts val="0"/>
                        </a:spcAft>
                        <a:buNone/>
                      </a:pPr>
                      <a:r>
                        <a:rPr lang="en-US" sz="700" b="0" i="0" u="none" strike="noStrike" cap="none">
                          <a:solidFill>
                            <a:srgbClr val="002060"/>
                          </a:solidFill>
                          <a:latin typeface="Arial"/>
                          <a:ea typeface="Arial"/>
                          <a:cs typeface="Arial"/>
                          <a:sym typeface="Arial"/>
                        </a:rPr>
                        <a:t>817-978-2828</a:t>
                      </a:r>
                      <a:endParaRPr sz="700" u="none" strike="noStrike" cap="none">
                        <a:solidFill>
                          <a:srgbClr val="002060"/>
                        </a:solidFill>
                        <a:latin typeface="Arial"/>
                        <a:ea typeface="Arial"/>
                        <a:cs typeface="Arial"/>
                        <a:sym typeface="Arial"/>
                      </a:endParaRPr>
                    </a:p>
                  </a:txBody>
                  <a:tcPr marL="51425" marR="51425" marT="25725" marB="25725">
                    <a:solidFill>
                      <a:schemeClr val="lt1"/>
                    </a:solidFill>
                  </a:tcPr>
                </a:tc>
                <a:tc>
                  <a:txBody>
                    <a:bodyPr/>
                    <a:lstStyle/>
                    <a:p>
                      <a:pPr marL="0" marR="0" lvl="0" indent="0" algn="l" rtl="0">
                        <a:lnSpc>
                          <a:spcPct val="100000"/>
                        </a:lnSpc>
                        <a:spcBef>
                          <a:spcPts val="0"/>
                        </a:spcBef>
                        <a:spcAft>
                          <a:spcPts val="0"/>
                        </a:spcAft>
                        <a:buNone/>
                      </a:pPr>
                      <a:r>
                        <a:rPr lang="en-US" sz="700" u="none" strike="noStrike" cap="none">
                          <a:solidFill>
                            <a:srgbClr val="002060"/>
                          </a:solidFill>
                          <a:latin typeface="Arial"/>
                          <a:ea typeface="Arial"/>
                          <a:cs typeface="Arial"/>
                          <a:sym typeface="Arial"/>
                        </a:rPr>
                        <a:t>Albert.Garza@gsa.gov</a:t>
                      </a:r>
                      <a:endParaRPr/>
                    </a:p>
                  </a:txBody>
                  <a:tcPr marL="51425" marR="51425" marT="25725" marB="25725">
                    <a:solidFill>
                      <a:schemeClr val="lt1"/>
                    </a:solidFill>
                  </a:tcPr>
                </a:tc>
                <a:tc>
                  <a:txBody>
                    <a:bodyPr/>
                    <a:lstStyle/>
                    <a:p>
                      <a:pPr marL="0" marR="0" lvl="0" indent="0" algn="l" rtl="0">
                        <a:lnSpc>
                          <a:spcPct val="100000"/>
                        </a:lnSpc>
                        <a:spcBef>
                          <a:spcPts val="0"/>
                        </a:spcBef>
                        <a:spcAft>
                          <a:spcPts val="0"/>
                        </a:spcAft>
                        <a:buNone/>
                      </a:pPr>
                      <a:r>
                        <a:rPr lang="en-US" sz="700" b="0" i="0" u="none" strike="noStrike" cap="none">
                          <a:solidFill>
                            <a:srgbClr val="002060"/>
                          </a:solidFill>
                          <a:latin typeface="Arial"/>
                          <a:ea typeface="Arial"/>
                          <a:cs typeface="Arial"/>
                          <a:sym typeface="Arial"/>
                        </a:rPr>
                        <a:t>AR, LA, NM, OK, TX</a:t>
                      </a:r>
                      <a:endParaRPr sz="700" u="none" strike="noStrike" cap="none">
                        <a:solidFill>
                          <a:srgbClr val="002060"/>
                        </a:solidFill>
                        <a:latin typeface="Arial"/>
                        <a:ea typeface="Arial"/>
                        <a:cs typeface="Arial"/>
                        <a:sym typeface="Arial"/>
                      </a:endParaRPr>
                    </a:p>
                  </a:txBody>
                  <a:tcPr marL="51425" marR="51425" marT="25725" marB="25725">
                    <a:solidFill>
                      <a:schemeClr val="lt1"/>
                    </a:solidFill>
                  </a:tcPr>
                </a:tc>
                <a:extLst>
                  <a:ext uri="{0D108BD9-81ED-4DB2-BD59-A6C34878D82A}">
                    <a16:rowId xmlns:a16="http://schemas.microsoft.com/office/drawing/2014/main" val="10007"/>
                  </a:ext>
                </a:extLst>
              </a:tr>
              <a:tr h="381725">
                <a:tc>
                  <a:txBody>
                    <a:bodyPr/>
                    <a:lstStyle/>
                    <a:p>
                      <a:pPr marL="0" marR="0" lvl="0" indent="0" algn="l" rtl="0">
                        <a:lnSpc>
                          <a:spcPct val="100000"/>
                        </a:lnSpc>
                        <a:spcBef>
                          <a:spcPts val="0"/>
                        </a:spcBef>
                        <a:spcAft>
                          <a:spcPts val="0"/>
                        </a:spcAft>
                        <a:buNone/>
                      </a:pPr>
                      <a:r>
                        <a:rPr lang="en-US" sz="700" b="1" u="none" strike="noStrike" cap="none">
                          <a:solidFill>
                            <a:srgbClr val="002060"/>
                          </a:solidFill>
                          <a:latin typeface="Arial"/>
                          <a:ea typeface="Arial"/>
                          <a:cs typeface="Arial"/>
                          <a:sym typeface="Arial"/>
                        </a:rPr>
                        <a:t>Major George, Jr. </a:t>
                      </a:r>
                      <a:endParaRPr/>
                    </a:p>
                    <a:p>
                      <a:pPr marL="0" marR="0" lvl="0" indent="0" algn="l" rtl="0">
                        <a:lnSpc>
                          <a:spcPct val="100000"/>
                        </a:lnSpc>
                        <a:spcBef>
                          <a:spcPts val="0"/>
                        </a:spcBef>
                        <a:spcAft>
                          <a:spcPts val="0"/>
                        </a:spcAft>
                        <a:buClr>
                          <a:srgbClr val="002060"/>
                        </a:buClr>
                        <a:buSzPts val="700"/>
                        <a:buFont typeface="Arial"/>
                        <a:buNone/>
                      </a:pPr>
                      <a:r>
                        <a:rPr lang="en-US" sz="700" b="0" u="none" strike="noStrike" cap="none">
                          <a:solidFill>
                            <a:srgbClr val="002060"/>
                          </a:solidFill>
                          <a:latin typeface="Arial"/>
                          <a:ea typeface="Arial"/>
                          <a:cs typeface="Arial"/>
                          <a:sym typeface="Arial"/>
                        </a:rPr>
                        <a:t>Small Business Specialist</a:t>
                      </a:r>
                      <a:endParaRPr/>
                    </a:p>
                  </a:txBody>
                  <a:tcPr marL="51425" marR="51425" marT="25725" marB="25725">
                    <a:solidFill>
                      <a:srgbClr val="F0F5FA"/>
                    </a:solidFill>
                  </a:tcPr>
                </a:tc>
                <a:tc>
                  <a:txBody>
                    <a:bodyPr/>
                    <a:lstStyle/>
                    <a:p>
                      <a:pPr marL="0" marR="0" lvl="0" indent="0" algn="l" rtl="0">
                        <a:lnSpc>
                          <a:spcPct val="100000"/>
                        </a:lnSpc>
                        <a:spcBef>
                          <a:spcPts val="0"/>
                        </a:spcBef>
                        <a:spcAft>
                          <a:spcPts val="0"/>
                        </a:spcAft>
                        <a:buNone/>
                      </a:pPr>
                      <a:r>
                        <a:rPr lang="en-US" sz="700" b="0" i="0" u="none" strike="noStrike" cap="none">
                          <a:solidFill>
                            <a:srgbClr val="002060"/>
                          </a:solidFill>
                          <a:latin typeface="Arial"/>
                          <a:ea typeface="Arial"/>
                          <a:cs typeface="Arial"/>
                          <a:sym typeface="Arial"/>
                        </a:rPr>
                        <a:t>404-215-6740</a:t>
                      </a:r>
                      <a:endParaRPr sz="700" u="none" strike="noStrike" cap="none">
                        <a:solidFill>
                          <a:srgbClr val="002060"/>
                        </a:solidFill>
                        <a:latin typeface="Arial"/>
                        <a:ea typeface="Arial"/>
                        <a:cs typeface="Arial"/>
                        <a:sym typeface="Arial"/>
                      </a:endParaRPr>
                    </a:p>
                  </a:txBody>
                  <a:tcPr marL="51425" marR="51425" marT="25725" marB="25725">
                    <a:solidFill>
                      <a:srgbClr val="F0F5FA"/>
                    </a:solidFill>
                  </a:tcPr>
                </a:tc>
                <a:tc>
                  <a:txBody>
                    <a:bodyPr/>
                    <a:lstStyle/>
                    <a:p>
                      <a:pPr marL="0" marR="0" lvl="0" indent="0" algn="l" rtl="0">
                        <a:lnSpc>
                          <a:spcPct val="100000"/>
                        </a:lnSpc>
                        <a:spcBef>
                          <a:spcPts val="0"/>
                        </a:spcBef>
                        <a:spcAft>
                          <a:spcPts val="0"/>
                        </a:spcAft>
                        <a:buNone/>
                      </a:pPr>
                      <a:r>
                        <a:rPr lang="en-US" sz="700" u="none" strike="noStrike" cap="none">
                          <a:solidFill>
                            <a:srgbClr val="002060"/>
                          </a:solidFill>
                          <a:latin typeface="Arial"/>
                          <a:ea typeface="Arial"/>
                          <a:cs typeface="Arial"/>
                          <a:sym typeface="Arial"/>
                        </a:rPr>
                        <a:t>Major.george@gsa.gov</a:t>
                      </a:r>
                      <a:endParaRPr/>
                    </a:p>
                  </a:txBody>
                  <a:tcPr marL="51425" marR="51425" marT="25725" marB="25725">
                    <a:solidFill>
                      <a:srgbClr val="F0F5FA"/>
                    </a:solidFill>
                  </a:tcPr>
                </a:tc>
                <a:tc>
                  <a:txBody>
                    <a:bodyPr/>
                    <a:lstStyle/>
                    <a:p>
                      <a:pPr marL="0" marR="0" lvl="0" indent="0" algn="l" rtl="0">
                        <a:lnSpc>
                          <a:spcPct val="100000"/>
                        </a:lnSpc>
                        <a:spcBef>
                          <a:spcPts val="0"/>
                        </a:spcBef>
                        <a:spcAft>
                          <a:spcPts val="0"/>
                        </a:spcAft>
                        <a:buNone/>
                      </a:pPr>
                      <a:r>
                        <a:rPr lang="en-US" sz="700" b="0" i="0" u="none" strike="noStrike" cap="none">
                          <a:solidFill>
                            <a:srgbClr val="002060"/>
                          </a:solidFill>
                          <a:latin typeface="Arial"/>
                          <a:ea typeface="Arial"/>
                          <a:cs typeface="Arial"/>
                          <a:sym typeface="Arial"/>
                        </a:rPr>
                        <a:t>AL, FL, GA, KY, MS, NC, SC, TN</a:t>
                      </a:r>
                      <a:endParaRPr sz="700" u="none" strike="noStrike" cap="none">
                        <a:solidFill>
                          <a:srgbClr val="002060"/>
                        </a:solidFill>
                        <a:latin typeface="Arial"/>
                        <a:ea typeface="Arial"/>
                        <a:cs typeface="Arial"/>
                        <a:sym typeface="Arial"/>
                      </a:endParaRPr>
                    </a:p>
                  </a:txBody>
                  <a:tcPr marL="51425" marR="51425" marT="25725" marB="25725">
                    <a:solidFill>
                      <a:srgbClr val="F0F5FA"/>
                    </a:solidFill>
                  </a:tcPr>
                </a:tc>
                <a:extLst>
                  <a:ext uri="{0D108BD9-81ED-4DB2-BD59-A6C34878D82A}">
                    <a16:rowId xmlns:a16="http://schemas.microsoft.com/office/drawing/2014/main" val="10008"/>
                  </a:ext>
                </a:extLst>
              </a:tr>
              <a:tr h="262675">
                <a:tc>
                  <a:txBody>
                    <a:bodyPr/>
                    <a:lstStyle/>
                    <a:p>
                      <a:pPr marL="0" marR="0" lvl="0" indent="0" algn="l" rtl="0">
                        <a:lnSpc>
                          <a:spcPct val="100000"/>
                        </a:lnSpc>
                        <a:spcBef>
                          <a:spcPts val="0"/>
                        </a:spcBef>
                        <a:spcAft>
                          <a:spcPts val="0"/>
                        </a:spcAft>
                        <a:buClr>
                          <a:srgbClr val="000000"/>
                        </a:buClr>
                        <a:buSzPts val="700"/>
                        <a:buFont typeface="Arial"/>
                        <a:buNone/>
                      </a:pPr>
                      <a:endParaRPr sz="700" b="0" u="none" strike="noStrike" cap="none">
                        <a:solidFill>
                          <a:srgbClr val="002060"/>
                        </a:solidFill>
                        <a:latin typeface="Arial"/>
                        <a:ea typeface="Arial"/>
                        <a:cs typeface="Arial"/>
                        <a:sym typeface="Arial"/>
                      </a:endParaRPr>
                    </a:p>
                  </a:txBody>
                  <a:tcPr marL="51425" marR="51425" marT="25725" marB="25725">
                    <a:solidFill>
                      <a:schemeClr val="lt1"/>
                    </a:solidFill>
                  </a:tcPr>
                </a:tc>
                <a:tc>
                  <a:txBody>
                    <a:bodyPr/>
                    <a:lstStyle/>
                    <a:p>
                      <a:pPr marL="0" marR="0" lvl="0" indent="0" algn="l" rtl="0">
                        <a:lnSpc>
                          <a:spcPct val="100000"/>
                        </a:lnSpc>
                        <a:spcBef>
                          <a:spcPts val="0"/>
                        </a:spcBef>
                        <a:spcAft>
                          <a:spcPts val="0"/>
                        </a:spcAft>
                        <a:buClr>
                          <a:srgbClr val="000000"/>
                        </a:buClr>
                        <a:buSzPts val="700"/>
                        <a:buFont typeface="Arial"/>
                        <a:buNone/>
                      </a:pPr>
                      <a:endParaRPr sz="700" u="none" strike="noStrike" cap="none">
                        <a:solidFill>
                          <a:srgbClr val="002060"/>
                        </a:solidFill>
                        <a:latin typeface="Arial"/>
                        <a:ea typeface="Arial"/>
                        <a:cs typeface="Arial"/>
                        <a:sym typeface="Arial"/>
                      </a:endParaRPr>
                    </a:p>
                  </a:txBody>
                  <a:tcPr marL="51425" marR="51425" marT="25725" marB="25725">
                    <a:solidFill>
                      <a:schemeClr val="lt1"/>
                    </a:solidFill>
                  </a:tcPr>
                </a:tc>
                <a:tc>
                  <a:txBody>
                    <a:bodyPr/>
                    <a:lstStyle/>
                    <a:p>
                      <a:pPr marL="0" marR="0" lvl="0" indent="0" algn="l" rtl="0">
                        <a:lnSpc>
                          <a:spcPct val="100000"/>
                        </a:lnSpc>
                        <a:spcBef>
                          <a:spcPts val="0"/>
                        </a:spcBef>
                        <a:spcAft>
                          <a:spcPts val="0"/>
                        </a:spcAft>
                        <a:buNone/>
                      </a:pPr>
                      <a:endParaRPr sz="700" u="none" strike="noStrike" cap="none">
                        <a:solidFill>
                          <a:srgbClr val="002060"/>
                        </a:solidFill>
                        <a:latin typeface="Arial"/>
                        <a:ea typeface="Arial"/>
                        <a:cs typeface="Arial"/>
                        <a:sym typeface="Arial"/>
                      </a:endParaRPr>
                    </a:p>
                  </a:txBody>
                  <a:tcPr marL="51425" marR="51425" marT="25725" marB="25725">
                    <a:solidFill>
                      <a:schemeClr val="lt1"/>
                    </a:solidFill>
                  </a:tcPr>
                </a:tc>
                <a:tc>
                  <a:txBody>
                    <a:bodyPr/>
                    <a:lstStyle/>
                    <a:p>
                      <a:pPr marL="0" marR="0" lvl="0" indent="0" algn="l" rtl="0">
                        <a:lnSpc>
                          <a:spcPct val="100000"/>
                        </a:lnSpc>
                        <a:spcBef>
                          <a:spcPts val="0"/>
                        </a:spcBef>
                        <a:spcAft>
                          <a:spcPts val="0"/>
                        </a:spcAft>
                        <a:buClr>
                          <a:srgbClr val="000000"/>
                        </a:buClr>
                        <a:buSzPts val="700"/>
                        <a:buFont typeface="Arial"/>
                        <a:buNone/>
                      </a:pPr>
                      <a:endParaRPr sz="700" u="none" strike="noStrike" cap="none">
                        <a:solidFill>
                          <a:srgbClr val="002060"/>
                        </a:solidFill>
                        <a:latin typeface="Arial"/>
                        <a:ea typeface="Arial"/>
                        <a:cs typeface="Arial"/>
                        <a:sym typeface="Arial"/>
                      </a:endParaRPr>
                    </a:p>
                  </a:txBody>
                  <a:tcPr marL="51425" marR="51425" marT="25725" marB="25725">
                    <a:solidFill>
                      <a:schemeClr val="lt1"/>
                    </a:solidFill>
                  </a:tcPr>
                </a:tc>
                <a:extLst>
                  <a:ext uri="{0D108BD9-81ED-4DB2-BD59-A6C34878D82A}">
                    <a16:rowId xmlns:a16="http://schemas.microsoft.com/office/drawing/2014/main" val="10009"/>
                  </a:ext>
                </a:extLst>
              </a:tr>
            </a:tbl>
          </a:graphicData>
        </a:graphic>
      </p:graphicFrame>
      <p:sp>
        <p:nvSpPr>
          <p:cNvPr id="121" name="Google Shape;121;p19"/>
          <p:cNvSpPr txBox="1"/>
          <p:nvPr/>
        </p:nvSpPr>
        <p:spPr>
          <a:xfrm>
            <a:off x="2080725" y="487638"/>
            <a:ext cx="5143500" cy="4154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100" b="1" i="0" u="none" strike="noStrike" cap="none">
                <a:solidFill>
                  <a:srgbClr val="0B5394"/>
                </a:solidFill>
                <a:latin typeface="Calibri"/>
                <a:ea typeface="Calibri"/>
                <a:cs typeface="Calibri"/>
                <a:sym typeface="Calibri"/>
              </a:rPr>
              <a:t>GSA Small Business Support</a:t>
            </a:r>
            <a:endParaRPr>
              <a:solidFill>
                <a:srgbClr val="0B5394"/>
              </a:solidFill>
            </a:endParaRPr>
          </a:p>
        </p:txBody>
      </p:sp>
      <p:sp>
        <p:nvSpPr>
          <p:cNvPr id="122" name="Google Shape;122;p19"/>
          <p:cNvSpPr txBox="1"/>
          <p:nvPr/>
        </p:nvSpPr>
        <p:spPr>
          <a:xfrm>
            <a:off x="1682424" y="4678408"/>
            <a:ext cx="5940101" cy="3000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350" b="1" i="0" u="sng" strike="noStrike" cap="none">
                <a:solidFill>
                  <a:schemeClr val="hlink"/>
                </a:solidFill>
                <a:latin typeface="Arial"/>
                <a:ea typeface="Arial"/>
                <a:cs typeface="Arial"/>
                <a:sym typeface="Arial"/>
                <a:hlinkClick r:id="rId3"/>
              </a:rPr>
              <a:t>https://www.gsa.gov/about-us/contact-us/small-business-support</a:t>
            </a:r>
            <a:endParaRPr sz="1350" b="1" i="0" u="none" strike="noStrike" cap="none">
              <a:solidFill>
                <a:srgbClr val="00206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9" name="Google Shape;129;p20"/>
          <p:cNvSpPr txBox="1">
            <a:spLocks noGrp="1"/>
          </p:cNvSpPr>
          <p:nvPr>
            <p:ph type="title"/>
          </p:nvPr>
        </p:nvSpPr>
        <p:spPr>
          <a:xfrm>
            <a:off x="1719451" y="214375"/>
            <a:ext cx="6457800" cy="394800"/>
          </a:xfrm>
          <a:prstGeom prst="rect">
            <a:avLst/>
          </a:prstGeom>
          <a:noFill/>
          <a:ln>
            <a:noFill/>
          </a:ln>
        </p:spPr>
        <p:txBody>
          <a:bodyPr spcFirstLastPara="1" wrap="square" lIns="0" tIns="10000" rIns="0" bIns="0" anchor="t" anchorCtr="0">
            <a:spAutoFit/>
          </a:bodyPr>
          <a:lstStyle/>
          <a:p>
            <a:pPr marL="0" marR="0" lvl="0" indent="0" algn="ctr" rtl="0">
              <a:lnSpc>
                <a:spcPct val="100000"/>
              </a:lnSpc>
              <a:spcBef>
                <a:spcPts val="0"/>
              </a:spcBef>
              <a:spcAft>
                <a:spcPts val="0"/>
              </a:spcAft>
              <a:buClr>
                <a:srgbClr val="248C3D"/>
              </a:buClr>
              <a:buSzPts val="1400"/>
              <a:buNone/>
            </a:pPr>
            <a:r>
              <a:rPr lang="en-US" sz="2500" b="1">
                <a:solidFill>
                  <a:srgbClr val="0B5394"/>
                </a:solidFill>
              </a:rPr>
              <a:t>OSDBU Overview con’t</a:t>
            </a:r>
            <a:r>
              <a:rPr lang="en-US" sz="2500" b="1">
                <a:solidFill>
                  <a:srgbClr val="FFFFFF"/>
                </a:solidFill>
              </a:rPr>
              <a:t>.)</a:t>
            </a:r>
            <a:endParaRPr sz="2200">
              <a:latin typeface="Arial"/>
              <a:ea typeface="Arial"/>
              <a:cs typeface="Arial"/>
              <a:sym typeface="Arial"/>
            </a:endParaRPr>
          </a:p>
        </p:txBody>
      </p:sp>
      <p:sp>
        <p:nvSpPr>
          <p:cNvPr id="130" name="Google Shape;130;p20"/>
          <p:cNvSpPr txBox="1"/>
          <p:nvPr/>
        </p:nvSpPr>
        <p:spPr>
          <a:xfrm>
            <a:off x="2472357" y="1264681"/>
            <a:ext cx="3985592"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0" i="0" u="none" strike="noStrike" cap="none">
                <a:solidFill>
                  <a:srgbClr val="000000"/>
                </a:solidFill>
                <a:latin typeface="Arial"/>
                <a:ea typeface="Arial"/>
                <a:cs typeface="Arial"/>
                <a:sym typeface="Arial"/>
              </a:rPr>
              <a:t>GSA Total Eligible Spend (FY22): $5,955,134,116</a:t>
            </a:r>
            <a:endParaRPr sz="1050" b="0" i="0" u="none" strike="noStrike" cap="none">
              <a:solidFill>
                <a:srgbClr val="000000"/>
              </a:solidFill>
              <a:latin typeface="Arial"/>
              <a:ea typeface="Arial"/>
              <a:cs typeface="Arial"/>
              <a:sym typeface="Arial"/>
            </a:endParaRPr>
          </a:p>
        </p:txBody>
      </p:sp>
      <p:graphicFrame>
        <p:nvGraphicFramePr>
          <p:cNvPr id="131" name="Google Shape;131;p20"/>
          <p:cNvGraphicFramePr/>
          <p:nvPr>
            <p:extLst>
              <p:ext uri="{D42A27DB-BD31-4B8C-83A1-F6EECF244321}">
                <p14:modId xmlns:p14="http://schemas.microsoft.com/office/powerpoint/2010/main" val="157187334"/>
              </p:ext>
            </p:extLst>
          </p:nvPr>
        </p:nvGraphicFramePr>
        <p:xfrm>
          <a:off x="1186273" y="1264681"/>
          <a:ext cx="6301425" cy="3210897"/>
        </p:xfrm>
        <a:graphic>
          <a:graphicData uri="http://schemas.openxmlformats.org/drawingml/2006/table">
            <a:tbl>
              <a:tblPr firstRow="1">
                <a:noFill/>
                <a:tableStyleId>{63C55DD7-60AD-410E-B2BB-8945AD5B70B9}</a:tableStyleId>
              </a:tblPr>
              <a:tblGrid>
                <a:gridCol w="2362575">
                  <a:extLst>
                    <a:ext uri="{9D8B030D-6E8A-4147-A177-3AD203B41FA5}">
                      <a16:colId xmlns:a16="http://schemas.microsoft.com/office/drawing/2014/main" val="20000"/>
                    </a:ext>
                  </a:extLst>
                </a:gridCol>
                <a:gridCol w="1220450">
                  <a:extLst>
                    <a:ext uri="{9D8B030D-6E8A-4147-A177-3AD203B41FA5}">
                      <a16:colId xmlns:a16="http://schemas.microsoft.com/office/drawing/2014/main" val="20001"/>
                    </a:ext>
                  </a:extLst>
                </a:gridCol>
                <a:gridCol w="898250">
                  <a:extLst>
                    <a:ext uri="{9D8B030D-6E8A-4147-A177-3AD203B41FA5}">
                      <a16:colId xmlns:a16="http://schemas.microsoft.com/office/drawing/2014/main" val="20002"/>
                    </a:ext>
                  </a:extLst>
                </a:gridCol>
                <a:gridCol w="1820150">
                  <a:extLst>
                    <a:ext uri="{9D8B030D-6E8A-4147-A177-3AD203B41FA5}">
                      <a16:colId xmlns:a16="http://schemas.microsoft.com/office/drawing/2014/main" val="20003"/>
                    </a:ext>
                  </a:extLst>
                </a:gridCol>
              </a:tblGrid>
              <a:tr h="445200">
                <a:tc>
                  <a:txBody>
                    <a:bodyPr/>
                    <a:lstStyle/>
                    <a:p>
                      <a:pPr marL="635" marR="0" lvl="0" indent="0" algn="ctr" rtl="0">
                        <a:lnSpc>
                          <a:spcPct val="130909"/>
                        </a:lnSpc>
                        <a:spcBef>
                          <a:spcPts val="0"/>
                        </a:spcBef>
                        <a:spcAft>
                          <a:spcPts val="0"/>
                        </a:spcAft>
                        <a:buNone/>
                      </a:pPr>
                      <a:endParaRPr sz="1100" b="1" u="none" strike="noStrike" cap="none">
                        <a:solidFill>
                          <a:srgbClr val="0C0C0C"/>
                        </a:solidFill>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a:solidFill>
                            <a:srgbClr val="0C0C0C"/>
                          </a:solidFill>
                          <a:latin typeface="Arial"/>
                          <a:ea typeface="Arial"/>
                          <a:cs typeface="Arial"/>
                          <a:sym typeface="Arial"/>
                        </a:rPr>
                        <a:t>Category</a:t>
                      </a:r>
                      <a:endParaRPr sz="1100" u="none" strike="noStrike" cap="none">
                        <a:solidFill>
                          <a:srgbClr val="0C0C0C"/>
                        </a:solidFill>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marR="0" lvl="0" indent="0" algn="ctr" rtl="0">
                        <a:lnSpc>
                          <a:spcPct val="130909"/>
                        </a:lnSpc>
                        <a:spcBef>
                          <a:spcPts val="0"/>
                        </a:spcBef>
                        <a:spcAft>
                          <a:spcPts val="0"/>
                        </a:spcAft>
                        <a:buNone/>
                      </a:pPr>
                      <a:endParaRPr sz="1100" b="1" u="none" strike="noStrike" cap="none">
                        <a:solidFill>
                          <a:srgbClr val="0C0C0C"/>
                        </a:solidFill>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a:solidFill>
                            <a:srgbClr val="0C0C0C"/>
                          </a:solidFill>
                          <a:latin typeface="Arial"/>
                          <a:ea typeface="Arial"/>
                          <a:cs typeface="Arial"/>
                          <a:sym typeface="Arial"/>
                        </a:rPr>
                        <a:t>Dollars ($)</a:t>
                      </a:r>
                      <a:endParaRPr sz="1100" u="none" strike="noStrike" cap="none">
                        <a:solidFill>
                          <a:srgbClr val="0C0C0C"/>
                        </a:solidFill>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marR="0" lvl="0" indent="0" algn="ctr" rtl="0">
                        <a:lnSpc>
                          <a:spcPct val="130909"/>
                        </a:lnSpc>
                        <a:spcBef>
                          <a:spcPts val="0"/>
                        </a:spcBef>
                        <a:spcAft>
                          <a:spcPts val="0"/>
                        </a:spcAft>
                        <a:buNone/>
                      </a:pPr>
                      <a:endParaRPr sz="1100" b="1" u="none" strike="noStrike" cap="none">
                        <a:solidFill>
                          <a:srgbClr val="0C0C0C"/>
                        </a:solidFill>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a:solidFill>
                            <a:srgbClr val="0C0C0C"/>
                          </a:solidFill>
                          <a:latin typeface="Arial"/>
                          <a:ea typeface="Arial"/>
                          <a:cs typeface="Arial"/>
                          <a:sym typeface="Arial"/>
                        </a:rPr>
                        <a:t>Goal (%)</a:t>
                      </a:r>
                      <a:endParaRPr sz="1100" u="none" strike="noStrike" cap="none">
                        <a:solidFill>
                          <a:srgbClr val="0C0C0C"/>
                        </a:solidFill>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635" marR="0" lvl="0" indent="0" algn="ctr" rtl="0">
                        <a:lnSpc>
                          <a:spcPct val="130909"/>
                        </a:lnSpc>
                        <a:spcBef>
                          <a:spcPts val="0"/>
                        </a:spcBef>
                        <a:spcAft>
                          <a:spcPts val="0"/>
                        </a:spcAft>
                        <a:buNone/>
                      </a:pPr>
                      <a:endParaRPr sz="1100" b="1" u="none" strike="noStrike" cap="none">
                        <a:solidFill>
                          <a:srgbClr val="0C0C0C"/>
                        </a:solidFill>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a:solidFill>
                            <a:srgbClr val="0C0C0C"/>
                          </a:solidFill>
                          <a:latin typeface="Arial"/>
                          <a:ea typeface="Arial"/>
                          <a:cs typeface="Arial"/>
                          <a:sym typeface="Arial"/>
                        </a:rPr>
                        <a:t>Achievement (%)</a:t>
                      </a:r>
                      <a:endParaRPr sz="1100" u="none" strike="noStrike" cap="none">
                        <a:solidFill>
                          <a:srgbClr val="0C0C0C"/>
                        </a:solidFill>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429300">
                <a:tc>
                  <a:txBody>
                    <a:bodyPr/>
                    <a:lstStyle/>
                    <a:p>
                      <a:pPr marL="63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a:latin typeface="Arial"/>
                          <a:ea typeface="Arial"/>
                          <a:cs typeface="Arial"/>
                          <a:sym typeface="Arial"/>
                        </a:rPr>
                        <a:t>Small Business (Overall)</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a:latin typeface="Arial"/>
                          <a:ea typeface="Arial"/>
                          <a:cs typeface="Arial"/>
                          <a:sym typeface="Arial"/>
                        </a:rPr>
                        <a:t>$2.829B</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17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175" marR="0" lvl="0" indent="0" algn="ctr" rtl="0">
                        <a:lnSpc>
                          <a:spcPct val="130909"/>
                        </a:lnSpc>
                        <a:spcBef>
                          <a:spcPts val="0"/>
                        </a:spcBef>
                        <a:spcAft>
                          <a:spcPts val="0"/>
                        </a:spcAft>
                        <a:buNone/>
                      </a:pPr>
                      <a:r>
                        <a:rPr lang="en-US" sz="1100" b="1" u="none" strike="noStrike" cap="none">
                          <a:latin typeface="Arial"/>
                          <a:ea typeface="Arial"/>
                          <a:cs typeface="Arial"/>
                          <a:sym typeface="Arial"/>
                        </a:rPr>
                        <a:t>34%</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81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810" marR="0" lvl="0" indent="0" algn="ctr" rtl="0">
                        <a:lnSpc>
                          <a:spcPct val="130909"/>
                        </a:lnSpc>
                        <a:spcBef>
                          <a:spcPts val="0"/>
                        </a:spcBef>
                        <a:spcAft>
                          <a:spcPts val="0"/>
                        </a:spcAft>
                        <a:buNone/>
                      </a:pPr>
                      <a:r>
                        <a:rPr lang="en-US" sz="1100" b="1" u="none" strike="noStrike" cap="none">
                          <a:latin typeface="Arial"/>
                          <a:ea typeface="Arial"/>
                          <a:cs typeface="Arial"/>
                          <a:sym typeface="Arial"/>
                        </a:rPr>
                        <a:t>47.51%</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45200">
                <a:tc>
                  <a:txBody>
                    <a:bodyPr/>
                    <a:lstStyle/>
                    <a:p>
                      <a:pPr marL="63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a:latin typeface="Arial"/>
                          <a:ea typeface="Arial"/>
                          <a:cs typeface="Arial"/>
                          <a:sym typeface="Arial"/>
                        </a:rPr>
                        <a:t>Small Disadvantaged Business (SDB)</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a:latin typeface="Arial"/>
                          <a:ea typeface="Arial"/>
                          <a:cs typeface="Arial"/>
                          <a:sym typeface="Arial"/>
                        </a:rPr>
                        <a:t>$1.325B</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81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810" marR="0" lvl="0" indent="0" algn="ctr" rtl="0">
                        <a:lnSpc>
                          <a:spcPct val="130909"/>
                        </a:lnSpc>
                        <a:spcBef>
                          <a:spcPts val="0"/>
                        </a:spcBef>
                        <a:spcAft>
                          <a:spcPts val="0"/>
                        </a:spcAft>
                        <a:buNone/>
                      </a:pPr>
                      <a:r>
                        <a:rPr lang="en-US" sz="1100" b="1" u="none" strike="noStrike" cap="none">
                          <a:latin typeface="Arial"/>
                          <a:ea typeface="Arial"/>
                          <a:cs typeface="Arial"/>
                          <a:sym typeface="Arial"/>
                        </a:rPr>
                        <a:t>21%</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81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810" marR="0" lvl="0" indent="0" algn="ctr" rtl="0">
                        <a:lnSpc>
                          <a:spcPct val="130909"/>
                        </a:lnSpc>
                        <a:spcBef>
                          <a:spcPts val="0"/>
                        </a:spcBef>
                        <a:spcAft>
                          <a:spcPts val="0"/>
                        </a:spcAft>
                        <a:buNone/>
                      </a:pPr>
                      <a:r>
                        <a:rPr lang="en-US" sz="1100" b="1" u="none" strike="noStrike" cap="none">
                          <a:latin typeface="Arial"/>
                          <a:ea typeface="Arial"/>
                          <a:cs typeface="Arial"/>
                          <a:sym typeface="Arial"/>
                        </a:rPr>
                        <a:t>22.25%</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45200">
                <a:tc>
                  <a:txBody>
                    <a:bodyPr/>
                    <a:lstStyle/>
                    <a:p>
                      <a:pPr marL="63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a:latin typeface="Arial"/>
                          <a:ea typeface="Arial"/>
                          <a:cs typeface="Arial"/>
                          <a:sym typeface="Arial"/>
                        </a:rPr>
                        <a:t>Woman Owned Small Business (WOSB)</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a:latin typeface="Arial"/>
                          <a:ea typeface="Arial"/>
                          <a:cs typeface="Arial"/>
                          <a:sym typeface="Arial"/>
                        </a:rPr>
                        <a:t>$589.3M</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81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810" marR="0" lvl="0" indent="0" algn="ctr" rtl="0">
                        <a:lnSpc>
                          <a:spcPct val="130909"/>
                        </a:lnSpc>
                        <a:spcBef>
                          <a:spcPts val="0"/>
                        </a:spcBef>
                        <a:spcAft>
                          <a:spcPts val="0"/>
                        </a:spcAft>
                        <a:buNone/>
                      </a:pPr>
                      <a:r>
                        <a:rPr lang="en-US" sz="1100" b="1" u="none" strike="noStrike" cap="none">
                          <a:latin typeface="Arial"/>
                          <a:ea typeface="Arial"/>
                          <a:cs typeface="Arial"/>
                          <a:sym typeface="Arial"/>
                        </a:rPr>
                        <a:t>5%</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444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4445" marR="0" lvl="0" indent="0" algn="ctr" rtl="0">
                        <a:lnSpc>
                          <a:spcPct val="130909"/>
                        </a:lnSpc>
                        <a:spcBef>
                          <a:spcPts val="0"/>
                        </a:spcBef>
                        <a:spcAft>
                          <a:spcPts val="0"/>
                        </a:spcAft>
                        <a:buNone/>
                      </a:pPr>
                      <a:r>
                        <a:rPr lang="en-US" sz="1100" b="1" u="none" strike="noStrike" cap="none">
                          <a:latin typeface="Arial"/>
                          <a:ea typeface="Arial"/>
                          <a:cs typeface="Arial"/>
                          <a:sym typeface="Arial"/>
                        </a:rPr>
                        <a:t>9.90%</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45200">
                <a:tc>
                  <a:txBody>
                    <a:bodyPr/>
                    <a:lstStyle/>
                    <a:p>
                      <a:pPr marL="63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a:latin typeface="Arial"/>
                          <a:ea typeface="Arial"/>
                          <a:cs typeface="Arial"/>
                          <a:sym typeface="Arial"/>
                        </a:rPr>
                        <a:t>Service Disabled Veteran Owned Small Business (SDVOSB)</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a:latin typeface="Arial"/>
                          <a:ea typeface="Arial"/>
                          <a:cs typeface="Arial"/>
                          <a:sym typeface="Arial"/>
                        </a:rPr>
                        <a:t>$557.7M</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17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175" marR="0" lvl="0" indent="0" algn="ctr" rtl="0">
                        <a:lnSpc>
                          <a:spcPct val="130909"/>
                        </a:lnSpc>
                        <a:spcBef>
                          <a:spcPts val="0"/>
                        </a:spcBef>
                        <a:spcAft>
                          <a:spcPts val="0"/>
                        </a:spcAft>
                        <a:buNone/>
                      </a:pPr>
                      <a:r>
                        <a:rPr lang="en-US" sz="1100" b="1" u="none" strike="noStrike" cap="none">
                          <a:latin typeface="Arial"/>
                          <a:ea typeface="Arial"/>
                          <a:cs typeface="Arial"/>
                          <a:sym typeface="Arial"/>
                        </a:rPr>
                        <a:t>3%</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81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810" marR="0" lvl="0" indent="0" algn="ctr" rtl="0">
                        <a:lnSpc>
                          <a:spcPct val="130909"/>
                        </a:lnSpc>
                        <a:spcBef>
                          <a:spcPts val="0"/>
                        </a:spcBef>
                        <a:spcAft>
                          <a:spcPts val="0"/>
                        </a:spcAft>
                        <a:buNone/>
                      </a:pPr>
                      <a:r>
                        <a:rPr lang="en-US" sz="1100" b="1" u="none" strike="noStrike" cap="none">
                          <a:latin typeface="Arial"/>
                          <a:ea typeface="Arial"/>
                          <a:cs typeface="Arial"/>
                          <a:sym typeface="Arial"/>
                        </a:rPr>
                        <a:t>9.37%</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29300">
                <a:tc>
                  <a:txBody>
                    <a:bodyPr/>
                    <a:lstStyle/>
                    <a:p>
                      <a:pPr marL="63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a:latin typeface="Arial"/>
                          <a:ea typeface="Arial"/>
                          <a:cs typeface="Arial"/>
                          <a:sym typeface="Arial"/>
                        </a:rPr>
                        <a:t>HUBZONE</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a:latin typeface="Arial"/>
                          <a:ea typeface="Arial"/>
                          <a:cs typeface="Arial"/>
                          <a:sym typeface="Arial"/>
                        </a:rPr>
                        <a:t>$408.8M</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17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175" marR="0" lvl="0" indent="0" algn="ctr" rtl="0">
                        <a:lnSpc>
                          <a:spcPct val="130909"/>
                        </a:lnSpc>
                        <a:spcBef>
                          <a:spcPts val="0"/>
                        </a:spcBef>
                        <a:spcAft>
                          <a:spcPts val="0"/>
                        </a:spcAft>
                        <a:buNone/>
                      </a:pPr>
                      <a:r>
                        <a:rPr lang="en-US" sz="1100" b="1" u="none" strike="noStrike" cap="none">
                          <a:latin typeface="Arial"/>
                          <a:ea typeface="Arial"/>
                          <a:cs typeface="Arial"/>
                          <a:sym typeface="Arial"/>
                        </a:rPr>
                        <a:t>3%</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810" marR="0" lvl="0" indent="0" algn="ctr" rtl="0">
                        <a:lnSpc>
                          <a:spcPct val="130909"/>
                        </a:lnSpc>
                        <a:spcBef>
                          <a:spcPts val="0"/>
                        </a:spcBef>
                        <a:spcAft>
                          <a:spcPts val="0"/>
                        </a:spcAft>
                        <a:buNone/>
                      </a:pPr>
                      <a:endParaRPr sz="1100" b="1" u="none" strike="noStrike" cap="none" dirty="0">
                        <a:latin typeface="Arial"/>
                        <a:ea typeface="Arial"/>
                        <a:cs typeface="Arial"/>
                        <a:sym typeface="Arial"/>
                      </a:endParaRPr>
                    </a:p>
                    <a:p>
                      <a:pPr marL="3810" marR="0" lvl="0" indent="0" algn="ctr" rtl="0">
                        <a:lnSpc>
                          <a:spcPct val="130909"/>
                        </a:lnSpc>
                        <a:spcBef>
                          <a:spcPts val="0"/>
                        </a:spcBef>
                        <a:spcAft>
                          <a:spcPts val="0"/>
                        </a:spcAft>
                        <a:buNone/>
                      </a:pPr>
                      <a:r>
                        <a:rPr lang="en-US" sz="1100" b="1" u="none" strike="noStrike" cap="none" dirty="0">
                          <a:latin typeface="Arial"/>
                          <a:ea typeface="Arial"/>
                          <a:cs typeface="Arial"/>
                          <a:sym typeface="Arial"/>
                        </a:rPr>
                        <a:t>6.86%</a:t>
                      </a:r>
                      <a:endParaRPr sz="1100" u="none" strike="noStrike" cap="none" dirty="0">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32" name="Google Shape;132;p20"/>
          <p:cNvSpPr txBox="1"/>
          <p:nvPr/>
        </p:nvSpPr>
        <p:spPr>
          <a:xfrm>
            <a:off x="685800" y="823933"/>
            <a:ext cx="777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1" u="none" strike="noStrike" cap="none">
                <a:solidFill>
                  <a:srgbClr val="0B5394"/>
                </a:solidFill>
                <a:latin typeface="Arial"/>
                <a:ea typeface="Arial"/>
                <a:cs typeface="Arial"/>
                <a:sym typeface="Arial"/>
              </a:rPr>
              <a:t>Breaking News July 20, 2023:  GSA receives an A+ rating from the SBA</a:t>
            </a:r>
            <a:r>
              <a:rPr lang="en-US" sz="750" b="0" i="1" u="none" strike="noStrike" cap="none">
                <a:solidFill>
                  <a:srgbClr val="0B5394"/>
                </a:solidFill>
                <a:latin typeface="Arial"/>
                <a:ea typeface="Arial"/>
                <a:cs typeface="Arial"/>
                <a:sym typeface="Arial"/>
              </a:rPr>
              <a:t>.  </a:t>
            </a:r>
            <a:endParaRPr sz="1100">
              <a:solidFill>
                <a:srgbClr val="0B5394"/>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21"/>
          <p:cNvSpPr txBox="1">
            <a:spLocks noGrp="1"/>
          </p:cNvSpPr>
          <p:nvPr>
            <p:ph type="title"/>
          </p:nvPr>
        </p:nvSpPr>
        <p:spPr>
          <a:xfrm>
            <a:off x="1719439" y="266983"/>
            <a:ext cx="5705100" cy="394800"/>
          </a:xfrm>
          <a:prstGeom prst="rect">
            <a:avLst/>
          </a:prstGeom>
          <a:noFill/>
          <a:ln>
            <a:noFill/>
          </a:ln>
        </p:spPr>
        <p:txBody>
          <a:bodyPr spcFirstLastPara="1" wrap="square" lIns="0" tIns="10000" rIns="0" bIns="0" anchor="t" anchorCtr="0">
            <a:spAutoFit/>
          </a:bodyPr>
          <a:lstStyle/>
          <a:p>
            <a:pPr marL="0" lvl="0" indent="0" algn="ctr" rtl="0">
              <a:spcBef>
                <a:spcPts val="0"/>
              </a:spcBef>
              <a:spcAft>
                <a:spcPts val="0"/>
              </a:spcAft>
              <a:buClr>
                <a:srgbClr val="248C3D"/>
              </a:buClr>
              <a:buSzPts val="1400"/>
              <a:buNone/>
            </a:pPr>
            <a:r>
              <a:rPr lang="en-US" sz="2500" b="1">
                <a:solidFill>
                  <a:srgbClr val="0B5394"/>
                </a:solidFill>
              </a:rPr>
              <a:t>OSDBU Overview con’t</a:t>
            </a:r>
            <a:r>
              <a:rPr lang="en-US" sz="2500" b="1">
                <a:solidFill>
                  <a:schemeClr val="lt1"/>
                </a:solidFill>
              </a:rPr>
              <a:t>.)</a:t>
            </a:r>
            <a:endParaRPr sz="1800">
              <a:solidFill>
                <a:srgbClr val="0B5394"/>
              </a:solidFill>
              <a:latin typeface="Arial"/>
              <a:ea typeface="Arial"/>
              <a:cs typeface="Arial"/>
              <a:sym typeface="Arial"/>
            </a:endParaRPr>
          </a:p>
        </p:txBody>
      </p:sp>
      <p:sp>
        <p:nvSpPr>
          <p:cNvPr id="140" name="Google Shape;140;p21"/>
          <p:cNvSpPr txBox="1"/>
          <p:nvPr/>
        </p:nvSpPr>
        <p:spPr>
          <a:xfrm>
            <a:off x="1570382" y="752475"/>
            <a:ext cx="6003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B5394"/>
                </a:solidFill>
                <a:latin typeface="Arial"/>
                <a:ea typeface="Arial"/>
                <a:cs typeface="Arial"/>
                <a:sym typeface="Arial"/>
              </a:rPr>
              <a:t>Current GSA Total Eligible Spend (FY23): $4,788,386,935</a:t>
            </a:r>
            <a:endParaRPr>
              <a:solidFill>
                <a:srgbClr val="0B5394"/>
              </a:solidFill>
            </a:endParaRPr>
          </a:p>
        </p:txBody>
      </p:sp>
      <p:graphicFrame>
        <p:nvGraphicFramePr>
          <p:cNvPr id="141" name="Google Shape;141;p21"/>
          <p:cNvGraphicFramePr/>
          <p:nvPr>
            <p:extLst>
              <p:ext uri="{D42A27DB-BD31-4B8C-83A1-F6EECF244321}">
                <p14:modId xmlns:p14="http://schemas.microsoft.com/office/powerpoint/2010/main" val="1670646581"/>
              </p:ext>
            </p:extLst>
          </p:nvPr>
        </p:nvGraphicFramePr>
        <p:xfrm>
          <a:off x="1272209" y="1551211"/>
          <a:ext cx="6301425" cy="3210897"/>
        </p:xfrm>
        <a:graphic>
          <a:graphicData uri="http://schemas.openxmlformats.org/drawingml/2006/table">
            <a:tbl>
              <a:tblPr firstRow="1">
                <a:noFill/>
                <a:tableStyleId>{63C55DD7-60AD-410E-B2BB-8945AD5B70B9}</a:tableStyleId>
              </a:tblPr>
              <a:tblGrid>
                <a:gridCol w="2362575">
                  <a:extLst>
                    <a:ext uri="{9D8B030D-6E8A-4147-A177-3AD203B41FA5}">
                      <a16:colId xmlns:a16="http://schemas.microsoft.com/office/drawing/2014/main" val="20000"/>
                    </a:ext>
                  </a:extLst>
                </a:gridCol>
                <a:gridCol w="1220450">
                  <a:extLst>
                    <a:ext uri="{9D8B030D-6E8A-4147-A177-3AD203B41FA5}">
                      <a16:colId xmlns:a16="http://schemas.microsoft.com/office/drawing/2014/main" val="20001"/>
                    </a:ext>
                  </a:extLst>
                </a:gridCol>
                <a:gridCol w="898250">
                  <a:extLst>
                    <a:ext uri="{9D8B030D-6E8A-4147-A177-3AD203B41FA5}">
                      <a16:colId xmlns:a16="http://schemas.microsoft.com/office/drawing/2014/main" val="20002"/>
                    </a:ext>
                  </a:extLst>
                </a:gridCol>
                <a:gridCol w="1820150">
                  <a:extLst>
                    <a:ext uri="{9D8B030D-6E8A-4147-A177-3AD203B41FA5}">
                      <a16:colId xmlns:a16="http://schemas.microsoft.com/office/drawing/2014/main" val="20003"/>
                    </a:ext>
                  </a:extLst>
                </a:gridCol>
              </a:tblGrid>
              <a:tr h="445200">
                <a:tc>
                  <a:txBody>
                    <a:bodyPr/>
                    <a:lstStyle/>
                    <a:p>
                      <a:pPr marL="635" marR="0" lvl="0" indent="0" algn="ctr" rtl="0">
                        <a:lnSpc>
                          <a:spcPct val="130909"/>
                        </a:lnSpc>
                        <a:spcBef>
                          <a:spcPts val="0"/>
                        </a:spcBef>
                        <a:spcAft>
                          <a:spcPts val="0"/>
                        </a:spcAft>
                        <a:buNone/>
                      </a:pPr>
                      <a:endParaRPr sz="1100" b="1" u="none" strike="noStrike" cap="none">
                        <a:solidFill>
                          <a:srgbClr val="0C0C0C"/>
                        </a:solidFill>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a:solidFill>
                            <a:srgbClr val="0C0C0C"/>
                          </a:solidFill>
                          <a:latin typeface="Arial"/>
                          <a:ea typeface="Arial"/>
                          <a:cs typeface="Arial"/>
                          <a:sym typeface="Arial"/>
                        </a:rPr>
                        <a:t>Category</a:t>
                      </a:r>
                      <a:endParaRPr sz="1100" u="none" strike="noStrike" cap="none">
                        <a:solidFill>
                          <a:srgbClr val="0C0C0C"/>
                        </a:solidFill>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marR="0" lvl="0" indent="0" algn="ctr" rtl="0">
                        <a:lnSpc>
                          <a:spcPct val="130909"/>
                        </a:lnSpc>
                        <a:spcBef>
                          <a:spcPts val="0"/>
                        </a:spcBef>
                        <a:spcAft>
                          <a:spcPts val="0"/>
                        </a:spcAft>
                        <a:buNone/>
                      </a:pPr>
                      <a:endParaRPr sz="1100" b="1" u="none" strike="noStrike" cap="none">
                        <a:solidFill>
                          <a:srgbClr val="0C0C0C"/>
                        </a:solidFill>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a:solidFill>
                            <a:srgbClr val="0C0C0C"/>
                          </a:solidFill>
                          <a:latin typeface="Arial"/>
                          <a:ea typeface="Arial"/>
                          <a:cs typeface="Arial"/>
                          <a:sym typeface="Arial"/>
                        </a:rPr>
                        <a:t>Dollars ($)</a:t>
                      </a:r>
                      <a:endParaRPr sz="1100" u="none" strike="noStrike" cap="none">
                        <a:solidFill>
                          <a:srgbClr val="0C0C0C"/>
                        </a:solidFill>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marR="0" lvl="0" indent="0" algn="ctr" rtl="0">
                        <a:lnSpc>
                          <a:spcPct val="130909"/>
                        </a:lnSpc>
                        <a:spcBef>
                          <a:spcPts val="0"/>
                        </a:spcBef>
                        <a:spcAft>
                          <a:spcPts val="0"/>
                        </a:spcAft>
                        <a:buNone/>
                      </a:pPr>
                      <a:endParaRPr sz="1100" b="1" u="none" strike="noStrike" cap="none">
                        <a:solidFill>
                          <a:srgbClr val="0C0C0C"/>
                        </a:solidFill>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a:solidFill>
                            <a:srgbClr val="0C0C0C"/>
                          </a:solidFill>
                          <a:latin typeface="Arial"/>
                          <a:ea typeface="Arial"/>
                          <a:cs typeface="Arial"/>
                          <a:sym typeface="Arial"/>
                        </a:rPr>
                        <a:t>Goal (%)</a:t>
                      </a:r>
                      <a:endParaRPr sz="1100" u="none" strike="noStrike" cap="none">
                        <a:solidFill>
                          <a:srgbClr val="0C0C0C"/>
                        </a:solidFill>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635" marR="0" lvl="0" indent="0" algn="ctr" rtl="0">
                        <a:lnSpc>
                          <a:spcPct val="130909"/>
                        </a:lnSpc>
                        <a:spcBef>
                          <a:spcPts val="0"/>
                        </a:spcBef>
                        <a:spcAft>
                          <a:spcPts val="0"/>
                        </a:spcAft>
                        <a:buNone/>
                      </a:pPr>
                      <a:endParaRPr sz="1100" b="1" u="none" strike="noStrike" cap="none">
                        <a:solidFill>
                          <a:srgbClr val="0C0C0C"/>
                        </a:solidFill>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a:solidFill>
                            <a:srgbClr val="0C0C0C"/>
                          </a:solidFill>
                          <a:latin typeface="Arial"/>
                          <a:ea typeface="Arial"/>
                          <a:cs typeface="Arial"/>
                          <a:sym typeface="Arial"/>
                        </a:rPr>
                        <a:t>Achievement (%)</a:t>
                      </a:r>
                      <a:endParaRPr sz="1100" u="none" strike="noStrike" cap="none">
                        <a:solidFill>
                          <a:srgbClr val="0C0C0C"/>
                        </a:solidFill>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429300">
                <a:tc>
                  <a:txBody>
                    <a:bodyPr/>
                    <a:lstStyle/>
                    <a:p>
                      <a:pPr marL="63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a:latin typeface="Arial"/>
                          <a:ea typeface="Arial"/>
                          <a:cs typeface="Arial"/>
                          <a:sym typeface="Arial"/>
                        </a:rPr>
                        <a:t>Small Business (Overall)</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a:latin typeface="Arial"/>
                          <a:ea typeface="Arial"/>
                          <a:cs typeface="Arial"/>
                          <a:sym typeface="Arial"/>
                        </a:rPr>
                        <a:t>$2.258B</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17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175" marR="0" lvl="0" indent="0" algn="ctr" rtl="0">
                        <a:lnSpc>
                          <a:spcPct val="130909"/>
                        </a:lnSpc>
                        <a:spcBef>
                          <a:spcPts val="0"/>
                        </a:spcBef>
                        <a:spcAft>
                          <a:spcPts val="0"/>
                        </a:spcAft>
                        <a:buNone/>
                      </a:pPr>
                      <a:r>
                        <a:rPr lang="en-US" sz="1100" b="1" u="none" strike="noStrike" cap="none">
                          <a:latin typeface="Arial"/>
                          <a:ea typeface="Arial"/>
                          <a:cs typeface="Arial"/>
                          <a:sym typeface="Arial"/>
                        </a:rPr>
                        <a:t>33%</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81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810" marR="0" lvl="0" indent="0" algn="ctr" rtl="0">
                        <a:lnSpc>
                          <a:spcPct val="130909"/>
                        </a:lnSpc>
                        <a:spcBef>
                          <a:spcPts val="0"/>
                        </a:spcBef>
                        <a:spcAft>
                          <a:spcPts val="0"/>
                        </a:spcAft>
                        <a:buNone/>
                      </a:pPr>
                      <a:r>
                        <a:rPr lang="en-US" sz="1100" b="1" u="none" strike="noStrike" cap="none">
                          <a:latin typeface="Arial"/>
                          <a:ea typeface="Arial"/>
                          <a:cs typeface="Arial"/>
                          <a:sym typeface="Arial"/>
                        </a:rPr>
                        <a:t>47.17%</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45200">
                <a:tc>
                  <a:txBody>
                    <a:bodyPr/>
                    <a:lstStyle/>
                    <a:p>
                      <a:pPr marL="63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a:latin typeface="Arial"/>
                          <a:ea typeface="Arial"/>
                          <a:cs typeface="Arial"/>
                          <a:sym typeface="Arial"/>
                        </a:rPr>
                        <a:t>Small Disadvantaged Business (SDB)</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a:latin typeface="Arial"/>
                          <a:ea typeface="Arial"/>
                          <a:cs typeface="Arial"/>
                          <a:sym typeface="Arial"/>
                        </a:rPr>
                        <a:t>$870.0M</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81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810" marR="0" lvl="0" indent="0" algn="ctr" rtl="0">
                        <a:lnSpc>
                          <a:spcPct val="130909"/>
                        </a:lnSpc>
                        <a:spcBef>
                          <a:spcPts val="0"/>
                        </a:spcBef>
                        <a:spcAft>
                          <a:spcPts val="0"/>
                        </a:spcAft>
                        <a:buNone/>
                      </a:pPr>
                      <a:r>
                        <a:rPr lang="en-US" sz="1100" b="1" u="none" strike="noStrike" cap="none">
                          <a:latin typeface="Arial"/>
                          <a:ea typeface="Arial"/>
                          <a:cs typeface="Arial"/>
                          <a:sym typeface="Arial"/>
                        </a:rPr>
                        <a:t>21.9%</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81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810" marR="0" lvl="0" indent="0" algn="ctr" rtl="0">
                        <a:lnSpc>
                          <a:spcPct val="130909"/>
                        </a:lnSpc>
                        <a:spcBef>
                          <a:spcPts val="0"/>
                        </a:spcBef>
                        <a:spcAft>
                          <a:spcPts val="0"/>
                        </a:spcAft>
                        <a:buNone/>
                      </a:pPr>
                      <a:r>
                        <a:rPr lang="en-US" sz="1100" b="1" u="none" strike="noStrike" cap="none">
                          <a:latin typeface="Arial"/>
                          <a:ea typeface="Arial"/>
                          <a:cs typeface="Arial"/>
                          <a:sym typeface="Arial"/>
                        </a:rPr>
                        <a:t>18.17%</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45200">
                <a:tc>
                  <a:txBody>
                    <a:bodyPr/>
                    <a:lstStyle/>
                    <a:p>
                      <a:pPr marL="63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a:latin typeface="Arial"/>
                          <a:ea typeface="Arial"/>
                          <a:cs typeface="Arial"/>
                          <a:sym typeface="Arial"/>
                        </a:rPr>
                        <a:t>Woman Owned Small Business (WOSB)</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a:latin typeface="Arial"/>
                          <a:ea typeface="Arial"/>
                          <a:cs typeface="Arial"/>
                          <a:sym typeface="Arial"/>
                        </a:rPr>
                        <a:t>$420.8M</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81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810" marR="0" lvl="0" indent="0" algn="ctr" rtl="0">
                        <a:lnSpc>
                          <a:spcPct val="130909"/>
                        </a:lnSpc>
                        <a:spcBef>
                          <a:spcPts val="0"/>
                        </a:spcBef>
                        <a:spcAft>
                          <a:spcPts val="0"/>
                        </a:spcAft>
                        <a:buNone/>
                      </a:pPr>
                      <a:r>
                        <a:rPr lang="en-US" sz="1100" b="1" u="none" strike="noStrike" cap="none">
                          <a:latin typeface="Arial"/>
                          <a:ea typeface="Arial"/>
                          <a:cs typeface="Arial"/>
                          <a:sym typeface="Arial"/>
                        </a:rPr>
                        <a:t>5%</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444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4445" marR="0" lvl="0" indent="0" algn="ctr" rtl="0">
                        <a:lnSpc>
                          <a:spcPct val="130909"/>
                        </a:lnSpc>
                        <a:spcBef>
                          <a:spcPts val="0"/>
                        </a:spcBef>
                        <a:spcAft>
                          <a:spcPts val="0"/>
                        </a:spcAft>
                        <a:buNone/>
                      </a:pPr>
                      <a:r>
                        <a:rPr lang="en-US" sz="1100" b="1" u="none" strike="noStrike" cap="none">
                          <a:latin typeface="Arial"/>
                          <a:ea typeface="Arial"/>
                          <a:cs typeface="Arial"/>
                          <a:sym typeface="Arial"/>
                        </a:rPr>
                        <a:t>8.79%</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45200">
                <a:tc>
                  <a:txBody>
                    <a:bodyPr/>
                    <a:lstStyle/>
                    <a:p>
                      <a:pPr marL="63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a:latin typeface="Arial"/>
                          <a:ea typeface="Arial"/>
                          <a:cs typeface="Arial"/>
                          <a:sym typeface="Arial"/>
                        </a:rPr>
                        <a:t>Service Disabled Veteran Owned Small Business (SDVOSB)</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a:latin typeface="Arial"/>
                          <a:ea typeface="Arial"/>
                          <a:cs typeface="Arial"/>
                          <a:sym typeface="Arial"/>
                        </a:rPr>
                        <a:t>$566.3M</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17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175" marR="0" lvl="0" indent="0" algn="ctr" rtl="0">
                        <a:lnSpc>
                          <a:spcPct val="130909"/>
                        </a:lnSpc>
                        <a:spcBef>
                          <a:spcPts val="0"/>
                        </a:spcBef>
                        <a:spcAft>
                          <a:spcPts val="0"/>
                        </a:spcAft>
                        <a:buNone/>
                      </a:pPr>
                      <a:r>
                        <a:rPr lang="en-US" sz="1100" b="1" u="none" strike="noStrike" cap="none">
                          <a:latin typeface="Arial"/>
                          <a:ea typeface="Arial"/>
                          <a:cs typeface="Arial"/>
                          <a:sym typeface="Arial"/>
                        </a:rPr>
                        <a:t>3%</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81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810" marR="0" lvl="0" indent="0" algn="ctr" rtl="0">
                        <a:lnSpc>
                          <a:spcPct val="130909"/>
                        </a:lnSpc>
                        <a:spcBef>
                          <a:spcPts val="0"/>
                        </a:spcBef>
                        <a:spcAft>
                          <a:spcPts val="0"/>
                        </a:spcAft>
                        <a:buNone/>
                      </a:pPr>
                      <a:r>
                        <a:rPr lang="en-US" sz="1100" b="1" u="none" strike="noStrike" cap="none">
                          <a:latin typeface="Arial"/>
                          <a:ea typeface="Arial"/>
                          <a:cs typeface="Arial"/>
                          <a:sym typeface="Arial"/>
                        </a:rPr>
                        <a:t>11.83%</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29300">
                <a:tc>
                  <a:txBody>
                    <a:bodyPr/>
                    <a:lstStyle/>
                    <a:p>
                      <a:pPr marL="63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635" marR="0" lvl="0" indent="0" algn="ctr" rtl="0">
                        <a:lnSpc>
                          <a:spcPct val="130909"/>
                        </a:lnSpc>
                        <a:spcBef>
                          <a:spcPts val="0"/>
                        </a:spcBef>
                        <a:spcAft>
                          <a:spcPts val="0"/>
                        </a:spcAft>
                        <a:buNone/>
                      </a:pPr>
                      <a:r>
                        <a:rPr lang="en-US" sz="1100" b="1" u="none" strike="noStrike" cap="none">
                          <a:latin typeface="Arial"/>
                          <a:ea typeface="Arial"/>
                          <a:cs typeface="Arial"/>
                          <a:sym typeface="Arial"/>
                        </a:rPr>
                        <a:t>HUBZONE</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0" marR="0" lvl="0" indent="0" algn="ctr" rtl="0">
                        <a:lnSpc>
                          <a:spcPct val="130909"/>
                        </a:lnSpc>
                        <a:spcBef>
                          <a:spcPts val="0"/>
                        </a:spcBef>
                        <a:spcAft>
                          <a:spcPts val="0"/>
                        </a:spcAft>
                        <a:buNone/>
                      </a:pPr>
                      <a:r>
                        <a:rPr lang="en-US" sz="1100" b="1" u="none" strike="noStrike" cap="none">
                          <a:latin typeface="Arial"/>
                          <a:ea typeface="Arial"/>
                          <a:cs typeface="Arial"/>
                          <a:sym typeface="Arial"/>
                        </a:rPr>
                        <a:t>$206.1M</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175" marR="0" lvl="0" indent="0" algn="ctr" rtl="0">
                        <a:lnSpc>
                          <a:spcPct val="130909"/>
                        </a:lnSpc>
                        <a:spcBef>
                          <a:spcPts val="0"/>
                        </a:spcBef>
                        <a:spcAft>
                          <a:spcPts val="0"/>
                        </a:spcAft>
                        <a:buNone/>
                      </a:pPr>
                      <a:endParaRPr sz="1100" b="1" u="none" strike="noStrike" cap="none">
                        <a:latin typeface="Arial"/>
                        <a:ea typeface="Arial"/>
                        <a:cs typeface="Arial"/>
                        <a:sym typeface="Arial"/>
                      </a:endParaRPr>
                    </a:p>
                    <a:p>
                      <a:pPr marL="3175" marR="0" lvl="0" indent="0" algn="ctr" rtl="0">
                        <a:lnSpc>
                          <a:spcPct val="130909"/>
                        </a:lnSpc>
                        <a:spcBef>
                          <a:spcPts val="0"/>
                        </a:spcBef>
                        <a:spcAft>
                          <a:spcPts val="0"/>
                        </a:spcAft>
                        <a:buNone/>
                      </a:pPr>
                      <a:r>
                        <a:rPr lang="en-US" sz="1100" b="1" u="none" strike="noStrike" cap="none">
                          <a:latin typeface="Arial"/>
                          <a:ea typeface="Arial"/>
                          <a:cs typeface="Arial"/>
                          <a:sym typeface="Arial"/>
                        </a:rPr>
                        <a:t>3%</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3810" marR="0" lvl="0" indent="0" algn="ctr" rtl="0">
                        <a:lnSpc>
                          <a:spcPct val="130909"/>
                        </a:lnSpc>
                        <a:spcBef>
                          <a:spcPts val="0"/>
                        </a:spcBef>
                        <a:spcAft>
                          <a:spcPts val="0"/>
                        </a:spcAft>
                        <a:buNone/>
                      </a:pPr>
                      <a:endParaRPr sz="1100" b="1" u="none" strike="noStrike" cap="none" dirty="0">
                        <a:latin typeface="Arial"/>
                        <a:ea typeface="Arial"/>
                        <a:cs typeface="Arial"/>
                        <a:sym typeface="Arial"/>
                      </a:endParaRPr>
                    </a:p>
                    <a:p>
                      <a:pPr marL="3810" marR="0" lvl="0" indent="0" algn="ctr" rtl="0">
                        <a:lnSpc>
                          <a:spcPct val="130909"/>
                        </a:lnSpc>
                        <a:spcBef>
                          <a:spcPts val="0"/>
                        </a:spcBef>
                        <a:spcAft>
                          <a:spcPts val="0"/>
                        </a:spcAft>
                        <a:buNone/>
                      </a:pPr>
                      <a:r>
                        <a:rPr lang="en-US" sz="1100" b="1" u="none" strike="noStrike" cap="none" dirty="0">
                          <a:latin typeface="Arial"/>
                          <a:ea typeface="Arial"/>
                          <a:cs typeface="Arial"/>
                          <a:sym typeface="Arial"/>
                        </a:rPr>
                        <a:t>4.30%</a:t>
                      </a:r>
                      <a:endParaRPr sz="1100" u="none" strike="noStrike" cap="none" dirty="0">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42" name="Google Shape;142;p21"/>
          <p:cNvSpPr txBox="1"/>
          <p:nvPr/>
        </p:nvSpPr>
        <p:spPr>
          <a:xfrm>
            <a:off x="6343650" y="4569735"/>
            <a:ext cx="126972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As of 7/20/2023</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2"/>
          <p:cNvSpPr txBox="1">
            <a:spLocks noGrp="1"/>
          </p:cNvSpPr>
          <p:nvPr>
            <p:ph type="title"/>
          </p:nvPr>
        </p:nvSpPr>
        <p:spPr>
          <a:xfrm>
            <a:off x="1585225" y="239197"/>
            <a:ext cx="6172200" cy="379500"/>
          </a:xfrm>
          <a:prstGeom prst="rect">
            <a:avLst/>
          </a:prstGeom>
          <a:noFill/>
          <a:ln>
            <a:noFill/>
          </a:ln>
        </p:spPr>
        <p:txBody>
          <a:bodyPr spcFirstLastPara="1" wrap="square" lIns="0" tIns="10000" rIns="0" bIns="0" anchor="t" anchorCtr="0">
            <a:spAutoFit/>
          </a:bodyPr>
          <a:lstStyle/>
          <a:p>
            <a:pPr marL="0" lvl="0" indent="0" algn="ctr" rtl="0">
              <a:lnSpc>
                <a:spcPct val="100000"/>
              </a:lnSpc>
              <a:spcBef>
                <a:spcPts val="79"/>
              </a:spcBef>
              <a:spcAft>
                <a:spcPts val="0"/>
              </a:spcAft>
              <a:buSzPts val="1400"/>
              <a:buNone/>
            </a:pPr>
            <a:r>
              <a:rPr lang="en-US" sz="2400" b="1">
                <a:solidFill>
                  <a:srgbClr val="0B5394"/>
                </a:solidFill>
              </a:rPr>
              <a:t>Agency Overview</a:t>
            </a:r>
            <a:endParaRPr sz="2400" b="1">
              <a:solidFill>
                <a:srgbClr val="0B5394"/>
              </a:solidFill>
            </a:endParaRPr>
          </a:p>
        </p:txBody>
      </p:sp>
      <p:pic>
        <p:nvPicPr>
          <p:cNvPr id="149" name="Google Shape;149;p22">
            <a:extLst>
              <a:ext uri="{C183D7F6-B498-43B3-948B-1728B52AA6E4}">
                <adec:decorative xmlns:adec="http://schemas.microsoft.com/office/drawing/2017/decorative" val="1"/>
              </a:ext>
            </a:extLst>
          </p:cNvPr>
          <p:cNvPicPr preferRelativeResize="0"/>
          <p:nvPr/>
        </p:nvPicPr>
        <p:blipFill rotWithShape="1">
          <a:blip r:embed="rId3">
            <a:alphaModFix/>
          </a:blip>
          <a:srcRect r="25687"/>
          <a:stretch/>
        </p:blipFill>
        <p:spPr>
          <a:xfrm>
            <a:off x="4467747" y="2132786"/>
            <a:ext cx="4447653" cy="2244899"/>
          </a:xfrm>
          <a:prstGeom prst="rect">
            <a:avLst/>
          </a:prstGeom>
          <a:noFill/>
          <a:ln w="88900" cap="sq" cmpd="thickThin">
            <a:solidFill>
              <a:srgbClr val="000000"/>
            </a:solidFill>
            <a:prstDash val="solid"/>
            <a:miter lim="800000"/>
            <a:headEnd type="none" w="sm" len="sm"/>
            <a:tailEnd type="none" w="sm" len="sm"/>
          </a:ln>
        </p:spPr>
      </p:pic>
      <p:sp>
        <p:nvSpPr>
          <p:cNvPr id="150" name="Google Shape;150;p22"/>
          <p:cNvSpPr/>
          <p:nvPr/>
        </p:nvSpPr>
        <p:spPr>
          <a:xfrm>
            <a:off x="5257800" y="752475"/>
            <a:ext cx="2857500" cy="120032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b="1" i="1" u="none" strike="noStrike" cap="none">
                <a:solidFill>
                  <a:srgbClr val="002060"/>
                </a:solidFill>
                <a:latin typeface="Arial"/>
                <a:ea typeface="Arial"/>
                <a:cs typeface="Arial"/>
                <a:sym typeface="Arial"/>
              </a:rPr>
              <a:t>Mission- </a:t>
            </a:r>
            <a:endParaRPr/>
          </a:p>
          <a:p>
            <a:pPr marL="0" marR="0" lvl="0" indent="0" algn="ctr" rtl="0">
              <a:lnSpc>
                <a:spcPct val="100000"/>
              </a:lnSpc>
              <a:spcBef>
                <a:spcPts val="0"/>
              </a:spcBef>
              <a:spcAft>
                <a:spcPts val="0"/>
              </a:spcAft>
              <a:buNone/>
            </a:pPr>
            <a:r>
              <a:rPr lang="en-US" sz="1200" b="1" i="1" u="none" strike="noStrike" cap="none">
                <a:solidFill>
                  <a:srgbClr val="002060"/>
                </a:solidFill>
                <a:latin typeface="Arial"/>
                <a:ea typeface="Arial"/>
                <a:cs typeface="Arial"/>
                <a:sym typeface="Arial"/>
              </a:rPr>
              <a:t> “Deliver value and savings in real estate, acquisition, </a:t>
            </a:r>
            <a:r>
              <a:rPr lang="en-US" sz="1050" b="1" i="1" u="none" strike="noStrike" cap="none">
                <a:solidFill>
                  <a:srgbClr val="002060"/>
                </a:solidFill>
                <a:latin typeface="Arial"/>
                <a:ea typeface="Arial"/>
                <a:cs typeface="Arial"/>
                <a:sym typeface="Arial"/>
              </a:rPr>
              <a:t>technology</a:t>
            </a:r>
            <a:r>
              <a:rPr lang="en-US" sz="1200" b="1" i="1" u="none" strike="noStrike" cap="none">
                <a:solidFill>
                  <a:srgbClr val="002060"/>
                </a:solidFill>
                <a:latin typeface="Arial"/>
                <a:ea typeface="Arial"/>
                <a:cs typeface="Arial"/>
                <a:sym typeface="Arial"/>
              </a:rPr>
              <a:t>, and other </a:t>
            </a:r>
            <a:r>
              <a:rPr lang="en-US" sz="1050" b="1" i="1" u="none" strike="noStrike" cap="none">
                <a:solidFill>
                  <a:srgbClr val="002060"/>
                </a:solidFill>
                <a:latin typeface="Arial"/>
                <a:ea typeface="Arial"/>
                <a:cs typeface="Arial"/>
                <a:sym typeface="Arial"/>
              </a:rPr>
              <a:t>mission-support</a:t>
            </a:r>
            <a:r>
              <a:rPr lang="en-US" sz="1200" b="1" i="1" u="none" strike="noStrike" cap="none">
                <a:solidFill>
                  <a:srgbClr val="002060"/>
                </a:solidFill>
                <a:latin typeface="Arial"/>
                <a:ea typeface="Arial"/>
                <a:cs typeface="Arial"/>
                <a:sym typeface="Arial"/>
              </a:rPr>
              <a:t> services across government.” </a:t>
            </a:r>
            <a:endParaRPr/>
          </a:p>
          <a:p>
            <a:pPr marL="0" marR="0" lvl="0" indent="0" algn="ctr" rtl="0">
              <a:lnSpc>
                <a:spcPct val="100000"/>
              </a:lnSpc>
              <a:spcBef>
                <a:spcPts val="0"/>
              </a:spcBef>
              <a:spcAft>
                <a:spcPts val="0"/>
              </a:spcAft>
              <a:buNone/>
            </a:pPr>
            <a:endParaRPr sz="1200" b="1" i="0" u="sng" strike="noStrike" cap="none">
              <a:solidFill>
                <a:srgbClr val="002060"/>
              </a:solidFill>
              <a:latin typeface="Arial"/>
              <a:ea typeface="Arial"/>
              <a:cs typeface="Arial"/>
              <a:sym typeface="Arial"/>
            </a:endParaRPr>
          </a:p>
        </p:txBody>
      </p:sp>
      <p:sp>
        <p:nvSpPr>
          <p:cNvPr id="151" name="Google Shape;151;p22"/>
          <p:cNvSpPr/>
          <p:nvPr/>
        </p:nvSpPr>
        <p:spPr>
          <a:xfrm>
            <a:off x="212575" y="752475"/>
            <a:ext cx="4000500" cy="39354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200" b="0" i="0" u="none" strike="noStrike" cap="none">
                <a:solidFill>
                  <a:srgbClr val="002060"/>
                </a:solidFill>
                <a:latin typeface="Arial"/>
                <a:ea typeface="Arial"/>
                <a:cs typeface="Arial"/>
                <a:sym typeface="Arial"/>
              </a:rPr>
              <a:t>The U.S. General Services Administration (GSA) is one of the federal government's largest buyers, contracting for billions of dollars’ worth of products and services each year for its U.S. government “customers.” These customers include most agencies of the executive, judicial, and legislative branches and federal government and military facilities worldwide. </a:t>
            </a:r>
            <a:endParaRPr/>
          </a:p>
          <a:p>
            <a:pPr marL="0" marR="0" lvl="0" indent="0" algn="l" rtl="0">
              <a:lnSpc>
                <a:spcPct val="150000"/>
              </a:lnSpc>
              <a:spcBef>
                <a:spcPts val="0"/>
              </a:spcBef>
              <a:spcAft>
                <a:spcPts val="0"/>
              </a:spcAft>
              <a:buNone/>
            </a:pPr>
            <a:endParaRPr sz="1200" b="0" i="0" u="none" strike="noStrike" cap="none">
              <a:solidFill>
                <a:srgbClr val="002060"/>
              </a:solidFill>
              <a:latin typeface="Arial"/>
              <a:ea typeface="Arial"/>
              <a:cs typeface="Arial"/>
              <a:sym typeface="Arial"/>
            </a:endParaRPr>
          </a:p>
          <a:p>
            <a:pPr marL="0" marR="0" lvl="0" indent="0" algn="l" rtl="0">
              <a:lnSpc>
                <a:spcPct val="150000"/>
              </a:lnSpc>
              <a:spcBef>
                <a:spcPts val="0"/>
              </a:spcBef>
              <a:spcAft>
                <a:spcPts val="0"/>
              </a:spcAft>
              <a:buNone/>
            </a:pPr>
            <a:r>
              <a:rPr lang="en-US" sz="1200" b="0" i="0" u="none" strike="noStrike" cap="none">
                <a:solidFill>
                  <a:srgbClr val="002060"/>
                </a:solidFill>
                <a:latin typeface="Arial"/>
                <a:ea typeface="Arial"/>
                <a:cs typeface="Arial"/>
                <a:sym typeface="Arial"/>
              </a:rPr>
              <a:t>GSA rents, builds, furnishes, and maintains government offices and buys products ranging from pens to state-of-the-art computers. GSA also contracts for services as varied as trash removal and information technology.</a:t>
            </a:r>
            <a:endParaRPr/>
          </a:p>
          <a:p>
            <a:pPr marL="0" marR="0" lvl="0" indent="0" algn="l" rtl="0">
              <a:lnSpc>
                <a:spcPct val="150000"/>
              </a:lnSpc>
              <a:spcBef>
                <a:spcPts val="0"/>
              </a:spcBef>
              <a:spcAft>
                <a:spcPts val="0"/>
              </a:spcAft>
              <a:buNone/>
            </a:pPr>
            <a:r>
              <a:rPr lang="en-US" sz="1500" b="1" i="0" u="sng" strike="noStrike" cap="none">
                <a:solidFill>
                  <a:schemeClr val="hlink"/>
                </a:solidFill>
                <a:latin typeface="Arial"/>
                <a:ea typeface="Arial"/>
                <a:cs typeface="Arial"/>
                <a:sym typeface="Arial"/>
                <a:hlinkClick r:id="rId4"/>
              </a:rPr>
              <a:t>www.gsa.gov</a:t>
            </a:r>
            <a:endParaRPr sz="1500" b="1" i="0" u="none" strike="noStrike" cap="none">
              <a:solidFill>
                <a:srgbClr val="0070C0"/>
              </a:solidFill>
              <a:latin typeface="Arial Narrow"/>
              <a:ea typeface="Arial Narrow"/>
              <a:cs typeface="Arial Narrow"/>
              <a:sym typeface="Arial Narrow"/>
            </a:endParaRPr>
          </a:p>
        </p:txBody>
      </p:sp>
      <p:sp>
        <p:nvSpPr>
          <p:cNvPr id="153" name="Google Shape;153;p22"/>
          <p:cNvSpPr txBox="1"/>
          <p:nvPr/>
        </p:nvSpPr>
        <p:spPr>
          <a:xfrm>
            <a:off x="4686300" y="4557668"/>
            <a:ext cx="4000500"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b="1" i="0" u="sng" strike="noStrike" cap="none">
                <a:solidFill>
                  <a:schemeClr val="hlink"/>
                </a:solidFill>
                <a:latin typeface="Arial"/>
                <a:ea typeface="Arial"/>
                <a:cs typeface="Arial"/>
                <a:sym typeface="Arial"/>
                <a:hlinkClick r:id="rId5"/>
              </a:rPr>
              <a:t>https://www.gsa.gov/forbusiness</a:t>
            </a:r>
            <a:endParaRPr sz="1500" b="1" i="0" u="none" strike="noStrike" cap="none">
              <a:solidFill>
                <a:srgbClr val="0070C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4221</Words>
  <Application>Microsoft Office PowerPoint</Application>
  <PresentationFormat>On-screen Show (16:9)</PresentationFormat>
  <Paragraphs>783</Paragraphs>
  <Slides>51</Slides>
  <Notes>51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Noto Sans Symbols</vt:lpstr>
      <vt:lpstr>Times New Roman</vt:lpstr>
      <vt:lpstr>Calibri</vt:lpstr>
      <vt:lpstr>Arial</vt:lpstr>
      <vt:lpstr>Arial Narrow</vt:lpstr>
      <vt:lpstr>Courier New</vt:lpstr>
      <vt:lpstr>Montserrat</vt:lpstr>
      <vt:lpstr>Blank Presentation</vt:lpstr>
      <vt:lpstr>GSA OSDBU Overview Bill Strobel Small Business Technical Advisor ​Regional Small Business Advocacy and Engagement Division (ES) Office of Small and Disadvantaged Business Utilization (OSDBU)  </vt:lpstr>
      <vt:lpstr>TOPICS</vt:lpstr>
      <vt:lpstr>Agency Overview </vt:lpstr>
      <vt:lpstr>OSDBU Overview </vt:lpstr>
      <vt:lpstr>OSDBU Overview (Cont.)</vt:lpstr>
      <vt:lpstr>OSDBU Overview (Cont.)</vt:lpstr>
      <vt:lpstr>OSDBU Overview con’t.)</vt:lpstr>
      <vt:lpstr>OSDBU Overview con’t.)</vt:lpstr>
      <vt:lpstr>Agency Overview</vt:lpstr>
      <vt:lpstr>Who Are GSA’s Customers?</vt:lpstr>
      <vt:lpstr>Agency Overview con’t</vt:lpstr>
      <vt:lpstr>Agency Overview con’t</vt:lpstr>
      <vt:lpstr>ACCESSING FEDERAL CONTRACT OPPORTUNITIES </vt:lpstr>
      <vt:lpstr>ACCESSING FEDERAL CONTRACT OPPORTUNITIES (CONT.)</vt:lpstr>
      <vt:lpstr>ACCESSING FEDERAL CONTRACT OPPORTUNITIES (CONT.)</vt:lpstr>
      <vt:lpstr>ACCESSING FEDERAL CONTRACT OPPORTUNITIES (CONT.)</vt:lpstr>
      <vt:lpstr>ACCESSING FEDERAL CONTRACT OPPORTUNITIES (CONT.)</vt:lpstr>
      <vt:lpstr>ACCESSING FEDERAL CONTRACT OPPORTUNITIES (CONT.)</vt:lpstr>
      <vt:lpstr>ACCESSING FEDERAL CONTRACT OPPORTUNITIES (CONT.)</vt:lpstr>
      <vt:lpstr>ACCESSING FEDERAL CONTRACT OPPORTUNITIES (CONT.) )</vt:lpstr>
      <vt:lpstr>ACCESSING FEDERAL CONTRACT OPPORTUNITIES (CONT.)</vt:lpstr>
      <vt:lpstr>ACCESSING FEDERAL CONTRACT OPPORTUNITIES (CONT.) </vt:lpstr>
      <vt:lpstr>ACCESSING FEDERAL CONTRACT OPPORTUNITIES (CONT.) </vt:lpstr>
      <vt:lpstr>ACCESSING FEDERAL CONTRACT OPPORTUNITIES (CONT.) </vt:lpstr>
      <vt:lpstr>ACCESSING FEDERAL CONTRACT OPPORTUNITIES (CONT.) </vt:lpstr>
      <vt:lpstr>ACCESSING FEDERAL CONTRACT OPPORTUNITIES (CONT.) </vt:lpstr>
      <vt:lpstr>ACCESSING FEDERAL CONTRACT OPPORTUNITIES (CONT.) </vt:lpstr>
      <vt:lpstr>ACCESSING FEDERAL CONTRACT OPPORTUNITIES (CONT.) </vt:lpstr>
      <vt:lpstr>https://subnet.sba.gov/client/dsp_Landing.cfm</vt:lpstr>
      <vt:lpstr>ACCESSING FEDERAL CONTRACT OPPORTUNITIES (CONT.) </vt:lpstr>
      <vt:lpstr>Forecast of Contracting Opportunities </vt:lpstr>
      <vt:lpstr>Forecast of Contracting Opportunities (Cont.) </vt:lpstr>
      <vt:lpstr>Forecast of Contracting Opportunities (Cont.) </vt:lpstr>
      <vt:lpstr>Forecast of Contracting Opportunities (Cont.) </vt:lpstr>
      <vt:lpstr>Forecast of Contracting Opportunities (Cont.) </vt:lpstr>
      <vt:lpstr>Forecast of Contracting Opportunities (Cont.) </vt:lpstr>
      <vt:lpstr>Forecast of Contracting Opportunities (Cont.) </vt:lpstr>
      <vt:lpstr>Forecast of Contracting Opportunities (Cont.) </vt:lpstr>
      <vt:lpstr>Forecast of Contracting Opportunities (Cont.) </vt:lpstr>
      <vt:lpstr>Forecast of Contracting Opportunities (Cont.) </vt:lpstr>
      <vt:lpstr>Forecast of Contracting Opportunities (Cont.) </vt:lpstr>
      <vt:lpstr>Forecast of Contracting Opportunities (Cont.) </vt:lpstr>
      <vt:lpstr>GSA Guidance on Section 889:  Supply Chain Security  </vt:lpstr>
      <vt:lpstr>GSA Guidance on Section 889:  Supply Chain Security </vt:lpstr>
      <vt:lpstr>GSA Guidance on Section 889:  Supply Chain Security con’t </vt:lpstr>
      <vt:lpstr>SMALL  BUSINESS RESOURCES </vt:lpstr>
      <vt:lpstr>SMALL  BUSINESS RESOURCES  (Cont.)</vt:lpstr>
      <vt:lpstr>SMALL  BUSINESS RESOURCES  (Cont.)</vt:lpstr>
      <vt:lpstr>SMALL  BUSINESS RESOURCES  (Cont.)</vt:lpstr>
      <vt:lpstr>Question and Answer</vt:lpstr>
      <vt:lpstr>GSA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YolandaGJohnson</dc:creator>
  <cp:lastModifiedBy>YolandaGJohnson</cp:lastModifiedBy>
  <cp:revision>3</cp:revision>
  <dcterms:modified xsi:type="dcterms:W3CDTF">2023-08-15T17:37:54Z</dcterms:modified>
</cp:coreProperties>
</file>