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3" r:id="rId1"/>
  </p:sldMasterIdLst>
  <p:notesMasterIdLst>
    <p:notesMasterId r:id="rId8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Lst>
  <p:sldSz cx="9144000" cy="5143500" type="screen16x9"/>
  <p:notesSz cx="6858000" cy="9144000"/>
  <p:embeddedFontLst>
    <p:embeddedFont>
      <p:font typeface="Arial Black" panose="020B0A04020102020204" pitchFamily="34" charset="0"/>
      <p:regular r:id="rId86"/>
      <p:bold r:id="rId87"/>
    </p:embeddedFont>
    <p:embeddedFont>
      <p:font typeface="Roboto" panose="02000000000000000000" pitchFamily="2" charset="0"/>
      <p:regular r:id="rId88"/>
      <p:bold r:id="rId89"/>
      <p:italic r:id="rId90"/>
      <p:boldItalic r:id="rId91"/>
    </p:embeddedFont>
    <p:embeddedFont>
      <p:font typeface="Roboto Medium" panose="02000000000000000000" pitchFamily="2" charset="0"/>
      <p:regular r:id="rId92"/>
      <p:bold r:id="rId93"/>
      <p:italic r:id="rId94"/>
      <p:boldItalic r:id="rId95"/>
    </p:embeddedFont>
    <p:embeddedFont>
      <p:font typeface="Roboto Thin" panose="02000000000000000000" pitchFamily="2" charset="0"/>
      <p:regular r:id="rId96"/>
      <p:bold r:id="rId97"/>
      <p:italic r:id="rId98"/>
      <p:boldItalic r:id="rId9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756">
          <p15:clr>
            <a:srgbClr val="000000"/>
          </p15:clr>
        </p15:guide>
        <p15:guide id="2" pos="5328">
          <p15:clr>
            <a:srgbClr val="000000"/>
          </p15:clr>
        </p15:guide>
        <p15:guide id="3" orient="horz" pos="606">
          <p15:clr>
            <a:srgbClr val="9AA0A6"/>
          </p15:clr>
        </p15:guide>
        <p15:guide id="4" orient="horz" pos="54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35A14E8-0D30-411D-8557-23153D67B3BC}">
  <a:tblStyle styleId="{935A14E8-0D30-411D-8557-23153D67B3B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2" autoAdjust="0"/>
    <p:restoredTop sz="95770" autoAdjust="0"/>
  </p:normalViewPr>
  <p:slideViewPr>
    <p:cSldViewPr snapToGrid="0">
      <p:cViewPr varScale="1">
        <p:scale>
          <a:sx n="144" d="100"/>
          <a:sy n="144" d="100"/>
        </p:scale>
        <p:origin x="654" y="120"/>
      </p:cViewPr>
      <p:guideLst>
        <p:guide orient="horz" pos="756"/>
        <p:guide pos="5328"/>
        <p:guide orient="horz" pos="606"/>
        <p:guide orient="horz" pos="5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4.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font" Target="fonts/font5.fntdata"/><Relationship Id="rId95" Type="http://schemas.openxmlformats.org/officeDocument/2006/relationships/font" Target="fonts/font10.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3.fntdata"/><Relationship Id="rId91" Type="http://schemas.openxmlformats.org/officeDocument/2006/relationships/font" Target="fonts/font6.fntdata"/><Relationship Id="rId96"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1.fntdata"/><Relationship Id="rId94" Type="http://schemas.openxmlformats.org/officeDocument/2006/relationships/font" Target="fonts/font9.fntdata"/><Relationship Id="rId99" Type="http://schemas.openxmlformats.org/officeDocument/2006/relationships/font" Target="fonts/font14.fntdata"/><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2.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8.fntdata"/><Relationship Id="rId98" Type="http://schemas.openxmlformats.org/officeDocument/2006/relationships/font" Target="fonts/font13.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6200"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6800"/>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a:t>
            </a:fld>
            <a:endParaRPr/>
          </a:p>
        </p:txBody>
      </p:sp>
      <p:sp>
        <p:nvSpPr>
          <p:cNvPr id="110" name="Google Shape;11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1" name="Google Shape;111;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7" name="Google Shape;187;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4" name="Google Shape;19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3" name="Google Shape;20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2" name="Google Shape;21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1" name="Google Shape;22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0" name="Google Shape;23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9" name="Google Shape;239;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8" name="Google Shape;248;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7" name="Google Shape;257;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5" name="Google Shape;265;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7" name="Google Shape;11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4" name="Google Shape;274;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3" name="Google Shape;28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92" name="Google Shape;292;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1" name="Google Shape;301;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9" name="Google Shape;309;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7" name="Google Shape;317;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5" name="Google Shape;325;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3" name="Google Shape;333;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2" name="Google Shape;342;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0" name="Google Shape;350;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9" name="Google Shape;359;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8" name="Google Shape;368;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7" name="Google Shape;377;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86" name="Google Shape;386;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5" name="Google Shape;395;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04" name="Google Shape;404;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12" name="Google Shape;412;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21" name="Google Shape;421;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0" name="Google Shape;430;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9" name="Google Shape;439;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3" name="Google Shape;13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46" name="Google Shape;446;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55" name="Google Shape;455;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64" name="Google Shape;464;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73" name="Google Shape;473;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91" name="Google Shape;491;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00" name="Google Shape;500;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07" name="Google Shape;507;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20" name="Google Shape;520;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29" name="Google Shape;529;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2" name="Google Shape;14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38" name="Google Shape;538;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47" name="Google Shape;547;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56" name="Google Shape;556;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67" name="Google Shape;567;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7" name="Google Shape;577;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86" name="Google Shape;586;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400"/>
              <a:buNone/>
            </a:pPr>
            <a:endParaRPr>
              <a:solidFill>
                <a:schemeClr val="dk1"/>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96" name="Google Shape;596;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050">
              <a:solidFill>
                <a:srgbClr val="041E49"/>
              </a:solidFill>
              <a:highlight>
                <a:srgbClr val="F2F2F2"/>
              </a:highlight>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400"/>
              <a:buNone/>
            </a:pPr>
            <a:endParaRPr>
              <a:solidFill>
                <a:schemeClr val="dk1"/>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06" name="Google Shape;606;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solidFill>
                <a:schemeClr val="dk1"/>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15" name="Google Shape;615;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solidFill>
                <a:schemeClr val="dk1"/>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24" name="Google Shape;624;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1" name="Google Shape;15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32" name="Google Shape;632;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49" name="Google Shape;649;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58" name="Google Shape;658;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67" name="Google Shape;667;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76" name="Google Shape;676;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85" name="Google Shape;685;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94" name="Google Shape;694;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solidFill>
                <a:schemeClr val="dk1"/>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7" name="Google Shape;747;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55" name="Google Shape;755;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64" name="Google Shape;764;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050" dirty="0">
              <a:solidFill>
                <a:srgbClr val="041E49"/>
              </a:solidFill>
              <a:highlight>
                <a:srgbClr val="F2F2F2"/>
              </a:highlight>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400"/>
              <a:buNone/>
            </a:pPr>
            <a:endParaRPr dirty="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0" name="Google Shape;16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74" name="Google Shape;774;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82" name="Google Shape;782;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1" name="Google Shape;791;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01" name="Google Shape;801;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10" name="Google Shape;810;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19" name="Google Shape;819;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28" name="Google Shape;828;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37" name="Google Shape;837;p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46" name="Google Shape;846;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55" name="Google Shape;855;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9" name="Google Shape;16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64" name="Google Shape;864;p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73" name="Google Shape;873;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82" name="Google Shape;882;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87" name="Google Shape;887;p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8" name="Google Shape;17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4"/>
        <p:cNvGrpSpPr/>
        <p:nvPr/>
      </p:nvGrpSpPr>
      <p:grpSpPr>
        <a:xfrm>
          <a:off x="0" y="0"/>
          <a:ext cx="0" cy="0"/>
          <a:chOff x="0" y="0"/>
          <a:chExt cx="0" cy="0"/>
        </a:xfrm>
      </p:grpSpPr>
      <p:pic>
        <p:nvPicPr>
          <p:cNvPr id="15" name="Google Shape;15;p2"/>
          <p:cNvPicPr preferRelativeResize="0"/>
          <p:nvPr/>
        </p:nvPicPr>
        <p:blipFill rotWithShape="1">
          <a:blip r:embed="rId2">
            <a:alphaModFix/>
          </a:blip>
          <a:srcRect/>
          <a:stretch/>
        </p:blipFill>
        <p:spPr>
          <a:xfrm>
            <a:off x="3175" y="0"/>
            <a:ext cx="9140823" cy="1289875"/>
          </a:xfrm>
          <a:prstGeom prst="rect">
            <a:avLst/>
          </a:prstGeom>
          <a:noFill/>
          <a:ln>
            <a:noFill/>
          </a:ln>
        </p:spPr>
      </p:pic>
      <p:sp>
        <p:nvSpPr>
          <p:cNvPr id="16" name="Google Shape;16;p2"/>
          <p:cNvSpPr/>
          <p:nvPr/>
        </p:nvSpPr>
        <p:spPr>
          <a:xfrm>
            <a:off x="0" y="1289873"/>
            <a:ext cx="9144000" cy="3853800"/>
          </a:xfrm>
          <a:prstGeom prst="rect">
            <a:avLst/>
          </a:pr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17" name="Google Shape;17;p2"/>
          <p:cNvSpPr/>
          <p:nvPr/>
        </p:nvSpPr>
        <p:spPr>
          <a:xfrm>
            <a:off x="-8700" y="3975750"/>
            <a:ext cx="9161400" cy="1167600"/>
          </a:xfrm>
          <a:prstGeom prst="rect">
            <a:avLst/>
          </a:prstGeom>
          <a:solidFill>
            <a:srgbClr val="FFB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 name="Google Shape;18;p2"/>
          <p:cNvPicPr preferRelativeResize="0"/>
          <p:nvPr/>
        </p:nvPicPr>
        <p:blipFill rotWithShape="1">
          <a:blip r:embed="rId3">
            <a:alphaModFix/>
          </a:blip>
          <a:srcRect/>
          <a:stretch/>
        </p:blipFill>
        <p:spPr>
          <a:xfrm>
            <a:off x="671325" y="1805750"/>
            <a:ext cx="1698487" cy="305727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ustom Layout 2 1 2 1">
  <p:cSld name="Custom Layout 2 1 2 1">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1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2 1 1 2 1 1 1 1 1 1">
  <p:cSld name="Custom Layout 2 1 1 2 1 1 1 1 1 1">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1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2 1 2 1 1 1 1 1 1 1 1 1 1 1 1">
  <p:cSld name="Custom Layout 2 1 2 1 1 1 1 1 1 1 1 1 1 1 1">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2 1 1 2 1">
  <p:cSld name="Custom Layout 2 1 1 2 1">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1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2 1 2 1 1 1 1 1 1 1 1 1 1 1">
  <p:cSld name="Custom Layout 2 1 2 1 1 1 1 1 1 1 1 1 1 1">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1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2 1 1 2 1 1 2">
  <p:cSld name="Custom Layout 2 1 1 2 1 1 2">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1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2 1 2 1 1 1 1 1 1 1 1 1 1">
  <p:cSld name="Custom Layout 2 1 2 1 1 1 1 1 1 1 1 1 1">
    <p:bg>
      <p:bgPr>
        <a:blipFill>
          <a:blip r:embed="rId2">
            <a:alphaModFix/>
          </a:blip>
          <a:stretch>
            <a:fillRect/>
          </a:stretch>
        </a:blipFill>
        <a:effectLst/>
      </p:bgPr>
    </p:bg>
    <p:spTree>
      <p:nvGrpSpPr>
        <p:cNvPr id="1" name="Shape 47"/>
        <p:cNvGrpSpPr/>
        <p:nvPr/>
      </p:nvGrpSpPr>
      <p:grpSpPr>
        <a:xfrm>
          <a:off x="0" y="0"/>
          <a:ext cx="0" cy="0"/>
          <a:chOff x="0" y="0"/>
          <a:chExt cx="0" cy="0"/>
        </a:xfrm>
      </p:grpSpPr>
      <p:sp>
        <p:nvSpPr>
          <p:cNvPr id="48" name="Google Shape;48;p1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 2 1 1 2 1 1 1 3">
  <p:cSld name="Custom Layout 2 1 1 2 1 1 1 3">
    <p:bg>
      <p:bgPr>
        <a:blipFill>
          <a:blip r:embed="rId2">
            <a:alphaModFix/>
          </a:blip>
          <a:stretch>
            <a:fillRect/>
          </a:stretch>
        </a:blipFill>
        <a:effectLst/>
      </p:bgPr>
    </p:bg>
    <p:spTree>
      <p:nvGrpSpPr>
        <p:cNvPr id="1" name="Shape 49"/>
        <p:cNvGrpSpPr/>
        <p:nvPr/>
      </p:nvGrpSpPr>
      <p:grpSpPr>
        <a:xfrm>
          <a:off x="0" y="0"/>
          <a:ext cx="0" cy="0"/>
          <a:chOff x="0" y="0"/>
          <a:chExt cx="0" cy="0"/>
        </a:xfrm>
      </p:grpSpPr>
      <p:sp>
        <p:nvSpPr>
          <p:cNvPr id="50" name="Google Shape;50;p1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2 1 2 1 1 1 1 1 1 1 1 1">
  <p:cSld name="Custom Layout 2 1 2 1 1 1 1 1 1 1 1 1">
    <p:bg>
      <p:bgPr>
        <a:blipFill>
          <a:blip r:embed="rId2">
            <a:alphaModFix/>
          </a:blip>
          <a:stretch>
            <a:fillRect/>
          </a:stretch>
        </a:blipFill>
        <a:effectLst/>
      </p:bgPr>
    </p:bg>
    <p:spTree>
      <p:nvGrpSpPr>
        <p:cNvPr id="1" name="Shape 51"/>
        <p:cNvGrpSpPr/>
        <p:nvPr/>
      </p:nvGrpSpPr>
      <p:grpSpPr>
        <a:xfrm>
          <a:off x="0" y="0"/>
          <a:ext cx="0" cy="0"/>
          <a:chOff x="0" y="0"/>
          <a:chExt cx="0" cy="0"/>
        </a:xfrm>
      </p:grpSpPr>
      <p:sp>
        <p:nvSpPr>
          <p:cNvPr id="52" name="Google Shape;52;p1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ustom Layout 2">
  <p:cSld name="Custom Layout 2">
    <p:bg>
      <p:bgPr>
        <a:solidFill>
          <a:schemeClr val="lt1"/>
        </a:solidFill>
        <a:effectLst/>
      </p:bgPr>
    </p:bg>
    <p:spTree>
      <p:nvGrpSpPr>
        <p:cNvPr id="1" name="Shape 53"/>
        <p:cNvGrpSpPr/>
        <p:nvPr/>
      </p:nvGrpSpPr>
      <p:grpSpPr>
        <a:xfrm>
          <a:off x="0" y="0"/>
          <a:ext cx="0" cy="0"/>
          <a:chOff x="0" y="0"/>
          <a:chExt cx="0" cy="0"/>
        </a:xfrm>
      </p:grpSpPr>
      <p:sp>
        <p:nvSpPr>
          <p:cNvPr id="54" name="Google Shape;54;p2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2 1 2 1 1 1">
  <p:cSld name="Custom Layout 2 1 2 1 1 1">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ustom Layout 2 1 1 2 1 1 1 2">
  <p:cSld name="Custom Layout 2 1 1 2 1 1 1 2">
    <p:bg>
      <p:bgPr>
        <a:blipFill>
          <a:blip r:embed="rId2">
            <a:alphaModFix/>
          </a:blip>
          <a:stretch>
            <a:fillRect/>
          </a:stretch>
        </a:blipFill>
        <a:effectLst/>
      </p:bgPr>
    </p:bg>
    <p:spTree>
      <p:nvGrpSpPr>
        <p:cNvPr id="1" name="Shape 55"/>
        <p:cNvGrpSpPr/>
        <p:nvPr/>
      </p:nvGrpSpPr>
      <p:grpSpPr>
        <a:xfrm>
          <a:off x="0" y="0"/>
          <a:ext cx="0" cy="0"/>
          <a:chOff x="0" y="0"/>
          <a:chExt cx="0" cy="0"/>
        </a:xfrm>
      </p:grpSpPr>
      <p:sp>
        <p:nvSpPr>
          <p:cNvPr id="56" name="Google Shape;56;p2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2 1 2 1 1 1 1 1 1 1 1">
  <p:cSld name="Custom Layout 2 1 2 1 1 1 1 1 1 1 1">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2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Layout 2 1 1 2 1 1 1">
  <p:cSld name="Custom Layout 2 1 1 2 1 1 1">
    <p:bg>
      <p:bgPr>
        <a:blipFill>
          <a:blip r:embed="rId2">
            <a:alphaModFix/>
          </a:blip>
          <a:stretch>
            <a:fillRect/>
          </a:stretch>
        </a:blipFill>
        <a:effectLst/>
      </p:bgPr>
    </p:bg>
    <p:spTree>
      <p:nvGrpSpPr>
        <p:cNvPr id="1" name="Shape 59"/>
        <p:cNvGrpSpPr/>
        <p:nvPr/>
      </p:nvGrpSpPr>
      <p:grpSpPr>
        <a:xfrm>
          <a:off x="0" y="0"/>
          <a:ext cx="0" cy="0"/>
          <a:chOff x="0" y="0"/>
          <a:chExt cx="0" cy="0"/>
        </a:xfrm>
      </p:grpSpPr>
      <p:sp>
        <p:nvSpPr>
          <p:cNvPr id="60" name="Google Shape;60;p2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ustom Layout 2 1 2 1 1 1 1 1 1 1">
  <p:cSld name="Custom Layout 2 1 2 1 1 1 1 1 1 1">
    <p:bg>
      <p:bgPr>
        <a:blipFill>
          <a:blip r:embed="rId2">
            <a:alphaModFix/>
          </a:blip>
          <a:stretch>
            <a:fillRect/>
          </a:stretch>
        </a:blipFill>
        <a:effectLst/>
      </p:bgPr>
    </p:bg>
    <p:spTree>
      <p:nvGrpSpPr>
        <p:cNvPr id="1" name="Shape 61"/>
        <p:cNvGrpSpPr/>
        <p:nvPr/>
      </p:nvGrpSpPr>
      <p:grpSpPr>
        <a:xfrm>
          <a:off x="0" y="0"/>
          <a:ext cx="0" cy="0"/>
          <a:chOff x="0" y="0"/>
          <a:chExt cx="0" cy="0"/>
        </a:xfrm>
      </p:grpSpPr>
      <p:sp>
        <p:nvSpPr>
          <p:cNvPr id="62" name="Google Shape;62;p2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2 1 1">
  <p:cSld name="Custom Layout 2 1 1">
    <p:bg>
      <p:bgPr>
        <a:blipFill>
          <a:blip r:embed="rId2">
            <a:alphaModFix/>
          </a:blip>
          <a:stretch>
            <a:fillRect/>
          </a:stretch>
        </a:blipFill>
        <a:effectLst/>
      </p:bgPr>
    </p:bg>
    <p:spTree>
      <p:nvGrpSpPr>
        <p:cNvPr id="1" name="Shape 63"/>
        <p:cNvGrpSpPr/>
        <p:nvPr/>
      </p:nvGrpSpPr>
      <p:grpSpPr>
        <a:xfrm>
          <a:off x="0" y="0"/>
          <a:ext cx="0" cy="0"/>
          <a:chOff x="0" y="0"/>
          <a:chExt cx="0" cy="0"/>
        </a:xfrm>
      </p:grpSpPr>
      <p:sp>
        <p:nvSpPr>
          <p:cNvPr id="64" name="Google Shape;64;p2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2 1 2 1 1 1 1">
  <p:cSld name="Custom Layout 2 1 2 1 1 1 1">
    <p:bg>
      <p:bgPr>
        <a:blipFill>
          <a:blip r:embed="rId2">
            <a:alphaModFix/>
          </a:blip>
          <a:stretch>
            <a:fillRect/>
          </a:stretch>
        </a:blipFill>
        <a:effectLst/>
      </p:bgPr>
    </p:bg>
    <p:spTree>
      <p:nvGrpSpPr>
        <p:cNvPr id="1" name="Shape 65"/>
        <p:cNvGrpSpPr/>
        <p:nvPr/>
      </p:nvGrpSpPr>
      <p:grpSpPr>
        <a:xfrm>
          <a:off x="0" y="0"/>
          <a:ext cx="0" cy="0"/>
          <a:chOff x="0" y="0"/>
          <a:chExt cx="0" cy="0"/>
        </a:xfrm>
      </p:grpSpPr>
      <p:sp>
        <p:nvSpPr>
          <p:cNvPr id="66" name="Google Shape;66;p2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ustom Layout 1">
  <p:cSld name="Custom Layout 1">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27"/>
          <p:cNvSpPr txBox="1">
            <a:spLocks noGrp="1"/>
          </p:cNvSpPr>
          <p:nvPr>
            <p:ph type="title"/>
          </p:nvPr>
        </p:nvSpPr>
        <p:spPr>
          <a:xfrm>
            <a:off x="145325" y="116825"/>
            <a:ext cx="87072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9"/>
        <p:cNvGrpSpPr/>
        <p:nvPr/>
      </p:nvGrpSpPr>
      <p:grpSpPr>
        <a:xfrm>
          <a:off x="0" y="0"/>
          <a:ext cx="0" cy="0"/>
          <a:chOff x="0" y="0"/>
          <a:chExt cx="0" cy="0"/>
        </a:xfrm>
      </p:grpSpPr>
      <p:sp>
        <p:nvSpPr>
          <p:cNvPr id="70" name="Google Shape;70;p28"/>
          <p:cNvSpPr txBox="1">
            <a:spLocks noGrp="1"/>
          </p:cNvSpPr>
          <p:nvPr>
            <p:ph type="sldNum" idx="12"/>
          </p:nvPr>
        </p:nvSpPr>
        <p:spPr>
          <a:xfrm>
            <a:off x="6400800" y="4661297"/>
            <a:ext cx="1828800" cy="32146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1"/>
        <p:cNvGrpSpPr/>
        <p:nvPr/>
      </p:nvGrpSpPr>
      <p:grpSpPr>
        <a:xfrm>
          <a:off x="0" y="0"/>
          <a:ext cx="0" cy="0"/>
          <a:chOff x="0" y="0"/>
          <a:chExt cx="0" cy="0"/>
        </a:xfrm>
      </p:grpSpPr>
      <p:sp>
        <p:nvSpPr>
          <p:cNvPr id="72" name="Google Shape;72;p29"/>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4000" b="1" i="0" u="none" strike="noStrike" cap="none">
                <a:solidFill>
                  <a:srgbClr val="005087"/>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9pPr>
          </a:lstStyle>
          <a:p>
            <a:endParaRPr/>
          </a:p>
        </p:txBody>
      </p:sp>
      <p:sp>
        <p:nvSpPr>
          <p:cNvPr id="73" name="Google Shape;73;p29"/>
          <p:cNvSpPr txBox="1">
            <a:spLocks noGrp="1"/>
          </p:cNvSpPr>
          <p:nvPr>
            <p:ph type="body" idx="1"/>
          </p:nvPr>
        </p:nvSpPr>
        <p:spPr>
          <a:xfrm>
            <a:off x="722313" y="2180036"/>
            <a:ext cx="7772400" cy="112514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74" name="Google Shape;74;p29"/>
          <p:cNvSpPr txBox="1">
            <a:spLocks noGrp="1"/>
          </p:cNvSpPr>
          <p:nvPr>
            <p:ph type="sldNum" idx="12"/>
          </p:nvPr>
        </p:nvSpPr>
        <p:spPr>
          <a:xfrm>
            <a:off x="6400800" y="4661297"/>
            <a:ext cx="1828800" cy="32146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9pPr>
          </a:lstStyle>
          <a:p>
            <a:endParaRPr/>
          </a:p>
        </p:txBody>
      </p:sp>
      <p:sp>
        <p:nvSpPr>
          <p:cNvPr id="77" name="Google Shape;77;p30"/>
          <p:cNvSpPr txBox="1">
            <a:spLocks noGrp="1"/>
          </p:cNvSpPr>
          <p:nvPr>
            <p:ph type="body" idx="1"/>
          </p:nvPr>
        </p:nvSpPr>
        <p:spPr>
          <a:xfrm>
            <a:off x="457200" y="1200150"/>
            <a:ext cx="4038600" cy="339447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8" name="Google Shape;78;p30"/>
          <p:cNvSpPr txBox="1">
            <a:spLocks noGrp="1"/>
          </p:cNvSpPr>
          <p:nvPr>
            <p:ph type="body" idx="2"/>
          </p:nvPr>
        </p:nvSpPr>
        <p:spPr>
          <a:xfrm>
            <a:off x="4648200" y="1200150"/>
            <a:ext cx="4038600" cy="339447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9" name="Google Shape;79;p30"/>
          <p:cNvSpPr txBox="1">
            <a:spLocks noGrp="1"/>
          </p:cNvSpPr>
          <p:nvPr>
            <p:ph type="sldNum" idx="12"/>
          </p:nvPr>
        </p:nvSpPr>
        <p:spPr>
          <a:xfrm>
            <a:off x="6400800" y="4661297"/>
            <a:ext cx="1828800" cy="32146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2 1 1 2 1 1 1 1 1 3">
  <p:cSld name="Custom Layout 2 1 1 2 1 1 1 1 1 3">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0"/>
        <p:cNvGrpSpPr/>
        <p:nvPr/>
      </p:nvGrpSpPr>
      <p:grpSpPr>
        <a:xfrm>
          <a:off x="0" y="0"/>
          <a:ext cx="0" cy="0"/>
          <a:chOff x="0" y="0"/>
          <a:chExt cx="0" cy="0"/>
        </a:xfrm>
      </p:grpSpPr>
      <p:sp>
        <p:nvSpPr>
          <p:cNvPr id="81" name="Google Shape;81;p31"/>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9pPr>
          </a:lstStyle>
          <a:p>
            <a:endParaRPr/>
          </a:p>
        </p:txBody>
      </p:sp>
      <p:sp>
        <p:nvSpPr>
          <p:cNvPr id="82" name="Google Shape;82;p31"/>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83" name="Google Shape;83;p31"/>
          <p:cNvSpPr txBox="1">
            <a:spLocks noGrp="1"/>
          </p:cNvSpPr>
          <p:nvPr>
            <p:ph type="body" idx="2"/>
          </p:nvPr>
        </p:nvSpPr>
        <p:spPr>
          <a:xfrm>
            <a:off x="457200" y="1631157"/>
            <a:ext cx="4040188" cy="2963466"/>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lnSpc>
                <a:spcPct val="100000"/>
              </a:lnSpc>
              <a:spcBef>
                <a:spcPts val="32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84" name="Google Shape;84;p31"/>
          <p:cNvSpPr txBox="1">
            <a:spLocks noGrp="1"/>
          </p:cNvSpPr>
          <p:nvPr>
            <p:ph type="body" idx="3"/>
          </p:nvPr>
        </p:nvSpPr>
        <p:spPr>
          <a:xfrm>
            <a:off x="4645027" y="1151335"/>
            <a:ext cx="4041775" cy="47982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85" name="Google Shape;85;p31"/>
          <p:cNvSpPr txBox="1">
            <a:spLocks noGrp="1"/>
          </p:cNvSpPr>
          <p:nvPr>
            <p:ph type="body" idx="4"/>
          </p:nvPr>
        </p:nvSpPr>
        <p:spPr>
          <a:xfrm>
            <a:off x="4645027" y="1631157"/>
            <a:ext cx="4041775" cy="2963466"/>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lnSpc>
                <a:spcPct val="100000"/>
              </a:lnSpc>
              <a:spcBef>
                <a:spcPts val="32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86" name="Google Shape;86;p31"/>
          <p:cNvSpPr txBox="1">
            <a:spLocks noGrp="1"/>
          </p:cNvSpPr>
          <p:nvPr>
            <p:ph type="sldNum" idx="12"/>
          </p:nvPr>
        </p:nvSpPr>
        <p:spPr>
          <a:xfrm>
            <a:off x="6400800" y="4661297"/>
            <a:ext cx="1828800" cy="32146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7"/>
        <p:cNvGrpSpPr/>
        <p:nvPr/>
      </p:nvGrpSpPr>
      <p:grpSpPr>
        <a:xfrm>
          <a:off x="0" y="0"/>
          <a:ext cx="0" cy="0"/>
          <a:chOff x="0" y="0"/>
          <a:chExt cx="0" cy="0"/>
        </a:xfrm>
      </p:grpSpPr>
      <p:sp>
        <p:nvSpPr>
          <p:cNvPr id="88" name="Google Shape;88;p32"/>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9pPr>
          </a:lstStyle>
          <a:p>
            <a:endParaRPr/>
          </a:p>
        </p:txBody>
      </p:sp>
      <p:sp>
        <p:nvSpPr>
          <p:cNvPr id="89" name="Google Shape;89;p32"/>
          <p:cNvSpPr txBox="1">
            <a:spLocks noGrp="1"/>
          </p:cNvSpPr>
          <p:nvPr>
            <p:ph type="sldNum" idx="12"/>
          </p:nvPr>
        </p:nvSpPr>
        <p:spPr>
          <a:xfrm>
            <a:off x="6400800" y="4661297"/>
            <a:ext cx="1828800" cy="32146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0"/>
        <p:cNvGrpSpPr/>
        <p:nvPr/>
      </p:nvGrpSpPr>
      <p:grpSpPr>
        <a:xfrm>
          <a:off x="0" y="0"/>
          <a:ext cx="0" cy="0"/>
          <a:chOff x="0" y="0"/>
          <a:chExt cx="0" cy="0"/>
        </a:xfrm>
      </p:grpSpPr>
      <p:sp>
        <p:nvSpPr>
          <p:cNvPr id="91" name="Google Shape;91;p33"/>
          <p:cNvSpPr txBox="1">
            <a:spLocks noGrp="1"/>
          </p:cNvSpPr>
          <p:nvPr>
            <p:ph type="title"/>
          </p:nvPr>
        </p:nvSpPr>
        <p:spPr>
          <a:xfrm>
            <a:off x="457202" y="204787"/>
            <a:ext cx="3008313" cy="8715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000" b="1" i="0" u="none" strike="noStrike" cap="none">
                <a:solidFill>
                  <a:srgbClr val="005087"/>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9pPr>
          </a:lstStyle>
          <a:p>
            <a:endParaRPr/>
          </a:p>
        </p:txBody>
      </p:sp>
      <p:sp>
        <p:nvSpPr>
          <p:cNvPr id="92" name="Google Shape;92;p33"/>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228600" algn="l" rtl="0">
              <a:lnSpc>
                <a:spcPct val="100000"/>
              </a:lnSpc>
              <a:spcBef>
                <a:spcPts val="40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3" name="Google Shape;93;p33"/>
          <p:cNvSpPr txBox="1">
            <a:spLocks noGrp="1"/>
          </p:cNvSpPr>
          <p:nvPr>
            <p:ph type="body" idx="2"/>
          </p:nvPr>
        </p:nvSpPr>
        <p:spPr>
          <a:xfrm>
            <a:off x="457202" y="1076326"/>
            <a:ext cx="3008313" cy="351829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94" name="Google Shape;94;p33"/>
          <p:cNvSpPr txBox="1">
            <a:spLocks noGrp="1"/>
          </p:cNvSpPr>
          <p:nvPr>
            <p:ph type="sldNum" idx="12"/>
          </p:nvPr>
        </p:nvSpPr>
        <p:spPr>
          <a:xfrm>
            <a:off x="6400800" y="4661297"/>
            <a:ext cx="1828800" cy="32146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5"/>
        <p:cNvGrpSpPr/>
        <p:nvPr/>
      </p:nvGrpSpPr>
      <p:grpSpPr>
        <a:xfrm>
          <a:off x="0" y="0"/>
          <a:ext cx="0" cy="0"/>
          <a:chOff x="0" y="0"/>
          <a:chExt cx="0" cy="0"/>
        </a:xfrm>
      </p:grpSpPr>
      <p:sp>
        <p:nvSpPr>
          <p:cNvPr id="96" name="Google Shape;96;p34"/>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000" b="1" i="0" u="none" strike="noStrike" cap="none">
                <a:solidFill>
                  <a:srgbClr val="005087"/>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9pPr>
          </a:lstStyle>
          <a:p>
            <a:endParaRPr/>
          </a:p>
        </p:txBody>
      </p:sp>
      <p:sp>
        <p:nvSpPr>
          <p:cNvPr id="97" name="Google Shape;97;p34"/>
          <p:cNvSpPr>
            <a:spLocks noGrp="1"/>
          </p:cNvSpPr>
          <p:nvPr>
            <p:ph type="pic" idx="2"/>
          </p:nvPr>
        </p:nvSpPr>
        <p:spPr>
          <a:xfrm>
            <a:off x="1792288" y="459581"/>
            <a:ext cx="5486400" cy="3086100"/>
          </a:xfrm>
          <a:prstGeom prst="rect">
            <a:avLst/>
          </a:prstGeom>
          <a:noFill/>
          <a:ln>
            <a:noFill/>
          </a:ln>
        </p:spPr>
      </p:sp>
      <p:sp>
        <p:nvSpPr>
          <p:cNvPr id="98" name="Google Shape;98;p34"/>
          <p:cNvSpPr txBox="1">
            <a:spLocks noGrp="1"/>
          </p:cNvSpPr>
          <p:nvPr>
            <p:ph type="body" idx="1"/>
          </p:nvPr>
        </p:nvSpPr>
        <p:spPr>
          <a:xfrm>
            <a:off x="1792288" y="4025504"/>
            <a:ext cx="5486400" cy="6036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99" name="Google Shape;99;p34"/>
          <p:cNvSpPr txBox="1">
            <a:spLocks noGrp="1"/>
          </p:cNvSpPr>
          <p:nvPr>
            <p:ph type="sldNum" idx="12"/>
          </p:nvPr>
        </p:nvSpPr>
        <p:spPr>
          <a:xfrm>
            <a:off x="6400800" y="4661297"/>
            <a:ext cx="1828800" cy="32146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0"/>
        <p:cNvGrpSpPr/>
        <p:nvPr/>
      </p:nvGrpSpPr>
      <p:grpSpPr>
        <a:xfrm>
          <a:off x="0" y="0"/>
          <a:ext cx="0" cy="0"/>
          <a:chOff x="0" y="0"/>
          <a:chExt cx="0" cy="0"/>
        </a:xfrm>
      </p:grpSpPr>
      <p:sp>
        <p:nvSpPr>
          <p:cNvPr id="101" name="Google Shape;101;p35"/>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9pPr>
          </a:lstStyle>
          <a:p>
            <a:endParaRPr/>
          </a:p>
        </p:txBody>
      </p:sp>
      <p:sp>
        <p:nvSpPr>
          <p:cNvPr id="102" name="Google Shape;102;p35"/>
          <p:cNvSpPr txBox="1">
            <a:spLocks noGrp="1"/>
          </p:cNvSpPr>
          <p:nvPr>
            <p:ph type="body" idx="1"/>
          </p:nvPr>
        </p:nvSpPr>
        <p:spPr>
          <a:xfrm rot="5400000">
            <a:off x="2874764" y="-1217414"/>
            <a:ext cx="3394472" cy="82296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228600" algn="l" rtl="0">
              <a:lnSpc>
                <a:spcPct val="100000"/>
              </a:lnSpc>
              <a:spcBef>
                <a:spcPts val="40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3" name="Google Shape;103;p35"/>
          <p:cNvSpPr txBox="1">
            <a:spLocks noGrp="1"/>
          </p:cNvSpPr>
          <p:nvPr>
            <p:ph type="sldNum" idx="12"/>
          </p:nvPr>
        </p:nvSpPr>
        <p:spPr>
          <a:xfrm>
            <a:off x="6400800" y="4661297"/>
            <a:ext cx="1828800" cy="32146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4"/>
        <p:cNvGrpSpPr/>
        <p:nvPr/>
      </p:nvGrpSpPr>
      <p:grpSpPr>
        <a:xfrm>
          <a:off x="0" y="0"/>
          <a:ext cx="0" cy="0"/>
          <a:chOff x="0" y="0"/>
          <a:chExt cx="0" cy="0"/>
        </a:xfrm>
      </p:grpSpPr>
      <p:sp>
        <p:nvSpPr>
          <p:cNvPr id="105" name="Google Shape;105;p36"/>
          <p:cNvSpPr txBox="1">
            <a:spLocks noGrp="1"/>
          </p:cNvSpPr>
          <p:nvPr>
            <p:ph type="title"/>
          </p:nvPr>
        </p:nvSpPr>
        <p:spPr>
          <a:xfrm rot="5400000">
            <a:off x="5463778" y="1371601"/>
            <a:ext cx="4388644" cy="20574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9pPr>
          </a:lstStyle>
          <a:p>
            <a:endParaRPr/>
          </a:p>
        </p:txBody>
      </p:sp>
      <p:sp>
        <p:nvSpPr>
          <p:cNvPr id="106" name="Google Shape;106;p36"/>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228600" algn="l" rtl="0">
              <a:lnSpc>
                <a:spcPct val="100000"/>
              </a:lnSpc>
              <a:spcBef>
                <a:spcPts val="40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7" name="Google Shape;107;p36"/>
          <p:cNvSpPr txBox="1">
            <a:spLocks noGrp="1"/>
          </p:cNvSpPr>
          <p:nvPr>
            <p:ph type="sldNum" idx="12"/>
          </p:nvPr>
        </p:nvSpPr>
        <p:spPr>
          <a:xfrm>
            <a:off x="6400800" y="4661297"/>
            <a:ext cx="1828800" cy="32146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2 1 2 1 1 1 1 1 1 1 1 1 1 1 1 1 1 1">
  <p:cSld name="Custom Layout 2 1 2 1 1 1 1 1 1 1 1 1 1 1 1 1 1 1">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Google Shape;24;p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2 1 1 2 2">
  <p:cSld name="Custom Layout 2 1 1 2 2">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3">
  <p:cSld name="Custom Layout 3">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7"/>
          <p:cNvSpPr txBox="1">
            <a:spLocks noGrp="1"/>
          </p:cNvSpPr>
          <p:nvPr>
            <p:ph type="sldNum" idx="12"/>
          </p:nvPr>
        </p:nvSpPr>
        <p:spPr>
          <a:xfrm>
            <a:off x="4297658" y="4815017"/>
            <a:ext cx="5487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2 1 1 2 1 1 3">
  <p:cSld name="Custom Layout 2 1 1 2 1 1 3">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2 1 2 1 1 1 1 1 1 1 1 1 1 1 1 1 1">
  <p:cSld name="Custom Layout 2 1 2 1 1 1 1 1 1 1 1 1 1 1 1 1 1">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2 1 1 2 1 1 3 1">
  <p:cSld name="Custom Layout 2 1 1 2 1 1 3 1">
    <p:bg>
      <p:bgPr>
        <a:blipFill>
          <a:blip r:embed="rId2">
            <a:alphaModFix/>
          </a:blip>
          <a:stretch>
            <a:fillRect/>
          </a:stretch>
        </a:blipFill>
        <a:effectLst/>
      </p:bgPr>
    </p:bg>
    <p:spTree>
      <p:nvGrpSpPr>
        <p:cNvPr id="1" name="Shape 33"/>
        <p:cNvGrpSpPr/>
        <p:nvPr/>
      </p:nvGrpSpPr>
      <p:grpSpPr>
        <a:xfrm>
          <a:off x="0" y="0"/>
          <a:ext cx="0" cy="0"/>
          <a:chOff x="0" y="0"/>
          <a:chExt cx="0" cy="0"/>
        </a:xfrm>
      </p:grpSpPr>
      <p:sp>
        <p:nvSpPr>
          <p:cNvPr id="34" name="Google Shape;34;p1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3177" y="4500562"/>
            <a:ext cx="9140825" cy="642938"/>
          </a:xfrm>
          <a:prstGeom prst="rect">
            <a:avLst/>
          </a:prstGeom>
          <a:solidFill>
            <a:srgbClr val="FFB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1" name="Google Shape;11;p1"/>
          <p:cNvSpPr txBox="1">
            <a:spLocks noGrp="1"/>
          </p:cNvSpPr>
          <p:nvPr>
            <p:ph type="sldNum" idx="12"/>
          </p:nvPr>
        </p:nvSpPr>
        <p:spPr>
          <a:xfrm>
            <a:off x="6400800" y="4661297"/>
            <a:ext cx="1828800" cy="321469"/>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sz="1400">
              <a:solidFill>
                <a:srgbClr val="000000"/>
              </a:solidFill>
            </a:endParaRPr>
          </a:p>
        </p:txBody>
      </p:sp>
      <p:sp>
        <p:nvSpPr>
          <p:cNvPr id="12" name="Google Shape;12;p1"/>
          <p:cNvSpPr/>
          <p:nvPr/>
        </p:nvSpPr>
        <p:spPr>
          <a:xfrm>
            <a:off x="0" y="0"/>
            <a:ext cx="9144000" cy="480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3" name="Google Shape;13;p1"/>
          <p:cNvSpPr/>
          <p:nvPr/>
        </p:nvSpPr>
        <p:spPr>
          <a:xfrm>
            <a:off x="0" y="0"/>
            <a:ext cx="9144000" cy="4500563"/>
          </a:xfrm>
          <a:prstGeom prst="rect">
            <a:avLst/>
          </a:pr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mailto:jemeek.morris@gsa.gov"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hyperlink" Target="https://sam.gov/opp/9d706d6b53524317a6dde444669b8f57/view"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hyperlink" Target="https://sam.gov/opp/7e7e2188602342e3bd392fa1318e24fa/view"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hyperlink" Target="https://sam.gov/opp/b2285ab75a024c368229a83cad8aa3ff/view"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hyperlink" Target="https://sam.gov/opp/3a5af41c62e3433eb89e742b3126dcc7/view"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hallways.cap.gsa.gov/app/#/dv/federal-business-forecast?agency=General%2520Services%2520Administration"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hyperlink" Target="mailto:marsha.howard@gsa.gov" TargetMode="External"/><Relationship Id="rId2" Type="http://schemas.openxmlformats.org/officeDocument/2006/relationships/notesSlide" Target="../notesSlides/notesSlide41.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hyperlink" Target="mailto:marsha.howard@gsa.gov" TargetMode="External"/><Relationship Id="rId2" Type="http://schemas.openxmlformats.org/officeDocument/2006/relationships/notesSlide" Target="../notesSlides/notesSlide42.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hyperlink" Target="https://sam.gov/opp/bd790fbec6134e1eb940c45fcc3e8357/view" TargetMode="External"/><Relationship Id="rId2" Type="http://schemas.openxmlformats.org/officeDocument/2006/relationships/notesSlide" Target="../notesSlides/notesSlide43.xml"/><Relationship Id="rId1" Type="http://schemas.openxmlformats.org/officeDocument/2006/relationships/slideLayout" Target="../slideLayouts/slideLayout15.xml"/><Relationship Id="rId5" Type="http://schemas.openxmlformats.org/officeDocument/2006/relationships/image" Target="../media/image27.png"/><Relationship Id="rId4" Type="http://schemas.openxmlformats.org/officeDocument/2006/relationships/hyperlink" Target="mailto:darryl.henderson@gsa.gov"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mailto:stephan.harris@gsa.gov" TargetMode="External"/><Relationship Id="rId2" Type="http://schemas.openxmlformats.org/officeDocument/2006/relationships/notesSlide" Target="../notesSlides/notesSlide44.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hyperlink" Target="mailto:Thomas.Holguin@gsa.gov" TargetMode="External"/><Relationship Id="rId2" Type="http://schemas.openxmlformats.org/officeDocument/2006/relationships/notesSlide" Target="../notesSlides/notesSlide45.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17.xml"/><Relationship Id="rId5" Type="http://schemas.openxmlformats.org/officeDocument/2006/relationships/image" Target="../media/image36.png"/><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3.xml"/><Relationship Id="rId1" Type="http://schemas.openxmlformats.org/officeDocument/2006/relationships/slideLayout" Target="../slideLayouts/slideLayout19.xml"/><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8.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9.xml"/><Relationship Id="rId1" Type="http://schemas.openxmlformats.org/officeDocument/2006/relationships/slideLayout" Target="../slideLayouts/slideLayout21.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hyperlink" Target="https://www.gsa.gov/real-estate/gsa-properties/land-ports-of-entry-and-the-bil/bipartisan-infrastructure-law-construction-project/vermont"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6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7.png"/><Relationship Id="rId7" Type="http://schemas.openxmlformats.org/officeDocument/2006/relationships/image" Target="../media/image43.png"/><Relationship Id="rId2" Type="http://schemas.openxmlformats.org/officeDocument/2006/relationships/notesSlide" Target="../notesSlides/notesSlide60.xml"/><Relationship Id="rId1" Type="http://schemas.openxmlformats.org/officeDocument/2006/relationships/slideLayout" Target="../slideLayouts/slideLayout22.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40.png"/></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1.xml"/><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2.xml"/><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3.xml"/><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4.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5.xml"/><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7.xml"/><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8.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9.xml"/><Relationship Id="rId1" Type="http://schemas.openxmlformats.org/officeDocument/2006/relationships/slideLayout" Target="../slideLayouts/slideLayout19.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0.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3" Type="http://schemas.openxmlformats.org/officeDocument/2006/relationships/hyperlink" Target="mailto:apac.request@gsa.gov" TargetMode="External"/><Relationship Id="rId2" Type="http://schemas.openxmlformats.org/officeDocument/2006/relationships/notesSlide" Target="../notesSlides/notesSlide71.xml"/><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2.xml"/><Relationship Id="rId1" Type="http://schemas.openxmlformats.org/officeDocument/2006/relationships/slideLayout" Target="../slideLayouts/slideLayout23.xml"/><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image" Target="../media/image30.png"/></Relationships>
</file>

<file path=ppt/slides/_rels/slide7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gsa.gov/real-estate/gsa-properties/land-ports-of-entry-and-the-bil/bipartisan-infrastructure-law-construction-project/maine"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8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83.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37">
            <a:extLst>
              <a:ext uri="{C183D7F6-B498-43B3-948B-1728B52AA6E4}">
                <adec:decorative xmlns:adec="http://schemas.microsoft.com/office/drawing/2017/decorative" val="1"/>
              </a:ext>
            </a:extLst>
          </p:cNvPr>
          <p:cNvSpPr txBox="1"/>
          <p:nvPr/>
        </p:nvSpPr>
        <p:spPr>
          <a:xfrm>
            <a:off x="4419600" y="820341"/>
            <a:ext cx="4038600" cy="1713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 sz="1200" b="1" i="0" u="none" strike="noStrike" cap="none" dirty="0">
                <a:solidFill>
                  <a:schemeClr val="lt2"/>
                </a:solidFill>
                <a:latin typeface="Arial"/>
                <a:ea typeface="Arial"/>
                <a:cs typeface="Arial"/>
                <a:sym typeface="Arial"/>
              </a:rPr>
              <a:t>U.S. General Services Administration</a:t>
            </a:r>
            <a:endParaRPr sz="1400" b="0" i="0" u="none" strike="noStrike" cap="none" dirty="0">
              <a:solidFill>
                <a:srgbClr val="000000"/>
              </a:solidFill>
              <a:latin typeface="Arial"/>
              <a:ea typeface="Arial"/>
              <a:cs typeface="Arial"/>
              <a:sym typeface="Arial"/>
            </a:endParaRPr>
          </a:p>
        </p:txBody>
      </p:sp>
      <p:sp>
        <p:nvSpPr>
          <p:cNvPr id="114" name="Google Shape;114;p37">
            <a:extLst>
              <a:ext uri="{C183D7F6-B498-43B3-948B-1728B52AA6E4}">
                <adec:decorative xmlns:adec="http://schemas.microsoft.com/office/drawing/2017/decorative" val="1"/>
              </a:ext>
            </a:extLst>
          </p:cNvPr>
          <p:cNvSpPr txBox="1">
            <a:spLocks noGrp="1"/>
          </p:cNvSpPr>
          <p:nvPr>
            <p:ph type="title" idx="4294967295"/>
          </p:nvPr>
        </p:nvSpPr>
        <p:spPr>
          <a:xfrm>
            <a:off x="2419350" y="1634675"/>
            <a:ext cx="6039000" cy="2370300"/>
          </a:xfrm>
          <a:prstGeom prst="rect">
            <a:avLst/>
          </a:prstGeom>
          <a:noFill/>
          <a:ln>
            <a:noFill/>
            <a:prstDash/>
          </a:ln>
          <a:effectLst/>
        </p:spPr>
        <p:txBody>
          <a:bodyPr rot="0" spcFirstLastPara="1" vertOverflow="overflow" horzOverflow="overflow" vert="horz" wrap="square" lIns="91425" tIns="91425" rIns="0" bIns="91425"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90000"/>
              </a:lnSpc>
              <a:spcBef>
                <a:spcPts val="1900"/>
              </a:spcBef>
              <a:spcAft>
                <a:spcPts val="0"/>
              </a:spcAft>
              <a:buClr>
                <a:srgbClr val="000000"/>
              </a:buClr>
              <a:buSzPts val="3600"/>
              <a:buFont typeface="Arial"/>
              <a:buNone/>
              <a:tabLst/>
              <a:defRPr/>
            </a:pPr>
            <a:r>
              <a:rPr kumimoji="0" lang="en-US" sz="3600" b="0" i="0" u="none" strike="noStrike" kern="0" cap="none" spc="0" normalizeH="0" baseline="0" noProof="0" dirty="0">
                <a:ln>
                  <a:noFill/>
                </a:ln>
                <a:solidFill>
                  <a:srgbClr val="0059A8"/>
                </a:solidFill>
                <a:effectLst/>
                <a:uLnTx/>
                <a:uFillTx/>
                <a:latin typeface="Arial"/>
                <a:ea typeface="Arial"/>
                <a:cs typeface="Arial"/>
                <a:sym typeface="Arial"/>
              </a:rPr>
              <a:t>Regional Forecast of Contract Opportunities </a:t>
            </a:r>
          </a:p>
          <a:p>
            <a:pPr marL="0" marR="0" lvl="0" indent="0" algn="r" defTabSz="914400" rtl="0" eaLnBrk="1" fontAlgn="auto" latinLnBrk="0" hangingPunct="1">
              <a:lnSpc>
                <a:spcPct val="90000"/>
              </a:lnSpc>
              <a:spcBef>
                <a:spcPts val="1200"/>
              </a:spcBef>
              <a:spcAft>
                <a:spcPts val="0"/>
              </a:spcAft>
              <a:buClr>
                <a:srgbClr val="000000"/>
              </a:buClr>
              <a:buSzPts val="2400"/>
              <a:buFont typeface="Arial"/>
              <a:buNone/>
              <a:tabLst/>
              <a:defRPr/>
            </a:pPr>
            <a:r>
              <a:rPr kumimoji="0" lang="en-US" sz="2400" b="1" i="0" u="none" strike="noStrike" kern="0" cap="none" spc="0" normalizeH="0" baseline="0" noProof="0" dirty="0">
                <a:ln>
                  <a:noFill/>
                </a:ln>
                <a:solidFill>
                  <a:srgbClr val="595959"/>
                </a:solidFill>
                <a:effectLst/>
                <a:uLnTx/>
                <a:uFillTx/>
                <a:latin typeface="Arial"/>
                <a:ea typeface="Arial"/>
                <a:cs typeface="Arial"/>
                <a:sym typeface="Arial"/>
              </a:rPr>
              <a:t>Small Business Works 2023</a:t>
            </a:r>
          </a:p>
          <a:p>
            <a:pPr marL="0" marR="0" lvl="0" indent="0" algn="r" defTabSz="914400" rtl="0" eaLnBrk="1" fontAlgn="auto" latinLnBrk="0" hangingPunct="1">
              <a:lnSpc>
                <a:spcPct val="90000"/>
              </a:lnSpc>
              <a:spcBef>
                <a:spcPts val="1200"/>
              </a:spcBef>
              <a:spcAft>
                <a:spcPts val="0"/>
              </a:spcAft>
              <a:buClr>
                <a:srgbClr val="000000"/>
              </a:buClr>
              <a:buSzPts val="2400"/>
              <a:buFont typeface="Arial"/>
              <a:buNone/>
              <a:tabLst/>
              <a:defRPr/>
            </a:pPr>
            <a:endParaRPr kumimoji="0" lang="en-US" sz="2400" b="1" i="0" u="none" strike="noStrike" kern="0" cap="none" spc="0" normalizeH="0" baseline="0" noProof="0" dirty="0">
              <a:ln>
                <a:noFill/>
              </a:ln>
              <a:solidFill>
                <a:srgbClr val="595959"/>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59A8"/>
              </a:solidFill>
              <a:effectLst/>
              <a:uLnTx/>
              <a:uFillTx/>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46">
            <a:extLst>
              <a:ext uri="{C183D7F6-B498-43B3-948B-1728B52AA6E4}">
                <adec:decorative xmlns:adec="http://schemas.microsoft.com/office/drawing/2017/decorative" val="1"/>
              </a:ext>
            </a:extLst>
          </p:cNvPr>
          <p:cNvPicPr preferRelativeResize="0"/>
          <p:nvPr/>
        </p:nvPicPr>
        <p:blipFill rotWithShape="1">
          <a:blip r:embed="rId3">
            <a:alphaModFix/>
          </a:blip>
          <a:srcRect r="3772"/>
          <a:stretch/>
        </p:blipFill>
        <p:spPr>
          <a:xfrm>
            <a:off x="5229304" y="952820"/>
            <a:ext cx="3453653" cy="3173505"/>
          </a:xfrm>
          <a:prstGeom prst="rect">
            <a:avLst/>
          </a:prstGeom>
          <a:noFill/>
          <a:ln>
            <a:noFill/>
          </a:ln>
        </p:spPr>
      </p:pic>
      <p:sp>
        <p:nvSpPr>
          <p:cNvPr id="190" name="Google Shape;190;p46"/>
          <p:cNvSpPr txBox="1">
            <a:spLocks noGrp="1"/>
          </p:cNvSpPr>
          <p:nvPr>
            <p:ph type="title" idx="4294967295"/>
          </p:nvPr>
        </p:nvSpPr>
        <p:spPr>
          <a:xfrm>
            <a:off x="383200" y="1532825"/>
            <a:ext cx="4388700" cy="2055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Region 2 </a:t>
            </a:r>
          </a:p>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Northeast and Caribbean Region</a:t>
            </a:r>
            <a:endParaRPr kumimoji="0" lang="en-US" sz="2000" b="1" i="0" u="none" strike="noStrike" kern="0" cap="none" spc="0" normalizeH="0" baseline="0" noProof="0" dirty="0">
              <a:ln>
                <a:noFill/>
              </a:ln>
              <a:solidFill>
                <a:srgbClr val="0B5394"/>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1400" b="1" i="0" u="none" strike="noStrike" kern="0" cap="none" spc="0" normalizeH="0" baseline="0" noProof="0" dirty="0">
              <a:ln>
                <a:noFill/>
              </a:ln>
              <a:solidFill>
                <a:srgbClr val="005087"/>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000" b="0" i="0" u="none" strike="noStrike" kern="0" cap="none" spc="0" normalizeH="0" baseline="0" noProof="0" dirty="0">
                <a:ln>
                  <a:noFill/>
                </a:ln>
                <a:solidFill>
                  <a:srgbClr val="005087"/>
                </a:solidFill>
                <a:effectLst/>
                <a:uLnTx/>
                <a:uFillTx/>
                <a:latin typeface="Arial"/>
                <a:ea typeface="Arial"/>
                <a:cs typeface="Arial"/>
                <a:sym typeface="Arial"/>
              </a:rPr>
              <a:t>Forecast of Contract           Opportunities</a:t>
            </a:r>
            <a:endParaRPr kumimoji="0" lang="en-US" sz="3000" b="1" i="0" u="none" strike="noStrike" kern="0" cap="none" spc="0" normalizeH="0" baseline="0" noProof="0" dirty="0">
              <a:ln>
                <a:noFill/>
              </a:ln>
              <a:solidFill>
                <a:srgbClr val="005087"/>
              </a:solidFill>
              <a:effectLst/>
              <a:uLnTx/>
              <a:uFillTx/>
              <a:latin typeface="Arial"/>
              <a:ea typeface="Arial"/>
              <a:cs typeface="Arial"/>
              <a:sym typeface="Arial"/>
            </a:endParaRPr>
          </a:p>
        </p:txBody>
      </p:sp>
      <p:sp>
        <p:nvSpPr>
          <p:cNvPr id="191" name="Google Shape;191;p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47">
            <a:extLst>
              <a:ext uri="{C183D7F6-B498-43B3-948B-1728B52AA6E4}">
                <adec:decorative xmlns:adec="http://schemas.microsoft.com/office/drawing/2017/decorative" val="1"/>
              </a:ext>
            </a:extLst>
          </p:cNvPr>
          <p:cNvSpPr txBox="1"/>
          <p:nvPr/>
        </p:nvSpPr>
        <p:spPr>
          <a:xfrm>
            <a:off x="383200" y="1083125"/>
            <a:ext cx="4911900" cy="266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chemeClr val="dk1"/>
              </a:buClr>
              <a:buSzPts val="1100"/>
              <a:buFont typeface="Arial"/>
              <a:buNone/>
            </a:pPr>
            <a:r>
              <a:rPr lang="en" sz="1200" b="1" i="0" u="none" strike="noStrike" cap="none">
                <a:solidFill>
                  <a:srgbClr val="0B5394"/>
                </a:solidFill>
                <a:latin typeface="Arial"/>
                <a:ea typeface="Arial"/>
                <a:cs typeface="Arial"/>
                <a:sym typeface="Arial"/>
              </a:rPr>
              <a:t>Regional Commissioner</a:t>
            </a:r>
            <a:endParaRPr sz="1200" b="1"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Michael Gelber</a:t>
            </a:r>
            <a:endParaRPr sz="12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400"/>
              <a:buFont typeface="Arial"/>
              <a:buNone/>
            </a:pPr>
            <a:r>
              <a:rPr lang="en" sz="1200" b="1" i="0" u="none" strike="noStrike" cap="none">
                <a:solidFill>
                  <a:srgbClr val="0B5394"/>
                </a:solidFill>
                <a:latin typeface="Arial"/>
                <a:ea typeface="Arial"/>
                <a:cs typeface="Arial"/>
                <a:sym typeface="Arial"/>
              </a:rPr>
              <a:t>Competition Advocate</a:t>
            </a:r>
            <a:endParaRPr sz="1200" b="1"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Warren Hall</a:t>
            </a:r>
            <a:endParaRPr sz="12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400"/>
              <a:buFont typeface="Arial"/>
              <a:buNone/>
            </a:pPr>
            <a:r>
              <a:rPr lang="en" sz="1200" b="1" i="0" u="none" strike="noStrike" cap="none">
                <a:solidFill>
                  <a:srgbClr val="0B5394"/>
                </a:solidFill>
                <a:latin typeface="Arial"/>
                <a:ea typeface="Arial"/>
                <a:cs typeface="Arial"/>
                <a:sym typeface="Arial"/>
              </a:rPr>
              <a:t>R2 Acquisition Management Division Director</a:t>
            </a:r>
            <a:endParaRPr sz="1200" b="1"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David McDonald</a:t>
            </a:r>
            <a:endParaRPr sz="12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400"/>
              <a:buFont typeface="Arial"/>
              <a:buNone/>
            </a:pPr>
            <a:r>
              <a:rPr lang="en" sz="1200" b="1" i="0" u="none" strike="noStrike" cap="none">
                <a:solidFill>
                  <a:srgbClr val="0B5394"/>
                </a:solidFill>
                <a:latin typeface="Arial"/>
                <a:ea typeface="Arial"/>
                <a:cs typeface="Arial"/>
                <a:sym typeface="Arial"/>
              </a:rPr>
              <a:t>Regional OSDBU</a:t>
            </a:r>
            <a:endParaRPr sz="1200" b="1"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Jemeek Morris</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800"/>
              </a:spcAft>
              <a:buClr>
                <a:srgbClr val="0B5394"/>
              </a:buClr>
              <a:buSzPts val="1200"/>
              <a:buFont typeface="Arial"/>
              <a:buChar char="●"/>
            </a:pPr>
            <a:r>
              <a:rPr lang="en" sz="1200" b="0" i="0" u="sng" strike="noStrike" cap="none">
                <a:solidFill>
                  <a:srgbClr val="0B5394"/>
                </a:solidFill>
                <a:latin typeface="Arial"/>
                <a:ea typeface="Arial"/>
                <a:cs typeface="Arial"/>
                <a:sym typeface="Arial"/>
                <a:hlinkClick r:id="rId3">
                  <a:extLst>
                    <a:ext uri="{A12FA001-AC4F-418D-AE19-62706E023703}">
                      <ahyp:hlinkClr xmlns:ahyp="http://schemas.microsoft.com/office/drawing/2018/hyperlinkcolor" val="tx"/>
                    </a:ext>
                  </a:extLst>
                </a:hlinkClick>
              </a:rPr>
              <a:t>jemeek.morris@gsa.gov</a:t>
            </a:r>
            <a:endParaRPr sz="1200" b="0" i="0" u="none" strike="noStrike" cap="none">
              <a:solidFill>
                <a:srgbClr val="0B5394"/>
              </a:solidFill>
              <a:latin typeface="Arial"/>
              <a:ea typeface="Arial"/>
              <a:cs typeface="Arial"/>
              <a:sym typeface="Arial"/>
            </a:endParaRPr>
          </a:p>
        </p:txBody>
      </p:sp>
      <p:sp>
        <p:nvSpPr>
          <p:cNvPr id="197" name="Google Shape;197;p47">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11</a:t>
            </a:fld>
            <a:endParaRPr/>
          </a:p>
        </p:txBody>
      </p:sp>
      <p:pic>
        <p:nvPicPr>
          <p:cNvPr id="198" name="Google Shape;198;p4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803630" y="4593974"/>
            <a:ext cx="502100" cy="453249"/>
          </a:xfrm>
          <a:prstGeom prst="rect">
            <a:avLst/>
          </a:prstGeom>
          <a:noFill/>
          <a:ln>
            <a:noFill/>
          </a:ln>
        </p:spPr>
      </p:pic>
      <p:sp>
        <p:nvSpPr>
          <p:cNvPr id="200" name="Google Shape;200;p47">
            <a:extLst>
              <a:ext uri="{C183D7F6-B498-43B3-948B-1728B52AA6E4}">
                <adec:decorative xmlns:adec="http://schemas.microsoft.com/office/drawing/2017/decorative" val="1"/>
              </a:ext>
            </a:extLst>
          </p:cNvPr>
          <p:cNvSpPr txBox="1">
            <a:spLocks noGrp="1"/>
          </p:cNvSpPr>
          <p:nvPr>
            <p:ph type="title" idx="4294967295"/>
          </p:nvPr>
        </p:nvSpPr>
        <p:spPr>
          <a:xfrm>
            <a:off x="390275" y="209800"/>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Regional Leadership</a:t>
            </a:r>
            <a:endParaRPr kumimoji="0" lang="en-US" sz="1800" b="1" i="0" u="none" strike="noStrike" kern="0" cap="none" spc="0" normalizeH="0" baseline="0" noProof="0" dirty="0">
              <a:ln>
                <a:noFill/>
              </a:ln>
              <a:solidFill>
                <a:srgbClr val="0B5394"/>
              </a:solidFill>
              <a:effectLst/>
              <a:uLnTx/>
              <a:uFillTx/>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48">
            <a:extLst>
              <a:ext uri="{C183D7F6-B498-43B3-948B-1728B52AA6E4}">
                <adec:decorative xmlns:adec="http://schemas.microsoft.com/office/drawing/2017/decorative" val="1"/>
              </a:ext>
            </a:extLst>
          </p:cNvPr>
          <p:cNvSpPr txBox="1"/>
          <p:nvPr/>
        </p:nvSpPr>
        <p:spPr>
          <a:xfrm>
            <a:off x="390275" y="748600"/>
            <a:ext cx="4911900" cy="4863900"/>
          </a:xfrm>
          <a:prstGeom prst="rect">
            <a:avLst/>
          </a:prstGeom>
          <a:noFill/>
          <a:ln>
            <a:noFill/>
          </a:ln>
        </p:spPr>
        <p:txBody>
          <a:bodyPr spcFirstLastPara="1" wrap="square" lIns="91425" tIns="91425" rIns="91425" bIns="91425" anchor="t" anchorCtr="0">
            <a:normAutofit/>
          </a:bodyPr>
          <a:lstStyle/>
          <a:p>
            <a:pPr marL="457200" marR="0" lvl="0" indent="-317500" algn="l" rtl="0">
              <a:lnSpc>
                <a:spcPct val="100000"/>
              </a:lnSpc>
              <a:spcBef>
                <a:spcPts val="0"/>
              </a:spcBef>
              <a:spcAft>
                <a:spcPts val="0"/>
              </a:spcAft>
              <a:buClr>
                <a:schemeClr val="accent4"/>
              </a:buClr>
              <a:buSzPts val="1400"/>
              <a:buFont typeface="Arial"/>
              <a:buChar char="●"/>
            </a:pPr>
            <a:r>
              <a:rPr lang="en" sz="1400" b="0" i="0" u="none" strike="noStrike" cap="none">
                <a:solidFill>
                  <a:schemeClr val="dk2"/>
                </a:solidFill>
                <a:latin typeface="Arial"/>
                <a:ea typeface="Arial"/>
                <a:cs typeface="Arial"/>
                <a:sym typeface="Arial"/>
              </a:rPr>
              <a:t>NAICS: 541310 - Architectural Services</a:t>
            </a:r>
            <a:endParaRPr sz="1400" b="0" i="0" u="none" strike="noStrike" cap="none">
              <a:solidFill>
                <a:schemeClr val="dk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accent4"/>
              </a:buClr>
              <a:buSzPts val="1400"/>
              <a:buFont typeface="Arial"/>
              <a:buChar char="●"/>
            </a:pPr>
            <a:r>
              <a:rPr lang="en" sz="1400" b="0" i="0" u="none" strike="noStrike" cap="none">
                <a:solidFill>
                  <a:schemeClr val="dk2"/>
                </a:solidFill>
                <a:latin typeface="Arial"/>
                <a:ea typeface="Arial"/>
                <a:cs typeface="Arial"/>
                <a:sym typeface="Arial"/>
              </a:rPr>
              <a:t>Procurement Method: Open Market - New Contract</a:t>
            </a:r>
            <a:endParaRPr sz="1400" b="0" i="0" u="none" strike="noStrike" cap="none">
              <a:solidFill>
                <a:schemeClr val="dk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accent4"/>
              </a:buClr>
              <a:buSzPts val="1400"/>
              <a:buFont typeface="Arial"/>
              <a:buChar char="●"/>
            </a:pPr>
            <a:r>
              <a:rPr lang="en" sz="1400" b="0" i="0" u="none" strike="noStrike" cap="none">
                <a:solidFill>
                  <a:schemeClr val="dk2"/>
                </a:solidFill>
                <a:latin typeface="Arial"/>
                <a:ea typeface="Arial"/>
                <a:cs typeface="Arial"/>
                <a:sym typeface="Arial"/>
              </a:rPr>
              <a:t>Estimated Award FY Quarter: FY23 Q4</a:t>
            </a:r>
            <a:endParaRPr sz="1400" b="0" i="0" u="none" strike="noStrike" cap="none">
              <a:solidFill>
                <a:schemeClr val="dk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accent4"/>
              </a:buClr>
              <a:buSzPts val="1400"/>
              <a:buFont typeface="Arial"/>
              <a:buChar char="●"/>
            </a:pPr>
            <a:r>
              <a:rPr lang="en" sz="1400" b="0" i="0" u="none" strike="noStrike" cap="none">
                <a:solidFill>
                  <a:schemeClr val="dk2"/>
                </a:solidFill>
                <a:latin typeface="Arial"/>
                <a:ea typeface="Arial"/>
                <a:cs typeface="Arial"/>
                <a:sym typeface="Arial"/>
              </a:rPr>
              <a:t>Expected Competition: Full and Open Competition</a:t>
            </a:r>
            <a:endParaRPr sz="1400" b="0" i="0" u="none" strike="noStrike" cap="none">
              <a:solidFill>
                <a:schemeClr val="dk2"/>
              </a:solidFill>
              <a:latin typeface="Arial"/>
              <a:ea typeface="Arial"/>
              <a:cs typeface="Arial"/>
              <a:sym typeface="Arial"/>
            </a:endParaRPr>
          </a:p>
          <a:p>
            <a:pPr marL="914400" marR="0" lvl="1" indent="-317500" algn="l" rtl="0">
              <a:lnSpc>
                <a:spcPct val="100000"/>
              </a:lnSpc>
              <a:spcBef>
                <a:spcPts val="0"/>
              </a:spcBef>
              <a:spcAft>
                <a:spcPts val="0"/>
              </a:spcAft>
              <a:buClr>
                <a:schemeClr val="accent4"/>
              </a:buClr>
              <a:buSzPts val="1400"/>
              <a:buFont typeface="Arial"/>
              <a:buChar char="○"/>
            </a:pPr>
            <a:r>
              <a:rPr lang="en" sz="1400" b="0" i="0" u="none" strike="noStrike" cap="none">
                <a:solidFill>
                  <a:schemeClr val="dk2"/>
                </a:solidFill>
                <a:latin typeface="Arial"/>
                <a:ea typeface="Arial"/>
                <a:cs typeface="Arial"/>
                <a:sym typeface="Arial"/>
              </a:rPr>
              <a:t>GSA anticipates the award of 3 IDIQ contracts</a:t>
            </a:r>
            <a:endParaRPr sz="1400" b="0" i="0" u="none" strike="noStrike" cap="none">
              <a:solidFill>
                <a:schemeClr val="dk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accent4"/>
              </a:buClr>
              <a:buSzPts val="1400"/>
              <a:buFont typeface="Arial"/>
              <a:buChar char="●"/>
            </a:pPr>
            <a:r>
              <a:rPr lang="en" sz="1400" b="0" i="0" u="none" strike="noStrike" cap="none">
                <a:solidFill>
                  <a:schemeClr val="dk2"/>
                </a:solidFill>
                <a:latin typeface="Arial"/>
                <a:ea typeface="Arial"/>
                <a:cs typeface="Arial"/>
                <a:sym typeface="Arial"/>
              </a:rPr>
              <a:t>Expected Set Aside: Small Business - Total</a:t>
            </a:r>
            <a:endParaRPr sz="1400" b="0" i="0" u="none" strike="noStrike" cap="none">
              <a:solidFill>
                <a:schemeClr val="dk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accent4"/>
              </a:buClr>
              <a:buSzPts val="1400"/>
              <a:buFont typeface="Arial"/>
              <a:buChar char="●"/>
            </a:pPr>
            <a:r>
              <a:rPr lang="en" sz="1400" b="0" i="0" u="none" strike="noStrike" cap="none">
                <a:solidFill>
                  <a:schemeClr val="dk2"/>
                </a:solidFill>
                <a:latin typeface="Arial"/>
                <a:ea typeface="Arial"/>
                <a:cs typeface="Arial"/>
                <a:sym typeface="Arial"/>
              </a:rPr>
              <a:t>Maximum Ordering Limitation (Maximum Contract Value): $15,000,000</a:t>
            </a:r>
            <a:endParaRPr sz="1400" b="0" i="0" u="none" strike="noStrike" cap="none">
              <a:solidFill>
                <a:schemeClr val="dk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accent4"/>
              </a:buClr>
              <a:buSzPts val="1400"/>
              <a:buFont typeface="Arial"/>
              <a:buChar char="●"/>
            </a:pPr>
            <a:r>
              <a:rPr lang="en" sz="1400" b="0" i="0" u="none" strike="noStrike" cap="none">
                <a:solidFill>
                  <a:schemeClr val="dk2"/>
                </a:solidFill>
                <a:latin typeface="Arial"/>
                <a:ea typeface="Arial"/>
                <a:cs typeface="Arial"/>
                <a:sym typeface="Arial"/>
              </a:rPr>
              <a:t>Award Status: Planning (</a:t>
            </a:r>
            <a:r>
              <a:rPr lang="en" sz="1400" b="0" i="0" u="sng" strike="noStrike" cap="none">
                <a:solidFill>
                  <a:schemeClr val="hlink"/>
                </a:solidFill>
                <a:latin typeface="Arial"/>
                <a:ea typeface="Arial"/>
                <a:cs typeface="Arial"/>
                <a:sym typeface="Arial"/>
                <a:hlinkClick r:id="rId3"/>
              </a:rPr>
              <a:t>Sources Sought: 47PC0223Q0002</a:t>
            </a:r>
            <a:r>
              <a:rPr lang="en" sz="1400" b="0" i="0" u="none" strike="noStrike" cap="none">
                <a:solidFill>
                  <a:schemeClr val="dk2"/>
                </a:solidFill>
                <a:latin typeface="Arial"/>
                <a:ea typeface="Arial"/>
                <a:cs typeface="Arial"/>
                <a:sym typeface="Arial"/>
              </a:rPr>
              <a:t>)</a:t>
            </a:r>
            <a:endParaRPr sz="1000" b="0" i="0" u="none" strike="noStrike" cap="none">
              <a:solidFill>
                <a:schemeClr val="hlink"/>
              </a:solidFill>
              <a:latin typeface="Arial"/>
              <a:ea typeface="Arial"/>
              <a:cs typeface="Arial"/>
              <a:sym typeface="Arial"/>
            </a:endParaRPr>
          </a:p>
        </p:txBody>
      </p:sp>
      <p:sp>
        <p:nvSpPr>
          <p:cNvPr id="206" name="Google Shape;206;p48">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12</a:t>
            </a:fld>
            <a:endParaRPr/>
          </a:p>
        </p:txBody>
      </p:sp>
      <p:pic>
        <p:nvPicPr>
          <p:cNvPr id="207" name="Google Shape;207;p4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803630" y="4593973"/>
            <a:ext cx="502100" cy="453249"/>
          </a:xfrm>
          <a:prstGeom prst="rect">
            <a:avLst/>
          </a:prstGeom>
          <a:noFill/>
          <a:ln>
            <a:noFill/>
          </a:ln>
        </p:spPr>
      </p:pic>
      <p:sp>
        <p:nvSpPr>
          <p:cNvPr id="209" name="Google Shape;209;p48">
            <a:extLst>
              <a:ext uri="{C183D7F6-B498-43B3-948B-1728B52AA6E4}">
                <adec:decorative xmlns:adec="http://schemas.microsoft.com/office/drawing/2017/decorative" val="1"/>
              </a:ext>
            </a:extLst>
          </p:cNvPr>
          <p:cNvSpPr txBox="1">
            <a:spLocks noGrp="1"/>
          </p:cNvSpPr>
          <p:nvPr>
            <p:ph type="title" idx="4294967295"/>
          </p:nvPr>
        </p:nvSpPr>
        <p:spPr>
          <a:xfrm>
            <a:off x="390275" y="209800"/>
            <a:ext cx="8402400" cy="538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300" b="1" i="0" u="none" strike="noStrike" kern="0" cap="none" spc="0" normalizeH="0" baseline="0" noProof="0" dirty="0">
                <a:ln>
                  <a:noFill/>
                </a:ln>
                <a:solidFill>
                  <a:srgbClr val="0B5394"/>
                </a:solidFill>
                <a:effectLst/>
                <a:uLnTx/>
                <a:uFillTx/>
                <a:latin typeface="Arial"/>
                <a:ea typeface="Arial"/>
                <a:cs typeface="Arial"/>
                <a:sym typeface="Arial"/>
              </a:rPr>
              <a:t>Multiple Award A/E IDIQ for Puerto Rico and USVI</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9">
            <a:extLst>
              <a:ext uri="{C183D7F6-B498-43B3-948B-1728B52AA6E4}">
                <adec:decorative xmlns:adec="http://schemas.microsoft.com/office/drawing/2017/decorative" val="1"/>
              </a:ext>
            </a:extLst>
          </p:cNvPr>
          <p:cNvSpPr txBox="1"/>
          <p:nvPr/>
        </p:nvSpPr>
        <p:spPr>
          <a:xfrm>
            <a:off x="383200" y="1083125"/>
            <a:ext cx="4911900" cy="34170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chemeClr val="accent4"/>
              </a:buClr>
              <a:buSzPts val="1400"/>
              <a:buFont typeface="Arial"/>
              <a:buChar char="●"/>
            </a:pPr>
            <a:r>
              <a:rPr lang="en" sz="1400" b="0" i="0" u="none" strike="noStrike" cap="none">
                <a:solidFill>
                  <a:schemeClr val="dk2"/>
                </a:solidFill>
                <a:latin typeface="Arial"/>
                <a:ea typeface="Arial"/>
                <a:cs typeface="Arial"/>
                <a:sym typeface="Arial"/>
              </a:rPr>
              <a:t>NAICS: 236220</a:t>
            </a:r>
            <a:endParaRPr sz="1400" b="0" i="0" u="none" strike="noStrike" cap="none">
              <a:solidFill>
                <a:schemeClr val="dk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accent4"/>
              </a:buClr>
              <a:buSzPts val="1400"/>
              <a:buFont typeface="Arial"/>
              <a:buChar char="●"/>
            </a:pPr>
            <a:r>
              <a:rPr lang="en" sz="1400" b="0" i="0" u="none" strike="noStrike" cap="none">
                <a:solidFill>
                  <a:schemeClr val="dk2"/>
                </a:solidFill>
                <a:latin typeface="Arial"/>
                <a:ea typeface="Arial"/>
                <a:cs typeface="Arial"/>
                <a:sym typeface="Arial"/>
              </a:rPr>
              <a:t>Procurement Method: Open Market - New Contract</a:t>
            </a:r>
            <a:endParaRPr sz="1400" b="0" i="0" u="none" strike="noStrike" cap="none">
              <a:solidFill>
                <a:schemeClr val="dk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accent4"/>
              </a:buClr>
              <a:buSzPts val="1400"/>
              <a:buFont typeface="Arial"/>
              <a:buChar char="●"/>
            </a:pPr>
            <a:r>
              <a:rPr lang="en" sz="1400" b="0" i="0" u="none" strike="noStrike" cap="none">
                <a:solidFill>
                  <a:schemeClr val="dk2"/>
                </a:solidFill>
                <a:latin typeface="Arial"/>
                <a:ea typeface="Arial"/>
                <a:cs typeface="Arial"/>
                <a:sym typeface="Arial"/>
              </a:rPr>
              <a:t>Estimated Award FY Quarter: FY23 Q4</a:t>
            </a:r>
            <a:endParaRPr sz="1400" b="0" i="0" u="none" strike="noStrike" cap="none">
              <a:solidFill>
                <a:schemeClr val="dk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accent4"/>
              </a:buClr>
              <a:buSzPts val="1400"/>
              <a:buFont typeface="Arial"/>
              <a:buChar char="●"/>
            </a:pPr>
            <a:r>
              <a:rPr lang="en" sz="1400" b="0" i="0" u="none" strike="noStrike" cap="none">
                <a:solidFill>
                  <a:schemeClr val="dk2"/>
                </a:solidFill>
                <a:latin typeface="Arial"/>
                <a:ea typeface="Arial"/>
                <a:cs typeface="Arial"/>
                <a:sym typeface="Arial"/>
              </a:rPr>
              <a:t>Expected Competition: Full and Open Competition</a:t>
            </a:r>
            <a:endParaRPr sz="1400" b="0" i="0" u="none" strike="noStrike" cap="none">
              <a:solidFill>
                <a:schemeClr val="dk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accent4"/>
              </a:buClr>
              <a:buSzPts val="1400"/>
              <a:buFont typeface="Arial"/>
              <a:buChar char="●"/>
            </a:pPr>
            <a:r>
              <a:rPr lang="en" sz="1400" b="0" i="0" u="none" strike="noStrike" cap="none">
                <a:solidFill>
                  <a:schemeClr val="dk2"/>
                </a:solidFill>
                <a:latin typeface="Arial"/>
                <a:ea typeface="Arial"/>
                <a:cs typeface="Arial"/>
                <a:sym typeface="Arial"/>
              </a:rPr>
              <a:t>Expected Set Aside: No Set-Aside Used</a:t>
            </a:r>
            <a:endParaRPr sz="1400" b="0" i="0" u="none" strike="noStrike" cap="none">
              <a:solidFill>
                <a:schemeClr val="dk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accent4"/>
              </a:buClr>
              <a:buSzPts val="1400"/>
              <a:buFont typeface="Arial"/>
              <a:buChar char="●"/>
            </a:pPr>
            <a:r>
              <a:rPr lang="en" sz="1400" b="0" i="0" u="none" strike="noStrike" cap="none">
                <a:solidFill>
                  <a:schemeClr val="dk2"/>
                </a:solidFill>
                <a:latin typeface="Arial"/>
                <a:ea typeface="Arial"/>
                <a:cs typeface="Arial"/>
                <a:sym typeface="Arial"/>
              </a:rPr>
              <a:t>Estimated Magnitude of Construction: Between $15,000,000 and $25,000,000</a:t>
            </a:r>
            <a:endParaRPr sz="1400" b="0" i="0" u="none" strike="noStrike" cap="none">
              <a:solidFill>
                <a:schemeClr val="dk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accent4"/>
              </a:buClr>
              <a:buSzPts val="1400"/>
              <a:buFont typeface="Arial"/>
              <a:buChar char="●"/>
            </a:pPr>
            <a:r>
              <a:rPr lang="en" sz="1400" b="0" i="0" u="none" strike="noStrike" cap="none">
                <a:solidFill>
                  <a:schemeClr val="dk2"/>
                </a:solidFill>
                <a:latin typeface="Arial"/>
                <a:ea typeface="Arial"/>
                <a:cs typeface="Arial"/>
                <a:sym typeface="Arial"/>
              </a:rPr>
              <a:t>Award Status: Planning (</a:t>
            </a:r>
            <a:r>
              <a:rPr lang="en" sz="1400" b="0" i="0" u="sng" strike="noStrike" cap="none">
                <a:solidFill>
                  <a:schemeClr val="hlink"/>
                </a:solidFill>
                <a:latin typeface="Arial"/>
                <a:ea typeface="Arial"/>
                <a:cs typeface="Arial"/>
                <a:sym typeface="Arial"/>
                <a:hlinkClick r:id="rId3"/>
              </a:rPr>
              <a:t>Sources Sought: 47PC0323N0002</a:t>
            </a:r>
            <a:r>
              <a:rPr lang="en" sz="1400" b="0" i="0" u="none" strike="noStrike" cap="none">
                <a:solidFill>
                  <a:schemeClr val="dk2"/>
                </a:solidFill>
                <a:latin typeface="Arial"/>
                <a:ea typeface="Arial"/>
                <a:cs typeface="Arial"/>
                <a:sym typeface="Arial"/>
              </a:rPr>
              <a:t>)</a:t>
            </a:r>
            <a:endParaRPr sz="1000" b="0" i="0" u="none" strike="noStrike" cap="none">
              <a:solidFill>
                <a:schemeClr val="hlink"/>
              </a:solidFill>
              <a:latin typeface="Arial"/>
              <a:ea typeface="Arial"/>
              <a:cs typeface="Arial"/>
              <a:sym typeface="Arial"/>
            </a:endParaRPr>
          </a:p>
        </p:txBody>
      </p:sp>
      <p:sp>
        <p:nvSpPr>
          <p:cNvPr id="215" name="Google Shape;215;p49">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13</a:t>
            </a:fld>
            <a:endParaRPr/>
          </a:p>
        </p:txBody>
      </p:sp>
      <p:pic>
        <p:nvPicPr>
          <p:cNvPr id="216" name="Google Shape;216;p4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803630" y="4523226"/>
            <a:ext cx="502100" cy="453249"/>
          </a:xfrm>
          <a:prstGeom prst="rect">
            <a:avLst/>
          </a:prstGeom>
          <a:noFill/>
          <a:ln>
            <a:noFill/>
          </a:ln>
        </p:spPr>
      </p:pic>
      <p:sp>
        <p:nvSpPr>
          <p:cNvPr id="218" name="Google Shape;218;p49">
            <a:extLst>
              <a:ext uri="{C183D7F6-B498-43B3-948B-1728B52AA6E4}">
                <adec:decorative xmlns:adec="http://schemas.microsoft.com/office/drawing/2017/decorative" val="1"/>
              </a:ext>
            </a:extLst>
          </p:cNvPr>
          <p:cNvSpPr txBox="1">
            <a:spLocks noGrp="1"/>
          </p:cNvSpPr>
          <p:nvPr>
            <p:ph type="title" idx="4294967295"/>
          </p:nvPr>
        </p:nvSpPr>
        <p:spPr>
          <a:xfrm>
            <a:off x="390275" y="209800"/>
            <a:ext cx="8402400" cy="538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300" b="1" i="0" u="none" strike="noStrike" kern="0" cap="none" spc="0" normalizeH="0" baseline="0" noProof="0" dirty="0">
                <a:ln>
                  <a:noFill/>
                </a:ln>
                <a:solidFill>
                  <a:srgbClr val="0B5394"/>
                </a:solidFill>
                <a:effectLst/>
                <a:uLnTx/>
                <a:uFillTx/>
                <a:latin typeface="Arial"/>
                <a:ea typeface="Arial"/>
                <a:cs typeface="Arial"/>
                <a:sym typeface="Arial"/>
              </a:rPr>
              <a:t>GC - Trout River LPOE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50">
            <a:extLst>
              <a:ext uri="{C183D7F6-B498-43B3-948B-1728B52AA6E4}">
                <adec:decorative xmlns:adec="http://schemas.microsoft.com/office/drawing/2017/decorative" val="1"/>
              </a:ext>
            </a:extLst>
          </p:cNvPr>
          <p:cNvSpPr txBox="1"/>
          <p:nvPr/>
        </p:nvSpPr>
        <p:spPr>
          <a:xfrm>
            <a:off x="383200" y="968200"/>
            <a:ext cx="4911900" cy="36327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chemeClr val="accent4"/>
              </a:buClr>
              <a:buSzPts val="1400"/>
              <a:buFont typeface="Arial"/>
              <a:buChar char="●"/>
            </a:pPr>
            <a:r>
              <a:rPr lang="en" sz="1400" b="0" i="0" u="none" strike="noStrike" cap="none">
                <a:solidFill>
                  <a:schemeClr val="dk2"/>
                </a:solidFill>
                <a:latin typeface="Arial"/>
                <a:ea typeface="Arial"/>
                <a:cs typeface="Arial"/>
                <a:sym typeface="Arial"/>
              </a:rPr>
              <a:t>NAICS: 236220</a:t>
            </a:r>
            <a:endParaRPr sz="1400" b="0" i="0" u="none" strike="noStrike" cap="none">
              <a:solidFill>
                <a:schemeClr val="dk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accent4"/>
              </a:buClr>
              <a:buSzPts val="1400"/>
              <a:buFont typeface="Arial"/>
              <a:buChar char="●"/>
            </a:pPr>
            <a:r>
              <a:rPr lang="en" sz="1400" b="0" i="0" u="none" strike="noStrike" cap="none">
                <a:solidFill>
                  <a:schemeClr val="dk2"/>
                </a:solidFill>
                <a:latin typeface="Arial"/>
                <a:ea typeface="Arial"/>
                <a:cs typeface="Arial"/>
                <a:sym typeface="Arial"/>
              </a:rPr>
              <a:t>Expected Procurement Method: Open Market - New Contract</a:t>
            </a:r>
            <a:endParaRPr sz="1400" b="0" i="0" u="none" strike="noStrike" cap="none">
              <a:solidFill>
                <a:schemeClr val="dk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accent4"/>
              </a:buClr>
              <a:buSzPts val="1400"/>
              <a:buFont typeface="Arial"/>
              <a:buChar char="●"/>
            </a:pPr>
            <a:r>
              <a:rPr lang="en" sz="1400" b="0" i="0" u="none" strike="noStrike" cap="none">
                <a:solidFill>
                  <a:schemeClr val="dk2"/>
                </a:solidFill>
                <a:latin typeface="Arial"/>
                <a:ea typeface="Arial"/>
                <a:cs typeface="Arial"/>
                <a:sym typeface="Arial"/>
              </a:rPr>
              <a:t>Estimated Award FY Quarter: FY23 Q4</a:t>
            </a:r>
            <a:endParaRPr sz="1400" b="0" i="0" u="none" strike="noStrike" cap="none">
              <a:solidFill>
                <a:schemeClr val="dk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accent4"/>
              </a:buClr>
              <a:buSzPts val="1400"/>
              <a:buFont typeface="Arial"/>
              <a:buChar char="●"/>
            </a:pPr>
            <a:r>
              <a:rPr lang="en" sz="1400" b="0" i="0" u="none" strike="noStrike" cap="none">
                <a:solidFill>
                  <a:schemeClr val="dk2"/>
                </a:solidFill>
                <a:latin typeface="Arial"/>
                <a:ea typeface="Arial"/>
                <a:cs typeface="Arial"/>
                <a:sym typeface="Arial"/>
              </a:rPr>
              <a:t>Expected Competition: Full and Open Competition</a:t>
            </a:r>
            <a:endParaRPr sz="1400" b="0" i="0" u="none" strike="noStrike" cap="none">
              <a:solidFill>
                <a:schemeClr val="dk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accent4"/>
              </a:buClr>
              <a:buSzPts val="1400"/>
              <a:buFont typeface="Arial"/>
              <a:buChar char="●"/>
            </a:pPr>
            <a:r>
              <a:rPr lang="en" sz="1400" b="0" i="0" u="none" strike="noStrike" cap="none">
                <a:solidFill>
                  <a:schemeClr val="dk2"/>
                </a:solidFill>
                <a:latin typeface="Arial"/>
                <a:ea typeface="Arial"/>
                <a:cs typeface="Arial"/>
                <a:sym typeface="Arial"/>
              </a:rPr>
              <a:t>Expected Set Aside: No Set-Aside Used</a:t>
            </a:r>
            <a:endParaRPr sz="1400" b="0" i="0" u="none" strike="noStrike" cap="none">
              <a:solidFill>
                <a:schemeClr val="dk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accent4"/>
              </a:buClr>
              <a:buSzPts val="1400"/>
              <a:buFont typeface="Arial"/>
              <a:buChar char="●"/>
            </a:pPr>
            <a:r>
              <a:rPr lang="en" sz="1400" b="0" i="0" u="none" strike="noStrike" cap="none">
                <a:solidFill>
                  <a:schemeClr val="dk2"/>
                </a:solidFill>
                <a:latin typeface="Arial"/>
                <a:ea typeface="Arial"/>
                <a:cs typeface="Arial"/>
                <a:sym typeface="Arial"/>
              </a:rPr>
              <a:t>Estimated Magnitude of Construction: More than $10,000,000</a:t>
            </a:r>
            <a:endParaRPr sz="1400" b="0" i="0" u="none" strike="noStrike" cap="none">
              <a:solidFill>
                <a:schemeClr val="dk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accent4"/>
              </a:buClr>
              <a:buSzPts val="1400"/>
              <a:buFont typeface="Arial"/>
              <a:buChar char="●"/>
            </a:pPr>
            <a:r>
              <a:rPr lang="en" sz="1400" b="0" i="0" u="none" strike="noStrike" cap="none">
                <a:solidFill>
                  <a:schemeClr val="dk2"/>
                </a:solidFill>
                <a:latin typeface="Arial"/>
                <a:ea typeface="Arial"/>
                <a:cs typeface="Arial"/>
                <a:sym typeface="Arial"/>
              </a:rPr>
              <a:t>Award Status: Planning (</a:t>
            </a:r>
            <a:r>
              <a:rPr lang="en" sz="1400" b="0" i="0" u="sng" strike="noStrike" cap="none">
                <a:solidFill>
                  <a:schemeClr val="hlink"/>
                </a:solidFill>
                <a:latin typeface="Arial"/>
                <a:ea typeface="Arial"/>
                <a:cs typeface="Arial"/>
                <a:sym typeface="Arial"/>
                <a:hlinkClick r:id="rId3"/>
              </a:rPr>
              <a:t>Sources Sought: 47PC0323N0001</a:t>
            </a:r>
            <a:r>
              <a:rPr lang="en" sz="1400" b="0" i="0" u="none" strike="noStrike" cap="none">
                <a:solidFill>
                  <a:schemeClr val="dk2"/>
                </a:solidFill>
                <a:latin typeface="Arial"/>
                <a:ea typeface="Arial"/>
                <a:cs typeface="Arial"/>
                <a:sym typeface="Arial"/>
              </a:rPr>
              <a:t>)</a:t>
            </a:r>
            <a:endParaRPr sz="1400" b="0" i="0" u="none" strike="noStrike" cap="none">
              <a:solidFill>
                <a:schemeClr val="hlink"/>
              </a:solidFill>
              <a:latin typeface="Arial"/>
              <a:ea typeface="Arial"/>
              <a:cs typeface="Arial"/>
              <a:sym typeface="Arial"/>
            </a:endParaRPr>
          </a:p>
        </p:txBody>
      </p:sp>
      <p:sp>
        <p:nvSpPr>
          <p:cNvPr id="224" name="Google Shape;224;p50">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14</a:t>
            </a:fld>
            <a:endParaRPr/>
          </a:p>
        </p:txBody>
      </p:sp>
      <p:pic>
        <p:nvPicPr>
          <p:cNvPr id="225" name="Google Shape;225;p5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803630" y="4523226"/>
            <a:ext cx="502100" cy="453249"/>
          </a:xfrm>
          <a:prstGeom prst="rect">
            <a:avLst/>
          </a:prstGeom>
          <a:noFill/>
          <a:ln>
            <a:noFill/>
          </a:ln>
        </p:spPr>
      </p:pic>
      <p:sp>
        <p:nvSpPr>
          <p:cNvPr id="227" name="Google Shape;227;p50">
            <a:extLst>
              <a:ext uri="{C183D7F6-B498-43B3-948B-1728B52AA6E4}">
                <adec:decorative xmlns:adec="http://schemas.microsoft.com/office/drawing/2017/decorative" val="1"/>
              </a:ext>
            </a:extLst>
          </p:cNvPr>
          <p:cNvSpPr txBox="1">
            <a:spLocks noGrp="1"/>
          </p:cNvSpPr>
          <p:nvPr>
            <p:ph type="title" idx="4294967295"/>
          </p:nvPr>
        </p:nvSpPr>
        <p:spPr>
          <a:xfrm>
            <a:off x="472162" y="188050"/>
            <a:ext cx="8402400" cy="538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300" b="1" i="0" u="none" strike="noStrike" kern="0" cap="none" spc="0" normalizeH="0" baseline="0" noProof="0" dirty="0">
                <a:ln>
                  <a:noFill/>
                </a:ln>
                <a:solidFill>
                  <a:srgbClr val="0B5394"/>
                </a:solidFill>
                <a:effectLst/>
                <a:uLnTx/>
                <a:uFillTx/>
                <a:latin typeface="Arial"/>
                <a:ea typeface="Arial"/>
                <a:cs typeface="Arial"/>
                <a:sym typeface="Arial"/>
              </a:rPr>
              <a:t>GC - Rouses Point LPOE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51">
            <a:extLst>
              <a:ext uri="{C183D7F6-B498-43B3-948B-1728B52AA6E4}">
                <adec:decorative xmlns:adec="http://schemas.microsoft.com/office/drawing/2017/decorative" val="1"/>
              </a:ext>
            </a:extLst>
          </p:cNvPr>
          <p:cNvSpPr txBox="1"/>
          <p:nvPr/>
        </p:nvSpPr>
        <p:spPr>
          <a:xfrm>
            <a:off x="383200" y="960625"/>
            <a:ext cx="4911900" cy="32016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chemeClr val="accent4"/>
              </a:buClr>
              <a:buSzPts val="1400"/>
              <a:buFont typeface="Arial"/>
              <a:buChar char="●"/>
            </a:pPr>
            <a:r>
              <a:rPr lang="en" sz="1400" b="0" i="0" u="none" strike="noStrike" cap="none">
                <a:solidFill>
                  <a:schemeClr val="dk2"/>
                </a:solidFill>
                <a:latin typeface="Arial"/>
                <a:ea typeface="Arial"/>
                <a:cs typeface="Arial"/>
                <a:sym typeface="Arial"/>
              </a:rPr>
              <a:t>NAICS: 237990</a:t>
            </a:r>
            <a:endParaRPr sz="1400" b="0" i="0" u="none" strike="noStrike" cap="none">
              <a:solidFill>
                <a:schemeClr val="dk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accent4"/>
              </a:buClr>
              <a:buSzPts val="1400"/>
              <a:buFont typeface="Arial"/>
              <a:buChar char="●"/>
            </a:pPr>
            <a:r>
              <a:rPr lang="en" sz="1400" b="0" i="0" u="none" strike="noStrike" cap="none">
                <a:solidFill>
                  <a:schemeClr val="dk2"/>
                </a:solidFill>
                <a:latin typeface="Arial"/>
                <a:ea typeface="Arial"/>
                <a:cs typeface="Arial"/>
                <a:sym typeface="Arial"/>
              </a:rPr>
              <a:t>Procurement Method: Open Market - New Contract</a:t>
            </a:r>
            <a:endParaRPr sz="1400" b="0" i="0" u="none" strike="noStrike" cap="none">
              <a:solidFill>
                <a:schemeClr val="dk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accent4"/>
              </a:buClr>
              <a:buSzPts val="1400"/>
              <a:buFont typeface="Arial"/>
              <a:buChar char="●"/>
            </a:pPr>
            <a:r>
              <a:rPr lang="en" sz="1400" b="0" i="0" u="none" strike="noStrike" cap="none">
                <a:solidFill>
                  <a:schemeClr val="dk2"/>
                </a:solidFill>
                <a:latin typeface="Arial"/>
                <a:ea typeface="Arial"/>
                <a:cs typeface="Arial"/>
                <a:sym typeface="Arial"/>
              </a:rPr>
              <a:t>Estimated Award FY Quarter: FY23 Q4</a:t>
            </a:r>
            <a:endParaRPr sz="1400" b="0" i="0" u="none" strike="noStrike" cap="none">
              <a:solidFill>
                <a:schemeClr val="dk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accent4"/>
              </a:buClr>
              <a:buSzPts val="1400"/>
              <a:buFont typeface="Arial"/>
              <a:buChar char="●"/>
            </a:pPr>
            <a:r>
              <a:rPr lang="en" sz="1400" b="0" i="0" u="none" strike="noStrike" cap="none">
                <a:solidFill>
                  <a:schemeClr val="dk2"/>
                </a:solidFill>
                <a:latin typeface="Arial"/>
                <a:ea typeface="Arial"/>
                <a:cs typeface="Arial"/>
                <a:sym typeface="Arial"/>
              </a:rPr>
              <a:t>Competition: Full and Open Competition</a:t>
            </a:r>
            <a:endParaRPr sz="1400" b="0" i="0" u="none" strike="noStrike" cap="none">
              <a:solidFill>
                <a:schemeClr val="dk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accent4"/>
              </a:buClr>
              <a:buSzPts val="1400"/>
              <a:buFont typeface="Arial"/>
              <a:buChar char="●"/>
            </a:pPr>
            <a:r>
              <a:rPr lang="en" sz="1400" b="0" i="0" u="none" strike="noStrike" cap="none">
                <a:solidFill>
                  <a:schemeClr val="dk2"/>
                </a:solidFill>
                <a:latin typeface="Arial"/>
                <a:ea typeface="Arial"/>
                <a:cs typeface="Arial"/>
                <a:sym typeface="Arial"/>
              </a:rPr>
              <a:t>Set Aside: No Set-Aside Used</a:t>
            </a:r>
            <a:endParaRPr sz="1400" b="0" i="0" u="none" strike="noStrike" cap="none">
              <a:solidFill>
                <a:schemeClr val="dk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accent4"/>
              </a:buClr>
              <a:buSzPts val="1400"/>
              <a:buFont typeface="Arial"/>
              <a:buChar char="●"/>
            </a:pPr>
            <a:r>
              <a:rPr lang="en" sz="1400" b="0" i="0" u="none" strike="noStrike" cap="none">
                <a:solidFill>
                  <a:schemeClr val="dk2"/>
                </a:solidFill>
                <a:latin typeface="Arial"/>
                <a:ea typeface="Arial"/>
                <a:cs typeface="Arial"/>
                <a:sym typeface="Arial"/>
              </a:rPr>
              <a:t>Estimated Magnitude of Construction: Between $500,000 and $1,000,000</a:t>
            </a:r>
            <a:endParaRPr sz="1400" b="0" i="0" u="none" strike="noStrike" cap="none">
              <a:solidFill>
                <a:schemeClr val="dk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accent4"/>
              </a:buClr>
              <a:buSzPts val="1400"/>
              <a:buFont typeface="Arial"/>
              <a:buChar char="●"/>
            </a:pPr>
            <a:r>
              <a:rPr lang="en" sz="1400" b="0" i="0" u="none" strike="noStrike" cap="none">
                <a:solidFill>
                  <a:schemeClr val="dk2"/>
                </a:solidFill>
                <a:latin typeface="Arial"/>
                <a:ea typeface="Arial"/>
                <a:cs typeface="Arial"/>
                <a:sym typeface="Arial"/>
              </a:rPr>
              <a:t>Award Status: </a:t>
            </a:r>
            <a:r>
              <a:rPr lang="en" sz="1400" b="0" i="0" u="sng" strike="noStrike" cap="none">
                <a:solidFill>
                  <a:schemeClr val="hlink"/>
                </a:solidFill>
                <a:latin typeface="Arial"/>
                <a:ea typeface="Arial"/>
                <a:cs typeface="Arial"/>
                <a:sym typeface="Arial"/>
                <a:hlinkClick r:id="rId3"/>
              </a:rPr>
              <a:t>Solicitation: 47PC0323N0003</a:t>
            </a:r>
            <a:endParaRPr sz="1000" b="0" i="0" u="none" strike="noStrike" cap="none">
              <a:solidFill>
                <a:schemeClr val="hlink"/>
              </a:solidFill>
              <a:latin typeface="Arial"/>
              <a:ea typeface="Arial"/>
              <a:cs typeface="Arial"/>
              <a:sym typeface="Arial"/>
            </a:endParaRPr>
          </a:p>
        </p:txBody>
      </p:sp>
      <p:sp>
        <p:nvSpPr>
          <p:cNvPr id="233" name="Google Shape;233;p51">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15</a:t>
            </a:fld>
            <a:endParaRPr/>
          </a:p>
        </p:txBody>
      </p:sp>
      <p:pic>
        <p:nvPicPr>
          <p:cNvPr id="234" name="Google Shape;234;p5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861967" y="4586290"/>
            <a:ext cx="502100" cy="453249"/>
          </a:xfrm>
          <a:prstGeom prst="rect">
            <a:avLst/>
          </a:prstGeom>
          <a:noFill/>
          <a:ln>
            <a:noFill/>
          </a:ln>
        </p:spPr>
      </p:pic>
      <p:sp>
        <p:nvSpPr>
          <p:cNvPr id="236" name="Google Shape;236;p51">
            <a:extLst>
              <a:ext uri="{C183D7F6-B498-43B3-948B-1728B52AA6E4}">
                <adec:decorative xmlns:adec="http://schemas.microsoft.com/office/drawing/2017/decorative" val="1"/>
              </a:ext>
            </a:extLst>
          </p:cNvPr>
          <p:cNvSpPr txBox="1">
            <a:spLocks noGrp="1"/>
          </p:cNvSpPr>
          <p:nvPr>
            <p:ph type="title" idx="4294967295"/>
          </p:nvPr>
        </p:nvSpPr>
        <p:spPr>
          <a:xfrm>
            <a:off x="390275" y="209800"/>
            <a:ext cx="8402400" cy="538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300" b="1" i="0" u="none" strike="noStrike" kern="0" cap="none" spc="0" normalizeH="0" baseline="0" noProof="0" dirty="0">
                <a:ln>
                  <a:noFill/>
                </a:ln>
                <a:solidFill>
                  <a:srgbClr val="0B5394"/>
                </a:solidFill>
                <a:effectLst/>
                <a:uLnTx/>
                <a:uFillTx/>
                <a:latin typeface="Arial"/>
                <a:ea typeface="Arial"/>
                <a:cs typeface="Arial"/>
                <a:sym typeface="Arial"/>
              </a:rPr>
              <a:t>Wetland Mitigation Services - Rouses Point LPOE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52">
            <a:extLst>
              <a:ext uri="{C183D7F6-B498-43B3-948B-1728B52AA6E4}">
                <adec:decorative xmlns:adec="http://schemas.microsoft.com/office/drawing/2017/decorative" val="1"/>
              </a:ext>
            </a:extLst>
          </p:cNvPr>
          <p:cNvSpPr txBox="1"/>
          <p:nvPr/>
        </p:nvSpPr>
        <p:spPr>
          <a:xfrm>
            <a:off x="383200" y="960625"/>
            <a:ext cx="4911900" cy="34170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chemeClr val="accent4"/>
              </a:buClr>
              <a:buSzPts val="1400"/>
              <a:buFont typeface="Arial"/>
              <a:buChar char="●"/>
            </a:pPr>
            <a:r>
              <a:rPr lang="en" sz="1400" b="0" i="0" u="none" strike="noStrike" cap="none">
                <a:solidFill>
                  <a:schemeClr val="dk2"/>
                </a:solidFill>
                <a:latin typeface="Arial"/>
                <a:ea typeface="Arial"/>
                <a:cs typeface="Arial"/>
                <a:sym typeface="Arial"/>
              </a:rPr>
              <a:t>NAICS: 541620</a:t>
            </a:r>
            <a:endParaRPr sz="1400" b="0" i="0" u="none" strike="noStrike" cap="none">
              <a:solidFill>
                <a:schemeClr val="dk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accent4"/>
              </a:buClr>
              <a:buSzPts val="1400"/>
              <a:buFont typeface="Arial"/>
              <a:buChar char="●"/>
            </a:pPr>
            <a:r>
              <a:rPr lang="en" sz="1400" b="0" i="0" u="none" strike="noStrike" cap="none">
                <a:solidFill>
                  <a:schemeClr val="dk2"/>
                </a:solidFill>
                <a:latin typeface="Arial"/>
                <a:ea typeface="Arial"/>
                <a:cs typeface="Arial"/>
                <a:sym typeface="Arial"/>
              </a:rPr>
              <a:t>Expected Procurement Method: Open Market - New Contract</a:t>
            </a:r>
            <a:endParaRPr sz="1400" b="0" i="0" u="none" strike="noStrike" cap="none">
              <a:solidFill>
                <a:schemeClr val="dk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accent4"/>
              </a:buClr>
              <a:buSzPts val="1400"/>
              <a:buFont typeface="Arial"/>
              <a:buChar char="●"/>
            </a:pPr>
            <a:r>
              <a:rPr lang="en" sz="1400" b="0" i="0" u="none" strike="noStrike" cap="none">
                <a:solidFill>
                  <a:schemeClr val="dk2"/>
                </a:solidFill>
                <a:latin typeface="Arial"/>
                <a:ea typeface="Arial"/>
                <a:cs typeface="Arial"/>
                <a:sym typeface="Arial"/>
              </a:rPr>
              <a:t>Estimated Award FY Quarter: FY23 Q4</a:t>
            </a:r>
            <a:endParaRPr sz="1400" b="0" i="0" u="none" strike="noStrike" cap="none">
              <a:solidFill>
                <a:schemeClr val="dk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accent4"/>
              </a:buClr>
              <a:buSzPts val="1400"/>
              <a:buFont typeface="Arial"/>
              <a:buChar char="●"/>
            </a:pPr>
            <a:r>
              <a:rPr lang="en" sz="1400" b="0" i="0" u="none" strike="noStrike" cap="none">
                <a:solidFill>
                  <a:schemeClr val="dk2"/>
                </a:solidFill>
                <a:latin typeface="Arial"/>
                <a:ea typeface="Arial"/>
                <a:cs typeface="Arial"/>
                <a:sym typeface="Arial"/>
              </a:rPr>
              <a:t>Expected Competition: TBD</a:t>
            </a:r>
            <a:endParaRPr sz="1400" b="0" i="0" u="none" strike="noStrike" cap="none">
              <a:solidFill>
                <a:schemeClr val="dk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accent4"/>
              </a:buClr>
              <a:buSzPts val="1400"/>
              <a:buFont typeface="Arial"/>
              <a:buChar char="●"/>
            </a:pPr>
            <a:r>
              <a:rPr lang="en" sz="1400" b="0" i="0" u="none" strike="noStrike" cap="none">
                <a:solidFill>
                  <a:schemeClr val="dk2"/>
                </a:solidFill>
                <a:latin typeface="Arial"/>
                <a:ea typeface="Arial"/>
                <a:cs typeface="Arial"/>
                <a:sym typeface="Arial"/>
              </a:rPr>
              <a:t>Expected Set Aside: Small Business - Total</a:t>
            </a:r>
            <a:endParaRPr sz="1400" b="0" i="0" u="none" strike="noStrike" cap="none">
              <a:solidFill>
                <a:schemeClr val="dk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accent4"/>
              </a:buClr>
              <a:buSzPts val="1400"/>
              <a:buFont typeface="Arial"/>
              <a:buChar char="●"/>
            </a:pPr>
            <a:r>
              <a:rPr lang="en" sz="1400" b="0" i="0" u="none" strike="noStrike" cap="none">
                <a:solidFill>
                  <a:schemeClr val="dk2"/>
                </a:solidFill>
                <a:latin typeface="Arial"/>
                <a:ea typeface="Arial"/>
                <a:cs typeface="Arial"/>
                <a:sym typeface="Arial"/>
              </a:rPr>
              <a:t>Estimated Magnitude of Construction: Between $100,000 and $250,000</a:t>
            </a:r>
            <a:endParaRPr sz="1400" b="0" i="0" u="none" strike="noStrike" cap="none">
              <a:solidFill>
                <a:schemeClr val="dk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accent4"/>
              </a:buClr>
              <a:buSzPts val="1400"/>
              <a:buFont typeface="Arial"/>
              <a:buChar char="●"/>
            </a:pPr>
            <a:r>
              <a:rPr lang="en" sz="1400" b="0" i="0" u="none" strike="noStrike" cap="none">
                <a:solidFill>
                  <a:schemeClr val="dk2"/>
                </a:solidFill>
                <a:latin typeface="Arial"/>
                <a:ea typeface="Arial"/>
                <a:cs typeface="Arial"/>
                <a:sym typeface="Arial"/>
              </a:rPr>
              <a:t>Award Status: Planning</a:t>
            </a:r>
            <a:endParaRPr sz="1000" b="0" i="0" u="none" strike="noStrike" cap="none">
              <a:solidFill>
                <a:schemeClr val="hlink"/>
              </a:solidFill>
              <a:latin typeface="Arial"/>
              <a:ea typeface="Arial"/>
              <a:cs typeface="Arial"/>
              <a:sym typeface="Arial"/>
            </a:endParaRPr>
          </a:p>
        </p:txBody>
      </p:sp>
      <p:sp>
        <p:nvSpPr>
          <p:cNvPr id="242" name="Google Shape;242;p52">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16</a:t>
            </a:fld>
            <a:endParaRPr/>
          </a:p>
        </p:txBody>
      </p:sp>
      <p:pic>
        <p:nvPicPr>
          <p:cNvPr id="243" name="Google Shape;243;p5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915756" y="4523226"/>
            <a:ext cx="502100" cy="453249"/>
          </a:xfrm>
          <a:prstGeom prst="rect">
            <a:avLst/>
          </a:prstGeom>
          <a:noFill/>
          <a:ln>
            <a:noFill/>
          </a:ln>
        </p:spPr>
      </p:pic>
      <p:sp>
        <p:nvSpPr>
          <p:cNvPr id="245" name="Google Shape;245;p52">
            <a:extLst>
              <a:ext uri="{C183D7F6-B498-43B3-948B-1728B52AA6E4}">
                <adec:decorative xmlns:adec="http://schemas.microsoft.com/office/drawing/2017/decorative" val="1"/>
              </a:ext>
            </a:extLst>
          </p:cNvPr>
          <p:cNvSpPr txBox="1">
            <a:spLocks noGrp="1"/>
          </p:cNvSpPr>
          <p:nvPr>
            <p:ph type="title" idx="4294967295"/>
          </p:nvPr>
        </p:nvSpPr>
        <p:spPr>
          <a:xfrm>
            <a:off x="390275" y="209800"/>
            <a:ext cx="8402400" cy="538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300" b="1" i="0" u="none" strike="noStrike" kern="0" cap="none" spc="0" normalizeH="0" baseline="0" noProof="0" dirty="0">
                <a:ln>
                  <a:noFill/>
                </a:ln>
                <a:solidFill>
                  <a:srgbClr val="0B5394"/>
                </a:solidFill>
                <a:effectLst/>
                <a:uLnTx/>
                <a:uFillTx/>
                <a:latin typeface="Arial"/>
                <a:ea typeface="Arial"/>
                <a:cs typeface="Arial"/>
                <a:sym typeface="Arial"/>
              </a:rPr>
              <a:t>Wetland Mitigation Services - Trout River LPOE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53">
            <a:extLst>
              <a:ext uri="{C183D7F6-B498-43B3-948B-1728B52AA6E4}">
                <adec:decorative xmlns:adec="http://schemas.microsoft.com/office/drawing/2017/decorative" val="1"/>
              </a:ext>
            </a:extLst>
          </p:cNvPr>
          <p:cNvSpPr txBox="1"/>
          <p:nvPr/>
        </p:nvSpPr>
        <p:spPr>
          <a:xfrm>
            <a:off x="383200" y="960625"/>
            <a:ext cx="4911900" cy="25551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chemeClr val="accent4"/>
              </a:buClr>
              <a:buSzPts val="1400"/>
              <a:buFont typeface="Arial"/>
              <a:buChar char="●"/>
            </a:pPr>
            <a:r>
              <a:rPr lang="en" sz="1400" b="0" i="0" u="none" strike="noStrike" cap="none">
                <a:solidFill>
                  <a:schemeClr val="dk2"/>
                </a:solidFill>
                <a:latin typeface="Arial"/>
                <a:ea typeface="Arial"/>
                <a:cs typeface="Arial"/>
                <a:sym typeface="Arial"/>
              </a:rPr>
              <a:t>NAICS: 561210</a:t>
            </a:r>
            <a:endParaRPr sz="1400" b="0" i="0" u="none" strike="noStrike" cap="none">
              <a:solidFill>
                <a:schemeClr val="dk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accent4"/>
              </a:buClr>
              <a:buSzPts val="1400"/>
              <a:buFont typeface="Arial"/>
              <a:buChar char="●"/>
            </a:pPr>
            <a:r>
              <a:rPr lang="en" sz="1400" b="0" i="0" u="none" strike="noStrike" cap="none">
                <a:solidFill>
                  <a:schemeClr val="dk2"/>
                </a:solidFill>
                <a:latin typeface="Arial"/>
                <a:ea typeface="Arial"/>
                <a:cs typeface="Arial"/>
                <a:sym typeface="Arial"/>
              </a:rPr>
              <a:t>Expected Procurement Method: GSA Schedules</a:t>
            </a:r>
            <a:endParaRPr sz="1400" b="0" i="0" u="none" strike="noStrike" cap="none">
              <a:solidFill>
                <a:schemeClr val="dk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accent4"/>
              </a:buClr>
              <a:buSzPts val="1400"/>
              <a:buFont typeface="Arial"/>
              <a:buChar char="●"/>
            </a:pPr>
            <a:r>
              <a:rPr lang="en" sz="1400" b="0" i="0" u="none" strike="noStrike" cap="none">
                <a:solidFill>
                  <a:schemeClr val="dk2"/>
                </a:solidFill>
                <a:latin typeface="Arial"/>
                <a:ea typeface="Arial"/>
                <a:cs typeface="Arial"/>
                <a:sym typeface="Arial"/>
              </a:rPr>
              <a:t>Estimated Award FY Quarter: FY23 Q4</a:t>
            </a:r>
            <a:endParaRPr sz="1400" b="0" i="0" u="none" strike="noStrike" cap="none">
              <a:solidFill>
                <a:schemeClr val="dk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accent4"/>
              </a:buClr>
              <a:buSzPts val="1400"/>
              <a:buFont typeface="Arial"/>
              <a:buChar char="●"/>
            </a:pPr>
            <a:r>
              <a:rPr lang="en" sz="1400" b="0" i="0" u="none" strike="noStrike" cap="none">
                <a:solidFill>
                  <a:schemeClr val="dk2"/>
                </a:solidFill>
                <a:latin typeface="Arial"/>
                <a:ea typeface="Arial"/>
                <a:cs typeface="Arial"/>
                <a:sym typeface="Arial"/>
              </a:rPr>
              <a:t>Expected Competition: TBD</a:t>
            </a:r>
            <a:endParaRPr sz="1400" b="0" i="0" u="none" strike="noStrike" cap="none">
              <a:solidFill>
                <a:schemeClr val="dk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accent4"/>
              </a:buClr>
              <a:buSzPts val="1400"/>
              <a:buFont typeface="Arial"/>
              <a:buChar char="●"/>
            </a:pPr>
            <a:r>
              <a:rPr lang="en" sz="1400" b="0" i="0" u="none" strike="noStrike" cap="none">
                <a:solidFill>
                  <a:schemeClr val="dk2"/>
                </a:solidFill>
                <a:latin typeface="Arial"/>
                <a:ea typeface="Arial"/>
                <a:cs typeface="Arial"/>
                <a:sym typeface="Arial"/>
              </a:rPr>
              <a:t>Expected Set Aside: TBD</a:t>
            </a:r>
            <a:endParaRPr sz="1400" b="0" i="0" u="none" strike="noStrike" cap="none">
              <a:solidFill>
                <a:schemeClr val="dk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accent4"/>
              </a:buClr>
              <a:buSzPts val="1400"/>
              <a:buFont typeface="Arial"/>
              <a:buChar char="●"/>
            </a:pPr>
            <a:r>
              <a:rPr lang="en" sz="1400" b="0" i="0" u="none" strike="noStrike" cap="none">
                <a:solidFill>
                  <a:schemeClr val="dk2"/>
                </a:solidFill>
                <a:latin typeface="Arial"/>
                <a:ea typeface="Arial"/>
                <a:cs typeface="Arial"/>
                <a:sym typeface="Arial"/>
              </a:rPr>
              <a:t>Award Status: Planning</a:t>
            </a:r>
            <a:endParaRPr sz="1400" b="0" i="0" u="none" strike="noStrike" cap="none">
              <a:solidFill>
                <a:schemeClr val="dk2"/>
              </a:solidFill>
              <a:latin typeface="Arial"/>
              <a:ea typeface="Arial"/>
              <a:cs typeface="Arial"/>
              <a:sym typeface="Arial"/>
            </a:endParaRPr>
          </a:p>
        </p:txBody>
      </p:sp>
      <p:sp>
        <p:nvSpPr>
          <p:cNvPr id="251" name="Google Shape;251;p53">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17</a:t>
            </a:fld>
            <a:endParaRPr/>
          </a:p>
        </p:txBody>
      </p:sp>
      <p:pic>
        <p:nvPicPr>
          <p:cNvPr id="252" name="Google Shape;252;p5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92703" y="4578606"/>
            <a:ext cx="502100" cy="453249"/>
          </a:xfrm>
          <a:prstGeom prst="rect">
            <a:avLst/>
          </a:prstGeom>
          <a:noFill/>
          <a:ln>
            <a:noFill/>
          </a:ln>
        </p:spPr>
      </p:pic>
      <p:sp>
        <p:nvSpPr>
          <p:cNvPr id="254" name="Google Shape;254;p53"/>
          <p:cNvSpPr txBox="1">
            <a:spLocks noGrp="1"/>
          </p:cNvSpPr>
          <p:nvPr>
            <p:ph type="title" idx="4294967295"/>
          </p:nvPr>
        </p:nvSpPr>
        <p:spPr>
          <a:xfrm>
            <a:off x="390275" y="209800"/>
            <a:ext cx="8402400" cy="538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300" b="1" i="0" u="none" strike="noStrike" kern="0" cap="none" spc="0" normalizeH="0" baseline="0" noProof="0" dirty="0">
                <a:ln>
                  <a:noFill/>
                </a:ln>
                <a:solidFill>
                  <a:srgbClr val="0B5394"/>
                </a:solidFill>
                <a:effectLst/>
                <a:uLnTx/>
                <a:uFillTx/>
                <a:latin typeface="Arial"/>
                <a:ea typeface="Arial"/>
                <a:cs typeface="Arial"/>
                <a:sym typeface="Arial"/>
              </a:rPr>
              <a:t>Syracuse Consolidated O&amp;M</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5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771900" y="1038785"/>
            <a:ext cx="3934226" cy="3065929"/>
          </a:xfrm>
          <a:prstGeom prst="rect">
            <a:avLst/>
          </a:prstGeom>
          <a:noFill/>
          <a:ln>
            <a:noFill/>
          </a:ln>
        </p:spPr>
      </p:pic>
      <p:sp>
        <p:nvSpPr>
          <p:cNvPr id="260" name="Google Shape;260;p54">
            <a:extLst>
              <a:ext uri="{C183D7F6-B498-43B3-948B-1728B52AA6E4}">
                <adec:decorative xmlns:adec="http://schemas.microsoft.com/office/drawing/2017/decorative" val="1"/>
              </a:ext>
            </a:extLst>
          </p:cNvPr>
          <p:cNvSpPr txBox="1">
            <a:spLocks noGrp="1"/>
          </p:cNvSpPr>
          <p:nvPr>
            <p:ph type="sldNum" idx="12"/>
          </p:nvPr>
        </p:nvSpPr>
        <p:spPr>
          <a:xfrm>
            <a:off x="4297658" y="4815017"/>
            <a:ext cx="548700" cy="3936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900"/>
              <a:buNone/>
            </a:pPr>
            <a:fld id="{00000000-1234-1234-1234-123412341234}" type="slidenum">
              <a:rPr lang="en" sz="900">
                <a:solidFill>
                  <a:srgbClr val="005087"/>
                </a:solidFill>
              </a:rPr>
              <a:t>18</a:t>
            </a:fld>
            <a:endParaRPr sz="900">
              <a:solidFill>
                <a:srgbClr val="005087"/>
              </a:solidFill>
            </a:endParaRPr>
          </a:p>
        </p:txBody>
      </p:sp>
      <p:sp>
        <p:nvSpPr>
          <p:cNvPr id="261" name="Google Shape;261;p54">
            <a:extLst>
              <a:ext uri="{C183D7F6-B498-43B3-948B-1728B52AA6E4}">
                <adec:decorative xmlns:adec="http://schemas.microsoft.com/office/drawing/2017/decorative" val="1"/>
              </a:ext>
            </a:extLst>
          </p:cNvPr>
          <p:cNvSpPr txBox="1">
            <a:spLocks noGrp="1"/>
          </p:cNvSpPr>
          <p:nvPr>
            <p:ph type="title" idx="4294967295"/>
          </p:nvPr>
        </p:nvSpPr>
        <p:spPr>
          <a:xfrm>
            <a:off x="383200" y="1532825"/>
            <a:ext cx="4388700" cy="1708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Region 3 </a:t>
            </a:r>
          </a:p>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Mid-Atlantic Region</a:t>
            </a:r>
            <a:endParaRPr kumimoji="0" lang="en-US" sz="2000" b="1" i="0" u="none" strike="noStrike" kern="0" cap="none" spc="0" normalizeH="0" baseline="0" noProof="0" dirty="0">
              <a:ln>
                <a:noFill/>
              </a:ln>
              <a:solidFill>
                <a:srgbClr val="0B5394"/>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1400" b="1" i="0" u="none" strike="noStrike" kern="0" cap="none" spc="0" normalizeH="0" baseline="0" noProof="0" dirty="0">
              <a:ln>
                <a:noFill/>
              </a:ln>
              <a:solidFill>
                <a:srgbClr val="005087"/>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000" b="0" i="0" u="none" strike="noStrike" kern="0" cap="none" spc="0" normalizeH="0" baseline="0" noProof="0" dirty="0">
                <a:ln>
                  <a:noFill/>
                </a:ln>
                <a:solidFill>
                  <a:srgbClr val="005087"/>
                </a:solidFill>
                <a:effectLst/>
                <a:uLnTx/>
                <a:uFillTx/>
                <a:latin typeface="Arial"/>
                <a:ea typeface="Arial"/>
                <a:cs typeface="Arial"/>
                <a:sym typeface="Arial"/>
              </a:rPr>
              <a:t>Forecast of Contract           Opportunities</a:t>
            </a:r>
            <a:endParaRPr kumimoji="0" lang="en-US" sz="3000" b="1" i="0" u="none" strike="noStrike" kern="0" cap="none" spc="0" normalizeH="0" baseline="0" noProof="0" dirty="0">
              <a:ln>
                <a:noFill/>
              </a:ln>
              <a:solidFill>
                <a:srgbClr val="005087"/>
              </a:solidFill>
              <a:effectLst/>
              <a:uLnTx/>
              <a:uFillTx/>
              <a:latin typeface="Arial"/>
              <a:ea typeface="Arial"/>
              <a:cs typeface="Arial"/>
              <a:sym typeface="Arial"/>
            </a:endParaRPr>
          </a:p>
        </p:txBody>
      </p:sp>
      <p:pic>
        <p:nvPicPr>
          <p:cNvPr id="262" name="Google Shape;262;p5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803630" y="4606564"/>
            <a:ext cx="502100" cy="4532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55">
            <a:extLst>
              <a:ext uri="{C183D7F6-B498-43B3-948B-1728B52AA6E4}">
                <adec:decorative xmlns:adec="http://schemas.microsoft.com/office/drawing/2017/decorative" val="1"/>
              </a:ext>
            </a:extLst>
          </p:cNvPr>
          <p:cNvSpPr txBox="1"/>
          <p:nvPr/>
        </p:nvSpPr>
        <p:spPr>
          <a:xfrm>
            <a:off x="383200" y="1083125"/>
            <a:ext cx="4911900" cy="280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chemeClr val="dk1"/>
              </a:buClr>
              <a:buSzPts val="1100"/>
              <a:buFont typeface="Arial"/>
              <a:buNone/>
            </a:pPr>
            <a:r>
              <a:rPr lang="en" sz="1300" b="1" i="0" u="none" strike="noStrike" cap="none">
                <a:solidFill>
                  <a:srgbClr val="0B5394"/>
                </a:solidFill>
                <a:latin typeface="Arial"/>
                <a:ea typeface="Arial"/>
                <a:cs typeface="Arial"/>
                <a:sym typeface="Arial"/>
              </a:rPr>
              <a:t>Regional Commissioner</a:t>
            </a:r>
            <a:endParaRPr sz="1300" b="1" i="0" u="none" strike="noStrike" cap="none">
              <a:solidFill>
                <a:srgbClr val="0B5394"/>
              </a:solidFill>
              <a:latin typeface="Arial"/>
              <a:ea typeface="Arial"/>
              <a:cs typeface="Arial"/>
              <a:sym typeface="Arial"/>
            </a:endParaRPr>
          </a:p>
          <a:p>
            <a:pPr marL="457200" marR="0" lvl="0" indent="-311150" algn="l" rtl="0">
              <a:lnSpc>
                <a:spcPct val="100000"/>
              </a:lnSpc>
              <a:spcBef>
                <a:spcPts val="800"/>
              </a:spcBef>
              <a:spcAft>
                <a:spcPts val="0"/>
              </a:spcAft>
              <a:buClr>
                <a:srgbClr val="0B5394"/>
              </a:buClr>
              <a:buSzPts val="1300"/>
              <a:buFont typeface="Arial"/>
              <a:buChar char="●"/>
            </a:pPr>
            <a:r>
              <a:rPr lang="en" sz="1300" b="0" i="0" u="none" strike="noStrike" cap="none">
                <a:solidFill>
                  <a:srgbClr val="0B5394"/>
                </a:solidFill>
                <a:latin typeface="Arial"/>
                <a:ea typeface="Arial"/>
                <a:cs typeface="Arial"/>
                <a:sym typeface="Arial"/>
              </a:rPr>
              <a:t>Joanna Rosato</a:t>
            </a:r>
            <a:endParaRPr sz="13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400"/>
              <a:buFont typeface="Arial"/>
              <a:buNone/>
            </a:pPr>
            <a:r>
              <a:rPr lang="en" sz="1300" b="1" i="0" u="none" strike="noStrike" cap="none">
                <a:solidFill>
                  <a:srgbClr val="0B5394"/>
                </a:solidFill>
                <a:latin typeface="Arial"/>
                <a:ea typeface="Arial"/>
                <a:cs typeface="Arial"/>
                <a:sym typeface="Arial"/>
              </a:rPr>
              <a:t>Competition Advocate</a:t>
            </a:r>
            <a:endParaRPr sz="1300" b="1" i="0" u="none" strike="noStrike" cap="none">
              <a:solidFill>
                <a:srgbClr val="0B5394"/>
              </a:solidFill>
              <a:latin typeface="Arial"/>
              <a:ea typeface="Arial"/>
              <a:cs typeface="Arial"/>
              <a:sym typeface="Arial"/>
            </a:endParaRPr>
          </a:p>
          <a:p>
            <a:pPr marL="457200" marR="0" lvl="0" indent="-311150" algn="l" rtl="0">
              <a:lnSpc>
                <a:spcPct val="100000"/>
              </a:lnSpc>
              <a:spcBef>
                <a:spcPts val="800"/>
              </a:spcBef>
              <a:spcAft>
                <a:spcPts val="0"/>
              </a:spcAft>
              <a:buClr>
                <a:srgbClr val="0B5394"/>
              </a:buClr>
              <a:buSzPts val="1300"/>
              <a:buFont typeface="Arial"/>
              <a:buChar char="●"/>
            </a:pPr>
            <a:r>
              <a:rPr lang="en" sz="1300" b="0" i="0" u="none" strike="noStrike" cap="none">
                <a:solidFill>
                  <a:srgbClr val="0B5394"/>
                </a:solidFill>
                <a:latin typeface="Arial"/>
                <a:ea typeface="Arial"/>
                <a:cs typeface="Arial"/>
                <a:sym typeface="Arial"/>
              </a:rPr>
              <a:t>Tom Lyman</a:t>
            </a:r>
            <a:endParaRPr sz="13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400"/>
              <a:buFont typeface="Arial"/>
              <a:buNone/>
            </a:pPr>
            <a:r>
              <a:rPr lang="en" sz="1300" b="1" i="0" u="none" strike="noStrike" cap="none">
                <a:solidFill>
                  <a:srgbClr val="0B5394"/>
                </a:solidFill>
                <a:latin typeface="Arial"/>
                <a:ea typeface="Arial"/>
                <a:cs typeface="Arial"/>
                <a:sym typeface="Arial"/>
              </a:rPr>
              <a:t>R3 Acquisition Management Division Director</a:t>
            </a:r>
            <a:endParaRPr sz="1300" b="1" i="0" u="none" strike="noStrike" cap="none">
              <a:solidFill>
                <a:srgbClr val="0B5394"/>
              </a:solidFill>
              <a:latin typeface="Arial"/>
              <a:ea typeface="Arial"/>
              <a:cs typeface="Arial"/>
              <a:sym typeface="Arial"/>
            </a:endParaRPr>
          </a:p>
          <a:p>
            <a:pPr marL="457200" marR="0" lvl="0" indent="-311150" algn="l" rtl="0">
              <a:lnSpc>
                <a:spcPct val="100000"/>
              </a:lnSpc>
              <a:spcBef>
                <a:spcPts val="800"/>
              </a:spcBef>
              <a:spcAft>
                <a:spcPts val="0"/>
              </a:spcAft>
              <a:buClr>
                <a:srgbClr val="0B5394"/>
              </a:buClr>
              <a:buSzPts val="1300"/>
              <a:buFont typeface="Arial"/>
              <a:buChar char="●"/>
            </a:pPr>
            <a:r>
              <a:rPr lang="en" sz="1300" b="0" i="0" u="none" strike="noStrike" cap="none">
                <a:solidFill>
                  <a:srgbClr val="0B5394"/>
                </a:solidFill>
                <a:latin typeface="Arial"/>
                <a:ea typeface="Arial"/>
                <a:cs typeface="Arial"/>
                <a:sym typeface="Arial"/>
              </a:rPr>
              <a:t>Doreen Waltrich</a:t>
            </a:r>
            <a:endParaRPr sz="13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400"/>
              <a:buFont typeface="Arial"/>
              <a:buNone/>
            </a:pPr>
            <a:r>
              <a:rPr lang="en" sz="1300" b="1" i="0" u="none" strike="noStrike" cap="none">
                <a:solidFill>
                  <a:srgbClr val="0B5394"/>
                </a:solidFill>
                <a:latin typeface="Arial"/>
                <a:ea typeface="Arial"/>
                <a:cs typeface="Arial"/>
                <a:sym typeface="Arial"/>
              </a:rPr>
              <a:t>Regional OSDBU</a:t>
            </a:r>
            <a:endParaRPr sz="1300" b="1" i="0" u="none" strike="noStrike" cap="none">
              <a:solidFill>
                <a:srgbClr val="0B5394"/>
              </a:solidFill>
              <a:latin typeface="Arial"/>
              <a:ea typeface="Arial"/>
              <a:cs typeface="Arial"/>
              <a:sym typeface="Arial"/>
            </a:endParaRPr>
          </a:p>
          <a:p>
            <a:pPr marL="457200" marR="0" lvl="0" indent="-311150" algn="l" rtl="0">
              <a:lnSpc>
                <a:spcPct val="100000"/>
              </a:lnSpc>
              <a:spcBef>
                <a:spcPts val="800"/>
              </a:spcBef>
              <a:spcAft>
                <a:spcPts val="0"/>
              </a:spcAft>
              <a:buClr>
                <a:srgbClr val="0B5394"/>
              </a:buClr>
              <a:buSzPts val="1300"/>
              <a:buFont typeface="Arial"/>
              <a:buChar char="●"/>
            </a:pPr>
            <a:r>
              <a:rPr lang="en" sz="1300" b="0" i="0" u="none" strike="noStrike" cap="none">
                <a:solidFill>
                  <a:srgbClr val="0B5394"/>
                </a:solidFill>
                <a:latin typeface="Arial"/>
                <a:ea typeface="Arial"/>
                <a:cs typeface="Arial"/>
                <a:sym typeface="Arial"/>
              </a:rPr>
              <a:t>Helena Koch</a:t>
            </a:r>
            <a:endParaRPr sz="1300" b="0" i="0" u="none" strike="noStrike" cap="none">
              <a:solidFill>
                <a:srgbClr val="0B5394"/>
              </a:solidFill>
              <a:latin typeface="Arial"/>
              <a:ea typeface="Arial"/>
              <a:cs typeface="Arial"/>
              <a:sym typeface="Arial"/>
            </a:endParaRPr>
          </a:p>
          <a:p>
            <a:pPr marL="457200" marR="0" lvl="0" indent="-311150" algn="l" rtl="0">
              <a:lnSpc>
                <a:spcPct val="100000"/>
              </a:lnSpc>
              <a:spcBef>
                <a:spcPts val="800"/>
              </a:spcBef>
              <a:spcAft>
                <a:spcPts val="800"/>
              </a:spcAft>
              <a:buClr>
                <a:srgbClr val="0B5394"/>
              </a:buClr>
              <a:buSzPts val="1300"/>
              <a:buFont typeface="Arial"/>
              <a:buChar char="●"/>
            </a:pPr>
            <a:r>
              <a:rPr lang="en" sz="1300" b="0" i="0" u="none" strike="noStrike" cap="none">
                <a:solidFill>
                  <a:srgbClr val="0B5394"/>
                </a:solidFill>
                <a:latin typeface="Arial"/>
                <a:ea typeface="Arial"/>
                <a:cs typeface="Arial"/>
                <a:sym typeface="Arial"/>
              </a:rPr>
              <a:t>helena.koch@gsa.gov</a:t>
            </a:r>
            <a:endParaRPr sz="1300" b="0" i="0" u="none" strike="noStrike" cap="none">
              <a:solidFill>
                <a:srgbClr val="0B5394"/>
              </a:solidFill>
              <a:latin typeface="Arial"/>
              <a:ea typeface="Arial"/>
              <a:cs typeface="Arial"/>
              <a:sym typeface="Arial"/>
            </a:endParaRPr>
          </a:p>
        </p:txBody>
      </p:sp>
      <p:sp>
        <p:nvSpPr>
          <p:cNvPr id="268" name="Google Shape;268;p55">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19</a:t>
            </a:fld>
            <a:endParaRPr/>
          </a:p>
        </p:txBody>
      </p:sp>
      <p:pic>
        <p:nvPicPr>
          <p:cNvPr id="269" name="Google Shape;269;p5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61967" y="4523226"/>
            <a:ext cx="502100" cy="453249"/>
          </a:xfrm>
          <a:prstGeom prst="rect">
            <a:avLst/>
          </a:prstGeom>
          <a:noFill/>
          <a:ln>
            <a:noFill/>
          </a:ln>
        </p:spPr>
      </p:pic>
      <p:sp>
        <p:nvSpPr>
          <p:cNvPr id="271" name="Google Shape;271;p55">
            <a:extLst>
              <a:ext uri="{C183D7F6-B498-43B3-948B-1728B52AA6E4}">
                <adec:decorative xmlns:adec="http://schemas.microsoft.com/office/drawing/2017/decorative" val="1"/>
              </a:ext>
            </a:extLst>
          </p:cNvPr>
          <p:cNvSpPr txBox="1">
            <a:spLocks noGrp="1"/>
          </p:cNvSpPr>
          <p:nvPr>
            <p:ph type="title" idx="4294967295"/>
          </p:nvPr>
        </p:nvSpPr>
        <p:spPr>
          <a:xfrm>
            <a:off x="390275" y="209800"/>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Regional Leadership</a:t>
            </a:r>
            <a:endParaRPr kumimoji="0" lang="en-US" sz="1800" b="1" i="0" u="none" strike="noStrike" kern="0" cap="none" spc="0" normalizeH="0" baseline="0" noProof="0" dirty="0">
              <a:ln>
                <a:noFill/>
              </a:ln>
              <a:solidFill>
                <a:srgbClr val="0B5394"/>
              </a:solidFill>
              <a:effectLst/>
              <a:uLnTx/>
              <a:uFillTx/>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3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132934" y="1160290"/>
            <a:ext cx="3519288" cy="2738688"/>
          </a:xfrm>
          <a:prstGeom prst="rect">
            <a:avLst/>
          </a:prstGeom>
          <a:noFill/>
          <a:ln>
            <a:noFill/>
          </a:ln>
        </p:spPr>
      </p:pic>
      <p:sp>
        <p:nvSpPr>
          <p:cNvPr id="120" name="Google Shape;120;p38"/>
          <p:cNvSpPr txBox="1">
            <a:spLocks noGrp="1"/>
          </p:cNvSpPr>
          <p:nvPr>
            <p:ph type="title" idx="4294967295"/>
          </p:nvPr>
        </p:nvSpPr>
        <p:spPr>
          <a:xfrm>
            <a:off x="352000" y="1505850"/>
            <a:ext cx="4211400" cy="1708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Region 1  </a:t>
            </a:r>
          </a:p>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New England Region</a:t>
            </a:r>
            <a:endParaRPr kumimoji="0" lang="en-US" sz="2000" b="1" i="0" u="none" strike="noStrike" kern="0" cap="none" spc="0" normalizeH="0" baseline="0" noProof="0" dirty="0">
              <a:ln>
                <a:noFill/>
              </a:ln>
              <a:solidFill>
                <a:srgbClr val="0B5394"/>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1400" b="1" i="0" u="none" strike="noStrike" kern="0" cap="none" spc="0" normalizeH="0" baseline="0" noProof="0" dirty="0">
              <a:ln>
                <a:noFill/>
              </a:ln>
              <a:solidFill>
                <a:srgbClr val="005087"/>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000" b="0" i="0" u="none" strike="noStrike" kern="0" cap="none" spc="0" normalizeH="0" baseline="0" noProof="0" dirty="0">
                <a:ln>
                  <a:noFill/>
                </a:ln>
                <a:solidFill>
                  <a:srgbClr val="005087"/>
                </a:solidFill>
                <a:effectLst/>
                <a:uLnTx/>
                <a:uFillTx/>
                <a:latin typeface="Arial"/>
                <a:ea typeface="Arial"/>
                <a:cs typeface="Arial"/>
                <a:sym typeface="Arial"/>
              </a:rPr>
              <a:t>Forecast of Contract           Opportunities</a:t>
            </a:r>
            <a:endParaRPr kumimoji="0" lang="en-US" sz="3000" b="1" i="0" u="none" strike="noStrike" kern="0" cap="none" spc="0" normalizeH="0" baseline="0" noProof="0" dirty="0">
              <a:ln>
                <a:noFill/>
              </a:ln>
              <a:solidFill>
                <a:srgbClr val="005087"/>
              </a:solidFill>
              <a:effectLst/>
              <a:uLnTx/>
              <a:uFillTx/>
              <a:latin typeface="Arial"/>
              <a:ea typeface="Arial"/>
              <a:cs typeface="Arial"/>
              <a:sym typeface="Arial"/>
            </a:endParaRPr>
          </a:p>
        </p:txBody>
      </p:sp>
      <p:sp>
        <p:nvSpPr>
          <p:cNvPr id="121" name="Google Shape;121;p3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2</a:t>
            </a:fld>
            <a:endParaRPr/>
          </a:p>
        </p:txBody>
      </p:sp>
      <p:pic>
        <p:nvPicPr>
          <p:cNvPr id="122" name="Google Shape;122;p3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803630" y="4606564"/>
            <a:ext cx="502100" cy="4532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56">
            <a:extLst>
              <a:ext uri="{C183D7F6-B498-43B3-948B-1728B52AA6E4}">
                <adec:decorative xmlns:adec="http://schemas.microsoft.com/office/drawing/2017/decorative" val="1"/>
              </a:ext>
            </a:extLst>
          </p:cNvPr>
          <p:cNvSpPr txBox="1"/>
          <p:nvPr/>
        </p:nvSpPr>
        <p:spPr>
          <a:xfrm>
            <a:off x="383200" y="1083125"/>
            <a:ext cx="4388700" cy="310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rgbClr val="000000"/>
              </a:buClr>
              <a:buSzPts val="1700"/>
              <a:buFont typeface="Arial"/>
              <a:buNone/>
            </a:pPr>
            <a:r>
              <a:rPr lang="en" sz="1700" b="1" i="0" u="none" strike="noStrike" cap="none">
                <a:solidFill>
                  <a:srgbClr val="0B5394"/>
                </a:solidFill>
                <a:latin typeface="Arial"/>
                <a:ea typeface="Arial"/>
                <a:cs typeface="Arial"/>
                <a:sym typeface="Arial"/>
              </a:rPr>
              <a:t>Project Title &amp; Location</a:t>
            </a:r>
            <a:endParaRPr sz="1700" b="1" i="0" u="none" strike="noStrike" cap="none">
              <a:solidFill>
                <a:srgbClr val="0B5394"/>
              </a:solidFill>
              <a:latin typeface="Arial"/>
              <a:ea typeface="Arial"/>
              <a:cs typeface="Arial"/>
              <a:sym typeface="Arial"/>
            </a:endParaRPr>
          </a:p>
          <a:p>
            <a:pPr marL="457200" marR="0" lvl="0" indent="-323850" algn="l" rtl="0">
              <a:lnSpc>
                <a:spcPct val="100000"/>
              </a:lnSpc>
              <a:spcBef>
                <a:spcPts val="800"/>
              </a:spcBef>
              <a:spcAft>
                <a:spcPts val="0"/>
              </a:spcAft>
              <a:buClr>
                <a:srgbClr val="0B5394"/>
              </a:buClr>
              <a:buSzPts val="1500"/>
              <a:buFont typeface="Arial"/>
              <a:buChar char="●"/>
            </a:pPr>
            <a:r>
              <a:rPr lang="en" sz="1500" b="0" i="0" u="none" strike="noStrike" cap="none">
                <a:solidFill>
                  <a:srgbClr val="0B5394"/>
                </a:solidFill>
                <a:latin typeface="Arial"/>
                <a:ea typeface="Arial"/>
                <a:cs typeface="Arial"/>
                <a:sym typeface="Arial"/>
              </a:rPr>
              <a:t>Clarksburg Courthouse Prospectus Project located in Clarksburg, WV</a:t>
            </a:r>
            <a:endParaRPr sz="15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700"/>
              <a:buFont typeface="Arial"/>
              <a:buNone/>
            </a:pPr>
            <a:r>
              <a:rPr lang="en" sz="1700" b="1" i="0" u="none" strike="noStrike" cap="none">
                <a:solidFill>
                  <a:srgbClr val="0B5394"/>
                </a:solidFill>
                <a:latin typeface="Arial"/>
                <a:ea typeface="Arial"/>
                <a:cs typeface="Arial"/>
                <a:sym typeface="Arial"/>
              </a:rPr>
              <a:t>Magnitude of Construction</a:t>
            </a:r>
            <a:endParaRPr sz="1700" b="1" i="0" u="none" strike="noStrike" cap="none">
              <a:solidFill>
                <a:srgbClr val="0B5394"/>
              </a:solidFill>
              <a:latin typeface="Arial"/>
              <a:ea typeface="Arial"/>
              <a:cs typeface="Arial"/>
              <a:sym typeface="Arial"/>
            </a:endParaRPr>
          </a:p>
          <a:p>
            <a:pPr marL="457200" marR="0" lvl="0" indent="-323850" algn="l" rtl="0">
              <a:lnSpc>
                <a:spcPct val="100000"/>
              </a:lnSpc>
              <a:spcBef>
                <a:spcPts val="800"/>
              </a:spcBef>
              <a:spcAft>
                <a:spcPts val="0"/>
              </a:spcAft>
              <a:buClr>
                <a:srgbClr val="0B5394"/>
              </a:buClr>
              <a:buSzPts val="1500"/>
              <a:buFont typeface="Arial"/>
              <a:buChar char="●"/>
            </a:pPr>
            <a:r>
              <a:rPr lang="en" sz="1500" b="0" i="0" u="none" strike="noStrike" cap="none">
                <a:solidFill>
                  <a:srgbClr val="0B5394"/>
                </a:solidFill>
                <a:latin typeface="Arial"/>
                <a:ea typeface="Arial"/>
                <a:cs typeface="Arial"/>
                <a:sym typeface="Arial"/>
              </a:rPr>
              <a:t>$25 Million - $100 Million</a:t>
            </a:r>
            <a:endParaRPr sz="15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700"/>
              <a:buFont typeface="Arial"/>
              <a:buNone/>
            </a:pPr>
            <a:r>
              <a:rPr lang="en" sz="1700" b="1" i="0" u="none" strike="noStrike" cap="none">
                <a:solidFill>
                  <a:srgbClr val="0B5394"/>
                </a:solidFill>
                <a:latin typeface="Arial"/>
                <a:ea typeface="Arial"/>
                <a:cs typeface="Arial"/>
                <a:sym typeface="Arial"/>
              </a:rPr>
              <a:t>Anticipated Solicitation Date</a:t>
            </a:r>
            <a:endParaRPr sz="1700" b="1" i="0" u="none" strike="noStrike" cap="none">
              <a:solidFill>
                <a:srgbClr val="0B5394"/>
              </a:solidFill>
              <a:latin typeface="Arial"/>
              <a:ea typeface="Arial"/>
              <a:cs typeface="Arial"/>
              <a:sym typeface="Arial"/>
            </a:endParaRPr>
          </a:p>
          <a:p>
            <a:pPr marL="457200" marR="0" lvl="0" indent="-323850" algn="l" rtl="0">
              <a:lnSpc>
                <a:spcPct val="100000"/>
              </a:lnSpc>
              <a:spcBef>
                <a:spcPts val="800"/>
              </a:spcBef>
              <a:spcAft>
                <a:spcPts val="0"/>
              </a:spcAft>
              <a:buClr>
                <a:srgbClr val="0B5394"/>
              </a:buClr>
              <a:buSzPts val="1500"/>
              <a:buFont typeface="Arial"/>
              <a:buChar char="●"/>
            </a:pPr>
            <a:r>
              <a:rPr lang="en" sz="1500" b="0" i="0" u="none" strike="noStrike" cap="none">
                <a:solidFill>
                  <a:srgbClr val="0B5394"/>
                </a:solidFill>
                <a:latin typeface="Arial"/>
                <a:ea typeface="Arial"/>
                <a:cs typeface="Arial"/>
                <a:sym typeface="Arial"/>
              </a:rPr>
              <a:t>4th Quarter of Fiscal Year 2023</a:t>
            </a:r>
            <a:endParaRPr sz="1700" b="1"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700"/>
              <a:buFont typeface="Arial"/>
              <a:buNone/>
            </a:pPr>
            <a:r>
              <a:rPr lang="en" sz="1700" b="1" i="0" u="none" strike="noStrike" cap="none">
                <a:solidFill>
                  <a:srgbClr val="0B5394"/>
                </a:solidFill>
                <a:latin typeface="Arial"/>
                <a:ea typeface="Arial"/>
                <a:cs typeface="Arial"/>
                <a:sym typeface="Arial"/>
              </a:rPr>
              <a:t>Anticipated Award Date</a:t>
            </a:r>
            <a:endParaRPr sz="1700" b="1" i="0" u="none" strike="noStrike" cap="none">
              <a:solidFill>
                <a:srgbClr val="0B5394"/>
              </a:solidFill>
              <a:latin typeface="Arial"/>
              <a:ea typeface="Arial"/>
              <a:cs typeface="Arial"/>
              <a:sym typeface="Arial"/>
            </a:endParaRPr>
          </a:p>
          <a:p>
            <a:pPr marL="457200" marR="0" lvl="0" indent="-323850" algn="l" rtl="0">
              <a:lnSpc>
                <a:spcPct val="100000"/>
              </a:lnSpc>
              <a:spcBef>
                <a:spcPts val="800"/>
              </a:spcBef>
              <a:spcAft>
                <a:spcPts val="800"/>
              </a:spcAft>
              <a:buClr>
                <a:srgbClr val="0B5394"/>
              </a:buClr>
              <a:buSzPts val="1500"/>
              <a:buFont typeface="Arial"/>
              <a:buChar char="●"/>
            </a:pPr>
            <a:r>
              <a:rPr lang="en" sz="1500" b="0" i="0" u="none" strike="noStrike" cap="none">
                <a:solidFill>
                  <a:srgbClr val="0B5394"/>
                </a:solidFill>
                <a:latin typeface="Arial"/>
                <a:ea typeface="Arial"/>
                <a:cs typeface="Arial"/>
                <a:sym typeface="Arial"/>
              </a:rPr>
              <a:t>2nd Quarter of Fiscal Year 2024</a:t>
            </a:r>
            <a:endParaRPr sz="1500" b="0" i="0" u="none" strike="noStrike" cap="none">
              <a:solidFill>
                <a:srgbClr val="0B5394"/>
              </a:solidFill>
              <a:latin typeface="Arial"/>
              <a:ea typeface="Arial"/>
              <a:cs typeface="Arial"/>
              <a:sym typeface="Arial"/>
            </a:endParaRPr>
          </a:p>
        </p:txBody>
      </p:sp>
      <p:sp>
        <p:nvSpPr>
          <p:cNvPr id="277" name="Google Shape;277;p56">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20</a:t>
            </a:fld>
            <a:endParaRPr/>
          </a:p>
        </p:txBody>
      </p:sp>
      <p:pic>
        <p:nvPicPr>
          <p:cNvPr id="278" name="Google Shape;278;p5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03630" y="4523226"/>
            <a:ext cx="502100" cy="453249"/>
          </a:xfrm>
          <a:prstGeom prst="rect">
            <a:avLst/>
          </a:prstGeom>
          <a:noFill/>
          <a:ln>
            <a:noFill/>
          </a:ln>
        </p:spPr>
      </p:pic>
      <p:sp>
        <p:nvSpPr>
          <p:cNvPr id="280" name="Google Shape;280;p56">
            <a:extLst>
              <a:ext uri="{C183D7F6-B498-43B3-948B-1728B52AA6E4}">
                <adec:decorative xmlns:adec="http://schemas.microsoft.com/office/drawing/2017/decorative" val="1"/>
              </a:ext>
            </a:extLst>
          </p:cNvPr>
          <p:cNvSpPr txBox="1">
            <a:spLocks noGrp="1"/>
          </p:cNvSpPr>
          <p:nvPr>
            <p:ph type="title" idx="4294967295"/>
          </p:nvPr>
        </p:nvSpPr>
        <p:spPr>
          <a:xfrm>
            <a:off x="370800" y="287850"/>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Clarksburg Courthouse Prospectus Project</a:t>
            </a:r>
            <a:endParaRPr kumimoji="0" lang="en-US" sz="1800" b="1" i="0" u="none" strike="noStrike" kern="0" cap="none" spc="0" normalizeH="0" baseline="0" noProof="0" dirty="0">
              <a:ln>
                <a:noFill/>
              </a:ln>
              <a:solidFill>
                <a:srgbClr val="0B5394"/>
              </a:solidFill>
              <a:effectLst/>
              <a:uLnTx/>
              <a:uFillTx/>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57">
            <a:extLst>
              <a:ext uri="{C183D7F6-B498-43B3-948B-1728B52AA6E4}">
                <adec:decorative xmlns:adec="http://schemas.microsoft.com/office/drawing/2017/decorative" val="1"/>
              </a:ext>
            </a:extLst>
          </p:cNvPr>
          <p:cNvSpPr txBox="1"/>
          <p:nvPr/>
        </p:nvSpPr>
        <p:spPr>
          <a:xfrm>
            <a:off x="383200" y="1083125"/>
            <a:ext cx="4388700" cy="310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rgbClr val="000000"/>
              </a:buClr>
              <a:buSzPts val="1700"/>
              <a:buFont typeface="Arial"/>
              <a:buNone/>
            </a:pPr>
            <a:r>
              <a:rPr lang="en" sz="1700" b="1" i="0" u="none" strike="noStrike" cap="none">
                <a:solidFill>
                  <a:srgbClr val="0B5394"/>
                </a:solidFill>
                <a:latin typeface="Arial"/>
                <a:ea typeface="Arial"/>
                <a:cs typeface="Arial"/>
                <a:sym typeface="Arial"/>
              </a:rPr>
              <a:t>Project Title &amp; Location</a:t>
            </a:r>
            <a:endParaRPr sz="1700" b="1" i="0" u="none" strike="noStrike" cap="none">
              <a:solidFill>
                <a:srgbClr val="0B5394"/>
              </a:solidFill>
              <a:latin typeface="Arial"/>
              <a:ea typeface="Arial"/>
              <a:cs typeface="Arial"/>
              <a:sym typeface="Arial"/>
            </a:endParaRPr>
          </a:p>
          <a:p>
            <a:pPr marL="457200" marR="0" lvl="0" indent="-323850" algn="l" rtl="0">
              <a:lnSpc>
                <a:spcPct val="100000"/>
              </a:lnSpc>
              <a:spcBef>
                <a:spcPts val="800"/>
              </a:spcBef>
              <a:spcAft>
                <a:spcPts val="0"/>
              </a:spcAft>
              <a:buClr>
                <a:srgbClr val="0B5394"/>
              </a:buClr>
              <a:buSzPts val="1500"/>
              <a:buFont typeface="Arial"/>
              <a:buChar char="●"/>
            </a:pPr>
            <a:r>
              <a:rPr lang="en" sz="1500" b="0" i="0" u="none" strike="noStrike" cap="none">
                <a:solidFill>
                  <a:srgbClr val="0B5394"/>
                </a:solidFill>
                <a:latin typeface="Arial"/>
                <a:ea typeface="Arial"/>
                <a:cs typeface="Arial"/>
                <a:sym typeface="Arial"/>
              </a:rPr>
              <a:t>Full Utility, Column, and Cathodic Protection Repair located in Woodlawn, MD</a:t>
            </a:r>
            <a:endParaRPr sz="15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700"/>
              <a:buFont typeface="Arial"/>
              <a:buNone/>
            </a:pPr>
            <a:r>
              <a:rPr lang="en" sz="1700" b="1" i="0" u="none" strike="noStrike" cap="none">
                <a:solidFill>
                  <a:srgbClr val="0B5394"/>
                </a:solidFill>
                <a:latin typeface="Arial"/>
                <a:ea typeface="Arial"/>
                <a:cs typeface="Arial"/>
                <a:sym typeface="Arial"/>
              </a:rPr>
              <a:t>Magnitude of Construction</a:t>
            </a:r>
            <a:endParaRPr sz="1700" b="1" i="0" u="none" strike="noStrike" cap="none">
              <a:solidFill>
                <a:srgbClr val="0B5394"/>
              </a:solidFill>
              <a:latin typeface="Arial"/>
              <a:ea typeface="Arial"/>
              <a:cs typeface="Arial"/>
              <a:sym typeface="Arial"/>
            </a:endParaRPr>
          </a:p>
          <a:p>
            <a:pPr marL="457200" marR="0" lvl="0" indent="-323850" algn="l" rtl="0">
              <a:lnSpc>
                <a:spcPct val="100000"/>
              </a:lnSpc>
              <a:spcBef>
                <a:spcPts val="800"/>
              </a:spcBef>
              <a:spcAft>
                <a:spcPts val="0"/>
              </a:spcAft>
              <a:buClr>
                <a:srgbClr val="0B5394"/>
              </a:buClr>
              <a:buSzPts val="1500"/>
              <a:buFont typeface="Arial"/>
              <a:buChar char="●"/>
            </a:pPr>
            <a:r>
              <a:rPr lang="en" sz="1500" b="0" i="0" u="none" strike="noStrike" cap="none">
                <a:solidFill>
                  <a:srgbClr val="0B5394"/>
                </a:solidFill>
                <a:latin typeface="Arial"/>
                <a:ea typeface="Arial"/>
                <a:cs typeface="Arial"/>
                <a:sym typeface="Arial"/>
              </a:rPr>
              <a:t>$10 Million - $25 Million</a:t>
            </a:r>
            <a:endParaRPr sz="15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700"/>
              <a:buFont typeface="Arial"/>
              <a:buNone/>
            </a:pPr>
            <a:r>
              <a:rPr lang="en" sz="1700" b="1" i="0" u="none" strike="noStrike" cap="none">
                <a:solidFill>
                  <a:srgbClr val="0B5394"/>
                </a:solidFill>
                <a:latin typeface="Arial"/>
                <a:ea typeface="Arial"/>
                <a:cs typeface="Arial"/>
                <a:sym typeface="Arial"/>
              </a:rPr>
              <a:t>Anticipated Solicitation Date</a:t>
            </a:r>
            <a:endParaRPr sz="1700" b="1" i="0" u="none" strike="noStrike" cap="none">
              <a:solidFill>
                <a:srgbClr val="0B5394"/>
              </a:solidFill>
              <a:latin typeface="Arial"/>
              <a:ea typeface="Arial"/>
              <a:cs typeface="Arial"/>
              <a:sym typeface="Arial"/>
            </a:endParaRPr>
          </a:p>
          <a:p>
            <a:pPr marL="457200" marR="0" lvl="0" indent="-323850" algn="l" rtl="0">
              <a:lnSpc>
                <a:spcPct val="100000"/>
              </a:lnSpc>
              <a:spcBef>
                <a:spcPts val="800"/>
              </a:spcBef>
              <a:spcAft>
                <a:spcPts val="0"/>
              </a:spcAft>
              <a:buClr>
                <a:srgbClr val="0B5394"/>
              </a:buClr>
              <a:buSzPts val="1500"/>
              <a:buFont typeface="Arial"/>
              <a:buChar char="●"/>
            </a:pPr>
            <a:r>
              <a:rPr lang="en" sz="1500" b="0" i="0" u="none" strike="noStrike" cap="none">
                <a:solidFill>
                  <a:srgbClr val="0B5394"/>
                </a:solidFill>
                <a:latin typeface="Arial"/>
                <a:ea typeface="Arial"/>
                <a:cs typeface="Arial"/>
                <a:sym typeface="Arial"/>
              </a:rPr>
              <a:t>2nd Quarter of Fiscal Year 2024</a:t>
            </a:r>
            <a:endParaRPr sz="1700" b="1"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700"/>
              <a:buFont typeface="Arial"/>
              <a:buNone/>
            </a:pPr>
            <a:r>
              <a:rPr lang="en" sz="1700" b="1" i="0" u="none" strike="noStrike" cap="none">
                <a:solidFill>
                  <a:srgbClr val="0B5394"/>
                </a:solidFill>
                <a:latin typeface="Arial"/>
                <a:ea typeface="Arial"/>
                <a:cs typeface="Arial"/>
                <a:sym typeface="Arial"/>
              </a:rPr>
              <a:t>Anticipated Award Date</a:t>
            </a:r>
            <a:endParaRPr sz="1700" b="1" i="0" u="none" strike="noStrike" cap="none">
              <a:solidFill>
                <a:srgbClr val="0B5394"/>
              </a:solidFill>
              <a:latin typeface="Arial"/>
              <a:ea typeface="Arial"/>
              <a:cs typeface="Arial"/>
              <a:sym typeface="Arial"/>
            </a:endParaRPr>
          </a:p>
          <a:p>
            <a:pPr marL="457200" marR="0" lvl="0" indent="-323850" algn="l" rtl="0">
              <a:lnSpc>
                <a:spcPct val="100000"/>
              </a:lnSpc>
              <a:spcBef>
                <a:spcPts val="800"/>
              </a:spcBef>
              <a:spcAft>
                <a:spcPts val="800"/>
              </a:spcAft>
              <a:buClr>
                <a:srgbClr val="0B5394"/>
              </a:buClr>
              <a:buSzPts val="1500"/>
              <a:buFont typeface="Arial"/>
              <a:buChar char="●"/>
            </a:pPr>
            <a:r>
              <a:rPr lang="en" sz="1500" b="0" i="0" u="none" strike="noStrike" cap="none">
                <a:solidFill>
                  <a:srgbClr val="0B5394"/>
                </a:solidFill>
                <a:latin typeface="Arial"/>
                <a:ea typeface="Arial"/>
                <a:cs typeface="Arial"/>
                <a:sym typeface="Arial"/>
              </a:rPr>
              <a:t>3rd Quarter of Fiscal Year 2024</a:t>
            </a:r>
            <a:endParaRPr sz="1700" b="1" i="0" u="none" strike="noStrike" cap="none">
              <a:solidFill>
                <a:srgbClr val="0B5394"/>
              </a:solidFill>
              <a:latin typeface="Arial"/>
              <a:ea typeface="Arial"/>
              <a:cs typeface="Arial"/>
              <a:sym typeface="Arial"/>
            </a:endParaRPr>
          </a:p>
        </p:txBody>
      </p:sp>
      <p:sp>
        <p:nvSpPr>
          <p:cNvPr id="286" name="Google Shape;286;p57">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21</a:t>
            </a:fld>
            <a:endParaRPr/>
          </a:p>
        </p:txBody>
      </p:sp>
      <p:pic>
        <p:nvPicPr>
          <p:cNvPr id="287" name="Google Shape;287;p5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03630" y="4523226"/>
            <a:ext cx="502100" cy="453249"/>
          </a:xfrm>
          <a:prstGeom prst="rect">
            <a:avLst/>
          </a:prstGeom>
          <a:noFill/>
          <a:ln>
            <a:noFill/>
          </a:ln>
        </p:spPr>
      </p:pic>
      <p:sp>
        <p:nvSpPr>
          <p:cNvPr id="289" name="Google Shape;289;p57">
            <a:extLst>
              <a:ext uri="{C183D7F6-B498-43B3-948B-1728B52AA6E4}">
                <adec:decorative xmlns:adec="http://schemas.microsoft.com/office/drawing/2017/decorative" val="1"/>
              </a:ext>
            </a:extLst>
          </p:cNvPr>
          <p:cNvSpPr txBox="1">
            <a:spLocks noGrp="1"/>
          </p:cNvSpPr>
          <p:nvPr>
            <p:ph type="title" idx="4294967295"/>
          </p:nvPr>
        </p:nvSpPr>
        <p:spPr>
          <a:xfrm>
            <a:off x="370800" y="287850"/>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SSA Headquarters </a:t>
            </a:r>
            <a:r>
              <a:rPr kumimoji="0" lang="en-US" sz="2500" b="1" i="0" u="none" strike="noStrike" kern="0" cap="none" spc="0" normalizeH="0" baseline="0" noProof="0" dirty="0" err="1">
                <a:ln>
                  <a:noFill/>
                </a:ln>
                <a:solidFill>
                  <a:srgbClr val="0B5394"/>
                </a:solidFill>
                <a:effectLst/>
                <a:uLnTx/>
                <a:uFillTx/>
                <a:latin typeface="Arial"/>
                <a:ea typeface="Arial"/>
                <a:cs typeface="Arial"/>
                <a:sym typeface="Arial"/>
              </a:rPr>
              <a:t>Altmeyers</a:t>
            </a: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 Columns Project</a:t>
            </a:r>
            <a:endParaRPr kumimoji="0" lang="en-US" sz="1800" b="1" i="0" u="none" strike="noStrike" kern="0" cap="none" spc="0" normalizeH="0" baseline="0" noProof="0" dirty="0">
              <a:ln>
                <a:noFill/>
              </a:ln>
              <a:solidFill>
                <a:srgbClr val="0B5394"/>
              </a:solidFill>
              <a:effectLst/>
              <a:uLnTx/>
              <a:uFillTx/>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58">
            <a:extLst>
              <a:ext uri="{C183D7F6-B498-43B3-948B-1728B52AA6E4}">
                <adec:decorative xmlns:adec="http://schemas.microsoft.com/office/drawing/2017/decorative" val="1"/>
              </a:ext>
            </a:extLst>
          </p:cNvPr>
          <p:cNvSpPr txBox="1"/>
          <p:nvPr/>
        </p:nvSpPr>
        <p:spPr>
          <a:xfrm>
            <a:off x="390275" y="847800"/>
            <a:ext cx="5085300" cy="344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rgbClr val="000000"/>
              </a:buClr>
              <a:buSzPts val="1700"/>
              <a:buFont typeface="Arial"/>
              <a:buNone/>
            </a:pPr>
            <a:r>
              <a:rPr lang="en" sz="1700" b="1" i="0" u="none" strike="noStrike" cap="none">
                <a:solidFill>
                  <a:srgbClr val="0B5394"/>
                </a:solidFill>
                <a:latin typeface="Arial"/>
                <a:ea typeface="Arial"/>
                <a:cs typeface="Arial"/>
                <a:sym typeface="Arial"/>
              </a:rPr>
              <a:t>All MEP Projects (Lighting, Chillers, BAS, etc.)</a:t>
            </a:r>
            <a:endParaRPr sz="1700" b="1" i="0" u="none" strike="noStrike" cap="none">
              <a:solidFill>
                <a:srgbClr val="0B5394"/>
              </a:solidFill>
              <a:latin typeface="Arial"/>
              <a:ea typeface="Arial"/>
              <a:cs typeface="Arial"/>
              <a:sym typeface="Arial"/>
            </a:endParaRPr>
          </a:p>
          <a:p>
            <a:pPr marL="457200" marR="0" lvl="0" indent="-323850" algn="l" rtl="0">
              <a:lnSpc>
                <a:spcPct val="100000"/>
              </a:lnSpc>
              <a:spcBef>
                <a:spcPts val="800"/>
              </a:spcBef>
              <a:spcAft>
                <a:spcPts val="0"/>
              </a:spcAft>
              <a:buClr>
                <a:srgbClr val="0B5394"/>
              </a:buClr>
              <a:buSzPts val="1500"/>
              <a:buFont typeface="Arial"/>
              <a:buChar char="●"/>
            </a:pPr>
            <a:r>
              <a:rPr lang="en" sz="1500" b="0" i="0" u="none" strike="noStrike" cap="none">
                <a:solidFill>
                  <a:srgbClr val="0B5394"/>
                </a:solidFill>
                <a:latin typeface="Arial"/>
                <a:ea typeface="Arial"/>
                <a:cs typeface="Arial"/>
                <a:sym typeface="Arial"/>
              </a:rPr>
              <a:t>Albert V. Bryan US Courthouse (Alexandria, VA)</a:t>
            </a:r>
            <a:endParaRPr sz="1500" b="0" i="0" u="none" strike="noStrike" cap="none">
              <a:solidFill>
                <a:srgbClr val="0B5394"/>
              </a:solidFill>
              <a:latin typeface="Arial"/>
              <a:ea typeface="Arial"/>
              <a:cs typeface="Arial"/>
              <a:sym typeface="Arial"/>
            </a:endParaRPr>
          </a:p>
          <a:p>
            <a:pPr marL="914400" marR="0" lvl="1" indent="-323850" algn="l" rtl="0">
              <a:lnSpc>
                <a:spcPct val="100000"/>
              </a:lnSpc>
              <a:spcBef>
                <a:spcPts val="800"/>
              </a:spcBef>
              <a:spcAft>
                <a:spcPts val="0"/>
              </a:spcAft>
              <a:buClr>
                <a:srgbClr val="0B5394"/>
              </a:buClr>
              <a:buSzPts val="1500"/>
              <a:buFont typeface="Arial"/>
              <a:buChar char="○"/>
            </a:pPr>
            <a:r>
              <a:rPr lang="en" sz="1500" b="0" i="0" u="none" strike="noStrike" cap="none">
                <a:solidFill>
                  <a:srgbClr val="0B5394"/>
                </a:solidFill>
                <a:latin typeface="Arial"/>
                <a:ea typeface="Arial"/>
                <a:cs typeface="Arial"/>
                <a:sym typeface="Arial"/>
              </a:rPr>
              <a:t>Magnitude of Construction: $10M - $25M</a:t>
            </a:r>
            <a:endParaRPr sz="1500" b="0" i="0" u="none" strike="noStrike" cap="none">
              <a:solidFill>
                <a:srgbClr val="0B5394"/>
              </a:solidFill>
              <a:latin typeface="Arial"/>
              <a:ea typeface="Arial"/>
              <a:cs typeface="Arial"/>
              <a:sym typeface="Arial"/>
            </a:endParaRPr>
          </a:p>
          <a:p>
            <a:pPr marL="914400" marR="0" lvl="1" indent="-323850" algn="l" rtl="0">
              <a:lnSpc>
                <a:spcPct val="100000"/>
              </a:lnSpc>
              <a:spcBef>
                <a:spcPts val="800"/>
              </a:spcBef>
              <a:spcAft>
                <a:spcPts val="0"/>
              </a:spcAft>
              <a:buClr>
                <a:srgbClr val="0B5394"/>
              </a:buClr>
              <a:buSzPts val="1500"/>
              <a:buFont typeface="Arial"/>
              <a:buChar char="○"/>
            </a:pPr>
            <a:r>
              <a:rPr lang="en" sz="1500" b="0" i="0" u="none" strike="noStrike" cap="none">
                <a:solidFill>
                  <a:srgbClr val="0B5394"/>
                </a:solidFill>
                <a:latin typeface="Arial"/>
                <a:ea typeface="Arial"/>
                <a:cs typeface="Arial"/>
                <a:sym typeface="Arial"/>
              </a:rPr>
              <a:t>Anticipated Construction Award: FY25</a:t>
            </a:r>
            <a:endParaRPr sz="1500" b="0" i="0" u="none" strike="noStrike" cap="none">
              <a:solidFill>
                <a:srgbClr val="0B5394"/>
              </a:solidFill>
              <a:latin typeface="Arial"/>
              <a:ea typeface="Arial"/>
              <a:cs typeface="Arial"/>
              <a:sym typeface="Arial"/>
            </a:endParaRPr>
          </a:p>
          <a:p>
            <a:pPr marL="457200" marR="0" lvl="0" indent="-323850" algn="l" rtl="0">
              <a:lnSpc>
                <a:spcPct val="100000"/>
              </a:lnSpc>
              <a:spcBef>
                <a:spcPts val="800"/>
              </a:spcBef>
              <a:spcAft>
                <a:spcPts val="0"/>
              </a:spcAft>
              <a:buClr>
                <a:srgbClr val="0B5394"/>
              </a:buClr>
              <a:buSzPts val="1500"/>
              <a:buFont typeface="Arial"/>
              <a:buChar char="●"/>
            </a:pPr>
            <a:r>
              <a:rPr lang="en" sz="1500" b="0" i="0" u="none" strike="noStrike" cap="none">
                <a:solidFill>
                  <a:srgbClr val="0B5394"/>
                </a:solidFill>
                <a:latin typeface="Arial"/>
                <a:ea typeface="Arial"/>
                <a:cs typeface="Arial"/>
                <a:sym typeface="Arial"/>
              </a:rPr>
              <a:t>William J. Nealon US Courthouse (Scranton, PA)</a:t>
            </a:r>
            <a:endParaRPr sz="1500" b="0" i="0" u="none" strike="noStrike" cap="none">
              <a:solidFill>
                <a:srgbClr val="0B5394"/>
              </a:solidFill>
              <a:latin typeface="Arial"/>
              <a:ea typeface="Arial"/>
              <a:cs typeface="Arial"/>
              <a:sym typeface="Arial"/>
            </a:endParaRPr>
          </a:p>
          <a:p>
            <a:pPr marL="914400" marR="0" lvl="1" indent="-323850" algn="l" rtl="0">
              <a:lnSpc>
                <a:spcPct val="100000"/>
              </a:lnSpc>
              <a:spcBef>
                <a:spcPts val="800"/>
              </a:spcBef>
              <a:spcAft>
                <a:spcPts val="0"/>
              </a:spcAft>
              <a:buClr>
                <a:srgbClr val="0B5394"/>
              </a:buClr>
              <a:buSzPts val="1500"/>
              <a:buFont typeface="Arial"/>
              <a:buChar char="○"/>
            </a:pPr>
            <a:r>
              <a:rPr lang="en" sz="1500" b="0" i="0" u="none" strike="noStrike" cap="none">
                <a:solidFill>
                  <a:srgbClr val="0B5394"/>
                </a:solidFill>
                <a:latin typeface="Arial"/>
                <a:ea typeface="Arial"/>
                <a:cs typeface="Arial"/>
                <a:sym typeface="Arial"/>
              </a:rPr>
              <a:t>Magnitude of Construction: $10M - $25M</a:t>
            </a:r>
            <a:endParaRPr sz="1500" b="0" i="0" u="none" strike="noStrike" cap="none">
              <a:solidFill>
                <a:srgbClr val="0B5394"/>
              </a:solidFill>
              <a:latin typeface="Arial"/>
              <a:ea typeface="Arial"/>
              <a:cs typeface="Arial"/>
              <a:sym typeface="Arial"/>
            </a:endParaRPr>
          </a:p>
          <a:p>
            <a:pPr marL="914400" marR="0" lvl="1" indent="-323850" algn="l" rtl="0">
              <a:lnSpc>
                <a:spcPct val="100000"/>
              </a:lnSpc>
              <a:spcBef>
                <a:spcPts val="800"/>
              </a:spcBef>
              <a:spcAft>
                <a:spcPts val="0"/>
              </a:spcAft>
              <a:buClr>
                <a:srgbClr val="0B5394"/>
              </a:buClr>
              <a:buSzPts val="1500"/>
              <a:buFont typeface="Arial"/>
              <a:buChar char="○"/>
            </a:pPr>
            <a:r>
              <a:rPr lang="en" sz="1500" b="0" i="0" u="none" strike="noStrike" cap="none">
                <a:solidFill>
                  <a:srgbClr val="0B5394"/>
                </a:solidFill>
                <a:latin typeface="Arial"/>
                <a:ea typeface="Arial"/>
                <a:cs typeface="Arial"/>
                <a:sym typeface="Arial"/>
              </a:rPr>
              <a:t>Anticipated Construction Award: FY25</a:t>
            </a:r>
            <a:endParaRPr sz="1500" b="0" i="0" u="none" strike="noStrike" cap="none">
              <a:solidFill>
                <a:srgbClr val="0B5394"/>
              </a:solidFill>
              <a:latin typeface="Arial"/>
              <a:ea typeface="Arial"/>
              <a:cs typeface="Arial"/>
              <a:sym typeface="Arial"/>
            </a:endParaRPr>
          </a:p>
          <a:p>
            <a:pPr marL="457200" marR="0" lvl="0" indent="-323850" algn="l" rtl="0">
              <a:lnSpc>
                <a:spcPct val="100000"/>
              </a:lnSpc>
              <a:spcBef>
                <a:spcPts val="800"/>
              </a:spcBef>
              <a:spcAft>
                <a:spcPts val="0"/>
              </a:spcAft>
              <a:buClr>
                <a:srgbClr val="0B5394"/>
              </a:buClr>
              <a:buSzPts val="1500"/>
              <a:buFont typeface="Arial"/>
              <a:buChar char="●"/>
            </a:pPr>
            <a:r>
              <a:rPr lang="en" sz="1500" b="0" i="0" u="none" strike="noStrike" cap="none">
                <a:solidFill>
                  <a:srgbClr val="0B5394"/>
                </a:solidFill>
                <a:latin typeface="Arial"/>
                <a:ea typeface="Arial"/>
                <a:cs typeface="Arial"/>
                <a:sym typeface="Arial"/>
              </a:rPr>
              <a:t>Southern Maryland Courthouse (Greenbelt, MD)</a:t>
            </a:r>
            <a:endParaRPr sz="1500" b="0" i="0" u="none" strike="noStrike" cap="none">
              <a:solidFill>
                <a:srgbClr val="0B5394"/>
              </a:solidFill>
              <a:latin typeface="Arial"/>
              <a:ea typeface="Arial"/>
              <a:cs typeface="Arial"/>
              <a:sym typeface="Arial"/>
            </a:endParaRPr>
          </a:p>
          <a:p>
            <a:pPr marL="914400" marR="0" lvl="1" indent="-323850" algn="l" rtl="0">
              <a:lnSpc>
                <a:spcPct val="100000"/>
              </a:lnSpc>
              <a:spcBef>
                <a:spcPts val="800"/>
              </a:spcBef>
              <a:spcAft>
                <a:spcPts val="0"/>
              </a:spcAft>
              <a:buClr>
                <a:srgbClr val="0B5394"/>
              </a:buClr>
              <a:buSzPts val="1500"/>
              <a:buFont typeface="Arial"/>
              <a:buChar char="○"/>
            </a:pPr>
            <a:r>
              <a:rPr lang="en" sz="1500" b="0" i="0" u="none" strike="noStrike" cap="none">
                <a:solidFill>
                  <a:srgbClr val="0B5394"/>
                </a:solidFill>
                <a:latin typeface="Arial"/>
                <a:ea typeface="Arial"/>
                <a:cs typeface="Arial"/>
                <a:sym typeface="Arial"/>
              </a:rPr>
              <a:t>Magnitude of Construction: $10M - $25M</a:t>
            </a:r>
            <a:endParaRPr sz="1500" b="0" i="0" u="none" strike="noStrike" cap="none">
              <a:solidFill>
                <a:srgbClr val="0B5394"/>
              </a:solidFill>
              <a:latin typeface="Arial"/>
              <a:ea typeface="Arial"/>
              <a:cs typeface="Arial"/>
              <a:sym typeface="Arial"/>
            </a:endParaRPr>
          </a:p>
          <a:p>
            <a:pPr marL="914400" marR="0" lvl="1" indent="-323850" algn="l" rtl="0">
              <a:lnSpc>
                <a:spcPct val="100000"/>
              </a:lnSpc>
              <a:spcBef>
                <a:spcPts val="800"/>
              </a:spcBef>
              <a:spcAft>
                <a:spcPts val="800"/>
              </a:spcAft>
              <a:buClr>
                <a:srgbClr val="0B5394"/>
              </a:buClr>
              <a:buSzPts val="1500"/>
              <a:buFont typeface="Arial"/>
              <a:buChar char="○"/>
            </a:pPr>
            <a:r>
              <a:rPr lang="en" sz="1500" b="0" i="0" u="none" strike="noStrike" cap="none">
                <a:solidFill>
                  <a:srgbClr val="0B5394"/>
                </a:solidFill>
                <a:latin typeface="Arial"/>
                <a:ea typeface="Arial"/>
                <a:cs typeface="Arial"/>
                <a:sym typeface="Arial"/>
              </a:rPr>
              <a:t>Anticipated Construction Award: FY25</a:t>
            </a:r>
            <a:endParaRPr sz="1500" b="0" i="0" u="none" strike="noStrike" cap="none">
              <a:solidFill>
                <a:srgbClr val="0B5394"/>
              </a:solidFill>
              <a:latin typeface="Arial"/>
              <a:ea typeface="Arial"/>
              <a:cs typeface="Arial"/>
              <a:sym typeface="Arial"/>
            </a:endParaRPr>
          </a:p>
        </p:txBody>
      </p:sp>
      <p:sp>
        <p:nvSpPr>
          <p:cNvPr id="295" name="Google Shape;295;p58">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22</a:t>
            </a:fld>
            <a:endParaRPr/>
          </a:p>
        </p:txBody>
      </p:sp>
      <p:pic>
        <p:nvPicPr>
          <p:cNvPr id="296" name="Google Shape;296;p5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900388" y="4531025"/>
            <a:ext cx="502100" cy="453249"/>
          </a:xfrm>
          <a:prstGeom prst="rect">
            <a:avLst/>
          </a:prstGeom>
          <a:noFill/>
          <a:ln>
            <a:noFill/>
          </a:ln>
        </p:spPr>
      </p:pic>
      <p:sp>
        <p:nvSpPr>
          <p:cNvPr id="298" name="Google Shape;298;p58">
            <a:extLst>
              <a:ext uri="{C183D7F6-B498-43B3-948B-1728B52AA6E4}">
                <adec:decorative xmlns:adec="http://schemas.microsoft.com/office/drawing/2017/decorative" val="1"/>
              </a:ext>
            </a:extLst>
          </p:cNvPr>
          <p:cNvSpPr txBox="1">
            <a:spLocks noGrp="1"/>
          </p:cNvSpPr>
          <p:nvPr>
            <p:ph type="title" idx="4294967295"/>
          </p:nvPr>
        </p:nvSpPr>
        <p:spPr>
          <a:xfrm>
            <a:off x="370800" y="123075"/>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Inflation Reduction Act (IRA) Region 3 Program</a:t>
            </a:r>
            <a:endParaRPr kumimoji="0" lang="en-US" sz="2200" b="1" i="0" u="none" strike="noStrike" kern="0" cap="none" spc="0" normalizeH="0" baseline="0" noProof="0" dirty="0">
              <a:ln>
                <a:noFill/>
              </a:ln>
              <a:solidFill>
                <a:srgbClr val="0B5394"/>
              </a:solidFill>
              <a:effectLst/>
              <a:uLnTx/>
              <a:uFillTx/>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59">
            <a:extLst>
              <a:ext uri="{C183D7F6-B498-43B3-948B-1728B52AA6E4}">
                <adec:decorative xmlns:adec="http://schemas.microsoft.com/office/drawing/2017/decorative" val="1"/>
              </a:ext>
            </a:extLst>
          </p:cNvPr>
          <p:cNvPicPr preferRelativeResize="0"/>
          <p:nvPr/>
        </p:nvPicPr>
        <p:blipFill rotWithShape="1">
          <a:blip r:embed="rId3">
            <a:alphaModFix/>
          </a:blip>
          <a:srcRect t="3530" r="6050"/>
          <a:stretch/>
        </p:blipFill>
        <p:spPr>
          <a:xfrm>
            <a:off x="5155987" y="1281141"/>
            <a:ext cx="3400797" cy="2581217"/>
          </a:xfrm>
          <a:prstGeom prst="rect">
            <a:avLst/>
          </a:prstGeom>
          <a:noFill/>
          <a:ln>
            <a:noFill/>
          </a:ln>
        </p:spPr>
      </p:pic>
      <p:sp>
        <p:nvSpPr>
          <p:cNvPr id="304" name="Google Shape;304;p59"/>
          <p:cNvSpPr txBox="1">
            <a:spLocks noGrp="1"/>
          </p:cNvSpPr>
          <p:nvPr>
            <p:ph type="title" idx="4294967295"/>
          </p:nvPr>
        </p:nvSpPr>
        <p:spPr>
          <a:xfrm>
            <a:off x="383200" y="1532825"/>
            <a:ext cx="4388700" cy="2055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Region 4 </a:t>
            </a:r>
          </a:p>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Southeast </a:t>
            </a:r>
          </a:p>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Sunbelt Region</a:t>
            </a:r>
            <a:endParaRPr kumimoji="0" lang="en-US" sz="2000" b="1" i="0" u="none" strike="noStrike" kern="0" cap="none" spc="0" normalizeH="0" baseline="0" noProof="0" dirty="0">
              <a:ln>
                <a:noFill/>
              </a:ln>
              <a:solidFill>
                <a:srgbClr val="0B5394"/>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1400" b="1" i="0" u="none" strike="noStrike" kern="0" cap="none" spc="0" normalizeH="0" baseline="0" noProof="0" dirty="0">
              <a:ln>
                <a:noFill/>
              </a:ln>
              <a:solidFill>
                <a:srgbClr val="005087"/>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000" b="0" i="0" u="none" strike="noStrike" kern="0" cap="none" spc="0" normalizeH="0" baseline="0" noProof="0" dirty="0">
                <a:ln>
                  <a:noFill/>
                </a:ln>
                <a:solidFill>
                  <a:srgbClr val="005087"/>
                </a:solidFill>
                <a:effectLst/>
                <a:uLnTx/>
                <a:uFillTx/>
                <a:latin typeface="Arial"/>
                <a:ea typeface="Arial"/>
                <a:cs typeface="Arial"/>
                <a:sym typeface="Arial"/>
              </a:rPr>
              <a:t>Forecast of Contract           Opportunities</a:t>
            </a:r>
            <a:endParaRPr kumimoji="0" lang="en-US" sz="3000" b="1" i="0" u="none" strike="noStrike" kern="0" cap="none" spc="0" normalizeH="0" baseline="0" noProof="0" dirty="0">
              <a:ln>
                <a:noFill/>
              </a:ln>
              <a:solidFill>
                <a:srgbClr val="005087"/>
              </a:solidFill>
              <a:effectLst/>
              <a:uLnTx/>
              <a:uFillTx/>
              <a:latin typeface="Arial"/>
              <a:ea typeface="Arial"/>
              <a:cs typeface="Arial"/>
              <a:sym typeface="Arial"/>
            </a:endParaRPr>
          </a:p>
        </p:txBody>
      </p:sp>
      <p:sp>
        <p:nvSpPr>
          <p:cNvPr id="305" name="Google Shape;305;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23</a:t>
            </a:fld>
            <a:endParaRPr/>
          </a:p>
        </p:txBody>
      </p:sp>
      <p:pic>
        <p:nvPicPr>
          <p:cNvPr id="306" name="Google Shape;306;p5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803630" y="4606564"/>
            <a:ext cx="502100" cy="4532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60">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24</a:t>
            </a:fld>
            <a:endParaRPr/>
          </a:p>
        </p:txBody>
      </p:sp>
      <p:sp>
        <p:nvSpPr>
          <p:cNvPr id="312" name="Google Shape;312;p60">
            <a:extLst>
              <a:ext uri="{C183D7F6-B498-43B3-948B-1728B52AA6E4}">
                <adec:decorative xmlns:adec="http://schemas.microsoft.com/office/drawing/2017/decorative" val="1"/>
              </a:ext>
            </a:extLst>
          </p:cNvPr>
          <p:cNvSpPr txBox="1">
            <a:spLocks noGrp="1"/>
          </p:cNvSpPr>
          <p:nvPr>
            <p:ph type="title" idx="4294967295"/>
          </p:nvPr>
        </p:nvSpPr>
        <p:spPr>
          <a:xfrm>
            <a:off x="370800" y="140775"/>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Regional Leadership</a:t>
            </a:r>
          </a:p>
        </p:txBody>
      </p:sp>
      <p:sp>
        <p:nvSpPr>
          <p:cNvPr id="313" name="Google Shape;313;p60">
            <a:extLst>
              <a:ext uri="{C183D7F6-B498-43B3-948B-1728B52AA6E4}">
                <adec:decorative xmlns:adec="http://schemas.microsoft.com/office/drawing/2017/decorative" val="1"/>
              </a:ext>
            </a:extLst>
          </p:cNvPr>
          <p:cNvSpPr txBox="1"/>
          <p:nvPr/>
        </p:nvSpPr>
        <p:spPr>
          <a:xfrm>
            <a:off x="370800" y="962025"/>
            <a:ext cx="5463300" cy="3550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chemeClr val="dk1"/>
              </a:buClr>
              <a:buSzPts val="1100"/>
              <a:buFont typeface="Arial"/>
              <a:buNone/>
            </a:pPr>
            <a:r>
              <a:rPr lang="en" sz="1400" b="1" i="0" u="none" strike="noStrike" cap="none">
                <a:solidFill>
                  <a:srgbClr val="0B5394"/>
                </a:solidFill>
              </a:rPr>
              <a:t>Acting Regional Commissioner</a:t>
            </a:r>
            <a:endParaRPr sz="1400" b="1" i="0" u="none" strike="noStrike" cap="none">
              <a:solidFill>
                <a:srgbClr val="0B5394"/>
              </a:solidFill>
            </a:endParaRPr>
          </a:p>
          <a:p>
            <a:pPr marL="457200" marR="0" lvl="0" indent="-317500" algn="l" rtl="0">
              <a:lnSpc>
                <a:spcPct val="100000"/>
              </a:lnSpc>
              <a:spcBef>
                <a:spcPts val="800"/>
              </a:spcBef>
              <a:spcAft>
                <a:spcPts val="0"/>
              </a:spcAft>
              <a:buClr>
                <a:srgbClr val="0B5394"/>
              </a:buClr>
              <a:buSzPts val="1400"/>
              <a:buChar char="●"/>
            </a:pPr>
            <a:r>
              <a:rPr lang="en" sz="1400" i="0" u="none" strike="noStrike" cap="none">
                <a:solidFill>
                  <a:srgbClr val="0B5394"/>
                </a:solidFill>
              </a:rPr>
              <a:t>Giancarlo Brizzi (GC)</a:t>
            </a:r>
            <a:endParaRPr sz="1400" i="0" u="none" strike="noStrike" cap="none">
              <a:solidFill>
                <a:srgbClr val="0B5394"/>
              </a:solidFill>
            </a:endParaRPr>
          </a:p>
          <a:p>
            <a:pPr marL="0" marR="0" lvl="0" indent="0" algn="l" rtl="0">
              <a:lnSpc>
                <a:spcPct val="100000"/>
              </a:lnSpc>
              <a:spcBef>
                <a:spcPts val="800"/>
              </a:spcBef>
              <a:spcAft>
                <a:spcPts val="0"/>
              </a:spcAft>
              <a:buClr>
                <a:srgbClr val="000000"/>
              </a:buClr>
              <a:buSzPts val="1400"/>
              <a:buFont typeface="Arial"/>
              <a:buNone/>
            </a:pPr>
            <a:r>
              <a:rPr lang="en" sz="1400" b="1" i="0" u="none" strike="noStrike" cap="none">
                <a:solidFill>
                  <a:srgbClr val="0B5394"/>
                </a:solidFill>
              </a:rPr>
              <a:t>Competition Advocate</a:t>
            </a:r>
            <a:endParaRPr sz="1400" b="1" i="0" u="none" strike="noStrike" cap="none">
              <a:solidFill>
                <a:srgbClr val="0B5394"/>
              </a:solidFill>
            </a:endParaRPr>
          </a:p>
          <a:p>
            <a:pPr marL="457200" marR="0" lvl="0" indent="-317500" algn="l" rtl="0">
              <a:lnSpc>
                <a:spcPct val="100000"/>
              </a:lnSpc>
              <a:spcBef>
                <a:spcPts val="800"/>
              </a:spcBef>
              <a:spcAft>
                <a:spcPts val="0"/>
              </a:spcAft>
              <a:buClr>
                <a:srgbClr val="0B5394"/>
              </a:buClr>
              <a:buSzPts val="1400"/>
              <a:buChar char="●"/>
            </a:pPr>
            <a:r>
              <a:rPr lang="en" sz="1400" i="0" u="none" strike="noStrike" cap="none">
                <a:solidFill>
                  <a:srgbClr val="0B5394"/>
                </a:solidFill>
              </a:rPr>
              <a:t>Pamela Mitschke</a:t>
            </a:r>
            <a:endParaRPr sz="1400" i="0" u="none" strike="noStrike" cap="none">
              <a:solidFill>
                <a:srgbClr val="0B5394"/>
              </a:solidFill>
            </a:endParaRPr>
          </a:p>
          <a:p>
            <a:pPr marL="0" marR="0" lvl="0" indent="0" algn="l" rtl="0">
              <a:lnSpc>
                <a:spcPct val="100000"/>
              </a:lnSpc>
              <a:spcBef>
                <a:spcPts val="800"/>
              </a:spcBef>
              <a:spcAft>
                <a:spcPts val="0"/>
              </a:spcAft>
              <a:buClr>
                <a:srgbClr val="000000"/>
              </a:buClr>
              <a:buSzPts val="1400"/>
              <a:buFont typeface="Arial"/>
              <a:buNone/>
            </a:pPr>
            <a:r>
              <a:rPr lang="en" sz="1400" b="1" i="0" u="none" strike="noStrike" cap="none">
                <a:solidFill>
                  <a:srgbClr val="0B5394"/>
                </a:solidFill>
              </a:rPr>
              <a:t>R4 Acquisition Management Division Director</a:t>
            </a:r>
            <a:endParaRPr sz="1400" b="1" i="0" u="none" strike="noStrike" cap="none">
              <a:solidFill>
                <a:srgbClr val="0B5394"/>
              </a:solidFill>
            </a:endParaRPr>
          </a:p>
          <a:p>
            <a:pPr marL="457200" marR="0" lvl="0" indent="-317500" algn="l" rtl="0">
              <a:lnSpc>
                <a:spcPct val="100000"/>
              </a:lnSpc>
              <a:spcBef>
                <a:spcPts val="800"/>
              </a:spcBef>
              <a:spcAft>
                <a:spcPts val="0"/>
              </a:spcAft>
              <a:buClr>
                <a:srgbClr val="0B5394"/>
              </a:buClr>
              <a:buSzPts val="1400"/>
              <a:buChar char="●"/>
            </a:pPr>
            <a:r>
              <a:rPr lang="en" sz="1400" i="0" u="none" strike="noStrike" cap="none">
                <a:solidFill>
                  <a:srgbClr val="0B5394"/>
                </a:solidFill>
              </a:rPr>
              <a:t>Cynthia Hall (Acting)</a:t>
            </a:r>
            <a:endParaRPr>
              <a:solidFill>
                <a:srgbClr val="0B5394"/>
              </a:solidFill>
            </a:endParaRPr>
          </a:p>
          <a:p>
            <a:pPr marL="0" marR="0" lvl="0" indent="0" algn="l" rtl="0">
              <a:lnSpc>
                <a:spcPct val="100000"/>
              </a:lnSpc>
              <a:spcBef>
                <a:spcPts val="800"/>
              </a:spcBef>
              <a:spcAft>
                <a:spcPts val="0"/>
              </a:spcAft>
              <a:buClr>
                <a:srgbClr val="000000"/>
              </a:buClr>
              <a:buSzPts val="1400"/>
              <a:buFont typeface="Arial"/>
              <a:buNone/>
            </a:pPr>
            <a:r>
              <a:rPr lang="en" sz="1400" b="1" i="0" u="none" strike="noStrike" cap="none">
                <a:solidFill>
                  <a:srgbClr val="0B5394"/>
                </a:solidFill>
              </a:rPr>
              <a:t>R4 OSDBU</a:t>
            </a:r>
            <a:endParaRPr sz="1400" b="1" i="0" u="none" strike="noStrike" cap="none">
              <a:solidFill>
                <a:srgbClr val="0B5394"/>
              </a:solidFill>
            </a:endParaRPr>
          </a:p>
          <a:p>
            <a:pPr marL="457200" marR="0" lvl="0" indent="-317500" algn="l" rtl="0">
              <a:lnSpc>
                <a:spcPct val="100000"/>
              </a:lnSpc>
              <a:spcBef>
                <a:spcPts val="800"/>
              </a:spcBef>
              <a:spcAft>
                <a:spcPts val="0"/>
              </a:spcAft>
              <a:buClr>
                <a:srgbClr val="0B5394"/>
              </a:buClr>
              <a:buSzPts val="1400"/>
              <a:buChar char="●"/>
            </a:pPr>
            <a:r>
              <a:rPr lang="en" sz="1200" i="0" u="none" strike="noStrike" cap="none">
                <a:solidFill>
                  <a:srgbClr val="0B5394"/>
                </a:solidFill>
              </a:rPr>
              <a:t>Major George</a:t>
            </a:r>
            <a:endParaRPr>
              <a:solidFill>
                <a:srgbClr val="0B5394"/>
              </a:solidFill>
            </a:endParaRPr>
          </a:p>
          <a:p>
            <a:pPr marL="457200" marR="0" lvl="0" indent="-317500" algn="l" rtl="0">
              <a:lnSpc>
                <a:spcPct val="100000"/>
              </a:lnSpc>
              <a:spcBef>
                <a:spcPts val="800"/>
              </a:spcBef>
              <a:spcAft>
                <a:spcPts val="0"/>
              </a:spcAft>
              <a:buClr>
                <a:srgbClr val="0B5394"/>
              </a:buClr>
              <a:buSzPts val="1400"/>
              <a:buChar char="●"/>
            </a:pPr>
            <a:r>
              <a:rPr lang="en" sz="1200" i="0" u="none" strike="noStrike" cap="none">
                <a:solidFill>
                  <a:srgbClr val="0B5394"/>
                </a:solidFill>
              </a:rPr>
              <a:t>Paula Mensah</a:t>
            </a:r>
            <a:endParaRPr>
              <a:solidFill>
                <a:srgbClr val="0B5394"/>
              </a:solidFill>
            </a:endParaRPr>
          </a:p>
          <a:p>
            <a:pPr marL="457200" marR="0" lvl="0" indent="-228600" algn="l" rtl="0">
              <a:lnSpc>
                <a:spcPct val="100000"/>
              </a:lnSpc>
              <a:spcBef>
                <a:spcPts val="800"/>
              </a:spcBef>
              <a:spcAft>
                <a:spcPts val="0"/>
              </a:spcAft>
              <a:buClr>
                <a:schemeClr val="accent1"/>
              </a:buClr>
              <a:buSzPts val="1400"/>
              <a:buFont typeface="Arial"/>
              <a:buNone/>
            </a:pPr>
            <a:endParaRPr sz="1200" b="0" i="0" u="none" strike="noStrike" cap="none">
              <a:solidFill>
                <a:schemeClr val="hlink"/>
              </a:solidFill>
              <a:latin typeface="Arial"/>
              <a:ea typeface="Arial"/>
              <a:cs typeface="Arial"/>
              <a:sym typeface="Arial"/>
            </a:endParaRPr>
          </a:p>
          <a:p>
            <a:pPr marL="139700" marR="0" lvl="0" indent="0" algn="l" rtl="0">
              <a:lnSpc>
                <a:spcPct val="100000"/>
              </a:lnSpc>
              <a:spcBef>
                <a:spcPts val="800"/>
              </a:spcBef>
              <a:spcAft>
                <a:spcPts val="0"/>
              </a:spcAft>
              <a:buNone/>
            </a:pPr>
            <a:endParaRPr sz="1400" b="0" i="0" u="none" strike="noStrike" cap="none">
              <a:solidFill>
                <a:schemeClr val="hlink"/>
              </a:solidFill>
              <a:latin typeface="Arial"/>
              <a:ea typeface="Arial"/>
              <a:cs typeface="Arial"/>
              <a:sym typeface="Arial"/>
            </a:endParaRPr>
          </a:p>
        </p:txBody>
      </p:sp>
      <p:pic>
        <p:nvPicPr>
          <p:cNvPr id="314" name="Google Shape;314;p6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03630" y="4606564"/>
            <a:ext cx="502100" cy="4532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61">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25</a:t>
            </a:fld>
            <a:endParaRPr/>
          </a:p>
        </p:txBody>
      </p:sp>
      <p:sp>
        <p:nvSpPr>
          <p:cNvPr id="320" name="Google Shape;320;p61">
            <a:extLst>
              <a:ext uri="{C183D7F6-B498-43B3-948B-1728B52AA6E4}">
                <adec:decorative xmlns:adec="http://schemas.microsoft.com/office/drawing/2017/decorative" val="1"/>
              </a:ext>
            </a:extLst>
          </p:cNvPr>
          <p:cNvSpPr txBox="1">
            <a:spLocks noGrp="1"/>
          </p:cNvSpPr>
          <p:nvPr>
            <p:ph type="title" idx="4294967295"/>
          </p:nvPr>
        </p:nvSpPr>
        <p:spPr>
          <a:xfrm>
            <a:off x="0" y="0"/>
            <a:ext cx="90228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5000"/>
              </a:lnSpc>
              <a:spcBef>
                <a:spcPts val="0"/>
              </a:spcBef>
              <a:spcAft>
                <a:spcPts val="0"/>
              </a:spcAft>
              <a:buClr>
                <a:srgbClr val="000000"/>
              </a:buClr>
              <a:buSzPts val="2500"/>
              <a:buFont typeface="Arial"/>
              <a:buNone/>
              <a:tabLst/>
              <a:defRPr/>
            </a:pPr>
            <a:r>
              <a:rPr kumimoji="0" lang="fr-FR" sz="2500" b="1" i="0" u="none" strike="noStrike" kern="0" cap="none" spc="0" normalizeH="0" baseline="0" noProof="0" dirty="0" err="1">
                <a:ln>
                  <a:noFill/>
                </a:ln>
                <a:solidFill>
                  <a:srgbClr val="005086"/>
                </a:solidFill>
                <a:effectLst/>
                <a:uLnTx/>
                <a:uFillTx/>
                <a:latin typeface="Arial"/>
                <a:ea typeface="Arial"/>
                <a:cs typeface="Arial"/>
                <a:sym typeface="Arial"/>
              </a:rPr>
              <a:t>Region</a:t>
            </a:r>
            <a:r>
              <a:rPr kumimoji="0" lang="fr-FR" sz="2500" b="1" i="0" u="none" strike="noStrike" kern="0" cap="none" spc="0" normalizeH="0" baseline="0" noProof="0" dirty="0">
                <a:ln>
                  <a:noFill/>
                </a:ln>
                <a:solidFill>
                  <a:srgbClr val="005086"/>
                </a:solidFill>
                <a:effectLst/>
                <a:uLnTx/>
                <a:uFillTx/>
                <a:latin typeface="Arial"/>
                <a:ea typeface="Arial"/>
                <a:cs typeface="Arial"/>
                <a:sym typeface="Arial"/>
              </a:rPr>
              <a:t> 4 PBS Acquisition Management Division</a:t>
            </a:r>
          </a:p>
        </p:txBody>
      </p:sp>
      <p:sp>
        <p:nvSpPr>
          <p:cNvPr id="321" name="Google Shape;321;p61">
            <a:extLst>
              <a:ext uri="{C183D7F6-B498-43B3-948B-1728B52AA6E4}">
                <adec:decorative xmlns:adec="http://schemas.microsoft.com/office/drawing/2017/decorative" val="1"/>
              </a:ext>
            </a:extLst>
          </p:cNvPr>
          <p:cNvSpPr txBox="1"/>
          <p:nvPr/>
        </p:nvSpPr>
        <p:spPr>
          <a:xfrm>
            <a:off x="0" y="939125"/>
            <a:ext cx="5728800" cy="3621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1" i="0" u="none" strike="noStrike" cap="none">
                <a:solidFill>
                  <a:srgbClr val="005086"/>
                </a:solidFill>
                <a:latin typeface="Arial"/>
                <a:ea typeface="Arial"/>
                <a:cs typeface="Arial"/>
                <a:sym typeface="Arial"/>
              </a:rPr>
              <a:t>4 Tactical Branches (Operation and Maintenance, Janitorial, and Construction under prospectus)</a:t>
            </a:r>
            <a:endParaRPr sz="1400" b="1" i="0" u="none" strike="noStrike" cap="none">
              <a:solidFill>
                <a:srgbClr val="005086"/>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1" i="0" u="none" strike="noStrike" cap="none">
                <a:solidFill>
                  <a:srgbClr val="005086"/>
                </a:solidFill>
                <a:latin typeface="Arial"/>
                <a:ea typeface="Arial"/>
                <a:cs typeface="Arial"/>
                <a:sym typeface="Arial"/>
              </a:rPr>
              <a:t>Blue Ridge East</a:t>
            </a:r>
            <a:endParaRPr sz="1400" b="1" i="0" u="none" strike="noStrike" cap="none">
              <a:solidFill>
                <a:srgbClr val="005086"/>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005086"/>
                </a:solidFill>
                <a:latin typeface="Arial"/>
                <a:ea typeface="Arial"/>
                <a:cs typeface="Arial"/>
                <a:sym typeface="Arial"/>
              </a:rPr>
              <a:t> 	 North and South Carolina</a:t>
            </a:r>
            <a:endParaRPr sz="1400" b="0" i="0" u="none" strike="noStrike" cap="none">
              <a:solidFill>
                <a:srgbClr val="005086"/>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005086"/>
                </a:solidFill>
                <a:latin typeface="Arial"/>
                <a:ea typeface="Arial"/>
                <a:cs typeface="Arial"/>
                <a:sym typeface="Arial"/>
              </a:rPr>
              <a:t>  	 Brenda Myers (brenda.myers@gsa.gov)</a:t>
            </a:r>
            <a:endParaRPr sz="1400" b="0" i="0" u="none" strike="noStrike" cap="none">
              <a:solidFill>
                <a:srgbClr val="005086"/>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1" i="0" u="none" strike="noStrike" cap="none">
                <a:solidFill>
                  <a:srgbClr val="005086"/>
                </a:solidFill>
                <a:latin typeface="Arial"/>
                <a:ea typeface="Arial"/>
                <a:cs typeface="Arial"/>
                <a:sym typeface="Arial"/>
              </a:rPr>
              <a:t>Blue Ridge West</a:t>
            </a:r>
            <a:endParaRPr sz="1400" b="1" i="0" u="none" strike="noStrike" cap="none">
              <a:solidFill>
                <a:srgbClr val="005086"/>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005086"/>
                </a:solidFill>
                <a:latin typeface="Arial"/>
                <a:ea typeface="Arial"/>
                <a:cs typeface="Arial"/>
                <a:sym typeface="Arial"/>
              </a:rPr>
              <a:t>  	Kentucky and Tennessee</a:t>
            </a:r>
            <a:endParaRPr sz="1400" b="0" i="0" u="none" strike="noStrike" cap="none">
              <a:solidFill>
                <a:srgbClr val="005086"/>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005086"/>
                </a:solidFill>
                <a:latin typeface="Arial"/>
                <a:ea typeface="Arial"/>
                <a:cs typeface="Arial"/>
                <a:sym typeface="Arial"/>
              </a:rPr>
              <a:t>  	Mark Bentley (mark.bentley@gsa.gov)</a:t>
            </a:r>
            <a:endParaRPr sz="1400" b="0" i="0" u="none" strike="noStrike" cap="none">
              <a:solidFill>
                <a:srgbClr val="005086"/>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1" i="0" u="none" strike="noStrike" cap="none">
                <a:solidFill>
                  <a:srgbClr val="005086"/>
                </a:solidFill>
                <a:latin typeface="Arial"/>
                <a:ea typeface="Arial"/>
                <a:cs typeface="Arial"/>
                <a:sym typeface="Arial"/>
              </a:rPr>
              <a:t>Gulf Coast Branch</a:t>
            </a:r>
            <a:endParaRPr sz="1400" b="1" i="0" u="none" strike="noStrike" cap="none">
              <a:solidFill>
                <a:srgbClr val="005086"/>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005086"/>
                </a:solidFill>
                <a:latin typeface="Arial"/>
                <a:ea typeface="Arial"/>
                <a:cs typeface="Arial"/>
                <a:sym typeface="Arial"/>
              </a:rPr>
              <a:t>  	Florida and Mississippi</a:t>
            </a:r>
            <a:endParaRPr sz="1400" b="0" i="0" u="none" strike="noStrike" cap="none">
              <a:solidFill>
                <a:srgbClr val="005086"/>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005086"/>
                </a:solidFill>
                <a:latin typeface="Arial"/>
                <a:ea typeface="Arial"/>
                <a:cs typeface="Arial"/>
                <a:sym typeface="Arial"/>
              </a:rPr>
              <a:t>  	Duncan Warner (duncan.warner@gsa.gov)</a:t>
            </a:r>
            <a:endParaRPr sz="1400" b="0" i="0" u="none" strike="noStrike" cap="none">
              <a:solidFill>
                <a:srgbClr val="005086"/>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1" i="0" u="none" strike="noStrike" cap="none">
                <a:solidFill>
                  <a:srgbClr val="005086"/>
                </a:solidFill>
                <a:latin typeface="Arial"/>
                <a:ea typeface="Arial"/>
                <a:cs typeface="Arial"/>
                <a:sym typeface="Arial"/>
              </a:rPr>
              <a:t>Southern Branch</a:t>
            </a:r>
            <a:endParaRPr sz="1400" b="1" i="0" u="none" strike="noStrike" cap="none">
              <a:solidFill>
                <a:srgbClr val="005086"/>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005086"/>
                </a:solidFill>
                <a:latin typeface="Arial"/>
                <a:ea typeface="Arial"/>
                <a:cs typeface="Arial"/>
                <a:sym typeface="Arial"/>
              </a:rPr>
              <a:t>  	Georgia and Alabama</a:t>
            </a:r>
            <a:endParaRPr sz="1400" b="0" i="0" u="none" strike="noStrike" cap="none">
              <a:solidFill>
                <a:srgbClr val="005086"/>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005086"/>
                </a:solidFill>
                <a:latin typeface="Arial"/>
                <a:ea typeface="Arial"/>
                <a:cs typeface="Arial"/>
                <a:sym typeface="Arial"/>
              </a:rPr>
              <a:t>  	Wanda George-James (wandageorge-james@gsa.gov)</a:t>
            </a:r>
            <a:endParaRPr sz="1400" b="0" i="0" u="none" strike="noStrike" cap="none">
              <a:solidFill>
                <a:srgbClr val="005086"/>
              </a:solidFill>
              <a:latin typeface="Arial"/>
              <a:ea typeface="Arial"/>
              <a:cs typeface="Arial"/>
              <a:sym typeface="Arial"/>
            </a:endParaRPr>
          </a:p>
        </p:txBody>
      </p:sp>
      <p:pic>
        <p:nvPicPr>
          <p:cNvPr id="322" name="Google Shape;322;p6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03630" y="4606564"/>
            <a:ext cx="502100" cy="4532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62">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26</a:t>
            </a:fld>
            <a:endParaRPr/>
          </a:p>
        </p:txBody>
      </p:sp>
      <p:sp>
        <p:nvSpPr>
          <p:cNvPr id="328" name="Google Shape;328;p62">
            <a:extLst>
              <a:ext uri="{C183D7F6-B498-43B3-948B-1728B52AA6E4}">
                <adec:decorative xmlns:adec="http://schemas.microsoft.com/office/drawing/2017/decorative" val="1"/>
              </a:ext>
            </a:extLst>
          </p:cNvPr>
          <p:cNvSpPr txBox="1">
            <a:spLocks noGrp="1"/>
          </p:cNvSpPr>
          <p:nvPr>
            <p:ph type="title" idx="4294967295"/>
          </p:nvPr>
        </p:nvSpPr>
        <p:spPr>
          <a:xfrm>
            <a:off x="0" y="0"/>
            <a:ext cx="90228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5000"/>
              </a:lnSpc>
              <a:spcBef>
                <a:spcPts val="0"/>
              </a:spcBef>
              <a:spcAft>
                <a:spcPts val="0"/>
              </a:spcAft>
              <a:buClr>
                <a:srgbClr val="000000"/>
              </a:buClr>
              <a:buSzPts val="2500"/>
              <a:buFont typeface="Arial"/>
              <a:buNone/>
              <a:tabLst/>
              <a:defRPr/>
            </a:pPr>
            <a:r>
              <a:rPr kumimoji="0" lang="fr-FR" sz="2500" b="1" i="0" u="none" strike="noStrike" kern="0" cap="none" spc="0" normalizeH="0" baseline="0" noProof="0" dirty="0" err="1">
                <a:ln>
                  <a:noFill/>
                </a:ln>
                <a:solidFill>
                  <a:srgbClr val="005086"/>
                </a:solidFill>
                <a:effectLst/>
                <a:uLnTx/>
                <a:uFillTx/>
                <a:latin typeface="Arial"/>
                <a:ea typeface="Arial"/>
                <a:cs typeface="Arial"/>
                <a:sym typeface="Arial"/>
              </a:rPr>
              <a:t>Region</a:t>
            </a:r>
            <a:r>
              <a:rPr kumimoji="0" lang="fr-FR" sz="2500" b="1" i="0" u="none" strike="noStrike" kern="0" cap="none" spc="0" normalizeH="0" baseline="0" noProof="0" dirty="0">
                <a:ln>
                  <a:noFill/>
                </a:ln>
                <a:solidFill>
                  <a:srgbClr val="005086"/>
                </a:solidFill>
                <a:effectLst/>
                <a:uLnTx/>
                <a:uFillTx/>
                <a:latin typeface="Arial"/>
                <a:ea typeface="Arial"/>
                <a:cs typeface="Arial"/>
                <a:sym typeface="Arial"/>
              </a:rPr>
              <a:t> 4 PBS Acquisition Management Division</a:t>
            </a:r>
          </a:p>
        </p:txBody>
      </p:sp>
      <p:sp>
        <p:nvSpPr>
          <p:cNvPr id="329" name="Google Shape;329;p62">
            <a:extLst>
              <a:ext uri="{C183D7F6-B498-43B3-948B-1728B52AA6E4}">
                <adec:decorative xmlns:adec="http://schemas.microsoft.com/office/drawing/2017/decorative" val="1"/>
              </a:ext>
            </a:extLst>
          </p:cNvPr>
          <p:cNvSpPr txBox="1"/>
          <p:nvPr/>
        </p:nvSpPr>
        <p:spPr>
          <a:xfrm>
            <a:off x="0" y="939125"/>
            <a:ext cx="5728800" cy="2878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1" i="0" u="none" strike="noStrike" cap="none">
                <a:solidFill>
                  <a:srgbClr val="005086"/>
                </a:solidFill>
                <a:latin typeface="Arial"/>
                <a:ea typeface="Arial"/>
                <a:cs typeface="Arial"/>
                <a:sym typeface="Arial"/>
              </a:rPr>
              <a:t>Capital Branch</a:t>
            </a:r>
            <a:endParaRPr sz="1400" b="1" i="0" u="none" strike="noStrike" cap="none">
              <a:solidFill>
                <a:srgbClr val="005086"/>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005086"/>
                </a:solidFill>
                <a:latin typeface="Arial"/>
                <a:ea typeface="Arial"/>
                <a:cs typeface="Arial"/>
                <a:sym typeface="Arial"/>
              </a:rPr>
              <a:t>  	Capital Projects over Prospectus</a:t>
            </a:r>
            <a:endParaRPr sz="1400" b="0" i="0" u="none" strike="noStrike" cap="none">
              <a:solidFill>
                <a:srgbClr val="005086"/>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005086"/>
                </a:solidFill>
                <a:latin typeface="Arial"/>
                <a:ea typeface="Arial"/>
                <a:cs typeface="Arial"/>
                <a:sym typeface="Arial"/>
              </a:rPr>
              <a:t>  	Cathal Duffy (cathal.duffy@gsa.gov)</a:t>
            </a:r>
            <a:endParaRPr sz="1400" b="0" i="0" u="none" strike="noStrike" cap="none">
              <a:solidFill>
                <a:srgbClr val="005086"/>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1" i="0" u="none" strike="noStrike" cap="none">
                <a:solidFill>
                  <a:srgbClr val="005086"/>
                </a:solidFill>
                <a:latin typeface="Arial"/>
                <a:ea typeface="Arial"/>
                <a:cs typeface="Arial"/>
                <a:sym typeface="Arial"/>
              </a:rPr>
              <a:t>Special Projects Branch</a:t>
            </a:r>
            <a:endParaRPr sz="1400" b="1" i="0" u="none" strike="noStrike" cap="none">
              <a:solidFill>
                <a:srgbClr val="005086"/>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005086"/>
                </a:solidFill>
                <a:latin typeface="Arial"/>
                <a:ea typeface="Arial"/>
                <a:cs typeface="Arial"/>
                <a:sym typeface="Arial"/>
              </a:rPr>
              <a:t>  	Regional Elevator, Energy, Utilities</a:t>
            </a:r>
            <a:endParaRPr sz="1400" b="0" i="0" u="none" strike="noStrike" cap="none">
              <a:solidFill>
                <a:srgbClr val="005086"/>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005086"/>
                </a:solidFill>
                <a:latin typeface="Arial"/>
                <a:ea typeface="Arial"/>
                <a:cs typeface="Arial"/>
                <a:sym typeface="Arial"/>
              </a:rPr>
              <a:t>  	Kimura Armstead (kimura.armstead@gsa.gov)</a:t>
            </a:r>
            <a:endParaRPr sz="1400" b="0" i="0" u="none" strike="noStrike" cap="none">
              <a:solidFill>
                <a:srgbClr val="005086"/>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1" i="0" u="none" strike="noStrike" cap="none">
                <a:solidFill>
                  <a:srgbClr val="005086"/>
                </a:solidFill>
                <a:latin typeface="Arial"/>
                <a:ea typeface="Arial"/>
                <a:cs typeface="Arial"/>
                <a:sym typeface="Arial"/>
              </a:rPr>
              <a:t>Strategic Support Branch</a:t>
            </a:r>
            <a:endParaRPr sz="1400" b="1" i="0" u="none" strike="noStrike" cap="none">
              <a:solidFill>
                <a:srgbClr val="005086"/>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005086"/>
                </a:solidFill>
                <a:latin typeface="Arial"/>
                <a:ea typeface="Arial"/>
                <a:cs typeface="Arial"/>
                <a:sym typeface="Arial"/>
              </a:rPr>
              <a:t>  	Indefinite Delivery Indefinite Quantity (IDIQ)</a:t>
            </a:r>
            <a:endParaRPr sz="1400" b="0" i="0" u="none" strike="noStrike" cap="none">
              <a:solidFill>
                <a:srgbClr val="005086"/>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005086"/>
                </a:solidFill>
                <a:latin typeface="Arial"/>
                <a:ea typeface="Arial"/>
                <a:cs typeface="Arial"/>
                <a:sym typeface="Arial"/>
              </a:rPr>
              <a:t>  	Job Order Construction Contract (JOCC)</a:t>
            </a:r>
            <a:endParaRPr sz="1400" b="0" i="0" u="none" strike="noStrike" cap="none">
              <a:solidFill>
                <a:srgbClr val="005086"/>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005086"/>
                </a:solidFill>
                <a:latin typeface="Arial"/>
                <a:ea typeface="Arial"/>
                <a:cs typeface="Arial"/>
                <a:sym typeface="Arial"/>
              </a:rPr>
              <a:t>  	Regional Contracts (Relocation, Furniture)</a:t>
            </a:r>
            <a:endParaRPr sz="1400" b="0" i="0" u="none" strike="noStrike" cap="none">
              <a:solidFill>
                <a:srgbClr val="005086"/>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005086"/>
                </a:solidFill>
                <a:latin typeface="Arial"/>
                <a:ea typeface="Arial"/>
                <a:cs typeface="Arial"/>
                <a:sym typeface="Arial"/>
              </a:rPr>
              <a:t>  	Karen Dukes (karen.dukes@gsa.gov))</a:t>
            </a:r>
            <a:endParaRPr sz="1400" b="0" i="0" u="none" strike="noStrike" cap="none">
              <a:solidFill>
                <a:srgbClr val="005086"/>
              </a:solidFill>
              <a:latin typeface="Arial"/>
              <a:ea typeface="Arial"/>
              <a:cs typeface="Arial"/>
              <a:sym typeface="Arial"/>
            </a:endParaRPr>
          </a:p>
        </p:txBody>
      </p:sp>
      <p:pic>
        <p:nvPicPr>
          <p:cNvPr id="330" name="Google Shape;330;p6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03630" y="4606564"/>
            <a:ext cx="502100" cy="4532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63">
            <a:extLst>
              <a:ext uri="{C183D7F6-B498-43B3-948B-1728B52AA6E4}">
                <adec:decorative xmlns:adec="http://schemas.microsoft.com/office/drawing/2017/decorative" val="1"/>
              </a:ext>
            </a:extLst>
          </p:cNvPr>
          <p:cNvSpPr txBox="1"/>
          <p:nvPr/>
        </p:nvSpPr>
        <p:spPr>
          <a:xfrm>
            <a:off x="383200" y="1083125"/>
            <a:ext cx="4188900" cy="3304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chemeClr val="dk1"/>
              </a:buClr>
              <a:buSzPts val="1100"/>
              <a:buFont typeface="Arial"/>
              <a:buNone/>
            </a:pPr>
            <a:r>
              <a:rPr lang="en" sz="1400" b="1" i="0" u="none" strike="noStrike" cap="none">
                <a:solidFill>
                  <a:srgbClr val="0B5394"/>
                </a:solidFill>
                <a:latin typeface="Arial"/>
                <a:ea typeface="Arial"/>
                <a:cs typeface="Arial"/>
                <a:sym typeface="Arial"/>
              </a:rPr>
              <a:t>Forecast of Contract Opportunities</a:t>
            </a:r>
            <a:endParaRPr sz="1400" b="1" i="0" u="none" strike="noStrike" cap="none">
              <a:solidFill>
                <a:srgbClr val="0B5394"/>
              </a:solidFill>
              <a:latin typeface="Arial"/>
              <a:ea typeface="Arial"/>
              <a:cs typeface="Arial"/>
              <a:sym typeface="Arial"/>
            </a:endParaRPr>
          </a:p>
          <a:p>
            <a:pPr marL="457200" marR="0" lvl="0" indent="-311150" algn="l" rtl="0">
              <a:lnSpc>
                <a:spcPct val="100000"/>
              </a:lnSpc>
              <a:spcBef>
                <a:spcPts val="800"/>
              </a:spcBef>
              <a:spcAft>
                <a:spcPts val="0"/>
              </a:spcAft>
              <a:buClr>
                <a:srgbClr val="0B5394"/>
              </a:buClr>
              <a:buSzPts val="1300"/>
              <a:buFont typeface="Arial"/>
              <a:buChar char="●"/>
            </a:pPr>
            <a:r>
              <a:rPr lang="en" sz="1300" b="0" i="0" u="none" strike="noStrike" cap="none">
                <a:solidFill>
                  <a:srgbClr val="0B5394"/>
                </a:solidFill>
                <a:latin typeface="Arial"/>
                <a:ea typeface="Arial"/>
                <a:cs typeface="Arial"/>
                <a:sym typeface="Arial"/>
              </a:rPr>
              <a:t>Construction Services Indefinite Delivery, Indefinite Quantity - Multiple Awards - 250K and below</a:t>
            </a:r>
            <a:endParaRPr sz="1300" b="0" i="0" u="none" strike="noStrike" cap="none">
              <a:solidFill>
                <a:srgbClr val="0B5394"/>
              </a:solidFill>
              <a:latin typeface="Arial"/>
              <a:ea typeface="Arial"/>
              <a:cs typeface="Arial"/>
              <a:sym typeface="Arial"/>
            </a:endParaRPr>
          </a:p>
          <a:p>
            <a:pPr marL="914400" marR="0" lvl="1" indent="-311150" algn="l" rtl="0">
              <a:lnSpc>
                <a:spcPct val="100000"/>
              </a:lnSpc>
              <a:spcBef>
                <a:spcPts val="800"/>
              </a:spcBef>
              <a:spcAft>
                <a:spcPts val="0"/>
              </a:spcAft>
              <a:buClr>
                <a:srgbClr val="0B5394"/>
              </a:buClr>
              <a:buSzPts val="1300"/>
              <a:buFont typeface="Arial"/>
              <a:buChar char="○"/>
            </a:pPr>
            <a:r>
              <a:rPr lang="en" sz="1300" b="0" i="0" u="none" strike="noStrike" cap="none">
                <a:solidFill>
                  <a:srgbClr val="0B5394"/>
                </a:solidFill>
                <a:latin typeface="Arial"/>
                <a:ea typeface="Arial"/>
                <a:cs typeface="Arial"/>
                <a:sym typeface="Arial"/>
              </a:rPr>
              <a:t>Anticipated Award - 1st Quarter</a:t>
            </a:r>
            <a:endParaRPr sz="1300" b="0" i="0" u="none" strike="noStrike" cap="none">
              <a:solidFill>
                <a:srgbClr val="0B5394"/>
              </a:solidFill>
              <a:latin typeface="Arial"/>
              <a:ea typeface="Arial"/>
              <a:cs typeface="Arial"/>
              <a:sym typeface="Arial"/>
            </a:endParaRPr>
          </a:p>
          <a:p>
            <a:pPr marL="457200" marR="0" lvl="0" indent="-311150" algn="l" rtl="0">
              <a:lnSpc>
                <a:spcPct val="100000"/>
              </a:lnSpc>
              <a:spcBef>
                <a:spcPts val="800"/>
              </a:spcBef>
              <a:spcAft>
                <a:spcPts val="0"/>
              </a:spcAft>
              <a:buClr>
                <a:srgbClr val="0B5394"/>
              </a:buClr>
              <a:buSzPts val="1300"/>
              <a:buFont typeface="Arial"/>
              <a:buChar char="●"/>
            </a:pPr>
            <a:r>
              <a:rPr lang="en" sz="1300" b="0" i="0" u="none" strike="noStrike" cap="none">
                <a:solidFill>
                  <a:srgbClr val="0B5394"/>
                </a:solidFill>
                <a:latin typeface="Arial"/>
                <a:ea typeface="Arial"/>
                <a:cs typeface="Arial"/>
                <a:sym typeface="Arial"/>
              </a:rPr>
              <a:t>GA- Indefinite Delivery, Indefinite Quantity- Construction Services</a:t>
            </a:r>
            <a:endParaRPr sz="1300" b="0" i="0" u="none" strike="noStrike" cap="none">
              <a:solidFill>
                <a:srgbClr val="0B5394"/>
              </a:solidFill>
              <a:latin typeface="Arial"/>
              <a:ea typeface="Arial"/>
              <a:cs typeface="Arial"/>
              <a:sym typeface="Arial"/>
            </a:endParaRPr>
          </a:p>
          <a:p>
            <a:pPr marL="914400" marR="0" lvl="1" indent="-311150" algn="l" rtl="0">
              <a:lnSpc>
                <a:spcPct val="100000"/>
              </a:lnSpc>
              <a:spcBef>
                <a:spcPts val="800"/>
              </a:spcBef>
              <a:spcAft>
                <a:spcPts val="0"/>
              </a:spcAft>
              <a:buClr>
                <a:srgbClr val="0B5394"/>
              </a:buClr>
              <a:buSzPts val="1300"/>
              <a:buFont typeface="Arial"/>
              <a:buChar char="○"/>
            </a:pPr>
            <a:r>
              <a:rPr lang="en" sz="1300" b="0" i="0" u="none" strike="noStrike" cap="none">
                <a:solidFill>
                  <a:srgbClr val="0B5394"/>
                </a:solidFill>
                <a:latin typeface="Arial"/>
                <a:ea typeface="Arial"/>
                <a:cs typeface="Arial"/>
                <a:sym typeface="Arial"/>
              </a:rPr>
              <a:t>Anticipated Award - 4th Quarter</a:t>
            </a:r>
            <a:endParaRPr sz="1300" b="0" i="0" u="none" strike="noStrike" cap="none">
              <a:solidFill>
                <a:srgbClr val="0B5394"/>
              </a:solidFill>
              <a:latin typeface="Arial"/>
              <a:ea typeface="Arial"/>
              <a:cs typeface="Arial"/>
              <a:sym typeface="Arial"/>
            </a:endParaRPr>
          </a:p>
          <a:p>
            <a:pPr marL="457200" marR="0" lvl="0" indent="-311150" algn="l" rtl="0">
              <a:lnSpc>
                <a:spcPct val="100000"/>
              </a:lnSpc>
              <a:spcBef>
                <a:spcPts val="800"/>
              </a:spcBef>
              <a:spcAft>
                <a:spcPts val="0"/>
              </a:spcAft>
              <a:buClr>
                <a:srgbClr val="0B5394"/>
              </a:buClr>
              <a:buSzPts val="1300"/>
              <a:buFont typeface="Arial"/>
              <a:buChar char="●"/>
            </a:pPr>
            <a:r>
              <a:rPr lang="en" sz="1300" b="0" i="0" u="none" strike="noStrike" cap="none">
                <a:solidFill>
                  <a:srgbClr val="0B5394"/>
                </a:solidFill>
                <a:latin typeface="Arial"/>
                <a:ea typeface="Arial"/>
                <a:cs typeface="Arial"/>
                <a:sym typeface="Arial"/>
              </a:rPr>
              <a:t>Regional Roofing Indefinite Delivery, Indefinite Quantity</a:t>
            </a:r>
            <a:endParaRPr sz="1300" b="0" i="0" u="none" strike="noStrike" cap="none">
              <a:solidFill>
                <a:srgbClr val="0B5394"/>
              </a:solidFill>
              <a:latin typeface="Arial"/>
              <a:ea typeface="Arial"/>
              <a:cs typeface="Arial"/>
              <a:sym typeface="Arial"/>
            </a:endParaRPr>
          </a:p>
          <a:p>
            <a:pPr marL="914400" marR="0" lvl="1" indent="-311150" algn="l" rtl="0">
              <a:lnSpc>
                <a:spcPct val="100000"/>
              </a:lnSpc>
              <a:spcBef>
                <a:spcPts val="800"/>
              </a:spcBef>
              <a:spcAft>
                <a:spcPts val="0"/>
              </a:spcAft>
              <a:buClr>
                <a:srgbClr val="0B5394"/>
              </a:buClr>
              <a:buSzPts val="1300"/>
              <a:buFont typeface="Arial"/>
              <a:buChar char="○"/>
            </a:pPr>
            <a:r>
              <a:rPr lang="en" sz="1300" b="0" i="0" u="none" strike="noStrike" cap="none">
                <a:solidFill>
                  <a:srgbClr val="0B5394"/>
                </a:solidFill>
                <a:latin typeface="Arial"/>
                <a:ea typeface="Arial"/>
                <a:cs typeface="Arial"/>
                <a:sym typeface="Arial"/>
              </a:rPr>
              <a:t>Anticipated Award - 4th Quarter</a:t>
            </a:r>
            <a:endParaRPr sz="1300" b="0" i="0" u="none" strike="noStrike" cap="none">
              <a:solidFill>
                <a:srgbClr val="0B5394"/>
              </a:solidFill>
              <a:latin typeface="Arial"/>
              <a:ea typeface="Arial"/>
              <a:cs typeface="Arial"/>
              <a:sym typeface="Arial"/>
            </a:endParaRPr>
          </a:p>
          <a:p>
            <a:pPr marL="457200" marR="0" lvl="0" indent="0" algn="l" rtl="0">
              <a:lnSpc>
                <a:spcPct val="100000"/>
              </a:lnSpc>
              <a:spcBef>
                <a:spcPts val="800"/>
              </a:spcBef>
              <a:spcAft>
                <a:spcPts val="800"/>
              </a:spcAft>
              <a:buClr>
                <a:srgbClr val="000000"/>
              </a:buClr>
              <a:buSzPts val="1200"/>
              <a:buFont typeface="Arial"/>
              <a:buNone/>
            </a:pPr>
            <a:endParaRPr sz="1200" b="0" i="0" u="none" strike="noStrike" cap="none">
              <a:solidFill>
                <a:schemeClr val="hlink"/>
              </a:solidFill>
              <a:latin typeface="Arial"/>
              <a:ea typeface="Arial"/>
              <a:cs typeface="Arial"/>
              <a:sym typeface="Arial"/>
            </a:endParaRPr>
          </a:p>
        </p:txBody>
      </p:sp>
      <p:sp>
        <p:nvSpPr>
          <p:cNvPr id="336" name="Google Shape;336;p63">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27</a:t>
            </a:fld>
            <a:endParaRPr/>
          </a:p>
        </p:txBody>
      </p:sp>
      <p:pic>
        <p:nvPicPr>
          <p:cNvPr id="337" name="Google Shape;337;p6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03630" y="4606564"/>
            <a:ext cx="502100" cy="453249"/>
          </a:xfrm>
          <a:prstGeom prst="rect">
            <a:avLst/>
          </a:prstGeom>
          <a:noFill/>
          <a:ln>
            <a:noFill/>
          </a:ln>
        </p:spPr>
      </p:pic>
      <p:sp>
        <p:nvSpPr>
          <p:cNvPr id="339" name="Google Shape;339;p63">
            <a:extLst>
              <a:ext uri="{C183D7F6-B498-43B3-948B-1728B52AA6E4}">
                <adec:decorative xmlns:adec="http://schemas.microsoft.com/office/drawing/2017/decorative" val="1"/>
              </a:ext>
            </a:extLst>
          </p:cNvPr>
          <p:cNvSpPr txBox="1">
            <a:spLocks noGrp="1"/>
          </p:cNvSpPr>
          <p:nvPr>
            <p:ph type="title" idx="4294967295"/>
          </p:nvPr>
        </p:nvSpPr>
        <p:spPr>
          <a:xfrm>
            <a:off x="390275" y="209800"/>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0" i="0" u="none" strike="noStrike" kern="0" cap="none" spc="0" normalizeH="0" baseline="0" noProof="0" dirty="0">
                <a:ln>
                  <a:noFill/>
                </a:ln>
                <a:solidFill>
                  <a:srgbClr val="0B5394"/>
                </a:solidFill>
                <a:effectLst/>
                <a:uLnTx/>
                <a:uFillTx/>
                <a:latin typeface="Arial"/>
                <a:ea typeface="Arial"/>
                <a:cs typeface="Arial"/>
                <a:sym typeface="Arial"/>
              </a:rPr>
              <a:t>Region 4 - Southeast Sunbelt Region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64">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28</a:t>
            </a:fld>
            <a:endParaRPr/>
          </a:p>
        </p:txBody>
      </p:sp>
      <p:pic>
        <p:nvPicPr>
          <p:cNvPr id="345" name="Google Shape;345;p6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025359" y="1355450"/>
            <a:ext cx="3619180" cy="2440463"/>
          </a:xfrm>
          <a:prstGeom prst="rect">
            <a:avLst/>
          </a:prstGeom>
          <a:noFill/>
          <a:ln>
            <a:noFill/>
          </a:ln>
        </p:spPr>
      </p:pic>
      <p:sp>
        <p:nvSpPr>
          <p:cNvPr id="346" name="Google Shape;346;p64">
            <a:extLst>
              <a:ext uri="{C183D7F6-B498-43B3-948B-1728B52AA6E4}">
                <adec:decorative xmlns:adec="http://schemas.microsoft.com/office/drawing/2017/decorative" val="1"/>
              </a:ext>
            </a:extLst>
          </p:cNvPr>
          <p:cNvSpPr txBox="1">
            <a:spLocks noGrp="1"/>
          </p:cNvSpPr>
          <p:nvPr>
            <p:ph type="title" idx="4294967295"/>
          </p:nvPr>
        </p:nvSpPr>
        <p:spPr>
          <a:xfrm>
            <a:off x="383200" y="1532825"/>
            <a:ext cx="4388700" cy="1708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Region 5</a:t>
            </a:r>
          </a:p>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Great Lakes Region</a:t>
            </a:r>
            <a:endParaRPr kumimoji="0" lang="en-US" sz="2000" b="1" i="0" u="none" strike="noStrike" kern="0" cap="none" spc="0" normalizeH="0" baseline="0" noProof="0" dirty="0">
              <a:ln>
                <a:noFill/>
              </a:ln>
              <a:solidFill>
                <a:srgbClr val="0B5394"/>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1400" b="1" i="0" u="none" strike="noStrike" kern="0" cap="none" spc="0" normalizeH="0" baseline="0" noProof="0" dirty="0">
              <a:ln>
                <a:noFill/>
              </a:ln>
              <a:solidFill>
                <a:srgbClr val="005087"/>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000" b="0" i="0" u="none" strike="noStrike" kern="0" cap="none" spc="0" normalizeH="0" baseline="0" noProof="0" dirty="0">
                <a:ln>
                  <a:noFill/>
                </a:ln>
                <a:solidFill>
                  <a:srgbClr val="005087"/>
                </a:solidFill>
                <a:effectLst/>
                <a:uLnTx/>
                <a:uFillTx/>
                <a:latin typeface="Arial"/>
                <a:ea typeface="Arial"/>
                <a:cs typeface="Arial"/>
                <a:sym typeface="Arial"/>
              </a:rPr>
              <a:t>Forecast of Contract           Opportunities</a:t>
            </a:r>
            <a:endParaRPr kumimoji="0" lang="en-US" sz="3000" b="1" i="0" u="none" strike="noStrike" kern="0" cap="none" spc="0" normalizeH="0" baseline="0" noProof="0" dirty="0">
              <a:ln>
                <a:noFill/>
              </a:ln>
              <a:solidFill>
                <a:srgbClr val="005087"/>
              </a:solidFill>
              <a:effectLst/>
              <a:uLnTx/>
              <a:uFillTx/>
              <a:latin typeface="Arial"/>
              <a:ea typeface="Arial"/>
              <a:cs typeface="Arial"/>
              <a:sym typeface="Arial"/>
            </a:endParaRPr>
          </a:p>
        </p:txBody>
      </p:sp>
      <p:pic>
        <p:nvPicPr>
          <p:cNvPr id="347" name="Google Shape;347;p6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803630" y="4606564"/>
            <a:ext cx="502100" cy="45324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65">
            <a:extLst>
              <a:ext uri="{C183D7F6-B498-43B3-948B-1728B52AA6E4}">
                <adec:decorative xmlns:adec="http://schemas.microsoft.com/office/drawing/2017/decorative" val="1"/>
              </a:ext>
            </a:extLst>
          </p:cNvPr>
          <p:cNvSpPr txBox="1"/>
          <p:nvPr/>
        </p:nvSpPr>
        <p:spPr>
          <a:xfrm>
            <a:off x="383200" y="1083125"/>
            <a:ext cx="4388700" cy="2709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chemeClr val="dk1"/>
              </a:buClr>
              <a:buSzPts val="1100"/>
              <a:buFont typeface="Arial"/>
              <a:buNone/>
            </a:pPr>
            <a:r>
              <a:rPr lang="en" sz="1400" b="1" i="0" u="none" strike="noStrike" cap="none">
                <a:solidFill>
                  <a:srgbClr val="0B5394"/>
                </a:solidFill>
                <a:latin typeface="Arial"/>
                <a:ea typeface="Arial"/>
                <a:cs typeface="Arial"/>
                <a:sym typeface="Arial"/>
              </a:rPr>
              <a:t>Diana E. Murphy U.S. Courthouse Garage Door in Minneapolis, MN.</a:t>
            </a:r>
            <a:endParaRPr sz="1400" b="1"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Current Status: Planning Stage </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Procurement Type: TBD (Likely to be total Small Business set-aside)</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Procurement Method: Open Market </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Anticipated Quarter for Solicitation: 2nd quarter</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Anticipated Quarter of Award: 3rd Quarter</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80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Anticipated Contract Start Date: October, 2023 (1st Quarter, FY24 )</a:t>
            </a:r>
            <a:endParaRPr sz="1200" b="0" i="0" u="none" strike="noStrike" cap="none">
              <a:solidFill>
                <a:srgbClr val="0B5394"/>
              </a:solidFill>
              <a:latin typeface="Arial"/>
              <a:ea typeface="Arial"/>
              <a:cs typeface="Arial"/>
              <a:sym typeface="Arial"/>
            </a:endParaRPr>
          </a:p>
        </p:txBody>
      </p:sp>
      <p:sp>
        <p:nvSpPr>
          <p:cNvPr id="353" name="Google Shape;353;p65">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29</a:t>
            </a:fld>
            <a:endParaRPr/>
          </a:p>
        </p:txBody>
      </p:sp>
      <p:pic>
        <p:nvPicPr>
          <p:cNvPr id="354" name="Google Shape;354;p6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931124" y="4590078"/>
            <a:ext cx="502100" cy="453249"/>
          </a:xfrm>
          <a:prstGeom prst="rect">
            <a:avLst/>
          </a:prstGeom>
          <a:noFill/>
          <a:ln>
            <a:noFill/>
          </a:ln>
        </p:spPr>
      </p:pic>
      <p:sp>
        <p:nvSpPr>
          <p:cNvPr id="356" name="Google Shape;356;p65">
            <a:extLst>
              <a:ext uri="{C183D7F6-B498-43B3-948B-1728B52AA6E4}">
                <adec:decorative xmlns:adec="http://schemas.microsoft.com/office/drawing/2017/decorative" val="1"/>
              </a:ext>
            </a:extLst>
          </p:cNvPr>
          <p:cNvSpPr txBox="1">
            <a:spLocks noGrp="1"/>
          </p:cNvSpPr>
          <p:nvPr>
            <p:ph type="title" idx="4294967295"/>
          </p:nvPr>
        </p:nvSpPr>
        <p:spPr>
          <a:xfrm>
            <a:off x="390275" y="209800"/>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Repair &amp; Alterations Opportunities in Region 5</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39">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3</a:t>
            </a:fld>
            <a:endParaRPr/>
          </a:p>
        </p:txBody>
      </p:sp>
      <p:sp>
        <p:nvSpPr>
          <p:cNvPr id="128" name="Google Shape;128;p39">
            <a:extLst>
              <a:ext uri="{C183D7F6-B498-43B3-948B-1728B52AA6E4}">
                <adec:decorative xmlns:adec="http://schemas.microsoft.com/office/drawing/2017/decorative" val="1"/>
              </a:ext>
            </a:extLst>
          </p:cNvPr>
          <p:cNvSpPr txBox="1">
            <a:spLocks noGrp="1"/>
          </p:cNvSpPr>
          <p:nvPr>
            <p:ph type="title" idx="4294967295"/>
          </p:nvPr>
        </p:nvSpPr>
        <p:spPr>
          <a:xfrm>
            <a:off x="390275" y="209800"/>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Regional Leadership</a:t>
            </a:r>
            <a:endParaRPr kumimoji="0" lang="en-US" sz="1800" b="1" i="0" u="none" strike="noStrike" kern="0" cap="none" spc="0" normalizeH="0" baseline="0" noProof="0" dirty="0">
              <a:ln>
                <a:noFill/>
              </a:ln>
              <a:solidFill>
                <a:srgbClr val="0B5394"/>
              </a:solidFill>
              <a:effectLst/>
              <a:uLnTx/>
              <a:uFillTx/>
              <a:latin typeface="Arial"/>
              <a:ea typeface="Arial"/>
              <a:cs typeface="Arial"/>
              <a:sym typeface="Arial"/>
            </a:endParaRPr>
          </a:p>
        </p:txBody>
      </p:sp>
      <p:sp>
        <p:nvSpPr>
          <p:cNvPr id="129" name="Google Shape;129;p39">
            <a:extLst>
              <a:ext uri="{C183D7F6-B498-43B3-948B-1728B52AA6E4}">
                <adec:decorative xmlns:adec="http://schemas.microsoft.com/office/drawing/2017/decorative" val="1"/>
              </a:ext>
            </a:extLst>
          </p:cNvPr>
          <p:cNvSpPr txBox="1"/>
          <p:nvPr/>
        </p:nvSpPr>
        <p:spPr>
          <a:xfrm>
            <a:off x="383200" y="1235525"/>
            <a:ext cx="5463300" cy="279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chemeClr val="dk1"/>
              </a:buClr>
              <a:buSzPts val="1100"/>
              <a:buFont typeface="Arial"/>
              <a:buNone/>
            </a:pPr>
            <a:r>
              <a:rPr lang="en" sz="1400" b="1" i="0" u="none" strike="noStrike" cap="none">
                <a:solidFill>
                  <a:srgbClr val="005087"/>
                </a:solidFill>
                <a:latin typeface="Arial"/>
                <a:ea typeface="Arial"/>
                <a:cs typeface="Arial"/>
                <a:sym typeface="Arial"/>
              </a:rPr>
              <a:t>Acting Regional Administrator &amp; PBS Regional Commissioner</a:t>
            </a:r>
            <a:endParaRPr sz="1400" b="1" i="0" u="none" strike="noStrike" cap="none">
              <a:solidFill>
                <a:schemeClr val="hlink"/>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Glenn Rotondo</a:t>
            </a:r>
            <a:endParaRPr sz="12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400"/>
              <a:buFont typeface="Arial"/>
              <a:buNone/>
            </a:pPr>
            <a:r>
              <a:rPr lang="en" sz="1400" b="1" i="0" u="none" strike="noStrike" cap="none">
                <a:solidFill>
                  <a:srgbClr val="0B5394"/>
                </a:solidFill>
                <a:latin typeface="Arial"/>
                <a:ea typeface="Arial"/>
                <a:cs typeface="Arial"/>
                <a:sym typeface="Arial"/>
              </a:rPr>
              <a:t>Competition Advocate</a:t>
            </a:r>
            <a:endParaRPr sz="1400" b="1"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Matthew Bailey</a:t>
            </a:r>
            <a:endParaRPr sz="12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400"/>
              <a:buFont typeface="Arial"/>
              <a:buNone/>
            </a:pPr>
            <a:r>
              <a:rPr lang="en" sz="1400" b="1" i="0" u="none" strike="noStrike" cap="none">
                <a:solidFill>
                  <a:srgbClr val="0B5394"/>
                </a:solidFill>
                <a:latin typeface="Arial"/>
                <a:ea typeface="Arial"/>
                <a:cs typeface="Arial"/>
                <a:sym typeface="Arial"/>
              </a:rPr>
              <a:t>R1 Acquisition Management Division Director</a:t>
            </a:r>
            <a:endParaRPr sz="1400" b="1"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James Adamo</a:t>
            </a:r>
            <a:endParaRPr sz="12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400"/>
              <a:buFont typeface="Arial"/>
              <a:buNone/>
            </a:pPr>
            <a:r>
              <a:rPr lang="en" sz="1400" b="1" i="0" u="none" strike="noStrike" cap="none">
                <a:solidFill>
                  <a:srgbClr val="0B5394"/>
                </a:solidFill>
                <a:latin typeface="Arial"/>
                <a:ea typeface="Arial"/>
                <a:cs typeface="Arial"/>
                <a:sym typeface="Arial"/>
              </a:rPr>
              <a:t>Regional OSDBU</a:t>
            </a:r>
            <a:endParaRPr sz="1400" b="1"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Jerry Smith</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80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jerry.smith@gsa.gov</a:t>
            </a:r>
            <a:endParaRPr sz="1200" b="0" i="0" u="none" strike="noStrike" cap="none">
              <a:solidFill>
                <a:srgbClr val="0B5394"/>
              </a:solidFill>
              <a:latin typeface="Arial"/>
              <a:ea typeface="Arial"/>
              <a:cs typeface="Arial"/>
              <a:sym typeface="Arial"/>
            </a:endParaRPr>
          </a:p>
        </p:txBody>
      </p:sp>
      <p:pic>
        <p:nvPicPr>
          <p:cNvPr id="130" name="Google Shape;130;p3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03630" y="4606564"/>
            <a:ext cx="502100" cy="45324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66">
            <a:extLst>
              <a:ext uri="{C183D7F6-B498-43B3-948B-1728B52AA6E4}">
                <adec:decorative xmlns:adec="http://schemas.microsoft.com/office/drawing/2017/decorative" val="1"/>
              </a:ext>
            </a:extLst>
          </p:cNvPr>
          <p:cNvSpPr txBox="1"/>
          <p:nvPr/>
        </p:nvSpPr>
        <p:spPr>
          <a:xfrm>
            <a:off x="383200" y="1083125"/>
            <a:ext cx="4388700" cy="2893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chemeClr val="dk1"/>
              </a:buClr>
              <a:buSzPts val="1100"/>
              <a:buFont typeface="Arial"/>
              <a:buNone/>
            </a:pPr>
            <a:r>
              <a:rPr lang="en" sz="1400" b="1" i="0" u="none" strike="noStrike" cap="none">
                <a:solidFill>
                  <a:srgbClr val="0B5394"/>
                </a:solidFill>
                <a:latin typeface="Arial"/>
                <a:ea typeface="Arial"/>
                <a:cs typeface="Arial"/>
                <a:sym typeface="Arial"/>
              </a:rPr>
              <a:t>Chicago O&amp;M at Metcalfe Fed. Bldg. 77 W. Jackson Blvd. Chicago. IL.</a:t>
            </a:r>
            <a:endParaRPr sz="1400" b="1"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Sources Sought responses due 10/21/22</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Procurement Type: TBD (Current contract is Small Business set-aside)</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Procurement Method: GSA Schedule</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Anticipated Quarter for Solicitation: 12/01/22 (1st quarter)</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Anticipated Quarter of Award: 4/01/23 (3rd Quarter)</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80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Anticipated Contract Start Date: 6/01/2023 (3rd Quarter)</a:t>
            </a:r>
            <a:endParaRPr sz="1200" b="0" i="0" u="none" strike="noStrike" cap="none">
              <a:solidFill>
                <a:srgbClr val="0B5394"/>
              </a:solidFill>
              <a:latin typeface="Arial"/>
              <a:ea typeface="Arial"/>
              <a:cs typeface="Arial"/>
              <a:sym typeface="Arial"/>
            </a:endParaRPr>
          </a:p>
        </p:txBody>
      </p:sp>
      <p:sp>
        <p:nvSpPr>
          <p:cNvPr id="362" name="Google Shape;362;p66">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30</a:t>
            </a:fld>
            <a:endParaRPr/>
          </a:p>
        </p:txBody>
      </p:sp>
      <p:pic>
        <p:nvPicPr>
          <p:cNvPr id="363" name="Google Shape;363;p6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03630" y="4586290"/>
            <a:ext cx="502100" cy="453249"/>
          </a:xfrm>
          <a:prstGeom prst="rect">
            <a:avLst/>
          </a:prstGeom>
          <a:noFill/>
          <a:ln>
            <a:noFill/>
          </a:ln>
        </p:spPr>
      </p:pic>
      <p:sp>
        <p:nvSpPr>
          <p:cNvPr id="365" name="Google Shape;365;p66">
            <a:extLst>
              <a:ext uri="{C183D7F6-B498-43B3-948B-1728B52AA6E4}">
                <adec:decorative xmlns:adec="http://schemas.microsoft.com/office/drawing/2017/decorative" val="1"/>
              </a:ext>
            </a:extLst>
          </p:cNvPr>
          <p:cNvSpPr txBox="1">
            <a:spLocks noGrp="1"/>
          </p:cNvSpPr>
          <p:nvPr>
            <p:ph type="title" idx="4294967295"/>
          </p:nvPr>
        </p:nvSpPr>
        <p:spPr>
          <a:xfrm>
            <a:off x="390275" y="209800"/>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Building Services Opportunities in Region 5</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67">
            <a:extLst>
              <a:ext uri="{C183D7F6-B498-43B3-948B-1728B52AA6E4}">
                <adec:decorative xmlns:adec="http://schemas.microsoft.com/office/drawing/2017/decorative" val="1"/>
              </a:ext>
            </a:extLst>
          </p:cNvPr>
          <p:cNvSpPr txBox="1"/>
          <p:nvPr/>
        </p:nvSpPr>
        <p:spPr>
          <a:xfrm>
            <a:off x="383200" y="1083125"/>
            <a:ext cx="4388700" cy="2709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chemeClr val="dk1"/>
              </a:buClr>
              <a:buSzPts val="1100"/>
              <a:buFont typeface="Arial"/>
              <a:buNone/>
            </a:pPr>
            <a:r>
              <a:rPr lang="en" sz="1400" b="1" i="0" u="none" strike="noStrike" cap="none">
                <a:solidFill>
                  <a:srgbClr val="005087"/>
                </a:solidFill>
                <a:latin typeface="Arial"/>
                <a:ea typeface="Arial"/>
                <a:cs typeface="Arial"/>
                <a:sym typeface="Arial"/>
              </a:rPr>
              <a:t>O&amp;M and Elevator Services at Minton-Capehart FB, Indianapolis, IN.</a:t>
            </a:r>
            <a:endParaRPr sz="1400" b="1" i="0" u="none" strike="noStrike" cap="none">
              <a:solidFill>
                <a:srgbClr val="005087"/>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Current Status: Planning Stage </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Procurement Type: TBD (pending Sources Sought notice results)</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Procurement Method: GSA Schedule</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Anticipated Quarter for Solicitation: (2nd quarter)</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Anticipated Quarter of Award: (3rd Quarter)</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80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Anticipated Contract Start Date: 8/01/2023 (4th Quarter)</a:t>
            </a:r>
            <a:endParaRPr sz="1200" b="0" i="0" u="none" strike="noStrike" cap="none">
              <a:solidFill>
                <a:srgbClr val="0B5394"/>
              </a:solidFill>
              <a:latin typeface="Arial"/>
              <a:ea typeface="Arial"/>
              <a:cs typeface="Arial"/>
              <a:sym typeface="Arial"/>
            </a:endParaRPr>
          </a:p>
        </p:txBody>
      </p:sp>
      <p:sp>
        <p:nvSpPr>
          <p:cNvPr id="371" name="Google Shape;371;p67">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31</a:t>
            </a:fld>
            <a:endParaRPr/>
          </a:p>
        </p:txBody>
      </p:sp>
      <p:pic>
        <p:nvPicPr>
          <p:cNvPr id="372" name="Google Shape;372;p6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795221" y="4578606"/>
            <a:ext cx="502100" cy="453249"/>
          </a:xfrm>
          <a:prstGeom prst="rect">
            <a:avLst/>
          </a:prstGeom>
          <a:noFill/>
          <a:ln>
            <a:noFill/>
          </a:ln>
        </p:spPr>
      </p:pic>
      <p:sp>
        <p:nvSpPr>
          <p:cNvPr id="374" name="Google Shape;374;p67">
            <a:extLst>
              <a:ext uri="{C183D7F6-B498-43B3-948B-1728B52AA6E4}">
                <adec:decorative xmlns:adec="http://schemas.microsoft.com/office/drawing/2017/decorative" val="1"/>
              </a:ext>
            </a:extLst>
          </p:cNvPr>
          <p:cNvSpPr txBox="1">
            <a:spLocks noGrp="1"/>
          </p:cNvSpPr>
          <p:nvPr>
            <p:ph type="title" idx="4294967295"/>
          </p:nvPr>
        </p:nvSpPr>
        <p:spPr>
          <a:xfrm>
            <a:off x="390275" y="209800"/>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Building Services Opportunities in Region 5</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68">
            <a:extLst>
              <a:ext uri="{C183D7F6-B498-43B3-948B-1728B52AA6E4}">
                <adec:decorative xmlns:adec="http://schemas.microsoft.com/office/drawing/2017/decorative" val="1"/>
              </a:ext>
            </a:extLst>
          </p:cNvPr>
          <p:cNvSpPr txBox="1"/>
          <p:nvPr/>
        </p:nvSpPr>
        <p:spPr>
          <a:xfrm>
            <a:off x="383200" y="1083125"/>
            <a:ext cx="4388700" cy="3468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chemeClr val="dk1"/>
              </a:buClr>
              <a:buSzPts val="1100"/>
              <a:buFont typeface="Arial"/>
              <a:buNone/>
            </a:pPr>
            <a:r>
              <a:rPr lang="en" sz="1400" b="1" i="0" u="none" strike="noStrike" cap="none">
                <a:solidFill>
                  <a:srgbClr val="005087"/>
                </a:solidFill>
                <a:latin typeface="Arial"/>
                <a:ea typeface="Arial"/>
                <a:cs typeface="Arial"/>
                <a:sym typeface="Arial"/>
              </a:rPr>
              <a:t>Consolidated Building Management Services Minnesota &amp; Wisconsin</a:t>
            </a:r>
            <a:endParaRPr sz="1400" b="1" i="0" u="none" strike="noStrike" cap="none">
              <a:solidFill>
                <a:srgbClr val="005087"/>
              </a:solidFill>
              <a:latin typeface="Arial"/>
              <a:ea typeface="Arial"/>
              <a:cs typeface="Arial"/>
              <a:sym typeface="Arial"/>
            </a:endParaRPr>
          </a:p>
          <a:p>
            <a:pPr marL="457200" marR="0" lvl="0" indent="-304800" algn="l" rtl="0">
              <a:lnSpc>
                <a:spcPct val="100000"/>
              </a:lnSpc>
              <a:spcBef>
                <a:spcPts val="800"/>
              </a:spcBef>
              <a:spcAft>
                <a:spcPts val="0"/>
              </a:spcAft>
              <a:buClr>
                <a:srgbClr val="4285F4"/>
              </a:buClr>
              <a:buSzPts val="1200"/>
              <a:buFont typeface="Arial"/>
              <a:buChar char="●"/>
            </a:pPr>
            <a:r>
              <a:rPr lang="en" sz="1200" b="0" i="0" u="none" strike="noStrike" cap="none">
                <a:solidFill>
                  <a:schemeClr val="hlink"/>
                </a:solidFill>
                <a:latin typeface="Arial"/>
                <a:ea typeface="Arial"/>
                <a:cs typeface="Arial"/>
                <a:sym typeface="Arial"/>
              </a:rPr>
              <a:t>Eau Claire, WI FB &amp; USCH (FM, O&amp;M, Elevator, &amp; </a:t>
            </a:r>
            <a:r>
              <a:rPr lang="en" sz="1200" b="0" i="0" u="none" strike="noStrike" cap="none">
                <a:solidFill>
                  <a:srgbClr val="0B5394"/>
                </a:solidFill>
                <a:latin typeface="Arial"/>
                <a:ea typeface="Arial"/>
                <a:cs typeface="Arial"/>
                <a:sym typeface="Arial"/>
              </a:rPr>
              <a:t>Janitorial)</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Robert W. Kastenmeier USCH, Madison, WI. (FM, O&amp;M, Elev., &amp; Janitorial)</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Bishop Henry Whipple FB, Ft. Snelling, MN. (FM, O&amp;M, &amp; Elevator)</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W.E. Burger FB &amp; USCH, St. Paul, MN. (Elevator)</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Solicited as a total SB set-aside via MAS (eBuy)</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Sol. anticipated to be available in Quarter 1</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Anticipated award: Quarter 3 </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80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Anticipated Start Date: 7/01/2023</a:t>
            </a:r>
            <a:endParaRPr sz="1200" b="0" i="0" u="none" strike="noStrike" cap="none">
              <a:solidFill>
                <a:srgbClr val="0B5394"/>
              </a:solidFill>
              <a:latin typeface="Arial"/>
              <a:ea typeface="Arial"/>
              <a:cs typeface="Arial"/>
              <a:sym typeface="Arial"/>
            </a:endParaRPr>
          </a:p>
        </p:txBody>
      </p:sp>
      <p:sp>
        <p:nvSpPr>
          <p:cNvPr id="380" name="Google Shape;380;p68">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32</a:t>
            </a:fld>
            <a:endParaRPr/>
          </a:p>
        </p:txBody>
      </p:sp>
      <p:pic>
        <p:nvPicPr>
          <p:cNvPr id="381" name="Google Shape;381;p6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795221" y="4551425"/>
            <a:ext cx="502100" cy="453249"/>
          </a:xfrm>
          <a:prstGeom prst="rect">
            <a:avLst/>
          </a:prstGeom>
          <a:noFill/>
          <a:ln>
            <a:noFill/>
          </a:ln>
        </p:spPr>
      </p:pic>
      <p:sp>
        <p:nvSpPr>
          <p:cNvPr id="383" name="Google Shape;383;p68">
            <a:extLst>
              <a:ext uri="{C183D7F6-B498-43B3-948B-1728B52AA6E4}">
                <adec:decorative xmlns:adec="http://schemas.microsoft.com/office/drawing/2017/decorative" val="1"/>
              </a:ext>
            </a:extLst>
          </p:cNvPr>
          <p:cNvSpPr txBox="1">
            <a:spLocks noGrp="1"/>
          </p:cNvSpPr>
          <p:nvPr>
            <p:ph type="title" idx="4294967295"/>
          </p:nvPr>
        </p:nvSpPr>
        <p:spPr>
          <a:xfrm>
            <a:off x="390275" y="209800"/>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Building Services Opportunities in Region 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69">
            <a:extLst>
              <a:ext uri="{C183D7F6-B498-43B3-948B-1728B52AA6E4}">
                <adec:decorative xmlns:adec="http://schemas.microsoft.com/office/drawing/2017/decorative" val="1"/>
              </a:ext>
            </a:extLst>
          </p:cNvPr>
          <p:cNvSpPr txBox="1"/>
          <p:nvPr/>
        </p:nvSpPr>
        <p:spPr>
          <a:xfrm>
            <a:off x="383200" y="1083125"/>
            <a:ext cx="4388700" cy="3509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chemeClr val="dk1"/>
              </a:buClr>
              <a:buSzPts val="1100"/>
              <a:buFont typeface="Arial"/>
              <a:buNone/>
            </a:pPr>
            <a:r>
              <a:rPr lang="en" sz="1400" b="1" i="0" u="none" strike="noStrike" cap="none">
                <a:solidFill>
                  <a:srgbClr val="005087"/>
                </a:solidFill>
                <a:latin typeface="Arial"/>
                <a:ea typeface="Arial"/>
                <a:cs typeface="Arial"/>
                <a:sym typeface="Arial"/>
              </a:rPr>
              <a:t>Two Upcoming Bipartisan Infrastructure Law (BIL) projects in MN:</a:t>
            </a:r>
            <a:endParaRPr sz="1400" b="1" i="0" u="none" strike="noStrike" cap="none">
              <a:solidFill>
                <a:srgbClr val="005087"/>
              </a:solidFill>
              <a:latin typeface="Arial"/>
              <a:ea typeface="Arial"/>
              <a:cs typeface="Arial"/>
              <a:sym typeface="Arial"/>
            </a:endParaRPr>
          </a:p>
          <a:p>
            <a:pPr marL="457200" marR="0" lvl="0" indent="-304800" algn="l" rtl="0">
              <a:lnSpc>
                <a:spcPct val="115000"/>
              </a:lnSpc>
              <a:spcBef>
                <a:spcPts val="800"/>
              </a:spcBef>
              <a:spcAft>
                <a:spcPts val="0"/>
              </a:spcAft>
              <a:buClr>
                <a:srgbClr val="0B5394"/>
              </a:buClr>
              <a:buSzPts val="1200"/>
              <a:buFont typeface="Arial"/>
              <a:buChar char="●"/>
            </a:pPr>
            <a:r>
              <a:rPr lang="en" sz="1200" b="1" i="0" u="none" strike="noStrike" cap="none">
                <a:solidFill>
                  <a:srgbClr val="0B5394"/>
                </a:solidFill>
                <a:latin typeface="Arial"/>
                <a:ea typeface="Arial"/>
                <a:cs typeface="Arial"/>
                <a:sym typeface="Arial"/>
              </a:rPr>
              <a:t>International Falls (preliminary date: Feb. 2023):</a:t>
            </a:r>
            <a:endParaRPr sz="1200" b="1" i="0" u="none" strike="noStrike" cap="none">
              <a:solidFill>
                <a:srgbClr val="0B5394"/>
              </a:solidFill>
              <a:latin typeface="Arial"/>
              <a:ea typeface="Arial"/>
              <a:cs typeface="Arial"/>
              <a:sym typeface="Arial"/>
            </a:endParaRPr>
          </a:p>
          <a:p>
            <a:pPr marL="457200" marR="0" lvl="0" indent="0" algn="l" rtl="0">
              <a:lnSpc>
                <a:spcPct val="115000"/>
              </a:lnSpc>
              <a:spcBef>
                <a:spcPts val="800"/>
              </a:spcBef>
              <a:spcAft>
                <a:spcPts val="0"/>
              </a:spcAft>
              <a:buClr>
                <a:srgbClr val="000000"/>
              </a:buClr>
              <a:buSzPts val="1200"/>
              <a:buFont typeface="Arial"/>
              <a:buNone/>
            </a:pPr>
            <a:r>
              <a:rPr lang="en" sz="1200" b="0" i="0" u="none" strike="noStrike" cap="none">
                <a:solidFill>
                  <a:srgbClr val="0B5394"/>
                </a:solidFill>
                <a:latin typeface="Arial"/>
                <a:ea typeface="Arial"/>
                <a:cs typeface="Arial"/>
                <a:sym typeface="Arial"/>
              </a:rPr>
              <a:t>The International Falls Land Port of Entry, built in 1993, located at the foot of the international bridge across the US-Canada border from Ft. France, Ontario. It is the highest traffic volume port in Minnesota, and currently processes more traffic than it was designed to accommodate. The project will expand the capacity of the port to process trade and travelers, enhance security and safety, and allow tenant federal agencies to more effectively carry out their missions. The estimated year of completion is 2029.</a:t>
            </a:r>
            <a:endParaRPr sz="1200" b="0" i="0" u="none" strike="noStrike" cap="none">
              <a:solidFill>
                <a:srgbClr val="0B5394"/>
              </a:solidFill>
              <a:latin typeface="Arial"/>
              <a:ea typeface="Arial"/>
              <a:cs typeface="Arial"/>
              <a:sym typeface="Arial"/>
            </a:endParaRPr>
          </a:p>
          <a:p>
            <a:pPr marL="457200" marR="0" lvl="0" indent="0" algn="l" rtl="0">
              <a:lnSpc>
                <a:spcPct val="100000"/>
              </a:lnSpc>
              <a:spcBef>
                <a:spcPts val="800"/>
              </a:spcBef>
              <a:spcAft>
                <a:spcPts val="800"/>
              </a:spcAft>
              <a:buClr>
                <a:srgbClr val="000000"/>
              </a:buClr>
              <a:buSzPts val="1200"/>
              <a:buFont typeface="Arial"/>
              <a:buNone/>
            </a:pPr>
            <a:endParaRPr sz="1200" b="0" i="0" u="none" strike="noStrike" cap="none">
              <a:solidFill>
                <a:schemeClr val="hlink"/>
              </a:solidFill>
              <a:latin typeface="Arial"/>
              <a:ea typeface="Arial"/>
              <a:cs typeface="Arial"/>
              <a:sym typeface="Arial"/>
            </a:endParaRPr>
          </a:p>
        </p:txBody>
      </p:sp>
      <p:sp>
        <p:nvSpPr>
          <p:cNvPr id="389" name="Google Shape;389;p69">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33</a:t>
            </a:fld>
            <a:endParaRPr/>
          </a:p>
        </p:txBody>
      </p:sp>
      <p:pic>
        <p:nvPicPr>
          <p:cNvPr id="390" name="Google Shape;390;p6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795221" y="4543894"/>
            <a:ext cx="502100" cy="453249"/>
          </a:xfrm>
          <a:prstGeom prst="rect">
            <a:avLst/>
          </a:prstGeom>
          <a:noFill/>
          <a:ln>
            <a:noFill/>
          </a:ln>
        </p:spPr>
      </p:pic>
      <p:sp>
        <p:nvSpPr>
          <p:cNvPr id="392" name="Google Shape;392;p69">
            <a:extLst>
              <a:ext uri="{C183D7F6-B498-43B3-948B-1728B52AA6E4}">
                <adec:decorative xmlns:adec="http://schemas.microsoft.com/office/drawing/2017/decorative" val="1"/>
              </a:ext>
            </a:extLst>
          </p:cNvPr>
          <p:cNvSpPr txBox="1">
            <a:spLocks noGrp="1"/>
          </p:cNvSpPr>
          <p:nvPr>
            <p:ph type="title" idx="4294967295"/>
          </p:nvPr>
        </p:nvSpPr>
        <p:spPr>
          <a:xfrm>
            <a:off x="390275" y="209800"/>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73763"/>
                </a:solidFill>
                <a:effectLst/>
                <a:uLnTx/>
                <a:uFillTx/>
                <a:latin typeface="Arial"/>
                <a:ea typeface="Arial"/>
                <a:cs typeface="Arial"/>
                <a:sym typeface="Arial"/>
              </a:rPr>
              <a:t>Capital Construction Opportunities in Region 5</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70">
            <a:extLst>
              <a:ext uri="{C183D7F6-B498-43B3-948B-1728B52AA6E4}">
                <adec:decorative xmlns:adec="http://schemas.microsoft.com/office/drawing/2017/decorative" val="1"/>
              </a:ext>
            </a:extLst>
          </p:cNvPr>
          <p:cNvSpPr txBox="1"/>
          <p:nvPr/>
        </p:nvSpPr>
        <p:spPr>
          <a:xfrm>
            <a:off x="383200" y="1083125"/>
            <a:ext cx="4388700" cy="3372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chemeClr val="dk1"/>
              </a:buClr>
              <a:buSzPts val="1100"/>
              <a:buFont typeface="Arial"/>
              <a:buNone/>
            </a:pPr>
            <a:r>
              <a:rPr lang="en" sz="1400" b="1" i="0" u="none" strike="noStrike" cap="none">
                <a:solidFill>
                  <a:srgbClr val="005087"/>
                </a:solidFill>
                <a:latin typeface="Arial"/>
                <a:ea typeface="Arial"/>
                <a:cs typeface="Arial"/>
                <a:sym typeface="Arial"/>
              </a:rPr>
              <a:t>Two Upcoming Bipartisan Infrastructure Law (BIL) projects in MN </a:t>
            </a:r>
            <a:r>
              <a:rPr lang="en" sz="1400" b="1" i="0" u="none" strike="noStrike" cap="none">
                <a:solidFill>
                  <a:srgbClr val="9E9E9E"/>
                </a:solidFill>
                <a:latin typeface="Arial"/>
                <a:ea typeface="Arial"/>
                <a:cs typeface="Arial"/>
                <a:sym typeface="Arial"/>
              </a:rPr>
              <a:t>(continued)</a:t>
            </a:r>
            <a:r>
              <a:rPr lang="en" sz="1400" b="1" i="0" u="none" strike="noStrike" cap="none">
                <a:solidFill>
                  <a:srgbClr val="005087"/>
                </a:solidFill>
                <a:latin typeface="Arial"/>
                <a:ea typeface="Arial"/>
                <a:cs typeface="Arial"/>
                <a:sym typeface="Arial"/>
              </a:rPr>
              <a:t>:</a:t>
            </a:r>
            <a:endParaRPr sz="1400" b="1" i="0" u="none" strike="noStrike" cap="none">
              <a:solidFill>
                <a:srgbClr val="005087"/>
              </a:solidFill>
              <a:latin typeface="Arial"/>
              <a:ea typeface="Arial"/>
              <a:cs typeface="Arial"/>
              <a:sym typeface="Arial"/>
            </a:endParaRPr>
          </a:p>
          <a:p>
            <a:pPr marL="457200" marR="0" lvl="0" indent="-304800" algn="l" rtl="0">
              <a:lnSpc>
                <a:spcPct val="115000"/>
              </a:lnSpc>
              <a:spcBef>
                <a:spcPts val="800"/>
              </a:spcBef>
              <a:spcAft>
                <a:spcPts val="0"/>
              </a:spcAft>
              <a:buClr>
                <a:srgbClr val="0B5394"/>
              </a:buClr>
              <a:buSzPts val="1200"/>
              <a:buFont typeface="Arial"/>
              <a:buChar char="●"/>
            </a:pPr>
            <a:r>
              <a:rPr lang="en" sz="1200" b="1" i="0" u="none" strike="noStrike" cap="none">
                <a:solidFill>
                  <a:srgbClr val="0B5394"/>
                </a:solidFill>
                <a:latin typeface="Arial"/>
                <a:ea typeface="Arial"/>
                <a:cs typeface="Arial"/>
                <a:sym typeface="Arial"/>
              </a:rPr>
              <a:t>Grand Portage (preliminary date: Dec. 2023):</a:t>
            </a:r>
            <a:endParaRPr sz="1200" b="1" i="0" u="none" strike="noStrike" cap="none">
              <a:solidFill>
                <a:srgbClr val="0B5394"/>
              </a:solidFill>
              <a:latin typeface="Arial"/>
              <a:ea typeface="Arial"/>
              <a:cs typeface="Arial"/>
              <a:sym typeface="Arial"/>
            </a:endParaRPr>
          </a:p>
          <a:p>
            <a:pPr marL="457200" marR="0" lvl="0" indent="0" algn="l" rtl="0">
              <a:lnSpc>
                <a:spcPct val="115000"/>
              </a:lnSpc>
              <a:spcBef>
                <a:spcPts val="800"/>
              </a:spcBef>
              <a:spcAft>
                <a:spcPts val="0"/>
              </a:spcAft>
              <a:buClr>
                <a:schemeClr val="dk1"/>
              </a:buClr>
              <a:buSzPts val="1100"/>
              <a:buFont typeface="Arial"/>
              <a:buNone/>
            </a:pPr>
            <a:r>
              <a:rPr lang="en" sz="1200" b="0" i="0" u="none" strike="noStrike" cap="none">
                <a:solidFill>
                  <a:srgbClr val="0B5394"/>
                </a:solidFill>
                <a:latin typeface="Arial"/>
                <a:ea typeface="Arial"/>
                <a:cs typeface="Arial"/>
                <a:sym typeface="Arial"/>
              </a:rPr>
              <a:t>The Grand Portage project will involve increasing the number of traffic lanes to improve safety between commercial and non-commercial traffic, along with improved facilities for screening of passenger buses, recreational vehicles, and secondary inspection areas. The project will also include the design and construction of hard surface areas, canopy areas, and enclosed facility space.</a:t>
            </a:r>
            <a:endParaRPr sz="1200" b="0" i="0" u="none" strike="noStrike" cap="none">
              <a:solidFill>
                <a:srgbClr val="0B5394"/>
              </a:solidFill>
              <a:latin typeface="Arial"/>
              <a:ea typeface="Arial"/>
              <a:cs typeface="Arial"/>
              <a:sym typeface="Arial"/>
            </a:endParaRPr>
          </a:p>
          <a:p>
            <a:pPr marL="457200" marR="0" lvl="0" indent="0" algn="l" rtl="0">
              <a:lnSpc>
                <a:spcPct val="100000"/>
              </a:lnSpc>
              <a:spcBef>
                <a:spcPts val="800"/>
              </a:spcBef>
              <a:spcAft>
                <a:spcPts val="0"/>
              </a:spcAft>
              <a:buClr>
                <a:srgbClr val="000000"/>
              </a:buClr>
              <a:buSzPts val="1200"/>
              <a:buFont typeface="Arial"/>
              <a:buNone/>
            </a:pPr>
            <a:endParaRPr sz="1200" b="0" i="0" u="none" strike="noStrike" cap="none">
              <a:solidFill>
                <a:schemeClr val="hlink"/>
              </a:solidFill>
              <a:latin typeface="Arial"/>
              <a:ea typeface="Arial"/>
              <a:cs typeface="Arial"/>
              <a:sym typeface="Arial"/>
            </a:endParaRPr>
          </a:p>
          <a:p>
            <a:pPr marL="457200" marR="0" lvl="0" indent="0" algn="l" rtl="0">
              <a:lnSpc>
                <a:spcPct val="100000"/>
              </a:lnSpc>
              <a:spcBef>
                <a:spcPts val="800"/>
              </a:spcBef>
              <a:spcAft>
                <a:spcPts val="800"/>
              </a:spcAft>
              <a:buClr>
                <a:srgbClr val="000000"/>
              </a:buClr>
              <a:buSzPts val="1200"/>
              <a:buFont typeface="Arial"/>
              <a:buNone/>
            </a:pPr>
            <a:endParaRPr sz="1200" b="0" i="0" u="none" strike="noStrike" cap="none">
              <a:solidFill>
                <a:schemeClr val="hlink"/>
              </a:solidFill>
              <a:latin typeface="Arial"/>
              <a:ea typeface="Arial"/>
              <a:cs typeface="Arial"/>
              <a:sym typeface="Arial"/>
            </a:endParaRPr>
          </a:p>
        </p:txBody>
      </p:sp>
      <p:sp>
        <p:nvSpPr>
          <p:cNvPr id="398" name="Google Shape;398;p70">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34</a:t>
            </a:fld>
            <a:endParaRPr/>
          </a:p>
        </p:txBody>
      </p:sp>
      <p:pic>
        <p:nvPicPr>
          <p:cNvPr id="399" name="Google Shape;399;p7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795221" y="4593974"/>
            <a:ext cx="502100" cy="453249"/>
          </a:xfrm>
          <a:prstGeom prst="rect">
            <a:avLst/>
          </a:prstGeom>
          <a:noFill/>
          <a:ln>
            <a:noFill/>
          </a:ln>
        </p:spPr>
      </p:pic>
      <p:sp>
        <p:nvSpPr>
          <p:cNvPr id="401" name="Google Shape;401;p70">
            <a:extLst>
              <a:ext uri="{C183D7F6-B498-43B3-948B-1728B52AA6E4}">
                <adec:decorative xmlns:adec="http://schemas.microsoft.com/office/drawing/2017/decorative" val="1"/>
              </a:ext>
            </a:extLst>
          </p:cNvPr>
          <p:cNvSpPr txBox="1">
            <a:spLocks noGrp="1"/>
          </p:cNvSpPr>
          <p:nvPr>
            <p:ph type="title" idx="4294967295"/>
          </p:nvPr>
        </p:nvSpPr>
        <p:spPr>
          <a:xfrm>
            <a:off x="390275" y="209800"/>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Capital Construction Opportunities in Region 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p71">
            <a:extLst>
              <a:ext uri="{C183D7F6-B498-43B3-948B-1728B52AA6E4}">
                <adec:decorative xmlns:adec="http://schemas.microsoft.com/office/drawing/2017/decorative" val="1"/>
              </a:ext>
            </a:extLst>
          </p:cNvPr>
          <p:cNvPicPr preferRelativeResize="0"/>
          <p:nvPr/>
        </p:nvPicPr>
        <p:blipFill rotWithShape="1">
          <a:blip r:embed="rId3">
            <a:alphaModFix/>
          </a:blip>
          <a:srcRect r="3203"/>
          <a:stretch/>
        </p:blipFill>
        <p:spPr>
          <a:xfrm>
            <a:off x="4771900" y="1532825"/>
            <a:ext cx="3988900" cy="2293824"/>
          </a:xfrm>
          <a:prstGeom prst="rect">
            <a:avLst/>
          </a:prstGeom>
          <a:noFill/>
          <a:ln>
            <a:noFill/>
          </a:ln>
        </p:spPr>
      </p:pic>
      <p:sp>
        <p:nvSpPr>
          <p:cNvPr id="407" name="Google Shape;407;p71"/>
          <p:cNvSpPr txBox="1">
            <a:spLocks noGrp="1"/>
          </p:cNvSpPr>
          <p:nvPr>
            <p:ph type="title" idx="4294967295"/>
          </p:nvPr>
        </p:nvSpPr>
        <p:spPr>
          <a:xfrm>
            <a:off x="383200" y="1532825"/>
            <a:ext cx="4388700" cy="1708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Region 6 </a:t>
            </a:r>
          </a:p>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The Heartland Region</a:t>
            </a:r>
            <a:endParaRPr kumimoji="0" lang="en-US" sz="2000" b="1" i="0" u="none" strike="noStrike" kern="0" cap="none" spc="0" normalizeH="0" baseline="0" noProof="0" dirty="0">
              <a:ln>
                <a:noFill/>
              </a:ln>
              <a:solidFill>
                <a:srgbClr val="0B5394"/>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1400" b="1" i="0" u="none" strike="noStrike" kern="0" cap="none" spc="0" normalizeH="0" baseline="0" noProof="0" dirty="0">
              <a:ln>
                <a:noFill/>
              </a:ln>
              <a:solidFill>
                <a:srgbClr val="005087"/>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000" b="0" i="0" u="none" strike="noStrike" kern="0" cap="none" spc="0" normalizeH="0" baseline="0" noProof="0" dirty="0">
                <a:ln>
                  <a:noFill/>
                </a:ln>
                <a:solidFill>
                  <a:srgbClr val="005087"/>
                </a:solidFill>
                <a:effectLst/>
                <a:uLnTx/>
                <a:uFillTx/>
                <a:latin typeface="Arial"/>
                <a:ea typeface="Arial"/>
                <a:cs typeface="Arial"/>
                <a:sym typeface="Arial"/>
              </a:rPr>
              <a:t>Forecast of Contract           Opportunities</a:t>
            </a:r>
            <a:endParaRPr kumimoji="0" lang="en-US" sz="3000" b="1" i="0" u="none" strike="noStrike" kern="0" cap="none" spc="0" normalizeH="0" baseline="0" noProof="0" dirty="0">
              <a:ln>
                <a:noFill/>
              </a:ln>
              <a:solidFill>
                <a:srgbClr val="005087"/>
              </a:solidFill>
              <a:effectLst/>
              <a:uLnTx/>
              <a:uFillTx/>
              <a:latin typeface="Arial"/>
              <a:ea typeface="Arial"/>
              <a:cs typeface="Arial"/>
              <a:sym typeface="Arial"/>
            </a:endParaRPr>
          </a:p>
        </p:txBody>
      </p:sp>
      <p:sp>
        <p:nvSpPr>
          <p:cNvPr id="408" name="Google Shape;408;p7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35</a:t>
            </a:fld>
            <a:endParaRPr/>
          </a:p>
        </p:txBody>
      </p:sp>
      <p:pic>
        <p:nvPicPr>
          <p:cNvPr id="409" name="Google Shape;409;p7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803630" y="4606564"/>
            <a:ext cx="502100" cy="45324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72">
            <a:extLst>
              <a:ext uri="{C183D7F6-B498-43B3-948B-1728B52AA6E4}">
                <adec:decorative xmlns:adec="http://schemas.microsoft.com/office/drawing/2017/decorative" val="1"/>
              </a:ext>
            </a:extLst>
          </p:cNvPr>
          <p:cNvSpPr txBox="1"/>
          <p:nvPr/>
        </p:nvSpPr>
        <p:spPr>
          <a:xfrm>
            <a:off x="370800" y="564950"/>
            <a:ext cx="5537400" cy="3856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chemeClr val="dk1"/>
              </a:buClr>
              <a:buSzPts val="1100"/>
              <a:buFont typeface="Arial"/>
              <a:buNone/>
            </a:pPr>
            <a:r>
              <a:rPr lang="en" sz="1300" b="1" i="0" u="none" strike="noStrike" cap="none">
                <a:solidFill>
                  <a:srgbClr val="0B5394"/>
                </a:solidFill>
                <a:latin typeface="Arial"/>
                <a:ea typeface="Arial"/>
                <a:cs typeface="Arial"/>
                <a:sym typeface="Arial"/>
              </a:rPr>
              <a:t>David Rumsey – Acting Regional Commissioner for PBS Region 6</a:t>
            </a:r>
            <a:endParaRPr sz="1300" b="1" i="0" u="none" strike="noStrike" cap="none">
              <a:solidFill>
                <a:srgbClr val="0B5394"/>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 sz="1300" b="1" i="0" u="none" strike="noStrike" cap="none">
                <a:solidFill>
                  <a:srgbClr val="0B5394"/>
                </a:solidFill>
                <a:latin typeface="Arial"/>
                <a:ea typeface="Arial"/>
                <a:cs typeface="Arial"/>
                <a:sym typeface="Arial"/>
              </a:rPr>
              <a:t>Shellie Gill – Acting Deputy Regional Commissioner</a:t>
            </a:r>
            <a:endParaRPr sz="1300" b="1" i="0" u="none" strike="noStrike" cap="none">
              <a:solidFill>
                <a:srgbClr val="0B5394"/>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 sz="1300" b="1" i="0" u="none" strike="noStrike" cap="none">
                <a:solidFill>
                  <a:srgbClr val="0B5394"/>
                </a:solidFill>
                <a:latin typeface="Arial"/>
                <a:ea typeface="Arial"/>
                <a:cs typeface="Arial"/>
                <a:sym typeface="Arial"/>
              </a:rPr>
              <a:t>Terrence Cowley – Acquisition Management Director </a:t>
            </a:r>
            <a:endParaRPr sz="1300" b="1" i="0" u="none" strike="noStrike" cap="none">
              <a:solidFill>
                <a:srgbClr val="0B5394"/>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 sz="1300" b="1" i="0" u="none" strike="noStrike" cap="none">
                <a:solidFill>
                  <a:srgbClr val="0B5394"/>
                </a:solidFill>
                <a:latin typeface="Arial"/>
                <a:ea typeface="Arial"/>
                <a:cs typeface="Arial"/>
                <a:sym typeface="Arial"/>
              </a:rPr>
              <a:t>William Strobel- OSDBU Representative</a:t>
            </a:r>
            <a:endParaRPr sz="1300" b="1" i="0" u="none" strike="noStrike" cap="none">
              <a:solidFill>
                <a:srgbClr val="0B5394"/>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 sz="1300" b="1" i="0" u="sng" strike="noStrike" cap="none">
                <a:solidFill>
                  <a:srgbClr val="0B5394"/>
                </a:solidFill>
                <a:latin typeface="Arial"/>
                <a:ea typeface="Arial"/>
                <a:cs typeface="Arial"/>
                <a:sym typeface="Arial"/>
              </a:rPr>
              <a:t>Heartland Region</a:t>
            </a:r>
            <a:endParaRPr sz="1300" b="1" i="0" u="sng" strike="noStrike" cap="none">
              <a:solidFill>
                <a:srgbClr val="0B5394"/>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 sz="1300" b="1" i="0" u="none" strike="noStrike" cap="none">
                <a:solidFill>
                  <a:srgbClr val="0B5394"/>
                </a:solidFill>
                <a:latin typeface="Arial"/>
                <a:ea typeface="Arial"/>
                <a:cs typeface="Arial"/>
                <a:sym typeface="Arial"/>
              </a:rPr>
              <a:t>Small Projects Branch</a:t>
            </a:r>
            <a:endParaRPr sz="1300" b="1" i="0" u="none" strike="noStrike" cap="none">
              <a:solidFill>
                <a:srgbClr val="0B5394"/>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 sz="1300" b="1" i="0" u="none" strike="noStrike" cap="none">
                <a:solidFill>
                  <a:srgbClr val="0B5394"/>
                </a:solidFill>
                <a:latin typeface="Arial"/>
                <a:ea typeface="Arial"/>
                <a:cs typeface="Arial"/>
                <a:sym typeface="Arial"/>
              </a:rPr>
              <a:t>Construction Branch</a:t>
            </a:r>
            <a:endParaRPr sz="1300" b="1" i="0" u="none" strike="noStrike" cap="none">
              <a:solidFill>
                <a:srgbClr val="0B5394"/>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 sz="1300" b="1" i="0" u="none" strike="noStrike" cap="none">
                <a:solidFill>
                  <a:srgbClr val="0B5394"/>
                </a:solidFill>
                <a:latin typeface="Arial"/>
                <a:ea typeface="Arial"/>
                <a:cs typeface="Arial"/>
                <a:sym typeface="Arial"/>
              </a:rPr>
              <a:t>Capital Construction &amp; IDV Branch</a:t>
            </a:r>
            <a:endParaRPr sz="1300" b="1" i="0" u="none" strike="noStrike" cap="none">
              <a:solidFill>
                <a:srgbClr val="0B5394"/>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 sz="1300" b="1" i="0" u="none" strike="noStrike" cap="none">
                <a:solidFill>
                  <a:srgbClr val="0B5394"/>
                </a:solidFill>
                <a:latin typeface="Arial"/>
                <a:ea typeface="Arial"/>
                <a:cs typeface="Arial"/>
                <a:sym typeface="Arial"/>
              </a:rPr>
              <a:t>Service Branch</a:t>
            </a:r>
            <a:endParaRPr sz="1300" b="1" i="0" u="none" strike="noStrike" cap="none">
              <a:solidFill>
                <a:srgbClr val="0B5394"/>
              </a:solidFill>
              <a:latin typeface="Arial"/>
              <a:ea typeface="Arial"/>
              <a:cs typeface="Arial"/>
              <a:sym typeface="Arial"/>
            </a:endParaRPr>
          </a:p>
          <a:p>
            <a:pPr marL="0" marR="0" lvl="0" indent="0" algn="l" rtl="0">
              <a:lnSpc>
                <a:spcPct val="115000"/>
              </a:lnSpc>
              <a:spcBef>
                <a:spcPts val="1200"/>
              </a:spcBef>
              <a:spcAft>
                <a:spcPts val="1200"/>
              </a:spcAft>
              <a:buClr>
                <a:schemeClr val="dk1"/>
              </a:buClr>
              <a:buSzPts val="1100"/>
              <a:buFont typeface="Arial"/>
              <a:buNone/>
            </a:pPr>
            <a:r>
              <a:rPr lang="en" sz="1400" b="1" i="0" u="none" strike="noStrike" cap="none">
                <a:solidFill>
                  <a:srgbClr val="0B5394"/>
                </a:solidFill>
                <a:latin typeface="Arial"/>
                <a:ea typeface="Arial"/>
                <a:cs typeface="Arial"/>
                <a:sym typeface="Arial"/>
              </a:rPr>
              <a:t>Policy and Oversight Branch</a:t>
            </a:r>
            <a:endParaRPr sz="1400" b="1" i="0" u="none" strike="noStrike" cap="none">
              <a:solidFill>
                <a:srgbClr val="0B5394"/>
              </a:solidFill>
              <a:latin typeface="Arial"/>
              <a:ea typeface="Arial"/>
              <a:cs typeface="Arial"/>
              <a:sym typeface="Arial"/>
            </a:endParaRPr>
          </a:p>
        </p:txBody>
      </p:sp>
      <p:sp>
        <p:nvSpPr>
          <p:cNvPr id="415" name="Google Shape;415;p72">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36</a:t>
            </a:fld>
            <a:endParaRPr/>
          </a:p>
        </p:txBody>
      </p:sp>
      <p:pic>
        <p:nvPicPr>
          <p:cNvPr id="416" name="Google Shape;416;p7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03630" y="4523226"/>
            <a:ext cx="502100" cy="453249"/>
          </a:xfrm>
          <a:prstGeom prst="rect">
            <a:avLst/>
          </a:prstGeom>
          <a:noFill/>
          <a:ln>
            <a:noFill/>
          </a:ln>
        </p:spPr>
      </p:pic>
      <p:sp>
        <p:nvSpPr>
          <p:cNvPr id="418" name="Google Shape;418;p72">
            <a:extLst>
              <a:ext uri="{C183D7F6-B498-43B3-948B-1728B52AA6E4}">
                <adec:decorative xmlns:adec="http://schemas.microsoft.com/office/drawing/2017/decorative" val="1"/>
              </a:ext>
            </a:extLst>
          </p:cNvPr>
          <p:cNvSpPr txBox="1">
            <a:spLocks noGrp="1"/>
          </p:cNvSpPr>
          <p:nvPr>
            <p:ph type="title" idx="4294967295"/>
          </p:nvPr>
        </p:nvSpPr>
        <p:spPr>
          <a:xfrm>
            <a:off x="370800" y="76662"/>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Leadership for PBS R6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73">
            <a:extLst>
              <a:ext uri="{C183D7F6-B498-43B3-948B-1728B52AA6E4}">
                <adec:decorative xmlns:adec="http://schemas.microsoft.com/office/drawing/2017/decorative" val="1"/>
              </a:ext>
            </a:extLst>
          </p:cNvPr>
          <p:cNvSpPr txBox="1"/>
          <p:nvPr/>
        </p:nvSpPr>
        <p:spPr>
          <a:xfrm>
            <a:off x="390275" y="857250"/>
            <a:ext cx="4388700" cy="3796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chemeClr val="dk1"/>
              </a:buClr>
              <a:buSzPts val="1100"/>
              <a:buFont typeface="Arial"/>
              <a:buNone/>
            </a:pPr>
            <a:r>
              <a:rPr lang="en" sz="1600" b="1" i="0" u="none" strike="noStrike" cap="none">
                <a:solidFill>
                  <a:srgbClr val="0B5394"/>
                </a:solidFill>
                <a:latin typeface="Arial"/>
                <a:ea typeface="Arial"/>
                <a:cs typeface="Arial"/>
                <a:sym typeface="Arial"/>
              </a:rPr>
              <a:t>Services</a:t>
            </a:r>
            <a:endParaRPr sz="1600" b="1" i="0" u="none" strike="noStrike" cap="none">
              <a:solidFill>
                <a:srgbClr val="0B5394"/>
              </a:solidFill>
              <a:latin typeface="Arial"/>
              <a:ea typeface="Arial"/>
              <a:cs typeface="Arial"/>
              <a:sym typeface="Arial"/>
            </a:endParaRPr>
          </a:p>
          <a:p>
            <a:pPr marL="457200" marR="0" lvl="0" indent="-330200" algn="l" rtl="0">
              <a:lnSpc>
                <a:spcPct val="100000"/>
              </a:lnSpc>
              <a:spcBef>
                <a:spcPts val="800"/>
              </a:spcBef>
              <a:spcAft>
                <a:spcPts val="0"/>
              </a:spcAft>
              <a:buClr>
                <a:srgbClr val="0B5394"/>
              </a:buClr>
              <a:buSzPts val="1600"/>
              <a:buFont typeface="Arial"/>
              <a:buChar char="●"/>
            </a:pPr>
            <a:r>
              <a:rPr lang="en" sz="1600" b="1" i="0" u="none" strike="noStrike" cap="none">
                <a:solidFill>
                  <a:srgbClr val="0B5394"/>
                </a:solidFill>
                <a:latin typeface="Arial"/>
                <a:ea typeface="Arial"/>
                <a:cs typeface="Arial"/>
                <a:sym typeface="Arial"/>
              </a:rPr>
              <a:t>Hannibal, MO Facilities Maintenance</a:t>
            </a:r>
            <a:endParaRPr sz="1600" b="0" i="0" u="none" strike="noStrike" cap="none">
              <a:solidFill>
                <a:srgbClr val="0B5394"/>
              </a:solidFill>
              <a:latin typeface="Arial"/>
              <a:ea typeface="Arial"/>
              <a:cs typeface="Arial"/>
              <a:sym typeface="Arial"/>
            </a:endParaRPr>
          </a:p>
          <a:p>
            <a:pPr marL="457200" marR="0" lvl="0" indent="0" algn="l" rtl="0">
              <a:lnSpc>
                <a:spcPct val="100000"/>
              </a:lnSpc>
              <a:spcBef>
                <a:spcPts val="800"/>
              </a:spcBef>
              <a:spcAft>
                <a:spcPts val="0"/>
              </a:spcAft>
              <a:buClr>
                <a:srgbClr val="000000"/>
              </a:buClr>
              <a:buSzPts val="1200"/>
              <a:buFont typeface="Arial"/>
              <a:buNone/>
            </a:pPr>
            <a:r>
              <a:rPr lang="en" sz="1600" b="0" i="0" u="none" strike="noStrike" cap="none">
                <a:solidFill>
                  <a:srgbClr val="0B5394"/>
                </a:solidFill>
                <a:latin typeface="Arial"/>
                <a:ea typeface="Arial"/>
                <a:cs typeface="Arial"/>
                <a:sym typeface="Arial"/>
              </a:rPr>
              <a:t>Will be a total small business set-aside</a:t>
            </a:r>
            <a:endParaRPr sz="1600" b="0" i="0" u="none" strike="noStrike" cap="none">
              <a:solidFill>
                <a:srgbClr val="0B5394"/>
              </a:solidFill>
              <a:latin typeface="Arial"/>
              <a:ea typeface="Arial"/>
              <a:cs typeface="Arial"/>
              <a:sym typeface="Arial"/>
            </a:endParaRPr>
          </a:p>
          <a:p>
            <a:pPr marL="457200" marR="0" lvl="0" indent="-330200" algn="l" rtl="0">
              <a:lnSpc>
                <a:spcPct val="100000"/>
              </a:lnSpc>
              <a:spcBef>
                <a:spcPts val="800"/>
              </a:spcBef>
              <a:spcAft>
                <a:spcPts val="0"/>
              </a:spcAft>
              <a:buClr>
                <a:srgbClr val="0B5394"/>
              </a:buClr>
              <a:buSzPts val="1600"/>
              <a:buFont typeface="Arial"/>
              <a:buChar char="●"/>
            </a:pPr>
            <a:r>
              <a:rPr lang="en" sz="1600" b="1" i="0" u="none" strike="noStrike" cap="none">
                <a:solidFill>
                  <a:srgbClr val="0B5394"/>
                </a:solidFill>
                <a:latin typeface="Arial"/>
                <a:ea typeface="Arial"/>
                <a:cs typeface="Arial"/>
                <a:sym typeface="Arial"/>
              </a:rPr>
              <a:t>Combined Maintenance - Dole Courthouse, Topeka Federal Building, and Wichita Federal Courthouse</a:t>
            </a:r>
            <a:endParaRPr sz="1600" b="1" i="0" u="none" strike="noStrike" cap="none">
              <a:solidFill>
                <a:srgbClr val="0B5394"/>
              </a:solidFill>
              <a:latin typeface="Arial"/>
              <a:ea typeface="Arial"/>
              <a:cs typeface="Arial"/>
              <a:sym typeface="Arial"/>
            </a:endParaRPr>
          </a:p>
          <a:p>
            <a:pPr marL="457200" marR="0" lvl="0" indent="0" algn="l" rtl="0">
              <a:lnSpc>
                <a:spcPct val="100000"/>
              </a:lnSpc>
              <a:spcBef>
                <a:spcPts val="800"/>
              </a:spcBef>
              <a:spcAft>
                <a:spcPts val="0"/>
              </a:spcAft>
              <a:buClr>
                <a:srgbClr val="000000"/>
              </a:buClr>
              <a:buSzPts val="1200"/>
              <a:buFont typeface="Arial"/>
              <a:buNone/>
            </a:pPr>
            <a:r>
              <a:rPr lang="en" sz="1600" b="0" i="0" u="none" strike="noStrike" cap="none">
                <a:solidFill>
                  <a:srgbClr val="0B5394"/>
                </a:solidFill>
                <a:latin typeface="Arial"/>
                <a:ea typeface="Arial"/>
                <a:cs typeface="Arial"/>
                <a:sym typeface="Arial"/>
              </a:rPr>
              <a:t>Will be a total small business set-aside</a:t>
            </a:r>
            <a:endParaRPr sz="1600" b="0" i="0" u="none" strike="noStrike" cap="none">
              <a:solidFill>
                <a:srgbClr val="0B5394"/>
              </a:solidFill>
              <a:latin typeface="Arial"/>
              <a:ea typeface="Arial"/>
              <a:cs typeface="Arial"/>
              <a:sym typeface="Arial"/>
            </a:endParaRPr>
          </a:p>
          <a:p>
            <a:pPr marL="457200" marR="0" lvl="0" indent="-330200" algn="l" rtl="0">
              <a:lnSpc>
                <a:spcPct val="100000"/>
              </a:lnSpc>
              <a:spcBef>
                <a:spcPts val="800"/>
              </a:spcBef>
              <a:spcAft>
                <a:spcPts val="0"/>
              </a:spcAft>
              <a:buClr>
                <a:srgbClr val="0B5394"/>
              </a:buClr>
              <a:buSzPts val="1600"/>
              <a:buFont typeface="Arial"/>
              <a:buChar char="●"/>
            </a:pPr>
            <a:r>
              <a:rPr lang="en" sz="1600" b="1" i="0" u="none" strike="noStrike" cap="none">
                <a:solidFill>
                  <a:srgbClr val="0B5394"/>
                </a:solidFill>
                <a:latin typeface="Arial"/>
                <a:ea typeface="Arial"/>
                <a:cs typeface="Arial"/>
                <a:sym typeface="Arial"/>
              </a:rPr>
              <a:t>Combined Maintenance - Dole Courthouse, Topeka Federal Building, and Wichita Federal Courthouse</a:t>
            </a:r>
            <a:endParaRPr sz="1600" b="1" i="0" u="none" strike="noStrike" cap="none">
              <a:solidFill>
                <a:srgbClr val="0B5394"/>
              </a:solidFill>
              <a:latin typeface="Arial"/>
              <a:ea typeface="Arial"/>
              <a:cs typeface="Arial"/>
              <a:sym typeface="Arial"/>
            </a:endParaRPr>
          </a:p>
          <a:p>
            <a:pPr marL="457200" marR="0" lvl="0" indent="0" algn="l" rtl="0">
              <a:lnSpc>
                <a:spcPct val="100000"/>
              </a:lnSpc>
              <a:spcBef>
                <a:spcPts val="800"/>
              </a:spcBef>
              <a:spcAft>
                <a:spcPts val="0"/>
              </a:spcAft>
              <a:buClr>
                <a:schemeClr val="dk1"/>
              </a:buClr>
              <a:buSzPts val="1100"/>
              <a:buFont typeface="Arial"/>
              <a:buNone/>
            </a:pPr>
            <a:r>
              <a:rPr lang="en" sz="1600" b="0" i="0" u="none" strike="noStrike" cap="none">
                <a:solidFill>
                  <a:srgbClr val="0B5394"/>
                </a:solidFill>
                <a:latin typeface="Arial"/>
                <a:ea typeface="Arial"/>
                <a:cs typeface="Arial"/>
                <a:sym typeface="Arial"/>
              </a:rPr>
              <a:t>Will be a total small business set-aside</a:t>
            </a:r>
            <a:endParaRPr sz="1600" b="0" i="0" u="none" strike="noStrike" cap="none">
              <a:solidFill>
                <a:srgbClr val="0B5394"/>
              </a:solidFill>
              <a:latin typeface="Arial"/>
              <a:ea typeface="Arial"/>
              <a:cs typeface="Arial"/>
              <a:sym typeface="Arial"/>
            </a:endParaRPr>
          </a:p>
          <a:p>
            <a:pPr marL="457200" marR="0" lvl="0" indent="0" algn="l" rtl="0">
              <a:lnSpc>
                <a:spcPct val="100000"/>
              </a:lnSpc>
              <a:spcBef>
                <a:spcPts val="800"/>
              </a:spcBef>
              <a:spcAft>
                <a:spcPts val="800"/>
              </a:spcAft>
              <a:buClr>
                <a:schemeClr val="dk1"/>
              </a:buClr>
              <a:buSzPts val="1100"/>
              <a:buFont typeface="Arial"/>
              <a:buNone/>
            </a:pPr>
            <a:endParaRPr sz="1200" b="0" i="0" u="none" strike="noStrike" cap="none">
              <a:solidFill>
                <a:schemeClr val="hlink"/>
              </a:solidFill>
              <a:latin typeface="Arial"/>
              <a:ea typeface="Arial"/>
              <a:cs typeface="Arial"/>
              <a:sym typeface="Arial"/>
            </a:endParaRPr>
          </a:p>
        </p:txBody>
      </p:sp>
      <p:sp>
        <p:nvSpPr>
          <p:cNvPr id="424" name="Google Shape;424;p73">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37</a:t>
            </a:fld>
            <a:endParaRPr/>
          </a:p>
        </p:txBody>
      </p:sp>
      <p:pic>
        <p:nvPicPr>
          <p:cNvPr id="425" name="Google Shape;425;p7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03630" y="4593974"/>
            <a:ext cx="502100" cy="453249"/>
          </a:xfrm>
          <a:prstGeom prst="rect">
            <a:avLst/>
          </a:prstGeom>
          <a:noFill/>
          <a:ln>
            <a:noFill/>
          </a:ln>
        </p:spPr>
      </p:pic>
      <p:sp>
        <p:nvSpPr>
          <p:cNvPr id="427" name="Google Shape;427;p73">
            <a:extLst>
              <a:ext uri="{C183D7F6-B498-43B3-948B-1728B52AA6E4}">
                <adec:decorative xmlns:adec="http://schemas.microsoft.com/office/drawing/2017/decorative" val="1"/>
              </a:ext>
            </a:extLst>
          </p:cNvPr>
          <p:cNvSpPr txBox="1">
            <a:spLocks noGrp="1"/>
          </p:cNvSpPr>
          <p:nvPr>
            <p:ph type="title" idx="4294967295"/>
          </p:nvPr>
        </p:nvSpPr>
        <p:spPr>
          <a:xfrm>
            <a:off x="390275" y="209800"/>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Service Contract Opportunities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74">
            <a:extLst>
              <a:ext uri="{C183D7F6-B498-43B3-948B-1728B52AA6E4}">
                <adec:decorative xmlns:adec="http://schemas.microsoft.com/office/drawing/2017/decorative" val="1"/>
              </a:ext>
            </a:extLst>
          </p:cNvPr>
          <p:cNvSpPr txBox="1"/>
          <p:nvPr/>
        </p:nvSpPr>
        <p:spPr>
          <a:xfrm>
            <a:off x="283308" y="644226"/>
            <a:ext cx="6132900" cy="3879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rgbClr val="000000"/>
              </a:buClr>
              <a:buSzPts val="1400"/>
              <a:buFont typeface="Arial"/>
              <a:buNone/>
            </a:pPr>
            <a:r>
              <a:rPr lang="en" sz="1400" b="1" i="0" u="none" strike="noStrike" cap="none">
                <a:solidFill>
                  <a:srgbClr val="0B5394"/>
                </a:solidFill>
                <a:latin typeface="Arial"/>
                <a:ea typeface="Arial"/>
                <a:cs typeface="Arial"/>
                <a:sym typeface="Arial"/>
              </a:rPr>
              <a:t>IDV Opportunities</a:t>
            </a:r>
            <a:endParaRPr sz="1400" b="1"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Small Business Construction MATOC </a:t>
            </a:r>
            <a:endParaRPr sz="14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400"/>
              <a:buFont typeface="Arial"/>
              <a:buNone/>
            </a:pPr>
            <a:r>
              <a:rPr lang="en" sz="1400" b="1" i="0" u="none" strike="noStrike" cap="none">
                <a:solidFill>
                  <a:srgbClr val="0B5394"/>
                </a:solidFill>
                <a:latin typeface="Arial"/>
                <a:ea typeface="Arial"/>
                <a:cs typeface="Arial"/>
                <a:sym typeface="Arial"/>
              </a:rPr>
              <a:t>Construction Subcontracting Opportunities</a:t>
            </a:r>
            <a:endParaRPr sz="1400" b="1"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Kansas City, MO - West Dock &amp; Ramps </a:t>
            </a:r>
            <a:endParaRPr sz="1200" b="0" i="0" u="none" strike="noStrike" cap="none">
              <a:solidFill>
                <a:srgbClr val="0B5394"/>
              </a:solidFill>
              <a:latin typeface="Arial"/>
              <a:ea typeface="Arial"/>
              <a:cs typeface="Arial"/>
              <a:sym typeface="Arial"/>
            </a:endParaRPr>
          </a:p>
          <a:p>
            <a:pPr marL="457200" marR="0" lvl="0" indent="0" algn="l" rtl="0">
              <a:lnSpc>
                <a:spcPct val="100000"/>
              </a:lnSpc>
              <a:spcBef>
                <a:spcPts val="800"/>
              </a:spcBef>
              <a:spcAft>
                <a:spcPts val="0"/>
              </a:spcAft>
              <a:buClr>
                <a:srgbClr val="000000"/>
              </a:buClr>
              <a:buSzPts val="1200"/>
              <a:buFont typeface="Arial"/>
              <a:buNone/>
            </a:pPr>
            <a:r>
              <a:rPr lang="en" sz="1200" b="0" i="0" u="none" strike="noStrike" cap="none">
                <a:solidFill>
                  <a:srgbClr val="0B5394"/>
                </a:solidFill>
                <a:latin typeface="Arial"/>
                <a:ea typeface="Arial"/>
                <a:cs typeface="Arial"/>
                <a:sym typeface="Arial"/>
              </a:rPr>
              <a:t>Estimated Cost - $1,000,000 - $5,000,000</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Overland, MO - Curtainwall Phase 3</a:t>
            </a:r>
            <a:endParaRPr sz="1200" b="0" i="0" u="none" strike="noStrike" cap="none">
              <a:solidFill>
                <a:srgbClr val="0B5394"/>
              </a:solidFill>
              <a:latin typeface="Arial"/>
              <a:ea typeface="Arial"/>
              <a:cs typeface="Arial"/>
              <a:sym typeface="Arial"/>
            </a:endParaRPr>
          </a:p>
          <a:p>
            <a:pPr marL="457200" marR="0" lvl="0" indent="0" algn="l" rtl="0">
              <a:lnSpc>
                <a:spcPct val="100000"/>
              </a:lnSpc>
              <a:spcBef>
                <a:spcPts val="800"/>
              </a:spcBef>
              <a:spcAft>
                <a:spcPts val="0"/>
              </a:spcAft>
              <a:buClr>
                <a:srgbClr val="000000"/>
              </a:buClr>
              <a:buSzPts val="1200"/>
              <a:buFont typeface="Arial"/>
              <a:buNone/>
            </a:pPr>
            <a:r>
              <a:rPr lang="en" sz="1200" b="0" i="0" u="none" strike="noStrike" cap="none">
                <a:solidFill>
                  <a:srgbClr val="0B5394"/>
                </a:solidFill>
                <a:latin typeface="Arial"/>
                <a:ea typeface="Arial"/>
                <a:cs typeface="Arial"/>
                <a:sym typeface="Arial"/>
              </a:rPr>
              <a:t>Estimated Cost - $1,000,000 - $5,000,000</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Topeka, KS - Parking Lot &amp; Perimeter Security</a:t>
            </a:r>
            <a:endParaRPr sz="1200" b="0" i="0" u="none" strike="noStrike" cap="none">
              <a:solidFill>
                <a:srgbClr val="0B5394"/>
              </a:solidFill>
              <a:latin typeface="Arial"/>
              <a:ea typeface="Arial"/>
              <a:cs typeface="Arial"/>
              <a:sym typeface="Arial"/>
            </a:endParaRPr>
          </a:p>
          <a:p>
            <a:pPr marL="457200" marR="0" lvl="0" indent="0" algn="l" rtl="0">
              <a:lnSpc>
                <a:spcPct val="100000"/>
              </a:lnSpc>
              <a:spcBef>
                <a:spcPts val="800"/>
              </a:spcBef>
              <a:spcAft>
                <a:spcPts val="0"/>
              </a:spcAft>
              <a:buClr>
                <a:srgbClr val="000000"/>
              </a:buClr>
              <a:buSzPts val="1200"/>
              <a:buFont typeface="Arial"/>
              <a:buNone/>
            </a:pPr>
            <a:r>
              <a:rPr lang="en" sz="1200" b="0" i="0" u="none" strike="noStrike" cap="none">
                <a:solidFill>
                  <a:srgbClr val="0B5394"/>
                </a:solidFill>
                <a:latin typeface="Arial"/>
                <a:ea typeface="Arial"/>
                <a:cs typeface="Arial"/>
                <a:sym typeface="Arial"/>
              </a:rPr>
              <a:t>Estimated Cost - $1,000,000 - $5,000,000</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Lincoln, NE - Sidewalks, Ramps, &amp; Perimeter Security</a:t>
            </a:r>
            <a:endParaRPr sz="1200" b="0" i="0" u="none" strike="noStrike" cap="none">
              <a:solidFill>
                <a:srgbClr val="0B5394"/>
              </a:solidFill>
              <a:latin typeface="Arial"/>
              <a:ea typeface="Arial"/>
              <a:cs typeface="Arial"/>
              <a:sym typeface="Arial"/>
            </a:endParaRPr>
          </a:p>
          <a:p>
            <a:pPr marL="457200" marR="0" lvl="0" indent="0" algn="l" rtl="0">
              <a:lnSpc>
                <a:spcPct val="100000"/>
              </a:lnSpc>
              <a:spcBef>
                <a:spcPts val="800"/>
              </a:spcBef>
              <a:spcAft>
                <a:spcPts val="0"/>
              </a:spcAft>
              <a:buClr>
                <a:srgbClr val="000000"/>
              </a:buClr>
              <a:buSzPts val="1200"/>
              <a:buFont typeface="Arial"/>
              <a:buNone/>
            </a:pPr>
            <a:r>
              <a:rPr lang="en" sz="1200" b="0" i="0" u="none" strike="noStrike" cap="none">
                <a:solidFill>
                  <a:srgbClr val="0B5394"/>
                </a:solidFill>
                <a:latin typeface="Arial"/>
                <a:ea typeface="Arial"/>
                <a:cs typeface="Arial"/>
                <a:sym typeface="Arial"/>
              </a:rPr>
              <a:t>Estimated Cost - $1,000,000 - $5,000,000</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Des Moines, IA - Neal Smith Facade</a:t>
            </a:r>
            <a:endParaRPr sz="1200" b="0" i="0" u="none" strike="noStrike" cap="none">
              <a:solidFill>
                <a:srgbClr val="0B5394"/>
              </a:solidFill>
              <a:latin typeface="Arial"/>
              <a:ea typeface="Arial"/>
              <a:cs typeface="Arial"/>
              <a:sym typeface="Arial"/>
            </a:endParaRPr>
          </a:p>
          <a:p>
            <a:pPr marL="457200" marR="0" lvl="0" indent="0" algn="l" rtl="0">
              <a:lnSpc>
                <a:spcPct val="100000"/>
              </a:lnSpc>
              <a:spcBef>
                <a:spcPts val="800"/>
              </a:spcBef>
              <a:spcAft>
                <a:spcPts val="800"/>
              </a:spcAft>
              <a:buClr>
                <a:schemeClr val="dk1"/>
              </a:buClr>
              <a:buSzPts val="1100"/>
              <a:buFont typeface="Arial"/>
              <a:buNone/>
            </a:pPr>
            <a:r>
              <a:rPr lang="en" sz="1200" b="0" i="0" u="none" strike="noStrike" cap="none">
                <a:solidFill>
                  <a:srgbClr val="0B5394"/>
                </a:solidFill>
                <a:latin typeface="Arial"/>
                <a:ea typeface="Arial"/>
                <a:cs typeface="Arial"/>
                <a:sym typeface="Arial"/>
              </a:rPr>
              <a:t>Estimated Cost - $1,000,000 - $5,000,000</a:t>
            </a:r>
            <a:endParaRPr sz="1200" b="0" i="0" u="none" strike="noStrike" cap="none">
              <a:solidFill>
                <a:srgbClr val="0B5394"/>
              </a:solidFill>
              <a:latin typeface="Arial"/>
              <a:ea typeface="Arial"/>
              <a:cs typeface="Arial"/>
              <a:sym typeface="Arial"/>
            </a:endParaRPr>
          </a:p>
        </p:txBody>
      </p:sp>
      <p:sp>
        <p:nvSpPr>
          <p:cNvPr id="433" name="Google Shape;433;p74">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38</a:t>
            </a:fld>
            <a:endParaRPr/>
          </a:p>
        </p:txBody>
      </p:sp>
      <p:pic>
        <p:nvPicPr>
          <p:cNvPr id="434" name="Google Shape;434;p7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03630" y="4523226"/>
            <a:ext cx="502100" cy="453249"/>
          </a:xfrm>
          <a:prstGeom prst="rect">
            <a:avLst/>
          </a:prstGeom>
          <a:noFill/>
          <a:ln>
            <a:noFill/>
          </a:ln>
        </p:spPr>
      </p:pic>
      <p:sp>
        <p:nvSpPr>
          <p:cNvPr id="436" name="Google Shape;436;p74">
            <a:extLst>
              <a:ext uri="{C183D7F6-B498-43B3-948B-1728B52AA6E4}">
                <adec:decorative xmlns:adec="http://schemas.microsoft.com/office/drawing/2017/decorative" val="1"/>
              </a:ext>
            </a:extLst>
          </p:cNvPr>
          <p:cNvSpPr txBox="1">
            <a:spLocks noGrp="1"/>
          </p:cNvSpPr>
          <p:nvPr>
            <p:ph type="title" idx="4294967295"/>
          </p:nvPr>
        </p:nvSpPr>
        <p:spPr>
          <a:xfrm>
            <a:off x="390275" y="209800"/>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Construction Opportunities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7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318427" y="1412800"/>
            <a:ext cx="4238357" cy="2759630"/>
          </a:xfrm>
          <a:prstGeom prst="rect">
            <a:avLst/>
          </a:prstGeom>
          <a:noFill/>
          <a:ln>
            <a:noFill/>
          </a:ln>
        </p:spPr>
      </p:pic>
      <p:sp>
        <p:nvSpPr>
          <p:cNvPr id="442" name="Google Shape;442;p75">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39</a:t>
            </a:fld>
            <a:endParaRPr/>
          </a:p>
        </p:txBody>
      </p:sp>
      <p:sp>
        <p:nvSpPr>
          <p:cNvPr id="443" name="Google Shape;443;p75">
            <a:extLst>
              <a:ext uri="{C183D7F6-B498-43B3-948B-1728B52AA6E4}">
                <adec:decorative xmlns:adec="http://schemas.microsoft.com/office/drawing/2017/decorative" val="1"/>
              </a:ext>
            </a:extLst>
          </p:cNvPr>
          <p:cNvSpPr txBox="1">
            <a:spLocks noGrp="1"/>
          </p:cNvSpPr>
          <p:nvPr>
            <p:ph type="title" idx="4294967295"/>
          </p:nvPr>
        </p:nvSpPr>
        <p:spPr>
          <a:xfrm>
            <a:off x="383200" y="1532825"/>
            <a:ext cx="4388700" cy="2055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Region 7 </a:t>
            </a:r>
          </a:p>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Greater </a:t>
            </a:r>
          </a:p>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Southwest Region</a:t>
            </a:r>
            <a:endParaRPr kumimoji="0" lang="en-US" sz="2000" b="1" i="0" u="none" strike="noStrike" kern="0" cap="none" spc="0" normalizeH="0" baseline="0" noProof="0" dirty="0">
              <a:ln>
                <a:noFill/>
              </a:ln>
              <a:solidFill>
                <a:srgbClr val="0B5394"/>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1400" b="1" i="0" u="none" strike="noStrike" kern="0" cap="none" spc="0" normalizeH="0" baseline="0" noProof="0" dirty="0">
              <a:ln>
                <a:noFill/>
              </a:ln>
              <a:solidFill>
                <a:srgbClr val="005087"/>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000" b="0" i="0" u="none" strike="noStrike" kern="0" cap="none" spc="0" normalizeH="0" baseline="0" noProof="0" dirty="0">
                <a:ln>
                  <a:noFill/>
                </a:ln>
                <a:solidFill>
                  <a:srgbClr val="005087"/>
                </a:solidFill>
                <a:effectLst/>
                <a:uLnTx/>
                <a:uFillTx/>
                <a:latin typeface="Arial"/>
                <a:ea typeface="Arial"/>
                <a:cs typeface="Arial"/>
                <a:sym typeface="Arial"/>
              </a:rPr>
              <a:t>Forecast of Contract           Opportunities</a:t>
            </a:r>
            <a:endParaRPr kumimoji="0" lang="en-US" sz="3000" b="1" i="0" u="none" strike="noStrike" kern="0" cap="none" spc="0" normalizeH="0" baseline="0" noProof="0" dirty="0">
              <a:ln>
                <a:noFill/>
              </a:ln>
              <a:solidFill>
                <a:srgbClr val="005087"/>
              </a:solidFill>
              <a:effectLst/>
              <a:uLnTx/>
              <a:uFillTx/>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40">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4</a:t>
            </a:fld>
            <a:endParaRPr/>
          </a:p>
        </p:txBody>
      </p:sp>
      <p:pic>
        <p:nvPicPr>
          <p:cNvPr id="136" name="Google Shape;136;p4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046266" y="4596201"/>
            <a:ext cx="502100" cy="453249"/>
          </a:xfrm>
          <a:prstGeom prst="rect">
            <a:avLst/>
          </a:prstGeom>
          <a:noFill/>
          <a:ln>
            <a:noFill/>
          </a:ln>
        </p:spPr>
      </p:pic>
      <p:sp>
        <p:nvSpPr>
          <p:cNvPr id="137" name="Google Shape;137;p40">
            <a:extLst>
              <a:ext uri="{C183D7F6-B498-43B3-948B-1728B52AA6E4}">
                <adec:decorative xmlns:adec="http://schemas.microsoft.com/office/drawing/2017/decorative" val="1"/>
              </a:ext>
            </a:extLst>
          </p:cNvPr>
          <p:cNvSpPr/>
          <p:nvPr/>
        </p:nvSpPr>
        <p:spPr>
          <a:xfrm>
            <a:off x="8548375" y="4347650"/>
            <a:ext cx="8400" cy="607800"/>
          </a:xfrm>
          <a:prstGeom prst="rect">
            <a:avLst/>
          </a:prstGeom>
          <a:solidFill>
            <a:schemeClr val="lt2"/>
          </a:solidFill>
          <a:ln w="9525" cap="flat"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8" name="Google Shape;138;p40">
            <a:extLst>
              <a:ext uri="{C183D7F6-B498-43B3-948B-1728B52AA6E4}">
                <adec:decorative xmlns:adec="http://schemas.microsoft.com/office/drawing/2017/decorative" val="1"/>
              </a:ext>
            </a:extLst>
          </p:cNvPr>
          <p:cNvSpPr txBox="1">
            <a:spLocks noGrp="1"/>
          </p:cNvSpPr>
          <p:nvPr>
            <p:ph type="title" idx="4294967295"/>
          </p:nvPr>
        </p:nvSpPr>
        <p:spPr>
          <a:xfrm>
            <a:off x="390275" y="209800"/>
            <a:ext cx="8715300" cy="954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New England Forecast Opportunities  </a:t>
            </a:r>
            <a:endParaRPr kumimoji="0" lang="en-US" sz="1800" b="1" i="0" u="none" strike="noStrike" kern="0" cap="none" spc="0" normalizeH="0" baseline="0" noProof="0" dirty="0">
              <a:ln>
                <a:noFill/>
              </a:ln>
              <a:solidFill>
                <a:srgbClr val="0B5394"/>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2500" b="0" i="0" u="none" strike="noStrike" kern="0" cap="none" spc="0" normalizeH="0" baseline="0" noProof="0" dirty="0">
              <a:ln>
                <a:noFill/>
              </a:ln>
              <a:solidFill>
                <a:srgbClr val="005087"/>
              </a:solidFill>
              <a:effectLst/>
              <a:uLnTx/>
              <a:uFillTx/>
              <a:latin typeface="Arial Black"/>
              <a:ea typeface="Arial Black"/>
              <a:cs typeface="Arial Black"/>
              <a:sym typeface="Arial Black"/>
            </a:endParaRPr>
          </a:p>
        </p:txBody>
      </p:sp>
      <p:sp>
        <p:nvSpPr>
          <p:cNvPr id="139" name="Google Shape;139;p40">
            <a:extLst>
              <a:ext uri="{C183D7F6-B498-43B3-948B-1728B52AA6E4}">
                <adec:decorative xmlns:adec="http://schemas.microsoft.com/office/drawing/2017/decorative" val="1"/>
              </a:ext>
            </a:extLst>
          </p:cNvPr>
          <p:cNvSpPr txBox="1"/>
          <p:nvPr/>
        </p:nvSpPr>
        <p:spPr>
          <a:xfrm>
            <a:off x="390275" y="720350"/>
            <a:ext cx="6222000" cy="3627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rgbClr val="000000"/>
              </a:buClr>
              <a:buSzPts val="1400"/>
              <a:buFont typeface="Arial"/>
              <a:buNone/>
            </a:pPr>
            <a:r>
              <a:rPr lang="en" sz="1400" b="1" i="0" u="none" strike="noStrike" cap="none">
                <a:solidFill>
                  <a:srgbClr val="0B5394"/>
                </a:solidFill>
                <a:latin typeface="Arial"/>
                <a:ea typeface="Arial"/>
                <a:cs typeface="Arial"/>
                <a:sym typeface="Arial"/>
              </a:rPr>
              <a:t>Total 2023 Opportunities</a:t>
            </a:r>
            <a:endParaRPr sz="1400" b="1"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76 Contract actions in the Planning and the Drafting solicitation stages</a:t>
            </a:r>
            <a:endParaRPr sz="12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400"/>
              <a:buFont typeface="Arial"/>
              <a:buNone/>
            </a:pPr>
            <a:r>
              <a:rPr lang="en" sz="1400" b="1" i="0" u="none" strike="noStrike" cap="none">
                <a:solidFill>
                  <a:srgbClr val="0B5394"/>
                </a:solidFill>
                <a:latin typeface="Arial"/>
                <a:ea typeface="Arial"/>
                <a:cs typeface="Arial"/>
                <a:sym typeface="Arial"/>
              </a:rPr>
              <a:t>Planned Order of Magnitude Broken Down by Minimum Value</a:t>
            </a:r>
            <a:endParaRPr sz="1400" b="1"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400"/>
              <a:buFont typeface="Arial"/>
              <a:buNone/>
            </a:pPr>
            <a:r>
              <a:rPr lang="en" sz="1400" b="1" i="0" u="none" strike="noStrike" cap="none">
                <a:solidFill>
                  <a:srgbClr val="0B5394"/>
                </a:solidFill>
                <a:latin typeface="Arial"/>
                <a:ea typeface="Arial"/>
                <a:cs typeface="Arial"/>
                <a:sym typeface="Arial"/>
              </a:rPr>
              <a:t>(Does Not Include Bipartisan Infrastructure Law Contracts)</a:t>
            </a:r>
            <a:endParaRPr sz="1400" b="1"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Below $150K			29</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$150K to $250K		15</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$251K to $500K		10</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$501K to $1M		10</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$1.1M to $2M		  8</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$2.1M to $5M		  1</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$5.1M to $10M		  1</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$20.1M to $50M		  1</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$50.1M to $100M		  1</a:t>
            </a:r>
            <a:endParaRPr sz="1200" b="0" i="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hlink"/>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4"/>
              </a:rPr>
              <a:t>Acquisition Gateway (gsa.gov)</a:t>
            </a:r>
            <a:endParaRPr sz="1200" b="0" i="0" u="none" strike="noStrike" cap="none">
              <a:solidFill>
                <a:schemeClr val="hlink"/>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76">
            <a:extLst>
              <a:ext uri="{C183D7F6-B498-43B3-948B-1728B52AA6E4}">
                <adec:decorative xmlns:adec="http://schemas.microsoft.com/office/drawing/2017/decorative" val="1"/>
              </a:ext>
            </a:extLst>
          </p:cNvPr>
          <p:cNvSpPr txBox="1"/>
          <p:nvPr/>
        </p:nvSpPr>
        <p:spPr>
          <a:xfrm>
            <a:off x="351325" y="569400"/>
            <a:ext cx="4388700" cy="41775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800"/>
              </a:spcBef>
              <a:spcAft>
                <a:spcPts val="0"/>
              </a:spcAft>
              <a:buClr>
                <a:schemeClr val="dk1"/>
              </a:buClr>
              <a:buSzPts val="1100"/>
              <a:buFont typeface="Arial"/>
              <a:buNone/>
            </a:pPr>
            <a:r>
              <a:rPr lang="en" sz="1400" b="1" i="0" u="none" strike="noStrike" cap="none">
                <a:solidFill>
                  <a:srgbClr val="0B5394"/>
                </a:solidFill>
                <a:latin typeface="Arial"/>
                <a:ea typeface="Arial"/>
                <a:cs typeface="Arial"/>
                <a:sym typeface="Arial"/>
              </a:rPr>
              <a:t>Leadership</a:t>
            </a:r>
            <a:endParaRPr sz="1400" b="1" i="0" u="none" strike="noStrike" cap="none">
              <a:solidFill>
                <a:srgbClr val="0B5394"/>
              </a:solidFill>
              <a:latin typeface="Arial"/>
              <a:ea typeface="Arial"/>
              <a:cs typeface="Arial"/>
              <a:sym typeface="Arial"/>
            </a:endParaRPr>
          </a:p>
          <a:p>
            <a:pPr marL="457200" marR="0" lvl="0" indent="-304800" algn="l" rtl="0">
              <a:lnSpc>
                <a:spcPct val="9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Giancarlo Brizzi - PBS Regional Commissioner</a:t>
            </a:r>
            <a:endParaRPr sz="1200" b="0" i="0" u="none" strike="noStrike" cap="none">
              <a:solidFill>
                <a:srgbClr val="0B5394"/>
              </a:solidFill>
              <a:latin typeface="Arial"/>
              <a:ea typeface="Arial"/>
              <a:cs typeface="Arial"/>
              <a:sym typeface="Arial"/>
            </a:endParaRPr>
          </a:p>
          <a:p>
            <a:pPr marL="457200" marR="0" lvl="0" indent="-304800" algn="l" rtl="0">
              <a:lnSpc>
                <a:spcPct val="9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Jared Bradley - PBS Deputy Regional Commissioner</a:t>
            </a:r>
            <a:endParaRPr sz="1200" b="0" i="0" u="none" strike="noStrike" cap="none">
              <a:solidFill>
                <a:srgbClr val="0B5394"/>
              </a:solidFill>
              <a:latin typeface="Arial"/>
              <a:ea typeface="Arial"/>
              <a:cs typeface="Arial"/>
              <a:sym typeface="Arial"/>
            </a:endParaRPr>
          </a:p>
          <a:p>
            <a:pPr marL="457200" marR="0" lvl="0" indent="-304800" algn="l" rtl="0">
              <a:lnSpc>
                <a:spcPct val="9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Carolyn Smith - Acquisition Management Division Director </a:t>
            </a:r>
            <a:endParaRPr sz="1200" b="0" i="0" u="none" strike="noStrike" cap="none">
              <a:solidFill>
                <a:srgbClr val="0B5394"/>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1400"/>
              <a:buFont typeface="Arial"/>
              <a:buNone/>
            </a:pPr>
            <a:r>
              <a:rPr lang="en" sz="1400" b="1" i="0" u="none" strike="noStrike" cap="none">
                <a:solidFill>
                  <a:srgbClr val="0B5394"/>
                </a:solidFill>
                <a:latin typeface="Arial"/>
                <a:ea typeface="Arial"/>
                <a:cs typeface="Arial"/>
                <a:sym typeface="Arial"/>
              </a:rPr>
              <a:t>Location</a:t>
            </a:r>
            <a:endParaRPr sz="1400" b="1" i="0" u="none" strike="noStrike" cap="none">
              <a:solidFill>
                <a:srgbClr val="0B5394"/>
              </a:solidFill>
              <a:latin typeface="Arial"/>
              <a:ea typeface="Arial"/>
              <a:cs typeface="Arial"/>
              <a:sym typeface="Arial"/>
            </a:endParaRPr>
          </a:p>
          <a:p>
            <a:pPr marL="457200" marR="0" lvl="0" indent="-304800" algn="l" rtl="0">
              <a:lnSpc>
                <a:spcPct val="9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Texas, New Mexico, Oklahoma, Arkansas and Louisiana</a:t>
            </a:r>
            <a:endParaRPr sz="1200" b="0" i="0" u="none" strike="noStrike" cap="none">
              <a:solidFill>
                <a:srgbClr val="0B5394"/>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1400"/>
              <a:buFont typeface="Arial"/>
              <a:buNone/>
            </a:pPr>
            <a:r>
              <a:rPr lang="en" sz="1400" b="1" i="0" u="none" strike="noStrike" cap="none">
                <a:solidFill>
                  <a:srgbClr val="0B5394"/>
                </a:solidFill>
                <a:latin typeface="Arial"/>
                <a:ea typeface="Arial"/>
                <a:cs typeface="Arial"/>
                <a:sym typeface="Arial"/>
              </a:rPr>
              <a:t>Acquisition Management Division Branches</a:t>
            </a:r>
            <a:endParaRPr sz="1400" b="1" i="0" u="none" strike="noStrike" cap="none">
              <a:solidFill>
                <a:srgbClr val="0B5394"/>
              </a:solidFill>
              <a:latin typeface="Arial"/>
              <a:ea typeface="Arial"/>
              <a:cs typeface="Arial"/>
              <a:sym typeface="Arial"/>
            </a:endParaRPr>
          </a:p>
          <a:p>
            <a:pPr marL="457200" marR="0" lvl="0" indent="-304800" algn="l" rtl="0">
              <a:lnSpc>
                <a:spcPct val="9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Program Support</a:t>
            </a:r>
            <a:endParaRPr sz="1200" b="0" i="0" u="none" strike="noStrike" cap="none">
              <a:solidFill>
                <a:srgbClr val="0B5394"/>
              </a:solidFill>
              <a:latin typeface="Arial"/>
              <a:ea typeface="Arial"/>
              <a:cs typeface="Arial"/>
              <a:sym typeface="Arial"/>
            </a:endParaRPr>
          </a:p>
          <a:p>
            <a:pPr marL="914400" marR="0" lvl="1" indent="-304800" algn="l" rtl="0">
              <a:lnSpc>
                <a:spcPct val="9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Capital Investment Program, Regional Support, Indefinite Delivery Indefinite Quantity (IDIQ)</a:t>
            </a:r>
            <a:endParaRPr sz="1200" b="0" i="0" u="none" strike="noStrike" cap="none">
              <a:solidFill>
                <a:srgbClr val="0B5394"/>
              </a:solidFill>
              <a:latin typeface="Arial"/>
              <a:ea typeface="Arial"/>
              <a:cs typeface="Arial"/>
              <a:sym typeface="Arial"/>
            </a:endParaRPr>
          </a:p>
          <a:p>
            <a:pPr marL="457200" marR="0" lvl="0" indent="-304800" algn="l" rtl="0">
              <a:lnSpc>
                <a:spcPct val="9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Non-Prospectus Design and Construction</a:t>
            </a:r>
            <a:endParaRPr sz="1200" b="0" i="0" u="none" strike="noStrike" cap="none">
              <a:solidFill>
                <a:srgbClr val="0B5394"/>
              </a:solidFill>
              <a:latin typeface="Arial"/>
              <a:ea typeface="Arial"/>
              <a:cs typeface="Arial"/>
              <a:sym typeface="Arial"/>
            </a:endParaRPr>
          </a:p>
          <a:p>
            <a:pPr marL="457200" marR="0" lvl="0" indent="-304800" algn="l" rtl="0">
              <a:lnSpc>
                <a:spcPct val="9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Services </a:t>
            </a:r>
            <a:endParaRPr sz="1200" b="0" i="0" u="none" strike="noStrike" cap="none">
              <a:solidFill>
                <a:srgbClr val="0B5394"/>
              </a:solidFill>
              <a:latin typeface="Arial"/>
              <a:ea typeface="Arial"/>
              <a:cs typeface="Arial"/>
              <a:sym typeface="Arial"/>
            </a:endParaRPr>
          </a:p>
          <a:p>
            <a:pPr marL="457200" marR="0" lvl="0" indent="-304800" algn="l" rtl="0">
              <a:lnSpc>
                <a:spcPct val="9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Energy &amp; Acquisition Support</a:t>
            </a:r>
            <a:endParaRPr sz="1200" b="0" i="0" u="none" strike="noStrike" cap="none">
              <a:solidFill>
                <a:srgbClr val="0B5394"/>
              </a:solidFill>
              <a:latin typeface="Arial"/>
              <a:ea typeface="Arial"/>
              <a:cs typeface="Arial"/>
              <a:sym typeface="Arial"/>
            </a:endParaRPr>
          </a:p>
          <a:p>
            <a:pPr marL="457200" marR="0" lvl="0" indent="0" algn="l" rtl="0">
              <a:lnSpc>
                <a:spcPct val="100000"/>
              </a:lnSpc>
              <a:spcBef>
                <a:spcPts val="800"/>
              </a:spcBef>
              <a:spcAft>
                <a:spcPts val="800"/>
              </a:spcAft>
              <a:buClr>
                <a:srgbClr val="000000"/>
              </a:buClr>
              <a:buSzPts val="1200"/>
              <a:buFont typeface="Arial"/>
              <a:buNone/>
            </a:pPr>
            <a:endParaRPr sz="1200" b="0" i="0" u="none" strike="noStrike" cap="none">
              <a:solidFill>
                <a:schemeClr val="hlink"/>
              </a:solidFill>
              <a:latin typeface="Arial"/>
              <a:ea typeface="Arial"/>
              <a:cs typeface="Arial"/>
              <a:sym typeface="Arial"/>
            </a:endParaRPr>
          </a:p>
        </p:txBody>
      </p:sp>
      <p:sp>
        <p:nvSpPr>
          <p:cNvPr id="449" name="Google Shape;449;p76">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40</a:t>
            </a:fld>
            <a:endParaRPr/>
          </a:p>
        </p:txBody>
      </p:sp>
      <p:pic>
        <p:nvPicPr>
          <p:cNvPr id="450" name="Google Shape;450;p7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03630" y="4651550"/>
            <a:ext cx="502100" cy="453249"/>
          </a:xfrm>
          <a:prstGeom prst="rect">
            <a:avLst/>
          </a:prstGeom>
          <a:noFill/>
          <a:ln>
            <a:noFill/>
          </a:ln>
        </p:spPr>
      </p:pic>
      <p:sp>
        <p:nvSpPr>
          <p:cNvPr id="452" name="Google Shape;452;p76">
            <a:extLst>
              <a:ext uri="{C183D7F6-B498-43B3-948B-1728B52AA6E4}">
                <adec:decorative xmlns:adec="http://schemas.microsoft.com/office/drawing/2017/decorative" val="1"/>
              </a:ext>
            </a:extLst>
          </p:cNvPr>
          <p:cNvSpPr txBox="1">
            <a:spLocks noGrp="1"/>
          </p:cNvSpPr>
          <p:nvPr>
            <p:ph type="title" idx="4294967295"/>
          </p:nvPr>
        </p:nvSpPr>
        <p:spPr>
          <a:xfrm>
            <a:off x="351325" y="0"/>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Overview of Region 7</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77">
            <a:extLst>
              <a:ext uri="{C183D7F6-B498-43B3-948B-1728B52AA6E4}">
                <adec:decorative xmlns:adec="http://schemas.microsoft.com/office/drawing/2017/decorative" val="1"/>
              </a:ext>
            </a:extLst>
          </p:cNvPr>
          <p:cNvSpPr txBox="1"/>
          <p:nvPr/>
        </p:nvSpPr>
        <p:spPr>
          <a:xfrm>
            <a:off x="38525" y="436477"/>
            <a:ext cx="8799600" cy="4656600"/>
          </a:xfrm>
          <a:prstGeom prst="rect">
            <a:avLst/>
          </a:prstGeom>
          <a:noFill/>
          <a:ln>
            <a:noFill/>
          </a:ln>
        </p:spPr>
        <p:txBody>
          <a:bodyPr spcFirstLastPara="1" wrap="square" lIns="91425" tIns="91425" rIns="91425" bIns="91425" anchor="t" anchorCtr="0">
            <a:spAutoFit/>
          </a:bodyPr>
          <a:lstStyle/>
          <a:p>
            <a:pPr marL="0" marR="0" lvl="0" indent="0" algn="l" rtl="0">
              <a:lnSpc>
                <a:spcPct val="80000"/>
              </a:lnSpc>
              <a:spcBef>
                <a:spcPts val="800"/>
              </a:spcBef>
              <a:spcAft>
                <a:spcPts val="0"/>
              </a:spcAft>
              <a:buClr>
                <a:schemeClr val="dk1"/>
              </a:buClr>
              <a:buSzPts val="1100"/>
              <a:buFont typeface="Arial"/>
              <a:buNone/>
            </a:pPr>
            <a:r>
              <a:rPr lang="en" sz="900" b="1" i="0" u="none" strike="noStrike" cap="none">
                <a:solidFill>
                  <a:srgbClr val="0B5394"/>
                </a:solidFill>
                <a:latin typeface="Arial"/>
                <a:ea typeface="Arial"/>
                <a:cs typeface="Arial"/>
                <a:sym typeface="Arial"/>
              </a:rPr>
              <a:t>Capital Investment Program</a:t>
            </a:r>
            <a:endParaRPr sz="900" b="1" i="0" u="none" strike="noStrike" cap="none">
              <a:solidFill>
                <a:srgbClr val="0B5394"/>
              </a:solidFill>
              <a:latin typeface="Arial"/>
              <a:ea typeface="Arial"/>
              <a:cs typeface="Arial"/>
              <a:sym typeface="Arial"/>
            </a:endParaRPr>
          </a:p>
          <a:p>
            <a:pPr marL="457200" marR="0" lvl="0" indent="-285750" algn="l" rtl="0">
              <a:lnSpc>
                <a:spcPct val="80000"/>
              </a:lnSpc>
              <a:spcBef>
                <a:spcPts val="800"/>
              </a:spcBef>
              <a:spcAft>
                <a:spcPts val="0"/>
              </a:spcAft>
              <a:buClr>
                <a:srgbClr val="0B5394"/>
              </a:buClr>
              <a:buSzPts val="900"/>
              <a:buFont typeface="Arial"/>
              <a:buChar char="●"/>
            </a:pPr>
            <a:r>
              <a:rPr lang="en" sz="900" b="1" i="0" u="none" strike="noStrike" cap="none">
                <a:solidFill>
                  <a:srgbClr val="0B5394"/>
                </a:solidFill>
                <a:highlight>
                  <a:schemeClr val="lt1"/>
                </a:highlight>
                <a:latin typeface="Arial"/>
                <a:ea typeface="Arial"/>
                <a:cs typeface="Arial"/>
                <a:sym typeface="Arial"/>
              </a:rPr>
              <a:t>Inflation Reduction Act (IRA) and Bipartisan Infrastructure Legislation (BIL) Projects</a:t>
            </a:r>
            <a:r>
              <a:rPr lang="en" sz="900" b="1" i="0" u="sng" strike="noStrike" cap="none">
                <a:solidFill>
                  <a:srgbClr val="0B5394"/>
                </a:solidFill>
                <a:highlight>
                  <a:schemeClr val="lt1"/>
                </a:highlight>
                <a:latin typeface="Arial"/>
                <a:ea typeface="Arial"/>
                <a:cs typeface="Arial"/>
                <a:sym typeface="Arial"/>
              </a:rPr>
              <a:t>:</a:t>
            </a:r>
            <a:endParaRPr sz="900" b="1" i="0" u="sng" strike="noStrike" cap="none">
              <a:solidFill>
                <a:srgbClr val="0B5394"/>
              </a:solidFill>
              <a:highlight>
                <a:schemeClr val="lt1"/>
              </a:highlight>
              <a:latin typeface="Arial"/>
              <a:ea typeface="Arial"/>
              <a:cs typeface="Arial"/>
              <a:sym typeface="Arial"/>
            </a:endParaRPr>
          </a:p>
          <a:p>
            <a:pPr marL="457200" marR="0" lvl="0" indent="0" algn="l" rtl="0">
              <a:lnSpc>
                <a:spcPct val="80000"/>
              </a:lnSpc>
              <a:spcBef>
                <a:spcPts val="800"/>
              </a:spcBef>
              <a:spcAft>
                <a:spcPts val="0"/>
              </a:spcAft>
              <a:buClr>
                <a:schemeClr val="dk1"/>
              </a:buClr>
              <a:buSzPts val="1100"/>
              <a:buFont typeface="Arial"/>
              <a:buNone/>
            </a:pPr>
            <a:r>
              <a:rPr lang="en" sz="900" b="0" i="0" u="none" strike="noStrike" cap="none">
                <a:solidFill>
                  <a:srgbClr val="0B5394"/>
                </a:solidFill>
                <a:latin typeface="Arial"/>
                <a:ea typeface="Arial"/>
                <a:cs typeface="Arial"/>
                <a:sym typeface="Arial"/>
              </a:rPr>
              <a:t>Paving at various Land Ports of Entry (LPOE)</a:t>
            </a:r>
            <a:endParaRPr sz="900" b="0" i="0" u="none" strike="noStrike" cap="none">
              <a:solidFill>
                <a:srgbClr val="0B5394"/>
              </a:solidFill>
              <a:latin typeface="Arial"/>
              <a:ea typeface="Arial"/>
              <a:cs typeface="Arial"/>
              <a:sym typeface="Arial"/>
            </a:endParaRPr>
          </a:p>
          <a:p>
            <a:pPr marL="914400" marR="0" lvl="1" indent="-285750" algn="l" rtl="0">
              <a:lnSpc>
                <a:spcPct val="80000"/>
              </a:lnSpc>
              <a:spcBef>
                <a:spcPts val="800"/>
              </a:spcBef>
              <a:spcAft>
                <a:spcPts val="0"/>
              </a:spcAft>
              <a:buClr>
                <a:srgbClr val="0B5394"/>
              </a:buClr>
              <a:buSzPts val="900"/>
              <a:buFont typeface="Arial"/>
              <a:buChar char="○"/>
            </a:pPr>
            <a:r>
              <a:rPr lang="en" sz="900" b="0" i="0" u="none" strike="noStrike" cap="none">
                <a:solidFill>
                  <a:srgbClr val="0B5394"/>
                </a:solidFill>
                <a:latin typeface="Arial"/>
                <a:ea typeface="Arial"/>
                <a:cs typeface="Arial"/>
                <a:sym typeface="Arial"/>
              </a:rPr>
              <a:t>Paving construction work at various ports along the border</a:t>
            </a:r>
            <a:endParaRPr sz="900" b="0" i="0" u="none" strike="noStrike" cap="none">
              <a:solidFill>
                <a:srgbClr val="0B5394"/>
              </a:solidFill>
              <a:latin typeface="Arial"/>
              <a:ea typeface="Arial"/>
              <a:cs typeface="Arial"/>
              <a:sym typeface="Arial"/>
            </a:endParaRPr>
          </a:p>
          <a:p>
            <a:pPr marL="1371600" marR="0" lvl="2" indent="-285750" algn="l" rtl="0">
              <a:lnSpc>
                <a:spcPct val="80000"/>
              </a:lnSpc>
              <a:spcBef>
                <a:spcPts val="800"/>
              </a:spcBef>
              <a:spcAft>
                <a:spcPts val="0"/>
              </a:spcAft>
              <a:buClr>
                <a:srgbClr val="0B5394"/>
              </a:buClr>
              <a:buSzPts val="900"/>
              <a:buFont typeface="Arial"/>
              <a:buChar char="■"/>
            </a:pPr>
            <a:r>
              <a:rPr lang="en" sz="900" b="0" i="0" u="none" strike="noStrike" cap="none">
                <a:solidFill>
                  <a:srgbClr val="0B5394"/>
                </a:solidFill>
                <a:highlight>
                  <a:schemeClr val="lt1"/>
                </a:highlight>
                <a:latin typeface="Arial"/>
                <a:ea typeface="Arial"/>
                <a:cs typeface="Arial"/>
                <a:sym typeface="Arial"/>
              </a:rPr>
              <a:t>Three (3) projects have been identified in a Pilot Program:  Ysleta, World Trade and Pharr</a:t>
            </a:r>
            <a:endParaRPr sz="900" b="0" i="0" u="none" strike="noStrike" cap="none">
              <a:solidFill>
                <a:srgbClr val="0B5394"/>
              </a:solidFill>
              <a:highlight>
                <a:schemeClr val="lt1"/>
              </a:highlight>
              <a:latin typeface="Arial"/>
              <a:ea typeface="Arial"/>
              <a:cs typeface="Arial"/>
              <a:sym typeface="Arial"/>
            </a:endParaRPr>
          </a:p>
          <a:p>
            <a:pPr marL="1371600" marR="0" lvl="2" indent="-285750" algn="l" rtl="0">
              <a:lnSpc>
                <a:spcPct val="80000"/>
              </a:lnSpc>
              <a:spcBef>
                <a:spcPts val="800"/>
              </a:spcBef>
              <a:spcAft>
                <a:spcPts val="0"/>
              </a:spcAft>
              <a:buClr>
                <a:srgbClr val="0B5394"/>
              </a:buClr>
              <a:buSzPts val="900"/>
              <a:buFont typeface="Arial"/>
              <a:buChar char="■"/>
            </a:pPr>
            <a:r>
              <a:rPr lang="en" sz="900" b="0" i="0" u="none" strike="noStrike" cap="none">
                <a:solidFill>
                  <a:srgbClr val="0B5394"/>
                </a:solidFill>
                <a:latin typeface="Arial"/>
                <a:ea typeface="Arial"/>
                <a:cs typeface="Arial"/>
                <a:sym typeface="Arial"/>
              </a:rPr>
              <a:t>Awards anticipated in FY24</a:t>
            </a:r>
            <a:endParaRPr sz="900" b="0" i="0" u="none" strike="noStrike" cap="none">
              <a:solidFill>
                <a:srgbClr val="0B5394"/>
              </a:solidFill>
              <a:latin typeface="Arial"/>
              <a:ea typeface="Arial"/>
              <a:cs typeface="Arial"/>
              <a:sym typeface="Arial"/>
            </a:endParaRPr>
          </a:p>
          <a:p>
            <a:pPr marL="914400" marR="0" lvl="1" indent="-285750" algn="l" rtl="0">
              <a:lnSpc>
                <a:spcPct val="80000"/>
              </a:lnSpc>
              <a:spcBef>
                <a:spcPts val="800"/>
              </a:spcBef>
              <a:spcAft>
                <a:spcPts val="0"/>
              </a:spcAft>
              <a:buClr>
                <a:srgbClr val="0B5394"/>
              </a:buClr>
              <a:buSzPts val="900"/>
              <a:buFont typeface="Arial"/>
              <a:buChar char="○"/>
            </a:pPr>
            <a:r>
              <a:rPr lang="en" sz="900" b="0" i="0" u="none" strike="noStrike" cap="none">
                <a:solidFill>
                  <a:srgbClr val="0B5394"/>
                </a:solidFill>
                <a:latin typeface="Arial"/>
                <a:ea typeface="Arial"/>
                <a:cs typeface="Arial"/>
                <a:sym typeface="Arial"/>
              </a:rPr>
              <a:t>Set aside for small business concerns</a:t>
            </a:r>
            <a:endParaRPr sz="900" b="0" i="0" u="none" strike="noStrike" cap="none">
              <a:solidFill>
                <a:srgbClr val="0B5394"/>
              </a:solidFill>
              <a:latin typeface="Arial"/>
              <a:ea typeface="Arial"/>
              <a:cs typeface="Arial"/>
              <a:sym typeface="Arial"/>
            </a:endParaRPr>
          </a:p>
          <a:p>
            <a:pPr marL="914400" marR="0" lvl="1" indent="-285750" algn="l" rtl="0">
              <a:lnSpc>
                <a:spcPct val="80000"/>
              </a:lnSpc>
              <a:spcBef>
                <a:spcPts val="800"/>
              </a:spcBef>
              <a:spcAft>
                <a:spcPts val="0"/>
              </a:spcAft>
              <a:buClr>
                <a:srgbClr val="0B5394"/>
              </a:buClr>
              <a:buSzPts val="900"/>
              <a:buFont typeface="Arial"/>
              <a:buChar char="○"/>
            </a:pPr>
            <a:r>
              <a:rPr lang="en" sz="900" b="0" i="0" u="none" strike="noStrike" cap="none">
                <a:solidFill>
                  <a:srgbClr val="0B5394"/>
                </a:solidFill>
                <a:latin typeface="Arial"/>
                <a:ea typeface="Arial"/>
                <a:cs typeface="Arial"/>
                <a:sym typeface="Arial"/>
              </a:rPr>
              <a:t>Between $1M - $20M each</a:t>
            </a:r>
            <a:endParaRPr sz="900" b="0" i="0" u="none" strike="noStrike" cap="none">
              <a:solidFill>
                <a:srgbClr val="0B5394"/>
              </a:solidFill>
              <a:latin typeface="Arial"/>
              <a:ea typeface="Arial"/>
              <a:cs typeface="Arial"/>
              <a:sym typeface="Arial"/>
            </a:endParaRPr>
          </a:p>
          <a:p>
            <a:pPr marL="457200" marR="0" lvl="0" indent="0" algn="l" rtl="0">
              <a:lnSpc>
                <a:spcPct val="80000"/>
              </a:lnSpc>
              <a:spcBef>
                <a:spcPts val="800"/>
              </a:spcBef>
              <a:spcAft>
                <a:spcPts val="0"/>
              </a:spcAft>
              <a:buClr>
                <a:schemeClr val="dk1"/>
              </a:buClr>
              <a:buSzPts val="1100"/>
              <a:buFont typeface="Arial"/>
              <a:buNone/>
            </a:pPr>
            <a:r>
              <a:rPr lang="en" sz="900" b="0" i="0" u="none" strike="noStrike" cap="none">
                <a:solidFill>
                  <a:srgbClr val="0B5394"/>
                </a:solidFill>
                <a:latin typeface="Arial"/>
                <a:ea typeface="Arial"/>
                <a:cs typeface="Arial"/>
                <a:sym typeface="Arial"/>
              </a:rPr>
              <a:t>BOTA Design Build Construction Project</a:t>
            </a:r>
            <a:endParaRPr sz="900" b="0" i="0" u="none" strike="noStrike" cap="none">
              <a:solidFill>
                <a:srgbClr val="0B5394"/>
              </a:solidFill>
              <a:latin typeface="Arial"/>
              <a:ea typeface="Arial"/>
              <a:cs typeface="Arial"/>
              <a:sym typeface="Arial"/>
            </a:endParaRPr>
          </a:p>
          <a:p>
            <a:pPr marL="914400" marR="0" lvl="1" indent="-285750" algn="l" rtl="0">
              <a:lnSpc>
                <a:spcPct val="80000"/>
              </a:lnSpc>
              <a:spcBef>
                <a:spcPts val="800"/>
              </a:spcBef>
              <a:spcAft>
                <a:spcPts val="0"/>
              </a:spcAft>
              <a:buClr>
                <a:srgbClr val="0B5394"/>
              </a:buClr>
              <a:buSzPts val="900"/>
              <a:buFont typeface="Arial"/>
              <a:buChar char="○"/>
            </a:pPr>
            <a:r>
              <a:rPr lang="en" sz="900" b="0" i="0" u="none" strike="noStrike" cap="none">
                <a:solidFill>
                  <a:srgbClr val="0B5394"/>
                </a:solidFill>
                <a:latin typeface="Arial"/>
                <a:ea typeface="Arial"/>
                <a:cs typeface="Arial"/>
                <a:sym typeface="Arial"/>
              </a:rPr>
              <a:t>National Complex Construction IDIQ (large business)</a:t>
            </a:r>
            <a:endParaRPr sz="900" b="0" i="0" u="none" strike="noStrike" cap="none">
              <a:solidFill>
                <a:srgbClr val="0B5394"/>
              </a:solidFill>
              <a:latin typeface="Arial"/>
              <a:ea typeface="Arial"/>
              <a:cs typeface="Arial"/>
              <a:sym typeface="Arial"/>
            </a:endParaRPr>
          </a:p>
          <a:p>
            <a:pPr marL="914400" marR="0" lvl="1" indent="-285750" algn="l" rtl="0">
              <a:lnSpc>
                <a:spcPct val="80000"/>
              </a:lnSpc>
              <a:spcBef>
                <a:spcPts val="800"/>
              </a:spcBef>
              <a:spcAft>
                <a:spcPts val="0"/>
              </a:spcAft>
              <a:buClr>
                <a:srgbClr val="0B5394"/>
              </a:buClr>
              <a:buSzPts val="900"/>
              <a:buFont typeface="Arial"/>
              <a:buChar char="○"/>
            </a:pPr>
            <a:r>
              <a:rPr lang="en" sz="900" b="0" i="0" u="none" strike="noStrike" cap="none">
                <a:solidFill>
                  <a:srgbClr val="0B5394"/>
                </a:solidFill>
                <a:latin typeface="Arial"/>
                <a:ea typeface="Arial"/>
                <a:cs typeface="Arial"/>
                <a:sym typeface="Arial"/>
              </a:rPr>
              <a:t>Construction anticipated FY25/26</a:t>
            </a:r>
            <a:endParaRPr sz="900" b="0" i="0" u="none" strike="noStrike" cap="none">
              <a:solidFill>
                <a:srgbClr val="0B5394"/>
              </a:solidFill>
              <a:latin typeface="Arial"/>
              <a:ea typeface="Arial"/>
              <a:cs typeface="Arial"/>
              <a:sym typeface="Arial"/>
            </a:endParaRPr>
          </a:p>
          <a:p>
            <a:pPr marL="914400" marR="0" lvl="1" indent="-285750" algn="l" rtl="0">
              <a:lnSpc>
                <a:spcPct val="80000"/>
              </a:lnSpc>
              <a:spcBef>
                <a:spcPts val="800"/>
              </a:spcBef>
              <a:spcAft>
                <a:spcPts val="0"/>
              </a:spcAft>
              <a:buClr>
                <a:srgbClr val="0B5394"/>
              </a:buClr>
              <a:buSzPts val="900"/>
              <a:buFont typeface="Arial"/>
              <a:buChar char="○"/>
            </a:pPr>
            <a:r>
              <a:rPr lang="en" sz="900" b="0" i="0" u="none" strike="noStrike" cap="none">
                <a:solidFill>
                  <a:srgbClr val="0B5394"/>
                </a:solidFill>
                <a:latin typeface="Arial"/>
                <a:ea typeface="Arial"/>
                <a:cs typeface="Arial"/>
                <a:sym typeface="Arial"/>
              </a:rPr>
              <a:t>Over $100 million</a:t>
            </a:r>
            <a:endParaRPr sz="900" b="0" i="0" u="none" strike="noStrike" cap="none">
              <a:solidFill>
                <a:srgbClr val="0B5394"/>
              </a:solidFill>
              <a:latin typeface="Arial"/>
              <a:ea typeface="Arial"/>
              <a:cs typeface="Arial"/>
              <a:sym typeface="Arial"/>
            </a:endParaRPr>
          </a:p>
          <a:p>
            <a:pPr marL="914400" marR="0" lvl="1" indent="-285750" algn="l" rtl="0">
              <a:lnSpc>
                <a:spcPct val="80000"/>
              </a:lnSpc>
              <a:spcBef>
                <a:spcPts val="800"/>
              </a:spcBef>
              <a:spcAft>
                <a:spcPts val="0"/>
              </a:spcAft>
              <a:buClr>
                <a:srgbClr val="0B5394"/>
              </a:buClr>
              <a:buSzPts val="900"/>
              <a:buFont typeface="Arial"/>
              <a:buChar char="○"/>
            </a:pPr>
            <a:r>
              <a:rPr lang="en" sz="900" b="0" i="0" u="none" strike="noStrike" cap="none">
                <a:solidFill>
                  <a:srgbClr val="0B5394"/>
                </a:solidFill>
                <a:latin typeface="Arial"/>
                <a:ea typeface="Arial"/>
                <a:cs typeface="Arial"/>
                <a:sym typeface="Arial"/>
              </a:rPr>
              <a:t>Design Build</a:t>
            </a:r>
            <a:endParaRPr sz="900" b="0" i="0" u="none" strike="noStrike" cap="none">
              <a:solidFill>
                <a:srgbClr val="0B5394"/>
              </a:solidFill>
              <a:latin typeface="Arial"/>
              <a:ea typeface="Arial"/>
              <a:cs typeface="Arial"/>
              <a:sym typeface="Arial"/>
            </a:endParaRPr>
          </a:p>
          <a:p>
            <a:pPr marL="457200" marR="0" lvl="0" indent="0" algn="l" rtl="0">
              <a:lnSpc>
                <a:spcPct val="80000"/>
              </a:lnSpc>
              <a:spcBef>
                <a:spcPts val="800"/>
              </a:spcBef>
              <a:spcAft>
                <a:spcPts val="0"/>
              </a:spcAft>
              <a:buClr>
                <a:schemeClr val="dk1"/>
              </a:buClr>
              <a:buSzPts val="1100"/>
              <a:buFont typeface="Arial"/>
              <a:buNone/>
            </a:pPr>
            <a:r>
              <a:rPr lang="en" sz="900" b="0" i="0" u="none" strike="noStrike" cap="none">
                <a:solidFill>
                  <a:srgbClr val="0B5394"/>
                </a:solidFill>
                <a:highlight>
                  <a:schemeClr val="lt1"/>
                </a:highlight>
                <a:latin typeface="Arial"/>
                <a:ea typeface="Arial"/>
                <a:cs typeface="Arial"/>
                <a:sym typeface="Arial"/>
              </a:rPr>
              <a:t>Brownsville Gateway LPOE BIL Project</a:t>
            </a:r>
            <a:endParaRPr sz="900" b="0" i="0" u="none" strike="noStrike" cap="none">
              <a:solidFill>
                <a:srgbClr val="0B5394"/>
              </a:solidFill>
              <a:highlight>
                <a:schemeClr val="lt1"/>
              </a:highlight>
              <a:latin typeface="Arial"/>
              <a:ea typeface="Arial"/>
              <a:cs typeface="Arial"/>
              <a:sym typeface="Arial"/>
            </a:endParaRPr>
          </a:p>
          <a:p>
            <a:pPr marL="914400" marR="0" lvl="1" indent="-285750" algn="l" rtl="0">
              <a:lnSpc>
                <a:spcPct val="80000"/>
              </a:lnSpc>
              <a:spcBef>
                <a:spcPts val="800"/>
              </a:spcBef>
              <a:spcAft>
                <a:spcPts val="0"/>
              </a:spcAft>
              <a:buClr>
                <a:srgbClr val="0B5394"/>
              </a:buClr>
              <a:buSzPts val="900"/>
              <a:buFont typeface="Arial"/>
              <a:buChar char="○"/>
            </a:pPr>
            <a:r>
              <a:rPr lang="en" sz="900" b="0" i="0" u="none" strike="noStrike" cap="none">
                <a:solidFill>
                  <a:srgbClr val="0B5394"/>
                </a:solidFill>
                <a:latin typeface="Arial"/>
                <a:ea typeface="Arial"/>
                <a:cs typeface="Arial"/>
                <a:sym typeface="Arial"/>
              </a:rPr>
              <a:t>National Complex Construction IDIQ (large business)</a:t>
            </a:r>
            <a:endParaRPr sz="900" b="0" i="0" u="none" strike="noStrike" cap="none">
              <a:solidFill>
                <a:srgbClr val="0B5394"/>
              </a:solidFill>
              <a:latin typeface="Arial"/>
              <a:ea typeface="Arial"/>
              <a:cs typeface="Arial"/>
              <a:sym typeface="Arial"/>
            </a:endParaRPr>
          </a:p>
          <a:p>
            <a:pPr marL="914400" marR="0" lvl="1" indent="-285750" algn="l" rtl="0">
              <a:lnSpc>
                <a:spcPct val="80000"/>
              </a:lnSpc>
              <a:spcBef>
                <a:spcPts val="800"/>
              </a:spcBef>
              <a:spcAft>
                <a:spcPts val="0"/>
              </a:spcAft>
              <a:buClr>
                <a:srgbClr val="0B5394"/>
              </a:buClr>
              <a:buSzPts val="900"/>
              <a:buFont typeface="Arial"/>
              <a:buChar char="○"/>
            </a:pPr>
            <a:r>
              <a:rPr lang="en" sz="900" b="0" i="0" u="none" strike="noStrike" cap="none">
                <a:solidFill>
                  <a:srgbClr val="0B5394"/>
                </a:solidFill>
                <a:latin typeface="Arial"/>
                <a:ea typeface="Arial"/>
                <a:cs typeface="Arial"/>
                <a:sym typeface="Arial"/>
              </a:rPr>
              <a:t>Construction anticipated FY25/26</a:t>
            </a:r>
            <a:endParaRPr sz="900" b="0" i="0" u="none" strike="noStrike" cap="none">
              <a:solidFill>
                <a:srgbClr val="0B5394"/>
              </a:solidFill>
              <a:latin typeface="Arial"/>
              <a:ea typeface="Arial"/>
              <a:cs typeface="Arial"/>
              <a:sym typeface="Arial"/>
            </a:endParaRPr>
          </a:p>
          <a:p>
            <a:pPr marL="914400" marR="0" lvl="1" indent="-285750" algn="l" rtl="0">
              <a:lnSpc>
                <a:spcPct val="80000"/>
              </a:lnSpc>
              <a:spcBef>
                <a:spcPts val="800"/>
              </a:spcBef>
              <a:spcAft>
                <a:spcPts val="0"/>
              </a:spcAft>
              <a:buClr>
                <a:srgbClr val="0B5394"/>
              </a:buClr>
              <a:buSzPts val="900"/>
              <a:buFont typeface="Arial"/>
              <a:buChar char="○"/>
            </a:pPr>
            <a:r>
              <a:rPr lang="en" sz="900" b="0" i="0" u="none" strike="noStrike" cap="none">
                <a:solidFill>
                  <a:srgbClr val="0B5394"/>
                </a:solidFill>
                <a:latin typeface="Arial"/>
                <a:ea typeface="Arial"/>
                <a:cs typeface="Arial"/>
                <a:sym typeface="Arial"/>
              </a:rPr>
              <a:t>Over $100 million</a:t>
            </a:r>
            <a:endParaRPr sz="900" b="0" i="0" u="none" strike="noStrike" cap="none">
              <a:solidFill>
                <a:srgbClr val="0B5394"/>
              </a:solidFill>
              <a:latin typeface="Arial"/>
              <a:ea typeface="Arial"/>
              <a:cs typeface="Arial"/>
              <a:sym typeface="Arial"/>
            </a:endParaRPr>
          </a:p>
          <a:p>
            <a:pPr marL="914400" marR="0" lvl="1" indent="-285750" algn="l" rtl="0">
              <a:lnSpc>
                <a:spcPct val="80000"/>
              </a:lnSpc>
              <a:spcBef>
                <a:spcPts val="800"/>
              </a:spcBef>
              <a:spcAft>
                <a:spcPts val="0"/>
              </a:spcAft>
              <a:buClr>
                <a:srgbClr val="0B5394"/>
              </a:buClr>
              <a:buSzPts val="900"/>
              <a:buFont typeface="Arial"/>
              <a:buChar char="○"/>
            </a:pPr>
            <a:r>
              <a:rPr lang="en" sz="900" b="0" i="0" u="none" strike="noStrike" cap="none">
                <a:solidFill>
                  <a:srgbClr val="0B5394"/>
                </a:solidFill>
                <a:latin typeface="Arial"/>
                <a:ea typeface="Arial"/>
                <a:cs typeface="Arial"/>
                <a:sym typeface="Arial"/>
              </a:rPr>
              <a:t>Design Build</a:t>
            </a:r>
            <a:endParaRPr sz="900" b="0" i="0" u="none" strike="noStrike" cap="none">
              <a:solidFill>
                <a:srgbClr val="0B5394"/>
              </a:solidFill>
              <a:latin typeface="Arial"/>
              <a:ea typeface="Arial"/>
              <a:cs typeface="Arial"/>
              <a:sym typeface="Arial"/>
            </a:endParaRPr>
          </a:p>
          <a:p>
            <a:pPr marL="457200" marR="0" lvl="0" indent="0" algn="l" rtl="0">
              <a:lnSpc>
                <a:spcPct val="80000"/>
              </a:lnSpc>
              <a:spcBef>
                <a:spcPts val="800"/>
              </a:spcBef>
              <a:spcAft>
                <a:spcPts val="0"/>
              </a:spcAft>
              <a:buClr>
                <a:schemeClr val="dk1"/>
              </a:buClr>
              <a:buSzPts val="1100"/>
              <a:buFont typeface="Arial"/>
              <a:buNone/>
            </a:pPr>
            <a:r>
              <a:rPr lang="en" sz="900" b="0" i="0" u="none" strike="noStrike" cap="none">
                <a:solidFill>
                  <a:srgbClr val="0B5394"/>
                </a:solidFill>
                <a:latin typeface="Arial"/>
                <a:ea typeface="Arial"/>
                <a:cs typeface="Arial"/>
                <a:sym typeface="Arial"/>
              </a:rPr>
              <a:t>POC:  Marsha Howard (</a:t>
            </a:r>
            <a:r>
              <a:rPr lang="en" sz="900" b="0" i="0" u="sng" strike="noStrike" cap="none">
                <a:solidFill>
                  <a:srgbClr val="0B5394"/>
                </a:solidFill>
                <a:latin typeface="Arial"/>
                <a:ea typeface="Arial"/>
                <a:cs typeface="Arial"/>
                <a:sym typeface="Arial"/>
                <a:hlinkClick r:id="rId3">
                  <a:extLst>
                    <a:ext uri="{A12FA001-AC4F-418D-AE19-62706E023703}">
                      <ahyp:hlinkClr xmlns:ahyp="http://schemas.microsoft.com/office/drawing/2018/hyperlinkcolor" val="tx"/>
                    </a:ext>
                  </a:extLst>
                </a:hlinkClick>
              </a:rPr>
              <a:t>marsha.howard@gsa.gov</a:t>
            </a:r>
            <a:r>
              <a:rPr lang="en" sz="900" b="0" i="0" u="none" strike="noStrike" cap="none">
                <a:solidFill>
                  <a:srgbClr val="0B5394"/>
                </a:solidFill>
                <a:latin typeface="Arial"/>
                <a:ea typeface="Arial"/>
                <a:cs typeface="Arial"/>
                <a:sym typeface="Arial"/>
              </a:rPr>
              <a:t>)</a:t>
            </a:r>
            <a:endParaRPr sz="900" b="0" i="0" u="none" strike="noStrike" cap="none">
              <a:solidFill>
                <a:srgbClr val="0B5394"/>
              </a:solidFill>
              <a:latin typeface="Arial"/>
              <a:ea typeface="Arial"/>
              <a:cs typeface="Arial"/>
              <a:sym typeface="Arial"/>
            </a:endParaRPr>
          </a:p>
          <a:p>
            <a:pPr marL="457200" marR="0" lvl="0" indent="0" algn="l" rtl="0">
              <a:lnSpc>
                <a:spcPct val="80000"/>
              </a:lnSpc>
              <a:spcBef>
                <a:spcPts val="800"/>
              </a:spcBef>
              <a:spcAft>
                <a:spcPts val="0"/>
              </a:spcAft>
              <a:buClr>
                <a:srgbClr val="000000"/>
              </a:buClr>
              <a:buSzPts val="1200"/>
              <a:buFont typeface="Arial"/>
              <a:buNone/>
            </a:pPr>
            <a:endParaRPr sz="1200" b="0" i="0" u="none" strike="noStrike" cap="none">
              <a:solidFill>
                <a:schemeClr val="hlink"/>
              </a:solidFill>
              <a:latin typeface="Arial"/>
              <a:ea typeface="Arial"/>
              <a:cs typeface="Arial"/>
              <a:sym typeface="Arial"/>
            </a:endParaRPr>
          </a:p>
          <a:p>
            <a:pPr marL="457200" marR="0" lvl="0" indent="0" algn="l" rtl="0">
              <a:lnSpc>
                <a:spcPct val="90000"/>
              </a:lnSpc>
              <a:spcBef>
                <a:spcPts val="800"/>
              </a:spcBef>
              <a:spcAft>
                <a:spcPts val="800"/>
              </a:spcAft>
              <a:buClr>
                <a:srgbClr val="000000"/>
              </a:buClr>
              <a:buSzPts val="1200"/>
              <a:buFont typeface="Arial"/>
              <a:buNone/>
            </a:pPr>
            <a:endParaRPr sz="1200" b="0" i="0" u="none" strike="noStrike" cap="none">
              <a:solidFill>
                <a:schemeClr val="hlink"/>
              </a:solidFill>
              <a:latin typeface="Arial"/>
              <a:ea typeface="Arial"/>
              <a:cs typeface="Arial"/>
              <a:sym typeface="Arial"/>
            </a:endParaRPr>
          </a:p>
        </p:txBody>
      </p:sp>
      <p:sp>
        <p:nvSpPr>
          <p:cNvPr id="458" name="Google Shape;458;p77">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41</a:t>
            </a:fld>
            <a:endParaRPr/>
          </a:p>
        </p:txBody>
      </p:sp>
      <p:pic>
        <p:nvPicPr>
          <p:cNvPr id="459" name="Google Shape;459;p7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836800" y="4593973"/>
            <a:ext cx="502100" cy="453249"/>
          </a:xfrm>
          <a:prstGeom prst="rect">
            <a:avLst/>
          </a:prstGeom>
          <a:noFill/>
          <a:ln>
            <a:noFill/>
          </a:ln>
        </p:spPr>
      </p:pic>
      <p:sp>
        <p:nvSpPr>
          <p:cNvPr id="461" name="Google Shape;461;p77">
            <a:extLst>
              <a:ext uri="{C183D7F6-B498-43B3-948B-1728B52AA6E4}">
                <adec:decorative xmlns:adec="http://schemas.microsoft.com/office/drawing/2017/decorative" val="1"/>
              </a:ext>
            </a:extLst>
          </p:cNvPr>
          <p:cNvSpPr txBox="1">
            <a:spLocks noGrp="1"/>
          </p:cNvSpPr>
          <p:nvPr>
            <p:ph type="title" idx="4294967295"/>
          </p:nvPr>
        </p:nvSpPr>
        <p:spPr>
          <a:xfrm>
            <a:off x="305750" y="11317"/>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Contract Opportunities - Program Support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78">
            <a:extLst>
              <a:ext uri="{C183D7F6-B498-43B3-948B-1728B52AA6E4}">
                <adec:decorative xmlns:adec="http://schemas.microsoft.com/office/drawing/2017/decorative" val="1"/>
              </a:ext>
            </a:extLst>
          </p:cNvPr>
          <p:cNvSpPr txBox="1"/>
          <p:nvPr/>
        </p:nvSpPr>
        <p:spPr>
          <a:xfrm>
            <a:off x="370800" y="554400"/>
            <a:ext cx="6240000" cy="4034700"/>
          </a:xfrm>
          <a:prstGeom prst="rect">
            <a:avLst/>
          </a:prstGeom>
          <a:noFill/>
          <a:ln>
            <a:noFill/>
          </a:ln>
        </p:spPr>
        <p:txBody>
          <a:bodyPr spcFirstLastPara="1" wrap="square" lIns="91425" tIns="91425" rIns="91425" bIns="91425" anchor="t" anchorCtr="0">
            <a:spAutoFit/>
          </a:bodyPr>
          <a:lstStyle/>
          <a:p>
            <a:pPr marL="0" marR="0" lvl="0" indent="0" algn="l" rtl="0">
              <a:lnSpc>
                <a:spcPct val="80000"/>
              </a:lnSpc>
              <a:spcBef>
                <a:spcPts val="800"/>
              </a:spcBef>
              <a:spcAft>
                <a:spcPts val="0"/>
              </a:spcAft>
              <a:buClr>
                <a:srgbClr val="000000"/>
              </a:buClr>
              <a:buSzPts val="1400"/>
              <a:buFont typeface="Arial"/>
              <a:buNone/>
            </a:pPr>
            <a:r>
              <a:rPr lang="en" sz="1400" b="1" i="0" u="none" strike="noStrike" cap="none">
                <a:solidFill>
                  <a:srgbClr val="0B5394"/>
                </a:solidFill>
                <a:latin typeface="Arial"/>
                <a:ea typeface="Arial"/>
                <a:cs typeface="Arial"/>
                <a:sym typeface="Arial"/>
              </a:rPr>
              <a:t>Indefinite Delivery Indefinite Quantity (IDIQ) Section</a:t>
            </a:r>
            <a:endParaRPr sz="800" b="1" i="0" u="none" strike="noStrike" cap="none">
              <a:solidFill>
                <a:srgbClr val="0B5394"/>
              </a:solidFill>
              <a:latin typeface="Arial"/>
              <a:ea typeface="Arial"/>
              <a:cs typeface="Arial"/>
              <a:sym typeface="Arial"/>
            </a:endParaRPr>
          </a:p>
          <a:p>
            <a:pPr marL="457200" marR="0" lvl="0" indent="-317500" algn="l" rtl="0">
              <a:lnSpc>
                <a:spcPct val="80000"/>
              </a:lnSpc>
              <a:spcBef>
                <a:spcPts val="800"/>
              </a:spcBef>
              <a:spcAft>
                <a:spcPts val="0"/>
              </a:spcAft>
              <a:buClr>
                <a:srgbClr val="0B5394"/>
              </a:buClr>
              <a:buSzPts val="1400"/>
              <a:buFont typeface="Arial"/>
              <a:buChar char="●"/>
            </a:pPr>
            <a:r>
              <a:rPr lang="en" sz="1400" b="1" i="0" u="none" strike="noStrike" cap="none">
                <a:solidFill>
                  <a:srgbClr val="0B5394"/>
                </a:solidFill>
                <a:latin typeface="Arial"/>
                <a:ea typeface="Arial"/>
                <a:cs typeface="Arial"/>
                <a:sym typeface="Arial"/>
              </a:rPr>
              <a:t>Zonal Construction IDIQs:</a:t>
            </a:r>
            <a:endParaRPr sz="1400" b="1" i="0" u="none" strike="noStrike" cap="none">
              <a:solidFill>
                <a:srgbClr val="0B5394"/>
              </a:solidFill>
              <a:latin typeface="Arial"/>
              <a:ea typeface="Arial"/>
              <a:cs typeface="Arial"/>
              <a:sym typeface="Arial"/>
            </a:endParaRPr>
          </a:p>
          <a:p>
            <a:pPr marL="914400" marR="0" lvl="1" indent="-342900" algn="l" rtl="0">
              <a:lnSpc>
                <a:spcPct val="80000"/>
              </a:lnSpc>
              <a:spcBef>
                <a:spcPts val="800"/>
              </a:spcBef>
              <a:spcAft>
                <a:spcPts val="0"/>
              </a:spcAft>
              <a:buClr>
                <a:srgbClr val="0B5394"/>
              </a:buClr>
              <a:buSzPts val="1800"/>
              <a:buFont typeface="Arial"/>
              <a:buChar char="○"/>
            </a:pPr>
            <a:r>
              <a:rPr lang="en" sz="1200" b="0" i="0" u="none" strike="noStrike" cap="none">
                <a:solidFill>
                  <a:srgbClr val="0B5394"/>
                </a:solidFill>
                <a:highlight>
                  <a:schemeClr val="lt1"/>
                </a:highlight>
                <a:latin typeface="Arial"/>
                <a:ea typeface="Arial"/>
                <a:cs typeface="Arial"/>
                <a:sym typeface="Arial"/>
              </a:rPr>
              <a:t>GC/DB Construction multiple award IDIQs to be awarded in 12 zones.</a:t>
            </a:r>
            <a:endParaRPr sz="1200" b="0" i="0" u="none" strike="noStrike" cap="none">
              <a:solidFill>
                <a:srgbClr val="0B5394"/>
              </a:solidFill>
              <a:highlight>
                <a:schemeClr val="lt1"/>
              </a:highlight>
              <a:latin typeface="Arial"/>
              <a:ea typeface="Arial"/>
              <a:cs typeface="Arial"/>
              <a:sym typeface="Arial"/>
            </a:endParaRPr>
          </a:p>
          <a:p>
            <a:pPr marL="914400" marR="0" lvl="1" indent="-342900" algn="l" rtl="0">
              <a:lnSpc>
                <a:spcPct val="80000"/>
              </a:lnSpc>
              <a:spcBef>
                <a:spcPts val="800"/>
              </a:spcBef>
              <a:spcAft>
                <a:spcPts val="0"/>
              </a:spcAft>
              <a:buClr>
                <a:srgbClr val="0B5394"/>
              </a:buClr>
              <a:buSzPts val="1800"/>
              <a:buFont typeface="Arial"/>
              <a:buChar char="○"/>
            </a:pPr>
            <a:r>
              <a:rPr lang="en" sz="1200" b="0" i="0" u="none" strike="noStrike" cap="none">
                <a:solidFill>
                  <a:srgbClr val="0B5394"/>
                </a:solidFill>
                <a:highlight>
                  <a:schemeClr val="lt1"/>
                </a:highlight>
                <a:latin typeface="Arial"/>
                <a:ea typeface="Arial"/>
                <a:cs typeface="Arial"/>
                <a:sym typeface="Arial"/>
              </a:rPr>
              <a:t>Total Small Business Set-Aside</a:t>
            </a:r>
            <a:endParaRPr sz="1200" b="0" i="0" u="none" strike="noStrike" cap="none">
              <a:solidFill>
                <a:srgbClr val="0B5394"/>
              </a:solidFill>
              <a:highlight>
                <a:schemeClr val="lt1"/>
              </a:highlight>
              <a:latin typeface="Arial"/>
              <a:ea typeface="Arial"/>
              <a:cs typeface="Arial"/>
              <a:sym typeface="Arial"/>
            </a:endParaRPr>
          </a:p>
          <a:p>
            <a:pPr marL="914400" marR="0" lvl="1" indent="-342900" algn="l" rtl="0">
              <a:lnSpc>
                <a:spcPct val="80000"/>
              </a:lnSpc>
              <a:spcBef>
                <a:spcPts val="800"/>
              </a:spcBef>
              <a:spcAft>
                <a:spcPts val="0"/>
              </a:spcAft>
              <a:buClr>
                <a:srgbClr val="0B5394"/>
              </a:buClr>
              <a:buSzPts val="1800"/>
              <a:buFont typeface="Arial"/>
              <a:buChar char="○"/>
            </a:pPr>
            <a:r>
              <a:rPr lang="en" sz="1200" b="0" i="0" u="none" strike="noStrike" cap="none">
                <a:solidFill>
                  <a:srgbClr val="0B5394"/>
                </a:solidFill>
                <a:highlight>
                  <a:schemeClr val="lt1"/>
                </a:highlight>
                <a:latin typeface="Arial"/>
                <a:ea typeface="Arial"/>
                <a:cs typeface="Arial"/>
                <a:sym typeface="Arial"/>
              </a:rPr>
              <a:t>Between $2M and $8M MOL per contract per year for 5 years.</a:t>
            </a:r>
            <a:endParaRPr sz="1200" b="0" i="0" u="none" strike="noStrike" cap="none">
              <a:solidFill>
                <a:srgbClr val="0B5394"/>
              </a:solidFill>
              <a:highlight>
                <a:schemeClr val="lt1"/>
              </a:highlight>
              <a:latin typeface="Arial"/>
              <a:ea typeface="Arial"/>
              <a:cs typeface="Arial"/>
              <a:sym typeface="Arial"/>
            </a:endParaRPr>
          </a:p>
          <a:p>
            <a:pPr marL="914400" marR="0" lvl="1" indent="-342900" algn="l" rtl="0">
              <a:lnSpc>
                <a:spcPct val="80000"/>
              </a:lnSpc>
              <a:spcBef>
                <a:spcPts val="800"/>
              </a:spcBef>
              <a:spcAft>
                <a:spcPts val="0"/>
              </a:spcAft>
              <a:buClr>
                <a:srgbClr val="0B5394"/>
              </a:buClr>
              <a:buSzPts val="1800"/>
              <a:buFont typeface="Arial"/>
              <a:buChar char="○"/>
            </a:pPr>
            <a:r>
              <a:rPr lang="en" sz="1200" b="0" i="0" u="none" strike="noStrike" cap="none">
                <a:solidFill>
                  <a:srgbClr val="0B5394"/>
                </a:solidFill>
                <a:highlight>
                  <a:schemeClr val="lt1"/>
                </a:highlight>
                <a:latin typeface="Arial"/>
                <a:ea typeface="Arial"/>
                <a:cs typeface="Arial"/>
                <a:sym typeface="Arial"/>
              </a:rPr>
              <a:t>Multiple awards through 2026 with first two zones to be awarded November 2023</a:t>
            </a:r>
            <a:endParaRPr sz="1200" b="0" i="0" u="none" strike="noStrike" cap="none">
              <a:solidFill>
                <a:srgbClr val="0B5394"/>
              </a:solidFill>
              <a:highlight>
                <a:schemeClr val="lt1"/>
              </a:highlight>
              <a:latin typeface="Arial"/>
              <a:ea typeface="Arial"/>
              <a:cs typeface="Arial"/>
              <a:sym typeface="Arial"/>
            </a:endParaRPr>
          </a:p>
          <a:p>
            <a:pPr marL="457200" marR="0" lvl="0" indent="-317500" algn="l" rtl="0">
              <a:lnSpc>
                <a:spcPct val="80000"/>
              </a:lnSpc>
              <a:spcBef>
                <a:spcPts val="800"/>
              </a:spcBef>
              <a:spcAft>
                <a:spcPts val="0"/>
              </a:spcAft>
              <a:buClr>
                <a:srgbClr val="0B5394"/>
              </a:buClr>
              <a:buSzPts val="1400"/>
              <a:buFont typeface="Arial"/>
              <a:buChar char="●"/>
            </a:pPr>
            <a:r>
              <a:rPr lang="en" sz="1400" b="1" i="0" u="none" strike="noStrike" cap="none">
                <a:solidFill>
                  <a:srgbClr val="0B5394"/>
                </a:solidFill>
                <a:latin typeface="Arial"/>
                <a:ea typeface="Arial"/>
                <a:cs typeface="Arial"/>
                <a:sym typeface="Arial"/>
              </a:rPr>
              <a:t>Architect - Engineering IDIQ</a:t>
            </a:r>
            <a:endParaRPr sz="1400" b="1" i="0" u="none" strike="noStrike" cap="none">
              <a:solidFill>
                <a:srgbClr val="0B5394"/>
              </a:solidFill>
              <a:latin typeface="Arial"/>
              <a:ea typeface="Arial"/>
              <a:cs typeface="Arial"/>
              <a:sym typeface="Arial"/>
            </a:endParaRPr>
          </a:p>
          <a:p>
            <a:pPr marL="914400" marR="0" lvl="1" indent="-342900" algn="l" rtl="0">
              <a:lnSpc>
                <a:spcPct val="80000"/>
              </a:lnSpc>
              <a:spcBef>
                <a:spcPts val="800"/>
              </a:spcBef>
              <a:spcAft>
                <a:spcPts val="0"/>
              </a:spcAft>
              <a:buClr>
                <a:srgbClr val="0B5394"/>
              </a:buClr>
              <a:buSzPts val="1800"/>
              <a:buFont typeface="Arial"/>
              <a:buChar char="○"/>
            </a:pPr>
            <a:r>
              <a:rPr lang="en" sz="1200" b="0" i="0" u="none" strike="noStrike" cap="none">
                <a:solidFill>
                  <a:srgbClr val="0B5394"/>
                </a:solidFill>
                <a:highlight>
                  <a:schemeClr val="lt1"/>
                </a:highlight>
                <a:latin typeface="Arial"/>
                <a:ea typeface="Arial"/>
                <a:cs typeface="Arial"/>
                <a:sym typeface="Arial"/>
              </a:rPr>
              <a:t>Single Award Architect Engineer IDIQs to be awarded in 3 zones (DFW, Louisiana and SE TX)</a:t>
            </a:r>
            <a:endParaRPr sz="1200" b="0" i="0" u="none" strike="noStrike" cap="none">
              <a:solidFill>
                <a:srgbClr val="0B5394"/>
              </a:solidFill>
              <a:highlight>
                <a:schemeClr val="lt1"/>
              </a:highlight>
              <a:latin typeface="Arial"/>
              <a:ea typeface="Arial"/>
              <a:cs typeface="Arial"/>
              <a:sym typeface="Arial"/>
            </a:endParaRPr>
          </a:p>
          <a:p>
            <a:pPr marL="914400" marR="0" lvl="1" indent="-342900" algn="l" rtl="0">
              <a:lnSpc>
                <a:spcPct val="80000"/>
              </a:lnSpc>
              <a:spcBef>
                <a:spcPts val="800"/>
              </a:spcBef>
              <a:spcAft>
                <a:spcPts val="0"/>
              </a:spcAft>
              <a:buClr>
                <a:srgbClr val="0B5394"/>
              </a:buClr>
              <a:buSzPts val="1800"/>
              <a:buFont typeface="Arial"/>
              <a:buChar char="○"/>
            </a:pPr>
            <a:r>
              <a:rPr lang="en" sz="1200" b="0" i="0" u="none" strike="noStrike" cap="none">
                <a:solidFill>
                  <a:srgbClr val="0B5394"/>
                </a:solidFill>
                <a:highlight>
                  <a:schemeClr val="lt1"/>
                </a:highlight>
                <a:latin typeface="Arial"/>
                <a:ea typeface="Arial"/>
                <a:cs typeface="Arial"/>
                <a:sym typeface="Arial"/>
              </a:rPr>
              <a:t>Set-Aside determination for each zone TBD</a:t>
            </a:r>
            <a:endParaRPr sz="1200" b="0" i="0" u="none" strike="noStrike" cap="none">
              <a:solidFill>
                <a:srgbClr val="0B5394"/>
              </a:solidFill>
              <a:highlight>
                <a:schemeClr val="lt1"/>
              </a:highlight>
              <a:latin typeface="Arial"/>
              <a:ea typeface="Arial"/>
              <a:cs typeface="Arial"/>
              <a:sym typeface="Arial"/>
            </a:endParaRPr>
          </a:p>
          <a:p>
            <a:pPr marL="914400" marR="0" lvl="1" indent="-342900" algn="l" rtl="0">
              <a:lnSpc>
                <a:spcPct val="80000"/>
              </a:lnSpc>
              <a:spcBef>
                <a:spcPts val="800"/>
              </a:spcBef>
              <a:spcAft>
                <a:spcPts val="0"/>
              </a:spcAft>
              <a:buClr>
                <a:srgbClr val="0B5394"/>
              </a:buClr>
              <a:buSzPts val="1800"/>
              <a:buFont typeface="Arial"/>
              <a:buChar char="○"/>
            </a:pPr>
            <a:r>
              <a:rPr lang="en" sz="1200" b="0" i="0" u="none" strike="noStrike" cap="none">
                <a:solidFill>
                  <a:srgbClr val="0B5394"/>
                </a:solidFill>
                <a:highlight>
                  <a:schemeClr val="lt1"/>
                </a:highlight>
                <a:latin typeface="Arial"/>
                <a:ea typeface="Arial"/>
                <a:cs typeface="Arial"/>
                <a:sym typeface="Arial"/>
              </a:rPr>
              <a:t>$15M MOL per contract over 5 years. </a:t>
            </a:r>
            <a:endParaRPr sz="1200" b="0" i="0" u="none" strike="noStrike" cap="none">
              <a:solidFill>
                <a:srgbClr val="0B5394"/>
              </a:solidFill>
              <a:highlight>
                <a:schemeClr val="lt1"/>
              </a:highlight>
              <a:latin typeface="Arial"/>
              <a:ea typeface="Arial"/>
              <a:cs typeface="Arial"/>
              <a:sym typeface="Arial"/>
            </a:endParaRPr>
          </a:p>
          <a:p>
            <a:pPr marL="914400" marR="0" lvl="1" indent="-342900" algn="l" rtl="0">
              <a:lnSpc>
                <a:spcPct val="80000"/>
              </a:lnSpc>
              <a:spcBef>
                <a:spcPts val="800"/>
              </a:spcBef>
              <a:spcAft>
                <a:spcPts val="0"/>
              </a:spcAft>
              <a:buClr>
                <a:srgbClr val="0B5394"/>
              </a:buClr>
              <a:buSzPts val="1800"/>
              <a:buFont typeface="Arial"/>
              <a:buChar char="○"/>
            </a:pPr>
            <a:r>
              <a:rPr lang="en" sz="1200" b="0" i="0" u="none" strike="noStrike" cap="none">
                <a:solidFill>
                  <a:srgbClr val="0B5394"/>
                </a:solidFill>
                <a:highlight>
                  <a:schemeClr val="lt1"/>
                </a:highlight>
                <a:latin typeface="Arial"/>
                <a:ea typeface="Arial"/>
                <a:cs typeface="Arial"/>
                <a:sym typeface="Arial"/>
              </a:rPr>
              <a:t>Anticipated award September 2024</a:t>
            </a:r>
            <a:endParaRPr sz="1200" b="0" i="0" u="none" strike="noStrike" cap="none">
              <a:solidFill>
                <a:srgbClr val="0B5394"/>
              </a:solidFill>
              <a:highlight>
                <a:schemeClr val="lt1"/>
              </a:highlight>
              <a:latin typeface="Arial"/>
              <a:ea typeface="Arial"/>
              <a:cs typeface="Arial"/>
              <a:sym typeface="Arial"/>
            </a:endParaRPr>
          </a:p>
          <a:p>
            <a:pPr marL="457200" marR="0" lvl="0" indent="0" algn="l" rtl="0">
              <a:lnSpc>
                <a:spcPct val="80000"/>
              </a:lnSpc>
              <a:spcBef>
                <a:spcPts val="800"/>
              </a:spcBef>
              <a:spcAft>
                <a:spcPts val="800"/>
              </a:spcAft>
              <a:buClr>
                <a:srgbClr val="000000"/>
              </a:buClr>
              <a:buSzPts val="1100"/>
              <a:buFont typeface="Arial"/>
              <a:buNone/>
            </a:pPr>
            <a:r>
              <a:rPr lang="en" sz="1100" b="0" i="0" u="none" strike="noStrike" cap="none">
                <a:solidFill>
                  <a:srgbClr val="0B5394"/>
                </a:solidFill>
                <a:latin typeface="Arial"/>
                <a:ea typeface="Arial"/>
                <a:cs typeface="Arial"/>
                <a:sym typeface="Arial"/>
              </a:rPr>
              <a:t>POC:  Matt Deptuch (</a:t>
            </a:r>
            <a:r>
              <a:rPr lang="en" sz="1100" b="0" i="0" u="sng" strike="noStrike" cap="none">
                <a:solidFill>
                  <a:srgbClr val="0B5394"/>
                </a:solidFill>
                <a:latin typeface="Arial"/>
                <a:ea typeface="Arial"/>
                <a:cs typeface="Arial"/>
                <a:sym typeface="Arial"/>
                <a:hlinkClick r:id="rId3">
                  <a:extLst>
                    <a:ext uri="{A12FA001-AC4F-418D-AE19-62706E023703}">
                      <ahyp:hlinkClr xmlns:ahyp="http://schemas.microsoft.com/office/drawing/2018/hyperlinkcolor" val="tx"/>
                    </a:ext>
                  </a:extLst>
                </a:hlinkClick>
              </a:rPr>
              <a:t>matthew.deptuch@gsa.gov</a:t>
            </a:r>
            <a:r>
              <a:rPr lang="en" sz="1100" b="0" i="0" u="none" strike="noStrike" cap="none">
                <a:solidFill>
                  <a:srgbClr val="0B5394"/>
                </a:solidFill>
                <a:latin typeface="Arial"/>
                <a:ea typeface="Arial"/>
                <a:cs typeface="Arial"/>
                <a:sym typeface="Arial"/>
              </a:rPr>
              <a:t>)</a:t>
            </a:r>
            <a:endParaRPr sz="1200" b="0" i="0" u="none" strike="noStrike" cap="none">
              <a:solidFill>
                <a:srgbClr val="0B5394"/>
              </a:solidFill>
              <a:latin typeface="Arial"/>
              <a:ea typeface="Arial"/>
              <a:cs typeface="Arial"/>
              <a:sym typeface="Arial"/>
            </a:endParaRPr>
          </a:p>
        </p:txBody>
      </p:sp>
      <p:sp>
        <p:nvSpPr>
          <p:cNvPr id="467" name="Google Shape;467;p78">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42</a:t>
            </a:fld>
            <a:endParaRPr/>
          </a:p>
        </p:txBody>
      </p:sp>
      <p:pic>
        <p:nvPicPr>
          <p:cNvPr id="468" name="Google Shape;468;p7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795221" y="4548126"/>
            <a:ext cx="502100" cy="453249"/>
          </a:xfrm>
          <a:prstGeom prst="rect">
            <a:avLst/>
          </a:prstGeom>
          <a:noFill/>
          <a:ln>
            <a:noFill/>
          </a:ln>
        </p:spPr>
      </p:pic>
      <p:sp>
        <p:nvSpPr>
          <p:cNvPr id="470" name="Google Shape;470;p78">
            <a:extLst>
              <a:ext uri="{C183D7F6-B498-43B3-948B-1728B52AA6E4}">
                <adec:decorative xmlns:adec="http://schemas.microsoft.com/office/drawing/2017/decorative" val="1"/>
              </a:ext>
            </a:extLst>
          </p:cNvPr>
          <p:cNvSpPr txBox="1">
            <a:spLocks noGrp="1"/>
          </p:cNvSpPr>
          <p:nvPr>
            <p:ph type="title" idx="4294967295"/>
          </p:nvPr>
        </p:nvSpPr>
        <p:spPr>
          <a:xfrm>
            <a:off x="370800" y="0"/>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Contract Opportunities - Program Support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79">
            <a:extLst>
              <a:ext uri="{C183D7F6-B498-43B3-948B-1728B52AA6E4}">
                <adec:decorative xmlns:adec="http://schemas.microsoft.com/office/drawing/2017/decorative" val="1"/>
              </a:ext>
            </a:extLst>
          </p:cNvPr>
          <p:cNvSpPr txBox="1"/>
          <p:nvPr/>
        </p:nvSpPr>
        <p:spPr>
          <a:xfrm>
            <a:off x="390275" y="1119400"/>
            <a:ext cx="5913900" cy="30537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800"/>
              </a:spcBef>
              <a:spcAft>
                <a:spcPts val="0"/>
              </a:spcAft>
              <a:buClr>
                <a:srgbClr val="005087"/>
              </a:buClr>
              <a:buSzPts val="1400"/>
              <a:buFont typeface="Arial"/>
              <a:buChar char="●"/>
            </a:pPr>
            <a:r>
              <a:rPr lang="en" sz="1400" b="0" i="0" u="none" strike="noStrike" cap="none">
                <a:solidFill>
                  <a:srgbClr val="005087"/>
                </a:solidFill>
                <a:highlight>
                  <a:schemeClr val="lt1"/>
                </a:highlight>
                <a:latin typeface="Arial"/>
                <a:ea typeface="Arial"/>
                <a:cs typeface="Arial"/>
                <a:sym typeface="Arial"/>
              </a:rPr>
              <a:t>Indefinite Delivery/Indefinite Quantity (IDIQ) Procurement for Real </a:t>
            </a:r>
            <a:r>
              <a:rPr lang="en" sz="1400" b="0" i="0" u="none" strike="noStrike" cap="none">
                <a:solidFill>
                  <a:srgbClr val="0B5394"/>
                </a:solidFill>
                <a:latin typeface="Arial"/>
                <a:ea typeface="Arial"/>
                <a:cs typeface="Arial"/>
                <a:sym typeface="Arial"/>
              </a:rPr>
              <a:t>Estate Appraisals and Appraisal Consulting Services</a:t>
            </a:r>
            <a:endParaRPr sz="1400" b="0" i="0" u="none" strike="noStrike" cap="none">
              <a:solidFill>
                <a:srgbClr val="0B5394"/>
              </a:solidFill>
              <a:latin typeface="Arial"/>
              <a:ea typeface="Arial"/>
              <a:cs typeface="Arial"/>
              <a:sym typeface="Arial"/>
            </a:endParaRPr>
          </a:p>
          <a:p>
            <a:pPr marL="914400" marR="0" lvl="1" indent="-317500" algn="l" rtl="0">
              <a:lnSpc>
                <a:spcPct val="100000"/>
              </a:lnSpc>
              <a:spcBef>
                <a:spcPts val="800"/>
              </a:spcBef>
              <a:spcAft>
                <a:spcPts val="0"/>
              </a:spcAft>
              <a:buClr>
                <a:srgbClr val="0B5394"/>
              </a:buClr>
              <a:buSzPts val="1400"/>
              <a:buFont typeface="Arial"/>
              <a:buChar char="○"/>
            </a:pPr>
            <a:r>
              <a:rPr lang="en" sz="1400" b="0" i="0" u="none" strike="noStrike" cap="none">
                <a:solidFill>
                  <a:srgbClr val="0B5394"/>
                </a:solidFill>
                <a:latin typeface="Arial"/>
                <a:ea typeface="Arial"/>
                <a:cs typeface="Arial"/>
                <a:sym typeface="Arial"/>
              </a:rPr>
              <a:t>Current appraisals are for Market Value (MV) and Fair Annual Rental (FAR) assessments</a:t>
            </a:r>
            <a:endParaRPr sz="1400" b="0" i="0" u="none" strike="noStrike" cap="none">
              <a:solidFill>
                <a:srgbClr val="0B5394"/>
              </a:solidFill>
              <a:latin typeface="Arial"/>
              <a:ea typeface="Arial"/>
              <a:cs typeface="Arial"/>
              <a:sym typeface="Arial"/>
            </a:endParaRPr>
          </a:p>
          <a:p>
            <a:pPr marL="914400" marR="0" lvl="1" indent="-317500" algn="l" rtl="0">
              <a:lnSpc>
                <a:spcPct val="100000"/>
              </a:lnSpc>
              <a:spcBef>
                <a:spcPts val="800"/>
              </a:spcBef>
              <a:spcAft>
                <a:spcPts val="0"/>
              </a:spcAft>
              <a:buClr>
                <a:srgbClr val="0B5394"/>
              </a:buClr>
              <a:buSzPts val="1400"/>
              <a:buFont typeface="Arial"/>
              <a:buChar char="○"/>
            </a:pPr>
            <a:r>
              <a:rPr lang="en" sz="1400" b="0" i="0" u="none" strike="noStrike" cap="none">
                <a:solidFill>
                  <a:srgbClr val="0B5394"/>
                </a:solidFill>
                <a:latin typeface="Arial"/>
                <a:ea typeface="Arial"/>
                <a:cs typeface="Arial"/>
                <a:sym typeface="Arial"/>
              </a:rPr>
              <a:t>Solicitation </a:t>
            </a:r>
            <a:r>
              <a:rPr lang="en" sz="1400" b="0" i="0" u="sng" strike="noStrike" cap="none">
                <a:solidFill>
                  <a:srgbClr val="0B5394"/>
                </a:solidFill>
                <a:latin typeface="Arial"/>
                <a:ea typeface="Arial"/>
                <a:cs typeface="Arial"/>
                <a:sym typeface="Arial"/>
                <a:hlinkClick r:id="rId3">
                  <a:extLst>
                    <a:ext uri="{A12FA001-AC4F-418D-AE19-62706E023703}">
                      <ahyp:hlinkClr xmlns:ahyp="http://schemas.microsoft.com/office/drawing/2018/hyperlinkcolor" val="tx"/>
                    </a:ext>
                  </a:extLst>
                </a:hlinkClick>
              </a:rPr>
              <a:t>47PH1021R0001</a:t>
            </a:r>
            <a:r>
              <a:rPr lang="en" sz="1400" b="0" i="0" u="none" strike="noStrike" cap="none">
                <a:solidFill>
                  <a:srgbClr val="0B5394"/>
                </a:solidFill>
                <a:latin typeface="Arial"/>
                <a:ea typeface="Arial"/>
                <a:cs typeface="Arial"/>
                <a:sym typeface="Arial"/>
              </a:rPr>
              <a:t> - Total Small Business Set-Aside</a:t>
            </a:r>
            <a:endParaRPr sz="1400" b="0" i="0" u="none" strike="noStrike" cap="none">
              <a:solidFill>
                <a:srgbClr val="0B5394"/>
              </a:solidFill>
              <a:latin typeface="Arial"/>
              <a:ea typeface="Arial"/>
              <a:cs typeface="Arial"/>
              <a:sym typeface="Arial"/>
            </a:endParaRPr>
          </a:p>
          <a:p>
            <a:pPr marL="914400" marR="0" lvl="1" indent="-317500" algn="l" rtl="0">
              <a:lnSpc>
                <a:spcPct val="100000"/>
              </a:lnSpc>
              <a:spcBef>
                <a:spcPts val="800"/>
              </a:spcBef>
              <a:spcAft>
                <a:spcPts val="0"/>
              </a:spcAft>
              <a:buClr>
                <a:srgbClr val="0B5394"/>
              </a:buClr>
              <a:buSzPts val="1400"/>
              <a:buFont typeface="Arial"/>
              <a:buChar char="○"/>
            </a:pPr>
            <a:r>
              <a:rPr lang="en" sz="1400" b="0" i="0" u="none" strike="noStrike" cap="none">
                <a:solidFill>
                  <a:srgbClr val="0B5394"/>
                </a:solidFill>
                <a:latin typeface="Arial"/>
                <a:ea typeface="Arial"/>
                <a:cs typeface="Arial"/>
                <a:sym typeface="Arial"/>
              </a:rPr>
              <a:t>Maximum Ordering Limitation (MOL) - $2,000,000</a:t>
            </a:r>
            <a:endParaRPr sz="1400" b="0" i="0" u="none" strike="noStrike" cap="none">
              <a:solidFill>
                <a:srgbClr val="0B5394"/>
              </a:solidFill>
              <a:latin typeface="Arial"/>
              <a:ea typeface="Arial"/>
              <a:cs typeface="Arial"/>
              <a:sym typeface="Arial"/>
            </a:endParaRPr>
          </a:p>
          <a:p>
            <a:pPr marL="914400" marR="0" lvl="1" indent="-317500" algn="l" rtl="0">
              <a:lnSpc>
                <a:spcPct val="100000"/>
              </a:lnSpc>
              <a:spcBef>
                <a:spcPts val="800"/>
              </a:spcBef>
              <a:spcAft>
                <a:spcPts val="0"/>
              </a:spcAft>
              <a:buClr>
                <a:srgbClr val="0B5394"/>
              </a:buClr>
              <a:buSzPts val="1400"/>
              <a:buFont typeface="Arial"/>
              <a:buChar char="○"/>
            </a:pPr>
            <a:r>
              <a:rPr lang="en" sz="1400" b="0" i="0" u="none" strike="noStrike" cap="none">
                <a:solidFill>
                  <a:srgbClr val="0B5394"/>
                </a:solidFill>
                <a:latin typeface="Arial"/>
                <a:ea typeface="Arial"/>
                <a:cs typeface="Arial"/>
                <a:sym typeface="Arial"/>
              </a:rPr>
              <a:t>Contracting Officer - Darryl Henderson (</a:t>
            </a:r>
            <a:r>
              <a:rPr lang="en" sz="1400" b="0" i="0" u="sng" strike="noStrike" cap="none">
                <a:solidFill>
                  <a:srgbClr val="0B5394"/>
                </a:solidFill>
                <a:latin typeface="Arial"/>
                <a:ea typeface="Arial"/>
                <a:cs typeface="Arial"/>
                <a:sym typeface="Arial"/>
                <a:hlinkClick r:id="rId4">
                  <a:extLst>
                    <a:ext uri="{A12FA001-AC4F-418D-AE19-62706E023703}">
                      <ahyp:hlinkClr xmlns:ahyp="http://schemas.microsoft.com/office/drawing/2018/hyperlinkcolor" val="tx"/>
                    </a:ext>
                  </a:extLst>
                </a:hlinkClick>
              </a:rPr>
              <a:t>darryl.henderson@gsa.gov</a:t>
            </a:r>
            <a:r>
              <a:rPr lang="en" sz="1400" b="0" i="0" u="none" strike="noStrike" cap="none">
                <a:solidFill>
                  <a:srgbClr val="0B5394"/>
                </a:solidFill>
                <a:latin typeface="Arial"/>
                <a:ea typeface="Arial"/>
                <a:cs typeface="Arial"/>
                <a:sym typeface="Arial"/>
              </a:rPr>
              <a:t>)</a:t>
            </a:r>
            <a:endParaRPr sz="600" b="1" i="0" u="sng" strike="noStrike" cap="none">
              <a:solidFill>
                <a:srgbClr val="0B5394"/>
              </a:solidFill>
              <a:latin typeface="Arial"/>
              <a:ea typeface="Arial"/>
              <a:cs typeface="Arial"/>
              <a:sym typeface="Arial"/>
            </a:endParaRPr>
          </a:p>
          <a:p>
            <a:pPr marL="457200" marR="0" lvl="0" indent="0" algn="l" rtl="0">
              <a:lnSpc>
                <a:spcPct val="80000"/>
              </a:lnSpc>
              <a:spcBef>
                <a:spcPts val="800"/>
              </a:spcBef>
              <a:spcAft>
                <a:spcPts val="0"/>
              </a:spcAft>
              <a:buClr>
                <a:srgbClr val="000000"/>
              </a:buClr>
              <a:buSzPts val="1200"/>
              <a:buFont typeface="Arial"/>
              <a:buNone/>
            </a:pPr>
            <a:endParaRPr sz="1200" b="0" i="0" u="none" strike="noStrike" cap="none">
              <a:solidFill>
                <a:schemeClr val="hlink"/>
              </a:solidFill>
              <a:latin typeface="Arial"/>
              <a:ea typeface="Arial"/>
              <a:cs typeface="Arial"/>
              <a:sym typeface="Arial"/>
            </a:endParaRPr>
          </a:p>
          <a:p>
            <a:pPr marL="457200" marR="0" lvl="0" indent="0" algn="l" rtl="0">
              <a:lnSpc>
                <a:spcPct val="90000"/>
              </a:lnSpc>
              <a:spcBef>
                <a:spcPts val="800"/>
              </a:spcBef>
              <a:spcAft>
                <a:spcPts val="800"/>
              </a:spcAft>
              <a:buClr>
                <a:srgbClr val="000000"/>
              </a:buClr>
              <a:buSzPts val="1200"/>
              <a:buFont typeface="Arial"/>
              <a:buNone/>
            </a:pPr>
            <a:endParaRPr sz="1200" b="0" i="0" u="none" strike="noStrike" cap="none">
              <a:solidFill>
                <a:schemeClr val="hlink"/>
              </a:solidFill>
              <a:latin typeface="Arial"/>
              <a:ea typeface="Arial"/>
              <a:cs typeface="Arial"/>
              <a:sym typeface="Arial"/>
            </a:endParaRPr>
          </a:p>
        </p:txBody>
      </p:sp>
      <p:sp>
        <p:nvSpPr>
          <p:cNvPr id="476" name="Google Shape;476;p79">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43</a:t>
            </a:fld>
            <a:endParaRPr/>
          </a:p>
        </p:txBody>
      </p:sp>
      <p:pic>
        <p:nvPicPr>
          <p:cNvPr id="477" name="Google Shape;477;p79">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7872061" y="4631208"/>
            <a:ext cx="502100" cy="453249"/>
          </a:xfrm>
          <a:prstGeom prst="rect">
            <a:avLst/>
          </a:prstGeom>
          <a:noFill/>
          <a:ln>
            <a:noFill/>
          </a:ln>
        </p:spPr>
      </p:pic>
      <p:sp>
        <p:nvSpPr>
          <p:cNvPr id="479" name="Google Shape;479;p79">
            <a:extLst>
              <a:ext uri="{C183D7F6-B498-43B3-948B-1728B52AA6E4}">
                <adec:decorative xmlns:adec="http://schemas.microsoft.com/office/drawing/2017/decorative" val="1"/>
              </a:ext>
            </a:extLst>
          </p:cNvPr>
          <p:cNvSpPr txBox="1">
            <a:spLocks noGrp="1"/>
          </p:cNvSpPr>
          <p:nvPr>
            <p:ph type="title" idx="4294967295"/>
          </p:nvPr>
        </p:nvSpPr>
        <p:spPr>
          <a:xfrm>
            <a:off x="390275" y="209800"/>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Contract Opportunities - Regional Support</a:t>
            </a:r>
            <a:endParaRPr kumimoji="0" lang="en-US" sz="3000" b="1" i="0" u="none" strike="noStrike" kern="0" cap="none" spc="0" normalizeH="0" baseline="0" noProof="0" dirty="0">
              <a:ln>
                <a:noFill/>
              </a:ln>
              <a:solidFill>
                <a:srgbClr val="0B5394"/>
              </a:solidFill>
              <a:effectLst/>
              <a:uLnTx/>
              <a:uFillTx/>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80">
            <a:extLst>
              <a:ext uri="{C183D7F6-B498-43B3-948B-1728B52AA6E4}">
                <adec:decorative xmlns:adec="http://schemas.microsoft.com/office/drawing/2017/decorative" val="1"/>
              </a:ext>
            </a:extLst>
          </p:cNvPr>
          <p:cNvSpPr txBox="1"/>
          <p:nvPr/>
        </p:nvSpPr>
        <p:spPr>
          <a:xfrm>
            <a:off x="390275" y="777975"/>
            <a:ext cx="4658400" cy="350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rgbClr val="000000"/>
              </a:buClr>
              <a:buSzPts val="1600"/>
              <a:buFont typeface="Arial"/>
              <a:buNone/>
            </a:pPr>
            <a:r>
              <a:rPr lang="en" sz="1600" b="1" i="0" u="none" strike="noStrike" cap="none">
                <a:solidFill>
                  <a:srgbClr val="0B5394"/>
                </a:solidFill>
                <a:latin typeface="Arial"/>
                <a:ea typeface="Arial"/>
                <a:cs typeface="Arial"/>
                <a:sym typeface="Arial"/>
              </a:rPr>
              <a:t>Office Renovation, Albuquerque, NM</a:t>
            </a:r>
            <a:endParaRPr sz="1600" b="1" i="0" u="none" strike="noStrike" cap="none">
              <a:solidFill>
                <a:srgbClr val="0B5394"/>
              </a:solidFill>
              <a:latin typeface="Arial"/>
              <a:ea typeface="Arial"/>
              <a:cs typeface="Arial"/>
              <a:sym typeface="Arial"/>
            </a:endParaRPr>
          </a:p>
          <a:p>
            <a:pPr marL="457200" marR="0" lvl="0" indent="-330200" algn="l" rtl="0">
              <a:lnSpc>
                <a:spcPct val="100000"/>
              </a:lnSpc>
              <a:spcBef>
                <a:spcPts val="800"/>
              </a:spcBef>
              <a:spcAft>
                <a:spcPts val="0"/>
              </a:spcAft>
              <a:buClr>
                <a:srgbClr val="0B5394"/>
              </a:buClr>
              <a:buSzPts val="1600"/>
              <a:buFont typeface="Arial"/>
              <a:buChar char="●"/>
            </a:pPr>
            <a:r>
              <a:rPr lang="en" sz="1600" b="0" i="0" u="none" strike="noStrike" cap="none">
                <a:solidFill>
                  <a:srgbClr val="0B5394"/>
                </a:solidFill>
                <a:latin typeface="Arial"/>
                <a:ea typeface="Arial"/>
                <a:cs typeface="Arial"/>
                <a:sym typeface="Arial"/>
              </a:rPr>
              <a:t>Albuquerque Historic Courthouse</a:t>
            </a:r>
            <a:endParaRPr sz="1600" b="0" i="0" u="none" strike="noStrike" cap="none">
              <a:solidFill>
                <a:srgbClr val="0B5394"/>
              </a:solidFill>
              <a:latin typeface="Arial"/>
              <a:ea typeface="Arial"/>
              <a:cs typeface="Arial"/>
              <a:sym typeface="Arial"/>
            </a:endParaRPr>
          </a:p>
          <a:p>
            <a:pPr marL="457200" marR="0" lvl="0" indent="-330200" algn="l" rtl="0">
              <a:lnSpc>
                <a:spcPct val="100000"/>
              </a:lnSpc>
              <a:spcBef>
                <a:spcPts val="800"/>
              </a:spcBef>
              <a:spcAft>
                <a:spcPts val="0"/>
              </a:spcAft>
              <a:buClr>
                <a:srgbClr val="0B5394"/>
              </a:buClr>
              <a:buSzPts val="1600"/>
              <a:buFont typeface="Arial"/>
              <a:buChar char="●"/>
            </a:pPr>
            <a:r>
              <a:rPr lang="en" sz="1600" b="0" i="0" u="none" strike="noStrike" cap="none">
                <a:solidFill>
                  <a:srgbClr val="0B5394"/>
                </a:solidFill>
                <a:latin typeface="Arial"/>
                <a:ea typeface="Arial"/>
                <a:cs typeface="Arial"/>
                <a:sym typeface="Arial"/>
              </a:rPr>
              <a:t>Solicitation (47PH0623R0046) issued 7/20/2023 - Total Small Business Set-Aside</a:t>
            </a:r>
            <a:endParaRPr sz="1600" b="0" i="0" u="none" strike="noStrike" cap="none">
              <a:solidFill>
                <a:srgbClr val="0B5394"/>
              </a:solidFill>
              <a:latin typeface="Arial"/>
              <a:ea typeface="Arial"/>
              <a:cs typeface="Arial"/>
              <a:sym typeface="Arial"/>
            </a:endParaRPr>
          </a:p>
          <a:p>
            <a:pPr marL="457200" marR="0" lvl="0" indent="-330200" algn="l" rtl="0">
              <a:lnSpc>
                <a:spcPct val="100000"/>
              </a:lnSpc>
              <a:spcBef>
                <a:spcPts val="800"/>
              </a:spcBef>
              <a:spcAft>
                <a:spcPts val="0"/>
              </a:spcAft>
              <a:buClr>
                <a:srgbClr val="0B5394"/>
              </a:buClr>
              <a:buSzPts val="1600"/>
              <a:buFont typeface="Arial"/>
              <a:buChar char="●"/>
            </a:pPr>
            <a:r>
              <a:rPr lang="en" sz="1600" b="0" i="0" u="none" strike="noStrike" cap="none">
                <a:solidFill>
                  <a:srgbClr val="0B5394"/>
                </a:solidFill>
                <a:latin typeface="Arial"/>
                <a:ea typeface="Arial"/>
                <a:cs typeface="Arial"/>
                <a:sym typeface="Arial"/>
              </a:rPr>
              <a:t>Anticipated award date - Sep 2023</a:t>
            </a:r>
            <a:endParaRPr sz="1600" b="0" i="0" u="none" strike="noStrike" cap="none">
              <a:solidFill>
                <a:srgbClr val="0B5394"/>
              </a:solidFill>
              <a:latin typeface="Arial"/>
              <a:ea typeface="Arial"/>
              <a:cs typeface="Arial"/>
              <a:sym typeface="Arial"/>
            </a:endParaRPr>
          </a:p>
          <a:p>
            <a:pPr marL="457200" marR="0" lvl="0" indent="-330200" algn="l" rtl="0">
              <a:lnSpc>
                <a:spcPct val="100000"/>
              </a:lnSpc>
              <a:spcBef>
                <a:spcPts val="800"/>
              </a:spcBef>
              <a:spcAft>
                <a:spcPts val="0"/>
              </a:spcAft>
              <a:buClr>
                <a:srgbClr val="0B5394"/>
              </a:buClr>
              <a:buSzPts val="1600"/>
              <a:buFont typeface="Arial"/>
              <a:buChar char="●"/>
            </a:pPr>
            <a:r>
              <a:rPr lang="en" sz="1600" b="0" i="0" u="none" strike="noStrike" cap="none">
                <a:solidFill>
                  <a:srgbClr val="0B5394"/>
                </a:solidFill>
                <a:latin typeface="Arial"/>
                <a:ea typeface="Arial"/>
                <a:cs typeface="Arial"/>
                <a:sym typeface="Arial"/>
              </a:rPr>
              <a:t>Order of Magnitude - $1,000,000 - $5,000,000</a:t>
            </a:r>
            <a:endParaRPr sz="1600" b="0" i="0" u="none" strike="noStrike" cap="none">
              <a:solidFill>
                <a:srgbClr val="0B5394"/>
              </a:solidFill>
              <a:latin typeface="Arial"/>
              <a:ea typeface="Arial"/>
              <a:cs typeface="Arial"/>
              <a:sym typeface="Arial"/>
            </a:endParaRPr>
          </a:p>
          <a:p>
            <a:pPr marL="457200" marR="0" lvl="0" indent="-330200" algn="l" rtl="0">
              <a:lnSpc>
                <a:spcPct val="100000"/>
              </a:lnSpc>
              <a:spcBef>
                <a:spcPts val="800"/>
              </a:spcBef>
              <a:spcAft>
                <a:spcPts val="0"/>
              </a:spcAft>
              <a:buClr>
                <a:srgbClr val="0B5394"/>
              </a:buClr>
              <a:buSzPts val="1600"/>
              <a:buFont typeface="Arial"/>
              <a:buChar char="●"/>
            </a:pPr>
            <a:r>
              <a:rPr lang="en" sz="1600" b="0" i="0" u="none" strike="noStrike" cap="none">
                <a:solidFill>
                  <a:srgbClr val="0B5394"/>
                </a:solidFill>
                <a:latin typeface="Arial"/>
                <a:ea typeface="Arial"/>
                <a:cs typeface="Arial"/>
                <a:sym typeface="Arial"/>
              </a:rPr>
              <a:t>IDIQ Task Order - Subcontracting opportunities</a:t>
            </a:r>
            <a:endParaRPr sz="1600" b="0" i="0" u="none" strike="noStrike" cap="none">
              <a:solidFill>
                <a:srgbClr val="0B5394"/>
              </a:solidFill>
              <a:latin typeface="Arial"/>
              <a:ea typeface="Arial"/>
              <a:cs typeface="Arial"/>
              <a:sym typeface="Arial"/>
            </a:endParaRPr>
          </a:p>
          <a:p>
            <a:pPr marL="457200" marR="0" lvl="0" indent="-330200" algn="l" rtl="0">
              <a:lnSpc>
                <a:spcPct val="100000"/>
              </a:lnSpc>
              <a:spcBef>
                <a:spcPts val="800"/>
              </a:spcBef>
              <a:spcAft>
                <a:spcPts val="800"/>
              </a:spcAft>
              <a:buClr>
                <a:srgbClr val="0B5394"/>
              </a:buClr>
              <a:buSzPts val="1600"/>
              <a:buFont typeface="Arial"/>
              <a:buChar char="●"/>
            </a:pPr>
            <a:r>
              <a:rPr lang="en" sz="1600" b="0" i="0" u="none" strike="noStrike" cap="none">
                <a:solidFill>
                  <a:srgbClr val="0B5394"/>
                </a:solidFill>
                <a:latin typeface="Arial"/>
                <a:ea typeface="Arial"/>
                <a:cs typeface="Arial"/>
                <a:sym typeface="Arial"/>
              </a:rPr>
              <a:t>POC - Brenna Lanphear (brenna.lanphear</a:t>
            </a:r>
            <a:r>
              <a:rPr lang="en" sz="1600" b="0" i="0" u="sng" strike="noStrike" cap="none">
                <a:solidFill>
                  <a:srgbClr val="0B5394"/>
                </a:solidFill>
                <a:latin typeface="Arial"/>
                <a:ea typeface="Arial"/>
                <a:cs typeface="Arial"/>
                <a:sym typeface="Arial"/>
                <a:hlinkClick r:id="rId3">
                  <a:extLst>
                    <a:ext uri="{A12FA001-AC4F-418D-AE19-62706E023703}">
                      <ahyp:hlinkClr xmlns:ahyp="http://schemas.microsoft.com/office/drawing/2018/hyperlinkcolor" val="tx"/>
                    </a:ext>
                  </a:extLst>
                </a:hlinkClick>
              </a:rPr>
              <a:t>@gsa.gov</a:t>
            </a:r>
            <a:r>
              <a:rPr lang="en" sz="1600" b="0" i="0" u="none" strike="noStrike" cap="none">
                <a:solidFill>
                  <a:srgbClr val="0B5394"/>
                </a:solidFill>
                <a:latin typeface="Arial"/>
                <a:ea typeface="Arial"/>
                <a:cs typeface="Arial"/>
                <a:sym typeface="Arial"/>
              </a:rPr>
              <a:t>)</a:t>
            </a:r>
            <a:endParaRPr sz="1600" b="1" i="0" u="none" strike="noStrike" cap="none">
              <a:solidFill>
                <a:srgbClr val="0B5394"/>
              </a:solidFill>
              <a:latin typeface="Arial"/>
              <a:ea typeface="Arial"/>
              <a:cs typeface="Arial"/>
              <a:sym typeface="Arial"/>
            </a:endParaRPr>
          </a:p>
        </p:txBody>
      </p:sp>
      <p:sp>
        <p:nvSpPr>
          <p:cNvPr id="485" name="Google Shape;485;p80">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44</a:t>
            </a:fld>
            <a:endParaRPr/>
          </a:p>
        </p:txBody>
      </p:sp>
      <p:pic>
        <p:nvPicPr>
          <p:cNvPr id="486" name="Google Shape;486;p8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795221" y="4592525"/>
            <a:ext cx="502100" cy="453249"/>
          </a:xfrm>
          <a:prstGeom prst="rect">
            <a:avLst/>
          </a:prstGeom>
          <a:noFill/>
          <a:ln>
            <a:noFill/>
          </a:ln>
        </p:spPr>
      </p:pic>
      <p:sp>
        <p:nvSpPr>
          <p:cNvPr id="488" name="Google Shape;488;p80">
            <a:extLst>
              <a:ext uri="{C183D7F6-B498-43B3-948B-1728B52AA6E4}">
                <adec:decorative xmlns:adec="http://schemas.microsoft.com/office/drawing/2017/decorative" val="1"/>
              </a:ext>
            </a:extLst>
          </p:cNvPr>
          <p:cNvSpPr txBox="1">
            <a:spLocks noGrp="1"/>
          </p:cNvSpPr>
          <p:nvPr>
            <p:ph type="title" idx="4294967295"/>
          </p:nvPr>
        </p:nvSpPr>
        <p:spPr>
          <a:xfrm>
            <a:off x="390275" y="209800"/>
            <a:ext cx="8402400" cy="507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100" b="1" i="0" u="none" strike="noStrike" kern="0" cap="none" spc="0" normalizeH="0" baseline="0" noProof="0" dirty="0">
                <a:ln>
                  <a:noFill/>
                </a:ln>
                <a:solidFill>
                  <a:srgbClr val="0B5394"/>
                </a:solidFill>
                <a:effectLst/>
                <a:uLnTx/>
                <a:uFillTx/>
                <a:latin typeface="Arial"/>
                <a:ea typeface="Arial"/>
                <a:cs typeface="Arial"/>
                <a:sym typeface="Arial"/>
              </a:rPr>
              <a:t>Contract Opportunities - Non-Prospectus Construction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81">
            <a:extLst>
              <a:ext uri="{C183D7F6-B498-43B3-948B-1728B52AA6E4}">
                <adec:decorative xmlns:adec="http://schemas.microsoft.com/office/drawing/2017/decorative" val="1"/>
              </a:ext>
            </a:extLst>
          </p:cNvPr>
          <p:cNvSpPr txBox="1"/>
          <p:nvPr/>
        </p:nvSpPr>
        <p:spPr>
          <a:xfrm>
            <a:off x="390275" y="1066250"/>
            <a:ext cx="4996500" cy="2955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rgbClr val="000000"/>
              </a:buClr>
              <a:buSzPts val="1600"/>
              <a:buFont typeface="Arial"/>
              <a:buNone/>
            </a:pPr>
            <a:r>
              <a:rPr lang="en" sz="1600" b="1" i="0" u="none" strike="noStrike" cap="none">
                <a:solidFill>
                  <a:srgbClr val="0B5394"/>
                </a:solidFill>
                <a:latin typeface="Arial"/>
                <a:ea typeface="Arial"/>
                <a:cs typeface="Arial"/>
                <a:sym typeface="Arial"/>
              </a:rPr>
              <a:t>Shreveport, Monroe, &amp; Alexandria, LA (O&amp;M); Texarkana, AR (FM)</a:t>
            </a:r>
            <a:endParaRPr sz="1600" b="1" i="0" u="none" strike="noStrike" cap="none">
              <a:solidFill>
                <a:srgbClr val="0B5394"/>
              </a:solidFill>
              <a:latin typeface="Arial"/>
              <a:ea typeface="Arial"/>
              <a:cs typeface="Arial"/>
              <a:sym typeface="Arial"/>
            </a:endParaRPr>
          </a:p>
          <a:p>
            <a:pPr marL="457200" marR="0" lvl="0" indent="-330200" algn="l" rtl="0">
              <a:lnSpc>
                <a:spcPct val="100000"/>
              </a:lnSpc>
              <a:spcBef>
                <a:spcPts val="800"/>
              </a:spcBef>
              <a:spcAft>
                <a:spcPts val="0"/>
              </a:spcAft>
              <a:buClr>
                <a:srgbClr val="0B5394"/>
              </a:buClr>
              <a:buSzPts val="1600"/>
              <a:buFont typeface="Arial"/>
              <a:buChar char="●"/>
            </a:pPr>
            <a:r>
              <a:rPr lang="en" sz="1600" b="0" i="0" u="none" strike="noStrike" cap="none">
                <a:solidFill>
                  <a:srgbClr val="0B5394"/>
                </a:solidFill>
                <a:latin typeface="Arial"/>
                <a:ea typeface="Arial"/>
                <a:cs typeface="Arial"/>
                <a:sym typeface="Arial"/>
              </a:rPr>
              <a:t>Anticipated Solicitation - March 2024</a:t>
            </a:r>
            <a:endParaRPr sz="1600" b="0" i="0" u="none" strike="noStrike" cap="none">
              <a:solidFill>
                <a:srgbClr val="0B5394"/>
              </a:solidFill>
              <a:latin typeface="Arial"/>
              <a:ea typeface="Arial"/>
              <a:cs typeface="Arial"/>
              <a:sym typeface="Arial"/>
            </a:endParaRPr>
          </a:p>
          <a:p>
            <a:pPr marL="457200" marR="0" lvl="0" indent="-330200" algn="l" rtl="0">
              <a:lnSpc>
                <a:spcPct val="100000"/>
              </a:lnSpc>
              <a:spcBef>
                <a:spcPts val="800"/>
              </a:spcBef>
              <a:spcAft>
                <a:spcPts val="0"/>
              </a:spcAft>
              <a:buClr>
                <a:srgbClr val="0B5394"/>
              </a:buClr>
              <a:buSzPts val="1600"/>
              <a:buFont typeface="Arial"/>
              <a:buChar char="●"/>
            </a:pPr>
            <a:r>
              <a:rPr lang="en" sz="1600" b="0" i="0" u="none" strike="noStrike" cap="none">
                <a:solidFill>
                  <a:srgbClr val="0B5394"/>
                </a:solidFill>
                <a:latin typeface="Arial"/>
                <a:ea typeface="Arial"/>
                <a:cs typeface="Arial"/>
                <a:sym typeface="Arial"/>
              </a:rPr>
              <a:t>Services to begin 1 November 2024</a:t>
            </a:r>
            <a:endParaRPr sz="1600" b="0" i="0" u="none" strike="noStrike" cap="none">
              <a:solidFill>
                <a:srgbClr val="0B5394"/>
              </a:solidFill>
              <a:latin typeface="Arial"/>
              <a:ea typeface="Arial"/>
              <a:cs typeface="Arial"/>
              <a:sym typeface="Arial"/>
            </a:endParaRPr>
          </a:p>
          <a:p>
            <a:pPr marL="457200" marR="0" lvl="0" indent="-330200" algn="l" rtl="0">
              <a:lnSpc>
                <a:spcPct val="100000"/>
              </a:lnSpc>
              <a:spcBef>
                <a:spcPts val="800"/>
              </a:spcBef>
              <a:spcAft>
                <a:spcPts val="0"/>
              </a:spcAft>
              <a:buClr>
                <a:srgbClr val="0B5394"/>
              </a:buClr>
              <a:buSzPts val="1600"/>
              <a:buFont typeface="Arial"/>
              <a:buChar char="●"/>
            </a:pPr>
            <a:r>
              <a:rPr lang="en" sz="1600" b="0" i="0" u="none" strike="noStrike" cap="none">
                <a:solidFill>
                  <a:srgbClr val="0B5394"/>
                </a:solidFill>
                <a:latin typeface="Arial"/>
                <a:ea typeface="Arial"/>
                <a:cs typeface="Arial"/>
                <a:sym typeface="Arial"/>
              </a:rPr>
              <a:t>Small Business Set Aside anticipated</a:t>
            </a:r>
            <a:endParaRPr sz="1600" b="0" i="0" u="none" strike="noStrike" cap="none">
              <a:solidFill>
                <a:srgbClr val="0B5394"/>
              </a:solidFill>
              <a:latin typeface="Arial"/>
              <a:ea typeface="Arial"/>
              <a:cs typeface="Arial"/>
              <a:sym typeface="Arial"/>
            </a:endParaRPr>
          </a:p>
          <a:p>
            <a:pPr marL="457200" marR="0" lvl="0" indent="-330200" algn="l" rtl="0">
              <a:lnSpc>
                <a:spcPct val="100000"/>
              </a:lnSpc>
              <a:spcBef>
                <a:spcPts val="800"/>
              </a:spcBef>
              <a:spcAft>
                <a:spcPts val="0"/>
              </a:spcAft>
              <a:buClr>
                <a:srgbClr val="0B5394"/>
              </a:buClr>
              <a:buSzPts val="1600"/>
              <a:buFont typeface="Arial"/>
              <a:buChar char="●"/>
            </a:pPr>
            <a:r>
              <a:rPr lang="en" sz="1600" b="0" i="0" u="none" strike="noStrike" cap="none">
                <a:solidFill>
                  <a:srgbClr val="0B5394"/>
                </a:solidFill>
                <a:latin typeface="Arial"/>
                <a:ea typeface="Arial"/>
                <a:cs typeface="Arial"/>
                <a:sym typeface="Arial"/>
              </a:rPr>
              <a:t>GSA Schedules Anticipated</a:t>
            </a:r>
            <a:endParaRPr sz="1600" b="0" i="0" u="none" strike="noStrike" cap="none">
              <a:solidFill>
                <a:srgbClr val="0B5394"/>
              </a:solidFill>
              <a:latin typeface="Arial"/>
              <a:ea typeface="Arial"/>
              <a:cs typeface="Arial"/>
              <a:sym typeface="Arial"/>
            </a:endParaRPr>
          </a:p>
          <a:p>
            <a:pPr marL="457200" marR="0" lvl="0" indent="-330200" algn="l" rtl="0">
              <a:lnSpc>
                <a:spcPct val="100000"/>
              </a:lnSpc>
              <a:spcBef>
                <a:spcPts val="800"/>
              </a:spcBef>
              <a:spcAft>
                <a:spcPts val="0"/>
              </a:spcAft>
              <a:buClr>
                <a:srgbClr val="0B5394"/>
              </a:buClr>
              <a:buSzPts val="1600"/>
              <a:buFont typeface="Arial"/>
              <a:buChar char="●"/>
            </a:pPr>
            <a:r>
              <a:rPr lang="en" sz="1600" b="0" i="0" u="none" strike="noStrike" cap="none">
                <a:solidFill>
                  <a:srgbClr val="0B5394"/>
                </a:solidFill>
                <a:latin typeface="Arial"/>
                <a:ea typeface="Arial"/>
                <a:cs typeface="Arial"/>
                <a:sym typeface="Arial"/>
              </a:rPr>
              <a:t>Contracting Officer - Thomas Holguin (</a:t>
            </a:r>
            <a:r>
              <a:rPr lang="en" sz="1600" b="0" i="0" u="sng" strike="noStrike" cap="none">
                <a:solidFill>
                  <a:srgbClr val="0B5394"/>
                </a:solidFill>
                <a:latin typeface="Arial"/>
                <a:ea typeface="Arial"/>
                <a:cs typeface="Arial"/>
                <a:sym typeface="Arial"/>
                <a:hlinkClick r:id="rId3">
                  <a:extLst>
                    <a:ext uri="{A12FA001-AC4F-418D-AE19-62706E023703}">
                      <ahyp:hlinkClr xmlns:ahyp="http://schemas.microsoft.com/office/drawing/2018/hyperlinkcolor" val="tx"/>
                    </a:ext>
                  </a:extLst>
                </a:hlinkClick>
              </a:rPr>
              <a:t>Thomas.Holguin@gsa.gov</a:t>
            </a:r>
            <a:r>
              <a:rPr lang="en" sz="1600" b="0" i="0" u="none" strike="noStrike" cap="none">
                <a:solidFill>
                  <a:srgbClr val="0B5394"/>
                </a:solidFill>
                <a:latin typeface="Arial"/>
                <a:ea typeface="Arial"/>
                <a:cs typeface="Arial"/>
                <a:sym typeface="Arial"/>
              </a:rPr>
              <a:t>)</a:t>
            </a:r>
            <a:endParaRPr sz="1600" b="1"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800"/>
              </a:spcAft>
              <a:buClr>
                <a:srgbClr val="000000"/>
              </a:buClr>
              <a:buSzPts val="1200"/>
              <a:buFont typeface="Arial"/>
              <a:buNone/>
            </a:pPr>
            <a:endParaRPr sz="1200" b="0" i="0" u="none" strike="noStrike" cap="none">
              <a:solidFill>
                <a:schemeClr val="hlink"/>
              </a:solidFill>
              <a:latin typeface="Arial"/>
              <a:ea typeface="Arial"/>
              <a:cs typeface="Arial"/>
              <a:sym typeface="Arial"/>
            </a:endParaRPr>
          </a:p>
        </p:txBody>
      </p:sp>
      <p:sp>
        <p:nvSpPr>
          <p:cNvPr id="494" name="Google Shape;494;p81">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45</a:t>
            </a:fld>
            <a:endParaRPr/>
          </a:p>
        </p:txBody>
      </p:sp>
      <p:pic>
        <p:nvPicPr>
          <p:cNvPr id="495" name="Google Shape;495;p8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795221" y="4586290"/>
            <a:ext cx="502100" cy="453249"/>
          </a:xfrm>
          <a:prstGeom prst="rect">
            <a:avLst/>
          </a:prstGeom>
          <a:noFill/>
          <a:ln>
            <a:noFill/>
          </a:ln>
        </p:spPr>
      </p:pic>
      <p:sp>
        <p:nvSpPr>
          <p:cNvPr id="497" name="Google Shape;497;p81">
            <a:extLst>
              <a:ext uri="{C183D7F6-B498-43B3-948B-1728B52AA6E4}">
                <adec:decorative xmlns:adec="http://schemas.microsoft.com/office/drawing/2017/decorative" val="1"/>
              </a:ext>
            </a:extLst>
          </p:cNvPr>
          <p:cNvSpPr txBox="1">
            <a:spLocks noGrp="1"/>
          </p:cNvSpPr>
          <p:nvPr>
            <p:ph type="title" idx="4294967295"/>
          </p:nvPr>
        </p:nvSpPr>
        <p:spPr>
          <a:xfrm>
            <a:off x="390275" y="209800"/>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Contract Opportunities - Services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2" name="Google Shape;502;p82">
            <a:extLst>
              <a:ext uri="{C183D7F6-B498-43B3-948B-1728B52AA6E4}">
                <adec:decorative xmlns:adec="http://schemas.microsoft.com/office/drawing/2017/decorative" val="1"/>
              </a:ext>
            </a:extLst>
          </p:cNvPr>
          <p:cNvPicPr preferRelativeResize="0"/>
          <p:nvPr/>
        </p:nvPicPr>
        <p:blipFill rotWithShape="1">
          <a:blip r:embed="rId3">
            <a:alphaModFix/>
          </a:blip>
          <a:srcRect t="2028" r="5863"/>
          <a:stretch/>
        </p:blipFill>
        <p:spPr>
          <a:xfrm>
            <a:off x="5332719" y="1532826"/>
            <a:ext cx="3488552" cy="2304678"/>
          </a:xfrm>
          <a:prstGeom prst="rect">
            <a:avLst/>
          </a:prstGeom>
          <a:noFill/>
          <a:ln>
            <a:noFill/>
          </a:ln>
        </p:spPr>
      </p:pic>
      <p:sp>
        <p:nvSpPr>
          <p:cNvPr id="503" name="Google Shape;503;p82"/>
          <p:cNvSpPr txBox="1">
            <a:spLocks noGrp="1"/>
          </p:cNvSpPr>
          <p:nvPr>
            <p:ph type="title" idx="4294967295"/>
          </p:nvPr>
        </p:nvSpPr>
        <p:spPr>
          <a:xfrm>
            <a:off x="383200" y="1532825"/>
            <a:ext cx="4388700" cy="1708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Region 8</a:t>
            </a:r>
          </a:p>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Rocky Mountain Region</a:t>
            </a:r>
            <a:endParaRPr kumimoji="0" lang="en-US" sz="2000" b="1" i="0" u="none" strike="noStrike" kern="0" cap="none" spc="0" normalizeH="0" baseline="0" noProof="0" dirty="0">
              <a:ln>
                <a:noFill/>
              </a:ln>
              <a:solidFill>
                <a:srgbClr val="0B5394"/>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1400" b="1" i="0" u="none" strike="noStrike" kern="0" cap="none" spc="0" normalizeH="0" baseline="0" noProof="0" dirty="0">
              <a:ln>
                <a:noFill/>
              </a:ln>
              <a:solidFill>
                <a:srgbClr val="005087"/>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000" b="0" i="0" u="none" strike="noStrike" kern="0" cap="none" spc="0" normalizeH="0" baseline="0" noProof="0" dirty="0">
                <a:ln>
                  <a:noFill/>
                </a:ln>
                <a:solidFill>
                  <a:srgbClr val="005087"/>
                </a:solidFill>
                <a:effectLst/>
                <a:uLnTx/>
                <a:uFillTx/>
                <a:latin typeface="Arial"/>
                <a:ea typeface="Arial"/>
                <a:cs typeface="Arial"/>
                <a:sym typeface="Arial"/>
              </a:rPr>
              <a:t>Forecast of Contract           Opportunities</a:t>
            </a:r>
            <a:endParaRPr kumimoji="0" lang="en-US" sz="3000" b="1" i="0" u="none" strike="noStrike" kern="0" cap="none" spc="0" normalizeH="0" baseline="0" noProof="0" dirty="0">
              <a:ln>
                <a:noFill/>
              </a:ln>
              <a:solidFill>
                <a:srgbClr val="005087"/>
              </a:solidFill>
              <a:effectLst/>
              <a:uLnTx/>
              <a:uFillTx/>
              <a:latin typeface="Arial"/>
              <a:ea typeface="Arial"/>
              <a:cs typeface="Arial"/>
              <a:sym typeface="Arial"/>
            </a:endParaRPr>
          </a:p>
        </p:txBody>
      </p:sp>
      <p:sp>
        <p:nvSpPr>
          <p:cNvPr id="504" name="Google Shape;504;p8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83">
            <a:extLst>
              <a:ext uri="{C183D7F6-B498-43B3-948B-1728B52AA6E4}">
                <adec:decorative xmlns:adec="http://schemas.microsoft.com/office/drawing/2017/decorative" val="1"/>
              </a:ext>
            </a:extLst>
          </p:cNvPr>
          <p:cNvSpPr txBox="1"/>
          <p:nvPr/>
        </p:nvSpPr>
        <p:spPr>
          <a:xfrm>
            <a:off x="1770975" y="1083125"/>
            <a:ext cx="3274200" cy="279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chemeClr val="dk1"/>
              </a:buClr>
              <a:buSzPts val="1100"/>
              <a:buFont typeface="Arial"/>
              <a:buNone/>
            </a:pPr>
            <a:r>
              <a:rPr lang="en" sz="1400" b="1" i="0" u="none" strike="noStrike" cap="none">
                <a:solidFill>
                  <a:srgbClr val="005087"/>
                </a:solidFill>
                <a:latin typeface="Arial"/>
                <a:ea typeface="Arial"/>
                <a:cs typeface="Arial"/>
                <a:sym typeface="Arial"/>
              </a:rPr>
              <a:t>Tanisha Harrison </a:t>
            </a:r>
            <a:endParaRPr sz="1400" b="1" i="0" u="none" strike="noStrike" cap="none">
              <a:solidFill>
                <a:schemeClr val="hlink"/>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200"/>
              <a:buFont typeface="Arial"/>
              <a:buNone/>
            </a:pPr>
            <a:r>
              <a:rPr lang="en" sz="1200" b="0" i="1" u="none" strike="noStrike" cap="none">
                <a:solidFill>
                  <a:srgbClr val="0B5394"/>
                </a:solidFill>
                <a:latin typeface="Arial"/>
                <a:ea typeface="Arial"/>
                <a:cs typeface="Arial"/>
                <a:sym typeface="Arial"/>
              </a:rPr>
              <a:t>R8 Regional Commissioner </a:t>
            </a:r>
            <a:endParaRPr sz="1200" b="0" i="1"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400"/>
              <a:buFont typeface="Arial"/>
              <a:buNone/>
            </a:pPr>
            <a:endParaRPr sz="1400" b="1"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400"/>
              <a:buFont typeface="Arial"/>
              <a:buNone/>
            </a:pPr>
            <a:endParaRPr sz="1400" b="1"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chemeClr val="dk1"/>
              </a:buClr>
              <a:buSzPts val="1100"/>
              <a:buFont typeface="Arial"/>
              <a:buNone/>
            </a:pPr>
            <a:r>
              <a:rPr lang="en" sz="1400" b="1" i="0" u="none" strike="noStrike" cap="none">
                <a:solidFill>
                  <a:srgbClr val="0B5394"/>
                </a:solidFill>
                <a:latin typeface="Arial"/>
                <a:ea typeface="Arial"/>
                <a:cs typeface="Arial"/>
                <a:sym typeface="Arial"/>
              </a:rPr>
              <a:t>Tanya Burks </a:t>
            </a:r>
            <a:endParaRPr sz="1400" b="1"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200"/>
              <a:buFont typeface="Arial"/>
              <a:buNone/>
            </a:pPr>
            <a:r>
              <a:rPr lang="en" sz="1200" b="0" i="1" u="none" strike="noStrike" cap="none">
                <a:solidFill>
                  <a:srgbClr val="0B5394"/>
                </a:solidFill>
                <a:latin typeface="Arial"/>
                <a:ea typeface="Arial"/>
                <a:cs typeface="Arial"/>
                <a:sym typeface="Arial"/>
              </a:rPr>
              <a:t>Acquisition Division Director </a:t>
            </a:r>
            <a:endParaRPr sz="1200" b="0" i="1" u="none" strike="noStrike" cap="none">
              <a:solidFill>
                <a:srgbClr val="0B5394"/>
              </a:solidFill>
              <a:latin typeface="Arial"/>
              <a:ea typeface="Arial"/>
              <a:cs typeface="Arial"/>
              <a:sym typeface="Arial"/>
            </a:endParaRPr>
          </a:p>
          <a:p>
            <a:pPr marL="457200" marR="0" lvl="0" indent="0" algn="l" rtl="0">
              <a:lnSpc>
                <a:spcPct val="100000"/>
              </a:lnSpc>
              <a:spcBef>
                <a:spcPts val="800"/>
              </a:spcBef>
              <a:spcAft>
                <a:spcPts val="0"/>
              </a:spcAft>
              <a:buClr>
                <a:srgbClr val="000000"/>
              </a:buClr>
              <a:buSzPts val="1200"/>
              <a:buFont typeface="Arial"/>
              <a:buNone/>
            </a:pPr>
            <a:endParaRPr sz="1200" b="0" i="0" u="none" strike="noStrike" cap="none">
              <a:solidFill>
                <a:schemeClr val="hlink"/>
              </a:solidFill>
              <a:latin typeface="Arial"/>
              <a:ea typeface="Arial"/>
              <a:cs typeface="Arial"/>
              <a:sym typeface="Arial"/>
            </a:endParaRPr>
          </a:p>
          <a:p>
            <a:pPr marL="457200" marR="0" lvl="0" indent="0" algn="l" rtl="0">
              <a:lnSpc>
                <a:spcPct val="100000"/>
              </a:lnSpc>
              <a:spcBef>
                <a:spcPts val="800"/>
              </a:spcBef>
              <a:spcAft>
                <a:spcPts val="0"/>
              </a:spcAft>
              <a:buClr>
                <a:srgbClr val="000000"/>
              </a:buClr>
              <a:buSzPts val="1200"/>
              <a:buFont typeface="Arial"/>
              <a:buNone/>
            </a:pPr>
            <a:endParaRPr sz="1200" b="0" i="0" u="none" strike="noStrike" cap="none">
              <a:solidFill>
                <a:schemeClr val="hlink"/>
              </a:solidFill>
              <a:latin typeface="Arial"/>
              <a:ea typeface="Arial"/>
              <a:cs typeface="Arial"/>
              <a:sym typeface="Arial"/>
            </a:endParaRPr>
          </a:p>
          <a:p>
            <a:pPr marL="0" marR="0" lvl="0" indent="0" algn="l" rtl="0">
              <a:lnSpc>
                <a:spcPct val="100000"/>
              </a:lnSpc>
              <a:spcBef>
                <a:spcPts val="800"/>
              </a:spcBef>
              <a:spcAft>
                <a:spcPts val="800"/>
              </a:spcAft>
              <a:buClr>
                <a:schemeClr val="dk1"/>
              </a:buClr>
              <a:buSzPts val="1100"/>
              <a:buFont typeface="Arial"/>
              <a:buNone/>
            </a:pPr>
            <a:endParaRPr sz="1200" b="0" i="1" u="none" strike="noStrike" cap="none">
              <a:solidFill>
                <a:schemeClr val="hlink"/>
              </a:solidFill>
              <a:latin typeface="Arial"/>
              <a:ea typeface="Arial"/>
              <a:cs typeface="Arial"/>
              <a:sym typeface="Arial"/>
            </a:endParaRPr>
          </a:p>
        </p:txBody>
      </p:sp>
      <p:sp>
        <p:nvSpPr>
          <p:cNvPr id="510" name="Google Shape;510;p83">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47</a:t>
            </a:fld>
            <a:endParaRPr/>
          </a:p>
        </p:txBody>
      </p:sp>
      <p:pic>
        <p:nvPicPr>
          <p:cNvPr id="511" name="Google Shape;511;p8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03630" y="4523226"/>
            <a:ext cx="502100" cy="453249"/>
          </a:xfrm>
          <a:prstGeom prst="rect">
            <a:avLst/>
          </a:prstGeom>
          <a:noFill/>
          <a:ln>
            <a:noFill/>
          </a:ln>
        </p:spPr>
      </p:pic>
      <p:sp>
        <p:nvSpPr>
          <p:cNvPr id="513" name="Google Shape;513;p83">
            <a:extLst>
              <a:ext uri="{C183D7F6-B498-43B3-948B-1728B52AA6E4}">
                <adec:decorative xmlns:adec="http://schemas.microsoft.com/office/drawing/2017/decorative" val="1"/>
              </a:ext>
            </a:extLst>
          </p:cNvPr>
          <p:cNvSpPr txBox="1">
            <a:spLocks noGrp="1"/>
          </p:cNvSpPr>
          <p:nvPr>
            <p:ph type="title" idx="4294967295"/>
          </p:nvPr>
        </p:nvSpPr>
        <p:spPr>
          <a:xfrm>
            <a:off x="390275" y="209800"/>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Regional 8 - Leadership</a:t>
            </a:r>
          </a:p>
        </p:txBody>
      </p:sp>
      <p:pic>
        <p:nvPicPr>
          <p:cNvPr id="514" name="Google Shape;514;p8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84962" y="2054298"/>
            <a:ext cx="1034910" cy="1034912"/>
          </a:xfrm>
          <a:prstGeom prst="rect">
            <a:avLst/>
          </a:prstGeom>
          <a:noFill/>
          <a:ln>
            <a:noFill/>
          </a:ln>
          <a:effectLst>
            <a:outerShdw blurRad="114300" dist="38100" dir="5400000" algn="bl" rotWithShape="0">
              <a:srgbClr val="005086">
                <a:alpha val="49803"/>
              </a:srgbClr>
            </a:outerShdw>
          </a:effectLst>
        </p:spPr>
      </p:pic>
      <p:pic>
        <p:nvPicPr>
          <p:cNvPr id="515" name="Google Shape;515;p83">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484957" y="877400"/>
            <a:ext cx="1034909" cy="1049253"/>
          </a:xfrm>
          <a:prstGeom prst="rect">
            <a:avLst/>
          </a:prstGeom>
          <a:noFill/>
          <a:ln>
            <a:noFill/>
          </a:ln>
          <a:effectLst>
            <a:outerShdw blurRad="114300" dist="38100" dir="5400000" algn="bl" rotWithShape="0">
              <a:srgbClr val="005086">
                <a:alpha val="49803"/>
              </a:srgbClr>
            </a:outerShdw>
          </a:effectLst>
        </p:spPr>
      </p:pic>
      <p:sp>
        <p:nvSpPr>
          <p:cNvPr id="516" name="Google Shape;516;p83">
            <a:extLst>
              <a:ext uri="{C183D7F6-B498-43B3-948B-1728B52AA6E4}">
                <adec:decorative xmlns:adec="http://schemas.microsoft.com/office/drawing/2017/decorative" val="1"/>
              </a:ext>
            </a:extLst>
          </p:cNvPr>
          <p:cNvSpPr txBox="1"/>
          <p:nvPr/>
        </p:nvSpPr>
        <p:spPr>
          <a:xfrm>
            <a:off x="552814" y="3278250"/>
            <a:ext cx="2881800" cy="1244976"/>
          </a:xfrm>
          <a:prstGeom prst="rect">
            <a:avLst/>
          </a:prstGeom>
          <a:noFill/>
          <a:ln w="114300" cap="flat" cmpd="sng">
            <a:solidFill>
              <a:srgbClr val="666666"/>
            </a:solidFill>
            <a:prstDash val="solid"/>
            <a:round/>
            <a:headEnd type="none" w="sm" len="sm"/>
            <a:tailEnd type="none" w="sm" len="sm"/>
          </a:ln>
          <a:effectLst>
            <a:outerShdw dist="9525" algn="bl" rotWithShape="0">
              <a:schemeClr val="accent1">
                <a:alpha val="1960"/>
              </a:schemeClr>
            </a:outerShdw>
          </a:effectLst>
        </p:spPr>
        <p:txBody>
          <a:bodyPr spcFirstLastPara="1" wrap="square" lIns="91425" tIns="91425" rIns="91425" bIns="91425" anchor="t" anchorCtr="0">
            <a:noAutofit/>
          </a:bodyPr>
          <a:lstStyle/>
          <a:p>
            <a:pPr marL="0" marR="0" lvl="0" indent="0" algn="ctr" rtl="0">
              <a:lnSpc>
                <a:spcPct val="100000"/>
              </a:lnSpc>
              <a:spcBef>
                <a:spcPts val="800"/>
              </a:spcBef>
              <a:spcAft>
                <a:spcPts val="0"/>
              </a:spcAft>
              <a:buClr>
                <a:schemeClr val="dk1"/>
              </a:buClr>
              <a:buSzPts val="1100"/>
              <a:buFont typeface="Arial"/>
              <a:buNone/>
            </a:pPr>
            <a:r>
              <a:rPr lang="en" sz="1400" b="1" i="0" u="none" strike="noStrike" cap="none">
                <a:solidFill>
                  <a:schemeClr val="hlink"/>
                </a:solidFill>
                <a:latin typeface="Arial"/>
                <a:ea typeface="Arial"/>
                <a:cs typeface="Arial"/>
                <a:sym typeface="Arial"/>
              </a:rPr>
              <a:t> Chasity Ash </a:t>
            </a:r>
            <a:endParaRPr sz="1400" b="1" i="0" u="none" strike="noStrike" cap="none">
              <a:solidFill>
                <a:schemeClr val="hlink"/>
              </a:solidFill>
              <a:latin typeface="Arial"/>
              <a:ea typeface="Arial"/>
              <a:cs typeface="Arial"/>
              <a:sym typeface="Arial"/>
            </a:endParaRPr>
          </a:p>
          <a:p>
            <a:pPr marL="0" marR="0" lvl="0" indent="0" algn="ctr" rtl="0">
              <a:lnSpc>
                <a:spcPct val="100000"/>
              </a:lnSpc>
              <a:spcBef>
                <a:spcPts val="800"/>
              </a:spcBef>
              <a:spcAft>
                <a:spcPts val="0"/>
              </a:spcAft>
              <a:buClr>
                <a:schemeClr val="dk1"/>
              </a:buClr>
              <a:buSzPts val="1100"/>
              <a:buFont typeface="Arial"/>
              <a:buNone/>
            </a:pPr>
            <a:r>
              <a:rPr lang="en" sz="1200" b="0" i="1" u="none" strike="noStrike" cap="none">
                <a:solidFill>
                  <a:schemeClr val="hlink"/>
                </a:solidFill>
                <a:latin typeface="Arial"/>
                <a:ea typeface="Arial"/>
                <a:cs typeface="Arial"/>
                <a:sym typeface="Arial"/>
              </a:rPr>
              <a:t>Zone 3 &amp; 4 Supervisory (Acting) Region 8 Small Business Technical  Advisor (OSDBU)</a:t>
            </a:r>
            <a:endParaRPr sz="1200" b="0" i="1" u="none" strike="noStrike" cap="none">
              <a:solidFill>
                <a:schemeClr val="hlink"/>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83">
            <a:extLst>
              <a:ext uri="{C183D7F6-B498-43B3-948B-1728B52AA6E4}">
                <adec:decorative xmlns:adec="http://schemas.microsoft.com/office/drawing/2017/decorative" val="1"/>
              </a:ext>
            </a:extLst>
          </p:cNvPr>
          <p:cNvSpPr txBox="1"/>
          <p:nvPr/>
        </p:nvSpPr>
        <p:spPr>
          <a:xfrm>
            <a:off x="518180" y="3216848"/>
            <a:ext cx="3018000" cy="1362900"/>
          </a:xfrm>
          <a:prstGeom prst="rect">
            <a:avLst/>
          </a:prstGeom>
          <a:noFill/>
          <a:ln w="76200" cap="flat" cmpd="sng">
            <a:solidFill>
              <a:srgbClr val="4285F4"/>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84">
            <a:extLst>
              <a:ext uri="{C183D7F6-B498-43B3-948B-1728B52AA6E4}">
                <adec:decorative xmlns:adec="http://schemas.microsoft.com/office/drawing/2017/decorative" val="1"/>
              </a:ext>
            </a:extLst>
          </p:cNvPr>
          <p:cNvSpPr txBox="1"/>
          <p:nvPr/>
        </p:nvSpPr>
        <p:spPr>
          <a:xfrm>
            <a:off x="370800" y="857250"/>
            <a:ext cx="7049700" cy="4273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chemeClr val="dk1"/>
              </a:buClr>
              <a:buSzPts val="1100"/>
              <a:buFont typeface="Arial"/>
              <a:buNone/>
            </a:pPr>
            <a:r>
              <a:rPr lang="en" sz="900" b="1" i="0" u="none" strike="noStrike" cap="none">
                <a:solidFill>
                  <a:srgbClr val="0B5394"/>
                </a:solidFill>
                <a:latin typeface="Arial"/>
                <a:ea typeface="Arial"/>
                <a:cs typeface="Arial"/>
                <a:sym typeface="Arial"/>
              </a:rPr>
              <a:t>DFC West Full Facilities </a:t>
            </a:r>
            <a:endParaRPr sz="900" b="1" i="0" u="none" strike="noStrike" cap="none">
              <a:solidFill>
                <a:srgbClr val="0B5394"/>
              </a:solidFill>
              <a:latin typeface="Arial"/>
              <a:ea typeface="Arial"/>
              <a:cs typeface="Arial"/>
              <a:sym typeface="Arial"/>
            </a:endParaRPr>
          </a:p>
          <a:p>
            <a:pPr marL="457200" marR="0" lvl="0" indent="-285750" algn="l" rtl="0">
              <a:lnSpc>
                <a:spcPct val="100000"/>
              </a:lnSpc>
              <a:spcBef>
                <a:spcPts val="800"/>
              </a:spcBef>
              <a:spcAft>
                <a:spcPts val="0"/>
              </a:spcAft>
              <a:buClr>
                <a:srgbClr val="0B5394"/>
              </a:buClr>
              <a:buSzPts val="900"/>
              <a:buFont typeface="Arial"/>
              <a:buChar char="●"/>
            </a:pPr>
            <a:r>
              <a:rPr lang="en" sz="900" b="0" i="0" u="none" strike="noStrike" cap="none">
                <a:solidFill>
                  <a:srgbClr val="0B5394"/>
                </a:solidFill>
                <a:latin typeface="Arial"/>
                <a:ea typeface="Arial"/>
                <a:cs typeface="Arial"/>
                <a:sym typeface="Arial"/>
              </a:rPr>
              <a:t>Facilities Engineering and Custodial</a:t>
            </a:r>
            <a:endParaRPr sz="900" b="0" i="0" u="none" strike="noStrike" cap="none">
              <a:solidFill>
                <a:srgbClr val="0B5394"/>
              </a:solidFill>
              <a:latin typeface="Arial"/>
              <a:ea typeface="Arial"/>
              <a:cs typeface="Arial"/>
              <a:sym typeface="Arial"/>
            </a:endParaRPr>
          </a:p>
          <a:p>
            <a:pPr marL="457200" marR="0" lvl="0" indent="-285750" algn="l" rtl="0">
              <a:lnSpc>
                <a:spcPct val="100000"/>
              </a:lnSpc>
              <a:spcBef>
                <a:spcPts val="800"/>
              </a:spcBef>
              <a:spcAft>
                <a:spcPts val="0"/>
              </a:spcAft>
              <a:buClr>
                <a:srgbClr val="0B5394"/>
              </a:buClr>
              <a:buSzPts val="900"/>
              <a:buFont typeface="Arial"/>
              <a:buChar char="●"/>
            </a:pPr>
            <a:r>
              <a:rPr lang="en" sz="900" b="0" i="0" u="none" strike="noStrike" cap="none">
                <a:solidFill>
                  <a:srgbClr val="0B5394"/>
                </a:solidFill>
                <a:latin typeface="Arial"/>
                <a:ea typeface="Arial"/>
                <a:cs typeface="Arial"/>
                <a:sym typeface="Arial"/>
              </a:rPr>
              <a:t>Set Aside: Small</a:t>
            </a:r>
            <a:endParaRPr sz="900" b="0" i="0" u="none" strike="noStrike" cap="none">
              <a:solidFill>
                <a:srgbClr val="0B5394"/>
              </a:solidFill>
              <a:latin typeface="Arial"/>
              <a:ea typeface="Arial"/>
              <a:cs typeface="Arial"/>
              <a:sym typeface="Arial"/>
            </a:endParaRPr>
          </a:p>
          <a:p>
            <a:pPr marL="457200" marR="0" lvl="0" indent="-285750" algn="l" rtl="0">
              <a:lnSpc>
                <a:spcPct val="100000"/>
              </a:lnSpc>
              <a:spcBef>
                <a:spcPts val="800"/>
              </a:spcBef>
              <a:spcAft>
                <a:spcPts val="0"/>
              </a:spcAft>
              <a:buClr>
                <a:srgbClr val="0B5394"/>
              </a:buClr>
              <a:buSzPts val="900"/>
              <a:buFont typeface="Arial"/>
              <a:buChar char="●"/>
            </a:pPr>
            <a:r>
              <a:rPr lang="en" sz="900" b="0" i="0" u="none" strike="noStrike" cap="none">
                <a:solidFill>
                  <a:srgbClr val="0B5394"/>
                </a:solidFill>
                <a:latin typeface="Arial"/>
                <a:ea typeface="Arial"/>
                <a:cs typeface="Arial"/>
                <a:sym typeface="Arial"/>
              </a:rPr>
              <a:t>Solicitation Date: 4th Quarter FY 23</a:t>
            </a:r>
            <a:endParaRPr sz="900" b="0" i="0" u="none" strike="noStrike" cap="none">
              <a:solidFill>
                <a:srgbClr val="0B5394"/>
              </a:solidFill>
              <a:latin typeface="Arial"/>
              <a:ea typeface="Arial"/>
              <a:cs typeface="Arial"/>
              <a:sym typeface="Arial"/>
            </a:endParaRPr>
          </a:p>
          <a:p>
            <a:pPr marL="457200" marR="0" lvl="0" indent="-285750" algn="l" rtl="0">
              <a:lnSpc>
                <a:spcPct val="100000"/>
              </a:lnSpc>
              <a:spcBef>
                <a:spcPts val="800"/>
              </a:spcBef>
              <a:spcAft>
                <a:spcPts val="0"/>
              </a:spcAft>
              <a:buClr>
                <a:srgbClr val="0B5394"/>
              </a:buClr>
              <a:buSzPts val="900"/>
              <a:buFont typeface="Arial"/>
              <a:buChar char="●"/>
            </a:pPr>
            <a:r>
              <a:rPr lang="en" sz="900" b="0" i="0" u="none" strike="noStrike" cap="none">
                <a:solidFill>
                  <a:srgbClr val="0B5394"/>
                </a:solidFill>
                <a:latin typeface="Arial"/>
                <a:ea typeface="Arial"/>
                <a:cs typeface="Arial"/>
                <a:sym typeface="Arial"/>
              </a:rPr>
              <a:t>Award Date: 2nd Quarter FY 24 </a:t>
            </a:r>
            <a:endParaRPr sz="9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300"/>
              <a:buFont typeface="Arial"/>
              <a:buNone/>
            </a:pPr>
            <a:r>
              <a:rPr lang="en" sz="900" b="1" i="0" u="none" strike="noStrike" cap="none">
                <a:solidFill>
                  <a:srgbClr val="0B5394"/>
                </a:solidFill>
                <a:latin typeface="Arial"/>
                <a:ea typeface="Arial"/>
                <a:cs typeface="Arial"/>
                <a:sym typeface="Arial"/>
              </a:rPr>
              <a:t>Downtown Denver O&amp;M </a:t>
            </a:r>
            <a:endParaRPr sz="900" b="1" i="0" u="none" strike="noStrike" cap="none">
              <a:solidFill>
                <a:srgbClr val="0B5394"/>
              </a:solidFill>
              <a:latin typeface="Arial"/>
              <a:ea typeface="Arial"/>
              <a:cs typeface="Arial"/>
              <a:sym typeface="Arial"/>
            </a:endParaRPr>
          </a:p>
          <a:p>
            <a:pPr marL="457200" marR="0" lvl="0" indent="-285750" algn="l" rtl="0">
              <a:lnSpc>
                <a:spcPct val="100000"/>
              </a:lnSpc>
              <a:spcBef>
                <a:spcPts val="800"/>
              </a:spcBef>
              <a:spcAft>
                <a:spcPts val="0"/>
              </a:spcAft>
              <a:buClr>
                <a:srgbClr val="0B5394"/>
              </a:buClr>
              <a:buSzPts val="900"/>
              <a:buFont typeface="Arial"/>
              <a:buChar char="●"/>
            </a:pPr>
            <a:r>
              <a:rPr lang="en" sz="900" b="0" i="0" u="none" strike="noStrike" cap="none">
                <a:solidFill>
                  <a:srgbClr val="0B5394"/>
                </a:solidFill>
                <a:latin typeface="Arial"/>
                <a:ea typeface="Arial"/>
                <a:cs typeface="Arial"/>
                <a:sym typeface="Arial"/>
              </a:rPr>
              <a:t>Facilities Engineering Includes Boulder Facility</a:t>
            </a:r>
            <a:endParaRPr sz="900" b="0" i="0" u="none" strike="noStrike" cap="none">
              <a:solidFill>
                <a:srgbClr val="0B5394"/>
              </a:solidFill>
              <a:latin typeface="Arial"/>
              <a:ea typeface="Arial"/>
              <a:cs typeface="Arial"/>
              <a:sym typeface="Arial"/>
            </a:endParaRPr>
          </a:p>
          <a:p>
            <a:pPr marL="457200" marR="0" lvl="0" indent="-285750" algn="l" rtl="0">
              <a:lnSpc>
                <a:spcPct val="100000"/>
              </a:lnSpc>
              <a:spcBef>
                <a:spcPts val="800"/>
              </a:spcBef>
              <a:spcAft>
                <a:spcPts val="0"/>
              </a:spcAft>
              <a:buClr>
                <a:srgbClr val="0B5394"/>
              </a:buClr>
              <a:buSzPts val="900"/>
              <a:buFont typeface="Arial"/>
              <a:buChar char="●"/>
            </a:pPr>
            <a:r>
              <a:rPr lang="en" sz="900" b="0" i="0" u="none" strike="noStrike" cap="none">
                <a:solidFill>
                  <a:srgbClr val="0B5394"/>
                </a:solidFill>
                <a:latin typeface="Arial"/>
                <a:ea typeface="Arial"/>
                <a:cs typeface="Arial"/>
                <a:sym typeface="Arial"/>
              </a:rPr>
              <a:t>Set Aside: Small</a:t>
            </a:r>
            <a:endParaRPr sz="900" b="0" i="0" u="none" strike="noStrike" cap="none">
              <a:solidFill>
                <a:srgbClr val="0B5394"/>
              </a:solidFill>
              <a:latin typeface="Arial"/>
              <a:ea typeface="Arial"/>
              <a:cs typeface="Arial"/>
              <a:sym typeface="Arial"/>
            </a:endParaRPr>
          </a:p>
          <a:p>
            <a:pPr marL="457200" marR="0" lvl="0" indent="-285750" algn="l" rtl="0">
              <a:lnSpc>
                <a:spcPct val="100000"/>
              </a:lnSpc>
              <a:spcBef>
                <a:spcPts val="800"/>
              </a:spcBef>
              <a:spcAft>
                <a:spcPts val="0"/>
              </a:spcAft>
              <a:buClr>
                <a:srgbClr val="0B5394"/>
              </a:buClr>
              <a:buSzPts val="900"/>
              <a:buFont typeface="Arial"/>
              <a:buChar char="●"/>
            </a:pPr>
            <a:r>
              <a:rPr lang="en" sz="900" b="0" i="0" u="none" strike="noStrike" cap="none">
                <a:solidFill>
                  <a:srgbClr val="0B5394"/>
                </a:solidFill>
                <a:latin typeface="Arial"/>
                <a:ea typeface="Arial"/>
                <a:cs typeface="Arial"/>
                <a:sym typeface="Arial"/>
              </a:rPr>
              <a:t>Solicitation Date: 3rd Quarter FY 23</a:t>
            </a:r>
            <a:endParaRPr sz="900" b="0" i="0" u="none" strike="noStrike" cap="none">
              <a:solidFill>
                <a:srgbClr val="0B5394"/>
              </a:solidFill>
              <a:latin typeface="Arial"/>
              <a:ea typeface="Arial"/>
              <a:cs typeface="Arial"/>
              <a:sym typeface="Arial"/>
            </a:endParaRPr>
          </a:p>
          <a:p>
            <a:pPr marL="457200" marR="0" lvl="0" indent="-285750" algn="l" rtl="0">
              <a:lnSpc>
                <a:spcPct val="100000"/>
              </a:lnSpc>
              <a:spcBef>
                <a:spcPts val="800"/>
              </a:spcBef>
              <a:spcAft>
                <a:spcPts val="0"/>
              </a:spcAft>
              <a:buClr>
                <a:srgbClr val="0B5394"/>
              </a:buClr>
              <a:buSzPts val="900"/>
              <a:buFont typeface="Arial"/>
              <a:buChar char="●"/>
            </a:pPr>
            <a:r>
              <a:rPr lang="en" sz="900" b="0" i="0" u="none" strike="noStrike" cap="none">
                <a:solidFill>
                  <a:srgbClr val="0B5394"/>
                </a:solidFill>
                <a:latin typeface="Arial"/>
                <a:ea typeface="Arial"/>
                <a:cs typeface="Arial"/>
                <a:sym typeface="Arial"/>
              </a:rPr>
              <a:t>Award Date: 2nd Quarter FY 24</a:t>
            </a:r>
            <a:endParaRPr sz="9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300"/>
              <a:buFont typeface="Arial"/>
              <a:buNone/>
            </a:pPr>
            <a:r>
              <a:rPr lang="en" sz="900" b="1" i="0" u="none" strike="noStrike" cap="none">
                <a:solidFill>
                  <a:srgbClr val="0B5394"/>
                </a:solidFill>
                <a:latin typeface="Arial"/>
                <a:ea typeface="Arial"/>
                <a:cs typeface="Arial"/>
                <a:sym typeface="Arial"/>
              </a:rPr>
              <a:t>Denver Federal Center Landscape and Snow Removal</a:t>
            </a:r>
            <a:endParaRPr sz="900" b="1" i="0" u="none" strike="noStrike" cap="none">
              <a:solidFill>
                <a:srgbClr val="0B5394"/>
              </a:solidFill>
              <a:latin typeface="Arial"/>
              <a:ea typeface="Arial"/>
              <a:cs typeface="Arial"/>
              <a:sym typeface="Arial"/>
            </a:endParaRPr>
          </a:p>
          <a:p>
            <a:pPr marL="457200" marR="0" lvl="0" indent="-285750" algn="l" rtl="0">
              <a:lnSpc>
                <a:spcPct val="100000"/>
              </a:lnSpc>
              <a:spcBef>
                <a:spcPts val="800"/>
              </a:spcBef>
              <a:spcAft>
                <a:spcPts val="0"/>
              </a:spcAft>
              <a:buClr>
                <a:srgbClr val="0B5394"/>
              </a:buClr>
              <a:buSzPts val="900"/>
              <a:buFont typeface="Arial"/>
              <a:buChar char="●"/>
            </a:pPr>
            <a:r>
              <a:rPr lang="en" sz="900" b="0" i="0" u="none" strike="noStrike" cap="none">
                <a:solidFill>
                  <a:srgbClr val="0B5394"/>
                </a:solidFill>
                <a:latin typeface="Arial"/>
                <a:ea typeface="Arial"/>
                <a:cs typeface="Arial"/>
                <a:sym typeface="Arial"/>
              </a:rPr>
              <a:t>Landscape and Snow Removal</a:t>
            </a:r>
            <a:endParaRPr sz="900" b="0" i="0" u="none" strike="noStrike" cap="none">
              <a:solidFill>
                <a:srgbClr val="0B5394"/>
              </a:solidFill>
              <a:latin typeface="Arial"/>
              <a:ea typeface="Arial"/>
              <a:cs typeface="Arial"/>
              <a:sym typeface="Arial"/>
            </a:endParaRPr>
          </a:p>
          <a:p>
            <a:pPr marL="457200" marR="0" lvl="0" indent="-285750" algn="l" rtl="0">
              <a:lnSpc>
                <a:spcPct val="100000"/>
              </a:lnSpc>
              <a:spcBef>
                <a:spcPts val="800"/>
              </a:spcBef>
              <a:spcAft>
                <a:spcPts val="0"/>
              </a:spcAft>
              <a:buClr>
                <a:srgbClr val="0B5394"/>
              </a:buClr>
              <a:buSzPts val="900"/>
              <a:buFont typeface="Arial"/>
              <a:buChar char="●"/>
            </a:pPr>
            <a:r>
              <a:rPr lang="en" sz="900" b="0" i="0" u="none" strike="noStrike" cap="none">
                <a:solidFill>
                  <a:srgbClr val="0B5394"/>
                </a:solidFill>
                <a:latin typeface="Arial"/>
                <a:ea typeface="Arial"/>
                <a:cs typeface="Arial"/>
                <a:sym typeface="Arial"/>
              </a:rPr>
              <a:t>Set Aside: Full and Open</a:t>
            </a:r>
            <a:endParaRPr sz="900" b="0" i="0" u="none" strike="noStrike" cap="none">
              <a:solidFill>
                <a:srgbClr val="0B5394"/>
              </a:solidFill>
              <a:latin typeface="Arial"/>
              <a:ea typeface="Arial"/>
              <a:cs typeface="Arial"/>
              <a:sym typeface="Arial"/>
            </a:endParaRPr>
          </a:p>
          <a:p>
            <a:pPr marL="457200" marR="0" lvl="0" indent="-285750" algn="l" rtl="0">
              <a:lnSpc>
                <a:spcPct val="100000"/>
              </a:lnSpc>
              <a:spcBef>
                <a:spcPts val="800"/>
              </a:spcBef>
              <a:spcAft>
                <a:spcPts val="0"/>
              </a:spcAft>
              <a:buClr>
                <a:srgbClr val="0B5394"/>
              </a:buClr>
              <a:buSzPts val="900"/>
              <a:buFont typeface="Arial"/>
              <a:buChar char="●"/>
            </a:pPr>
            <a:r>
              <a:rPr lang="en" sz="900" b="0" i="0" u="none" strike="noStrike" cap="none">
                <a:solidFill>
                  <a:srgbClr val="0B5394"/>
                </a:solidFill>
                <a:latin typeface="Arial"/>
                <a:ea typeface="Arial"/>
                <a:cs typeface="Arial"/>
                <a:sym typeface="Arial"/>
              </a:rPr>
              <a:t>Solicitation Date: 1st Quarter FY 24</a:t>
            </a:r>
            <a:endParaRPr sz="900" b="0" i="0" u="none" strike="noStrike" cap="none">
              <a:solidFill>
                <a:srgbClr val="0B5394"/>
              </a:solidFill>
              <a:latin typeface="Arial"/>
              <a:ea typeface="Arial"/>
              <a:cs typeface="Arial"/>
              <a:sym typeface="Arial"/>
            </a:endParaRPr>
          </a:p>
          <a:p>
            <a:pPr marL="457200" marR="0" lvl="0" indent="-285750" algn="l" rtl="0">
              <a:lnSpc>
                <a:spcPct val="100000"/>
              </a:lnSpc>
              <a:spcBef>
                <a:spcPts val="800"/>
              </a:spcBef>
              <a:spcAft>
                <a:spcPts val="0"/>
              </a:spcAft>
              <a:buClr>
                <a:srgbClr val="0B5394"/>
              </a:buClr>
              <a:buSzPts val="900"/>
              <a:buFont typeface="Arial"/>
              <a:buChar char="●"/>
            </a:pPr>
            <a:r>
              <a:rPr lang="en" sz="900" b="0" i="0" u="none" strike="noStrike" cap="none">
                <a:solidFill>
                  <a:srgbClr val="0B5394"/>
                </a:solidFill>
                <a:latin typeface="Arial"/>
                <a:ea typeface="Arial"/>
                <a:cs typeface="Arial"/>
                <a:sym typeface="Arial"/>
              </a:rPr>
              <a:t>Award Date: 3rd Quarter FY 24</a:t>
            </a:r>
            <a:endParaRPr sz="9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200"/>
              <a:buFont typeface="Arial"/>
              <a:buNone/>
            </a:pPr>
            <a:endParaRPr sz="1200" b="0" i="0" u="none" strike="noStrike" cap="none">
              <a:solidFill>
                <a:schemeClr val="hlink"/>
              </a:solidFill>
              <a:latin typeface="Arial"/>
              <a:ea typeface="Arial"/>
              <a:cs typeface="Arial"/>
              <a:sym typeface="Arial"/>
            </a:endParaRPr>
          </a:p>
          <a:p>
            <a:pPr marL="457200" marR="0" lvl="0" indent="0" algn="l" rtl="0">
              <a:lnSpc>
                <a:spcPct val="100000"/>
              </a:lnSpc>
              <a:spcBef>
                <a:spcPts val="800"/>
              </a:spcBef>
              <a:spcAft>
                <a:spcPts val="800"/>
              </a:spcAft>
              <a:buClr>
                <a:srgbClr val="000000"/>
              </a:buClr>
              <a:buSzPts val="1200"/>
              <a:buFont typeface="Arial"/>
              <a:buNone/>
            </a:pPr>
            <a:r>
              <a:rPr lang="en" sz="1200" b="0" i="0" u="none" strike="noStrike" cap="none">
                <a:solidFill>
                  <a:schemeClr val="hlink"/>
                </a:solidFill>
                <a:latin typeface="Arial"/>
                <a:ea typeface="Arial"/>
                <a:cs typeface="Arial"/>
                <a:sym typeface="Arial"/>
              </a:rPr>
              <a:t> </a:t>
            </a:r>
            <a:endParaRPr sz="1400" b="1" i="0" u="none" strike="noStrike" cap="none">
              <a:solidFill>
                <a:schemeClr val="hlink"/>
              </a:solidFill>
              <a:latin typeface="Arial"/>
              <a:ea typeface="Arial"/>
              <a:cs typeface="Arial"/>
              <a:sym typeface="Arial"/>
            </a:endParaRPr>
          </a:p>
        </p:txBody>
      </p:sp>
      <p:sp>
        <p:nvSpPr>
          <p:cNvPr id="523" name="Google Shape;523;p84">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48</a:t>
            </a:fld>
            <a:endParaRPr/>
          </a:p>
        </p:txBody>
      </p:sp>
      <p:pic>
        <p:nvPicPr>
          <p:cNvPr id="524" name="Google Shape;524;p8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961150" y="4592147"/>
            <a:ext cx="502100" cy="453249"/>
          </a:xfrm>
          <a:prstGeom prst="rect">
            <a:avLst/>
          </a:prstGeom>
          <a:noFill/>
          <a:ln>
            <a:noFill/>
          </a:ln>
        </p:spPr>
      </p:pic>
      <p:sp>
        <p:nvSpPr>
          <p:cNvPr id="526" name="Google Shape;526;p84">
            <a:extLst>
              <a:ext uri="{C183D7F6-B498-43B3-948B-1728B52AA6E4}">
                <adec:decorative xmlns:adec="http://schemas.microsoft.com/office/drawing/2017/decorative" val="1"/>
              </a:ext>
            </a:extLst>
          </p:cNvPr>
          <p:cNvSpPr txBox="1">
            <a:spLocks noGrp="1"/>
          </p:cNvSpPr>
          <p:nvPr>
            <p:ph type="title" idx="4294967295"/>
          </p:nvPr>
        </p:nvSpPr>
        <p:spPr>
          <a:xfrm>
            <a:off x="370800" y="0"/>
            <a:ext cx="8402400" cy="831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Recurring Opportunities</a:t>
            </a:r>
          </a:p>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1700" b="1" i="0" u="none" strike="noStrike" kern="0" cap="none" spc="0" normalizeH="0" baseline="0" noProof="0" dirty="0">
                <a:ln>
                  <a:noFill/>
                </a:ln>
                <a:solidFill>
                  <a:srgbClr val="0B5394"/>
                </a:solidFill>
                <a:effectLst/>
                <a:uLnTx/>
                <a:uFillTx/>
                <a:latin typeface="Arial"/>
                <a:ea typeface="Arial"/>
                <a:cs typeface="Arial"/>
                <a:sym typeface="Arial"/>
              </a:rPr>
              <a:t>Anticipated Milestone Dates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85">
            <a:extLst>
              <a:ext uri="{C183D7F6-B498-43B3-948B-1728B52AA6E4}">
                <adec:decorative xmlns:adec="http://schemas.microsoft.com/office/drawing/2017/decorative" val="1"/>
              </a:ext>
            </a:extLst>
          </p:cNvPr>
          <p:cNvSpPr txBox="1"/>
          <p:nvPr/>
        </p:nvSpPr>
        <p:spPr>
          <a:xfrm>
            <a:off x="370800" y="846600"/>
            <a:ext cx="4388700" cy="383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chemeClr val="dk1"/>
              </a:buClr>
              <a:buSzPts val="1100"/>
              <a:buFont typeface="Arial"/>
              <a:buNone/>
            </a:pPr>
            <a:r>
              <a:rPr lang="en" sz="1400" b="1" i="0" u="none" strike="noStrike" cap="none">
                <a:solidFill>
                  <a:srgbClr val="0B5394"/>
                </a:solidFill>
                <a:latin typeface="Arial"/>
                <a:ea typeface="Arial"/>
                <a:cs typeface="Arial"/>
                <a:sym typeface="Arial"/>
              </a:rPr>
              <a:t>Wallace F. Bennett Roof Project</a:t>
            </a:r>
            <a:endParaRPr sz="1400" b="1"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Salt Lake City, UT</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Set Aside: 8(a)</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Dollar Value: $2.1M-$5M</a:t>
            </a:r>
            <a:endParaRPr sz="1200" b="0" i="0" u="none" strike="noStrike" cap="none">
              <a:solidFill>
                <a:srgbClr val="0B5394"/>
              </a:solidFill>
              <a:latin typeface="Arial"/>
              <a:ea typeface="Arial"/>
              <a:cs typeface="Arial"/>
              <a:sym typeface="Arial"/>
            </a:endParaRPr>
          </a:p>
          <a:p>
            <a:pPr marL="457200" marR="0" lvl="0" indent="0" algn="l" rtl="0">
              <a:lnSpc>
                <a:spcPct val="100000"/>
              </a:lnSpc>
              <a:spcBef>
                <a:spcPts val="800"/>
              </a:spcBef>
              <a:spcAft>
                <a:spcPts val="0"/>
              </a:spcAft>
              <a:buClr>
                <a:srgbClr val="000000"/>
              </a:buClr>
              <a:buSzPts val="1200"/>
              <a:buFont typeface="Arial"/>
              <a:buNone/>
            </a:pPr>
            <a:endParaRPr sz="12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chemeClr val="dk1"/>
              </a:buClr>
              <a:buSzPts val="1100"/>
              <a:buFont typeface="Arial"/>
              <a:buNone/>
            </a:pPr>
            <a:r>
              <a:rPr lang="en" sz="1400" b="1" i="0" u="none" strike="noStrike" cap="none">
                <a:solidFill>
                  <a:srgbClr val="0B5394"/>
                </a:solidFill>
                <a:latin typeface="Arial"/>
                <a:ea typeface="Arial"/>
                <a:cs typeface="Arial"/>
                <a:sym typeface="Arial"/>
              </a:rPr>
              <a:t>Wyoming Job Order Construction Contract (JOCC) </a:t>
            </a:r>
            <a:endParaRPr sz="1400" b="1"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Casper and Cheyenne, WY</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Set Aside:  Women Owned</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Dollar Value: $2.1M-$10M</a:t>
            </a:r>
            <a:endParaRPr sz="1200" b="0" i="0" u="none" strike="noStrike" cap="none">
              <a:solidFill>
                <a:srgbClr val="0B5394"/>
              </a:solidFill>
              <a:latin typeface="Arial"/>
              <a:ea typeface="Arial"/>
              <a:cs typeface="Arial"/>
              <a:sym typeface="Arial"/>
            </a:endParaRPr>
          </a:p>
          <a:p>
            <a:pPr marL="457200" marR="0" lvl="0" indent="0" algn="l" rtl="0">
              <a:lnSpc>
                <a:spcPct val="100000"/>
              </a:lnSpc>
              <a:spcBef>
                <a:spcPts val="800"/>
              </a:spcBef>
              <a:spcAft>
                <a:spcPts val="0"/>
              </a:spcAft>
              <a:buClr>
                <a:srgbClr val="000000"/>
              </a:buClr>
              <a:buSzPts val="1200"/>
              <a:buFont typeface="Arial"/>
              <a:buNone/>
            </a:pPr>
            <a:endParaRPr sz="1200" b="0" i="0" u="none" strike="noStrike" cap="none">
              <a:solidFill>
                <a:schemeClr val="hlink"/>
              </a:solidFill>
              <a:latin typeface="Arial"/>
              <a:ea typeface="Arial"/>
              <a:cs typeface="Arial"/>
              <a:sym typeface="Arial"/>
            </a:endParaRPr>
          </a:p>
          <a:p>
            <a:pPr marL="457200" marR="0" lvl="0" indent="0" algn="l" rtl="0">
              <a:lnSpc>
                <a:spcPct val="100000"/>
              </a:lnSpc>
              <a:spcBef>
                <a:spcPts val="800"/>
              </a:spcBef>
              <a:spcAft>
                <a:spcPts val="0"/>
              </a:spcAft>
              <a:buClr>
                <a:srgbClr val="000000"/>
              </a:buClr>
              <a:buSzPts val="1400"/>
              <a:buFont typeface="Arial"/>
              <a:buNone/>
            </a:pPr>
            <a:endParaRPr sz="1400" b="1" i="0" u="none" strike="noStrike" cap="none">
              <a:solidFill>
                <a:srgbClr val="4285F4"/>
              </a:solidFill>
              <a:latin typeface="Arial"/>
              <a:ea typeface="Arial"/>
              <a:cs typeface="Arial"/>
              <a:sym typeface="Arial"/>
            </a:endParaRPr>
          </a:p>
          <a:p>
            <a:pPr marL="457200" marR="0" lvl="0" indent="0" algn="l" rtl="0">
              <a:lnSpc>
                <a:spcPct val="100000"/>
              </a:lnSpc>
              <a:spcBef>
                <a:spcPts val="800"/>
              </a:spcBef>
              <a:spcAft>
                <a:spcPts val="800"/>
              </a:spcAft>
              <a:buClr>
                <a:srgbClr val="000000"/>
              </a:buClr>
              <a:buSzPts val="1200"/>
              <a:buFont typeface="Arial"/>
              <a:buNone/>
            </a:pPr>
            <a:r>
              <a:rPr lang="en" sz="1200" b="0" i="0" u="none" strike="noStrike" cap="none">
                <a:solidFill>
                  <a:schemeClr val="hlink"/>
                </a:solidFill>
                <a:latin typeface="Arial"/>
                <a:ea typeface="Arial"/>
                <a:cs typeface="Arial"/>
                <a:sym typeface="Arial"/>
              </a:rPr>
              <a:t> </a:t>
            </a:r>
            <a:endParaRPr sz="1400" b="1" i="0" u="none" strike="noStrike" cap="none">
              <a:solidFill>
                <a:schemeClr val="hlink"/>
              </a:solidFill>
              <a:latin typeface="Arial"/>
              <a:ea typeface="Arial"/>
              <a:cs typeface="Arial"/>
              <a:sym typeface="Arial"/>
            </a:endParaRPr>
          </a:p>
        </p:txBody>
      </p:sp>
      <p:sp>
        <p:nvSpPr>
          <p:cNvPr id="532" name="Google Shape;532;p85">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49</a:t>
            </a:fld>
            <a:endParaRPr/>
          </a:p>
        </p:txBody>
      </p:sp>
      <p:pic>
        <p:nvPicPr>
          <p:cNvPr id="533" name="Google Shape;533;p8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03630" y="4523226"/>
            <a:ext cx="502100" cy="453249"/>
          </a:xfrm>
          <a:prstGeom prst="rect">
            <a:avLst/>
          </a:prstGeom>
          <a:noFill/>
          <a:ln>
            <a:noFill/>
          </a:ln>
        </p:spPr>
      </p:pic>
      <p:sp>
        <p:nvSpPr>
          <p:cNvPr id="535" name="Google Shape;535;p85">
            <a:extLst>
              <a:ext uri="{C183D7F6-B498-43B3-948B-1728B52AA6E4}">
                <adec:decorative xmlns:adec="http://schemas.microsoft.com/office/drawing/2017/decorative" val="1"/>
              </a:ext>
            </a:extLst>
          </p:cNvPr>
          <p:cNvSpPr txBox="1">
            <a:spLocks noGrp="1"/>
          </p:cNvSpPr>
          <p:nvPr>
            <p:ph type="title" idx="4294967295"/>
          </p:nvPr>
        </p:nvSpPr>
        <p:spPr>
          <a:xfrm>
            <a:off x="370800" y="115425"/>
            <a:ext cx="8402400" cy="846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Other Opportunities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1800" b="0" i="0" u="none" strike="noStrike" kern="0" cap="none" spc="0" normalizeH="0" baseline="0" noProof="0" dirty="0">
              <a:ln>
                <a:noFill/>
              </a:ln>
              <a:solidFill>
                <a:srgbClr val="005087"/>
              </a:solidFill>
              <a:effectLst/>
              <a:uLnTx/>
              <a:uFillTx/>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41">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5</a:t>
            </a:fld>
            <a:endParaRPr/>
          </a:p>
        </p:txBody>
      </p:sp>
      <p:pic>
        <p:nvPicPr>
          <p:cNvPr id="145" name="Google Shape;145;p4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912649" y="4537375"/>
            <a:ext cx="502100" cy="453249"/>
          </a:xfrm>
          <a:prstGeom prst="rect">
            <a:avLst/>
          </a:prstGeom>
          <a:noFill/>
          <a:ln>
            <a:noFill/>
          </a:ln>
        </p:spPr>
      </p:pic>
      <p:sp>
        <p:nvSpPr>
          <p:cNvPr id="146" name="Google Shape;146;p41">
            <a:extLst>
              <a:ext uri="{C183D7F6-B498-43B3-948B-1728B52AA6E4}">
                <adec:decorative xmlns:adec="http://schemas.microsoft.com/office/drawing/2017/decorative" val="1"/>
              </a:ext>
            </a:extLst>
          </p:cNvPr>
          <p:cNvSpPr/>
          <p:nvPr/>
        </p:nvSpPr>
        <p:spPr>
          <a:xfrm>
            <a:off x="8548375" y="4347650"/>
            <a:ext cx="8400" cy="607800"/>
          </a:xfrm>
          <a:prstGeom prst="rect">
            <a:avLst/>
          </a:prstGeom>
          <a:solidFill>
            <a:schemeClr val="lt2"/>
          </a:solidFill>
          <a:ln w="9525" cap="flat"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7" name="Google Shape;147;p41">
            <a:extLst>
              <a:ext uri="{C183D7F6-B498-43B3-948B-1728B52AA6E4}">
                <adec:decorative xmlns:adec="http://schemas.microsoft.com/office/drawing/2017/decorative" val="1"/>
              </a:ext>
            </a:extLst>
          </p:cNvPr>
          <p:cNvSpPr txBox="1">
            <a:spLocks noGrp="1"/>
          </p:cNvSpPr>
          <p:nvPr>
            <p:ph type="title" idx="4294967295"/>
          </p:nvPr>
        </p:nvSpPr>
        <p:spPr>
          <a:xfrm>
            <a:off x="390184" y="0"/>
            <a:ext cx="8715300" cy="954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New England IDIQ for General Construction Services </a:t>
            </a:r>
            <a:endParaRPr kumimoji="0" lang="en-US" sz="1800" b="1" i="0" u="none" strike="noStrike" kern="0" cap="none" spc="0" normalizeH="0" baseline="0" noProof="0" dirty="0">
              <a:ln>
                <a:noFill/>
              </a:ln>
              <a:solidFill>
                <a:srgbClr val="0B5394"/>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2500" b="0" i="0" u="none" strike="noStrike" kern="0" cap="none" spc="0" normalizeH="0" baseline="0" noProof="0" dirty="0">
              <a:ln>
                <a:noFill/>
              </a:ln>
              <a:solidFill>
                <a:srgbClr val="005087"/>
              </a:solidFill>
              <a:effectLst/>
              <a:uLnTx/>
              <a:uFillTx/>
              <a:latin typeface="Arial Black"/>
              <a:ea typeface="Arial Black"/>
              <a:cs typeface="Arial Black"/>
              <a:sym typeface="Arial Black"/>
            </a:endParaRPr>
          </a:p>
        </p:txBody>
      </p:sp>
      <p:sp>
        <p:nvSpPr>
          <p:cNvPr id="148" name="Google Shape;148;p41">
            <a:extLst>
              <a:ext uri="{C183D7F6-B498-43B3-948B-1728B52AA6E4}">
                <adec:decorative xmlns:adec="http://schemas.microsoft.com/office/drawing/2017/decorative" val="1"/>
              </a:ext>
            </a:extLst>
          </p:cNvPr>
          <p:cNvSpPr txBox="1"/>
          <p:nvPr/>
        </p:nvSpPr>
        <p:spPr>
          <a:xfrm>
            <a:off x="256564" y="669600"/>
            <a:ext cx="8806800" cy="3909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rgbClr val="000000"/>
              </a:buClr>
              <a:buSzPts val="1400"/>
              <a:buFont typeface="Arial"/>
              <a:buNone/>
            </a:pPr>
            <a:r>
              <a:rPr lang="en" sz="1400" b="1" i="0" u="none" strike="noStrike" cap="none">
                <a:solidFill>
                  <a:srgbClr val="0B5394"/>
                </a:solidFill>
                <a:latin typeface="Arial"/>
                <a:ea typeface="Arial"/>
                <a:cs typeface="Arial"/>
                <a:sym typeface="Arial"/>
              </a:rPr>
              <a:t>Geographical Location</a:t>
            </a:r>
            <a:endParaRPr sz="1400" b="1"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(3) Zonal opportunities and separate vehicles in New England for Construction Services in:</a:t>
            </a:r>
            <a:endParaRPr sz="1200" b="0" i="0" u="none" strike="noStrike" cap="none">
              <a:solidFill>
                <a:srgbClr val="0B5394"/>
              </a:solidFill>
              <a:latin typeface="Arial"/>
              <a:ea typeface="Arial"/>
              <a:cs typeface="Arial"/>
              <a:sym typeface="Arial"/>
            </a:endParaRPr>
          </a:p>
          <a:p>
            <a:pPr marL="914400" marR="0" lvl="1"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North (Maine, New Hampshire, Vermont)</a:t>
            </a:r>
            <a:endParaRPr sz="1200" b="0" i="0" u="none" strike="noStrike" cap="none">
              <a:solidFill>
                <a:srgbClr val="0B5394"/>
              </a:solidFill>
              <a:latin typeface="Arial"/>
              <a:ea typeface="Arial"/>
              <a:cs typeface="Arial"/>
              <a:sym typeface="Arial"/>
            </a:endParaRPr>
          </a:p>
          <a:p>
            <a:pPr marL="914400" marR="0" lvl="1"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Boston (Massachusetts)</a:t>
            </a:r>
            <a:endParaRPr sz="1200" b="0" i="0" u="none" strike="noStrike" cap="none">
              <a:solidFill>
                <a:srgbClr val="0B5394"/>
              </a:solidFill>
              <a:latin typeface="Arial"/>
              <a:ea typeface="Arial"/>
              <a:cs typeface="Arial"/>
              <a:sym typeface="Arial"/>
            </a:endParaRPr>
          </a:p>
          <a:p>
            <a:pPr marL="914400" marR="0" lvl="1"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South (Southern Massachusetts, Rhode Island, and Connecticut)</a:t>
            </a:r>
            <a:endParaRPr sz="12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400"/>
              <a:buFont typeface="Arial"/>
              <a:buNone/>
            </a:pPr>
            <a:r>
              <a:rPr lang="en" sz="1400" b="1" i="0" u="none" strike="noStrike" cap="none">
                <a:solidFill>
                  <a:srgbClr val="0B5394"/>
                </a:solidFill>
                <a:latin typeface="Arial"/>
                <a:ea typeface="Arial"/>
                <a:cs typeface="Arial"/>
                <a:sym typeface="Arial"/>
              </a:rPr>
              <a:t>Ordering Limitations &amp; Periods</a:t>
            </a:r>
            <a:endParaRPr sz="1400" b="1"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Maximum Ordering Limit, $125 Million</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Task Order Limits: $4,000,000.00</a:t>
            </a:r>
            <a:endParaRPr sz="12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400"/>
              <a:buFont typeface="Arial"/>
              <a:buNone/>
            </a:pPr>
            <a:r>
              <a:rPr lang="en" sz="1400" b="1" i="0" u="none" strike="noStrike" cap="none">
                <a:solidFill>
                  <a:srgbClr val="0B5394"/>
                </a:solidFill>
                <a:latin typeface="Arial"/>
                <a:ea typeface="Arial"/>
                <a:cs typeface="Arial"/>
                <a:sym typeface="Arial"/>
              </a:rPr>
              <a:t>Solicitation Milestones</a:t>
            </a:r>
            <a:endParaRPr sz="1400" b="1"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Currently estimated to release the Request for Proposal in late November</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Small Business Set-Aside is anticipated</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To begin on or about October 1, 2023</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80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Base and 4, 1 Year Option Periods (5 year total)</a:t>
            </a:r>
            <a:endParaRPr sz="1200" b="0" i="0" u="none" strike="noStrike" cap="none">
              <a:solidFill>
                <a:srgbClr val="0B5394"/>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86">
            <a:extLst>
              <a:ext uri="{C183D7F6-B498-43B3-948B-1728B52AA6E4}">
                <adec:decorative xmlns:adec="http://schemas.microsoft.com/office/drawing/2017/decorative" val="1"/>
              </a:ext>
            </a:extLst>
          </p:cNvPr>
          <p:cNvSpPr txBox="1"/>
          <p:nvPr/>
        </p:nvSpPr>
        <p:spPr>
          <a:xfrm>
            <a:off x="307575" y="704925"/>
            <a:ext cx="4388700" cy="3909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chemeClr val="dk1"/>
              </a:buClr>
              <a:buSzPts val="1100"/>
              <a:buFont typeface="Arial"/>
              <a:buNone/>
            </a:pPr>
            <a:r>
              <a:rPr lang="en" sz="1400" b="1" i="0" u="none" strike="noStrike" cap="none">
                <a:solidFill>
                  <a:srgbClr val="0B5394"/>
                </a:solidFill>
                <a:latin typeface="Arial"/>
                <a:ea typeface="Arial"/>
                <a:cs typeface="Arial"/>
                <a:sym typeface="Arial"/>
              </a:rPr>
              <a:t>Video Materic BIM Wallace F. Bennett</a:t>
            </a:r>
            <a:endParaRPr sz="1400" b="1"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Salt Lake City, UT</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Set Aside:  8(a)</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Dollar Value: Under $100k</a:t>
            </a:r>
            <a:endParaRPr sz="12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400"/>
              <a:buFont typeface="Arial"/>
              <a:buNone/>
            </a:pPr>
            <a:r>
              <a:rPr lang="en" sz="1400" b="1" i="0" u="none" strike="noStrike" cap="none">
                <a:solidFill>
                  <a:srgbClr val="0B5394"/>
                </a:solidFill>
                <a:latin typeface="Arial"/>
                <a:ea typeface="Arial"/>
                <a:cs typeface="Arial"/>
                <a:sym typeface="Arial"/>
              </a:rPr>
              <a:t>Hatch Courthouse Window Replacement</a:t>
            </a:r>
            <a:endParaRPr sz="1400" b="1"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Orrin G. Hatch Federal Courthouse, Salt Lake City, UT</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Set Aside: 8(a)</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Dollar Value: $150K-$250K</a:t>
            </a:r>
            <a:endParaRPr sz="12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400"/>
              <a:buFont typeface="Arial"/>
              <a:buNone/>
            </a:pPr>
            <a:r>
              <a:rPr lang="en" sz="1400" b="1" i="0" u="none" strike="noStrike" cap="none">
                <a:solidFill>
                  <a:srgbClr val="0B5394"/>
                </a:solidFill>
                <a:latin typeface="Arial"/>
                <a:ea typeface="Arial"/>
                <a:cs typeface="Arial"/>
                <a:sym typeface="Arial"/>
              </a:rPr>
              <a:t>BWCH AHU Replacements</a:t>
            </a:r>
            <a:endParaRPr sz="1400" b="1"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Byron White Courthouse, Denver, CO</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Set Aside: Hubzone</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Dollar Value:  $1.1M-$2.0M</a:t>
            </a:r>
            <a:endParaRPr sz="1200" b="0" i="0" u="none" strike="noStrike" cap="none">
              <a:solidFill>
                <a:srgbClr val="0B5394"/>
              </a:solidFill>
              <a:latin typeface="Arial"/>
              <a:ea typeface="Arial"/>
              <a:cs typeface="Arial"/>
              <a:sym typeface="Arial"/>
            </a:endParaRPr>
          </a:p>
          <a:p>
            <a:pPr marL="457200" marR="0" lvl="0" indent="0" algn="l" rtl="0">
              <a:lnSpc>
                <a:spcPct val="100000"/>
              </a:lnSpc>
              <a:spcBef>
                <a:spcPts val="800"/>
              </a:spcBef>
              <a:spcAft>
                <a:spcPts val="800"/>
              </a:spcAft>
              <a:buClr>
                <a:srgbClr val="000000"/>
              </a:buClr>
              <a:buSzPts val="1200"/>
              <a:buFont typeface="Arial"/>
              <a:buNone/>
            </a:pPr>
            <a:r>
              <a:rPr lang="en" sz="1200" b="0" i="0" u="none" strike="noStrike" cap="none">
                <a:solidFill>
                  <a:schemeClr val="hlink"/>
                </a:solidFill>
                <a:latin typeface="Arial"/>
                <a:ea typeface="Arial"/>
                <a:cs typeface="Arial"/>
                <a:sym typeface="Arial"/>
              </a:rPr>
              <a:t> </a:t>
            </a:r>
            <a:endParaRPr sz="1400" b="1" i="0" u="none" strike="noStrike" cap="none">
              <a:solidFill>
                <a:schemeClr val="hlink"/>
              </a:solidFill>
              <a:latin typeface="Arial"/>
              <a:ea typeface="Arial"/>
              <a:cs typeface="Arial"/>
              <a:sym typeface="Arial"/>
            </a:endParaRPr>
          </a:p>
        </p:txBody>
      </p:sp>
      <p:sp>
        <p:nvSpPr>
          <p:cNvPr id="541" name="Google Shape;541;p86">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50</a:t>
            </a:fld>
            <a:endParaRPr/>
          </a:p>
        </p:txBody>
      </p:sp>
      <p:pic>
        <p:nvPicPr>
          <p:cNvPr id="542" name="Google Shape;542;p8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795221" y="4523226"/>
            <a:ext cx="502100" cy="453249"/>
          </a:xfrm>
          <a:prstGeom prst="rect">
            <a:avLst/>
          </a:prstGeom>
          <a:noFill/>
          <a:ln>
            <a:noFill/>
          </a:ln>
        </p:spPr>
      </p:pic>
      <p:sp>
        <p:nvSpPr>
          <p:cNvPr id="544" name="Google Shape;544;p86">
            <a:extLst>
              <a:ext uri="{C183D7F6-B498-43B3-948B-1728B52AA6E4}">
                <adec:decorative xmlns:adec="http://schemas.microsoft.com/office/drawing/2017/decorative" val="1"/>
              </a:ext>
            </a:extLst>
          </p:cNvPr>
          <p:cNvSpPr txBox="1">
            <a:spLocks noGrp="1"/>
          </p:cNvSpPr>
          <p:nvPr>
            <p:ph type="title" idx="4294967295"/>
          </p:nvPr>
        </p:nvSpPr>
        <p:spPr>
          <a:xfrm>
            <a:off x="390275" y="58800"/>
            <a:ext cx="8402400" cy="846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Other Opportunities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1800" b="0" i="0" u="none" strike="noStrike" kern="0" cap="none" spc="0" normalizeH="0" baseline="0" noProof="0" dirty="0">
              <a:ln>
                <a:noFill/>
              </a:ln>
              <a:solidFill>
                <a:srgbClr val="005087"/>
              </a:solidFill>
              <a:effectLst/>
              <a:uLnTx/>
              <a:uFillTx/>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87">
            <a:extLst>
              <a:ext uri="{C183D7F6-B498-43B3-948B-1728B52AA6E4}">
                <adec:decorative xmlns:adec="http://schemas.microsoft.com/office/drawing/2017/decorative" val="1"/>
              </a:ext>
            </a:extLst>
          </p:cNvPr>
          <p:cNvSpPr txBox="1"/>
          <p:nvPr/>
        </p:nvSpPr>
        <p:spPr>
          <a:xfrm>
            <a:off x="370800" y="614175"/>
            <a:ext cx="4388700" cy="4597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chemeClr val="dk1"/>
              </a:buClr>
              <a:buSzPts val="1100"/>
              <a:buFont typeface="Arial"/>
              <a:buNone/>
            </a:pPr>
            <a:r>
              <a:rPr lang="en" sz="1400" b="1" i="0" u="none" strike="noStrike" cap="none">
                <a:solidFill>
                  <a:srgbClr val="0B5394"/>
                </a:solidFill>
                <a:latin typeface="Arial"/>
                <a:ea typeface="Arial"/>
                <a:cs typeface="Arial"/>
                <a:sym typeface="Arial"/>
              </a:rPr>
              <a:t>Fall Protection </a:t>
            </a:r>
            <a:endParaRPr sz="1400" b="1"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Denver, CO</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Set Aside: Small Business</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Dollar Value: $501K to $1M</a:t>
            </a:r>
            <a:endParaRPr sz="12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chemeClr val="dk1"/>
              </a:buClr>
              <a:buSzPts val="1100"/>
              <a:buFont typeface="Arial"/>
              <a:buNone/>
            </a:pPr>
            <a:r>
              <a:rPr lang="en" sz="1400" b="1" i="0" u="none" strike="noStrike" cap="none">
                <a:solidFill>
                  <a:srgbClr val="0B5394"/>
                </a:solidFill>
                <a:latin typeface="Arial"/>
                <a:ea typeface="Arial"/>
                <a:cs typeface="Arial"/>
                <a:sym typeface="Arial"/>
              </a:rPr>
              <a:t>ICE Core</a:t>
            </a:r>
            <a:endParaRPr sz="1400" b="1"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Lakewood, CO</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Set Aside: None (subcontracting opportunities 4th Quarter 2023)</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Dollar Value: $10.1M to $20M</a:t>
            </a:r>
            <a:endParaRPr sz="12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chemeClr val="dk1"/>
              </a:buClr>
              <a:buSzPts val="1100"/>
              <a:buFont typeface="Arial"/>
              <a:buNone/>
            </a:pPr>
            <a:r>
              <a:rPr lang="en" sz="1400" b="1" i="0" u="none" strike="noStrike" cap="none">
                <a:solidFill>
                  <a:srgbClr val="0B5394"/>
                </a:solidFill>
                <a:latin typeface="Arial"/>
                <a:ea typeface="Arial"/>
                <a:cs typeface="Arial"/>
                <a:sym typeface="Arial"/>
              </a:rPr>
              <a:t>FDA LAB </a:t>
            </a:r>
            <a:endParaRPr sz="1400" b="1"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Lakewood, CO</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Set Aside:  None (subcontracting opportunities 1st quarter 2024)</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Dollar Value: Over $100M</a:t>
            </a:r>
            <a:endParaRPr sz="1200" b="0" i="0" u="none" strike="noStrike" cap="none">
              <a:solidFill>
                <a:srgbClr val="0B5394"/>
              </a:solidFill>
              <a:latin typeface="Arial"/>
              <a:ea typeface="Arial"/>
              <a:cs typeface="Arial"/>
              <a:sym typeface="Arial"/>
            </a:endParaRPr>
          </a:p>
          <a:p>
            <a:pPr marL="457200" marR="0" lvl="0" indent="0" algn="l" rtl="0">
              <a:lnSpc>
                <a:spcPct val="100000"/>
              </a:lnSpc>
              <a:spcBef>
                <a:spcPts val="800"/>
              </a:spcBef>
              <a:spcAft>
                <a:spcPts val="0"/>
              </a:spcAft>
              <a:buClr>
                <a:srgbClr val="000000"/>
              </a:buClr>
              <a:buSzPts val="1400"/>
              <a:buFont typeface="Arial"/>
              <a:buNone/>
            </a:pPr>
            <a:endParaRPr sz="1400" b="1" i="0" u="none" strike="noStrike" cap="none">
              <a:solidFill>
                <a:srgbClr val="4285F4"/>
              </a:solidFill>
              <a:latin typeface="Arial"/>
              <a:ea typeface="Arial"/>
              <a:cs typeface="Arial"/>
              <a:sym typeface="Arial"/>
            </a:endParaRPr>
          </a:p>
          <a:p>
            <a:pPr marL="457200" marR="0" lvl="0" indent="0" algn="l" rtl="0">
              <a:lnSpc>
                <a:spcPct val="100000"/>
              </a:lnSpc>
              <a:spcBef>
                <a:spcPts val="800"/>
              </a:spcBef>
              <a:spcAft>
                <a:spcPts val="800"/>
              </a:spcAft>
              <a:buClr>
                <a:srgbClr val="000000"/>
              </a:buClr>
              <a:buSzPts val="1200"/>
              <a:buFont typeface="Arial"/>
              <a:buNone/>
            </a:pPr>
            <a:r>
              <a:rPr lang="en" sz="1200" b="0" i="0" u="none" strike="noStrike" cap="none">
                <a:solidFill>
                  <a:schemeClr val="hlink"/>
                </a:solidFill>
                <a:latin typeface="Arial"/>
                <a:ea typeface="Arial"/>
                <a:cs typeface="Arial"/>
                <a:sym typeface="Arial"/>
              </a:rPr>
              <a:t> </a:t>
            </a:r>
            <a:endParaRPr sz="1400" b="1" i="0" u="none" strike="noStrike" cap="none">
              <a:solidFill>
                <a:schemeClr val="hlink"/>
              </a:solidFill>
              <a:latin typeface="Arial"/>
              <a:ea typeface="Arial"/>
              <a:cs typeface="Arial"/>
              <a:sym typeface="Arial"/>
            </a:endParaRPr>
          </a:p>
        </p:txBody>
      </p:sp>
      <p:sp>
        <p:nvSpPr>
          <p:cNvPr id="550" name="Google Shape;550;p87">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51</a:t>
            </a:fld>
            <a:endParaRPr/>
          </a:p>
        </p:txBody>
      </p:sp>
      <p:pic>
        <p:nvPicPr>
          <p:cNvPr id="551" name="Google Shape;551;p8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795221" y="4523226"/>
            <a:ext cx="502100" cy="453249"/>
          </a:xfrm>
          <a:prstGeom prst="rect">
            <a:avLst/>
          </a:prstGeom>
          <a:noFill/>
          <a:ln>
            <a:noFill/>
          </a:ln>
        </p:spPr>
      </p:pic>
      <p:sp>
        <p:nvSpPr>
          <p:cNvPr id="553" name="Google Shape;553;p87">
            <a:extLst>
              <a:ext uri="{C183D7F6-B498-43B3-948B-1728B52AA6E4}">
                <adec:decorative xmlns:adec="http://schemas.microsoft.com/office/drawing/2017/decorative" val="1"/>
              </a:ext>
            </a:extLst>
          </p:cNvPr>
          <p:cNvSpPr txBox="1">
            <a:spLocks noGrp="1"/>
          </p:cNvSpPr>
          <p:nvPr>
            <p:ph type="title" idx="4294967295"/>
          </p:nvPr>
        </p:nvSpPr>
        <p:spPr>
          <a:xfrm>
            <a:off x="370800" y="0"/>
            <a:ext cx="8402400" cy="846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Other Opportunities</a:t>
            </a:r>
          </a:p>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1800" b="0" i="0" u="none" strike="noStrike" kern="0" cap="none" spc="0" normalizeH="0" baseline="0" noProof="0" dirty="0">
              <a:ln>
                <a:noFill/>
              </a:ln>
              <a:solidFill>
                <a:srgbClr val="073763"/>
              </a:solidFill>
              <a:effectLst/>
              <a:uLnTx/>
              <a:uFillTx/>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58" name="Google Shape;558;p8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134010" y="1037345"/>
            <a:ext cx="4971474" cy="3081297"/>
          </a:xfrm>
          <a:prstGeom prst="rect">
            <a:avLst/>
          </a:prstGeom>
          <a:noFill/>
          <a:ln>
            <a:noFill/>
          </a:ln>
        </p:spPr>
      </p:pic>
      <p:sp>
        <p:nvSpPr>
          <p:cNvPr id="559" name="Google Shape;559;p88">
            <a:extLst>
              <a:ext uri="{C183D7F6-B498-43B3-948B-1728B52AA6E4}">
                <adec:decorative xmlns:adec="http://schemas.microsoft.com/office/drawing/2017/decorative" val="1"/>
              </a:ext>
            </a:extLst>
          </p:cNvPr>
          <p:cNvSpPr txBox="1">
            <a:spLocks noGrp="1"/>
          </p:cNvSpPr>
          <p:nvPr>
            <p:ph type="title" idx="4294967295"/>
          </p:nvPr>
        </p:nvSpPr>
        <p:spPr>
          <a:xfrm>
            <a:off x="383200" y="1532825"/>
            <a:ext cx="4388700" cy="1708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Region 9</a:t>
            </a:r>
          </a:p>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Pacific Rim Region</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1400" b="1" i="0" u="none" strike="noStrike" kern="0" cap="none" spc="0" normalizeH="0" baseline="0" noProof="0" dirty="0">
              <a:ln>
                <a:noFill/>
              </a:ln>
              <a:solidFill>
                <a:srgbClr val="005087"/>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000" b="0" i="0" u="none" strike="noStrike" kern="0" cap="none" spc="0" normalizeH="0" baseline="0" noProof="0" dirty="0">
                <a:ln>
                  <a:noFill/>
                </a:ln>
                <a:solidFill>
                  <a:srgbClr val="005087"/>
                </a:solidFill>
                <a:effectLst/>
                <a:uLnTx/>
                <a:uFillTx/>
                <a:latin typeface="Arial"/>
                <a:ea typeface="Arial"/>
                <a:cs typeface="Arial"/>
                <a:sym typeface="Arial"/>
              </a:rPr>
              <a:t>Forecast of Contract           Opportunities</a:t>
            </a:r>
            <a:endParaRPr kumimoji="0" lang="en-US" sz="3000" b="1" i="0" u="none" strike="noStrike" kern="0" cap="none" spc="0" normalizeH="0" baseline="0" noProof="0" dirty="0">
              <a:ln>
                <a:noFill/>
              </a:ln>
              <a:solidFill>
                <a:srgbClr val="005087"/>
              </a:solidFill>
              <a:effectLst/>
              <a:uLnTx/>
              <a:uFillTx/>
              <a:latin typeface="Arial"/>
              <a:ea typeface="Arial"/>
              <a:cs typeface="Arial"/>
              <a:sym typeface="Arial"/>
            </a:endParaRPr>
          </a:p>
        </p:txBody>
      </p:sp>
      <p:sp>
        <p:nvSpPr>
          <p:cNvPr id="560" name="Google Shape;560;p88">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52</a:t>
            </a:fld>
            <a:endParaRPr/>
          </a:p>
        </p:txBody>
      </p:sp>
      <p:sp>
        <p:nvSpPr>
          <p:cNvPr id="561" name="Google Shape;561;p88">
            <a:extLst>
              <a:ext uri="{C183D7F6-B498-43B3-948B-1728B52AA6E4}">
                <adec:decorative xmlns:adec="http://schemas.microsoft.com/office/drawing/2017/decorative" val="1"/>
              </a:ext>
            </a:extLst>
          </p:cNvPr>
          <p:cNvSpPr txBox="1"/>
          <p:nvPr/>
        </p:nvSpPr>
        <p:spPr>
          <a:xfrm>
            <a:off x="2578125" y="3132325"/>
            <a:ext cx="3975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chemeClr val="lt1"/>
                </a:solidFill>
                <a:latin typeface="Arial"/>
                <a:ea typeface="Arial"/>
                <a:cs typeface="Arial"/>
                <a:sym typeface="Arial"/>
              </a:rPr>
              <a:t>NV</a:t>
            </a:r>
            <a:endParaRPr sz="900" b="1" i="0" u="none" strike="noStrike" cap="none">
              <a:solidFill>
                <a:schemeClr val="lt1"/>
              </a:solidFill>
              <a:latin typeface="Arial"/>
              <a:ea typeface="Arial"/>
              <a:cs typeface="Arial"/>
              <a:sym typeface="Arial"/>
            </a:endParaRPr>
          </a:p>
        </p:txBody>
      </p:sp>
      <p:sp>
        <p:nvSpPr>
          <p:cNvPr id="562" name="Google Shape;562;p88">
            <a:extLst>
              <a:ext uri="{C183D7F6-B498-43B3-948B-1728B52AA6E4}">
                <adec:decorative xmlns:adec="http://schemas.microsoft.com/office/drawing/2017/decorative" val="1"/>
              </a:ext>
            </a:extLst>
          </p:cNvPr>
          <p:cNvSpPr txBox="1"/>
          <p:nvPr/>
        </p:nvSpPr>
        <p:spPr>
          <a:xfrm>
            <a:off x="2301050" y="3385325"/>
            <a:ext cx="3975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chemeClr val="lt1"/>
                </a:solidFill>
                <a:latin typeface="Arial"/>
                <a:ea typeface="Arial"/>
                <a:cs typeface="Arial"/>
                <a:sym typeface="Arial"/>
              </a:rPr>
              <a:t>CA</a:t>
            </a:r>
            <a:endParaRPr sz="900" b="1" i="0" u="none" strike="noStrike" cap="none">
              <a:solidFill>
                <a:schemeClr val="lt1"/>
              </a:solidFill>
              <a:latin typeface="Arial"/>
              <a:ea typeface="Arial"/>
              <a:cs typeface="Arial"/>
              <a:sym typeface="Arial"/>
            </a:endParaRPr>
          </a:p>
        </p:txBody>
      </p:sp>
      <p:sp>
        <p:nvSpPr>
          <p:cNvPr id="563" name="Google Shape;563;p88">
            <a:extLst>
              <a:ext uri="{C183D7F6-B498-43B3-948B-1728B52AA6E4}">
                <adec:decorative xmlns:adec="http://schemas.microsoft.com/office/drawing/2017/decorative" val="1"/>
              </a:ext>
            </a:extLst>
          </p:cNvPr>
          <p:cNvSpPr txBox="1"/>
          <p:nvPr/>
        </p:nvSpPr>
        <p:spPr>
          <a:xfrm>
            <a:off x="6358122" y="2525060"/>
            <a:ext cx="3975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chemeClr val="lt1"/>
                </a:solidFill>
                <a:latin typeface="Arial"/>
                <a:ea typeface="Arial"/>
                <a:cs typeface="Arial"/>
                <a:sym typeface="Arial"/>
              </a:rPr>
              <a:t>AZ</a:t>
            </a:r>
            <a:endParaRPr sz="900" b="1" i="0" u="none" strike="noStrike" cap="none">
              <a:solidFill>
                <a:schemeClr val="lt1"/>
              </a:solidFill>
              <a:latin typeface="Arial"/>
              <a:ea typeface="Arial"/>
              <a:cs typeface="Arial"/>
              <a:sym typeface="Arial"/>
            </a:endParaRPr>
          </a:p>
        </p:txBody>
      </p:sp>
      <p:pic>
        <p:nvPicPr>
          <p:cNvPr id="564" name="Google Shape;564;p8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803630" y="4606564"/>
            <a:ext cx="502100" cy="45324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89">
            <a:extLst>
              <a:ext uri="{C183D7F6-B498-43B3-948B-1728B52AA6E4}">
                <adec:decorative xmlns:adec="http://schemas.microsoft.com/office/drawing/2017/decorative" val="1"/>
              </a:ext>
            </a:extLst>
          </p:cNvPr>
          <p:cNvSpPr/>
          <p:nvPr/>
        </p:nvSpPr>
        <p:spPr>
          <a:xfrm>
            <a:off x="0" y="0"/>
            <a:ext cx="9164400" cy="940500"/>
          </a:xfrm>
          <a:prstGeom prst="rect">
            <a:avLst/>
          </a:prstGeom>
          <a:solidFill>
            <a:srgbClr val="0050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89">
            <a:extLst>
              <a:ext uri="{C183D7F6-B498-43B3-948B-1728B52AA6E4}">
                <adec:decorative xmlns:adec="http://schemas.microsoft.com/office/drawing/2017/decorative" val="1"/>
              </a:ext>
            </a:extLst>
          </p:cNvPr>
          <p:cNvSpPr txBox="1">
            <a:spLocks noGrp="1"/>
          </p:cNvSpPr>
          <p:nvPr>
            <p:ph type="sldNum" idx="12"/>
          </p:nvPr>
        </p:nvSpPr>
        <p:spPr>
          <a:xfrm>
            <a:off x="8435500" y="4493000"/>
            <a:ext cx="548700" cy="317100"/>
          </a:xfrm>
          <a:prstGeom prst="rect">
            <a:avLst/>
          </a:prstGeom>
          <a:noFill/>
          <a:ln>
            <a:noFill/>
          </a:ln>
        </p:spPr>
        <p:txBody>
          <a:bodyPr spcFirstLastPara="1" wrap="square" lIns="91425" tIns="91425" rIns="91425" bIns="91425" anchor="t" anchorCtr="0">
            <a:normAutofit fontScale="85000" lnSpcReduction="20000"/>
          </a:bodyPr>
          <a:lstStyle/>
          <a:p>
            <a:pPr marL="0" lvl="0" indent="0" algn="r" rtl="0">
              <a:lnSpc>
                <a:spcPct val="100000"/>
              </a:lnSpc>
              <a:spcBef>
                <a:spcPts val="0"/>
              </a:spcBef>
              <a:spcAft>
                <a:spcPts val="0"/>
              </a:spcAft>
              <a:buSzPct val="100000"/>
              <a:buNone/>
            </a:pPr>
            <a:fld id="{00000000-1234-1234-1234-123412341234}" type="slidenum">
              <a:rPr lang="en">
                <a:solidFill>
                  <a:schemeClr val="accent1"/>
                </a:solidFill>
              </a:rPr>
              <a:t>53</a:t>
            </a:fld>
            <a:endParaRPr>
              <a:solidFill>
                <a:schemeClr val="accent1"/>
              </a:solidFill>
            </a:endParaRPr>
          </a:p>
        </p:txBody>
      </p:sp>
      <p:pic>
        <p:nvPicPr>
          <p:cNvPr id="571" name="Google Shape;571;p8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762075" y="4424925"/>
            <a:ext cx="502100" cy="453249"/>
          </a:xfrm>
          <a:prstGeom prst="rect">
            <a:avLst/>
          </a:prstGeom>
          <a:noFill/>
          <a:ln>
            <a:noFill/>
          </a:ln>
        </p:spPr>
      </p:pic>
      <p:sp>
        <p:nvSpPr>
          <p:cNvPr id="573" name="Google Shape;573;p89">
            <a:extLst>
              <a:ext uri="{C183D7F6-B498-43B3-948B-1728B52AA6E4}">
                <adec:decorative xmlns:adec="http://schemas.microsoft.com/office/drawing/2017/decorative" val="1"/>
              </a:ext>
            </a:extLst>
          </p:cNvPr>
          <p:cNvSpPr txBox="1">
            <a:spLocks noGrp="1"/>
          </p:cNvSpPr>
          <p:nvPr>
            <p:ph type="title" idx="4294967295"/>
          </p:nvPr>
        </p:nvSpPr>
        <p:spPr>
          <a:xfrm>
            <a:off x="390275" y="203125"/>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chemeClr val="lt1"/>
                </a:solidFill>
                <a:effectLst/>
                <a:uLnTx/>
                <a:uFillTx/>
                <a:latin typeface="Arial"/>
                <a:ea typeface="Arial"/>
                <a:cs typeface="Arial"/>
                <a:sym typeface="Arial"/>
              </a:rPr>
              <a:t>Region 9 PBS Senior Leadership Team</a:t>
            </a:r>
          </a:p>
        </p:txBody>
      </p:sp>
      <p:pic>
        <p:nvPicPr>
          <p:cNvPr id="574" name="Google Shape;574;p8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90275" y="799474"/>
            <a:ext cx="7315363" cy="40787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90">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54</a:t>
            </a:fld>
            <a:endParaRPr/>
          </a:p>
        </p:txBody>
      </p:sp>
      <p:pic>
        <p:nvPicPr>
          <p:cNvPr id="580" name="Google Shape;580;p9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69651" y="4523226"/>
            <a:ext cx="502100" cy="453249"/>
          </a:xfrm>
          <a:prstGeom prst="rect">
            <a:avLst/>
          </a:prstGeom>
          <a:noFill/>
          <a:ln>
            <a:noFill/>
          </a:ln>
        </p:spPr>
      </p:pic>
      <p:sp>
        <p:nvSpPr>
          <p:cNvPr id="582" name="Google Shape;582;p90">
            <a:extLst>
              <a:ext uri="{C183D7F6-B498-43B3-948B-1728B52AA6E4}">
                <adec:decorative xmlns:adec="http://schemas.microsoft.com/office/drawing/2017/decorative" val="1"/>
              </a:ext>
            </a:extLst>
          </p:cNvPr>
          <p:cNvSpPr txBox="1">
            <a:spLocks noGrp="1"/>
          </p:cNvSpPr>
          <p:nvPr>
            <p:ph type="title" idx="4294967295"/>
          </p:nvPr>
        </p:nvSpPr>
        <p:spPr>
          <a:xfrm>
            <a:off x="390275" y="209800"/>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Pacific Rim Region </a:t>
            </a:r>
            <a:r>
              <a:rPr kumimoji="0" lang="en-US" sz="2500" b="1" i="0" u="none" strike="noStrike" kern="0" cap="none" spc="0" normalizeH="0" baseline="0" noProof="0" dirty="0" err="1">
                <a:ln>
                  <a:noFill/>
                </a:ln>
                <a:solidFill>
                  <a:srgbClr val="0B5394"/>
                </a:solidFill>
                <a:effectLst/>
                <a:uLnTx/>
                <a:uFillTx/>
                <a:latin typeface="Arial"/>
                <a:ea typeface="Arial"/>
                <a:cs typeface="Arial"/>
                <a:sym typeface="Arial"/>
              </a:rPr>
              <a:t>Region</a:t>
            </a: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 9 Information</a:t>
            </a:r>
          </a:p>
        </p:txBody>
      </p:sp>
      <p:sp>
        <p:nvSpPr>
          <p:cNvPr id="583" name="Google Shape;583;p90">
            <a:extLst>
              <a:ext uri="{C183D7F6-B498-43B3-948B-1728B52AA6E4}">
                <adec:decorative xmlns:adec="http://schemas.microsoft.com/office/drawing/2017/decorative" val="1"/>
              </a:ext>
            </a:extLst>
          </p:cNvPr>
          <p:cNvSpPr txBox="1"/>
          <p:nvPr/>
        </p:nvSpPr>
        <p:spPr>
          <a:xfrm>
            <a:off x="383200" y="1083125"/>
            <a:ext cx="4388700" cy="2883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chemeClr val="dk1"/>
              </a:buClr>
              <a:buSzPts val="1100"/>
              <a:buFont typeface="Arial"/>
              <a:buNone/>
            </a:pPr>
            <a:r>
              <a:rPr lang="en" sz="1400" b="1" i="0" u="none" strike="noStrike" cap="none">
                <a:solidFill>
                  <a:srgbClr val="0B5394"/>
                </a:solidFill>
                <a:latin typeface="Arial"/>
                <a:ea typeface="Arial"/>
                <a:cs typeface="Arial"/>
                <a:sym typeface="Arial"/>
              </a:rPr>
              <a:t>General Information:</a:t>
            </a:r>
            <a:r>
              <a:rPr lang="en" sz="1400" b="0" i="0" u="none" strike="noStrike" cap="none">
                <a:solidFill>
                  <a:srgbClr val="0B5394"/>
                </a:solidFill>
                <a:latin typeface="Arial"/>
                <a:ea typeface="Arial"/>
                <a:cs typeface="Arial"/>
                <a:sym typeface="Arial"/>
              </a:rPr>
              <a:t> The Pacific Rim Region has nearly 530 employees, manages 36.5 million square feet of workspace, owns 179 assets, and manages over 900 leases in California, Arizona, Nevada, Hawaii, and Pacific Island Territories</a:t>
            </a:r>
            <a:endParaRPr sz="14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Headquarters: 50 United Nations Plaza Federal Building in San Francisco, California</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Three services centers:</a:t>
            </a:r>
            <a:endParaRPr sz="1200" b="0" i="0" u="none" strike="noStrike" cap="none">
              <a:solidFill>
                <a:srgbClr val="0B5394"/>
              </a:solidFill>
              <a:latin typeface="Arial"/>
              <a:ea typeface="Arial"/>
              <a:cs typeface="Arial"/>
              <a:sym typeface="Arial"/>
            </a:endParaRPr>
          </a:p>
          <a:p>
            <a:pPr marL="914400" marR="0" lvl="1"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Los Angeles Services Center (LASC)</a:t>
            </a:r>
            <a:endParaRPr sz="1200" b="0" i="0" u="none" strike="noStrike" cap="none">
              <a:solidFill>
                <a:srgbClr val="0B5394"/>
              </a:solidFill>
              <a:latin typeface="Arial"/>
              <a:ea typeface="Arial"/>
              <a:cs typeface="Arial"/>
              <a:sym typeface="Arial"/>
            </a:endParaRPr>
          </a:p>
          <a:p>
            <a:pPr marL="914400" marR="0" lvl="1"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San Diego Service Center (SDSC)</a:t>
            </a:r>
            <a:endParaRPr sz="1200" b="0" i="0" u="none" strike="noStrike" cap="none">
              <a:solidFill>
                <a:srgbClr val="0B5394"/>
              </a:solidFill>
              <a:latin typeface="Arial"/>
              <a:ea typeface="Arial"/>
              <a:cs typeface="Arial"/>
              <a:sym typeface="Arial"/>
            </a:endParaRPr>
          </a:p>
          <a:p>
            <a:pPr marL="914400" marR="0" lvl="1" indent="-304800" algn="l" rtl="0">
              <a:lnSpc>
                <a:spcPct val="100000"/>
              </a:lnSpc>
              <a:spcBef>
                <a:spcPts val="800"/>
              </a:spcBef>
              <a:spcAft>
                <a:spcPts val="80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San Francisco Service Center (SFSC)</a:t>
            </a:r>
            <a:endParaRPr sz="3000" b="1" i="0" u="none" strike="noStrike" cap="none">
              <a:solidFill>
                <a:srgbClr val="0B5394"/>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91">
            <a:extLst>
              <a:ext uri="{C183D7F6-B498-43B3-948B-1728B52AA6E4}">
                <adec:decorative xmlns:adec="http://schemas.microsoft.com/office/drawing/2017/decorative" val="1"/>
              </a:ext>
            </a:extLst>
          </p:cNvPr>
          <p:cNvSpPr/>
          <p:nvPr/>
        </p:nvSpPr>
        <p:spPr>
          <a:xfrm>
            <a:off x="0" y="0"/>
            <a:ext cx="9164400" cy="940500"/>
          </a:xfrm>
          <a:prstGeom prst="rect">
            <a:avLst/>
          </a:prstGeom>
          <a:solidFill>
            <a:srgbClr val="0050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p91">
            <a:extLst>
              <a:ext uri="{C183D7F6-B498-43B3-948B-1728B52AA6E4}">
                <adec:decorative xmlns:adec="http://schemas.microsoft.com/office/drawing/2017/decorative" val="1"/>
              </a:ext>
            </a:extLst>
          </p:cNvPr>
          <p:cNvSpPr txBox="1">
            <a:spLocks noGrp="1"/>
          </p:cNvSpPr>
          <p:nvPr>
            <p:ph type="sldNum" idx="12"/>
          </p:nvPr>
        </p:nvSpPr>
        <p:spPr>
          <a:xfrm>
            <a:off x="8435500" y="4493000"/>
            <a:ext cx="548700" cy="317100"/>
          </a:xfrm>
          <a:prstGeom prst="rect">
            <a:avLst/>
          </a:prstGeom>
          <a:noFill/>
          <a:ln>
            <a:noFill/>
          </a:ln>
        </p:spPr>
        <p:txBody>
          <a:bodyPr spcFirstLastPara="1" wrap="square" lIns="91425" tIns="91425" rIns="91425" bIns="91425" anchor="t" anchorCtr="0">
            <a:normAutofit fontScale="85000" lnSpcReduction="20000"/>
          </a:bodyPr>
          <a:lstStyle/>
          <a:p>
            <a:pPr marL="0" lvl="0" indent="0" algn="r" rtl="0">
              <a:lnSpc>
                <a:spcPct val="100000"/>
              </a:lnSpc>
              <a:spcBef>
                <a:spcPts val="0"/>
              </a:spcBef>
              <a:spcAft>
                <a:spcPts val="0"/>
              </a:spcAft>
              <a:buSzPct val="100000"/>
              <a:buNone/>
            </a:pPr>
            <a:fld id="{00000000-1234-1234-1234-123412341234}" type="slidenum">
              <a:rPr lang="en">
                <a:solidFill>
                  <a:schemeClr val="accent1"/>
                </a:solidFill>
              </a:rPr>
              <a:t>55</a:t>
            </a:fld>
            <a:endParaRPr>
              <a:solidFill>
                <a:schemeClr val="accent1"/>
              </a:solidFill>
            </a:endParaRPr>
          </a:p>
        </p:txBody>
      </p:sp>
      <p:pic>
        <p:nvPicPr>
          <p:cNvPr id="590" name="Google Shape;590;p9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69900" y="4583475"/>
            <a:ext cx="502100" cy="453249"/>
          </a:xfrm>
          <a:prstGeom prst="rect">
            <a:avLst/>
          </a:prstGeom>
          <a:noFill/>
          <a:ln>
            <a:noFill/>
          </a:ln>
        </p:spPr>
      </p:pic>
      <p:sp>
        <p:nvSpPr>
          <p:cNvPr id="592" name="Google Shape;592;p91">
            <a:extLst>
              <a:ext uri="{C183D7F6-B498-43B3-948B-1728B52AA6E4}">
                <adec:decorative xmlns:adec="http://schemas.microsoft.com/office/drawing/2017/decorative" val="1"/>
              </a:ext>
            </a:extLst>
          </p:cNvPr>
          <p:cNvSpPr txBox="1">
            <a:spLocks noGrp="1"/>
          </p:cNvSpPr>
          <p:nvPr>
            <p:ph type="title" idx="4294967295"/>
          </p:nvPr>
        </p:nvSpPr>
        <p:spPr>
          <a:xfrm>
            <a:off x="390275" y="203125"/>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0" i="0" u="none" strike="noStrike" kern="0" cap="none" spc="0" normalizeH="0" baseline="0" noProof="0" dirty="0">
                <a:ln>
                  <a:noFill/>
                </a:ln>
                <a:solidFill>
                  <a:schemeClr val="lt1"/>
                </a:solidFill>
                <a:effectLst/>
                <a:uLnTx/>
                <a:uFillTx/>
                <a:latin typeface="Arial Black"/>
                <a:ea typeface="Arial Black"/>
                <a:cs typeface="Arial Black"/>
                <a:sym typeface="Arial Black"/>
              </a:rPr>
              <a:t>R9 Building Services Forecast FY23 &amp; FY24</a:t>
            </a:r>
          </a:p>
        </p:txBody>
      </p:sp>
      <p:graphicFrame>
        <p:nvGraphicFramePr>
          <p:cNvPr id="593" name="Google Shape;593;p91">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2186548"/>
              </p:ext>
            </p:extLst>
          </p:nvPr>
        </p:nvGraphicFramePr>
        <p:xfrm>
          <a:off x="87700" y="1024913"/>
          <a:ext cx="8896500" cy="3219300"/>
        </p:xfrm>
        <a:graphic>
          <a:graphicData uri="http://schemas.openxmlformats.org/drawingml/2006/table">
            <a:tbl>
              <a:tblPr firstRow="1">
                <a:noFill/>
                <a:tableStyleId>{935A14E8-0D30-411D-8557-23153D67B3BC}</a:tableStyleId>
              </a:tblPr>
              <a:tblGrid>
                <a:gridCol w="4053300">
                  <a:extLst>
                    <a:ext uri="{9D8B030D-6E8A-4147-A177-3AD203B41FA5}">
                      <a16:colId xmlns:a16="http://schemas.microsoft.com/office/drawing/2014/main" val="20000"/>
                    </a:ext>
                  </a:extLst>
                </a:gridCol>
                <a:gridCol w="1515025">
                  <a:extLst>
                    <a:ext uri="{9D8B030D-6E8A-4147-A177-3AD203B41FA5}">
                      <a16:colId xmlns:a16="http://schemas.microsoft.com/office/drawing/2014/main" val="20001"/>
                    </a:ext>
                  </a:extLst>
                </a:gridCol>
                <a:gridCol w="1229375">
                  <a:extLst>
                    <a:ext uri="{9D8B030D-6E8A-4147-A177-3AD203B41FA5}">
                      <a16:colId xmlns:a16="http://schemas.microsoft.com/office/drawing/2014/main" val="20002"/>
                    </a:ext>
                  </a:extLst>
                </a:gridCol>
                <a:gridCol w="876675">
                  <a:extLst>
                    <a:ext uri="{9D8B030D-6E8A-4147-A177-3AD203B41FA5}">
                      <a16:colId xmlns:a16="http://schemas.microsoft.com/office/drawing/2014/main" val="20003"/>
                    </a:ext>
                  </a:extLst>
                </a:gridCol>
                <a:gridCol w="1222125">
                  <a:extLst>
                    <a:ext uri="{9D8B030D-6E8A-4147-A177-3AD203B41FA5}">
                      <a16:colId xmlns:a16="http://schemas.microsoft.com/office/drawing/2014/main" val="20004"/>
                    </a:ext>
                  </a:extLst>
                </a:gridCol>
              </a:tblGrid>
              <a:tr h="495700">
                <a:tc>
                  <a:txBody>
                    <a:bodyPr/>
                    <a:lstStyle/>
                    <a:p>
                      <a:pPr marL="0" marR="0" lvl="0" indent="0" algn="ctr" rtl="0">
                        <a:lnSpc>
                          <a:spcPct val="115000"/>
                        </a:lnSpc>
                        <a:spcBef>
                          <a:spcPts val="0"/>
                        </a:spcBef>
                        <a:spcAft>
                          <a:spcPts val="0"/>
                        </a:spcAft>
                        <a:buClr>
                          <a:srgbClr val="000000"/>
                        </a:buClr>
                        <a:buSzPts val="1200"/>
                        <a:buFont typeface="Arial"/>
                        <a:buNone/>
                      </a:pPr>
                      <a:r>
                        <a:rPr lang="en" sz="1200" b="1" u="none" strike="noStrike" cap="none">
                          <a:solidFill>
                            <a:srgbClr val="FFFFFF"/>
                          </a:solidFill>
                        </a:rPr>
                        <a:t>Service Type</a:t>
                      </a:r>
                      <a:endParaRPr sz="1200" b="1" u="none" strike="noStrike" cap="none">
                        <a:solidFill>
                          <a:srgbClr val="FFFFFF"/>
                        </a:solidFill>
                      </a:endParaRPr>
                    </a:p>
                  </a:txBody>
                  <a:tcPr marL="28575" marR="28575" marT="91425" marB="91425">
                    <a:lnL w="28575" cap="flat" cmpd="sng">
                      <a:solidFill>
                        <a:srgbClr val="9FC5E8"/>
                      </a:solidFill>
                      <a:prstDash val="solid"/>
                      <a:round/>
                      <a:headEnd type="none" w="sm" len="sm"/>
                      <a:tailEnd type="none" w="sm" len="sm"/>
                    </a:lnL>
                    <a:lnR w="28575" cap="flat" cmpd="sng">
                      <a:solidFill>
                        <a:srgbClr val="9FC5E8"/>
                      </a:solidFill>
                      <a:prstDash val="solid"/>
                      <a:round/>
                      <a:headEnd type="none" w="sm" len="sm"/>
                      <a:tailEnd type="none" w="sm" len="sm"/>
                    </a:lnR>
                    <a:lnT w="28575" cap="flat" cmpd="sng">
                      <a:solidFill>
                        <a:srgbClr val="9FC5E8"/>
                      </a:solidFill>
                      <a:prstDash val="solid"/>
                      <a:round/>
                      <a:headEnd type="none" w="sm" len="sm"/>
                      <a:tailEnd type="none" w="sm" len="sm"/>
                    </a:lnT>
                    <a:lnB w="28575" cap="flat" cmpd="sng">
                      <a:solidFill>
                        <a:srgbClr val="9FC5E8"/>
                      </a:solidFill>
                      <a:prstDash val="solid"/>
                      <a:round/>
                      <a:headEnd type="none" w="sm" len="sm"/>
                      <a:tailEnd type="none" w="sm" len="sm"/>
                    </a:lnB>
                    <a:solidFill>
                      <a:srgbClr val="005087"/>
                    </a:solidFill>
                  </a:tcPr>
                </a:tc>
                <a:tc>
                  <a:txBody>
                    <a:bodyPr/>
                    <a:lstStyle/>
                    <a:p>
                      <a:pPr marL="0" marR="0" lvl="0" indent="0" algn="ctr" rtl="0">
                        <a:lnSpc>
                          <a:spcPct val="115000"/>
                        </a:lnSpc>
                        <a:spcBef>
                          <a:spcPts val="0"/>
                        </a:spcBef>
                        <a:spcAft>
                          <a:spcPts val="0"/>
                        </a:spcAft>
                        <a:buClr>
                          <a:srgbClr val="000000"/>
                        </a:buClr>
                        <a:buSzPts val="1200"/>
                        <a:buFont typeface="Arial"/>
                        <a:buNone/>
                      </a:pPr>
                      <a:r>
                        <a:rPr lang="en" sz="1200" b="1" u="none" strike="noStrike" cap="none">
                          <a:solidFill>
                            <a:srgbClr val="FFFFFF"/>
                          </a:solidFill>
                        </a:rPr>
                        <a:t>Location</a:t>
                      </a:r>
                      <a:endParaRPr sz="1200" b="1" u="none" strike="noStrike" cap="none">
                        <a:solidFill>
                          <a:srgbClr val="FFFFFF"/>
                        </a:solidFill>
                      </a:endParaRPr>
                    </a:p>
                  </a:txBody>
                  <a:tcPr marL="28575" marR="28575" marT="91425" marB="91425">
                    <a:lnL w="28575" cap="flat" cmpd="sng">
                      <a:solidFill>
                        <a:srgbClr val="9FC5E8"/>
                      </a:solidFill>
                      <a:prstDash val="solid"/>
                      <a:round/>
                      <a:headEnd type="none" w="sm" len="sm"/>
                      <a:tailEnd type="none" w="sm" len="sm"/>
                    </a:lnL>
                    <a:lnR w="28575" cap="flat" cmpd="sng">
                      <a:solidFill>
                        <a:srgbClr val="9FC5E8"/>
                      </a:solidFill>
                      <a:prstDash val="solid"/>
                      <a:round/>
                      <a:headEnd type="none" w="sm" len="sm"/>
                      <a:tailEnd type="none" w="sm" len="sm"/>
                    </a:lnR>
                    <a:lnT w="28575" cap="flat" cmpd="sng">
                      <a:solidFill>
                        <a:srgbClr val="9FC5E8"/>
                      </a:solidFill>
                      <a:prstDash val="solid"/>
                      <a:round/>
                      <a:headEnd type="none" w="sm" len="sm"/>
                      <a:tailEnd type="none" w="sm" len="sm"/>
                    </a:lnT>
                    <a:lnB w="28575" cap="flat" cmpd="sng">
                      <a:solidFill>
                        <a:srgbClr val="9FC5E8"/>
                      </a:solidFill>
                      <a:prstDash val="solid"/>
                      <a:round/>
                      <a:headEnd type="none" w="sm" len="sm"/>
                      <a:tailEnd type="none" w="sm" len="sm"/>
                    </a:lnB>
                    <a:solidFill>
                      <a:srgbClr val="005087"/>
                    </a:solidFill>
                  </a:tcPr>
                </a:tc>
                <a:tc>
                  <a:txBody>
                    <a:bodyPr/>
                    <a:lstStyle/>
                    <a:p>
                      <a:pPr marL="0" marR="0" lvl="0" indent="0" algn="ctr" rtl="0">
                        <a:lnSpc>
                          <a:spcPct val="115000"/>
                        </a:lnSpc>
                        <a:spcBef>
                          <a:spcPts val="0"/>
                        </a:spcBef>
                        <a:spcAft>
                          <a:spcPts val="0"/>
                        </a:spcAft>
                        <a:buClr>
                          <a:srgbClr val="000000"/>
                        </a:buClr>
                        <a:buSzPts val="1200"/>
                        <a:buFont typeface="Arial"/>
                        <a:buNone/>
                      </a:pPr>
                      <a:r>
                        <a:rPr lang="en" sz="1200" b="1" u="none" strike="noStrike" cap="none">
                          <a:solidFill>
                            <a:srgbClr val="FFFFFF"/>
                          </a:solidFill>
                        </a:rPr>
                        <a:t>Set-Aside</a:t>
                      </a:r>
                      <a:endParaRPr sz="1200" b="1" u="none" strike="noStrike" cap="none">
                        <a:solidFill>
                          <a:srgbClr val="FFFFFF"/>
                        </a:solidFill>
                      </a:endParaRPr>
                    </a:p>
                  </a:txBody>
                  <a:tcPr marL="28575" marR="28575" marT="91425" marB="91425">
                    <a:lnL w="28575" cap="flat" cmpd="sng">
                      <a:solidFill>
                        <a:srgbClr val="9FC5E8"/>
                      </a:solidFill>
                      <a:prstDash val="solid"/>
                      <a:round/>
                      <a:headEnd type="none" w="sm" len="sm"/>
                      <a:tailEnd type="none" w="sm" len="sm"/>
                    </a:lnL>
                    <a:lnR w="28575" cap="flat" cmpd="sng">
                      <a:solidFill>
                        <a:srgbClr val="9FC5E8"/>
                      </a:solidFill>
                      <a:prstDash val="solid"/>
                      <a:round/>
                      <a:headEnd type="none" w="sm" len="sm"/>
                      <a:tailEnd type="none" w="sm" len="sm"/>
                    </a:lnR>
                    <a:lnT w="28575" cap="flat" cmpd="sng">
                      <a:solidFill>
                        <a:srgbClr val="9FC5E8"/>
                      </a:solidFill>
                      <a:prstDash val="solid"/>
                      <a:round/>
                      <a:headEnd type="none" w="sm" len="sm"/>
                      <a:tailEnd type="none" w="sm" len="sm"/>
                    </a:lnT>
                    <a:lnB w="28575" cap="flat" cmpd="sng">
                      <a:solidFill>
                        <a:srgbClr val="9FC5E8"/>
                      </a:solidFill>
                      <a:prstDash val="solid"/>
                      <a:round/>
                      <a:headEnd type="none" w="sm" len="sm"/>
                      <a:tailEnd type="none" w="sm" len="sm"/>
                    </a:lnB>
                    <a:solidFill>
                      <a:srgbClr val="005087"/>
                    </a:solidFill>
                  </a:tcPr>
                </a:tc>
                <a:tc>
                  <a:txBody>
                    <a:bodyPr/>
                    <a:lstStyle/>
                    <a:p>
                      <a:pPr marL="0" marR="0" lvl="0" indent="0" algn="ctr" rtl="0">
                        <a:lnSpc>
                          <a:spcPct val="115000"/>
                        </a:lnSpc>
                        <a:spcBef>
                          <a:spcPts val="0"/>
                        </a:spcBef>
                        <a:spcAft>
                          <a:spcPts val="0"/>
                        </a:spcAft>
                        <a:buClr>
                          <a:srgbClr val="000000"/>
                        </a:buClr>
                        <a:buSzPts val="1200"/>
                        <a:buFont typeface="Arial"/>
                        <a:buNone/>
                      </a:pPr>
                      <a:r>
                        <a:rPr lang="en" sz="1200" b="1" u="none" strike="noStrike" cap="none">
                          <a:solidFill>
                            <a:srgbClr val="FFFFFF"/>
                          </a:solidFill>
                        </a:rPr>
                        <a:t>Fiscal Year</a:t>
                      </a:r>
                      <a:endParaRPr sz="1200" b="1" u="none" strike="noStrike" cap="none">
                        <a:solidFill>
                          <a:srgbClr val="FFFFFF"/>
                        </a:solidFill>
                      </a:endParaRPr>
                    </a:p>
                  </a:txBody>
                  <a:tcPr marL="28575" marR="28575" marT="91425" marB="91425">
                    <a:lnL w="28575" cap="flat" cmpd="sng">
                      <a:solidFill>
                        <a:srgbClr val="9FC5E8"/>
                      </a:solidFill>
                      <a:prstDash val="solid"/>
                      <a:round/>
                      <a:headEnd type="none" w="sm" len="sm"/>
                      <a:tailEnd type="none" w="sm" len="sm"/>
                    </a:lnL>
                    <a:lnR w="28575" cap="flat" cmpd="sng">
                      <a:solidFill>
                        <a:srgbClr val="9FC5E8"/>
                      </a:solidFill>
                      <a:prstDash val="solid"/>
                      <a:round/>
                      <a:headEnd type="none" w="sm" len="sm"/>
                      <a:tailEnd type="none" w="sm" len="sm"/>
                    </a:lnR>
                    <a:lnT w="28575" cap="flat" cmpd="sng">
                      <a:solidFill>
                        <a:srgbClr val="9FC5E8"/>
                      </a:solidFill>
                      <a:prstDash val="solid"/>
                      <a:round/>
                      <a:headEnd type="none" w="sm" len="sm"/>
                      <a:tailEnd type="none" w="sm" len="sm"/>
                    </a:lnT>
                    <a:lnB w="28575" cap="flat" cmpd="sng">
                      <a:solidFill>
                        <a:srgbClr val="9FC5E8"/>
                      </a:solidFill>
                      <a:prstDash val="solid"/>
                      <a:round/>
                      <a:headEnd type="none" w="sm" len="sm"/>
                      <a:tailEnd type="none" w="sm" len="sm"/>
                    </a:lnB>
                    <a:solidFill>
                      <a:srgbClr val="005087"/>
                    </a:solidFill>
                  </a:tcPr>
                </a:tc>
                <a:tc>
                  <a:txBody>
                    <a:bodyPr/>
                    <a:lstStyle/>
                    <a:p>
                      <a:pPr marL="0" marR="0" lvl="0" indent="0" algn="ctr" rtl="0">
                        <a:lnSpc>
                          <a:spcPct val="115000"/>
                        </a:lnSpc>
                        <a:spcBef>
                          <a:spcPts val="0"/>
                        </a:spcBef>
                        <a:spcAft>
                          <a:spcPts val="0"/>
                        </a:spcAft>
                        <a:buClr>
                          <a:srgbClr val="000000"/>
                        </a:buClr>
                        <a:buSzPts val="1200"/>
                        <a:buFont typeface="Arial"/>
                        <a:buNone/>
                      </a:pPr>
                      <a:r>
                        <a:rPr lang="en" sz="1200" b="1" u="none" strike="noStrike" cap="none">
                          <a:solidFill>
                            <a:srgbClr val="FFFFFF"/>
                          </a:solidFill>
                        </a:rPr>
                        <a:t>Planned Award</a:t>
                      </a:r>
                      <a:endParaRPr sz="1200" b="1" u="none" strike="noStrike" cap="none">
                        <a:solidFill>
                          <a:srgbClr val="FFFFFF"/>
                        </a:solidFill>
                      </a:endParaRPr>
                    </a:p>
                  </a:txBody>
                  <a:tcPr marL="28575" marR="28575" marT="91425" marB="91425">
                    <a:lnL w="28575" cap="flat" cmpd="sng">
                      <a:solidFill>
                        <a:srgbClr val="9FC5E8"/>
                      </a:solidFill>
                      <a:prstDash val="solid"/>
                      <a:round/>
                      <a:headEnd type="none" w="sm" len="sm"/>
                      <a:tailEnd type="none" w="sm" len="sm"/>
                    </a:lnL>
                    <a:lnR w="28575" cap="flat" cmpd="sng">
                      <a:solidFill>
                        <a:srgbClr val="9FC5E8"/>
                      </a:solidFill>
                      <a:prstDash val="solid"/>
                      <a:round/>
                      <a:headEnd type="none" w="sm" len="sm"/>
                      <a:tailEnd type="none" w="sm" len="sm"/>
                    </a:lnR>
                    <a:lnT w="28575" cap="flat" cmpd="sng">
                      <a:solidFill>
                        <a:srgbClr val="9FC5E8"/>
                      </a:solidFill>
                      <a:prstDash val="solid"/>
                      <a:round/>
                      <a:headEnd type="none" w="sm" len="sm"/>
                      <a:tailEnd type="none" w="sm" len="sm"/>
                    </a:lnT>
                    <a:lnB w="28575" cap="flat" cmpd="sng">
                      <a:solidFill>
                        <a:srgbClr val="9FC5E8"/>
                      </a:solidFill>
                      <a:prstDash val="solid"/>
                      <a:round/>
                      <a:headEnd type="none" w="sm" len="sm"/>
                      <a:tailEnd type="none" w="sm" len="sm"/>
                    </a:lnB>
                    <a:solidFill>
                      <a:srgbClr val="005087"/>
                    </a:solidFill>
                  </a:tcPr>
                </a:tc>
                <a:extLst>
                  <a:ext uri="{0D108BD9-81ED-4DB2-BD59-A6C34878D82A}">
                    <a16:rowId xmlns:a16="http://schemas.microsoft.com/office/drawing/2014/main" val="10000"/>
                  </a:ext>
                </a:extLst>
              </a:tr>
              <a:tr h="340450">
                <a:tc>
                  <a:txBody>
                    <a:bodyPr/>
                    <a:lstStyle/>
                    <a:p>
                      <a:pPr marL="283464" marR="0" lvl="0" indent="-283464" algn="l" rtl="0">
                        <a:lnSpc>
                          <a:spcPct val="115000"/>
                        </a:lnSpc>
                        <a:spcBef>
                          <a:spcPts val="0"/>
                        </a:spcBef>
                        <a:spcAft>
                          <a:spcPts val="0"/>
                        </a:spcAft>
                        <a:buClr>
                          <a:srgbClr val="000000"/>
                        </a:buClr>
                        <a:buSzPts val="1200"/>
                        <a:buFont typeface="Arial"/>
                        <a:buNone/>
                      </a:pPr>
                      <a:r>
                        <a:rPr lang="en" sz="1200" u="none" strike="noStrike" cap="none">
                          <a:solidFill>
                            <a:srgbClr val="005087"/>
                          </a:solidFill>
                        </a:rPr>
                        <a:t>O&amp;M/Vertical Transportation Equipment Services (VTE)</a:t>
                      </a:r>
                      <a:endParaRPr sz="1200" u="none" strike="noStrike" cap="none">
                        <a:solidFill>
                          <a:srgbClr val="005087"/>
                        </a:solidFill>
                      </a:endParaRPr>
                    </a:p>
                  </a:txBody>
                  <a:tcPr marL="0" marR="0" marT="0" marB="0">
                    <a:lnL w="9525" cap="flat" cmpd="sng">
                      <a:solidFill>
                        <a:srgbClr val="9FC5E8"/>
                      </a:solidFill>
                      <a:prstDash val="solid"/>
                      <a:round/>
                      <a:headEnd type="none" w="sm" len="sm"/>
                      <a:tailEnd type="none" w="sm" len="sm"/>
                    </a:lnL>
                    <a:lnR w="9525" cap="flat" cmpd="sng">
                      <a:solidFill>
                        <a:srgbClr val="9FC5E8"/>
                      </a:solidFill>
                      <a:prstDash val="solid"/>
                      <a:round/>
                      <a:headEnd type="none" w="sm" len="sm"/>
                      <a:tailEnd type="none" w="sm" len="sm"/>
                    </a:lnR>
                    <a:lnT w="28575" cap="flat" cmpd="sng">
                      <a:solidFill>
                        <a:srgbClr val="9FC5E8"/>
                      </a:solidFill>
                      <a:prstDash val="solid"/>
                      <a:round/>
                      <a:headEnd type="none" w="sm" len="sm"/>
                      <a:tailEnd type="none" w="sm" len="sm"/>
                    </a:lnT>
                    <a:lnB w="9525" cap="flat" cmpd="sng">
                      <a:solidFill>
                        <a:srgbClr val="9FC5E8"/>
                      </a:solidFill>
                      <a:prstDash val="solid"/>
                      <a:round/>
                      <a:headEnd type="none" w="sm" len="sm"/>
                      <a:tailEnd type="none" w="sm" len="sm"/>
                    </a:lnB>
                    <a:solidFill>
                      <a:srgbClr val="E8F0FE"/>
                    </a:solidFill>
                  </a:tcPr>
                </a:tc>
                <a:tc>
                  <a:txBody>
                    <a:bodyPr/>
                    <a:lstStyle/>
                    <a:p>
                      <a:pPr marL="283464" marR="0" lvl="0" indent="-283464" algn="l" rtl="0">
                        <a:lnSpc>
                          <a:spcPct val="115000"/>
                        </a:lnSpc>
                        <a:spcBef>
                          <a:spcPts val="0"/>
                        </a:spcBef>
                        <a:spcAft>
                          <a:spcPts val="0"/>
                        </a:spcAft>
                        <a:buClr>
                          <a:srgbClr val="000000"/>
                        </a:buClr>
                        <a:buSzPts val="1200"/>
                        <a:buFont typeface="Arial"/>
                        <a:buNone/>
                      </a:pPr>
                      <a:r>
                        <a:rPr lang="en" sz="1200" u="none" strike="noStrike" cap="none">
                          <a:solidFill>
                            <a:srgbClr val="005087"/>
                          </a:solidFill>
                        </a:rPr>
                        <a:t>Los Angeles, CA</a:t>
                      </a:r>
                      <a:endParaRPr sz="1200" u="none" strike="noStrike" cap="none">
                        <a:solidFill>
                          <a:srgbClr val="005087"/>
                        </a:solidFill>
                      </a:endParaRPr>
                    </a:p>
                  </a:txBody>
                  <a:tcPr marL="0" marR="0" marT="0" marB="0">
                    <a:lnL w="9525" cap="flat" cmpd="sng">
                      <a:solidFill>
                        <a:srgbClr val="9FC5E8"/>
                      </a:solidFill>
                      <a:prstDash val="solid"/>
                      <a:round/>
                      <a:headEnd type="none" w="sm" len="sm"/>
                      <a:tailEnd type="none" w="sm" len="sm"/>
                    </a:lnL>
                    <a:lnR w="9525" cap="flat" cmpd="sng">
                      <a:solidFill>
                        <a:srgbClr val="9FC5E8"/>
                      </a:solidFill>
                      <a:prstDash val="solid"/>
                      <a:round/>
                      <a:headEnd type="none" w="sm" len="sm"/>
                      <a:tailEnd type="none" w="sm" len="sm"/>
                    </a:lnR>
                    <a:lnT w="28575" cap="flat" cmpd="sng">
                      <a:solidFill>
                        <a:srgbClr val="9FC5E8"/>
                      </a:solidFill>
                      <a:prstDash val="solid"/>
                      <a:round/>
                      <a:headEnd type="none" w="sm" len="sm"/>
                      <a:tailEnd type="none" w="sm" len="sm"/>
                    </a:lnT>
                    <a:lnB w="9525" cap="flat" cmpd="sng">
                      <a:solidFill>
                        <a:srgbClr val="9FC5E8"/>
                      </a:solidFill>
                      <a:prstDash val="solid"/>
                      <a:round/>
                      <a:headEnd type="none" w="sm" len="sm"/>
                      <a:tailEnd type="none" w="sm" len="sm"/>
                    </a:lnB>
                    <a:solidFill>
                      <a:srgbClr val="E8F0FE"/>
                    </a:solidFill>
                  </a:tcPr>
                </a:tc>
                <a:tc>
                  <a:txBody>
                    <a:bodyPr/>
                    <a:lstStyle/>
                    <a:p>
                      <a:pPr marL="283464" marR="0" lvl="0" indent="-283464" algn="ctr" rtl="0">
                        <a:lnSpc>
                          <a:spcPct val="115000"/>
                        </a:lnSpc>
                        <a:spcBef>
                          <a:spcPts val="0"/>
                        </a:spcBef>
                        <a:spcAft>
                          <a:spcPts val="0"/>
                        </a:spcAft>
                        <a:buClr>
                          <a:srgbClr val="000000"/>
                        </a:buClr>
                        <a:buSzPts val="1200"/>
                        <a:buFont typeface="Arial"/>
                        <a:buNone/>
                      </a:pPr>
                      <a:r>
                        <a:rPr lang="en" sz="1200" u="none" strike="noStrike" cap="none">
                          <a:solidFill>
                            <a:srgbClr val="005087"/>
                          </a:solidFill>
                        </a:rPr>
                        <a:t>SB</a:t>
                      </a:r>
                      <a:endParaRPr sz="1200" u="none" strike="noStrike" cap="none">
                        <a:solidFill>
                          <a:srgbClr val="005087"/>
                        </a:solidFill>
                      </a:endParaRPr>
                    </a:p>
                  </a:txBody>
                  <a:tcPr marL="0" marR="0" marT="0" marB="0">
                    <a:lnL w="9525" cap="flat" cmpd="sng">
                      <a:solidFill>
                        <a:srgbClr val="9FC5E8"/>
                      </a:solidFill>
                      <a:prstDash val="solid"/>
                      <a:round/>
                      <a:headEnd type="none" w="sm" len="sm"/>
                      <a:tailEnd type="none" w="sm" len="sm"/>
                    </a:lnL>
                    <a:lnR w="9525" cap="flat" cmpd="sng">
                      <a:solidFill>
                        <a:srgbClr val="9FC5E8"/>
                      </a:solidFill>
                      <a:prstDash val="solid"/>
                      <a:round/>
                      <a:headEnd type="none" w="sm" len="sm"/>
                      <a:tailEnd type="none" w="sm" len="sm"/>
                    </a:lnR>
                    <a:lnT w="28575" cap="flat" cmpd="sng">
                      <a:solidFill>
                        <a:srgbClr val="9FC5E8"/>
                      </a:solidFill>
                      <a:prstDash val="solid"/>
                      <a:round/>
                      <a:headEnd type="none" w="sm" len="sm"/>
                      <a:tailEnd type="none" w="sm" len="sm"/>
                    </a:lnT>
                    <a:lnB w="9525" cap="flat" cmpd="sng">
                      <a:solidFill>
                        <a:srgbClr val="9FC5E8"/>
                      </a:solidFill>
                      <a:prstDash val="solid"/>
                      <a:round/>
                      <a:headEnd type="none" w="sm" len="sm"/>
                      <a:tailEnd type="none" w="sm" len="sm"/>
                    </a:lnB>
                    <a:solidFill>
                      <a:srgbClr val="E8F0FE"/>
                    </a:solidFill>
                  </a:tcPr>
                </a:tc>
                <a:tc>
                  <a:txBody>
                    <a:bodyPr/>
                    <a:lstStyle/>
                    <a:p>
                      <a:pPr marL="283464" marR="0" lvl="0" indent="-283464" algn="ctr" rtl="0">
                        <a:lnSpc>
                          <a:spcPct val="115000"/>
                        </a:lnSpc>
                        <a:spcBef>
                          <a:spcPts val="0"/>
                        </a:spcBef>
                        <a:spcAft>
                          <a:spcPts val="0"/>
                        </a:spcAft>
                        <a:buClr>
                          <a:srgbClr val="000000"/>
                        </a:buClr>
                        <a:buSzPts val="1200"/>
                        <a:buFont typeface="Arial"/>
                        <a:buNone/>
                      </a:pPr>
                      <a:r>
                        <a:rPr lang="en" sz="1200" u="none" strike="noStrike" cap="none">
                          <a:solidFill>
                            <a:srgbClr val="005087"/>
                          </a:solidFill>
                        </a:rPr>
                        <a:t>FY24</a:t>
                      </a:r>
                      <a:endParaRPr sz="1200" u="none" strike="noStrike" cap="none">
                        <a:solidFill>
                          <a:srgbClr val="005087"/>
                        </a:solidFill>
                      </a:endParaRPr>
                    </a:p>
                  </a:txBody>
                  <a:tcPr marL="0" marR="0" marT="0" marB="0">
                    <a:lnL w="9525" cap="flat" cmpd="sng">
                      <a:solidFill>
                        <a:srgbClr val="9FC5E8"/>
                      </a:solidFill>
                      <a:prstDash val="solid"/>
                      <a:round/>
                      <a:headEnd type="none" w="sm" len="sm"/>
                      <a:tailEnd type="none" w="sm" len="sm"/>
                    </a:lnL>
                    <a:lnR w="9525" cap="flat" cmpd="sng">
                      <a:solidFill>
                        <a:srgbClr val="9FC5E8"/>
                      </a:solidFill>
                      <a:prstDash val="solid"/>
                      <a:round/>
                      <a:headEnd type="none" w="sm" len="sm"/>
                      <a:tailEnd type="none" w="sm" len="sm"/>
                    </a:lnR>
                    <a:lnT w="28575" cap="flat" cmpd="sng">
                      <a:solidFill>
                        <a:srgbClr val="9FC5E8"/>
                      </a:solidFill>
                      <a:prstDash val="solid"/>
                      <a:round/>
                      <a:headEnd type="none" w="sm" len="sm"/>
                      <a:tailEnd type="none" w="sm" len="sm"/>
                    </a:lnT>
                    <a:lnB w="9525" cap="flat" cmpd="sng">
                      <a:solidFill>
                        <a:srgbClr val="9FC5E8"/>
                      </a:solidFill>
                      <a:prstDash val="solid"/>
                      <a:round/>
                      <a:headEnd type="none" w="sm" len="sm"/>
                      <a:tailEnd type="none" w="sm" len="sm"/>
                    </a:lnB>
                    <a:solidFill>
                      <a:srgbClr val="E8F0FE"/>
                    </a:solidFill>
                  </a:tcPr>
                </a:tc>
                <a:tc>
                  <a:txBody>
                    <a:bodyPr/>
                    <a:lstStyle/>
                    <a:p>
                      <a:pPr marL="283464" marR="0" lvl="0" indent="-283464" algn="ctr" rtl="0">
                        <a:lnSpc>
                          <a:spcPct val="115000"/>
                        </a:lnSpc>
                        <a:spcBef>
                          <a:spcPts val="0"/>
                        </a:spcBef>
                        <a:spcAft>
                          <a:spcPts val="0"/>
                        </a:spcAft>
                        <a:buClr>
                          <a:srgbClr val="000000"/>
                        </a:buClr>
                        <a:buSzPts val="1200"/>
                        <a:buFont typeface="Arial"/>
                        <a:buNone/>
                      </a:pPr>
                      <a:r>
                        <a:rPr lang="en" sz="1200" u="none" strike="noStrike" cap="none">
                          <a:solidFill>
                            <a:srgbClr val="005087"/>
                          </a:solidFill>
                        </a:rPr>
                        <a:t>Dec 2023</a:t>
                      </a:r>
                      <a:endParaRPr sz="1200" u="none" strike="noStrike" cap="none">
                        <a:solidFill>
                          <a:srgbClr val="005087"/>
                        </a:solidFill>
                      </a:endParaRPr>
                    </a:p>
                  </a:txBody>
                  <a:tcPr marL="0" marR="0" marT="0" marB="0">
                    <a:lnL w="9525" cap="flat" cmpd="sng">
                      <a:solidFill>
                        <a:srgbClr val="9FC5E8"/>
                      </a:solidFill>
                      <a:prstDash val="solid"/>
                      <a:round/>
                      <a:headEnd type="none" w="sm" len="sm"/>
                      <a:tailEnd type="none" w="sm" len="sm"/>
                    </a:lnL>
                    <a:lnR w="9525" cap="flat" cmpd="sng">
                      <a:solidFill>
                        <a:srgbClr val="9FC5E8"/>
                      </a:solidFill>
                      <a:prstDash val="solid"/>
                      <a:round/>
                      <a:headEnd type="none" w="sm" len="sm"/>
                      <a:tailEnd type="none" w="sm" len="sm"/>
                    </a:lnR>
                    <a:lnT w="28575" cap="flat" cmpd="sng">
                      <a:solidFill>
                        <a:srgbClr val="9FC5E8"/>
                      </a:solidFill>
                      <a:prstDash val="solid"/>
                      <a:round/>
                      <a:headEnd type="none" w="sm" len="sm"/>
                      <a:tailEnd type="none" w="sm" len="sm"/>
                    </a:lnT>
                    <a:lnB w="9525" cap="flat" cmpd="sng">
                      <a:solidFill>
                        <a:srgbClr val="9FC5E8"/>
                      </a:solidFill>
                      <a:prstDash val="solid"/>
                      <a:round/>
                      <a:headEnd type="none" w="sm" len="sm"/>
                      <a:tailEnd type="none" w="sm" len="sm"/>
                    </a:lnB>
                    <a:solidFill>
                      <a:srgbClr val="E8F0FE"/>
                    </a:solidFill>
                  </a:tcPr>
                </a:tc>
                <a:extLst>
                  <a:ext uri="{0D108BD9-81ED-4DB2-BD59-A6C34878D82A}">
                    <a16:rowId xmlns:a16="http://schemas.microsoft.com/office/drawing/2014/main" val="10001"/>
                  </a:ext>
                </a:extLst>
              </a:tr>
              <a:tr h="340450">
                <a:tc>
                  <a:txBody>
                    <a:bodyPr/>
                    <a:lstStyle/>
                    <a:p>
                      <a:pPr marL="283464" marR="0" lvl="0" indent="-283464" algn="l" rtl="0">
                        <a:lnSpc>
                          <a:spcPct val="115000"/>
                        </a:lnSpc>
                        <a:spcBef>
                          <a:spcPts val="0"/>
                        </a:spcBef>
                        <a:spcAft>
                          <a:spcPts val="0"/>
                        </a:spcAft>
                        <a:buClr>
                          <a:srgbClr val="000000"/>
                        </a:buClr>
                        <a:buSzPts val="1200"/>
                        <a:buFont typeface="Arial"/>
                        <a:buNone/>
                      </a:pPr>
                      <a:r>
                        <a:rPr lang="en" sz="1200" u="none" strike="noStrike" cap="none" dirty="0">
                          <a:solidFill>
                            <a:srgbClr val="002060"/>
                          </a:solidFill>
                        </a:rPr>
                        <a:t>O&amp;M/VTE</a:t>
                      </a:r>
                      <a:endParaRPr sz="1200" u="none" strike="noStrike" cap="none" dirty="0">
                        <a:solidFill>
                          <a:srgbClr val="002060"/>
                        </a:solidFill>
                      </a:endParaRPr>
                    </a:p>
                  </a:txBody>
                  <a:tcPr marL="0" marR="0" marT="0" marB="0">
                    <a:lnL w="9525" cap="flat" cmpd="sng">
                      <a:solidFill>
                        <a:srgbClr val="9FC5E8"/>
                      </a:solidFill>
                      <a:prstDash val="solid"/>
                      <a:round/>
                      <a:headEnd type="none" w="sm" len="sm"/>
                      <a:tailEnd type="none" w="sm" len="sm"/>
                    </a:lnL>
                    <a:lnR w="9525" cap="flat" cmpd="sng">
                      <a:solidFill>
                        <a:srgbClr val="9FC5E8"/>
                      </a:solidFill>
                      <a:prstDash val="solid"/>
                      <a:round/>
                      <a:headEnd type="none" w="sm" len="sm"/>
                      <a:tailEnd type="none" w="sm" len="sm"/>
                    </a:lnR>
                    <a:lnT w="9525" cap="flat" cmpd="sng">
                      <a:solidFill>
                        <a:srgbClr val="9FC5E8"/>
                      </a:solidFill>
                      <a:prstDash val="solid"/>
                      <a:round/>
                      <a:headEnd type="none" w="sm" len="sm"/>
                      <a:tailEnd type="none" w="sm" len="sm"/>
                    </a:lnT>
                    <a:lnB w="9525" cap="flat" cmpd="sng">
                      <a:solidFill>
                        <a:srgbClr val="9FC5E8"/>
                      </a:solidFill>
                      <a:prstDash val="solid"/>
                      <a:round/>
                      <a:headEnd type="none" w="sm" len="sm"/>
                      <a:tailEnd type="none" w="sm" len="sm"/>
                    </a:lnB>
                    <a:solidFill>
                      <a:srgbClr val="FFFFFF"/>
                    </a:solidFill>
                  </a:tcPr>
                </a:tc>
                <a:tc>
                  <a:txBody>
                    <a:bodyPr/>
                    <a:lstStyle/>
                    <a:p>
                      <a:pPr marL="283464" marR="0" lvl="0" indent="-283464" algn="l" rtl="0">
                        <a:lnSpc>
                          <a:spcPct val="115000"/>
                        </a:lnSpc>
                        <a:spcBef>
                          <a:spcPts val="0"/>
                        </a:spcBef>
                        <a:spcAft>
                          <a:spcPts val="0"/>
                        </a:spcAft>
                        <a:buClr>
                          <a:srgbClr val="000000"/>
                        </a:buClr>
                        <a:buSzPts val="1200"/>
                        <a:buFont typeface="Arial"/>
                        <a:buNone/>
                      </a:pPr>
                      <a:r>
                        <a:rPr lang="en" sz="1200" u="none" strike="noStrike" cap="none">
                          <a:solidFill>
                            <a:srgbClr val="005087"/>
                          </a:solidFill>
                        </a:rPr>
                        <a:t>Los Angeles, CA</a:t>
                      </a:r>
                      <a:endParaRPr sz="1200" u="none" strike="noStrike" cap="none">
                        <a:solidFill>
                          <a:srgbClr val="005087"/>
                        </a:solidFill>
                      </a:endParaRPr>
                    </a:p>
                  </a:txBody>
                  <a:tcPr marL="0" marR="0" marT="0" marB="0">
                    <a:lnL w="9525" cap="flat" cmpd="sng">
                      <a:solidFill>
                        <a:srgbClr val="9FC5E8"/>
                      </a:solidFill>
                      <a:prstDash val="solid"/>
                      <a:round/>
                      <a:headEnd type="none" w="sm" len="sm"/>
                      <a:tailEnd type="none" w="sm" len="sm"/>
                    </a:lnL>
                    <a:lnR w="9525" cap="flat" cmpd="sng">
                      <a:solidFill>
                        <a:srgbClr val="9FC5E8"/>
                      </a:solidFill>
                      <a:prstDash val="solid"/>
                      <a:round/>
                      <a:headEnd type="none" w="sm" len="sm"/>
                      <a:tailEnd type="none" w="sm" len="sm"/>
                    </a:lnR>
                    <a:lnT w="9525" cap="flat" cmpd="sng">
                      <a:solidFill>
                        <a:srgbClr val="9FC5E8"/>
                      </a:solidFill>
                      <a:prstDash val="solid"/>
                      <a:round/>
                      <a:headEnd type="none" w="sm" len="sm"/>
                      <a:tailEnd type="none" w="sm" len="sm"/>
                    </a:lnT>
                    <a:lnB w="9525" cap="flat" cmpd="sng">
                      <a:solidFill>
                        <a:srgbClr val="9FC5E8"/>
                      </a:solidFill>
                      <a:prstDash val="solid"/>
                      <a:round/>
                      <a:headEnd type="none" w="sm" len="sm"/>
                      <a:tailEnd type="none" w="sm" len="sm"/>
                    </a:lnB>
                    <a:solidFill>
                      <a:srgbClr val="FFFFFF"/>
                    </a:solidFill>
                  </a:tcPr>
                </a:tc>
                <a:tc>
                  <a:txBody>
                    <a:bodyPr/>
                    <a:lstStyle/>
                    <a:p>
                      <a:pPr marL="283464" marR="0" lvl="0" indent="-283464" algn="ctr" rtl="0">
                        <a:lnSpc>
                          <a:spcPct val="115000"/>
                        </a:lnSpc>
                        <a:spcBef>
                          <a:spcPts val="0"/>
                        </a:spcBef>
                        <a:spcAft>
                          <a:spcPts val="0"/>
                        </a:spcAft>
                        <a:buClr>
                          <a:srgbClr val="000000"/>
                        </a:buClr>
                        <a:buSzPts val="1200"/>
                        <a:buFont typeface="Arial"/>
                        <a:buNone/>
                      </a:pPr>
                      <a:r>
                        <a:rPr lang="en" sz="1200" u="none" strike="noStrike" cap="none">
                          <a:solidFill>
                            <a:srgbClr val="005087"/>
                          </a:solidFill>
                        </a:rPr>
                        <a:t>SB</a:t>
                      </a:r>
                      <a:endParaRPr sz="1200" u="none" strike="noStrike" cap="none">
                        <a:solidFill>
                          <a:srgbClr val="005087"/>
                        </a:solidFill>
                      </a:endParaRPr>
                    </a:p>
                  </a:txBody>
                  <a:tcPr marL="0" marR="0" marT="0" marB="0">
                    <a:lnL w="9525" cap="flat" cmpd="sng">
                      <a:solidFill>
                        <a:srgbClr val="9FC5E8"/>
                      </a:solidFill>
                      <a:prstDash val="solid"/>
                      <a:round/>
                      <a:headEnd type="none" w="sm" len="sm"/>
                      <a:tailEnd type="none" w="sm" len="sm"/>
                    </a:lnL>
                    <a:lnR w="9525" cap="flat" cmpd="sng">
                      <a:solidFill>
                        <a:srgbClr val="9FC5E8"/>
                      </a:solidFill>
                      <a:prstDash val="solid"/>
                      <a:round/>
                      <a:headEnd type="none" w="sm" len="sm"/>
                      <a:tailEnd type="none" w="sm" len="sm"/>
                    </a:lnR>
                    <a:lnT w="9525" cap="flat" cmpd="sng">
                      <a:solidFill>
                        <a:srgbClr val="9FC5E8"/>
                      </a:solidFill>
                      <a:prstDash val="solid"/>
                      <a:round/>
                      <a:headEnd type="none" w="sm" len="sm"/>
                      <a:tailEnd type="none" w="sm" len="sm"/>
                    </a:lnT>
                    <a:lnB w="9525" cap="flat" cmpd="sng">
                      <a:solidFill>
                        <a:srgbClr val="9FC5E8"/>
                      </a:solidFill>
                      <a:prstDash val="solid"/>
                      <a:round/>
                      <a:headEnd type="none" w="sm" len="sm"/>
                      <a:tailEnd type="none" w="sm" len="sm"/>
                    </a:lnB>
                    <a:solidFill>
                      <a:srgbClr val="FFFFFF"/>
                    </a:solidFill>
                  </a:tcPr>
                </a:tc>
                <a:tc>
                  <a:txBody>
                    <a:bodyPr/>
                    <a:lstStyle/>
                    <a:p>
                      <a:pPr marL="283464" marR="0" lvl="0" indent="-283464" algn="ctr" rtl="0">
                        <a:lnSpc>
                          <a:spcPct val="115000"/>
                        </a:lnSpc>
                        <a:spcBef>
                          <a:spcPts val="0"/>
                        </a:spcBef>
                        <a:spcAft>
                          <a:spcPts val="0"/>
                        </a:spcAft>
                        <a:buClr>
                          <a:srgbClr val="000000"/>
                        </a:buClr>
                        <a:buSzPts val="1200"/>
                        <a:buFont typeface="Arial"/>
                        <a:buNone/>
                      </a:pPr>
                      <a:r>
                        <a:rPr lang="en" sz="1200" u="none" strike="noStrike" cap="none">
                          <a:solidFill>
                            <a:srgbClr val="005087"/>
                          </a:solidFill>
                        </a:rPr>
                        <a:t>FY24</a:t>
                      </a:r>
                      <a:endParaRPr sz="1200" u="none" strike="noStrike" cap="none">
                        <a:solidFill>
                          <a:srgbClr val="005087"/>
                        </a:solidFill>
                      </a:endParaRPr>
                    </a:p>
                  </a:txBody>
                  <a:tcPr marL="0" marR="0" marT="0" marB="0">
                    <a:lnL w="9525" cap="flat" cmpd="sng">
                      <a:solidFill>
                        <a:srgbClr val="9FC5E8"/>
                      </a:solidFill>
                      <a:prstDash val="solid"/>
                      <a:round/>
                      <a:headEnd type="none" w="sm" len="sm"/>
                      <a:tailEnd type="none" w="sm" len="sm"/>
                    </a:lnL>
                    <a:lnR w="9525" cap="flat" cmpd="sng">
                      <a:solidFill>
                        <a:srgbClr val="9FC5E8"/>
                      </a:solidFill>
                      <a:prstDash val="solid"/>
                      <a:round/>
                      <a:headEnd type="none" w="sm" len="sm"/>
                      <a:tailEnd type="none" w="sm" len="sm"/>
                    </a:lnR>
                    <a:lnT w="9525" cap="flat" cmpd="sng">
                      <a:solidFill>
                        <a:srgbClr val="9FC5E8"/>
                      </a:solidFill>
                      <a:prstDash val="solid"/>
                      <a:round/>
                      <a:headEnd type="none" w="sm" len="sm"/>
                      <a:tailEnd type="none" w="sm" len="sm"/>
                    </a:lnT>
                    <a:lnB w="9525" cap="flat" cmpd="sng">
                      <a:solidFill>
                        <a:srgbClr val="9FC5E8"/>
                      </a:solidFill>
                      <a:prstDash val="solid"/>
                      <a:round/>
                      <a:headEnd type="none" w="sm" len="sm"/>
                      <a:tailEnd type="none" w="sm" len="sm"/>
                    </a:lnB>
                    <a:solidFill>
                      <a:srgbClr val="FFFFFF"/>
                    </a:solidFill>
                  </a:tcPr>
                </a:tc>
                <a:tc>
                  <a:txBody>
                    <a:bodyPr/>
                    <a:lstStyle/>
                    <a:p>
                      <a:pPr marL="283464" marR="0" lvl="0" indent="-283464" algn="ctr" rtl="0">
                        <a:lnSpc>
                          <a:spcPct val="115000"/>
                        </a:lnSpc>
                        <a:spcBef>
                          <a:spcPts val="0"/>
                        </a:spcBef>
                        <a:spcAft>
                          <a:spcPts val="0"/>
                        </a:spcAft>
                        <a:buClr>
                          <a:srgbClr val="000000"/>
                        </a:buClr>
                        <a:buSzPts val="1200"/>
                        <a:buFont typeface="Arial"/>
                        <a:buNone/>
                      </a:pPr>
                      <a:r>
                        <a:rPr lang="en" sz="1200" u="none" strike="noStrike" cap="none">
                          <a:solidFill>
                            <a:srgbClr val="005087"/>
                          </a:solidFill>
                        </a:rPr>
                        <a:t>Apr 2024</a:t>
                      </a:r>
                      <a:endParaRPr sz="1200" u="none" strike="noStrike" cap="none">
                        <a:solidFill>
                          <a:srgbClr val="005087"/>
                        </a:solidFill>
                      </a:endParaRPr>
                    </a:p>
                  </a:txBody>
                  <a:tcPr marL="0" marR="0" marT="0" marB="0">
                    <a:lnL w="9525" cap="flat" cmpd="sng">
                      <a:solidFill>
                        <a:srgbClr val="9FC5E8"/>
                      </a:solidFill>
                      <a:prstDash val="solid"/>
                      <a:round/>
                      <a:headEnd type="none" w="sm" len="sm"/>
                      <a:tailEnd type="none" w="sm" len="sm"/>
                    </a:lnL>
                    <a:lnR w="9525" cap="flat" cmpd="sng">
                      <a:solidFill>
                        <a:srgbClr val="9FC5E8"/>
                      </a:solidFill>
                      <a:prstDash val="solid"/>
                      <a:round/>
                      <a:headEnd type="none" w="sm" len="sm"/>
                      <a:tailEnd type="none" w="sm" len="sm"/>
                    </a:lnR>
                    <a:lnT w="9525" cap="flat" cmpd="sng">
                      <a:solidFill>
                        <a:srgbClr val="9FC5E8"/>
                      </a:solidFill>
                      <a:prstDash val="solid"/>
                      <a:round/>
                      <a:headEnd type="none" w="sm" len="sm"/>
                      <a:tailEnd type="none" w="sm" len="sm"/>
                    </a:lnT>
                    <a:lnB w="9525" cap="flat" cmpd="sng">
                      <a:solidFill>
                        <a:srgbClr val="9FC5E8"/>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40450">
                <a:tc>
                  <a:txBody>
                    <a:bodyPr/>
                    <a:lstStyle/>
                    <a:p>
                      <a:pPr marL="283464" marR="0" lvl="0" indent="-283464" algn="l" rtl="0">
                        <a:lnSpc>
                          <a:spcPct val="115000"/>
                        </a:lnSpc>
                        <a:spcBef>
                          <a:spcPts val="0"/>
                        </a:spcBef>
                        <a:spcAft>
                          <a:spcPts val="0"/>
                        </a:spcAft>
                        <a:buClr>
                          <a:srgbClr val="000000"/>
                        </a:buClr>
                        <a:buSzPts val="1200"/>
                        <a:buFont typeface="Arial"/>
                        <a:buNone/>
                      </a:pPr>
                      <a:r>
                        <a:rPr lang="en" sz="1200" u="none" strike="noStrike" cap="none">
                          <a:solidFill>
                            <a:srgbClr val="005087"/>
                          </a:solidFill>
                        </a:rPr>
                        <a:t>Custodial</a:t>
                      </a:r>
                      <a:endParaRPr sz="1200" u="none" strike="noStrike" cap="none">
                        <a:solidFill>
                          <a:srgbClr val="005087"/>
                        </a:solidFill>
                      </a:endParaRPr>
                    </a:p>
                  </a:txBody>
                  <a:tcPr marL="0" marR="0" marT="0" marB="0">
                    <a:lnL w="9525" cap="flat" cmpd="sng">
                      <a:solidFill>
                        <a:srgbClr val="9FC5E8"/>
                      </a:solidFill>
                      <a:prstDash val="solid"/>
                      <a:round/>
                      <a:headEnd type="none" w="sm" len="sm"/>
                      <a:tailEnd type="none" w="sm" len="sm"/>
                    </a:lnL>
                    <a:lnR w="9525" cap="flat" cmpd="sng">
                      <a:solidFill>
                        <a:srgbClr val="9FC5E8"/>
                      </a:solidFill>
                      <a:prstDash val="solid"/>
                      <a:round/>
                      <a:headEnd type="none" w="sm" len="sm"/>
                      <a:tailEnd type="none" w="sm" len="sm"/>
                    </a:lnR>
                    <a:lnT w="9525" cap="flat" cmpd="sng">
                      <a:solidFill>
                        <a:srgbClr val="9FC5E8"/>
                      </a:solidFill>
                      <a:prstDash val="solid"/>
                      <a:round/>
                      <a:headEnd type="none" w="sm" len="sm"/>
                      <a:tailEnd type="none" w="sm" len="sm"/>
                    </a:lnT>
                    <a:lnB w="9525" cap="flat" cmpd="sng">
                      <a:solidFill>
                        <a:srgbClr val="9FC5E8"/>
                      </a:solidFill>
                      <a:prstDash val="solid"/>
                      <a:round/>
                      <a:headEnd type="none" w="sm" len="sm"/>
                      <a:tailEnd type="none" w="sm" len="sm"/>
                    </a:lnB>
                    <a:solidFill>
                      <a:srgbClr val="E8F0FE"/>
                    </a:solidFill>
                  </a:tcPr>
                </a:tc>
                <a:tc>
                  <a:txBody>
                    <a:bodyPr/>
                    <a:lstStyle/>
                    <a:p>
                      <a:pPr marL="283464" marR="0" lvl="0" indent="-283464" algn="l" rtl="0">
                        <a:lnSpc>
                          <a:spcPct val="115000"/>
                        </a:lnSpc>
                        <a:spcBef>
                          <a:spcPts val="0"/>
                        </a:spcBef>
                        <a:spcAft>
                          <a:spcPts val="0"/>
                        </a:spcAft>
                        <a:buClr>
                          <a:srgbClr val="000000"/>
                        </a:buClr>
                        <a:buSzPts val="1200"/>
                        <a:buFont typeface="Arial"/>
                        <a:buNone/>
                      </a:pPr>
                      <a:r>
                        <a:rPr lang="en" sz="1200" u="none" strike="noStrike" cap="none">
                          <a:solidFill>
                            <a:srgbClr val="005087"/>
                          </a:solidFill>
                        </a:rPr>
                        <a:t>San Diego, CA</a:t>
                      </a:r>
                      <a:endParaRPr sz="1200" u="none" strike="noStrike" cap="none">
                        <a:solidFill>
                          <a:srgbClr val="005087"/>
                        </a:solidFill>
                      </a:endParaRPr>
                    </a:p>
                  </a:txBody>
                  <a:tcPr marL="0" marR="0" marT="0" marB="0">
                    <a:lnL w="9525" cap="flat" cmpd="sng">
                      <a:solidFill>
                        <a:srgbClr val="9FC5E8"/>
                      </a:solidFill>
                      <a:prstDash val="solid"/>
                      <a:round/>
                      <a:headEnd type="none" w="sm" len="sm"/>
                      <a:tailEnd type="none" w="sm" len="sm"/>
                    </a:lnL>
                    <a:lnR w="9525" cap="flat" cmpd="sng">
                      <a:solidFill>
                        <a:srgbClr val="9FC5E8"/>
                      </a:solidFill>
                      <a:prstDash val="solid"/>
                      <a:round/>
                      <a:headEnd type="none" w="sm" len="sm"/>
                      <a:tailEnd type="none" w="sm" len="sm"/>
                    </a:lnR>
                    <a:lnT w="9525" cap="flat" cmpd="sng">
                      <a:solidFill>
                        <a:srgbClr val="9FC5E8"/>
                      </a:solidFill>
                      <a:prstDash val="solid"/>
                      <a:round/>
                      <a:headEnd type="none" w="sm" len="sm"/>
                      <a:tailEnd type="none" w="sm" len="sm"/>
                    </a:lnT>
                    <a:lnB w="9525" cap="flat" cmpd="sng">
                      <a:solidFill>
                        <a:srgbClr val="9FC5E8"/>
                      </a:solidFill>
                      <a:prstDash val="solid"/>
                      <a:round/>
                      <a:headEnd type="none" w="sm" len="sm"/>
                      <a:tailEnd type="none" w="sm" len="sm"/>
                    </a:lnB>
                    <a:solidFill>
                      <a:srgbClr val="E8F0FE"/>
                    </a:solidFill>
                  </a:tcPr>
                </a:tc>
                <a:tc>
                  <a:txBody>
                    <a:bodyPr/>
                    <a:lstStyle/>
                    <a:p>
                      <a:pPr marL="283464" marR="0" lvl="0" indent="-283464" algn="ctr" rtl="0">
                        <a:lnSpc>
                          <a:spcPct val="115000"/>
                        </a:lnSpc>
                        <a:spcBef>
                          <a:spcPts val="0"/>
                        </a:spcBef>
                        <a:spcAft>
                          <a:spcPts val="0"/>
                        </a:spcAft>
                        <a:buClr>
                          <a:srgbClr val="000000"/>
                        </a:buClr>
                        <a:buSzPts val="1200"/>
                        <a:buFont typeface="Arial"/>
                        <a:buNone/>
                      </a:pPr>
                      <a:r>
                        <a:rPr lang="en" sz="1200" u="none" strike="noStrike" cap="none">
                          <a:solidFill>
                            <a:srgbClr val="005087"/>
                          </a:solidFill>
                        </a:rPr>
                        <a:t>8(a) Competitive</a:t>
                      </a:r>
                      <a:endParaRPr sz="1200" u="none" strike="noStrike" cap="none">
                        <a:solidFill>
                          <a:srgbClr val="005087"/>
                        </a:solidFill>
                      </a:endParaRPr>
                    </a:p>
                  </a:txBody>
                  <a:tcPr marL="0" marR="0" marT="0" marB="0">
                    <a:lnL w="9525" cap="flat" cmpd="sng">
                      <a:solidFill>
                        <a:srgbClr val="9FC5E8"/>
                      </a:solidFill>
                      <a:prstDash val="solid"/>
                      <a:round/>
                      <a:headEnd type="none" w="sm" len="sm"/>
                      <a:tailEnd type="none" w="sm" len="sm"/>
                    </a:lnL>
                    <a:lnR w="9525" cap="flat" cmpd="sng">
                      <a:solidFill>
                        <a:srgbClr val="9FC5E8"/>
                      </a:solidFill>
                      <a:prstDash val="solid"/>
                      <a:round/>
                      <a:headEnd type="none" w="sm" len="sm"/>
                      <a:tailEnd type="none" w="sm" len="sm"/>
                    </a:lnR>
                    <a:lnT w="9525" cap="flat" cmpd="sng">
                      <a:solidFill>
                        <a:srgbClr val="9FC5E8"/>
                      </a:solidFill>
                      <a:prstDash val="solid"/>
                      <a:round/>
                      <a:headEnd type="none" w="sm" len="sm"/>
                      <a:tailEnd type="none" w="sm" len="sm"/>
                    </a:lnT>
                    <a:lnB w="9525" cap="flat" cmpd="sng">
                      <a:solidFill>
                        <a:srgbClr val="9FC5E8"/>
                      </a:solidFill>
                      <a:prstDash val="solid"/>
                      <a:round/>
                      <a:headEnd type="none" w="sm" len="sm"/>
                      <a:tailEnd type="none" w="sm" len="sm"/>
                    </a:lnB>
                    <a:solidFill>
                      <a:srgbClr val="E8F0FE"/>
                    </a:solidFill>
                  </a:tcPr>
                </a:tc>
                <a:tc>
                  <a:txBody>
                    <a:bodyPr/>
                    <a:lstStyle/>
                    <a:p>
                      <a:pPr marL="283464" marR="0" lvl="0" indent="-283464" algn="ctr" rtl="0">
                        <a:lnSpc>
                          <a:spcPct val="115000"/>
                        </a:lnSpc>
                        <a:spcBef>
                          <a:spcPts val="0"/>
                        </a:spcBef>
                        <a:spcAft>
                          <a:spcPts val="0"/>
                        </a:spcAft>
                        <a:buClr>
                          <a:srgbClr val="000000"/>
                        </a:buClr>
                        <a:buSzPts val="1200"/>
                        <a:buFont typeface="Arial"/>
                        <a:buNone/>
                      </a:pPr>
                      <a:r>
                        <a:rPr lang="en" sz="1200" u="none" strike="noStrike" cap="none">
                          <a:solidFill>
                            <a:srgbClr val="005087"/>
                          </a:solidFill>
                        </a:rPr>
                        <a:t>FY24</a:t>
                      </a:r>
                      <a:endParaRPr sz="1200" u="none" strike="noStrike" cap="none">
                        <a:solidFill>
                          <a:srgbClr val="005087"/>
                        </a:solidFill>
                      </a:endParaRPr>
                    </a:p>
                  </a:txBody>
                  <a:tcPr marL="0" marR="0" marT="0" marB="0">
                    <a:lnL w="9525" cap="flat" cmpd="sng">
                      <a:solidFill>
                        <a:srgbClr val="9FC5E8"/>
                      </a:solidFill>
                      <a:prstDash val="solid"/>
                      <a:round/>
                      <a:headEnd type="none" w="sm" len="sm"/>
                      <a:tailEnd type="none" w="sm" len="sm"/>
                    </a:lnL>
                    <a:lnR w="9525" cap="flat" cmpd="sng">
                      <a:solidFill>
                        <a:srgbClr val="9FC5E8"/>
                      </a:solidFill>
                      <a:prstDash val="solid"/>
                      <a:round/>
                      <a:headEnd type="none" w="sm" len="sm"/>
                      <a:tailEnd type="none" w="sm" len="sm"/>
                    </a:lnR>
                    <a:lnT w="9525" cap="flat" cmpd="sng">
                      <a:solidFill>
                        <a:srgbClr val="9FC5E8"/>
                      </a:solidFill>
                      <a:prstDash val="solid"/>
                      <a:round/>
                      <a:headEnd type="none" w="sm" len="sm"/>
                      <a:tailEnd type="none" w="sm" len="sm"/>
                    </a:lnT>
                    <a:lnB w="9525" cap="flat" cmpd="sng">
                      <a:solidFill>
                        <a:srgbClr val="9FC5E8"/>
                      </a:solidFill>
                      <a:prstDash val="solid"/>
                      <a:round/>
                      <a:headEnd type="none" w="sm" len="sm"/>
                      <a:tailEnd type="none" w="sm" len="sm"/>
                    </a:lnB>
                    <a:solidFill>
                      <a:srgbClr val="E8F0FE"/>
                    </a:solidFill>
                  </a:tcPr>
                </a:tc>
                <a:tc>
                  <a:txBody>
                    <a:bodyPr/>
                    <a:lstStyle/>
                    <a:p>
                      <a:pPr marL="283464" marR="0" lvl="0" indent="-283464" algn="ctr" rtl="0">
                        <a:lnSpc>
                          <a:spcPct val="115000"/>
                        </a:lnSpc>
                        <a:spcBef>
                          <a:spcPts val="0"/>
                        </a:spcBef>
                        <a:spcAft>
                          <a:spcPts val="0"/>
                        </a:spcAft>
                        <a:buClr>
                          <a:srgbClr val="000000"/>
                        </a:buClr>
                        <a:buSzPts val="1200"/>
                        <a:buFont typeface="Arial"/>
                        <a:buNone/>
                      </a:pPr>
                      <a:r>
                        <a:rPr lang="en" sz="1200" u="none" strike="noStrike" cap="none">
                          <a:solidFill>
                            <a:srgbClr val="005087"/>
                          </a:solidFill>
                        </a:rPr>
                        <a:t>Nov 2023</a:t>
                      </a:r>
                      <a:endParaRPr sz="1200" u="none" strike="noStrike" cap="none">
                        <a:solidFill>
                          <a:srgbClr val="005087"/>
                        </a:solidFill>
                      </a:endParaRPr>
                    </a:p>
                  </a:txBody>
                  <a:tcPr marL="0" marR="0" marT="0" marB="0">
                    <a:lnL w="9525" cap="flat" cmpd="sng">
                      <a:solidFill>
                        <a:srgbClr val="9FC5E8"/>
                      </a:solidFill>
                      <a:prstDash val="solid"/>
                      <a:round/>
                      <a:headEnd type="none" w="sm" len="sm"/>
                      <a:tailEnd type="none" w="sm" len="sm"/>
                    </a:lnL>
                    <a:lnR w="9525" cap="flat" cmpd="sng">
                      <a:solidFill>
                        <a:srgbClr val="9FC5E8"/>
                      </a:solidFill>
                      <a:prstDash val="solid"/>
                      <a:round/>
                      <a:headEnd type="none" w="sm" len="sm"/>
                      <a:tailEnd type="none" w="sm" len="sm"/>
                    </a:lnR>
                    <a:lnT w="9525" cap="flat" cmpd="sng">
                      <a:solidFill>
                        <a:srgbClr val="9FC5E8"/>
                      </a:solidFill>
                      <a:prstDash val="solid"/>
                      <a:round/>
                      <a:headEnd type="none" w="sm" len="sm"/>
                      <a:tailEnd type="none" w="sm" len="sm"/>
                    </a:lnT>
                    <a:lnB w="9525" cap="flat" cmpd="sng">
                      <a:solidFill>
                        <a:srgbClr val="9FC5E8"/>
                      </a:solidFill>
                      <a:prstDash val="solid"/>
                      <a:round/>
                      <a:headEnd type="none" w="sm" len="sm"/>
                      <a:tailEnd type="none" w="sm" len="sm"/>
                    </a:lnB>
                    <a:solidFill>
                      <a:srgbClr val="E8F0FE"/>
                    </a:solidFill>
                  </a:tcPr>
                </a:tc>
                <a:extLst>
                  <a:ext uri="{0D108BD9-81ED-4DB2-BD59-A6C34878D82A}">
                    <a16:rowId xmlns:a16="http://schemas.microsoft.com/office/drawing/2014/main" val="10003"/>
                  </a:ext>
                </a:extLst>
              </a:tr>
              <a:tr h="340450">
                <a:tc>
                  <a:txBody>
                    <a:bodyPr/>
                    <a:lstStyle/>
                    <a:p>
                      <a:pPr marL="283464" marR="0" lvl="0" indent="-283464" algn="l" rtl="0">
                        <a:lnSpc>
                          <a:spcPct val="115000"/>
                        </a:lnSpc>
                        <a:spcBef>
                          <a:spcPts val="0"/>
                        </a:spcBef>
                        <a:spcAft>
                          <a:spcPts val="0"/>
                        </a:spcAft>
                        <a:buClr>
                          <a:srgbClr val="000000"/>
                        </a:buClr>
                        <a:buSzPts val="1200"/>
                        <a:buFont typeface="Arial"/>
                        <a:buNone/>
                      </a:pPr>
                      <a:r>
                        <a:rPr lang="en" sz="1200" u="none" strike="noStrike" cap="none">
                          <a:solidFill>
                            <a:srgbClr val="005087"/>
                          </a:solidFill>
                        </a:rPr>
                        <a:t>O&amp;M/VTE/Custodial Complete Facility Maintenance (CFM)</a:t>
                      </a:r>
                      <a:endParaRPr sz="1200" u="none" strike="noStrike" cap="none">
                        <a:solidFill>
                          <a:srgbClr val="005087"/>
                        </a:solidFill>
                      </a:endParaRPr>
                    </a:p>
                  </a:txBody>
                  <a:tcPr marL="0" marR="0" marT="0" marB="0">
                    <a:lnL w="9525" cap="flat" cmpd="sng">
                      <a:solidFill>
                        <a:srgbClr val="9FC5E8"/>
                      </a:solidFill>
                      <a:prstDash val="solid"/>
                      <a:round/>
                      <a:headEnd type="none" w="sm" len="sm"/>
                      <a:tailEnd type="none" w="sm" len="sm"/>
                    </a:lnL>
                    <a:lnR w="9525" cap="flat" cmpd="sng">
                      <a:solidFill>
                        <a:srgbClr val="9FC5E8"/>
                      </a:solidFill>
                      <a:prstDash val="solid"/>
                      <a:round/>
                      <a:headEnd type="none" w="sm" len="sm"/>
                      <a:tailEnd type="none" w="sm" len="sm"/>
                    </a:lnR>
                    <a:lnT w="9525" cap="flat" cmpd="sng">
                      <a:solidFill>
                        <a:srgbClr val="9FC5E8"/>
                      </a:solidFill>
                      <a:prstDash val="solid"/>
                      <a:round/>
                      <a:headEnd type="none" w="sm" len="sm"/>
                      <a:tailEnd type="none" w="sm" len="sm"/>
                    </a:lnT>
                    <a:lnB w="9525" cap="flat" cmpd="sng">
                      <a:solidFill>
                        <a:srgbClr val="9FC5E8"/>
                      </a:solidFill>
                      <a:prstDash val="solid"/>
                      <a:round/>
                      <a:headEnd type="none" w="sm" len="sm"/>
                      <a:tailEnd type="none" w="sm" len="sm"/>
                    </a:lnB>
                    <a:solidFill>
                      <a:srgbClr val="FFFFFF"/>
                    </a:solidFill>
                  </a:tcPr>
                </a:tc>
                <a:tc>
                  <a:txBody>
                    <a:bodyPr/>
                    <a:lstStyle/>
                    <a:p>
                      <a:pPr marL="283464" marR="0" lvl="0" indent="-283464" algn="l" rtl="0">
                        <a:lnSpc>
                          <a:spcPct val="115000"/>
                        </a:lnSpc>
                        <a:spcBef>
                          <a:spcPts val="0"/>
                        </a:spcBef>
                        <a:spcAft>
                          <a:spcPts val="0"/>
                        </a:spcAft>
                        <a:buClr>
                          <a:srgbClr val="000000"/>
                        </a:buClr>
                        <a:buSzPts val="1200"/>
                        <a:buFont typeface="Arial"/>
                        <a:buNone/>
                      </a:pPr>
                      <a:r>
                        <a:rPr lang="en" sz="1200" u="none" strike="noStrike" cap="none">
                          <a:solidFill>
                            <a:srgbClr val="005087"/>
                          </a:solidFill>
                        </a:rPr>
                        <a:t>Yuma &amp; San Luis, AZ</a:t>
                      </a:r>
                      <a:endParaRPr sz="1200" u="none" strike="noStrike" cap="none">
                        <a:solidFill>
                          <a:srgbClr val="005087"/>
                        </a:solidFill>
                      </a:endParaRPr>
                    </a:p>
                  </a:txBody>
                  <a:tcPr marL="0" marR="0" marT="0" marB="0">
                    <a:lnL w="9525" cap="flat" cmpd="sng">
                      <a:solidFill>
                        <a:srgbClr val="9FC5E8"/>
                      </a:solidFill>
                      <a:prstDash val="solid"/>
                      <a:round/>
                      <a:headEnd type="none" w="sm" len="sm"/>
                      <a:tailEnd type="none" w="sm" len="sm"/>
                    </a:lnL>
                    <a:lnR w="9525" cap="flat" cmpd="sng">
                      <a:solidFill>
                        <a:srgbClr val="9FC5E8"/>
                      </a:solidFill>
                      <a:prstDash val="solid"/>
                      <a:round/>
                      <a:headEnd type="none" w="sm" len="sm"/>
                      <a:tailEnd type="none" w="sm" len="sm"/>
                    </a:lnR>
                    <a:lnT w="9525" cap="flat" cmpd="sng">
                      <a:solidFill>
                        <a:srgbClr val="9FC5E8"/>
                      </a:solidFill>
                      <a:prstDash val="solid"/>
                      <a:round/>
                      <a:headEnd type="none" w="sm" len="sm"/>
                      <a:tailEnd type="none" w="sm" len="sm"/>
                    </a:lnT>
                    <a:lnB w="9525" cap="flat" cmpd="sng">
                      <a:solidFill>
                        <a:srgbClr val="9FC5E8"/>
                      </a:solidFill>
                      <a:prstDash val="solid"/>
                      <a:round/>
                      <a:headEnd type="none" w="sm" len="sm"/>
                      <a:tailEnd type="none" w="sm" len="sm"/>
                    </a:lnB>
                    <a:solidFill>
                      <a:srgbClr val="FFFFFF"/>
                    </a:solidFill>
                  </a:tcPr>
                </a:tc>
                <a:tc>
                  <a:txBody>
                    <a:bodyPr/>
                    <a:lstStyle/>
                    <a:p>
                      <a:pPr marL="283464" marR="0" lvl="0" indent="-283464" algn="ctr" rtl="0">
                        <a:lnSpc>
                          <a:spcPct val="115000"/>
                        </a:lnSpc>
                        <a:spcBef>
                          <a:spcPts val="0"/>
                        </a:spcBef>
                        <a:spcAft>
                          <a:spcPts val="0"/>
                        </a:spcAft>
                        <a:buClr>
                          <a:srgbClr val="000000"/>
                        </a:buClr>
                        <a:buSzPts val="1200"/>
                        <a:buFont typeface="Arial"/>
                        <a:buNone/>
                      </a:pPr>
                      <a:r>
                        <a:rPr lang="en" sz="1200" u="none" strike="noStrike" cap="none">
                          <a:solidFill>
                            <a:srgbClr val="005087"/>
                          </a:solidFill>
                        </a:rPr>
                        <a:t>SB</a:t>
                      </a:r>
                      <a:endParaRPr sz="1200" u="none" strike="noStrike" cap="none">
                        <a:solidFill>
                          <a:srgbClr val="005087"/>
                        </a:solidFill>
                      </a:endParaRPr>
                    </a:p>
                  </a:txBody>
                  <a:tcPr marL="0" marR="0" marT="0" marB="0">
                    <a:lnL w="9525" cap="flat" cmpd="sng">
                      <a:solidFill>
                        <a:srgbClr val="9FC5E8"/>
                      </a:solidFill>
                      <a:prstDash val="solid"/>
                      <a:round/>
                      <a:headEnd type="none" w="sm" len="sm"/>
                      <a:tailEnd type="none" w="sm" len="sm"/>
                    </a:lnL>
                    <a:lnR w="9525" cap="flat" cmpd="sng">
                      <a:solidFill>
                        <a:srgbClr val="9FC5E8"/>
                      </a:solidFill>
                      <a:prstDash val="solid"/>
                      <a:round/>
                      <a:headEnd type="none" w="sm" len="sm"/>
                      <a:tailEnd type="none" w="sm" len="sm"/>
                    </a:lnR>
                    <a:lnT w="9525" cap="flat" cmpd="sng">
                      <a:solidFill>
                        <a:srgbClr val="9FC5E8"/>
                      </a:solidFill>
                      <a:prstDash val="solid"/>
                      <a:round/>
                      <a:headEnd type="none" w="sm" len="sm"/>
                      <a:tailEnd type="none" w="sm" len="sm"/>
                    </a:lnT>
                    <a:lnB w="9525" cap="flat" cmpd="sng">
                      <a:solidFill>
                        <a:srgbClr val="9FC5E8"/>
                      </a:solidFill>
                      <a:prstDash val="solid"/>
                      <a:round/>
                      <a:headEnd type="none" w="sm" len="sm"/>
                      <a:tailEnd type="none" w="sm" len="sm"/>
                    </a:lnB>
                    <a:solidFill>
                      <a:srgbClr val="FFFFFF"/>
                    </a:solidFill>
                  </a:tcPr>
                </a:tc>
                <a:tc>
                  <a:txBody>
                    <a:bodyPr/>
                    <a:lstStyle/>
                    <a:p>
                      <a:pPr marL="283464" marR="0" lvl="0" indent="-283464" algn="ctr" rtl="0">
                        <a:lnSpc>
                          <a:spcPct val="115000"/>
                        </a:lnSpc>
                        <a:spcBef>
                          <a:spcPts val="0"/>
                        </a:spcBef>
                        <a:spcAft>
                          <a:spcPts val="0"/>
                        </a:spcAft>
                        <a:buClr>
                          <a:srgbClr val="000000"/>
                        </a:buClr>
                        <a:buSzPts val="1200"/>
                        <a:buFont typeface="Arial"/>
                        <a:buNone/>
                      </a:pPr>
                      <a:r>
                        <a:rPr lang="en" sz="1200" u="none" strike="noStrike" cap="none">
                          <a:solidFill>
                            <a:srgbClr val="005087"/>
                          </a:solidFill>
                        </a:rPr>
                        <a:t>FY24</a:t>
                      </a:r>
                      <a:endParaRPr sz="1200" u="none" strike="noStrike" cap="none">
                        <a:solidFill>
                          <a:srgbClr val="005087"/>
                        </a:solidFill>
                      </a:endParaRPr>
                    </a:p>
                  </a:txBody>
                  <a:tcPr marL="0" marR="0" marT="0" marB="0">
                    <a:lnL w="9525" cap="flat" cmpd="sng">
                      <a:solidFill>
                        <a:srgbClr val="9FC5E8"/>
                      </a:solidFill>
                      <a:prstDash val="solid"/>
                      <a:round/>
                      <a:headEnd type="none" w="sm" len="sm"/>
                      <a:tailEnd type="none" w="sm" len="sm"/>
                    </a:lnL>
                    <a:lnR w="9525" cap="flat" cmpd="sng">
                      <a:solidFill>
                        <a:srgbClr val="9FC5E8"/>
                      </a:solidFill>
                      <a:prstDash val="solid"/>
                      <a:round/>
                      <a:headEnd type="none" w="sm" len="sm"/>
                      <a:tailEnd type="none" w="sm" len="sm"/>
                    </a:lnR>
                    <a:lnT w="9525" cap="flat" cmpd="sng">
                      <a:solidFill>
                        <a:srgbClr val="9FC5E8"/>
                      </a:solidFill>
                      <a:prstDash val="solid"/>
                      <a:round/>
                      <a:headEnd type="none" w="sm" len="sm"/>
                      <a:tailEnd type="none" w="sm" len="sm"/>
                    </a:lnT>
                    <a:lnB w="9525" cap="flat" cmpd="sng">
                      <a:solidFill>
                        <a:srgbClr val="9FC5E8"/>
                      </a:solidFill>
                      <a:prstDash val="solid"/>
                      <a:round/>
                      <a:headEnd type="none" w="sm" len="sm"/>
                      <a:tailEnd type="none" w="sm" len="sm"/>
                    </a:lnB>
                    <a:solidFill>
                      <a:srgbClr val="FFFFFF"/>
                    </a:solidFill>
                  </a:tcPr>
                </a:tc>
                <a:tc>
                  <a:txBody>
                    <a:bodyPr/>
                    <a:lstStyle/>
                    <a:p>
                      <a:pPr marL="283464" marR="0" lvl="0" indent="-283464" algn="ctr" rtl="0">
                        <a:lnSpc>
                          <a:spcPct val="115000"/>
                        </a:lnSpc>
                        <a:spcBef>
                          <a:spcPts val="0"/>
                        </a:spcBef>
                        <a:spcAft>
                          <a:spcPts val="0"/>
                        </a:spcAft>
                        <a:buClr>
                          <a:srgbClr val="000000"/>
                        </a:buClr>
                        <a:buSzPts val="1200"/>
                        <a:buFont typeface="Arial"/>
                        <a:buNone/>
                      </a:pPr>
                      <a:r>
                        <a:rPr lang="en" sz="1200" u="none" strike="noStrike" cap="none">
                          <a:solidFill>
                            <a:srgbClr val="005087"/>
                          </a:solidFill>
                        </a:rPr>
                        <a:t>Nov 2023</a:t>
                      </a:r>
                      <a:endParaRPr sz="1200" u="none" strike="noStrike" cap="none">
                        <a:solidFill>
                          <a:srgbClr val="005087"/>
                        </a:solidFill>
                      </a:endParaRPr>
                    </a:p>
                  </a:txBody>
                  <a:tcPr marL="0" marR="0" marT="0" marB="0">
                    <a:lnL w="9525" cap="flat" cmpd="sng">
                      <a:solidFill>
                        <a:srgbClr val="9FC5E8"/>
                      </a:solidFill>
                      <a:prstDash val="solid"/>
                      <a:round/>
                      <a:headEnd type="none" w="sm" len="sm"/>
                      <a:tailEnd type="none" w="sm" len="sm"/>
                    </a:lnL>
                    <a:lnR w="9525" cap="flat" cmpd="sng">
                      <a:solidFill>
                        <a:srgbClr val="9FC5E8"/>
                      </a:solidFill>
                      <a:prstDash val="solid"/>
                      <a:round/>
                      <a:headEnd type="none" w="sm" len="sm"/>
                      <a:tailEnd type="none" w="sm" len="sm"/>
                    </a:lnR>
                    <a:lnT w="9525" cap="flat" cmpd="sng">
                      <a:solidFill>
                        <a:srgbClr val="9FC5E8"/>
                      </a:solidFill>
                      <a:prstDash val="solid"/>
                      <a:round/>
                      <a:headEnd type="none" w="sm" len="sm"/>
                      <a:tailEnd type="none" w="sm" len="sm"/>
                    </a:lnT>
                    <a:lnB w="9525" cap="flat" cmpd="sng">
                      <a:solidFill>
                        <a:srgbClr val="9FC5E8"/>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340450">
                <a:tc>
                  <a:txBody>
                    <a:bodyPr/>
                    <a:lstStyle/>
                    <a:p>
                      <a:pPr marL="283464" marR="0" lvl="0" indent="-283464" algn="l" rtl="0">
                        <a:lnSpc>
                          <a:spcPct val="115000"/>
                        </a:lnSpc>
                        <a:spcBef>
                          <a:spcPts val="0"/>
                        </a:spcBef>
                        <a:spcAft>
                          <a:spcPts val="0"/>
                        </a:spcAft>
                        <a:buClr>
                          <a:srgbClr val="000000"/>
                        </a:buClr>
                        <a:buSzPts val="1200"/>
                        <a:buFont typeface="Arial"/>
                        <a:buNone/>
                      </a:pPr>
                      <a:r>
                        <a:rPr lang="en" sz="1200" u="none" strike="noStrike" cap="none">
                          <a:solidFill>
                            <a:srgbClr val="005087"/>
                          </a:solidFill>
                        </a:rPr>
                        <a:t>Custodial</a:t>
                      </a:r>
                      <a:endParaRPr sz="1200" u="none" strike="noStrike" cap="none">
                        <a:solidFill>
                          <a:srgbClr val="005087"/>
                        </a:solidFill>
                      </a:endParaRPr>
                    </a:p>
                  </a:txBody>
                  <a:tcPr marL="0" marR="0" marT="0" marB="0">
                    <a:lnL w="9525" cap="flat" cmpd="sng">
                      <a:solidFill>
                        <a:srgbClr val="9FC5E8"/>
                      </a:solidFill>
                      <a:prstDash val="solid"/>
                      <a:round/>
                      <a:headEnd type="none" w="sm" len="sm"/>
                      <a:tailEnd type="none" w="sm" len="sm"/>
                    </a:lnL>
                    <a:lnR w="9525" cap="flat" cmpd="sng">
                      <a:solidFill>
                        <a:srgbClr val="9FC5E8"/>
                      </a:solidFill>
                      <a:prstDash val="solid"/>
                      <a:round/>
                      <a:headEnd type="none" w="sm" len="sm"/>
                      <a:tailEnd type="none" w="sm" len="sm"/>
                    </a:lnR>
                    <a:lnT w="9525" cap="flat" cmpd="sng">
                      <a:solidFill>
                        <a:srgbClr val="9FC5E8"/>
                      </a:solidFill>
                      <a:prstDash val="solid"/>
                      <a:round/>
                      <a:headEnd type="none" w="sm" len="sm"/>
                      <a:tailEnd type="none" w="sm" len="sm"/>
                    </a:lnT>
                    <a:lnB w="9525" cap="flat" cmpd="sng">
                      <a:solidFill>
                        <a:srgbClr val="9FC5E8"/>
                      </a:solidFill>
                      <a:prstDash val="solid"/>
                      <a:round/>
                      <a:headEnd type="none" w="sm" len="sm"/>
                      <a:tailEnd type="none" w="sm" len="sm"/>
                    </a:lnB>
                    <a:solidFill>
                      <a:srgbClr val="E8F0FE"/>
                    </a:solidFill>
                  </a:tcPr>
                </a:tc>
                <a:tc>
                  <a:txBody>
                    <a:bodyPr/>
                    <a:lstStyle/>
                    <a:p>
                      <a:pPr marL="283464" marR="0" lvl="0" indent="-283464" algn="l" rtl="0">
                        <a:lnSpc>
                          <a:spcPct val="115000"/>
                        </a:lnSpc>
                        <a:spcBef>
                          <a:spcPts val="0"/>
                        </a:spcBef>
                        <a:spcAft>
                          <a:spcPts val="0"/>
                        </a:spcAft>
                        <a:buClr>
                          <a:srgbClr val="000000"/>
                        </a:buClr>
                        <a:buSzPts val="1200"/>
                        <a:buFont typeface="Arial"/>
                        <a:buNone/>
                      </a:pPr>
                      <a:r>
                        <a:rPr lang="en" sz="1200" u="none" strike="noStrike" cap="none">
                          <a:solidFill>
                            <a:srgbClr val="005087"/>
                          </a:solidFill>
                        </a:rPr>
                        <a:t>Oakland, CA</a:t>
                      </a:r>
                      <a:endParaRPr sz="1200" u="none" strike="noStrike" cap="none">
                        <a:solidFill>
                          <a:srgbClr val="005087"/>
                        </a:solidFill>
                      </a:endParaRPr>
                    </a:p>
                  </a:txBody>
                  <a:tcPr marL="0" marR="0" marT="0" marB="0">
                    <a:lnL w="9525" cap="flat" cmpd="sng">
                      <a:solidFill>
                        <a:srgbClr val="9FC5E8"/>
                      </a:solidFill>
                      <a:prstDash val="solid"/>
                      <a:round/>
                      <a:headEnd type="none" w="sm" len="sm"/>
                      <a:tailEnd type="none" w="sm" len="sm"/>
                    </a:lnL>
                    <a:lnR w="9525" cap="flat" cmpd="sng">
                      <a:solidFill>
                        <a:srgbClr val="9FC5E8"/>
                      </a:solidFill>
                      <a:prstDash val="solid"/>
                      <a:round/>
                      <a:headEnd type="none" w="sm" len="sm"/>
                      <a:tailEnd type="none" w="sm" len="sm"/>
                    </a:lnR>
                    <a:lnT w="9525" cap="flat" cmpd="sng">
                      <a:solidFill>
                        <a:srgbClr val="9FC5E8"/>
                      </a:solidFill>
                      <a:prstDash val="solid"/>
                      <a:round/>
                      <a:headEnd type="none" w="sm" len="sm"/>
                      <a:tailEnd type="none" w="sm" len="sm"/>
                    </a:lnT>
                    <a:lnB w="9525" cap="flat" cmpd="sng">
                      <a:solidFill>
                        <a:srgbClr val="9FC5E8"/>
                      </a:solidFill>
                      <a:prstDash val="solid"/>
                      <a:round/>
                      <a:headEnd type="none" w="sm" len="sm"/>
                      <a:tailEnd type="none" w="sm" len="sm"/>
                    </a:lnB>
                    <a:solidFill>
                      <a:srgbClr val="E8F0FE"/>
                    </a:solidFill>
                  </a:tcPr>
                </a:tc>
                <a:tc>
                  <a:txBody>
                    <a:bodyPr/>
                    <a:lstStyle/>
                    <a:p>
                      <a:pPr marL="283464" marR="0" lvl="0" indent="-283464" algn="ctr" rtl="0">
                        <a:lnSpc>
                          <a:spcPct val="115000"/>
                        </a:lnSpc>
                        <a:spcBef>
                          <a:spcPts val="0"/>
                        </a:spcBef>
                        <a:spcAft>
                          <a:spcPts val="0"/>
                        </a:spcAft>
                        <a:buClr>
                          <a:srgbClr val="000000"/>
                        </a:buClr>
                        <a:buSzPts val="1200"/>
                        <a:buFont typeface="Arial"/>
                        <a:buNone/>
                      </a:pPr>
                      <a:r>
                        <a:rPr lang="en" sz="1200" u="none" strike="noStrike" cap="none">
                          <a:solidFill>
                            <a:srgbClr val="005087"/>
                          </a:solidFill>
                        </a:rPr>
                        <a:t>8(a) Sole Source</a:t>
                      </a:r>
                      <a:endParaRPr sz="1200" u="none" strike="noStrike" cap="none">
                        <a:solidFill>
                          <a:srgbClr val="005087"/>
                        </a:solidFill>
                      </a:endParaRPr>
                    </a:p>
                  </a:txBody>
                  <a:tcPr marL="0" marR="0" marT="0" marB="0">
                    <a:lnL w="9525" cap="flat" cmpd="sng">
                      <a:solidFill>
                        <a:srgbClr val="9FC5E8"/>
                      </a:solidFill>
                      <a:prstDash val="solid"/>
                      <a:round/>
                      <a:headEnd type="none" w="sm" len="sm"/>
                      <a:tailEnd type="none" w="sm" len="sm"/>
                    </a:lnL>
                    <a:lnR w="9525" cap="flat" cmpd="sng">
                      <a:solidFill>
                        <a:srgbClr val="9FC5E8"/>
                      </a:solidFill>
                      <a:prstDash val="solid"/>
                      <a:round/>
                      <a:headEnd type="none" w="sm" len="sm"/>
                      <a:tailEnd type="none" w="sm" len="sm"/>
                    </a:lnR>
                    <a:lnT w="9525" cap="flat" cmpd="sng">
                      <a:solidFill>
                        <a:srgbClr val="9FC5E8"/>
                      </a:solidFill>
                      <a:prstDash val="solid"/>
                      <a:round/>
                      <a:headEnd type="none" w="sm" len="sm"/>
                      <a:tailEnd type="none" w="sm" len="sm"/>
                    </a:lnT>
                    <a:lnB w="9525" cap="flat" cmpd="sng">
                      <a:solidFill>
                        <a:srgbClr val="9FC5E8"/>
                      </a:solidFill>
                      <a:prstDash val="solid"/>
                      <a:round/>
                      <a:headEnd type="none" w="sm" len="sm"/>
                      <a:tailEnd type="none" w="sm" len="sm"/>
                    </a:lnB>
                    <a:solidFill>
                      <a:srgbClr val="E8F0FE"/>
                    </a:solidFill>
                  </a:tcPr>
                </a:tc>
                <a:tc>
                  <a:txBody>
                    <a:bodyPr/>
                    <a:lstStyle/>
                    <a:p>
                      <a:pPr marL="283464" marR="0" lvl="0" indent="-283464" algn="ctr" rtl="0">
                        <a:lnSpc>
                          <a:spcPct val="115000"/>
                        </a:lnSpc>
                        <a:spcBef>
                          <a:spcPts val="0"/>
                        </a:spcBef>
                        <a:spcAft>
                          <a:spcPts val="0"/>
                        </a:spcAft>
                        <a:buClr>
                          <a:srgbClr val="000000"/>
                        </a:buClr>
                        <a:buSzPts val="1200"/>
                        <a:buFont typeface="Arial"/>
                        <a:buNone/>
                      </a:pPr>
                      <a:r>
                        <a:rPr lang="en" sz="1200" u="none" strike="noStrike" cap="none">
                          <a:solidFill>
                            <a:srgbClr val="005087"/>
                          </a:solidFill>
                        </a:rPr>
                        <a:t>FY24</a:t>
                      </a:r>
                      <a:endParaRPr sz="1200" u="none" strike="noStrike" cap="none">
                        <a:solidFill>
                          <a:srgbClr val="005087"/>
                        </a:solidFill>
                      </a:endParaRPr>
                    </a:p>
                  </a:txBody>
                  <a:tcPr marL="0" marR="0" marT="0" marB="0">
                    <a:lnL w="9525" cap="flat" cmpd="sng">
                      <a:solidFill>
                        <a:srgbClr val="9FC5E8"/>
                      </a:solidFill>
                      <a:prstDash val="solid"/>
                      <a:round/>
                      <a:headEnd type="none" w="sm" len="sm"/>
                      <a:tailEnd type="none" w="sm" len="sm"/>
                    </a:lnL>
                    <a:lnR w="9525" cap="flat" cmpd="sng">
                      <a:solidFill>
                        <a:srgbClr val="9FC5E8"/>
                      </a:solidFill>
                      <a:prstDash val="solid"/>
                      <a:round/>
                      <a:headEnd type="none" w="sm" len="sm"/>
                      <a:tailEnd type="none" w="sm" len="sm"/>
                    </a:lnR>
                    <a:lnT w="9525" cap="flat" cmpd="sng">
                      <a:solidFill>
                        <a:srgbClr val="9FC5E8"/>
                      </a:solidFill>
                      <a:prstDash val="solid"/>
                      <a:round/>
                      <a:headEnd type="none" w="sm" len="sm"/>
                      <a:tailEnd type="none" w="sm" len="sm"/>
                    </a:lnT>
                    <a:lnB w="9525" cap="flat" cmpd="sng">
                      <a:solidFill>
                        <a:srgbClr val="9FC5E8"/>
                      </a:solidFill>
                      <a:prstDash val="solid"/>
                      <a:round/>
                      <a:headEnd type="none" w="sm" len="sm"/>
                      <a:tailEnd type="none" w="sm" len="sm"/>
                    </a:lnB>
                    <a:solidFill>
                      <a:srgbClr val="E8F0FE"/>
                    </a:solidFill>
                  </a:tcPr>
                </a:tc>
                <a:tc>
                  <a:txBody>
                    <a:bodyPr/>
                    <a:lstStyle/>
                    <a:p>
                      <a:pPr marL="283464" marR="0" lvl="0" indent="-283464" algn="ctr" rtl="0">
                        <a:lnSpc>
                          <a:spcPct val="115000"/>
                        </a:lnSpc>
                        <a:spcBef>
                          <a:spcPts val="0"/>
                        </a:spcBef>
                        <a:spcAft>
                          <a:spcPts val="0"/>
                        </a:spcAft>
                        <a:buClr>
                          <a:srgbClr val="000000"/>
                        </a:buClr>
                        <a:buSzPts val="1200"/>
                        <a:buFont typeface="Arial"/>
                        <a:buNone/>
                      </a:pPr>
                      <a:r>
                        <a:rPr lang="en" sz="1200" u="none" strike="noStrike" cap="none">
                          <a:solidFill>
                            <a:srgbClr val="005087"/>
                          </a:solidFill>
                        </a:rPr>
                        <a:t>Oct 2023</a:t>
                      </a:r>
                      <a:endParaRPr sz="1200" u="none" strike="noStrike" cap="none">
                        <a:solidFill>
                          <a:srgbClr val="005087"/>
                        </a:solidFill>
                      </a:endParaRPr>
                    </a:p>
                  </a:txBody>
                  <a:tcPr marL="0" marR="0" marT="0" marB="0">
                    <a:lnL w="9525" cap="flat" cmpd="sng">
                      <a:solidFill>
                        <a:srgbClr val="9FC5E8"/>
                      </a:solidFill>
                      <a:prstDash val="solid"/>
                      <a:round/>
                      <a:headEnd type="none" w="sm" len="sm"/>
                      <a:tailEnd type="none" w="sm" len="sm"/>
                    </a:lnL>
                    <a:lnR w="9525" cap="flat" cmpd="sng">
                      <a:solidFill>
                        <a:srgbClr val="9FC5E8"/>
                      </a:solidFill>
                      <a:prstDash val="solid"/>
                      <a:round/>
                      <a:headEnd type="none" w="sm" len="sm"/>
                      <a:tailEnd type="none" w="sm" len="sm"/>
                    </a:lnR>
                    <a:lnT w="9525" cap="flat" cmpd="sng">
                      <a:solidFill>
                        <a:srgbClr val="9FC5E8"/>
                      </a:solidFill>
                      <a:prstDash val="solid"/>
                      <a:round/>
                      <a:headEnd type="none" w="sm" len="sm"/>
                      <a:tailEnd type="none" w="sm" len="sm"/>
                    </a:lnT>
                    <a:lnB w="9525" cap="flat" cmpd="sng">
                      <a:solidFill>
                        <a:srgbClr val="9FC5E8"/>
                      </a:solidFill>
                      <a:prstDash val="solid"/>
                      <a:round/>
                      <a:headEnd type="none" w="sm" len="sm"/>
                      <a:tailEnd type="none" w="sm" len="sm"/>
                    </a:lnB>
                    <a:solidFill>
                      <a:srgbClr val="E8F0FE"/>
                    </a:solidFill>
                  </a:tcPr>
                </a:tc>
                <a:extLst>
                  <a:ext uri="{0D108BD9-81ED-4DB2-BD59-A6C34878D82A}">
                    <a16:rowId xmlns:a16="http://schemas.microsoft.com/office/drawing/2014/main" val="10005"/>
                  </a:ext>
                </a:extLst>
              </a:tr>
              <a:tr h="340450">
                <a:tc>
                  <a:txBody>
                    <a:bodyPr/>
                    <a:lstStyle/>
                    <a:p>
                      <a:pPr marL="283464" marR="0" lvl="0" indent="-283464" algn="l" rtl="0">
                        <a:lnSpc>
                          <a:spcPct val="115000"/>
                        </a:lnSpc>
                        <a:spcBef>
                          <a:spcPts val="0"/>
                        </a:spcBef>
                        <a:spcAft>
                          <a:spcPts val="0"/>
                        </a:spcAft>
                        <a:buClr>
                          <a:srgbClr val="000000"/>
                        </a:buClr>
                        <a:buSzPts val="1200"/>
                        <a:buFont typeface="Arial"/>
                        <a:buNone/>
                      </a:pPr>
                      <a:r>
                        <a:rPr lang="en" sz="1200" u="none" strike="noStrike" cap="none">
                          <a:solidFill>
                            <a:srgbClr val="005087"/>
                          </a:solidFill>
                        </a:rPr>
                        <a:t>Custodial</a:t>
                      </a:r>
                      <a:endParaRPr sz="1200" u="none" strike="noStrike" cap="none">
                        <a:solidFill>
                          <a:srgbClr val="005087"/>
                        </a:solidFill>
                      </a:endParaRPr>
                    </a:p>
                  </a:txBody>
                  <a:tcPr marL="0" marR="0" marT="0" marB="0">
                    <a:lnL w="9525" cap="flat" cmpd="sng">
                      <a:solidFill>
                        <a:srgbClr val="9FC5E8"/>
                      </a:solidFill>
                      <a:prstDash val="solid"/>
                      <a:round/>
                      <a:headEnd type="none" w="sm" len="sm"/>
                      <a:tailEnd type="none" w="sm" len="sm"/>
                    </a:lnL>
                    <a:lnR w="9525" cap="flat" cmpd="sng">
                      <a:solidFill>
                        <a:srgbClr val="9FC5E8"/>
                      </a:solidFill>
                      <a:prstDash val="solid"/>
                      <a:round/>
                      <a:headEnd type="none" w="sm" len="sm"/>
                      <a:tailEnd type="none" w="sm" len="sm"/>
                    </a:lnR>
                    <a:lnT w="9525" cap="flat" cmpd="sng">
                      <a:solidFill>
                        <a:srgbClr val="9FC5E8"/>
                      </a:solidFill>
                      <a:prstDash val="solid"/>
                      <a:round/>
                      <a:headEnd type="none" w="sm" len="sm"/>
                      <a:tailEnd type="none" w="sm" len="sm"/>
                    </a:lnT>
                    <a:lnB w="9525" cap="flat" cmpd="sng">
                      <a:solidFill>
                        <a:srgbClr val="9FC5E8"/>
                      </a:solidFill>
                      <a:prstDash val="solid"/>
                      <a:round/>
                      <a:headEnd type="none" w="sm" len="sm"/>
                      <a:tailEnd type="none" w="sm" len="sm"/>
                    </a:lnB>
                    <a:solidFill>
                      <a:srgbClr val="FFFFFF"/>
                    </a:solidFill>
                  </a:tcPr>
                </a:tc>
                <a:tc>
                  <a:txBody>
                    <a:bodyPr/>
                    <a:lstStyle/>
                    <a:p>
                      <a:pPr marL="283464" marR="0" lvl="0" indent="-283464" algn="l" rtl="0">
                        <a:lnSpc>
                          <a:spcPct val="115000"/>
                        </a:lnSpc>
                        <a:spcBef>
                          <a:spcPts val="0"/>
                        </a:spcBef>
                        <a:spcAft>
                          <a:spcPts val="0"/>
                        </a:spcAft>
                        <a:buClr>
                          <a:srgbClr val="000000"/>
                        </a:buClr>
                        <a:buSzPts val="1200"/>
                        <a:buFont typeface="Arial"/>
                        <a:buNone/>
                      </a:pPr>
                      <a:r>
                        <a:rPr lang="en" sz="1200" u="none" strike="noStrike" cap="none">
                          <a:solidFill>
                            <a:srgbClr val="005087"/>
                          </a:solidFill>
                        </a:rPr>
                        <a:t>San Francisco, CA</a:t>
                      </a:r>
                      <a:endParaRPr sz="1200" u="none" strike="noStrike" cap="none">
                        <a:solidFill>
                          <a:srgbClr val="005087"/>
                        </a:solidFill>
                      </a:endParaRPr>
                    </a:p>
                  </a:txBody>
                  <a:tcPr marL="0" marR="0" marT="0" marB="0">
                    <a:lnL w="9525" cap="flat" cmpd="sng">
                      <a:solidFill>
                        <a:srgbClr val="9FC5E8"/>
                      </a:solidFill>
                      <a:prstDash val="solid"/>
                      <a:round/>
                      <a:headEnd type="none" w="sm" len="sm"/>
                      <a:tailEnd type="none" w="sm" len="sm"/>
                    </a:lnL>
                    <a:lnR w="9525" cap="flat" cmpd="sng">
                      <a:solidFill>
                        <a:srgbClr val="9FC5E8"/>
                      </a:solidFill>
                      <a:prstDash val="solid"/>
                      <a:round/>
                      <a:headEnd type="none" w="sm" len="sm"/>
                      <a:tailEnd type="none" w="sm" len="sm"/>
                    </a:lnR>
                    <a:lnT w="9525" cap="flat" cmpd="sng">
                      <a:solidFill>
                        <a:srgbClr val="9FC5E8"/>
                      </a:solidFill>
                      <a:prstDash val="solid"/>
                      <a:round/>
                      <a:headEnd type="none" w="sm" len="sm"/>
                      <a:tailEnd type="none" w="sm" len="sm"/>
                    </a:lnT>
                    <a:lnB w="9525" cap="flat" cmpd="sng">
                      <a:solidFill>
                        <a:srgbClr val="9FC5E8"/>
                      </a:solidFill>
                      <a:prstDash val="solid"/>
                      <a:round/>
                      <a:headEnd type="none" w="sm" len="sm"/>
                      <a:tailEnd type="none" w="sm" len="sm"/>
                    </a:lnB>
                    <a:solidFill>
                      <a:srgbClr val="FFFFFF"/>
                    </a:solidFill>
                  </a:tcPr>
                </a:tc>
                <a:tc>
                  <a:txBody>
                    <a:bodyPr/>
                    <a:lstStyle/>
                    <a:p>
                      <a:pPr marL="283464" marR="0" lvl="0" indent="-283464" algn="ctr" rtl="0">
                        <a:lnSpc>
                          <a:spcPct val="115000"/>
                        </a:lnSpc>
                        <a:spcBef>
                          <a:spcPts val="0"/>
                        </a:spcBef>
                        <a:spcAft>
                          <a:spcPts val="0"/>
                        </a:spcAft>
                        <a:buClr>
                          <a:srgbClr val="000000"/>
                        </a:buClr>
                        <a:buSzPts val="1200"/>
                        <a:buFont typeface="Arial"/>
                        <a:buNone/>
                      </a:pPr>
                      <a:r>
                        <a:rPr lang="en" sz="1200" u="none" strike="noStrike" cap="none">
                          <a:solidFill>
                            <a:srgbClr val="005087"/>
                          </a:solidFill>
                        </a:rPr>
                        <a:t>8(a) Competitive</a:t>
                      </a:r>
                      <a:endParaRPr sz="1200" u="none" strike="noStrike" cap="none">
                        <a:solidFill>
                          <a:srgbClr val="005087"/>
                        </a:solidFill>
                      </a:endParaRPr>
                    </a:p>
                  </a:txBody>
                  <a:tcPr marL="0" marR="0" marT="0" marB="0">
                    <a:lnL w="9525" cap="flat" cmpd="sng">
                      <a:solidFill>
                        <a:srgbClr val="9FC5E8"/>
                      </a:solidFill>
                      <a:prstDash val="solid"/>
                      <a:round/>
                      <a:headEnd type="none" w="sm" len="sm"/>
                      <a:tailEnd type="none" w="sm" len="sm"/>
                    </a:lnL>
                    <a:lnR w="9525" cap="flat" cmpd="sng">
                      <a:solidFill>
                        <a:srgbClr val="9FC5E8"/>
                      </a:solidFill>
                      <a:prstDash val="solid"/>
                      <a:round/>
                      <a:headEnd type="none" w="sm" len="sm"/>
                      <a:tailEnd type="none" w="sm" len="sm"/>
                    </a:lnR>
                    <a:lnT w="9525" cap="flat" cmpd="sng">
                      <a:solidFill>
                        <a:srgbClr val="9FC5E8"/>
                      </a:solidFill>
                      <a:prstDash val="solid"/>
                      <a:round/>
                      <a:headEnd type="none" w="sm" len="sm"/>
                      <a:tailEnd type="none" w="sm" len="sm"/>
                    </a:lnT>
                    <a:lnB w="9525" cap="flat" cmpd="sng">
                      <a:solidFill>
                        <a:srgbClr val="9FC5E8"/>
                      </a:solidFill>
                      <a:prstDash val="solid"/>
                      <a:round/>
                      <a:headEnd type="none" w="sm" len="sm"/>
                      <a:tailEnd type="none" w="sm" len="sm"/>
                    </a:lnB>
                    <a:solidFill>
                      <a:srgbClr val="FFFFFF"/>
                    </a:solidFill>
                  </a:tcPr>
                </a:tc>
                <a:tc>
                  <a:txBody>
                    <a:bodyPr/>
                    <a:lstStyle/>
                    <a:p>
                      <a:pPr marL="283464" marR="0" lvl="0" indent="-283464" algn="ctr" rtl="0">
                        <a:lnSpc>
                          <a:spcPct val="115000"/>
                        </a:lnSpc>
                        <a:spcBef>
                          <a:spcPts val="0"/>
                        </a:spcBef>
                        <a:spcAft>
                          <a:spcPts val="0"/>
                        </a:spcAft>
                        <a:buClr>
                          <a:srgbClr val="000000"/>
                        </a:buClr>
                        <a:buSzPts val="1200"/>
                        <a:buFont typeface="Arial"/>
                        <a:buNone/>
                      </a:pPr>
                      <a:r>
                        <a:rPr lang="en" sz="1200" u="none" strike="noStrike" cap="none">
                          <a:solidFill>
                            <a:srgbClr val="005087"/>
                          </a:solidFill>
                        </a:rPr>
                        <a:t>FY24</a:t>
                      </a:r>
                      <a:endParaRPr sz="1200" u="none" strike="noStrike" cap="none">
                        <a:solidFill>
                          <a:srgbClr val="005087"/>
                        </a:solidFill>
                      </a:endParaRPr>
                    </a:p>
                  </a:txBody>
                  <a:tcPr marL="0" marR="0" marT="0" marB="0">
                    <a:lnL w="9525" cap="flat" cmpd="sng">
                      <a:solidFill>
                        <a:srgbClr val="9FC5E8"/>
                      </a:solidFill>
                      <a:prstDash val="solid"/>
                      <a:round/>
                      <a:headEnd type="none" w="sm" len="sm"/>
                      <a:tailEnd type="none" w="sm" len="sm"/>
                    </a:lnL>
                    <a:lnR w="9525" cap="flat" cmpd="sng">
                      <a:solidFill>
                        <a:srgbClr val="9FC5E8"/>
                      </a:solidFill>
                      <a:prstDash val="solid"/>
                      <a:round/>
                      <a:headEnd type="none" w="sm" len="sm"/>
                      <a:tailEnd type="none" w="sm" len="sm"/>
                    </a:lnR>
                    <a:lnT w="9525" cap="flat" cmpd="sng">
                      <a:solidFill>
                        <a:srgbClr val="9FC5E8"/>
                      </a:solidFill>
                      <a:prstDash val="solid"/>
                      <a:round/>
                      <a:headEnd type="none" w="sm" len="sm"/>
                      <a:tailEnd type="none" w="sm" len="sm"/>
                    </a:lnT>
                    <a:lnB w="9525" cap="flat" cmpd="sng">
                      <a:solidFill>
                        <a:srgbClr val="9FC5E8"/>
                      </a:solidFill>
                      <a:prstDash val="solid"/>
                      <a:round/>
                      <a:headEnd type="none" w="sm" len="sm"/>
                      <a:tailEnd type="none" w="sm" len="sm"/>
                    </a:lnB>
                    <a:solidFill>
                      <a:srgbClr val="FFFFFF"/>
                    </a:solidFill>
                  </a:tcPr>
                </a:tc>
                <a:tc>
                  <a:txBody>
                    <a:bodyPr/>
                    <a:lstStyle/>
                    <a:p>
                      <a:pPr marL="283464" marR="0" lvl="0" indent="-283464" algn="ctr" rtl="0">
                        <a:lnSpc>
                          <a:spcPct val="115000"/>
                        </a:lnSpc>
                        <a:spcBef>
                          <a:spcPts val="0"/>
                        </a:spcBef>
                        <a:spcAft>
                          <a:spcPts val="0"/>
                        </a:spcAft>
                        <a:buClr>
                          <a:srgbClr val="000000"/>
                        </a:buClr>
                        <a:buSzPts val="1200"/>
                        <a:buFont typeface="Arial"/>
                        <a:buNone/>
                      </a:pPr>
                      <a:r>
                        <a:rPr lang="en" sz="1200" u="none" strike="noStrike" cap="none">
                          <a:solidFill>
                            <a:srgbClr val="005087"/>
                          </a:solidFill>
                        </a:rPr>
                        <a:t>Feb 2024</a:t>
                      </a:r>
                      <a:endParaRPr sz="1200" u="none" strike="noStrike" cap="none">
                        <a:solidFill>
                          <a:srgbClr val="005087"/>
                        </a:solidFill>
                      </a:endParaRPr>
                    </a:p>
                  </a:txBody>
                  <a:tcPr marL="0" marR="0" marT="0" marB="0">
                    <a:lnL w="9525" cap="flat" cmpd="sng">
                      <a:solidFill>
                        <a:srgbClr val="9FC5E8"/>
                      </a:solidFill>
                      <a:prstDash val="solid"/>
                      <a:round/>
                      <a:headEnd type="none" w="sm" len="sm"/>
                      <a:tailEnd type="none" w="sm" len="sm"/>
                    </a:lnL>
                    <a:lnR w="9525" cap="flat" cmpd="sng">
                      <a:solidFill>
                        <a:srgbClr val="9FC5E8"/>
                      </a:solidFill>
                      <a:prstDash val="solid"/>
                      <a:round/>
                      <a:headEnd type="none" w="sm" len="sm"/>
                      <a:tailEnd type="none" w="sm" len="sm"/>
                    </a:lnR>
                    <a:lnT w="9525" cap="flat" cmpd="sng">
                      <a:solidFill>
                        <a:srgbClr val="9FC5E8"/>
                      </a:solidFill>
                      <a:prstDash val="solid"/>
                      <a:round/>
                      <a:headEnd type="none" w="sm" len="sm"/>
                      <a:tailEnd type="none" w="sm" len="sm"/>
                    </a:lnT>
                    <a:lnB w="9525" cap="flat" cmpd="sng">
                      <a:solidFill>
                        <a:srgbClr val="9FC5E8"/>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340450">
                <a:tc>
                  <a:txBody>
                    <a:bodyPr/>
                    <a:lstStyle/>
                    <a:p>
                      <a:pPr marL="283464" marR="0" lvl="0" indent="-283464" algn="l" rtl="0">
                        <a:lnSpc>
                          <a:spcPct val="115000"/>
                        </a:lnSpc>
                        <a:spcBef>
                          <a:spcPts val="0"/>
                        </a:spcBef>
                        <a:spcAft>
                          <a:spcPts val="0"/>
                        </a:spcAft>
                        <a:buClr>
                          <a:srgbClr val="000000"/>
                        </a:buClr>
                        <a:buSzPts val="1200"/>
                        <a:buFont typeface="Arial"/>
                        <a:buNone/>
                      </a:pPr>
                      <a:r>
                        <a:rPr lang="en" sz="1200" u="none" strike="noStrike" cap="none">
                          <a:solidFill>
                            <a:srgbClr val="005087"/>
                          </a:solidFill>
                        </a:rPr>
                        <a:t>O&amp;M</a:t>
                      </a:r>
                      <a:endParaRPr sz="1200" u="none" strike="noStrike" cap="none">
                        <a:solidFill>
                          <a:srgbClr val="005087"/>
                        </a:solidFill>
                      </a:endParaRPr>
                    </a:p>
                  </a:txBody>
                  <a:tcPr marL="0" marR="0" marT="0" marB="0">
                    <a:lnL w="9525" cap="flat" cmpd="sng">
                      <a:solidFill>
                        <a:srgbClr val="9FC5E8"/>
                      </a:solidFill>
                      <a:prstDash val="solid"/>
                      <a:round/>
                      <a:headEnd type="none" w="sm" len="sm"/>
                      <a:tailEnd type="none" w="sm" len="sm"/>
                    </a:lnL>
                    <a:lnR w="9525" cap="flat" cmpd="sng">
                      <a:solidFill>
                        <a:srgbClr val="9FC5E8"/>
                      </a:solidFill>
                      <a:prstDash val="solid"/>
                      <a:round/>
                      <a:headEnd type="none" w="sm" len="sm"/>
                      <a:tailEnd type="none" w="sm" len="sm"/>
                    </a:lnR>
                    <a:lnT w="9525" cap="flat" cmpd="sng">
                      <a:solidFill>
                        <a:srgbClr val="9FC5E8"/>
                      </a:solidFill>
                      <a:prstDash val="solid"/>
                      <a:round/>
                      <a:headEnd type="none" w="sm" len="sm"/>
                      <a:tailEnd type="none" w="sm" len="sm"/>
                    </a:lnT>
                    <a:lnB w="9525" cap="flat" cmpd="sng">
                      <a:solidFill>
                        <a:srgbClr val="9FC5E8"/>
                      </a:solidFill>
                      <a:prstDash val="solid"/>
                      <a:round/>
                      <a:headEnd type="none" w="sm" len="sm"/>
                      <a:tailEnd type="none" w="sm" len="sm"/>
                    </a:lnB>
                    <a:solidFill>
                      <a:srgbClr val="E8F0FE"/>
                    </a:solidFill>
                  </a:tcPr>
                </a:tc>
                <a:tc>
                  <a:txBody>
                    <a:bodyPr/>
                    <a:lstStyle/>
                    <a:p>
                      <a:pPr marL="283464" marR="0" lvl="0" indent="-283464" algn="l" rtl="0">
                        <a:lnSpc>
                          <a:spcPct val="115000"/>
                        </a:lnSpc>
                        <a:spcBef>
                          <a:spcPts val="0"/>
                        </a:spcBef>
                        <a:spcAft>
                          <a:spcPts val="0"/>
                        </a:spcAft>
                        <a:buClr>
                          <a:srgbClr val="000000"/>
                        </a:buClr>
                        <a:buSzPts val="1200"/>
                        <a:buFont typeface="Arial"/>
                        <a:buNone/>
                      </a:pPr>
                      <a:r>
                        <a:rPr lang="en" sz="1200" u="none" strike="noStrike" cap="none">
                          <a:solidFill>
                            <a:srgbClr val="005087"/>
                          </a:solidFill>
                        </a:rPr>
                        <a:t>San Francisco, CA</a:t>
                      </a:r>
                      <a:endParaRPr sz="1200" u="none" strike="noStrike" cap="none">
                        <a:solidFill>
                          <a:srgbClr val="005087"/>
                        </a:solidFill>
                      </a:endParaRPr>
                    </a:p>
                  </a:txBody>
                  <a:tcPr marL="0" marR="0" marT="0" marB="0">
                    <a:lnL w="9525" cap="flat" cmpd="sng">
                      <a:solidFill>
                        <a:srgbClr val="9FC5E8"/>
                      </a:solidFill>
                      <a:prstDash val="solid"/>
                      <a:round/>
                      <a:headEnd type="none" w="sm" len="sm"/>
                      <a:tailEnd type="none" w="sm" len="sm"/>
                    </a:lnL>
                    <a:lnR w="9525" cap="flat" cmpd="sng">
                      <a:solidFill>
                        <a:srgbClr val="9FC5E8"/>
                      </a:solidFill>
                      <a:prstDash val="solid"/>
                      <a:round/>
                      <a:headEnd type="none" w="sm" len="sm"/>
                      <a:tailEnd type="none" w="sm" len="sm"/>
                    </a:lnR>
                    <a:lnT w="9525" cap="flat" cmpd="sng">
                      <a:solidFill>
                        <a:srgbClr val="9FC5E8"/>
                      </a:solidFill>
                      <a:prstDash val="solid"/>
                      <a:round/>
                      <a:headEnd type="none" w="sm" len="sm"/>
                      <a:tailEnd type="none" w="sm" len="sm"/>
                    </a:lnT>
                    <a:lnB w="9525" cap="flat" cmpd="sng">
                      <a:solidFill>
                        <a:srgbClr val="9FC5E8"/>
                      </a:solidFill>
                      <a:prstDash val="solid"/>
                      <a:round/>
                      <a:headEnd type="none" w="sm" len="sm"/>
                      <a:tailEnd type="none" w="sm" len="sm"/>
                    </a:lnB>
                    <a:solidFill>
                      <a:srgbClr val="E8F0FE"/>
                    </a:solidFill>
                  </a:tcPr>
                </a:tc>
                <a:tc>
                  <a:txBody>
                    <a:bodyPr/>
                    <a:lstStyle/>
                    <a:p>
                      <a:pPr marL="283464" marR="0" lvl="0" indent="-283464" algn="ctr" rtl="0">
                        <a:lnSpc>
                          <a:spcPct val="115000"/>
                        </a:lnSpc>
                        <a:spcBef>
                          <a:spcPts val="0"/>
                        </a:spcBef>
                        <a:spcAft>
                          <a:spcPts val="0"/>
                        </a:spcAft>
                        <a:buClr>
                          <a:srgbClr val="000000"/>
                        </a:buClr>
                        <a:buSzPts val="1200"/>
                        <a:buFont typeface="Arial"/>
                        <a:buNone/>
                      </a:pPr>
                      <a:r>
                        <a:rPr lang="en" sz="1200" u="none" strike="noStrike" cap="none">
                          <a:solidFill>
                            <a:srgbClr val="005087"/>
                          </a:solidFill>
                        </a:rPr>
                        <a:t>SB</a:t>
                      </a:r>
                      <a:endParaRPr sz="1200" u="none" strike="noStrike" cap="none">
                        <a:solidFill>
                          <a:srgbClr val="005087"/>
                        </a:solidFill>
                      </a:endParaRPr>
                    </a:p>
                  </a:txBody>
                  <a:tcPr marL="0" marR="0" marT="0" marB="0">
                    <a:lnL w="9525" cap="flat" cmpd="sng">
                      <a:solidFill>
                        <a:srgbClr val="9FC5E8"/>
                      </a:solidFill>
                      <a:prstDash val="solid"/>
                      <a:round/>
                      <a:headEnd type="none" w="sm" len="sm"/>
                      <a:tailEnd type="none" w="sm" len="sm"/>
                    </a:lnL>
                    <a:lnR w="9525" cap="flat" cmpd="sng">
                      <a:solidFill>
                        <a:srgbClr val="9FC5E8"/>
                      </a:solidFill>
                      <a:prstDash val="solid"/>
                      <a:round/>
                      <a:headEnd type="none" w="sm" len="sm"/>
                      <a:tailEnd type="none" w="sm" len="sm"/>
                    </a:lnR>
                    <a:lnT w="9525" cap="flat" cmpd="sng">
                      <a:solidFill>
                        <a:srgbClr val="9FC5E8"/>
                      </a:solidFill>
                      <a:prstDash val="solid"/>
                      <a:round/>
                      <a:headEnd type="none" w="sm" len="sm"/>
                      <a:tailEnd type="none" w="sm" len="sm"/>
                    </a:lnT>
                    <a:lnB w="9525" cap="flat" cmpd="sng">
                      <a:solidFill>
                        <a:srgbClr val="9FC5E8"/>
                      </a:solidFill>
                      <a:prstDash val="solid"/>
                      <a:round/>
                      <a:headEnd type="none" w="sm" len="sm"/>
                      <a:tailEnd type="none" w="sm" len="sm"/>
                    </a:lnB>
                    <a:solidFill>
                      <a:srgbClr val="E8F0FE"/>
                    </a:solidFill>
                  </a:tcPr>
                </a:tc>
                <a:tc>
                  <a:txBody>
                    <a:bodyPr/>
                    <a:lstStyle/>
                    <a:p>
                      <a:pPr marL="283464" marR="0" lvl="0" indent="-283464" algn="ctr" rtl="0">
                        <a:lnSpc>
                          <a:spcPct val="115000"/>
                        </a:lnSpc>
                        <a:spcBef>
                          <a:spcPts val="0"/>
                        </a:spcBef>
                        <a:spcAft>
                          <a:spcPts val="0"/>
                        </a:spcAft>
                        <a:buClr>
                          <a:srgbClr val="000000"/>
                        </a:buClr>
                        <a:buSzPts val="1200"/>
                        <a:buFont typeface="Arial"/>
                        <a:buNone/>
                      </a:pPr>
                      <a:r>
                        <a:rPr lang="en" sz="1200" u="none" strike="noStrike" cap="none">
                          <a:solidFill>
                            <a:srgbClr val="005087"/>
                          </a:solidFill>
                        </a:rPr>
                        <a:t>FY24</a:t>
                      </a:r>
                      <a:endParaRPr sz="1200" u="none" strike="noStrike" cap="none">
                        <a:solidFill>
                          <a:srgbClr val="005087"/>
                        </a:solidFill>
                      </a:endParaRPr>
                    </a:p>
                  </a:txBody>
                  <a:tcPr marL="0" marR="0" marT="0" marB="0">
                    <a:lnL w="9525" cap="flat" cmpd="sng">
                      <a:solidFill>
                        <a:srgbClr val="9FC5E8"/>
                      </a:solidFill>
                      <a:prstDash val="solid"/>
                      <a:round/>
                      <a:headEnd type="none" w="sm" len="sm"/>
                      <a:tailEnd type="none" w="sm" len="sm"/>
                    </a:lnL>
                    <a:lnR w="9525" cap="flat" cmpd="sng">
                      <a:solidFill>
                        <a:srgbClr val="9FC5E8"/>
                      </a:solidFill>
                      <a:prstDash val="solid"/>
                      <a:round/>
                      <a:headEnd type="none" w="sm" len="sm"/>
                      <a:tailEnd type="none" w="sm" len="sm"/>
                    </a:lnR>
                    <a:lnT w="9525" cap="flat" cmpd="sng">
                      <a:solidFill>
                        <a:srgbClr val="9FC5E8"/>
                      </a:solidFill>
                      <a:prstDash val="solid"/>
                      <a:round/>
                      <a:headEnd type="none" w="sm" len="sm"/>
                      <a:tailEnd type="none" w="sm" len="sm"/>
                    </a:lnT>
                    <a:lnB w="9525" cap="flat" cmpd="sng">
                      <a:solidFill>
                        <a:srgbClr val="9FC5E8"/>
                      </a:solidFill>
                      <a:prstDash val="solid"/>
                      <a:round/>
                      <a:headEnd type="none" w="sm" len="sm"/>
                      <a:tailEnd type="none" w="sm" len="sm"/>
                    </a:lnB>
                    <a:solidFill>
                      <a:srgbClr val="E8F0FE"/>
                    </a:solidFill>
                  </a:tcPr>
                </a:tc>
                <a:tc>
                  <a:txBody>
                    <a:bodyPr/>
                    <a:lstStyle/>
                    <a:p>
                      <a:pPr marL="283464" marR="0" lvl="0" indent="-283464" algn="ctr" rtl="0">
                        <a:lnSpc>
                          <a:spcPct val="115000"/>
                        </a:lnSpc>
                        <a:spcBef>
                          <a:spcPts val="0"/>
                        </a:spcBef>
                        <a:spcAft>
                          <a:spcPts val="0"/>
                        </a:spcAft>
                        <a:buClr>
                          <a:srgbClr val="000000"/>
                        </a:buClr>
                        <a:buSzPts val="1200"/>
                        <a:buFont typeface="Arial"/>
                        <a:buNone/>
                      </a:pPr>
                      <a:r>
                        <a:rPr lang="en" sz="1200" u="none" strike="noStrike" cap="none">
                          <a:solidFill>
                            <a:srgbClr val="005087"/>
                          </a:solidFill>
                        </a:rPr>
                        <a:t>Feb 2024</a:t>
                      </a:r>
                      <a:endParaRPr sz="1200" u="none" strike="noStrike" cap="none">
                        <a:solidFill>
                          <a:srgbClr val="005087"/>
                        </a:solidFill>
                      </a:endParaRPr>
                    </a:p>
                  </a:txBody>
                  <a:tcPr marL="0" marR="0" marT="0" marB="0">
                    <a:lnL w="9525" cap="flat" cmpd="sng">
                      <a:solidFill>
                        <a:srgbClr val="9FC5E8"/>
                      </a:solidFill>
                      <a:prstDash val="solid"/>
                      <a:round/>
                      <a:headEnd type="none" w="sm" len="sm"/>
                      <a:tailEnd type="none" w="sm" len="sm"/>
                    </a:lnL>
                    <a:lnR w="9525" cap="flat" cmpd="sng">
                      <a:solidFill>
                        <a:srgbClr val="9FC5E8"/>
                      </a:solidFill>
                      <a:prstDash val="solid"/>
                      <a:round/>
                      <a:headEnd type="none" w="sm" len="sm"/>
                      <a:tailEnd type="none" w="sm" len="sm"/>
                    </a:lnR>
                    <a:lnT w="9525" cap="flat" cmpd="sng">
                      <a:solidFill>
                        <a:srgbClr val="9FC5E8"/>
                      </a:solidFill>
                      <a:prstDash val="solid"/>
                      <a:round/>
                      <a:headEnd type="none" w="sm" len="sm"/>
                      <a:tailEnd type="none" w="sm" len="sm"/>
                    </a:lnT>
                    <a:lnB w="9525" cap="flat" cmpd="sng">
                      <a:solidFill>
                        <a:srgbClr val="9FC5E8"/>
                      </a:solidFill>
                      <a:prstDash val="solid"/>
                      <a:round/>
                      <a:headEnd type="none" w="sm" len="sm"/>
                      <a:tailEnd type="none" w="sm" len="sm"/>
                    </a:lnB>
                    <a:solidFill>
                      <a:srgbClr val="E8F0FE"/>
                    </a:solidFill>
                  </a:tcPr>
                </a:tc>
                <a:extLst>
                  <a:ext uri="{0D108BD9-81ED-4DB2-BD59-A6C34878D82A}">
                    <a16:rowId xmlns:a16="http://schemas.microsoft.com/office/drawing/2014/main" val="10007"/>
                  </a:ext>
                </a:extLst>
              </a:tr>
              <a:tr h="340450">
                <a:tc>
                  <a:txBody>
                    <a:bodyPr/>
                    <a:lstStyle/>
                    <a:p>
                      <a:pPr marL="283464" marR="0" lvl="0" indent="-283464" algn="l" rtl="0">
                        <a:lnSpc>
                          <a:spcPct val="115000"/>
                        </a:lnSpc>
                        <a:spcBef>
                          <a:spcPts val="0"/>
                        </a:spcBef>
                        <a:spcAft>
                          <a:spcPts val="0"/>
                        </a:spcAft>
                        <a:buClr>
                          <a:schemeClr val="dk1"/>
                        </a:buClr>
                        <a:buSzPts val="1100"/>
                        <a:buFont typeface="Arial"/>
                        <a:buNone/>
                      </a:pPr>
                      <a:r>
                        <a:rPr lang="en" sz="1200" u="none" strike="noStrike" cap="none" dirty="0">
                          <a:solidFill>
                            <a:srgbClr val="002060"/>
                          </a:solidFill>
                        </a:rPr>
                        <a:t>VTE</a:t>
                      </a:r>
                      <a:endParaRPr sz="1200" u="none" strike="noStrike" cap="none" dirty="0">
                        <a:solidFill>
                          <a:srgbClr val="002060"/>
                        </a:solidFill>
                      </a:endParaRPr>
                    </a:p>
                  </a:txBody>
                  <a:tcPr marL="0" marR="0" marT="0" marB="0">
                    <a:lnL w="9525" cap="flat" cmpd="sng">
                      <a:solidFill>
                        <a:srgbClr val="9FC5E8"/>
                      </a:solidFill>
                      <a:prstDash val="solid"/>
                      <a:round/>
                      <a:headEnd type="none" w="sm" len="sm"/>
                      <a:tailEnd type="none" w="sm" len="sm"/>
                    </a:lnL>
                    <a:lnR w="9525" cap="flat" cmpd="sng">
                      <a:solidFill>
                        <a:srgbClr val="9FC5E8"/>
                      </a:solidFill>
                      <a:prstDash val="solid"/>
                      <a:round/>
                      <a:headEnd type="none" w="sm" len="sm"/>
                      <a:tailEnd type="none" w="sm" len="sm"/>
                    </a:lnR>
                    <a:lnT w="9525" cap="flat" cmpd="sng">
                      <a:solidFill>
                        <a:srgbClr val="9FC5E8"/>
                      </a:solidFill>
                      <a:prstDash val="solid"/>
                      <a:round/>
                      <a:headEnd type="none" w="sm" len="sm"/>
                      <a:tailEnd type="none" w="sm" len="sm"/>
                    </a:lnT>
                    <a:lnB w="9525" cap="flat" cmpd="sng">
                      <a:solidFill>
                        <a:srgbClr val="9FC5E8"/>
                      </a:solidFill>
                      <a:prstDash val="solid"/>
                      <a:round/>
                      <a:headEnd type="none" w="sm" len="sm"/>
                      <a:tailEnd type="none" w="sm" len="sm"/>
                    </a:lnB>
                    <a:solidFill>
                      <a:srgbClr val="E8F0FE"/>
                    </a:solidFill>
                  </a:tcPr>
                </a:tc>
                <a:tc>
                  <a:txBody>
                    <a:bodyPr/>
                    <a:lstStyle/>
                    <a:p>
                      <a:pPr marL="283464" marR="0" lvl="0" indent="-283464" algn="l" rtl="0">
                        <a:lnSpc>
                          <a:spcPct val="115000"/>
                        </a:lnSpc>
                        <a:spcBef>
                          <a:spcPts val="0"/>
                        </a:spcBef>
                        <a:spcAft>
                          <a:spcPts val="0"/>
                        </a:spcAft>
                        <a:buClr>
                          <a:srgbClr val="000000"/>
                        </a:buClr>
                        <a:buSzPts val="1200"/>
                        <a:buFont typeface="Arial"/>
                        <a:buNone/>
                      </a:pPr>
                      <a:r>
                        <a:rPr lang="en" sz="1200" u="none" strike="noStrike" cap="none">
                          <a:solidFill>
                            <a:srgbClr val="005087"/>
                          </a:solidFill>
                        </a:rPr>
                        <a:t>San Francisco, CA</a:t>
                      </a:r>
                      <a:endParaRPr sz="1200" u="none" strike="noStrike" cap="none">
                        <a:solidFill>
                          <a:srgbClr val="005087"/>
                        </a:solidFill>
                      </a:endParaRPr>
                    </a:p>
                  </a:txBody>
                  <a:tcPr marL="0" marR="0" marT="0" marB="0">
                    <a:lnL w="9525" cap="flat" cmpd="sng">
                      <a:solidFill>
                        <a:srgbClr val="9FC5E8"/>
                      </a:solidFill>
                      <a:prstDash val="solid"/>
                      <a:round/>
                      <a:headEnd type="none" w="sm" len="sm"/>
                      <a:tailEnd type="none" w="sm" len="sm"/>
                    </a:lnL>
                    <a:lnR w="9525" cap="flat" cmpd="sng">
                      <a:solidFill>
                        <a:srgbClr val="9FC5E8"/>
                      </a:solidFill>
                      <a:prstDash val="solid"/>
                      <a:round/>
                      <a:headEnd type="none" w="sm" len="sm"/>
                      <a:tailEnd type="none" w="sm" len="sm"/>
                    </a:lnR>
                    <a:lnT w="9525" cap="flat" cmpd="sng">
                      <a:solidFill>
                        <a:srgbClr val="9FC5E8"/>
                      </a:solidFill>
                      <a:prstDash val="solid"/>
                      <a:round/>
                      <a:headEnd type="none" w="sm" len="sm"/>
                      <a:tailEnd type="none" w="sm" len="sm"/>
                    </a:lnT>
                    <a:lnB w="9525" cap="flat" cmpd="sng">
                      <a:solidFill>
                        <a:srgbClr val="9FC5E8"/>
                      </a:solidFill>
                      <a:prstDash val="solid"/>
                      <a:round/>
                      <a:headEnd type="none" w="sm" len="sm"/>
                      <a:tailEnd type="none" w="sm" len="sm"/>
                    </a:lnB>
                    <a:solidFill>
                      <a:srgbClr val="E8F0FE"/>
                    </a:solidFill>
                  </a:tcPr>
                </a:tc>
                <a:tc>
                  <a:txBody>
                    <a:bodyPr/>
                    <a:lstStyle/>
                    <a:p>
                      <a:pPr marL="283464" marR="0" lvl="0" indent="-283464" algn="ctr" rtl="0">
                        <a:lnSpc>
                          <a:spcPct val="115000"/>
                        </a:lnSpc>
                        <a:spcBef>
                          <a:spcPts val="0"/>
                        </a:spcBef>
                        <a:spcAft>
                          <a:spcPts val="0"/>
                        </a:spcAft>
                        <a:buClr>
                          <a:srgbClr val="000000"/>
                        </a:buClr>
                        <a:buSzPts val="1200"/>
                        <a:buFont typeface="Arial"/>
                        <a:buNone/>
                      </a:pPr>
                      <a:r>
                        <a:rPr lang="en" sz="1200" u="none" strike="noStrike" cap="none">
                          <a:solidFill>
                            <a:srgbClr val="005087"/>
                          </a:solidFill>
                        </a:rPr>
                        <a:t>SB</a:t>
                      </a:r>
                      <a:endParaRPr sz="1200" u="none" strike="noStrike" cap="none">
                        <a:solidFill>
                          <a:srgbClr val="005087"/>
                        </a:solidFill>
                      </a:endParaRPr>
                    </a:p>
                  </a:txBody>
                  <a:tcPr marL="0" marR="0" marT="0" marB="0">
                    <a:lnL w="9525" cap="flat" cmpd="sng">
                      <a:solidFill>
                        <a:srgbClr val="9FC5E8"/>
                      </a:solidFill>
                      <a:prstDash val="solid"/>
                      <a:round/>
                      <a:headEnd type="none" w="sm" len="sm"/>
                      <a:tailEnd type="none" w="sm" len="sm"/>
                    </a:lnL>
                    <a:lnR w="9525" cap="flat" cmpd="sng">
                      <a:solidFill>
                        <a:srgbClr val="9FC5E8"/>
                      </a:solidFill>
                      <a:prstDash val="solid"/>
                      <a:round/>
                      <a:headEnd type="none" w="sm" len="sm"/>
                      <a:tailEnd type="none" w="sm" len="sm"/>
                    </a:lnR>
                    <a:lnT w="9525" cap="flat" cmpd="sng">
                      <a:solidFill>
                        <a:srgbClr val="9FC5E8"/>
                      </a:solidFill>
                      <a:prstDash val="solid"/>
                      <a:round/>
                      <a:headEnd type="none" w="sm" len="sm"/>
                      <a:tailEnd type="none" w="sm" len="sm"/>
                    </a:lnT>
                    <a:lnB w="9525" cap="flat" cmpd="sng">
                      <a:solidFill>
                        <a:srgbClr val="9FC5E8"/>
                      </a:solidFill>
                      <a:prstDash val="solid"/>
                      <a:round/>
                      <a:headEnd type="none" w="sm" len="sm"/>
                      <a:tailEnd type="none" w="sm" len="sm"/>
                    </a:lnB>
                    <a:solidFill>
                      <a:srgbClr val="E8F0FE"/>
                    </a:solidFill>
                  </a:tcPr>
                </a:tc>
                <a:tc>
                  <a:txBody>
                    <a:bodyPr/>
                    <a:lstStyle/>
                    <a:p>
                      <a:pPr marL="283464" marR="0" lvl="0" indent="-283464" algn="ctr" rtl="0">
                        <a:lnSpc>
                          <a:spcPct val="115000"/>
                        </a:lnSpc>
                        <a:spcBef>
                          <a:spcPts val="0"/>
                        </a:spcBef>
                        <a:spcAft>
                          <a:spcPts val="0"/>
                        </a:spcAft>
                        <a:buClr>
                          <a:srgbClr val="000000"/>
                        </a:buClr>
                        <a:buSzPts val="1200"/>
                        <a:buFont typeface="Arial"/>
                        <a:buNone/>
                      </a:pPr>
                      <a:r>
                        <a:rPr lang="en" sz="1200" u="none" strike="noStrike" cap="none">
                          <a:solidFill>
                            <a:srgbClr val="005087"/>
                          </a:solidFill>
                        </a:rPr>
                        <a:t>FY24</a:t>
                      </a:r>
                      <a:endParaRPr sz="1200" u="none" strike="noStrike" cap="none">
                        <a:solidFill>
                          <a:srgbClr val="005087"/>
                        </a:solidFill>
                      </a:endParaRPr>
                    </a:p>
                  </a:txBody>
                  <a:tcPr marL="0" marR="0" marT="0" marB="0">
                    <a:lnL w="9525" cap="flat" cmpd="sng">
                      <a:solidFill>
                        <a:srgbClr val="9FC5E8"/>
                      </a:solidFill>
                      <a:prstDash val="solid"/>
                      <a:round/>
                      <a:headEnd type="none" w="sm" len="sm"/>
                      <a:tailEnd type="none" w="sm" len="sm"/>
                    </a:lnL>
                    <a:lnR w="9525" cap="flat" cmpd="sng">
                      <a:solidFill>
                        <a:srgbClr val="9FC5E8"/>
                      </a:solidFill>
                      <a:prstDash val="solid"/>
                      <a:round/>
                      <a:headEnd type="none" w="sm" len="sm"/>
                      <a:tailEnd type="none" w="sm" len="sm"/>
                    </a:lnR>
                    <a:lnT w="9525" cap="flat" cmpd="sng">
                      <a:solidFill>
                        <a:srgbClr val="9FC5E8"/>
                      </a:solidFill>
                      <a:prstDash val="solid"/>
                      <a:round/>
                      <a:headEnd type="none" w="sm" len="sm"/>
                      <a:tailEnd type="none" w="sm" len="sm"/>
                    </a:lnT>
                    <a:lnB w="9525" cap="flat" cmpd="sng">
                      <a:solidFill>
                        <a:srgbClr val="9FC5E8"/>
                      </a:solidFill>
                      <a:prstDash val="solid"/>
                      <a:round/>
                      <a:headEnd type="none" w="sm" len="sm"/>
                      <a:tailEnd type="none" w="sm" len="sm"/>
                    </a:lnB>
                    <a:solidFill>
                      <a:srgbClr val="E8F0FE"/>
                    </a:solidFill>
                  </a:tcPr>
                </a:tc>
                <a:tc>
                  <a:txBody>
                    <a:bodyPr/>
                    <a:lstStyle/>
                    <a:p>
                      <a:pPr marL="283464" marR="0" lvl="0" indent="-283464" algn="ctr" rtl="0">
                        <a:lnSpc>
                          <a:spcPct val="115000"/>
                        </a:lnSpc>
                        <a:spcBef>
                          <a:spcPts val="0"/>
                        </a:spcBef>
                        <a:spcAft>
                          <a:spcPts val="0"/>
                        </a:spcAft>
                        <a:buClr>
                          <a:srgbClr val="000000"/>
                        </a:buClr>
                        <a:buSzPts val="1200"/>
                        <a:buFont typeface="Arial"/>
                        <a:buNone/>
                      </a:pPr>
                      <a:r>
                        <a:rPr lang="en" sz="1200" u="none" strike="noStrike" cap="none" dirty="0">
                          <a:solidFill>
                            <a:srgbClr val="005087"/>
                          </a:solidFill>
                        </a:rPr>
                        <a:t>Feb 2024</a:t>
                      </a:r>
                      <a:endParaRPr sz="1200" u="none" strike="noStrike" cap="none" dirty="0">
                        <a:solidFill>
                          <a:srgbClr val="005087"/>
                        </a:solidFill>
                      </a:endParaRPr>
                    </a:p>
                  </a:txBody>
                  <a:tcPr marL="0" marR="0" marT="0" marB="0">
                    <a:lnL w="9525" cap="flat" cmpd="sng">
                      <a:solidFill>
                        <a:srgbClr val="9FC5E8"/>
                      </a:solidFill>
                      <a:prstDash val="solid"/>
                      <a:round/>
                      <a:headEnd type="none" w="sm" len="sm"/>
                      <a:tailEnd type="none" w="sm" len="sm"/>
                    </a:lnL>
                    <a:lnR w="9525" cap="flat" cmpd="sng">
                      <a:solidFill>
                        <a:srgbClr val="9FC5E8"/>
                      </a:solidFill>
                      <a:prstDash val="solid"/>
                      <a:round/>
                      <a:headEnd type="none" w="sm" len="sm"/>
                      <a:tailEnd type="none" w="sm" len="sm"/>
                    </a:lnR>
                    <a:lnT w="9525" cap="flat" cmpd="sng">
                      <a:solidFill>
                        <a:srgbClr val="9FC5E8"/>
                      </a:solidFill>
                      <a:prstDash val="solid"/>
                      <a:round/>
                      <a:headEnd type="none" w="sm" len="sm"/>
                      <a:tailEnd type="none" w="sm" len="sm"/>
                    </a:lnT>
                    <a:lnB w="9525" cap="flat" cmpd="sng">
                      <a:solidFill>
                        <a:srgbClr val="9FC5E8"/>
                      </a:solidFill>
                      <a:prstDash val="solid"/>
                      <a:round/>
                      <a:headEnd type="none" w="sm" len="sm"/>
                      <a:tailEnd type="none" w="sm" len="sm"/>
                    </a:lnB>
                    <a:solidFill>
                      <a:srgbClr val="E8F0FE"/>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92">
            <a:extLst>
              <a:ext uri="{C183D7F6-B498-43B3-948B-1728B52AA6E4}">
                <adec:decorative xmlns:adec="http://schemas.microsoft.com/office/drawing/2017/decorative" val="1"/>
              </a:ext>
            </a:extLst>
          </p:cNvPr>
          <p:cNvSpPr/>
          <p:nvPr/>
        </p:nvSpPr>
        <p:spPr>
          <a:xfrm>
            <a:off x="0" y="0"/>
            <a:ext cx="9164400" cy="940500"/>
          </a:xfrm>
          <a:prstGeom prst="rect">
            <a:avLst/>
          </a:prstGeom>
          <a:solidFill>
            <a:srgbClr val="0050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92">
            <a:extLst>
              <a:ext uri="{C183D7F6-B498-43B3-948B-1728B52AA6E4}">
                <adec:decorative xmlns:adec="http://schemas.microsoft.com/office/drawing/2017/decorative" val="1"/>
              </a:ext>
            </a:extLst>
          </p:cNvPr>
          <p:cNvSpPr txBox="1">
            <a:spLocks noGrp="1"/>
          </p:cNvSpPr>
          <p:nvPr>
            <p:ph type="sldNum" idx="12"/>
          </p:nvPr>
        </p:nvSpPr>
        <p:spPr>
          <a:xfrm>
            <a:off x="8435500" y="4493000"/>
            <a:ext cx="548700" cy="317100"/>
          </a:xfrm>
          <a:prstGeom prst="rect">
            <a:avLst/>
          </a:prstGeom>
          <a:noFill/>
          <a:ln>
            <a:noFill/>
          </a:ln>
        </p:spPr>
        <p:txBody>
          <a:bodyPr spcFirstLastPara="1" wrap="square" lIns="91425" tIns="91425" rIns="91425" bIns="91425" anchor="t" anchorCtr="0">
            <a:normAutofit fontScale="85000" lnSpcReduction="20000"/>
          </a:bodyPr>
          <a:lstStyle/>
          <a:p>
            <a:pPr marL="0" lvl="0" indent="0" algn="r" rtl="0">
              <a:lnSpc>
                <a:spcPct val="100000"/>
              </a:lnSpc>
              <a:spcBef>
                <a:spcPts val="0"/>
              </a:spcBef>
              <a:spcAft>
                <a:spcPts val="0"/>
              </a:spcAft>
              <a:buSzPct val="100000"/>
              <a:buNone/>
            </a:pPr>
            <a:fld id="{00000000-1234-1234-1234-123412341234}" type="slidenum">
              <a:rPr lang="en">
                <a:solidFill>
                  <a:schemeClr val="accent1"/>
                </a:solidFill>
              </a:rPr>
              <a:t>56</a:t>
            </a:fld>
            <a:endParaRPr>
              <a:solidFill>
                <a:schemeClr val="accent1"/>
              </a:solidFill>
            </a:endParaRPr>
          </a:p>
        </p:txBody>
      </p:sp>
      <p:pic>
        <p:nvPicPr>
          <p:cNvPr id="600" name="Google Shape;600;p9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69900" y="4583475"/>
            <a:ext cx="502100" cy="453249"/>
          </a:xfrm>
          <a:prstGeom prst="rect">
            <a:avLst/>
          </a:prstGeom>
          <a:noFill/>
          <a:ln>
            <a:noFill/>
          </a:ln>
        </p:spPr>
      </p:pic>
      <p:sp>
        <p:nvSpPr>
          <p:cNvPr id="602" name="Google Shape;602;p92">
            <a:extLst>
              <a:ext uri="{C183D7F6-B498-43B3-948B-1728B52AA6E4}">
                <adec:decorative xmlns:adec="http://schemas.microsoft.com/office/drawing/2017/decorative" val="1"/>
              </a:ext>
            </a:extLst>
          </p:cNvPr>
          <p:cNvSpPr txBox="1">
            <a:spLocks noGrp="1"/>
          </p:cNvSpPr>
          <p:nvPr>
            <p:ph type="title" idx="4294967295"/>
          </p:nvPr>
        </p:nvSpPr>
        <p:spPr>
          <a:xfrm>
            <a:off x="390275" y="203125"/>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0" i="0" u="none" strike="noStrike" kern="0" cap="none" spc="0" normalizeH="0" baseline="0" noProof="0" dirty="0">
                <a:ln>
                  <a:noFill/>
                </a:ln>
                <a:solidFill>
                  <a:schemeClr val="lt1"/>
                </a:solidFill>
                <a:effectLst/>
                <a:uLnTx/>
                <a:uFillTx/>
                <a:latin typeface="Arial Black"/>
                <a:ea typeface="Arial Black"/>
                <a:cs typeface="Arial Black"/>
                <a:sym typeface="Arial Black"/>
              </a:rPr>
              <a:t>R9 Prospectus &amp; Capital Construction Projects</a:t>
            </a:r>
          </a:p>
        </p:txBody>
      </p:sp>
      <p:graphicFrame>
        <p:nvGraphicFramePr>
          <p:cNvPr id="603" name="Google Shape;603;p92">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7934464"/>
              </p:ext>
            </p:extLst>
          </p:nvPr>
        </p:nvGraphicFramePr>
        <p:xfrm>
          <a:off x="121850" y="1200150"/>
          <a:ext cx="8992375" cy="2996974"/>
        </p:xfrm>
        <a:graphic>
          <a:graphicData uri="http://schemas.openxmlformats.org/drawingml/2006/table">
            <a:tbl>
              <a:tblPr firstRow="1">
                <a:noFill/>
                <a:tableStyleId>{935A14E8-0D30-411D-8557-23153D67B3BC}</a:tableStyleId>
              </a:tblPr>
              <a:tblGrid>
                <a:gridCol w="3322525">
                  <a:extLst>
                    <a:ext uri="{9D8B030D-6E8A-4147-A177-3AD203B41FA5}">
                      <a16:colId xmlns:a16="http://schemas.microsoft.com/office/drawing/2014/main" val="20000"/>
                    </a:ext>
                  </a:extLst>
                </a:gridCol>
                <a:gridCol w="1342875">
                  <a:extLst>
                    <a:ext uri="{9D8B030D-6E8A-4147-A177-3AD203B41FA5}">
                      <a16:colId xmlns:a16="http://schemas.microsoft.com/office/drawing/2014/main" val="20001"/>
                    </a:ext>
                  </a:extLst>
                </a:gridCol>
                <a:gridCol w="1198250">
                  <a:extLst>
                    <a:ext uri="{9D8B030D-6E8A-4147-A177-3AD203B41FA5}">
                      <a16:colId xmlns:a16="http://schemas.microsoft.com/office/drawing/2014/main" val="20002"/>
                    </a:ext>
                  </a:extLst>
                </a:gridCol>
                <a:gridCol w="672150">
                  <a:extLst>
                    <a:ext uri="{9D8B030D-6E8A-4147-A177-3AD203B41FA5}">
                      <a16:colId xmlns:a16="http://schemas.microsoft.com/office/drawing/2014/main" val="20003"/>
                    </a:ext>
                  </a:extLst>
                </a:gridCol>
                <a:gridCol w="1036400">
                  <a:extLst>
                    <a:ext uri="{9D8B030D-6E8A-4147-A177-3AD203B41FA5}">
                      <a16:colId xmlns:a16="http://schemas.microsoft.com/office/drawing/2014/main" val="20004"/>
                    </a:ext>
                  </a:extLst>
                </a:gridCol>
                <a:gridCol w="1420175">
                  <a:extLst>
                    <a:ext uri="{9D8B030D-6E8A-4147-A177-3AD203B41FA5}">
                      <a16:colId xmlns:a16="http://schemas.microsoft.com/office/drawing/2014/main" val="20005"/>
                    </a:ext>
                  </a:extLst>
                </a:gridCol>
              </a:tblGrid>
              <a:tr h="238800">
                <a:tc>
                  <a:txBody>
                    <a:bodyPr/>
                    <a:lstStyle/>
                    <a:p>
                      <a:pPr marL="0" marR="0" lvl="0" indent="0" algn="ctr" rtl="0">
                        <a:lnSpc>
                          <a:spcPct val="80000"/>
                        </a:lnSpc>
                        <a:spcBef>
                          <a:spcPts val="0"/>
                        </a:spcBef>
                        <a:spcAft>
                          <a:spcPts val="0"/>
                        </a:spcAft>
                        <a:buClr>
                          <a:srgbClr val="000000"/>
                        </a:buClr>
                        <a:buSzPts val="1200"/>
                        <a:buFont typeface="Arial"/>
                        <a:buNone/>
                      </a:pPr>
                      <a:r>
                        <a:rPr lang="en" sz="1200" b="1" u="none" strike="noStrike" cap="none">
                          <a:solidFill>
                            <a:srgbClr val="FFFFFF"/>
                          </a:solidFill>
                        </a:rPr>
                        <a:t>Project Title</a:t>
                      </a:r>
                      <a:endParaRPr sz="1200" b="1" u="none" strike="noStrike" cap="none">
                        <a:solidFill>
                          <a:srgbClr val="FFFFFF"/>
                        </a:solidFill>
                      </a:endParaRPr>
                    </a:p>
                  </a:txBody>
                  <a:tcPr marL="28575" marR="28575" marT="91425" marB="91425">
                    <a:lnL w="28450" cap="flat" cmpd="sng">
                      <a:solidFill>
                        <a:srgbClr val="6FA8DC"/>
                      </a:solidFill>
                      <a:prstDash val="solid"/>
                      <a:round/>
                      <a:headEnd type="none" w="sm" len="sm"/>
                      <a:tailEnd type="none" w="sm" len="sm"/>
                    </a:lnL>
                    <a:lnR w="28450" cap="flat" cmpd="sng">
                      <a:solidFill>
                        <a:srgbClr val="6FA8DC"/>
                      </a:solidFill>
                      <a:prstDash val="solid"/>
                      <a:round/>
                      <a:headEnd type="none" w="sm" len="sm"/>
                      <a:tailEnd type="none" w="sm" len="sm"/>
                    </a:lnR>
                    <a:lnT w="28450" cap="flat" cmpd="sng">
                      <a:solidFill>
                        <a:srgbClr val="6FA8DC"/>
                      </a:solidFill>
                      <a:prstDash val="solid"/>
                      <a:round/>
                      <a:headEnd type="none" w="sm" len="sm"/>
                      <a:tailEnd type="none" w="sm" len="sm"/>
                    </a:lnT>
                    <a:lnB w="28450" cap="flat" cmpd="sng">
                      <a:solidFill>
                        <a:srgbClr val="6FA8DC"/>
                      </a:solidFill>
                      <a:prstDash val="solid"/>
                      <a:round/>
                      <a:headEnd type="none" w="sm" len="sm"/>
                      <a:tailEnd type="none" w="sm" len="sm"/>
                    </a:lnB>
                    <a:solidFill>
                      <a:srgbClr val="005087"/>
                    </a:solidFill>
                  </a:tcPr>
                </a:tc>
                <a:tc>
                  <a:txBody>
                    <a:bodyPr/>
                    <a:lstStyle/>
                    <a:p>
                      <a:pPr marL="0" marR="0" lvl="0" indent="0" algn="ctr" rtl="0">
                        <a:lnSpc>
                          <a:spcPct val="80000"/>
                        </a:lnSpc>
                        <a:spcBef>
                          <a:spcPts val="0"/>
                        </a:spcBef>
                        <a:spcAft>
                          <a:spcPts val="0"/>
                        </a:spcAft>
                        <a:buClr>
                          <a:srgbClr val="000000"/>
                        </a:buClr>
                        <a:buSzPts val="1200"/>
                        <a:buFont typeface="Arial"/>
                        <a:buNone/>
                      </a:pPr>
                      <a:r>
                        <a:rPr lang="en" sz="1200" b="1" u="none" strike="noStrike" cap="none">
                          <a:solidFill>
                            <a:srgbClr val="FFFFFF"/>
                          </a:solidFill>
                        </a:rPr>
                        <a:t>Location</a:t>
                      </a:r>
                      <a:endParaRPr sz="1200" b="1" u="none" strike="noStrike" cap="none">
                        <a:solidFill>
                          <a:srgbClr val="FFFFFF"/>
                        </a:solidFill>
                      </a:endParaRPr>
                    </a:p>
                  </a:txBody>
                  <a:tcPr marL="28575" marR="28575" marT="91425" marB="91425">
                    <a:lnL w="28450" cap="flat" cmpd="sng">
                      <a:solidFill>
                        <a:srgbClr val="6FA8DC"/>
                      </a:solidFill>
                      <a:prstDash val="solid"/>
                      <a:round/>
                      <a:headEnd type="none" w="sm" len="sm"/>
                      <a:tailEnd type="none" w="sm" len="sm"/>
                    </a:lnL>
                    <a:lnR w="28450" cap="flat" cmpd="sng">
                      <a:solidFill>
                        <a:srgbClr val="6FA8DC"/>
                      </a:solidFill>
                      <a:prstDash val="solid"/>
                      <a:round/>
                      <a:headEnd type="none" w="sm" len="sm"/>
                      <a:tailEnd type="none" w="sm" len="sm"/>
                    </a:lnR>
                    <a:lnT w="28450" cap="flat" cmpd="sng">
                      <a:solidFill>
                        <a:srgbClr val="6FA8DC"/>
                      </a:solidFill>
                      <a:prstDash val="solid"/>
                      <a:round/>
                      <a:headEnd type="none" w="sm" len="sm"/>
                      <a:tailEnd type="none" w="sm" len="sm"/>
                    </a:lnT>
                    <a:lnB w="28450" cap="flat" cmpd="sng">
                      <a:solidFill>
                        <a:srgbClr val="6FA8DC"/>
                      </a:solidFill>
                      <a:prstDash val="solid"/>
                      <a:round/>
                      <a:headEnd type="none" w="sm" len="sm"/>
                      <a:tailEnd type="none" w="sm" len="sm"/>
                    </a:lnB>
                    <a:solidFill>
                      <a:srgbClr val="005087"/>
                    </a:solidFill>
                  </a:tcPr>
                </a:tc>
                <a:tc>
                  <a:txBody>
                    <a:bodyPr/>
                    <a:lstStyle/>
                    <a:p>
                      <a:pPr marL="0" marR="0" lvl="0" indent="0" algn="ctr" rtl="0">
                        <a:lnSpc>
                          <a:spcPct val="80000"/>
                        </a:lnSpc>
                        <a:spcBef>
                          <a:spcPts val="0"/>
                        </a:spcBef>
                        <a:spcAft>
                          <a:spcPts val="0"/>
                        </a:spcAft>
                        <a:buClr>
                          <a:srgbClr val="000000"/>
                        </a:buClr>
                        <a:buSzPts val="1200"/>
                        <a:buFont typeface="Arial"/>
                        <a:buNone/>
                      </a:pPr>
                      <a:r>
                        <a:rPr lang="en" sz="1200" b="1" u="none" strike="noStrike" cap="none">
                          <a:solidFill>
                            <a:srgbClr val="FFFFFF"/>
                          </a:solidFill>
                        </a:rPr>
                        <a:t>Type of Work</a:t>
                      </a:r>
                      <a:endParaRPr sz="1200" b="1" u="none" strike="noStrike" cap="none">
                        <a:solidFill>
                          <a:srgbClr val="FFFFFF"/>
                        </a:solidFill>
                      </a:endParaRPr>
                    </a:p>
                  </a:txBody>
                  <a:tcPr marL="28575" marR="28575" marT="91425" marB="91425">
                    <a:lnL w="28450" cap="flat" cmpd="sng">
                      <a:solidFill>
                        <a:srgbClr val="6FA8DC"/>
                      </a:solidFill>
                      <a:prstDash val="solid"/>
                      <a:round/>
                      <a:headEnd type="none" w="sm" len="sm"/>
                      <a:tailEnd type="none" w="sm" len="sm"/>
                    </a:lnL>
                    <a:lnR w="28450" cap="flat" cmpd="sng">
                      <a:solidFill>
                        <a:srgbClr val="6FA8DC"/>
                      </a:solidFill>
                      <a:prstDash val="solid"/>
                      <a:round/>
                      <a:headEnd type="none" w="sm" len="sm"/>
                      <a:tailEnd type="none" w="sm" len="sm"/>
                    </a:lnR>
                    <a:lnT w="28450" cap="flat" cmpd="sng">
                      <a:solidFill>
                        <a:srgbClr val="6FA8DC"/>
                      </a:solidFill>
                      <a:prstDash val="solid"/>
                      <a:round/>
                      <a:headEnd type="none" w="sm" len="sm"/>
                      <a:tailEnd type="none" w="sm" len="sm"/>
                    </a:lnT>
                    <a:lnB w="28450" cap="flat" cmpd="sng">
                      <a:solidFill>
                        <a:srgbClr val="6FA8DC"/>
                      </a:solidFill>
                      <a:prstDash val="solid"/>
                      <a:round/>
                      <a:headEnd type="none" w="sm" len="sm"/>
                      <a:tailEnd type="none" w="sm" len="sm"/>
                    </a:lnB>
                    <a:solidFill>
                      <a:srgbClr val="005087"/>
                    </a:solidFill>
                  </a:tcPr>
                </a:tc>
                <a:tc>
                  <a:txBody>
                    <a:bodyPr/>
                    <a:lstStyle/>
                    <a:p>
                      <a:pPr marL="0" marR="0" lvl="0" indent="0" algn="ctr" rtl="0">
                        <a:lnSpc>
                          <a:spcPct val="80000"/>
                        </a:lnSpc>
                        <a:spcBef>
                          <a:spcPts val="0"/>
                        </a:spcBef>
                        <a:spcAft>
                          <a:spcPts val="0"/>
                        </a:spcAft>
                        <a:buClr>
                          <a:srgbClr val="000000"/>
                        </a:buClr>
                        <a:buSzPts val="1200"/>
                        <a:buFont typeface="Arial"/>
                        <a:buNone/>
                      </a:pPr>
                      <a:r>
                        <a:rPr lang="en" sz="1200" b="1" u="none" strike="noStrike" cap="none">
                          <a:solidFill>
                            <a:srgbClr val="FFFFFF"/>
                          </a:solidFill>
                        </a:rPr>
                        <a:t>Range</a:t>
                      </a:r>
                      <a:endParaRPr sz="1200" b="1" u="none" strike="noStrike" cap="none">
                        <a:solidFill>
                          <a:srgbClr val="FFFFFF"/>
                        </a:solidFill>
                      </a:endParaRPr>
                    </a:p>
                  </a:txBody>
                  <a:tcPr marL="28575" marR="28575" marT="91425" marB="91425">
                    <a:lnL w="28450" cap="flat" cmpd="sng">
                      <a:solidFill>
                        <a:srgbClr val="6FA8DC"/>
                      </a:solidFill>
                      <a:prstDash val="solid"/>
                      <a:round/>
                      <a:headEnd type="none" w="sm" len="sm"/>
                      <a:tailEnd type="none" w="sm" len="sm"/>
                    </a:lnL>
                    <a:lnR w="28450" cap="flat" cmpd="sng">
                      <a:solidFill>
                        <a:srgbClr val="6FA8DC"/>
                      </a:solidFill>
                      <a:prstDash val="solid"/>
                      <a:round/>
                      <a:headEnd type="none" w="sm" len="sm"/>
                      <a:tailEnd type="none" w="sm" len="sm"/>
                    </a:lnR>
                    <a:lnT w="28450" cap="flat" cmpd="sng">
                      <a:solidFill>
                        <a:srgbClr val="6FA8DC"/>
                      </a:solidFill>
                      <a:prstDash val="solid"/>
                      <a:round/>
                      <a:headEnd type="none" w="sm" len="sm"/>
                      <a:tailEnd type="none" w="sm" len="sm"/>
                    </a:lnT>
                    <a:lnB w="28450" cap="flat" cmpd="sng">
                      <a:solidFill>
                        <a:srgbClr val="6FA8DC"/>
                      </a:solidFill>
                      <a:prstDash val="solid"/>
                      <a:round/>
                      <a:headEnd type="none" w="sm" len="sm"/>
                      <a:tailEnd type="none" w="sm" len="sm"/>
                    </a:lnB>
                    <a:solidFill>
                      <a:srgbClr val="005087"/>
                    </a:solidFill>
                  </a:tcPr>
                </a:tc>
                <a:tc>
                  <a:txBody>
                    <a:bodyPr/>
                    <a:lstStyle/>
                    <a:p>
                      <a:pPr marL="0" marR="0" lvl="0" indent="0" algn="ctr" rtl="0">
                        <a:lnSpc>
                          <a:spcPct val="80000"/>
                        </a:lnSpc>
                        <a:spcBef>
                          <a:spcPts val="0"/>
                        </a:spcBef>
                        <a:spcAft>
                          <a:spcPts val="0"/>
                        </a:spcAft>
                        <a:buClr>
                          <a:srgbClr val="000000"/>
                        </a:buClr>
                        <a:buSzPts val="1200"/>
                        <a:buFont typeface="Arial"/>
                        <a:buNone/>
                      </a:pPr>
                      <a:r>
                        <a:rPr lang="en" sz="1200" b="1" u="none" strike="noStrike" cap="none">
                          <a:solidFill>
                            <a:srgbClr val="FFFFFF"/>
                          </a:solidFill>
                        </a:rPr>
                        <a:t>Set-Aside</a:t>
                      </a:r>
                      <a:endParaRPr sz="1200" b="1" u="none" strike="noStrike" cap="none">
                        <a:solidFill>
                          <a:srgbClr val="FFFFFF"/>
                        </a:solidFill>
                      </a:endParaRPr>
                    </a:p>
                  </a:txBody>
                  <a:tcPr marL="28575" marR="28575" marT="91425" marB="91425">
                    <a:lnL w="28450" cap="flat" cmpd="sng">
                      <a:solidFill>
                        <a:srgbClr val="6FA8DC"/>
                      </a:solidFill>
                      <a:prstDash val="solid"/>
                      <a:round/>
                      <a:headEnd type="none" w="sm" len="sm"/>
                      <a:tailEnd type="none" w="sm" len="sm"/>
                    </a:lnL>
                    <a:lnR w="28450" cap="flat" cmpd="sng">
                      <a:solidFill>
                        <a:srgbClr val="6FA8DC"/>
                      </a:solidFill>
                      <a:prstDash val="solid"/>
                      <a:round/>
                      <a:headEnd type="none" w="sm" len="sm"/>
                      <a:tailEnd type="none" w="sm" len="sm"/>
                    </a:lnR>
                    <a:lnT w="28450" cap="flat" cmpd="sng">
                      <a:solidFill>
                        <a:srgbClr val="6FA8DC"/>
                      </a:solidFill>
                      <a:prstDash val="solid"/>
                      <a:round/>
                      <a:headEnd type="none" w="sm" len="sm"/>
                      <a:tailEnd type="none" w="sm" len="sm"/>
                    </a:lnT>
                    <a:lnB w="28450" cap="flat" cmpd="sng">
                      <a:solidFill>
                        <a:srgbClr val="6FA8DC"/>
                      </a:solidFill>
                      <a:prstDash val="solid"/>
                      <a:round/>
                      <a:headEnd type="none" w="sm" len="sm"/>
                      <a:tailEnd type="none" w="sm" len="sm"/>
                    </a:lnB>
                    <a:solidFill>
                      <a:srgbClr val="005087"/>
                    </a:solidFill>
                  </a:tcPr>
                </a:tc>
                <a:tc>
                  <a:txBody>
                    <a:bodyPr/>
                    <a:lstStyle/>
                    <a:p>
                      <a:pPr marL="0" marR="0" lvl="0" indent="0" algn="ctr" rtl="0">
                        <a:lnSpc>
                          <a:spcPct val="80000"/>
                        </a:lnSpc>
                        <a:spcBef>
                          <a:spcPts val="0"/>
                        </a:spcBef>
                        <a:spcAft>
                          <a:spcPts val="0"/>
                        </a:spcAft>
                        <a:buClr>
                          <a:srgbClr val="000000"/>
                        </a:buClr>
                        <a:buSzPts val="1200"/>
                        <a:buFont typeface="Arial"/>
                        <a:buNone/>
                      </a:pPr>
                      <a:r>
                        <a:rPr lang="en" sz="1200" b="1" u="none" strike="noStrike" cap="none">
                          <a:solidFill>
                            <a:srgbClr val="FFFFFF"/>
                          </a:solidFill>
                        </a:rPr>
                        <a:t>Planned Award Fiscal Year (FY)</a:t>
                      </a:r>
                      <a:endParaRPr sz="1200" b="1" u="none" strike="noStrike" cap="none">
                        <a:solidFill>
                          <a:srgbClr val="FFFFFF"/>
                        </a:solidFill>
                      </a:endParaRPr>
                    </a:p>
                  </a:txBody>
                  <a:tcPr marL="28575" marR="28575" marT="91425" marB="91425">
                    <a:lnL w="28450" cap="flat" cmpd="sng">
                      <a:solidFill>
                        <a:srgbClr val="6FA8DC"/>
                      </a:solidFill>
                      <a:prstDash val="solid"/>
                      <a:round/>
                      <a:headEnd type="none" w="sm" len="sm"/>
                      <a:tailEnd type="none" w="sm" len="sm"/>
                    </a:lnL>
                    <a:lnR w="28450" cap="flat" cmpd="sng">
                      <a:solidFill>
                        <a:srgbClr val="6FA8DC"/>
                      </a:solidFill>
                      <a:prstDash val="solid"/>
                      <a:round/>
                      <a:headEnd type="none" w="sm" len="sm"/>
                      <a:tailEnd type="none" w="sm" len="sm"/>
                    </a:lnR>
                    <a:lnT w="28450" cap="flat" cmpd="sng">
                      <a:solidFill>
                        <a:srgbClr val="6FA8DC"/>
                      </a:solidFill>
                      <a:prstDash val="solid"/>
                      <a:round/>
                      <a:headEnd type="none" w="sm" len="sm"/>
                      <a:tailEnd type="none" w="sm" len="sm"/>
                    </a:lnT>
                    <a:lnB w="28450" cap="flat" cmpd="sng">
                      <a:solidFill>
                        <a:srgbClr val="6FA8DC"/>
                      </a:solidFill>
                      <a:prstDash val="solid"/>
                      <a:round/>
                      <a:headEnd type="none" w="sm" len="sm"/>
                      <a:tailEnd type="none" w="sm" len="sm"/>
                    </a:lnB>
                    <a:solidFill>
                      <a:srgbClr val="005087"/>
                    </a:solidFill>
                  </a:tcPr>
                </a:tc>
                <a:extLst>
                  <a:ext uri="{0D108BD9-81ED-4DB2-BD59-A6C34878D82A}">
                    <a16:rowId xmlns:a16="http://schemas.microsoft.com/office/drawing/2014/main" val="10000"/>
                  </a:ext>
                </a:extLst>
              </a:tr>
              <a:tr h="392650">
                <a:tc>
                  <a:txBody>
                    <a:bodyPr/>
                    <a:lstStyle/>
                    <a:p>
                      <a:pPr marL="0" marR="0" lvl="0" indent="0" algn="l" rtl="0">
                        <a:lnSpc>
                          <a:spcPct val="80000"/>
                        </a:lnSpc>
                        <a:spcBef>
                          <a:spcPts val="0"/>
                        </a:spcBef>
                        <a:spcAft>
                          <a:spcPts val="0"/>
                        </a:spcAft>
                        <a:buClr>
                          <a:srgbClr val="000000"/>
                        </a:buClr>
                        <a:buSzPts val="1200"/>
                        <a:buFont typeface="Arial"/>
                        <a:buNone/>
                      </a:pPr>
                      <a:r>
                        <a:rPr lang="en" sz="1200" u="none" strike="noStrike" cap="none">
                          <a:solidFill>
                            <a:srgbClr val="005087"/>
                          </a:solidFill>
                        </a:rPr>
                        <a:t>300 North Los Angeles Cooling Tower Replacement (Listing ID # 40312)</a:t>
                      </a:r>
                      <a:endParaRPr sz="1200" u="none" strike="noStrike" cap="none">
                        <a:solidFill>
                          <a:srgbClr val="005087"/>
                        </a:solidFill>
                      </a:endParaRPr>
                    </a:p>
                  </a:txBody>
                  <a:tcPr marL="28575" marR="28575" marT="91425" marB="91425">
                    <a:lnL w="10575" cap="flat" cmpd="sng">
                      <a:solidFill>
                        <a:srgbClr val="6FA8DC"/>
                      </a:solidFill>
                      <a:prstDash val="solid"/>
                      <a:round/>
                      <a:headEnd type="none" w="sm" len="sm"/>
                      <a:tailEnd type="none" w="sm" len="sm"/>
                    </a:lnL>
                    <a:lnR w="10575" cap="flat" cmpd="sng">
                      <a:solidFill>
                        <a:srgbClr val="6FA8DC"/>
                      </a:solidFill>
                      <a:prstDash val="solid"/>
                      <a:round/>
                      <a:headEnd type="none" w="sm" len="sm"/>
                      <a:tailEnd type="none" w="sm" len="sm"/>
                    </a:lnR>
                    <a:lnT w="28450" cap="flat" cmpd="sng">
                      <a:solidFill>
                        <a:srgbClr val="6FA8DC"/>
                      </a:solidFill>
                      <a:prstDash val="solid"/>
                      <a:round/>
                      <a:headEnd type="none" w="sm" len="sm"/>
                      <a:tailEnd type="none" w="sm" len="sm"/>
                    </a:lnT>
                    <a:lnB w="10575" cap="flat" cmpd="sng">
                      <a:solidFill>
                        <a:srgbClr val="6FA8DC"/>
                      </a:solidFill>
                      <a:prstDash val="solid"/>
                      <a:round/>
                      <a:headEnd type="none" w="sm" len="sm"/>
                      <a:tailEnd type="none" w="sm" len="sm"/>
                    </a:lnB>
                    <a:solidFill>
                      <a:srgbClr val="FFFFFF"/>
                    </a:solidFill>
                  </a:tcPr>
                </a:tc>
                <a:tc>
                  <a:txBody>
                    <a:bodyPr/>
                    <a:lstStyle/>
                    <a:p>
                      <a:pPr marL="0" marR="0" lvl="0" indent="0" algn="ctr" rtl="0">
                        <a:lnSpc>
                          <a:spcPct val="80000"/>
                        </a:lnSpc>
                        <a:spcBef>
                          <a:spcPts val="0"/>
                        </a:spcBef>
                        <a:spcAft>
                          <a:spcPts val="0"/>
                        </a:spcAft>
                        <a:buClr>
                          <a:srgbClr val="000000"/>
                        </a:buClr>
                        <a:buSzPts val="1200"/>
                        <a:buFont typeface="Arial"/>
                        <a:buNone/>
                      </a:pPr>
                      <a:r>
                        <a:rPr lang="en" sz="1200" u="none" strike="noStrike" cap="none">
                          <a:solidFill>
                            <a:srgbClr val="005087"/>
                          </a:solidFill>
                        </a:rPr>
                        <a:t>Los Angeles</a:t>
                      </a:r>
                      <a:endParaRPr sz="1200" u="none" strike="noStrike" cap="none">
                        <a:solidFill>
                          <a:srgbClr val="005087"/>
                        </a:solidFill>
                      </a:endParaRPr>
                    </a:p>
                  </a:txBody>
                  <a:tcPr marL="28575" marR="28575" marT="91425" marB="91425">
                    <a:lnL w="10575" cap="flat" cmpd="sng">
                      <a:solidFill>
                        <a:srgbClr val="6FA8DC"/>
                      </a:solidFill>
                      <a:prstDash val="solid"/>
                      <a:round/>
                      <a:headEnd type="none" w="sm" len="sm"/>
                      <a:tailEnd type="none" w="sm" len="sm"/>
                    </a:lnL>
                    <a:lnR w="10575" cap="flat" cmpd="sng">
                      <a:solidFill>
                        <a:srgbClr val="6FA8DC"/>
                      </a:solidFill>
                      <a:prstDash val="solid"/>
                      <a:round/>
                      <a:headEnd type="none" w="sm" len="sm"/>
                      <a:tailEnd type="none" w="sm" len="sm"/>
                    </a:lnR>
                    <a:lnT w="28450" cap="flat" cmpd="sng">
                      <a:solidFill>
                        <a:srgbClr val="6FA8DC"/>
                      </a:solidFill>
                      <a:prstDash val="solid"/>
                      <a:round/>
                      <a:headEnd type="none" w="sm" len="sm"/>
                      <a:tailEnd type="none" w="sm" len="sm"/>
                    </a:lnT>
                    <a:lnB w="10575" cap="flat" cmpd="sng">
                      <a:solidFill>
                        <a:srgbClr val="6FA8DC"/>
                      </a:solidFill>
                      <a:prstDash val="solid"/>
                      <a:round/>
                      <a:headEnd type="none" w="sm" len="sm"/>
                      <a:tailEnd type="none" w="sm" len="sm"/>
                    </a:lnB>
                    <a:solidFill>
                      <a:srgbClr val="FFFFFF"/>
                    </a:solidFill>
                  </a:tcPr>
                </a:tc>
                <a:tc>
                  <a:txBody>
                    <a:bodyPr/>
                    <a:lstStyle/>
                    <a:p>
                      <a:pPr marL="0" marR="0" lvl="0" indent="0" algn="ctr" rtl="0">
                        <a:lnSpc>
                          <a:spcPct val="80000"/>
                        </a:lnSpc>
                        <a:spcBef>
                          <a:spcPts val="0"/>
                        </a:spcBef>
                        <a:spcAft>
                          <a:spcPts val="0"/>
                        </a:spcAft>
                        <a:buClr>
                          <a:srgbClr val="000000"/>
                        </a:buClr>
                        <a:buSzPts val="1200"/>
                        <a:buFont typeface="Arial"/>
                        <a:buNone/>
                      </a:pPr>
                      <a:r>
                        <a:rPr lang="en" sz="1200" u="none" strike="noStrike" cap="none">
                          <a:solidFill>
                            <a:srgbClr val="005087"/>
                          </a:solidFill>
                        </a:rPr>
                        <a:t>Construction</a:t>
                      </a:r>
                      <a:endParaRPr sz="1200" u="none" strike="noStrike" cap="none">
                        <a:solidFill>
                          <a:srgbClr val="005087"/>
                        </a:solidFill>
                      </a:endParaRPr>
                    </a:p>
                  </a:txBody>
                  <a:tcPr marL="28575" marR="28575" marT="91425" marB="91425">
                    <a:lnL w="10575" cap="flat" cmpd="sng">
                      <a:solidFill>
                        <a:srgbClr val="6FA8DC"/>
                      </a:solidFill>
                      <a:prstDash val="solid"/>
                      <a:round/>
                      <a:headEnd type="none" w="sm" len="sm"/>
                      <a:tailEnd type="none" w="sm" len="sm"/>
                    </a:lnL>
                    <a:lnR w="10575" cap="flat" cmpd="sng">
                      <a:solidFill>
                        <a:srgbClr val="6FA8DC"/>
                      </a:solidFill>
                      <a:prstDash val="solid"/>
                      <a:round/>
                      <a:headEnd type="none" w="sm" len="sm"/>
                      <a:tailEnd type="none" w="sm" len="sm"/>
                    </a:lnR>
                    <a:lnT w="28450" cap="flat" cmpd="sng">
                      <a:solidFill>
                        <a:srgbClr val="6FA8DC"/>
                      </a:solidFill>
                      <a:prstDash val="solid"/>
                      <a:round/>
                      <a:headEnd type="none" w="sm" len="sm"/>
                      <a:tailEnd type="none" w="sm" len="sm"/>
                    </a:lnT>
                    <a:lnB w="10575" cap="flat" cmpd="sng">
                      <a:solidFill>
                        <a:srgbClr val="6FA8DC"/>
                      </a:solidFill>
                      <a:prstDash val="solid"/>
                      <a:round/>
                      <a:headEnd type="none" w="sm" len="sm"/>
                      <a:tailEnd type="none" w="sm" len="sm"/>
                    </a:lnB>
                    <a:solidFill>
                      <a:srgbClr val="FFFFFF"/>
                    </a:solidFill>
                  </a:tcPr>
                </a:tc>
                <a:tc>
                  <a:txBody>
                    <a:bodyPr/>
                    <a:lstStyle/>
                    <a:p>
                      <a:pPr marL="0" marR="0" lvl="0" indent="0" algn="ctr" rtl="0">
                        <a:lnSpc>
                          <a:spcPct val="80000"/>
                        </a:lnSpc>
                        <a:spcBef>
                          <a:spcPts val="0"/>
                        </a:spcBef>
                        <a:spcAft>
                          <a:spcPts val="0"/>
                        </a:spcAft>
                        <a:buClr>
                          <a:srgbClr val="000000"/>
                        </a:buClr>
                        <a:buSzPts val="1200"/>
                        <a:buFont typeface="Arial"/>
                        <a:buNone/>
                      </a:pPr>
                      <a:r>
                        <a:rPr lang="en" sz="1200" u="none" strike="noStrike" cap="none">
                          <a:solidFill>
                            <a:srgbClr val="005087"/>
                          </a:solidFill>
                        </a:rPr>
                        <a:t>$5-10M</a:t>
                      </a:r>
                      <a:endParaRPr sz="1200" u="none" strike="noStrike" cap="none">
                        <a:solidFill>
                          <a:srgbClr val="005087"/>
                        </a:solidFill>
                      </a:endParaRPr>
                    </a:p>
                  </a:txBody>
                  <a:tcPr marL="28575" marR="28575" marT="91425" marB="91425">
                    <a:lnL w="10575" cap="flat" cmpd="sng">
                      <a:solidFill>
                        <a:srgbClr val="6FA8DC"/>
                      </a:solidFill>
                      <a:prstDash val="solid"/>
                      <a:round/>
                      <a:headEnd type="none" w="sm" len="sm"/>
                      <a:tailEnd type="none" w="sm" len="sm"/>
                    </a:lnL>
                    <a:lnR w="10575" cap="flat" cmpd="sng">
                      <a:solidFill>
                        <a:srgbClr val="6FA8DC"/>
                      </a:solidFill>
                      <a:prstDash val="solid"/>
                      <a:round/>
                      <a:headEnd type="none" w="sm" len="sm"/>
                      <a:tailEnd type="none" w="sm" len="sm"/>
                    </a:lnR>
                    <a:lnT w="28450" cap="flat" cmpd="sng">
                      <a:solidFill>
                        <a:srgbClr val="6FA8DC"/>
                      </a:solidFill>
                      <a:prstDash val="solid"/>
                      <a:round/>
                      <a:headEnd type="none" w="sm" len="sm"/>
                      <a:tailEnd type="none" w="sm" len="sm"/>
                    </a:lnT>
                    <a:lnB w="10575" cap="flat" cmpd="sng">
                      <a:solidFill>
                        <a:srgbClr val="6FA8DC"/>
                      </a:solidFill>
                      <a:prstDash val="solid"/>
                      <a:round/>
                      <a:headEnd type="none" w="sm" len="sm"/>
                      <a:tailEnd type="none" w="sm" len="sm"/>
                    </a:lnB>
                    <a:solidFill>
                      <a:srgbClr val="FFFFFF"/>
                    </a:solidFill>
                  </a:tcPr>
                </a:tc>
                <a:tc>
                  <a:txBody>
                    <a:bodyPr/>
                    <a:lstStyle/>
                    <a:p>
                      <a:pPr marL="0" marR="0" lvl="0" indent="0" algn="ctr" rtl="0">
                        <a:lnSpc>
                          <a:spcPct val="80000"/>
                        </a:lnSpc>
                        <a:spcBef>
                          <a:spcPts val="0"/>
                        </a:spcBef>
                        <a:spcAft>
                          <a:spcPts val="0"/>
                        </a:spcAft>
                        <a:buClr>
                          <a:srgbClr val="000000"/>
                        </a:buClr>
                        <a:buSzPts val="1200"/>
                        <a:buFont typeface="Arial"/>
                        <a:buNone/>
                      </a:pPr>
                      <a:r>
                        <a:rPr lang="en" sz="1200" u="none" strike="noStrike" cap="none">
                          <a:solidFill>
                            <a:srgbClr val="005087"/>
                          </a:solidFill>
                        </a:rPr>
                        <a:t>SB Set Aside</a:t>
                      </a:r>
                      <a:endParaRPr sz="1200" u="none" strike="noStrike" cap="none">
                        <a:solidFill>
                          <a:srgbClr val="005087"/>
                        </a:solidFill>
                      </a:endParaRPr>
                    </a:p>
                  </a:txBody>
                  <a:tcPr marL="28575" marR="28575" marT="91425" marB="91425">
                    <a:lnL w="10575" cap="flat" cmpd="sng">
                      <a:solidFill>
                        <a:srgbClr val="6FA8DC"/>
                      </a:solidFill>
                      <a:prstDash val="solid"/>
                      <a:round/>
                      <a:headEnd type="none" w="sm" len="sm"/>
                      <a:tailEnd type="none" w="sm" len="sm"/>
                    </a:lnL>
                    <a:lnR w="10575" cap="flat" cmpd="sng">
                      <a:solidFill>
                        <a:srgbClr val="6FA8DC"/>
                      </a:solidFill>
                      <a:prstDash val="solid"/>
                      <a:round/>
                      <a:headEnd type="none" w="sm" len="sm"/>
                      <a:tailEnd type="none" w="sm" len="sm"/>
                    </a:lnR>
                    <a:lnT w="28450" cap="flat" cmpd="sng">
                      <a:solidFill>
                        <a:srgbClr val="6FA8DC"/>
                      </a:solidFill>
                      <a:prstDash val="solid"/>
                      <a:round/>
                      <a:headEnd type="none" w="sm" len="sm"/>
                      <a:tailEnd type="none" w="sm" len="sm"/>
                    </a:lnT>
                    <a:lnB w="10575" cap="flat" cmpd="sng">
                      <a:solidFill>
                        <a:srgbClr val="6FA8DC"/>
                      </a:solidFill>
                      <a:prstDash val="solid"/>
                      <a:round/>
                      <a:headEnd type="none" w="sm" len="sm"/>
                      <a:tailEnd type="none" w="sm" len="sm"/>
                    </a:lnB>
                    <a:solidFill>
                      <a:srgbClr val="FFFFFF"/>
                    </a:solidFill>
                  </a:tcPr>
                </a:tc>
                <a:tc>
                  <a:txBody>
                    <a:bodyPr/>
                    <a:lstStyle/>
                    <a:p>
                      <a:pPr marL="0" marR="0" lvl="0" indent="0" algn="ctr" rtl="0">
                        <a:lnSpc>
                          <a:spcPct val="80000"/>
                        </a:lnSpc>
                        <a:spcBef>
                          <a:spcPts val="0"/>
                        </a:spcBef>
                        <a:spcAft>
                          <a:spcPts val="0"/>
                        </a:spcAft>
                        <a:buClr>
                          <a:srgbClr val="000000"/>
                        </a:buClr>
                        <a:buSzPts val="1200"/>
                        <a:buFont typeface="Arial"/>
                        <a:buNone/>
                      </a:pPr>
                      <a:r>
                        <a:rPr lang="en" sz="1200" u="none" strike="noStrike" cap="none">
                          <a:solidFill>
                            <a:srgbClr val="005087"/>
                          </a:solidFill>
                        </a:rPr>
                        <a:t>FY23</a:t>
                      </a:r>
                      <a:endParaRPr sz="1200" u="none" strike="noStrike" cap="none">
                        <a:solidFill>
                          <a:srgbClr val="005087"/>
                        </a:solidFill>
                      </a:endParaRPr>
                    </a:p>
                  </a:txBody>
                  <a:tcPr marL="28575" marR="28575" marT="91425" marB="91425">
                    <a:lnL w="10575" cap="flat" cmpd="sng">
                      <a:solidFill>
                        <a:srgbClr val="6FA8DC"/>
                      </a:solidFill>
                      <a:prstDash val="solid"/>
                      <a:round/>
                      <a:headEnd type="none" w="sm" len="sm"/>
                      <a:tailEnd type="none" w="sm" len="sm"/>
                    </a:lnL>
                    <a:lnR w="10575" cap="flat" cmpd="sng">
                      <a:solidFill>
                        <a:srgbClr val="6FA8DC"/>
                      </a:solidFill>
                      <a:prstDash val="solid"/>
                      <a:round/>
                      <a:headEnd type="none" w="sm" len="sm"/>
                      <a:tailEnd type="none" w="sm" len="sm"/>
                    </a:lnR>
                    <a:lnT w="28450" cap="flat" cmpd="sng">
                      <a:solidFill>
                        <a:srgbClr val="6FA8DC"/>
                      </a:solidFill>
                      <a:prstDash val="solid"/>
                      <a:round/>
                      <a:headEnd type="none" w="sm" len="sm"/>
                      <a:tailEnd type="none" w="sm" len="sm"/>
                    </a:lnT>
                    <a:lnB w="10575" cap="flat" cmpd="sng">
                      <a:solidFill>
                        <a:srgbClr val="6FA8DC"/>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92650">
                <a:tc>
                  <a:txBody>
                    <a:bodyPr/>
                    <a:lstStyle/>
                    <a:p>
                      <a:pPr marL="0" marR="0" lvl="0" indent="0" algn="l" rtl="0">
                        <a:lnSpc>
                          <a:spcPct val="80000"/>
                        </a:lnSpc>
                        <a:spcBef>
                          <a:spcPts val="0"/>
                        </a:spcBef>
                        <a:spcAft>
                          <a:spcPts val="0"/>
                        </a:spcAft>
                        <a:buClr>
                          <a:srgbClr val="000000"/>
                        </a:buClr>
                        <a:buSzPts val="1200"/>
                        <a:buFont typeface="Arial"/>
                        <a:buNone/>
                      </a:pPr>
                      <a:r>
                        <a:rPr lang="en" sz="1200" u="none" strike="noStrike" cap="none">
                          <a:solidFill>
                            <a:srgbClr val="005087"/>
                          </a:solidFill>
                        </a:rPr>
                        <a:t>11000 Wilshire 24-7 HVAC Construction Procurement (Listing ID # 40282)</a:t>
                      </a:r>
                      <a:endParaRPr sz="1200" u="none" strike="noStrike" cap="none">
                        <a:solidFill>
                          <a:srgbClr val="005087"/>
                        </a:solidFill>
                      </a:endParaRPr>
                    </a:p>
                  </a:txBody>
                  <a:tcPr marL="28575" marR="28575" marT="91425" marB="91425">
                    <a:lnL w="10575" cap="flat" cmpd="sng">
                      <a:solidFill>
                        <a:srgbClr val="6FA8DC"/>
                      </a:solidFill>
                      <a:prstDash val="solid"/>
                      <a:round/>
                      <a:headEnd type="none" w="sm" len="sm"/>
                      <a:tailEnd type="none" w="sm" len="sm"/>
                    </a:lnL>
                    <a:lnR w="10575" cap="flat" cmpd="sng">
                      <a:solidFill>
                        <a:srgbClr val="6FA8DC"/>
                      </a:solidFill>
                      <a:prstDash val="solid"/>
                      <a:round/>
                      <a:headEnd type="none" w="sm" len="sm"/>
                      <a:tailEnd type="none" w="sm" len="sm"/>
                    </a:lnR>
                    <a:lnT w="10575" cap="flat" cmpd="sng">
                      <a:solidFill>
                        <a:srgbClr val="6FA8DC"/>
                      </a:solidFill>
                      <a:prstDash val="solid"/>
                      <a:round/>
                      <a:headEnd type="none" w="sm" len="sm"/>
                      <a:tailEnd type="none" w="sm" len="sm"/>
                    </a:lnT>
                    <a:lnB w="10575" cap="flat" cmpd="sng">
                      <a:solidFill>
                        <a:srgbClr val="6FA8DC"/>
                      </a:solidFill>
                      <a:prstDash val="solid"/>
                      <a:round/>
                      <a:headEnd type="none" w="sm" len="sm"/>
                      <a:tailEnd type="none" w="sm" len="sm"/>
                    </a:lnB>
                    <a:solidFill>
                      <a:srgbClr val="FFFFFF"/>
                    </a:solidFill>
                  </a:tcPr>
                </a:tc>
                <a:tc>
                  <a:txBody>
                    <a:bodyPr/>
                    <a:lstStyle/>
                    <a:p>
                      <a:pPr marL="0" marR="0" lvl="0" indent="0" algn="ctr" rtl="0">
                        <a:lnSpc>
                          <a:spcPct val="80000"/>
                        </a:lnSpc>
                        <a:spcBef>
                          <a:spcPts val="0"/>
                        </a:spcBef>
                        <a:spcAft>
                          <a:spcPts val="0"/>
                        </a:spcAft>
                        <a:buClr>
                          <a:srgbClr val="000000"/>
                        </a:buClr>
                        <a:buSzPts val="1200"/>
                        <a:buFont typeface="Arial"/>
                        <a:buNone/>
                      </a:pPr>
                      <a:r>
                        <a:rPr lang="en" sz="1200" u="none" strike="noStrike" cap="none">
                          <a:solidFill>
                            <a:srgbClr val="005087"/>
                          </a:solidFill>
                        </a:rPr>
                        <a:t>Los Angeles</a:t>
                      </a:r>
                      <a:endParaRPr sz="1200" u="none" strike="noStrike" cap="none">
                        <a:solidFill>
                          <a:srgbClr val="005087"/>
                        </a:solidFill>
                      </a:endParaRPr>
                    </a:p>
                  </a:txBody>
                  <a:tcPr marL="28575" marR="28575" marT="91425" marB="91425">
                    <a:lnL w="10575" cap="flat" cmpd="sng">
                      <a:solidFill>
                        <a:srgbClr val="6FA8DC"/>
                      </a:solidFill>
                      <a:prstDash val="solid"/>
                      <a:round/>
                      <a:headEnd type="none" w="sm" len="sm"/>
                      <a:tailEnd type="none" w="sm" len="sm"/>
                    </a:lnL>
                    <a:lnR w="10575" cap="flat" cmpd="sng">
                      <a:solidFill>
                        <a:srgbClr val="6FA8DC"/>
                      </a:solidFill>
                      <a:prstDash val="solid"/>
                      <a:round/>
                      <a:headEnd type="none" w="sm" len="sm"/>
                      <a:tailEnd type="none" w="sm" len="sm"/>
                    </a:lnR>
                    <a:lnT w="10575" cap="flat" cmpd="sng">
                      <a:solidFill>
                        <a:srgbClr val="6FA8DC"/>
                      </a:solidFill>
                      <a:prstDash val="solid"/>
                      <a:round/>
                      <a:headEnd type="none" w="sm" len="sm"/>
                      <a:tailEnd type="none" w="sm" len="sm"/>
                    </a:lnT>
                    <a:lnB w="10575" cap="flat" cmpd="sng">
                      <a:solidFill>
                        <a:srgbClr val="6FA8DC"/>
                      </a:solidFill>
                      <a:prstDash val="solid"/>
                      <a:round/>
                      <a:headEnd type="none" w="sm" len="sm"/>
                      <a:tailEnd type="none" w="sm" len="sm"/>
                    </a:lnB>
                    <a:solidFill>
                      <a:srgbClr val="FFFFFF"/>
                    </a:solidFill>
                  </a:tcPr>
                </a:tc>
                <a:tc>
                  <a:txBody>
                    <a:bodyPr/>
                    <a:lstStyle/>
                    <a:p>
                      <a:pPr marL="0" marR="0" lvl="0" indent="0" algn="ctr" rtl="0">
                        <a:lnSpc>
                          <a:spcPct val="80000"/>
                        </a:lnSpc>
                        <a:spcBef>
                          <a:spcPts val="0"/>
                        </a:spcBef>
                        <a:spcAft>
                          <a:spcPts val="0"/>
                        </a:spcAft>
                        <a:buClr>
                          <a:schemeClr val="dk1"/>
                        </a:buClr>
                        <a:buSzPts val="1100"/>
                        <a:buFont typeface="Arial"/>
                        <a:buNone/>
                      </a:pPr>
                      <a:r>
                        <a:rPr lang="en" sz="1200" u="none" strike="noStrike" cap="none" dirty="0">
                          <a:solidFill>
                            <a:srgbClr val="002060"/>
                          </a:solidFill>
                        </a:rPr>
                        <a:t>Construction</a:t>
                      </a:r>
                      <a:endParaRPr sz="1200" u="none" strike="noStrike" cap="none" dirty="0">
                        <a:solidFill>
                          <a:srgbClr val="002060"/>
                        </a:solidFill>
                      </a:endParaRPr>
                    </a:p>
                  </a:txBody>
                  <a:tcPr marL="28575" marR="28575" marT="91425" marB="91425">
                    <a:lnL w="10575" cap="flat" cmpd="sng">
                      <a:solidFill>
                        <a:srgbClr val="6FA8DC"/>
                      </a:solidFill>
                      <a:prstDash val="solid"/>
                      <a:round/>
                      <a:headEnd type="none" w="sm" len="sm"/>
                      <a:tailEnd type="none" w="sm" len="sm"/>
                    </a:lnL>
                    <a:lnR w="10575" cap="flat" cmpd="sng">
                      <a:solidFill>
                        <a:srgbClr val="6FA8DC"/>
                      </a:solidFill>
                      <a:prstDash val="solid"/>
                      <a:round/>
                      <a:headEnd type="none" w="sm" len="sm"/>
                      <a:tailEnd type="none" w="sm" len="sm"/>
                    </a:lnR>
                    <a:lnT w="10575" cap="flat" cmpd="sng">
                      <a:solidFill>
                        <a:srgbClr val="6FA8DC"/>
                      </a:solidFill>
                      <a:prstDash val="solid"/>
                      <a:round/>
                      <a:headEnd type="none" w="sm" len="sm"/>
                      <a:tailEnd type="none" w="sm" len="sm"/>
                    </a:lnT>
                    <a:lnB w="10575" cap="flat" cmpd="sng">
                      <a:solidFill>
                        <a:srgbClr val="6FA8DC"/>
                      </a:solidFill>
                      <a:prstDash val="solid"/>
                      <a:round/>
                      <a:headEnd type="none" w="sm" len="sm"/>
                      <a:tailEnd type="none" w="sm" len="sm"/>
                    </a:lnB>
                    <a:solidFill>
                      <a:srgbClr val="FFFFFF"/>
                    </a:solidFill>
                  </a:tcPr>
                </a:tc>
                <a:tc>
                  <a:txBody>
                    <a:bodyPr/>
                    <a:lstStyle/>
                    <a:p>
                      <a:pPr marL="0" marR="0" lvl="0" indent="0" algn="ctr" rtl="0">
                        <a:lnSpc>
                          <a:spcPct val="80000"/>
                        </a:lnSpc>
                        <a:spcBef>
                          <a:spcPts val="0"/>
                        </a:spcBef>
                        <a:spcAft>
                          <a:spcPts val="0"/>
                        </a:spcAft>
                        <a:buClr>
                          <a:srgbClr val="000000"/>
                        </a:buClr>
                        <a:buSzPts val="1200"/>
                        <a:buFont typeface="Arial"/>
                        <a:buNone/>
                      </a:pPr>
                      <a:r>
                        <a:rPr lang="en" sz="1200" u="none" strike="noStrike" cap="none">
                          <a:solidFill>
                            <a:srgbClr val="005087"/>
                          </a:solidFill>
                        </a:rPr>
                        <a:t>$5-10M</a:t>
                      </a:r>
                      <a:endParaRPr sz="1200" u="none" strike="noStrike" cap="none">
                        <a:solidFill>
                          <a:srgbClr val="005087"/>
                        </a:solidFill>
                      </a:endParaRPr>
                    </a:p>
                  </a:txBody>
                  <a:tcPr marL="28575" marR="28575" marT="91425" marB="91425">
                    <a:lnL w="10575" cap="flat" cmpd="sng">
                      <a:solidFill>
                        <a:srgbClr val="6FA8DC"/>
                      </a:solidFill>
                      <a:prstDash val="solid"/>
                      <a:round/>
                      <a:headEnd type="none" w="sm" len="sm"/>
                      <a:tailEnd type="none" w="sm" len="sm"/>
                    </a:lnL>
                    <a:lnR w="10575" cap="flat" cmpd="sng">
                      <a:solidFill>
                        <a:srgbClr val="6FA8DC"/>
                      </a:solidFill>
                      <a:prstDash val="solid"/>
                      <a:round/>
                      <a:headEnd type="none" w="sm" len="sm"/>
                      <a:tailEnd type="none" w="sm" len="sm"/>
                    </a:lnR>
                    <a:lnT w="10575" cap="flat" cmpd="sng">
                      <a:solidFill>
                        <a:srgbClr val="6FA8DC"/>
                      </a:solidFill>
                      <a:prstDash val="solid"/>
                      <a:round/>
                      <a:headEnd type="none" w="sm" len="sm"/>
                      <a:tailEnd type="none" w="sm" len="sm"/>
                    </a:lnT>
                    <a:lnB w="10575" cap="flat" cmpd="sng">
                      <a:solidFill>
                        <a:srgbClr val="6FA8DC"/>
                      </a:solidFill>
                      <a:prstDash val="solid"/>
                      <a:round/>
                      <a:headEnd type="none" w="sm" len="sm"/>
                      <a:tailEnd type="none" w="sm" len="sm"/>
                    </a:lnB>
                    <a:solidFill>
                      <a:srgbClr val="FFFFFF"/>
                    </a:solidFill>
                  </a:tcPr>
                </a:tc>
                <a:tc>
                  <a:txBody>
                    <a:bodyPr/>
                    <a:lstStyle/>
                    <a:p>
                      <a:pPr marL="0" marR="0" lvl="0" indent="0" algn="ctr" rtl="0">
                        <a:lnSpc>
                          <a:spcPct val="80000"/>
                        </a:lnSpc>
                        <a:spcBef>
                          <a:spcPts val="0"/>
                        </a:spcBef>
                        <a:spcAft>
                          <a:spcPts val="0"/>
                        </a:spcAft>
                        <a:buClr>
                          <a:srgbClr val="000000"/>
                        </a:buClr>
                        <a:buSzPts val="1200"/>
                        <a:buFont typeface="Arial"/>
                        <a:buNone/>
                      </a:pPr>
                      <a:r>
                        <a:rPr lang="en" sz="1200" u="none" strike="noStrike" cap="none">
                          <a:solidFill>
                            <a:srgbClr val="005087"/>
                          </a:solidFill>
                        </a:rPr>
                        <a:t>SB Set Aside</a:t>
                      </a:r>
                      <a:endParaRPr sz="1200" u="none" strike="noStrike" cap="none">
                        <a:solidFill>
                          <a:srgbClr val="005087"/>
                        </a:solidFill>
                      </a:endParaRPr>
                    </a:p>
                  </a:txBody>
                  <a:tcPr marL="28575" marR="28575" marT="91425" marB="91425">
                    <a:lnL w="10575" cap="flat" cmpd="sng">
                      <a:solidFill>
                        <a:srgbClr val="6FA8DC"/>
                      </a:solidFill>
                      <a:prstDash val="solid"/>
                      <a:round/>
                      <a:headEnd type="none" w="sm" len="sm"/>
                      <a:tailEnd type="none" w="sm" len="sm"/>
                    </a:lnL>
                    <a:lnR w="10575" cap="flat" cmpd="sng">
                      <a:solidFill>
                        <a:srgbClr val="6FA8DC"/>
                      </a:solidFill>
                      <a:prstDash val="solid"/>
                      <a:round/>
                      <a:headEnd type="none" w="sm" len="sm"/>
                      <a:tailEnd type="none" w="sm" len="sm"/>
                    </a:lnR>
                    <a:lnT w="10575" cap="flat" cmpd="sng">
                      <a:solidFill>
                        <a:srgbClr val="6FA8DC"/>
                      </a:solidFill>
                      <a:prstDash val="solid"/>
                      <a:round/>
                      <a:headEnd type="none" w="sm" len="sm"/>
                      <a:tailEnd type="none" w="sm" len="sm"/>
                    </a:lnT>
                    <a:lnB w="10575" cap="flat" cmpd="sng">
                      <a:solidFill>
                        <a:srgbClr val="6FA8DC"/>
                      </a:solidFill>
                      <a:prstDash val="solid"/>
                      <a:round/>
                      <a:headEnd type="none" w="sm" len="sm"/>
                      <a:tailEnd type="none" w="sm" len="sm"/>
                    </a:lnB>
                    <a:solidFill>
                      <a:srgbClr val="FFFFFF"/>
                    </a:solidFill>
                  </a:tcPr>
                </a:tc>
                <a:tc>
                  <a:txBody>
                    <a:bodyPr/>
                    <a:lstStyle/>
                    <a:p>
                      <a:pPr marL="0" marR="0" lvl="0" indent="0" algn="ctr" rtl="0">
                        <a:lnSpc>
                          <a:spcPct val="80000"/>
                        </a:lnSpc>
                        <a:spcBef>
                          <a:spcPts val="0"/>
                        </a:spcBef>
                        <a:spcAft>
                          <a:spcPts val="0"/>
                        </a:spcAft>
                        <a:buClr>
                          <a:srgbClr val="000000"/>
                        </a:buClr>
                        <a:buSzPts val="1200"/>
                        <a:buFont typeface="Arial"/>
                        <a:buNone/>
                      </a:pPr>
                      <a:r>
                        <a:rPr lang="en" sz="1200" u="none" strike="noStrike" cap="none">
                          <a:solidFill>
                            <a:srgbClr val="005087"/>
                          </a:solidFill>
                        </a:rPr>
                        <a:t>FY23</a:t>
                      </a:r>
                      <a:endParaRPr sz="1200" u="none" strike="noStrike" cap="none">
                        <a:solidFill>
                          <a:srgbClr val="005087"/>
                        </a:solidFill>
                      </a:endParaRPr>
                    </a:p>
                  </a:txBody>
                  <a:tcPr marL="28575" marR="28575" marT="91425" marB="91425">
                    <a:lnL w="10575" cap="flat" cmpd="sng">
                      <a:solidFill>
                        <a:srgbClr val="6FA8DC"/>
                      </a:solidFill>
                      <a:prstDash val="solid"/>
                      <a:round/>
                      <a:headEnd type="none" w="sm" len="sm"/>
                      <a:tailEnd type="none" w="sm" len="sm"/>
                    </a:lnL>
                    <a:lnR w="10575" cap="flat" cmpd="sng">
                      <a:solidFill>
                        <a:srgbClr val="6FA8DC"/>
                      </a:solidFill>
                      <a:prstDash val="solid"/>
                      <a:round/>
                      <a:headEnd type="none" w="sm" len="sm"/>
                      <a:tailEnd type="none" w="sm" len="sm"/>
                    </a:lnR>
                    <a:lnT w="10575" cap="flat" cmpd="sng">
                      <a:solidFill>
                        <a:srgbClr val="6FA8DC"/>
                      </a:solidFill>
                      <a:prstDash val="solid"/>
                      <a:round/>
                      <a:headEnd type="none" w="sm" len="sm"/>
                      <a:tailEnd type="none" w="sm" len="sm"/>
                    </a:lnT>
                    <a:lnB w="10575" cap="flat" cmpd="sng">
                      <a:solidFill>
                        <a:srgbClr val="6FA8DC"/>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92650">
                <a:tc>
                  <a:txBody>
                    <a:bodyPr/>
                    <a:lstStyle/>
                    <a:p>
                      <a:pPr marL="0" marR="0" lvl="0" indent="0" algn="l" rtl="0">
                        <a:lnSpc>
                          <a:spcPct val="80000"/>
                        </a:lnSpc>
                        <a:spcBef>
                          <a:spcPts val="0"/>
                        </a:spcBef>
                        <a:spcAft>
                          <a:spcPts val="0"/>
                        </a:spcAft>
                        <a:buClr>
                          <a:srgbClr val="000000"/>
                        </a:buClr>
                        <a:buSzPts val="1200"/>
                        <a:buFont typeface="Arial"/>
                        <a:buNone/>
                      </a:pPr>
                      <a:r>
                        <a:rPr lang="en" sz="1200" u="none" strike="noStrike" cap="none">
                          <a:solidFill>
                            <a:srgbClr val="005087"/>
                          </a:solidFill>
                        </a:rPr>
                        <a:t>Raul Hector Castro LPOE</a:t>
                      </a:r>
                      <a:endParaRPr sz="1200" u="none" strike="noStrike" cap="none">
                        <a:solidFill>
                          <a:srgbClr val="005087"/>
                        </a:solidFill>
                      </a:endParaRPr>
                    </a:p>
                  </a:txBody>
                  <a:tcPr marL="28575" marR="28575" marT="91425" marB="91425">
                    <a:lnL w="10575" cap="flat" cmpd="sng">
                      <a:solidFill>
                        <a:srgbClr val="6FA8DC"/>
                      </a:solidFill>
                      <a:prstDash val="solid"/>
                      <a:round/>
                      <a:headEnd type="none" w="sm" len="sm"/>
                      <a:tailEnd type="none" w="sm" len="sm"/>
                    </a:lnL>
                    <a:lnR w="10575" cap="flat" cmpd="sng">
                      <a:solidFill>
                        <a:srgbClr val="6FA8DC"/>
                      </a:solidFill>
                      <a:prstDash val="solid"/>
                      <a:round/>
                      <a:headEnd type="none" w="sm" len="sm"/>
                      <a:tailEnd type="none" w="sm" len="sm"/>
                    </a:lnR>
                    <a:lnT w="10575" cap="flat" cmpd="sng">
                      <a:solidFill>
                        <a:srgbClr val="6FA8DC"/>
                      </a:solidFill>
                      <a:prstDash val="solid"/>
                      <a:round/>
                      <a:headEnd type="none" w="sm" len="sm"/>
                      <a:tailEnd type="none" w="sm" len="sm"/>
                    </a:lnT>
                    <a:lnB w="10575" cap="flat" cmpd="sng">
                      <a:solidFill>
                        <a:srgbClr val="6FA8DC"/>
                      </a:solidFill>
                      <a:prstDash val="solid"/>
                      <a:round/>
                      <a:headEnd type="none" w="sm" len="sm"/>
                      <a:tailEnd type="none" w="sm" len="sm"/>
                    </a:lnB>
                    <a:solidFill>
                      <a:srgbClr val="FFFFFF"/>
                    </a:solidFill>
                  </a:tcPr>
                </a:tc>
                <a:tc>
                  <a:txBody>
                    <a:bodyPr/>
                    <a:lstStyle/>
                    <a:p>
                      <a:pPr marL="0" marR="0" lvl="0" indent="0" algn="ctr" rtl="0">
                        <a:lnSpc>
                          <a:spcPct val="80000"/>
                        </a:lnSpc>
                        <a:spcBef>
                          <a:spcPts val="0"/>
                        </a:spcBef>
                        <a:spcAft>
                          <a:spcPts val="0"/>
                        </a:spcAft>
                        <a:buClr>
                          <a:srgbClr val="000000"/>
                        </a:buClr>
                        <a:buSzPts val="1200"/>
                        <a:buFont typeface="Arial"/>
                        <a:buNone/>
                      </a:pPr>
                      <a:r>
                        <a:rPr lang="en" sz="1200" u="none" strike="noStrike" cap="none">
                          <a:solidFill>
                            <a:srgbClr val="005087"/>
                          </a:solidFill>
                        </a:rPr>
                        <a:t>Douglas, AZ</a:t>
                      </a:r>
                      <a:endParaRPr sz="1200" u="none" strike="noStrike" cap="none">
                        <a:solidFill>
                          <a:srgbClr val="005087"/>
                        </a:solidFill>
                      </a:endParaRPr>
                    </a:p>
                  </a:txBody>
                  <a:tcPr marL="28575" marR="28575" marT="91425" marB="91425">
                    <a:lnL w="10575" cap="flat" cmpd="sng">
                      <a:solidFill>
                        <a:srgbClr val="6FA8DC"/>
                      </a:solidFill>
                      <a:prstDash val="solid"/>
                      <a:round/>
                      <a:headEnd type="none" w="sm" len="sm"/>
                      <a:tailEnd type="none" w="sm" len="sm"/>
                    </a:lnL>
                    <a:lnR w="10575" cap="flat" cmpd="sng">
                      <a:solidFill>
                        <a:srgbClr val="6FA8DC"/>
                      </a:solidFill>
                      <a:prstDash val="solid"/>
                      <a:round/>
                      <a:headEnd type="none" w="sm" len="sm"/>
                      <a:tailEnd type="none" w="sm" len="sm"/>
                    </a:lnR>
                    <a:lnT w="10575" cap="flat" cmpd="sng">
                      <a:solidFill>
                        <a:srgbClr val="6FA8DC"/>
                      </a:solidFill>
                      <a:prstDash val="solid"/>
                      <a:round/>
                      <a:headEnd type="none" w="sm" len="sm"/>
                      <a:tailEnd type="none" w="sm" len="sm"/>
                    </a:lnT>
                    <a:lnB w="10575" cap="flat" cmpd="sng">
                      <a:solidFill>
                        <a:srgbClr val="6FA8DC"/>
                      </a:solidFill>
                      <a:prstDash val="solid"/>
                      <a:round/>
                      <a:headEnd type="none" w="sm" len="sm"/>
                      <a:tailEnd type="none" w="sm" len="sm"/>
                    </a:lnB>
                    <a:solidFill>
                      <a:srgbClr val="FFFFFF"/>
                    </a:solidFill>
                  </a:tcPr>
                </a:tc>
                <a:tc>
                  <a:txBody>
                    <a:bodyPr/>
                    <a:lstStyle/>
                    <a:p>
                      <a:pPr marL="0" marR="0" lvl="0" indent="0" algn="ctr" rtl="0">
                        <a:lnSpc>
                          <a:spcPct val="80000"/>
                        </a:lnSpc>
                        <a:spcBef>
                          <a:spcPts val="0"/>
                        </a:spcBef>
                        <a:spcAft>
                          <a:spcPts val="0"/>
                        </a:spcAft>
                        <a:buClr>
                          <a:schemeClr val="dk1"/>
                        </a:buClr>
                        <a:buSzPts val="1100"/>
                        <a:buFont typeface="Arial"/>
                        <a:buNone/>
                      </a:pPr>
                      <a:r>
                        <a:rPr lang="en" sz="1200" u="none" strike="noStrike" cap="none" dirty="0">
                          <a:solidFill>
                            <a:srgbClr val="002060"/>
                          </a:solidFill>
                        </a:rPr>
                        <a:t>Construction</a:t>
                      </a:r>
                      <a:endParaRPr sz="1200" u="none" strike="noStrike" cap="none" dirty="0">
                        <a:solidFill>
                          <a:srgbClr val="002060"/>
                        </a:solidFill>
                      </a:endParaRPr>
                    </a:p>
                  </a:txBody>
                  <a:tcPr marL="28575" marR="28575" marT="91425" marB="91425">
                    <a:lnL w="10575" cap="flat" cmpd="sng">
                      <a:solidFill>
                        <a:srgbClr val="6FA8DC"/>
                      </a:solidFill>
                      <a:prstDash val="solid"/>
                      <a:round/>
                      <a:headEnd type="none" w="sm" len="sm"/>
                      <a:tailEnd type="none" w="sm" len="sm"/>
                    </a:lnL>
                    <a:lnR w="10575" cap="flat" cmpd="sng">
                      <a:solidFill>
                        <a:srgbClr val="6FA8DC"/>
                      </a:solidFill>
                      <a:prstDash val="solid"/>
                      <a:round/>
                      <a:headEnd type="none" w="sm" len="sm"/>
                      <a:tailEnd type="none" w="sm" len="sm"/>
                    </a:lnR>
                    <a:lnT w="10575" cap="flat" cmpd="sng">
                      <a:solidFill>
                        <a:srgbClr val="6FA8DC"/>
                      </a:solidFill>
                      <a:prstDash val="solid"/>
                      <a:round/>
                      <a:headEnd type="none" w="sm" len="sm"/>
                      <a:tailEnd type="none" w="sm" len="sm"/>
                    </a:lnT>
                    <a:lnB w="10575" cap="flat" cmpd="sng">
                      <a:solidFill>
                        <a:srgbClr val="6FA8DC"/>
                      </a:solidFill>
                      <a:prstDash val="solid"/>
                      <a:round/>
                      <a:headEnd type="none" w="sm" len="sm"/>
                      <a:tailEnd type="none" w="sm" len="sm"/>
                    </a:lnB>
                    <a:solidFill>
                      <a:srgbClr val="FFFFFF"/>
                    </a:solidFill>
                  </a:tcPr>
                </a:tc>
                <a:tc>
                  <a:txBody>
                    <a:bodyPr/>
                    <a:lstStyle/>
                    <a:p>
                      <a:pPr marL="0" marR="0" lvl="0" indent="0" algn="ctr" rtl="0">
                        <a:lnSpc>
                          <a:spcPct val="80000"/>
                        </a:lnSpc>
                        <a:spcBef>
                          <a:spcPts val="0"/>
                        </a:spcBef>
                        <a:spcAft>
                          <a:spcPts val="0"/>
                        </a:spcAft>
                        <a:buClr>
                          <a:srgbClr val="000000"/>
                        </a:buClr>
                        <a:buSzPts val="1200"/>
                        <a:buFont typeface="Arial"/>
                        <a:buNone/>
                      </a:pPr>
                      <a:r>
                        <a:rPr lang="en" sz="1200" u="none" strike="noStrike" cap="none">
                          <a:solidFill>
                            <a:srgbClr val="005087"/>
                          </a:solidFill>
                        </a:rPr>
                        <a:t>&gt;$10M</a:t>
                      </a:r>
                      <a:endParaRPr sz="1200" u="none" strike="noStrike" cap="none">
                        <a:solidFill>
                          <a:srgbClr val="005087"/>
                        </a:solidFill>
                      </a:endParaRPr>
                    </a:p>
                  </a:txBody>
                  <a:tcPr marL="28575" marR="28575" marT="91425" marB="91425">
                    <a:lnL w="10575" cap="flat" cmpd="sng">
                      <a:solidFill>
                        <a:srgbClr val="6FA8DC"/>
                      </a:solidFill>
                      <a:prstDash val="solid"/>
                      <a:round/>
                      <a:headEnd type="none" w="sm" len="sm"/>
                      <a:tailEnd type="none" w="sm" len="sm"/>
                    </a:lnL>
                    <a:lnR w="10575" cap="flat" cmpd="sng">
                      <a:solidFill>
                        <a:srgbClr val="6FA8DC"/>
                      </a:solidFill>
                      <a:prstDash val="solid"/>
                      <a:round/>
                      <a:headEnd type="none" w="sm" len="sm"/>
                      <a:tailEnd type="none" w="sm" len="sm"/>
                    </a:lnR>
                    <a:lnT w="10575" cap="flat" cmpd="sng">
                      <a:solidFill>
                        <a:srgbClr val="6FA8DC"/>
                      </a:solidFill>
                      <a:prstDash val="solid"/>
                      <a:round/>
                      <a:headEnd type="none" w="sm" len="sm"/>
                      <a:tailEnd type="none" w="sm" len="sm"/>
                    </a:lnT>
                    <a:lnB w="10575" cap="flat" cmpd="sng">
                      <a:solidFill>
                        <a:srgbClr val="6FA8DC"/>
                      </a:solidFill>
                      <a:prstDash val="solid"/>
                      <a:round/>
                      <a:headEnd type="none" w="sm" len="sm"/>
                      <a:tailEnd type="none" w="sm" len="sm"/>
                    </a:lnB>
                    <a:solidFill>
                      <a:srgbClr val="FFFFFF"/>
                    </a:solidFill>
                  </a:tcPr>
                </a:tc>
                <a:tc>
                  <a:txBody>
                    <a:bodyPr/>
                    <a:lstStyle/>
                    <a:p>
                      <a:pPr marL="0" marR="0" lvl="0" indent="0" algn="ctr" rtl="0">
                        <a:lnSpc>
                          <a:spcPct val="80000"/>
                        </a:lnSpc>
                        <a:spcBef>
                          <a:spcPts val="0"/>
                        </a:spcBef>
                        <a:spcAft>
                          <a:spcPts val="0"/>
                        </a:spcAft>
                        <a:buClr>
                          <a:srgbClr val="000000"/>
                        </a:buClr>
                        <a:buSzPts val="1200"/>
                        <a:buFont typeface="Arial"/>
                        <a:buNone/>
                      </a:pPr>
                      <a:r>
                        <a:rPr lang="en" sz="1200" u="none" strike="noStrike" cap="none">
                          <a:solidFill>
                            <a:srgbClr val="005087"/>
                          </a:solidFill>
                        </a:rPr>
                        <a:t>Full/Open</a:t>
                      </a:r>
                      <a:endParaRPr sz="1200" u="none" strike="noStrike" cap="none">
                        <a:solidFill>
                          <a:srgbClr val="005087"/>
                        </a:solidFill>
                      </a:endParaRPr>
                    </a:p>
                  </a:txBody>
                  <a:tcPr marL="28575" marR="28575" marT="91425" marB="91425">
                    <a:lnL w="10575" cap="flat" cmpd="sng">
                      <a:solidFill>
                        <a:srgbClr val="6FA8DC"/>
                      </a:solidFill>
                      <a:prstDash val="solid"/>
                      <a:round/>
                      <a:headEnd type="none" w="sm" len="sm"/>
                      <a:tailEnd type="none" w="sm" len="sm"/>
                    </a:lnL>
                    <a:lnR w="10575" cap="flat" cmpd="sng">
                      <a:solidFill>
                        <a:srgbClr val="6FA8DC"/>
                      </a:solidFill>
                      <a:prstDash val="solid"/>
                      <a:round/>
                      <a:headEnd type="none" w="sm" len="sm"/>
                      <a:tailEnd type="none" w="sm" len="sm"/>
                    </a:lnR>
                    <a:lnT w="10575" cap="flat" cmpd="sng">
                      <a:solidFill>
                        <a:srgbClr val="6FA8DC"/>
                      </a:solidFill>
                      <a:prstDash val="solid"/>
                      <a:round/>
                      <a:headEnd type="none" w="sm" len="sm"/>
                      <a:tailEnd type="none" w="sm" len="sm"/>
                    </a:lnT>
                    <a:lnB w="10575" cap="flat" cmpd="sng">
                      <a:solidFill>
                        <a:srgbClr val="6FA8DC"/>
                      </a:solidFill>
                      <a:prstDash val="solid"/>
                      <a:round/>
                      <a:headEnd type="none" w="sm" len="sm"/>
                      <a:tailEnd type="none" w="sm" len="sm"/>
                    </a:lnB>
                    <a:solidFill>
                      <a:srgbClr val="FFFFFF"/>
                    </a:solidFill>
                  </a:tcPr>
                </a:tc>
                <a:tc>
                  <a:txBody>
                    <a:bodyPr/>
                    <a:lstStyle/>
                    <a:p>
                      <a:pPr marL="0" marR="0" lvl="0" indent="0" algn="ctr" rtl="0">
                        <a:lnSpc>
                          <a:spcPct val="80000"/>
                        </a:lnSpc>
                        <a:spcBef>
                          <a:spcPts val="0"/>
                        </a:spcBef>
                        <a:spcAft>
                          <a:spcPts val="0"/>
                        </a:spcAft>
                        <a:buClr>
                          <a:srgbClr val="000000"/>
                        </a:buClr>
                        <a:buSzPts val="1200"/>
                        <a:buFont typeface="Arial"/>
                        <a:buNone/>
                      </a:pPr>
                      <a:r>
                        <a:rPr lang="en" sz="1200" u="none" strike="noStrike" cap="none">
                          <a:solidFill>
                            <a:srgbClr val="005087"/>
                          </a:solidFill>
                        </a:rPr>
                        <a:t>FY27</a:t>
                      </a:r>
                      <a:endParaRPr sz="1200" u="none" strike="noStrike" cap="none">
                        <a:solidFill>
                          <a:srgbClr val="005087"/>
                        </a:solidFill>
                      </a:endParaRPr>
                    </a:p>
                  </a:txBody>
                  <a:tcPr marL="28575" marR="28575" marT="91425" marB="91425">
                    <a:lnL w="10575" cap="flat" cmpd="sng">
                      <a:solidFill>
                        <a:srgbClr val="6FA8DC"/>
                      </a:solidFill>
                      <a:prstDash val="solid"/>
                      <a:round/>
                      <a:headEnd type="none" w="sm" len="sm"/>
                      <a:tailEnd type="none" w="sm" len="sm"/>
                    </a:lnL>
                    <a:lnR w="10575" cap="flat" cmpd="sng">
                      <a:solidFill>
                        <a:srgbClr val="6FA8DC"/>
                      </a:solidFill>
                      <a:prstDash val="solid"/>
                      <a:round/>
                      <a:headEnd type="none" w="sm" len="sm"/>
                      <a:tailEnd type="none" w="sm" len="sm"/>
                    </a:lnR>
                    <a:lnT w="10575" cap="flat" cmpd="sng">
                      <a:solidFill>
                        <a:srgbClr val="6FA8DC"/>
                      </a:solidFill>
                      <a:prstDash val="solid"/>
                      <a:round/>
                      <a:headEnd type="none" w="sm" len="sm"/>
                      <a:tailEnd type="none" w="sm" len="sm"/>
                    </a:lnT>
                    <a:lnB w="10575" cap="flat" cmpd="sng">
                      <a:solidFill>
                        <a:srgbClr val="6FA8DC"/>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92650">
                <a:tc>
                  <a:txBody>
                    <a:bodyPr/>
                    <a:lstStyle/>
                    <a:p>
                      <a:pPr marL="0" marR="0" lvl="0" indent="0" algn="l" rtl="0">
                        <a:lnSpc>
                          <a:spcPct val="80000"/>
                        </a:lnSpc>
                        <a:spcBef>
                          <a:spcPts val="0"/>
                        </a:spcBef>
                        <a:spcAft>
                          <a:spcPts val="0"/>
                        </a:spcAft>
                        <a:buClr>
                          <a:srgbClr val="000000"/>
                        </a:buClr>
                        <a:buSzPts val="1200"/>
                        <a:buFont typeface="Arial"/>
                        <a:buNone/>
                      </a:pPr>
                      <a:r>
                        <a:rPr lang="en" sz="1200" u="none" strike="noStrike" cap="none">
                          <a:solidFill>
                            <a:srgbClr val="005087"/>
                          </a:solidFill>
                        </a:rPr>
                        <a:t>Douglas LPOE</a:t>
                      </a:r>
                      <a:endParaRPr sz="1200" u="none" strike="noStrike" cap="none">
                        <a:solidFill>
                          <a:srgbClr val="005087"/>
                        </a:solidFill>
                      </a:endParaRPr>
                    </a:p>
                  </a:txBody>
                  <a:tcPr marL="28575" marR="28575" marT="91425" marB="91425">
                    <a:lnL w="10575" cap="flat" cmpd="sng">
                      <a:solidFill>
                        <a:srgbClr val="6FA8DC"/>
                      </a:solidFill>
                      <a:prstDash val="solid"/>
                      <a:round/>
                      <a:headEnd type="none" w="sm" len="sm"/>
                      <a:tailEnd type="none" w="sm" len="sm"/>
                    </a:lnL>
                    <a:lnR w="10575" cap="flat" cmpd="sng">
                      <a:solidFill>
                        <a:srgbClr val="6FA8DC"/>
                      </a:solidFill>
                      <a:prstDash val="solid"/>
                      <a:round/>
                      <a:headEnd type="none" w="sm" len="sm"/>
                      <a:tailEnd type="none" w="sm" len="sm"/>
                    </a:lnR>
                    <a:lnT w="10575" cap="flat" cmpd="sng">
                      <a:solidFill>
                        <a:srgbClr val="6FA8DC"/>
                      </a:solidFill>
                      <a:prstDash val="solid"/>
                      <a:round/>
                      <a:headEnd type="none" w="sm" len="sm"/>
                      <a:tailEnd type="none" w="sm" len="sm"/>
                    </a:lnT>
                    <a:lnB w="10575" cap="flat" cmpd="sng">
                      <a:solidFill>
                        <a:srgbClr val="6FA8DC"/>
                      </a:solidFill>
                      <a:prstDash val="solid"/>
                      <a:round/>
                      <a:headEnd type="none" w="sm" len="sm"/>
                      <a:tailEnd type="none" w="sm" len="sm"/>
                    </a:lnB>
                    <a:solidFill>
                      <a:srgbClr val="FFFFFF"/>
                    </a:solidFill>
                  </a:tcPr>
                </a:tc>
                <a:tc>
                  <a:txBody>
                    <a:bodyPr/>
                    <a:lstStyle/>
                    <a:p>
                      <a:pPr marL="0" marR="0" lvl="0" indent="0" algn="ctr" rtl="0">
                        <a:lnSpc>
                          <a:spcPct val="80000"/>
                        </a:lnSpc>
                        <a:spcBef>
                          <a:spcPts val="0"/>
                        </a:spcBef>
                        <a:spcAft>
                          <a:spcPts val="0"/>
                        </a:spcAft>
                        <a:buClr>
                          <a:srgbClr val="000000"/>
                        </a:buClr>
                        <a:buSzPts val="1200"/>
                        <a:buFont typeface="Arial"/>
                        <a:buNone/>
                      </a:pPr>
                      <a:r>
                        <a:rPr lang="en" sz="1200" u="none" strike="noStrike" cap="none">
                          <a:solidFill>
                            <a:srgbClr val="005087"/>
                          </a:solidFill>
                        </a:rPr>
                        <a:t>Douglas, AZ</a:t>
                      </a:r>
                      <a:endParaRPr sz="1200" u="none" strike="noStrike" cap="none">
                        <a:solidFill>
                          <a:srgbClr val="005087"/>
                        </a:solidFill>
                      </a:endParaRPr>
                    </a:p>
                  </a:txBody>
                  <a:tcPr marL="28575" marR="28575" marT="91425" marB="91425">
                    <a:lnL w="10575" cap="flat" cmpd="sng">
                      <a:solidFill>
                        <a:srgbClr val="6FA8DC"/>
                      </a:solidFill>
                      <a:prstDash val="solid"/>
                      <a:round/>
                      <a:headEnd type="none" w="sm" len="sm"/>
                      <a:tailEnd type="none" w="sm" len="sm"/>
                    </a:lnL>
                    <a:lnR w="10575" cap="flat" cmpd="sng">
                      <a:solidFill>
                        <a:srgbClr val="6FA8DC"/>
                      </a:solidFill>
                      <a:prstDash val="solid"/>
                      <a:round/>
                      <a:headEnd type="none" w="sm" len="sm"/>
                      <a:tailEnd type="none" w="sm" len="sm"/>
                    </a:lnR>
                    <a:lnT w="10575" cap="flat" cmpd="sng">
                      <a:solidFill>
                        <a:srgbClr val="6FA8DC"/>
                      </a:solidFill>
                      <a:prstDash val="solid"/>
                      <a:round/>
                      <a:headEnd type="none" w="sm" len="sm"/>
                      <a:tailEnd type="none" w="sm" len="sm"/>
                    </a:lnT>
                    <a:lnB w="10575" cap="flat" cmpd="sng">
                      <a:solidFill>
                        <a:srgbClr val="6FA8DC"/>
                      </a:solidFill>
                      <a:prstDash val="solid"/>
                      <a:round/>
                      <a:headEnd type="none" w="sm" len="sm"/>
                      <a:tailEnd type="none" w="sm" len="sm"/>
                    </a:lnB>
                    <a:solidFill>
                      <a:srgbClr val="FFFFFF"/>
                    </a:solidFill>
                  </a:tcPr>
                </a:tc>
                <a:tc>
                  <a:txBody>
                    <a:bodyPr/>
                    <a:lstStyle/>
                    <a:p>
                      <a:pPr marL="0" marR="0" lvl="0" indent="0" algn="ctr" rtl="0">
                        <a:lnSpc>
                          <a:spcPct val="80000"/>
                        </a:lnSpc>
                        <a:spcBef>
                          <a:spcPts val="0"/>
                        </a:spcBef>
                        <a:spcAft>
                          <a:spcPts val="0"/>
                        </a:spcAft>
                        <a:buClr>
                          <a:schemeClr val="dk1"/>
                        </a:buClr>
                        <a:buSzPts val="1100"/>
                        <a:buFont typeface="Arial"/>
                        <a:buNone/>
                      </a:pPr>
                      <a:r>
                        <a:rPr lang="en" sz="1200" u="none" strike="noStrike" cap="none" dirty="0">
                          <a:solidFill>
                            <a:srgbClr val="002060"/>
                          </a:solidFill>
                        </a:rPr>
                        <a:t>Construction</a:t>
                      </a:r>
                      <a:endParaRPr sz="1200" u="none" strike="noStrike" cap="none" dirty="0">
                        <a:solidFill>
                          <a:srgbClr val="002060"/>
                        </a:solidFill>
                      </a:endParaRPr>
                    </a:p>
                  </a:txBody>
                  <a:tcPr marL="28575" marR="28575" marT="91425" marB="91425">
                    <a:lnL w="10575" cap="flat" cmpd="sng">
                      <a:solidFill>
                        <a:srgbClr val="6FA8DC"/>
                      </a:solidFill>
                      <a:prstDash val="solid"/>
                      <a:round/>
                      <a:headEnd type="none" w="sm" len="sm"/>
                      <a:tailEnd type="none" w="sm" len="sm"/>
                    </a:lnL>
                    <a:lnR w="10575" cap="flat" cmpd="sng">
                      <a:solidFill>
                        <a:srgbClr val="6FA8DC"/>
                      </a:solidFill>
                      <a:prstDash val="solid"/>
                      <a:round/>
                      <a:headEnd type="none" w="sm" len="sm"/>
                      <a:tailEnd type="none" w="sm" len="sm"/>
                    </a:lnR>
                    <a:lnT w="10575" cap="flat" cmpd="sng">
                      <a:solidFill>
                        <a:srgbClr val="6FA8DC"/>
                      </a:solidFill>
                      <a:prstDash val="solid"/>
                      <a:round/>
                      <a:headEnd type="none" w="sm" len="sm"/>
                      <a:tailEnd type="none" w="sm" len="sm"/>
                    </a:lnT>
                    <a:lnB w="10575" cap="flat" cmpd="sng">
                      <a:solidFill>
                        <a:srgbClr val="6FA8DC"/>
                      </a:solidFill>
                      <a:prstDash val="solid"/>
                      <a:round/>
                      <a:headEnd type="none" w="sm" len="sm"/>
                      <a:tailEnd type="none" w="sm" len="sm"/>
                    </a:lnB>
                    <a:solidFill>
                      <a:srgbClr val="FFFFFF"/>
                    </a:solidFill>
                  </a:tcPr>
                </a:tc>
                <a:tc>
                  <a:txBody>
                    <a:bodyPr/>
                    <a:lstStyle/>
                    <a:p>
                      <a:pPr marL="0" marR="0" lvl="0" indent="0" algn="ctr" rtl="0">
                        <a:lnSpc>
                          <a:spcPct val="80000"/>
                        </a:lnSpc>
                        <a:spcBef>
                          <a:spcPts val="0"/>
                        </a:spcBef>
                        <a:spcAft>
                          <a:spcPts val="0"/>
                        </a:spcAft>
                        <a:buClr>
                          <a:srgbClr val="000000"/>
                        </a:buClr>
                        <a:buSzPts val="1200"/>
                        <a:buFont typeface="Arial"/>
                        <a:buNone/>
                      </a:pPr>
                      <a:r>
                        <a:rPr lang="en" sz="1200" u="none" strike="noStrike" cap="none">
                          <a:solidFill>
                            <a:srgbClr val="005087"/>
                          </a:solidFill>
                        </a:rPr>
                        <a:t>&gt;$10M</a:t>
                      </a:r>
                      <a:endParaRPr sz="1200" u="none" strike="noStrike" cap="none">
                        <a:solidFill>
                          <a:srgbClr val="005087"/>
                        </a:solidFill>
                      </a:endParaRPr>
                    </a:p>
                  </a:txBody>
                  <a:tcPr marL="28575" marR="28575" marT="91425" marB="91425">
                    <a:lnL w="10575" cap="flat" cmpd="sng">
                      <a:solidFill>
                        <a:srgbClr val="6FA8DC"/>
                      </a:solidFill>
                      <a:prstDash val="solid"/>
                      <a:round/>
                      <a:headEnd type="none" w="sm" len="sm"/>
                      <a:tailEnd type="none" w="sm" len="sm"/>
                    </a:lnL>
                    <a:lnR w="10575" cap="flat" cmpd="sng">
                      <a:solidFill>
                        <a:srgbClr val="6FA8DC"/>
                      </a:solidFill>
                      <a:prstDash val="solid"/>
                      <a:round/>
                      <a:headEnd type="none" w="sm" len="sm"/>
                      <a:tailEnd type="none" w="sm" len="sm"/>
                    </a:lnR>
                    <a:lnT w="10575" cap="flat" cmpd="sng">
                      <a:solidFill>
                        <a:srgbClr val="6FA8DC"/>
                      </a:solidFill>
                      <a:prstDash val="solid"/>
                      <a:round/>
                      <a:headEnd type="none" w="sm" len="sm"/>
                      <a:tailEnd type="none" w="sm" len="sm"/>
                    </a:lnT>
                    <a:lnB w="10575" cap="flat" cmpd="sng">
                      <a:solidFill>
                        <a:srgbClr val="6FA8DC"/>
                      </a:solidFill>
                      <a:prstDash val="solid"/>
                      <a:round/>
                      <a:headEnd type="none" w="sm" len="sm"/>
                      <a:tailEnd type="none" w="sm" len="sm"/>
                    </a:lnB>
                    <a:solidFill>
                      <a:srgbClr val="FFFFFF"/>
                    </a:solidFill>
                  </a:tcPr>
                </a:tc>
                <a:tc>
                  <a:txBody>
                    <a:bodyPr/>
                    <a:lstStyle/>
                    <a:p>
                      <a:pPr marL="0" marR="0" lvl="0" indent="0" algn="ctr" rtl="0">
                        <a:lnSpc>
                          <a:spcPct val="80000"/>
                        </a:lnSpc>
                        <a:spcBef>
                          <a:spcPts val="0"/>
                        </a:spcBef>
                        <a:spcAft>
                          <a:spcPts val="0"/>
                        </a:spcAft>
                        <a:buClr>
                          <a:srgbClr val="000000"/>
                        </a:buClr>
                        <a:buSzPts val="1200"/>
                        <a:buFont typeface="Arial"/>
                        <a:buNone/>
                      </a:pPr>
                      <a:r>
                        <a:rPr lang="en" sz="1200" u="none" strike="noStrike" cap="none">
                          <a:solidFill>
                            <a:srgbClr val="005087"/>
                          </a:solidFill>
                        </a:rPr>
                        <a:t>Full/Open</a:t>
                      </a:r>
                      <a:endParaRPr sz="1200" u="none" strike="noStrike" cap="none">
                        <a:solidFill>
                          <a:srgbClr val="005087"/>
                        </a:solidFill>
                      </a:endParaRPr>
                    </a:p>
                  </a:txBody>
                  <a:tcPr marL="28575" marR="28575" marT="91425" marB="91425">
                    <a:lnL w="10575" cap="flat" cmpd="sng">
                      <a:solidFill>
                        <a:srgbClr val="6FA8DC"/>
                      </a:solidFill>
                      <a:prstDash val="solid"/>
                      <a:round/>
                      <a:headEnd type="none" w="sm" len="sm"/>
                      <a:tailEnd type="none" w="sm" len="sm"/>
                    </a:lnL>
                    <a:lnR w="10575" cap="flat" cmpd="sng">
                      <a:solidFill>
                        <a:srgbClr val="6FA8DC"/>
                      </a:solidFill>
                      <a:prstDash val="solid"/>
                      <a:round/>
                      <a:headEnd type="none" w="sm" len="sm"/>
                      <a:tailEnd type="none" w="sm" len="sm"/>
                    </a:lnR>
                    <a:lnT w="10575" cap="flat" cmpd="sng">
                      <a:solidFill>
                        <a:srgbClr val="6FA8DC"/>
                      </a:solidFill>
                      <a:prstDash val="solid"/>
                      <a:round/>
                      <a:headEnd type="none" w="sm" len="sm"/>
                      <a:tailEnd type="none" w="sm" len="sm"/>
                    </a:lnT>
                    <a:lnB w="10575" cap="flat" cmpd="sng">
                      <a:solidFill>
                        <a:srgbClr val="6FA8DC"/>
                      </a:solidFill>
                      <a:prstDash val="solid"/>
                      <a:round/>
                      <a:headEnd type="none" w="sm" len="sm"/>
                      <a:tailEnd type="none" w="sm" len="sm"/>
                    </a:lnB>
                    <a:solidFill>
                      <a:srgbClr val="FFFFFF"/>
                    </a:solidFill>
                  </a:tcPr>
                </a:tc>
                <a:tc>
                  <a:txBody>
                    <a:bodyPr/>
                    <a:lstStyle/>
                    <a:p>
                      <a:pPr marL="0" marR="0" lvl="0" indent="0" algn="ctr" rtl="0">
                        <a:lnSpc>
                          <a:spcPct val="80000"/>
                        </a:lnSpc>
                        <a:spcBef>
                          <a:spcPts val="0"/>
                        </a:spcBef>
                        <a:spcAft>
                          <a:spcPts val="0"/>
                        </a:spcAft>
                        <a:buClr>
                          <a:srgbClr val="000000"/>
                        </a:buClr>
                        <a:buSzPts val="1200"/>
                        <a:buFont typeface="Arial"/>
                        <a:buNone/>
                      </a:pPr>
                      <a:r>
                        <a:rPr lang="en" sz="1200" u="none" strike="noStrike" cap="none">
                          <a:solidFill>
                            <a:srgbClr val="005087"/>
                          </a:solidFill>
                        </a:rPr>
                        <a:t>FY24</a:t>
                      </a:r>
                      <a:endParaRPr sz="1200" u="none" strike="noStrike" cap="none">
                        <a:solidFill>
                          <a:srgbClr val="005087"/>
                        </a:solidFill>
                      </a:endParaRPr>
                    </a:p>
                  </a:txBody>
                  <a:tcPr marL="28575" marR="28575" marT="91425" marB="91425">
                    <a:lnL w="10575" cap="flat" cmpd="sng">
                      <a:solidFill>
                        <a:srgbClr val="6FA8DC"/>
                      </a:solidFill>
                      <a:prstDash val="solid"/>
                      <a:round/>
                      <a:headEnd type="none" w="sm" len="sm"/>
                      <a:tailEnd type="none" w="sm" len="sm"/>
                    </a:lnL>
                    <a:lnR w="10575" cap="flat" cmpd="sng">
                      <a:solidFill>
                        <a:srgbClr val="6FA8DC"/>
                      </a:solidFill>
                      <a:prstDash val="solid"/>
                      <a:round/>
                      <a:headEnd type="none" w="sm" len="sm"/>
                      <a:tailEnd type="none" w="sm" len="sm"/>
                    </a:lnR>
                    <a:lnT w="10575" cap="flat" cmpd="sng">
                      <a:solidFill>
                        <a:srgbClr val="6FA8DC"/>
                      </a:solidFill>
                      <a:prstDash val="solid"/>
                      <a:round/>
                      <a:headEnd type="none" w="sm" len="sm"/>
                      <a:tailEnd type="none" w="sm" len="sm"/>
                    </a:lnT>
                    <a:lnB w="10575" cap="flat" cmpd="sng">
                      <a:solidFill>
                        <a:srgbClr val="6FA8DC"/>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392650">
                <a:tc>
                  <a:txBody>
                    <a:bodyPr/>
                    <a:lstStyle/>
                    <a:p>
                      <a:pPr marL="0" marR="0" lvl="0" indent="0" algn="l" rtl="0">
                        <a:lnSpc>
                          <a:spcPct val="80000"/>
                        </a:lnSpc>
                        <a:spcBef>
                          <a:spcPts val="0"/>
                        </a:spcBef>
                        <a:spcAft>
                          <a:spcPts val="0"/>
                        </a:spcAft>
                        <a:buClr>
                          <a:srgbClr val="000000"/>
                        </a:buClr>
                        <a:buSzPts val="1200"/>
                        <a:buFont typeface="Arial"/>
                        <a:buNone/>
                      </a:pPr>
                      <a:r>
                        <a:rPr lang="en" sz="1200" u="none" strike="noStrike" cap="none">
                          <a:solidFill>
                            <a:srgbClr val="005087"/>
                          </a:solidFill>
                        </a:rPr>
                        <a:t>PJKK Atrium Glazing</a:t>
                      </a:r>
                      <a:endParaRPr sz="1200" u="none" strike="noStrike" cap="none">
                        <a:solidFill>
                          <a:srgbClr val="005087"/>
                        </a:solidFill>
                      </a:endParaRPr>
                    </a:p>
                  </a:txBody>
                  <a:tcPr marL="28575" marR="28575" marT="91425" marB="91425">
                    <a:lnL w="10575" cap="flat" cmpd="sng">
                      <a:solidFill>
                        <a:srgbClr val="6FA8DC"/>
                      </a:solidFill>
                      <a:prstDash val="solid"/>
                      <a:round/>
                      <a:headEnd type="none" w="sm" len="sm"/>
                      <a:tailEnd type="none" w="sm" len="sm"/>
                    </a:lnL>
                    <a:lnR w="10575" cap="flat" cmpd="sng">
                      <a:solidFill>
                        <a:srgbClr val="6FA8DC"/>
                      </a:solidFill>
                      <a:prstDash val="solid"/>
                      <a:round/>
                      <a:headEnd type="none" w="sm" len="sm"/>
                      <a:tailEnd type="none" w="sm" len="sm"/>
                    </a:lnR>
                    <a:lnT w="10575" cap="flat" cmpd="sng">
                      <a:solidFill>
                        <a:srgbClr val="6FA8DC"/>
                      </a:solidFill>
                      <a:prstDash val="solid"/>
                      <a:round/>
                      <a:headEnd type="none" w="sm" len="sm"/>
                      <a:tailEnd type="none" w="sm" len="sm"/>
                    </a:lnT>
                    <a:lnB w="10575" cap="flat" cmpd="sng">
                      <a:solidFill>
                        <a:srgbClr val="6FA8DC"/>
                      </a:solidFill>
                      <a:prstDash val="solid"/>
                      <a:round/>
                      <a:headEnd type="none" w="sm" len="sm"/>
                      <a:tailEnd type="none" w="sm" len="sm"/>
                    </a:lnB>
                    <a:solidFill>
                      <a:srgbClr val="FFFFFF"/>
                    </a:solidFill>
                  </a:tcPr>
                </a:tc>
                <a:tc>
                  <a:txBody>
                    <a:bodyPr/>
                    <a:lstStyle/>
                    <a:p>
                      <a:pPr marL="0" marR="0" lvl="0" indent="0" algn="ctr" rtl="0">
                        <a:lnSpc>
                          <a:spcPct val="80000"/>
                        </a:lnSpc>
                        <a:spcBef>
                          <a:spcPts val="0"/>
                        </a:spcBef>
                        <a:spcAft>
                          <a:spcPts val="0"/>
                        </a:spcAft>
                        <a:buClr>
                          <a:srgbClr val="000000"/>
                        </a:buClr>
                        <a:buSzPts val="1200"/>
                        <a:buFont typeface="Arial"/>
                        <a:buNone/>
                      </a:pPr>
                      <a:r>
                        <a:rPr lang="en" sz="1200" u="none" strike="noStrike" cap="none">
                          <a:solidFill>
                            <a:srgbClr val="005087"/>
                          </a:solidFill>
                        </a:rPr>
                        <a:t>Honolulu, HI</a:t>
                      </a:r>
                      <a:endParaRPr sz="1200" u="none" strike="noStrike" cap="none">
                        <a:solidFill>
                          <a:srgbClr val="005087"/>
                        </a:solidFill>
                      </a:endParaRPr>
                    </a:p>
                  </a:txBody>
                  <a:tcPr marL="28575" marR="28575" marT="91425" marB="91425">
                    <a:lnL w="10575" cap="flat" cmpd="sng">
                      <a:solidFill>
                        <a:srgbClr val="6FA8DC"/>
                      </a:solidFill>
                      <a:prstDash val="solid"/>
                      <a:round/>
                      <a:headEnd type="none" w="sm" len="sm"/>
                      <a:tailEnd type="none" w="sm" len="sm"/>
                    </a:lnL>
                    <a:lnR w="10575" cap="flat" cmpd="sng">
                      <a:solidFill>
                        <a:srgbClr val="6FA8DC"/>
                      </a:solidFill>
                      <a:prstDash val="solid"/>
                      <a:round/>
                      <a:headEnd type="none" w="sm" len="sm"/>
                      <a:tailEnd type="none" w="sm" len="sm"/>
                    </a:lnR>
                    <a:lnT w="10575" cap="flat" cmpd="sng">
                      <a:solidFill>
                        <a:srgbClr val="6FA8DC"/>
                      </a:solidFill>
                      <a:prstDash val="solid"/>
                      <a:round/>
                      <a:headEnd type="none" w="sm" len="sm"/>
                      <a:tailEnd type="none" w="sm" len="sm"/>
                    </a:lnT>
                    <a:lnB w="10575" cap="flat" cmpd="sng">
                      <a:solidFill>
                        <a:srgbClr val="6FA8DC"/>
                      </a:solidFill>
                      <a:prstDash val="solid"/>
                      <a:round/>
                      <a:headEnd type="none" w="sm" len="sm"/>
                      <a:tailEnd type="none" w="sm" len="sm"/>
                    </a:lnB>
                    <a:solidFill>
                      <a:srgbClr val="FFFFFF"/>
                    </a:solidFill>
                  </a:tcPr>
                </a:tc>
                <a:tc>
                  <a:txBody>
                    <a:bodyPr/>
                    <a:lstStyle/>
                    <a:p>
                      <a:pPr marL="0" marR="0" lvl="0" indent="0" algn="ctr" rtl="0">
                        <a:lnSpc>
                          <a:spcPct val="80000"/>
                        </a:lnSpc>
                        <a:spcBef>
                          <a:spcPts val="0"/>
                        </a:spcBef>
                        <a:spcAft>
                          <a:spcPts val="0"/>
                        </a:spcAft>
                        <a:buClr>
                          <a:schemeClr val="dk1"/>
                        </a:buClr>
                        <a:buSzPts val="1100"/>
                        <a:buFont typeface="Arial"/>
                        <a:buNone/>
                      </a:pPr>
                      <a:r>
                        <a:rPr lang="en" sz="1200" u="none" strike="noStrike" cap="none" dirty="0">
                          <a:solidFill>
                            <a:srgbClr val="002060"/>
                          </a:solidFill>
                        </a:rPr>
                        <a:t>Construction</a:t>
                      </a:r>
                      <a:endParaRPr sz="1200" u="none" strike="noStrike" cap="none" dirty="0">
                        <a:solidFill>
                          <a:srgbClr val="002060"/>
                        </a:solidFill>
                      </a:endParaRPr>
                    </a:p>
                  </a:txBody>
                  <a:tcPr marL="28575" marR="28575" marT="91425" marB="91425">
                    <a:lnL w="10575" cap="flat" cmpd="sng">
                      <a:solidFill>
                        <a:srgbClr val="6FA8DC"/>
                      </a:solidFill>
                      <a:prstDash val="solid"/>
                      <a:round/>
                      <a:headEnd type="none" w="sm" len="sm"/>
                      <a:tailEnd type="none" w="sm" len="sm"/>
                    </a:lnL>
                    <a:lnR w="10575" cap="flat" cmpd="sng">
                      <a:solidFill>
                        <a:srgbClr val="6FA8DC"/>
                      </a:solidFill>
                      <a:prstDash val="solid"/>
                      <a:round/>
                      <a:headEnd type="none" w="sm" len="sm"/>
                      <a:tailEnd type="none" w="sm" len="sm"/>
                    </a:lnR>
                    <a:lnT w="10575" cap="flat" cmpd="sng">
                      <a:solidFill>
                        <a:srgbClr val="6FA8DC"/>
                      </a:solidFill>
                      <a:prstDash val="solid"/>
                      <a:round/>
                      <a:headEnd type="none" w="sm" len="sm"/>
                      <a:tailEnd type="none" w="sm" len="sm"/>
                    </a:lnT>
                    <a:lnB w="10575" cap="flat" cmpd="sng">
                      <a:solidFill>
                        <a:srgbClr val="6FA8DC"/>
                      </a:solidFill>
                      <a:prstDash val="solid"/>
                      <a:round/>
                      <a:headEnd type="none" w="sm" len="sm"/>
                      <a:tailEnd type="none" w="sm" len="sm"/>
                    </a:lnB>
                    <a:solidFill>
                      <a:srgbClr val="FFFFFF"/>
                    </a:solidFill>
                  </a:tcPr>
                </a:tc>
                <a:tc>
                  <a:txBody>
                    <a:bodyPr/>
                    <a:lstStyle/>
                    <a:p>
                      <a:pPr marL="0" marR="0" lvl="0" indent="0" algn="ctr" rtl="0">
                        <a:lnSpc>
                          <a:spcPct val="80000"/>
                        </a:lnSpc>
                        <a:spcBef>
                          <a:spcPts val="0"/>
                        </a:spcBef>
                        <a:spcAft>
                          <a:spcPts val="0"/>
                        </a:spcAft>
                        <a:buClr>
                          <a:srgbClr val="000000"/>
                        </a:buClr>
                        <a:buSzPts val="1200"/>
                        <a:buFont typeface="Arial"/>
                        <a:buNone/>
                      </a:pPr>
                      <a:r>
                        <a:rPr lang="en" sz="1200" u="none" strike="noStrike" cap="none">
                          <a:solidFill>
                            <a:srgbClr val="005087"/>
                          </a:solidFill>
                        </a:rPr>
                        <a:t>$5-10M</a:t>
                      </a:r>
                      <a:endParaRPr sz="1200" u="none" strike="noStrike" cap="none">
                        <a:solidFill>
                          <a:srgbClr val="005087"/>
                        </a:solidFill>
                      </a:endParaRPr>
                    </a:p>
                  </a:txBody>
                  <a:tcPr marL="28575" marR="28575" marT="91425" marB="91425">
                    <a:lnL w="10575" cap="flat" cmpd="sng">
                      <a:solidFill>
                        <a:srgbClr val="6FA8DC"/>
                      </a:solidFill>
                      <a:prstDash val="solid"/>
                      <a:round/>
                      <a:headEnd type="none" w="sm" len="sm"/>
                      <a:tailEnd type="none" w="sm" len="sm"/>
                    </a:lnL>
                    <a:lnR w="10575" cap="flat" cmpd="sng">
                      <a:solidFill>
                        <a:srgbClr val="6FA8DC"/>
                      </a:solidFill>
                      <a:prstDash val="solid"/>
                      <a:round/>
                      <a:headEnd type="none" w="sm" len="sm"/>
                      <a:tailEnd type="none" w="sm" len="sm"/>
                    </a:lnR>
                    <a:lnT w="10575" cap="flat" cmpd="sng">
                      <a:solidFill>
                        <a:srgbClr val="6FA8DC"/>
                      </a:solidFill>
                      <a:prstDash val="solid"/>
                      <a:round/>
                      <a:headEnd type="none" w="sm" len="sm"/>
                      <a:tailEnd type="none" w="sm" len="sm"/>
                    </a:lnT>
                    <a:lnB w="10575" cap="flat" cmpd="sng">
                      <a:solidFill>
                        <a:srgbClr val="6FA8DC"/>
                      </a:solidFill>
                      <a:prstDash val="solid"/>
                      <a:round/>
                      <a:headEnd type="none" w="sm" len="sm"/>
                      <a:tailEnd type="none" w="sm" len="sm"/>
                    </a:lnB>
                    <a:solidFill>
                      <a:srgbClr val="FFFFFF"/>
                    </a:solidFill>
                  </a:tcPr>
                </a:tc>
                <a:tc>
                  <a:txBody>
                    <a:bodyPr/>
                    <a:lstStyle/>
                    <a:p>
                      <a:pPr marL="0" marR="0" lvl="0" indent="0" algn="ctr" rtl="0">
                        <a:lnSpc>
                          <a:spcPct val="80000"/>
                        </a:lnSpc>
                        <a:spcBef>
                          <a:spcPts val="0"/>
                        </a:spcBef>
                        <a:spcAft>
                          <a:spcPts val="0"/>
                        </a:spcAft>
                        <a:buClr>
                          <a:srgbClr val="000000"/>
                        </a:buClr>
                        <a:buSzPts val="1200"/>
                        <a:buFont typeface="Arial"/>
                        <a:buNone/>
                      </a:pPr>
                      <a:r>
                        <a:rPr lang="en" sz="1200" u="none" strike="noStrike" cap="none">
                          <a:solidFill>
                            <a:srgbClr val="005087"/>
                          </a:solidFill>
                        </a:rPr>
                        <a:t>TBD</a:t>
                      </a:r>
                      <a:endParaRPr sz="1200" u="none" strike="noStrike" cap="none">
                        <a:solidFill>
                          <a:srgbClr val="005087"/>
                        </a:solidFill>
                      </a:endParaRPr>
                    </a:p>
                  </a:txBody>
                  <a:tcPr marL="28575" marR="28575" marT="91425" marB="91425">
                    <a:lnL w="10575" cap="flat" cmpd="sng">
                      <a:solidFill>
                        <a:srgbClr val="6FA8DC"/>
                      </a:solidFill>
                      <a:prstDash val="solid"/>
                      <a:round/>
                      <a:headEnd type="none" w="sm" len="sm"/>
                      <a:tailEnd type="none" w="sm" len="sm"/>
                    </a:lnL>
                    <a:lnR w="10575" cap="flat" cmpd="sng">
                      <a:solidFill>
                        <a:srgbClr val="6FA8DC"/>
                      </a:solidFill>
                      <a:prstDash val="solid"/>
                      <a:round/>
                      <a:headEnd type="none" w="sm" len="sm"/>
                      <a:tailEnd type="none" w="sm" len="sm"/>
                    </a:lnR>
                    <a:lnT w="10575" cap="flat" cmpd="sng">
                      <a:solidFill>
                        <a:srgbClr val="6FA8DC"/>
                      </a:solidFill>
                      <a:prstDash val="solid"/>
                      <a:round/>
                      <a:headEnd type="none" w="sm" len="sm"/>
                      <a:tailEnd type="none" w="sm" len="sm"/>
                    </a:lnT>
                    <a:lnB w="10575" cap="flat" cmpd="sng">
                      <a:solidFill>
                        <a:srgbClr val="6FA8DC"/>
                      </a:solidFill>
                      <a:prstDash val="solid"/>
                      <a:round/>
                      <a:headEnd type="none" w="sm" len="sm"/>
                      <a:tailEnd type="none" w="sm" len="sm"/>
                    </a:lnB>
                    <a:solidFill>
                      <a:srgbClr val="FFFFFF"/>
                    </a:solidFill>
                  </a:tcPr>
                </a:tc>
                <a:tc>
                  <a:txBody>
                    <a:bodyPr/>
                    <a:lstStyle/>
                    <a:p>
                      <a:pPr marL="0" marR="0" lvl="0" indent="0" algn="ctr" rtl="0">
                        <a:lnSpc>
                          <a:spcPct val="80000"/>
                        </a:lnSpc>
                        <a:spcBef>
                          <a:spcPts val="0"/>
                        </a:spcBef>
                        <a:spcAft>
                          <a:spcPts val="0"/>
                        </a:spcAft>
                        <a:buClr>
                          <a:srgbClr val="000000"/>
                        </a:buClr>
                        <a:buSzPts val="1200"/>
                        <a:buFont typeface="Arial"/>
                        <a:buNone/>
                      </a:pPr>
                      <a:r>
                        <a:rPr lang="en" sz="1200" u="none" strike="noStrike" cap="none">
                          <a:solidFill>
                            <a:srgbClr val="005087"/>
                          </a:solidFill>
                        </a:rPr>
                        <a:t>FY24</a:t>
                      </a:r>
                      <a:endParaRPr sz="1200" u="none" strike="noStrike" cap="none">
                        <a:solidFill>
                          <a:srgbClr val="005087"/>
                        </a:solidFill>
                      </a:endParaRPr>
                    </a:p>
                  </a:txBody>
                  <a:tcPr marL="28575" marR="28575" marT="91425" marB="91425">
                    <a:lnL w="10575" cap="flat" cmpd="sng">
                      <a:solidFill>
                        <a:srgbClr val="6FA8DC"/>
                      </a:solidFill>
                      <a:prstDash val="solid"/>
                      <a:round/>
                      <a:headEnd type="none" w="sm" len="sm"/>
                      <a:tailEnd type="none" w="sm" len="sm"/>
                    </a:lnL>
                    <a:lnR w="10575" cap="flat" cmpd="sng">
                      <a:solidFill>
                        <a:srgbClr val="6FA8DC"/>
                      </a:solidFill>
                      <a:prstDash val="solid"/>
                      <a:round/>
                      <a:headEnd type="none" w="sm" len="sm"/>
                      <a:tailEnd type="none" w="sm" len="sm"/>
                    </a:lnR>
                    <a:lnT w="10575" cap="flat" cmpd="sng">
                      <a:solidFill>
                        <a:srgbClr val="6FA8DC"/>
                      </a:solidFill>
                      <a:prstDash val="solid"/>
                      <a:round/>
                      <a:headEnd type="none" w="sm" len="sm"/>
                      <a:tailEnd type="none" w="sm" len="sm"/>
                    </a:lnT>
                    <a:lnB w="10575" cap="flat" cmpd="sng">
                      <a:solidFill>
                        <a:srgbClr val="6FA8DC"/>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392650">
                <a:tc>
                  <a:txBody>
                    <a:bodyPr/>
                    <a:lstStyle/>
                    <a:p>
                      <a:pPr marL="0" marR="0" lvl="0" indent="0" algn="l" rtl="0">
                        <a:lnSpc>
                          <a:spcPct val="80000"/>
                        </a:lnSpc>
                        <a:spcBef>
                          <a:spcPts val="0"/>
                        </a:spcBef>
                        <a:spcAft>
                          <a:spcPts val="0"/>
                        </a:spcAft>
                        <a:buClr>
                          <a:srgbClr val="000000"/>
                        </a:buClr>
                        <a:buSzPts val="1200"/>
                        <a:buFont typeface="Arial"/>
                        <a:buNone/>
                      </a:pPr>
                      <a:r>
                        <a:rPr lang="en" sz="1200" u="none" strike="noStrike" cap="none">
                          <a:solidFill>
                            <a:srgbClr val="005087"/>
                          </a:solidFill>
                        </a:rPr>
                        <a:t>HUD Tenant Improvement</a:t>
                      </a:r>
                      <a:endParaRPr sz="1200" u="none" strike="noStrike" cap="none">
                        <a:solidFill>
                          <a:srgbClr val="005087"/>
                        </a:solidFill>
                      </a:endParaRPr>
                    </a:p>
                  </a:txBody>
                  <a:tcPr marL="28575" marR="28575" marT="91425" marB="91425">
                    <a:lnL w="10575" cap="flat" cmpd="sng">
                      <a:solidFill>
                        <a:srgbClr val="6FA8DC"/>
                      </a:solidFill>
                      <a:prstDash val="solid"/>
                      <a:round/>
                      <a:headEnd type="none" w="sm" len="sm"/>
                      <a:tailEnd type="none" w="sm" len="sm"/>
                    </a:lnL>
                    <a:lnR w="10575" cap="flat" cmpd="sng">
                      <a:solidFill>
                        <a:srgbClr val="6FA8DC"/>
                      </a:solidFill>
                      <a:prstDash val="solid"/>
                      <a:round/>
                      <a:headEnd type="none" w="sm" len="sm"/>
                      <a:tailEnd type="none" w="sm" len="sm"/>
                    </a:lnR>
                    <a:lnT w="10575" cap="flat" cmpd="sng">
                      <a:solidFill>
                        <a:srgbClr val="6FA8DC"/>
                      </a:solidFill>
                      <a:prstDash val="solid"/>
                      <a:round/>
                      <a:headEnd type="none" w="sm" len="sm"/>
                      <a:tailEnd type="none" w="sm" len="sm"/>
                    </a:lnT>
                    <a:lnB w="10575" cap="flat" cmpd="sng">
                      <a:solidFill>
                        <a:srgbClr val="6FA8DC"/>
                      </a:solidFill>
                      <a:prstDash val="solid"/>
                      <a:round/>
                      <a:headEnd type="none" w="sm" len="sm"/>
                      <a:tailEnd type="none" w="sm" len="sm"/>
                    </a:lnB>
                    <a:solidFill>
                      <a:srgbClr val="FFFFFF"/>
                    </a:solidFill>
                  </a:tcPr>
                </a:tc>
                <a:tc>
                  <a:txBody>
                    <a:bodyPr/>
                    <a:lstStyle/>
                    <a:p>
                      <a:pPr marL="0" marR="0" lvl="0" indent="0" algn="ctr" rtl="0">
                        <a:lnSpc>
                          <a:spcPct val="80000"/>
                        </a:lnSpc>
                        <a:spcBef>
                          <a:spcPts val="0"/>
                        </a:spcBef>
                        <a:spcAft>
                          <a:spcPts val="0"/>
                        </a:spcAft>
                        <a:buClr>
                          <a:srgbClr val="000000"/>
                        </a:buClr>
                        <a:buSzPts val="1200"/>
                        <a:buFont typeface="Arial"/>
                        <a:buNone/>
                      </a:pPr>
                      <a:r>
                        <a:rPr lang="en" sz="1200" u="none" strike="noStrike" cap="none">
                          <a:solidFill>
                            <a:srgbClr val="005087"/>
                          </a:solidFill>
                        </a:rPr>
                        <a:t>San Francisco, CA</a:t>
                      </a:r>
                      <a:endParaRPr sz="1200" u="none" strike="noStrike" cap="none">
                        <a:solidFill>
                          <a:srgbClr val="005087"/>
                        </a:solidFill>
                      </a:endParaRPr>
                    </a:p>
                  </a:txBody>
                  <a:tcPr marL="28575" marR="28575" marT="91425" marB="91425">
                    <a:lnL w="10575" cap="flat" cmpd="sng">
                      <a:solidFill>
                        <a:srgbClr val="6FA8DC"/>
                      </a:solidFill>
                      <a:prstDash val="solid"/>
                      <a:round/>
                      <a:headEnd type="none" w="sm" len="sm"/>
                      <a:tailEnd type="none" w="sm" len="sm"/>
                    </a:lnL>
                    <a:lnR w="10575" cap="flat" cmpd="sng">
                      <a:solidFill>
                        <a:srgbClr val="6FA8DC"/>
                      </a:solidFill>
                      <a:prstDash val="solid"/>
                      <a:round/>
                      <a:headEnd type="none" w="sm" len="sm"/>
                      <a:tailEnd type="none" w="sm" len="sm"/>
                    </a:lnR>
                    <a:lnT w="10575" cap="flat" cmpd="sng">
                      <a:solidFill>
                        <a:srgbClr val="6FA8DC"/>
                      </a:solidFill>
                      <a:prstDash val="solid"/>
                      <a:round/>
                      <a:headEnd type="none" w="sm" len="sm"/>
                      <a:tailEnd type="none" w="sm" len="sm"/>
                    </a:lnT>
                    <a:lnB w="10575" cap="flat" cmpd="sng">
                      <a:solidFill>
                        <a:srgbClr val="6FA8DC"/>
                      </a:solidFill>
                      <a:prstDash val="solid"/>
                      <a:round/>
                      <a:headEnd type="none" w="sm" len="sm"/>
                      <a:tailEnd type="none" w="sm" len="sm"/>
                    </a:lnB>
                    <a:solidFill>
                      <a:srgbClr val="FFFFFF"/>
                    </a:solidFill>
                  </a:tcPr>
                </a:tc>
                <a:tc>
                  <a:txBody>
                    <a:bodyPr/>
                    <a:lstStyle/>
                    <a:p>
                      <a:pPr marL="0" marR="0" lvl="0" indent="0" algn="ctr" rtl="0">
                        <a:lnSpc>
                          <a:spcPct val="80000"/>
                        </a:lnSpc>
                        <a:spcBef>
                          <a:spcPts val="0"/>
                        </a:spcBef>
                        <a:spcAft>
                          <a:spcPts val="0"/>
                        </a:spcAft>
                        <a:buClr>
                          <a:schemeClr val="dk1"/>
                        </a:buClr>
                        <a:buSzPts val="1100"/>
                        <a:buFont typeface="Arial"/>
                        <a:buNone/>
                      </a:pPr>
                      <a:r>
                        <a:rPr lang="en" sz="1200" u="none" strike="noStrike" cap="none" dirty="0">
                          <a:solidFill>
                            <a:srgbClr val="002060"/>
                          </a:solidFill>
                        </a:rPr>
                        <a:t>Construction</a:t>
                      </a:r>
                      <a:endParaRPr sz="1200" u="none" strike="noStrike" cap="none" dirty="0">
                        <a:solidFill>
                          <a:srgbClr val="002060"/>
                        </a:solidFill>
                      </a:endParaRPr>
                    </a:p>
                  </a:txBody>
                  <a:tcPr marL="28575" marR="28575" marT="91425" marB="91425">
                    <a:lnL w="10575" cap="flat" cmpd="sng">
                      <a:solidFill>
                        <a:srgbClr val="6FA8DC"/>
                      </a:solidFill>
                      <a:prstDash val="solid"/>
                      <a:round/>
                      <a:headEnd type="none" w="sm" len="sm"/>
                      <a:tailEnd type="none" w="sm" len="sm"/>
                    </a:lnL>
                    <a:lnR w="10575" cap="flat" cmpd="sng">
                      <a:solidFill>
                        <a:srgbClr val="6FA8DC"/>
                      </a:solidFill>
                      <a:prstDash val="solid"/>
                      <a:round/>
                      <a:headEnd type="none" w="sm" len="sm"/>
                      <a:tailEnd type="none" w="sm" len="sm"/>
                    </a:lnR>
                    <a:lnT w="10575" cap="flat" cmpd="sng">
                      <a:solidFill>
                        <a:srgbClr val="6FA8DC"/>
                      </a:solidFill>
                      <a:prstDash val="solid"/>
                      <a:round/>
                      <a:headEnd type="none" w="sm" len="sm"/>
                      <a:tailEnd type="none" w="sm" len="sm"/>
                    </a:lnT>
                    <a:lnB w="10575" cap="flat" cmpd="sng">
                      <a:solidFill>
                        <a:srgbClr val="6FA8DC"/>
                      </a:solidFill>
                      <a:prstDash val="solid"/>
                      <a:round/>
                      <a:headEnd type="none" w="sm" len="sm"/>
                      <a:tailEnd type="none" w="sm" len="sm"/>
                    </a:lnB>
                    <a:solidFill>
                      <a:srgbClr val="FFFFFF"/>
                    </a:solidFill>
                  </a:tcPr>
                </a:tc>
                <a:tc>
                  <a:txBody>
                    <a:bodyPr/>
                    <a:lstStyle/>
                    <a:p>
                      <a:pPr marL="0" marR="0" lvl="0" indent="0" algn="ctr" rtl="0">
                        <a:lnSpc>
                          <a:spcPct val="80000"/>
                        </a:lnSpc>
                        <a:spcBef>
                          <a:spcPts val="0"/>
                        </a:spcBef>
                        <a:spcAft>
                          <a:spcPts val="0"/>
                        </a:spcAft>
                        <a:buClr>
                          <a:srgbClr val="000000"/>
                        </a:buClr>
                        <a:buSzPts val="1200"/>
                        <a:buFont typeface="Arial"/>
                        <a:buNone/>
                      </a:pPr>
                      <a:r>
                        <a:rPr lang="en" sz="1200" u="none" strike="noStrike" cap="none">
                          <a:solidFill>
                            <a:srgbClr val="005087"/>
                          </a:solidFill>
                        </a:rPr>
                        <a:t>&gt;$10M</a:t>
                      </a:r>
                      <a:endParaRPr sz="1200" u="none" strike="noStrike" cap="none">
                        <a:solidFill>
                          <a:srgbClr val="005087"/>
                        </a:solidFill>
                      </a:endParaRPr>
                    </a:p>
                  </a:txBody>
                  <a:tcPr marL="28575" marR="28575" marT="91425" marB="91425">
                    <a:lnL w="10575" cap="flat" cmpd="sng">
                      <a:solidFill>
                        <a:srgbClr val="6FA8DC"/>
                      </a:solidFill>
                      <a:prstDash val="solid"/>
                      <a:round/>
                      <a:headEnd type="none" w="sm" len="sm"/>
                      <a:tailEnd type="none" w="sm" len="sm"/>
                    </a:lnL>
                    <a:lnR w="10575" cap="flat" cmpd="sng">
                      <a:solidFill>
                        <a:srgbClr val="6FA8DC"/>
                      </a:solidFill>
                      <a:prstDash val="solid"/>
                      <a:round/>
                      <a:headEnd type="none" w="sm" len="sm"/>
                      <a:tailEnd type="none" w="sm" len="sm"/>
                    </a:lnR>
                    <a:lnT w="10575" cap="flat" cmpd="sng">
                      <a:solidFill>
                        <a:srgbClr val="6FA8DC"/>
                      </a:solidFill>
                      <a:prstDash val="solid"/>
                      <a:round/>
                      <a:headEnd type="none" w="sm" len="sm"/>
                      <a:tailEnd type="none" w="sm" len="sm"/>
                    </a:lnT>
                    <a:lnB w="10575" cap="flat" cmpd="sng">
                      <a:solidFill>
                        <a:srgbClr val="6FA8DC"/>
                      </a:solidFill>
                      <a:prstDash val="solid"/>
                      <a:round/>
                      <a:headEnd type="none" w="sm" len="sm"/>
                      <a:tailEnd type="none" w="sm" len="sm"/>
                    </a:lnB>
                    <a:solidFill>
                      <a:srgbClr val="FFFFFF"/>
                    </a:solidFill>
                  </a:tcPr>
                </a:tc>
                <a:tc>
                  <a:txBody>
                    <a:bodyPr/>
                    <a:lstStyle/>
                    <a:p>
                      <a:pPr marL="0" marR="0" lvl="0" indent="0" algn="ctr" rtl="0">
                        <a:lnSpc>
                          <a:spcPct val="80000"/>
                        </a:lnSpc>
                        <a:spcBef>
                          <a:spcPts val="0"/>
                        </a:spcBef>
                        <a:spcAft>
                          <a:spcPts val="0"/>
                        </a:spcAft>
                        <a:buClr>
                          <a:srgbClr val="000000"/>
                        </a:buClr>
                        <a:buSzPts val="1200"/>
                        <a:buFont typeface="Arial"/>
                        <a:buNone/>
                      </a:pPr>
                      <a:r>
                        <a:rPr lang="en" sz="1200" u="none" strike="noStrike" cap="none">
                          <a:solidFill>
                            <a:srgbClr val="005087"/>
                          </a:solidFill>
                        </a:rPr>
                        <a:t>TBD</a:t>
                      </a:r>
                      <a:endParaRPr sz="1200" u="none" strike="noStrike" cap="none">
                        <a:solidFill>
                          <a:srgbClr val="005087"/>
                        </a:solidFill>
                      </a:endParaRPr>
                    </a:p>
                  </a:txBody>
                  <a:tcPr marL="28575" marR="28575" marT="91425" marB="91425">
                    <a:lnL w="10575" cap="flat" cmpd="sng">
                      <a:solidFill>
                        <a:srgbClr val="6FA8DC"/>
                      </a:solidFill>
                      <a:prstDash val="solid"/>
                      <a:round/>
                      <a:headEnd type="none" w="sm" len="sm"/>
                      <a:tailEnd type="none" w="sm" len="sm"/>
                    </a:lnL>
                    <a:lnR w="10575" cap="flat" cmpd="sng">
                      <a:solidFill>
                        <a:srgbClr val="6FA8DC"/>
                      </a:solidFill>
                      <a:prstDash val="solid"/>
                      <a:round/>
                      <a:headEnd type="none" w="sm" len="sm"/>
                      <a:tailEnd type="none" w="sm" len="sm"/>
                    </a:lnR>
                    <a:lnT w="10575" cap="flat" cmpd="sng">
                      <a:solidFill>
                        <a:srgbClr val="6FA8DC"/>
                      </a:solidFill>
                      <a:prstDash val="solid"/>
                      <a:round/>
                      <a:headEnd type="none" w="sm" len="sm"/>
                      <a:tailEnd type="none" w="sm" len="sm"/>
                    </a:lnT>
                    <a:lnB w="10575" cap="flat" cmpd="sng">
                      <a:solidFill>
                        <a:srgbClr val="6FA8DC"/>
                      </a:solidFill>
                      <a:prstDash val="solid"/>
                      <a:round/>
                      <a:headEnd type="none" w="sm" len="sm"/>
                      <a:tailEnd type="none" w="sm" len="sm"/>
                    </a:lnB>
                    <a:solidFill>
                      <a:srgbClr val="FFFFFF"/>
                    </a:solidFill>
                  </a:tcPr>
                </a:tc>
                <a:tc>
                  <a:txBody>
                    <a:bodyPr/>
                    <a:lstStyle/>
                    <a:p>
                      <a:pPr marL="0" marR="0" lvl="0" indent="0" algn="ctr" rtl="0">
                        <a:lnSpc>
                          <a:spcPct val="80000"/>
                        </a:lnSpc>
                        <a:spcBef>
                          <a:spcPts val="0"/>
                        </a:spcBef>
                        <a:spcAft>
                          <a:spcPts val="0"/>
                        </a:spcAft>
                        <a:buClr>
                          <a:srgbClr val="000000"/>
                        </a:buClr>
                        <a:buSzPts val="1200"/>
                        <a:buFont typeface="Arial"/>
                        <a:buNone/>
                      </a:pPr>
                      <a:r>
                        <a:rPr lang="en" sz="1200" u="none" strike="noStrike" cap="none" dirty="0">
                          <a:solidFill>
                            <a:srgbClr val="005087"/>
                          </a:solidFill>
                        </a:rPr>
                        <a:t>FY24</a:t>
                      </a:r>
                      <a:endParaRPr sz="1200" u="none" strike="noStrike" cap="none" dirty="0">
                        <a:solidFill>
                          <a:srgbClr val="005087"/>
                        </a:solidFill>
                      </a:endParaRPr>
                    </a:p>
                  </a:txBody>
                  <a:tcPr marL="28575" marR="28575" marT="91425" marB="91425">
                    <a:lnL w="10575" cap="flat" cmpd="sng">
                      <a:solidFill>
                        <a:srgbClr val="6FA8DC"/>
                      </a:solidFill>
                      <a:prstDash val="solid"/>
                      <a:round/>
                      <a:headEnd type="none" w="sm" len="sm"/>
                      <a:tailEnd type="none" w="sm" len="sm"/>
                    </a:lnL>
                    <a:lnR w="10575" cap="flat" cmpd="sng">
                      <a:solidFill>
                        <a:srgbClr val="6FA8DC"/>
                      </a:solidFill>
                      <a:prstDash val="solid"/>
                      <a:round/>
                      <a:headEnd type="none" w="sm" len="sm"/>
                      <a:tailEnd type="none" w="sm" len="sm"/>
                    </a:lnR>
                    <a:lnT w="10575" cap="flat" cmpd="sng">
                      <a:solidFill>
                        <a:srgbClr val="6FA8DC"/>
                      </a:solidFill>
                      <a:prstDash val="solid"/>
                      <a:round/>
                      <a:headEnd type="none" w="sm" len="sm"/>
                      <a:tailEnd type="none" w="sm" len="sm"/>
                    </a:lnT>
                    <a:lnB w="10575" cap="flat" cmpd="sng">
                      <a:solidFill>
                        <a:srgbClr val="6FA8DC"/>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93">
            <a:extLst>
              <a:ext uri="{C183D7F6-B498-43B3-948B-1728B52AA6E4}">
                <adec:decorative xmlns:adec="http://schemas.microsoft.com/office/drawing/2017/decorative" val="1"/>
              </a:ext>
            </a:extLst>
          </p:cNvPr>
          <p:cNvSpPr txBox="1"/>
          <p:nvPr/>
        </p:nvSpPr>
        <p:spPr>
          <a:xfrm>
            <a:off x="370800" y="702125"/>
            <a:ext cx="5968500" cy="374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chemeClr val="dk1"/>
              </a:buClr>
              <a:buSzPts val="1100"/>
              <a:buFont typeface="Arial"/>
              <a:buNone/>
            </a:pPr>
            <a:r>
              <a:rPr lang="en" sz="1400" b="1" i="0" u="none" strike="noStrike" cap="none">
                <a:solidFill>
                  <a:srgbClr val="0B5394"/>
                </a:solidFill>
                <a:latin typeface="Arial"/>
                <a:ea typeface="Arial"/>
                <a:cs typeface="Arial"/>
                <a:sym typeface="Arial"/>
              </a:rPr>
              <a:t>These contract vehicles will provide subcontracting opportunities:</a:t>
            </a:r>
            <a:endParaRPr sz="14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Regional Construction IDIQ, 5 Year PoP, Awarded Feb 2021 and expires Feb 2026.</a:t>
            </a:r>
            <a:endParaRPr sz="1200" b="0" i="0" u="none" strike="noStrike" cap="none">
              <a:solidFill>
                <a:srgbClr val="0B5394"/>
              </a:solidFill>
              <a:latin typeface="Arial"/>
              <a:ea typeface="Arial"/>
              <a:cs typeface="Arial"/>
              <a:sym typeface="Arial"/>
            </a:endParaRPr>
          </a:p>
          <a:p>
            <a:pPr marL="914400" marR="0" lvl="1"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Zone 1 - Arizona/Nevada, 10 Awardees</a:t>
            </a:r>
            <a:endParaRPr sz="1200" b="0" i="0" u="none" strike="noStrike" cap="none">
              <a:solidFill>
                <a:srgbClr val="0B5394"/>
              </a:solidFill>
              <a:latin typeface="Arial"/>
              <a:ea typeface="Arial"/>
              <a:cs typeface="Arial"/>
              <a:sym typeface="Arial"/>
            </a:endParaRPr>
          </a:p>
          <a:p>
            <a:pPr marL="914400" marR="0" lvl="1"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Zone 2 - Northern California, 16 Awardees</a:t>
            </a:r>
            <a:endParaRPr sz="1200" b="0" i="0" u="none" strike="noStrike" cap="none">
              <a:solidFill>
                <a:srgbClr val="0B5394"/>
              </a:solidFill>
              <a:latin typeface="Arial"/>
              <a:ea typeface="Arial"/>
              <a:cs typeface="Arial"/>
              <a:sym typeface="Arial"/>
            </a:endParaRPr>
          </a:p>
          <a:p>
            <a:pPr marL="914400" marR="0" lvl="1"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Zone 3 - Hawaii, 10 Awardees</a:t>
            </a:r>
            <a:endParaRPr sz="1200" b="0" i="0" u="none" strike="noStrike" cap="none">
              <a:solidFill>
                <a:srgbClr val="0B5394"/>
              </a:solidFill>
              <a:latin typeface="Arial"/>
              <a:ea typeface="Arial"/>
              <a:cs typeface="Arial"/>
              <a:sym typeface="Arial"/>
            </a:endParaRPr>
          </a:p>
          <a:p>
            <a:pPr marL="914400" marR="0" lvl="1"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Zone 4 - Southern California, 13 Awardees</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Regional AE IDIQ, 5 year PoP, Awarded Dec 2019</a:t>
            </a:r>
            <a:endParaRPr sz="1200" b="0" i="0" u="none" strike="noStrike" cap="none">
              <a:solidFill>
                <a:srgbClr val="0B5394"/>
              </a:solidFill>
              <a:latin typeface="Arial"/>
              <a:ea typeface="Arial"/>
              <a:cs typeface="Arial"/>
              <a:sym typeface="Arial"/>
            </a:endParaRPr>
          </a:p>
          <a:p>
            <a:pPr marL="914400" marR="0" lvl="1"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Zone 1 - Arizona/Nevada, 6 Awardees</a:t>
            </a:r>
            <a:endParaRPr sz="1200" b="0" i="0" u="none" strike="noStrike" cap="none">
              <a:solidFill>
                <a:srgbClr val="0B5394"/>
              </a:solidFill>
              <a:latin typeface="Arial"/>
              <a:ea typeface="Arial"/>
              <a:cs typeface="Arial"/>
              <a:sym typeface="Arial"/>
            </a:endParaRPr>
          </a:p>
          <a:p>
            <a:pPr marL="914400" marR="0" lvl="1"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Zone 2 - Northern California, 7 Awardees</a:t>
            </a:r>
            <a:endParaRPr sz="1200" b="0" i="0" u="none" strike="noStrike" cap="none">
              <a:solidFill>
                <a:srgbClr val="0B5394"/>
              </a:solidFill>
              <a:latin typeface="Arial"/>
              <a:ea typeface="Arial"/>
              <a:cs typeface="Arial"/>
              <a:sym typeface="Arial"/>
            </a:endParaRPr>
          </a:p>
          <a:p>
            <a:pPr marL="914400" marR="0" lvl="1"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Zone 3 - Southern California, 11 Awardees</a:t>
            </a:r>
            <a:endParaRPr sz="1200" b="0" i="0" u="none" strike="noStrike" cap="none">
              <a:solidFill>
                <a:srgbClr val="0B5394"/>
              </a:solidFill>
              <a:latin typeface="Arial"/>
              <a:ea typeface="Arial"/>
              <a:cs typeface="Arial"/>
              <a:sym typeface="Arial"/>
            </a:endParaRPr>
          </a:p>
          <a:p>
            <a:pPr marL="914400" marR="0" lvl="1"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Zone 4 - Hawaii and Pacific Territories,          6 Awardees</a:t>
            </a:r>
            <a:endParaRPr sz="1200" b="0" i="0" u="none" strike="noStrike" cap="none">
              <a:solidFill>
                <a:srgbClr val="0B5394"/>
              </a:solidFill>
              <a:latin typeface="Arial"/>
              <a:ea typeface="Arial"/>
              <a:cs typeface="Arial"/>
              <a:sym typeface="Arial"/>
            </a:endParaRPr>
          </a:p>
          <a:p>
            <a:pPr marL="914400" marR="0" lvl="1" indent="-304800" algn="l" rtl="0">
              <a:lnSpc>
                <a:spcPct val="100000"/>
              </a:lnSpc>
              <a:spcBef>
                <a:spcPts val="800"/>
              </a:spcBef>
              <a:spcAft>
                <a:spcPts val="80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AE IDIQ will expire Dec 2024</a:t>
            </a:r>
            <a:endParaRPr sz="1200" b="0" i="0" u="none" strike="noStrike" cap="none">
              <a:solidFill>
                <a:srgbClr val="0B5394"/>
              </a:solidFill>
              <a:latin typeface="Arial"/>
              <a:ea typeface="Arial"/>
              <a:cs typeface="Arial"/>
              <a:sym typeface="Arial"/>
            </a:endParaRPr>
          </a:p>
        </p:txBody>
      </p:sp>
      <p:sp>
        <p:nvSpPr>
          <p:cNvPr id="609" name="Google Shape;609;p93">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57</a:t>
            </a:fld>
            <a:endParaRPr/>
          </a:p>
        </p:txBody>
      </p:sp>
      <p:pic>
        <p:nvPicPr>
          <p:cNvPr id="610" name="Google Shape;610;p9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03630" y="4621200"/>
            <a:ext cx="502100" cy="453249"/>
          </a:xfrm>
          <a:prstGeom prst="rect">
            <a:avLst/>
          </a:prstGeom>
          <a:noFill/>
          <a:ln>
            <a:noFill/>
          </a:ln>
        </p:spPr>
      </p:pic>
      <p:sp>
        <p:nvSpPr>
          <p:cNvPr id="612" name="Google Shape;612;p93">
            <a:extLst>
              <a:ext uri="{C183D7F6-B498-43B3-948B-1728B52AA6E4}">
                <adec:decorative xmlns:adec="http://schemas.microsoft.com/office/drawing/2017/decorative" val="1"/>
              </a:ext>
            </a:extLst>
          </p:cNvPr>
          <p:cNvSpPr txBox="1">
            <a:spLocks noGrp="1"/>
          </p:cNvSpPr>
          <p:nvPr>
            <p:ph type="title" idx="4294967295"/>
          </p:nvPr>
        </p:nvSpPr>
        <p:spPr>
          <a:xfrm>
            <a:off x="370800" y="132725"/>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Regional Construction &amp; A/E Contract Vehicles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94">
            <a:extLst>
              <a:ext uri="{C183D7F6-B498-43B3-948B-1728B52AA6E4}">
                <adec:decorative xmlns:adec="http://schemas.microsoft.com/office/drawing/2017/decorative" val="1"/>
              </a:ext>
            </a:extLst>
          </p:cNvPr>
          <p:cNvSpPr txBox="1"/>
          <p:nvPr/>
        </p:nvSpPr>
        <p:spPr>
          <a:xfrm>
            <a:off x="383200" y="547319"/>
            <a:ext cx="5531400" cy="3960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chemeClr val="dk1"/>
              </a:buClr>
              <a:buSzPts val="1100"/>
              <a:buFont typeface="Arial"/>
              <a:buNone/>
            </a:pPr>
            <a:r>
              <a:rPr lang="en" sz="1400" b="1" i="0" u="none" strike="noStrike" cap="none">
                <a:solidFill>
                  <a:srgbClr val="0B5394"/>
                </a:solidFill>
                <a:latin typeface="Arial"/>
                <a:ea typeface="Arial"/>
                <a:cs typeface="Arial"/>
                <a:sym typeface="Arial"/>
              </a:rPr>
              <a:t>These contract vehicles will provide subcontracting opportunities:</a:t>
            </a:r>
            <a:endParaRPr sz="14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Regional Construction IDIQ, 5 Year PoP, Awarded Feb 2021 and expires Feb 2026.</a:t>
            </a:r>
            <a:endParaRPr sz="1200" b="0" i="0" u="none" strike="noStrike" cap="none">
              <a:solidFill>
                <a:srgbClr val="0B5394"/>
              </a:solidFill>
              <a:latin typeface="Arial"/>
              <a:ea typeface="Arial"/>
              <a:cs typeface="Arial"/>
              <a:sym typeface="Arial"/>
            </a:endParaRPr>
          </a:p>
          <a:p>
            <a:pPr marL="914400" marR="0" lvl="1"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Zone 1 - Arizona/Nevada, 10 Awardees</a:t>
            </a:r>
            <a:endParaRPr sz="1200" b="0" i="0" u="none" strike="noStrike" cap="none">
              <a:solidFill>
                <a:srgbClr val="0B5394"/>
              </a:solidFill>
              <a:latin typeface="Arial"/>
              <a:ea typeface="Arial"/>
              <a:cs typeface="Arial"/>
              <a:sym typeface="Arial"/>
            </a:endParaRPr>
          </a:p>
          <a:p>
            <a:pPr marL="914400" marR="0" lvl="1"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Zone 2 - Northern California, 16 Awardees</a:t>
            </a:r>
            <a:endParaRPr sz="1200" b="0" i="0" u="none" strike="noStrike" cap="none">
              <a:solidFill>
                <a:srgbClr val="0B5394"/>
              </a:solidFill>
              <a:latin typeface="Arial"/>
              <a:ea typeface="Arial"/>
              <a:cs typeface="Arial"/>
              <a:sym typeface="Arial"/>
            </a:endParaRPr>
          </a:p>
          <a:p>
            <a:pPr marL="914400" marR="0" lvl="1"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Zone 3 - Hawaii, 10 Awardees</a:t>
            </a:r>
            <a:endParaRPr sz="1200" b="0" i="0" u="none" strike="noStrike" cap="none">
              <a:solidFill>
                <a:srgbClr val="0B5394"/>
              </a:solidFill>
              <a:latin typeface="Arial"/>
              <a:ea typeface="Arial"/>
              <a:cs typeface="Arial"/>
              <a:sym typeface="Arial"/>
            </a:endParaRPr>
          </a:p>
          <a:p>
            <a:pPr marL="914400" marR="0" lvl="1"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Zone 4 - Southern California, 13 Awardees</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Regional AE IDIQ, 5 year PoP, Awarded Dec 2019</a:t>
            </a:r>
            <a:endParaRPr sz="1200" b="0" i="0" u="none" strike="noStrike" cap="none">
              <a:solidFill>
                <a:srgbClr val="0B5394"/>
              </a:solidFill>
              <a:latin typeface="Arial"/>
              <a:ea typeface="Arial"/>
              <a:cs typeface="Arial"/>
              <a:sym typeface="Arial"/>
            </a:endParaRPr>
          </a:p>
          <a:p>
            <a:pPr marL="914400" marR="0" lvl="1"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Zone 1 - Arizona/Nevada, 6 Awardees</a:t>
            </a:r>
            <a:endParaRPr sz="1200" b="0" i="0" u="none" strike="noStrike" cap="none">
              <a:solidFill>
                <a:srgbClr val="0B5394"/>
              </a:solidFill>
              <a:latin typeface="Arial"/>
              <a:ea typeface="Arial"/>
              <a:cs typeface="Arial"/>
              <a:sym typeface="Arial"/>
            </a:endParaRPr>
          </a:p>
          <a:p>
            <a:pPr marL="914400" marR="0" lvl="1"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Zone 2 - Northern California, 7 Awardees</a:t>
            </a:r>
            <a:endParaRPr sz="1200" b="0" i="0" u="none" strike="noStrike" cap="none">
              <a:solidFill>
                <a:srgbClr val="0B5394"/>
              </a:solidFill>
              <a:latin typeface="Arial"/>
              <a:ea typeface="Arial"/>
              <a:cs typeface="Arial"/>
              <a:sym typeface="Arial"/>
            </a:endParaRPr>
          </a:p>
          <a:p>
            <a:pPr marL="914400" marR="0" lvl="1"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Zone 3 - Southern California, 11 Awardees</a:t>
            </a:r>
            <a:endParaRPr sz="1200" b="0" i="0" u="none" strike="noStrike" cap="none">
              <a:solidFill>
                <a:srgbClr val="0B5394"/>
              </a:solidFill>
              <a:latin typeface="Arial"/>
              <a:ea typeface="Arial"/>
              <a:cs typeface="Arial"/>
              <a:sym typeface="Arial"/>
            </a:endParaRPr>
          </a:p>
          <a:p>
            <a:pPr marL="914400" marR="0" lvl="1"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Zone 4 - Hawaii and Pacific Territories,                  6 Awardees</a:t>
            </a:r>
            <a:endParaRPr sz="1200" b="0" i="0" u="none" strike="noStrike" cap="none">
              <a:solidFill>
                <a:srgbClr val="0B5394"/>
              </a:solidFill>
              <a:latin typeface="Arial"/>
              <a:ea typeface="Arial"/>
              <a:cs typeface="Arial"/>
              <a:sym typeface="Arial"/>
            </a:endParaRPr>
          </a:p>
          <a:p>
            <a:pPr marL="914400" marR="0" lvl="1" indent="-304800" algn="l" rtl="0">
              <a:lnSpc>
                <a:spcPct val="100000"/>
              </a:lnSpc>
              <a:spcBef>
                <a:spcPts val="800"/>
              </a:spcBef>
              <a:spcAft>
                <a:spcPts val="80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AE IDIQ will expire Dec 2024</a:t>
            </a:r>
            <a:endParaRPr sz="1200" b="0" i="0" u="none" strike="noStrike" cap="none">
              <a:solidFill>
                <a:srgbClr val="0B5394"/>
              </a:solidFill>
              <a:latin typeface="Arial"/>
              <a:ea typeface="Arial"/>
              <a:cs typeface="Arial"/>
              <a:sym typeface="Arial"/>
            </a:endParaRPr>
          </a:p>
        </p:txBody>
      </p:sp>
      <p:sp>
        <p:nvSpPr>
          <p:cNvPr id="618" name="Google Shape;618;p94">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58</a:t>
            </a:fld>
            <a:endParaRPr/>
          </a:p>
        </p:txBody>
      </p:sp>
      <p:pic>
        <p:nvPicPr>
          <p:cNvPr id="619" name="Google Shape;619;p9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03630" y="4621200"/>
            <a:ext cx="502100" cy="453249"/>
          </a:xfrm>
          <a:prstGeom prst="rect">
            <a:avLst/>
          </a:prstGeom>
          <a:noFill/>
          <a:ln>
            <a:noFill/>
          </a:ln>
        </p:spPr>
      </p:pic>
      <p:sp>
        <p:nvSpPr>
          <p:cNvPr id="621" name="Google Shape;621;p94">
            <a:extLst>
              <a:ext uri="{C183D7F6-B498-43B3-948B-1728B52AA6E4}">
                <adec:decorative xmlns:adec="http://schemas.microsoft.com/office/drawing/2017/decorative" val="1"/>
              </a:ext>
            </a:extLst>
          </p:cNvPr>
          <p:cNvSpPr txBox="1">
            <a:spLocks noGrp="1"/>
          </p:cNvSpPr>
          <p:nvPr>
            <p:ph type="title" idx="4294967295"/>
          </p:nvPr>
        </p:nvSpPr>
        <p:spPr>
          <a:xfrm>
            <a:off x="290383" y="49737"/>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Regional Construction &amp; A/E Contract Vehicles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626" name="Google Shape;626;p95">
            <a:extLst>
              <a:ext uri="{C183D7F6-B498-43B3-948B-1728B52AA6E4}">
                <adec:decorative xmlns:adec="http://schemas.microsoft.com/office/drawing/2017/decorative" val="1"/>
              </a:ext>
            </a:extLst>
          </p:cNvPr>
          <p:cNvPicPr preferRelativeResize="0"/>
          <p:nvPr/>
        </p:nvPicPr>
        <p:blipFill rotWithShape="1">
          <a:blip r:embed="rId3">
            <a:alphaModFix/>
          </a:blip>
          <a:srcRect r="12410"/>
          <a:stretch/>
        </p:blipFill>
        <p:spPr>
          <a:xfrm>
            <a:off x="4464424" y="1029661"/>
            <a:ext cx="4092360" cy="2876710"/>
          </a:xfrm>
          <a:prstGeom prst="rect">
            <a:avLst/>
          </a:prstGeom>
          <a:noFill/>
          <a:ln>
            <a:noFill/>
          </a:ln>
        </p:spPr>
      </p:pic>
      <p:sp>
        <p:nvSpPr>
          <p:cNvPr id="627" name="Google Shape;627;p95"/>
          <p:cNvSpPr txBox="1">
            <a:spLocks noGrp="1"/>
          </p:cNvSpPr>
          <p:nvPr>
            <p:ph type="title" idx="4294967295"/>
          </p:nvPr>
        </p:nvSpPr>
        <p:spPr>
          <a:xfrm>
            <a:off x="383200" y="1532825"/>
            <a:ext cx="4388700" cy="2055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Region 10</a:t>
            </a:r>
          </a:p>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Northwest </a:t>
            </a:r>
          </a:p>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Arctic Region</a:t>
            </a:r>
            <a:endParaRPr kumimoji="0" lang="en-US" sz="2000" b="1" i="0" u="none" strike="noStrike" kern="0" cap="none" spc="0" normalizeH="0" baseline="0" noProof="0" dirty="0">
              <a:ln>
                <a:noFill/>
              </a:ln>
              <a:solidFill>
                <a:srgbClr val="0B5394"/>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1400" b="1" i="0" u="none" strike="noStrike" kern="0" cap="none" spc="0" normalizeH="0" baseline="0" noProof="0" dirty="0">
              <a:ln>
                <a:noFill/>
              </a:ln>
              <a:solidFill>
                <a:srgbClr val="005087"/>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000" b="0" i="0" u="none" strike="noStrike" kern="0" cap="none" spc="0" normalizeH="0" baseline="0" noProof="0" dirty="0">
                <a:ln>
                  <a:noFill/>
                </a:ln>
                <a:solidFill>
                  <a:srgbClr val="005087"/>
                </a:solidFill>
                <a:effectLst/>
                <a:uLnTx/>
                <a:uFillTx/>
                <a:latin typeface="Arial"/>
                <a:ea typeface="Arial"/>
                <a:cs typeface="Arial"/>
                <a:sym typeface="Arial"/>
              </a:rPr>
              <a:t>Forecast of Contract           Opportunities</a:t>
            </a:r>
            <a:endParaRPr kumimoji="0" lang="en-US" sz="3000" b="1" i="0" u="none" strike="noStrike" kern="0" cap="none" spc="0" normalizeH="0" baseline="0" noProof="0" dirty="0">
              <a:ln>
                <a:noFill/>
              </a:ln>
              <a:solidFill>
                <a:srgbClr val="005087"/>
              </a:solidFill>
              <a:effectLst/>
              <a:uLnTx/>
              <a:uFillTx/>
              <a:latin typeface="Arial"/>
              <a:ea typeface="Arial"/>
              <a:cs typeface="Arial"/>
              <a:sym typeface="Arial"/>
            </a:endParaRPr>
          </a:p>
        </p:txBody>
      </p:sp>
      <p:sp>
        <p:nvSpPr>
          <p:cNvPr id="628" name="Google Shape;628;p9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59</a:t>
            </a:fld>
            <a:endParaRPr/>
          </a:p>
        </p:txBody>
      </p:sp>
      <p:pic>
        <p:nvPicPr>
          <p:cNvPr id="629" name="Google Shape;629;p9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803630" y="4606564"/>
            <a:ext cx="502100" cy="4532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42">
            <a:extLst>
              <a:ext uri="{C183D7F6-B498-43B3-948B-1728B52AA6E4}">
                <adec:decorative xmlns:adec="http://schemas.microsoft.com/office/drawing/2017/decorative" val="1"/>
              </a:ext>
            </a:extLst>
          </p:cNvPr>
          <p:cNvSpPr txBox="1"/>
          <p:nvPr/>
        </p:nvSpPr>
        <p:spPr>
          <a:xfrm>
            <a:off x="383200" y="1083125"/>
            <a:ext cx="4542600" cy="2688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rgbClr val="000000"/>
              </a:buClr>
              <a:buSzPts val="1400"/>
              <a:buFont typeface="Arial"/>
              <a:buNone/>
            </a:pPr>
            <a:r>
              <a:rPr lang="en" sz="1400" b="1" i="0" u="none" strike="noStrike" cap="none">
                <a:solidFill>
                  <a:srgbClr val="0B5394"/>
                </a:solidFill>
                <a:latin typeface="Arial"/>
                <a:ea typeface="Arial"/>
                <a:cs typeface="Arial"/>
                <a:sym typeface="Arial"/>
              </a:rPr>
              <a:t>Five (5) Bipartisan Infrastructure Law (BIL) projects in  </a:t>
            </a:r>
            <a:r>
              <a:rPr lang="en" sz="1400" b="1" i="0" u="sng" strike="noStrike" cap="none">
                <a:solidFill>
                  <a:srgbClr val="0B5394"/>
                </a:solidFill>
                <a:latin typeface="Arial"/>
                <a:ea typeface="Arial"/>
                <a:cs typeface="Arial"/>
                <a:sym typeface="Arial"/>
                <a:hlinkClick r:id="rId3">
                  <a:extLst>
                    <a:ext uri="{A12FA001-AC4F-418D-AE19-62706E023703}">
                      <ahyp:hlinkClr xmlns:ahyp="http://schemas.microsoft.com/office/drawing/2018/hyperlinkcolor" val="tx"/>
                    </a:ext>
                  </a:extLst>
                </a:hlinkClick>
              </a:rPr>
              <a:t>Vermont</a:t>
            </a:r>
            <a:r>
              <a:rPr lang="en" sz="1400" b="1" i="0" u="none" strike="noStrike" cap="none">
                <a:solidFill>
                  <a:srgbClr val="0B5394"/>
                </a:solidFill>
                <a:latin typeface="Arial"/>
                <a:ea typeface="Arial"/>
                <a:cs typeface="Arial"/>
                <a:sym typeface="Arial"/>
              </a:rPr>
              <a:t>.</a:t>
            </a:r>
            <a:endParaRPr sz="14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400"/>
              <a:buFont typeface="Arial"/>
              <a:buNone/>
            </a:pPr>
            <a:endParaRPr sz="1400" b="1"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400"/>
              <a:buFont typeface="Arial"/>
              <a:buNone/>
            </a:pPr>
            <a:r>
              <a:rPr lang="en" sz="1400" b="1" i="0" u="none" strike="noStrike" cap="none">
                <a:solidFill>
                  <a:srgbClr val="0B5394"/>
                </a:solidFill>
                <a:latin typeface="Arial"/>
                <a:ea typeface="Arial"/>
                <a:cs typeface="Arial"/>
                <a:sym typeface="Arial"/>
              </a:rPr>
              <a:t>Estimated magnitude of construction:</a:t>
            </a:r>
            <a:endParaRPr sz="1400" b="1"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Highgate Springs: ($155M - $185M) </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Alburg Springs: ($10M - $35M)</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Beebe Plain: ($15M - $45M)		      </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Norton: ($15M - $45M)			       </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80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Richford: ($15M - $45M)	</a:t>
            </a:r>
            <a:endParaRPr sz="1200" b="0" i="0" u="none" strike="noStrike" cap="none">
              <a:solidFill>
                <a:srgbClr val="0B5394"/>
              </a:solidFill>
              <a:latin typeface="Arial"/>
              <a:ea typeface="Arial"/>
              <a:cs typeface="Arial"/>
              <a:sym typeface="Arial"/>
            </a:endParaRPr>
          </a:p>
        </p:txBody>
      </p:sp>
      <p:sp>
        <p:nvSpPr>
          <p:cNvPr id="154" name="Google Shape;154;p42">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6</a:t>
            </a:fld>
            <a:endParaRPr/>
          </a:p>
        </p:txBody>
      </p:sp>
      <p:pic>
        <p:nvPicPr>
          <p:cNvPr id="155" name="Google Shape;155;p4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892704" y="4593974"/>
            <a:ext cx="502100" cy="453249"/>
          </a:xfrm>
          <a:prstGeom prst="rect">
            <a:avLst/>
          </a:prstGeom>
          <a:noFill/>
          <a:ln>
            <a:noFill/>
          </a:ln>
        </p:spPr>
      </p:pic>
      <p:sp>
        <p:nvSpPr>
          <p:cNvPr id="157" name="Google Shape;157;p42">
            <a:extLst>
              <a:ext uri="{C183D7F6-B498-43B3-948B-1728B52AA6E4}">
                <adec:decorative xmlns:adec="http://schemas.microsoft.com/office/drawing/2017/decorative" val="1"/>
              </a:ext>
            </a:extLst>
          </p:cNvPr>
          <p:cNvSpPr txBox="1">
            <a:spLocks noGrp="1"/>
          </p:cNvSpPr>
          <p:nvPr>
            <p:ph type="title" idx="4294967295"/>
          </p:nvPr>
        </p:nvSpPr>
        <p:spPr>
          <a:xfrm>
            <a:off x="390275" y="209800"/>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05087"/>
                </a:solidFill>
                <a:effectLst/>
                <a:uLnTx/>
                <a:uFillTx/>
                <a:latin typeface="Arial"/>
                <a:ea typeface="Arial"/>
                <a:cs typeface="Arial"/>
                <a:sym typeface="Arial"/>
              </a:rPr>
              <a:t>Vermont Land Ports of Entry (LPOE)</a:t>
            </a:r>
            <a:endParaRPr kumimoji="0" lang="en-US" sz="1800" b="1" i="0" u="none" strike="noStrike" kern="0" cap="none" spc="0" normalizeH="0" baseline="0" noProof="0" dirty="0">
              <a:ln>
                <a:noFill/>
              </a:ln>
              <a:solidFill>
                <a:srgbClr val="005087"/>
              </a:solidFill>
              <a:effectLst/>
              <a:uLnTx/>
              <a:uFillTx/>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96">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60</a:t>
            </a:fld>
            <a:endParaRPr/>
          </a:p>
        </p:txBody>
      </p:sp>
      <p:pic>
        <p:nvPicPr>
          <p:cNvPr id="635" name="Google Shape;635;p9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27393" y="4581770"/>
            <a:ext cx="502100" cy="453249"/>
          </a:xfrm>
          <a:prstGeom prst="rect">
            <a:avLst/>
          </a:prstGeom>
          <a:noFill/>
          <a:ln>
            <a:noFill/>
          </a:ln>
        </p:spPr>
      </p:pic>
      <p:sp>
        <p:nvSpPr>
          <p:cNvPr id="637" name="Google Shape;637;p96">
            <a:extLst>
              <a:ext uri="{C183D7F6-B498-43B3-948B-1728B52AA6E4}">
                <adec:decorative xmlns:adec="http://schemas.microsoft.com/office/drawing/2017/decorative" val="1"/>
              </a:ext>
            </a:extLst>
          </p:cNvPr>
          <p:cNvSpPr txBox="1">
            <a:spLocks noGrp="1"/>
          </p:cNvSpPr>
          <p:nvPr>
            <p:ph type="title" idx="4294967295"/>
          </p:nvPr>
        </p:nvSpPr>
        <p:spPr>
          <a:xfrm>
            <a:off x="370800" y="60996"/>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Regional 10 - Leadership</a:t>
            </a:r>
          </a:p>
        </p:txBody>
      </p:sp>
      <p:sp>
        <p:nvSpPr>
          <p:cNvPr id="638" name="Google Shape;638;p96">
            <a:extLst>
              <a:ext uri="{C183D7F6-B498-43B3-948B-1728B52AA6E4}">
                <adec:decorative xmlns:adec="http://schemas.microsoft.com/office/drawing/2017/decorative" val="1"/>
              </a:ext>
            </a:extLst>
          </p:cNvPr>
          <p:cNvSpPr txBox="1"/>
          <p:nvPr/>
        </p:nvSpPr>
        <p:spPr>
          <a:xfrm>
            <a:off x="1401971" y="672895"/>
            <a:ext cx="3001200" cy="3848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chemeClr val="dk1"/>
              </a:buClr>
              <a:buSzPts val="1100"/>
              <a:buFont typeface="Arial"/>
              <a:buNone/>
            </a:pPr>
            <a:r>
              <a:rPr lang="en" sz="1400" b="1" i="0" u="none" strike="noStrike" cap="none">
                <a:solidFill>
                  <a:srgbClr val="3D85C6"/>
                </a:solidFill>
                <a:latin typeface="Arial"/>
                <a:ea typeface="Arial"/>
                <a:cs typeface="Arial"/>
                <a:sym typeface="Arial"/>
              </a:rPr>
              <a:t>Lisa Pearson</a:t>
            </a:r>
            <a:endParaRPr sz="1400" b="1" i="0" u="none" strike="noStrike" cap="none">
              <a:solidFill>
                <a:srgbClr val="3D85C6"/>
              </a:solidFill>
              <a:latin typeface="Arial"/>
              <a:ea typeface="Arial"/>
              <a:cs typeface="Arial"/>
              <a:sym typeface="Arial"/>
            </a:endParaRPr>
          </a:p>
          <a:p>
            <a:pPr marL="0" marR="0" lvl="0" indent="0" algn="l" rtl="0">
              <a:lnSpc>
                <a:spcPct val="100000"/>
              </a:lnSpc>
              <a:spcBef>
                <a:spcPts val="800"/>
              </a:spcBef>
              <a:spcAft>
                <a:spcPts val="0"/>
              </a:spcAft>
              <a:buClr>
                <a:schemeClr val="dk1"/>
              </a:buClr>
              <a:buSzPts val="1100"/>
              <a:buFont typeface="Arial"/>
              <a:buNone/>
            </a:pPr>
            <a:r>
              <a:rPr lang="en" sz="1200" b="0" i="1" u="none" strike="noStrike" cap="none">
                <a:solidFill>
                  <a:srgbClr val="3D85C6"/>
                </a:solidFill>
                <a:latin typeface="Arial"/>
                <a:ea typeface="Arial"/>
                <a:cs typeface="Arial"/>
                <a:sym typeface="Arial"/>
              </a:rPr>
              <a:t>PBS Regional Commissioner</a:t>
            </a:r>
            <a:endParaRPr sz="1200" b="0" i="1" u="none" strike="noStrike" cap="none">
              <a:solidFill>
                <a:srgbClr val="3D85C6"/>
              </a:solidFill>
              <a:latin typeface="Arial"/>
              <a:ea typeface="Arial"/>
              <a:cs typeface="Arial"/>
              <a:sym typeface="Arial"/>
            </a:endParaRPr>
          </a:p>
          <a:p>
            <a:pPr marL="0" marR="0" lvl="0" indent="0" algn="l" rtl="0">
              <a:lnSpc>
                <a:spcPct val="100000"/>
              </a:lnSpc>
              <a:spcBef>
                <a:spcPts val="800"/>
              </a:spcBef>
              <a:spcAft>
                <a:spcPts val="0"/>
              </a:spcAft>
              <a:buClr>
                <a:schemeClr val="dk1"/>
              </a:buClr>
              <a:buSzPts val="1100"/>
              <a:buFont typeface="Arial"/>
              <a:buNone/>
            </a:pPr>
            <a:endParaRPr sz="1200" b="0" i="1" u="none" strike="noStrike" cap="none">
              <a:solidFill>
                <a:srgbClr val="3D85C6"/>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endParaRPr sz="1100" b="1" i="0" u="none" strike="noStrike" cap="none">
              <a:solidFill>
                <a:srgbClr val="3D85C6"/>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400"/>
              <a:buFont typeface="Arial"/>
              <a:buNone/>
            </a:pPr>
            <a:r>
              <a:rPr lang="en" sz="1400" b="1" i="0" u="none" strike="noStrike" cap="none">
                <a:solidFill>
                  <a:srgbClr val="3D85C6"/>
                </a:solidFill>
                <a:latin typeface="Arial"/>
                <a:ea typeface="Arial"/>
                <a:cs typeface="Arial"/>
                <a:sym typeface="Arial"/>
              </a:rPr>
              <a:t>Cynthia Tolentino</a:t>
            </a:r>
            <a:endParaRPr sz="1400" b="1" i="0" u="none" strike="noStrike" cap="none">
              <a:solidFill>
                <a:srgbClr val="3D85C6"/>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200"/>
              <a:buFont typeface="Arial"/>
              <a:buNone/>
            </a:pPr>
            <a:r>
              <a:rPr lang="en" sz="1200" b="0" i="1" u="none" strike="noStrike" cap="none">
                <a:solidFill>
                  <a:srgbClr val="3D85C6"/>
                </a:solidFill>
                <a:latin typeface="Arial"/>
                <a:ea typeface="Arial"/>
                <a:cs typeface="Arial"/>
                <a:sym typeface="Arial"/>
              </a:rPr>
              <a:t>PBS Deputy Regional Commissioner</a:t>
            </a:r>
            <a:endParaRPr sz="1200" b="0" i="1" u="none" strike="noStrike" cap="none">
              <a:solidFill>
                <a:srgbClr val="3D85C6"/>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400"/>
              <a:buFont typeface="Arial"/>
              <a:buNone/>
            </a:pPr>
            <a:endParaRPr sz="1400" b="1" i="0" u="none" strike="noStrike" cap="none">
              <a:solidFill>
                <a:srgbClr val="3D85C6"/>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400"/>
              <a:buFont typeface="Arial"/>
              <a:buNone/>
            </a:pPr>
            <a:endParaRPr b="1">
              <a:solidFill>
                <a:srgbClr val="3D85C6"/>
              </a:solidFill>
            </a:endParaRPr>
          </a:p>
          <a:p>
            <a:pPr marL="0" marR="0" lvl="0" indent="0" algn="l" rtl="0">
              <a:lnSpc>
                <a:spcPct val="100000"/>
              </a:lnSpc>
              <a:spcBef>
                <a:spcPts val="800"/>
              </a:spcBef>
              <a:spcAft>
                <a:spcPts val="0"/>
              </a:spcAft>
              <a:buClr>
                <a:srgbClr val="000000"/>
              </a:buClr>
              <a:buSzPts val="1400"/>
              <a:buFont typeface="Arial"/>
              <a:buNone/>
            </a:pPr>
            <a:r>
              <a:rPr lang="en" sz="1400" b="1" i="0" u="none" strike="noStrike" cap="none">
                <a:solidFill>
                  <a:srgbClr val="3D85C6"/>
                </a:solidFill>
                <a:latin typeface="Arial"/>
                <a:ea typeface="Arial"/>
                <a:cs typeface="Arial"/>
                <a:sym typeface="Arial"/>
              </a:rPr>
              <a:t>Paul Reed</a:t>
            </a:r>
            <a:endParaRPr sz="1400" b="1" i="0" u="none" strike="noStrike" cap="none">
              <a:solidFill>
                <a:srgbClr val="3D85C6"/>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200"/>
              <a:buFont typeface="Arial"/>
              <a:buNone/>
            </a:pPr>
            <a:r>
              <a:rPr lang="en" sz="1200" b="0" i="1" u="none" strike="noStrike" cap="none">
                <a:solidFill>
                  <a:srgbClr val="3D85C6"/>
                </a:solidFill>
                <a:latin typeface="Arial"/>
                <a:ea typeface="Arial"/>
                <a:cs typeface="Arial"/>
                <a:sym typeface="Arial"/>
              </a:rPr>
              <a:t>Acquisition Division Director </a:t>
            </a:r>
            <a:endParaRPr sz="1200" b="0" i="1" u="none" strike="noStrike" cap="none">
              <a:solidFill>
                <a:srgbClr val="3D85C6"/>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200"/>
              <a:buFont typeface="Arial"/>
              <a:buNone/>
            </a:pPr>
            <a:endParaRPr sz="1200" b="1" i="0" u="none" strike="noStrike" cap="none">
              <a:solidFill>
                <a:srgbClr val="3D85C6"/>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500"/>
              <a:buFont typeface="Arial"/>
              <a:buNone/>
            </a:pPr>
            <a:endParaRPr sz="500" b="1" i="0" u="none" strike="noStrike" cap="none">
              <a:solidFill>
                <a:srgbClr val="3D85C6"/>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200"/>
              <a:buFont typeface="Arial"/>
              <a:buNone/>
            </a:pPr>
            <a:endParaRPr sz="1200" b="0" i="1" u="none" strike="noStrike" cap="none">
              <a:solidFill>
                <a:schemeClr val="hlink"/>
              </a:solidFill>
              <a:latin typeface="Arial"/>
              <a:ea typeface="Arial"/>
              <a:cs typeface="Arial"/>
              <a:sym typeface="Arial"/>
            </a:endParaRPr>
          </a:p>
        </p:txBody>
      </p:sp>
      <p:pic>
        <p:nvPicPr>
          <p:cNvPr id="639" name="Google Shape;639;p9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90050" y="672895"/>
            <a:ext cx="778800" cy="952604"/>
          </a:xfrm>
          <a:prstGeom prst="rect">
            <a:avLst/>
          </a:prstGeom>
          <a:noFill/>
          <a:ln>
            <a:noFill/>
          </a:ln>
        </p:spPr>
      </p:pic>
      <p:pic>
        <p:nvPicPr>
          <p:cNvPr id="640" name="Google Shape;640;p96">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490050" y="3066137"/>
            <a:ext cx="778800" cy="976786"/>
          </a:xfrm>
          <a:prstGeom prst="rect">
            <a:avLst/>
          </a:prstGeom>
          <a:noFill/>
          <a:ln>
            <a:noFill/>
          </a:ln>
        </p:spPr>
      </p:pic>
      <p:sp>
        <p:nvSpPr>
          <p:cNvPr id="641" name="Google Shape;641;p96">
            <a:extLst>
              <a:ext uri="{C183D7F6-B498-43B3-948B-1728B52AA6E4}">
                <adec:decorative xmlns:adec="http://schemas.microsoft.com/office/drawing/2017/decorative" val="1"/>
              </a:ext>
            </a:extLst>
          </p:cNvPr>
          <p:cNvSpPr txBox="1"/>
          <p:nvPr/>
        </p:nvSpPr>
        <p:spPr>
          <a:xfrm>
            <a:off x="4826193" y="3546137"/>
            <a:ext cx="30012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800"/>
              </a:spcAft>
              <a:buClr>
                <a:srgbClr val="000000"/>
              </a:buClr>
              <a:buSzPts val="1200"/>
              <a:buFont typeface="Arial"/>
              <a:buNone/>
            </a:pPr>
            <a:r>
              <a:rPr lang="en" sz="1200" b="0" i="1" u="none" strike="noStrike" cap="none">
                <a:solidFill>
                  <a:srgbClr val="0B5394"/>
                </a:solidFill>
                <a:latin typeface="Arial"/>
                <a:ea typeface="Arial"/>
                <a:cs typeface="Arial"/>
                <a:sym typeface="Arial"/>
              </a:rPr>
              <a:t>**Regional SBTA: Alex Stutzman</a:t>
            </a:r>
            <a:endParaRPr sz="1200" b="0" i="1" u="none" strike="noStrike" cap="none">
              <a:solidFill>
                <a:srgbClr val="0B5394"/>
              </a:solidFill>
              <a:latin typeface="Arial"/>
              <a:ea typeface="Arial"/>
              <a:cs typeface="Arial"/>
              <a:sym typeface="Arial"/>
            </a:endParaRPr>
          </a:p>
        </p:txBody>
      </p:sp>
      <p:pic>
        <p:nvPicPr>
          <p:cNvPr id="642" name="Google Shape;642;p96">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4403174" y="2338732"/>
            <a:ext cx="803851" cy="803851"/>
          </a:xfrm>
          <a:prstGeom prst="rect">
            <a:avLst/>
          </a:prstGeom>
          <a:noFill/>
          <a:ln>
            <a:noFill/>
          </a:ln>
        </p:spPr>
      </p:pic>
      <p:pic>
        <p:nvPicPr>
          <p:cNvPr id="643" name="Google Shape;643;p96">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4332579" y="798746"/>
            <a:ext cx="803850" cy="802808"/>
          </a:xfrm>
          <a:prstGeom prst="rect">
            <a:avLst/>
          </a:prstGeom>
          <a:noFill/>
          <a:ln>
            <a:noFill/>
          </a:ln>
        </p:spPr>
      </p:pic>
      <p:sp>
        <p:nvSpPr>
          <p:cNvPr id="644" name="Google Shape;644;p96">
            <a:extLst>
              <a:ext uri="{C183D7F6-B498-43B3-948B-1728B52AA6E4}">
                <adec:decorative xmlns:adec="http://schemas.microsoft.com/office/drawing/2017/decorative" val="1"/>
              </a:ext>
            </a:extLst>
          </p:cNvPr>
          <p:cNvSpPr txBox="1"/>
          <p:nvPr/>
        </p:nvSpPr>
        <p:spPr>
          <a:xfrm>
            <a:off x="5217900" y="2321383"/>
            <a:ext cx="2779200" cy="56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800"/>
              </a:spcBef>
              <a:spcAft>
                <a:spcPts val="0"/>
              </a:spcAft>
              <a:buClr>
                <a:schemeClr val="dk1"/>
              </a:buClr>
              <a:buSzPts val="1100"/>
              <a:buFont typeface="Arial"/>
              <a:buNone/>
            </a:pPr>
            <a:r>
              <a:rPr lang="en" sz="1400" b="1" i="0" u="none" strike="noStrike" cap="none">
                <a:solidFill>
                  <a:srgbClr val="0B5394"/>
                </a:solidFill>
                <a:latin typeface="Arial"/>
                <a:ea typeface="Arial"/>
                <a:cs typeface="Arial"/>
                <a:sym typeface="Arial"/>
              </a:rPr>
              <a:t>Heather Bowden </a:t>
            </a:r>
            <a:endParaRPr sz="1400" b="1"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800"/>
              </a:spcAft>
              <a:buClr>
                <a:schemeClr val="dk1"/>
              </a:buClr>
              <a:buSzPts val="1100"/>
              <a:buFont typeface="Arial"/>
              <a:buNone/>
            </a:pPr>
            <a:r>
              <a:rPr lang="en" sz="1200" b="0" i="1" u="none" strike="noStrike" cap="none">
                <a:solidFill>
                  <a:srgbClr val="0B5394"/>
                </a:solidFill>
                <a:latin typeface="Arial"/>
                <a:ea typeface="Arial"/>
                <a:cs typeface="Arial"/>
                <a:sym typeface="Arial"/>
              </a:rPr>
              <a:t>Acquisition Construction Branch Chief </a:t>
            </a:r>
            <a:endParaRPr sz="1400" b="0" i="0" u="none" strike="noStrike" cap="none">
              <a:solidFill>
                <a:srgbClr val="0B5394"/>
              </a:solidFill>
              <a:latin typeface="Arial"/>
              <a:ea typeface="Arial"/>
              <a:cs typeface="Arial"/>
              <a:sym typeface="Arial"/>
            </a:endParaRPr>
          </a:p>
        </p:txBody>
      </p:sp>
      <p:pic>
        <p:nvPicPr>
          <p:cNvPr id="645" name="Google Shape;645;p96">
            <a:extLs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490050" y="1726969"/>
            <a:ext cx="778800" cy="1013676"/>
          </a:xfrm>
          <a:prstGeom prst="rect">
            <a:avLst/>
          </a:prstGeom>
          <a:noFill/>
          <a:ln>
            <a:noFill/>
          </a:ln>
        </p:spPr>
      </p:pic>
      <p:sp>
        <p:nvSpPr>
          <p:cNvPr id="646" name="Google Shape;646;p96">
            <a:extLst>
              <a:ext uri="{C183D7F6-B498-43B3-948B-1728B52AA6E4}">
                <adec:decorative xmlns:adec="http://schemas.microsoft.com/office/drawing/2017/decorative" val="1"/>
              </a:ext>
            </a:extLst>
          </p:cNvPr>
          <p:cNvSpPr txBox="1"/>
          <p:nvPr/>
        </p:nvSpPr>
        <p:spPr>
          <a:xfrm>
            <a:off x="5285400" y="856350"/>
            <a:ext cx="3487800" cy="687600"/>
          </a:xfrm>
          <a:prstGeom prst="rect">
            <a:avLst/>
          </a:prstGeom>
          <a:noFill/>
          <a:ln>
            <a:noFill/>
          </a:ln>
        </p:spPr>
        <p:txBody>
          <a:bodyPr spcFirstLastPara="1" wrap="square" lIns="91425" tIns="91425" rIns="91425" bIns="91425" anchor="t" anchorCtr="0">
            <a:spAutoFit/>
          </a:bodyPr>
          <a:lstStyle/>
          <a:p>
            <a:pPr marL="0" lvl="0" indent="0" algn="l" rtl="0">
              <a:spcBef>
                <a:spcPts val="800"/>
              </a:spcBef>
              <a:spcAft>
                <a:spcPts val="0"/>
              </a:spcAft>
              <a:buClr>
                <a:schemeClr val="dk1"/>
              </a:buClr>
              <a:buSzPts val="1400"/>
              <a:buFont typeface="Arial"/>
              <a:buNone/>
            </a:pPr>
            <a:r>
              <a:rPr lang="en" b="1">
                <a:solidFill>
                  <a:srgbClr val="3D85C6"/>
                </a:solidFill>
              </a:rPr>
              <a:t>Thomas Ebenhoh </a:t>
            </a:r>
            <a:endParaRPr b="1">
              <a:solidFill>
                <a:srgbClr val="3D85C6"/>
              </a:solidFill>
            </a:endParaRPr>
          </a:p>
          <a:p>
            <a:pPr marL="0" lvl="0" indent="0" algn="l" rtl="0">
              <a:spcBef>
                <a:spcPts val="800"/>
              </a:spcBef>
              <a:spcAft>
                <a:spcPts val="0"/>
              </a:spcAft>
              <a:buClr>
                <a:schemeClr val="dk1"/>
              </a:buClr>
              <a:buSzPts val="1200"/>
              <a:buFont typeface="Arial"/>
              <a:buNone/>
            </a:pPr>
            <a:r>
              <a:rPr lang="en" sz="1200" i="1">
                <a:solidFill>
                  <a:srgbClr val="3D85C6"/>
                </a:solidFill>
              </a:rPr>
              <a:t>Acquisition Services Branch Chief</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97">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61</a:t>
            </a:fld>
            <a:endParaRPr/>
          </a:p>
        </p:txBody>
      </p:sp>
      <p:pic>
        <p:nvPicPr>
          <p:cNvPr id="652" name="Google Shape;652;p9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03630" y="4523226"/>
            <a:ext cx="502100" cy="453249"/>
          </a:xfrm>
          <a:prstGeom prst="rect">
            <a:avLst/>
          </a:prstGeom>
          <a:noFill/>
          <a:ln>
            <a:noFill/>
          </a:ln>
        </p:spPr>
      </p:pic>
      <p:sp>
        <p:nvSpPr>
          <p:cNvPr id="654" name="Google Shape;654;p97">
            <a:extLst>
              <a:ext uri="{C183D7F6-B498-43B3-948B-1728B52AA6E4}">
                <adec:decorative xmlns:adec="http://schemas.microsoft.com/office/drawing/2017/decorative" val="1"/>
              </a:ext>
            </a:extLst>
          </p:cNvPr>
          <p:cNvSpPr txBox="1">
            <a:spLocks noGrp="1"/>
          </p:cNvSpPr>
          <p:nvPr>
            <p:ph type="title" idx="4294967295"/>
          </p:nvPr>
        </p:nvSpPr>
        <p:spPr>
          <a:xfrm>
            <a:off x="370800" y="33950"/>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Get to know Region 10</a:t>
            </a:r>
          </a:p>
        </p:txBody>
      </p:sp>
      <p:sp>
        <p:nvSpPr>
          <p:cNvPr id="655" name="Google Shape;655;p97">
            <a:extLst>
              <a:ext uri="{C183D7F6-B498-43B3-948B-1728B52AA6E4}">
                <adec:decorative xmlns:adec="http://schemas.microsoft.com/office/drawing/2017/decorative" val="1"/>
              </a:ext>
            </a:extLst>
          </p:cNvPr>
          <p:cNvSpPr txBox="1"/>
          <p:nvPr/>
        </p:nvSpPr>
        <p:spPr>
          <a:xfrm>
            <a:off x="229519" y="603350"/>
            <a:ext cx="5001900" cy="3744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chemeClr val="dk1"/>
              </a:buClr>
              <a:buSzPts val="1100"/>
              <a:buFont typeface="Arial"/>
              <a:buNone/>
            </a:pPr>
            <a:r>
              <a:rPr lang="en" sz="1400" b="1" i="0" u="none" strike="noStrike" cap="none">
                <a:solidFill>
                  <a:srgbClr val="0B5394"/>
                </a:solidFill>
                <a:latin typeface="Arial"/>
                <a:ea typeface="Arial"/>
                <a:cs typeface="Arial"/>
                <a:sym typeface="Arial"/>
              </a:rPr>
              <a:t>The Region spans Alaska, Idaho, Oregon, and Washington. </a:t>
            </a:r>
            <a:r>
              <a:rPr lang="en" sz="1400" b="0" i="0" u="none" strike="noStrike" cap="none">
                <a:solidFill>
                  <a:srgbClr val="0B5394"/>
                </a:solidFill>
                <a:latin typeface="Arial"/>
                <a:ea typeface="Arial"/>
                <a:cs typeface="Arial"/>
                <a:sym typeface="Arial"/>
              </a:rPr>
              <a:t>Our pioneering spirit embraces innovative ways of doing business, and reflects an environmental consciousness that advocates stewardship of our abundant natural resources in keeping with GSA's mandate to champion a more sustainable organization.</a:t>
            </a:r>
            <a:endParaRPr sz="14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Government landlord</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We employ approximately 275 full time and contract employees.</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We develop and deliver PBS programs, projects and services to GSA customers located in Alaska, Idaho, Oregon and Washington. </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80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We serve customers located in 531 GSA-owned (106 properties, 8.1 million sf) and leased buildings (425 properties, 7.1 million sf) totalling 15.17 million sf, that generate $379 million in revenue.</a:t>
            </a:r>
            <a:endParaRPr sz="1200" b="0" i="0" u="none" strike="noStrike" cap="none">
              <a:solidFill>
                <a:srgbClr val="0B5394"/>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98">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62</a:t>
            </a:fld>
            <a:endParaRPr/>
          </a:p>
        </p:txBody>
      </p:sp>
      <p:pic>
        <p:nvPicPr>
          <p:cNvPr id="661" name="Google Shape;661;p9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770847" y="4593974"/>
            <a:ext cx="502100" cy="453249"/>
          </a:xfrm>
          <a:prstGeom prst="rect">
            <a:avLst/>
          </a:prstGeom>
          <a:noFill/>
          <a:ln>
            <a:noFill/>
          </a:ln>
        </p:spPr>
      </p:pic>
      <p:sp>
        <p:nvSpPr>
          <p:cNvPr id="663" name="Google Shape;663;p98">
            <a:extLst>
              <a:ext uri="{C183D7F6-B498-43B3-948B-1728B52AA6E4}">
                <adec:decorative xmlns:adec="http://schemas.microsoft.com/office/drawing/2017/decorative" val="1"/>
              </a:ext>
            </a:extLst>
          </p:cNvPr>
          <p:cNvSpPr txBox="1">
            <a:spLocks noGrp="1"/>
          </p:cNvSpPr>
          <p:nvPr>
            <p:ph type="title" idx="4294967295"/>
          </p:nvPr>
        </p:nvSpPr>
        <p:spPr>
          <a:xfrm>
            <a:off x="390275" y="209800"/>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FY 23 &amp; 24 Contract Opportunities</a:t>
            </a:r>
          </a:p>
        </p:txBody>
      </p:sp>
      <p:sp>
        <p:nvSpPr>
          <p:cNvPr id="664" name="Google Shape;664;p98">
            <a:extLst>
              <a:ext uri="{C183D7F6-B498-43B3-948B-1728B52AA6E4}">
                <adec:decorative xmlns:adec="http://schemas.microsoft.com/office/drawing/2017/decorative" val="1"/>
              </a:ext>
            </a:extLst>
          </p:cNvPr>
          <p:cNvSpPr txBox="1"/>
          <p:nvPr/>
        </p:nvSpPr>
        <p:spPr>
          <a:xfrm>
            <a:off x="390275" y="721975"/>
            <a:ext cx="4688700" cy="35700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800"/>
              </a:spcBef>
              <a:spcAft>
                <a:spcPts val="0"/>
              </a:spcAft>
              <a:buClr>
                <a:srgbClr val="000000"/>
              </a:buClr>
              <a:buSzPts val="1400"/>
              <a:buFont typeface="Arial"/>
              <a:buNone/>
            </a:pPr>
            <a:r>
              <a:rPr lang="en" sz="1400" b="1" i="0" u="none" strike="noStrike" cap="none">
                <a:solidFill>
                  <a:srgbClr val="0B5394"/>
                </a:solidFill>
                <a:latin typeface="Arial"/>
                <a:ea typeface="Arial"/>
                <a:cs typeface="Arial"/>
                <a:sym typeface="Arial"/>
              </a:rPr>
              <a:t>Recurring Service Opportunities</a:t>
            </a:r>
            <a:endParaRPr sz="1400" b="1" i="0" u="none" strike="noStrike" cap="none">
              <a:solidFill>
                <a:srgbClr val="0B5394"/>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1400"/>
              <a:buFont typeface="Arial"/>
              <a:buNone/>
            </a:pPr>
            <a:r>
              <a:rPr lang="en" sz="1400" b="1" i="0" u="none" strike="noStrike" cap="none">
                <a:solidFill>
                  <a:srgbClr val="0B5394"/>
                </a:solidFill>
                <a:latin typeface="Arial"/>
                <a:ea typeface="Arial"/>
                <a:cs typeface="Arial"/>
                <a:sym typeface="Arial"/>
              </a:rPr>
              <a:t>Small Repair &amp; Alterations Program Reimbursable Work Authorization Program</a:t>
            </a:r>
            <a:endParaRPr sz="1400" b="1" i="0" u="none" strike="noStrike" cap="none">
              <a:solidFill>
                <a:srgbClr val="0B5394"/>
              </a:solidFill>
              <a:latin typeface="Arial"/>
              <a:ea typeface="Arial"/>
              <a:cs typeface="Arial"/>
              <a:sym typeface="Arial"/>
            </a:endParaRPr>
          </a:p>
          <a:p>
            <a:pPr marL="457200" marR="0" lvl="0" indent="-304800" algn="l" rtl="0">
              <a:lnSpc>
                <a:spcPct val="9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Construction Opportunities</a:t>
            </a:r>
            <a:endParaRPr sz="1200" b="0" i="0" u="none" strike="noStrike" cap="none">
              <a:solidFill>
                <a:srgbClr val="0B5394"/>
              </a:solidFill>
              <a:latin typeface="Arial"/>
              <a:ea typeface="Arial"/>
              <a:cs typeface="Arial"/>
              <a:sym typeface="Arial"/>
            </a:endParaRPr>
          </a:p>
          <a:p>
            <a:pPr marL="914400" marR="0" lvl="1" indent="-304800" algn="l" rtl="0">
              <a:lnSpc>
                <a:spcPct val="90000"/>
              </a:lnSpc>
              <a:spcBef>
                <a:spcPts val="6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Western MATOC (Western Washington)</a:t>
            </a:r>
            <a:endParaRPr sz="1200" b="0" i="0" u="none" strike="noStrike" cap="none">
              <a:solidFill>
                <a:srgbClr val="0B5394"/>
              </a:solidFill>
              <a:latin typeface="Arial"/>
              <a:ea typeface="Arial"/>
              <a:cs typeface="Arial"/>
              <a:sym typeface="Arial"/>
            </a:endParaRPr>
          </a:p>
          <a:p>
            <a:pPr marL="914400" marR="0" lvl="1" indent="-304800" algn="l" rtl="0">
              <a:lnSpc>
                <a:spcPct val="90000"/>
              </a:lnSpc>
              <a:spcBef>
                <a:spcPts val="6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Southern MATOC (Oregon)</a:t>
            </a:r>
            <a:endParaRPr sz="1200" b="0" i="0" u="none" strike="noStrike" cap="none">
              <a:solidFill>
                <a:srgbClr val="0B5394"/>
              </a:solidFill>
              <a:latin typeface="Arial"/>
              <a:ea typeface="Arial"/>
              <a:cs typeface="Arial"/>
              <a:sym typeface="Arial"/>
            </a:endParaRPr>
          </a:p>
          <a:p>
            <a:pPr marL="457200" marR="0" lvl="0" indent="-304800" algn="l" rtl="0">
              <a:lnSpc>
                <a:spcPct val="90000"/>
              </a:lnSpc>
              <a:spcBef>
                <a:spcPts val="6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Capital Construction Opportunities</a:t>
            </a:r>
            <a:endParaRPr sz="1200" b="0" i="0" u="none" strike="noStrike" cap="none">
              <a:solidFill>
                <a:srgbClr val="0B5394"/>
              </a:solidFill>
              <a:latin typeface="Arial"/>
              <a:ea typeface="Arial"/>
              <a:cs typeface="Arial"/>
              <a:sym typeface="Arial"/>
            </a:endParaRPr>
          </a:p>
          <a:p>
            <a:pPr marL="914400" marR="0" lvl="1" indent="-304800" algn="l" rtl="0">
              <a:lnSpc>
                <a:spcPct val="90000"/>
              </a:lnSpc>
              <a:spcBef>
                <a:spcPts val="6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Tacoma Union Station - Electrical Upgrades</a:t>
            </a:r>
            <a:endParaRPr sz="1200" b="0" i="0" u="none" strike="noStrike" cap="none">
              <a:solidFill>
                <a:srgbClr val="0B5394"/>
              </a:solidFill>
              <a:latin typeface="Arial"/>
              <a:ea typeface="Arial"/>
              <a:cs typeface="Arial"/>
              <a:sym typeface="Arial"/>
            </a:endParaRPr>
          </a:p>
          <a:p>
            <a:pPr marL="457200" marR="0" lvl="0" indent="-304800" algn="l" rtl="0">
              <a:lnSpc>
                <a:spcPct val="90000"/>
              </a:lnSpc>
              <a:spcBef>
                <a:spcPts val="6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BIL (Building Infrastructure Law) LPOE</a:t>
            </a:r>
            <a:endParaRPr sz="1200" b="0" i="0" u="none" strike="noStrike" cap="none">
              <a:solidFill>
                <a:srgbClr val="0B5394"/>
              </a:solidFill>
              <a:latin typeface="Arial"/>
              <a:ea typeface="Arial"/>
              <a:cs typeface="Arial"/>
              <a:sym typeface="Arial"/>
            </a:endParaRPr>
          </a:p>
          <a:p>
            <a:pPr marL="914400" marR="0" lvl="1" indent="-304800" algn="l" rtl="0">
              <a:lnSpc>
                <a:spcPct val="90000"/>
              </a:lnSpc>
              <a:spcBef>
                <a:spcPts val="6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LPOE Pacific Highway </a:t>
            </a:r>
            <a:endParaRPr sz="1200" b="0" i="0" u="none" strike="noStrike" cap="none">
              <a:solidFill>
                <a:srgbClr val="0B5394"/>
              </a:solidFill>
              <a:latin typeface="Arial"/>
              <a:ea typeface="Arial"/>
              <a:cs typeface="Arial"/>
              <a:sym typeface="Arial"/>
            </a:endParaRPr>
          </a:p>
          <a:p>
            <a:pPr marL="914400" marR="0" lvl="1" indent="-304800" algn="l" rtl="0">
              <a:lnSpc>
                <a:spcPct val="90000"/>
              </a:lnSpc>
              <a:spcBef>
                <a:spcPts val="6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LPOE Porthill, ID</a:t>
            </a:r>
            <a:endParaRPr sz="1200" b="0" i="0" u="none" strike="noStrike" cap="none">
              <a:solidFill>
                <a:srgbClr val="0B5394"/>
              </a:solidFill>
              <a:latin typeface="Arial"/>
              <a:ea typeface="Arial"/>
              <a:cs typeface="Arial"/>
              <a:sym typeface="Arial"/>
            </a:endParaRPr>
          </a:p>
          <a:p>
            <a:pPr marL="914400" marR="0" lvl="1" indent="-304800" algn="l" rtl="0">
              <a:lnSpc>
                <a:spcPct val="90000"/>
              </a:lnSpc>
              <a:spcBef>
                <a:spcPts val="6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LPOE Lynden, WA</a:t>
            </a:r>
            <a:endParaRPr sz="1200" b="0" i="0" u="none" strike="noStrike" cap="none">
              <a:solidFill>
                <a:srgbClr val="0B5394"/>
              </a:solidFill>
              <a:latin typeface="Arial"/>
              <a:ea typeface="Arial"/>
              <a:cs typeface="Arial"/>
              <a:sym typeface="Arial"/>
            </a:endParaRPr>
          </a:p>
          <a:p>
            <a:pPr marL="914400" marR="0" lvl="1" indent="-304800" algn="l" rtl="0">
              <a:lnSpc>
                <a:spcPct val="90000"/>
              </a:lnSpc>
              <a:spcBef>
                <a:spcPts val="6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LPOE Sumas, WA</a:t>
            </a:r>
            <a:endParaRPr sz="1200" b="0" i="0" u="none" strike="noStrike" cap="none">
              <a:solidFill>
                <a:srgbClr val="0B5394"/>
              </a:solidFill>
              <a:latin typeface="Arial"/>
              <a:ea typeface="Arial"/>
              <a:cs typeface="Arial"/>
              <a:sym typeface="Arial"/>
            </a:endParaRPr>
          </a:p>
          <a:p>
            <a:pPr marL="914400" marR="0" lvl="1" indent="-304800" algn="l" rtl="0">
              <a:lnSpc>
                <a:spcPct val="90000"/>
              </a:lnSpc>
              <a:spcBef>
                <a:spcPts val="600"/>
              </a:spcBef>
              <a:spcAft>
                <a:spcPts val="60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LPOE Alcan, AK</a:t>
            </a:r>
            <a:endParaRPr sz="1200" b="0" i="0" u="none" strike="noStrike" cap="none">
              <a:solidFill>
                <a:srgbClr val="0B5394"/>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99">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63</a:t>
            </a:fld>
            <a:endParaRPr/>
          </a:p>
        </p:txBody>
      </p:sp>
      <p:pic>
        <p:nvPicPr>
          <p:cNvPr id="670" name="Google Shape;670;p9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795221" y="4593974"/>
            <a:ext cx="502100" cy="453249"/>
          </a:xfrm>
          <a:prstGeom prst="rect">
            <a:avLst/>
          </a:prstGeom>
          <a:noFill/>
          <a:ln>
            <a:noFill/>
          </a:ln>
        </p:spPr>
      </p:pic>
      <p:sp>
        <p:nvSpPr>
          <p:cNvPr id="672" name="Google Shape;672;p99">
            <a:extLst>
              <a:ext uri="{C183D7F6-B498-43B3-948B-1728B52AA6E4}">
                <adec:decorative xmlns:adec="http://schemas.microsoft.com/office/drawing/2017/decorative" val="1"/>
              </a:ext>
            </a:extLst>
          </p:cNvPr>
          <p:cNvSpPr txBox="1">
            <a:spLocks noGrp="1"/>
          </p:cNvSpPr>
          <p:nvPr>
            <p:ph type="title" idx="4294967295"/>
          </p:nvPr>
        </p:nvSpPr>
        <p:spPr>
          <a:xfrm>
            <a:off x="390275" y="209800"/>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Services Contract Opportunities</a:t>
            </a:r>
          </a:p>
        </p:txBody>
      </p:sp>
      <p:sp>
        <p:nvSpPr>
          <p:cNvPr id="673" name="Google Shape;673;p99">
            <a:extLst>
              <a:ext uri="{C183D7F6-B498-43B3-948B-1728B52AA6E4}">
                <adec:decorative xmlns:adec="http://schemas.microsoft.com/office/drawing/2017/decorative" val="1"/>
              </a:ext>
            </a:extLst>
          </p:cNvPr>
          <p:cNvSpPr txBox="1"/>
          <p:nvPr/>
        </p:nvSpPr>
        <p:spPr>
          <a:xfrm>
            <a:off x="383200" y="1083125"/>
            <a:ext cx="4688700" cy="3213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rgbClr val="000000"/>
              </a:buClr>
              <a:buSzPts val="1400"/>
              <a:buFont typeface="Arial"/>
              <a:buNone/>
            </a:pPr>
            <a:r>
              <a:rPr lang="en" sz="1400" b="1" i="0" u="none" strike="noStrike" cap="none">
                <a:solidFill>
                  <a:srgbClr val="0B5394"/>
                </a:solidFill>
                <a:latin typeface="Arial"/>
                <a:ea typeface="Arial"/>
                <a:cs typeface="Arial"/>
                <a:sym typeface="Arial"/>
              </a:rPr>
              <a:t>FY 23 &amp; 24 New Base Contracts O&amp;M </a:t>
            </a:r>
            <a:endParaRPr sz="1400" b="1"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Portland Area Building Base O&amp;M Services</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Western WA LPOE Grounds Services</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911 Portland Elevator Maintenance </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Edith-Green Wendell Wyatt Portland Elevator Maintenance</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Asbestos &amp; Air Monitoring Region 10</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Fire Safety Inspections Region 10</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Fire Alarm Monitoring Oregon</a:t>
            </a:r>
            <a:endParaRPr sz="12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400"/>
              <a:buFont typeface="Arial"/>
              <a:buNone/>
            </a:pPr>
            <a:r>
              <a:rPr lang="en" sz="1400" b="1" i="0" u="none" strike="noStrike" cap="none">
                <a:solidFill>
                  <a:srgbClr val="0B5394"/>
                </a:solidFill>
                <a:latin typeface="Arial"/>
                <a:ea typeface="Arial"/>
                <a:cs typeface="Arial"/>
                <a:sym typeface="Arial"/>
              </a:rPr>
              <a:t>Opportunities will be posted through FSS eBuy and/or SAM.gov </a:t>
            </a:r>
            <a:endParaRPr sz="1200" b="0" i="0" u="none" strike="noStrike" cap="none">
              <a:solidFill>
                <a:srgbClr val="0B5394"/>
              </a:solidFill>
              <a:latin typeface="Arial"/>
              <a:ea typeface="Arial"/>
              <a:cs typeface="Arial"/>
              <a:sym typeface="Arial"/>
            </a:endParaRPr>
          </a:p>
          <a:p>
            <a:pPr marL="457200" marR="0" lvl="0" indent="0" algn="l" rtl="0">
              <a:lnSpc>
                <a:spcPct val="90000"/>
              </a:lnSpc>
              <a:spcBef>
                <a:spcPts val="800"/>
              </a:spcBef>
              <a:spcAft>
                <a:spcPts val="600"/>
              </a:spcAft>
              <a:buClr>
                <a:srgbClr val="000000"/>
              </a:buClr>
              <a:buSzPts val="1200"/>
              <a:buFont typeface="Arial"/>
              <a:buNone/>
            </a:pPr>
            <a:endParaRPr sz="1200" b="0" i="0" u="none" strike="noStrike" cap="none">
              <a:solidFill>
                <a:schemeClr val="hlink"/>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100">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64</a:t>
            </a:fld>
            <a:endParaRPr/>
          </a:p>
        </p:txBody>
      </p:sp>
      <p:pic>
        <p:nvPicPr>
          <p:cNvPr id="679" name="Google Shape;679;p10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03630" y="4623776"/>
            <a:ext cx="502100" cy="453249"/>
          </a:xfrm>
          <a:prstGeom prst="rect">
            <a:avLst/>
          </a:prstGeom>
          <a:noFill/>
          <a:ln>
            <a:noFill/>
          </a:ln>
        </p:spPr>
      </p:pic>
      <p:sp>
        <p:nvSpPr>
          <p:cNvPr id="681" name="Google Shape;681;p100">
            <a:extLst>
              <a:ext uri="{C183D7F6-B498-43B3-948B-1728B52AA6E4}">
                <adec:decorative xmlns:adec="http://schemas.microsoft.com/office/drawing/2017/decorative" val="1"/>
              </a:ext>
            </a:extLst>
          </p:cNvPr>
          <p:cNvSpPr txBox="1">
            <a:spLocks noGrp="1"/>
          </p:cNvSpPr>
          <p:nvPr>
            <p:ph type="title" idx="4294967295"/>
          </p:nvPr>
        </p:nvSpPr>
        <p:spPr>
          <a:xfrm>
            <a:off x="390275" y="209800"/>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Construction Contract Opportunities</a:t>
            </a:r>
          </a:p>
        </p:txBody>
      </p:sp>
      <p:sp>
        <p:nvSpPr>
          <p:cNvPr id="682" name="Google Shape;682;p100">
            <a:extLst>
              <a:ext uri="{C183D7F6-B498-43B3-948B-1728B52AA6E4}">
                <adec:decorative xmlns:adec="http://schemas.microsoft.com/office/drawing/2017/decorative" val="1"/>
              </a:ext>
            </a:extLst>
          </p:cNvPr>
          <p:cNvSpPr txBox="1"/>
          <p:nvPr/>
        </p:nvSpPr>
        <p:spPr>
          <a:xfrm>
            <a:off x="390275" y="779200"/>
            <a:ext cx="4688700" cy="370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rgbClr val="000000"/>
              </a:buClr>
              <a:buSzPts val="1400"/>
              <a:buFont typeface="Arial"/>
              <a:buNone/>
            </a:pPr>
            <a:r>
              <a:rPr lang="en" sz="1400" b="1" i="0" u="none" strike="noStrike" cap="none">
                <a:solidFill>
                  <a:srgbClr val="0B5394"/>
                </a:solidFill>
                <a:latin typeface="Arial"/>
                <a:ea typeface="Arial"/>
                <a:cs typeface="Arial"/>
                <a:sym typeface="Arial"/>
              </a:rPr>
              <a:t>FY 23 &amp; 24 Capital Construction </a:t>
            </a:r>
            <a:endParaRPr sz="1400" b="1"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Tacoma Union Station Electrical Upgrades</a:t>
            </a:r>
            <a:endParaRPr sz="1200" b="0" i="0" u="none" strike="noStrike" cap="none">
              <a:solidFill>
                <a:srgbClr val="0B5394"/>
              </a:solidFill>
              <a:latin typeface="Arial"/>
              <a:ea typeface="Arial"/>
              <a:cs typeface="Arial"/>
              <a:sym typeface="Arial"/>
            </a:endParaRPr>
          </a:p>
          <a:p>
            <a:pPr marL="457200" marR="0" lvl="0" indent="0" algn="l" rtl="0">
              <a:lnSpc>
                <a:spcPct val="100000"/>
              </a:lnSpc>
              <a:spcBef>
                <a:spcPts val="800"/>
              </a:spcBef>
              <a:spcAft>
                <a:spcPts val="0"/>
              </a:spcAft>
              <a:buClr>
                <a:srgbClr val="000000"/>
              </a:buClr>
              <a:buSzPts val="1200"/>
              <a:buFont typeface="Arial"/>
              <a:buNone/>
            </a:pPr>
            <a:r>
              <a:rPr lang="en" sz="1200" b="0" i="0" u="none" strike="noStrike" cap="none">
                <a:solidFill>
                  <a:srgbClr val="0B5394"/>
                </a:solidFill>
                <a:latin typeface="Arial"/>
                <a:ea typeface="Arial"/>
                <a:cs typeface="Arial"/>
                <a:sym typeface="Arial"/>
              </a:rPr>
              <a:t>RFP Issue: FY24 Q2</a:t>
            </a:r>
            <a:endParaRPr sz="12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400"/>
              <a:buFont typeface="Arial"/>
              <a:buNone/>
            </a:pPr>
            <a:r>
              <a:rPr lang="en" sz="1400" b="1" i="0" u="none" strike="noStrike" cap="none">
                <a:solidFill>
                  <a:srgbClr val="0B5394"/>
                </a:solidFill>
                <a:latin typeface="Arial"/>
                <a:ea typeface="Arial"/>
                <a:cs typeface="Arial"/>
                <a:sym typeface="Arial"/>
              </a:rPr>
              <a:t>*FY 23 &amp; 24 Small Projects (Repair and Alterations)</a:t>
            </a:r>
            <a:endParaRPr sz="1400" b="1"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Construction: Estimated $16.5M / annual</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O&amp;M Repair: Estimated $8.5M / annual</a:t>
            </a:r>
            <a:endParaRPr sz="12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400"/>
              <a:buFont typeface="Arial"/>
              <a:buNone/>
            </a:pPr>
            <a:r>
              <a:rPr lang="en" sz="1400" b="1" i="0" u="none" strike="noStrike" cap="none">
                <a:solidFill>
                  <a:srgbClr val="0B5394"/>
                </a:solidFill>
                <a:latin typeface="Arial"/>
                <a:ea typeface="Arial"/>
                <a:cs typeface="Arial"/>
                <a:sym typeface="Arial"/>
              </a:rPr>
              <a:t>*FY23 &amp; 24 Customer Reimbursable Work Authorization (RWA)</a:t>
            </a:r>
            <a:endParaRPr sz="1400" b="1"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Estimated $30M</a:t>
            </a:r>
            <a:endParaRPr sz="12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400"/>
              <a:buFont typeface="Arial"/>
              <a:buNone/>
            </a:pPr>
            <a:r>
              <a:rPr lang="en" sz="1400" b="1" i="0" u="none" strike="noStrike" cap="none">
                <a:solidFill>
                  <a:srgbClr val="0B5394"/>
                </a:solidFill>
                <a:latin typeface="Arial"/>
                <a:ea typeface="Arial"/>
                <a:cs typeface="Arial"/>
                <a:sym typeface="Arial"/>
              </a:rPr>
              <a:t>Note: </a:t>
            </a:r>
            <a:r>
              <a:rPr lang="en" sz="1400" b="0" i="0" u="none" strike="noStrike" cap="none">
                <a:solidFill>
                  <a:srgbClr val="0B5394"/>
                </a:solidFill>
                <a:latin typeface="Arial"/>
                <a:ea typeface="Arial"/>
                <a:cs typeface="Arial"/>
                <a:sym typeface="Arial"/>
              </a:rPr>
              <a:t>* Region 10 prioritizes utilization of MATOC contracts and existing Regional and National IDVs for Small Project requirements</a:t>
            </a:r>
            <a:endParaRPr sz="1200" b="0" i="0" u="none" strike="noStrike" cap="none">
              <a:solidFill>
                <a:srgbClr val="0B5394"/>
              </a:solidFill>
              <a:latin typeface="Arial"/>
              <a:ea typeface="Arial"/>
              <a:cs typeface="Arial"/>
              <a:sym typeface="Arial"/>
            </a:endParaRPr>
          </a:p>
          <a:p>
            <a:pPr marL="457200" marR="0" lvl="0" indent="0" algn="l" rtl="0">
              <a:lnSpc>
                <a:spcPct val="90000"/>
              </a:lnSpc>
              <a:spcBef>
                <a:spcPts val="800"/>
              </a:spcBef>
              <a:spcAft>
                <a:spcPts val="600"/>
              </a:spcAft>
              <a:buClr>
                <a:srgbClr val="000000"/>
              </a:buClr>
              <a:buSzPts val="1200"/>
              <a:buFont typeface="Arial"/>
              <a:buNone/>
            </a:pPr>
            <a:endParaRPr sz="1200" b="0" i="0" u="none" strike="noStrike" cap="none">
              <a:solidFill>
                <a:schemeClr val="hlink"/>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101">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65</a:t>
            </a:fld>
            <a:endParaRPr/>
          </a:p>
        </p:txBody>
      </p:sp>
      <p:pic>
        <p:nvPicPr>
          <p:cNvPr id="688" name="Google Shape;688;p10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17676" y="4523226"/>
            <a:ext cx="502100" cy="453249"/>
          </a:xfrm>
          <a:prstGeom prst="rect">
            <a:avLst/>
          </a:prstGeom>
          <a:noFill/>
          <a:ln>
            <a:noFill/>
          </a:ln>
        </p:spPr>
      </p:pic>
      <p:sp>
        <p:nvSpPr>
          <p:cNvPr id="690" name="Google Shape;690;p101">
            <a:extLst>
              <a:ext uri="{C183D7F6-B498-43B3-948B-1728B52AA6E4}">
                <adec:decorative xmlns:adec="http://schemas.microsoft.com/office/drawing/2017/decorative" val="1"/>
              </a:ext>
            </a:extLst>
          </p:cNvPr>
          <p:cNvSpPr txBox="1">
            <a:spLocks noGrp="1"/>
          </p:cNvSpPr>
          <p:nvPr>
            <p:ph type="title" idx="4294967295"/>
          </p:nvPr>
        </p:nvSpPr>
        <p:spPr>
          <a:xfrm>
            <a:off x="390275" y="209800"/>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Construction IDV Opportunities</a:t>
            </a:r>
          </a:p>
        </p:txBody>
      </p:sp>
      <p:sp>
        <p:nvSpPr>
          <p:cNvPr id="691" name="Google Shape;691;p101">
            <a:extLst>
              <a:ext uri="{C183D7F6-B498-43B3-948B-1728B52AA6E4}">
                <adec:decorative xmlns:adec="http://schemas.microsoft.com/office/drawing/2017/decorative" val="1"/>
              </a:ext>
            </a:extLst>
          </p:cNvPr>
          <p:cNvSpPr txBox="1"/>
          <p:nvPr/>
        </p:nvSpPr>
        <p:spPr>
          <a:xfrm>
            <a:off x="390275" y="806262"/>
            <a:ext cx="4688700" cy="3591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rgbClr val="000000"/>
              </a:buClr>
              <a:buSzPts val="1400"/>
              <a:buFont typeface="Arial"/>
              <a:buNone/>
            </a:pPr>
            <a:r>
              <a:rPr lang="en" sz="1400" b="1" i="0" u="none" strike="noStrike" cap="none">
                <a:solidFill>
                  <a:srgbClr val="0B5394"/>
                </a:solidFill>
                <a:latin typeface="Arial"/>
                <a:ea typeface="Arial"/>
                <a:cs typeface="Arial"/>
                <a:sym typeface="Arial"/>
              </a:rPr>
              <a:t>Western MATOC</a:t>
            </a:r>
            <a:endParaRPr sz="1400" b="1"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Estimated Award Date: September 2023</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CMV: $50M - $75M</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Term: Five Years</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Service Area:  North and South Puget Sound, WA.  </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Alteration &amp; Repair Projects from $150K to $5M</a:t>
            </a:r>
            <a:endParaRPr sz="12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400"/>
              <a:buFont typeface="Arial"/>
              <a:buNone/>
            </a:pPr>
            <a:r>
              <a:rPr lang="en" sz="1400" b="1" i="0" u="none" strike="noStrike" cap="none">
                <a:solidFill>
                  <a:srgbClr val="0B5394"/>
                </a:solidFill>
                <a:latin typeface="Arial"/>
                <a:ea typeface="Arial"/>
                <a:cs typeface="Arial"/>
                <a:sym typeface="Arial"/>
              </a:rPr>
              <a:t>Southern MATOC</a:t>
            </a:r>
            <a:endParaRPr sz="1400" b="1"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Estimated Award Date: November 2023</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CMV: $50M - $75M</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Term: Five Years</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Service Area: Oregon and Southern ID </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80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Alteration &amp; Repair Projects from $150K to $5M</a:t>
            </a:r>
            <a:endParaRPr sz="1200" b="0" i="0" u="none" strike="noStrike" cap="none">
              <a:solidFill>
                <a:srgbClr val="0B5394"/>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102">
            <a:extLst>
              <a:ext uri="{C183D7F6-B498-43B3-948B-1728B52AA6E4}">
                <adec:decorative xmlns:adec="http://schemas.microsoft.com/office/drawing/2017/decorative" val="1"/>
              </a:ext>
            </a:extLst>
          </p:cNvPr>
          <p:cNvSpPr/>
          <p:nvPr/>
        </p:nvSpPr>
        <p:spPr>
          <a:xfrm>
            <a:off x="0" y="0"/>
            <a:ext cx="9164400" cy="940500"/>
          </a:xfrm>
          <a:prstGeom prst="rect">
            <a:avLst/>
          </a:prstGeom>
          <a:solidFill>
            <a:srgbClr val="0050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p102">
            <a:extLst>
              <a:ext uri="{C183D7F6-B498-43B3-948B-1728B52AA6E4}">
                <adec:decorative xmlns:adec="http://schemas.microsoft.com/office/drawing/2017/decorative" val="1"/>
              </a:ext>
            </a:extLst>
          </p:cNvPr>
          <p:cNvSpPr txBox="1">
            <a:spLocks noGrp="1"/>
          </p:cNvSpPr>
          <p:nvPr>
            <p:ph type="sldNum" idx="12"/>
          </p:nvPr>
        </p:nvSpPr>
        <p:spPr>
          <a:xfrm>
            <a:off x="8435500" y="4493000"/>
            <a:ext cx="548700" cy="317100"/>
          </a:xfrm>
          <a:prstGeom prst="rect">
            <a:avLst/>
          </a:prstGeom>
          <a:noFill/>
          <a:ln>
            <a:noFill/>
          </a:ln>
        </p:spPr>
        <p:txBody>
          <a:bodyPr spcFirstLastPara="1" wrap="square" lIns="91425" tIns="91425" rIns="91425" bIns="91425" anchor="t" anchorCtr="0">
            <a:normAutofit fontScale="85000" lnSpcReduction="20000"/>
          </a:bodyPr>
          <a:lstStyle/>
          <a:p>
            <a:pPr marL="0" lvl="0" indent="0" algn="r" rtl="0">
              <a:lnSpc>
                <a:spcPct val="100000"/>
              </a:lnSpc>
              <a:spcBef>
                <a:spcPts val="0"/>
              </a:spcBef>
              <a:spcAft>
                <a:spcPts val="0"/>
              </a:spcAft>
              <a:buSzPct val="100000"/>
              <a:buNone/>
            </a:pPr>
            <a:fld id="{00000000-1234-1234-1234-123412341234}" type="slidenum">
              <a:rPr lang="en">
                <a:solidFill>
                  <a:schemeClr val="accent1"/>
                </a:solidFill>
              </a:rPr>
              <a:t>66</a:t>
            </a:fld>
            <a:endParaRPr>
              <a:solidFill>
                <a:schemeClr val="accent1"/>
              </a:solidFill>
            </a:endParaRPr>
          </a:p>
        </p:txBody>
      </p:sp>
      <p:pic>
        <p:nvPicPr>
          <p:cNvPr id="698" name="Google Shape;698;p10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69900" y="4532544"/>
            <a:ext cx="502100" cy="453249"/>
          </a:xfrm>
          <a:prstGeom prst="rect">
            <a:avLst/>
          </a:prstGeom>
          <a:noFill/>
          <a:ln>
            <a:noFill/>
          </a:ln>
        </p:spPr>
      </p:pic>
      <p:sp>
        <p:nvSpPr>
          <p:cNvPr id="700" name="Google Shape;700;p102">
            <a:extLst>
              <a:ext uri="{C183D7F6-B498-43B3-948B-1728B52AA6E4}">
                <adec:decorative xmlns:adec="http://schemas.microsoft.com/office/drawing/2017/decorative" val="1"/>
              </a:ext>
            </a:extLst>
          </p:cNvPr>
          <p:cNvSpPr txBox="1">
            <a:spLocks noGrp="1"/>
          </p:cNvSpPr>
          <p:nvPr>
            <p:ph type="title" idx="4294967295"/>
          </p:nvPr>
        </p:nvSpPr>
        <p:spPr>
          <a:xfrm>
            <a:off x="390275" y="50725"/>
            <a:ext cx="8402400" cy="954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0" i="0" u="none" strike="noStrike" kern="0" cap="none" spc="0" normalizeH="0" baseline="0" noProof="0" dirty="0">
                <a:ln>
                  <a:noFill/>
                </a:ln>
                <a:solidFill>
                  <a:schemeClr val="lt1"/>
                </a:solidFill>
                <a:effectLst/>
                <a:uLnTx/>
                <a:uFillTx/>
                <a:latin typeface="Arial Black"/>
                <a:ea typeface="Arial Black"/>
                <a:cs typeface="Arial Black"/>
                <a:sym typeface="Arial Black"/>
              </a:rPr>
              <a:t>Region 10 BIL Land Port of Entry Opportunities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2500" b="0" i="0" u="none" strike="noStrike" kern="0" cap="none" spc="0" normalizeH="0" baseline="0" noProof="0" dirty="0">
              <a:ln>
                <a:noFill/>
              </a:ln>
              <a:solidFill>
                <a:schemeClr val="lt1"/>
              </a:solidFill>
              <a:effectLst/>
              <a:uLnTx/>
              <a:uFillTx/>
              <a:latin typeface="Arial Black"/>
              <a:ea typeface="Arial Black"/>
              <a:cs typeface="Arial Black"/>
              <a:sym typeface="Arial Black"/>
            </a:endParaRPr>
          </a:p>
        </p:txBody>
      </p:sp>
      <p:sp>
        <p:nvSpPr>
          <p:cNvPr id="701" name="Google Shape;701;p102">
            <a:extLst>
              <a:ext uri="{C183D7F6-B498-43B3-948B-1728B52AA6E4}">
                <adec:decorative xmlns:adec="http://schemas.microsoft.com/office/drawing/2017/decorative" val="1"/>
              </a:ext>
            </a:extLst>
          </p:cNvPr>
          <p:cNvSpPr txBox="1"/>
          <p:nvPr/>
        </p:nvSpPr>
        <p:spPr>
          <a:xfrm>
            <a:off x="8435500" y="4493000"/>
            <a:ext cx="548700" cy="317100"/>
          </a:xfrm>
          <a:prstGeom prst="rect">
            <a:avLst/>
          </a:prstGeom>
          <a:noFill/>
          <a:ln>
            <a:noFill/>
          </a:ln>
        </p:spPr>
        <p:txBody>
          <a:bodyPr spcFirstLastPara="1" wrap="square" lIns="91425" tIns="91425" rIns="91425" bIns="91425" anchor="t" anchorCtr="0">
            <a:normAutofit fontScale="85000" lnSpcReduction="20000"/>
          </a:bodyPr>
          <a:lstStyle/>
          <a:p>
            <a:pPr marL="0" marR="0" lvl="0" indent="0" algn="r" rtl="0">
              <a:lnSpc>
                <a:spcPct val="100000"/>
              </a:lnSpc>
              <a:spcBef>
                <a:spcPts val="0"/>
              </a:spcBef>
              <a:spcAft>
                <a:spcPts val="0"/>
              </a:spcAft>
              <a:buClr>
                <a:srgbClr val="000000"/>
              </a:buClr>
              <a:buSzPct val="100000"/>
              <a:buFont typeface="Arial"/>
              <a:buNone/>
            </a:pPr>
            <a:fld id="{00000000-1234-1234-1234-123412341234}" type="slidenum">
              <a:rPr lang="en" sz="1300" b="0" i="0" u="none" strike="noStrike" cap="none">
                <a:solidFill>
                  <a:srgbClr val="4285F4"/>
                </a:solidFill>
                <a:latin typeface="Arial"/>
                <a:ea typeface="Arial"/>
                <a:cs typeface="Arial"/>
                <a:sym typeface="Arial"/>
              </a:rPr>
              <a:t>66</a:t>
            </a:fld>
            <a:endParaRPr sz="1300" b="0" i="0" u="none" strike="noStrike" cap="none">
              <a:solidFill>
                <a:srgbClr val="4285F4"/>
              </a:solidFill>
              <a:latin typeface="Arial"/>
              <a:ea typeface="Arial"/>
              <a:cs typeface="Arial"/>
              <a:sym typeface="Arial"/>
            </a:endParaRPr>
          </a:p>
        </p:txBody>
      </p:sp>
      <p:sp>
        <p:nvSpPr>
          <p:cNvPr id="703" name="Google Shape;703;p102">
            <a:extLst>
              <a:ext uri="{C183D7F6-B498-43B3-948B-1728B52AA6E4}">
                <adec:decorative xmlns:adec="http://schemas.microsoft.com/office/drawing/2017/decorative" val="1"/>
              </a:ext>
            </a:extLst>
          </p:cNvPr>
          <p:cNvSpPr txBox="1"/>
          <p:nvPr/>
        </p:nvSpPr>
        <p:spPr>
          <a:xfrm>
            <a:off x="174150" y="4743300"/>
            <a:ext cx="7416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5087"/>
                </a:solidFill>
                <a:latin typeface="Arial"/>
                <a:ea typeface="Arial"/>
                <a:cs typeface="Arial"/>
                <a:sym typeface="Arial"/>
              </a:rPr>
              <a:t>*Dates are tentative based on predecessor activities required prior to procurement</a:t>
            </a:r>
            <a:endParaRPr sz="1400" b="0" i="0" u="none" strike="noStrike" cap="none">
              <a:solidFill>
                <a:srgbClr val="005087"/>
              </a:solidFill>
              <a:latin typeface="Arial"/>
              <a:ea typeface="Arial"/>
              <a:cs typeface="Arial"/>
              <a:sym typeface="Arial"/>
            </a:endParaRPr>
          </a:p>
        </p:txBody>
      </p:sp>
      <p:grpSp>
        <p:nvGrpSpPr>
          <p:cNvPr id="704" name="Google Shape;704;p102">
            <a:extLst>
              <a:ext uri="{C183D7F6-B498-43B3-948B-1728B52AA6E4}">
                <adec:decorative xmlns:adec="http://schemas.microsoft.com/office/drawing/2017/decorative" val="1"/>
              </a:ext>
            </a:extLst>
          </p:cNvPr>
          <p:cNvGrpSpPr/>
          <p:nvPr/>
        </p:nvGrpSpPr>
        <p:grpSpPr>
          <a:xfrm>
            <a:off x="97507" y="971127"/>
            <a:ext cx="1563938" cy="3772200"/>
            <a:chOff x="1118224" y="250526"/>
            <a:chExt cx="2090826" cy="4109599"/>
          </a:xfrm>
        </p:grpSpPr>
        <p:sp>
          <p:nvSpPr>
            <p:cNvPr id="705" name="Google Shape;705;p102"/>
            <p:cNvSpPr/>
            <p:nvPr/>
          </p:nvSpPr>
          <p:spPr>
            <a:xfrm>
              <a:off x="1178650" y="283725"/>
              <a:ext cx="2030400" cy="40764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p102"/>
            <p:cNvSpPr/>
            <p:nvPr/>
          </p:nvSpPr>
          <p:spPr>
            <a:xfrm>
              <a:off x="1118224" y="341749"/>
              <a:ext cx="2048100" cy="2490600"/>
            </a:xfrm>
            <a:prstGeom prst="rect">
              <a:avLst/>
            </a:prstGeom>
            <a:solidFill>
              <a:srgbClr val="FFFFFF"/>
            </a:solidFill>
            <a:ln w="19050"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102"/>
            <p:cNvSpPr/>
            <p:nvPr/>
          </p:nvSpPr>
          <p:spPr>
            <a:xfrm>
              <a:off x="1172142" y="887739"/>
              <a:ext cx="1983000" cy="764100"/>
            </a:xfrm>
            <a:prstGeom prst="rect">
              <a:avLst/>
            </a:prstGeom>
            <a:noFill/>
            <a:ln w="9525" cap="flat" cmpd="sng">
              <a:solidFill>
                <a:srgbClr val="F3F3F3"/>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1C4587"/>
                  </a:solidFill>
                  <a:latin typeface="Roboto Medium"/>
                  <a:ea typeface="Roboto Medium"/>
                  <a:cs typeface="Roboto Medium"/>
                  <a:sym typeface="Roboto Medium"/>
                </a:rPr>
                <a:t>Land Port of Entry Pacific Highway, Blaine WA.</a:t>
              </a:r>
              <a:endParaRPr sz="1200" b="0" i="0" u="none" strike="noStrike" cap="none">
                <a:solidFill>
                  <a:srgbClr val="1C4587"/>
                </a:solidFill>
                <a:latin typeface="Roboto Medium"/>
                <a:ea typeface="Roboto Medium"/>
                <a:cs typeface="Roboto Medium"/>
                <a:sym typeface="Roboto Medium"/>
              </a:endParaRPr>
            </a:p>
          </p:txBody>
        </p:sp>
        <p:sp>
          <p:nvSpPr>
            <p:cNvPr id="708" name="Google Shape;708;p102"/>
            <p:cNvSpPr/>
            <p:nvPr/>
          </p:nvSpPr>
          <p:spPr>
            <a:xfrm>
              <a:off x="1221857" y="1873730"/>
              <a:ext cx="1815000" cy="829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rgbClr val="1C4587"/>
                  </a:solidFill>
                  <a:latin typeface="Roboto"/>
                  <a:ea typeface="Roboto"/>
                  <a:cs typeface="Roboto"/>
                  <a:sym typeface="Roboto"/>
                </a:rPr>
                <a:t>Inspection Area and Lane Expansion Modernization </a:t>
              </a:r>
              <a:endParaRPr sz="800" b="0" i="0" u="none" strike="noStrike" cap="none">
                <a:solidFill>
                  <a:srgbClr val="1C4587"/>
                </a:solidFill>
                <a:latin typeface="Roboto"/>
                <a:ea typeface="Roboto"/>
                <a:cs typeface="Roboto"/>
                <a:sym typeface="Roboto"/>
              </a:endParaRPr>
            </a:p>
          </p:txBody>
        </p:sp>
        <p:sp>
          <p:nvSpPr>
            <p:cNvPr id="709" name="Google Shape;709;p102"/>
            <p:cNvSpPr/>
            <p:nvPr/>
          </p:nvSpPr>
          <p:spPr>
            <a:xfrm>
              <a:off x="1286354" y="250526"/>
              <a:ext cx="1815000" cy="67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b="1" i="0" u="none" strike="noStrike" cap="none">
                  <a:solidFill>
                    <a:srgbClr val="1C4587"/>
                  </a:solidFill>
                  <a:latin typeface="Roboto"/>
                  <a:ea typeface="Roboto"/>
                  <a:cs typeface="Roboto"/>
                  <a:sym typeface="Roboto"/>
                </a:rPr>
                <a:t>$30M</a:t>
              </a:r>
              <a:endParaRPr sz="3000" b="1" i="0" u="none" strike="noStrike" cap="none">
                <a:solidFill>
                  <a:srgbClr val="1C4587"/>
                </a:solidFill>
                <a:latin typeface="Roboto"/>
                <a:ea typeface="Roboto"/>
                <a:cs typeface="Roboto"/>
                <a:sym typeface="Roboto"/>
              </a:endParaRPr>
            </a:p>
          </p:txBody>
        </p:sp>
        <p:sp>
          <p:nvSpPr>
            <p:cNvPr id="710" name="Google Shape;710;p102"/>
            <p:cNvSpPr/>
            <p:nvPr/>
          </p:nvSpPr>
          <p:spPr>
            <a:xfrm rot="5400000">
              <a:off x="1938871" y="2785391"/>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p102"/>
            <p:cNvSpPr/>
            <p:nvPr/>
          </p:nvSpPr>
          <p:spPr>
            <a:xfrm>
              <a:off x="1118308" y="3172455"/>
              <a:ext cx="2030400" cy="1085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rgbClr val="FFFFFF"/>
                  </a:solidFill>
                  <a:latin typeface="Roboto"/>
                  <a:ea typeface="Roboto"/>
                  <a:cs typeface="Roboto"/>
                  <a:sym typeface="Roboto"/>
                </a:rPr>
                <a:t>CMA/CXA award Dec 2022 </a:t>
              </a:r>
              <a:endParaRPr sz="800" b="0" i="0" u="none" strike="noStrike" cap="none">
                <a:solidFill>
                  <a:srgbClr val="FFFFFF"/>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rgbClr val="FFFFFF"/>
                  </a:solidFill>
                  <a:latin typeface="Roboto"/>
                  <a:ea typeface="Roboto"/>
                  <a:cs typeface="Roboto"/>
                  <a:sym typeface="Roboto"/>
                </a:rPr>
                <a:t>8(a) Design Build</a:t>
              </a:r>
              <a:endParaRPr sz="800" b="0" i="0" u="none" strike="noStrike" cap="none">
                <a:solidFill>
                  <a:srgbClr val="FFFFFF"/>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rgbClr val="FFFFFF"/>
                  </a:solidFill>
                  <a:latin typeface="Roboto"/>
                  <a:ea typeface="Roboto"/>
                  <a:cs typeface="Roboto"/>
                  <a:sym typeface="Roboto"/>
                </a:rPr>
                <a:t>RFP:  Oct 2023</a:t>
              </a:r>
              <a:endParaRPr sz="800" b="0" i="0" u="none" strike="noStrike" cap="none">
                <a:solidFill>
                  <a:srgbClr val="FFFFFF"/>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rgbClr val="FFFFFF"/>
                  </a:solidFill>
                  <a:latin typeface="Roboto"/>
                  <a:ea typeface="Roboto"/>
                  <a:cs typeface="Roboto"/>
                  <a:sym typeface="Roboto"/>
                </a:rPr>
                <a:t>SCD January 2026 </a:t>
              </a:r>
              <a:endParaRPr sz="800" b="0" i="0" u="none" strike="noStrike" cap="none">
                <a:solidFill>
                  <a:srgbClr val="FFFFFF"/>
                </a:solidFill>
                <a:latin typeface="Roboto"/>
                <a:ea typeface="Roboto"/>
                <a:cs typeface="Roboto"/>
                <a:sym typeface="Roboto"/>
              </a:endParaRPr>
            </a:p>
            <a:p>
              <a:pPr marL="457200" marR="0" lvl="0" indent="0" algn="l" rtl="0">
                <a:lnSpc>
                  <a:spcPct val="115000"/>
                </a:lnSpc>
                <a:spcBef>
                  <a:spcPts val="0"/>
                </a:spcBef>
                <a:spcAft>
                  <a:spcPts val="0"/>
                </a:spcAft>
                <a:buClr>
                  <a:srgbClr val="000000"/>
                </a:buClr>
                <a:buSzPts val="800"/>
                <a:buFont typeface="Arial"/>
                <a:buNone/>
              </a:pPr>
              <a:endParaRPr sz="800" b="0" i="0" u="none" strike="noStrike" cap="none">
                <a:solidFill>
                  <a:srgbClr val="FFFFFF"/>
                </a:solidFill>
                <a:latin typeface="Roboto"/>
                <a:ea typeface="Roboto"/>
                <a:cs typeface="Roboto"/>
                <a:sym typeface="Roboto"/>
              </a:endParaRPr>
            </a:p>
          </p:txBody>
        </p:sp>
      </p:grpSp>
      <p:grpSp>
        <p:nvGrpSpPr>
          <p:cNvPr id="712" name="Google Shape;712;p102">
            <a:extLst>
              <a:ext uri="{C183D7F6-B498-43B3-948B-1728B52AA6E4}">
                <adec:decorative xmlns:adec="http://schemas.microsoft.com/office/drawing/2017/decorative" val="1"/>
              </a:ext>
            </a:extLst>
          </p:cNvPr>
          <p:cNvGrpSpPr/>
          <p:nvPr/>
        </p:nvGrpSpPr>
        <p:grpSpPr>
          <a:xfrm>
            <a:off x="1885100" y="956760"/>
            <a:ext cx="1542840" cy="3786568"/>
            <a:chOff x="1069173" y="124214"/>
            <a:chExt cx="2139860" cy="4125251"/>
          </a:xfrm>
        </p:grpSpPr>
        <p:sp>
          <p:nvSpPr>
            <p:cNvPr id="713" name="Google Shape;713;p102"/>
            <p:cNvSpPr/>
            <p:nvPr/>
          </p:nvSpPr>
          <p:spPr>
            <a:xfrm>
              <a:off x="1178633" y="173065"/>
              <a:ext cx="2030400" cy="40764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 name="Google Shape;714;p102"/>
            <p:cNvSpPr/>
            <p:nvPr/>
          </p:nvSpPr>
          <p:spPr>
            <a:xfrm>
              <a:off x="1069173" y="224105"/>
              <a:ext cx="2048100" cy="2346300"/>
            </a:xfrm>
            <a:prstGeom prst="rect">
              <a:avLst/>
            </a:prstGeom>
            <a:solidFill>
              <a:srgbClr val="FFFFFF"/>
            </a:solidFill>
            <a:ln w="19050"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 name="Google Shape;715;p102"/>
            <p:cNvSpPr/>
            <p:nvPr/>
          </p:nvSpPr>
          <p:spPr>
            <a:xfrm>
              <a:off x="1069174" y="706293"/>
              <a:ext cx="2001900" cy="60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1C4587"/>
                  </a:solidFill>
                  <a:latin typeface="Roboto Medium"/>
                  <a:ea typeface="Roboto Medium"/>
                  <a:cs typeface="Roboto Medium"/>
                  <a:sym typeface="Roboto Medium"/>
                </a:rPr>
                <a:t>Land Port of Entry</a:t>
              </a:r>
              <a:endParaRPr sz="1200" b="0" i="0" u="none" strike="noStrike" cap="none">
                <a:solidFill>
                  <a:srgbClr val="1C4587"/>
                </a:solidFill>
                <a:latin typeface="Roboto Medium"/>
                <a:ea typeface="Roboto Medium"/>
                <a:cs typeface="Roboto Medium"/>
                <a:sym typeface="Roboto Medium"/>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1C4587"/>
                  </a:solidFill>
                  <a:latin typeface="Roboto Medium"/>
                  <a:ea typeface="Roboto Medium"/>
                  <a:cs typeface="Roboto Medium"/>
                  <a:sym typeface="Roboto Medium"/>
                </a:rPr>
                <a:t>Porthill, ID.</a:t>
              </a:r>
              <a:endParaRPr sz="1200" b="0" i="0" u="none" strike="noStrike" cap="none">
                <a:solidFill>
                  <a:srgbClr val="1C4587"/>
                </a:solidFill>
                <a:latin typeface="Roboto Medium"/>
                <a:ea typeface="Roboto Medium"/>
                <a:cs typeface="Roboto Medium"/>
                <a:sym typeface="Roboto Medium"/>
              </a:endParaRPr>
            </a:p>
          </p:txBody>
        </p:sp>
        <p:sp>
          <p:nvSpPr>
            <p:cNvPr id="716" name="Google Shape;716;p102"/>
            <p:cNvSpPr/>
            <p:nvPr/>
          </p:nvSpPr>
          <p:spPr>
            <a:xfrm>
              <a:off x="1185726" y="1468757"/>
              <a:ext cx="1815000" cy="829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rgbClr val="1C4587"/>
                  </a:solidFill>
                  <a:latin typeface="Roboto"/>
                  <a:ea typeface="Roboto"/>
                  <a:cs typeface="Roboto"/>
                  <a:sym typeface="Roboto"/>
                </a:rPr>
                <a:t>Site acquisition and construction of a new LPOE. This project will improve inbound and outbound operations by optimizing traffic flow.</a:t>
              </a:r>
              <a:endParaRPr sz="700" b="0" i="0" u="none" strike="noStrike" cap="none">
                <a:solidFill>
                  <a:srgbClr val="1C4587"/>
                </a:solidFill>
                <a:latin typeface="Roboto"/>
                <a:ea typeface="Roboto"/>
                <a:cs typeface="Roboto"/>
                <a:sym typeface="Roboto"/>
              </a:endParaRPr>
            </a:p>
          </p:txBody>
        </p:sp>
        <p:sp>
          <p:nvSpPr>
            <p:cNvPr id="717" name="Google Shape;717;p102"/>
            <p:cNvSpPr/>
            <p:nvPr/>
          </p:nvSpPr>
          <p:spPr>
            <a:xfrm>
              <a:off x="1315277" y="124214"/>
              <a:ext cx="1815000" cy="67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b="1" i="0" u="none" strike="noStrike" cap="none">
                  <a:solidFill>
                    <a:srgbClr val="1C4587"/>
                  </a:solidFill>
                  <a:latin typeface="Roboto"/>
                  <a:ea typeface="Roboto"/>
                  <a:cs typeface="Roboto"/>
                  <a:sym typeface="Roboto"/>
                </a:rPr>
                <a:t>$55M</a:t>
              </a:r>
              <a:endParaRPr sz="3000" b="1" i="0" u="none" strike="noStrike" cap="none">
                <a:solidFill>
                  <a:srgbClr val="1C4587"/>
                </a:solidFill>
                <a:latin typeface="Roboto"/>
                <a:ea typeface="Roboto"/>
                <a:cs typeface="Roboto"/>
                <a:sym typeface="Roboto"/>
              </a:endParaRPr>
            </a:p>
          </p:txBody>
        </p:sp>
        <p:sp>
          <p:nvSpPr>
            <p:cNvPr id="718" name="Google Shape;718;p102"/>
            <p:cNvSpPr/>
            <p:nvPr/>
          </p:nvSpPr>
          <p:spPr>
            <a:xfrm rot="5400000">
              <a:off x="2084003" y="2511040"/>
              <a:ext cx="1593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 name="Google Shape;719;p102"/>
            <p:cNvSpPr/>
            <p:nvPr/>
          </p:nvSpPr>
          <p:spPr>
            <a:xfrm>
              <a:off x="1148473" y="2768407"/>
              <a:ext cx="2030400" cy="1362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rgbClr val="FFFFFF"/>
                  </a:solidFill>
                  <a:latin typeface="Roboto"/>
                  <a:ea typeface="Roboto"/>
                  <a:cs typeface="Roboto"/>
                  <a:sym typeface="Roboto"/>
                </a:rPr>
                <a:t>PDS/CMA RFP: Jul  2023</a:t>
              </a:r>
              <a:endParaRPr sz="800" b="0" i="0" u="none" strike="noStrike" cap="none">
                <a:solidFill>
                  <a:srgbClr val="FFFFFF"/>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rgbClr val="FFFFFF"/>
                  </a:solidFill>
                  <a:latin typeface="Roboto"/>
                  <a:ea typeface="Roboto"/>
                  <a:cs typeface="Roboto"/>
                  <a:sym typeface="Roboto"/>
                </a:rPr>
                <a:t>FSS ebuy or BPA</a:t>
              </a:r>
              <a:endParaRPr sz="800" b="0" i="0" u="none" strike="noStrike" cap="none">
                <a:solidFill>
                  <a:srgbClr val="FFFFFF"/>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rgbClr val="FFFFFF"/>
                  </a:solidFill>
                  <a:latin typeface="Roboto"/>
                  <a:ea typeface="Roboto"/>
                  <a:cs typeface="Roboto"/>
                  <a:sym typeface="Roboto"/>
                </a:rPr>
                <a:t>Design/Construction </a:t>
              </a:r>
              <a:endParaRPr sz="800" b="0" i="0" u="none" strike="noStrike" cap="none">
                <a:solidFill>
                  <a:srgbClr val="FFFFFF"/>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rgbClr val="FFFFFF"/>
                  </a:solidFill>
                  <a:latin typeface="Roboto"/>
                  <a:ea typeface="Roboto"/>
                  <a:cs typeface="Roboto"/>
                  <a:sym typeface="Roboto"/>
                </a:rPr>
                <a:t>Sources Sought : Sept 2023</a:t>
              </a:r>
              <a:endParaRPr sz="800" b="0" i="0" u="none" strike="noStrike" cap="none">
                <a:solidFill>
                  <a:srgbClr val="FFFFFF"/>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rgbClr val="FFFFFF"/>
                  </a:solidFill>
                  <a:latin typeface="Roboto"/>
                  <a:ea typeface="Roboto"/>
                  <a:cs typeface="Roboto"/>
                  <a:sym typeface="Roboto"/>
                </a:rPr>
                <a:t>RFP to SAM: Mar/Apr 2024 </a:t>
              </a:r>
              <a:endParaRPr sz="800" b="0" i="0" u="none" strike="noStrike" cap="none">
                <a:solidFill>
                  <a:srgbClr val="FFFFFF"/>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rgbClr val="FFFFFF"/>
                  </a:solidFill>
                  <a:latin typeface="Roboto"/>
                  <a:ea typeface="Roboto"/>
                  <a:cs typeface="Roboto"/>
                  <a:sym typeface="Roboto"/>
                </a:rPr>
                <a:t>Occupancy Date: October 2028</a:t>
              </a:r>
              <a:endParaRPr sz="700" b="0" i="0" u="none" strike="noStrike" cap="none">
                <a:solidFill>
                  <a:srgbClr val="FFFFFF"/>
                </a:solidFill>
                <a:latin typeface="Roboto"/>
                <a:ea typeface="Roboto"/>
                <a:cs typeface="Roboto"/>
                <a:sym typeface="Roboto"/>
              </a:endParaRPr>
            </a:p>
          </p:txBody>
        </p:sp>
      </p:grpSp>
      <p:grpSp>
        <p:nvGrpSpPr>
          <p:cNvPr id="720" name="Google Shape;720;p102">
            <a:extLst>
              <a:ext uri="{C183D7F6-B498-43B3-948B-1728B52AA6E4}">
                <adec:decorative xmlns:adec="http://schemas.microsoft.com/office/drawing/2017/decorative" val="1"/>
              </a:ext>
            </a:extLst>
          </p:cNvPr>
          <p:cNvGrpSpPr/>
          <p:nvPr/>
        </p:nvGrpSpPr>
        <p:grpSpPr>
          <a:xfrm>
            <a:off x="3496567" y="996501"/>
            <a:ext cx="1667709" cy="3746829"/>
            <a:chOff x="735873" y="278167"/>
            <a:chExt cx="2313050" cy="4081958"/>
          </a:xfrm>
        </p:grpSpPr>
        <p:sp>
          <p:nvSpPr>
            <p:cNvPr id="721" name="Google Shape;721;p102"/>
            <p:cNvSpPr/>
            <p:nvPr/>
          </p:nvSpPr>
          <p:spPr>
            <a:xfrm>
              <a:off x="836556" y="283725"/>
              <a:ext cx="2030400" cy="40764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p102"/>
            <p:cNvSpPr/>
            <p:nvPr/>
          </p:nvSpPr>
          <p:spPr>
            <a:xfrm>
              <a:off x="735873" y="351989"/>
              <a:ext cx="2048100" cy="2490600"/>
            </a:xfrm>
            <a:prstGeom prst="rect">
              <a:avLst/>
            </a:prstGeom>
            <a:solidFill>
              <a:srgbClr val="FFFFFF"/>
            </a:solidFill>
            <a:ln w="19050"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p102"/>
            <p:cNvSpPr/>
            <p:nvPr/>
          </p:nvSpPr>
          <p:spPr>
            <a:xfrm>
              <a:off x="866691" y="814009"/>
              <a:ext cx="1970100" cy="736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1C4587"/>
                  </a:solidFill>
                  <a:latin typeface="Roboto Medium"/>
                  <a:ea typeface="Roboto Medium"/>
                  <a:cs typeface="Roboto Medium"/>
                  <a:sym typeface="Roboto Medium"/>
                </a:rPr>
                <a:t>Land Port of Entry Sumas WA. </a:t>
              </a:r>
              <a:endParaRPr sz="1200" b="0" i="0" u="none" strike="noStrike" cap="none">
                <a:solidFill>
                  <a:srgbClr val="1C4587"/>
                </a:solidFill>
                <a:latin typeface="Roboto Medium"/>
                <a:ea typeface="Roboto Medium"/>
                <a:cs typeface="Roboto Medium"/>
                <a:sym typeface="Roboto Medium"/>
              </a:endParaRPr>
            </a:p>
          </p:txBody>
        </p:sp>
        <p:sp>
          <p:nvSpPr>
            <p:cNvPr id="724" name="Google Shape;724;p102"/>
            <p:cNvSpPr/>
            <p:nvPr/>
          </p:nvSpPr>
          <p:spPr>
            <a:xfrm>
              <a:off x="1233923" y="1846625"/>
              <a:ext cx="1815000" cy="829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700"/>
                <a:buFont typeface="Arial"/>
                <a:buNone/>
              </a:pPr>
              <a:endParaRPr sz="700" b="0" i="0" u="none" strike="noStrike" cap="none">
                <a:solidFill>
                  <a:srgbClr val="1D7E74"/>
                </a:solidFill>
                <a:latin typeface="Roboto"/>
                <a:ea typeface="Roboto"/>
                <a:cs typeface="Roboto"/>
                <a:sym typeface="Roboto"/>
              </a:endParaRPr>
            </a:p>
          </p:txBody>
        </p:sp>
        <p:sp>
          <p:nvSpPr>
            <p:cNvPr id="725" name="Google Shape;725;p102"/>
            <p:cNvSpPr/>
            <p:nvPr/>
          </p:nvSpPr>
          <p:spPr>
            <a:xfrm>
              <a:off x="950880" y="278167"/>
              <a:ext cx="1815000" cy="62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b="1" i="0" u="none" strike="noStrike" cap="none">
                  <a:solidFill>
                    <a:srgbClr val="1C4587"/>
                  </a:solidFill>
                  <a:latin typeface="Roboto"/>
                  <a:ea typeface="Roboto"/>
                  <a:cs typeface="Roboto"/>
                  <a:sym typeface="Roboto"/>
                </a:rPr>
                <a:t>$90M</a:t>
              </a:r>
              <a:endParaRPr sz="3000" b="0" i="0" u="none" strike="noStrike" cap="none">
                <a:solidFill>
                  <a:srgbClr val="1C4587"/>
                </a:solidFill>
                <a:latin typeface="Roboto Thin"/>
                <a:ea typeface="Roboto Thin"/>
                <a:cs typeface="Roboto Thin"/>
                <a:sym typeface="Roboto Thin"/>
              </a:endParaRPr>
            </a:p>
          </p:txBody>
        </p:sp>
        <p:sp>
          <p:nvSpPr>
            <p:cNvPr id="726" name="Google Shape;726;p102"/>
            <p:cNvSpPr/>
            <p:nvPr/>
          </p:nvSpPr>
          <p:spPr>
            <a:xfrm rot="5400000">
              <a:off x="1732495" y="2734659"/>
              <a:ext cx="3198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102"/>
            <p:cNvSpPr/>
            <p:nvPr/>
          </p:nvSpPr>
          <p:spPr>
            <a:xfrm>
              <a:off x="744729" y="3058635"/>
              <a:ext cx="2030400" cy="1085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rgbClr val="FFFFFF"/>
                  </a:solidFill>
                  <a:latin typeface="Roboto"/>
                  <a:ea typeface="Roboto"/>
                  <a:cs typeface="Roboto"/>
                  <a:sym typeface="Roboto"/>
                </a:rPr>
                <a:t>PDS/CMA RFP: Jan - Feb 2023</a:t>
              </a:r>
              <a:endParaRPr sz="800" b="0" i="0" u="none" strike="noStrike" cap="none">
                <a:solidFill>
                  <a:srgbClr val="FFFFFF"/>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rgbClr val="FFFFFF"/>
                  </a:solidFill>
                  <a:latin typeface="Roboto"/>
                  <a:ea typeface="Roboto"/>
                  <a:cs typeface="Roboto"/>
                  <a:sym typeface="Roboto"/>
                </a:rPr>
                <a:t>FSS ebuy or BPA</a:t>
              </a:r>
              <a:endParaRPr sz="800" b="0" i="0" u="none" strike="noStrike" cap="none">
                <a:solidFill>
                  <a:srgbClr val="FFFFFF"/>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rgbClr val="FFFFFF"/>
                  </a:solidFill>
                  <a:latin typeface="Roboto"/>
                  <a:ea typeface="Roboto"/>
                  <a:cs typeface="Roboto"/>
                  <a:sym typeface="Roboto"/>
                </a:rPr>
                <a:t>Design/Construction </a:t>
              </a:r>
              <a:endParaRPr sz="800" b="0" i="0" u="none" strike="noStrike" cap="none">
                <a:solidFill>
                  <a:srgbClr val="FFFFFF"/>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rgbClr val="FFFFFF"/>
                  </a:solidFill>
                  <a:latin typeface="Roboto"/>
                  <a:ea typeface="Roboto"/>
                  <a:cs typeface="Roboto"/>
                  <a:sym typeface="Roboto"/>
                </a:rPr>
                <a:t>Sources Sought : Jan 2024</a:t>
              </a:r>
              <a:endParaRPr sz="800" b="0" i="0" u="none" strike="noStrike" cap="none">
                <a:solidFill>
                  <a:srgbClr val="FFFFFF"/>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rgbClr val="FFFFFF"/>
                  </a:solidFill>
                  <a:latin typeface="Roboto"/>
                  <a:ea typeface="Roboto"/>
                  <a:cs typeface="Roboto"/>
                  <a:sym typeface="Roboto"/>
                </a:rPr>
                <a:t>RFP to SAM: April 2024 </a:t>
              </a:r>
              <a:endParaRPr sz="800" b="0" i="0" u="none" strike="noStrike" cap="none">
                <a:solidFill>
                  <a:srgbClr val="FFFFFF"/>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rgbClr val="FFFFFF"/>
                  </a:solidFill>
                  <a:latin typeface="Roboto"/>
                  <a:ea typeface="Roboto"/>
                  <a:cs typeface="Roboto"/>
                  <a:sym typeface="Roboto"/>
                </a:rPr>
                <a:t>Occupancy Date: January 2029</a:t>
              </a:r>
              <a:endParaRPr sz="800" b="0" i="0" u="none" strike="noStrike" cap="none">
                <a:solidFill>
                  <a:srgbClr val="FFFFFF"/>
                </a:solidFill>
                <a:latin typeface="Roboto"/>
                <a:ea typeface="Roboto"/>
                <a:cs typeface="Roboto"/>
                <a:sym typeface="Roboto"/>
              </a:endParaRPr>
            </a:p>
          </p:txBody>
        </p:sp>
      </p:grpSp>
      <p:grpSp>
        <p:nvGrpSpPr>
          <p:cNvPr id="728" name="Google Shape;728;p102">
            <a:extLst>
              <a:ext uri="{C183D7F6-B498-43B3-948B-1728B52AA6E4}">
                <adec:decorative xmlns:adec="http://schemas.microsoft.com/office/drawing/2017/decorative" val="1"/>
              </a:ext>
            </a:extLst>
          </p:cNvPr>
          <p:cNvGrpSpPr/>
          <p:nvPr/>
        </p:nvGrpSpPr>
        <p:grpSpPr>
          <a:xfrm>
            <a:off x="6838475" y="1001325"/>
            <a:ext cx="1688625" cy="3430848"/>
            <a:chOff x="1284764" y="169991"/>
            <a:chExt cx="2400320" cy="4077063"/>
          </a:xfrm>
        </p:grpSpPr>
        <p:sp>
          <p:nvSpPr>
            <p:cNvPr id="729" name="Google Shape;729;p102"/>
            <p:cNvSpPr/>
            <p:nvPr/>
          </p:nvSpPr>
          <p:spPr>
            <a:xfrm>
              <a:off x="1386484" y="170654"/>
              <a:ext cx="2298600" cy="40764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p102"/>
            <p:cNvSpPr/>
            <p:nvPr/>
          </p:nvSpPr>
          <p:spPr>
            <a:xfrm>
              <a:off x="1314508" y="236518"/>
              <a:ext cx="2228700" cy="2611500"/>
            </a:xfrm>
            <a:prstGeom prst="rect">
              <a:avLst/>
            </a:prstGeom>
            <a:solidFill>
              <a:srgbClr val="FFFFFF"/>
            </a:solidFill>
            <a:ln w="19050"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 name="Google Shape;731;p102"/>
            <p:cNvSpPr/>
            <p:nvPr/>
          </p:nvSpPr>
          <p:spPr>
            <a:xfrm>
              <a:off x="1386469" y="845006"/>
              <a:ext cx="2142900" cy="60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1C4587"/>
                  </a:solidFill>
                  <a:latin typeface="Roboto Medium"/>
                  <a:ea typeface="Roboto Medium"/>
                  <a:cs typeface="Roboto Medium"/>
                  <a:sym typeface="Roboto Medium"/>
                </a:rPr>
                <a:t>Land Port of Entry</a:t>
              </a:r>
              <a:endParaRPr sz="1200" b="0" i="0" u="none" strike="noStrike" cap="none">
                <a:solidFill>
                  <a:srgbClr val="1C4587"/>
                </a:solidFill>
                <a:latin typeface="Roboto Medium"/>
                <a:ea typeface="Roboto Medium"/>
                <a:cs typeface="Roboto Medium"/>
                <a:sym typeface="Roboto Medium"/>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1C4587"/>
                  </a:solidFill>
                  <a:latin typeface="Roboto Medium"/>
                  <a:ea typeface="Roboto Medium"/>
                  <a:cs typeface="Roboto Medium"/>
                  <a:sym typeface="Roboto Medium"/>
                </a:rPr>
                <a:t>ALCAN  Tok, AK. </a:t>
              </a:r>
              <a:endParaRPr sz="1200" b="0" i="0" u="none" strike="noStrike" cap="none">
                <a:solidFill>
                  <a:srgbClr val="1C4587"/>
                </a:solidFill>
                <a:latin typeface="Roboto Medium"/>
                <a:ea typeface="Roboto Medium"/>
                <a:cs typeface="Roboto Medium"/>
                <a:sym typeface="Roboto Medium"/>
              </a:endParaRPr>
            </a:p>
          </p:txBody>
        </p:sp>
        <p:sp>
          <p:nvSpPr>
            <p:cNvPr id="732" name="Google Shape;732;p102"/>
            <p:cNvSpPr/>
            <p:nvPr/>
          </p:nvSpPr>
          <p:spPr>
            <a:xfrm>
              <a:off x="1421566" y="1593827"/>
              <a:ext cx="2030400" cy="829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rgbClr val="1C4587"/>
                  </a:solidFill>
                  <a:latin typeface="Roboto"/>
                  <a:ea typeface="Roboto"/>
                  <a:cs typeface="Roboto"/>
                  <a:sym typeface="Roboto"/>
                </a:rPr>
                <a:t>Design, and construction to modernize the existing LPOE in Alcan, AK. ALCAN is the most isolated port of entry between the United States and Canada. </a:t>
              </a:r>
              <a:endParaRPr sz="700" b="0" i="0" u="none" strike="noStrike" cap="none">
                <a:solidFill>
                  <a:srgbClr val="1C4587"/>
                </a:solidFill>
                <a:latin typeface="Roboto"/>
                <a:ea typeface="Roboto"/>
                <a:cs typeface="Roboto"/>
                <a:sym typeface="Roboto"/>
              </a:endParaRPr>
            </a:p>
          </p:txBody>
        </p:sp>
        <p:sp>
          <p:nvSpPr>
            <p:cNvPr id="733" name="Google Shape;733;p102"/>
            <p:cNvSpPr/>
            <p:nvPr/>
          </p:nvSpPr>
          <p:spPr>
            <a:xfrm>
              <a:off x="1431031" y="169991"/>
              <a:ext cx="2030400" cy="67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i="0" u="none" strike="noStrike" cap="none">
                  <a:solidFill>
                    <a:srgbClr val="1C4587"/>
                  </a:solidFill>
                  <a:latin typeface="Roboto"/>
                  <a:ea typeface="Roboto"/>
                  <a:cs typeface="Roboto"/>
                  <a:sym typeface="Roboto"/>
                </a:rPr>
                <a:t>$185M</a:t>
              </a:r>
              <a:endParaRPr sz="2800" b="0" i="0" u="none" strike="noStrike" cap="none">
                <a:solidFill>
                  <a:srgbClr val="1C4587"/>
                </a:solidFill>
                <a:latin typeface="Roboto Thin"/>
                <a:ea typeface="Roboto Thin"/>
                <a:cs typeface="Roboto Thin"/>
                <a:sym typeface="Roboto Thin"/>
              </a:endParaRPr>
            </a:p>
          </p:txBody>
        </p:sp>
        <p:sp>
          <p:nvSpPr>
            <p:cNvPr id="734" name="Google Shape;734;p102"/>
            <p:cNvSpPr/>
            <p:nvPr/>
          </p:nvSpPr>
          <p:spPr>
            <a:xfrm rot="5400000">
              <a:off x="2341230" y="2817477"/>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735;p102"/>
            <p:cNvSpPr/>
            <p:nvPr/>
          </p:nvSpPr>
          <p:spPr>
            <a:xfrm>
              <a:off x="1284764" y="3069843"/>
              <a:ext cx="2370600" cy="1085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rgbClr val="FFFFFF"/>
                  </a:solidFill>
                  <a:latin typeface="Roboto"/>
                  <a:ea typeface="Roboto"/>
                  <a:cs typeface="Roboto"/>
                  <a:sym typeface="Roboto"/>
                </a:rPr>
                <a:t>PDS/CMA RFP: Jan - Feb 2023</a:t>
              </a:r>
              <a:endParaRPr sz="800" b="0" i="0" u="none" strike="noStrike" cap="none">
                <a:solidFill>
                  <a:srgbClr val="FFFFFF"/>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rgbClr val="FFFFFF"/>
                  </a:solidFill>
                  <a:latin typeface="Roboto"/>
                  <a:ea typeface="Roboto"/>
                  <a:cs typeface="Roboto"/>
                  <a:sym typeface="Roboto"/>
                </a:rPr>
                <a:t>FSS ebuy or BPA</a:t>
              </a:r>
              <a:endParaRPr sz="800" b="0" i="0" u="none" strike="noStrike" cap="none">
                <a:solidFill>
                  <a:srgbClr val="FFFFFF"/>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rgbClr val="FFFFFF"/>
                  </a:solidFill>
                  <a:latin typeface="Roboto"/>
                  <a:ea typeface="Roboto"/>
                  <a:cs typeface="Roboto"/>
                  <a:sym typeface="Roboto"/>
                </a:rPr>
                <a:t>Design/Construction </a:t>
              </a:r>
              <a:endParaRPr sz="800" b="0" i="0" u="none" strike="noStrike" cap="none">
                <a:solidFill>
                  <a:srgbClr val="FFFFFF"/>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rgbClr val="FFFFFF"/>
                  </a:solidFill>
                  <a:latin typeface="Roboto"/>
                  <a:ea typeface="Roboto"/>
                  <a:cs typeface="Roboto"/>
                  <a:sym typeface="Roboto"/>
                </a:rPr>
                <a:t>Sources Sought : Jan 2024</a:t>
              </a:r>
              <a:endParaRPr sz="800" b="0" i="0" u="none" strike="noStrike" cap="none">
                <a:solidFill>
                  <a:srgbClr val="FFFFFF"/>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rgbClr val="FFFFFF"/>
                  </a:solidFill>
                  <a:latin typeface="Roboto"/>
                  <a:ea typeface="Roboto"/>
                  <a:cs typeface="Roboto"/>
                  <a:sym typeface="Roboto"/>
                </a:rPr>
                <a:t>RFP to SAM: April 2024 </a:t>
              </a:r>
              <a:endParaRPr sz="800" b="0" i="0" u="none" strike="noStrike" cap="none">
                <a:solidFill>
                  <a:srgbClr val="FFFFFF"/>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rgbClr val="FFFFFF"/>
                  </a:solidFill>
                  <a:latin typeface="Roboto"/>
                  <a:ea typeface="Roboto"/>
                  <a:cs typeface="Roboto"/>
                  <a:sym typeface="Roboto"/>
                </a:rPr>
                <a:t>Occupancy Date: February 2030</a:t>
              </a:r>
              <a:endParaRPr sz="700" b="0" i="0" u="none" strike="noStrike" cap="none">
                <a:solidFill>
                  <a:srgbClr val="FFFFFF"/>
                </a:solidFill>
                <a:latin typeface="Roboto"/>
                <a:ea typeface="Roboto"/>
                <a:cs typeface="Roboto"/>
                <a:sym typeface="Roboto"/>
              </a:endParaRPr>
            </a:p>
            <a:p>
              <a:pPr marL="457200" marR="0" lvl="0" indent="-228600" algn="l" rtl="0">
                <a:lnSpc>
                  <a:spcPct val="115000"/>
                </a:lnSpc>
                <a:spcBef>
                  <a:spcPts val="0"/>
                </a:spcBef>
                <a:spcAft>
                  <a:spcPts val="0"/>
                </a:spcAft>
                <a:buClr>
                  <a:srgbClr val="FFFFFF"/>
                </a:buClr>
                <a:buSzPts val="800"/>
                <a:buFont typeface="Roboto"/>
                <a:buNone/>
              </a:pPr>
              <a:endParaRPr sz="800" b="0" i="0" u="none" strike="noStrike" cap="none">
                <a:solidFill>
                  <a:srgbClr val="FFFFFF"/>
                </a:solidFill>
                <a:latin typeface="Roboto"/>
                <a:ea typeface="Roboto"/>
                <a:cs typeface="Roboto"/>
                <a:sym typeface="Roboto"/>
              </a:endParaRPr>
            </a:p>
          </p:txBody>
        </p:sp>
      </p:grpSp>
      <p:sp>
        <p:nvSpPr>
          <p:cNvPr id="736" name="Google Shape;736;p102">
            <a:extLst>
              <a:ext uri="{C183D7F6-B498-43B3-948B-1728B52AA6E4}">
                <adec:decorative xmlns:adec="http://schemas.microsoft.com/office/drawing/2017/decorative" val="1"/>
              </a:ext>
            </a:extLst>
          </p:cNvPr>
          <p:cNvSpPr txBox="1"/>
          <p:nvPr/>
        </p:nvSpPr>
        <p:spPr>
          <a:xfrm>
            <a:off x="3496575" y="2084262"/>
            <a:ext cx="1507500" cy="116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1C4587"/>
                </a:solidFill>
                <a:latin typeface="Arial"/>
                <a:ea typeface="Arial"/>
                <a:cs typeface="Arial"/>
                <a:sym typeface="Arial"/>
              </a:rPr>
              <a:t>Expansion of the site through land acquisition, new construction, and major repairs and alterations to enhance the LPOE's space capacity and create efficient inbound and outbound operations.</a:t>
            </a:r>
            <a:endParaRPr sz="1400" b="0" i="0" u="none" strike="noStrike" cap="none">
              <a:solidFill>
                <a:srgbClr val="1C4587"/>
              </a:solidFill>
              <a:latin typeface="Arial"/>
              <a:ea typeface="Arial"/>
              <a:cs typeface="Arial"/>
              <a:sym typeface="Arial"/>
            </a:endParaRPr>
          </a:p>
        </p:txBody>
      </p:sp>
      <p:grpSp>
        <p:nvGrpSpPr>
          <p:cNvPr id="737" name="Google Shape;737;p102">
            <a:extLst>
              <a:ext uri="{C183D7F6-B498-43B3-948B-1728B52AA6E4}">
                <adec:decorative xmlns:adec="http://schemas.microsoft.com/office/drawing/2017/decorative" val="1"/>
              </a:ext>
            </a:extLst>
          </p:cNvPr>
          <p:cNvGrpSpPr/>
          <p:nvPr/>
        </p:nvGrpSpPr>
        <p:grpSpPr>
          <a:xfrm>
            <a:off x="5166991" y="999050"/>
            <a:ext cx="1529475" cy="3741730"/>
            <a:chOff x="1087725" y="283723"/>
            <a:chExt cx="2121325" cy="4076402"/>
          </a:xfrm>
        </p:grpSpPr>
        <p:sp>
          <p:nvSpPr>
            <p:cNvPr id="738" name="Google Shape;738;p102"/>
            <p:cNvSpPr/>
            <p:nvPr/>
          </p:nvSpPr>
          <p:spPr>
            <a:xfrm>
              <a:off x="1178650" y="283725"/>
              <a:ext cx="2030400" cy="40764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p102"/>
            <p:cNvSpPr/>
            <p:nvPr/>
          </p:nvSpPr>
          <p:spPr>
            <a:xfrm>
              <a:off x="1118224" y="341749"/>
              <a:ext cx="2048100" cy="2490600"/>
            </a:xfrm>
            <a:prstGeom prst="rect">
              <a:avLst/>
            </a:prstGeom>
            <a:solidFill>
              <a:srgbClr val="FFFFFF"/>
            </a:solidFill>
            <a:ln w="19050"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p102"/>
            <p:cNvSpPr/>
            <p:nvPr/>
          </p:nvSpPr>
          <p:spPr>
            <a:xfrm>
              <a:off x="1148019" y="870960"/>
              <a:ext cx="1970100" cy="922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1C4587"/>
                  </a:solidFill>
                  <a:latin typeface="Roboto Medium"/>
                  <a:ea typeface="Roboto Medium"/>
                  <a:cs typeface="Roboto Medium"/>
                  <a:sym typeface="Roboto Medium"/>
                </a:rPr>
                <a:t>Land Port of Entry Kenneth G Ward, Lynden WA.</a:t>
              </a:r>
              <a:endParaRPr sz="1200" b="0" i="0" u="none" strike="noStrike" cap="none">
                <a:solidFill>
                  <a:srgbClr val="1C4587"/>
                </a:solidFill>
                <a:latin typeface="Roboto Medium"/>
                <a:ea typeface="Roboto Medium"/>
                <a:cs typeface="Roboto Medium"/>
                <a:sym typeface="Roboto Medium"/>
              </a:endParaRPr>
            </a:p>
          </p:txBody>
        </p:sp>
        <p:sp>
          <p:nvSpPr>
            <p:cNvPr id="741" name="Google Shape;741;p102"/>
            <p:cNvSpPr/>
            <p:nvPr/>
          </p:nvSpPr>
          <p:spPr>
            <a:xfrm>
              <a:off x="1195435" y="1737381"/>
              <a:ext cx="1815000" cy="829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800" b="0" i="0" u="none" strike="noStrike" cap="none">
                  <a:solidFill>
                    <a:srgbClr val="1C4587"/>
                  </a:solidFill>
                  <a:latin typeface="Arial"/>
                  <a:ea typeface="Arial"/>
                  <a:cs typeface="Arial"/>
                  <a:sym typeface="Arial"/>
                </a:rPr>
                <a:t>Design &amp; Construction of a new LPOE that will include the replacement of the obsolete main port building.</a:t>
              </a:r>
              <a:endParaRPr sz="800" b="0" i="0" u="none" strike="noStrike" cap="none">
                <a:solidFill>
                  <a:srgbClr val="1C4587"/>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700"/>
                <a:buFont typeface="Arial"/>
                <a:buNone/>
              </a:pPr>
              <a:endParaRPr sz="700" b="0" i="0" u="none" strike="noStrike" cap="none">
                <a:solidFill>
                  <a:srgbClr val="1D7E74"/>
                </a:solidFill>
                <a:latin typeface="Roboto"/>
                <a:ea typeface="Roboto"/>
                <a:cs typeface="Roboto"/>
                <a:sym typeface="Roboto"/>
              </a:endParaRPr>
            </a:p>
          </p:txBody>
        </p:sp>
        <p:sp>
          <p:nvSpPr>
            <p:cNvPr id="742" name="Google Shape;742;p102"/>
            <p:cNvSpPr/>
            <p:nvPr/>
          </p:nvSpPr>
          <p:spPr>
            <a:xfrm>
              <a:off x="1178635" y="283723"/>
              <a:ext cx="1970100" cy="67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b="1" i="0" u="none" strike="noStrike" cap="none">
                  <a:solidFill>
                    <a:srgbClr val="1C4587"/>
                  </a:solidFill>
                  <a:latin typeface="Roboto"/>
                  <a:ea typeface="Roboto"/>
                  <a:cs typeface="Roboto"/>
                  <a:sym typeface="Roboto"/>
                </a:rPr>
                <a:t>$150M</a:t>
              </a:r>
              <a:endParaRPr sz="3000" b="0" i="0" u="none" strike="noStrike" cap="none">
                <a:solidFill>
                  <a:srgbClr val="1C4587"/>
                </a:solidFill>
                <a:latin typeface="Roboto Thin"/>
                <a:ea typeface="Roboto Thin"/>
                <a:cs typeface="Roboto Thin"/>
                <a:sym typeface="Roboto Thin"/>
              </a:endParaRPr>
            </a:p>
          </p:txBody>
        </p:sp>
        <p:sp>
          <p:nvSpPr>
            <p:cNvPr id="743" name="Google Shape;743;p102"/>
            <p:cNvSpPr/>
            <p:nvPr/>
          </p:nvSpPr>
          <p:spPr>
            <a:xfrm rot="5400000">
              <a:off x="1938871" y="2785391"/>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p102"/>
            <p:cNvSpPr/>
            <p:nvPr/>
          </p:nvSpPr>
          <p:spPr>
            <a:xfrm>
              <a:off x="1087725" y="3053515"/>
              <a:ext cx="2030400" cy="1085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rgbClr val="FFFFFF"/>
                  </a:solidFill>
                  <a:latin typeface="Roboto"/>
                  <a:ea typeface="Roboto"/>
                  <a:cs typeface="Roboto"/>
                  <a:sym typeface="Roboto"/>
                </a:rPr>
                <a:t>PDS/CMA RFP: Jan - Feb 2023</a:t>
              </a:r>
              <a:endParaRPr sz="800" b="0" i="0" u="none" strike="noStrike" cap="none">
                <a:solidFill>
                  <a:srgbClr val="FFFFFF"/>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rgbClr val="FFFFFF"/>
                  </a:solidFill>
                  <a:latin typeface="Roboto"/>
                  <a:ea typeface="Roboto"/>
                  <a:cs typeface="Roboto"/>
                  <a:sym typeface="Roboto"/>
                </a:rPr>
                <a:t>FSS ebuy or BPA</a:t>
              </a:r>
              <a:endParaRPr sz="800" b="0" i="0" u="none" strike="noStrike" cap="none">
                <a:solidFill>
                  <a:srgbClr val="FFFFFF"/>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rgbClr val="FFFFFF"/>
                  </a:solidFill>
                  <a:latin typeface="Roboto"/>
                  <a:ea typeface="Roboto"/>
                  <a:cs typeface="Roboto"/>
                  <a:sym typeface="Roboto"/>
                </a:rPr>
                <a:t>Design/Construction </a:t>
              </a:r>
              <a:endParaRPr sz="800" b="0" i="0" u="none" strike="noStrike" cap="none">
                <a:solidFill>
                  <a:srgbClr val="FFFFFF"/>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rgbClr val="FFFFFF"/>
                  </a:solidFill>
                  <a:latin typeface="Roboto"/>
                  <a:ea typeface="Roboto"/>
                  <a:cs typeface="Roboto"/>
                  <a:sym typeface="Roboto"/>
                </a:rPr>
                <a:t>Sources Sought : Jan 2024</a:t>
              </a:r>
              <a:endParaRPr sz="800" b="0" i="0" u="none" strike="noStrike" cap="none">
                <a:solidFill>
                  <a:srgbClr val="FFFFFF"/>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rgbClr val="FFFFFF"/>
                  </a:solidFill>
                  <a:latin typeface="Roboto"/>
                  <a:ea typeface="Roboto"/>
                  <a:cs typeface="Roboto"/>
                  <a:sym typeface="Roboto"/>
                </a:rPr>
                <a:t>RFP to SAM: April 2024 </a:t>
              </a:r>
              <a:endParaRPr sz="800" b="0" i="0" u="none" strike="noStrike" cap="none">
                <a:solidFill>
                  <a:srgbClr val="FFFFFF"/>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rgbClr val="FFFFFF"/>
                  </a:solidFill>
                  <a:latin typeface="Roboto"/>
                  <a:ea typeface="Roboto"/>
                  <a:cs typeface="Roboto"/>
                  <a:sym typeface="Roboto"/>
                </a:rPr>
                <a:t>Occupancy Date: January 2029</a:t>
              </a:r>
              <a:endParaRPr sz="800" b="0" i="0" u="none" strike="noStrike" cap="none">
                <a:solidFill>
                  <a:srgbClr val="FFFFFF"/>
                </a:solidFill>
                <a:latin typeface="Roboto"/>
                <a:ea typeface="Roboto"/>
                <a:cs typeface="Roboto"/>
                <a:sym typeface="Roboto"/>
              </a:endParaRPr>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pic>
        <p:nvPicPr>
          <p:cNvPr id="749" name="Google Shape;749;p103">
            <a:extLst>
              <a:ext uri="{C183D7F6-B498-43B3-948B-1728B52AA6E4}">
                <adec:decorative xmlns:adec="http://schemas.microsoft.com/office/drawing/2017/decorative" val="1"/>
              </a:ext>
            </a:extLst>
          </p:cNvPr>
          <p:cNvPicPr preferRelativeResize="0"/>
          <p:nvPr/>
        </p:nvPicPr>
        <p:blipFill rotWithShape="1">
          <a:blip r:embed="rId3">
            <a:alphaModFix/>
          </a:blip>
          <a:srcRect r="9828"/>
          <a:stretch/>
        </p:blipFill>
        <p:spPr>
          <a:xfrm>
            <a:off x="5013225" y="1049349"/>
            <a:ext cx="2934037" cy="2216983"/>
          </a:xfrm>
          <a:prstGeom prst="rect">
            <a:avLst/>
          </a:prstGeom>
          <a:noFill/>
          <a:ln>
            <a:noFill/>
          </a:ln>
        </p:spPr>
      </p:pic>
      <p:sp>
        <p:nvSpPr>
          <p:cNvPr id="750" name="Google Shape;750;p103">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67</a:t>
            </a:fld>
            <a:endParaRPr/>
          </a:p>
        </p:txBody>
      </p:sp>
      <p:sp>
        <p:nvSpPr>
          <p:cNvPr id="751" name="Google Shape;751;p103">
            <a:extLst>
              <a:ext uri="{C183D7F6-B498-43B3-948B-1728B52AA6E4}">
                <adec:decorative xmlns:adec="http://schemas.microsoft.com/office/drawing/2017/decorative" val="1"/>
              </a:ext>
            </a:extLst>
          </p:cNvPr>
          <p:cNvSpPr txBox="1">
            <a:spLocks noGrp="1"/>
          </p:cNvSpPr>
          <p:nvPr>
            <p:ph type="title" idx="4294967295"/>
          </p:nvPr>
        </p:nvSpPr>
        <p:spPr>
          <a:xfrm>
            <a:off x="255000" y="962025"/>
            <a:ext cx="4388700" cy="2304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US" sz="3100" b="1" i="0" u="none" strike="noStrike" kern="0" cap="none" spc="0" normalizeH="0" baseline="0" noProof="0" dirty="0">
                <a:ln>
                  <a:noFill/>
                </a:ln>
                <a:solidFill>
                  <a:srgbClr val="0B5394"/>
                </a:solidFill>
                <a:effectLst/>
                <a:uLnTx/>
                <a:uFillTx/>
                <a:latin typeface="Arial"/>
                <a:ea typeface="Arial"/>
                <a:cs typeface="Arial"/>
                <a:sym typeface="Arial"/>
              </a:rPr>
              <a:t>Region 11</a:t>
            </a:r>
          </a:p>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US" sz="3100" b="1" i="0" u="none" strike="noStrike" kern="0" cap="none" spc="0" normalizeH="0" baseline="0" noProof="0" dirty="0">
                <a:ln>
                  <a:noFill/>
                </a:ln>
                <a:solidFill>
                  <a:srgbClr val="0B5394"/>
                </a:solidFill>
                <a:effectLst/>
                <a:uLnTx/>
                <a:uFillTx/>
                <a:latin typeface="Arial"/>
                <a:ea typeface="Arial"/>
                <a:cs typeface="Arial"/>
                <a:sym typeface="Arial"/>
              </a:rPr>
              <a:t>National </a:t>
            </a:r>
          </a:p>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US" sz="3100" b="1" i="0" u="none" strike="noStrike" kern="0" cap="none" spc="0" normalizeH="0" baseline="0" noProof="0" dirty="0">
                <a:ln>
                  <a:noFill/>
                </a:ln>
                <a:solidFill>
                  <a:srgbClr val="0B5394"/>
                </a:solidFill>
                <a:effectLst/>
                <a:uLnTx/>
                <a:uFillTx/>
                <a:latin typeface="Arial"/>
                <a:ea typeface="Arial"/>
                <a:cs typeface="Arial"/>
                <a:sym typeface="Arial"/>
              </a:rPr>
              <a:t>Capital Region</a:t>
            </a:r>
            <a:endParaRPr kumimoji="0" lang="en-US" sz="2000" b="1" i="0" u="none" strike="noStrike" kern="0" cap="none" spc="0" normalizeH="0" baseline="0" noProof="0" dirty="0">
              <a:ln>
                <a:noFill/>
              </a:ln>
              <a:solidFill>
                <a:srgbClr val="0B5394"/>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1400" b="1" i="0" u="none" strike="noStrike" kern="0" cap="none" spc="0" normalizeH="0" baseline="0" noProof="0" dirty="0">
              <a:ln>
                <a:noFill/>
              </a:ln>
              <a:solidFill>
                <a:srgbClr val="005087"/>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000" b="0" i="0" u="none" strike="noStrike" kern="0" cap="none" spc="0" normalizeH="0" baseline="0" noProof="0" dirty="0">
                <a:ln>
                  <a:noFill/>
                </a:ln>
                <a:solidFill>
                  <a:srgbClr val="005087"/>
                </a:solidFill>
                <a:effectLst/>
                <a:uLnTx/>
                <a:uFillTx/>
                <a:latin typeface="Arial"/>
                <a:ea typeface="Arial"/>
                <a:cs typeface="Arial"/>
                <a:sym typeface="Arial"/>
              </a:rPr>
              <a:t>Forecast of Contract           Opportunities</a:t>
            </a:r>
            <a:endParaRPr kumimoji="0" lang="en-US" sz="3000" b="1" i="0" u="none" strike="noStrike" kern="0" cap="none" spc="0" normalizeH="0" baseline="0" noProof="0" dirty="0">
              <a:ln>
                <a:noFill/>
              </a:ln>
              <a:solidFill>
                <a:srgbClr val="005087"/>
              </a:solidFill>
              <a:effectLst/>
              <a:uLnTx/>
              <a:uFillTx/>
              <a:latin typeface="Arial"/>
              <a:ea typeface="Arial"/>
              <a:cs typeface="Arial"/>
              <a:sym typeface="Arial"/>
            </a:endParaRPr>
          </a:p>
        </p:txBody>
      </p:sp>
      <p:pic>
        <p:nvPicPr>
          <p:cNvPr id="752" name="Google Shape;752;p10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803630" y="4606564"/>
            <a:ext cx="502100" cy="453249"/>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104">
            <a:extLst>
              <a:ext uri="{C183D7F6-B498-43B3-948B-1728B52AA6E4}">
                <adec:decorative xmlns:adec="http://schemas.microsoft.com/office/drawing/2017/decorative" val="1"/>
              </a:ext>
            </a:extLst>
          </p:cNvPr>
          <p:cNvSpPr txBox="1"/>
          <p:nvPr/>
        </p:nvSpPr>
        <p:spPr>
          <a:xfrm>
            <a:off x="390275" y="567000"/>
            <a:ext cx="4388700" cy="436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chemeClr val="dk1"/>
              </a:buClr>
              <a:buSzPts val="1100"/>
              <a:buFont typeface="Arial"/>
              <a:buNone/>
            </a:pPr>
            <a:r>
              <a:rPr lang="en" sz="1400" b="1" i="0" u="none" strike="noStrike" cap="none">
                <a:solidFill>
                  <a:srgbClr val="0B5394"/>
                </a:solidFill>
                <a:latin typeface="Arial"/>
                <a:ea typeface="Arial"/>
                <a:cs typeface="Arial"/>
                <a:sym typeface="Arial"/>
              </a:rPr>
              <a:t>Our employees manage, build, construct and lease approximately 100 million square feet of federal workspace. </a:t>
            </a:r>
            <a:r>
              <a:rPr lang="en" sz="1400" b="0" i="0" u="none" strike="noStrike" cap="none">
                <a:solidFill>
                  <a:srgbClr val="0B5394"/>
                </a:solidFill>
                <a:latin typeface="Arial"/>
                <a:ea typeface="Arial"/>
                <a:cs typeface="Arial"/>
                <a:sym typeface="Arial"/>
              </a:rPr>
              <a:t>This portfolio comprises 43 million square feet of owned space, and 57 million square feet of leased space. Currently, PBS oversees the new U.S. Coast Guard and Department of Homeland Security Headquarters project, the largest construction project in the country. Inherently, PBS continues to be a worldwide force for innovation in commercial real estate.</a:t>
            </a:r>
            <a:endParaRPr sz="14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chemeClr val="dk1"/>
              </a:buClr>
              <a:buSzPts val="1100"/>
              <a:buFont typeface="Arial"/>
              <a:buNone/>
            </a:pPr>
            <a:r>
              <a:rPr lang="en" sz="1400" b="1" i="0" u="none" strike="noStrike" cap="none">
                <a:solidFill>
                  <a:srgbClr val="0B5394"/>
                </a:solidFill>
                <a:latin typeface="Arial"/>
                <a:ea typeface="Arial"/>
                <a:cs typeface="Arial"/>
                <a:sym typeface="Arial"/>
              </a:rPr>
              <a:t>Headquartered in Washington, DC </a:t>
            </a:r>
            <a:r>
              <a:rPr lang="en" sz="1400" b="0" i="0" u="none" strike="noStrike" cap="none">
                <a:solidFill>
                  <a:srgbClr val="0B5394"/>
                </a:solidFill>
                <a:latin typeface="Arial"/>
                <a:ea typeface="Arial"/>
                <a:cs typeface="Arial"/>
                <a:sym typeface="Arial"/>
              </a:rPr>
              <a:t>at the 1800 F St. NW Washington, DC</a:t>
            </a:r>
            <a:endParaRPr sz="14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chemeClr val="dk1"/>
              </a:buClr>
              <a:buSzPts val="1100"/>
              <a:buFont typeface="Arial"/>
              <a:buNone/>
            </a:pPr>
            <a:r>
              <a:rPr lang="en" sz="1400" b="1" i="0" u="none" strike="noStrike" cap="none">
                <a:solidFill>
                  <a:srgbClr val="0B5394"/>
                </a:solidFill>
                <a:latin typeface="Arial"/>
                <a:ea typeface="Arial"/>
                <a:cs typeface="Arial"/>
                <a:sym typeface="Arial"/>
              </a:rPr>
              <a:t>How much business do we do? </a:t>
            </a:r>
            <a:r>
              <a:rPr lang="en" sz="1400" b="0" i="0" u="none" strike="noStrike" cap="none">
                <a:solidFill>
                  <a:srgbClr val="0B5394"/>
                </a:solidFill>
                <a:latin typeface="Arial"/>
                <a:ea typeface="Arial"/>
                <a:cs typeface="Arial"/>
                <a:sym typeface="Arial"/>
              </a:rPr>
              <a:t>More than $456 million in FY22.                                 </a:t>
            </a:r>
            <a:r>
              <a:rPr lang="en" sz="1400" b="1" i="0" u="none" strike="noStrike" cap="none">
                <a:solidFill>
                  <a:srgbClr val="0B5394"/>
                </a:solidFill>
                <a:latin typeface="Arial"/>
                <a:ea typeface="Arial"/>
                <a:cs typeface="Arial"/>
                <a:sym typeface="Arial"/>
              </a:rPr>
              <a:t>                              </a:t>
            </a:r>
            <a:endParaRPr sz="1400" b="1"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chemeClr val="dk1"/>
              </a:buClr>
              <a:buSzPts val="1100"/>
              <a:buFont typeface="Arial"/>
              <a:buNone/>
            </a:pPr>
            <a:r>
              <a:rPr lang="en" sz="1400" b="1" i="0" u="none" strike="noStrike" cap="none">
                <a:solidFill>
                  <a:srgbClr val="0B5394"/>
                </a:solidFill>
                <a:latin typeface="Arial"/>
                <a:ea typeface="Arial"/>
                <a:cs typeface="Arial"/>
                <a:sym typeface="Arial"/>
              </a:rPr>
              <a:t>Forecasting </a:t>
            </a:r>
            <a:r>
              <a:rPr lang="en" sz="1400" i="0" u="none" strike="noStrike" cap="none">
                <a:solidFill>
                  <a:srgbClr val="0B5394"/>
                </a:solidFill>
              </a:rPr>
              <a:t>several </a:t>
            </a:r>
            <a:r>
              <a:rPr lang="en">
                <a:solidFill>
                  <a:srgbClr val="0B5394"/>
                </a:solidFill>
              </a:rPr>
              <a:t>prospectus</a:t>
            </a:r>
            <a:r>
              <a:rPr lang="en" sz="1400" b="0" i="0" u="none" strike="noStrike" cap="none">
                <a:solidFill>
                  <a:srgbClr val="0B5394"/>
                </a:solidFill>
                <a:latin typeface="Arial"/>
                <a:ea typeface="Arial"/>
                <a:cs typeface="Arial"/>
                <a:sym typeface="Arial"/>
              </a:rPr>
              <a:t> projects for FY23</a:t>
            </a:r>
            <a:endParaRPr sz="14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chemeClr val="dk1"/>
              </a:buClr>
              <a:buSzPts val="1100"/>
              <a:buFont typeface="Arial"/>
              <a:buNone/>
            </a:pPr>
            <a:endParaRPr sz="1400" b="1" i="0" u="none" strike="noStrike" cap="none">
              <a:solidFill>
                <a:schemeClr val="hlink"/>
              </a:solidFill>
              <a:latin typeface="Arial"/>
              <a:ea typeface="Arial"/>
              <a:cs typeface="Arial"/>
              <a:sym typeface="Arial"/>
            </a:endParaRPr>
          </a:p>
          <a:p>
            <a:pPr marL="0" marR="0" lvl="0" indent="0" algn="l" rtl="0">
              <a:lnSpc>
                <a:spcPct val="100000"/>
              </a:lnSpc>
              <a:spcBef>
                <a:spcPts val="800"/>
              </a:spcBef>
              <a:spcAft>
                <a:spcPts val="800"/>
              </a:spcAft>
              <a:buClr>
                <a:schemeClr val="dk1"/>
              </a:buClr>
              <a:buSzPts val="1100"/>
              <a:buFont typeface="Arial"/>
              <a:buNone/>
            </a:pPr>
            <a:endParaRPr sz="1400" b="1" i="0" u="none" strike="noStrike" cap="none">
              <a:solidFill>
                <a:schemeClr val="hlink"/>
              </a:solidFill>
              <a:latin typeface="Arial"/>
              <a:ea typeface="Arial"/>
              <a:cs typeface="Arial"/>
              <a:sym typeface="Arial"/>
            </a:endParaRPr>
          </a:p>
        </p:txBody>
      </p:sp>
      <p:sp>
        <p:nvSpPr>
          <p:cNvPr id="758" name="Google Shape;758;p104">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68</a:t>
            </a:fld>
            <a:endParaRPr/>
          </a:p>
        </p:txBody>
      </p:sp>
      <p:pic>
        <p:nvPicPr>
          <p:cNvPr id="759" name="Google Shape;759;p10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33044" y="4586290"/>
            <a:ext cx="502100" cy="453249"/>
          </a:xfrm>
          <a:prstGeom prst="rect">
            <a:avLst/>
          </a:prstGeom>
          <a:noFill/>
          <a:ln>
            <a:noFill/>
          </a:ln>
        </p:spPr>
      </p:pic>
      <p:sp>
        <p:nvSpPr>
          <p:cNvPr id="761" name="Google Shape;761;p104">
            <a:extLst>
              <a:ext uri="{C183D7F6-B498-43B3-948B-1728B52AA6E4}">
                <adec:decorative xmlns:adec="http://schemas.microsoft.com/office/drawing/2017/decorative" val="1"/>
              </a:ext>
            </a:extLst>
          </p:cNvPr>
          <p:cNvSpPr txBox="1">
            <a:spLocks noGrp="1"/>
          </p:cNvSpPr>
          <p:nvPr>
            <p:ph type="title" idx="4294967295"/>
          </p:nvPr>
        </p:nvSpPr>
        <p:spPr>
          <a:xfrm>
            <a:off x="370800" y="0"/>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Region 11 Area of Coverage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105">
            <a:extLst>
              <a:ext uri="{C183D7F6-B498-43B3-948B-1728B52AA6E4}">
                <adec:decorative xmlns:adec="http://schemas.microsoft.com/office/drawing/2017/decorative" val="1"/>
              </a:ext>
            </a:extLst>
          </p:cNvPr>
          <p:cNvSpPr/>
          <p:nvPr/>
        </p:nvSpPr>
        <p:spPr>
          <a:xfrm>
            <a:off x="0" y="0"/>
            <a:ext cx="9164400" cy="940500"/>
          </a:xfrm>
          <a:prstGeom prst="rect">
            <a:avLst/>
          </a:prstGeom>
          <a:solidFill>
            <a:srgbClr val="0050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 name="Google Shape;767;p105">
            <a:extLst>
              <a:ext uri="{C183D7F6-B498-43B3-948B-1728B52AA6E4}">
                <adec:decorative xmlns:adec="http://schemas.microsoft.com/office/drawing/2017/decorative" val="1"/>
              </a:ext>
            </a:extLst>
          </p:cNvPr>
          <p:cNvSpPr txBox="1">
            <a:spLocks noGrp="1"/>
          </p:cNvSpPr>
          <p:nvPr>
            <p:ph type="sldNum" idx="12"/>
          </p:nvPr>
        </p:nvSpPr>
        <p:spPr>
          <a:xfrm>
            <a:off x="8435500" y="4493000"/>
            <a:ext cx="548700" cy="317100"/>
          </a:xfrm>
          <a:prstGeom prst="rect">
            <a:avLst/>
          </a:prstGeom>
          <a:noFill/>
          <a:ln>
            <a:noFill/>
          </a:ln>
        </p:spPr>
        <p:txBody>
          <a:bodyPr spcFirstLastPara="1" wrap="square" lIns="91425" tIns="91425" rIns="91425" bIns="91425" anchor="t" anchorCtr="0">
            <a:normAutofit fontScale="85000" lnSpcReduction="20000"/>
          </a:bodyPr>
          <a:lstStyle/>
          <a:p>
            <a:pPr marL="0" lvl="0" indent="0" algn="r" rtl="0">
              <a:lnSpc>
                <a:spcPct val="100000"/>
              </a:lnSpc>
              <a:spcBef>
                <a:spcPts val="0"/>
              </a:spcBef>
              <a:spcAft>
                <a:spcPts val="0"/>
              </a:spcAft>
              <a:buSzPct val="100000"/>
              <a:buNone/>
            </a:pPr>
            <a:fld id="{00000000-1234-1234-1234-123412341234}" type="slidenum">
              <a:rPr lang="en"/>
              <a:t>69</a:t>
            </a:fld>
            <a:endParaRPr/>
          </a:p>
        </p:txBody>
      </p:sp>
      <p:pic>
        <p:nvPicPr>
          <p:cNvPr id="768" name="Google Shape;768;p10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76963" y="4583475"/>
            <a:ext cx="502100" cy="453249"/>
          </a:xfrm>
          <a:prstGeom prst="rect">
            <a:avLst/>
          </a:prstGeom>
          <a:noFill/>
          <a:ln>
            <a:noFill/>
          </a:ln>
        </p:spPr>
      </p:pic>
      <p:sp>
        <p:nvSpPr>
          <p:cNvPr id="770" name="Google Shape;770;p105">
            <a:extLst>
              <a:ext uri="{C183D7F6-B498-43B3-948B-1728B52AA6E4}">
                <adec:decorative xmlns:adec="http://schemas.microsoft.com/office/drawing/2017/decorative" val="1"/>
              </a:ext>
            </a:extLst>
          </p:cNvPr>
          <p:cNvSpPr txBox="1">
            <a:spLocks noGrp="1"/>
          </p:cNvSpPr>
          <p:nvPr>
            <p:ph type="title" idx="4294967295"/>
          </p:nvPr>
        </p:nvSpPr>
        <p:spPr>
          <a:xfrm>
            <a:off x="390275" y="203125"/>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0" i="0" u="none" strike="noStrike" kern="0" cap="none" spc="0" normalizeH="0" baseline="0" noProof="0" dirty="0">
                <a:ln>
                  <a:noFill/>
                </a:ln>
                <a:solidFill>
                  <a:schemeClr val="lt1"/>
                </a:solidFill>
                <a:effectLst/>
                <a:uLnTx/>
                <a:uFillTx/>
                <a:latin typeface="Arial Black"/>
                <a:ea typeface="Arial Black"/>
                <a:cs typeface="Arial Black"/>
                <a:sym typeface="Arial Black"/>
              </a:rPr>
              <a:t>Region 11 PBS Senior Leadership Team</a:t>
            </a:r>
          </a:p>
        </p:txBody>
      </p:sp>
      <p:pic>
        <p:nvPicPr>
          <p:cNvPr id="771" name="Google Shape;771;p10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23445" y="1016700"/>
            <a:ext cx="8590034" cy="3476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43">
            <a:extLst>
              <a:ext uri="{C183D7F6-B498-43B3-948B-1728B52AA6E4}">
                <adec:decorative xmlns:adec="http://schemas.microsoft.com/office/drawing/2017/decorative" val="1"/>
              </a:ext>
            </a:extLst>
          </p:cNvPr>
          <p:cNvSpPr txBox="1"/>
          <p:nvPr/>
        </p:nvSpPr>
        <p:spPr>
          <a:xfrm>
            <a:off x="560100" y="865125"/>
            <a:ext cx="8023800" cy="33966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800"/>
              </a:spcBef>
              <a:spcAft>
                <a:spcPts val="0"/>
              </a:spcAft>
              <a:buClr>
                <a:srgbClr val="000000"/>
              </a:buClr>
              <a:buSzPts val="1400"/>
              <a:buFont typeface="Arial"/>
              <a:buNone/>
            </a:pPr>
            <a:r>
              <a:rPr lang="en" sz="2000" i="0" u="none" strike="noStrike" cap="none">
                <a:solidFill>
                  <a:srgbClr val="0B5394"/>
                </a:solidFill>
              </a:rPr>
              <a:t>Contract Construction Management as Advisor has been awarded to two companies because Highgate Project is very complicated. </a:t>
            </a:r>
            <a:endParaRPr sz="2000" i="0" u="none" strike="noStrike" cap="none">
              <a:solidFill>
                <a:srgbClr val="0B5394"/>
              </a:solidFill>
            </a:endParaRPr>
          </a:p>
          <a:p>
            <a:pPr marL="457200" marR="0" lvl="0" indent="-355600" algn="l" rtl="0">
              <a:lnSpc>
                <a:spcPct val="100000"/>
              </a:lnSpc>
              <a:spcBef>
                <a:spcPts val="800"/>
              </a:spcBef>
              <a:spcAft>
                <a:spcPts val="0"/>
              </a:spcAft>
              <a:buClr>
                <a:srgbClr val="0B5394"/>
              </a:buClr>
              <a:buSzPts val="2000"/>
              <a:buChar char="●"/>
            </a:pPr>
            <a:r>
              <a:rPr lang="en" sz="2000" i="0" u="none" strike="noStrike" cap="none">
                <a:solidFill>
                  <a:srgbClr val="0B5394"/>
                </a:solidFill>
              </a:rPr>
              <a:t>For Highgate:</a:t>
            </a:r>
            <a:endParaRPr sz="2000" i="0" u="none" strike="noStrike" cap="none">
              <a:solidFill>
                <a:srgbClr val="0B5394"/>
              </a:solidFill>
            </a:endParaRPr>
          </a:p>
          <a:p>
            <a:pPr marL="914400" marR="0" lvl="0" indent="0" algn="l" rtl="0">
              <a:lnSpc>
                <a:spcPct val="100000"/>
              </a:lnSpc>
              <a:spcBef>
                <a:spcPts val="0"/>
              </a:spcBef>
              <a:spcAft>
                <a:spcPts val="0"/>
              </a:spcAft>
              <a:buClr>
                <a:srgbClr val="000000"/>
              </a:buClr>
              <a:buSzPts val="1400"/>
              <a:buFont typeface="Arial"/>
              <a:buNone/>
            </a:pPr>
            <a:r>
              <a:rPr lang="en" sz="2000" i="0" u="none" strike="noStrike" cap="none">
                <a:solidFill>
                  <a:srgbClr val="0B5394"/>
                </a:solidFill>
              </a:rPr>
              <a:t>APSI Construction Management</a:t>
            </a:r>
            <a:endParaRPr sz="2000" i="0" u="none" strike="noStrike" cap="none">
              <a:solidFill>
                <a:srgbClr val="0B5394"/>
              </a:solidFill>
            </a:endParaRPr>
          </a:p>
          <a:p>
            <a:pPr marL="914400" marR="0" lvl="0" indent="0" algn="l" rtl="0">
              <a:lnSpc>
                <a:spcPct val="100000"/>
              </a:lnSpc>
              <a:spcBef>
                <a:spcPts val="0"/>
              </a:spcBef>
              <a:spcAft>
                <a:spcPts val="0"/>
              </a:spcAft>
              <a:buClr>
                <a:srgbClr val="000000"/>
              </a:buClr>
              <a:buSzPts val="1400"/>
              <a:buFont typeface="Arial"/>
              <a:buNone/>
            </a:pPr>
            <a:endParaRPr sz="2000" i="0" u="none" strike="noStrike" cap="none">
              <a:solidFill>
                <a:srgbClr val="0B5394"/>
              </a:solidFill>
            </a:endParaRPr>
          </a:p>
          <a:p>
            <a:pPr marL="457200" marR="0" lvl="0" indent="-355600" algn="l" rtl="0">
              <a:lnSpc>
                <a:spcPct val="100000"/>
              </a:lnSpc>
              <a:spcBef>
                <a:spcPts val="0"/>
              </a:spcBef>
              <a:spcAft>
                <a:spcPts val="0"/>
              </a:spcAft>
              <a:buClr>
                <a:srgbClr val="0B5394"/>
              </a:buClr>
              <a:buSzPts val="2000"/>
              <a:buChar char="●"/>
            </a:pPr>
            <a:r>
              <a:rPr lang="en" sz="2000" i="0" u="none" strike="noStrike" cap="none">
                <a:solidFill>
                  <a:srgbClr val="0B5394"/>
                </a:solidFill>
              </a:rPr>
              <a:t>For the rest of Vermont:</a:t>
            </a:r>
            <a:endParaRPr sz="2000" i="0" u="none" strike="noStrike" cap="none">
              <a:solidFill>
                <a:srgbClr val="0B5394"/>
              </a:solidFill>
            </a:endParaRPr>
          </a:p>
          <a:p>
            <a:pPr marL="914400" marR="0" lvl="0" indent="0" algn="l" rtl="0">
              <a:lnSpc>
                <a:spcPct val="100000"/>
              </a:lnSpc>
              <a:spcBef>
                <a:spcPts val="0"/>
              </a:spcBef>
              <a:spcAft>
                <a:spcPts val="0"/>
              </a:spcAft>
              <a:buClr>
                <a:srgbClr val="000000"/>
              </a:buClr>
              <a:buSzPts val="1400"/>
              <a:buFont typeface="Arial"/>
              <a:buNone/>
            </a:pPr>
            <a:r>
              <a:rPr lang="en" sz="2000" i="0" u="none" strike="noStrike" cap="none">
                <a:solidFill>
                  <a:srgbClr val="0B5394"/>
                </a:solidFill>
              </a:rPr>
              <a:t>CBRE Heery, Inc.</a:t>
            </a:r>
            <a:endParaRPr sz="2000" i="0" u="none" strike="noStrike" cap="none">
              <a:solidFill>
                <a:srgbClr val="0B5394"/>
              </a:solidFill>
            </a:endParaRPr>
          </a:p>
          <a:p>
            <a:pPr marL="91440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hlink"/>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5087"/>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5087"/>
              </a:solidFill>
              <a:latin typeface="Arial"/>
              <a:ea typeface="Arial"/>
              <a:cs typeface="Arial"/>
              <a:sym typeface="Arial"/>
            </a:endParaRPr>
          </a:p>
        </p:txBody>
      </p:sp>
      <p:sp>
        <p:nvSpPr>
          <p:cNvPr id="163" name="Google Shape;163;p43">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7</a:t>
            </a:fld>
            <a:endParaRPr/>
          </a:p>
        </p:txBody>
      </p:sp>
      <p:pic>
        <p:nvPicPr>
          <p:cNvPr id="164" name="Google Shape;164;p4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961860" y="4606564"/>
            <a:ext cx="502100" cy="453249"/>
          </a:xfrm>
          <a:prstGeom prst="rect">
            <a:avLst/>
          </a:prstGeom>
          <a:noFill/>
          <a:ln>
            <a:noFill/>
          </a:ln>
        </p:spPr>
      </p:pic>
      <p:sp>
        <p:nvSpPr>
          <p:cNvPr id="166" name="Google Shape;166;p43">
            <a:extLst>
              <a:ext uri="{C183D7F6-B498-43B3-948B-1728B52AA6E4}">
                <adec:decorative xmlns:adec="http://schemas.microsoft.com/office/drawing/2017/decorative" val="1"/>
              </a:ext>
            </a:extLst>
          </p:cNvPr>
          <p:cNvSpPr txBox="1">
            <a:spLocks noGrp="1"/>
          </p:cNvSpPr>
          <p:nvPr>
            <p:ph type="title" idx="4294967295"/>
          </p:nvPr>
        </p:nvSpPr>
        <p:spPr>
          <a:xfrm>
            <a:off x="390275" y="209800"/>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05087"/>
                </a:solidFill>
                <a:effectLst/>
                <a:uLnTx/>
                <a:uFillTx/>
                <a:latin typeface="Arial"/>
                <a:ea typeface="Arial"/>
                <a:cs typeface="Arial"/>
                <a:sym typeface="Arial"/>
              </a:rPr>
              <a:t>Vermont LPOE</a:t>
            </a:r>
            <a:endParaRPr kumimoji="0" lang="en-US" sz="1800" b="1" i="0" u="none" strike="noStrike" kern="0" cap="none" spc="0" normalizeH="0" baseline="0" noProof="0" dirty="0">
              <a:ln>
                <a:noFill/>
              </a:ln>
              <a:solidFill>
                <a:srgbClr val="005087"/>
              </a:solidFill>
              <a:effectLst/>
              <a:uLnTx/>
              <a:uFillTx/>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106">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70</a:t>
            </a:fld>
            <a:endParaRPr/>
          </a:p>
        </p:txBody>
      </p:sp>
      <p:sp>
        <p:nvSpPr>
          <p:cNvPr id="777" name="Google Shape;777;p106">
            <a:extLst>
              <a:ext uri="{C183D7F6-B498-43B3-948B-1728B52AA6E4}">
                <adec:decorative xmlns:adec="http://schemas.microsoft.com/office/drawing/2017/decorative" val="1"/>
              </a:ext>
            </a:extLst>
          </p:cNvPr>
          <p:cNvSpPr>
            <a:spLocks noGrp="1"/>
          </p:cNvSpPr>
          <p:nvPr>
            <p:ph type="title" idx="4294967295"/>
          </p:nvPr>
        </p:nvSpPr>
        <p:spPr>
          <a:xfrm>
            <a:off x="-10200" y="160250"/>
            <a:ext cx="9164400" cy="940500"/>
          </a:xfrm>
          <a:prstGeom prst="rect">
            <a:avLst/>
          </a:prstGeom>
          <a:solidFill>
            <a:srgbClr val="005087"/>
          </a:solid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2900"/>
              <a:buFont typeface="Arial"/>
              <a:buNone/>
              <a:tabLst/>
              <a:defRPr/>
            </a:pPr>
            <a:r>
              <a:rPr kumimoji="0" lang="en-US" sz="2900" b="1" i="0" u="none" strike="noStrike" kern="0" cap="none" spc="0" normalizeH="0" baseline="0" noProof="0" dirty="0">
                <a:ln>
                  <a:noFill/>
                </a:ln>
                <a:solidFill>
                  <a:schemeClr val="lt1"/>
                </a:solidFill>
                <a:effectLst/>
                <a:uLnTx/>
                <a:uFillTx/>
                <a:latin typeface="Arial"/>
                <a:ea typeface="Arial"/>
                <a:cs typeface="Arial"/>
                <a:sym typeface="Arial"/>
              </a:rPr>
              <a:t>Concessions Opportunities</a:t>
            </a:r>
          </a:p>
        </p:txBody>
      </p:sp>
      <p:pic>
        <p:nvPicPr>
          <p:cNvPr id="778" name="Google Shape;778;p10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762767" y="4530001"/>
            <a:ext cx="502100" cy="453249"/>
          </a:xfrm>
          <a:prstGeom prst="rect">
            <a:avLst/>
          </a:prstGeom>
          <a:noFill/>
          <a:ln>
            <a:noFill/>
          </a:ln>
        </p:spPr>
      </p:pic>
      <p:sp>
        <p:nvSpPr>
          <p:cNvPr id="779" name="Google Shape;779;p106">
            <a:extLst>
              <a:ext uri="{C183D7F6-B498-43B3-948B-1728B52AA6E4}">
                <adec:decorative xmlns:adec="http://schemas.microsoft.com/office/drawing/2017/decorative" val="1"/>
              </a:ext>
            </a:extLst>
          </p:cNvPr>
          <p:cNvSpPr txBox="1"/>
          <p:nvPr/>
        </p:nvSpPr>
        <p:spPr>
          <a:xfrm>
            <a:off x="188750" y="1200143"/>
            <a:ext cx="4781400" cy="384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B5394"/>
                </a:solidFill>
                <a:latin typeface="Arial"/>
                <a:ea typeface="Arial"/>
                <a:cs typeface="Arial"/>
                <a:sym typeface="Arial"/>
              </a:rPr>
              <a:t>Dining Services at the Department of Labor</a:t>
            </a:r>
            <a:endParaRPr sz="1400" b="1" i="0" u="none" strike="noStrike" cap="none">
              <a:solidFill>
                <a:srgbClr val="0B5394"/>
              </a:solidFill>
              <a:latin typeface="Arial"/>
              <a:ea typeface="Arial"/>
              <a:cs typeface="Arial"/>
              <a:sym typeface="Arial"/>
            </a:endParaRPr>
          </a:p>
          <a:p>
            <a:pPr marL="914400" marR="0" lvl="0" indent="-317500" algn="l" rtl="0">
              <a:lnSpc>
                <a:spcPct val="100000"/>
              </a:lnSpc>
              <a:spcBef>
                <a:spcPts val="0"/>
              </a:spcBef>
              <a:spcAft>
                <a:spcPts val="0"/>
              </a:spcAft>
              <a:buClr>
                <a:srgbClr val="0B5394"/>
              </a:buClr>
              <a:buSzPts val="1400"/>
              <a:buFont typeface="Arial"/>
              <a:buChar char="❖"/>
            </a:pPr>
            <a:r>
              <a:rPr lang="en" sz="1400" b="0" i="0" u="none" strike="noStrike" cap="none">
                <a:solidFill>
                  <a:srgbClr val="0B5394"/>
                </a:solidFill>
                <a:latin typeface="Arial"/>
                <a:ea typeface="Arial"/>
                <a:cs typeface="Arial"/>
                <a:sym typeface="Arial"/>
              </a:rPr>
              <a:t>Site visit held: 7/18</a:t>
            </a:r>
            <a:endParaRPr sz="1400" b="0" i="0" u="none" strike="noStrike" cap="none">
              <a:solidFill>
                <a:srgbClr val="0B5394"/>
              </a:solidFill>
              <a:latin typeface="Arial"/>
              <a:ea typeface="Arial"/>
              <a:cs typeface="Arial"/>
              <a:sym typeface="Arial"/>
            </a:endParaRPr>
          </a:p>
          <a:p>
            <a:pPr marL="914400" marR="0" lvl="0" indent="-317500" algn="l" rtl="0">
              <a:lnSpc>
                <a:spcPct val="100000"/>
              </a:lnSpc>
              <a:spcBef>
                <a:spcPts val="0"/>
              </a:spcBef>
              <a:spcAft>
                <a:spcPts val="0"/>
              </a:spcAft>
              <a:buClr>
                <a:srgbClr val="0B5394"/>
              </a:buClr>
              <a:buSzPts val="1400"/>
              <a:buFont typeface="Arial"/>
              <a:buChar char="❖"/>
            </a:pPr>
            <a:r>
              <a:rPr lang="en" sz="1400" b="0" i="0" u="none" strike="noStrike" cap="none">
                <a:solidFill>
                  <a:srgbClr val="0B5394"/>
                </a:solidFill>
                <a:latin typeface="Arial"/>
                <a:ea typeface="Arial"/>
                <a:cs typeface="Arial"/>
                <a:sym typeface="Arial"/>
              </a:rPr>
              <a:t>Proposals due: 8/10</a:t>
            </a:r>
            <a:endParaRPr sz="1400" b="0" i="0" u="none" strike="noStrike" cap="none">
              <a:solidFill>
                <a:srgbClr val="0B5394"/>
              </a:solidFill>
              <a:latin typeface="Arial"/>
              <a:ea typeface="Arial"/>
              <a:cs typeface="Arial"/>
              <a:sym typeface="Arial"/>
            </a:endParaRPr>
          </a:p>
          <a:p>
            <a:pPr marL="914400" marR="0" lvl="0" indent="-317500" algn="l" rtl="0">
              <a:lnSpc>
                <a:spcPct val="100000"/>
              </a:lnSpc>
              <a:spcBef>
                <a:spcPts val="0"/>
              </a:spcBef>
              <a:spcAft>
                <a:spcPts val="0"/>
              </a:spcAft>
              <a:buClr>
                <a:srgbClr val="0B5394"/>
              </a:buClr>
              <a:buSzPts val="1400"/>
              <a:buFont typeface="Arial"/>
              <a:buChar char="❖"/>
            </a:pPr>
            <a:r>
              <a:rPr lang="en" sz="1400" b="0" i="0" u="none" strike="noStrike" cap="none">
                <a:solidFill>
                  <a:srgbClr val="0B5394"/>
                </a:solidFill>
                <a:latin typeface="Arial"/>
                <a:ea typeface="Arial"/>
                <a:cs typeface="Arial"/>
                <a:sym typeface="Arial"/>
              </a:rPr>
              <a:t>Contracting Officer: Pat Davis</a:t>
            </a:r>
            <a:endParaRPr sz="1400" b="0" i="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B5394"/>
                </a:solidFill>
                <a:latin typeface="Arial"/>
                <a:ea typeface="Arial"/>
                <a:cs typeface="Arial"/>
                <a:sym typeface="Arial"/>
              </a:rPr>
              <a:t>Dining Services at the Federal Aviation Administration</a:t>
            </a:r>
            <a:endParaRPr sz="1400" b="1" i="0" u="none" strike="noStrike" cap="none">
              <a:solidFill>
                <a:srgbClr val="0B5394"/>
              </a:solidFill>
              <a:latin typeface="Arial"/>
              <a:ea typeface="Arial"/>
              <a:cs typeface="Arial"/>
              <a:sym typeface="Arial"/>
            </a:endParaRPr>
          </a:p>
          <a:p>
            <a:pPr marL="914400" marR="0" lvl="0" indent="-317500" algn="l" rtl="0">
              <a:lnSpc>
                <a:spcPct val="100000"/>
              </a:lnSpc>
              <a:spcBef>
                <a:spcPts val="0"/>
              </a:spcBef>
              <a:spcAft>
                <a:spcPts val="0"/>
              </a:spcAft>
              <a:buClr>
                <a:srgbClr val="0B5394"/>
              </a:buClr>
              <a:buSzPts val="1400"/>
              <a:buFont typeface="Arial"/>
              <a:buChar char="❖"/>
            </a:pPr>
            <a:r>
              <a:rPr lang="en" sz="1400" b="0" i="0" u="none" strike="noStrike" cap="none">
                <a:solidFill>
                  <a:srgbClr val="0B5394"/>
                </a:solidFill>
                <a:latin typeface="Arial"/>
                <a:ea typeface="Arial"/>
                <a:cs typeface="Arial"/>
                <a:sym typeface="Arial"/>
              </a:rPr>
              <a:t>Expected Solicitation: 8/4</a:t>
            </a:r>
            <a:endParaRPr sz="1400" b="0" i="0" u="none" strike="noStrike" cap="none">
              <a:solidFill>
                <a:srgbClr val="0B5394"/>
              </a:solidFill>
              <a:latin typeface="Arial"/>
              <a:ea typeface="Arial"/>
              <a:cs typeface="Arial"/>
              <a:sym typeface="Arial"/>
            </a:endParaRPr>
          </a:p>
          <a:p>
            <a:pPr marL="914400" marR="0" lvl="0" indent="-317500" algn="l" rtl="0">
              <a:lnSpc>
                <a:spcPct val="100000"/>
              </a:lnSpc>
              <a:spcBef>
                <a:spcPts val="0"/>
              </a:spcBef>
              <a:spcAft>
                <a:spcPts val="0"/>
              </a:spcAft>
              <a:buClr>
                <a:srgbClr val="0B5394"/>
              </a:buClr>
              <a:buSzPts val="1400"/>
              <a:buFont typeface="Arial"/>
              <a:buChar char="❖"/>
            </a:pPr>
            <a:r>
              <a:rPr lang="en" sz="1400" b="0" i="0" u="none" strike="noStrike" cap="none">
                <a:solidFill>
                  <a:srgbClr val="0B5394"/>
                </a:solidFill>
                <a:latin typeface="Arial"/>
                <a:ea typeface="Arial"/>
                <a:cs typeface="Arial"/>
                <a:sym typeface="Arial"/>
              </a:rPr>
              <a:t>Contracting Officer: Pat Davis</a:t>
            </a:r>
            <a:endParaRPr sz="1400" b="0" i="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B5394"/>
                </a:solidFill>
                <a:latin typeface="Arial"/>
                <a:ea typeface="Arial"/>
                <a:cs typeface="Arial"/>
                <a:sym typeface="Arial"/>
              </a:rPr>
              <a:t>Dining Services at US Patent &amp; Trademark Office</a:t>
            </a:r>
            <a:endParaRPr sz="1400" b="1" i="0" u="none" strike="noStrike" cap="none">
              <a:solidFill>
                <a:srgbClr val="0B5394"/>
              </a:solidFill>
              <a:latin typeface="Arial"/>
              <a:ea typeface="Arial"/>
              <a:cs typeface="Arial"/>
              <a:sym typeface="Arial"/>
            </a:endParaRPr>
          </a:p>
          <a:p>
            <a:pPr marL="914400" marR="0" lvl="0" indent="-317500" algn="l" rtl="0">
              <a:lnSpc>
                <a:spcPct val="100000"/>
              </a:lnSpc>
              <a:spcBef>
                <a:spcPts val="0"/>
              </a:spcBef>
              <a:spcAft>
                <a:spcPts val="0"/>
              </a:spcAft>
              <a:buClr>
                <a:srgbClr val="0B5394"/>
              </a:buClr>
              <a:buSzPts val="1400"/>
              <a:buFont typeface="Arial"/>
              <a:buChar char="❖"/>
            </a:pPr>
            <a:r>
              <a:rPr lang="en" sz="1400" b="0" i="0" u="none" strike="noStrike" cap="none">
                <a:solidFill>
                  <a:srgbClr val="0B5394"/>
                </a:solidFill>
                <a:latin typeface="Arial"/>
                <a:ea typeface="Arial"/>
                <a:cs typeface="Arial"/>
                <a:sym typeface="Arial"/>
              </a:rPr>
              <a:t>Expected Solicitation: 8/4</a:t>
            </a:r>
            <a:endParaRPr sz="1400" b="0" i="0" u="none" strike="noStrike" cap="none">
              <a:solidFill>
                <a:srgbClr val="0B5394"/>
              </a:solidFill>
              <a:latin typeface="Arial"/>
              <a:ea typeface="Arial"/>
              <a:cs typeface="Arial"/>
              <a:sym typeface="Arial"/>
            </a:endParaRPr>
          </a:p>
          <a:p>
            <a:pPr marL="914400" marR="0" lvl="0" indent="-317500" algn="l" rtl="0">
              <a:lnSpc>
                <a:spcPct val="100000"/>
              </a:lnSpc>
              <a:spcBef>
                <a:spcPts val="0"/>
              </a:spcBef>
              <a:spcAft>
                <a:spcPts val="0"/>
              </a:spcAft>
              <a:buClr>
                <a:srgbClr val="0B5394"/>
              </a:buClr>
              <a:buSzPts val="1400"/>
              <a:buFont typeface="Arial"/>
              <a:buChar char="❖"/>
            </a:pPr>
            <a:r>
              <a:rPr lang="en" sz="1400" b="0" i="0" u="none" strike="noStrike" cap="none">
                <a:solidFill>
                  <a:srgbClr val="0B5394"/>
                </a:solidFill>
                <a:latin typeface="Arial"/>
                <a:ea typeface="Arial"/>
                <a:cs typeface="Arial"/>
                <a:sym typeface="Arial"/>
              </a:rPr>
              <a:t>Contracting Officer: Pat Davis</a:t>
            </a:r>
            <a:endParaRPr sz="1400" b="0" i="0" u="none" strike="noStrike" cap="none">
              <a:solidFill>
                <a:srgbClr val="0B5394"/>
              </a:solidFill>
              <a:latin typeface="Arial"/>
              <a:ea typeface="Arial"/>
              <a:cs typeface="Arial"/>
              <a:sym typeface="Arial"/>
            </a:endParaRPr>
          </a:p>
          <a:p>
            <a:pPr marL="9144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B5394"/>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B5394"/>
                </a:solidFill>
                <a:latin typeface="Arial"/>
                <a:ea typeface="Arial"/>
                <a:cs typeface="Arial"/>
                <a:sym typeface="Arial"/>
              </a:rPr>
              <a:t>All opportunities will be posted on</a:t>
            </a:r>
            <a:endParaRPr sz="1400" b="1" i="0" u="none" strike="noStrike" cap="none">
              <a:solidFill>
                <a:srgbClr val="0B5394"/>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B5394"/>
                </a:solidFill>
                <a:latin typeface="Arial"/>
                <a:ea typeface="Arial"/>
                <a:cs typeface="Arial"/>
                <a:sym typeface="Arial"/>
              </a:rPr>
              <a:t>www.sam.gov</a:t>
            </a:r>
            <a:endParaRPr sz="1400" b="1" i="0" u="none" strike="noStrike" cap="none">
              <a:solidFill>
                <a:srgbClr val="0B5394"/>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107">
            <a:extLst>
              <a:ext uri="{C183D7F6-B498-43B3-948B-1728B52AA6E4}">
                <adec:decorative xmlns:adec="http://schemas.microsoft.com/office/drawing/2017/decorative" val="1"/>
              </a:ext>
            </a:extLst>
          </p:cNvPr>
          <p:cNvSpPr txBox="1"/>
          <p:nvPr/>
        </p:nvSpPr>
        <p:spPr>
          <a:xfrm>
            <a:off x="383200" y="1083125"/>
            <a:ext cx="3980400" cy="3887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chemeClr val="dk1"/>
              </a:buClr>
              <a:buSzPts val="1100"/>
              <a:buFont typeface="Arial"/>
              <a:buNone/>
            </a:pPr>
            <a:r>
              <a:rPr lang="en" sz="1400" b="1" i="0" u="none" strike="noStrike" cap="none">
                <a:solidFill>
                  <a:srgbClr val="0B5394"/>
                </a:solidFill>
                <a:latin typeface="Arial"/>
                <a:ea typeface="Arial"/>
                <a:cs typeface="Arial"/>
                <a:sym typeface="Arial"/>
              </a:rPr>
              <a:t>NCR hosts Bi-Weekly </a:t>
            </a:r>
            <a:r>
              <a:rPr lang="en" sz="1400" b="0" i="0" u="none" strike="noStrike" cap="none">
                <a:solidFill>
                  <a:srgbClr val="0B5394"/>
                </a:solidFill>
                <a:latin typeface="Arial"/>
                <a:ea typeface="Arial"/>
                <a:cs typeface="Arial"/>
                <a:sym typeface="Arial"/>
              </a:rPr>
              <a:t>“Networking Half Time” events.</a:t>
            </a:r>
            <a:endParaRPr sz="1400" b="0" i="0" u="none" strike="noStrike" cap="none">
              <a:solidFill>
                <a:srgbClr val="0B5394"/>
              </a:solidFill>
              <a:latin typeface="Arial"/>
              <a:ea typeface="Arial"/>
              <a:cs typeface="Arial"/>
              <a:sym typeface="Arial"/>
            </a:endParaRPr>
          </a:p>
          <a:p>
            <a:pPr marL="0" marR="0" lvl="0" indent="0" algn="l" rtl="0">
              <a:lnSpc>
                <a:spcPct val="115000"/>
              </a:lnSpc>
              <a:spcBef>
                <a:spcPts val="800"/>
              </a:spcBef>
              <a:spcAft>
                <a:spcPts val="0"/>
              </a:spcAft>
              <a:buClr>
                <a:schemeClr val="dk1"/>
              </a:buClr>
              <a:buSzPts val="1100"/>
              <a:buFont typeface="Arial"/>
              <a:buNone/>
            </a:pPr>
            <a:r>
              <a:rPr lang="en" sz="1400" b="1" i="0" u="none" strike="noStrike" cap="none">
                <a:solidFill>
                  <a:srgbClr val="0B5394"/>
                </a:solidFill>
                <a:latin typeface="Arial"/>
                <a:ea typeface="Arial"/>
                <a:cs typeface="Arial"/>
                <a:sym typeface="Arial"/>
              </a:rPr>
              <a:t>The purpose of this meeting </a:t>
            </a:r>
            <a:r>
              <a:rPr lang="en" sz="1400" b="0" i="0" u="none" strike="noStrike" cap="none">
                <a:solidFill>
                  <a:srgbClr val="0B5394"/>
                </a:solidFill>
                <a:latin typeface="Arial"/>
                <a:ea typeface="Arial"/>
                <a:cs typeface="Arial"/>
                <a:sym typeface="Arial"/>
              </a:rPr>
              <a:t>is to allow a specific contractor to present on their company to all business lines of the region. In order to inquire about signing up for this event, please contact the following email address:</a:t>
            </a:r>
            <a:endParaRPr sz="1400" b="0" i="0" u="none" strike="noStrike" cap="none">
              <a:solidFill>
                <a:srgbClr val="0B5394"/>
              </a:solidFill>
              <a:latin typeface="Arial"/>
              <a:ea typeface="Arial"/>
              <a:cs typeface="Arial"/>
              <a:sym typeface="Arial"/>
            </a:endParaRPr>
          </a:p>
          <a:p>
            <a:pPr marL="0" marR="0" lvl="0" indent="457200" algn="l" rtl="0">
              <a:lnSpc>
                <a:spcPct val="115000"/>
              </a:lnSpc>
              <a:spcBef>
                <a:spcPts val="800"/>
              </a:spcBef>
              <a:spcAft>
                <a:spcPts val="0"/>
              </a:spcAft>
              <a:buClr>
                <a:schemeClr val="dk1"/>
              </a:buClr>
              <a:buSzPts val="1100"/>
              <a:buFont typeface="Arial"/>
              <a:buNone/>
            </a:pPr>
            <a:r>
              <a:rPr lang="en" sz="1400" b="1" i="0" u="sng" strike="noStrike" cap="none">
                <a:solidFill>
                  <a:srgbClr val="0B5394"/>
                </a:solidFill>
                <a:latin typeface="Arial"/>
                <a:ea typeface="Arial"/>
                <a:cs typeface="Arial"/>
                <a:sym typeface="Arial"/>
                <a:hlinkClick r:id="rId3">
                  <a:extLst>
                    <a:ext uri="{A12FA001-AC4F-418D-AE19-62706E023703}">
                      <ahyp:hlinkClr xmlns:ahyp="http://schemas.microsoft.com/office/drawing/2018/hyperlinkcolor" val="tx"/>
                    </a:ext>
                  </a:extLst>
                </a:hlinkClick>
              </a:rPr>
              <a:t>apac.request@gsa.gov</a:t>
            </a:r>
            <a:endParaRPr sz="1400" b="1" i="0" u="none" strike="noStrike" cap="none">
              <a:solidFill>
                <a:srgbClr val="0B5394"/>
              </a:solidFill>
              <a:latin typeface="Arial"/>
              <a:ea typeface="Arial"/>
              <a:cs typeface="Arial"/>
              <a:sym typeface="Arial"/>
            </a:endParaRPr>
          </a:p>
          <a:p>
            <a:pPr marL="0" marR="0" lvl="0" indent="0" algn="l" rtl="0">
              <a:lnSpc>
                <a:spcPct val="115000"/>
              </a:lnSpc>
              <a:spcBef>
                <a:spcPts val="800"/>
              </a:spcBef>
              <a:spcAft>
                <a:spcPts val="0"/>
              </a:spcAft>
              <a:buClr>
                <a:schemeClr val="dk1"/>
              </a:buClr>
              <a:buSzPts val="1100"/>
              <a:buFont typeface="Arial"/>
              <a:buNone/>
            </a:pPr>
            <a:r>
              <a:rPr lang="en" sz="1400" b="1" i="0" u="none" strike="noStrike" cap="none">
                <a:solidFill>
                  <a:srgbClr val="0B5394"/>
                </a:solidFill>
                <a:latin typeface="Arial"/>
                <a:ea typeface="Arial"/>
                <a:cs typeface="Arial"/>
                <a:sym typeface="Arial"/>
              </a:rPr>
              <a:t>Please add </a:t>
            </a:r>
            <a:r>
              <a:rPr lang="en" sz="1400" b="0" i="1" u="none" strike="noStrike" cap="none">
                <a:solidFill>
                  <a:srgbClr val="0B5394"/>
                </a:solidFill>
                <a:latin typeface="Arial"/>
                <a:ea typeface="Arial"/>
                <a:cs typeface="Arial"/>
                <a:sym typeface="Arial"/>
              </a:rPr>
              <a:t>“Interest in Presenting at Networking Halftime Sessions”</a:t>
            </a:r>
            <a:r>
              <a:rPr lang="en" sz="1400" b="1" i="0" u="none" strike="noStrike" cap="none">
                <a:solidFill>
                  <a:srgbClr val="0B5394"/>
                </a:solidFill>
                <a:latin typeface="Arial"/>
                <a:ea typeface="Arial"/>
                <a:cs typeface="Arial"/>
                <a:sym typeface="Arial"/>
              </a:rPr>
              <a:t> </a:t>
            </a:r>
            <a:r>
              <a:rPr lang="en" sz="1400" b="0" i="0" u="none" strike="noStrike" cap="none">
                <a:solidFill>
                  <a:srgbClr val="0B5394"/>
                </a:solidFill>
                <a:latin typeface="Arial"/>
                <a:ea typeface="Arial"/>
                <a:cs typeface="Arial"/>
                <a:sym typeface="Arial"/>
              </a:rPr>
              <a:t>to your subject line.</a:t>
            </a:r>
            <a:endParaRPr sz="1400" b="0" i="0" u="none" strike="noStrike" cap="none">
              <a:solidFill>
                <a:srgbClr val="0B5394"/>
              </a:solidFill>
              <a:latin typeface="Arial"/>
              <a:ea typeface="Arial"/>
              <a:cs typeface="Arial"/>
              <a:sym typeface="Arial"/>
            </a:endParaRPr>
          </a:p>
          <a:p>
            <a:pPr marL="0" marR="0" lvl="0" indent="0" algn="l" rtl="0">
              <a:lnSpc>
                <a:spcPct val="115000"/>
              </a:lnSpc>
              <a:spcBef>
                <a:spcPts val="800"/>
              </a:spcBef>
              <a:spcAft>
                <a:spcPts val="0"/>
              </a:spcAft>
              <a:buClr>
                <a:schemeClr val="dk1"/>
              </a:buClr>
              <a:buSzPts val="1100"/>
              <a:buFont typeface="Arial"/>
              <a:buNone/>
            </a:pPr>
            <a:endParaRPr sz="1400" b="1" i="0" u="none" strike="noStrike" cap="none">
              <a:solidFill>
                <a:srgbClr val="005087"/>
              </a:solidFill>
              <a:latin typeface="Arial"/>
              <a:ea typeface="Arial"/>
              <a:cs typeface="Arial"/>
              <a:sym typeface="Arial"/>
            </a:endParaRPr>
          </a:p>
          <a:p>
            <a:pPr marL="0" marR="0" lvl="0" indent="0" algn="l" rtl="0">
              <a:lnSpc>
                <a:spcPct val="115000"/>
              </a:lnSpc>
              <a:spcBef>
                <a:spcPts val="800"/>
              </a:spcBef>
              <a:spcAft>
                <a:spcPts val="800"/>
              </a:spcAft>
              <a:buClr>
                <a:schemeClr val="dk1"/>
              </a:buClr>
              <a:buSzPts val="1100"/>
              <a:buFont typeface="Arial"/>
              <a:buNone/>
            </a:pPr>
            <a:endParaRPr sz="1400" b="1" i="0" u="none" strike="noStrike" cap="none">
              <a:solidFill>
                <a:srgbClr val="005087"/>
              </a:solidFill>
              <a:latin typeface="Arial"/>
              <a:ea typeface="Arial"/>
              <a:cs typeface="Arial"/>
              <a:sym typeface="Arial"/>
            </a:endParaRPr>
          </a:p>
        </p:txBody>
      </p:sp>
      <p:sp>
        <p:nvSpPr>
          <p:cNvPr id="785" name="Google Shape;785;p107">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71</a:t>
            </a:fld>
            <a:endParaRPr/>
          </a:p>
        </p:txBody>
      </p:sp>
      <p:pic>
        <p:nvPicPr>
          <p:cNvPr id="786" name="Google Shape;786;p10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803630" y="4586290"/>
            <a:ext cx="502100" cy="453249"/>
          </a:xfrm>
          <a:prstGeom prst="rect">
            <a:avLst/>
          </a:prstGeom>
          <a:noFill/>
          <a:ln>
            <a:noFill/>
          </a:ln>
        </p:spPr>
      </p:pic>
      <p:sp>
        <p:nvSpPr>
          <p:cNvPr id="788" name="Google Shape;788;p107">
            <a:extLst>
              <a:ext uri="{C183D7F6-B498-43B3-948B-1728B52AA6E4}">
                <adec:decorative xmlns:adec="http://schemas.microsoft.com/office/drawing/2017/decorative" val="1"/>
              </a:ext>
            </a:extLst>
          </p:cNvPr>
          <p:cNvSpPr txBox="1">
            <a:spLocks noGrp="1"/>
          </p:cNvSpPr>
          <p:nvPr>
            <p:ph type="title" idx="4294967295"/>
          </p:nvPr>
        </p:nvSpPr>
        <p:spPr>
          <a:xfrm>
            <a:off x="390275" y="209800"/>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PBS-National Capital Region Industry Events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pic>
        <p:nvPicPr>
          <p:cNvPr id="793" name="Google Shape;793;p108">
            <a:extLst>
              <a:ext uri="{C183D7F6-B498-43B3-948B-1728B52AA6E4}">
                <adec:decorative xmlns:adec="http://schemas.microsoft.com/office/drawing/2017/decorative" val="1"/>
              </a:ext>
            </a:extLst>
          </p:cNvPr>
          <p:cNvPicPr preferRelativeResize="0"/>
          <p:nvPr/>
        </p:nvPicPr>
        <p:blipFill rotWithShape="1">
          <a:blip r:embed="rId3">
            <a:alphaModFix/>
          </a:blip>
          <a:srcRect r="9828"/>
          <a:stretch/>
        </p:blipFill>
        <p:spPr>
          <a:xfrm>
            <a:off x="5932471" y="2012897"/>
            <a:ext cx="1236702" cy="1332456"/>
          </a:xfrm>
          <a:prstGeom prst="rect">
            <a:avLst/>
          </a:prstGeom>
          <a:noFill/>
          <a:ln>
            <a:noFill/>
          </a:ln>
        </p:spPr>
      </p:pic>
      <p:sp>
        <p:nvSpPr>
          <p:cNvPr id="794" name="Google Shape;794;p108">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72</a:t>
            </a:fld>
            <a:endParaRPr/>
          </a:p>
        </p:txBody>
      </p:sp>
      <p:sp>
        <p:nvSpPr>
          <p:cNvPr id="795" name="Google Shape;795;p108">
            <a:extLst>
              <a:ext uri="{C183D7F6-B498-43B3-948B-1728B52AA6E4}">
                <adec:decorative xmlns:adec="http://schemas.microsoft.com/office/drawing/2017/decorative" val="1"/>
              </a:ext>
            </a:extLst>
          </p:cNvPr>
          <p:cNvSpPr txBox="1">
            <a:spLocks noGrp="1"/>
          </p:cNvSpPr>
          <p:nvPr>
            <p:ph type="title" idx="4294967295"/>
          </p:nvPr>
        </p:nvSpPr>
        <p:spPr>
          <a:xfrm>
            <a:off x="383200" y="1532825"/>
            <a:ext cx="4388700" cy="1791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Acquisition Center for Facilities Managem</a:t>
            </a:r>
            <a:r>
              <a:rPr kumimoji="0" lang="en-US" sz="3100" b="1" i="0" u="none" strike="noStrike" kern="0" cap="none" spc="0" normalizeH="0" baseline="0" noProof="0" dirty="0">
                <a:ln>
                  <a:noFill/>
                </a:ln>
                <a:solidFill>
                  <a:srgbClr val="0B5394"/>
                </a:solidFill>
                <a:effectLst/>
                <a:uLnTx/>
                <a:uFillTx/>
                <a:latin typeface="Arial"/>
                <a:ea typeface="Arial"/>
                <a:cs typeface="Arial"/>
                <a:sym typeface="Arial"/>
              </a:rPr>
              <a:t>ent</a:t>
            </a:r>
            <a:endParaRPr kumimoji="0" lang="en-US" sz="2000" b="1" i="0" u="none" strike="noStrike" kern="0" cap="none" spc="0" normalizeH="0" baseline="0" noProof="0" dirty="0">
              <a:ln>
                <a:noFill/>
              </a:ln>
              <a:solidFill>
                <a:srgbClr val="0B5394"/>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1400" b="1" i="0" u="none" strike="noStrike" kern="0" cap="none" spc="0" normalizeH="0" baseline="0" noProof="0" dirty="0">
              <a:ln>
                <a:noFill/>
              </a:ln>
              <a:solidFill>
                <a:srgbClr val="005087"/>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000" b="0" i="0" u="none" strike="noStrike" kern="0" cap="none" spc="0" normalizeH="0" baseline="0" noProof="0" dirty="0">
                <a:ln>
                  <a:noFill/>
                </a:ln>
                <a:solidFill>
                  <a:srgbClr val="005087"/>
                </a:solidFill>
                <a:effectLst/>
                <a:uLnTx/>
                <a:uFillTx/>
                <a:latin typeface="Arial"/>
                <a:ea typeface="Arial"/>
                <a:cs typeface="Arial"/>
                <a:sym typeface="Arial"/>
              </a:rPr>
              <a:t>Forecast of Contract           Opportunities</a:t>
            </a:r>
            <a:endParaRPr kumimoji="0" lang="en-US" sz="3000" b="1" i="0" u="none" strike="noStrike" kern="0" cap="none" spc="0" normalizeH="0" baseline="0" noProof="0" dirty="0">
              <a:ln>
                <a:noFill/>
              </a:ln>
              <a:solidFill>
                <a:srgbClr val="005087"/>
              </a:solidFill>
              <a:effectLst/>
              <a:uLnTx/>
              <a:uFillTx/>
              <a:latin typeface="Arial"/>
              <a:ea typeface="Arial"/>
              <a:cs typeface="Arial"/>
              <a:sym typeface="Arial"/>
            </a:endParaRPr>
          </a:p>
        </p:txBody>
      </p:sp>
      <p:pic>
        <p:nvPicPr>
          <p:cNvPr id="796" name="Google Shape;796;p108">
            <a:extLst>
              <a:ext uri="{C183D7F6-B498-43B3-948B-1728B52AA6E4}">
                <adec:decorative xmlns:adec="http://schemas.microsoft.com/office/drawing/2017/decorative" val="1"/>
              </a:ext>
            </a:extLst>
          </p:cNvPr>
          <p:cNvPicPr preferRelativeResize="0"/>
          <p:nvPr/>
        </p:nvPicPr>
        <p:blipFill rotWithShape="1">
          <a:blip r:embed="rId4">
            <a:alphaModFix/>
          </a:blip>
          <a:srcRect t="3530" r="6050"/>
          <a:stretch/>
        </p:blipFill>
        <p:spPr>
          <a:xfrm>
            <a:off x="7524100" y="1951755"/>
            <a:ext cx="1236700" cy="1393597"/>
          </a:xfrm>
          <a:prstGeom prst="rect">
            <a:avLst/>
          </a:prstGeom>
          <a:noFill/>
          <a:ln>
            <a:noFill/>
          </a:ln>
        </p:spPr>
      </p:pic>
      <p:pic>
        <p:nvPicPr>
          <p:cNvPr id="797" name="Google Shape;797;p108">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4097696" y="2012897"/>
            <a:ext cx="1531884" cy="1306325"/>
          </a:xfrm>
          <a:prstGeom prst="rect">
            <a:avLst/>
          </a:prstGeom>
          <a:noFill/>
          <a:ln>
            <a:noFill/>
          </a:ln>
        </p:spPr>
      </p:pic>
      <p:pic>
        <p:nvPicPr>
          <p:cNvPr id="798" name="Google Shape;798;p108">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7803630" y="4606564"/>
            <a:ext cx="502100" cy="453249"/>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109">
            <a:extLst>
              <a:ext uri="{C183D7F6-B498-43B3-948B-1728B52AA6E4}">
                <adec:decorative xmlns:adec="http://schemas.microsoft.com/office/drawing/2017/decorative" val="1"/>
              </a:ext>
            </a:extLst>
          </p:cNvPr>
          <p:cNvSpPr txBox="1"/>
          <p:nvPr/>
        </p:nvSpPr>
        <p:spPr>
          <a:xfrm>
            <a:off x="390275" y="867972"/>
            <a:ext cx="4911900" cy="3006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chemeClr val="dk1"/>
              </a:buClr>
              <a:buSzPts val="1100"/>
              <a:buFont typeface="Arial"/>
              <a:buNone/>
            </a:pPr>
            <a:r>
              <a:rPr lang="en" sz="1400" b="1" i="0" u="none" strike="noStrike" cap="none">
                <a:solidFill>
                  <a:srgbClr val="0B5394"/>
                </a:solidFill>
                <a:latin typeface="Arial"/>
                <a:ea typeface="Arial"/>
                <a:cs typeface="Arial"/>
                <a:sym typeface="Arial"/>
              </a:rPr>
              <a:t>Regional Commissioner</a:t>
            </a:r>
            <a:endParaRPr sz="1400" b="1"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Joanna Rosato</a:t>
            </a:r>
            <a:endParaRPr sz="12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400"/>
              <a:buFont typeface="Arial"/>
              <a:buNone/>
            </a:pPr>
            <a:r>
              <a:rPr lang="en" sz="1400" b="1" i="0" u="none" strike="noStrike" cap="none">
                <a:solidFill>
                  <a:srgbClr val="0B5394"/>
                </a:solidFill>
                <a:latin typeface="Arial"/>
                <a:ea typeface="Arial"/>
                <a:cs typeface="Arial"/>
                <a:sym typeface="Arial"/>
              </a:rPr>
              <a:t>Competition Advocate</a:t>
            </a:r>
            <a:endParaRPr sz="1400" b="1"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Tom Lyman</a:t>
            </a:r>
            <a:endParaRPr sz="12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400"/>
              <a:buFont typeface="Arial"/>
              <a:buNone/>
            </a:pPr>
            <a:r>
              <a:rPr lang="en" sz="1400" b="1" i="0" u="none" strike="noStrike" cap="none">
                <a:solidFill>
                  <a:srgbClr val="0B5394"/>
                </a:solidFill>
                <a:latin typeface="Arial"/>
                <a:ea typeface="Arial"/>
                <a:cs typeface="Arial"/>
                <a:sym typeface="Arial"/>
              </a:rPr>
              <a:t>Acquisition Center for Facilities Management Division Director</a:t>
            </a:r>
            <a:endParaRPr sz="1400" b="1"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Liliana DelBonifro/Stephanie Hill (Acting)</a:t>
            </a:r>
            <a:endParaRPr sz="12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400"/>
              <a:buFont typeface="Arial"/>
              <a:buNone/>
            </a:pPr>
            <a:r>
              <a:rPr lang="en" sz="1400" b="1" i="0" u="none" strike="noStrike" cap="none">
                <a:solidFill>
                  <a:srgbClr val="0B5394"/>
                </a:solidFill>
                <a:latin typeface="Arial"/>
                <a:ea typeface="Arial"/>
                <a:cs typeface="Arial"/>
                <a:sym typeface="Arial"/>
              </a:rPr>
              <a:t>Regional OSDBU</a:t>
            </a:r>
            <a:endParaRPr sz="1400" b="1"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Helena Koch</a:t>
            </a:r>
            <a:endParaRPr sz="1200" b="0" i="0" u="none" strike="noStrike" cap="none">
              <a:solidFill>
                <a:srgbClr val="0B5394"/>
              </a:solidFill>
              <a:latin typeface="Arial"/>
              <a:ea typeface="Arial"/>
              <a:cs typeface="Arial"/>
              <a:sym typeface="Arial"/>
            </a:endParaRPr>
          </a:p>
          <a:p>
            <a:pPr marL="457200" marR="0" lvl="0" indent="-304800" algn="l" rtl="0">
              <a:lnSpc>
                <a:spcPct val="100000"/>
              </a:lnSpc>
              <a:spcBef>
                <a:spcPts val="800"/>
              </a:spcBef>
              <a:spcAft>
                <a:spcPts val="800"/>
              </a:spcAft>
              <a:buClr>
                <a:srgbClr val="0B5394"/>
              </a:buClr>
              <a:buSzPts val="1200"/>
              <a:buFont typeface="Arial"/>
              <a:buChar char="●"/>
            </a:pPr>
            <a:r>
              <a:rPr lang="en" sz="1200" b="0" i="0" u="none" strike="noStrike" cap="none">
                <a:solidFill>
                  <a:srgbClr val="0B5394"/>
                </a:solidFill>
                <a:latin typeface="Arial"/>
                <a:ea typeface="Arial"/>
                <a:cs typeface="Arial"/>
                <a:sym typeface="Arial"/>
              </a:rPr>
              <a:t>helena.koch@gsa.gov</a:t>
            </a:r>
            <a:endParaRPr sz="1200" b="0" i="0" u="none" strike="noStrike" cap="none">
              <a:solidFill>
                <a:srgbClr val="0B5394"/>
              </a:solidFill>
              <a:latin typeface="Arial"/>
              <a:ea typeface="Arial"/>
              <a:cs typeface="Arial"/>
              <a:sym typeface="Arial"/>
            </a:endParaRPr>
          </a:p>
        </p:txBody>
      </p:sp>
      <p:sp>
        <p:nvSpPr>
          <p:cNvPr id="804" name="Google Shape;804;p109">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73</a:t>
            </a:fld>
            <a:endParaRPr/>
          </a:p>
        </p:txBody>
      </p:sp>
      <p:pic>
        <p:nvPicPr>
          <p:cNvPr id="805" name="Google Shape;805;p10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03630" y="4535646"/>
            <a:ext cx="502100" cy="453249"/>
          </a:xfrm>
          <a:prstGeom prst="rect">
            <a:avLst/>
          </a:prstGeom>
          <a:noFill/>
          <a:ln>
            <a:noFill/>
          </a:ln>
        </p:spPr>
      </p:pic>
      <p:sp>
        <p:nvSpPr>
          <p:cNvPr id="807" name="Google Shape;807;p109">
            <a:extLst>
              <a:ext uri="{C183D7F6-B498-43B3-948B-1728B52AA6E4}">
                <adec:decorative xmlns:adec="http://schemas.microsoft.com/office/drawing/2017/decorative" val="1"/>
              </a:ext>
            </a:extLst>
          </p:cNvPr>
          <p:cNvSpPr txBox="1">
            <a:spLocks noGrp="1"/>
          </p:cNvSpPr>
          <p:nvPr>
            <p:ph type="title" idx="4294967295"/>
          </p:nvPr>
        </p:nvSpPr>
        <p:spPr>
          <a:xfrm>
            <a:off x="390275" y="209800"/>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0" i="0" u="none" strike="noStrike" kern="0" cap="none" spc="0" normalizeH="0" baseline="0" noProof="0" dirty="0">
                <a:ln>
                  <a:noFill/>
                </a:ln>
                <a:solidFill>
                  <a:srgbClr val="0B5394"/>
                </a:solidFill>
                <a:effectLst/>
                <a:uLnTx/>
                <a:uFillTx/>
                <a:latin typeface="Arial Black"/>
                <a:ea typeface="Arial Black"/>
                <a:cs typeface="Arial Black"/>
                <a:sym typeface="Arial Black"/>
              </a:rPr>
              <a:t>Center Leadership</a:t>
            </a:r>
            <a:endParaRPr kumimoji="0" lang="en-US" sz="1800" b="0" i="0" u="none" strike="noStrike" kern="0" cap="none" spc="0" normalizeH="0" baseline="0" noProof="0" dirty="0">
              <a:ln>
                <a:noFill/>
              </a:ln>
              <a:solidFill>
                <a:srgbClr val="0B5394"/>
              </a:solidFill>
              <a:effectLst/>
              <a:uLnTx/>
              <a:uFillTx/>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110">
            <a:extLst>
              <a:ext uri="{C183D7F6-B498-43B3-948B-1728B52AA6E4}">
                <adec:decorative xmlns:adec="http://schemas.microsoft.com/office/drawing/2017/decorative" val="1"/>
              </a:ext>
            </a:extLst>
          </p:cNvPr>
          <p:cNvSpPr txBox="1"/>
          <p:nvPr/>
        </p:nvSpPr>
        <p:spPr>
          <a:xfrm>
            <a:off x="588750" y="1078450"/>
            <a:ext cx="5753100" cy="326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rgbClr val="000000"/>
              </a:buClr>
              <a:buSzPts val="1700"/>
              <a:buFont typeface="Arial"/>
              <a:buNone/>
            </a:pPr>
            <a:r>
              <a:rPr lang="en" sz="1700" b="1" i="0" u="none" strike="noStrike" cap="none">
                <a:solidFill>
                  <a:srgbClr val="0B5394"/>
                </a:solidFill>
                <a:latin typeface="Arial"/>
                <a:ea typeface="Arial"/>
                <a:cs typeface="Arial"/>
                <a:sym typeface="Arial"/>
              </a:rPr>
              <a:t>ACFMS includes three GSA Regions</a:t>
            </a:r>
            <a:endParaRPr sz="1700" b="1" i="0" u="none" strike="noStrike" cap="none">
              <a:solidFill>
                <a:srgbClr val="0B5394"/>
              </a:solidFill>
              <a:latin typeface="Arial"/>
              <a:ea typeface="Arial"/>
              <a:cs typeface="Arial"/>
              <a:sym typeface="Arial"/>
            </a:endParaRPr>
          </a:p>
          <a:p>
            <a:pPr marL="457200" marR="0" lvl="0" indent="-323850" algn="l" rtl="0">
              <a:lnSpc>
                <a:spcPct val="100000"/>
              </a:lnSpc>
              <a:spcBef>
                <a:spcPts val="800"/>
              </a:spcBef>
              <a:spcAft>
                <a:spcPts val="0"/>
              </a:spcAft>
              <a:buClr>
                <a:srgbClr val="0B5394"/>
              </a:buClr>
              <a:buSzPts val="1500"/>
              <a:buFont typeface="Arial"/>
              <a:buChar char="●"/>
            </a:pPr>
            <a:r>
              <a:rPr lang="en" sz="1500" b="0" i="0" u="none" strike="noStrike" cap="none">
                <a:solidFill>
                  <a:srgbClr val="0B5394"/>
                </a:solidFill>
                <a:latin typeface="Arial"/>
                <a:ea typeface="Arial"/>
                <a:cs typeface="Arial"/>
                <a:sym typeface="Arial"/>
              </a:rPr>
              <a:t>Region 3, Mid-Atlantic Region</a:t>
            </a:r>
            <a:endParaRPr sz="1500" b="0" i="0" u="none" strike="noStrike" cap="none">
              <a:solidFill>
                <a:srgbClr val="0B5394"/>
              </a:solidFill>
              <a:latin typeface="Arial"/>
              <a:ea typeface="Arial"/>
              <a:cs typeface="Arial"/>
              <a:sym typeface="Arial"/>
            </a:endParaRPr>
          </a:p>
          <a:p>
            <a:pPr marL="457200" marR="0" lvl="0" indent="-323850" algn="l" rtl="0">
              <a:lnSpc>
                <a:spcPct val="100000"/>
              </a:lnSpc>
              <a:spcBef>
                <a:spcPts val="800"/>
              </a:spcBef>
              <a:spcAft>
                <a:spcPts val="0"/>
              </a:spcAft>
              <a:buClr>
                <a:srgbClr val="0B5394"/>
              </a:buClr>
              <a:buSzPts val="1500"/>
              <a:buFont typeface="Arial"/>
              <a:buChar char="●"/>
            </a:pPr>
            <a:r>
              <a:rPr lang="en" sz="1500" b="0" i="0" u="none" strike="noStrike" cap="none">
                <a:solidFill>
                  <a:srgbClr val="0B5394"/>
                </a:solidFill>
                <a:latin typeface="Arial"/>
                <a:ea typeface="Arial"/>
                <a:cs typeface="Arial"/>
                <a:sym typeface="Arial"/>
              </a:rPr>
              <a:t>Region 4, Southeast Sunbelt Region</a:t>
            </a:r>
            <a:endParaRPr sz="1500" b="0" i="0" u="none" strike="noStrike" cap="none">
              <a:solidFill>
                <a:srgbClr val="0B5394"/>
              </a:solidFill>
              <a:latin typeface="Arial"/>
              <a:ea typeface="Arial"/>
              <a:cs typeface="Arial"/>
              <a:sym typeface="Arial"/>
            </a:endParaRPr>
          </a:p>
          <a:p>
            <a:pPr marL="457200" marR="0" lvl="0" indent="-323850" algn="l" rtl="0">
              <a:lnSpc>
                <a:spcPct val="100000"/>
              </a:lnSpc>
              <a:spcBef>
                <a:spcPts val="800"/>
              </a:spcBef>
              <a:spcAft>
                <a:spcPts val="0"/>
              </a:spcAft>
              <a:buClr>
                <a:srgbClr val="0B5394"/>
              </a:buClr>
              <a:buSzPts val="1500"/>
              <a:buFont typeface="Arial"/>
              <a:buChar char="●"/>
            </a:pPr>
            <a:r>
              <a:rPr lang="en" sz="1500" b="0" i="0" u="none" strike="noStrike" cap="none">
                <a:solidFill>
                  <a:srgbClr val="0B5394"/>
                </a:solidFill>
                <a:latin typeface="Arial"/>
                <a:ea typeface="Arial"/>
                <a:cs typeface="Arial"/>
                <a:sym typeface="Arial"/>
              </a:rPr>
              <a:t>Region 11, National Capital Region</a:t>
            </a:r>
            <a:endParaRPr sz="15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700"/>
              <a:buFont typeface="Arial"/>
              <a:buNone/>
            </a:pPr>
            <a:r>
              <a:rPr lang="en" sz="1700" b="1" i="0" u="none" strike="noStrike" cap="none">
                <a:solidFill>
                  <a:srgbClr val="0B5394"/>
                </a:solidFill>
                <a:latin typeface="Arial"/>
                <a:ea typeface="Arial"/>
                <a:cs typeface="Arial"/>
                <a:sym typeface="Arial"/>
              </a:rPr>
              <a:t>Areas of Responsibility</a:t>
            </a:r>
            <a:endParaRPr sz="1700" b="1" i="0" u="none" strike="noStrike" cap="none">
              <a:solidFill>
                <a:srgbClr val="0B5394"/>
              </a:solidFill>
              <a:latin typeface="Arial"/>
              <a:ea typeface="Arial"/>
              <a:cs typeface="Arial"/>
              <a:sym typeface="Arial"/>
            </a:endParaRPr>
          </a:p>
          <a:p>
            <a:pPr marL="457200" marR="0" lvl="0" indent="-323850" algn="l" rtl="0">
              <a:lnSpc>
                <a:spcPct val="100000"/>
              </a:lnSpc>
              <a:spcBef>
                <a:spcPts val="800"/>
              </a:spcBef>
              <a:spcAft>
                <a:spcPts val="0"/>
              </a:spcAft>
              <a:buClr>
                <a:srgbClr val="0B5394"/>
              </a:buClr>
              <a:buSzPts val="1500"/>
              <a:buFont typeface="Arial"/>
              <a:buChar char="●"/>
            </a:pPr>
            <a:r>
              <a:rPr lang="en" sz="1700" b="0" i="0" u="none" strike="noStrike" cap="none">
                <a:solidFill>
                  <a:srgbClr val="0B5394"/>
                </a:solidFill>
                <a:latin typeface="Arial"/>
                <a:ea typeface="Arial"/>
                <a:cs typeface="Arial"/>
                <a:sym typeface="Arial"/>
              </a:rPr>
              <a:t>Custodial Services</a:t>
            </a:r>
            <a:endParaRPr sz="1700" b="0" i="0" u="none" strike="noStrike" cap="none">
              <a:solidFill>
                <a:srgbClr val="0B5394"/>
              </a:solidFill>
              <a:latin typeface="Arial"/>
              <a:ea typeface="Arial"/>
              <a:cs typeface="Arial"/>
              <a:sym typeface="Arial"/>
            </a:endParaRPr>
          </a:p>
          <a:p>
            <a:pPr marL="457200" marR="0" lvl="0" indent="-323850" algn="l" rtl="0">
              <a:lnSpc>
                <a:spcPct val="100000"/>
              </a:lnSpc>
              <a:spcBef>
                <a:spcPts val="800"/>
              </a:spcBef>
              <a:spcAft>
                <a:spcPts val="0"/>
              </a:spcAft>
              <a:buClr>
                <a:srgbClr val="0B5394"/>
              </a:buClr>
              <a:buSzPts val="1500"/>
              <a:buFont typeface="Arial"/>
              <a:buChar char="●"/>
            </a:pPr>
            <a:r>
              <a:rPr lang="en" sz="1700" b="0" i="0" u="none" strike="noStrike" cap="none">
                <a:solidFill>
                  <a:srgbClr val="0B5394"/>
                </a:solidFill>
                <a:latin typeface="Arial"/>
                <a:ea typeface="Arial"/>
                <a:cs typeface="Arial"/>
                <a:sym typeface="Arial"/>
              </a:rPr>
              <a:t>Facilities Engineering Operations &amp; Maintenance </a:t>
            </a:r>
            <a:endParaRPr sz="1700" b="0" i="0" u="none" strike="noStrike" cap="none">
              <a:solidFill>
                <a:srgbClr val="0B5394"/>
              </a:solidFill>
              <a:latin typeface="Arial"/>
              <a:ea typeface="Arial"/>
              <a:cs typeface="Arial"/>
              <a:sym typeface="Arial"/>
            </a:endParaRPr>
          </a:p>
          <a:p>
            <a:pPr marL="457200" marR="0" lvl="0" indent="-323850" algn="l" rtl="0">
              <a:lnSpc>
                <a:spcPct val="100000"/>
              </a:lnSpc>
              <a:spcBef>
                <a:spcPts val="800"/>
              </a:spcBef>
              <a:spcAft>
                <a:spcPts val="0"/>
              </a:spcAft>
              <a:buClr>
                <a:srgbClr val="0B5394"/>
              </a:buClr>
              <a:buSzPts val="1500"/>
              <a:buFont typeface="Arial"/>
              <a:buChar char="●"/>
            </a:pPr>
            <a:r>
              <a:rPr lang="en" sz="1700" b="0" i="0" u="none" strike="noStrike" cap="none">
                <a:solidFill>
                  <a:srgbClr val="0B5394"/>
                </a:solidFill>
                <a:latin typeface="Arial"/>
                <a:ea typeface="Arial"/>
                <a:cs typeface="Arial"/>
                <a:sym typeface="Arial"/>
              </a:rPr>
              <a:t>Combined Facilities Management (CFM) </a:t>
            </a:r>
            <a:endParaRPr sz="1700" b="0" i="0" u="none" strike="noStrike" cap="none">
              <a:solidFill>
                <a:srgbClr val="0B5394"/>
              </a:solidFill>
              <a:latin typeface="Arial"/>
              <a:ea typeface="Arial"/>
              <a:cs typeface="Arial"/>
              <a:sym typeface="Arial"/>
            </a:endParaRPr>
          </a:p>
          <a:p>
            <a:pPr marL="457200" marR="0" lvl="0" indent="-323850" algn="l" rtl="0">
              <a:lnSpc>
                <a:spcPct val="100000"/>
              </a:lnSpc>
              <a:spcBef>
                <a:spcPts val="800"/>
              </a:spcBef>
              <a:spcAft>
                <a:spcPts val="800"/>
              </a:spcAft>
              <a:buClr>
                <a:srgbClr val="0B5394"/>
              </a:buClr>
              <a:buSzPts val="1500"/>
              <a:buFont typeface="Arial"/>
              <a:buChar char="●"/>
            </a:pPr>
            <a:r>
              <a:rPr lang="en" sz="1700" b="0" i="0" u="none" strike="noStrike" cap="none">
                <a:solidFill>
                  <a:srgbClr val="0B5394"/>
                </a:solidFill>
                <a:latin typeface="Arial"/>
                <a:ea typeface="Arial"/>
                <a:cs typeface="Arial"/>
                <a:sym typeface="Arial"/>
              </a:rPr>
              <a:t>Elevator Services </a:t>
            </a:r>
            <a:endParaRPr sz="1700" b="0" i="0" u="none" strike="noStrike" cap="none">
              <a:solidFill>
                <a:srgbClr val="0B5394"/>
              </a:solidFill>
              <a:latin typeface="Arial"/>
              <a:ea typeface="Arial"/>
              <a:cs typeface="Arial"/>
              <a:sym typeface="Arial"/>
            </a:endParaRPr>
          </a:p>
        </p:txBody>
      </p:sp>
      <p:sp>
        <p:nvSpPr>
          <p:cNvPr id="813" name="Google Shape;813;p110">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74</a:t>
            </a:fld>
            <a:endParaRPr/>
          </a:p>
        </p:txBody>
      </p:sp>
      <p:pic>
        <p:nvPicPr>
          <p:cNvPr id="814" name="Google Shape;814;p11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03630" y="4651550"/>
            <a:ext cx="502100" cy="453249"/>
          </a:xfrm>
          <a:prstGeom prst="rect">
            <a:avLst/>
          </a:prstGeom>
          <a:noFill/>
          <a:ln>
            <a:noFill/>
          </a:ln>
        </p:spPr>
      </p:pic>
      <p:sp>
        <p:nvSpPr>
          <p:cNvPr id="816" name="Google Shape;816;p110">
            <a:extLst>
              <a:ext uri="{C183D7F6-B498-43B3-948B-1728B52AA6E4}">
                <adec:decorative xmlns:adec="http://schemas.microsoft.com/office/drawing/2017/decorative" val="1"/>
              </a:ext>
            </a:extLst>
          </p:cNvPr>
          <p:cNvSpPr txBox="1">
            <a:spLocks noGrp="1"/>
          </p:cNvSpPr>
          <p:nvPr>
            <p:ph type="title" idx="4294967295"/>
          </p:nvPr>
        </p:nvSpPr>
        <p:spPr>
          <a:xfrm>
            <a:off x="320675" y="216175"/>
            <a:ext cx="8402400" cy="507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fr-FR" sz="2100" b="0" i="0" u="none" strike="noStrike" kern="0" cap="none" spc="0" normalizeH="0" baseline="0" noProof="0" dirty="0">
                <a:ln>
                  <a:noFill/>
                </a:ln>
                <a:solidFill>
                  <a:srgbClr val="0B5394"/>
                </a:solidFill>
                <a:effectLst/>
                <a:uLnTx/>
                <a:uFillTx/>
                <a:latin typeface="Arial Black"/>
                <a:ea typeface="Arial Black"/>
                <a:cs typeface="Arial Black"/>
                <a:sym typeface="Arial Black"/>
              </a:rPr>
              <a:t>Acquisition Center for Facilities Management Services</a:t>
            </a:r>
            <a:endParaRPr kumimoji="0" lang="fr-FR" sz="1400" b="0" i="0" u="none" strike="noStrike" kern="0" cap="none" spc="0" normalizeH="0" baseline="0" noProof="0" dirty="0">
              <a:ln>
                <a:noFill/>
              </a:ln>
              <a:solidFill>
                <a:srgbClr val="0B5394"/>
              </a:solidFill>
              <a:effectLst/>
              <a:uLnTx/>
              <a:uFillTx/>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111">
            <a:extLst>
              <a:ext uri="{C183D7F6-B498-43B3-948B-1728B52AA6E4}">
                <adec:decorative xmlns:adec="http://schemas.microsoft.com/office/drawing/2017/decorative" val="1"/>
              </a:ext>
            </a:extLst>
          </p:cNvPr>
          <p:cNvSpPr txBox="1"/>
          <p:nvPr/>
        </p:nvSpPr>
        <p:spPr>
          <a:xfrm>
            <a:off x="528621" y="741500"/>
            <a:ext cx="4351500" cy="3442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rgbClr val="000000"/>
              </a:buClr>
              <a:buSzPts val="1700"/>
              <a:buFont typeface="Arial"/>
              <a:buNone/>
            </a:pPr>
            <a:r>
              <a:rPr lang="en" sz="1700" b="1" i="0" u="none" strike="noStrike" cap="none">
                <a:solidFill>
                  <a:srgbClr val="0B5394"/>
                </a:solidFill>
                <a:latin typeface="Arial"/>
                <a:ea typeface="Arial"/>
                <a:cs typeface="Arial"/>
                <a:sym typeface="Arial"/>
              </a:rPr>
              <a:t>Use of Multiple Award Schedules</a:t>
            </a:r>
            <a:endParaRPr sz="1700" b="1" i="0" u="none" strike="noStrike" cap="none">
              <a:solidFill>
                <a:srgbClr val="0B5394"/>
              </a:solidFill>
              <a:latin typeface="Arial"/>
              <a:ea typeface="Arial"/>
              <a:cs typeface="Arial"/>
              <a:sym typeface="Arial"/>
            </a:endParaRPr>
          </a:p>
          <a:p>
            <a:pPr marL="457200" marR="0" lvl="0" indent="-330200" algn="l" rtl="0">
              <a:lnSpc>
                <a:spcPct val="100000"/>
              </a:lnSpc>
              <a:spcBef>
                <a:spcPts val="800"/>
              </a:spcBef>
              <a:spcAft>
                <a:spcPts val="0"/>
              </a:spcAft>
              <a:buClr>
                <a:srgbClr val="0B5394"/>
              </a:buClr>
              <a:buSzPts val="1600"/>
              <a:buFont typeface="Arial"/>
              <a:buChar char="●"/>
            </a:pPr>
            <a:r>
              <a:rPr lang="en" sz="1500" b="0" i="0" u="none" strike="noStrike" cap="none">
                <a:solidFill>
                  <a:srgbClr val="0B5394"/>
                </a:solidFill>
                <a:latin typeface="Arial"/>
                <a:ea typeface="Arial"/>
                <a:cs typeface="Arial"/>
                <a:sym typeface="Arial"/>
              </a:rPr>
              <a:t>Utilized for the procurement of Facilities Engineering Operations &amp; Maintenance  Services (O&amp;M) and Complete Facilities Maintenance (CFM)</a:t>
            </a:r>
            <a:endParaRPr sz="1500" b="0" i="0" u="none" strike="noStrike" cap="none">
              <a:solidFill>
                <a:srgbClr val="0B5394"/>
              </a:solidFill>
              <a:latin typeface="Arial"/>
              <a:ea typeface="Arial"/>
              <a:cs typeface="Arial"/>
              <a:sym typeface="Arial"/>
            </a:endParaRPr>
          </a:p>
          <a:p>
            <a:pPr marL="457200" marR="0" lvl="0" indent="-330200" algn="l" rtl="0">
              <a:lnSpc>
                <a:spcPct val="100000"/>
              </a:lnSpc>
              <a:spcBef>
                <a:spcPts val="1200"/>
              </a:spcBef>
              <a:spcAft>
                <a:spcPts val="0"/>
              </a:spcAft>
              <a:buClr>
                <a:srgbClr val="0B5394"/>
              </a:buClr>
              <a:buSzPts val="1600"/>
              <a:buFont typeface="Arial"/>
              <a:buChar char="●"/>
            </a:pPr>
            <a:r>
              <a:rPr lang="en" sz="1500" b="0" i="0" u="none" strike="noStrike" cap="none">
                <a:solidFill>
                  <a:srgbClr val="0B5394"/>
                </a:solidFill>
                <a:latin typeface="Arial"/>
                <a:ea typeface="Arial"/>
                <a:cs typeface="Arial"/>
                <a:sym typeface="Arial"/>
              </a:rPr>
              <a:t>Supportive of Spend Under Management (SUM)/Best in Class (BIC) Strategy adopted in 2018 to more effectively manage contract spending and reduce contract duplication</a:t>
            </a:r>
            <a:endParaRPr sz="1500" b="0" i="0" u="none" strike="noStrike" cap="none">
              <a:solidFill>
                <a:srgbClr val="0B5394"/>
              </a:solidFill>
              <a:latin typeface="Arial"/>
              <a:ea typeface="Arial"/>
              <a:cs typeface="Arial"/>
              <a:sym typeface="Arial"/>
            </a:endParaRPr>
          </a:p>
          <a:p>
            <a:pPr marL="457200" marR="0" lvl="0" indent="-330200" algn="l" rtl="0">
              <a:lnSpc>
                <a:spcPct val="100000"/>
              </a:lnSpc>
              <a:spcBef>
                <a:spcPts val="1200"/>
              </a:spcBef>
              <a:spcAft>
                <a:spcPts val="0"/>
              </a:spcAft>
              <a:buClr>
                <a:srgbClr val="0B5394"/>
              </a:buClr>
              <a:buSzPts val="1600"/>
              <a:buFont typeface="Arial"/>
              <a:buChar char="●"/>
            </a:pPr>
            <a:r>
              <a:rPr lang="en" sz="1500" b="0" i="0" u="none" strike="noStrike" cap="none">
                <a:solidFill>
                  <a:srgbClr val="0B5394"/>
                </a:solidFill>
                <a:latin typeface="Arial"/>
                <a:ea typeface="Arial"/>
                <a:cs typeface="Arial"/>
                <a:sym typeface="Arial"/>
              </a:rPr>
              <a:t>Utilization of small business concerns is a priority</a:t>
            </a:r>
            <a:endParaRPr sz="1500" b="0" i="0" u="none" strike="noStrike" cap="none">
              <a:solidFill>
                <a:srgbClr val="0B5394"/>
              </a:solidFill>
              <a:latin typeface="Arial"/>
              <a:ea typeface="Arial"/>
              <a:cs typeface="Arial"/>
              <a:sym typeface="Arial"/>
            </a:endParaRPr>
          </a:p>
        </p:txBody>
      </p:sp>
      <p:sp>
        <p:nvSpPr>
          <p:cNvPr id="822" name="Google Shape;822;p111">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75</a:t>
            </a:fld>
            <a:endParaRPr/>
          </a:p>
        </p:txBody>
      </p:sp>
      <p:pic>
        <p:nvPicPr>
          <p:cNvPr id="823" name="Google Shape;823;p11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03630" y="4623523"/>
            <a:ext cx="502100" cy="453249"/>
          </a:xfrm>
          <a:prstGeom prst="rect">
            <a:avLst/>
          </a:prstGeom>
          <a:noFill/>
          <a:ln>
            <a:noFill/>
          </a:ln>
        </p:spPr>
      </p:pic>
      <p:sp>
        <p:nvSpPr>
          <p:cNvPr id="825" name="Google Shape;825;p111">
            <a:extLst>
              <a:ext uri="{C183D7F6-B498-43B3-948B-1728B52AA6E4}">
                <adec:decorative xmlns:adec="http://schemas.microsoft.com/office/drawing/2017/decorative" val="1"/>
              </a:ext>
            </a:extLst>
          </p:cNvPr>
          <p:cNvSpPr txBox="1">
            <a:spLocks noGrp="1"/>
          </p:cNvSpPr>
          <p:nvPr>
            <p:ph type="title" idx="4294967295"/>
          </p:nvPr>
        </p:nvSpPr>
        <p:spPr>
          <a:xfrm>
            <a:off x="370800" y="233600"/>
            <a:ext cx="8402400" cy="507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fr-FR" sz="2100" b="0" i="0" u="none" strike="noStrike" kern="0" cap="none" spc="0" normalizeH="0" baseline="0" noProof="0" dirty="0">
                <a:ln>
                  <a:noFill/>
                </a:ln>
                <a:solidFill>
                  <a:srgbClr val="0B5394"/>
                </a:solidFill>
                <a:effectLst/>
                <a:uLnTx/>
                <a:uFillTx/>
                <a:latin typeface="Arial Black"/>
                <a:ea typeface="Arial Black"/>
                <a:cs typeface="Arial Black"/>
                <a:sym typeface="Arial Black"/>
              </a:rPr>
              <a:t>Acquisition Center for Facilities Management Services</a:t>
            </a:r>
            <a:endParaRPr kumimoji="0" lang="fr-FR" sz="1400" b="0" i="0" u="none" strike="noStrike" kern="0" cap="none" spc="0" normalizeH="0" baseline="0" noProof="0" dirty="0">
              <a:ln>
                <a:noFill/>
              </a:ln>
              <a:solidFill>
                <a:srgbClr val="0B5394"/>
              </a:solidFill>
              <a:effectLst/>
              <a:uLnTx/>
              <a:uFillTx/>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112">
            <a:extLst>
              <a:ext uri="{C183D7F6-B498-43B3-948B-1728B52AA6E4}">
                <adec:decorative xmlns:adec="http://schemas.microsoft.com/office/drawing/2017/decorative" val="1"/>
              </a:ext>
            </a:extLst>
          </p:cNvPr>
          <p:cNvSpPr txBox="1"/>
          <p:nvPr/>
        </p:nvSpPr>
        <p:spPr>
          <a:xfrm>
            <a:off x="428728" y="717500"/>
            <a:ext cx="5005800" cy="3760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rgbClr val="000000"/>
              </a:buClr>
              <a:buSzPts val="1700"/>
              <a:buFont typeface="Arial"/>
              <a:buNone/>
            </a:pPr>
            <a:r>
              <a:rPr lang="en" sz="1700" b="1" i="0" u="none" strike="noStrike" cap="none">
                <a:solidFill>
                  <a:srgbClr val="0B5394"/>
                </a:solidFill>
                <a:latin typeface="Arial"/>
                <a:ea typeface="Arial"/>
                <a:cs typeface="Arial"/>
                <a:sym typeface="Arial"/>
              </a:rPr>
              <a:t>Multiple Award Schedule (MAS) Eligibility Requirements</a:t>
            </a:r>
            <a:endParaRPr sz="1700" b="1" i="0" u="none" strike="noStrike" cap="none">
              <a:solidFill>
                <a:srgbClr val="0B5394"/>
              </a:solidFill>
              <a:latin typeface="Arial"/>
              <a:ea typeface="Arial"/>
              <a:cs typeface="Arial"/>
              <a:sym typeface="Arial"/>
            </a:endParaRPr>
          </a:p>
          <a:p>
            <a:pPr marL="457200" marR="0" lvl="0" indent="-323850" algn="l" rtl="0">
              <a:lnSpc>
                <a:spcPct val="100000"/>
              </a:lnSpc>
              <a:spcBef>
                <a:spcPts val="800"/>
              </a:spcBef>
              <a:spcAft>
                <a:spcPts val="0"/>
              </a:spcAft>
              <a:buClr>
                <a:srgbClr val="0B5394"/>
              </a:buClr>
              <a:buSzPts val="1500"/>
              <a:buFont typeface="Arial"/>
              <a:buChar char="●"/>
            </a:pPr>
            <a:r>
              <a:rPr lang="en" sz="1500" b="0" i="0" u="none" strike="noStrike" cap="none">
                <a:solidFill>
                  <a:srgbClr val="0B5394"/>
                </a:solidFill>
                <a:latin typeface="Arial"/>
                <a:ea typeface="Arial"/>
                <a:cs typeface="Arial"/>
                <a:sym typeface="Arial"/>
              </a:rPr>
              <a:t>Speciality Item Numbers (SINS)</a:t>
            </a:r>
            <a:endParaRPr sz="1500" b="0" i="0" u="none" strike="noStrike" cap="none">
              <a:solidFill>
                <a:srgbClr val="0B5394"/>
              </a:solidFill>
              <a:latin typeface="Arial"/>
              <a:ea typeface="Arial"/>
              <a:cs typeface="Arial"/>
              <a:sym typeface="Arial"/>
            </a:endParaRPr>
          </a:p>
          <a:p>
            <a:pPr marL="1371600" marR="0" lvl="2" indent="-317500" algn="l" rtl="0">
              <a:lnSpc>
                <a:spcPct val="100000"/>
              </a:lnSpc>
              <a:spcBef>
                <a:spcPts val="800"/>
              </a:spcBef>
              <a:spcAft>
                <a:spcPts val="0"/>
              </a:spcAft>
              <a:buClr>
                <a:srgbClr val="0B5394"/>
              </a:buClr>
              <a:buSzPts val="1400"/>
              <a:buFont typeface="Arial"/>
              <a:buChar char="■"/>
            </a:pPr>
            <a:r>
              <a:rPr lang="en" sz="1500" b="0" i="0" u="none" strike="noStrike" cap="none">
                <a:solidFill>
                  <a:srgbClr val="0B5394"/>
                </a:solidFill>
                <a:latin typeface="Arial"/>
                <a:ea typeface="Arial"/>
                <a:cs typeface="Arial"/>
                <a:sym typeface="Arial"/>
              </a:rPr>
              <a:t>Facilities Maintenance &amp; Management (561210FAC)</a:t>
            </a:r>
            <a:endParaRPr sz="1500" b="0" i="0" u="none" strike="noStrike" cap="none">
              <a:solidFill>
                <a:srgbClr val="0B5394"/>
              </a:solidFill>
              <a:latin typeface="Arial"/>
              <a:ea typeface="Arial"/>
              <a:cs typeface="Arial"/>
              <a:sym typeface="Arial"/>
            </a:endParaRPr>
          </a:p>
          <a:p>
            <a:pPr marL="1371600" marR="0" lvl="2" indent="-317500" algn="l" rtl="0">
              <a:lnSpc>
                <a:spcPct val="100000"/>
              </a:lnSpc>
              <a:spcBef>
                <a:spcPts val="600"/>
              </a:spcBef>
              <a:spcAft>
                <a:spcPts val="0"/>
              </a:spcAft>
              <a:buClr>
                <a:srgbClr val="0B5394"/>
              </a:buClr>
              <a:buSzPts val="1400"/>
              <a:buFont typeface="Arial"/>
              <a:buChar char="■"/>
            </a:pPr>
            <a:r>
              <a:rPr lang="en" sz="1500" b="0" i="0" u="none" strike="noStrike" cap="none">
                <a:solidFill>
                  <a:srgbClr val="0B5394"/>
                </a:solidFill>
                <a:latin typeface="Arial"/>
                <a:ea typeface="Arial"/>
                <a:cs typeface="Arial"/>
                <a:sym typeface="Arial"/>
              </a:rPr>
              <a:t>Ancillary Supplies &amp; Services (ANCILLARY)</a:t>
            </a:r>
            <a:endParaRPr sz="1500" b="0" i="0" u="none" strike="noStrike" cap="none">
              <a:solidFill>
                <a:srgbClr val="0B5394"/>
              </a:solidFill>
              <a:latin typeface="Arial"/>
              <a:ea typeface="Arial"/>
              <a:cs typeface="Arial"/>
              <a:sym typeface="Arial"/>
            </a:endParaRPr>
          </a:p>
          <a:p>
            <a:pPr marL="1371600" marR="0" lvl="2" indent="-317500" algn="l" rtl="0">
              <a:lnSpc>
                <a:spcPct val="100000"/>
              </a:lnSpc>
              <a:spcBef>
                <a:spcPts val="600"/>
              </a:spcBef>
              <a:spcAft>
                <a:spcPts val="0"/>
              </a:spcAft>
              <a:buClr>
                <a:srgbClr val="0B5394"/>
              </a:buClr>
              <a:buSzPts val="1400"/>
              <a:buFont typeface="Arial"/>
              <a:buChar char="■"/>
            </a:pPr>
            <a:r>
              <a:rPr lang="en" sz="1500" b="0" i="0" u="none" strike="noStrike" cap="none">
                <a:solidFill>
                  <a:srgbClr val="0B5394"/>
                </a:solidFill>
                <a:latin typeface="Arial"/>
                <a:ea typeface="Arial"/>
                <a:cs typeface="Arial"/>
                <a:sym typeface="Arial"/>
              </a:rPr>
              <a:t>Ancillary Repair &amp; Alterations (ANCRA)</a:t>
            </a:r>
            <a:endParaRPr sz="1500" b="0" i="0" u="none" strike="noStrike" cap="none">
              <a:solidFill>
                <a:srgbClr val="0B5394"/>
              </a:solidFill>
              <a:latin typeface="Arial"/>
              <a:ea typeface="Arial"/>
              <a:cs typeface="Arial"/>
              <a:sym typeface="Arial"/>
            </a:endParaRPr>
          </a:p>
          <a:p>
            <a:pPr marL="1371600" marR="0" lvl="2" indent="-317500" algn="l" rtl="0">
              <a:lnSpc>
                <a:spcPct val="100000"/>
              </a:lnSpc>
              <a:spcBef>
                <a:spcPts val="600"/>
              </a:spcBef>
              <a:spcAft>
                <a:spcPts val="0"/>
              </a:spcAft>
              <a:buClr>
                <a:srgbClr val="0B5394"/>
              </a:buClr>
              <a:buSzPts val="1400"/>
              <a:buFont typeface="Arial"/>
              <a:buChar char="■"/>
            </a:pPr>
            <a:r>
              <a:rPr lang="en" sz="1500" b="0" i="0" u="none" strike="noStrike" cap="none">
                <a:solidFill>
                  <a:srgbClr val="0B5394"/>
                </a:solidFill>
                <a:latin typeface="Arial"/>
                <a:ea typeface="Arial"/>
                <a:cs typeface="Arial"/>
                <a:sym typeface="Arial"/>
              </a:rPr>
              <a:t>Order Level Materials (OLM)</a:t>
            </a:r>
            <a:endParaRPr sz="1500" b="0" i="0" u="none" strike="noStrike" cap="none">
              <a:solidFill>
                <a:srgbClr val="0B5394"/>
              </a:solidFill>
              <a:latin typeface="Arial"/>
              <a:ea typeface="Arial"/>
              <a:cs typeface="Arial"/>
              <a:sym typeface="Arial"/>
            </a:endParaRPr>
          </a:p>
          <a:p>
            <a:pPr marL="457200" marR="0" lvl="0" indent="-323850" algn="l" rtl="0">
              <a:lnSpc>
                <a:spcPct val="100000"/>
              </a:lnSpc>
              <a:spcBef>
                <a:spcPts val="600"/>
              </a:spcBef>
              <a:spcAft>
                <a:spcPts val="600"/>
              </a:spcAft>
              <a:buClr>
                <a:srgbClr val="0B5394"/>
              </a:buClr>
              <a:buSzPts val="1500"/>
              <a:buFont typeface="Arial"/>
              <a:buChar char="●"/>
            </a:pPr>
            <a:r>
              <a:rPr lang="en" sz="1500" b="0" i="0" u="none" strike="noStrike" cap="none">
                <a:solidFill>
                  <a:srgbClr val="0B5394"/>
                </a:solidFill>
                <a:latin typeface="Arial"/>
                <a:ea typeface="Arial"/>
                <a:cs typeface="Arial"/>
                <a:sym typeface="Arial"/>
              </a:rPr>
              <a:t>GSA Schedule contract ultimate 20-year expiration date must be after the anticipated date of last option period (plus potential 6 month extension) or have a continuous contract in place</a:t>
            </a:r>
            <a:endParaRPr sz="1500" b="0" i="0" u="none" strike="noStrike" cap="none">
              <a:solidFill>
                <a:srgbClr val="0B5394"/>
              </a:solidFill>
              <a:latin typeface="Arial"/>
              <a:ea typeface="Arial"/>
              <a:cs typeface="Arial"/>
              <a:sym typeface="Arial"/>
            </a:endParaRPr>
          </a:p>
        </p:txBody>
      </p:sp>
      <p:sp>
        <p:nvSpPr>
          <p:cNvPr id="831" name="Google Shape;831;p112">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76</a:t>
            </a:fld>
            <a:endParaRPr/>
          </a:p>
        </p:txBody>
      </p:sp>
      <p:pic>
        <p:nvPicPr>
          <p:cNvPr id="832" name="Google Shape;832;p11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03630" y="4523226"/>
            <a:ext cx="502100" cy="453249"/>
          </a:xfrm>
          <a:prstGeom prst="rect">
            <a:avLst/>
          </a:prstGeom>
          <a:noFill/>
          <a:ln>
            <a:noFill/>
          </a:ln>
        </p:spPr>
      </p:pic>
      <p:sp>
        <p:nvSpPr>
          <p:cNvPr id="834" name="Google Shape;834;p112">
            <a:extLst>
              <a:ext uri="{C183D7F6-B498-43B3-948B-1728B52AA6E4}">
                <adec:decorative xmlns:adec="http://schemas.microsoft.com/office/drawing/2017/decorative" val="1"/>
              </a:ext>
            </a:extLst>
          </p:cNvPr>
          <p:cNvSpPr txBox="1">
            <a:spLocks noGrp="1"/>
          </p:cNvSpPr>
          <p:nvPr>
            <p:ph type="title" idx="4294967295"/>
          </p:nvPr>
        </p:nvSpPr>
        <p:spPr>
          <a:xfrm>
            <a:off x="370800" y="209600"/>
            <a:ext cx="8402400" cy="507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fr-FR" sz="2100" b="1" i="0" u="none" strike="noStrike" kern="0" cap="none" spc="0" normalizeH="0" baseline="0" noProof="0" dirty="0">
                <a:ln>
                  <a:noFill/>
                </a:ln>
                <a:solidFill>
                  <a:srgbClr val="0B5394"/>
                </a:solidFill>
                <a:effectLst/>
                <a:uLnTx/>
                <a:uFillTx/>
                <a:latin typeface="Arial"/>
                <a:ea typeface="Arial"/>
                <a:cs typeface="Arial"/>
                <a:sym typeface="Arial"/>
              </a:rPr>
              <a:t>Acquisition Center for Facilities Management Services</a:t>
            </a:r>
            <a:endParaRPr kumimoji="0" lang="fr-FR" sz="1400" b="1" i="0" u="none" strike="noStrike" kern="0" cap="none" spc="0" normalizeH="0" baseline="0" noProof="0" dirty="0">
              <a:ln>
                <a:noFill/>
              </a:ln>
              <a:solidFill>
                <a:srgbClr val="0B5394"/>
              </a:solidFill>
              <a:effectLst/>
              <a:uLnTx/>
              <a:uFillTx/>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113">
            <a:extLst>
              <a:ext uri="{C183D7F6-B498-43B3-948B-1728B52AA6E4}">
                <adec:decorative xmlns:adec="http://schemas.microsoft.com/office/drawing/2017/decorative" val="1"/>
              </a:ext>
            </a:extLst>
          </p:cNvPr>
          <p:cNvSpPr txBox="1"/>
          <p:nvPr/>
        </p:nvSpPr>
        <p:spPr>
          <a:xfrm>
            <a:off x="473490" y="732775"/>
            <a:ext cx="5005800" cy="3458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rgbClr val="000000"/>
              </a:buClr>
              <a:buSzPts val="1700"/>
              <a:buFont typeface="Arial"/>
              <a:buNone/>
            </a:pPr>
            <a:r>
              <a:rPr lang="en" sz="1700" b="1" i="0" u="none" strike="noStrike" cap="none">
                <a:solidFill>
                  <a:srgbClr val="073763"/>
                </a:solidFill>
                <a:latin typeface="Arial"/>
                <a:ea typeface="Arial"/>
                <a:cs typeface="Arial"/>
                <a:sym typeface="Arial"/>
              </a:rPr>
              <a:t>Upcoming Requirements</a:t>
            </a:r>
            <a:endParaRPr sz="1700" b="1" i="0" u="none" strike="noStrike" cap="none">
              <a:solidFill>
                <a:srgbClr val="073763"/>
              </a:solidFill>
              <a:latin typeface="Arial"/>
              <a:ea typeface="Arial"/>
              <a:cs typeface="Arial"/>
              <a:sym typeface="Arial"/>
            </a:endParaRPr>
          </a:p>
          <a:p>
            <a:pPr marL="457200" marR="0" lvl="0" indent="-323850" algn="l" rtl="0">
              <a:lnSpc>
                <a:spcPct val="100000"/>
              </a:lnSpc>
              <a:spcBef>
                <a:spcPts val="800"/>
              </a:spcBef>
              <a:spcAft>
                <a:spcPts val="0"/>
              </a:spcAft>
              <a:buClr>
                <a:srgbClr val="073763"/>
              </a:buClr>
              <a:buSzPts val="1500"/>
              <a:buFont typeface="Arial"/>
              <a:buChar char="●"/>
            </a:pPr>
            <a:r>
              <a:rPr lang="en" sz="1500" b="0" i="0" u="none" strike="noStrike" cap="none">
                <a:solidFill>
                  <a:srgbClr val="073763"/>
                </a:solidFill>
                <a:latin typeface="Arial"/>
                <a:ea typeface="Arial"/>
                <a:cs typeface="Arial"/>
                <a:sym typeface="Arial"/>
              </a:rPr>
              <a:t>CFM Requirements </a:t>
            </a:r>
            <a:endParaRPr sz="1500" b="0" i="0" u="none" strike="noStrike" cap="none">
              <a:solidFill>
                <a:srgbClr val="073763"/>
              </a:solidFill>
              <a:latin typeface="Arial"/>
              <a:ea typeface="Arial"/>
              <a:cs typeface="Arial"/>
              <a:sym typeface="Arial"/>
            </a:endParaRPr>
          </a:p>
          <a:p>
            <a:pPr marL="914400" marR="0" lvl="1" indent="-323850" algn="l" rtl="0">
              <a:lnSpc>
                <a:spcPct val="100000"/>
              </a:lnSpc>
              <a:spcBef>
                <a:spcPts val="800"/>
              </a:spcBef>
              <a:spcAft>
                <a:spcPts val="0"/>
              </a:spcAft>
              <a:buClr>
                <a:srgbClr val="073763"/>
              </a:buClr>
              <a:buSzPts val="1500"/>
              <a:buFont typeface="Arial"/>
              <a:buChar char="○"/>
            </a:pPr>
            <a:r>
              <a:rPr lang="en" sz="1500" b="0" i="0" u="none" strike="noStrike" cap="none">
                <a:solidFill>
                  <a:srgbClr val="073763"/>
                </a:solidFill>
                <a:latin typeface="Arial"/>
                <a:ea typeface="Arial"/>
                <a:cs typeface="Arial"/>
                <a:sym typeface="Arial"/>
              </a:rPr>
              <a:t>Opportunities will be posted to e-Buy and/or solicited in accordance FAR 8.405-3(b)</a:t>
            </a:r>
            <a:br>
              <a:rPr lang="en" sz="1500" b="0" i="0" u="none" strike="noStrike" cap="none">
                <a:solidFill>
                  <a:srgbClr val="073763"/>
                </a:solidFill>
                <a:latin typeface="Arial"/>
                <a:ea typeface="Arial"/>
                <a:cs typeface="Arial"/>
                <a:sym typeface="Arial"/>
              </a:rPr>
            </a:br>
            <a:endParaRPr sz="1500" b="0" i="0" u="none" strike="noStrike" cap="none">
              <a:solidFill>
                <a:srgbClr val="073763"/>
              </a:solidFill>
              <a:latin typeface="Arial"/>
              <a:ea typeface="Arial"/>
              <a:cs typeface="Arial"/>
              <a:sym typeface="Arial"/>
            </a:endParaRPr>
          </a:p>
          <a:p>
            <a:pPr marL="457200" marR="0" lvl="0" indent="-323850" algn="l" rtl="0">
              <a:lnSpc>
                <a:spcPct val="100000"/>
              </a:lnSpc>
              <a:spcBef>
                <a:spcPts val="800"/>
              </a:spcBef>
              <a:spcAft>
                <a:spcPts val="0"/>
              </a:spcAft>
              <a:buClr>
                <a:srgbClr val="073763"/>
              </a:buClr>
              <a:buSzPts val="1500"/>
              <a:buFont typeface="Arial"/>
              <a:buChar char="●"/>
            </a:pPr>
            <a:r>
              <a:rPr lang="en" sz="1700" b="0" i="0" u="none" strike="noStrike" cap="none">
                <a:solidFill>
                  <a:srgbClr val="073763"/>
                </a:solidFill>
                <a:latin typeface="Arial"/>
                <a:ea typeface="Arial"/>
                <a:cs typeface="Arial"/>
                <a:sym typeface="Arial"/>
              </a:rPr>
              <a:t>Custodial </a:t>
            </a:r>
            <a:endParaRPr sz="1700" b="0" i="0" u="none" strike="noStrike" cap="none">
              <a:solidFill>
                <a:srgbClr val="073763"/>
              </a:solidFill>
              <a:latin typeface="Arial"/>
              <a:ea typeface="Arial"/>
              <a:cs typeface="Arial"/>
              <a:sym typeface="Arial"/>
            </a:endParaRPr>
          </a:p>
          <a:p>
            <a:pPr marL="914400" marR="0" lvl="1" indent="-336550" algn="l" rtl="0">
              <a:lnSpc>
                <a:spcPct val="100000"/>
              </a:lnSpc>
              <a:spcBef>
                <a:spcPts val="800"/>
              </a:spcBef>
              <a:spcAft>
                <a:spcPts val="0"/>
              </a:spcAft>
              <a:buClr>
                <a:srgbClr val="073763"/>
              </a:buClr>
              <a:buSzPts val="1700"/>
              <a:buFont typeface="Arial"/>
              <a:buChar char="○"/>
            </a:pPr>
            <a:r>
              <a:rPr lang="en" sz="1500" b="0" i="0" u="none" strike="noStrike" cap="none">
                <a:solidFill>
                  <a:srgbClr val="073763"/>
                </a:solidFill>
                <a:latin typeface="Arial"/>
                <a:ea typeface="Arial"/>
                <a:cs typeface="Arial"/>
                <a:sym typeface="Arial"/>
              </a:rPr>
              <a:t>In accordance with 8.704 Purchase priorities, GSA purchases services on the Procurement List from AbilityOne participating nonprofit agencies</a:t>
            </a:r>
            <a:endParaRPr sz="1500" b="0" i="0" u="none" strike="noStrike" cap="none">
              <a:solidFill>
                <a:srgbClr val="073763"/>
              </a:solidFill>
              <a:latin typeface="Arial"/>
              <a:ea typeface="Arial"/>
              <a:cs typeface="Arial"/>
              <a:sym typeface="Arial"/>
            </a:endParaRPr>
          </a:p>
          <a:p>
            <a:pPr marL="914400" marR="0" lvl="1" indent="-323850" algn="l" rtl="0">
              <a:lnSpc>
                <a:spcPct val="100000"/>
              </a:lnSpc>
              <a:spcBef>
                <a:spcPts val="0"/>
              </a:spcBef>
              <a:spcAft>
                <a:spcPts val="0"/>
              </a:spcAft>
              <a:buClr>
                <a:srgbClr val="073763"/>
              </a:buClr>
              <a:buSzPts val="1500"/>
              <a:buFont typeface="Arial"/>
              <a:buChar char="○"/>
            </a:pPr>
            <a:r>
              <a:rPr lang="en" sz="1500" b="0" i="0" u="none" strike="noStrike" cap="none">
                <a:solidFill>
                  <a:srgbClr val="073763"/>
                </a:solidFill>
                <a:latin typeface="Arial"/>
                <a:ea typeface="Arial"/>
                <a:cs typeface="Arial"/>
                <a:sym typeface="Arial"/>
              </a:rPr>
              <a:t>Limited opportunities available via sam.gov (none identified for </a:t>
            </a:r>
            <a:r>
              <a:rPr lang="en" sz="1500">
                <a:solidFill>
                  <a:srgbClr val="073763"/>
                </a:solidFill>
              </a:rPr>
              <a:t>FY 2024</a:t>
            </a:r>
            <a:r>
              <a:rPr lang="en" sz="1500" b="0" i="0" u="none" strike="noStrike" cap="none">
                <a:solidFill>
                  <a:srgbClr val="073763"/>
                </a:solidFill>
                <a:latin typeface="Arial"/>
                <a:ea typeface="Arial"/>
                <a:cs typeface="Arial"/>
                <a:sym typeface="Arial"/>
              </a:rPr>
              <a:t>) </a:t>
            </a:r>
            <a:endParaRPr sz="1500" b="0" i="0" u="none" strike="noStrike" cap="none">
              <a:solidFill>
                <a:srgbClr val="073763"/>
              </a:solidFill>
              <a:latin typeface="Arial"/>
              <a:ea typeface="Arial"/>
              <a:cs typeface="Arial"/>
              <a:sym typeface="Arial"/>
            </a:endParaRPr>
          </a:p>
        </p:txBody>
      </p:sp>
      <p:sp>
        <p:nvSpPr>
          <p:cNvPr id="840" name="Google Shape;840;p113">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77</a:t>
            </a:fld>
            <a:endParaRPr/>
          </a:p>
        </p:txBody>
      </p:sp>
      <p:pic>
        <p:nvPicPr>
          <p:cNvPr id="841" name="Google Shape;841;p11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03630" y="4631207"/>
            <a:ext cx="502100" cy="453249"/>
          </a:xfrm>
          <a:prstGeom prst="rect">
            <a:avLst/>
          </a:prstGeom>
          <a:noFill/>
          <a:ln>
            <a:noFill/>
          </a:ln>
        </p:spPr>
      </p:pic>
      <p:sp>
        <p:nvSpPr>
          <p:cNvPr id="843" name="Google Shape;843;p113">
            <a:extLst>
              <a:ext uri="{C183D7F6-B498-43B3-948B-1728B52AA6E4}">
                <adec:decorative xmlns:adec="http://schemas.microsoft.com/office/drawing/2017/decorative" val="1"/>
              </a:ext>
            </a:extLst>
          </p:cNvPr>
          <p:cNvSpPr txBox="1">
            <a:spLocks noGrp="1"/>
          </p:cNvSpPr>
          <p:nvPr>
            <p:ph type="title" idx="4294967295"/>
          </p:nvPr>
        </p:nvSpPr>
        <p:spPr>
          <a:xfrm>
            <a:off x="370800" y="224875"/>
            <a:ext cx="8402400" cy="507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fr-FR" sz="2100" b="1" i="0" u="none" strike="noStrike" kern="0" cap="none" spc="0" normalizeH="0" baseline="0" noProof="0" dirty="0">
                <a:ln>
                  <a:noFill/>
                </a:ln>
                <a:solidFill>
                  <a:srgbClr val="0B5394"/>
                </a:solidFill>
                <a:effectLst/>
                <a:uLnTx/>
                <a:uFillTx/>
                <a:latin typeface="Arial"/>
                <a:ea typeface="Arial"/>
                <a:cs typeface="Arial"/>
                <a:sym typeface="Arial"/>
              </a:rPr>
              <a:t>Acquisition Center for Facilities Management Services</a:t>
            </a:r>
            <a:endParaRPr kumimoji="0" lang="fr-FR" sz="1400" b="1" i="0" u="none" strike="noStrike" kern="0" cap="none" spc="0" normalizeH="0" baseline="0" noProof="0" dirty="0">
              <a:ln>
                <a:noFill/>
              </a:ln>
              <a:solidFill>
                <a:srgbClr val="0B5394"/>
              </a:solidFill>
              <a:effectLst/>
              <a:uLnTx/>
              <a:uFillTx/>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114">
            <a:extLst>
              <a:ext uri="{C183D7F6-B498-43B3-948B-1728B52AA6E4}">
                <adec:decorative xmlns:adec="http://schemas.microsoft.com/office/drawing/2017/decorative" val="1"/>
              </a:ext>
            </a:extLst>
          </p:cNvPr>
          <p:cNvSpPr txBox="1"/>
          <p:nvPr/>
        </p:nvSpPr>
        <p:spPr>
          <a:xfrm>
            <a:off x="383200" y="1083125"/>
            <a:ext cx="4706700" cy="2437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rgbClr val="000000"/>
              </a:buClr>
              <a:buSzPts val="1700"/>
              <a:buFont typeface="Arial"/>
              <a:buNone/>
            </a:pPr>
            <a:r>
              <a:rPr lang="en" sz="1700" b="1" i="0" u="none" strike="noStrike" cap="none">
                <a:solidFill>
                  <a:srgbClr val="0B5394"/>
                </a:solidFill>
                <a:latin typeface="Arial"/>
                <a:ea typeface="Arial"/>
                <a:cs typeface="Arial"/>
                <a:sym typeface="Arial"/>
              </a:rPr>
              <a:t>Project Title &amp; Location</a:t>
            </a:r>
            <a:endParaRPr sz="1700" b="1" i="0" u="none" strike="noStrike" cap="none">
              <a:solidFill>
                <a:srgbClr val="0B5394"/>
              </a:solidFill>
              <a:latin typeface="Arial"/>
              <a:ea typeface="Arial"/>
              <a:cs typeface="Arial"/>
              <a:sym typeface="Arial"/>
            </a:endParaRPr>
          </a:p>
          <a:p>
            <a:pPr marL="457200" marR="0" lvl="0" indent="-323850" algn="l" rtl="0">
              <a:lnSpc>
                <a:spcPct val="100000"/>
              </a:lnSpc>
              <a:spcBef>
                <a:spcPts val="800"/>
              </a:spcBef>
              <a:spcAft>
                <a:spcPts val="0"/>
              </a:spcAft>
              <a:buClr>
                <a:srgbClr val="0B5394"/>
              </a:buClr>
              <a:buSzPts val="1500"/>
              <a:buFont typeface="Arial"/>
              <a:buChar char="●"/>
            </a:pPr>
            <a:r>
              <a:rPr lang="en" sz="1500" b="0" i="0" u="none" strike="noStrike" cap="none">
                <a:solidFill>
                  <a:srgbClr val="0B5394"/>
                </a:solidFill>
                <a:latin typeface="Arial"/>
                <a:ea typeface="Arial"/>
                <a:cs typeface="Arial"/>
                <a:sym typeface="Arial"/>
              </a:rPr>
              <a:t>Atlanta North Complete Facilities Services (CFM) in Atlanta, GA</a:t>
            </a:r>
            <a:endParaRPr sz="15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700"/>
              <a:buFont typeface="Arial"/>
              <a:buNone/>
            </a:pPr>
            <a:r>
              <a:rPr lang="en" sz="1700" b="1" i="0" u="none" strike="noStrike" cap="none">
                <a:solidFill>
                  <a:srgbClr val="0B5394"/>
                </a:solidFill>
                <a:latin typeface="Arial"/>
                <a:ea typeface="Arial"/>
                <a:cs typeface="Arial"/>
                <a:sym typeface="Arial"/>
              </a:rPr>
              <a:t>Anticipated Solicitation Date</a:t>
            </a:r>
            <a:endParaRPr sz="1700" b="1" i="0" u="none" strike="noStrike" cap="none">
              <a:solidFill>
                <a:srgbClr val="0B5394"/>
              </a:solidFill>
              <a:latin typeface="Arial"/>
              <a:ea typeface="Arial"/>
              <a:cs typeface="Arial"/>
              <a:sym typeface="Arial"/>
            </a:endParaRPr>
          </a:p>
          <a:p>
            <a:pPr marL="457200" marR="0" lvl="0" indent="-323850" algn="l" rtl="0">
              <a:lnSpc>
                <a:spcPct val="100000"/>
              </a:lnSpc>
              <a:spcBef>
                <a:spcPts val="800"/>
              </a:spcBef>
              <a:spcAft>
                <a:spcPts val="0"/>
              </a:spcAft>
              <a:buClr>
                <a:srgbClr val="0B5394"/>
              </a:buClr>
              <a:buSzPts val="1500"/>
              <a:buFont typeface="Arial"/>
              <a:buChar char="●"/>
            </a:pPr>
            <a:r>
              <a:rPr lang="en" sz="1700" b="0" i="0" u="none" strike="noStrike" cap="none">
                <a:solidFill>
                  <a:srgbClr val="0B5394"/>
                </a:solidFill>
                <a:latin typeface="Arial"/>
                <a:ea typeface="Arial"/>
                <a:cs typeface="Arial"/>
                <a:sym typeface="Arial"/>
              </a:rPr>
              <a:t>FY2024</a:t>
            </a:r>
            <a:endParaRPr sz="17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700"/>
              <a:buFont typeface="Arial"/>
              <a:buNone/>
            </a:pPr>
            <a:r>
              <a:rPr lang="en" sz="1700" b="1" i="0" u="none" strike="noStrike" cap="none">
                <a:solidFill>
                  <a:srgbClr val="0B5394"/>
                </a:solidFill>
                <a:latin typeface="Arial"/>
                <a:ea typeface="Arial"/>
                <a:cs typeface="Arial"/>
                <a:sym typeface="Arial"/>
              </a:rPr>
              <a:t>Anticipated Award Date</a:t>
            </a:r>
            <a:endParaRPr sz="1700" b="1" i="0" u="none" strike="noStrike" cap="none">
              <a:solidFill>
                <a:srgbClr val="0B5394"/>
              </a:solidFill>
              <a:latin typeface="Arial"/>
              <a:ea typeface="Arial"/>
              <a:cs typeface="Arial"/>
              <a:sym typeface="Arial"/>
            </a:endParaRPr>
          </a:p>
          <a:p>
            <a:pPr marL="457200" marR="0" lvl="0" indent="-323850" algn="l" rtl="0">
              <a:lnSpc>
                <a:spcPct val="100000"/>
              </a:lnSpc>
              <a:spcBef>
                <a:spcPts val="800"/>
              </a:spcBef>
              <a:spcAft>
                <a:spcPts val="800"/>
              </a:spcAft>
              <a:buClr>
                <a:srgbClr val="0B5394"/>
              </a:buClr>
              <a:buSzPts val="1500"/>
              <a:buFont typeface="Arial"/>
              <a:buChar char="●"/>
            </a:pPr>
            <a:r>
              <a:rPr lang="en" sz="1500" b="0" i="0" u="none" strike="noStrike" cap="none">
                <a:solidFill>
                  <a:srgbClr val="0B5394"/>
                </a:solidFill>
                <a:latin typeface="Arial"/>
                <a:ea typeface="Arial"/>
                <a:cs typeface="Arial"/>
                <a:sym typeface="Arial"/>
              </a:rPr>
              <a:t>FY2024</a:t>
            </a:r>
            <a:endParaRPr sz="1500" b="0" i="0" u="none" strike="noStrike" cap="none">
              <a:solidFill>
                <a:srgbClr val="0B5394"/>
              </a:solidFill>
              <a:latin typeface="Arial"/>
              <a:ea typeface="Arial"/>
              <a:cs typeface="Arial"/>
              <a:sym typeface="Arial"/>
            </a:endParaRPr>
          </a:p>
        </p:txBody>
      </p:sp>
      <p:sp>
        <p:nvSpPr>
          <p:cNvPr id="849" name="Google Shape;849;p114">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78</a:t>
            </a:fld>
            <a:endParaRPr/>
          </a:p>
        </p:txBody>
      </p:sp>
      <p:pic>
        <p:nvPicPr>
          <p:cNvPr id="850" name="Google Shape;850;p11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795221" y="4593974"/>
            <a:ext cx="502100" cy="453249"/>
          </a:xfrm>
          <a:prstGeom prst="rect">
            <a:avLst/>
          </a:prstGeom>
          <a:noFill/>
          <a:ln>
            <a:noFill/>
          </a:ln>
        </p:spPr>
      </p:pic>
      <p:sp>
        <p:nvSpPr>
          <p:cNvPr id="852" name="Google Shape;852;p114">
            <a:extLst>
              <a:ext uri="{C183D7F6-B498-43B3-948B-1728B52AA6E4}">
                <adec:decorative xmlns:adec="http://schemas.microsoft.com/office/drawing/2017/decorative" val="1"/>
              </a:ext>
            </a:extLst>
          </p:cNvPr>
          <p:cNvSpPr txBox="1">
            <a:spLocks noGrp="1"/>
          </p:cNvSpPr>
          <p:nvPr>
            <p:ph type="title" idx="4294967295"/>
          </p:nvPr>
        </p:nvSpPr>
        <p:spPr>
          <a:xfrm>
            <a:off x="370800" y="216175"/>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Region 4 Atlanta North CFM</a:t>
            </a:r>
            <a:endParaRPr kumimoji="0" lang="en-US" sz="1800" b="1" i="0" u="none" strike="noStrike" kern="0" cap="none" spc="0" normalizeH="0" baseline="0" noProof="0" dirty="0">
              <a:ln>
                <a:noFill/>
              </a:ln>
              <a:solidFill>
                <a:srgbClr val="0B5394"/>
              </a:solidFill>
              <a:effectLst/>
              <a:uLnTx/>
              <a:uFillTx/>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115">
            <a:extLst>
              <a:ext uri="{C183D7F6-B498-43B3-948B-1728B52AA6E4}">
                <adec:decorative xmlns:adec="http://schemas.microsoft.com/office/drawing/2017/decorative" val="1"/>
              </a:ext>
            </a:extLst>
          </p:cNvPr>
          <p:cNvSpPr txBox="1"/>
          <p:nvPr/>
        </p:nvSpPr>
        <p:spPr>
          <a:xfrm>
            <a:off x="383200" y="1083125"/>
            <a:ext cx="4706700" cy="2437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rgbClr val="000000"/>
              </a:buClr>
              <a:buSzPts val="1700"/>
              <a:buFont typeface="Arial"/>
              <a:buNone/>
            </a:pPr>
            <a:r>
              <a:rPr lang="en" sz="1700" b="1" i="0" u="none" strike="noStrike" cap="none">
                <a:solidFill>
                  <a:srgbClr val="0B5394"/>
                </a:solidFill>
                <a:latin typeface="Arial"/>
                <a:ea typeface="Arial"/>
                <a:cs typeface="Arial"/>
                <a:sym typeface="Arial"/>
              </a:rPr>
              <a:t>Project Title &amp; Location</a:t>
            </a:r>
            <a:endParaRPr sz="1700" b="1" i="0" u="none" strike="noStrike" cap="none">
              <a:solidFill>
                <a:srgbClr val="0B5394"/>
              </a:solidFill>
              <a:latin typeface="Arial"/>
              <a:ea typeface="Arial"/>
              <a:cs typeface="Arial"/>
              <a:sym typeface="Arial"/>
            </a:endParaRPr>
          </a:p>
          <a:p>
            <a:pPr marL="457200" marR="0" lvl="0" indent="-323850" algn="l" rtl="0">
              <a:lnSpc>
                <a:spcPct val="100000"/>
              </a:lnSpc>
              <a:spcBef>
                <a:spcPts val="800"/>
              </a:spcBef>
              <a:spcAft>
                <a:spcPts val="0"/>
              </a:spcAft>
              <a:buClr>
                <a:srgbClr val="0B5394"/>
              </a:buClr>
              <a:buSzPts val="1500"/>
              <a:buFont typeface="Arial"/>
              <a:buChar char="●"/>
            </a:pPr>
            <a:r>
              <a:rPr lang="en" sz="1500" b="0" i="0" u="none" strike="noStrike" cap="none">
                <a:solidFill>
                  <a:srgbClr val="0B5394"/>
                </a:solidFill>
                <a:latin typeface="Arial"/>
                <a:ea typeface="Arial"/>
                <a:cs typeface="Arial"/>
                <a:sym typeface="Arial"/>
              </a:rPr>
              <a:t>Atlanta Metro Complete Facilities Services (CFM) in Atlanta, GA</a:t>
            </a:r>
            <a:endParaRPr sz="15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700"/>
              <a:buFont typeface="Arial"/>
              <a:buNone/>
            </a:pPr>
            <a:r>
              <a:rPr lang="en" sz="1700" b="1" i="0" u="none" strike="noStrike" cap="none">
                <a:solidFill>
                  <a:srgbClr val="0B5394"/>
                </a:solidFill>
                <a:latin typeface="Arial"/>
                <a:ea typeface="Arial"/>
                <a:cs typeface="Arial"/>
                <a:sym typeface="Arial"/>
              </a:rPr>
              <a:t>Anticipated Solicitation Date</a:t>
            </a:r>
            <a:endParaRPr sz="1700" b="1" i="0" u="none" strike="noStrike" cap="none">
              <a:solidFill>
                <a:srgbClr val="0B5394"/>
              </a:solidFill>
              <a:latin typeface="Arial"/>
              <a:ea typeface="Arial"/>
              <a:cs typeface="Arial"/>
              <a:sym typeface="Arial"/>
            </a:endParaRPr>
          </a:p>
          <a:p>
            <a:pPr marL="457200" marR="0" lvl="0" indent="-323850" algn="l" rtl="0">
              <a:lnSpc>
                <a:spcPct val="100000"/>
              </a:lnSpc>
              <a:spcBef>
                <a:spcPts val="800"/>
              </a:spcBef>
              <a:spcAft>
                <a:spcPts val="0"/>
              </a:spcAft>
              <a:buClr>
                <a:srgbClr val="0B5394"/>
              </a:buClr>
              <a:buSzPts val="1500"/>
              <a:buFont typeface="Arial"/>
              <a:buChar char="●"/>
            </a:pPr>
            <a:r>
              <a:rPr lang="en" sz="1700" b="0" i="0" u="none" strike="noStrike" cap="none">
                <a:solidFill>
                  <a:srgbClr val="0B5394"/>
                </a:solidFill>
                <a:latin typeface="Arial"/>
                <a:ea typeface="Arial"/>
                <a:cs typeface="Arial"/>
                <a:sym typeface="Arial"/>
              </a:rPr>
              <a:t>FY2024</a:t>
            </a:r>
            <a:endParaRPr sz="17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700"/>
              <a:buFont typeface="Arial"/>
              <a:buNone/>
            </a:pPr>
            <a:r>
              <a:rPr lang="en" sz="1700" b="1" i="0" u="none" strike="noStrike" cap="none">
                <a:solidFill>
                  <a:srgbClr val="0B5394"/>
                </a:solidFill>
                <a:latin typeface="Arial"/>
                <a:ea typeface="Arial"/>
                <a:cs typeface="Arial"/>
                <a:sym typeface="Arial"/>
              </a:rPr>
              <a:t>Anticipated Award Date</a:t>
            </a:r>
            <a:endParaRPr sz="1700" b="1" i="0" u="none" strike="noStrike" cap="none">
              <a:solidFill>
                <a:srgbClr val="0B5394"/>
              </a:solidFill>
              <a:latin typeface="Arial"/>
              <a:ea typeface="Arial"/>
              <a:cs typeface="Arial"/>
              <a:sym typeface="Arial"/>
            </a:endParaRPr>
          </a:p>
          <a:p>
            <a:pPr marL="457200" marR="0" lvl="0" indent="-323850" algn="l" rtl="0">
              <a:lnSpc>
                <a:spcPct val="100000"/>
              </a:lnSpc>
              <a:spcBef>
                <a:spcPts val="800"/>
              </a:spcBef>
              <a:spcAft>
                <a:spcPts val="800"/>
              </a:spcAft>
              <a:buClr>
                <a:srgbClr val="0B5394"/>
              </a:buClr>
              <a:buSzPts val="1500"/>
              <a:buFont typeface="Arial"/>
              <a:buChar char="●"/>
            </a:pPr>
            <a:r>
              <a:rPr lang="en" sz="1500" b="0" i="0" u="none" strike="noStrike" cap="none">
                <a:solidFill>
                  <a:srgbClr val="0B5394"/>
                </a:solidFill>
                <a:latin typeface="Arial"/>
                <a:ea typeface="Arial"/>
                <a:cs typeface="Arial"/>
                <a:sym typeface="Arial"/>
              </a:rPr>
              <a:t>FY2024</a:t>
            </a:r>
            <a:endParaRPr sz="1500" b="0" i="0" u="none" strike="noStrike" cap="none">
              <a:solidFill>
                <a:srgbClr val="0B5394"/>
              </a:solidFill>
              <a:latin typeface="Arial"/>
              <a:ea typeface="Arial"/>
              <a:cs typeface="Arial"/>
              <a:sym typeface="Arial"/>
            </a:endParaRPr>
          </a:p>
        </p:txBody>
      </p:sp>
      <p:sp>
        <p:nvSpPr>
          <p:cNvPr id="858" name="Google Shape;858;p115">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79</a:t>
            </a:fld>
            <a:endParaRPr/>
          </a:p>
        </p:txBody>
      </p:sp>
      <p:pic>
        <p:nvPicPr>
          <p:cNvPr id="859" name="Google Shape;859;p11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03630" y="4586290"/>
            <a:ext cx="502100" cy="453249"/>
          </a:xfrm>
          <a:prstGeom prst="rect">
            <a:avLst/>
          </a:prstGeom>
          <a:noFill/>
          <a:ln>
            <a:noFill/>
          </a:ln>
        </p:spPr>
      </p:pic>
      <p:sp>
        <p:nvSpPr>
          <p:cNvPr id="861" name="Google Shape;861;p115">
            <a:extLst>
              <a:ext uri="{C183D7F6-B498-43B3-948B-1728B52AA6E4}">
                <adec:decorative xmlns:adec="http://schemas.microsoft.com/office/drawing/2017/decorative" val="1"/>
              </a:ext>
            </a:extLst>
          </p:cNvPr>
          <p:cNvSpPr txBox="1">
            <a:spLocks noGrp="1"/>
          </p:cNvSpPr>
          <p:nvPr>
            <p:ph type="title" idx="4294967295"/>
          </p:nvPr>
        </p:nvSpPr>
        <p:spPr>
          <a:xfrm>
            <a:off x="370800" y="251000"/>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Region 4 Atlanta Metro CFM</a:t>
            </a:r>
            <a:endParaRPr kumimoji="0" lang="en-US" sz="1800" b="1" i="0" u="none" strike="noStrike" kern="0" cap="none" spc="0" normalizeH="0" baseline="0" noProof="0" dirty="0">
              <a:ln>
                <a:noFill/>
              </a:ln>
              <a:solidFill>
                <a:srgbClr val="0B5394"/>
              </a:solidFill>
              <a:effectLst/>
              <a:uLnTx/>
              <a:uFillTx/>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44">
            <a:extLst>
              <a:ext uri="{C183D7F6-B498-43B3-948B-1728B52AA6E4}">
                <adec:decorative xmlns:adec="http://schemas.microsoft.com/office/drawing/2017/decorative" val="1"/>
              </a:ext>
            </a:extLst>
          </p:cNvPr>
          <p:cNvSpPr txBox="1"/>
          <p:nvPr/>
        </p:nvSpPr>
        <p:spPr>
          <a:xfrm>
            <a:off x="383200" y="1083125"/>
            <a:ext cx="4542600" cy="310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chemeClr val="dk1"/>
              </a:buClr>
              <a:buSzPts val="1100"/>
              <a:buFont typeface="Arial"/>
              <a:buNone/>
            </a:pPr>
            <a:r>
              <a:rPr lang="en" sz="1700" b="1" i="0" u="none" strike="noStrike" cap="none">
                <a:solidFill>
                  <a:srgbClr val="0B5394"/>
                </a:solidFill>
                <a:latin typeface="Arial"/>
                <a:ea typeface="Arial"/>
                <a:cs typeface="Arial"/>
                <a:sym typeface="Arial"/>
              </a:rPr>
              <a:t>Five (5) Bipartisan Infrastructure Law (BIL) projects in </a:t>
            </a:r>
            <a:r>
              <a:rPr lang="en" sz="1700" b="1" i="0" u="sng" strike="noStrike" cap="none">
                <a:solidFill>
                  <a:srgbClr val="0B5394"/>
                </a:solidFill>
                <a:latin typeface="Arial"/>
                <a:ea typeface="Arial"/>
                <a:cs typeface="Arial"/>
                <a:sym typeface="Arial"/>
                <a:hlinkClick r:id="rId3">
                  <a:extLst>
                    <a:ext uri="{A12FA001-AC4F-418D-AE19-62706E023703}">
                      <ahyp:hlinkClr xmlns:ahyp="http://schemas.microsoft.com/office/drawing/2018/hyperlinkcolor" val="tx"/>
                    </a:ext>
                  </a:extLst>
                </a:hlinkClick>
              </a:rPr>
              <a:t>Maine</a:t>
            </a:r>
            <a:r>
              <a:rPr lang="en" sz="1700" b="1" i="0" u="none" strike="noStrike" cap="none">
                <a:solidFill>
                  <a:srgbClr val="0B5394"/>
                </a:solidFill>
                <a:latin typeface="Arial"/>
                <a:ea typeface="Arial"/>
                <a:cs typeface="Arial"/>
                <a:sym typeface="Arial"/>
              </a:rPr>
              <a:t>.</a:t>
            </a:r>
            <a:endParaRPr sz="1700" b="1"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400"/>
              <a:buFont typeface="Arial"/>
              <a:buNone/>
            </a:pPr>
            <a:endParaRPr sz="1700" b="1"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400"/>
              <a:buFont typeface="Arial"/>
              <a:buNone/>
            </a:pPr>
            <a:r>
              <a:rPr lang="en" sz="1700" b="1" i="0" u="none" strike="noStrike" cap="none">
                <a:solidFill>
                  <a:srgbClr val="0B5394"/>
                </a:solidFill>
                <a:latin typeface="Arial"/>
                <a:ea typeface="Arial"/>
                <a:cs typeface="Arial"/>
                <a:sym typeface="Arial"/>
              </a:rPr>
              <a:t>Estimated magnitude of construction:</a:t>
            </a:r>
            <a:endParaRPr sz="1700" b="1" i="0" u="none" strike="noStrike" cap="none">
              <a:solidFill>
                <a:srgbClr val="0B5394"/>
              </a:solidFill>
              <a:latin typeface="Arial"/>
              <a:ea typeface="Arial"/>
              <a:cs typeface="Arial"/>
              <a:sym typeface="Arial"/>
            </a:endParaRPr>
          </a:p>
          <a:p>
            <a:pPr marL="457200" marR="0" lvl="0" indent="-323850" algn="l" rtl="0">
              <a:lnSpc>
                <a:spcPct val="100000"/>
              </a:lnSpc>
              <a:spcBef>
                <a:spcPts val="800"/>
              </a:spcBef>
              <a:spcAft>
                <a:spcPts val="0"/>
              </a:spcAft>
              <a:buClr>
                <a:srgbClr val="0B5394"/>
              </a:buClr>
              <a:buSzPts val="1500"/>
              <a:buFont typeface="Arial"/>
              <a:buChar char="●"/>
            </a:pPr>
            <a:r>
              <a:rPr lang="en" sz="1500" b="0" i="0" u="none" strike="noStrike" cap="none">
                <a:solidFill>
                  <a:srgbClr val="0B5394"/>
                </a:solidFill>
                <a:latin typeface="Arial"/>
                <a:ea typeface="Arial"/>
                <a:cs typeface="Arial"/>
                <a:sym typeface="Arial"/>
              </a:rPr>
              <a:t>Coburn Gore: ($75M - $105M)</a:t>
            </a:r>
            <a:endParaRPr sz="1500" b="0" i="0" u="none" strike="noStrike" cap="none">
              <a:solidFill>
                <a:srgbClr val="0B5394"/>
              </a:solidFill>
              <a:latin typeface="Arial"/>
              <a:ea typeface="Arial"/>
              <a:cs typeface="Arial"/>
              <a:sym typeface="Arial"/>
            </a:endParaRPr>
          </a:p>
          <a:p>
            <a:pPr marL="457200" marR="0" lvl="0" indent="-323850" algn="l" rtl="0">
              <a:lnSpc>
                <a:spcPct val="100000"/>
              </a:lnSpc>
              <a:spcBef>
                <a:spcPts val="800"/>
              </a:spcBef>
              <a:spcAft>
                <a:spcPts val="0"/>
              </a:spcAft>
              <a:buClr>
                <a:srgbClr val="0B5394"/>
              </a:buClr>
              <a:buSzPts val="1500"/>
              <a:buFont typeface="Arial"/>
              <a:buChar char="●"/>
            </a:pPr>
            <a:r>
              <a:rPr lang="en" sz="1500" b="0" i="0" u="none" strike="noStrike" cap="none">
                <a:solidFill>
                  <a:srgbClr val="0B5394"/>
                </a:solidFill>
                <a:latin typeface="Arial"/>
                <a:ea typeface="Arial"/>
                <a:cs typeface="Arial"/>
                <a:sym typeface="Arial"/>
              </a:rPr>
              <a:t>Calais-Ferry Point: ($25M - $50M)	        </a:t>
            </a:r>
            <a:endParaRPr sz="1500" b="0" i="0" u="none" strike="noStrike" cap="none">
              <a:solidFill>
                <a:srgbClr val="0B5394"/>
              </a:solidFill>
              <a:latin typeface="Arial"/>
              <a:ea typeface="Arial"/>
              <a:cs typeface="Arial"/>
              <a:sym typeface="Arial"/>
            </a:endParaRPr>
          </a:p>
          <a:p>
            <a:pPr marL="457200" marR="0" lvl="0" indent="-323850" algn="l" rtl="0">
              <a:lnSpc>
                <a:spcPct val="100000"/>
              </a:lnSpc>
              <a:spcBef>
                <a:spcPts val="800"/>
              </a:spcBef>
              <a:spcAft>
                <a:spcPts val="0"/>
              </a:spcAft>
              <a:buClr>
                <a:srgbClr val="0B5394"/>
              </a:buClr>
              <a:buSzPts val="1500"/>
              <a:buFont typeface="Arial"/>
              <a:buChar char="●"/>
            </a:pPr>
            <a:r>
              <a:rPr lang="en" sz="1500" b="0" i="0" u="none" strike="noStrike" cap="none">
                <a:solidFill>
                  <a:srgbClr val="0B5394"/>
                </a:solidFill>
                <a:latin typeface="Arial"/>
                <a:ea typeface="Arial"/>
                <a:cs typeface="Arial"/>
                <a:sym typeface="Arial"/>
              </a:rPr>
              <a:t>Fort Fairfield: ($25M - $55M)		        </a:t>
            </a:r>
            <a:endParaRPr sz="1500" b="0" i="0" u="none" strike="noStrike" cap="none">
              <a:solidFill>
                <a:srgbClr val="0B5394"/>
              </a:solidFill>
              <a:latin typeface="Arial"/>
              <a:ea typeface="Arial"/>
              <a:cs typeface="Arial"/>
              <a:sym typeface="Arial"/>
            </a:endParaRPr>
          </a:p>
          <a:p>
            <a:pPr marL="457200" marR="0" lvl="0" indent="-323850" algn="l" rtl="0">
              <a:lnSpc>
                <a:spcPct val="100000"/>
              </a:lnSpc>
              <a:spcBef>
                <a:spcPts val="800"/>
              </a:spcBef>
              <a:spcAft>
                <a:spcPts val="0"/>
              </a:spcAft>
              <a:buClr>
                <a:srgbClr val="0B5394"/>
              </a:buClr>
              <a:buSzPts val="1500"/>
              <a:buFont typeface="Arial"/>
              <a:buChar char="●"/>
            </a:pPr>
            <a:r>
              <a:rPr lang="en" sz="1500" b="0" i="0" u="none" strike="noStrike" cap="none">
                <a:solidFill>
                  <a:srgbClr val="0B5394"/>
                </a:solidFill>
                <a:latin typeface="Arial"/>
                <a:ea typeface="Arial"/>
                <a:cs typeface="Arial"/>
                <a:sym typeface="Arial"/>
              </a:rPr>
              <a:t>Limestone: ($10M - $35M)		        </a:t>
            </a:r>
            <a:endParaRPr sz="1500" b="0" i="0" u="none" strike="noStrike" cap="none">
              <a:solidFill>
                <a:srgbClr val="0B5394"/>
              </a:solidFill>
              <a:latin typeface="Arial"/>
              <a:ea typeface="Arial"/>
              <a:cs typeface="Arial"/>
              <a:sym typeface="Arial"/>
            </a:endParaRPr>
          </a:p>
          <a:p>
            <a:pPr marL="457200" marR="0" lvl="0" indent="-323850" algn="l" rtl="0">
              <a:lnSpc>
                <a:spcPct val="100000"/>
              </a:lnSpc>
              <a:spcBef>
                <a:spcPts val="800"/>
              </a:spcBef>
              <a:spcAft>
                <a:spcPts val="800"/>
              </a:spcAft>
              <a:buClr>
                <a:srgbClr val="0B5394"/>
              </a:buClr>
              <a:buSzPts val="1500"/>
              <a:buFont typeface="Arial"/>
              <a:buChar char="●"/>
            </a:pPr>
            <a:r>
              <a:rPr lang="en" sz="1500" b="0" i="0" u="none" strike="noStrike" cap="none">
                <a:solidFill>
                  <a:srgbClr val="0B5394"/>
                </a:solidFill>
                <a:latin typeface="Arial"/>
                <a:ea typeface="Arial"/>
                <a:cs typeface="Arial"/>
                <a:sym typeface="Arial"/>
              </a:rPr>
              <a:t>Houlton: ($15M - $45M)	</a:t>
            </a:r>
            <a:endParaRPr sz="1500" b="0" i="0" u="none" strike="noStrike" cap="none">
              <a:solidFill>
                <a:srgbClr val="0B5394"/>
              </a:solidFill>
              <a:latin typeface="Arial"/>
              <a:ea typeface="Arial"/>
              <a:cs typeface="Arial"/>
              <a:sym typeface="Arial"/>
            </a:endParaRPr>
          </a:p>
        </p:txBody>
      </p:sp>
      <p:sp>
        <p:nvSpPr>
          <p:cNvPr id="172" name="Google Shape;172;p44">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8</a:t>
            </a:fld>
            <a:endParaRPr/>
          </a:p>
        </p:txBody>
      </p:sp>
      <p:pic>
        <p:nvPicPr>
          <p:cNvPr id="173" name="Google Shape;173;p4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892703" y="4523226"/>
            <a:ext cx="502100" cy="453249"/>
          </a:xfrm>
          <a:prstGeom prst="rect">
            <a:avLst/>
          </a:prstGeom>
          <a:noFill/>
          <a:ln>
            <a:noFill/>
          </a:ln>
        </p:spPr>
      </p:pic>
      <p:sp>
        <p:nvSpPr>
          <p:cNvPr id="175" name="Google Shape;175;p44">
            <a:extLst>
              <a:ext uri="{C183D7F6-B498-43B3-948B-1728B52AA6E4}">
                <adec:decorative xmlns:adec="http://schemas.microsoft.com/office/drawing/2017/decorative" val="1"/>
              </a:ext>
            </a:extLst>
          </p:cNvPr>
          <p:cNvSpPr txBox="1">
            <a:spLocks noGrp="1"/>
          </p:cNvSpPr>
          <p:nvPr>
            <p:ph type="title" idx="4294967295"/>
          </p:nvPr>
        </p:nvSpPr>
        <p:spPr>
          <a:xfrm>
            <a:off x="390275" y="209800"/>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05087"/>
                </a:solidFill>
                <a:effectLst/>
                <a:uLnTx/>
                <a:uFillTx/>
                <a:latin typeface="Arial"/>
                <a:ea typeface="Arial"/>
                <a:cs typeface="Arial"/>
                <a:sym typeface="Arial"/>
              </a:rPr>
              <a:t>Maine Land Ports of Entry (LPOE)</a:t>
            </a:r>
            <a:endParaRPr kumimoji="0" lang="en-US" sz="1800" b="1" i="0" u="none" strike="noStrike" kern="0" cap="none" spc="0" normalizeH="0" baseline="0" noProof="0" dirty="0">
              <a:ln>
                <a:noFill/>
              </a:ln>
              <a:solidFill>
                <a:srgbClr val="005087"/>
              </a:solidFill>
              <a:effectLst/>
              <a:uLnTx/>
              <a:uFillTx/>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116">
            <a:extLst>
              <a:ext uri="{C183D7F6-B498-43B3-948B-1728B52AA6E4}">
                <adec:decorative xmlns:adec="http://schemas.microsoft.com/office/drawing/2017/decorative" val="1"/>
              </a:ext>
            </a:extLst>
          </p:cNvPr>
          <p:cNvSpPr txBox="1"/>
          <p:nvPr/>
        </p:nvSpPr>
        <p:spPr>
          <a:xfrm>
            <a:off x="383200" y="1083125"/>
            <a:ext cx="4160100" cy="289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rgbClr val="000000"/>
              </a:buClr>
              <a:buSzPts val="1700"/>
              <a:buFont typeface="Arial"/>
              <a:buNone/>
            </a:pPr>
            <a:r>
              <a:rPr lang="en" sz="1700" b="1" i="0" u="none" strike="noStrike" cap="none">
                <a:solidFill>
                  <a:srgbClr val="0B5394"/>
                </a:solidFill>
                <a:latin typeface="Arial"/>
                <a:ea typeface="Arial"/>
                <a:cs typeface="Arial"/>
                <a:sym typeface="Arial"/>
              </a:rPr>
              <a:t>Project Title &amp; Location</a:t>
            </a:r>
            <a:endParaRPr sz="1700" b="1" i="0" u="none" strike="noStrike" cap="none">
              <a:solidFill>
                <a:srgbClr val="0B5394"/>
              </a:solidFill>
              <a:latin typeface="Arial"/>
              <a:ea typeface="Arial"/>
              <a:cs typeface="Arial"/>
              <a:sym typeface="Arial"/>
            </a:endParaRPr>
          </a:p>
          <a:p>
            <a:pPr marL="457200" marR="0" lvl="0" indent="-323850" algn="l" rtl="0">
              <a:lnSpc>
                <a:spcPct val="100000"/>
              </a:lnSpc>
              <a:spcBef>
                <a:spcPts val="800"/>
              </a:spcBef>
              <a:spcAft>
                <a:spcPts val="0"/>
              </a:spcAft>
              <a:buClr>
                <a:srgbClr val="0B5394"/>
              </a:buClr>
              <a:buSzPts val="1500"/>
              <a:buFont typeface="Arial"/>
              <a:buChar char="●"/>
            </a:pPr>
            <a:r>
              <a:rPr lang="en" sz="1500" b="0" i="0" u="none" strike="noStrike" cap="none">
                <a:solidFill>
                  <a:srgbClr val="0B5394"/>
                </a:solidFill>
                <a:latin typeface="Arial"/>
                <a:ea typeface="Arial"/>
                <a:cs typeface="Arial"/>
                <a:sym typeface="Arial"/>
              </a:rPr>
              <a:t>IRS New Carrollton (NC) &amp; Silver Spring Metro Center (SSMC) Consolidated Facilities Services (CFM) in Lanham, MD and Silver Spring, MD</a:t>
            </a:r>
            <a:endParaRPr sz="15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700"/>
              <a:buFont typeface="Arial"/>
              <a:buNone/>
            </a:pPr>
            <a:r>
              <a:rPr lang="en" sz="1700" b="1" i="0" u="none" strike="noStrike" cap="none">
                <a:solidFill>
                  <a:srgbClr val="0B5394"/>
                </a:solidFill>
                <a:latin typeface="Arial"/>
                <a:ea typeface="Arial"/>
                <a:cs typeface="Arial"/>
                <a:sym typeface="Arial"/>
              </a:rPr>
              <a:t>Anticipated Solicitation Date</a:t>
            </a:r>
            <a:endParaRPr sz="1700" b="1" i="0" u="none" strike="noStrike" cap="none">
              <a:solidFill>
                <a:srgbClr val="0B5394"/>
              </a:solidFill>
              <a:latin typeface="Arial"/>
              <a:ea typeface="Arial"/>
              <a:cs typeface="Arial"/>
              <a:sym typeface="Arial"/>
            </a:endParaRPr>
          </a:p>
          <a:p>
            <a:pPr marL="457200" marR="0" lvl="0" indent="-323850" algn="l" rtl="0">
              <a:lnSpc>
                <a:spcPct val="100000"/>
              </a:lnSpc>
              <a:spcBef>
                <a:spcPts val="800"/>
              </a:spcBef>
              <a:spcAft>
                <a:spcPts val="0"/>
              </a:spcAft>
              <a:buClr>
                <a:srgbClr val="0B5394"/>
              </a:buClr>
              <a:buSzPts val="1500"/>
              <a:buFont typeface="Arial"/>
              <a:buChar char="●"/>
            </a:pPr>
            <a:r>
              <a:rPr lang="en" sz="1700" b="0" i="0" u="none" strike="noStrike" cap="none">
                <a:solidFill>
                  <a:srgbClr val="0B5394"/>
                </a:solidFill>
                <a:latin typeface="Arial"/>
                <a:ea typeface="Arial"/>
                <a:cs typeface="Arial"/>
                <a:sym typeface="Arial"/>
              </a:rPr>
              <a:t>July 24, 2024</a:t>
            </a:r>
            <a:endParaRPr sz="17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700"/>
              <a:buFont typeface="Arial"/>
              <a:buNone/>
            </a:pPr>
            <a:r>
              <a:rPr lang="en" sz="1700" b="1" i="0" u="none" strike="noStrike" cap="none">
                <a:solidFill>
                  <a:srgbClr val="0B5394"/>
                </a:solidFill>
                <a:latin typeface="Arial"/>
                <a:ea typeface="Arial"/>
                <a:cs typeface="Arial"/>
                <a:sym typeface="Arial"/>
              </a:rPr>
              <a:t>Anticipated Award Date</a:t>
            </a:r>
            <a:endParaRPr sz="1700" b="1" i="0" u="none" strike="noStrike" cap="none">
              <a:solidFill>
                <a:srgbClr val="0B5394"/>
              </a:solidFill>
              <a:latin typeface="Arial"/>
              <a:ea typeface="Arial"/>
              <a:cs typeface="Arial"/>
              <a:sym typeface="Arial"/>
            </a:endParaRPr>
          </a:p>
          <a:p>
            <a:pPr marL="457200" marR="0" lvl="0" indent="-323850" algn="l" rtl="0">
              <a:lnSpc>
                <a:spcPct val="100000"/>
              </a:lnSpc>
              <a:spcBef>
                <a:spcPts val="800"/>
              </a:spcBef>
              <a:spcAft>
                <a:spcPts val="800"/>
              </a:spcAft>
              <a:buClr>
                <a:srgbClr val="0B5394"/>
              </a:buClr>
              <a:buSzPts val="1500"/>
              <a:buFont typeface="Arial"/>
              <a:buChar char="●"/>
            </a:pPr>
            <a:r>
              <a:rPr lang="en" sz="1500" b="0" i="0" u="none" strike="noStrike" cap="none">
                <a:solidFill>
                  <a:srgbClr val="0B5394"/>
                </a:solidFill>
                <a:latin typeface="Arial"/>
                <a:ea typeface="Arial"/>
                <a:cs typeface="Arial"/>
                <a:sym typeface="Arial"/>
              </a:rPr>
              <a:t>FY2024</a:t>
            </a:r>
            <a:endParaRPr sz="1500" b="0" i="0" u="none" strike="noStrike" cap="none">
              <a:solidFill>
                <a:srgbClr val="0B5394"/>
              </a:solidFill>
              <a:latin typeface="Arial"/>
              <a:ea typeface="Arial"/>
              <a:cs typeface="Arial"/>
              <a:sym typeface="Arial"/>
            </a:endParaRPr>
          </a:p>
        </p:txBody>
      </p:sp>
      <p:sp>
        <p:nvSpPr>
          <p:cNvPr id="867" name="Google Shape;867;p116">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80</a:t>
            </a:fld>
            <a:endParaRPr/>
          </a:p>
        </p:txBody>
      </p:sp>
      <p:pic>
        <p:nvPicPr>
          <p:cNvPr id="868" name="Google Shape;868;p11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795221" y="4593974"/>
            <a:ext cx="502100" cy="453249"/>
          </a:xfrm>
          <a:prstGeom prst="rect">
            <a:avLst/>
          </a:prstGeom>
          <a:noFill/>
          <a:ln>
            <a:noFill/>
          </a:ln>
        </p:spPr>
      </p:pic>
      <p:sp>
        <p:nvSpPr>
          <p:cNvPr id="870" name="Google Shape;870;p116">
            <a:extLst>
              <a:ext uri="{C183D7F6-B498-43B3-948B-1728B52AA6E4}">
                <adec:decorative xmlns:adec="http://schemas.microsoft.com/office/drawing/2017/decorative" val="1"/>
              </a:ext>
            </a:extLst>
          </p:cNvPr>
          <p:cNvSpPr txBox="1">
            <a:spLocks noGrp="1"/>
          </p:cNvSpPr>
          <p:nvPr>
            <p:ph type="title" idx="4294967295"/>
          </p:nvPr>
        </p:nvSpPr>
        <p:spPr>
          <a:xfrm>
            <a:off x="383200" y="207475"/>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Region 11 IRS NC &amp; SSMC CFM</a:t>
            </a:r>
            <a:endParaRPr kumimoji="0" lang="en-US" sz="1800" b="1" i="0" u="none" strike="noStrike" kern="0" cap="none" spc="0" normalizeH="0" baseline="0" noProof="0" dirty="0">
              <a:ln>
                <a:noFill/>
              </a:ln>
              <a:solidFill>
                <a:srgbClr val="0B5394"/>
              </a:solidFill>
              <a:effectLst/>
              <a:uLnTx/>
              <a:uFillTx/>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117">
            <a:extLst>
              <a:ext uri="{C183D7F6-B498-43B3-948B-1728B52AA6E4}">
                <adec:decorative xmlns:adec="http://schemas.microsoft.com/office/drawing/2017/decorative" val="1"/>
              </a:ext>
            </a:extLst>
          </p:cNvPr>
          <p:cNvSpPr txBox="1"/>
          <p:nvPr/>
        </p:nvSpPr>
        <p:spPr>
          <a:xfrm>
            <a:off x="383200" y="1083125"/>
            <a:ext cx="4388700" cy="266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rgbClr val="000000"/>
              </a:buClr>
              <a:buSzPts val="1700"/>
              <a:buFont typeface="Arial"/>
              <a:buNone/>
            </a:pPr>
            <a:r>
              <a:rPr lang="en" sz="1700" b="1" i="0" u="none" strike="noStrike" cap="none">
                <a:solidFill>
                  <a:srgbClr val="0B5394"/>
                </a:solidFill>
                <a:latin typeface="Arial"/>
                <a:ea typeface="Arial"/>
                <a:cs typeface="Arial"/>
                <a:sym typeface="Arial"/>
              </a:rPr>
              <a:t>Project Title &amp; Location</a:t>
            </a:r>
            <a:endParaRPr sz="1700" b="1" i="0" u="none" strike="noStrike" cap="none">
              <a:solidFill>
                <a:srgbClr val="0B5394"/>
              </a:solidFill>
              <a:latin typeface="Arial"/>
              <a:ea typeface="Arial"/>
              <a:cs typeface="Arial"/>
              <a:sym typeface="Arial"/>
            </a:endParaRPr>
          </a:p>
          <a:p>
            <a:pPr marL="457200" marR="0" lvl="0" indent="-323850" algn="l" rtl="0">
              <a:lnSpc>
                <a:spcPct val="100000"/>
              </a:lnSpc>
              <a:spcBef>
                <a:spcPts val="800"/>
              </a:spcBef>
              <a:spcAft>
                <a:spcPts val="0"/>
              </a:spcAft>
              <a:buClr>
                <a:srgbClr val="0B5394"/>
              </a:buClr>
              <a:buSzPts val="1500"/>
              <a:buFont typeface="Arial"/>
              <a:buChar char="●"/>
            </a:pPr>
            <a:r>
              <a:rPr lang="en" sz="1500" b="0" i="0" u="none" strike="noStrike" cap="none">
                <a:solidFill>
                  <a:srgbClr val="0B5394"/>
                </a:solidFill>
                <a:latin typeface="Arial"/>
                <a:ea typeface="Arial"/>
                <a:cs typeface="Arial"/>
                <a:sym typeface="Arial"/>
              </a:rPr>
              <a:t>FBI Washington Field Office (WFO) Consolidated Facilities Services (CFM) in Washington, D.C.</a:t>
            </a:r>
            <a:endParaRPr sz="15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700"/>
              <a:buFont typeface="Arial"/>
              <a:buNone/>
            </a:pPr>
            <a:r>
              <a:rPr lang="en" sz="1700" b="1" i="0" u="none" strike="noStrike" cap="none">
                <a:solidFill>
                  <a:srgbClr val="0B5394"/>
                </a:solidFill>
                <a:latin typeface="Arial"/>
                <a:ea typeface="Arial"/>
                <a:cs typeface="Arial"/>
                <a:sym typeface="Arial"/>
              </a:rPr>
              <a:t>Anticipated Solicitation Date</a:t>
            </a:r>
            <a:endParaRPr sz="1700" b="1" i="0" u="none" strike="noStrike" cap="none">
              <a:solidFill>
                <a:srgbClr val="0B5394"/>
              </a:solidFill>
              <a:latin typeface="Arial"/>
              <a:ea typeface="Arial"/>
              <a:cs typeface="Arial"/>
              <a:sym typeface="Arial"/>
            </a:endParaRPr>
          </a:p>
          <a:p>
            <a:pPr marL="457200" marR="0" lvl="0" indent="-323850" algn="l" rtl="0">
              <a:lnSpc>
                <a:spcPct val="100000"/>
              </a:lnSpc>
              <a:spcBef>
                <a:spcPts val="800"/>
              </a:spcBef>
              <a:spcAft>
                <a:spcPts val="0"/>
              </a:spcAft>
              <a:buClr>
                <a:srgbClr val="0B5394"/>
              </a:buClr>
              <a:buSzPts val="1500"/>
              <a:buFont typeface="Arial"/>
              <a:buChar char="●"/>
            </a:pPr>
            <a:r>
              <a:rPr lang="en" sz="1700" b="0" i="0" u="none" strike="noStrike" cap="none">
                <a:solidFill>
                  <a:srgbClr val="0B5394"/>
                </a:solidFill>
                <a:latin typeface="Arial"/>
                <a:ea typeface="Arial"/>
                <a:cs typeface="Arial"/>
                <a:sym typeface="Arial"/>
              </a:rPr>
              <a:t>FY2023</a:t>
            </a:r>
            <a:endParaRPr sz="1700" b="0" i="0" u="none" strike="noStrike" cap="none">
              <a:solidFill>
                <a:srgbClr val="0B5394"/>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700"/>
              <a:buFont typeface="Arial"/>
              <a:buNone/>
            </a:pPr>
            <a:r>
              <a:rPr lang="en" sz="1700" b="1" i="0" u="none" strike="noStrike" cap="none">
                <a:solidFill>
                  <a:srgbClr val="0B5394"/>
                </a:solidFill>
                <a:latin typeface="Arial"/>
                <a:ea typeface="Arial"/>
                <a:cs typeface="Arial"/>
                <a:sym typeface="Arial"/>
              </a:rPr>
              <a:t>Anticipated Award Date</a:t>
            </a:r>
            <a:endParaRPr sz="1700" b="1" i="0" u="none" strike="noStrike" cap="none">
              <a:solidFill>
                <a:srgbClr val="0B5394"/>
              </a:solidFill>
              <a:latin typeface="Arial"/>
              <a:ea typeface="Arial"/>
              <a:cs typeface="Arial"/>
              <a:sym typeface="Arial"/>
            </a:endParaRPr>
          </a:p>
          <a:p>
            <a:pPr marL="457200" marR="0" lvl="0" indent="-323850" algn="l" rtl="0">
              <a:lnSpc>
                <a:spcPct val="100000"/>
              </a:lnSpc>
              <a:spcBef>
                <a:spcPts val="800"/>
              </a:spcBef>
              <a:spcAft>
                <a:spcPts val="800"/>
              </a:spcAft>
              <a:buClr>
                <a:srgbClr val="0B5394"/>
              </a:buClr>
              <a:buSzPts val="1500"/>
              <a:buFont typeface="Arial"/>
              <a:buChar char="●"/>
            </a:pPr>
            <a:r>
              <a:rPr lang="en" sz="1500" b="0" i="0" u="none" strike="noStrike" cap="none">
                <a:solidFill>
                  <a:srgbClr val="0B5394"/>
                </a:solidFill>
                <a:latin typeface="Arial"/>
                <a:ea typeface="Arial"/>
                <a:cs typeface="Arial"/>
                <a:sym typeface="Arial"/>
              </a:rPr>
              <a:t>FY2024</a:t>
            </a:r>
            <a:endParaRPr sz="1500" b="0" i="0" u="none" strike="noStrike" cap="none">
              <a:solidFill>
                <a:srgbClr val="0B5394"/>
              </a:solidFill>
              <a:latin typeface="Arial"/>
              <a:ea typeface="Arial"/>
              <a:cs typeface="Arial"/>
              <a:sym typeface="Arial"/>
            </a:endParaRPr>
          </a:p>
        </p:txBody>
      </p:sp>
      <p:sp>
        <p:nvSpPr>
          <p:cNvPr id="876" name="Google Shape;876;p117">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81</a:t>
            </a:fld>
            <a:endParaRPr/>
          </a:p>
        </p:txBody>
      </p:sp>
      <p:pic>
        <p:nvPicPr>
          <p:cNvPr id="877" name="Google Shape;877;p11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795221" y="4593974"/>
            <a:ext cx="502100" cy="453249"/>
          </a:xfrm>
          <a:prstGeom prst="rect">
            <a:avLst/>
          </a:prstGeom>
          <a:noFill/>
          <a:ln>
            <a:noFill/>
          </a:ln>
        </p:spPr>
      </p:pic>
      <p:sp>
        <p:nvSpPr>
          <p:cNvPr id="879" name="Google Shape;879;p117">
            <a:extLst>
              <a:ext uri="{C183D7F6-B498-43B3-948B-1728B52AA6E4}">
                <adec:decorative xmlns:adec="http://schemas.microsoft.com/office/drawing/2017/decorative" val="1"/>
              </a:ext>
            </a:extLst>
          </p:cNvPr>
          <p:cNvSpPr txBox="1">
            <a:spLocks noGrp="1"/>
          </p:cNvSpPr>
          <p:nvPr>
            <p:ph type="title" idx="4294967295"/>
          </p:nvPr>
        </p:nvSpPr>
        <p:spPr>
          <a:xfrm>
            <a:off x="370800" y="190075"/>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Region 11 FBI WFO CFM</a:t>
            </a:r>
            <a:endParaRPr kumimoji="0" lang="en-US" sz="1800" b="1" i="0" u="none" strike="noStrike" kern="0" cap="none" spc="0" normalizeH="0" baseline="0" noProof="0" dirty="0">
              <a:ln>
                <a:noFill/>
              </a:ln>
              <a:solidFill>
                <a:srgbClr val="0B5394"/>
              </a:solidFill>
              <a:effectLst/>
              <a:uLnTx/>
              <a:uFillTx/>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118"/>
          <p:cNvSpPr txBox="1">
            <a:spLocks noGrp="1"/>
          </p:cNvSpPr>
          <p:nvPr>
            <p:ph type="title" idx="4294967295"/>
          </p:nvPr>
        </p:nvSpPr>
        <p:spPr>
          <a:xfrm>
            <a:off x="2177825" y="232325"/>
            <a:ext cx="4188900" cy="846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1600"/>
              <a:buFont typeface="Arial"/>
              <a:buNone/>
              <a:tabLst/>
              <a:defRPr/>
            </a:pPr>
            <a:r>
              <a:rPr kumimoji="0" lang="en-US" sz="4300" b="0" i="0" u="none" strike="noStrike" kern="0" cap="none" spc="0" normalizeH="0" baseline="0" noProof="0" dirty="0">
                <a:ln>
                  <a:noFill/>
                </a:ln>
                <a:solidFill>
                  <a:srgbClr val="005087"/>
                </a:solidFill>
                <a:effectLst/>
                <a:uLnTx/>
                <a:uFillTx/>
                <a:latin typeface="Arial Black"/>
                <a:ea typeface="Arial Black"/>
                <a:cs typeface="Arial Black"/>
                <a:sym typeface="Arial Black"/>
              </a:rPr>
              <a:t>QUESTIONS?</a:t>
            </a:r>
            <a:endParaRPr kumimoji="0" lang="en-US" sz="5000" b="0" i="0" u="none" strike="noStrike" kern="0" cap="none" spc="0" normalizeH="0" baseline="0" noProof="0" dirty="0">
              <a:ln>
                <a:noFill/>
              </a:ln>
              <a:solidFill>
                <a:srgbClr val="005087"/>
              </a:solidFill>
              <a:effectLst/>
              <a:uLnTx/>
              <a:uFillTx/>
              <a:latin typeface="Arial Black"/>
              <a:ea typeface="Arial Black"/>
              <a:cs typeface="Arial Black"/>
              <a:sym typeface="Arial Black"/>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pic>
        <p:nvPicPr>
          <p:cNvPr id="889" name="Google Shape;889;p119" title="GSA Star Mark">
            <a:extLst>
              <a:ext uri="{C183D7F6-B498-43B3-948B-1728B52AA6E4}">
                <adec:decorative xmlns:adec="http://schemas.microsoft.com/office/drawing/2017/decorative" val="0"/>
              </a:ext>
            </a:extLst>
          </p:cNvPr>
          <p:cNvPicPr preferRelativeResize="0"/>
          <p:nvPr/>
        </p:nvPicPr>
        <p:blipFill rotWithShape="1">
          <a:blip r:embed="rId3">
            <a:alphaModFix/>
          </a:blip>
          <a:srcRect/>
          <a:stretch/>
        </p:blipFill>
        <p:spPr>
          <a:xfrm>
            <a:off x="3503775" y="1607350"/>
            <a:ext cx="2136428" cy="1928812"/>
          </a:xfrm>
          <a:prstGeom prst="rect">
            <a:avLst/>
          </a:prstGeom>
          <a:noFill/>
          <a:ln>
            <a:noFill/>
          </a:ln>
        </p:spPr>
      </p:pic>
      <p:sp>
        <p:nvSpPr>
          <p:cNvPr id="890" name="Google Shape;890;p119">
            <a:extLst>
              <a:ext uri="{C183D7F6-B498-43B3-948B-1728B52AA6E4}">
                <adec:decorative xmlns:adec="http://schemas.microsoft.com/office/drawing/2017/decorative" val="1"/>
              </a:ext>
            </a:extLst>
          </p:cNvPr>
          <p:cNvSpPr txBox="1">
            <a:spLocks noGrp="1"/>
          </p:cNvSpPr>
          <p:nvPr>
            <p:ph type="sldNum" idx="12"/>
          </p:nvPr>
        </p:nvSpPr>
        <p:spPr>
          <a:xfrm>
            <a:off x="4297658" y="4815017"/>
            <a:ext cx="548700" cy="3936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1200"/>
              <a:buNone/>
            </a:pPr>
            <a:fld id="{00000000-1234-1234-1234-123412341234}" type="slidenum">
              <a:rPr lang="en"/>
              <a:t>83</a:t>
            </a:fld>
            <a:endParaRPr/>
          </a:p>
        </p:txBody>
      </p:sp>
      <p:sp>
        <p:nvSpPr>
          <p:cNvPr id="2" name="Title 1">
            <a:extLst>
              <a:ext uri="{FF2B5EF4-FFF2-40B4-BE49-F238E27FC236}">
                <a16:creationId xmlns:a16="http://schemas.microsoft.com/office/drawing/2014/main" id="{7A19338D-3BD4-FF18-F467-0F35D26E88BD}"/>
              </a:ext>
              <a:ext uri="{C183D7F6-B498-43B3-948B-1728B52AA6E4}">
                <adec:decorative xmlns:adec="http://schemas.microsoft.com/office/drawing/2017/decorative" val="1"/>
              </a:ext>
            </a:extLst>
          </p:cNvPr>
          <p:cNvSpPr>
            <a:spLocks noGrp="1"/>
          </p:cNvSpPr>
          <p:nvPr>
            <p:ph type="title" idx="4294967295"/>
          </p:nvPr>
        </p:nvSpPr>
        <p:spPr>
          <a:xfrm>
            <a:off x="406709" y="4709977"/>
            <a:ext cx="605346" cy="310718"/>
          </a:xfrm>
          <a:prstGeom prst="rect">
            <a:avLst/>
          </a:prstGeom>
        </p:spPr>
        <p:txBody>
          <a:bodyPr anchor="b"/>
          <a:lstStyle/>
          <a:p>
            <a:r>
              <a:rPr lang="en-US" dirty="0">
                <a:solidFill>
                  <a:srgbClr val="FFC000"/>
                </a:solidFill>
              </a:rPr>
              <a:t>GSA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45">
            <a:extLst>
              <a:ext uri="{C183D7F6-B498-43B3-948B-1728B52AA6E4}">
                <adec:decorative xmlns:adec="http://schemas.microsoft.com/office/drawing/2017/decorative" val="1"/>
              </a:ext>
            </a:extLst>
          </p:cNvPr>
          <p:cNvSpPr txBox="1"/>
          <p:nvPr/>
        </p:nvSpPr>
        <p:spPr>
          <a:xfrm>
            <a:off x="1240800" y="1868850"/>
            <a:ext cx="6662400" cy="1405800"/>
          </a:xfrm>
          <a:prstGeom prst="rect">
            <a:avLst/>
          </a:prstGeom>
          <a:noFill/>
          <a:ln>
            <a:noFill/>
          </a:ln>
        </p:spPr>
        <p:txBody>
          <a:bodyPr spcFirstLastPara="1" wrap="square" lIns="91425" tIns="91425" rIns="91425" bIns="91425" anchor="t" anchorCtr="0">
            <a:spAutoFit/>
          </a:bodyPr>
          <a:lstStyle/>
          <a:p>
            <a:pPr marL="457200" marR="0" lvl="0" indent="-330200" algn="l" rtl="0">
              <a:lnSpc>
                <a:spcPct val="100000"/>
              </a:lnSpc>
              <a:spcBef>
                <a:spcPts val="800"/>
              </a:spcBef>
              <a:spcAft>
                <a:spcPts val="0"/>
              </a:spcAft>
              <a:buClr>
                <a:schemeClr val="accent1"/>
              </a:buClr>
              <a:buSzPts val="1600"/>
              <a:buFont typeface="Arial"/>
              <a:buChar char="●"/>
            </a:pPr>
            <a:r>
              <a:rPr lang="en" sz="1800" b="1" i="0" u="none" strike="noStrike" cap="none">
                <a:solidFill>
                  <a:srgbClr val="005087"/>
                </a:solidFill>
                <a:latin typeface="Arial"/>
                <a:ea typeface="Arial"/>
                <a:cs typeface="Arial"/>
                <a:sym typeface="Arial"/>
              </a:rPr>
              <a:t>Contract Construction Management as Advisor has been awarded to:</a:t>
            </a:r>
            <a:endParaRPr sz="1800" b="1" i="0" u="none" strike="noStrike" cap="none">
              <a:solidFill>
                <a:srgbClr val="005087"/>
              </a:solidFill>
              <a:latin typeface="Arial"/>
              <a:ea typeface="Arial"/>
              <a:cs typeface="Arial"/>
              <a:sym typeface="Arial"/>
            </a:endParaRPr>
          </a:p>
          <a:p>
            <a:pPr marL="457200" marR="0" lvl="0" indent="0" algn="l" rtl="0">
              <a:lnSpc>
                <a:spcPct val="100000"/>
              </a:lnSpc>
              <a:spcBef>
                <a:spcPts val="800"/>
              </a:spcBef>
              <a:spcAft>
                <a:spcPts val="0"/>
              </a:spcAft>
              <a:buClr>
                <a:srgbClr val="000000"/>
              </a:buClr>
              <a:buSzPts val="1600"/>
              <a:buFont typeface="Arial"/>
              <a:buNone/>
            </a:pPr>
            <a:r>
              <a:rPr lang="en" sz="1800" b="1" i="0" u="none" strike="noStrike" cap="none">
                <a:solidFill>
                  <a:srgbClr val="005087"/>
                </a:solidFill>
                <a:latin typeface="Arial"/>
                <a:ea typeface="Arial"/>
                <a:cs typeface="Arial"/>
                <a:sym typeface="Arial"/>
              </a:rPr>
              <a:t>Jacobs </a:t>
            </a:r>
            <a:endParaRPr sz="1800" b="1" i="0" u="none" strike="noStrike" cap="none">
              <a:solidFill>
                <a:srgbClr val="005087"/>
              </a:solidFill>
              <a:latin typeface="Arial"/>
              <a:ea typeface="Arial"/>
              <a:cs typeface="Arial"/>
              <a:sym typeface="Arial"/>
            </a:endParaRPr>
          </a:p>
          <a:p>
            <a:pPr marL="457200" marR="0" lvl="0" indent="0" algn="l" rtl="0">
              <a:lnSpc>
                <a:spcPct val="100000"/>
              </a:lnSpc>
              <a:spcBef>
                <a:spcPts val="800"/>
              </a:spcBef>
              <a:spcAft>
                <a:spcPts val="800"/>
              </a:spcAft>
              <a:buClr>
                <a:srgbClr val="000000"/>
              </a:buClr>
              <a:buSzPts val="1200"/>
              <a:buFont typeface="Arial"/>
              <a:buNone/>
            </a:pPr>
            <a:endParaRPr sz="1200" b="0" i="0" u="none" strike="noStrike" cap="none">
              <a:solidFill>
                <a:schemeClr val="hlink"/>
              </a:solidFill>
              <a:latin typeface="Arial"/>
              <a:ea typeface="Arial"/>
              <a:cs typeface="Arial"/>
              <a:sym typeface="Arial"/>
            </a:endParaRPr>
          </a:p>
        </p:txBody>
      </p:sp>
      <p:sp>
        <p:nvSpPr>
          <p:cNvPr id="181" name="Google Shape;181;p45">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9</a:t>
            </a:fld>
            <a:endParaRPr/>
          </a:p>
        </p:txBody>
      </p:sp>
      <p:pic>
        <p:nvPicPr>
          <p:cNvPr id="182" name="Google Shape;182;p4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77336" y="4578606"/>
            <a:ext cx="502100" cy="453249"/>
          </a:xfrm>
          <a:prstGeom prst="rect">
            <a:avLst/>
          </a:prstGeom>
          <a:noFill/>
          <a:ln>
            <a:noFill/>
          </a:ln>
        </p:spPr>
      </p:pic>
      <p:sp>
        <p:nvSpPr>
          <p:cNvPr id="184" name="Google Shape;184;p45">
            <a:extLst>
              <a:ext uri="{C183D7F6-B498-43B3-948B-1728B52AA6E4}">
                <adec:decorative xmlns:adec="http://schemas.microsoft.com/office/drawing/2017/decorative" val="1"/>
              </a:ext>
            </a:extLst>
          </p:cNvPr>
          <p:cNvSpPr txBox="1">
            <a:spLocks noGrp="1"/>
          </p:cNvSpPr>
          <p:nvPr>
            <p:ph type="title" idx="4294967295"/>
          </p:nvPr>
        </p:nvSpPr>
        <p:spPr>
          <a:xfrm>
            <a:off x="390275" y="209800"/>
            <a:ext cx="8402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500" b="1" i="0" u="none" strike="noStrike" kern="0" cap="none" spc="0" normalizeH="0" baseline="0" noProof="0" dirty="0">
                <a:ln>
                  <a:noFill/>
                </a:ln>
                <a:solidFill>
                  <a:srgbClr val="005087"/>
                </a:solidFill>
                <a:effectLst/>
                <a:uLnTx/>
                <a:uFillTx/>
                <a:latin typeface="Arial"/>
                <a:ea typeface="Arial"/>
                <a:cs typeface="Arial"/>
                <a:sym typeface="Arial"/>
              </a:rPr>
              <a:t>Maine LPOE</a:t>
            </a:r>
            <a:endParaRPr kumimoji="0" lang="en-US" sz="1800" b="1" i="0" u="none" strike="noStrike" kern="0" cap="none" spc="0" normalizeH="0" baseline="0" noProof="0" dirty="0">
              <a:ln>
                <a:noFill/>
              </a:ln>
              <a:solidFill>
                <a:srgbClr val="005087"/>
              </a:solidFill>
              <a:effectLst/>
              <a:uLnTx/>
              <a:uFillTx/>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TotalTime>
  <Words>5185</Words>
  <Application>Microsoft Office PowerPoint</Application>
  <PresentationFormat>On-screen Show (16:9)</PresentationFormat>
  <Paragraphs>946</Paragraphs>
  <Slides>83</Slides>
  <Notes>83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83</vt:i4>
      </vt:variant>
    </vt:vector>
  </HeadingPairs>
  <TitlesOfParts>
    <vt:vector size="89" baseType="lpstr">
      <vt:lpstr>Roboto</vt:lpstr>
      <vt:lpstr>Arial</vt:lpstr>
      <vt:lpstr>Arial Black</vt:lpstr>
      <vt:lpstr>Roboto Thin</vt:lpstr>
      <vt:lpstr>Roboto Medium</vt:lpstr>
      <vt:lpstr>Blank Presentation</vt:lpstr>
      <vt:lpstr>Regional Forecast of Contract Opportunities  Small Business Works 2023  </vt:lpstr>
      <vt:lpstr>Region 1   New England Region  Forecast of Contract           Opportunities</vt:lpstr>
      <vt:lpstr>Regional Leadership</vt:lpstr>
      <vt:lpstr>New England Forecast Opportunities   </vt:lpstr>
      <vt:lpstr>New England IDIQ for General Construction Services  </vt:lpstr>
      <vt:lpstr>Vermont Land Ports of Entry (LPOE)</vt:lpstr>
      <vt:lpstr>Vermont LPOE</vt:lpstr>
      <vt:lpstr>Maine Land Ports of Entry (LPOE)</vt:lpstr>
      <vt:lpstr>Maine LPOE</vt:lpstr>
      <vt:lpstr>Region 2  Northeast and Caribbean Region  Forecast of Contract           Opportunities</vt:lpstr>
      <vt:lpstr>Regional Leadership</vt:lpstr>
      <vt:lpstr>Multiple Award A/E IDIQ for Puerto Rico and USVI</vt:lpstr>
      <vt:lpstr>GC - Trout River LPOE</vt:lpstr>
      <vt:lpstr>GC - Rouses Point LPOE</vt:lpstr>
      <vt:lpstr>Wetland Mitigation Services - Rouses Point LPOE</vt:lpstr>
      <vt:lpstr>Wetland Mitigation Services - Trout River LPOE</vt:lpstr>
      <vt:lpstr>Syracuse Consolidated O&amp;M</vt:lpstr>
      <vt:lpstr>Region 3  Mid-Atlantic Region  Forecast of Contract           Opportunities</vt:lpstr>
      <vt:lpstr>Regional Leadership</vt:lpstr>
      <vt:lpstr>Clarksburg Courthouse Prospectus Project</vt:lpstr>
      <vt:lpstr>SSA Headquarters Altmeyers Columns Project</vt:lpstr>
      <vt:lpstr>Inflation Reduction Act (IRA) Region 3 Program</vt:lpstr>
      <vt:lpstr>Region 4  Southeast  Sunbelt Region  Forecast of Contract           Opportunities</vt:lpstr>
      <vt:lpstr>Regional Leadership</vt:lpstr>
      <vt:lpstr>Region 4 PBS Acquisition Management Division</vt:lpstr>
      <vt:lpstr>Region 4 PBS Acquisition Management Division</vt:lpstr>
      <vt:lpstr>Region 4 - Southeast Sunbelt Region</vt:lpstr>
      <vt:lpstr>Region 5 Great Lakes Region  Forecast of Contract           Opportunities</vt:lpstr>
      <vt:lpstr>Repair &amp; Alterations Opportunities in Region 5</vt:lpstr>
      <vt:lpstr>Building Services Opportunities in Region 5</vt:lpstr>
      <vt:lpstr>Building Services Opportunities in Region 5</vt:lpstr>
      <vt:lpstr>Building Services Opportunities in Region 5</vt:lpstr>
      <vt:lpstr>Capital Construction Opportunities in Region 5</vt:lpstr>
      <vt:lpstr>Capital Construction Opportunities in Region 5</vt:lpstr>
      <vt:lpstr>Region 6  The Heartland Region  Forecast of Contract           Opportunities</vt:lpstr>
      <vt:lpstr>Leadership for PBS R6</vt:lpstr>
      <vt:lpstr>Service Contract Opportunities</vt:lpstr>
      <vt:lpstr>Construction Opportunities</vt:lpstr>
      <vt:lpstr>Region 7  Greater  Southwest Region  Forecast of Contract           Opportunities</vt:lpstr>
      <vt:lpstr>Overview of Region 7</vt:lpstr>
      <vt:lpstr>Contract Opportunities - Program Support</vt:lpstr>
      <vt:lpstr>Contract Opportunities - Program Support</vt:lpstr>
      <vt:lpstr>Contract Opportunities - Regional Support</vt:lpstr>
      <vt:lpstr>Contract Opportunities - Non-Prospectus Construction</vt:lpstr>
      <vt:lpstr>Contract Opportunities - Services</vt:lpstr>
      <vt:lpstr>Region 8 Rocky Mountain Region  Forecast of Contract           Opportunities</vt:lpstr>
      <vt:lpstr>Regional 8 - Leadership</vt:lpstr>
      <vt:lpstr>Recurring Opportunities Anticipated Milestone Dates</vt:lpstr>
      <vt:lpstr>Other Opportunities </vt:lpstr>
      <vt:lpstr>Other Opportunities </vt:lpstr>
      <vt:lpstr>Other Opportunities </vt:lpstr>
      <vt:lpstr>Region 9 Pacific Rim Region  Forecast of Contract           Opportunities</vt:lpstr>
      <vt:lpstr>Region 9 PBS Senior Leadership Team</vt:lpstr>
      <vt:lpstr>Pacific Rim Region Region 9 Information</vt:lpstr>
      <vt:lpstr>R9 Building Services Forecast FY23 &amp; FY24</vt:lpstr>
      <vt:lpstr>R9 Prospectus &amp; Capital Construction Projects</vt:lpstr>
      <vt:lpstr>Regional Construction &amp; A/E Contract Vehicles</vt:lpstr>
      <vt:lpstr>Regional Construction &amp; A/E Contract Vehicles</vt:lpstr>
      <vt:lpstr>Region 10 Northwest  Arctic Region  Forecast of Contract           Opportunities</vt:lpstr>
      <vt:lpstr>Regional 10 - Leadership</vt:lpstr>
      <vt:lpstr>Get to know Region 10</vt:lpstr>
      <vt:lpstr>FY 23 &amp; 24 Contract Opportunities</vt:lpstr>
      <vt:lpstr>Services Contract Opportunities</vt:lpstr>
      <vt:lpstr>Construction Contract Opportunities</vt:lpstr>
      <vt:lpstr>Construction IDV Opportunities</vt:lpstr>
      <vt:lpstr>Region 10 BIL Land Port of Entry Opportunities </vt:lpstr>
      <vt:lpstr>Region 11 National  Capital Region  Forecast of Contract           Opportunities</vt:lpstr>
      <vt:lpstr>Region 11 Area of Coverage </vt:lpstr>
      <vt:lpstr>Region 11 PBS Senior Leadership Team</vt:lpstr>
      <vt:lpstr>Concessions Opportunities</vt:lpstr>
      <vt:lpstr>PBS-National Capital Region Industry Events</vt:lpstr>
      <vt:lpstr>Acquisition Center for Facilities Management  Forecast of Contract           Opportunities</vt:lpstr>
      <vt:lpstr>Center Leadership</vt:lpstr>
      <vt:lpstr>Acquisition Center for Facilities Management Services</vt:lpstr>
      <vt:lpstr>Acquisition Center for Facilities Management Services</vt:lpstr>
      <vt:lpstr>Acquisition Center for Facilities Management Services</vt:lpstr>
      <vt:lpstr>Acquisition Center for Facilities Management Services</vt:lpstr>
      <vt:lpstr>Region 4 Atlanta North CFM</vt:lpstr>
      <vt:lpstr>Region 4 Atlanta Metro CFM</vt:lpstr>
      <vt:lpstr>Region 11 IRS NC &amp; SSMC CFM</vt:lpstr>
      <vt:lpstr>Region 11 FBI WFO CFM</vt:lpstr>
      <vt:lpstr>QUESTIONS?</vt:lpstr>
      <vt:lpstr>GSA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YolandaGJohnson</dc:creator>
  <cp:lastModifiedBy>YolandaGJohnson</cp:lastModifiedBy>
  <cp:revision>7</cp:revision>
  <dcterms:modified xsi:type="dcterms:W3CDTF">2023-08-15T20:21:06Z</dcterms:modified>
</cp:coreProperties>
</file>