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3" r:id="rId3"/>
    <p:sldMasterId id="2147483704" r:id="rId4"/>
    <p:sldMasterId id="214748370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2" name="Google Shape;72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749" name="Google Shape;74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p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788" name="Google Shape;78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9" name="Google Shape;789;p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827" name="Google Shape;82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8" name="Google Shape;828;p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866" name="Google Shape;866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p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5" name="Google Shape;90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940" name="Google Shape;94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1" name="Google Shape;941;p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6" name="Google Shape;94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9" name="Google Shape;9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519" name="Google Shape;51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p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  <p:sp>
        <p:nvSpPr>
          <p:cNvPr id="566" name="Google Shape;56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p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9" name="Google Shape;59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22222"/>
              </a:solidFill>
            </a:endParaRPr>
          </a:p>
        </p:txBody>
      </p:sp>
      <p:sp>
        <p:nvSpPr>
          <p:cNvPr id="647" name="Google Shape;64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66050" y="-40200"/>
            <a:ext cx="9289200" cy="106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" title="1800F Aerial_E_Street_BW.jpg"/>
          <p:cNvPicPr preferRelativeResize="0"/>
          <p:nvPr/>
        </p:nvPicPr>
        <p:blipFill rotWithShape="1">
          <a:blip r:embed="rId2">
            <a:alphaModFix/>
          </a:blip>
          <a:srcRect b="16565" l="0" r="0" t="20135"/>
          <a:stretch/>
        </p:blipFill>
        <p:spPr>
          <a:xfrm>
            <a:off x="0" y="1028400"/>
            <a:ext cx="9144003" cy="41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0" y="1028700"/>
            <a:ext cx="9144000" cy="4115100"/>
          </a:xfrm>
          <a:prstGeom prst="rect">
            <a:avLst/>
          </a:prstGeom>
          <a:solidFill>
            <a:srgbClr val="01558E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-10025" y="1724525"/>
            <a:ext cx="91440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0" y="4160925"/>
            <a:ext cx="9144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U.S. General Services Administration Logo" id="17" name="Google Shape;17;p2" title="250 Starmark.png"/>
          <p:cNvPicPr preferRelativeResize="0"/>
          <p:nvPr/>
        </p:nvPicPr>
        <p:blipFill rotWithShape="1">
          <a:blip r:embed="rId3">
            <a:alphaModFix/>
          </a:blip>
          <a:srcRect b="3772" l="0" r="0" t="3772"/>
          <a:stretch/>
        </p:blipFill>
        <p:spPr>
          <a:xfrm>
            <a:off x="522452" y="184656"/>
            <a:ext cx="2111295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 txBox="1"/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1792288" y="4025505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w/Title 1">
  <p:cSld name="Text Block w/Title (g3ee5cc69506_10_0)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w/Title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 rotWithShape="1">
          <a:blip r:embed="rId2">
            <a:alphaModFix/>
          </a:blip>
          <a:srcRect b="36548" l="0" r="0" t="0"/>
          <a:stretch/>
        </p:blipFill>
        <p:spPr>
          <a:xfrm>
            <a:off x="-25" y="1276249"/>
            <a:ext cx="9144023" cy="38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4419600" y="788687"/>
            <a:ext cx="40386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Office of Government-wide Policy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175" y="330973"/>
            <a:ext cx="696150" cy="6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3733800" y="1371600"/>
            <a:ext cx="533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3733800" y="2514600"/>
            <a:ext cx="5334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2" type="body"/>
          </p:nvPr>
        </p:nvSpPr>
        <p:spPr>
          <a:xfrm>
            <a:off x="7086600" y="4572000"/>
            <a:ext cx="1981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CUSTOM_1">
    <p:bg>
      <p:bgPr>
        <a:solidFill>
          <a:srgbClr val="005087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914400" y="914400"/>
            <a:ext cx="7315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●"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BIG_NUMBER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4" name="Google Shape;114;p19"/>
          <p:cNvGrpSpPr/>
          <p:nvPr/>
        </p:nvGrpSpPr>
        <p:grpSpPr>
          <a:xfrm>
            <a:off x="0" y="1751595"/>
            <a:ext cx="8841978" cy="1379641"/>
            <a:chOff x="0" y="2348379"/>
            <a:chExt cx="6961639" cy="1839521"/>
          </a:xfrm>
        </p:grpSpPr>
        <p:sp>
          <p:nvSpPr>
            <p:cNvPr id="115" name="Google Shape;115;p19"/>
            <p:cNvSpPr txBox="1"/>
            <p:nvPr/>
          </p:nvSpPr>
          <p:spPr>
            <a:xfrm>
              <a:off x="0" y="2466800"/>
              <a:ext cx="6948600" cy="1721100"/>
            </a:xfrm>
            <a:prstGeom prst="rect">
              <a:avLst/>
            </a:prstGeom>
            <a:solidFill>
              <a:srgbClr val="0050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6353490" y="2466796"/>
              <a:ext cx="608100" cy="6210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 rot="10800000">
              <a:off x="6262639" y="2348379"/>
              <a:ext cx="699000" cy="724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9"/>
          <p:cNvSpPr txBox="1"/>
          <p:nvPr>
            <p:ph type="title"/>
          </p:nvPr>
        </p:nvSpPr>
        <p:spPr>
          <a:xfrm>
            <a:off x="228600" y="2017025"/>
            <a:ext cx="75060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Four - Unnumbered">
  <p:cSld name="Agenda 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72458" y="458661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22" name="Google Shape;122;p20"/>
          <p:cNvGrpSpPr/>
          <p:nvPr/>
        </p:nvGrpSpPr>
        <p:grpSpPr>
          <a:xfrm>
            <a:off x="351251" y="1915646"/>
            <a:ext cx="8441497" cy="646425"/>
            <a:chOff x="-14600" y="2586667"/>
            <a:chExt cx="7887775" cy="861900"/>
          </a:xfrm>
        </p:grpSpPr>
        <p:sp>
          <p:nvSpPr>
            <p:cNvPr id="123" name="Google Shape;123;p20"/>
            <p:cNvSpPr/>
            <p:nvPr/>
          </p:nvSpPr>
          <p:spPr>
            <a:xfrm>
              <a:off x="-14600" y="26629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7266575" y="2586667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20"/>
          <p:cNvGrpSpPr/>
          <p:nvPr/>
        </p:nvGrpSpPr>
        <p:grpSpPr>
          <a:xfrm>
            <a:off x="351250" y="2657119"/>
            <a:ext cx="8441497" cy="646425"/>
            <a:chOff x="-14600" y="3542826"/>
            <a:chExt cx="7887775" cy="861900"/>
          </a:xfrm>
        </p:grpSpPr>
        <p:sp>
          <p:nvSpPr>
            <p:cNvPr id="126" name="Google Shape;126;p20"/>
            <p:cNvSpPr/>
            <p:nvPr/>
          </p:nvSpPr>
          <p:spPr>
            <a:xfrm>
              <a:off x="-14600" y="36154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7266575" y="3542826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20"/>
          <p:cNvGrpSpPr/>
          <p:nvPr/>
        </p:nvGrpSpPr>
        <p:grpSpPr>
          <a:xfrm>
            <a:off x="351250" y="3349560"/>
            <a:ext cx="8441497" cy="646425"/>
            <a:chOff x="-14600" y="4498974"/>
            <a:chExt cx="7887775" cy="861900"/>
          </a:xfrm>
        </p:grpSpPr>
        <p:sp>
          <p:nvSpPr>
            <p:cNvPr id="129" name="Google Shape;129;p20"/>
            <p:cNvSpPr/>
            <p:nvPr/>
          </p:nvSpPr>
          <p:spPr>
            <a:xfrm>
              <a:off x="-14600" y="45679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7266575" y="4498974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20"/>
          <p:cNvSpPr txBox="1"/>
          <p:nvPr>
            <p:ph idx="1" type="subTitle"/>
          </p:nvPr>
        </p:nvSpPr>
        <p:spPr>
          <a:xfrm>
            <a:off x="619148" y="2748927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2" type="subTitle"/>
          </p:nvPr>
        </p:nvSpPr>
        <p:spPr>
          <a:xfrm>
            <a:off x="619148" y="2041240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0"/>
          <p:cNvSpPr txBox="1"/>
          <p:nvPr>
            <p:ph idx="3" type="subTitle"/>
          </p:nvPr>
        </p:nvSpPr>
        <p:spPr>
          <a:xfrm>
            <a:off x="619148" y="3469990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34" name="Google Shape;134;p20"/>
          <p:cNvGrpSpPr/>
          <p:nvPr/>
        </p:nvGrpSpPr>
        <p:grpSpPr>
          <a:xfrm>
            <a:off x="351251" y="4072054"/>
            <a:ext cx="8441497" cy="646425"/>
            <a:chOff x="-14600" y="5455122"/>
            <a:chExt cx="7887775" cy="861900"/>
          </a:xfrm>
        </p:grpSpPr>
        <p:sp>
          <p:nvSpPr>
            <p:cNvPr id="135" name="Google Shape;135;p20"/>
            <p:cNvSpPr/>
            <p:nvPr/>
          </p:nvSpPr>
          <p:spPr>
            <a:xfrm>
              <a:off x="-14600" y="55204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7266575" y="5455122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20"/>
          <p:cNvSpPr txBox="1"/>
          <p:nvPr>
            <p:ph idx="4" type="subTitle"/>
          </p:nvPr>
        </p:nvSpPr>
        <p:spPr>
          <a:xfrm>
            <a:off x="619148" y="4191053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ircle Progression - Light Theme">
  <p:cSld name="Title Only - LIGHT ON DAR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21"/>
          <p:cNvSpPr/>
          <p:nvPr/>
        </p:nvSpPr>
        <p:spPr>
          <a:xfrm rot="-8785779">
            <a:off x="2793604" y="2197012"/>
            <a:ext cx="398220" cy="413779"/>
          </a:xfrm>
          <a:prstGeom prst="rtTriangle">
            <a:avLst/>
          </a:prstGeom>
          <a:solidFill>
            <a:schemeClr val="accent2"/>
          </a:solidFill>
          <a:ln cap="flat" cmpd="sng" w="9525">
            <a:solidFill>
              <a:srgbClr val="0FA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 rot="-8785779">
            <a:off x="5469190" y="2169806"/>
            <a:ext cx="398220" cy="413779"/>
          </a:xfrm>
          <a:prstGeom prst="rtTriangle">
            <a:avLst/>
          </a:prstGeom>
          <a:solidFill>
            <a:schemeClr val="accent2"/>
          </a:solidFill>
          <a:ln cap="flat" cmpd="sng" w="9525">
            <a:solidFill>
              <a:srgbClr val="0FA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44747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21"/>
          <p:cNvSpPr txBox="1"/>
          <p:nvPr>
            <p:ph idx="2" type="subTitle"/>
          </p:nvPr>
        </p:nvSpPr>
        <p:spPr>
          <a:xfrm>
            <a:off x="314912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1"/>
          <p:cNvSpPr txBox="1"/>
          <p:nvPr>
            <p:ph idx="3" type="subTitle"/>
          </p:nvPr>
        </p:nvSpPr>
        <p:spPr>
          <a:xfrm>
            <a:off x="589232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21"/>
          <p:cNvSpPr/>
          <p:nvPr>
            <p:ph idx="4" type="pic"/>
          </p:nvPr>
        </p:nvSpPr>
        <p:spPr>
          <a:xfrm>
            <a:off x="914400" y="16002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21"/>
          <p:cNvSpPr/>
          <p:nvPr>
            <p:ph idx="5" type="pic"/>
          </p:nvPr>
        </p:nvSpPr>
        <p:spPr>
          <a:xfrm>
            <a:off x="3657600" y="16002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8" name="Google Shape;148;p21"/>
          <p:cNvSpPr/>
          <p:nvPr>
            <p:ph idx="6" type="pic"/>
          </p:nvPr>
        </p:nvSpPr>
        <p:spPr>
          <a:xfrm>
            <a:off x="6477000" y="16764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49" name="Google Shape;149;p21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SA End of Slides" type="vertTx">
  <p:cSld name="VERTICAL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.S. General Services Administration Logo" id="19" name="Google Shape;19;p3" title="250 Signature.png"/>
          <p:cNvPicPr preferRelativeResize="0"/>
          <p:nvPr/>
        </p:nvPicPr>
        <p:blipFill rotWithShape="1">
          <a:blip r:embed="rId2">
            <a:alphaModFix/>
          </a:blip>
          <a:srcRect b="0" l="661" r="661" t="0"/>
          <a:stretch/>
        </p:blipFill>
        <p:spPr>
          <a:xfrm>
            <a:off x="4013551" y="1984975"/>
            <a:ext cx="1238875" cy="11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94">
          <p15:clr>
            <a:srgbClr val="E46962"/>
          </p15:clr>
        </p15:guide>
        <p15:guide id="2" pos="2519">
          <p15:clr>
            <a:srgbClr val="E46962"/>
          </p15:clr>
        </p15:guide>
        <p15:guide id="3" orient="horz" pos="1946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Three - NUMBERED">
  <p:cSld name="List Items - Same Slide - NUMBERED"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461550" y="3756114"/>
            <a:ext cx="8235000" cy="83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3C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22"/>
          <p:cNvGrpSpPr/>
          <p:nvPr/>
        </p:nvGrpSpPr>
        <p:grpSpPr>
          <a:xfrm>
            <a:off x="461550" y="2791940"/>
            <a:ext cx="8234893" cy="835875"/>
            <a:chOff x="461550" y="5541550"/>
            <a:chExt cx="8373900" cy="1114500"/>
          </a:xfrm>
        </p:grpSpPr>
        <p:sp>
          <p:nvSpPr>
            <p:cNvPr id="154" name="Google Shape;154;p22"/>
            <p:cNvSpPr/>
            <p:nvPr/>
          </p:nvSpPr>
          <p:spPr>
            <a:xfrm>
              <a:off x="461550" y="5541550"/>
              <a:ext cx="8373900" cy="111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2"/>
            <p:cNvSpPr txBox="1"/>
            <p:nvPr/>
          </p:nvSpPr>
          <p:spPr>
            <a:xfrm>
              <a:off x="659125" y="5692150"/>
              <a:ext cx="654000" cy="813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b="1" i="0" lang="en-US" sz="4600" u="none" cap="none" strike="noStrike">
                  <a:solidFill>
                    <a:srgbClr val="003C7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2"/>
          <p:cNvGrpSpPr/>
          <p:nvPr/>
        </p:nvGrpSpPr>
        <p:grpSpPr>
          <a:xfrm>
            <a:off x="461550" y="1827766"/>
            <a:ext cx="8234893" cy="835875"/>
            <a:chOff x="461550" y="5541550"/>
            <a:chExt cx="8373900" cy="1114500"/>
          </a:xfrm>
        </p:grpSpPr>
        <p:sp>
          <p:nvSpPr>
            <p:cNvPr id="157" name="Google Shape;157;p22"/>
            <p:cNvSpPr/>
            <p:nvPr/>
          </p:nvSpPr>
          <p:spPr>
            <a:xfrm>
              <a:off x="461550" y="5541550"/>
              <a:ext cx="8373900" cy="111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2"/>
            <p:cNvSpPr txBox="1"/>
            <p:nvPr/>
          </p:nvSpPr>
          <p:spPr>
            <a:xfrm>
              <a:off x="659125" y="5692150"/>
              <a:ext cx="654000" cy="813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b="1" i="0" lang="en-US" sz="4600" u="none" cap="none" strike="noStrike">
                  <a:solidFill>
                    <a:srgbClr val="003C7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1284050" y="1892025"/>
            <a:ext cx="74124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2"/>
          <p:cNvSpPr txBox="1"/>
          <p:nvPr>
            <p:ph idx="2" type="body"/>
          </p:nvPr>
        </p:nvSpPr>
        <p:spPr>
          <a:xfrm>
            <a:off x="1284050" y="3756125"/>
            <a:ext cx="7412400" cy="83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22"/>
          <p:cNvSpPr txBox="1"/>
          <p:nvPr/>
        </p:nvSpPr>
        <p:spPr>
          <a:xfrm>
            <a:off x="640845" y="3869103"/>
            <a:ext cx="643200" cy="6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/>
          <p:nvPr>
            <p:ph idx="3" type="body"/>
          </p:nvPr>
        </p:nvSpPr>
        <p:spPr>
          <a:xfrm>
            <a:off x="1284050" y="2791975"/>
            <a:ext cx="74124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Four - NOT NUMBERED">
  <p:cSld name="List Items - Same Slide - NOT NUMBERED - More Slots 1">
    <p:bg>
      <p:bgPr>
        <a:solidFill>
          <a:srgbClr val="FFFFF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/>
          <p:nvPr/>
        </p:nvSpPr>
        <p:spPr>
          <a:xfrm>
            <a:off x="461550" y="4003678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461550" y="3278377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461550" y="2553076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461550" y="18277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859500" y="1834875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23"/>
          <p:cNvSpPr txBox="1"/>
          <p:nvPr>
            <p:ph idx="2" type="body"/>
          </p:nvPr>
        </p:nvSpPr>
        <p:spPr>
          <a:xfrm>
            <a:off x="859500" y="4017618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3" type="body"/>
          </p:nvPr>
        </p:nvSpPr>
        <p:spPr>
          <a:xfrm>
            <a:off x="859500" y="2577825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4" type="body"/>
          </p:nvPr>
        </p:nvSpPr>
        <p:spPr>
          <a:xfrm>
            <a:off x="859500" y="3296738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4" name="Google Shape;174;p23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- Four">
  <p:cSld name="Agenda 2 - Four Slots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4"/>
          <p:cNvGrpSpPr/>
          <p:nvPr/>
        </p:nvGrpSpPr>
        <p:grpSpPr>
          <a:xfrm>
            <a:off x="-14599" y="1287501"/>
            <a:ext cx="8338228" cy="863659"/>
            <a:chOff x="-14600" y="1630542"/>
            <a:chExt cx="8032975" cy="991800"/>
          </a:xfrm>
        </p:grpSpPr>
        <p:sp>
          <p:nvSpPr>
            <p:cNvPr id="177" name="Google Shape;177;p24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24"/>
          <p:cNvSpPr txBox="1"/>
          <p:nvPr>
            <p:ph idx="1" type="subTitle"/>
          </p:nvPr>
        </p:nvSpPr>
        <p:spPr>
          <a:xfrm>
            <a:off x="607966" y="15394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0" name="Google Shape;180;p24"/>
          <p:cNvGrpSpPr/>
          <p:nvPr/>
        </p:nvGrpSpPr>
        <p:grpSpPr>
          <a:xfrm>
            <a:off x="5032" y="2172514"/>
            <a:ext cx="8338228" cy="863659"/>
            <a:chOff x="-14600" y="1630542"/>
            <a:chExt cx="8032975" cy="991800"/>
          </a:xfrm>
        </p:grpSpPr>
        <p:sp>
          <p:nvSpPr>
            <p:cNvPr id="181" name="Google Shape;181;p24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24"/>
          <p:cNvSpPr txBox="1"/>
          <p:nvPr>
            <p:ph idx="2" type="subTitle"/>
          </p:nvPr>
        </p:nvSpPr>
        <p:spPr>
          <a:xfrm>
            <a:off x="626879" y="2433445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4" name="Google Shape;184;p24"/>
          <p:cNvGrpSpPr/>
          <p:nvPr/>
        </p:nvGrpSpPr>
        <p:grpSpPr>
          <a:xfrm>
            <a:off x="5032" y="3057528"/>
            <a:ext cx="8338228" cy="863659"/>
            <a:chOff x="-14600" y="1630542"/>
            <a:chExt cx="8032975" cy="991800"/>
          </a:xfrm>
        </p:grpSpPr>
        <p:sp>
          <p:nvSpPr>
            <p:cNvPr id="185" name="Google Shape;185;p24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24"/>
          <p:cNvSpPr txBox="1"/>
          <p:nvPr>
            <p:ph idx="3" type="subTitle"/>
          </p:nvPr>
        </p:nvSpPr>
        <p:spPr>
          <a:xfrm>
            <a:off x="626879" y="331315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8" name="Google Shape;188;p24"/>
          <p:cNvGrpSpPr/>
          <p:nvPr/>
        </p:nvGrpSpPr>
        <p:grpSpPr>
          <a:xfrm>
            <a:off x="5032" y="3942541"/>
            <a:ext cx="8338228" cy="863659"/>
            <a:chOff x="-14600" y="1630542"/>
            <a:chExt cx="8032975" cy="991800"/>
          </a:xfrm>
        </p:grpSpPr>
        <p:sp>
          <p:nvSpPr>
            <p:cNvPr id="189" name="Google Shape;189;p24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4"/>
          <p:cNvSpPr txBox="1"/>
          <p:nvPr>
            <p:ph idx="4" type="subTitle"/>
          </p:nvPr>
        </p:nvSpPr>
        <p:spPr>
          <a:xfrm>
            <a:off x="626879" y="4194439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24"/>
          <p:cNvSpPr txBox="1"/>
          <p:nvPr>
            <p:ph idx="5" type="subTitle"/>
          </p:nvPr>
        </p:nvSpPr>
        <p:spPr>
          <a:xfrm>
            <a:off x="731550" y="457200"/>
            <a:ext cx="7680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- Three">
  <p:cSld name="Agenda 2 - Three Slot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idx="12" type="sldNum"/>
          </p:nvPr>
        </p:nvSpPr>
        <p:spPr>
          <a:xfrm>
            <a:off x="8472458" y="458661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7" name="Google Shape;197;p25"/>
          <p:cNvGrpSpPr/>
          <p:nvPr/>
        </p:nvGrpSpPr>
        <p:grpSpPr>
          <a:xfrm>
            <a:off x="-14601" y="1287575"/>
            <a:ext cx="8443944" cy="895298"/>
            <a:chOff x="-14600" y="1630542"/>
            <a:chExt cx="8060275" cy="991800"/>
          </a:xfrm>
        </p:grpSpPr>
        <p:sp>
          <p:nvSpPr>
            <p:cNvPr id="198" name="Google Shape;198;p2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25"/>
          <p:cNvSpPr txBox="1"/>
          <p:nvPr>
            <p:ph idx="1" type="subTitle"/>
          </p:nvPr>
        </p:nvSpPr>
        <p:spPr>
          <a:xfrm>
            <a:off x="607966" y="15394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01" name="Google Shape;201;p25"/>
          <p:cNvGrpSpPr/>
          <p:nvPr/>
        </p:nvGrpSpPr>
        <p:grpSpPr>
          <a:xfrm>
            <a:off x="-14601" y="2373426"/>
            <a:ext cx="8443944" cy="895298"/>
            <a:chOff x="-14600" y="1630542"/>
            <a:chExt cx="8060275" cy="991800"/>
          </a:xfrm>
        </p:grpSpPr>
        <p:sp>
          <p:nvSpPr>
            <p:cNvPr id="202" name="Google Shape;202;p2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25"/>
          <p:cNvSpPr txBox="1"/>
          <p:nvPr>
            <p:ph idx="2" type="subTitle"/>
          </p:nvPr>
        </p:nvSpPr>
        <p:spPr>
          <a:xfrm>
            <a:off x="645929" y="262525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05" name="Google Shape;205;p25"/>
          <p:cNvGrpSpPr/>
          <p:nvPr/>
        </p:nvGrpSpPr>
        <p:grpSpPr>
          <a:xfrm>
            <a:off x="-14601" y="3459277"/>
            <a:ext cx="8443944" cy="895298"/>
            <a:chOff x="-14600" y="1630542"/>
            <a:chExt cx="8060275" cy="991800"/>
          </a:xfrm>
        </p:grpSpPr>
        <p:sp>
          <p:nvSpPr>
            <p:cNvPr id="206" name="Google Shape;206;p2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25"/>
          <p:cNvSpPr txBox="1"/>
          <p:nvPr>
            <p:ph idx="3" type="subTitle"/>
          </p:nvPr>
        </p:nvSpPr>
        <p:spPr>
          <a:xfrm>
            <a:off x="607966" y="37111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25"/>
          <p:cNvSpPr txBox="1"/>
          <p:nvPr>
            <p:ph idx="4" type="subTitle"/>
          </p:nvPr>
        </p:nvSpPr>
        <p:spPr>
          <a:xfrm>
            <a:off x="731550" y="457200"/>
            <a:ext cx="7680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4 POINTS w/ Subtitle">
  <p:cSld name="List Items - Same Slide - NUMBERED - More Slots">
    <p:bg>
      <p:bgPr>
        <a:solidFill>
          <a:srgbClr val="FFFF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/>
          <p:nvPr/>
        </p:nvSpPr>
        <p:spPr>
          <a:xfrm>
            <a:off x="461550" y="40036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26"/>
          <p:cNvSpPr/>
          <p:nvPr/>
        </p:nvSpPr>
        <p:spPr>
          <a:xfrm>
            <a:off x="461550" y="32783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461550" y="25530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>
            <a:off x="461550" y="18277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 txBox="1"/>
          <p:nvPr>
            <p:ph idx="1" type="body"/>
          </p:nvPr>
        </p:nvSpPr>
        <p:spPr>
          <a:xfrm>
            <a:off x="1164300" y="1834875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26"/>
          <p:cNvSpPr txBox="1"/>
          <p:nvPr>
            <p:ph idx="2" type="body"/>
          </p:nvPr>
        </p:nvSpPr>
        <p:spPr>
          <a:xfrm>
            <a:off x="1164300" y="4017619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26"/>
          <p:cNvSpPr txBox="1"/>
          <p:nvPr>
            <p:ph idx="3" type="body"/>
          </p:nvPr>
        </p:nvSpPr>
        <p:spPr>
          <a:xfrm>
            <a:off x="1164300" y="2577825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26"/>
          <p:cNvSpPr txBox="1"/>
          <p:nvPr>
            <p:ph idx="4" type="body"/>
          </p:nvPr>
        </p:nvSpPr>
        <p:spPr>
          <a:xfrm>
            <a:off x="1164300" y="3296738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p26"/>
          <p:cNvSpPr txBox="1"/>
          <p:nvPr/>
        </p:nvSpPr>
        <p:spPr>
          <a:xfrm>
            <a:off x="588158" y="1856091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588158" y="2588003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588158" y="3306916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588158" y="4027791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26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26"/>
          <p:cNvSpPr txBox="1"/>
          <p:nvPr>
            <p:ph idx="5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3 POINTS w/Subtitle - Unnumbered">
  <p:cSld name="List Items - Same Slide - NOT NUMBERED"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27"/>
          <p:cNvSpPr/>
          <p:nvPr/>
        </p:nvSpPr>
        <p:spPr>
          <a:xfrm>
            <a:off x="461550" y="3756123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461550" y="2791949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61550" y="1827775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859500" y="189202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27"/>
          <p:cNvSpPr txBox="1"/>
          <p:nvPr>
            <p:ph idx="2" type="body"/>
          </p:nvPr>
        </p:nvSpPr>
        <p:spPr>
          <a:xfrm>
            <a:off x="859500" y="383512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5" name="Google Shape;235;p27"/>
          <p:cNvSpPr txBox="1"/>
          <p:nvPr>
            <p:ph idx="3" type="body"/>
          </p:nvPr>
        </p:nvSpPr>
        <p:spPr>
          <a:xfrm>
            <a:off x="859500" y="286357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36" name="Google Shape;236;p27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p27"/>
          <p:cNvSpPr txBox="1"/>
          <p:nvPr>
            <p:ph idx="4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- 3 PILLARS">
  <p:cSld name="List Items - Same Slide - PILLARS"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6128800" y="1677492"/>
            <a:ext cx="2596800" cy="3186381"/>
            <a:chOff x="6265963" y="3087650"/>
            <a:chExt cx="2596800" cy="4087200"/>
          </a:xfrm>
        </p:grpSpPr>
        <p:sp>
          <p:nvSpPr>
            <p:cNvPr id="242" name="Google Shape;242;p28"/>
            <p:cNvSpPr/>
            <p:nvPr/>
          </p:nvSpPr>
          <p:spPr>
            <a:xfrm>
              <a:off x="6276313" y="308765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6276313" y="308765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4" name="Google Shape;244;p28"/>
            <p:cNvCxnSpPr/>
            <p:nvPr/>
          </p:nvCxnSpPr>
          <p:spPr>
            <a:xfrm>
              <a:off x="6265963" y="3708901"/>
              <a:ext cx="25968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5" name="Google Shape;245;p28"/>
          <p:cNvGrpSpPr/>
          <p:nvPr/>
        </p:nvGrpSpPr>
        <p:grpSpPr>
          <a:xfrm>
            <a:off x="3274050" y="1677493"/>
            <a:ext cx="2624100" cy="3186381"/>
            <a:chOff x="3293788" y="2998700"/>
            <a:chExt cx="2624100" cy="4087200"/>
          </a:xfrm>
        </p:grpSpPr>
        <p:sp>
          <p:nvSpPr>
            <p:cNvPr id="246" name="Google Shape;246;p28"/>
            <p:cNvSpPr/>
            <p:nvPr/>
          </p:nvSpPr>
          <p:spPr>
            <a:xfrm>
              <a:off x="3304138" y="299870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304138" y="299870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" name="Google Shape;248;p28"/>
            <p:cNvCxnSpPr/>
            <p:nvPr/>
          </p:nvCxnSpPr>
          <p:spPr>
            <a:xfrm>
              <a:off x="3293788" y="3619951"/>
              <a:ext cx="26241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9" name="Google Shape;249;p28"/>
          <p:cNvSpPr txBox="1"/>
          <p:nvPr>
            <p:ph idx="1" type="subTitle"/>
          </p:nvPr>
        </p:nvSpPr>
        <p:spPr>
          <a:xfrm>
            <a:off x="5783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28"/>
          <p:cNvSpPr txBox="1"/>
          <p:nvPr>
            <p:ph idx="2" type="subTitle"/>
          </p:nvPr>
        </p:nvSpPr>
        <p:spPr>
          <a:xfrm>
            <a:off x="34335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28"/>
          <p:cNvSpPr txBox="1"/>
          <p:nvPr>
            <p:ph idx="3" type="subTitle"/>
          </p:nvPr>
        </p:nvSpPr>
        <p:spPr>
          <a:xfrm>
            <a:off x="62746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28"/>
          <p:cNvSpPr txBox="1"/>
          <p:nvPr>
            <p:ph idx="4" type="subTitle"/>
          </p:nvPr>
        </p:nvSpPr>
        <p:spPr>
          <a:xfrm>
            <a:off x="3389700" y="2123081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28"/>
          <p:cNvSpPr txBox="1"/>
          <p:nvPr>
            <p:ph idx="5" type="subTitle"/>
          </p:nvPr>
        </p:nvSpPr>
        <p:spPr>
          <a:xfrm>
            <a:off x="6230800" y="2123081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54" name="Google Shape;254;p28"/>
          <p:cNvGrpSpPr/>
          <p:nvPr/>
        </p:nvGrpSpPr>
        <p:grpSpPr>
          <a:xfrm>
            <a:off x="378450" y="1677493"/>
            <a:ext cx="2624100" cy="3186381"/>
            <a:chOff x="3293788" y="2998700"/>
            <a:chExt cx="2624100" cy="4087200"/>
          </a:xfrm>
        </p:grpSpPr>
        <p:sp>
          <p:nvSpPr>
            <p:cNvPr id="255" name="Google Shape;255;p28"/>
            <p:cNvSpPr/>
            <p:nvPr/>
          </p:nvSpPr>
          <p:spPr>
            <a:xfrm>
              <a:off x="3304138" y="299870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304138" y="299870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" name="Google Shape;257;p28"/>
            <p:cNvCxnSpPr/>
            <p:nvPr/>
          </p:nvCxnSpPr>
          <p:spPr>
            <a:xfrm>
              <a:off x="3293788" y="3619951"/>
              <a:ext cx="26241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58" name="Google Shape;258;p28"/>
          <p:cNvSpPr txBox="1"/>
          <p:nvPr>
            <p:ph idx="6" type="subTitle"/>
          </p:nvPr>
        </p:nvSpPr>
        <p:spPr>
          <a:xfrm>
            <a:off x="457200" y="1676400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p28"/>
          <p:cNvSpPr txBox="1"/>
          <p:nvPr>
            <p:ph idx="7" type="subTitle"/>
          </p:nvPr>
        </p:nvSpPr>
        <p:spPr>
          <a:xfrm>
            <a:off x="537900" y="2123075"/>
            <a:ext cx="23052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ubtitle - Text Block - BOLD">
  <p:cSld name="Bullets - DARK ON LIGHT">
    <p:bg>
      <p:bgPr>
        <a:solidFill>
          <a:srgbClr val="FFFF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/>
          <p:nvPr>
            <p:ph idx="12" type="sldNum"/>
          </p:nvPr>
        </p:nvSpPr>
        <p:spPr>
          <a:xfrm>
            <a:off x="8091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29"/>
          <p:cNvSpPr txBox="1"/>
          <p:nvPr>
            <p:ph idx="1" type="body"/>
          </p:nvPr>
        </p:nvSpPr>
        <p:spPr>
          <a:xfrm>
            <a:off x="357800" y="1604050"/>
            <a:ext cx="7652100" cy="17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29"/>
          <p:cNvSpPr txBox="1"/>
          <p:nvPr>
            <p:ph type="title"/>
          </p:nvPr>
        </p:nvSpPr>
        <p:spPr>
          <a:xfrm>
            <a:off x="439350" y="77925"/>
            <a:ext cx="80331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65" name="Google Shape;265;p29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6" name="Google Shape;266;p29"/>
          <p:cNvSpPr txBox="1"/>
          <p:nvPr>
            <p:ph idx="2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7" name="Google Shape;267;p29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DECK">
  <p:cSld name="END DECK">
    <p:bg>
      <p:bgPr>
        <a:solidFill>
          <a:srgbClr val="FFFFF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0" title="Blue GSA Starmark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81665" y="1768041"/>
            <a:ext cx="1780669" cy="160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/>
          <p:nvPr/>
        </p:nvSpPr>
        <p:spPr>
          <a:xfrm>
            <a:off x="1981200" y="0"/>
            <a:ext cx="7162800" cy="45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- Two" type="twoObj">
  <p:cSld name="TWO_OBJECT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31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31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p31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pic>
        <p:nvPicPr>
          <p:cNvPr id="277" name="Google Shape;277;p31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 Slide or Section Header Page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 title="1800F Aerial_E_Street_BW.jpg"/>
          <p:cNvPicPr preferRelativeResize="0"/>
          <p:nvPr/>
        </p:nvPicPr>
        <p:blipFill rotWithShape="1">
          <a:blip r:embed="rId2">
            <a:alphaModFix/>
          </a:blip>
          <a:srcRect b="9866" l="0" r="0" t="572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558E">
              <a:alpha val="74901"/>
            </a:srgbClr>
          </a:solidFill>
          <a:ln cap="flat" cmpd="sng" w="9525">
            <a:solidFill>
              <a:srgbClr val="0155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912400" y="822150"/>
            <a:ext cx="71286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912400" y="1734550"/>
            <a:ext cx="7098600" cy="20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" type="objTx">
  <p:cSld name="OBJECT_WITH_CAPTION_TEX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sp>
        <p:nvSpPr>
          <p:cNvPr id="280" name="Google Shape;280;p32"/>
          <p:cNvSpPr txBox="1"/>
          <p:nvPr>
            <p:ph idx="1" type="subTitle"/>
          </p:nvPr>
        </p:nvSpPr>
        <p:spPr>
          <a:xfrm>
            <a:off x="152400" y="304800"/>
            <a:ext cx="640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32"/>
          <p:cNvSpPr/>
          <p:nvPr>
            <p:ph idx="2" type="pic"/>
          </p:nvPr>
        </p:nvSpPr>
        <p:spPr>
          <a:xfrm>
            <a:off x="4572000" y="1219200"/>
            <a:ext cx="4495800" cy="3810000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32"/>
          <p:cNvSpPr txBox="1"/>
          <p:nvPr>
            <p:ph idx="3" type="body"/>
          </p:nvPr>
        </p:nvSpPr>
        <p:spPr>
          <a:xfrm>
            <a:off x="609600" y="1676400"/>
            <a:ext cx="38100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 type="picTx">
  <p:cSld name="PICTURE_WITH_CAPTION_TEX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>
            <p:ph type="title"/>
          </p:nvPr>
        </p:nvSpPr>
        <p:spPr>
          <a:xfrm>
            <a:off x="1219200" y="3600450"/>
            <a:ext cx="7010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33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sp>
        <p:nvSpPr>
          <p:cNvPr id="287" name="Google Shape;287;p33"/>
          <p:cNvSpPr/>
          <p:nvPr>
            <p:ph idx="2" type="pic"/>
          </p:nvPr>
        </p:nvSpPr>
        <p:spPr>
          <a:xfrm>
            <a:off x="1184750" y="616450"/>
            <a:ext cx="7089300" cy="29841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8" name="Google Shape;288;p33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Side by Side">
  <p:cSld name="CUSTOM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34"/>
          <p:cNvSpPr/>
          <p:nvPr>
            <p:ph idx="2" type="pic"/>
          </p:nvPr>
        </p:nvSpPr>
        <p:spPr>
          <a:xfrm>
            <a:off x="3048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34"/>
          <p:cNvSpPr/>
          <p:nvPr>
            <p:ph idx="3" type="pic"/>
          </p:nvPr>
        </p:nvSpPr>
        <p:spPr>
          <a:xfrm>
            <a:off x="3048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34"/>
          <p:cNvSpPr/>
          <p:nvPr>
            <p:ph idx="4" type="pic"/>
          </p:nvPr>
        </p:nvSpPr>
        <p:spPr>
          <a:xfrm>
            <a:off x="46482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34"/>
          <p:cNvSpPr txBox="1"/>
          <p:nvPr>
            <p:ph idx="1" type="body"/>
          </p:nvPr>
        </p:nvSpPr>
        <p:spPr>
          <a:xfrm>
            <a:off x="304800" y="38862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5" name="Google Shape;295;p34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w/Title" type="obj">
  <p:cSld name="OBJEC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3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2" name="Google Shape;302;p36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pic>
        <p:nvPicPr>
          <p:cNvPr id="305" name="Google Shape;305;p37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BIG_NUMBER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8" name="Google Shape;308;p38"/>
          <p:cNvGrpSpPr/>
          <p:nvPr/>
        </p:nvGrpSpPr>
        <p:grpSpPr>
          <a:xfrm>
            <a:off x="0" y="1751595"/>
            <a:ext cx="8841978" cy="1379641"/>
            <a:chOff x="0" y="2348379"/>
            <a:chExt cx="6961639" cy="1839521"/>
          </a:xfrm>
        </p:grpSpPr>
        <p:sp>
          <p:nvSpPr>
            <p:cNvPr id="309" name="Google Shape;309;p38"/>
            <p:cNvSpPr txBox="1"/>
            <p:nvPr/>
          </p:nvSpPr>
          <p:spPr>
            <a:xfrm>
              <a:off x="0" y="2466800"/>
              <a:ext cx="6948600" cy="1721100"/>
            </a:xfrm>
            <a:prstGeom prst="rect">
              <a:avLst/>
            </a:prstGeom>
            <a:solidFill>
              <a:srgbClr val="0050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6353490" y="2466796"/>
              <a:ext cx="608100" cy="6210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8"/>
            <p:cNvSpPr/>
            <p:nvPr/>
          </p:nvSpPr>
          <p:spPr>
            <a:xfrm rot="10800000">
              <a:off x="6262639" y="2348379"/>
              <a:ext cx="699000" cy="724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38"/>
          <p:cNvSpPr txBox="1"/>
          <p:nvPr>
            <p:ph type="title"/>
          </p:nvPr>
        </p:nvSpPr>
        <p:spPr>
          <a:xfrm>
            <a:off x="228600" y="2017025"/>
            <a:ext cx="75060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13" name="Google Shape;313;p38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9"/>
          <p:cNvPicPr preferRelativeResize="0"/>
          <p:nvPr/>
        </p:nvPicPr>
        <p:blipFill rotWithShape="1">
          <a:blip r:embed="rId2">
            <a:alphaModFix/>
          </a:blip>
          <a:srcRect b="36548" l="0" r="0" t="0"/>
          <a:stretch/>
        </p:blipFill>
        <p:spPr>
          <a:xfrm>
            <a:off x="-25" y="1276249"/>
            <a:ext cx="9144023" cy="38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4419600" y="788687"/>
            <a:ext cx="40386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Office of Government-wide Policy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175" y="330973"/>
            <a:ext cx="696150" cy="6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39"/>
          <p:cNvSpPr txBox="1"/>
          <p:nvPr>
            <p:ph type="title"/>
          </p:nvPr>
        </p:nvSpPr>
        <p:spPr>
          <a:xfrm>
            <a:off x="3733800" y="1371600"/>
            <a:ext cx="533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39"/>
          <p:cNvSpPr txBox="1"/>
          <p:nvPr>
            <p:ph idx="1" type="subTitle"/>
          </p:nvPr>
        </p:nvSpPr>
        <p:spPr>
          <a:xfrm>
            <a:off x="3733800" y="2514600"/>
            <a:ext cx="5334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1" name="Google Shape;321;p39"/>
          <p:cNvSpPr txBox="1"/>
          <p:nvPr>
            <p:ph idx="2" type="body"/>
          </p:nvPr>
        </p:nvSpPr>
        <p:spPr>
          <a:xfrm>
            <a:off x="7086600" y="4572000"/>
            <a:ext cx="1981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CUSTOM_1">
    <p:bg>
      <p:bgPr>
        <a:solidFill>
          <a:srgbClr val="005087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/>
          <p:nvPr>
            <p:ph idx="1" type="body"/>
          </p:nvPr>
        </p:nvSpPr>
        <p:spPr>
          <a:xfrm>
            <a:off x="914400" y="914400"/>
            <a:ext cx="7315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●"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Four - Unnumbered">
  <p:cSld name="Agenda 2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/>
          <p:nvPr>
            <p:ph idx="12" type="sldNum"/>
          </p:nvPr>
        </p:nvSpPr>
        <p:spPr>
          <a:xfrm>
            <a:off x="8472458" y="458661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26" name="Google Shape;326;p41"/>
          <p:cNvGrpSpPr/>
          <p:nvPr/>
        </p:nvGrpSpPr>
        <p:grpSpPr>
          <a:xfrm>
            <a:off x="351251" y="1915646"/>
            <a:ext cx="8441497" cy="646425"/>
            <a:chOff x="-14600" y="2586667"/>
            <a:chExt cx="7887775" cy="861900"/>
          </a:xfrm>
        </p:grpSpPr>
        <p:sp>
          <p:nvSpPr>
            <p:cNvPr id="327" name="Google Shape;327;p41"/>
            <p:cNvSpPr/>
            <p:nvPr/>
          </p:nvSpPr>
          <p:spPr>
            <a:xfrm>
              <a:off x="-14600" y="26629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1"/>
            <p:cNvSpPr/>
            <p:nvPr/>
          </p:nvSpPr>
          <p:spPr>
            <a:xfrm>
              <a:off x="7266575" y="2586667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41"/>
          <p:cNvGrpSpPr/>
          <p:nvPr/>
        </p:nvGrpSpPr>
        <p:grpSpPr>
          <a:xfrm>
            <a:off x="351250" y="2657119"/>
            <a:ext cx="8441497" cy="646425"/>
            <a:chOff x="-14600" y="3542826"/>
            <a:chExt cx="7887775" cy="861900"/>
          </a:xfrm>
        </p:grpSpPr>
        <p:sp>
          <p:nvSpPr>
            <p:cNvPr id="330" name="Google Shape;330;p41"/>
            <p:cNvSpPr/>
            <p:nvPr/>
          </p:nvSpPr>
          <p:spPr>
            <a:xfrm>
              <a:off x="-14600" y="36154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1"/>
            <p:cNvSpPr/>
            <p:nvPr/>
          </p:nvSpPr>
          <p:spPr>
            <a:xfrm>
              <a:off x="7266575" y="3542826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41"/>
          <p:cNvGrpSpPr/>
          <p:nvPr/>
        </p:nvGrpSpPr>
        <p:grpSpPr>
          <a:xfrm>
            <a:off x="351250" y="3349560"/>
            <a:ext cx="8441497" cy="646425"/>
            <a:chOff x="-14600" y="4498974"/>
            <a:chExt cx="7887775" cy="861900"/>
          </a:xfrm>
        </p:grpSpPr>
        <p:sp>
          <p:nvSpPr>
            <p:cNvPr id="333" name="Google Shape;333;p41"/>
            <p:cNvSpPr/>
            <p:nvPr/>
          </p:nvSpPr>
          <p:spPr>
            <a:xfrm>
              <a:off x="-14600" y="45679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>
              <a:off x="7266575" y="4498974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41"/>
          <p:cNvSpPr txBox="1"/>
          <p:nvPr>
            <p:ph idx="1" type="subTitle"/>
          </p:nvPr>
        </p:nvSpPr>
        <p:spPr>
          <a:xfrm>
            <a:off x="619148" y="2748927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6" name="Google Shape;336;p41"/>
          <p:cNvSpPr txBox="1"/>
          <p:nvPr>
            <p:ph idx="2" type="subTitle"/>
          </p:nvPr>
        </p:nvSpPr>
        <p:spPr>
          <a:xfrm>
            <a:off x="619148" y="2041240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" name="Google Shape;337;p41"/>
          <p:cNvSpPr txBox="1"/>
          <p:nvPr>
            <p:ph idx="3" type="subTitle"/>
          </p:nvPr>
        </p:nvSpPr>
        <p:spPr>
          <a:xfrm>
            <a:off x="619148" y="3469990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8" name="Google Shape;338;p41"/>
          <p:cNvGrpSpPr/>
          <p:nvPr/>
        </p:nvGrpSpPr>
        <p:grpSpPr>
          <a:xfrm>
            <a:off x="351251" y="4072054"/>
            <a:ext cx="8441497" cy="646425"/>
            <a:chOff x="-14600" y="5455122"/>
            <a:chExt cx="7887775" cy="861900"/>
          </a:xfrm>
        </p:grpSpPr>
        <p:sp>
          <p:nvSpPr>
            <p:cNvPr id="339" name="Google Shape;339;p41"/>
            <p:cNvSpPr/>
            <p:nvPr/>
          </p:nvSpPr>
          <p:spPr>
            <a:xfrm>
              <a:off x="-14600" y="5520435"/>
              <a:ext cx="7602300" cy="744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7266575" y="5455122"/>
              <a:ext cx="606600" cy="861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41"/>
          <p:cNvSpPr txBox="1"/>
          <p:nvPr>
            <p:ph idx="4" type="subTitle"/>
          </p:nvPr>
        </p:nvSpPr>
        <p:spPr>
          <a:xfrm>
            <a:off x="619148" y="4191053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2" name="Google Shape;342;p41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ircle Progression - Light Theme">
  <p:cSld name="Title Only - LIGHT ON DARK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42"/>
          <p:cNvSpPr/>
          <p:nvPr/>
        </p:nvSpPr>
        <p:spPr>
          <a:xfrm rot="-8785779">
            <a:off x="2793604" y="2197012"/>
            <a:ext cx="398220" cy="413779"/>
          </a:xfrm>
          <a:prstGeom prst="rtTriangle">
            <a:avLst/>
          </a:prstGeom>
          <a:solidFill>
            <a:schemeClr val="accent2"/>
          </a:solidFill>
          <a:ln cap="flat" cmpd="sng" w="9525">
            <a:solidFill>
              <a:srgbClr val="0FA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2"/>
          <p:cNvSpPr/>
          <p:nvPr/>
        </p:nvSpPr>
        <p:spPr>
          <a:xfrm rot="-8785779">
            <a:off x="5469190" y="2169806"/>
            <a:ext cx="398220" cy="413779"/>
          </a:xfrm>
          <a:prstGeom prst="rtTriangle">
            <a:avLst/>
          </a:prstGeom>
          <a:solidFill>
            <a:schemeClr val="accent2"/>
          </a:solidFill>
          <a:ln cap="flat" cmpd="sng" w="9525">
            <a:solidFill>
              <a:srgbClr val="0FA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2"/>
          <p:cNvSpPr txBox="1"/>
          <p:nvPr>
            <p:ph idx="1" type="subTitle"/>
          </p:nvPr>
        </p:nvSpPr>
        <p:spPr>
          <a:xfrm>
            <a:off x="44747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8" name="Google Shape;348;p42"/>
          <p:cNvSpPr txBox="1"/>
          <p:nvPr>
            <p:ph idx="2" type="subTitle"/>
          </p:nvPr>
        </p:nvSpPr>
        <p:spPr>
          <a:xfrm>
            <a:off x="314912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42"/>
          <p:cNvSpPr txBox="1"/>
          <p:nvPr>
            <p:ph idx="3" type="subTitle"/>
          </p:nvPr>
        </p:nvSpPr>
        <p:spPr>
          <a:xfrm>
            <a:off x="5892325" y="3218138"/>
            <a:ext cx="2700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1" i="0" sz="2600" u="none" cap="none" strike="noStrike">
                <a:solidFill>
                  <a:srgbClr val="0FA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42"/>
          <p:cNvSpPr/>
          <p:nvPr>
            <p:ph idx="4" type="pic"/>
          </p:nvPr>
        </p:nvSpPr>
        <p:spPr>
          <a:xfrm>
            <a:off x="914400" y="16002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42"/>
          <p:cNvSpPr/>
          <p:nvPr>
            <p:ph idx="5" type="pic"/>
          </p:nvPr>
        </p:nvSpPr>
        <p:spPr>
          <a:xfrm>
            <a:off x="3657600" y="16002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2" name="Google Shape;352;p42"/>
          <p:cNvSpPr/>
          <p:nvPr>
            <p:ph idx="6" type="pic"/>
          </p:nvPr>
        </p:nvSpPr>
        <p:spPr>
          <a:xfrm>
            <a:off x="6477000" y="1676400"/>
            <a:ext cx="1600200" cy="1600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353" name="Google Shape;353;p42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 title="1800F Aerial_E_Street_BW.jpg"/>
          <p:cNvPicPr preferRelativeResize="0"/>
          <p:nvPr/>
        </p:nvPicPr>
        <p:blipFill rotWithShape="1">
          <a:blip r:embed="rId2">
            <a:alphaModFix/>
          </a:blip>
          <a:srcRect b="28718" l="0" r="0" t="37627"/>
          <a:stretch/>
        </p:blipFill>
        <p:spPr>
          <a:xfrm>
            <a:off x="0" y="0"/>
            <a:ext cx="9144003" cy="20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0" y="0"/>
            <a:ext cx="9144000" cy="2050800"/>
          </a:xfrm>
          <a:prstGeom prst="rect">
            <a:avLst/>
          </a:prstGeom>
          <a:solidFill>
            <a:srgbClr val="01558E">
              <a:alpha val="74901"/>
            </a:srgbClr>
          </a:solidFill>
          <a:ln cap="flat" cmpd="sng" w="9525">
            <a:solidFill>
              <a:srgbClr val="0155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887850" y="1626330"/>
            <a:ext cx="838200" cy="838200"/>
          </a:xfrm>
          <a:prstGeom prst="ellipse">
            <a:avLst/>
          </a:prstGeom>
          <a:solidFill>
            <a:srgbClr val="FFFFFF"/>
          </a:solidFill>
          <a:ln cap="flat" cmpd="sng" w="67725">
            <a:solidFill>
              <a:srgbClr val="0050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75" lIns="81275" spcFirstLastPara="1" rIns="81275" wrap="square" tIns="81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4"/>
              <a:buFont typeface="Arial"/>
              <a:buNone/>
            </a:pPr>
            <a:r>
              <a:t/>
            </a:r>
            <a:endParaRPr b="0" i="0" sz="124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2973340" y="1626330"/>
            <a:ext cx="838200" cy="838200"/>
          </a:xfrm>
          <a:prstGeom prst="ellipse">
            <a:avLst/>
          </a:prstGeom>
          <a:solidFill>
            <a:srgbClr val="FFFFFF"/>
          </a:solidFill>
          <a:ln cap="flat" cmpd="sng" w="67725">
            <a:solidFill>
              <a:srgbClr val="0050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75" lIns="81275" spcFirstLastPara="1" rIns="81275" wrap="square" tIns="81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4"/>
              <a:buFont typeface="Arial"/>
              <a:buNone/>
            </a:pPr>
            <a:r>
              <a:t/>
            </a:r>
            <a:endParaRPr b="0" i="0" sz="124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/>
          <p:nvPr/>
        </p:nvSpPr>
        <p:spPr>
          <a:xfrm>
            <a:off x="5070414" y="1626330"/>
            <a:ext cx="838200" cy="838200"/>
          </a:xfrm>
          <a:prstGeom prst="ellipse">
            <a:avLst/>
          </a:prstGeom>
          <a:solidFill>
            <a:srgbClr val="FFFFFF"/>
          </a:solidFill>
          <a:ln cap="flat" cmpd="sng" w="67725">
            <a:solidFill>
              <a:srgbClr val="0050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75" lIns="81275" spcFirstLastPara="1" rIns="81275" wrap="square" tIns="81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4"/>
              <a:buFont typeface="Arial"/>
              <a:buNone/>
            </a:pPr>
            <a:r>
              <a:t/>
            </a:r>
            <a:endParaRPr b="0" i="0" sz="124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7202812" y="1626330"/>
            <a:ext cx="838200" cy="838200"/>
          </a:xfrm>
          <a:prstGeom prst="ellipse">
            <a:avLst/>
          </a:prstGeom>
          <a:solidFill>
            <a:srgbClr val="FFFFFF"/>
          </a:solidFill>
          <a:ln cap="flat" cmpd="sng" w="67725">
            <a:solidFill>
              <a:srgbClr val="0050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75" lIns="81275" spcFirstLastPara="1" rIns="81275" wrap="square" tIns="81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4"/>
              <a:buFont typeface="Arial"/>
              <a:buNone/>
            </a:pPr>
            <a:r>
              <a:t/>
            </a:r>
            <a:endParaRPr b="0" i="0" sz="124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/>
          <p:nvPr/>
        </p:nvSpPr>
        <p:spPr>
          <a:xfrm>
            <a:off x="887850" y="822150"/>
            <a:ext cx="71286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57000" y="2725850"/>
            <a:ext cx="18999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2442500" y="2725850"/>
            <a:ext cx="18999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3" type="body"/>
          </p:nvPr>
        </p:nvSpPr>
        <p:spPr>
          <a:xfrm>
            <a:off x="4557225" y="2725850"/>
            <a:ext cx="18999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4" type="body"/>
          </p:nvPr>
        </p:nvSpPr>
        <p:spPr>
          <a:xfrm>
            <a:off x="6671950" y="2725850"/>
            <a:ext cx="18999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1046700" y="1686025"/>
            <a:ext cx="520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6" type="subTitle"/>
          </p:nvPr>
        </p:nvSpPr>
        <p:spPr>
          <a:xfrm>
            <a:off x="3137988" y="1686025"/>
            <a:ext cx="520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7" type="subTitle"/>
          </p:nvPr>
        </p:nvSpPr>
        <p:spPr>
          <a:xfrm>
            <a:off x="5246913" y="1686025"/>
            <a:ext cx="520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7355838" y="1686025"/>
            <a:ext cx="520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Three - NUMBERED">
  <p:cSld name="List Items - Same Slide - NUMBERED">
    <p:bg>
      <p:bgPr>
        <a:solidFill>
          <a:srgbClr val="FFFFFF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43"/>
          <p:cNvSpPr/>
          <p:nvPr/>
        </p:nvSpPr>
        <p:spPr>
          <a:xfrm>
            <a:off x="461550" y="3756114"/>
            <a:ext cx="8235000" cy="83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3C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43"/>
          <p:cNvGrpSpPr/>
          <p:nvPr/>
        </p:nvGrpSpPr>
        <p:grpSpPr>
          <a:xfrm>
            <a:off x="461550" y="2791940"/>
            <a:ext cx="8234893" cy="835875"/>
            <a:chOff x="461550" y="5541550"/>
            <a:chExt cx="8373900" cy="1114500"/>
          </a:xfrm>
        </p:grpSpPr>
        <p:sp>
          <p:nvSpPr>
            <p:cNvPr id="358" name="Google Shape;358;p43"/>
            <p:cNvSpPr/>
            <p:nvPr/>
          </p:nvSpPr>
          <p:spPr>
            <a:xfrm>
              <a:off x="461550" y="5541550"/>
              <a:ext cx="8373900" cy="111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3"/>
            <p:cNvSpPr txBox="1"/>
            <p:nvPr/>
          </p:nvSpPr>
          <p:spPr>
            <a:xfrm>
              <a:off x="659125" y="5692150"/>
              <a:ext cx="654000" cy="813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b="1" i="0" lang="en-US" sz="4600" u="none" cap="none" strike="noStrike">
                  <a:solidFill>
                    <a:srgbClr val="003C7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43"/>
          <p:cNvGrpSpPr/>
          <p:nvPr/>
        </p:nvGrpSpPr>
        <p:grpSpPr>
          <a:xfrm>
            <a:off x="461550" y="1827766"/>
            <a:ext cx="8234893" cy="835875"/>
            <a:chOff x="461550" y="5541550"/>
            <a:chExt cx="8373900" cy="1114500"/>
          </a:xfrm>
        </p:grpSpPr>
        <p:sp>
          <p:nvSpPr>
            <p:cNvPr id="361" name="Google Shape;361;p43"/>
            <p:cNvSpPr/>
            <p:nvPr/>
          </p:nvSpPr>
          <p:spPr>
            <a:xfrm>
              <a:off x="461550" y="5541550"/>
              <a:ext cx="8373900" cy="111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3"/>
            <p:cNvSpPr txBox="1"/>
            <p:nvPr/>
          </p:nvSpPr>
          <p:spPr>
            <a:xfrm>
              <a:off x="659125" y="5692150"/>
              <a:ext cx="654000" cy="813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b="1" i="0" lang="en-US" sz="4600" u="none" cap="none" strike="noStrike">
                  <a:solidFill>
                    <a:srgbClr val="003C7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43"/>
          <p:cNvSpPr txBox="1"/>
          <p:nvPr>
            <p:ph idx="1" type="body"/>
          </p:nvPr>
        </p:nvSpPr>
        <p:spPr>
          <a:xfrm>
            <a:off x="1284050" y="1892025"/>
            <a:ext cx="74124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p43"/>
          <p:cNvSpPr txBox="1"/>
          <p:nvPr>
            <p:ph idx="2" type="body"/>
          </p:nvPr>
        </p:nvSpPr>
        <p:spPr>
          <a:xfrm>
            <a:off x="1284050" y="3756125"/>
            <a:ext cx="7412400" cy="83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5" name="Google Shape;365;p43"/>
          <p:cNvSpPr txBox="1"/>
          <p:nvPr/>
        </p:nvSpPr>
        <p:spPr>
          <a:xfrm>
            <a:off x="640845" y="3869103"/>
            <a:ext cx="643200" cy="6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3"/>
          <p:cNvSpPr txBox="1"/>
          <p:nvPr>
            <p:ph idx="3" type="body"/>
          </p:nvPr>
        </p:nvSpPr>
        <p:spPr>
          <a:xfrm>
            <a:off x="1284050" y="2791975"/>
            <a:ext cx="74124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67" name="Google Shape;367;p43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Four - NOT NUMBERED">
  <p:cSld name="List Items - Same Slide - NOT NUMBERED - More Slots 1">
    <p:bg>
      <p:bgPr>
        <a:solidFill>
          <a:srgbClr val="FFFFFF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/>
          <p:nvPr/>
        </p:nvSpPr>
        <p:spPr>
          <a:xfrm>
            <a:off x="461550" y="4003678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44"/>
          <p:cNvSpPr/>
          <p:nvPr/>
        </p:nvSpPr>
        <p:spPr>
          <a:xfrm>
            <a:off x="461550" y="3278377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461550" y="2553076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4"/>
          <p:cNvSpPr/>
          <p:nvPr/>
        </p:nvSpPr>
        <p:spPr>
          <a:xfrm>
            <a:off x="461550" y="18277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4"/>
          <p:cNvSpPr txBox="1"/>
          <p:nvPr>
            <p:ph idx="1" type="body"/>
          </p:nvPr>
        </p:nvSpPr>
        <p:spPr>
          <a:xfrm>
            <a:off x="859500" y="1834875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44"/>
          <p:cNvSpPr txBox="1"/>
          <p:nvPr>
            <p:ph idx="2" type="body"/>
          </p:nvPr>
        </p:nvSpPr>
        <p:spPr>
          <a:xfrm>
            <a:off x="859500" y="4017618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" name="Google Shape;376;p44"/>
          <p:cNvSpPr txBox="1"/>
          <p:nvPr>
            <p:ph idx="3" type="body"/>
          </p:nvPr>
        </p:nvSpPr>
        <p:spPr>
          <a:xfrm>
            <a:off x="859500" y="2577825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44"/>
          <p:cNvSpPr txBox="1"/>
          <p:nvPr>
            <p:ph idx="4" type="body"/>
          </p:nvPr>
        </p:nvSpPr>
        <p:spPr>
          <a:xfrm>
            <a:off x="859500" y="3296738"/>
            <a:ext cx="76023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8" name="Google Shape;378;p44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- Four">
  <p:cSld name="Agenda 2 - Four Slots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45"/>
          <p:cNvGrpSpPr/>
          <p:nvPr/>
        </p:nvGrpSpPr>
        <p:grpSpPr>
          <a:xfrm>
            <a:off x="-14599" y="1287501"/>
            <a:ext cx="8338228" cy="863659"/>
            <a:chOff x="-14600" y="1630542"/>
            <a:chExt cx="8032975" cy="991800"/>
          </a:xfrm>
        </p:grpSpPr>
        <p:sp>
          <p:nvSpPr>
            <p:cNvPr id="381" name="Google Shape;381;p4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5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45"/>
          <p:cNvSpPr txBox="1"/>
          <p:nvPr>
            <p:ph idx="1" type="subTitle"/>
          </p:nvPr>
        </p:nvSpPr>
        <p:spPr>
          <a:xfrm>
            <a:off x="607966" y="15394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84" name="Google Shape;384;p45"/>
          <p:cNvGrpSpPr/>
          <p:nvPr/>
        </p:nvGrpSpPr>
        <p:grpSpPr>
          <a:xfrm>
            <a:off x="5032" y="2172514"/>
            <a:ext cx="8338228" cy="863659"/>
            <a:chOff x="-14600" y="1630542"/>
            <a:chExt cx="8032975" cy="991800"/>
          </a:xfrm>
        </p:grpSpPr>
        <p:sp>
          <p:nvSpPr>
            <p:cNvPr id="385" name="Google Shape;385;p4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5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45"/>
          <p:cNvSpPr txBox="1"/>
          <p:nvPr>
            <p:ph idx="2" type="subTitle"/>
          </p:nvPr>
        </p:nvSpPr>
        <p:spPr>
          <a:xfrm>
            <a:off x="626879" y="2433445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88" name="Google Shape;388;p45"/>
          <p:cNvGrpSpPr/>
          <p:nvPr/>
        </p:nvGrpSpPr>
        <p:grpSpPr>
          <a:xfrm>
            <a:off x="5032" y="3057528"/>
            <a:ext cx="8338228" cy="863659"/>
            <a:chOff x="-14600" y="1630542"/>
            <a:chExt cx="8032975" cy="991800"/>
          </a:xfrm>
        </p:grpSpPr>
        <p:sp>
          <p:nvSpPr>
            <p:cNvPr id="389" name="Google Shape;389;p4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5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45"/>
          <p:cNvSpPr txBox="1"/>
          <p:nvPr>
            <p:ph idx="3" type="subTitle"/>
          </p:nvPr>
        </p:nvSpPr>
        <p:spPr>
          <a:xfrm>
            <a:off x="626879" y="331315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92" name="Google Shape;392;p45"/>
          <p:cNvGrpSpPr/>
          <p:nvPr/>
        </p:nvGrpSpPr>
        <p:grpSpPr>
          <a:xfrm>
            <a:off x="5032" y="3942541"/>
            <a:ext cx="8338228" cy="863659"/>
            <a:chOff x="-14600" y="1630542"/>
            <a:chExt cx="8032975" cy="991800"/>
          </a:xfrm>
        </p:grpSpPr>
        <p:sp>
          <p:nvSpPr>
            <p:cNvPr id="393" name="Google Shape;393;p45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5"/>
            <p:cNvSpPr/>
            <p:nvPr/>
          </p:nvSpPr>
          <p:spPr>
            <a:xfrm>
              <a:off x="7190375" y="1630542"/>
              <a:ext cx="828000" cy="9918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45"/>
          <p:cNvSpPr txBox="1"/>
          <p:nvPr>
            <p:ph idx="4" type="subTitle"/>
          </p:nvPr>
        </p:nvSpPr>
        <p:spPr>
          <a:xfrm>
            <a:off x="626879" y="4194439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6" name="Google Shape;396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7" name="Google Shape;397;p45"/>
          <p:cNvSpPr txBox="1"/>
          <p:nvPr>
            <p:ph idx="5" type="subTitle"/>
          </p:nvPr>
        </p:nvSpPr>
        <p:spPr>
          <a:xfrm>
            <a:off x="731550" y="457200"/>
            <a:ext cx="7680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98" name="Google Shape;398;p45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Circles - Three">
  <p:cSld name="Agenda 2 - Three Slots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>
            <p:ph idx="12" type="sldNum"/>
          </p:nvPr>
        </p:nvSpPr>
        <p:spPr>
          <a:xfrm>
            <a:off x="8472458" y="458661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1" name="Google Shape;401;p46"/>
          <p:cNvGrpSpPr/>
          <p:nvPr/>
        </p:nvGrpSpPr>
        <p:grpSpPr>
          <a:xfrm>
            <a:off x="-14601" y="1287575"/>
            <a:ext cx="8443944" cy="895298"/>
            <a:chOff x="-14600" y="1630542"/>
            <a:chExt cx="8060275" cy="991800"/>
          </a:xfrm>
        </p:grpSpPr>
        <p:sp>
          <p:nvSpPr>
            <p:cNvPr id="402" name="Google Shape;402;p46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6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46"/>
          <p:cNvSpPr txBox="1"/>
          <p:nvPr>
            <p:ph idx="1" type="subTitle"/>
          </p:nvPr>
        </p:nvSpPr>
        <p:spPr>
          <a:xfrm>
            <a:off x="607966" y="15394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05" name="Google Shape;405;p46"/>
          <p:cNvGrpSpPr/>
          <p:nvPr/>
        </p:nvGrpSpPr>
        <p:grpSpPr>
          <a:xfrm>
            <a:off x="-14601" y="2373426"/>
            <a:ext cx="8443944" cy="895298"/>
            <a:chOff x="-14600" y="1630542"/>
            <a:chExt cx="8060275" cy="991800"/>
          </a:xfrm>
        </p:grpSpPr>
        <p:sp>
          <p:nvSpPr>
            <p:cNvPr id="406" name="Google Shape;406;p46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6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46"/>
          <p:cNvSpPr txBox="1"/>
          <p:nvPr>
            <p:ph idx="2" type="subTitle"/>
          </p:nvPr>
        </p:nvSpPr>
        <p:spPr>
          <a:xfrm>
            <a:off x="645929" y="262525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09" name="Google Shape;409;p46"/>
          <p:cNvGrpSpPr/>
          <p:nvPr/>
        </p:nvGrpSpPr>
        <p:grpSpPr>
          <a:xfrm>
            <a:off x="-14601" y="3459277"/>
            <a:ext cx="8443944" cy="895298"/>
            <a:chOff x="-14600" y="1630542"/>
            <a:chExt cx="8060275" cy="991800"/>
          </a:xfrm>
        </p:grpSpPr>
        <p:sp>
          <p:nvSpPr>
            <p:cNvPr id="410" name="Google Shape;410;p46"/>
            <p:cNvSpPr/>
            <p:nvPr/>
          </p:nvSpPr>
          <p:spPr>
            <a:xfrm>
              <a:off x="-14600" y="1710438"/>
              <a:ext cx="7602300" cy="861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6"/>
            <p:cNvSpPr/>
            <p:nvPr/>
          </p:nvSpPr>
          <p:spPr>
            <a:xfrm>
              <a:off x="7190375" y="1630542"/>
              <a:ext cx="855300" cy="991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3C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579BD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40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p46"/>
          <p:cNvSpPr txBox="1"/>
          <p:nvPr>
            <p:ph idx="3" type="subTitle"/>
          </p:nvPr>
        </p:nvSpPr>
        <p:spPr>
          <a:xfrm>
            <a:off x="607966" y="3711101"/>
            <a:ext cx="67851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46"/>
          <p:cNvSpPr txBox="1"/>
          <p:nvPr>
            <p:ph idx="4" type="subTitle"/>
          </p:nvPr>
        </p:nvSpPr>
        <p:spPr>
          <a:xfrm>
            <a:off x="731550" y="457200"/>
            <a:ext cx="7680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14" name="Google Shape;414;p46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4 POINTS w/ Subtitle">
  <p:cSld name="List Items - Same Slide - NUMBERED - More Slots">
    <p:bg>
      <p:bgPr>
        <a:solidFill>
          <a:srgbClr val="FFFF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"/>
          <p:cNvSpPr/>
          <p:nvPr/>
        </p:nvSpPr>
        <p:spPr>
          <a:xfrm>
            <a:off x="461550" y="40036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47"/>
          <p:cNvSpPr/>
          <p:nvPr/>
        </p:nvSpPr>
        <p:spPr>
          <a:xfrm>
            <a:off x="461550" y="32783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461550" y="25530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7"/>
          <p:cNvSpPr/>
          <p:nvPr/>
        </p:nvSpPr>
        <p:spPr>
          <a:xfrm>
            <a:off x="461550" y="1827775"/>
            <a:ext cx="8237700" cy="6612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7"/>
          <p:cNvSpPr txBox="1"/>
          <p:nvPr>
            <p:ph idx="1" type="body"/>
          </p:nvPr>
        </p:nvSpPr>
        <p:spPr>
          <a:xfrm>
            <a:off x="1164300" y="1834875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2" name="Google Shape;422;p47"/>
          <p:cNvSpPr txBox="1"/>
          <p:nvPr>
            <p:ph idx="2" type="body"/>
          </p:nvPr>
        </p:nvSpPr>
        <p:spPr>
          <a:xfrm>
            <a:off x="1164300" y="4017619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3" name="Google Shape;423;p47"/>
          <p:cNvSpPr txBox="1"/>
          <p:nvPr>
            <p:ph idx="3" type="body"/>
          </p:nvPr>
        </p:nvSpPr>
        <p:spPr>
          <a:xfrm>
            <a:off x="1164300" y="2577825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47"/>
          <p:cNvSpPr txBox="1"/>
          <p:nvPr>
            <p:ph idx="4" type="body"/>
          </p:nvPr>
        </p:nvSpPr>
        <p:spPr>
          <a:xfrm>
            <a:off x="1164300" y="3296738"/>
            <a:ext cx="7345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p47"/>
          <p:cNvSpPr txBox="1"/>
          <p:nvPr/>
        </p:nvSpPr>
        <p:spPr>
          <a:xfrm>
            <a:off x="588158" y="1856091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7"/>
          <p:cNvSpPr txBox="1"/>
          <p:nvPr/>
        </p:nvSpPr>
        <p:spPr>
          <a:xfrm>
            <a:off x="588158" y="2588003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7"/>
          <p:cNvSpPr txBox="1"/>
          <p:nvPr/>
        </p:nvSpPr>
        <p:spPr>
          <a:xfrm>
            <a:off x="588158" y="3306916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7"/>
          <p:cNvSpPr txBox="1"/>
          <p:nvPr/>
        </p:nvSpPr>
        <p:spPr>
          <a:xfrm>
            <a:off x="588158" y="4027791"/>
            <a:ext cx="654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4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9" name="Google Shape;429;p47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0" name="Google Shape;430;p47"/>
          <p:cNvSpPr txBox="1"/>
          <p:nvPr>
            <p:ph idx="5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1" name="Google Shape;431;p47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3 POINTS w/Subtitle - Unnumbered">
  <p:cSld name="List Items - Same Slide - NOT NUMBERED">
    <p:bg>
      <p:bgPr>
        <a:solidFill>
          <a:srgbClr val="FFFFF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p48"/>
          <p:cNvSpPr/>
          <p:nvPr/>
        </p:nvSpPr>
        <p:spPr>
          <a:xfrm>
            <a:off x="461550" y="3756123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8"/>
          <p:cNvSpPr/>
          <p:nvPr/>
        </p:nvSpPr>
        <p:spPr>
          <a:xfrm>
            <a:off x="461550" y="2791949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8"/>
          <p:cNvSpPr/>
          <p:nvPr/>
        </p:nvSpPr>
        <p:spPr>
          <a:xfrm>
            <a:off x="461550" y="1827775"/>
            <a:ext cx="8282400" cy="835800"/>
          </a:xfrm>
          <a:prstGeom prst="roundRect">
            <a:avLst>
              <a:gd fmla="val 16667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8"/>
          <p:cNvSpPr txBox="1"/>
          <p:nvPr>
            <p:ph idx="1" type="body"/>
          </p:nvPr>
        </p:nvSpPr>
        <p:spPr>
          <a:xfrm>
            <a:off x="859500" y="189202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8" name="Google Shape;438;p48"/>
          <p:cNvSpPr txBox="1"/>
          <p:nvPr>
            <p:ph idx="2" type="body"/>
          </p:nvPr>
        </p:nvSpPr>
        <p:spPr>
          <a:xfrm>
            <a:off x="859500" y="383512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9" name="Google Shape;439;p48"/>
          <p:cNvSpPr txBox="1"/>
          <p:nvPr>
            <p:ph idx="3" type="body"/>
          </p:nvPr>
        </p:nvSpPr>
        <p:spPr>
          <a:xfrm>
            <a:off x="859500" y="2863575"/>
            <a:ext cx="76023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440" name="Google Shape;440;p48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1" name="Google Shape;441;p48"/>
          <p:cNvSpPr txBox="1"/>
          <p:nvPr>
            <p:ph idx="4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2" name="Google Shape;442;p48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- 3 PILLARS">
  <p:cSld name="List Items - Same Slide - PILLARS">
    <p:bg>
      <p:bgPr>
        <a:solidFill>
          <a:srgbClr val="FFFFFF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5" name="Google Shape;445;p49"/>
          <p:cNvGrpSpPr/>
          <p:nvPr/>
        </p:nvGrpSpPr>
        <p:grpSpPr>
          <a:xfrm>
            <a:off x="6128800" y="1677492"/>
            <a:ext cx="2596800" cy="3186381"/>
            <a:chOff x="6265963" y="3087650"/>
            <a:chExt cx="2596800" cy="4087200"/>
          </a:xfrm>
        </p:grpSpPr>
        <p:sp>
          <p:nvSpPr>
            <p:cNvPr id="446" name="Google Shape;446;p49"/>
            <p:cNvSpPr/>
            <p:nvPr/>
          </p:nvSpPr>
          <p:spPr>
            <a:xfrm>
              <a:off x="6276313" y="308765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9"/>
            <p:cNvSpPr/>
            <p:nvPr/>
          </p:nvSpPr>
          <p:spPr>
            <a:xfrm>
              <a:off x="6276313" y="308765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8" name="Google Shape;448;p49"/>
            <p:cNvCxnSpPr/>
            <p:nvPr/>
          </p:nvCxnSpPr>
          <p:spPr>
            <a:xfrm>
              <a:off x="6265963" y="3708901"/>
              <a:ext cx="25968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9" name="Google Shape;449;p49"/>
          <p:cNvGrpSpPr/>
          <p:nvPr/>
        </p:nvGrpSpPr>
        <p:grpSpPr>
          <a:xfrm>
            <a:off x="3274050" y="1677493"/>
            <a:ext cx="2624100" cy="3186381"/>
            <a:chOff x="3293788" y="2998700"/>
            <a:chExt cx="2624100" cy="4087200"/>
          </a:xfrm>
        </p:grpSpPr>
        <p:sp>
          <p:nvSpPr>
            <p:cNvPr id="450" name="Google Shape;450;p49"/>
            <p:cNvSpPr/>
            <p:nvPr/>
          </p:nvSpPr>
          <p:spPr>
            <a:xfrm>
              <a:off x="3304138" y="299870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9"/>
            <p:cNvSpPr/>
            <p:nvPr/>
          </p:nvSpPr>
          <p:spPr>
            <a:xfrm>
              <a:off x="3304138" y="299870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2" name="Google Shape;452;p49"/>
            <p:cNvCxnSpPr/>
            <p:nvPr/>
          </p:nvCxnSpPr>
          <p:spPr>
            <a:xfrm>
              <a:off x="3293788" y="3619951"/>
              <a:ext cx="26241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53" name="Google Shape;453;p49"/>
          <p:cNvSpPr txBox="1"/>
          <p:nvPr>
            <p:ph idx="1" type="subTitle"/>
          </p:nvPr>
        </p:nvSpPr>
        <p:spPr>
          <a:xfrm>
            <a:off x="5783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4" name="Google Shape;454;p49"/>
          <p:cNvSpPr txBox="1"/>
          <p:nvPr>
            <p:ph idx="2" type="subTitle"/>
          </p:nvPr>
        </p:nvSpPr>
        <p:spPr>
          <a:xfrm>
            <a:off x="34335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5" name="Google Shape;455;p49"/>
          <p:cNvSpPr txBox="1"/>
          <p:nvPr>
            <p:ph idx="3" type="subTitle"/>
          </p:nvPr>
        </p:nvSpPr>
        <p:spPr>
          <a:xfrm>
            <a:off x="6274600" y="1667124"/>
            <a:ext cx="230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6" name="Google Shape;456;p49"/>
          <p:cNvSpPr txBox="1"/>
          <p:nvPr>
            <p:ph idx="4" type="subTitle"/>
          </p:nvPr>
        </p:nvSpPr>
        <p:spPr>
          <a:xfrm>
            <a:off x="3389700" y="2123081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7" name="Google Shape;457;p49"/>
          <p:cNvSpPr txBox="1"/>
          <p:nvPr>
            <p:ph idx="5" type="subTitle"/>
          </p:nvPr>
        </p:nvSpPr>
        <p:spPr>
          <a:xfrm>
            <a:off x="6230800" y="2123081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58" name="Google Shape;458;p49"/>
          <p:cNvGrpSpPr/>
          <p:nvPr/>
        </p:nvGrpSpPr>
        <p:grpSpPr>
          <a:xfrm>
            <a:off x="378450" y="1677493"/>
            <a:ext cx="2624100" cy="3186381"/>
            <a:chOff x="3293788" y="2998700"/>
            <a:chExt cx="2624100" cy="4087200"/>
          </a:xfrm>
        </p:grpSpPr>
        <p:sp>
          <p:nvSpPr>
            <p:cNvPr id="459" name="Google Shape;459;p49"/>
            <p:cNvSpPr/>
            <p:nvPr/>
          </p:nvSpPr>
          <p:spPr>
            <a:xfrm>
              <a:off x="3304138" y="2998700"/>
              <a:ext cx="2567700" cy="654000"/>
            </a:xfrm>
            <a:prstGeom prst="roundRect">
              <a:avLst>
                <a:gd fmla="val 16667" name="adj"/>
              </a:avLst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9"/>
            <p:cNvSpPr/>
            <p:nvPr/>
          </p:nvSpPr>
          <p:spPr>
            <a:xfrm>
              <a:off x="3304138" y="2998700"/>
              <a:ext cx="2567700" cy="4087200"/>
            </a:xfrm>
            <a:prstGeom prst="roundRect">
              <a:avLst>
                <a:gd fmla="val 16667" name="adj"/>
              </a:avLst>
            </a:prstGeom>
            <a:solidFill>
              <a:srgbClr val="003C71">
                <a:alpha val="2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1" name="Google Shape;461;p49"/>
            <p:cNvCxnSpPr/>
            <p:nvPr/>
          </p:nvCxnSpPr>
          <p:spPr>
            <a:xfrm>
              <a:off x="3293788" y="3619951"/>
              <a:ext cx="26241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62" name="Google Shape;462;p49"/>
          <p:cNvSpPr txBox="1"/>
          <p:nvPr>
            <p:ph idx="6" type="subTitle"/>
          </p:nvPr>
        </p:nvSpPr>
        <p:spPr>
          <a:xfrm>
            <a:off x="457200" y="1676400"/>
            <a:ext cx="239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3" name="Google Shape;463;p49"/>
          <p:cNvSpPr txBox="1"/>
          <p:nvPr>
            <p:ph idx="7" type="subTitle"/>
          </p:nvPr>
        </p:nvSpPr>
        <p:spPr>
          <a:xfrm>
            <a:off x="537900" y="2123075"/>
            <a:ext cx="23052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4" name="Google Shape;464;p49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ubtitle - Text Block - BOLD">
  <p:cSld name="Bullets - DARK ON LIGHT">
    <p:bg>
      <p:bgPr>
        <a:solidFill>
          <a:srgbClr val="FFFFFF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/>
          <p:nvPr>
            <p:ph idx="12" type="sldNum"/>
          </p:nvPr>
        </p:nvSpPr>
        <p:spPr>
          <a:xfrm>
            <a:off x="8091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7" name="Google Shape;467;p50"/>
          <p:cNvSpPr txBox="1"/>
          <p:nvPr>
            <p:ph idx="1" type="body"/>
          </p:nvPr>
        </p:nvSpPr>
        <p:spPr>
          <a:xfrm>
            <a:off x="357800" y="1604050"/>
            <a:ext cx="7652100" cy="17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579BD"/>
              </a:buClr>
              <a:buSzPts val="2200"/>
              <a:buFont typeface="Arial"/>
              <a:buChar char="●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FB"/>
              </a:buClr>
              <a:buSzPts val="2200"/>
              <a:buFont typeface="Arial"/>
              <a:buChar char="○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579BD"/>
              </a:buClr>
              <a:buSzPts val="2200"/>
              <a:buFont typeface="Arial"/>
              <a:buChar char="■"/>
              <a:defRPr b="1" i="0" sz="22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50"/>
          <p:cNvSpPr txBox="1"/>
          <p:nvPr>
            <p:ph type="title"/>
          </p:nvPr>
        </p:nvSpPr>
        <p:spPr>
          <a:xfrm>
            <a:off x="439350" y="77925"/>
            <a:ext cx="80331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469" name="Google Shape;469;p50"/>
          <p:cNvCxnSpPr/>
          <p:nvPr/>
        </p:nvCxnSpPr>
        <p:spPr>
          <a:xfrm>
            <a:off x="554700" y="904682"/>
            <a:ext cx="7230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0" name="Google Shape;470;p50"/>
          <p:cNvSpPr txBox="1"/>
          <p:nvPr>
            <p:ph idx="2" type="subTitle"/>
          </p:nvPr>
        </p:nvSpPr>
        <p:spPr>
          <a:xfrm>
            <a:off x="439350" y="870825"/>
            <a:ext cx="803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  <a:defRPr b="1" i="1" sz="2400" u="none" cap="none" strike="noStrike">
                <a:solidFill>
                  <a:srgbClr val="0579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1" name="Google Shape;471;p50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DECK">
  <p:cSld name="END DECK">
    <p:bg>
      <p:bgPr>
        <a:solidFill>
          <a:srgbClr val="FFFFFF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1" title="Blue GSA Starmark Logo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81665" y="1768041"/>
            <a:ext cx="1780669" cy="160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1"/>
          <p:cNvSpPr/>
          <p:nvPr/>
        </p:nvSpPr>
        <p:spPr>
          <a:xfrm>
            <a:off x="1981200" y="0"/>
            <a:ext cx="7162800" cy="45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- Two" type="twoObj">
  <p:cSld name="TWO_OBJECTS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/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8" name="Google Shape;478;p52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9" name="Google Shape;479;p52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0" name="Google Shape;480;p52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pic>
        <p:nvPicPr>
          <p:cNvPr id="481" name="Google Shape;481;p52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Page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862275" y="491300"/>
            <a:ext cx="71286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" type="subTitle"/>
          </p:nvPr>
        </p:nvSpPr>
        <p:spPr>
          <a:xfrm>
            <a:off x="671775" y="1333400"/>
            <a:ext cx="7620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1283350" y="1513875"/>
            <a:ext cx="26370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&amp; Text " type="objTx">
  <p:cSld name="OBJECT_WITH_CAPTION_TEXT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sp>
        <p:nvSpPr>
          <p:cNvPr id="484" name="Google Shape;484;p53"/>
          <p:cNvSpPr txBox="1"/>
          <p:nvPr>
            <p:ph idx="1" type="subTitle"/>
          </p:nvPr>
        </p:nvSpPr>
        <p:spPr>
          <a:xfrm>
            <a:off x="152400" y="304800"/>
            <a:ext cx="640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5" name="Google Shape;485;p53"/>
          <p:cNvSpPr/>
          <p:nvPr>
            <p:ph idx="2" type="pic"/>
          </p:nvPr>
        </p:nvSpPr>
        <p:spPr>
          <a:xfrm>
            <a:off x="4572000" y="1219200"/>
            <a:ext cx="4495800" cy="38100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53"/>
          <p:cNvSpPr txBox="1"/>
          <p:nvPr>
            <p:ph idx="3" type="body"/>
          </p:nvPr>
        </p:nvSpPr>
        <p:spPr>
          <a:xfrm>
            <a:off x="609600" y="1676400"/>
            <a:ext cx="38100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53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 type="picTx">
  <p:cSld name="PICTURE_WITH_CAPTION_TEXT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4"/>
          <p:cNvSpPr txBox="1"/>
          <p:nvPr>
            <p:ph type="title"/>
          </p:nvPr>
        </p:nvSpPr>
        <p:spPr>
          <a:xfrm>
            <a:off x="1219200" y="3600450"/>
            <a:ext cx="7010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0" name="Google Shape;490;p54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sp>
        <p:nvSpPr>
          <p:cNvPr id="491" name="Google Shape;491;p54"/>
          <p:cNvSpPr/>
          <p:nvPr>
            <p:ph idx="2" type="pic"/>
          </p:nvPr>
        </p:nvSpPr>
        <p:spPr>
          <a:xfrm>
            <a:off x="1184750" y="616450"/>
            <a:ext cx="7089300" cy="2984100"/>
          </a:xfrm>
          <a:prstGeom prst="rect">
            <a:avLst/>
          </a:prstGeom>
          <a:noFill/>
          <a:ln>
            <a:noFill/>
          </a:ln>
        </p:spPr>
      </p:sp>
      <p:pic>
        <p:nvPicPr>
          <p:cNvPr id="492" name="Google Shape;492;p54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Side by Side">
  <p:cSld name="CUSTOM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5" name="Google Shape;495;p55"/>
          <p:cNvSpPr/>
          <p:nvPr>
            <p:ph idx="2" type="pic"/>
          </p:nvPr>
        </p:nvSpPr>
        <p:spPr>
          <a:xfrm>
            <a:off x="3048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55"/>
          <p:cNvSpPr/>
          <p:nvPr>
            <p:ph idx="3" type="pic"/>
          </p:nvPr>
        </p:nvSpPr>
        <p:spPr>
          <a:xfrm>
            <a:off x="3048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97" name="Google Shape;497;p55"/>
          <p:cNvSpPr/>
          <p:nvPr>
            <p:ph idx="4" type="pic"/>
          </p:nvPr>
        </p:nvSpPr>
        <p:spPr>
          <a:xfrm>
            <a:off x="4648200" y="990600"/>
            <a:ext cx="3810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55"/>
          <p:cNvSpPr txBox="1"/>
          <p:nvPr>
            <p:ph idx="1" type="body"/>
          </p:nvPr>
        </p:nvSpPr>
        <p:spPr>
          <a:xfrm>
            <a:off x="304800" y="38862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9" name="Google Shape;499;p55"/>
          <p:cNvPicPr preferRelativeResize="0"/>
          <p:nvPr/>
        </p:nvPicPr>
        <p:blipFill rotWithShape="1">
          <a:blip r:embed="rId2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w/Title">
  <p:cSld name="Text Block w/Title (g3ee5cc69506_10_0)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2" name="Google Shape;502;p5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3" name="Google Shape;503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Block w/Title">
  <p:cSld name="Text Block w/Title (g3ee5cc69506_55_0)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7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6" name="Google Shape;506;p5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7" name="Google Shape;507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(g3ee5cc69506_67_0)">
  <p:cSld name="Generated (g3ee5cc69506_67_0)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 txBox="1"/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b="1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Page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457200" y="1151336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457200" y="1631157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3" type="body"/>
          </p:nvPr>
        </p:nvSpPr>
        <p:spPr>
          <a:xfrm>
            <a:off x="4645028" y="1151336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4" type="body"/>
          </p:nvPr>
        </p:nvSpPr>
        <p:spPr>
          <a:xfrm>
            <a:off x="4645028" y="1631157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63" name="Google Shape;63;p8"/>
          <p:cNvSpPr txBox="1"/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b="1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Side Bar Text Layout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3950375" y="1076300"/>
            <a:ext cx="4736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376978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70" name="Google Shape;70;p9"/>
          <p:cNvSpPr txBox="1"/>
          <p:nvPr>
            <p:ph type="title"/>
          </p:nvPr>
        </p:nvSpPr>
        <p:spPr>
          <a:xfrm>
            <a:off x="457200" y="456626"/>
            <a:ext cx="82296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b="1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71" name="Google Shape;71;p9"/>
          <p:cNvCxnSpPr/>
          <p:nvPr/>
        </p:nvCxnSpPr>
        <p:spPr>
          <a:xfrm>
            <a:off x="3619500" y="1092875"/>
            <a:ext cx="0" cy="313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Side Bar Text Layout">
  <p:cSld name="OBJECT_WITH_CAPTION_TEXT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3178" y="4500563"/>
            <a:ext cx="9140700" cy="642900"/>
          </a:xfrm>
          <a:prstGeom prst="rect">
            <a:avLst/>
          </a:prstGeom>
          <a:solidFill>
            <a:srgbClr val="0155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 rot="10800000">
            <a:off x="0" y="126"/>
            <a:ext cx="9140700" cy="229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457200" y="1076300"/>
            <a:ext cx="48867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2" type="body"/>
          </p:nvPr>
        </p:nvSpPr>
        <p:spPr>
          <a:xfrm>
            <a:off x="5945600" y="1076325"/>
            <a:ext cx="26316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6629400" y="4661297"/>
            <a:ext cx="1828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78" name="Google Shape;78;p10"/>
          <p:cNvSpPr txBox="1"/>
          <p:nvPr>
            <p:ph type="title"/>
          </p:nvPr>
        </p:nvSpPr>
        <p:spPr>
          <a:xfrm>
            <a:off x="457200" y="456626"/>
            <a:ext cx="82296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b="1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79" name="Google Shape;79;p10"/>
          <p:cNvCxnSpPr/>
          <p:nvPr/>
        </p:nvCxnSpPr>
        <p:spPr>
          <a:xfrm>
            <a:off x="5454325" y="1092875"/>
            <a:ext cx="0" cy="313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22" Type="http://schemas.openxmlformats.org/officeDocument/2006/relationships/theme" Target="../theme/theme4.xml"/><Relationship Id="rId10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51.xml"/><Relationship Id="rId6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4800" y="0"/>
            <a:ext cx="9144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39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35.png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8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38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40.png"/><Relationship Id="rId8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8.png"/><Relationship Id="rId5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"/>
          <p:cNvSpPr/>
          <p:nvPr/>
        </p:nvSpPr>
        <p:spPr>
          <a:xfrm>
            <a:off x="6365877" y="2268142"/>
            <a:ext cx="184800" cy="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9"/>
          <p:cNvSpPr txBox="1"/>
          <p:nvPr>
            <p:ph type="title"/>
          </p:nvPr>
        </p:nvSpPr>
        <p:spPr>
          <a:xfrm>
            <a:off x="-10025" y="1724525"/>
            <a:ext cx="91440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Project Labor Agreements on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Large-Scale GSA Construction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4EF"/>
              </a:buClr>
              <a:buSzPts val="2200"/>
              <a:buFont typeface="Calibri"/>
              <a:buNone/>
            </a:pPr>
            <a:r>
              <a:rPr b="0" lang="en-US" sz="2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New Procedures Under Acquisition Letter MV-2026-03</a:t>
            </a:r>
            <a:endParaRPr sz="2400">
              <a:solidFill>
                <a:schemeClr val="accent3"/>
              </a:solidFill>
            </a:endParaRPr>
          </a:p>
        </p:txBody>
      </p:sp>
      <p:sp>
        <p:nvSpPr>
          <p:cNvPr id="516" name="Google Shape;516;p59"/>
          <p:cNvSpPr txBox="1"/>
          <p:nvPr>
            <p:ph idx="1" type="subTitle"/>
          </p:nvPr>
        </p:nvSpPr>
        <p:spPr>
          <a:xfrm>
            <a:off x="0" y="4160925"/>
            <a:ext cx="9144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July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68"/>
          <p:cNvPicPr preferRelativeResize="0"/>
          <p:nvPr/>
        </p:nvPicPr>
        <p:blipFill rotWithShape="1">
          <a:blip r:embed="rId3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6" name="Google Shape;726;p68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New Approach: Paired Pricing Procedures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grpSp>
        <p:nvGrpSpPr>
          <p:cNvPr id="727" name="Google Shape;727;p68"/>
          <p:cNvGrpSpPr/>
          <p:nvPr/>
        </p:nvGrpSpPr>
        <p:grpSpPr>
          <a:xfrm>
            <a:off x="761988" y="1063819"/>
            <a:ext cx="7704375" cy="628283"/>
            <a:chOff x="255449" y="6113794"/>
            <a:chExt cx="5550302" cy="547285"/>
          </a:xfrm>
        </p:grpSpPr>
        <p:sp>
          <p:nvSpPr>
            <p:cNvPr id="728" name="Google Shape;728;p68"/>
            <p:cNvSpPr/>
            <p:nvPr/>
          </p:nvSpPr>
          <p:spPr>
            <a:xfrm>
              <a:off x="844051" y="6113794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Process:</a:t>
              </a:r>
              <a:r>
                <a:rPr b="0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Offerors submit both PLA and non-PLA pricing for the same scope.</a:t>
              </a:r>
              <a:endParaRPr b="0" i="0" sz="10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68"/>
            <p:cNvSpPr/>
            <p:nvPr/>
          </p:nvSpPr>
          <p:spPr>
            <a:xfrm>
              <a:off x="255449" y="6115079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68"/>
          <p:cNvGrpSpPr/>
          <p:nvPr/>
        </p:nvGrpSpPr>
        <p:grpSpPr>
          <a:xfrm>
            <a:off x="761988" y="1771104"/>
            <a:ext cx="7704375" cy="626939"/>
            <a:chOff x="255449" y="6729896"/>
            <a:chExt cx="5550302" cy="546114"/>
          </a:xfrm>
        </p:grpSpPr>
        <p:sp>
          <p:nvSpPr>
            <p:cNvPr id="731" name="Google Shape;731;p68"/>
            <p:cNvSpPr/>
            <p:nvPr/>
          </p:nvSpPr>
          <p:spPr>
            <a:xfrm>
              <a:off x="844051" y="6730010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Evaluation:</a:t>
              </a:r>
              <a:r>
                <a:rPr b="0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GSA evaluates and reduces the PLA price by the lesser of 10% or $15 million and compares it to the non-PLA price, per offeror.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8"/>
            <p:cNvSpPr/>
            <p:nvPr/>
          </p:nvSpPr>
          <p:spPr>
            <a:xfrm>
              <a:off x="255449" y="6729896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68"/>
          <p:cNvGrpSpPr/>
          <p:nvPr/>
        </p:nvGrpSpPr>
        <p:grpSpPr>
          <a:xfrm>
            <a:off x="761988" y="2481479"/>
            <a:ext cx="7704375" cy="627698"/>
            <a:chOff x="255449" y="7348690"/>
            <a:chExt cx="5550302" cy="546775"/>
          </a:xfrm>
        </p:grpSpPr>
        <p:sp>
          <p:nvSpPr>
            <p:cNvPr id="734" name="Google Shape;734;p68"/>
            <p:cNvSpPr/>
            <p:nvPr/>
          </p:nvSpPr>
          <p:spPr>
            <a:xfrm>
              <a:off x="844051" y="7349465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Selection:</a:t>
              </a:r>
              <a:r>
                <a:rPr b="0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Best-value trade-offs are conducted using the competitive PLA or non-PLA price and corresponding technical approach.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68"/>
            <p:cNvSpPr/>
            <p:nvPr/>
          </p:nvSpPr>
          <p:spPr>
            <a:xfrm>
              <a:off x="255449" y="7348690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68"/>
          <p:cNvGrpSpPr/>
          <p:nvPr/>
        </p:nvGrpSpPr>
        <p:grpSpPr>
          <a:xfrm>
            <a:off x="761988" y="3191633"/>
            <a:ext cx="7704390" cy="626848"/>
            <a:chOff x="255449" y="7967291"/>
            <a:chExt cx="5550313" cy="546035"/>
          </a:xfrm>
        </p:grpSpPr>
        <p:sp>
          <p:nvSpPr>
            <p:cNvPr id="737" name="Google Shape;737;p68"/>
            <p:cNvSpPr/>
            <p:nvPr/>
          </p:nvSpPr>
          <p:spPr>
            <a:xfrm>
              <a:off x="844062" y="7970926"/>
              <a:ext cx="4961700" cy="5424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b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Compliance:</a:t>
              </a:r>
              <a:r>
                <a:rPr b="0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If a non-PLA offer wins, the paired-proposal record serves as the project-specific evidence required by EO and OMB M-25-29.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263"/>
                <a:buFont typeface="Arial"/>
                <a:buNone/>
              </a:pPr>
              <a:r>
                <a:t/>
              </a:r>
              <a:endParaRPr b="0" i="0" sz="149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68"/>
            <p:cNvSpPr/>
            <p:nvPr/>
          </p:nvSpPr>
          <p:spPr>
            <a:xfrm>
              <a:off x="255449" y="7967291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9" name="Google Shape;739;p68"/>
          <p:cNvGrpSpPr/>
          <p:nvPr/>
        </p:nvGrpSpPr>
        <p:grpSpPr>
          <a:xfrm>
            <a:off x="761988" y="3900933"/>
            <a:ext cx="7704390" cy="626848"/>
            <a:chOff x="255449" y="7967291"/>
            <a:chExt cx="5550313" cy="546035"/>
          </a:xfrm>
        </p:grpSpPr>
        <p:sp>
          <p:nvSpPr>
            <p:cNvPr id="740" name="Google Shape;740;p68"/>
            <p:cNvSpPr/>
            <p:nvPr/>
          </p:nvSpPr>
          <p:spPr>
            <a:xfrm>
              <a:off x="844062" y="7970926"/>
              <a:ext cx="4961700" cy="5424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Flexibility:</a:t>
              </a:r>
              <a:r>
                <a:rPr b="0" i="0" lang="en-US" sz="1400" u="none" cap="none" strike="noStrike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The FAR 22.5 pre-solicitation exception process remains available for extraordinary cases.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68"/>
            <p:cNvSpPr/>
            <p:nvPr/>
          </p:nvSpPr>
          <p:spPr>
            <a:xfrm>
              <a:off x="255449" y="7967291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Process Emblem" id="742" name="Google Shape;74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800" y="1152974"/>
            <a:ext cx="450000" cy="45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aluation emblem" id="743" name="Google Shape;743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800" y="1861798"/>
            <a:ext cx="450000" cy="45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oose emblem" id="744" name="Google Shape;744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3449" y="2598038"/>
            <a:ext cx="393600" cy="393600"/>
          </a:xfrm>
          <a:prstGeom prst="rect">
            <a:avLst/>
          </a:prstGeom>
          <a:solidFill>
            <a:srgbClr val="04548F"/>
          </a:solidFill>
          <a:ln>
            <a:noFill/>
          </a:ln>
        </p:spPr>
      </p:pic>
      <p:pic>
        <p:nvPicPr>
          <p:cNvPr descr="file emblem" id="745" name="Google Shape;745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7000" y="3308250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exibility emblem" id="746" name="Google Shape;746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7000" y="4018450"/>
            <a:ext cx="3936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9"/>
          <p:cNvSpPr/>
          <p:nvPr/>
        </p:nvSpPr>
        <p:spPr>
          <a:xfrm>
            <a:off x="1290825" y="4139425"/>
            <a:ext cx="677100" cy="6771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63900" lIns="63900" spcFirstLastPara="1" rIns="63900" wrap="square" tIns="63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t/>
            </a:r>
            <a:endParaRPr b="0" i="0" sz="9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69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600"/>
              <a:t>Price Evaluation Example 1 - Federal Courthouse Renovation in a Major Metropolitan Market </a:t>
            </a:r>
            <a:endParaRPr/>
          </a:p>
        </p:txBody>
      </p:sp>
      <p:sp>
        <p:nvSpPr>
          <p:cNvPr id="754" name="Google Shape;754;p69"/>
          <p:cNvSpPr txBox="1"/>
          <p:nvPr>
            <p:ph idx="1" type="body"/>
          </p:nvPr>
        </p:nvSpPr>
        <p:spPr>
          <a:xfrm>
            <a:off x="457200" y="1200150"/>
            <a:ext cx="82296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chemeClr val="dk1"/>
                </a:solidFill>
              </a:rPr>
              <a:t>A federal courthouse renovation in a major metro area. The local union workforce is deep. PLA pricing competes well, and after the 10% reduction, the PLA offer is the better value. The PLA proceeds. 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55" name="Google Shape;7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300" y="2919269"/>
            <a:ext cx="252650" cy="1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750" y="2937905"/>
            <a:ext cx="227850" cy="17121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69"/>
          <p:cNvSpPr/>
          <p:nvPr/>
        </p:nvSpPr>
        <p:spPr>
          <a:xfrm>
            <a:off x="423731" y="2557200"/>
            <a:ext cx="9687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69"/>
          <p:cNvSpPr/>
          <p:nvPr/>
        </p:nvSpPr>
        <p:spPr>
          <a:xfrm>
            <a:off x="423731" y="3107102"/>
            <a:ext cx="9687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p69"/>
          <p:cNvCxnSpPr/>
          <p:nvPr/>
        </p:nvCxnSpPr>
        <p:spPr>
          <a:xfrm>
            <a:off x="419829" y="3199866"/>
            <a:ext cx="9900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0" name="Google Shape;760;p69"/>
          <p:cNvSpPr/>
          <p:nvPr/>
        </p:nvSpPr>
        <p:spPr>
          <a:xfrm>
            <a:off x="147817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1" name="Google Shape;761;p69"/>
          <p:cNvCxnSpPr/>
          <p:nvPr/>
        </p:nvCxnSpPr>
        <p:spPr>
          <a:xfrm>
            <a:off x="2203158" y="3199871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2" name="Google Shape;762;p69"/>
          <p:cNvSpPr/>
          <p:nvPr/>
        </p:nvSpPr>
        <p:spPr>
          <a:xfrm>
            <a:off x="293406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9"/>
          <p:cNvSpPr txBox="1"/>
          <p:nvPr/>
        </p:nvSpPr>
        <p:spPr>
          <a:xfrm>
            <a:off x="405775" y="2636474"/>
            <a:ext cx="9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Offeror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69"/>
          <p:cNvSpPr txBox="1"/>
          <p:nvPr>
            <p:ph idx="1" type="body"/>
          </p:nvPr>
        </p:nvSpPr>
        <p:spPr>
          <a:xfrm>
            <a:off x="450292" y="3232774"/>
            <a:ext cx="915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69"/>
          <p:cNvSpPr/>
          <p:nvPr/>
        </p:nvSpPr>
        <p:spPr>
          <a:xfrm>
            <a:off x="4392558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69"/>
          <p:cNvSpPr/>
          <p:nvPr/>
        </p:nvSpPr>
        <p:spPr>
          <a:xfrm>
            <a:off x="5848449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69"/>
          <p:cNvSpPr/>
          <p:nvPr/>
        </p:nvSpPr>
        <p:spPr>
          <a:xfrm>
            <a:off x="730433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69"/>
          <p:cNvSpPr/>
          <p:nvPr/>
        </p:nvSpPr>
        <p:spPr>
          <a:xfrm>
            <a:off x="1503931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69"/>
          <p:cNvSpPr txBox="1"/>
          <p:nvPr/>
        </p:nvSpPr>
        <p:spPr>
          <a:xfrm>
            <a:off x="1478775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69"/>
          <p:cNvSpPr txBox="1"/>
          <p:nvPr>
            <p:ph idx="1" type="body"/>
          </p:nvPr>
        </p:nvSpPr>
        <p:spPr>
          <a:xfrm>
            <a:off x="1523539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$140,000,000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69"/>
          <p:cNvSpPr/>
          <p:nvPr/>
        </p:nvSpPr>
        <p:spPr>
          <a:xfrm>
            <a:off x="2943767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9"/>
          <p:cNvSpPr txBox="1"/>
          <p:nvPr/>
        </p:nvSpPr>
        <p:spPr>
          <a:xfrm>
            <a:off x="2918611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Reduction Applied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9"/>
          <p:cNvSpPr txBox="1"/>
          <p:nvPr>
            <p:ph idx="1" type="body"/>
          </p:nvPr>
        </p:nvSpPr>
        <p:spPr>
          <a:xfrm>
            <a:off x="2971986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200">
                <a:solidFill>
                  <a:srgbClr val="01558E"/>
                </a:solidFill>
              </a:rPr>
              <a:t>10% ($14,000,000)</a:t>
            </a:r>
            <a:endParaRPr b="1" sz="1200">
              <a:solidFill>
                <a:srgbClr val="01558E"/>
              </a:solidFill>
            </a:endParaRPr>
          </a:p>
        </p:txBody>
      </p:sp>
      <p:sp>
        <p:nvSpPr>
          <p:cNvPr id="774" name="Google Shape;774;p69"/>
          <p:cNvSpPr/>
          <p:nvPr/>
        </p:nvSpPr>
        <p:spPr>
          <a:xfrm>
            <a:off x="4397142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9"/>
          <p:cNvSpPr txBox="1"/>
          <p:nvPr/>
        </p:nvSpPr>
        <p:spPr>
          <a:xfrm>
            <a:off x="4371986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Evaluated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9"/>
          <p:cNvSpPr txBox="1"/>
          <p:nvPr>
            <p:ph idx="2" type="body"/>
          </p:nvPr>
        </p:nvSpPr>
        <p:spPr>
          <a:xfrm>
            <a:off x="4437924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$126,000,000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69"/>
          <p:cNvSpPr/>
          <p:nvPr/>
        </p:nvSpPr>
        <p:spPr>
          <a:xfrm>
            <a:off x="5860946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9"/>
          <p:cNvSpPr txBox="1"/>
          <p:nvPr/>
        </p:nvSpPr>
        <p:spPr>
          <a:xfrm>
            <a:off x="5835790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69"/>
          <p:cNvSpPr txBox="1"/>
          <p:nvPr>
            <p:ph idx="3" type="body"/>
          </p:nvPr>
        </p:nvSpPr>
        <p:spPr>
          <a:xfrm>
            <a:off x="5886370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$127,000,000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69"/>
          <p:cNvSpPr/>
          <p:nvPr/>
        </p:nvSpPr>
        <p:spPr>
          <a:xfrm>
            <a:off x="7311635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69"/>
          <p:cNvSpPr txBox="1"/>
          <p:nvPr/>
        </p:nvSpPr>
        <p:spPr>
          <a:xfrm>
            <a:off x="7286479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Tradeoff Price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9"/>
          <p:cNvSpPr txBox="1"/>
          <p:nvPr>
            <p:ph idx="4" type="body"/>
          </p:nvPr>
        </p:nvSpPr>
        <p:spPr>
          <a:xfrm>
            <a:off x="7342255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PLA Price  $126,000,000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sh emblem" id="783" name="Google Shape;783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3692" y="4272292"/>
            <a:ext cx="411366" cy="411366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9"/>
          <p:cNvSpPr txBox="1"/>
          <p:nvPr/>
        </p:nvSpPr>
        <p:spPr>
          <a:xfrm>
            <a:off x="1566700" y="4258200"/>
            <a:ext cx="654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Outcome: Evaluated price reduced 10%. PLA price used.</a:t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5" name="Google Shape;785;p69"/>
          <p:cNvCxnSpPr/>
          <p:nvPr/>
        </p:nvCxnSpPr>
        <p:spPr>
          <a:xfrm>
            <a:off x="328150" y="3199868"/>
            <a:ext cx="8568300" cy="0"/>
          </a:xfrm>
          <a:prstGeom prst="straightConnector1">
            <a:avLst/>
          </a:prstGeom>
          <a:noFill/>
          <a:ln cap="flat" cmpd="sng" w="152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0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600"/>
              <a:t>Price Evaluation Example 2 - Federal Office Building Renovation in a Major Metropolitan Market </a:t>
            </a:r>
            <a:endParaRPr/>
          </a:p>
        </p:txBody>
      </p:sp>
      <p:sp>
        <p:nvSpPr>
          <p:cNvPr id="792" name="Google Shape;792;p70"/>
          <p:cNvSpPr txBox="1"/>
          <p:nvPr>
            <p:ph idx="1" type="body"/>
          </p:nvPr>
        </p:nvSpPr>
        <p:spPr>
          <a:xfrm>
            <a:off x="247550" y="11986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chemeClr val="dk1"/>
                </a:solidFill>
              </a:rPr>
              <a:t>A federal office building renovation in a high-cost urban market. At $160 million, a 10% reduction would be $16M, exceeding the cap of $15M, so the cap applies. The PLA offer is still the better value. The PLA proceeds. 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3" name="Google Shape;793;p70"/>
          <p:cNvSpPr/>
          <p:nvPr/>
        </p:nvSpPr>
        <p:spPr>
          <a:xfrm>
            <a:off x="1671825" y="4139425"/>
            <a:ext cx="677100" cy="6771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63900" lIns="63900" spcFirstLastPara="1" rIns="63900" wrap="square" tIns="63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t/>
            </a:r>
            <a:endParaRPr b="0" i="0" sz="9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4" name="Google Shape;79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4050" y="2917769"/>
            <a:ext cx="252650" cy="1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500" y="2936405"/>
            <a:ext cx="227850" cy="171216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0"/>
          <p:cNvSpPr/>
          <p:nvPr/>
        </p:nvSpPr>
        <p:spPr>
          <a:xfrm>
            <a:off x="366481" y="2555700"/>
            <a:ext cx="9687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70"/>
          <p:cNvSpPr/>
          <p:nvPr/>
        </p:nvSpPr>
        <p:spPr>
          <a:xfrm>
            <a:off x="366481" y="3105602"/>
            <a:ext cx="9687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8" name="Google Shape;798;p70"/>
          <p:cNvCxnSpPr/>
          <p:nvPr/>
        </p:nvCxnSpPr>
        <p:spPr>
          <a:xfrm>
            <a:off x="362579" y="3198366"/>
            <a:ext cx="9900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9" name="Google Shape;799;p70"/>
          <p:cNvSpPr/>
          <p:nvPr/>
        </p:nvSpPr>
        <p:spPr>
          <a:xfrm>
            <a:off x="1420924" y="31056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0" name="Google Shape;800;p70"/>
          <p:cNvCxnSpPr/>
          <p:nvPr/>
        </p:nvCxnSpPr>
        <p:spPr>
          <a:xfrm>
            <a:off x="2145908" y="3198371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1" name="Google Shape;801;p70"/>
          <p:cNvSpPr/>
          <p:nvPr/>
        </p:nvSpPr>
        <p:spPr>
          <a:xfrm>
            <a:off x="2876814" y="31056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70"/>
          <p:cNvSpPr txBox="1"/>
          <p:nvPr/>
        </p:nvSpPr>
        <p:spPr>
          <a:xfrm>
            <a:off x="348525" y="2634974"/>
            <a:ext cx="9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Offeror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70"/>
          <p:cNvSpPr txBox="1"/>
          <p:nvPr>
            <p:ph idx="1" type="body"/>
          </p:nvPr>
        </p:nvSpPr>
        <p:spPr>
          <a:xfrm>
            <a:off x="393042" y="3231274"/>
            <a:ext cx="915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70"/>
          <p:cNvSpPr/>
          <p:nvPr/>
        </p:nvSpPr>
        <p:spPr>
          <a:xfrm>
            <a:off x="4335308" y="31056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70"/>
          <p:cNvSpPr/>
          <p:nvPr/>
        </p:nvSpPr>
        <p:spPr>
          <a:xfrm>
            <a:off x="5791199" y="31056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0"/>
          <p:cNvSpPr/>
          <p:nvPr/>
        </p:nvSpPr>
        <p:spPr>
          <a:xfrm>
            <a:off x="7295324" y="3107100"/>
            <a:ext cx="15438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0"/>
          <p:cNvSpPr/>
          <p:nvPr/>
        </p:nvSpPr>
        <p:spPr>
          <a:xfrm>
            <a:off x="1446681" y="25557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0"/>
          <p:cNvSpPr txBox="1"/>
          <p:nvPr/>
        </p:nvSpPr>
        <p:spPr>
          <a:xfrm>
            <a:off x="1421525" y="25968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0"/>
          <p:cNvSpPr txBox="1"/>
          <p:nvPr>
            <p:ph idx="1" type="body"/>
          </p:nvPr>
        </p:nvSpPr>
        <p:spPr>
          <a:xfrm>
            <a:off x="1466289" y="32312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$160,000,000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0"/>
          <p:cNvSpPr/>
          <p:nvPr/>
        </p:nvSpPr>
        <p:spPr>
          <a:xfrm>
            <a:off x="2886517" y="25557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0"/>
          <p:cNvSpPr txBox="1"/>
          <p:nvPr/>
        </p:nvSpPr>
        <p:spPr>
          <a:xfrm>
            <a:off x="2861361" y="25968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Reduction Applied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70"/>
          <p:cNvSpPr txBox="1"/>
          <p:nvPr>
            <p:ph idx="1" type="body"/>
          </p:nvPr>
        </p:nvSpPr>
        <p:spPr>
          <a:xfrm>
            <a:off x="2914736" y="32312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200">
                <a:solidFill>
                  <a:srgbClr val="01558E"/>
                </a:solidFill>
              </a:rPr>
              <a:t>($15,000,000)</a:t>
            </a:r>
            <a:endParaRPr b="1" sz="1200">
              <a:solidFill>
                <a:srgbClr val="01558E"/>
              </a:solidFill>
            </a:endParaRPr>
          </a:p>
        </p:txBody>
      </p:sp>
      <p:sp>
        <p:nvSpPr>
          <p:cNvPr id="813" name="Google Shape;813;p70"/>
          <p:cNvSpPr/>
          <p:nvPr/>
        </p:nvSpPr>
        <p:spPr>
          <a:xfrm>
            <a:off x="4339892" y="25557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0"/>
          <p:cNvSpPr txBox="1"/>
          <p:nvPr/>
        </p:nvSpPr>
        <p:spPr>
          <a:xfrm>
            <a:off x="4314736" y="25968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Evaluated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70"/>
          <p:cNvSpPr txBox="1"/>
          <p:nvPr>
            <p:ph idx="2" type="body"/>
          </p:nvPr>
        </p:nvSpPr>
        <p:spPr>
          <a:xfrm>
            <a:off x="4380674" y="32312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$145,000,000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70"/>
          <p:cNvSpPr/>
          <p:nvPr/>
        </p:nvSpPr>
        <p:spPr>
          <a:xfrm>
            <a:off x="5803696" y="25557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70"/>
          <p:cNvSpPr txBox="1"/>
          <p:nvPr/>
        </p:nvSpPr>
        <p:spPr>
          <a:xfrm>
            <a:off x="5778540" y="25968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0"/>
          <p:cNvSpPr txBox="1"/>
          <p:nvPr>
            <p:ph idx="3" type="body"/>
          </p:nvPr>
        </p:nvSpPr>
        <p:spPr>
          <a:xfrm>
            <a:off x="5829120" y="32312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$155,000,000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0"/>
          <p:cNvSpPr/>
          <p:nvPr/>
        </p:nvSpPr>
        <p:spPr>
          <a:xfrm>
            <a:off x="7277324" y="2557200"/>
            <a:ext cx="15438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0"/>
          <p:cNvSpPr txBox="1"/>
          <p:nvPr/>
        </p:nvSpPr>
        <p:spPr>
          <a:xfrm>
            <a:off x="7438879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Tradeoff Price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0"/>
          <p:cNvSpPr txBox="1"/>
          <p:nvPr>
            <p:ph idx="4" type="body"/>
          </p:nvPr>
        </p:nvSpPr>
        <p:spPr>
          <a:xfrm>
            <a:off x="7314074" y="3231275"/>
            <a:ext cx="1506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0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PLA price $145,000,000</a:t>
            </a:r>
            <a:endParaRPr b="1" i="0" sz="11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sh Emblem" id="822" name="Google Shape;82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4692" y="4272292"/>
            <a:ext cx="411366" cy="41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70"/>
          <p:cNvSpPr txBox="1"/>
          <p:nvPr/>
        </p:nvSpPr>
        <p:spPr>
          <a:xfrm>
            <a:off x="2481375" y="4143900"/>
            <a:ext cx="601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Outcome: A 10% reduction would be $16 million.</a:t>
            </a:r>
            <a:b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Reduction capped at $15 million. PLA price used.</a:t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4" name="Google Shape;824;p70"/>
          <p:cNvCxnSpPr/>
          <p:nvPr/>
        </p:nvCxnSpPr>
        <p:spPr>
          <a:xfrm>
            <a:off x="270900" y="3198368"/>
            <a:ext cx="8568300" cy="0"/>
          </a:xfrm>
          <a:prstGeom prst="straightConnector1">
            <a:avLst/>
          </a:prstGeom>
          <a:noFill/>
          <a:ln cap="flat" cmpd="sng" w="152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1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600"/>
              <a:t>Price Evaluation Example 3 - Land Port of Entry New Construction on a Remote Border </a:t>
            </a:r>
            <a:endParaRPr/>
          </a:p>
        </p:txBody>
      </p:sp>
      <p:sp>
        <p:nvSpPr>
          <p:cNvPr id="831" name="Google Shape;831;p71"/>
          <p:cNvSpPr txBox="1"/>
          <p:nvPr>
            <p:ph idx="1" type="body"/>
          </p:nvPr>
        </p:nvSpPr>
        <p:spPr>
          <a:xfrm>
            <a:off x="457200" y="1200150"/>
            <a:ext cx="82296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chemeClr val="dk1"/>
                </a:solidFill>
              </a:rPr>
              <a:t>A Land Port of Entry on a remote border crossing. There is little local union construction capacity, and the PLA price reflects the cost of bringing labor in. Even with the $15 million reduction applied, the PLA price is not competitive. The non-PLA offer proceeds. 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2" name="Google Shape;832;p71"/>
          <p:cNvSpPr/>
          <p:nvPr/>
        </p:nvSpPr>
        <p:spPr>
          <a:xfrm>
            <a:off x="757425" y="4139425"/>
            <a:ext cx="677100" cy="6771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63900" lIns="63900" spcFirstLastPara="1" rIns="63900" wrap="square" tIns="63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t/>
            </a:r>
            <a:endParaRPr b="0" i="0" sz="9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300" y="2919269"/>
            <a:ext cx="252650" cy="1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750" y="2937905"/>
            <a:ext cx="227850" cy="171216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71"/>
          <p:cNvSpPr/>
          <p:nvPr/>
        </p:nvSpPr>
        <p:spPr>
          <a:xfrm>
            <a:off x="423731" y="2557200"/>
            <a:ext cx="9687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1"/>
          <p:cNvSpPr/>
          <p:nvPr/>
        </p:nvSpPr>
        <p:spPr>
          <a:xfrm>
            <a:off x="423731" y="3107102"/>
            <a:ext cx="9687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7" name="Google Shape;837;p71"/>
          <p:cNvCxnSpPr/>
          <p:nvPr/>
        </p:nvCxnSpPr>
        <p:spPr>
          <a:xfrm>
            <a:off x="419829" y="3199866"/>
            <a:ext cx="9900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8" name="Google Shape;838;p71"/>
          <p:cNvSpPr/>
          <p:nvPr/>
        </p:nvSpPr>
        <p:spPr>
          <a:xfrm>
            <a:off x="147817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9" name="Google Shape;839;p71"/>
          <p:cNvCxnSpPr/>
          <p:nvPr/>
        </p:nvCxnSpPr>
        <p:spPr>
          <a:xfrm>
            <a:off x="2203158" y="3199871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0" name="Google Shape;840;p71"/>
          <p:cNvSpPr/>
          <p:nvPr/>
        </p:nvSpPr>
        <p:spPr>
          <a:xfrm>
            <a:off x="293406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1"/>
          <p:cNvSpPr txBox="1"/>
          <p:nvPr/>
        </p:nvSpPr>
        <p:spPr>
          <a:xfrm>
            <a:off x="405775" y="2636474"/>
            <a:ext cx="9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Offeror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1"/>
          <p:cNvSpPr txBox="1"/>
          <p:nvPr>
            <p:ph idx="1" type="body"/>
          </p:nvPr>
        </p:nvSpPr>
        <p:spPr>
          <a:xfrm>
            <a:off x="489067" y="3249349"/>
            <a:ext cx="915600" cy="677400"/>
          </a:xfrm>
          <a:prstGeom prst="rect">
            <a:avLst/>
          </a:prstGeom>
          <a:solidFill>
            <a:srgbClr val="CEE2F3">
              <a:alpha val="2117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1"/>
          <p:cNvSpPr/>
          <p:nvPr/>
        </p:nvSpPr>
        <p:spPr>
          <a:xfrm>
            <a:off x="4392558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1"/>
          <p:cNvSpPr/>
          <p:nvPr/>
        </p:nvSpPr>
        <p:spPr>
          <a:xfrm>
            <a:off x="5848449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1"/>
          <p:cNvSpPr/>
          <p:nvPr/>
        </p:nvSpPr>
        <p:spPr>
          <a:xfrm>
            <a:off x="730433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1"/>
          <p:cNvSpPr/>
          <p:nvPr/>
        </p:nvSpPr>
        <p:spPr>
          <a:xfrm>
            <a:off x="1503931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1"/>
          <p:cNvSpPr txBox="1"/>
          <p:nvPr/>
        </p:nvSpPr>
        <p:spPr>
          <a:xfrm>
            <a:off x="1478775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1"/>
          <p:cNvSpPr txBox="1"/>
          <p:nvPr>
            <p:ph idx="1" type="body"/>
          </p:nvPr>
        </p:nvSpPr>
        <p:spPr>
          <a:xfrm>
            <a:off x="1523539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$200,000,000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71"/>
          <p:cNvSpPr/>
          <p:nvPr/>
        </p:nvSpPr>
        <p:spPr>
          <a:xfrm>
            <a:off x="2943767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71"/>
          <p:cNvSpPr txBox="1"/>
          <p:nvPr/>
        </p:nvSpPr>
        <p:spPr>
          <a:xfrm>
            <a:off x="2918611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Reduction Applied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1"/>
          <p:cNvSpPr txBox="1"/>
          <p:nvPr>
            <p:ph idx="1" type="body"/>
          </p:nvPr>
        </p:nvSpPr>
        <p:spPr>
          <a:xfrm>
            <a:off x="2971986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200">
                <a:solidFill>
                  <a:srgbClr val="01558E"/>
                </a:solidFill>
              </a:rPr>
              <a:t>($15,000,000)</a:t>
            </a:r>
            <a:endParaRPr b="1" sz="1200">
              <a:solidFill>
                <a:srgbClr val="01558E"/>
              </a:solidFill>
            </a:endParaRPr>
          </a:p>
        </p:txBody>
      </p:sp>
      <p:sp>
        <p:nvSpPr>
          <p:cNvPr id="852" name="Google Shape;852;p71"/>
          <p:cNvSpPr/>
          <p:nvPr/>
        </p:nvSpPr>
        <p:spPr>
          <a:xfrm>
            <a:off x="4397142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71"/>
          <p:cNvSpPr txBox="1"/>
          <p:nvPr/>
        </p:nvSpPr>
        <p:spPr>
          <a:xfrm>
            <a:off x="4371986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Evaluated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71"/>
          <p:cNvSpPr txBox="1"/>
          <p:nvPr>
            <p:ph idx="2" type="body"/>
          </p:nvPr>
        </p:nvSpPr>
        <p:spPr>
          <a:xfrm>
            <a:off x="4437924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$185,000,000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1"/>
          <p:cNvSpPr/>
          <p:nvPr/>
        </p:nvSpPr>
        <p:spPr>
          <a:xfrm>
            <a:off x="5860946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71"/>
          <p:cNvSpPr txBox="1"/>
          <p:nvPr/>
        </p:nvSpPr>
        <p:spPr>
          <a:xfrm>
            <a:off x="5835790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71"/>
          <p:cNvSpPr txBox="1"/>
          <p:nvPr>
            <p:ph idx="3" type="body"/>
          </p:nvPr>
        </p:nvSpPr>
        <p:spPr>
          <a:xfrm>
            <a:off x="5886370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$150,000,000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71"/>
          <p:cNvSpPr/>
          <p:nvPr/>
        </p:nvSpPr>
        <p:spPr>
          <a:xfrm>
            <a:off x="7311635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71"/>
          <p:cNvSpPr txBox="1"/>
          <p:nvPr/>
        </p:nvSpPr>
        <p:spPr>
          <a:xfrm>
            <a:off x="7286479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Tradeoff Price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71"/>
          <p:cNvSpPr txBox="1"/>
          <p:nvPr>
            <p:ph idx="4" type="body"/>
          </p:nvPr>
        </p:nvSpPr>
        <p:spPr>
          <a:xfrm>
            <a:off x="7342255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$150,000,000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sh emblem" id="861" name="Google Shape;861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0292" y="4272292"/>
            <a:ext cx="411366" cy="41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1"/>
          <p:cNvSpPr txBox="1"/>
          <p:nvPr/>
        </p:nvSpPr>
        <p:spPr>
          <a:xfrm>
            <a:off x="1414300" y="4143900"/>
            <a:ext cx="715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Outcome: A 10% reduction would be $20 million.  Reduction capped at $15 million. Premium for PLA is not reasonable. Non-PLA price used.</a:t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3" name="Google Shape;863;p71"/>
          <p:cNvCxnSpPr/>
          <p:nvPr/>
        </p:nvCxnSpPr>
        <p:spPr>
          <a:xfrm>
            <a:off x="328150" y="3199868"/>
            <a:ext cx="8568300" cy="0"/>
          </a:xfrm>
          <a:prstGeom prst="straightConnector1">
            <a:avLst/>
          </a:prstGeom>
          <a:noFill/>
          <a:ln cap="flat" cmpd="sng" w="152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2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500"/>
              <a:t>Price Evaluation Example 4 - PLA Price Not Submitted </a:t>
            </a:r>
            <a:endParaRPr sz="2900"/>
          </a:p>
        </p:txBody>
      </p:sp>
      <p:sp>
        <p:nvSpPr>
          <p:cNvPr id="870" name="Google Shape;870;p72"/>
          <p:cNvSpPr txBox="1"/>
          <p:nvPr>
            <p:ph idx="1" type="body"/>
          </p:nvPr>
        </p:nvSpPr>
        <p:spPr>
          <a:xfrm>
            <a:off x="457200" y="1200150"/>
            <a:ext cx="8229600" cy="1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US" sz="1700">
                <a:solidFill>
                  <a:schemeClr val="dk1"/>
                </a:solidFill>
              </a:rPr>
              <a:t>An offeror submits a non-PLA price without a paired PLA price. There is no PLA price to evaluate, so the offer cannot proceed. The procedure is not a path around the PLA requirement. 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1" name="Google Shape;871;p72"/>
          <p:cNvSpPr/>
          <p:nvPr/>
        </p:nvSpPr>
        <p:spPr>
          <a:xfrm>
            <a:off x="2129025" y="4139425"/>
            <a:ext cx="677100" cy="6771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63900" lIns="63900" spcFirstLastPara="1" rIns="63900" wrap="square" tIns="63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t/>
            </a:r>
            <a:endParaRPr b="0" i="0" sz="9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300" y="2919269"/>
            <a:ext cx="252650" cy="1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750" y="2937905"/>
            <a:ext cx="227850" cy="171216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2"/>
          <p:cNvSpPr/>
          <p:nvPr/>
        </p:nvSpPr>
        <p:spPr>
          <a:xfrm>
            <a:off x="423731" y="2557200"/>
            <a:ext cx="9687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72"/>
          <p:cNvSpPr/>
          <p:nvPr/>
        </p:nvSpPr>
        <p:spPr>
          <a:xfrm>
            <a:off x="423731" y="3107102"/>
            <a:ext cx="9687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6" name="Google Shape;876;p72"/>
          <p:cNvCxnSpPr/>
          <p:nvPr/>
        </p:nvCxnSpPr>
        <p:spPr>
          <a:xfrm>
            <a:off x="419829" y="3199866"/>
            <a:ext cx="9900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7" name="Google Shape;877;p72"/>
          <p:cNvSpPr/>
          <p:nvPr/>
        </p:nvSpPr>
        <p:spPr>
          <a:xfrm>
            <a:off x="147817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8" name="Google Shape;878;p72"/>
          <p:cNvCxnSpPr/>
          <p:nvPr/>
        </p:nvCxnSpPr>
        <p:spPr>
          <a:xfrm>
            <a:off x="2203158" y="3199871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9" name="Google Shape;879;p72"/>
          <p:cNvSpPr/>
          <p:nvPr/>
        </p:nvSpPr>
        <p:spPr>
          <a:xfrm>
            <a:off x="293406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72"/>
          <p:cNvSpPr txBox="1"/>
          <p:nvPr/>
        </p:nvSpPr>
        <p:spPr>
          <a:xfrm>
            <a:off x="405775" y="2636474"/>
            <a:ext cx="9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Offeror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72"/>
          <p:cNvSpPr txBox="1"/>
          <p:nvPr>
            <p:ph idx="1" type="body"/>
          </p:nvPr>
        </p:nvSpPr>
        <p:spPr>
          <a:xfrm>
            <a:off x="450292" y="3232774"/>
            <a:ext cx="915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72"/>
          <p:cNvSpPr/>
          <p:nvPr/>
        </p:nvSpPr>
        <p:spPr>
          <a:xfrm>
            <a:off x="4392558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72"/>
          <p:cNvSpPr/>
          <p:nvPr/>
        </p:nvSpPr>
        <p:spPr>
          <a:xfrm>
            <a:off x="5848449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2"/>
          <p:cNvSpPr/>
          <p:nvPr/>
        </p:nvSpPr>
        <p:spPr>
          <a:xfrm>
            <a:off x="7304334" y="3107100"/>
            <a:ext cx="1382400" cy="8172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72"/>
          <p:cNvSpPr/>
          <p:nvPr/>
        </p:nvSpPr>
        <p:spPr>
          <a:xfrm>
            <a:off x="1503931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72"/>
          <p:cNvSpPr txBox="1"/>
          <p:nvPr/>
        </p:nvSpPr>
        <p:spPr>
          <a:xfrm>
            <a:off x="1478775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72"/>
          <p:cNvSpPr txBox="1"/>
          <p:nvPr>
            <p:ph idx="1" type="body"/>
          </p:nvPr>
        </p:nvSpPr>
        <p:spPr>
          <a:xfrm>
            <a:off x="1523539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72"/>
          <p:cNvSpPr/>
          <p:nvPr/>
        </p:nvSpPr>
        <p:spPr>
          <a:xfrm>
            <a:off x="2943767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72"/>
          <p:cNvSpPr txBox="1"/>
          <p:nvPr/>
        </p:nvSpPr>
        <p:spPr>
          <a:xfrm>
            <a:off x="2918611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Reduction Applied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72"/>
          <p:cNvSpPr txBox="1"/>
          <p:nvPr>
            <p:ph idx="1" type="body"/>
          </p:nvPr>
        </p:nvSpPr>
        <p:spPr>
          <a:xfrm>
            <a:off x="2971986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200">
                <a:solidFill>
                  <a:srgbClr val="01558E"/>
                </a:solidFill>
              </a:rPr>
              <a:t>-</a:t>
            </a:r>
            <a:endParaRPr b="1" sz="1200">
              <a:solidFill>
                <a:srgbClr val="01558E"/>
              </a:solidFill>
            </a:endParaRPr>
          </a:p>
        </p:txBody>
      </p:sp>
      <p:sp>
        <p:nvSpPr>
          <p:cNvPr id="891" name="Google Shape;891;p72"/>
          <p:cNvSpPr/>
          <p:nvPr/>
        </p:nvSpPr>
        <p:spPr>
          <a:xfrm>
            <a:off x="4397142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72"/>
          <p:cNvSpPr txBox="1"/>
          <p:nvPr/>
        </p:nvSpPr>
        <p:spPr>
          <a:xfrm>
            <a:off x="4371986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 Evaluated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72"/>
          <p:cNvSpPr txBox="1"/>
          <p:nvPr>
            <p:ph idx="2" type="body"/>
          </p:nvPr>
        </p:nvSpPr>
        <p:spPr>
          <a:xfrm>
            <a:off x="4437924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72"/>
          <p:cNvSpPr/>
          <p:nvPr/>
        </p:nvSpPr>
        <p:spPr>
          <a:xfrm>
            <a:off x="5860946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72"/>
          <p:cNvSpPr txBox="1"/>
          <p:nvPr/>
        </p:nvSpPr>
        <p:spPr>
          <a:xfrm>
            <a:off x="5835790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Non-PLA Proposed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72"/>
          <p:cNvSpPr txBox="1"/>
          <p:nvPr>
            <p:ph idx="3" type="body"/>
          </p:nvPr>
        </p:nvSpPr>
        <p:spPr>
          <a:xfrm>
            <a:off x="5886370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$138,000,000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72"/>
          <p:cNvSpPr/>
          <p:nvPr/>
        </p:nvSpPr>
        <p:spPr>
          <a:xfrm>
            <a:off x="7311635" y="2557200"/>
            <a:ext cx="1357200" cy="6774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72"/>
          <p:cNvSpPr txBox="1"/>
          <p:nvPr/>
        </p:nvSpPr>
        <p:spPr>
          <a:xfrm>
            <a:off x="7286479" y="2598374"/>
            <a:ext cx="135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Tradeoff Price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72"/>
          <p:cNvSpPr txBox="1"/>
          <p:nvPr>
            <p:ph idx="4" type="body"/>
          </p:nvPr>
        </p:nvSpPr>
        <p:spPr>
          <a:xfrm>
            <a:off x="7342255" y="3232773"/>
            <a:ext cx="1306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Not eligible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sh emblem" id="900" name="Google Shape;900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1892" y="4272292"/>
            <a:ext cx="411366" cy="41136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72"/>
          <p:cNvSpPr txBox="1"/>
          <p:nvPr/>
        </p:nvSpPr>
        <p:spPr>
          <a:xfrm>
            <a:off x="1566700" y="4258200"/>
            <a:ext cx="654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Outcome: Did not propose a PLA price</a:t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2" name="Google Shape;902;p72"/>
          <p:cNvCxnSpPr/>
          <p:nvPr/>
        </p:nvCxnSpPr>
        <p:spPr>
          <a:xfrm>
            <a:off x="328150" y="3199868"/>
            <a:ext cx="8568300" cy="0"/>
          </a:xfrm>
          <a:prstGeom prst="straightConnector1">
            <a:avLst/>
          </a:prstGeom>
          <a:noFill/>
          <a:ln cap="flat" cmpd="sng" w="152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Google Shape;907;p73"/>
          <p:cNvGrpSpPr/>
          <p:nvPr/>
        </p:nvGrpSpPr>
        <p:grpSpPr>
          <a:xfrm>
            <a:off x="515050" y="2708181"/>
            <a:ext cx="2574821" cy="1623876"/>
            <a:chOff x="0" y="0"/>
            <a:chExt cx="1008034" cy="687675"/>
          </a:xfrm>
        </p:grpSpPr>
        <p:sp>
          <p:nvSpPr>
            <p:cNvPr id="908" name="Google Shape;908;p73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3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73"/>
          <p:cNvGrpSpPr/>
          <p:nvPr/>
        </p:nvGrpSpPr>
        <p:grpSpPr>
          <a:xfrm>
            <a:off x="621910" y="1648950"/>
            <a:ext cx="2361098" cy="2528824"/>
            <a:chOff x="0" y="0"/>
            <a:chExt cx="924362" cy="1294907"/>
          </a:xfrm>
        </p:grpSpPr>
        <p:sp>
          <p:nvSpPr>
            <p:cNvPr id="911" name="Google Shape;911;p73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3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73"/>
          <p:cNvGrpSpPr/>
          <p:nvPr/>
        </p:nvGrpSpPr>
        <p:grpSpPr>
          <a:xfrm>
            <a:off x="3251450" y="2708188"/>
            <a:ext cx="2457788" cy="1623876"/>
            <a:chOff x="0" y="0"/>
            <a:chExt cx="1008034" cy="687675"/>
          </a:xfrm>
        </p:grpSpPr>
        <p:sp>
          <p:nvSpPr>
            <p:cNvPr id="914" name="Google Shape;914;p73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3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73"/>
          <p:cNvGrpSpPr/>
          <p:nvPr/>
        </p:nvGrpSpPr>
        <p:grpSpPr>
          <a:xfrm>
            <a:off x="3353457" y="1648950"/>
            <a:ext cx="2253779" cy="2528824"/>
            <a:chOff x="0" y="0"/>
            <a:chExt cx="924362" cy="1294907"/>
          </a:xfrm>
        </p:grpSpPr>
        <p:sp>
          <p:nvSpPr>
            <p:cNvPr id="917" name="Google Shape;917;p73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3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9" name="Google Shape;919;p73"/>
          <p:cNvGrpSpPr/>
          <p:nvPr/>
        </p:nvGrpSpPr>
        <p:grpSpPr>
          <a:xfrm>
            <a:off x="5890800" y="2708197"/>
            <a:ext cx="2574821" cy="1623876"/>
            <a:chOff x="0" y="0"/>
            <a:chExt cx="1008034" cy="687675"/>
          </a:xfrm>
        </p:grpSpPr>
        <p:sp>
          <p:nvSpPr>
            <p:cNvPr id="920" name="Google Shape;920;p73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3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2" name="Google Shape;922;p73"/>
          <p:cNvGrpSpPr/>
          <p:nvPr/>
        </p:nvGrpSpPr>
        <p:grpSpPr>
          <a:xfrm>
            <a:off x="5985496" y="1648950"/>
            <a:ext cx="2362300" cy="2579843"/>
            <a:chOff x="0" y="0"/>
            <a:chExt cx="924362" cy="1294907"/>
          </a:xfrm>
        </p:grpSpPr>
        <p:sp>
          <p:nvSpPr>
            <p:cNvPr id="923" name="Google Shape;923;p73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3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5" name="Google Shape;925;p73"/>
          <p:cNvSpPr/>
          <p:nvPr/>
        </p:nvSpPr>
        <p:spPr>
          <a:xfrm>
            <a:off x="1424900" y="1345600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73"/>
          <p:cNvSpPr/>
          <p:nvPr/>
        </p:nvSpPr>
        <p:spPr>
          <a:xfrm>
            <a:off x="4106688" y="1366288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73"/>
          <p:cNvSpPr/>
          <p:nvPr/>
        </p:nvSpPr>
        <p:spPr>
          <a:xfrm>
            <a:off x="6800650" y="1366288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3"/>
          <p:cNvSpPr txBox="1"/>
          <p:nvPr>
            <p:ph type="title"/>
          </p:nvPr>
        </p:nvSpPr>
        <p:spPr>
          <a:xfrm>
            <a:off x="3492500" y="540574"/>
            <a:ext cx="504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What It Delivers </a:t>
            </a:r>
            <a:r>
              <a:rPr b="0" i="0" lang="en-US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real-time emblem" id="929" name="Google Shape;92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912" y="1534900"/>
            <a:ext cx="4311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3"/>
          <p:cNvSpPr txBox="1"/>
          <p:nvPr/>
        </p:nvSpPr>
        <p:spPr>
          <a:xfrm>
            <a:off x="1106738" y="2301138"/>
            <a:ext cx="139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data, not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theoretical data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73"/>
          <p:cNvSpPr txBox="1"/>
          <p:nvPr/>
        </p:nvSpPr>
        <p:spPr>
          <a:xfrm>
            <a:off x="668925" y="3004000"/>
            <a:ext cx="2253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cost evidence comes from offers on the project itself. </a:t>
            </a: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record is the project-specific evidence the courts have required.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iming emblem" id="932" name="Google Shape;93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8099" y="1525525"/>
            <a:ext cx="420175" cy="42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3"/>
          <p:cNvSpPr txBox="1"/>
          <p:nvPr/>
        </p:nvSpPr>
        <p:spPr>
          <a:xfrm>
            <a:off x="3836034" y="2280605"/>
            <a:ext cx="130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Faster procurements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73"/>
          <p:cNvSpPr txBox="1"/>
          <p:nvPr/>
        </p:nvSpPr>
        <p:spPr>
          <a:xfrm>
            <a:off x="3395825" y="3005100"/>
            <a:ext cx="2167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GSA makes the PLA call inside the competition, not before it. </a:t>
            </a: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an inflationary market, the 13 weeks saved are 13 weeks of cost avoided.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ndshake emblem" id="935" name="Google Shape;93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8125" y="1509450"/>
            <a:ext cx="420175" cy="420204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73"/>
          <p:cNvSpPr txBox="1"/>
          <p:nvPr/>
        </p:nvSpPr>
        <p:spPr>
          <a:xfrm>
            <a:off x="6194775" y="2241900"/>
            <a:ext cx="191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Market-driven outcomes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73"/>
          <p:cNvSpPr txBox="1"/>
          <p:nvPr/>
        </p:nvSpPr>
        <p:spPr>
          <a:xfrm>
            <a:off x="6032525" y="2732250"/>
            <a:ext cx="22539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procedure does not pre-determine PLA cost.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qualified firms compete with reasonable PLA pricing, PLAs proceed and win on best value.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they do not, a non-PLA offer may proceed instead.</a:t>
            </a:r>
            <a:endParaRPr b="0" i="0" sz="1100" u="none" cap="none" strike="noStrik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4"/>
          <p:cNvSpPr txBox="1"/>
          <p:nvPr>
            <p:ph type="title"/>
          </p:nvPr>
        </p:nvSpPr>
        <p:spPr>
          <a:xfrm>
            <a:off x="228600" y="2017025"/>
            <a:ext cx="75060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Questions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75"/>
          <p:cNvSpPr txBox="1"/>
          <p:nvPr>
            <p:ph type="title"/>
          </p:nvPr>
        </p:nvSpPr>
        <p:spPr>
          <a:xfrm>
            <a:off x="3492500" y="464374"/>
            <a:ext cx="504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26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Upcoming Solicitations </a:t>
            </a:r>
            <a:r>
              <a:rPr b="0" i="0" lang="en-US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49" name="Google Shape;949;p75"/>
          <p:cNvSpPr/>
          <p:nvPr/>
        </p:nvSpPr>
        <p:spPr>
          <a:xfrm>
            <a:off x="444325" y="1099175"/>
            <a:ext cx="3372600" cy="1649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83875" lIns="83875" spcFirstLastPara="1" rIns="83875" wrap="square" tIns="83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5"/>
              <a:buFont typeface="Arial"/>
              <a:buNone/>
            </a:pPr>
            <a:r>
              <a:t/>
            </a:r>
            <a:endParaRPr b="0" i="0" sz="128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75"/>
          <p:cNvSpPr/>
          <p:nvPr/>
        </p:nvSpPr>
        <p:spPr>
          <a:xfrm>
            <a:off x="518435" y="1141572"/>
            <a:ext cx="3251700" cy="16149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75"/>
          <p:cNvSpPr/>
          <p:nvPr/>
        </p:nvSpPr>
        <p:spPr>
          <a:xfrm rot="5400000">
            <a:off x="2453422" y="1224225"/>
            <a:ext cx="1308600" cy="187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CE4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75"/>
          <p:cNvSpPr txBox="1"/>
          <p:nvPr/>
        </p:nvSpPr>
        <p:spPr>
          <a:xfrm>
            <a:off x="892466" y="1244306"/>
            <a:ext cx="2476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72"/>
              </a:spcBef>
              <a:spcAft>
                <a:spcPts val="1072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b="1" i="0" lang="en-US" sz="10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GSA Headquarters</a:t>
            </a:r>
            <a:endParaRPr b="0" i="1" sz="834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75"/>
          <p:cNvSpPr/>
          <p:nvPr/>
        </p:nvSpPr>
        <p:spPr>
          <a:xfrm rot="5400000">
            <a:off x="2519512" y="1282217"/>
            <a:ext cx="1192800" cy="17559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of a building" id="954" name="Google Shape;95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772" y="1506792"/>
            <a:ext cx="1871700" cy="13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75"/>
          <p:cNvSpPr txBox="1"/>
          <p:nvPr/>
        </p:nvSpPr>
        <p:spPr>
          <a:xfrm>
            <a:off x="2302558" y="1639098"/>
            <a:ext cx="16566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b="0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1800F, CMc Construction Services for GSA Headquarters at 1800F Street NW, Washington, DC.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Estimated issue date: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July 17, 2026</a:t>
            </a:r>
            <a:endParaRPr b="0" i="0" sz="918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75"/>
          <p:cNvSpPr/>
          <p:nvPr/>
        </p:nvSpPr>
        <p:spPr>
          <a:xfrm>
            <a:off x="1053925" y="3045575"/>
            <a:ext cx="3372600" cy="1559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83875" lIns="83875" spcFirstLastPara="1" rIns="83875" wrap="square" tIns="83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5"/>
              <a:buFont typeface="Arial"/>
              <a:buNone/>
            </a:pPr>
            <a:r>
              <a:t/>
            </a:r>
            <a:endParaRPr b="0" i="0" sz="128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75"/>
          <p:cNvSpPr/>
          <p:nvPr/>
        </p:nvSpPr>
        <p:spPr>
          <a:xfrm>
            <a:off x="1128035" y="3085642"/>
            <a:ext cx="3251700" cy="15261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75"/>
          <p:cNvSpPr/>
          <p:nvPr/>
        </p:nvSpPr>
        <p:spPr>
          <a:xfrm rot="5400000">
            <a:off x="3063022" y="3170625"/>
            <a:ext cx="1308600" cy="187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CE4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75"/>
          <p:cNvSpPr txBox="1"/>
          <p:nvPr/>
        </p:nvSpPr>
        <p:spPr>
          <a:xfrm>
            <a:off x="1502116" y="3193754"/>
            <a:ext cx="24762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72"/>
              </a:spcBef>
              <a:spcAft>
                <a:spcPts val="1072"/>
              </a:spcAft>
              <a:buClr>
                <a:srgbClr val="000000"/>
              </a:buClr>
              <a:buSzPts val="918"/>
              <a:buFont typeface="Arial"/>
              <a:buNone/>
            </a:pPr>
            <a:r>
              <a:rPr b="1" i="0" lang="en-US" sz="9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Thurgood Marshall U.S. Courthouse</a:t>
            </a:r>
            <a:endParaRPr b="0" i="1" sz="734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of a building" id="960" name="Google Shape;96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475" y="3448167"/>
            <a:ext cx="1894201" cy="13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75"/>
          <p:cNvSpPr/>
          <p:nvPr/>
        </p:nvSpPr>
        <p:spPr>
          <a:xfrm rot="5400000">
            <a:off x="3129112" y="3228617"/>
            <a:ext cx="1192800" cy="17559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75"/>
          <p:cNvSpPr txBox="1"/>
          <p:nvPr/>
        </p:nvSpPr>
        <p:spPr>
          <a:xfrm>
            <a:off x="2990025" y="3636850"/>
            <a:ext cx="15822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b="0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Elevator Modernization at the Thurgood Marshall U.S. Courthouse, New York, NY. 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Estimated issue date: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August 3, 2026</a:t>
            </a:r>
            <a:endParaRPr b="0" i="0" sz="918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75"/>
          <p:cNvSpPr/>
          <p:nvPr/>
        </p:nvSpPr>
        <p:spPr>
          <a:xfrm>
            <a:off x="4436525" y="1099175"/>
            <a:ext cx="3372600" cy="1607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83875" lIns="83875" spcFirstLastPara="1" rIns="83875" wrap="square" tIns="83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5"/>
              <a:buFont typeface="Arial"/>
              <a:buNone/>
            </a:pPr>
            <a:r>
              <a:t/>
            </a:r>
            <a:endParaRPr b="0" i="0" sz="128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75"/>
          <p:cNvSpPr/>
          <p:nvPr/>
        </p:nvSpPr>
        <p:spPr>
          <a:xfrm>
            <a:off x="4510635" y="1140485"/>
            <a:ext cx="3251700" cy="15735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75"/>
          <p:cNvSpPr/>
          <p:nvPr/>
        </p:nvSpPr>
        <p:spPr>
          <a:xfrm rot="5400000">
            <a:off x="6519425" y="1150575"/>
            <a:ext cx="1308600" cy="201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CE4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75"/>
          <p:cNvSpPr txBox="1"/>
          <p:nvPr/>
        </p:nvSpPr>
        <p:spPr>
          <a:xfrm>
            <a:off x="4960866" y="1184671"/>
            <a:ext cx="24762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72"/>
              </a:spcBef>
              <a:spcAft>
                <a:spcPts val="1072"/>
              </a:spcAft>
              <a:buClr>
                <a:srgbClr val="000000"/>
              </a:buClr>
              <a:buSzPts val="918"/>
              <a:buFont typeface="Arial"/>
              <a:buNone/>
            </a:pPr>
            <a:r>
              <a:rPr b="1" i="0" lang="en-US" sz="9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J. Rowley Training Center (JJRTC), United States Secret Service (USSS)</a:t>
            </a:r>
            <a:endParaRPr b="0" i="1" sz="734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of a building" id="967" name="Google Shape;96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0958" y="1505775"/>
            <a:ext cx="1894200" cy="13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75"/>
          <p:cNvSpPr/>
          <p:nvPr/>
        </p:nvSpPr>
        <p:spPr>
          <a:xfrm rot="5400000">
            <a:off x="6586099" y="1213067"/>
            <a:ext cx="1192800" cy="18942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75"/>
          <p:cNvSpPr txBox="1"/>
          <p:nvPr/>
        </p:nvSpPr>
        <p:spPr>
          <a:xfrm>
            <a:off x="6331942" y="1647383"/>
            <a:ext cx="17274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Construction of a Specialized Mission Training Facility (SMTF) at the James J. Rowley Training Center (JJRTC), United States Secret Service (USSS), in Laurel, MD.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Estimated issue date:</a:t>
            </a:r>
            <a:b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18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July 8, 2026</a:t>
            </a:r>
            <a:endParaRPr b="0" i="0" sz="918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75"/>
          <p:cNvSpPr/>
          <p:nvPr/>
        </p:nvSpPr>
        <p:spPr>
          <a:xfrm>
            <a:off x="5046125" y="3045575"/>
            <a:ext cx="3372600" cy="1566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83875" lIns="83875" spcFirstLastPara="1" rIns="83875" wrap="square" tIns="83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5"/>
              <a:buFont typeface="Arial"/>
              <a:buNone/>
            </a:pPr>
            <a:r>
              <a:t/>
            </a:r>
            <a:endParaRPr b="0" i="0" sz="128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75"/>
          <p:cNvSpPr/>
          <p:nvPr/>
        </p:nvSpPr>
        <p:spPr>
          <a:xfrm>
            <a:off x="5120235" y="3085826"/>
            <a:ext cx="3251700" cy="15333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75"/>
          <p:cNvSpPr/>
          <p:nvPr/>
        </p:nvSpPr>
        <p:spPr>
          <a:xfrm rot="5400000">
            <a:off x="7128875" y="3096975"/>
            <a:ext cx="1308600" cy="201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DCE4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75"/>
          <p:cNvSpPr txBox="1"/>
          <p:nvPr/>
        </p:nvSpPr>
        <p:spPr>
          <a:xfrm>
            <a:off x="5527396" y="3139353"/>
            <a:ext cx="24762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72"/>
              </a:spcBef>
              <a:spcAft>
                <a:spcPts val="1072"/>
              </a:spcAft>
              <a:buClr>
                <a:srgbClr val="000000"/>
              </a:buClr>
              <a:buSzPts val="918"/>
              <a:buFont typeface="Arial"/>
              <a:buNone/>
            </a:pPr>
            <a:r>
              <a:rPr b="1" i="0" lang="en-US" sz="9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Armed Forces Retirement Home,</a:t>
            </a:r>
            <a:br>
              <a:rPr b="1" i="0" lang="en-US" sz="9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Sheridan Building</a:t>
            </a:r>
            <a:endParaRPr b="0" i="1" sz="734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75"/>
          <p:cNvSpPr/>
          <p:nvPr/>
        </p:nvSpPr>
        <p:spPr>
          <a:xfrm rot="5400000">
            <a:off x="7195553" y="3159467"/>
            <a:ext cx="1192800" cy="18942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ge of a building" id="975" name="Google Shape;975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01975" y="3448175"/>
            <a:ext cx="1871701" cy="13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5"/>
          <p:cNvSpPr txBox="1"/>
          <p:nvPr/>
        </p:nvSpPr>
        <p:spPr>
          <a:xfrm>
            <a:off x="6932540" y="3661705"/>
            <a:ext cx="17919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b="1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(Solicitation Issued and Amended to Include the new PLA Procedure) </a:t>
            </a:r>
            <a:br>
              <a:rPr b="0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826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RFP 47PB5226R0001:  Construction Services at the Armed Forces Retirement Home, Sheridan Building, Washington, DC.</a:t>
            </a:r>
            <a:endParaRPr b="0" i="0" sz="918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6"/>
          <p:cNvSpPr txBox="1"/>
          <p:nvPr>
            <p:ph type="title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0"/>
          <p:cNvSpPr txBox="1"/>
          <p:nvPr>
            <p:ph type="title"/>
          </p:nvPr>
        </p:nvSpPr>
        <p:spPr>
          <a:xfrm>
            <a:off x="-10025" y="1724525"/>
            <a:ext cx="91440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Darin Frost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US" sz="2200">
                <a:latin typeface="Calibri"/>
                <a:ea typeface="Calibri"/>
                <a:cs typeface="Calibri"/>
                <a:sym typeface="Calibri"/>
              </a:rPr>
              <a:t>Deputy Assistant Commissioner</a:t>
            </a:r>
            <a:endParaRPr b="0"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US" sz="2200">
                <a:latin typeface="Calibri"/>
                <a:ea typeface="Calibri"/>
                <a:cs typeface="Calibri"/>
                <a:sym typeface="Calibri"/>
              </a:rPr>
              <a:t>Office of Program and Project Management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1"/>
          <p:cNvPicPr preferRelativeResize="0"/>
          <p:nvPr/>
        </p:nvPicPr>
        <p:blipFill rotWithShape="1">
          <a:blip r:embed="rId3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9" name="Google Shape;529;p61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GSA Priorities</a:t>
            </a:r>
            <a:endParaRPr/>
          </a:p>
        </p:txBody>
      </p:sp>
      <p:grpSp>
        <p:nvGrpSpPr>
          <p:cNvPr descr="1. Optimize" id="530" name="Google Shape;530;p61"/>
          <p:cNvGrpSpPr/>
          <p:nvPr/>
        </p:nvGrpSpPr>
        <p:grpSpPr>
          <a:xfrm>
            <a:off x="684175" y="1178864"/>
            <a:ext cx="2189503" cy="443451"/>
            <a:chOff x="9256500" y="125139"/>
            <a:chExt cx="2189503" cy="443451"/>
          </a:xfrm>
        </p:grpSpPr>
        <p:sp>
          <p:nvSpPr>
            <p:cNvPr id="531" name="Google Shape;531;p61"/>
            <p:cNvSpPr/>
            <p:nvPr/>
          </p:nvSpPr>
          <p:spPr>
            <a:xfrm>
              <a:off x="9256500" y="146875"/>
              <a:ext cx="474300" cy="3936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1"/>
            <p:cNvSpPr txBox="1"/>
            <p:nvPr/>
          </p:nvSpPr>
          <p:spPr>
            <a:xfrm>
              <a:off x="9730903" y="143600"/>
              <a:ext cx="1715100" cy="4002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t" bIns="91425" lIns="0" spcFirstLastPara="1" rIns="0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1.  Optimize</a:t>
              </a:r>
              <a:endParaRPr b="1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33" name="Google Shape;533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32330" y="125139"/>
              <a:ext cx="443475" cy="443451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descr="2. Standardize" id="534" name="Google Shape;534;p61"/>
          <p:cNvGrpSpPr/>
          <p:nvPr/>
        </p:nvGrpSpPr>
        <p:grpSpPr>
          <a:xfrm>
            <a:off x="3430025" y="1171425"/>
            <a:ext cx="2189503" cy="458350"/>
            <a:chOff x="9256500" y="1019025"/>
            <a:chExt cx="2189503" cy="458350"/>
          </a:xfrm>
        </p:grpSpPr>
        <p:sp>
          <p:nvSpPr>
            <p:cNvPr id="535" name="Google Shape;535;p61"/>
            <p:cNvSpPr/>
            <p:nvPr/>
          </p:nvSpPr>
          <p:spPr>
            <a:xfrm>
              <a:off x="9256500" y="1051400"/>
              <a:ext cx="474300" cy="3936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1"/>
            <p:cNvSpPr txBox="1"/>
            <p:nvPr/>
          </p:nvSpPr>
          <p:spPr>
            <a:xfrm>
              <a:off x="9730903" y="1048125"/>
              <a:ext cx="1715100" cy="4002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t" bIns="91425" lIns="0" spcFirstLastPara="1" rIns="0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2.  Standardize</a:t>
              </a:r>
              <a:endParaRPr b="1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37" name="Google Shape;537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22520" y="1019025"/>
              <a:ext cx="443475" cy="45835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descr="3. Deliver" id="538" name="Google Shape;538;p61"/>
          <p:cNvGrpSpPr/>
          <p:nvPr/>
        </p:nvGrpSpPr>
        <p:grpSpPr>
          <a:xfrm>
            <a:off x="6099675" y="1165296"/>
            <a:ext cx="2189503" cy="470611"/>
            <a:chOff x="9256500" y="2223821"/>
            <a:chExt cx="2189503" cy="470611"/>
          </a:xfrm>
        </p:grpSpPr>
        <p:sp>
          <p:nvSpPr>
            <p:cNvPr id="539" name="Google Shape;539;p61"/>
            <p:cNvSpPr/>
            <p:nvPr/>
          </p:nvSpPr>
          <p:spPr>
            <a:xfrm>
              <a:off x="9256500" y="2264675"/>
              <a:ext cx="474300" cy="3936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1"/>
            <p:cNvSpPr txBox="1"/>
            <p:nvPr/>
          </p:nvSpPr>
          <p:spPr>
            <a:xfrm>
              <a:off x="9730903" y="2261400"/>
              <a:ext cx="1715100" cy="4002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t" bIns="91425" lIns="0" spcFirstLastPara="1" rIns="0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3.  Deliver</a:t>
              </a:r>
              <a:endParaRPr b="1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41" name="Google Shape;541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301698" y="2223821"/>
              <a:ext cx="470611" cy="470611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</p:grpSp>
      <p:sp>
        <p:nvSpPr>
          <p:cNvPr descr="Image of newer looking buildings." id="542" name="Google Shape;542;p61"/>
          <p:cNvSpPr/>
          <p:nvPr/>
        </p:nvSpPr>
        <p:spPr>
          <a:xfrm>
            <a:off x="562325" y="1992875"/>
            <a:ext cx="3105900" cy="2885400"/>
          </a:xfrm>
          <a:prstGeom prst="rect">
            <a:avLst/>
          </a:prstGeom>
          <a:solidFill>
            <a:srgbClr val="DCE4EF"/>
          </a:solidFill>
          <a:ln cap="flat" cmpd="sng" w="35825">
            <a:solidFill>
              <a:srgbClr val="003C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000" lIns="86000" spcFirstLastPara="1" rIns="86000" wrap="square" tIns="8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7"/>
              <a:buFont typeface="Arial"/>
              <a:buNone/>
            </a:pPr>
            <a:r>
              <a:t/>
            </a:r>
            <a:endParaRPr b="0" i="0" sz="131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1"/>
          <p:cNvSpPr txBox="1"/>
          <p:nvPr/>
        </p:nvSpPr>
        <p:spPr>
          <a:xfrm>
            <a:off x="4102675" y="2328230"/>
            <a:ext cx="1708800" cy="40020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FY26:  $1.1 Billion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61"/>
          <p:cNvSpPr txBox="1"/>
          <p:nvPr/>
        </p:nvSpPr>
        <p:spPr>
          <a:xfrm>
            <a:off x="4102675" y="3235481"/>
            <a:ext cx="1708800" cy="40020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FY27:  $1.3 Billion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61"/>
          <p:cNvSpPr txBox="1"/>
          <p:nvPr/>
        </p:nvSpPr>
        <p:spPr>
          <a:xfrm>
            <a:off x="4010725" y="1872500"/>
            <a:ext cx="46761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Construction Program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$116M New Construction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$718M Repair and Alterations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$804M for Repair and Alterations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$451M Optimization Fund and Judicial Security Program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Infrastructure Investment and Jobs Act:  $4.2 Billion</a:t>
            </a:r>
            <a:endParaRPr b="1" i="0" sz="1400" u="none" cap="none" strike="noStrike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 Land Port of Entry Major Modernizations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1034" y="3443105"/>
            <a:ext cx="2902296" cy="135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47" y="2081274"/>
            <a:ext cx="2902300" cy="136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62"/>
          <p:cNvPicPr preferRelativeResize="0"/>
          <p:nvPr/>
        </p:nvPicPr>
        <p:blipFill rotWithShape="1">
          <a:blip r:embed="rId3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2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Keys To Mission Delivery</a:t>
            </a:r>
            <a:endParaRPr/>
          </a:p>
        </p:txBody>
      </p:sp>
      <p:sp>
        <p:nvSpPr>
          <p:cNvPr id="554" name="Google Shape;554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5" name="Google Shape;555;p62"/>
          <p:cNvSpPr txBox="1"/>
          <p:nvPr/>
        </p:nvSpPr>
        <p:spPr>
          <a:xfrm>
            <a:off x="858466" y="924175"/>
            <a:ext cx="1828800" cy="40020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Risk Management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62"/>
          <p:cNvSpPr txBox="1"/>
          <p:nvPr/>
        </p:nvSpPr>
        <p:spPr>
          <a:xfrm>
            <a:off x="858466" y="1263577"/>
            <a:ext cx="2958900" cy="18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Agency operations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safety and productivity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service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access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Reliability of building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2"/>
          <p:cNvSpPr txBox="1"/>
          <p:nvPr/>
        </p:nvSpPr>
        <p:spPr>
          <a:xfrm>
            <a:off x="858466" y="2752656"/>
            <a:ext cx="1828800" cy="40020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Timely Execution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62"/>
          <p:cNvSpPr txBox="1"/>
          <p:nvPr/>
        </p:nvSpPr>
        <p:spPr>
          <a:xfrm>
            <a:off x="866366" y="3119675"/>
            <a:ext cx="4255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to protecting taxpayer investment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Preserve purchasing power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operational risk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mission readiness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critical facility improvements online sooner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of an architecurally impressive building that has multiple connection points." id="559" name="Google Shape;559;p62"/>
          <p:cNvSpPr/>
          <p:nvPr/>
        </p:nvSpPr>
        <p:spPr>
          <a:xfrm>
            <a:off x="4757400" y="1118925"/>
            <a:ext cx="3799500" cy="3106500"/>
          </a:xfrm>
          <a:prstGeom prst="rect">
            <a:avLst/>
          </a:prstGeom>
          <a:solidFill>
            <a:srgbClr val="DCE4EF"/>
          </a:solidFill>
          <a:ln cap="flat" cmpd="sng" w="35825">
            <a:solidFill>
              <a:srgbClr val="003C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000" lIns="86000" spcFirstLastPara="1" rIns="86000" wrap="square" tIns="8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7"/>
              <a:buFont typeface="Arial"/>
              <a:buNone/>
            </a:pPr>
            <a:r>
              <a:t/>
            </a:r>
            <a:endParaRPr b="0" i="0" sz="131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2"/>
          <p:cNvSpPr txBox="1"/>
          <p:nvPr/>
        </p:nvSpPr>
        <p:spPr>
          <a:xfrm>
            <a:off x="720300" y="4448375"/>
            <a:ext cx="738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Timely delivery is not just about moving faster; it is about moving smarter</a:t>
            </a:r>
            <a:endParaRPr b="1" i="0" sz="1500" u="none" cap="none" strike="noStrike">
              <a:solidFill>
                <a:srgbClr val="064B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4400" y="1222425"/>
            <a:ext cx="3605500" cy="29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552" y="2730388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1552" y="916525"/>
            <a:ext cx="415500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3"/>
          <p:cNvSpPr txBox="1"/>
          <p:nvPr>
            <p:ph type="title"/>
          </p:nvPr>
        </p:nvSpPr>
        <p:spPr>
          <a:xfrm>
            <a:off x="-10025" y="1724525"/>
            <a:ext cx="91440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Jeff Koses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US" sz="2200">
                <a:latin typeface="Calibri"/>
                <a:ea typeface="Calibri"/>
                <a:cs typeface="Calibri"/>
                <a:sym typeface="Calibri"/>
              </a:rPr>
              <a:t>GSA Senior Procurement Executive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4"/>
          <p:cNvPicPr preferRelativeResize="0"/>
          <p:nvPr/>
        </p:nvPicPr>
        <p:blipFill rotWithShape="1">
          <a:blip r:embed="rId3">
            <a:alphaModFix/>
          </a:blip>
          <a:srcRect b="94367" l="0" r="0" t="0"/>
          <a:stretch/>
        </p:blipFill>
        <p:spPr>
          <a:xfrm>
            <a:off x="2022850" y="-137"/>
            <a:ext cx="7121152" cy="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6" name="Google Shape;576;p64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Current State</a:t>
            </a:r>
            <a:endParaRPr/>
          </a:p>
        </p:txBody>
      </p:sp>
      <p:grpSp>
        <p:nvGrpSpPr>
          <p:cNvPr id="577" name="Google Shape;577;p64"/>
          <p:cNvGrpSpPr/>
          <p:nvPr/>
        </p:nvGrpSpPr>
        <p:grpSpPr>
          <a:xfrm>
            <a:off x="761988" y="1063819"/>
            <a:ext cx="7704375" cy="628283"/>
            <a:chOff x="255449" y="6113794"/>
            <a:chExt cx="5550302" cy="547285"/>
          </a:xfrm>
        </p:grpSpPr>
        <p:sp>
          <p:nvSpPr>
            <p:cNvPr id="578" name="Google Shape;578;p64"/>
            <p:cNvSpPr/>
            <p:nvPr/>
          </p:nvSpPr>
          <p:spPr>
            <a:xfrm>
              <a:off x="844051" y="6113794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FAR Rule on PLAs went into effect on January 22, 2024. OMB issued two Management Memos to provide further guidance.</a:t>
              </a:r>
              <a:endParaRPr b="0" i="0" sz="10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4"/>
            <p:cNvSpPr/>
            <p:nvPr/>
          </p:nvSpPr>
          <p:spPr>
            <a:xfrm>
              <a:off x="255449" y="6115079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64"/>
          <p:cNvGrpSpPr/>
          <p:nvPr/>
        </p:nvGrpSpPr>
        <p:grpSpPr>
          <a:xfrm>
            <a:off x="761988" y="1771104"/>
            <a:ext cx="7704375" cy="626939"/>
            <a:chOff x="255449" y="6729896"/>
            <a:chExt cx="5550302" cy="546114"/>
          </a:xfrm>
        </p:grpSpPr>
        <p:sp>
          <p:nvSpPr>
            <p:cNvPr id="581" name="Google Shape;581;p64"/>
            <p:cNvSpPr/>
            <p:nvPr/>
          </p:nvSpPr>
          <p:spPr>
            <a:xfrm>
              <a:off x="844051" y="6730010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GSA's approach to implementing the FAR rule could be better customized to its portfolio and business processes.</a:t>
              </a:r>
              <a:endParaRPr b="0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4"/>
            <p:cNvSpPr/>
            <p:nvPr/>
          </p:nvSpPr>
          <p:spPr>
            <a:xfrm>
              <a:off x="255449" y="6729896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64"/>
          <p:cNvGrpSpPr/>
          <p:nvPr/>
        </p:nvGrpSpPr>
        <p:grpSpPr>
          <a:xfrm>
            <a:off x="761988" y="2481479"/>
            <a:ext cx="7704375" cy="627698"/>
            <a:chOff x="255449" y="7348690"/>
            <a:chExt cx="5550302" cy="546775"/>
          </a:xfrm>
        </p:grpSpPr>
        <p:sp>
          <p:nvSpPr>
            <p:cNvPr id="584" name="Google Shape;584;p64"/>
            <p:cNvSpPr/>
            <p:nvPr/>
          </p:nvSpPr>
          <p:spPr>
            <a:xfrm>
              <a:off x="844051" y="7349465"/>
              <a:ext cx="4961700" cy="5460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Central to the current approach is expansive pre-award market research to evaluate the impact of requiring a PLA, on a project by project basis.</a:t>
              </a:r>
              <a:endParaRPr b="0" i="0" sz="10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4"/>
            <p:cNvSpPr/>
            <p:nvPr/>
          </p:nvSpPr>
          <p:spPr>
            <a:xfrm>
              <a:off x="255449" y="7348690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64"/>
          <p:cNvGrpSpPr/>
          <p:nvPr/>
        </p:nvGrpSpPr>
        <p:grpSpPr>
          <a:xfrm>
            <a:off x="761988" y="3191633"/>
            <a:ext cx="7704390" cy="626848"/>
            <a:chOff x="255449" y="7967291"/>
            <a:chExt cx="5550313" cy="546035"/>
          </a:xfrm>
        </p:grpSpPr>
        <p:sp>
          <p:nvSpPr>
            <p:cNvPr id="587" name="Google Shape;587;p64"/>
            <p:cNvSpPr/>
            <p:nvPr/>
          </p:nvSpPr>
          <p:spPr>
            <a:xfrm>
              <a:off x="844062" y="7970926"/>
              <a:ext cx="4961700" cy="5424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b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Revolutionary FAR Overhaul emphasized the need to increase speed and to reduce regulatory burden and costs.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263"/>
                <a:buFont typeface="Arial"/>
                <a:buNone/>
              </a:pPr>
              <a:r>
                <a:t/>
              </a:r>
              <a:endParaRPr b="0" i="0" sz="149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4"/>
            <p:cNvSpPr/>
            <p:nvPr/>
          </p:nvSpPr>
          <p:spPr>
            <a:xfrm>
              <a:off x="255449" y="7967291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64"/>
          <p:cNvGrpSpPr/>
          <p:nvPr/>
        </p:nvGrpSpPr>
        <p:grpSpPr>
          <a:xfrm>
            <a:off x="761988" y="3900933"/>
            <a:ext cx="7704390" cy="626848"/>
            <a:chOff x="255449" y="7967291"/>
            <a:chExt cx="5550313" cy="546035"/>
          </a:xfrm>
        </p:grpSpPr>
        <p:sp>
          <p:nvSpPr>
            <p:cNvPr id="590" name="Google Shape;590;p64"/>
            <p:cNvSpPr/>
            <p:nvPr/>
          </p:nvSpPr>
          <p:spPr>
            <a:xfrm>
              <a:off x="844062" y="7970926"/>
              <a:ext cx="4961700" cy="542400"/>
            </a:xfrm>
            <a:prstGeom prst="roundRect">
              <a:avLst>
                <a:gd fmla="val 0" name="adj"/>
              </a:avLst>
            </a:prstGeom>
            <a:solidFill>
              <a:srgbClr val="EFF6FF"/>
            </a:solidFill>
            <a:ln>
              <a:noFill/>
            </a:ln>
          </p:spPr>
          <p:txBody>
            <a:bodyPr anchorCtr="0" anchor="ctr" bIns="93800" lIns="93800" spcFirstLastPara="1" rIns="93800" wrap="square" tIns="938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GSA has found that its approach is missing opportunities to move faster, to reduce burden, and to reduce costs.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4"/>
            <p:cNvSpPr/>
            <p:nvPr/>
          </p:nvSpPr>
          <p:spPr>
            <a:xfrm>
              <a:off x="255449" y="7967291"/>
              <a:ext cx="588600" cy="5460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104950" lIns="104950" spcFirstLastPara="1" rIns="104950" wrap="square" tIns="104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8"/>
                <a:buFont typeface="Arial"/>
                <a:buNone/>
              </a:pPr>
              <a:r>
                <a:t/>
              </a:r>
              <a:endParaRPr b="1" i="0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ticky note emblem" id="592" name="Google Shape;59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025" y="1137175"/>
            <a:ext cx="474275" cy="47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struction-site emblem" id="593" name="Google Shape;593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100" y="1833725"/>
            <a:ext cx="506125" cy="50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t research emblem" id="594" name="Google Shape;594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3100" y="2557699"/>
            <a:ext cx="474275" cy="47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watch emblem" id="595" name="Google Shape;595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3102" y="3267925"/>
            <a:ext cx="474275" cy="47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rease emblem" id="596" name="Google Shape;596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1900" y="4026014"/>
            <a:ext cx="376675" cy="3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2" name="Google Shape;602;p65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Bottom Line</a:t>
            </a:r>
            <a:endParaRPr/>
          </a:p>
        </p:txBody>
      </p:sp>
      <p:sp>
        <p:nvSpPr>
          <p:cNvPr id="603" name="Google Shape;603;p65"/>
          <p:cNvSpPr txBox="1"/>
          <p:nvPr>
            <p:ph idx="1" type="body"/>
          </p:nvPr>
        </p:nvSpPr>
        <p:spPr>
          <a:xfrm>
            <a:off x="524575" y="991400"/>
            <a:ext cx="82296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The new GSA Policy builds on other parts of the FAR which establish premiums for public policy goals. Differences from the old to the new approach: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604" name="Google Shape;60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2850" y="1787747"/>
            <a:ext cx="252650" cy="2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300" y="1812547"/>
            <a:ext cx="227850" cy="2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6875" y="166093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5"/>
          <p:cNvSpPr/>
          <p:nvPr/>
        </p:nvSpPr>
        <p:spPr>
          <a:xfrm>
            <a:off x="1406225" y="1672799"/>
            <a:ext cx="1559100" cy="9015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5"/>
          <p:cNvSpPr/>
          <p:nvPr/>
        </p:nvSpPr>
        <p:spPr>
          <a:xfrm>
            <a:off x="1406225" y="2454671"/>
            <a:ext cx="1559100" cy="10875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9" name="Google Shape;609;p65"/>
          <p:cNvCxnSpPr/>
          <p:nvPr/>
        </p:nvCxnSpPr>
        <p:spPr>
          <a:xfrm>
            <a:off x="1399946" y="2527416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0" name="Google Shape;610;p65"/>
          <p:cNvSpPr/>
          <p:nvPr/>
        </p:nvSpPr>
        <p:spPr>
          <a:xfrm>
            <a:off x="3180990" y="1672799"/>
            <a:ext cx="1559100" cy="9015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5"/>
          <p:cNvSpPr/>
          <p:nvPr/>
        </p:nvSpPr>
        <p:spPr>
          <a:xfrm>
            <a:off x="3180988" y="2454671"/>
            <a:ext cx="1559100" cy="10875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p65"/>
          <p:cNvCxnSpPr/>
          <p:nvPr/>
        </p:nvCxnSpPr>
        <p:spPr>
          <a:xfrm>
            <a:off x="3174708" y="2527416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3" name="Google Shape;613;p65"/>
          <p:cNvSpPr/>
          <p:nvPr/>
        </p:nvSpPr>
        <p:spPr>
          <a:xfrm>
            <a:off x="4929826" y="1672799"/>
            <a:ext cx="1559100" cy="9015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5"/>
          <p:cNvSpPr/>
          <p:nvPr/>
        </p:nvSpPr>
        <p:spPr>
          <a:xfrm>
            <a:off x="4929821" y="2454671"/>
            <a:ext cx="1559100" cy="10875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65"/>
          <p:cNvCxnSpPr/>
          <p:nvPr/>
        </p:nvCxnSpPr>
        <p:spPr>
          <a:xfrm>
            <a:off x="4923540" y="2527416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6" name="Google Shape;616;p65"/>
          <p:cNvSpPr/>
          <p:nvPr/>
        </p:nvSpPr>
        <p:spPr>
          <a:xfrm>
            <a:off x="6678672" y="1672799"/>
            <a:ext cx="1559100" cy="9015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5"/>
          <p:cNvSpPr/>
          <p:nvPr/>
        </p:nvSpPr>
        <p:spPr>
          <a:xfrm>
            <a:off x="6678665" y="2454671"/>
            <a:ext cx="1559100" cy="1087500"/>
          </a:xfrm>
          <a:prstGeom prst="roundRect">
            <a:avLst>
              <a:gd fmla="val 0" name="adj"/>
            </a:avLst>
          </a:prstGeom>
          <a:solidFill>
            <a:srgbClr val="003C71">
              <a:alpha val="21176"/>
            </a:srgbClr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8" name="Google Shape;618;p65"/>
          <p:cNvCxnSpPr/>
          <p:nvPr/>
        </p:nvCxnSpPr>
        <p:spPr>
          <a:xfrm>
            <a:off x="6672383" y="2527416"/>
            <a:ext cx="1593300" cy="0"/>
          </a:xfrm>
          <a:prstGeom prst="straightConnector1">
            <a:avLst/>
          </a:prstGeom>
          <a:noFill/>
          <a:ln cap="flat" cmpd="sng" w="1300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9" name="Google Shape;619;p65"/>
          <p:cNvSpPr/>
          <p:nvPr/>
        </p:nvSpPr>
        <p:spPr>
          <a:xfrm>
            <a:off x="1406215" y="3617917"/>
            <a:ext cx="1559100" cy="980100"/>
          </a:xfrm>
          <a:prstGeom prst="roundRect">
            <a:avLst>
              <a:gd fmla="val 0" name="adj"/>
            </a:avLst>
          </a:prstGeom>
          <a:solidFill>
            <a:srgbClr val="EFF6FF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5"/>
          <p:cNvSpPr/>
          <p:nvPr/>
        </p:nvSpPr>
        <p:spPr>
          <a:xfrm>
            <a:off x="3180984" y="3617917"/>
            <a:ext cx="1559100" cy="980100"/>
          </a:xfrm>
          <a:prstGeom prst="roundRect">
            <a:avLst>
              <a:gd fmla="val 0" name="adj"/>
            </a:avLst>
          </a:prstGeom>
          <a:solidFill>
            <a:srgbClr val="EFF6FF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5"/>
          <p:cNvSpPr/>
          <p:nvPr/>
        </p:nvSpPr>
        <p:spPr>
          <a:xfrm>
            <a:off x="4929823" y="3617917"/>
            <a:ext cx="1559100" cy="980100"/>
          </a:xfrm>
          <a:prstGeom prst="roundRect">
            <a:avLst>
              <a:gd fmla="val 0" name="adj"/>
            </a:avLst>
          </a:prstGeom>
          <a:solidFill>
            <a:srgbClr val="EFF6FF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5"/>
          <p:cNvSpPr/>
          <p:nvPr/>
        </p:nvSpPr>
        <p:spPr>
          <a:xfrm>
            <a:off x="6678673" y="3617917"/>
            <a:ext cx="1559100" cy="980100"/>
          </a:xfrm>
          <a:prstGeom prst="roundRect">
            <a:avLst>
              <a:gd fmla="val 0" name="adj"/>
            </a:avLst>
          </a:prstGeom>
          <a:solidFill>
            <a:srgbClr val="EFF6FF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5"/>
          <p:cNvSpPr txBox="1"/>
          <p:nvPr/>
        </p:nvSpPr>
        <p:spPr>
          <a:xfrm rot="-5400000">
            <a:off x="572909" y="2814432"/>
            <a:ext cx="9510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4750" lIns="84750" spcFirstLastPara="1" rIns="84750" wrap="square" tIns="8475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8"/>
              <a:buFont typeface="Arial"/>
              <a:buNone/>
            </a:pPr>
            <a:r>
              <a:rPr b="1" i="0" lang="en-US" sz="1298" u="none" cap="none" strike="noStrike">
                <a:solidFill>
                  <a:srgbClr val="04548F"/>
                </a:solidFill>
                <a:latin typeface="Arial"/>
                <a:ea typeface="Arial"/>
                <a:cs typeface="Arial"/>
                <a:sym typeface="Arial"/>
              </a:rPr>
              <a:t>NEW Approach</a:t>
            </a:r>
            <a:endParaRPr b="1" i="0" sz="1298" u="none" cap="none" strike="noStrike">
              <a:solidFill>
                <a:srgbClr val="0454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5"/>
          <p:cNvSpPr txBox="1"/>
          <p:nvPr/>
        </p:nvSpPr>
        <p:spPr>
          <a:xfrm rot="-5400000">
            <a:off x="572909" y="3858073"/>
            <a:ext cx="9510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4750" lIns="84750" spcFirstLastPara="1" rIns="84750" wrap="square" tIns="8475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8"/>
              <a:buFont typeface="Arial"/>
              <a:buNone/>
            </a:pPr>
            <a:r>
              <a:rPr b="1" i="0" lang="en-US" sz="129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Old Approach</a:t>
            </a:r>
            <a:endParaRPr b="0" i="0" sz="1298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emblem" id="625" name="Google Shape;625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9650" y="1729681"/>
            <a:ext cx="393600" cy="39358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5"/>
          <p:cNvSpPr txBox="1"/>
          <p:nvPr/>
        </p:nvSpPr>
        <p:spPr>
          <a:xfrm>
            <a:off x="1399800" y="2057270"/>
            <a:ext cx="15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448975" y="2621913"/>
            <a:ext cx="1473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Test the market 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5"/>
          <p:cNvSpPr txBox="1"/>
          <p:nvPr>
            <p:ph idx="1" type="body"/>
          </p:nvPr>
        </p:nvSpPr>
        <p:spPr>
          <a:xfrm>
            <a:off x="1448975" y="3667438"/>
            <a:ext cx="1473600" cy="90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Extensive analysis to predict PLA impact</a:t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sterisk emblem" id="629" name="Google Shape;629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5727" y="1771100"/>
            <a:ext cx="310725" cy="3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5"/>
          <p:cNvSpPr txBox="1"/>
          <p:nvPr/>
        </p:nvSpPr>
        <p:spPr>
          <a:xfrm>
            <a:off x="3164813" y="2057270"/>
            <a:ext cx="15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5"/>
          <p:cNvSpPr txBox="1"/>
          <p:nvPr>
            <p:ph idx="2" type="body"/>
          </p:nvPr>
        </p:nvSpPr>
        <p:spPr>
          <a:xfrm>
            <a:off x="3232150" y="2621913"/>
            <a:ext cx="1473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Require PLA price proposal; allow non-PLA price proposal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5"/>
          <p:cNvSpPr txBox="1"/>
          <p:nvPr>
            <p:ph idx="3" type="body"/>
          </p:nvPr>
        </p:nvSpPr>
        <p:spPr>
          <a:xfrm>
            <a:off x="3210775" y="3667438"/>
            <a:ext cx="1473600" cy="90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Multi-level review and approval for PLA determination</a:t>
            </a:r>
            <a:endParaRPr b="0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eckmark emblem" id="633" name="Google Shape;633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03111" y="1771100"/>
            <a:ext cx="310725" cy="3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5"/>
          <p:cNvSpPr txBox="1"/>
          <p:nvPr/>
        </p:nvSpPr>
        <p:spPr>
          <a:xfrm>
            <a:off x="4921738" y="2057270"/>
            <a:ext cx="15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5"/>
          <p:cNvSpPr txBox="1"/>
          <p:nvPr>
            <p:ph idx="4" type="body"/>
          </p:nvPr>
        </p:nvSpPr>
        <p:spPr>
          <a:xfrm>
            <a:off x="4972588" y="2621913"/>
            <a:ext cx="1473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Price preference (lesser of 10% or $15M)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5"/>
          <p:cNvSpPr txBox="1"/>
          <p:nvPr>
            <p:ph idx="5" type="body"/>
          </p:nvPr>
        </p:nvSpPr>
        <p:spPr>
          <a:xfrm>
            <a:off x="4972575" y="3667438"/>
            <a:ext cx="1473600" cy="90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Theoretical</a:t>
            </a:r>
            <a:b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endParaRPr b="0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ield emblem" id="637" name="Google Shape;637;p6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22502" y="1771100"/>
            <a:ext cx="310725" cy="3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5"/>
          <p:cNvSpPr txBox="1"/>
          <p:nvPr/>
        </p:nvSpPr>
        <p:spPr>
          <a:xfrm>
            <a:off x="6678663" y="2057270"/>
            <a:ext cx="15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Safeguard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5"/>
          <p:cNvSpPr txBox="1"/>
          <p:nvPr>
            <p:ph idx="6" type="body"/>
          </p:nvPr>
        </p:nvSpPr>
        <p:spPr>
          <a:xfrm>
            <a:off x="6734375" y="2621913"/>
            <a:ext cx="1473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1558E"/>
                </a:solidFill>
                <a:latin typeface="Arial"/>
                <a:ea typeface="Arial"/>
                <a:cs typeface="Arial"/>
                <a:sym typeface="Arial"/>
              </a:rPr>
              <a:t>CO evaluates reasonableness of PLA premium</a:t>
            </a:r>
            <a:endParaRPr b="1" i="0" sz="1200" u="none" cap="none" strike="noStrike">
              <a:solidFill>
                <a:srgbClr val="0155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5"/>
          <p:cNvSpPr txBox="1"/>
          <p:nvPr>
            <p:ph idx="7" type="body"/>
          </p:nvPr>
        </p:nvSpPr>
        <p:spPr>
          <a:xfrm>
            <a:off x="6734375" y="3667438"/>
            <a:ext cx="1473600" cy="90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Limited pricing flexibility</a:t>
            </a:r>
            <a:endParaRPr b="0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65"/>
          <p:cNvPicPr preferRelativeResize="0"/>
          <p:nvPr/>
        </p:nvPicPr>
        <p:blipFill rotWithShape="1">
          <a:blip r:embed="rId10">
            <a:alphaModFix/>
          </a:blip>
          <a:srcRect b="94367" l="0" r="0" t="0"/>
          <a:stretch/>
        </p:blipFill>
        <p:spPr>
          <a:xfrm>
            <a:off x="1399800" y="4598025"/>
            <a:ext cx="1565527" cy="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10">
            <a:alphaModFix/>
          </a:blip>
          <a:srcRect b="94367" l="0" r="0" t="0"/>
          <a:stretch/>
        </p:blipFill>
        <p:spPr>
          <a:xfrm>
            <a:off x="3178574" y="4598025"/>
            <a:ext cx="1565527" cy="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5"/>
          <p:cNvPicPr preferRelativeResize="0"/>
          <p:nvPr/>
        </p:nvPicPr>
        <p:blipFill rotWithShape="1">
          <a:blip r:embed="rId10">
            <a:alphaModFix/>
          </a:blip>
          <a:srcRect b="94367" l="0" r="0" t="0"/>
          <a:stretch/>
        </p:blipFill>
        <p:spPr>
          <a:xfrm>
            <a:off x="4926611" y="4598025"/>
            <a:ext cx="1565527" cy="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5"/>
          <p:cNvPicPr preferRelativeResize="0"/>
          <p:nvPr/>
        </p:nvPicPr>
        <p:blipFill rotWithShape="1">
          <a:blip r:embed="rId10">
            <a:alphaModFix/>
          </a:blip>
          <a:srcRect b="94367" l="0" r="0" t="0"/>
          <a:stretch/>
        </p:blipFill>
        <p:spPr>
          <a:xfrm>
            <a:off x="6674661" y="4598025"/>
            <a:ext cx="1565527" cy="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0" name="Google Shape;650;p66"/>
          <p:cNvSpPr txBox="1"/>
          <p:nvPr>
            <p:ph type="title"/>
          </p:nvPr>
        </p:nvSpPr>
        <p:spPr>
          <a:xfrm>
            <a:off x="457200" y="327500"/>
            <a:ext cx="82296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Value of Time</a:t>
            </a:r>
            <a:endParaRPr/>
          </a:p>
        </p:txBody>
      </p:sp>
      <p:sp>
        <p:nvSpPr>
          <p:cNvPr id="651" name="Google Shape;651;p66"/>
          <p:cNvSpPr txBox="1"/>
          <p:nvPr>
            <p:ph idx="1" type="body"/>
          </p:nvPr>
        </p:nvSpPr>
        <p:spPr>
          <a:xfrm>
            <a:off x="457200" y="900723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500">
                <a:solidFill>
                  <a:srgbClr val="005087"/>
                </a:solidFill>
              </a:rPr>
              <a:t>Timeline Impacts</a:t>
            </a:r>
            <a:endParaRPr b="1" sz="1300">
              <a:solidFill>
                <a:srgbClr val="0050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2" name="Google Shape;65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5863" y="1354919"/>
            <a:ext cx="544393" cy="34830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6"/>
          <p:cNvSpPr/>
          <p:nvPr/>
        </p:nvSpPr>
        <p:spPr>
          <a:xfrm>
            <a:off x="467525" y="1365428"/>
            <a:ext cx="2507400" cy="7977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>
            <a:off x="3321838" y="1365428"/>
            <a:ext cx="2507400" cy="7977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>
            <a:off x="6134448" y="1365428"/>
            <a:ext cx="2507400" cy="797700"/>
          </a:xfrm>
          <a:prstGeom prst="roundRect">
            <a:avLst>
              <a:gd fmla="val 16667" name="adj"/>
            </a:avLst>
          </a:prstGeom>
          <a:solidFill>
            <a:srgbClr val="003C7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 txBox="1"/>
          <p:nvPr/>
        </p:nvSpPr>
        <p:spPr>
          <a:xfrm>
            <a:off x="457200" y="1478014"/>
            <a:ext cx="256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Market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 txBox="1"/>
          <p:nvPr/>
        </p:nvSpPr>
        <p:spPr>
          <a:xfrm>
            <a:off x="3295826" y="1478014"/>
            <a:ext cx="256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Multi-level Review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 txBox="1"/>
          <p:nvPr/>
        </p:nvSpPr>
        <p:spPr>
          <a:xfrm>
            <a:off x="6121445" y="1478014"/>
            <a:ext cx="256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Pre-Solicitation Delay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467525" y="1982894"/>
            <a:ext cx="2507400" cy="277500"/>
          </a:xfrm>
          <a:prstGeom prst="roundRect">
            <a:avLst>
              <a:gd fmla="val 0" name="adj"/>
            </a:avLst>
          </a:prstGeom>
          <a:solidFill>
            <a:srgbClr val="CCD6E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>
            <a:off x="1178750" y="1876188"/>
            <a:ext cx="1085100" cy="1085100"/>
          </a:xfrm>
          <a:prstGeom prst="ellipse">
            <a:avLst/>
          </a:prstGeom>
          <a:solidFill>
            <a:srgbClr val="003C7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 txBox="1"/>
          <p:nvPr>
            <p:ph idx="1" type="body"/>
          </p:nvPr>
        </p:nvSpPr>
        <p:spPr>
          <a:xfrm>
            <a:off x="529728" y="2520119"/>
            <a:ext cx="23700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Weeks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 txBox="1"/>
          <p:nvPr>
            <p:ph idx="1" type="body"/>
          </p:nvPr>
        </p:nvSpPr>
        <p:spPr>
          <a:xfrm>
            <a:off x="536295" y="3027246"/>
            <a:ext cx="23700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Evaluation of PLA impact on project scope</a:t>
            </a:r>
            <a:endParaRPr b="0" i="0" sz="1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>
            <a:off x="3321839" y="1982894"/>
            <a:ext cx="2507400" cy="277500"/>
          </a:xfrm>
          <a:prstGeom prst="roundRect">
            <a:avLst>
              <a:gd fmla="val 0" name="adj"/>
            </a:avLst>
          </a:prstGeom>
          <a:solidFill>
            <a:srgbClr val="CCD6E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/>
          <p:nvPr/>
        </p:nvSpPr>
        <p:spPr>
          <a:xfrm>
            <a:off x="4005638" y="1876188"/>
            <a:ext cx="1085100" cy="1085100"/>
          </a:xfrm>
          <a:prstGeom prst="ellipse">
            <a:avLst/>
          </a:prstGeom>
          <a:solidFill>
            <a:srgbClr val="003C7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66"/>
          <p:cNvSpPr txBox="1"/>
          <p:nvPr>
            <p:ph idx="2" type="body"/>
          </p:nvPr>
        </p:nvSpPr>
        <p:spPr>
          <a:xfrm>
            <a:off x="3361398" y="2496005"/>
            <a:ext cx="23700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Weeks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66"/>
          <p:cNvSpPr txBox="1"/>
          <p:nvPr>
            <p:ph idx="3" type="body"/>
          </p:nvPr>
        </p:nvSpPr>
        <p:spPr>
          <a:xfrm>
            <a:off x="3369752" y="3027246"/>
            <a:ext cx="23700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Required for PLA exception determinations.</a:t>
            </a:r>
            <a:endParaRPr b="0" i="0" sz="1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6"/>
          <p:cNvSpPr/>
          <p:nvPr/>
        </p:nvSpPr>
        <p:spPr>
          <a:xfrm>
            <a:off x="6134450" y="1982894"/>
            <a:ext cx="2507400" cy="277500"/>
          </a:xfrm>
          <a:prstGeom prst="roundRect">
            <a:avLst>
              <a:gd fmla="val 0" name="adj"/>
            </a:avLst>
          </a:prstGeom>
          <a:solidFill>
            <a:srgbClr val="CCD6E1"/>
          </a:solidFill>
          <a:ln>
            <a:noFill/>
          </a:ln>
        </p:spPr>
        <p:txBody>
          <a:bodyPr anchorCtr="0" anchor="ctr" bIns="78000" lIns="78000" spcFirstLastPara="1" rIns="78000" wrap="square" tIns="7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t/>
            </a:r>
            <a:endParaRPr b="0" i="0" sz="11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66"/>
          <p:cNvSpPr/>
          <p:nvPr/>
        </p:nvSpPr>
        <p:spPr>
          <a:xfrm>
            <a:off x="6863124" y="1876188"/>
            <a:ext cx="1085100" cy="1085100"/>
          </a:xfrm>
          <a:prstGeom prst="ellipse">
            <a:avLst/>
          </a:prstGeom>
          <a:solidFill>
            <a:srgbClr val="003C7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6"/>
          <p:cNvSpPr txBox="1"/>
          <p:nvPr>
            <p:ph idx="4" type="body"/>
          </p:nvPr>
        </p:nvSpPr>
        <p:spPr>
          <a:xfrm>
            <a:off x="6208733" y="2447778"/>
            <a:ext cx="23700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 Weeks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66"/>
          <p:cNvSpPr txBox="1"/>
          <p:nvPr>
            <p:ph idx="5" type="body"/>
          </p:nvPr>
        </p:nvSpPr>
        <p:spPr>
          <a:xfrm>
            <a:off x="6203209" y="3027246"/>
            <a:ext cx="23700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Cumulative impact </a:t>
            </a:r>
            <a:endParaRPr b="0" i="0" sz="1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of the delay</a:t>
            </a:r>
            <a:endParaRPr b="0" i="0" sz="1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inancial papers emblem" id="671" name="Google Shape;671;p66"/>
          <p:cNvSpPr/>
          <p:nvPr/>
        </p:nvSpPr>
        <p:spPr>
          <a:xfrm>
            <a:off x="272775" y="4016507"/>
            <a:ext cx="748500" cy="748500"/>
          </a:xfrm>
          <a:prstGeom prst="ellipse">
            <a:avLst/>
          </a:prstGeom>
          <a:solidFill>
            <a:srgbClr val="003C71"/>
          </a:solidFill>
          <a:ln cap="flat" cmpd="sng" w="26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075" lIns="63075" spcFirstLastPara="1" rIns="63075" wrap="square" tIns="63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6"/>
              <a:buFont typeface="Arial"/>
              <a:buNone/>
            </a:pPr>
            <a:r>
              <a:t/>
            </a:r>
            <a:endParaRPr b="0" i="0" sz="9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6"/>
          <p:cNvSpPr txBox="1"/>
          <p:nvPr/>
        </p:nvSpPr>
        <p:spPr>
          <a:xfrm>
            <a:off x="1097475" y="3741275"/>
            <a:ext cx="7856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Financial Impacts</a:t>
            </a:r>
            <a:br>
              <a:rPr b="1" i="0" lang="en-US" sz="14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a standard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$125 Million Capital Project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a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4% annual inflation rate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 13-week delay alone results is a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of purchasing power of almost $1.25 million per project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5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4625" y="2095800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2531" y="2059629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2076" y="2059629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961" y="4142811"/>
            <a:ext cx="495900" cy="4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67"/>
          <p:cNvGrpSpPr/>
          <p:nvPr/>
        </p:nvGrpSpPr>
        <p:grpSpPr>
          <a:xfrm>
            <a:off x="515050" y="2708181"/>
            <a:ext cx="2574821" cy="1623876"/>
            <a:chOff x="0" y="0"/>
            <a:chExt cx="1008034" cy="687675"/>
          </a:xfrm>
        </p:grpSpPr>
        <p:sp>
          <p:nvSpPr>
            <p:cNvPr id="682" name="Google Shape;682;p67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67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67"/>
          <p:cNvGrpSpPr/>
          <p:nvPr/>
        </p:nvGrpSpPr>
        <p:grpSpPr>
          <a:xfrm>
            <a:off x="621910" y="1648950"/>
            <a:ext cx="2361098" cy="2528824"/>
            <a:chOff x="0" y="0"/>
            <a:chExt cx="924362" cy="1294907"/>
          </a:xfrm>
        </p:grpSpPr>
        <p:sp>
          <p:nvSpPr>
            <p:cNvPr id="685" name="Google Shape;685;p67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7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p67"/>
          <p:cNvGrpSpPr/>
          <p:nvPr/>
        </p:nvGrpSpPr>
        <p:grpSpPr>
          <a:xfrm>
            <a:off x="3251450" y="2708188"/>
            <a:ext cx="2457788" cy="1623876"/>
            <a:chOff x="0" y="0"/>
            <a:chExt cx="1008034" cy="687675"/>
          </a:xfrm>
        </p:grpSpPr>
        <p:sp>
          <p:nvSpPr>
            <p:cNvPr id="688" name="Google Shape;688;p67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7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0" name="Google Shape;690;p67"/>
          <p:cNvGrpSpPr/>
          <p:nvPr/>
        </p:nvGrpSpPr>
        <p:grpSpPr>
          <a:xfrm>
            <a:off x="3363457" y="1674463"/>
            <a:ext cx="2253779" cy="2528824"/>
            <a:chOff x="0" y="0"/>
            <a:chExt cx="924362" cy="1294907"/>
          </a:xfrm>
        </p:grpSpPr>
        <p:sp>
          <p:nvSpPr>
            <p:cNvPr id="691" name="Google Shape;691;p67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67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67"/>
          <p:cNvGrpSpPr/>
          <p:nvPr/>
        </p:nvGrpSpPr>
        <p:grpSpPr>
          <a:xfrm>
            <a:off x="5890800" y="2708197"/>
            <a:ext cx="2574821" cy="1623876"/>
            <a:chOff x="0" y="0"/>
            <a:chExt cx="1008034" cy="687675"/>
          </a:xfrm>
        </p:grpSpPr>
        <p:sp>
          <p:nvSpPr>
            <p:cNvPr id="694" name="Google Shape;694;p67"/>
            <p:cNvSpPr/>
            <p:nvPr/>
          </p:nvSpPr>
          <p:spPr>
            <a:xfrm>
              <a:off x="0" y="0"/>
              <a:ext cx="1008034" cy="687592"/>
            </a:xfrm>
            <a:custGeom>
              <a:rect b="b" l="l" r="r" t="t"/>
              <a:pathLst>
                <a:path extrusionOk="0" h="687592" w="1008034">
                  <a:moveTo>
                    <a:pt x="30342" y="0"/>
                  </a:moveTo>
                  <a:lnTo>
                    <a:pt x="977692" y="0"/>
                  </a:lnTo>
                  <a:cubicBezTo>
                    <a:pt x="994449" y="0"/>
                    <a:pt x="1008034" y="13584"/>
                    <a:pt x="1008034" y="30342"/>
                  </a:cubicBezTo>
                  <a:lnTo>
                    <a:pt x="1008034" y="657250"/>
                  </a:lnTo>
                  <a:cubicBezTo>
                    <a:pt x="1008034" y="674008"/>
                    <a:pt x="994449" y="687592"/>
                    <a:pt x="977692" y="687592"/>
                  </a:cubicBezTo>
                  <a:lnTo>
                    <a:pt x="30342" y="687592"/>
                  </a:lnTo>
                  <a:cubicBezTo>
                    <a:pt x="22295" y="687592"/>
                    <a:pt x="14577" y="684395"/>
                    <a:pt x="8887" y="678705"/>
                  </a:cubicBezTo>
                  <a:cubicBezTo>
                    <a:pt x="3197" y="673015"/>
                    <a:pt x="0" y="665298"/>
                    <a:pt x="0" y="657250"/>
                  </a:cubicBezTo>
                  <a:lnTo>
                    <a:pt x="0" y="30342"/>
                  </a:lnTo>
                  <a:cubicBezTo>
                    <a:pt x="0" y="13584"/>
                    <a:pt x="13584" y="0"/>
                    <a:pt x="30342" y="0"/>
                  </a:cubicBezTo>
                  <a:close/>
                </a:path>
              </a:pathLst>
            </a:custGeom>
            <a:solidFill>
              <a:srgbClr val="003C7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67"/>
            <p:cNvSpPr txBox="1"/>
            <p:nvPr/>
          </p:nvSpPr>
          <p:spPr>
            <a:xfrm>
              <a:off x="0" y="28575"/>
              <a:ext cx="1008000" cy="659100"/>
            </a:xfrm>
            <a:prstGeom prst="rect">
              <a:avLst/>
            </a:prstGeom>
            <a:solidFill>
              <a:srgbClr val="003C71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67"/>
          <p:cNvGrpSpPr/>
          <p:nvPr/>
        </p:nvGrpSpPr>
        <p:grpSpPr>
          <a:xfrm>
            <a:off x="5985496" y="1648950"/>
            <a:ext cx="2362300" cy="2579843"/>
            <a:chOff x="0" y="0"/>
            <a:chExt cx="924362" cy="1294907"/>
          </a:xfrm>
        </p:grpSpPr>
        <p:sp>
          <p:nvSpPr>
            <p:cNvPr id="697" name="Google Shape;697;p67"/>
            <p:cNvSpPr/>
            <p:nvPr/>
          </p:nvSpPr>
          <p:spPr>
            <a:xfrm>
              <a:off x="0" y="0"/>
              <a:ext cx="924362" cy="1294907"/>
            </a:xfrm>
            <a:custGeom>
              <a:rect b="b" l="l" r="r" t="t"/>
              <a:pathLst>
                <a:path extrusionOk="0" h="1294907" w="924362">
                  <a:moveTo>
                    <a:pt x="33088" y="0"/>
                  </a:moveTo>
                  <a:lnTo>
                    <a:pt x="891274" y="0"/>
                  </a:lnTo>
                  <a:cubicBezTo>
                    <a:pt x="900050" y="0"/>
                    <a:pt x="908466" y="3486"/>
                    <a:pt x="914671" y="9691"/>
                  </a:cubicBezTo>
                  <a:cubicBezTo>
                    <a:pt x="920876" y="15896"/>
                    <a:pt x="924362" y="24313"/>
                    <a:pt x="924362" y="33088"/>
                  </a:cubicBezTo>
                  <a:lnTo>
                    <a:pt x="924362" y="1261819"/>
                  </a:lnTo>
                  <a:cubicBezTo>
                    <a:pt x="924362" y="1270595"/>
                    <a:pt x="920876" y="1279011"/>
                    <a:pt x="914671" y="1285216"/>
                  </a:cubicBezTo>
                  <a:cubicBezTo>
                    <a:pt x="908466" y="1291421"/>
                    <a:pt x="900050" y="1294907"/>
                    <a:pt x="891274" y="1294907"/>
                  </a:cubicBezTo>
                  <a:lnTo>
                    <a:pt x="33088" y="1294907"/>
                  </a:lnTo>
                  <a:cubicBezTo>
                    <a:pt x="14814" y="1294907"/>
                    <a:pt x="0" y="1280093"/>
                    <a:pt x="0" y="1261819"/>
                  </a:cubicBezTo>
                  <a:lnTo>
                    <a:pt x="0" y="33088"/>
                  </a:lnTo>
                  <a:cubicBezTo>
                    <a:pt x="0" y="24313"/>
                    <a:pt x="3486" y="15896"/>
                    <a:pt x="9691" y="9691"/>
                  </a:cubicBezTo>
                  <a:cubicBezTo>
                    <a:pt x="15896" y="3486"/>
                    <a:pt x="24313" y="0"/>
                    <a:pt x="33088" y="0"/>
                  </a:cubicBezTo>
                  <a:close/>
                </a:path>
              </a:pathLst>
            </a:custGeom>
            <a:solidFill>
              <a:srgbClr val="DCE4E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7"/>
            <p:cNvSpPr txBox="1"/>
            <p:nvPr/>
          </p:nvSpPr>
          <p:spPr>
            <a:xfrm>
              <a:off x="0" y="28575"/>
              <a:ext cx="924300" cy="1266300"/>
            </a:xfrm>
            <a:prstGeom prst="rect">
              <a:avLst/>
            </a:prstGeom>
            <a:solidFill>
              <a:srgbClr val="DCE4EF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699;p67"/>
          <p:cNvSpPr txBox="1"/>
          <p:nvPr>
            <p:ph type="title"/>
          </p:nvPr>
        </p:nvSpPr>
        <p:spPr>
          <a:xfrm>
            <a:off x="3492500" y="540574"/>
            <a:ext cx="504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005087"/>
                </a:solidFill>
                <a:latin typeface="Arial"/>
                <a:ea typeface="Arial"/>
                <a:cs typeface="Arial"/>
                <a:sym typeface="Arial"/>
              </a:rPr>
              <a:t>Litigation Landscape </a:t>
            </a:r>
            <a:endParaRPr/>
          </a:p>
        </p:txBody>
      </p:sp>
      <p:sp>
        <p:nvSpPr>
          <p:cNvPr id="700" name="Google Shape;700;p67"/>
          <p:cNvSpPr/>
          <p:nvPr/>
        </p:nvSpPr>
        <p:spPr>
          <a:xfrm>
            <a:off x="1424900" y="1345600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urt emblem" id="701" name="Google Shape;70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1850" y="1510300"/>
            <a:ext cx="380700" cy="3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7"/>
          <p:cNvSpPr txBox="1"/>
          <p:nvPr/>
        </p:nvSpPr>
        <p:spPr>
          <a:xfrm>
            <a:off x="1106738" y="2301138"/>
            <a:ext cx="139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B7D"/>
              </a:buClr>
              <a:buSzPts val="1300"/>
              <a:buFont typeface="Play"/>
              <a:buNone/>
            </a:pPr>
            <a:r>
              <a:rPr b="1" i="0" lang="en-US" sz="14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Court of Federal Claims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7"/>
          <p:cNvSpPr txBox="1"/>
          <p:nvPr/>
        </p:nvSpPr>
        <p:spPr>
          <a:xfrm>
            <a:off x="486825" y="2937436"/>
            <a:ext cx="888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7"/>
          <p:cNvSpPr txBox="1"/>
          <p:nvPr/>
        </p:nvSpPr>
        <p:spPr>
          <a:xfrm>
            <a:off x="1106750" y="3060475"/>
            <a:ext cx="16089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3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Protests involve GSA procurements</a:t>
            </a:r>
            <a:endParaRPr b="0" i="0" sz="123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7"/>
              <a:buFont typeface="Arial"/>
              <a:buNone/>
            </a:pPr>
            <a:r>
              <a:rPr b="0" i="0" lang="en-US" sz="123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 protests GOV-wide</a:t>
            </a: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00" u="none" cap="none" strike="noStrik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7"/>
          <p:cNvSpPr/>
          <p:nvPr/>
        </p:nvSpPr>
        <p:spPr>
          <a:xfrm>
            <a:off x="4106688" y="1366288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nance emblem" id="706" name="Google Shape;70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9975" y="1551125"/>
            <a:ext cx="380700" cy="3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7"/>
          <p:cNvSpPr txBox="1"/>
          <p:nvPr/>
        </p:nvSpPr>
        <p:spPr>
          <a:xfrm>
            <a:off x="3836034" y="2280605"/>
            <a:ext cx="130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B7D"/>
              </a:buClr>
              <a:buSzPts val="1300"/>
              <a:buFont typeface="Play"/>
              <a:buNone/>
            </a:pPr>
            <a:r>
              <a:rPr b="1" i="0" lang="en-US" sz="14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Federal District Court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67"/>
          <p:cNvSpPr txBox="1"/>
          <p:nvPr/>
        </p:nvSpPr>
        <p:spPr>
          <a:xfrm>
            <a:off x="3492500" y="2913950"/>
            <a:ext cx="82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67"/>
          <p:cNvSpPr txBox="1"/>
          <p:nvPr/>
        </p:nvSpPr>
        <p:spPr>
          <a:xfrm>
            <a:off x="4074403" y="3060475"/>
            <a:ext cx="1391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3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Lawsuits challenge</a:t>
            </a:r>
            <a:endParaRPr b="0" i="0" sz="123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3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 and FAR rule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7"/>
          <p:cNvSpPr/>
          <p:nvPr/>
        </p:nvSpPr>
        <p:spPr>
          <a:xfrm>
            <a:off x="6800650" y="1366288"/>
            <a:ext cx="755100" cy="747900"/>
          </a:xfrm>
          <a:prstGeom prst="ellipse">
            <a:avLst/>
          </a:prstGeom>
          <a:solidFill>
            <a:srgbClr val="003C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avel emblem" id="711" name="Google Shape;71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6776" y="1530972"/>
            <a:ext cx="380700" cy="3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7"/>
          <p:cNvSpPr txBox="1"/>
          <p:nvPr/>
        </p:nvSpPr>
        <p:spPr>
          <a:xfrm>
            <a:off x="6218662" y="2388450"/>
            <a:ext cx="1919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11th Circuit Court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6245050" y="2913950"/>
            <a:ext cx="67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64B7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7"/>
          <p:cNvSpPr txBox="1"/>
          <p:nvPr/>
        </p:nvSpPr>
        <p:spPr>
          <a:xfrm>
            <a:off x="6800650" y="3066175"/>
            <a:ext cx="13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Non-union and unions are suing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5" name="Google Shape;715;p67"/>
          <p:cNvCxnSpPr/>
          <p:nvPr/>
        </p:nvCxnSpPr>
        <p:spPr>
          <a:xfrm>
            <a:off x="1203846" y="2913367"/>
            <a:ext cx="1234500" cy="0"/>
          </a:xfrm>
          <a:prstGeom prst="straightConnector1">
            <a:avLst/>
          </a:prstGeom>
          <a:noFill/>
          <a:ln cap="flat" cmpd="sng" w="9525">
            <a:solidFill>
              <a:srgbClr val="B5C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6" name="Google Shape;716;p67"/>
          <p:cNvCxnSpPr/>
          <p:nvPr/>
        </p:nvCxnSpPr>
        <p:spPr>
          <a:xfrm>
            <a:off x="3873096" y="2913367"/>
            <a:ext cx="1234500" cy="0"/>
          </a:xfrm>
          <a:prstGeom prst="straightConnector1">
            <a:avLst/>
          </a:prstGeom>
          <a:noFill/>
          <a:ln cap="flat" cmpd="sng" w="9525">
            <a:solidFill>
              <a:srgbClr val="B5C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p67"/>
          <p:cNvCxnSpPr/>
          <p:nvPr/>
        </p:nvCxnSpPr>
        <p:spPr>
          <a:xfrm>
            <a:off x="6549396" y="2913355"/>
            <a:ext cx="1234500" cy="0"/>
          </a:xfrm>
          <a:prstGeom prst="straightConnector1">
            <a:avLst/>
          </a:prstGeom>
          <a:noFill/>
          <a:ln cap="flat" cmpd="sng" w="9525">
            <a:solidFill>
              <a:srgbClr val="B5C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8" name="Google Shape;718;p67"/>
          <p:cNvSpPr txBox="1"/>
          <p:nvPr>
            <p:ph idx="12" type="sldNum"/>
          </p:nvPr>
        </p:nvSpPr>
        <p:spPr>
          <a:xfrm>
            <a:off x="6553200" y="4661297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</a:t>
            </a:r>
            <a:endParaRPr>
              <a:solidFill>
                <a:srgbClr val="005087"/>
              </a:solidFill>
            </a:endParaRPr>
          </a:p>
        </p:txBody>
      </p:sp>
      <p:sp>
        <p:nvSpPr>
          <p:cNvPr id="719" name="Google Shape;719;p67"/>
          <p:cNvSpPr/>
          <p:nvPr/>
        </p:nvSpPr>
        <p:spPr>
          <a:xfrm>
            <a:off x="552400" y="4414331"/>
            <a:ext cx="8435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6770"/>
              </a:buClr>
              <a:buSzPts val="800"/>
              <a:buFont typeface="Arial"/>
              <a:buNone/>
            </a:pPr>
            <a:r>
              <a:rPr b="0" i="0" lang="en-US" sz="1050" u="none" cap="none" strike="noStrike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Active litigation data is updated frequently. Slide content is based solely on information available to GSA as of June 2026.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ne OGP Slide Dec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ne OGP Slide Dec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