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9068" y="1627279"/>
            <a:ext cx="5563282" cy="329676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1" y="0"/>
            <a:ext cx="4457700" cy="6858000"/>
          </a:xfrm>
          <a:custGeom>
            <a:avLst/>
            <a:gdLst/>
            <a:ahLst/>
            <a:cxnLst/>
            <a:rect l="l" t="t" r="r" b="b"/>
            <a:pathLst>
              <a:path w="4457700" h="6858000">
                <a:moveTo>
                  <a:pt x="4457700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4457700" y="0"/>
                </a:lnTo>
                <a:lnTo>
                  <a:pt x="4457700" y="6857999"/>
                </a:lnTo>
                <a:close/>
              </a:path>
            </a:pathLst>
          </a:custGeom>
          <a:solidFill>
            <a:srgbClr val="177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84480"/>
            <a:ext cx="12217400" cy="127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1954" y="1304569"/>
            <a:ext cx="9267190" cy="141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d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Hand pointing to an red arrow trending up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00" y="1501100"/>
            <a:ext cx="3676499" cy="4465404"/>
          </a:xfrm>
          <a:prstGeom prst="rect">
            <a:avLst/>
          </a:prstGeom>
        </p:spPr>
      </p:pic>
      <p:pic>
        <p:nvPicPr>
          <p:cNvPr id="3" name="object 3" descr="Person sitting at a desk typing on a laptop keyboard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6459" y="3733800"/>
            <a:ext cx="3349200" cy="2232599"/>
          </a:xfrm>
          <a:prstGeom prst="rect">
            <a:avLst/>
          </a:prstGeom>
        </p:spPr>
      </p:pic>
      <p:sp>
        <p:nvSpPr>
          <p:cNvPr id="4" name="object 4" descr="Blue box with the words How to Run ad hoc Reports."/>
          <p:cNvSpPr/>
          <p:nvPr/>
        </p:nvSpPr>
        <p:spPr>
          <a:xfrm>
            <a:off x="8031480" y="1501095"/>
            <a:ext cx="3477260" cy="4465955"/>
          </a:xfrm>
          <a:custGeom>
            <a:avLst/>
            <a:gdLst/>
            <a:ahLst/>
            <a:cxnLst/>
            <a:rect l="l" t="t" r="r" b="b"/>
            <a:pathLst>
              <a:path w="3477259" h="4465955">
                <a:moveTo>
                  <a:pt x="3477187" y="4465407"/>
                </a:moveTo>
                <a:lnTo>
                  <a:pt x="0" y="4465407"/>
                </a:lnTo>
                <a:lnTo>
                  <a:pt x="0" y="0"/>
                </a:lnTo>
                <a:lnTo>
                  <a:pt x="3477187" y="0"/>
                </a:lnTo>
                <a:lnTo>
                  <a:pt x="3477187" y="4465407"/>
                </a:lnTo>
                <a:close/>
              </a:path>
            </a:pathLst>
          </a:custGeom>
          <a:solidFill>
            <a:srgbClr val="177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31480" y="1501095"/>
            <a:ext cx="3477260" cy="446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530225" marR="310515" indent="-214629">
              <a:lnSpc>
                <a:spcPts val="3829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ad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Hoc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66299" y="1501100"/>
            <a:ext cx="3349625" cy="2041525"/>
          </a:xfrm>
          <a:prstGeom prst="rect">
            <a:avLst/>
          </a:prstGeom>
          <a:solidFill>
            <a:srgbClr val="1770CA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</a:rPr>
              <a:t>Beta.Sam.gov</a:t>
            </a:r>
            <a:endParaRPr sz="3600" dirty="0"/>
          </a:p>
        </p:txBody>
      </p:sp>
      <p:pic>
        <p:nvPicPr>
          <p:cNvPr id="7" name="object 7" descr="GSA Starmark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50" y="110532"/>
            <a:ext cx="1201231" cy="1084361"/>
          </a:xfrm>
          <a:prstGeom prst="rect">
            <a:avLst/>
          </a:prstGeom>
        </p:spPr>
      </p:pic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0324" y="3157310"/>
            <a:ext cx="3079750" cy="834390"/>
            <a:chOff x="8230324" y="3157310"/>
            <a:chExt cx="3079750" cy="834390"/>
          </a:xfrm>
        </p:grpSpPr>
        <p:sp>
          <p:nvSpPr>
            <p:cNvPr id="9" name="object 9"/>
            <p:cNvSpPr/>
            <p:nvPr/>
          </p:nvSpPr>
          <p:spPr>
            <a:xfrm>
              <a:off x="8230324" y="3162073"/>
              <a:ext cx="3079750" cy="0"/>
            </a:xfrm>
            <a:custGeom>
              <a:avLst/>
              <a:gdLst/>
              <a:ahLst/>
              <a:cxnLst/>
              <a:rect l="l" t="t" r="r" b="b"/>
              <a:pathLst>
                <a:path w="3079750">
                  <a:moveTo>
                    <a:pt x="0" y="0"/>
                  </a:moveTo>
                  <a:lnTo>
                    <a:pt x="3079499" y="0"/>
                  </a:lnTo>
                </a:path>
                <a:path w="3079750">
                  <a:moveTo>
                    <a:pt x="0" y="0"/>
                  </a:moveTo>
                  <a:lnTo>
                    <a:pt x="2935499" y="0"/>
                  </a:lnTo>
                </a:path>
              </a:pathLst>
            </a:custGeom>
            <a:ln w="9524">
              <a:solidFill>
                <a:srgbClr val="1770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6328" y="3986771"/>
              <a:ext cx="2803525" cy="0"/>
            </a:xfrm>
            <a:custGeom>
              <a:avLst/>
              <a:gdLst/>
              <a:ahLst/>
              <a:cxnLst/>
              <a:rect l="l" t="t" r="r" b="b"/>
              <a:pathLst>
                <a:path w="2803525">
                  <a:moveTo>
                    <a:pt x="0" y="0"/>
                  </a:moveTo>
                  <a:lnTo>
                    <a:pt x="2803499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Computer screen showing the SAM.gov Contract Data page."/>
          <p:cNvGrpSpPr/>
          <p:nvPr/>
        </p:nvGrpSpPr>
        <p:grpSpPr>
          <a:xfrm>
            <a:off x="548356" y="1841733"/>
            <a:ext cx="4980305" cy="3906520"/>
            <a:chOff x="548356" y="1841733"/>
            <a:chExt cx="4980305" cy="3906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356" y="1841733"/>
              <a:ext cx="4979839" cy="3906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948" y="1978992"/>
              <a:ext cx="4735442" cy="27476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3715" y="425984"/>
            <a:ext cx="518668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spc="-5" dirty="0"/>
              <a:t>Beta.SAM.Gov</a:t>
            </a:r>
            <a:endParaRPr sz="5900"/>
          </a:p>
        </p:txBody>
      </p:sp>
      <p:sp>
        <p:nvSpPr>
          <p:cNvPr id="6" name="object 6"/>
          <p:cNvSpPr txBox="1"/>
          <p:nvPr/>
        </p:nvSpPr>
        <p:spPr>
          <a:xfrm>
            <a:off x="6401034" y="2099243"/>
            <a:ext cx="528447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905">
              <a:lnSpc>
                <a:spcPct val="100000"/>
              </a:lnSpc>
              <a:spcBef>
                <a:spcPts val="100"/>
              </a:spcBef>
              <a:tabLst>
                <a:tab pos="521970" algn="l"/>
              </a:tabLst>
            </a:pPr>
            <a:r>
              <a:rPr sz="1800" spc="-315" dirty="0">
                <a:latin typeface="Calibri"/>
                <a:cs typeface="Calibri"/>
              </a:rPr>
              <a:t>→	</a:t>
            </a:r>
            <a:r>
              <a:rPr sz="4000" spc="95" dirty="0">
                <a:latin typeface="Calibri"/>
                <a:cs typeface="Calibri"/>
              </a:rPr>
              <a:t>Migrated</a:t>
            </a:r>
            <a:r>
              <a:rPr sz="4000" spc="190" dirty="0">
                <a:latin typeface="Calibri"/>
                <a:cs typeface="Calibri"/>
              </a:rPr>
              <a:t> </a:t>
            </a:r>
            <a:r>
              <a:rPr sz="4000" spc="60" dirty="0">
                <a:latin typeface="Calibri"/>
                <a:cs typeface="Calibri"/>
              </a:rPr>
              <a:t>the</a:t>
            </a:r>
            <a:r>
              <a:rPr sz="4000" spc="185" dirty="0">
                <a:latin typeface="Calibri"/>
                <a:cs typeface="Calibri"/>
              </a:rPr>
              <a:t> </a:t>
            </a:r>
            <a:r>
              <a:rPr sz="4000" spc="515" dirty="0">
                <a:latin typeface="Calibri"/>
                <a:cs typeface="Calibri"/>
              </a:rPr>
              <a:t>FPDS </a:t>
            </a:r>
            <a:r>
              <a:rPr sz="4000" spc="520" dirty="0">
                <a:latin typeface="Calibri"/>
                <a:cs typeface="Calibri"/>
              </a:rPr>
              <a:t> </a:t>
            </a:r>
            <a:r>
              <a:rPr sz="4000" spc="90" dirty="0">
                <a:latin typeface="Calibri"/>
                <a:cs typeface="Calibri"/>
              </a:rPr>
              <a:t>reporting</a:t>
            </a:r>
            <a:r>
              <a:rPr sz="4000" spc="175" dirty="0">
                <a:latin typeface="Calibri"/>
                <a:cs typeface="Calibri"/>
              </a:rPr>
              <a:t> </a:t>
            </a:r>
            <a:r>
              <a:rPr sz="4000" spc="95" dirty="0">
                <a:latin typeface="Calibri"/>
                <a:cs typeface="Calibri"/>
              </a:rPr>
              <a:t>function</a:t>
            </a:r>
            <a:r>
              <a:rPr sz="4000" spc="175" dirty="0">
                <a:latin typeface="Calibri"/>
                <a:cs typeface="Calibri"/>
              </a:rPr>
              <a:t> </a:t>
            </a:r>
            <a:r>
              <a:rPr sz="4000" spc="25" dirty="0">
                <a:latin typeface="Calibri"/>
                <a:cs typeface="Calibri"/>
              </a:rPr>
              <a:t>to 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spc="195" dirty="0">
                <a:latin typeface="Calibri"/>
                <a:cs typeface="Calibri"/>
              </a:rPr>
              <a:t>beta.sam.gov </a:t>
            </a:r>
            <a:r>
              <a:rPr sz="4000" spc="150" dirty="0">
                <a:latin typeface="Calibri"/>
                <a:cs typeface="Calibri"/>
              </a:rPr>
              <a:t>on </a:t>
            </a:r>
            <a:r>
              <a:rPr sz="4000" spc="245" dirty="0">
                <a:latin typeface="Calibri"/>
                <a:cs typeface="Calibri"/>
              </a:rPr>
              <a:t>Oct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100" dirty="0">
                <a:latin typeface="Calibri"/>
                <a:cs typeface="Calibri"/>
              </a:rPr>
              <a:t>17th.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0950" y="92443"/>
            <a:ext cx="7706359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Contract</a:t>
            </a:r>
            <a:r>
              <a:rPr spc="-190" dirty="0"/>
              <a:t> </a:t>
            </a:r>
            <a:r>
              <a:rPr spc="-5" dirty="0"/>
              <a:t>Action</a:t>
            </a:r>
            <a:r>
              <a:rPr spc="-35" dirty="0"/>
              <a:t> </a:t>
            </a:r>
            <a:r>
              <a:rPr spc="-5" dirty="0"/>
              <a:t>Report</a:t>
            </a:r>
            <a:r>
              <a:rPr spc="-35" dirty="0"/>
              <a:t> </a:t>
            </a:r>
            <a:r>
              <a:rPr dirty="0"/>
              <a:t>(CAR)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8440" y="838200"/>
            <a:ext cx="11903710" cy="5418455"/>
            <a:chOff x="218440" y="838200"/>
            <a:chExt cx="11903710" cy="54184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5046" y="838200"/>
              <a:ext cx="8294706" cy="5326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8418" y="1066800"/>
              <a:ext cx="4385981" cy="11277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67484" y="1050925"/>
              <a:ext cx="4542790" cy="1159510"/>
            </a:xfrm>
            <a:custGeom>
              <a:avLst/>
              <a:gdLst/>
              <a:ahLst/>
              <a:cxnLst/>
              <a:rect l="l" t="t" r="r" b="b"/>
              <a:pathLst>
                <a:path w="4542790" h="1159510">
                  <a:moveTo>
                    <a:pt x="0" y="0"/>
                  </a:moveTo>
                  <a:lnTo>
                    <a:pt x="4542789" y="0"/>
                  </a:lnTo>
                  <a:lnTo>
                    <a:pt x="4542789" y="1159509"/>
                  </a:lnTo>
                  <a:lnTo>
                    <a:pt x="0" y="1159509"/>
                  </a:lnTo>
                  <a:lnTo>
                    <a:pt x="0" y="0"/>
                  </a:lnTo>
                  <a:close/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554" y="4061584"/>
              <a:ext cx="8990005" cy="21945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6400" y="4283302"/>
              <a:ext cx="1452245" cy="135255"/>
            </a:xfrm>
            <a:custGeom>
              <a:avLst/>
              <a:gdLst/>
              <a:ahLst/>
              <a:cxnLst/>
              <a:rect l="l" t="t" r="r" b="b"/>
              <a:pathLst>
                <a:path w="1452245" h="135254">
                  <a:moveTo>
                    <a:pt x="0" y="134900"/>
                  </a:moveTo>
                  <a:lnTo>
                    <a:pt x="1452250" y="0"/>
                  </a:lnTo>
                </a:path>
              </a:pathLst>
            </a:custGeom>
            <a:ln w="507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1082" y="4206302"/>
              <a:ext cx="212371" cy="1645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107" y="2463731"/>
              <a:ext cx="10639292" cy="12801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45565" y="2447856"/>
              <a:ext cx="10760710" cy="1311910"/>
            </a:xfrm>
            <a:custGeom>
              <a:avLst/>
              <a:gdLst/>
              <a:ahLst/>
              <a:cxnLst/>
              <a:rect l="l" t="t" r="r" b="b"/>
              <a:pathLst>
                <a:path w="10760710" h="1311910">
                  <a:moveTo>
                    <a:pt x="0" y="0"/>
                  </a:moveTo>
                  <a:lnTo>
                    <a:pt x="10760709" y="0"/>
                  </a:lnTo>
                  <a:lnTo>
                    <a:pt x="10760709" y="1311909"/>
                  </a:lnTo>
                  <a:lnTo>
                    <a:pt x="0" y="1311909"/>
                  </a:lnTo>
                  <a:lnTo>
                    <a:pt x="0" y="0"/>
                  </a:lnTo>
                  <a:close/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2701702"/>
              <a:ext cx="944244" cy="64769"/>
            </a:xfrm>
            <a:custGeom>
              <a:avLst/>
              <a:gdLst/>
              <a:ahLst/>
              <a:cxnLst/>
              <a:rect l="l" t="t" r="r" b="b"/>
              <a:pathLst>
                <a:path w="944244" h="64769">
                  <a:moveTo>
                    <a:pt x="0" y="64357"/>
                  </a:moveTo>
                  <a:lnTo>
                    <a:pt x="943907" y="0"/>
                  </a:lnTo>
                </a:path>
              </a:pathLst>
            </a:custGeom>
            <a:ln w="507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464" y="2623192"/>
              <a:ext cx="211282" cy="1647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78036" y="4203651"/>
              <a:ext cx="3048000" cy="182880"/>
            </a:xfrm>
            <a:custGeom>
              <a:avLst/>
              <a:gdLst/>
              <a:ahLst/>
              <a:cxnLst/>
              <a:rect l="l" t="t" r="r" b="b"/>
              <a:pathLst>
                <a:path w="3048000" h="182879">
                  <a:moveTo>
                    <a:pt x="3047999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3047999" y="0"/>
                  </a:lnTo>
                  <a:lnTo>
                    <a:pt x="3047999" y="182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8036" y="4203651"/>
              <a:ext cx="3048000" cy="182880"/>
            </a:xfrm>
            <a:custGeom>
              <a:avLst/>
              <a:gdLst/>
              <a:ahLst/>
              <a:cxnLst/>
              <a:rect l="l" t="t" r="r" b="b"/>
              <a:pathLst>
                <a:path w="3048000" h="182879">
                  <a:moveTo>
                    <a:pt x="0" y="0"/>
                  </a:moveTo>
                  <a:lnTo>
                    <a:pt x="3047999" y="0"/>
                  </a:lnTo>
                  <a:lnTo>
                    <a:pt x="3047999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6223" y="4572000"/>
              <a:ext cx="2926080" cy="1554480"/>
            </a:xfrm>
            <a:custGeom>
              <a:avLst/>
              <a:gdLst/>
              <a:ahLst/>
              <a:cxnLst/>
              <a:rect l="l" t="t" r="r" b="b"/>
              <a:pathLst>
                <a:path w="2926079" h="1554479">
                  <a:moveTo>
                    <a:pt x="2926080" y="1554479"/>
                  </a:moveTo>
                  <a:lnTo>
                    <a:pt x="0" y="1554479"/>
                  </a:lnTo>
                  <a:lnTo>
                    <a:pt x="0" y="0"/>
                  </a:lnTo>
                  <a:lnTo>
                    <a:pt x="2926080" y="0"/>
                  </a:lnTo>
                  <a:lnTo>
                    <a:pt x="2926080" y="1554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16223" y="4572000"/>
              <a:ext cx="2926080" cy="1554480"/>
            </a:xfrm>
            <a:custGeom>
              <a:avLst/>
              <a:gdLst/>
              <a:ahLst/>
              <a:cxnLst/>
              <a:rect l="l" t="t" r="r" b="b"/>
              <a:pathLst>
                <a:path w="2926079" h="1554479">
                  <a:moveTo>
                    <a:pt x="0" y="0"/>
                  </a:moveTo>
                  <a:lnTo>
                    <a:pt x="2926080" y="0"/>
                  </a:lnTo>
                  <a:lnTo>
                    <a:pt x="2926080" y="1554479"/>
                  </a:lnTo>
                  <a:lnTo>
                    <a:pt x="0" y="155447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8440" y="1472572"/>
            <a:ext cx="1094740" cy="168275"/>
            <a:chOff x="218440" y="1472572"/>
            <a:chExt cx="1094740" cy="168275"/>
          </a:xfrm>
        </p:grpSpPr>
        <p:sp>
          <p:nvSpPr>
            <p:cNvPr id="19" name="object 19"/>
            <p:cNvSpPr/>
            <p:nvPr/>
          </p:nvSpPr>
          <p:spPr>
            <a:xfrm>
              <a:off x="243840" y="1551082"/>
              <a:ext cx="944244" cy="64769"/>
            </a:xfrm>
            <a:custGeom>
              <a:avLst/>
              <a:gdLst/>
              <a:ahLst/>
              <a:cxnLst/>
              <a:rect l="l" t="t" r="r" b="b"/>
              <a:pathLst>
                <a:path w="944244" h="64769">
                  <a:moveTo>
                    <a:pt x="0" y="64357"/>
                  </a:moveTo>
                  <a:lnTo>
                    <a:pt x="943907" y="0"/>
                  </a:lnTo>
                </a:path>
              </a:pathLst>
            </a:custGeom>
            <a:ln w="507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464" y="1472572"/>
              <a:ext cx="211282" cy="16479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300604" y="4045708"/>
            <a:ext cx="9053830" cy="2226310"/>
          </a:xfrm>
          <a:prstGeom prst="rect">
            <a:avLst/>
          </a:prstGeom>
          <a:ln w="31749">
            <a:solidFill>
              <a:srgbClr val="000000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1135"/>
              </a:spcBef>
            </a:pPr>
            <a:r>
              <a:rPr sz="1600" b="1" spc="-5" dirty="0">
                <a:latin typeface="Calibri"/>
                <a:cs typeface="Calibri"/>
              </a:rPr>
              <a:t>ABC123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129665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00000-0000-0000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5" y="0"/>
            <a:ext cx="3940810" cy="16675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333500">
              <a:lnSpc>
                <a:spcPts val="6450"/>
              </a:lnSpc>
              <a:spcBef>
                <a:spcPts val="229"/>
              </a:spcBef>
            </a:pPr>
            <a:r>
              <a:rPr sz="5400" spc="-15" dirty="0">
                <a:solidFill>
                  <a:srgbClr val="FFFFFF"/>
                </a:solidFill>
              </a:rPr>
              <a:t>Poll </a:t>
            </a:r>
            <a:r>
              <a:rPr sz="5400" spc="-10" dirty="0">
                <a:solidFill>
                  <a:srgbClr val="FFFFFF"/>
                </a:solidFill>
              </a:rPr>
              <a:t> Question</a:t>
            </a:r>
            <a:r>
              <a:rPr sz="5400" spc="-105" dirty="0">
                <a:solidFill>
                  <a:srgbClr val="FFFFFF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#3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6110344" y="1904103"/>
            <a:ext cx="4260215" cy="2635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Times New Roman"/>
              <a:cs typeface="Times New Roman"/>
            </a:endParaRPr>
          </a:p>
          <a:p>
            <a:pPr marL="368935" marR="363220" algn="ctr">
              <a:lnSpc>
                <a:spcPts val="3829"/>
              </a:lnSpc>
            </a:pPr>
            <a:r>
              <a:rPr sz="3200" b="1" spc="-5" dirty="0">
                <a:latin typeface="Arial"/>
                <a:cs typeface="Arial"/>
              </a:rPr>
              <a:t>Do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you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know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your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Product Service </a:t>
            </a:r>
            <a:r>
              <a:rPr sz="3200" b="1" spc="-5" dirty="0">
                <a:latin typeface="Arial"/>
                <a:cs typeface="Arial"/>
              </a:rPr>
              <a:t> Code?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4660">
              <a:lnSpc>
                <a:spcPts val="4905"/>
              </a:lnSpc>
              <a:spcBef>
                <a:spcPts val="100"/>
              </a:spcBef>
            </a:pPr>
            <a:r>
              <a:rPr spc="-10" dirty="0"/>
              <a:t>What</a:t>
            </a:r>
            <a:r>
              <a:rPr spc="-30" dirty="0"/>
              <a:t> </a:t>
            </a:r>
            <a:r>
              <a:rPr spc="-5" dirty="0"/>
              <a:t>is</a:t>
            </a:r>
            <a:r>
              <a:rPr spc="-25" dirty="0"/>
              <a:t> </a:t>
            </a:r>
            <a:r>
              <a:rPr spc="-10" dirty="0"/>
              <a:t>needed</a:t>
            </a:r>
            <a:r>
              <a:rPr spc="-25" dirty="0"/>
              <a:t> </a:t>
            </a:r>
            <a:r>
              <a:rPr spc="-5" dirty="0"/>
              <a:t>to</a:t>
            </a:r>
            <a:r>
              <a:rPr spc="-15" dirty="0"/>
              <a:t> </a:t>
            </a:r>
            <a:r>
              <a:rPr spc="-10" dirty="0"/>
              <a:t>use</a:t>
            </a:r>
            <a:r>
              <a:rPr spc="-25" dirty="0"/>
              <a:t> </a:t>
            </a:r>
            <a:r>
              <a:rPr spc="-5" dirty="0"/>
              <a:t>FPDS:</a:t>
            </a:r>
          </a:p>
          <a:p>
            <a:pPr marL="12700">
              <a:lnSpc>
                <a:spcPts val="4905"/>
              </a:lnSpc>
              <a:tabLst>
                <a:tab pos="2437765" algn="l"/>
                <a:tab pos="12204065" algn="l"/>
              </a:tabLst>
            </a:pPr>
            <a:r>
              <a:rPr b="0" u="heavy" dirty="0">
                <a:uFill>
                  <a:solidFill>
                    <a:srgbClr val="4A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90" dirty="0">
                <a:uFill>
                  <a:solidFill>
                    <a:srgbClr val="4A7DBA"/>
                  </a:solidFill>
                </a:uFill>
              </a:rPr>
              <a:t>Your</a:t>
            </a:r>
            <a:r>
              <a:rPr u="heavy" spc="-30" dirty="0">
                <a:uFill>
                  <a:solidFill>
                    <a:srgbClr val="4A7DBA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4A7DBA"/>
                  </a:solidFill>
                </a:uFill>
              </a:rPr>
              <a:t>Product</a:t>
            </a:r>
            <a:r>
              <a:rPr u="heavy" spc="-25" dirty="0">
                <a:uFill>
                  <a:solidFill>
                    <a:srgbClr val="4A7DBA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4A7DBA"/>
                  </a:solidFill>
                </a:uFill>
              </a:rPr>
              <a:t>Service</a:t>
            </a:r>
            <a:r>
              <a:rPr u="heavy" spc="-25" dirty="0">
                <a:uFill>
                  <a:solidFill>
                    <a:srgbClr val="4A7DBA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4A7DBA"/>
                  </a:solidFill>
                </a:uFill>
              </a:rPr>
              <a:t>Code</a:t>
            </a:r>
            <a:r>
              <a:rPr u="heavy" spc="-20" dirty="0">
                <a:uFill>
                  <a:solidFill>
                    <a:srgbClr val="4A7DBA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4A7DBA"/>
                  </a:solidFill>
                </a:uFill>
              </a:rPr>
              <a:t>(PSC)	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5222" y="1631618"/>
            <a:ext cx="9688195" cy="4413885"/>
            <a:chOff x="1355222" y="1631618"/>
            <a:chExt cx="9688195" cy="4413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5805" y="3397036"/>
              <a:ext cx="8899468" cy="8259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222" y="1631618"/>
              <a:ext cx="3962416" cy="20827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944" y="1718339"/>
              <a:ext cx="3860815" cy="19811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6260" y="3962403"/>
              <a:ext cx="4246880" cy="20827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7059" y="3962403"/>
              <a:ext cx="4145279" cy="19811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576430" y="1684159"/>
            <a:ext cx="5157470" cy="7226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marR="5080" indent="-344805">
              <a:lnSpc>
                <a:spcPts val="2610"/>
              </a:lnSpc>
              <a:spcBef>
                <a:spcPts val="409"/>
              </a:spcBef>
              <a:tabLst>
                <a:tab pos="380365" algn="l"/>
                <a:tab pos="1536700" algn="l"/>
              </a:tabLst>
            </a:pPr>
            <a:r>
              <a:rPr sz="2400" spc="-5" dirty="0">
                <a:latin typeface="Calibri"/>
                <a:cs typeface="Calibri"/>
              </a:rPr>
              <a:t>1.		</a:t>
            </a:r>
            <a:r>
              <a:rPr sz="2400" spc="-10" dirty="0">
                <a:latin typeface="Calibri"/>
                <a:cs typeface="Calibri"/>
              </a:rPr>
              <a:t>Industry	Classification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identify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types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5" dirty="0">
                <a:latin typeface="Calibri"/>
                <a:cs typeface="Calibri"/>
              </a:rPr>
              <a:t>industry.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6430" y="2383294"/>
            <a:ext cx="4126865" cy="9017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49580" indent="-437515">
              <a:lnSpc>
                <a:spcPct val="100000"/>
              </a:lnSpc>
              <a:spcBef>
                <a:spcPts val="670"/>
              </a:spcBef>
              <a:buAutoNum type="arabicPeriod" startAt="2"/>
              <a:tabLst>
                <a:tab pos="449580" algn="l"/>
                <a:tab pos="450215" algn="l"/>
              </a:tabLst>
            </a:pPr>
            <a:r>
              <a:rPr sz="2400" spc="-5" dirty="0">
                <a:latin typeface="Calibri"/>
                <a:cs typeface="Calibri"/>
              </a:rPr>
              <a:t>NAICS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broad </a:t>
            </a:r>
            <a:r>
              <a:rPr sz="2400" spc="-10" dirty="0">
                <a:latin typeface="Calibri"/>
                <a:cs typeface="Calibri"/>
              </a:rPr>
              <a:t>classification</a:t>
            </a:r>
            <a:endParaRPr sz="2400">
              <a:latin typeface="Calibri"/>
              <a:cs typeface="Calibri"/>
            </a:endParaRPr>
          </a:p>
          <a:p>
            <a:pPr marL="380365" indent="-368300">
              <a:lnSpc>
                <a:spcPct val="100000"/>
              </a:lnSpc>
              <a:spcBef>
                <a:spcPts val="570"/>
              </a:spcBef>
              <a:buAutoNum type="arabicPeriod" startAt="2"/>
              <a:tabLst>
                <a:tab pos="380365" algn="l"/>
                <a:tab pos="3810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NAICS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what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065" y="4471727"/>
            <a:ext cx="5163185" cy="7226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25450" marR="5080" indent="-413384">
              <a:lnSpc>
                <a:spcPts val="2610"/>
              </a:lnSpc>
              <a:spcBef>
                <a:spcPts val="409"/>
              </a:spcBef>
              <a:tabLst>
                <a:tab pos="449580" algn="l"/>
              </a:tabLst>
            </a:pPr>
            <a:r>
              <a:rPr sz="2400" spc="-5" dirty="0">
                <a:latin typeface="Calibri"/>
                <a:cs typeface="Calibri"/>
              </a:rPr>
              <a:t>1.		</a:t>
            </a:r>
            <a:r>
              <a:rPr sz="2400" spc="-15" dirty="0">
                <a:latin typeface="Calibri"/>
                <a:cs typeface="Calibri"/>
              </a:rPr>
              <a:t>PSC’s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help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narrow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</a:t>
            </a:r>
            <a:r>
              <a:rPr sz="2400" spc="-10" dirty="0">
                <a:latin typeface="Calibri"/>
                <a:cs typeface="Calibri"/>
              </a:rPr>
              <a:t> what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exactly</a:t>
            </a:r>
            <a:r>
              <a:rPr sz="2400" spc="-10" dirty="0">
                <a:latin typeface="Calibri"/>
                <a:cs typeface="Calibri"/>
              </a:rPr>
              <a:t> your </a:t>
            </a:r>
            <a:r>
              <a:rPr sz="2400" spc="-5" dirty="0">
                <a:latin typeface="Calibri"/>
                <a:cs typeface="Calibri"/>
              </a:rPr>
              <a:t>business does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065" y="5243252"/>
            <a:ext cx="5026660" cy="11626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marR="5080" indent="-344805">
              <a:lnSpc>
                <a:spcPts val="2610"/>
              </a:lnSpc>
              <a:spcBef>
                <a:spcPts val="409"/>
              </a:spcBef>
              <a:buAutoNum type="arabicPeriod" startAt="2"/>
              <a:tabLst>
                <a:tab pos="380365" algn="l"/>
                <a:tab pos="381000" algn="l"/>
              </a:tabLst>
            </a:pPr>
            <a:r>
              <a:rPr sz="2400" spc="-15" dirty="0">
                <a:latin typeface="Calibri"/>
                <a:cs typeface="Calibri"/>
              </a:rPr>
              <a:t>PSC’s are </a:t>
            </a:r>
            <a:r>
              <a:rPr sz="2400" spc="-5" dirty="0">
                <a:latin typeface="Calibri"/>
                <a:cs typeface="Calibri"/>
              </a:rPr>
              <a:t>specific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yield </a:t>
            </a:r>
            <a:r>
              <a:rPr sz="2400" spc="-20" dirty="0">
                <a:latin typeface="Calibri"/>
                <a:cs typeface="Calibri"/>
              </a:rPr>
              <a:t>better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market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research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marL="380365" indent="-368300">
              <a:lnSpc>
                <a:spcPct val="100000"/>
              </a:lnSpc>
              <a:spcBef>
                <a:spcPts val="545"/>
              </a:spcBef>
              <a:buAutoNum type="arabicPeriod" startAt="2"/>
              <a:tabLst>
                <a:tab pos="380365" algn="l"/>
                <a:tab pos="381000" algn="l"/>
              </a:tabLst>
            </a:pPr>
            <a:r>
              <a:rPr sz="2400" spc="-50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PSC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doing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4894" y="2464055"/>
            <a:ext cx="121475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5" dirty="0">
                <a:latin typeface="Calibri"/>
                <a:cs typeface="Calibri"/>
              </a:rPr>
              <a:t>NAICS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8114" y="4673855"/>
            <a:ext cx="74612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5" dirty="0">
                <a:latin typeface="Calibri"/>
                <a:cs typeface="Calibri"/>
              </a:rPr>
              <a:t>PSC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6670" y="836789"/>
            <a:ext cx="5748292" cy="43489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25845" y="2394694"/>
            <a:ext cx="1066800" cy="11798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86995" algn="just">
              <a:lnSpc>
                <a:spcPts val="2930"/>
              </a:lnSpc>
              <a:spcBef>
                <a:spcPts val="455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NAICS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CODE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 541611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0012" y="882731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R704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2765" y="2444795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R422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0012" y="4006861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R710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9039" y="2444795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R702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63" y="5233492"/>
            <a:ext cx="11209020" cy="15474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810"/>
              </a:spcBef>
            </a:pPr>
            <a:r>
              <a:rPr sz="2100" b="1" spc="-5" dirty="0">
                <a:latin typeface="Calibri"/>
                <a:cs typeface="Calibri"/>
              </a:rPr>
              <a:t>Financial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(Includes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credit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Card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services)</a:t>
            </a: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ts val="3829"/>
              </a:lnSpc>
              <a:spcBef>
                <a:spcPts val="1190"/>
              </a:spcBef>
            </a:pPr>
            <a:r>
              <a:rPr sz="3200" b="1" spc="-20" dirty="0">
                <a:latin typeface="Calibri"/>
                <a:cs typeface="Calibri"/>
              </a:rPr>
              <a:t>Administrative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Management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and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General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Management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Consulting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Services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6588" y="33781"/>
            <a:ext cx="180022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30530" marR="5080" indent="-418465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latin typeface="Calibri"/>
                <a:cs typeface="Calibri"/>
              </a:rPr>
              <a:t>Support</a:t>
            </a:r>
            <a:r>
              <a:rPr sz="2100" b="1" spc="-8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MGMT: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Auditing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989" y="2358924"/>
            <a:ext cx="2326640" cy="18332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29895" marR="324485" indent="-41910">
              <a:lnSpc>
                <a:spcPts val="2250"/>
              </a:lnSpc>
              <a:spcBef>
                <a:spcPts val="200"/>
              </a:spcBef>
            </a:pPr>
            <a:r>
              <a:rPr sz="1900" b="1" spc="-5" dirty="0">
                <a:latin typeface="Calibri"/>
                <a:cs typeface="Calibri"/>
              </a:rPr>
              <a:t>Support</a:t>
            </a:r>
            <a:r>
              <a:rPr sz="1900" b="1" spc="-7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MGMT: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Data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Collection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830"/>
              </a:lnSpc>
            </a:pPr>
            <a:r>
              <a:rPr sz="1600" spc="-10" dirty="0">
                <a:latin typeface="Calibri"/>
                <a:cs typeface="Calibri"/>
              </a:rPr>
              <a:t>Excludes: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sz="1600" spc="-10" dirty="0">
                <a:latin typeface="Calibri"/>
                <a:cs typeface="Calibri"/>
              </a:rPr>
              <a:t>Research/Public </a:t>
            </a:r>
            <a:r>
              <a:rPr sz="1600" spc="-5" dirty="0">
                <a:latin typeface="Calibri"/>
                <a:cs typeface="Calibri"/>
              </a:rPr>
              <a:t>Opinion,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Telephone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Field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Interviews, Focus </a:t>
            </a:r>
            <a:r>
              <a:rPr sz="1600" spc="-25" dirty="0">
                <a:latin typeface="Calibri"/>
                <a:cs typeface="Calibri"/>
              </a:rPr>
              <a:t>Testing,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Surveys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14118" y="2496408"/>
            <a:ext cx="2834640" cy="141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sz="2100" b="1" spc="-10" dirty="0">
                <a:latin typeface="Calibri"/>
                <a:cs typeface="Calibri"/>
              </a:rPr>
              <a:t>Professional: </a:t>
            </a:r>
            <a:r>
              <a:rPr sz="2100" b="1" spc="-15" dirty="0">
                <a:latin typeface="Calibri"/>
                <a:cs typeface="Calibri"/>
              </a:rPr>
              <a:t>Market 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Research,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Public,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Opinion</a:t>
            </a:r>
            <a:endParaRPr sz="2100">
              <a:latin typeface="Calibri"/>
              <a:cs typeface="Calibri"/>
            </a:endParaRPr>
          </a:p>
          <a:p>
            <a:pPr marL="227329" marR="145415" indent="-3175" algn="ctr">
              <a:lnSpc>
                <a:spcPct val="101600"/>
              </a:lnSpc>
              <a:spcBef>
                <a:spcPts val="20"/>
              </a:spcBef>
            </a:pPr>
            <a:r>
              <a:rPr sz="1600" spc="-5" dirty="0">
                <a:latin typeface="Calibri"/>
                <a:cs typeface="Calibri"/>
              </a:rPr>
              <a:t>Includes: </a:t>
            </a:r>
            <a:r>
              <a:rPr sz="1600" spc="-20" dirty="0">
                <a:latin typeface="Calibri"/>
                <a:cs typeface="Calibri"/>
              </a:rPr>
              <a:t>Telephone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Field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Interviews,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Focus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Testing,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Surveys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3047401"/>
            <a:ext cx="2133600" cy="1524635"/>
          </a:xfrm>
          <a:custGeom>
            <a:avLst/>
            <a:gdLst/>
            <a:ahLst/>
            <a:cxnLst/>
            <a:rect l="l" t="t" r="r" b="b"/>
            <a:pathLst>
              <a:path w="2133600" h="1524635">
                <a:moveTo>
                  <a:pt x="0" y="1524599"/>
                </a:moveTo>
                <a:lnTo>
                  <a:pt x="2133599" y="0"/>
                </a:lnTo>
              </a:path>
            </a:pathLst>
          </a:custGeom>
          <a:ln w="9524">
            <a:solidFill>
              <a:srgbClr val="4A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6670" y="836789"/>
            <a:ext cx="6026150" cy="4349115"/>
            <a:chOff x="3006670" y="836789"/>
            <a:chExt cx="6026150" cy="4349115"/>
          </a:xfrm>
        </p:grpSpPr>
        <p:sp>
          <p:nvSpPr>
            <p:cNvPr id="4" name="object 4"/>
            <p:cNvSpPr/>
            <p:nvPr/>
          </p:nvSpPr>
          <p:spPr>
            <a:xfrm>
              <a:off x="5892800" y="1160229"/>
              <a:ext cx="3134995" cy="3411854"/>
            </a:xfrm>
            <a:custGeom>
              <a:avLst/>
              <a:gdLst/>
              <a:ahLst/>
              <a:cxnLst/>
              <a:rect l="l" t="t" r="r" b="b"/>
              <a:pathLst>
                <a:path w="3134995" h="3411854">
                  <a:moveTo>
                    <a:pt x="406401" y="287570"/>
                  </a:moveTo>
                  <a:lnTo>
                    <a:pt x="3134658" y="0"/>
                  </a:lnTo>
                </a:path>
                <a:path w="3134995" h="3411854">
                  <a:moveTo>
                    <a:pt x="0" y="3411773"/>
                  </a:moveTo>
                  <a:lnTo>
                    <a:pt x="3119717" y="2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6670" y="836789"/>
              <a:ext cx="6025550" cy="43489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25845" y="2394694"/>
            <a:ext cx="1066800" cy="11798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86995" algn="just">
              <a:lnSpc>
                <a:spcPts val="2930"/>
              </a:lnSpc>
              <a:spcBef>
                <a:spcPts val="455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NAICS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CODE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 541611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90012" y="882731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R704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2765" y="2444795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R422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0012" y="4006861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R710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9039" y="2444795"/>
            <a:ext cx="73850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191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PSC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R702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5352" y="5184899"/>
            <a:ext cx="9511030" cy="100901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195"/>
              </a:spcBef>
            </a:pPr>
            <a:r>
              <a:rPr sz="2100" b="1" spc="-5" dirty="0">
                <a:latin typeface="Calibri"/>
                <a:cs typeface="Calibri"/>
              </a:rPr>
              <a:t>Financial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(Includes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credit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Card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services)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2400" b="1" spc="-15" dirty="0">
                <a:latin typeface="Calibri"/>
                <a:cs typeface="Calibri"/>
              </a:rPr>
              <a:t>Administrative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Management</a:t>
            </a:r>
            <a:r>
              <a:rPr sz="2400" b="1" spc="-5" dirty="0">
                <a:latin typeface="Calibri"/>
                <a:cs typeface="Calibri"/>
              </a:rPr>
              <a:t> and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General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Management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Consulting Services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7188" y="211882"/>
            <a:ext cx="180022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30530" marR="5080" indent="-418465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latin typeface="Calibri"/>
                <a:cs typeface="Calibri"/>
              </a:rPr>
              <a:t>Support</a:t>
            </a:r>
            <a:r>
              <a:rPr sz="2100" b="1" spc="-8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MGMT: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Auditing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989" y="2358924"/>
            <a:ext cx="2326640" cy="18332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29895" marR="324485" indent="-41910">
              <a:lnSpc>
                <a:spcPts val="2250"/>
              </a:lnSpc>
              <a:spcBef>
                <a:spcPts val="200"/>
              </a:spcBef>
            </a:pPr>
            <a:r>
              <a:rPr sz="1900" b="1" spc="-5" dirty="0">
                <a:latin typeface="Calibri"/>
                <a:cs typeface="Calibri"/>
              </a:rPr>
              <a:t>Support</a:t>
            </a:r>
            <a:r>
              <a:rPr sz="1900" b="1" spc="-7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MGMT: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Data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Collection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830"/>
              </a:lnSpc>
            </a:pPr>
            <a:r>
              <a:rPr sz="1600" spc="-10" dirty="0">
                <a:latin typeface="Calibri"/>
                <a:cs typeface="Calibri"/>
              </a:rPr>
              <a:t>Excludes: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sz="1600" spc="-10" dirty="0">
                <a:latin typeface="Calibri"/>
                <a:cs typeface="Calibri"/>
              </a:rPr>
              <a:t>Research/Public </a:t>
            </a:r>
            <a:r>
              <a:rPr sz="1600" spc="-5" dirty="0">
                <a:latin typeface="Calibri"/>
                <a:cs typeface="Calibri"/>
              </a:rPr>
              <a:t>Opinion,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Telephone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Field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Interviews, Focus </a:t>
            </a:r>
            <a:r>
              <a:rPr sz="1600" spc="-25" dirty="0">
                <a:latin typeface="Calibri"/>
                <a:cs typeface="Calibri"/>
              </a:rPr>
              <a:t>Testing,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Surveys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14118" y="2496408"/>
            <a:ext cx="2834640" cy="11671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sz="2100" b="1" spc="-10" dirty="0">
                <a:latin typeface="Calibri"/>
                <a:cs typeface="Calibri"/>
              </a:rPr>
              <a:t>Professional: </a:t>
            </a:r>
            <a:r>
              <a:rPr sz="2100" b="1" spc="-15" dirty="0">
                <a:latin typeface="Calibri"/>
                <a:cs typeface="Calibri"/>
              </a:rPr>
              <a:t>Market 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Research,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Public,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Opinion</a:t>
            </a:r>
            <a:endParaRPr sz="2100">
              <a:latin typeface="Calibri"/>
              <a:cs typeface="Calibri"/>
            </a:endParaRPr>
          </a:p>
          <a:p>
            <a:pPr marL="227329" marR="145415" indent="7620">
              <a:lnSpc>
                <a:spcPct val="101600"/>
              </a:lnSpc>
              <a:spcBef>
                <a:spcPts val="20"/>
              </a:spcBef>
            </a:pPr>
            <a:r>
              <a:rPr sz="1600" spc="-5" dirty="0">
                <a:latin typeface="Calibri"/>
                <a:cs typeface="Calibri"/>
              </a:rPr>
              <a:t>Includes: </a:t>
            </a:r>
            <a:r>
              <a:rPr sz="1600" spc="-20" dirty="0">
                <a:latin typeface="Calibri"/>
                <a:cs typeface="Calibri"/>
              </a:rPr>
              <a:t>Telephone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Field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Interviews,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Focus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Testing,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40753" y="3641947"/>
            <a:ext cx="657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Surveys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59" y="5751381"/>
            <a:ext cx="12156440" cy="38100"/>
          </a:xfrm>
          <a:custGeom>
            <a:avLst/>
            <a:gdLst/>
            <a:ahLst/>
            <a:cxnLst/>
            <a:rect l="l" t="t" r="r" b="b"/>
            <a:pathLst>
              <a:path w="12156440" h="38100">
                <a:moveTo>
                  <a:pt x="0" y="0"/>
                </a:moveTo>
                <a:lnTo>
                  <a:pt x="12156140" y="0"/>
                </a:lnTo>
                <a:lnTo>
                  <a:pt x="1215614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80%."/>
          <p:cNvSpPr/>
          <p:nvPr/>
        </p:nvSpPr>
        <p:spPr>
          <a:xfrm>
            <a:off x="1117600" y="4279615"/>
            <a:ext cx="1422400" cy="584835"/>
          </a:xfrm>
          <a:custGeom>
            <a:avLst/>
            <a:gdLst/>
            <a:ahLst/>
            <a:cxnLst/>
            <a:rect l="l" t="t" r="r" b="b"/>
            <a:pathLst>
              <a:path w="1422400" h="584835">
                <a:moveTo>
                  <a:pt x="1422399" y="584774"/>
                </a:moveTo>
                <a:lnTo>
                  <a:pt x="0" y="584774"/>
                </a:lnTo>
                <a:lnTo>
                  <a:pt x="0" y="0"/>
                </a:lnTo>
                <a:lnTo>
                  <a:pt x="1422399" y="0"/>
                </a:lnTo>
                <a:lnTo>
                  <a:pt x="1422399" y="58477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0305" y="4302220"/>
            <a:ext cx="975994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Calibri"/>
                <a:cs typeface="Calibri"/>
              </a:rPr>
              <a:t>80%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20" name="object 20" descr="20%."/>
          <p:cNvSpPr/>
          <p:nvPr/>
        </p:nvSpPr>
        <p:spPr>
          <a:xfrm>
            <a:off x="8301317" y="867844"/>
            <a:ext cx="1351280" cy="584835"/>
          </a:xfrm>
          <a:custGeom>
            <a:avLst/>
            <a:gdLst/>
            <a:ahLst/>
            <a:cxnLst/>
            <a:rect l="l" t="t" r="r" b="b"/>
            <a:pathLst>
              <a:path w="1351279" h="584835">
                <a:moveTo>
                  <a:pt x="1350682" y="584774"/>
                </a:moveTo>
                <a:lnTo>
                  <a:pt x="0" y="584774"/>
                </a:lnTo>
                <a:lnTo>
                  <a:pt x="0" y="0"/>
                </a:lnTo>
                <a:lnTo>
                  <a:pt x="1350682" y="0"/>
                </a:lnTo>
                <a:lnTo>
                  <a:pt x="1350682" y="58477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88164" y="890451"/>
            <a:ext cx="975994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Calibri"/>
                <a:cs typeface="Calibri"/>
              </a:rPr>
              <a:t>20%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Conduct  Market  Research."/>
          <p:cNvGrpSpPr/>
          <p:nvPr/>
        </p:nvGrpSpPr>
        <p:grpSpPr>
          <a:xfrm>
            <a:off x="4570727" y="232018"/>
            <a:ext cx="2724785" cy="1391285"/>
            <a:chOff x="4570727" y="232018"/>
            <a:chExt cx="2724785" cy="1391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0727" y="253060"/>
              <a:ext cx="2703660" cy="13701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370" y="232018"/>
              <a:ext cx="2602059" cy="12685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58791" y="157089"/>
            <a:ext cx="1469390" cy="13550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54610" algn="just">
              <a:lnSpc>
                <a:spcPts val="3379"/>
              </a:lnSpc>
              <a:spcBef>
                <a:spcPts val="495"/>
              </a:spcBef>
            </a:pPr>
            <a:r>
              <a:rPr sz="3100" b="0" spc="-5" dirty="0">
                <a:solidFill>
                  <a:srgbClr val="FFFFFF"/>
                </a:solidFill>
                <a:latin typeface="Calibri"/>
                <a:cs typeface="Calibri"/>
              </a:rPr>
              <a:t>Conduct </a:t>
            </a:r>
            <a:r>
              <a:rPr sz="3100" b="0" spc="-6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0" spc="-25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31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00" b="0" spc="-5" dirty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3100" b="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00" b="0" spc="-1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34480" y="1133176"/>
            <a:ext cx="1082040" cy="728345"/>
            <a:chOff x="7534480" y="1133176"/>
            <a:chExt cx="1082040" cy="7283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4480" y="1133176"/>
              <a:ext cx="1081678" cy="7281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43970" y="1188785"/>
              <a:ext cx="916940" cy="563245"/>
            </a:xfrm>
            <a:custGeom>
              <a:avLst/>
              <a:gdLst/>
              <a:ahLst/>
              <a:cxnLst/>
              <a:rect l="l" t="t" r="r" b="b"/>
              <a:pathLst>
                <a:path w="916940" h="563244">
                  <a:moveTo>
                    <a:pt x="0" y="0"/>
                  </a:moveTo>
                  <a:lnTo>
                    <a:pt x="49367" y="21121"/>
                  </a:lnTo>
                  <a:lnTo>
                    <a:pt x="98222" y="42847"/>
                  </a:lnTo>
                  <a:lnTo>
                    <a:pt x="146553" y="65174"/>
                  </a:lnTo>
                  <a:lnTo>
                    <a:pt x="194353" y="88095"/>
                  </a:lnTo>
                  <a:lnTo>
                    <a:pt x="241611" y="111604"/>
                  </a:lnTo>
                  <a:lnTo>
                    <a:pt x="288319" y="135695"/>
                  </a:lnTo>
                  <a:lnTo>
                    <a:pt x="334468" y="160364"/>
                  </a:lnTo>
                  <a:lnTo>
                    <a:pt x="380047" y="185603"/>
                  </a:lnTo>
                  <a:lnTo>
                    <a:pt x="425048" y="211407"/>
                  </a:lnTo>
                  <a:lnTo>
                    <a:pt x="469461" y="237771"/>
                  </a:lnTo>
                  <a:lnTo>
                    <a:pt x="513278" y="264689"/>
                  </a:lnTo>
                  <a:lnTo>
                    <a:pt x="556488" y="292155"/>
                  </a:lnTo>
                  <a:lnTo>
                    <a:pt x="599083" y="320163"/>
                  </a:lnTo>
                  <a:lnTo>
                    <a:pt x="641054" y="348707"/>
                  </a:lnTo>
                  <a:lnTo>
                    <a:pt x="682390" y="377781"/>
                  </a:lnTo>
                  <a:lnTo>
                    <a:pt x="723084" y="407381"/>
                  </a:lnTo>
                  <a:lnTo>
                    <a:pt x="763124" y="437499"/>
                  </a:lnTo>
                  <a:lnTo>
                    <a:pt x="802504" y="468131"/>
                  </a:lnTo>
                  <a:lnTo>
                    <a:pt x="841212" y="499270"/>
                  </a:lnTo>
                  <a:lnTo>
                    <a:pt x="879240" y="530911"/>
                  </a:lnTo>
                  <a:lnTo>
                    <a:pt x="916579" y="563048"/>
                  </a:lnTo>
                </a:path>
              </a:pathLst>
            </a:custGeom>
            <a:ln w="63499">
              <a:solidFill>
                <a:srgbClr val="8CB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 descr="Identify  Target  Agencies."/>
          <p:cNvGrpSpPr/>
          <p:nvPr/>
        </p:nvGrpSpPr>
        <p:grpSpPr>
          <a:xfrm>
            <a:off x="7784238" y="1983082"/>
            <a:ext cx="2724785" cy="1391285"/>
            <a:chOff x="7784238" y="1983082"/>
            <a:chExt cx="2724785" cy="13912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4238" y="2004124"/>
              <a:ext cx="2703660" cy="1370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6879" y="1983082"/>
              <a:ext cx="2602059" cy="12685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485658" y="1908153"/>
            <a:ext cx="1443355" cy="13550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270" algn="ctr">
              <a:lnSpc>
                <a:spcPts val="3379"/>
              </a:lnSpc>
              <a:spcBef>
                <a:spcPts val="495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Identify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60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3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encies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5293" y="3520189"/>
            <a:ext cx="515620" cy="1125855"/>
            <a:chOff x="8905293" y="3520189"/>
            <a:chExt cx="515620" cy="11258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5293" y="3520189"/>
              <a:ext cx="515490" cy="11257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014783" y="3575797"/>
              <a:ext cx="350520" cy="960755"/>
            </a:xfrm>
            <a:custGeom>
              <a:avLst/>
              <a:gdLst/>
              <a:ahLst/>
              <a:cxnLst/>
              <a:rect l="l" t="t" r="r" b="b"/>
              <a:pathLst>
                <a:path w="350520" h="960754">
                  <a:moveTo>
                    <a:pt x="350390" y="0"/>
                  </a:moveTo>
                  <a:lnTo>
                    <a:pt x="345374" y="47719"/>
                  </a:lnTo>
                  <a:lnTo>
                    <a:pt x="339163" y="95318"/>
                  </a:lnTo>
                  <a:lnTo>
                    <a:pt x="331761" y="142786"/>
                  </a:lnTo>
                  <a:lnTo>
                    <a:pt x="323172" y="190109"/>
                  </a:lnTo>
                  <a:lnTo>
                    <a:pt x="313402" y="237275"/>
                  </a:lnTo>
                  <a:lnTo>
                    <a:pt x="302454" y="284273"/>
                  </a:lnTo>
                  <a:lnTo>
                    <a:pt x="290333" y="331089"/>
                  </a:lnTo>
                  <a:lnTo>
                    <a:pt x="277044" y="377712"/>
                  </a:lnTo>
                  <a:lnTo>
                    <a:pt x="262591" y="424130"/>
                  </a:lnTo>
                  <a:lnTo>
                    <a:pt x="246979" y="470329"/>
                  </a:lnTo>
                  <a:lnTo>
                    <a:pt x="230211" y="516298"/>
                  </a:lnTo>
                  <a:lnTo>
                    <a:pt x="212293" y="562024"/>
                  </a:lnTo>
                  <a:lnTo>
                    <a:pt x="193229" y="607496"/>
                  </a:lnTo>
                  <a:lnTo>
                    <a:pt x="173023" y="652700"/>
                  </a:lnTo>
                  <a:lnTo>
                    <a:pt x="151681" y="697625"/>
                  </a:lnTo>
                  <a:lnTo>
                    <a:pt x="129206" y="742258"/>
                  </a:lnTo>
                  <a:lnTo>
                    <a:pt x="105603" y="786587"/>
                  </a:lnTo>
                  <a:lnTo>
                    <a:pt x="80876" y="830599"/>
                  </a:lnTo>
                  <a:lnTo>
                    <a:pt x="55030" y="874283"/>
                  </a:lnTo>
                  <a:lnTo>
                    <a:pt x="28070" y="917627"/>
                  </a:lnTo>
                  <a:lnTo>
                    <a:pt x="0" y="960616"/>
                  </a:lnTo>
                </a:path>
              </a:pathLst>
            </a:custGeom>
            <a:ln w="63499">
              <a:solidFill>
                <a:srgbClr val="8CB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 descr="Develop  Strategic Plan."/>
          <p:cNvGrpSpPr/>
          <p:nvPr/>
        </p:nvGrpSpPr>
        <p:grpSpPr>
          <a:xfrm>
            <a:off x="6556785" y="4816363"/>
            <a:ext cx="2724785" cy="1391285"/>
            <a:chOff x="6556785" y="4816363"/>
            <a:chExt cx="2724785" cy="139128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785" y="4837405"/>
              <a:ext cx="2703660" cy="1370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9427" y="4816363"/>
              <a:ext cx="2602059" cy="126850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882528" y="4955746"/>
            <a:ext cx="2192655" cy="9264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429259">
              <a:lnSpc>
                <a:spcPts val="3379"/>
              </a:lnSpc>
              <a:spcBef>
                <a:spcPts val="495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Develop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3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0150" y="5859813"/>
            <a:ext cx="995044" cy="184785"/>
            <a:chOff x="5470150" y="5859813"/>
            <a:chExt cx="995044" cy="18478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0150" y="5859813"/>
              <a:ext cx="994616" cy="1842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79640" y="5915422"/>
              <a:ext cx="829944" cy="19685"/>
            </a:xfrm>
            <a:custGeom>
              <a:avLst/>
              <a:gdLst/>
              <a:ahLst/>
              <a:cxnLst/>
              <a:rect l="l" t="t" r="r" b="b"/>
              <a:pathLst>
                <a:path w="829945" h="19685">
                  <a:moveTo>
                    <a:pt x="829515" y="0"/>
                  </a:moveTo>
                  <a:lnTo>
                    <a:pt x="777836" y="4491"/>
                  </a:lnTo>
                  <a:lnTo>
                    <a:pt x="726092" y="8384"/>
                  </a:lnTo>
                  <a:lnTo>
                    <a:pt x="674292" y="11678"/>
                  </a:lnTo>
                  <a:lnTo>
                    <a:pt x="622446" y="14373"/>
                  </a:lnTo>
                  <a:lnTo>
                    <a:pt x="570562" y="16469"/>
                  </a:lnTo>
                  <a:lnTo>
                    <a:pt x="518650" y="17966"/>
                  </a:lnTo>
                  <a:lnTo>
                    <a:pt x="466719" y="18864"/>
                  </a:lnTo>
                  <a:lnTo>
                    <a:pt x="414779" y="19164"/>
                  </a:lnTo>
                  <a:lnTo>
                    <a:pt x="362838" y="18864"/>
                  </a:lnTo>
                  <a:lnTo>
                    <a:pt x="310905" y="17966"/>
                  </a:lnTo>
                  <a:lnTo>
                    <a:pt x="258990" y="16469"/>
                  </a:lnTo>
                  <a:lnTo>
                    <a:pt x="207101" y="14373"/>
                  </a:lnTo>
                  <a:lnTo>
                    <a:pt x="155249" y="11678"/>
                  </a:lnTo>
                  <a:lnTo>
                    <a:pt x="103442" y="8384"/>
                  </a:lnTo>
                  <a:lnTo>
                    <a:pt x="51689" y="4491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8CB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 descr="Develop  Marketing  Strategy.&#10;"/>
          <p:cNvGrpSpPr/>
          <p:nvPr/>
        </p:nvGrpSpPr>
        <p:grpSpPr>
          <a:xfrm>
            <a:off x="2584669" y="4816363"/>
            <a:ext cx="2724785" cy="1391285"/>
            <a:chOff x="2584669" y="4816363"/>
            <a:chExt cx="2724785" cy="139128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669" y="4837405"/>
              <a:ext cx="2703660" cy="13701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7311" y="4816363"/>
              <a:ext cx="2602059" cy="126850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177299" y="4741434"/>
            <a:ext cx="1657985" cy="13550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2540" algn="ctr">
              <a:lnSpc>
                <a:spcPts val="3379"/>
              </a:lnSpc>
              <a:spcBef>
                <a:spcPts val="495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Develop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 Mar</a:t>
            </a:r>
            <a:r>
              <a:rPr sz="3100" spc="-10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ting 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23114" y="3511208"/>
            <a:ext cx="515620" cy="1125855"/>
            <a:chOff x="2523114" y="3511208"/>
            <a:chExt cx="515620" cy="112585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23114" y="3511208"/>
              <a:ext cx="515490" cy="11257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23624" y="3575798"/>
              <a:ext cx="350520" cy="960755"/>
            </a:xfrm>
            <a:custGeom>
              <a:avLst/>
              <a:gdLst/>
              <a:ahLst/>
              <a:cxnLst/>
              <a:rect l="l" t="t" r="r" b="b"/>
              <a:pathLst>
                <a:path w="350519" h="960754">
                  <a:moveTo>
                    <a:pt x="350390" y="960616"/>
                  </a:moveTo>
                  <a:lnTo>
                    <a:pt x="322319" y="917627"/>
                  </a:lnTo>
                  <a:lnTo>
                    <a:pt x="295359" y="874283"/>
                  </a:lnTo>
                  <a:lnTo>
                    <a:pt x="269513" y="830599"/>
                  </a:lnTo>
                  <a:lnTo>
                    <a:pt x="244786" y="786587"/>
                  </a:lnTo>
                  <a:lnTo>
                    <a:pt x="221183" y="742258"/>
                  </a:lnTo>
                  <a:lnTo>
                    <a:pt x="198708" y="697625"/>
                  </a:lnTo>
                  <a:lnTo>
                    <a:pt x="177366" y="652700"/>
                  </a:lnTo>
                  <a:lnTo>
                    <a:pt x="157160" y="607496"/>
                  </a:lnTo>
                  <a:lnTo>
                    <a:pt x="138096" y="562024"/>
                  </a:lnTo>
                  <a:lnTo>
                    <a:pt x="120178" y="516298"/>
                  </a:lnTo>
                  <a:lnTo>
                    <a:pt x="103411" y="470329"/>
                  </a:lnTo>
                  <a:lnTo>
                    <a:pt x="87798" y="424130"/>
                  </a:lnTo>
                  <a:lnTo>
                    <a:pt x="73345" y="377712"/>
                  </a:lnTo>
                  <a:lnTo>
                    <a:pt x="60056" y="331089"/>
                  </a:lnTo>
                  <a:lnTo>
                    <a:pt x="47935" y="284273"/>
                  </a:lnTo>
                  <a:lnTo>
                    <a:pt x="36987" y="237275"/>
                  </a:lnTo>
                  <a:lnTo>
                    <a:pt x="27217" y="190109"/>
                  </a:lnTo>
                  <a:lnTo>
                    <a:pt x="18629" y="142786"/>
                  </a:lnTo>
                  <a:lnTo>
                    <a:pt x="11227" y="95318"/>
                  </a:lnTo>
                  <a:lnTo>
                    <a:pt x="5015" y="47719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8CB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 descr="Refine your  Approach.&#10;"/>
          <p:cNvGrpSpPr/>
          <p:nvPr/>
        </p:nvGrpSpPr>
        <p:grpSpPr>
          <a:xfrm>
            <a:off x="1357217" y="1983082"/>
            <a:ext cx="2724785" cy="1391285"/>
            <a:chOff x="1357217" y="1983082"/>
            <a:chExt cx="2724785" cy="1391285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17" y="2004124"/>
              <a:ext cx="2703660" cy="13701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9859" y="1983082"/>
              <a:ext cx="2602060" cy="126850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854894" y="2122465"/>
            <a:ext cx="1851025" cy="9264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54940" marR="5080" indent="-142875">
              <a:lnSpc>
                <a:spcPts val="3379"/>
              </a:lnSpc>
              <a:spcBef>
                <a:spcPts val="495"/>
              </a:spcBef>
            </a:pP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Refine</a:t>
            </a:r>
            <a:r>
              <a:rPr sz="3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3100" spc="-6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27738" y="1124196"/>
            <a:ext cx="1082040" cy="728345"/>
            <a:chOff x="3327738" y="1124196"/>
            <a:chExt cx="1082040" cy="728345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7738" y="1124196"/>
              <a:ext cx="1081678" cy="7281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428249" y="1188785"/>
              <a:ext cx="916940" cy="563245"/>
            </a:xfrm>
            <a:custGeom>
              <a:avLst/>
              <a:gdLst/>
              <a:ahLst/>
              <a:cxnLst/>
              <a:rect l="l" t="t" r="r" b="b"/>
              <a:pathLst>
                <a:path w="916939" h="563244">
                  <a:moveTo>
                    <a:pt x="0" y="563048"/>
                  </a:moveTo>
                  <a:lnTo>
                    <a:pt x="37338" y="530906"/>
                  </a:lnTo>
                  <a:lnTo>
                    <a:pt x="75366" y="499261"/>
                  </a:lnTo>
                  <a:lnTo>
                    <a:pt x="114074" y="468118"/>
                  </a:lnTo>
                  <a:lnTo>
                    <a:pt x="153454" y="437484"/>
                  </a:lnTo>
                  <a:lnTo>
                    <a:pt x="193495" y="407363"/>
                  </a:lnTo>
                  <a:lnTo>
                    <a:pt x="234188" y="377763"/>
                  </a:lnTo>
                  <a:lnTo>
                    <a:pt x="275525" y="348688"/>
                  </a:lnTo>
                  <a:lnTo>
                    <a:pt x="317495" y="320144"/>
                  </a:lnTo>
                  <a:lnTo>
                    <a:pt x="360090" y="292137"/>
                  </a:lnTo>
                  <a:lnTo>
                    <a:pt x="403300" y="264673"/>
                  </a:lnTo>
                  <a:lnTo>
                    <a:pt x="447117" y="237756"/>
                  </a:lnTo>
                  <a:lnTo>
                    <a:pt x="491530" y="211394"/>
                  </a:lnTo>
                  <a:lnTo>
                    <a:pt x="536531" y="185591"/>
                  </a:lnTo>
                  <a:lnTo>
                    <a:pt x="582110" y="160354"/>
                  </a:lnTo>
                  <a:lnTo>
                    <a:pt x="628258" y="135688"/>
                  </a:lnTo>
                  <a:lnTo>
                    <a:pt x="674966" y="111598"/>
                  </a:lnTo>
                  <a:lnTo>
                    <a:pt x="722225" y="88091"/>
                  </a:lnTo>
                  <a:lnTo>
                    <a:pt x="770024" y="65172"/>
                  </a:lnTo>
                  <a:lnTo>
                    <a:pt x="818356" y="42846"/>
                  </a:lnTo>
                  <a:lnTo>
                    <a:pt x="867210" y="21120"/>
                  </a:lnTo>
                  <a:lnTo>
                    <a:pt x="916578" y="0"/>
                  </a:lnTo>
                </a:path>
              </a:pathLst>
            </a:custGeom>
            <a:ln w="63499">
              <a:solidFill>
                <a:srgbClr val="8CB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967928" y="2542795"/>
            <a:ext cx="3846195" cy="19704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33400" marR="526415" algn="ctr">
              <a:lnSpc>
                <a:spcPts val="3829"/>
              </a:lnSpc>
              <a:spcBef>
                <a:spcPts val="235"/>
              </a:spcBef>
            </a:pPr>
            <a:r>
              <a:rPr sz="3200" b="1" spc="-10" dirty="0">
                <a:latin typeface="Calibri"/>
                <a:cs typeface="Calibri"/>
              </a:rPr>
              <a:t>Lead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Generation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&amp;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685"/>
              </a:lnSpc>
            </a:pPr>
            <a:r>
              <a:rPr sz="3200" b="1" spc="-5" dirty="0">
                <a:latin typeface="Calibri"/>
                <a:cs typeface="Calibri"/>
              </a:rPr>
              <a:t>Business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Development</a:t>
            </a:r>
            <a:endParaRPr sz="3200">
              <a:latin typeface="Calibri"/>
              <a:cs typeface="Calibri"/>
            </a:endParaRPr>
          </a:p>
          <a:p>
            <a:pPr marL="1270" algn="ctr">
              <a:lnSpc>
                <a:spcPts val="3835"/>
              </a:lnSpc>
            </a:pPr>
            <a:r>
              <a:rPr sz="3200" b="1" spc="-10" dirty="0">
                <a:latin typeface="Calibri"/>
                <a:cs typeface="Calibri"/>
              </a:rPr>
              <a:t>Process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5083" y="455955"/>
            <a:ext cx="43122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To</a:t>
            </a:r>
            <a:r>
              <a:rPr spc="-45" dirty="0"/>
              <a:t> </a:t>
            </a:r>
            <a:r>
              <a:rPr spc="-10" dirty="0"/>
              <a:t>Start:</a:t>
            </a:r>
            <a:r>
              <a:rPr spc="-40" dirty="0"/>
              <a:t> </a:t>
            </a:r>
            <a:r>
              <a:rPr dirty="0"/>
              <a:t>3</a:t>
            </a:r>
            <a:r>
              <a:rPr spc="-35" dirty="0"/>
              <a:t> </a:t>
            </a:r>
            <a:r>
              <a:rPr spc="-5" dirty="0"/>
              <a:t>Steps</a:t>
            </a:r>
          </a:p>
        </p:txBody>
      </p:sp>
      <p:grpSp>
        <p:nvGrpSpPr>
          <p:cNvPr id="3" name="object 3" descr="Federal Procurement Data System Product and Service Codes Manual and screenshot of SAM.gov Contract Data bank web page."/>
          <p:cNvGrpSpPr/>
          <p:nvPr/>
        </p:nvGrpSpPr>
        <p:grpSpPr>
          <a:xfrm>
            <a:off x="88541" y="3838461"/>
            <a:ext cx="7960359" cy="2225675"/>
            <a:chOff x="88541" y="3838461"/>
            <a:chExt cx="7960359" cy="222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41" y="3838461"/>
              <a:ext cx="3516375" cy="22255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106" y="3922535"/>
              <a:ext cx="3299081" cy="20573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8855" y="4494335"/>
              <a:ext cx="737108" cy="656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8855" y="4511334"/>
              <a:ext cx="657108" cy="5765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4553" y="3943128"/>
              <a:ext cx="3734202" cy="1943542"/>
            </a:xfrm>
            <a:prstGeom prst="rect">
              <a:avLst/>
            </a:prstGeom>
          </p:spPr>
        </p:pic>
      </p:grp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95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38099">
            <a:solidFill>
              <a:srgbClr val="4A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 descr="Step 1  Locate your  PSC.&#10;"/>
          <p:cNvGrpSpPr/>
          <p:nvPr/>
        </p:nvGrpSpPr>
        <p:grpSpPr>
          <a:xfrm>
            <a:off x="156433" y="1833400"/>
            <a:ext cx="2265680" cy="1174750"/>
            <a:chOff x="156433" y="1833400"/>
            <a:chExt cx="2265680" cy="117475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433" y="1833400"/>
              <a:ext cx="2265200" cy="1174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432" y="1850400"/>
              <a:ext cx="2185199" cy="10943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12942" y="1919064"/>
            <a:ext cx="1352550" cy="9112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-1905" algn="ctr">
              <a:lnSpc>
                <a:spcPct val="95300"/>
              </a:lnSpc>
              <a:spcBef>
                <a:spcPts val="21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Locate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PSC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59970" y="1833400"/>
            <a:ext cx="2265045" cy="1063625"/>
            <a:chOff x="2559970" y="1833400"/>
            <a:chExt cx="2265045" cy="106362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9970" y="1833400"/>
              <a:ext cx="2265020" cy="10632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9970" y="1850400"/>
              <a:ext cx="2185019" cy="983258"/>
            </a:xfrm>
            <a:prstGeom prst="rect">
              <a:avLst/>
            </a:prstGeom>
          </p:spPr>
        </p:pic>
      </p:grpSp>
      <p:grpSp>
        <p:nvGrpSpPr>
          <p:cNvPr id="22" name="object 22" descr="Step 2  Register in  beta.sam.gov.&#10;"/>
          <p:cNvGrpSpPr/>
          <p:nvPr/>
        </p:nvGrpSpPr>
        <p:grpSpPr>
          <a:xfrm>
            <a:off x="5017188" y="1536034"/>
            <a:ext cx="2265680" cy="1546860"/>
            <a:chOff x="5017188" y="1536034"/>
            <a:chExt cx="2265680" cy="154686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17188" y="1536034"/>
              <a:ext cx="2265200" cy="15468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7188" y="1739259"/>
              <a:ext cx="2185199" cy="109439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374951" y="1750772"/>
            <a:ext cx="1550035" cy="9112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2540" algn="ctr">
              <a:lnSpc>
                <a:spcPct val="95300"/>
              </a:lnSpc>
              <a:spcBef>
                <a:spcPts val="21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Register 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beta.sam.gov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7013" y="1833400"/>
            <a:ext cx="2265045" cy="1063625"/>
            <a:chOff x="7367013" y="1833400"/>
            <a:chExt cx="2265045" cy="106362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7013" y="1833400"/>
              <a:ext cx="2265020" cy="10632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07012" y="1850400"/>
              <a:ext cx="2185020" cy="983258"/>
            </a:xfrm>
            <a:prstGeom prst="rect">
              <a:avLst/>
            </a:prstGeom>
          </p:spPr>
        </p:pic>
      </p:grpSp>
      <p:grpSp>
        <p:nvGrpSpPr>
          <p:cNvPr id="29" name="object 29" descr="Step 3  Conduct your  research.&#10;"/>
          <p:cNvGrpSpPr/>
          <p:nvPr/>
        </p:nvGrpSpPr>
        <p:grpSpPr>
          <a:xfrm>
            <a:off x="9770533" y="1833401"/>
            <a:ext cx="2265680" cy="1275715"/>
            <a:chOff x="9770533" y="1833401"/>
            <a:chExt cx="2265680" cy="1275715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70533" y="1833401"/>
              <a:ext cx="2265200" cy="1275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10532" y="1850401"/>
              <a:ext cx="2185199" cy="119549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0135362" y="1969615"/>
            <a:ext cx="1535430" cy="9112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-1905" algn="ctr">
              <a:lnSpc>
                <a:spcPct val="95300"/>
              </a:lnSpc>
              <a:spcBef>
                <a:spcPts val="21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69" y="859713"/>
            <a:ext cx="8625840" cy="280289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 indent="3081020">
              <a:lnSpc>
                <a:spcPts val="10350"/>
              </a:lnSpc>
              <a:spcBef>
                <a:spcPts val="1370"/>
              </a:spcBef>
            </a:pPr>
            <a:r>
              <a:rPr sz="9600" spc="-20" dirty="0"/>
              <a:t>Live </a:t>
            </a:r>
            <a:r>
              <a:rPr sz="9600" spc="-15" dirty="0"/>
              <a:t> </a:t>
            </a:r>
            <a:r>
              <a:rPr sz="9600" spc="-5" dirty="0"/>
              <a:t>Demonstration</a:t>
            </a:r>
            <a:endParaRPr sz="9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120" y="313479"/>
            <a:ext cx="67906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0" dirty="0">
                <a:latin typeface="Calibri"/>
                <a:cs typeface="Calibri"/>
              </a:rPr>
              <a:t>Where</a:t>
            </a:r>
            <a:r>
              <a:rPr sz="6600" spc="-35" dirty="0">
                <a:latin typeface="Calibri"/>
                <a:cs typeface="Calibri"/>
              </a:rPr>
              <a:t> to </a:t>
            </a:r>
            <a:r>
              <a:rPr sz="6600" spc="-10" dirty="0">
                <a:latin typeface="Calibri"/>
                <a:cs typeface="Calibri"/>
              </a:rPr>
              <a:t>find</a:t>
            </a:r>
            <a:r>
              <a:rPr sz="6600" spc="-35" dirty="0">
                <a:latin typeface="Calibri"/>
                <a:cs typeface="Calibri"/>
              </a:rPr>
              <a:t> </a:t>
            </a:r>
            <a:r>
              <a:rPr sz="6600" spc="-5" dirty="0">
                <a:latin typeface="Calibri"/>
                <a:cs typeface="Calibri"/>
              </a:rPr>
              <a:t>help: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952" y="2343143"/>
            <a:ext cx="8081645" cy="257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indent="-412115">
              <a:lnSpc>
                <a:spcPts val="6825"/>
              </a:lnSpc>
              <a:spcBef>
                <a:spcPts val="100"/>
              </a:spcBef>
              <a:buSzPct val="40000"/>
              <a:buFont typeface="Arial"/>
              <a:buChar char="•"/>
              <a:tabLst>
                <a:tab pos="423545" algn="l"/>
                <a:tab pos="424815" algn="l"/>
              </a:tabLst>
            </a:pPr>
            <a:r>
              <a:rPr sz="6000" spc="-5" dirty="0">
                <a:latin typeface="Calibri"/>
                <a:cs typeface="Calibri"/>
              </a:rPr>
              <a:t>Help</a:t>
            </a:r>
            <a:r>
              <a:rPr sz="6000" spc="-45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Desk</a:t>
            </a:r>
            <a:endParaRPr sz="6000">
              <a:latin typeface="Calibri"/>
              <a:cs typeface="Calibri"/>
            </a:endParaRPr>
          </a:p>
          <a:p>
            <a:pPr marL="561975">
              <a:lnSpc>
                <a:spcPts val="6450"/>
              </a:lnSpc>
              <a:tabLst>
                <a:tab pos="118554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6000" spc="-10" dirty="0">
                <a:latin typeface="Calibri"/>
                <a:cs typeface="Calibri"/>
              </a:rPr>
              <a:t>Phone:</a:t>
            </a:r>
            <a:r>
              <a:rPr sz="6000" spc="-75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866-606-8220</a:t>
            </a:r>
            <a:endParaRPr sz="6000">
              <a:latin typeface="Calibri"/>
              <a:cs typeface="Calibri"/>
            </a:endParaRPr>
          </a:p>
          <a:p>
            <a:pPr marL="561975">
              <a:lnSpc>
                <a:spcPts val="6825"/>
              </a:lnSpc>
              <a:tabLst>
                <a:tab pos="118554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6000" spc="-45" dirty="0">
                <a:latin typeface="Calibri"/>
                <a:cs typeface="Calibri"/>
              </a:rPr>
              <a:t>Website:</a:t>
            </a:r>
            <a:r>
              <a:rPr sz="6000" spc="-75" dirty="0">
                <a:latin typeface="Calibri"/>
                <a:cs typeface="Calibri"/>
              </a:rPr>
              <a:t> </a:t>
            </a:r>
            <a:r>
              <a:rPr sz="6000" spc="-55" dirty="0">
                <a:latin typeface="Calibri"/>
                <a:cs typeface="Calibri"/>
                <a:hlinkClick r:id="rId2"/>
              </a:rPr>
              <a:t>www.fsd.gov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200" y="6429617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hoto of Syretta Dyson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99" y="1501100"/>
            <a:ext cx="3676499" cy="4471199"/>
          </a:xfrm>
          <a:prstGeom prst="rect">
            <a:avLst/>
          </a:prstGeom>
        </p:spPr>
      </p:pic>
      <p:pic>
        <p:nvPicPr>
          <p:cNvPr id="3" name="object 3" descr="Persons pointing at a laptop screen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5066" y="1801121"/>
            <a:ext cx="3784955" cy="40717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6299" y="1501100"/>
            <a:ext cx="3676650" cy="2041525"/>
          </a:xfrm>
          <a:prstGeom prst="rect">
            <a:avLst/>
          </a:prstGeom>
          <a:solidFill>
            <a:srgbClr val="1770CA"/>
          </a:solidFill>
        </p:spPr>
        <p:txBody>
          <a:bodyPr vert="horz" wrap="square" lIns="0" tIns="60769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4785"/>
              </a:spcBef>
            </a:pPr>
            <a:r>
              <a:rPr sz="5600" spc="-20" dirty="0">
                <a:solidFill>
                  <a:srgbClr val="FFFFFF"/>
                </a:solidFill>
              </a:rPr>
              <a:t>Welcome</a:t>
            </a:r>
            <a:endParaRPr sz="5600"/>
          </a:p>
        </p:txBody>
      </p:sp>
      <p:pic>
        <p:nvPicPr>
          <p:cNvPr id="5" name="object 5" descr="GSA Starmark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50" y="110532"/>
            <a:ext cx="1201232" cy="10843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85499" y="3925899"/>
            <a:ext cx="3676650" cy="2041525"/>
          </a:xfrm>
          <a:prstGeom prst="rect">
            <a:avLst/>
          </a:prstGeom>
          <a:solidFill>
            <a:srgbClr val="1770CA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466090">
              <a:lnSpc>
                <a:spcPct val="100000"/>
              </a:lnSpc>
            </a:pP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Syretta</a:t>
            </a:r>
            <a:r>
              <a:rPr sz="2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Dyson</a:t>
            </a:r>
            <a:endParaRPr sz="2700">
              <a:latin typeface="Arial"/>
              <a:cs typeface="Arial"/>
            </a:endParaRPr>
          </a:p>
          <a:p>
            <a:pPr marL="191135" marR="193040" indent="-2540" algn="ctr">
              <a:lnSpc>
                <a:spcPct val="100000"/>
              </a:lnSpc>
              <a:spcBef>
                <a:spcPts val="35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Supervisory Small Business Specialist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Nationa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Smal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Busines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Advocac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and  Engagement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5" y="0"/>
            <a:ext cx="3940810" cy="16675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333500">
              <a:lnSpc>
                <a:spcPts val="6450"/>
              </a:lnSpc>
              <a:spcBef>
                <a:spcPts val="229"/>
              </a:spcBef>
            </a:pPr>
            <a:r>
              <a:rPr sz="5400" spc="-15" dirty="0">
                <a:solidFill>
                  <a:srgbClr val="FFFFFF"/>
                </a:solidFill>
              </a:rPr>
              <a:t>Poll </a:t>
            </a:r>
            <a:r>
              <a:rPr sz="5400" spc="-10" dirty="0">
                <a:solidFill>
                  <a:srgbClr val="FFFFFF"/>
                </a:solidFill>
              </a:rPr>
              <a:t> Question</a:t>
            </a:r>
            <a:r>
              <a:rPr sz="5400" spc="-105" dirty="0">
                <a:solidFill>
                  <a:srgbClr val="FFFFFF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#4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6110344" y="1904103"/>
            <a:ext cx="4260215" cy="2635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407160" marR="128270" indent="-1279525">
              <a:lnSpc>
                <a:spcPts val="3829"/>
              </a:lnSpc>
              <a:spcBef>
                <a:spcPts val="2420"/>
              </a:spcBef>
            </a:pPr>
            <a:r>
              <a:rPr sz="3200" b="1" spc="-45" dirty="0">
                <a:latin typeface="Arial"/>
                <a:cs typeface="Arial"/>
              </a:rPr>
              <a:t>Was </a:t>
            </a:r>
            <a:r>
              <a:rPr sz="3200" b="1" spc="-5" dirty="0">
                <a:latin typeface="Arial"/>
                <a:cs typeface="Arial"/>
              </a:rPr>
              <a:t>this </a:t>
            </a:r>
            <a:r>
              <a:rPr sz="3200" b="1" spc="-10" dirty="0">
                <a:latin typeface="Arial"/>
                <a:cs typeface="Arial"/>
              </a:rPr>
              <a:t>information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useful?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394" y="4989167"/>
            <a:ext cx="54336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" dirty="0"/>
              <a:t>THANK</a:t>
            </a:r>
            <a:r>
              <a:rPr sz="7200" spc="-229" dirty="0"/>
              <a:t> </a:t>
            </a:r>
            <a:r>
              <a:rPr sz="7200" spc="-10" dirty="0"/>
              <a:t>YOU</a:t>
            </a:r>
            <a:endParaRPr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Map of U.S. with GSA Region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0904" y="1034724"/>
            <a:ext cx="6890827" cy="47444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1348" y="222477"/>
            <a:ext cx="583755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0" dirty="0"/>
              <a:t>OSDBU</a:t>
            </a:r>
            <a:r>
              <a:rPr sz="5500" spc="-100" dirty="0"/>
              <a:t> </a:t>
            </a:r>
            <a:r>
              <a:rPr sz="5500" spc="-5" dirty="0"/>
              <a:t>Overview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254000" y="1827615"/>
            <a:ext cx="3120390" cy="1457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sz="1900" spc="-5" dirty="0">
                <a:latin typeface="Arial"/>
                <a:cs typeface="Arial"/>
              </a:rPr>
              <a:t>“</a:t>
            </a:r>
            <a:r>
              <a:rPr sz="1900" i="1" spc="-5" dirty="0">
                <a:latin typeface="Arial"/>
                <a:cs typeface="Arial"/>
              </a:rPr>
              <a:t>GSA's Office of Small and </a:t>
            </a:r>
            <a:r>
              <a:rPr sz="1900" i="1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Disadvantaged Business </a:t>
            </a:r>
            <a:r>
              <a:rPr sz="1900" i="1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Utilization </a:t>
            </a:r>
            <a:r>
              <a:rPr sz="1900" i="1" dirty="0">
                <a:latin typeface="Arial"/>
                <a:cs typeface="Arial"/>
              </a:rPr>
              <a:t>connects small </a:t>
            </a:r>
            <a:r>
              <a:rPr sz="1900" i="1" spc="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businesses with people and </a:t>
            </a:r>
            <a:r>
              <a:rPr sz="1900" i="1" dirty="0">
                <a:latin typeface="Arial"/>
                <a:cs typeface="Arial"/>
              </a:rPr>
              <a:t> resources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to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help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them</a:t>
            </a:r>
            <a:r>
              <a:rPr sz="1900" i="1" spc="-25" dirty="0">
                <a:latin typeface="Arial"/>
                <a:cs typeface="Arial"/>
              </a:rPr>
              <a:t> grow.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00" y="3542115"/>
            <a:ext cx="264795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100"/>
              </a:spcBef>
            </a:pPr>
            <a:r>
              <a:rPr sz="1900" b="1" i="1" spc="-20" dirty="0">
                <a:latin typeface="Arial"/>
                <a:cs typeface="Arial"/>
              </a:rPr>
              <a:t>We</a:t>
            </a:r>
            <a:r>
              <a:rPr sz="1900" b="1" i="1" spc="-35" dirty="0">
                <a:latin typeface="Arial"/>
                <a:cs typeface="Arial"/>
              </a:rPr>
              <a:t> </a:t>
            </a:r>
            <a:r>
              <a:rPr sz="1900" b="1" i="1" spc="-5" dirty="0">
                <a:latin typeface="Arial"/>
                <a:cs typeface="Arial"/>
              </a:rPr>
              <a:t>are</a:t>
            </a:r>
            <a:r>
              <a:rPr sz="1900" b="1" i="1" spc="-30" dirty="0">
                <a:latin typeface="Arial"/>
                <a:cs typeface="Arial"/>
              </a:rPr>
              <a:t> </a:t>
            </a:r>
            <a:r>
              <a:rPr sz="1900" b="1" i="1" spc="-5" dirty="0">
                <a:latin typeface="Arial"/>
                <a:cs typeface="Arial"/>
              </a:rPr>
              <a:t>your</a:t>
            </a:r>
            <a:r>
              <a:rPr sz="1900" b="1" i="1" spc="-35" dirty="0">
                <a:latin typeface="Arial"/>
                <a:cs typeface="Arial"/>
              </a:rPr>
              <a:t> </a:t>
            </a:r>
            <a:r>
              <a:rPr sz="1900" b="1" i="1" spc="-5" dirty="0">
                <a:latin typeface="Arial"/>
                <a:cs typeface="Arial"/>
              </a:rPr>
              <a:t>advocates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1900" i="1" spc="-5" dirty="0">
                <a:latin typeface="Arial"/>
                <a:cs typeface="Arial"/>
              </a:rPr>
              <a:t>and</a:t>
            </a:r>
            <a:r>
              <a:rPr sz="1900" i="1" spc="-3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believe</a:t>
            </a:r>
            <a:r>
              <a:rPr sz="1900" i="1" spc="-3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in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65"/>
              </a:lnSpc>
            </a:pPr>
            <a:r>
              <a:rPr sz="1900" i="1" spc="-5" dirty="0">
                <a:latin typeface="Arial"/>
                <a:cs typeface="Arial"/>
              </a:rPr>
              <a:t>‘Small</a:t>
            </a:r>
            <a:r>
              <a:rPr sz="1900" i="1" spc="-3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Business</a:t>
            </a:r>
            <a:r>
              <a:rPr sz="1900" i="1" spc="-40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First.’”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87634" y="3428994"/>
            <a:ext cx="1668145" cy="1559560"/>
          </a:xfrm>
          <a:prstGeom prst="rect">
            <a:avLst/>
          </a:prstGeom>
          <a:ln w="9524">
            <a:solidFill>
              <a:srgbClr val="385E88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ts val="2265"/>
              </a:lnSpc>
              <a:spcBef>
                <a:spcPts val="375"/>
              </a:spcBef>
            </a:pPr>
            <a:r>
              <a:rPr sz="1800" i="1" spc="-10" dirty="0">
                <a:latin typeface="Calibri"/>
                <a:cs typeface="Calibri"/>
              </a:rPr>
              <a:t>GSA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Arial"/>
                <a:cs typeface="Arial"/>
              </a:rPr>
              <a:t>OSDBU</a:t>
            </a:r>
            <a:endParaRPr sz="1900">
              <a:latin typeface="Arial"/>
              <a:cs typeface="Arial"/>
            </a:endParaRPr>
          </a:p>
          <a:p>
            <a:pPr marL="129539" marR="123189" algn="ctr">
              <a:lnSpc>
                <a:spcPts val="2250"/>
              </a:lnSpc>
              <a:spcBef>
                <a:spcPts val="85"/>
              </a:spcBef>
            </a:pPr>
            <a:r>
              <a:rPr sz="1900" i="1" spc="-5" dirty="0">
                <a:latin typeface="Arial"/>
                <a:cs typeface="Arial"/>
              </a:rPr>
              <a:t>has</a:t>
            </a:r>
            <a:r>
              <a:rPr sz="1900" i="1" spc="-50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offices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in </a:t>
            </a:r>
            <a:r>
              <a:rPr sz="1900" i="1" spc="-515" dirty="0">
                <a:latin typeface="Arial"/>
                <a:cs typeface="Arial"/>
              </a:rPr>
              <a:t> </a:t>
            </a:r>
            <a:r>
              <a:rPr sz="1900" i="1" spc="-75" dirty="0">
                <a:latin typeface="Arial"/>
                <a:cs typeface="Arial"/>
              </a:rPr>
              <a:t>11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regions </a:t>
            </a:r>
            <a:r>
              <a:rPr sz="1900" i="1" spc="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across the </a:t>
            </a:r>
            <a:r>
              <a:rPr sz="1900" i="1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country.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5156" y="2045942"/>
            <a:ext cx="7773670" cy="34772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05790" marR="692785" indent="-593725">
              <a:lnSpc>
                <a:spcPts val="2850"/>
              </a:lnSpc>
              <a:spcBef>
                <a:spcPts val="220"/>
              </a:spcBef>
              <a:buAutoNum type="arabicPeriod"/>
              <a:tabLst>
                <a:tab pos="605790" algn="l"/>
                <a:tab pos="606425" algn="l"/>
              </a:tabLst>
            </a:pPr>
            <a:r>
              <a:rPr sz="2400" spc="-15" dirty="0">
                <a:latin typeface="Calibri"/>
                <a:cs typeface="Calibri"/>
              </a:rPr>
              <a:t>Provide you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basic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dirty="0">
                <a:latin typeface="Calibri"/>
                <a:cs typeface="Calibri"/>
              </a:rPr>
              <a:t>adhoc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reporting </a:t>
            </a:r>
            <a:r>
              <a:rPr sz="2400" spc="-20" dirty="0">
                <a:latin typeface="Calibri"/>
                <a:cs typeface="Calibri"/>
              </a:rPr>
              <a:t>feature</a:t>
            </a:r>
            <a:r>
              <a:rPr sz="2400" spc="-5" dirty="0">
                <a:latin typeface="Calibri"/>
                <a:cs typeface="Calibri"/>
              </a:rPr>
              <a:t> on </a:t>
            </a:r>
            <a:r>
              <a:rPr sz="2400" spc="-10" dirty="0">
                <a:latin typeface="Calibri"/>
                <a:cs typeface="Calibri"/>
              </a:rPr>
              <a:t>SAM.gov</a:t>
            </a:r>
            <a:endParaRPr sz="2400">
              <a:latin typeface="Calibri"/>
              <a:cs typeface="Calibri"/>
            </a:endParaRPr>
          </a:p>
          <a:p>
            <a:pPr marL="523240">
              <a:lnSpc>
                <a:spcPts val="2295"/>
              </a:lnSpc>
              <a:tabLst>
                <a:tab pos="1062990" algn="l"/>
              </a:tabLst>
            </a:pPr>
            <a:r>
              <a:rPr sz="2000" dirty="0">
                <a:latin typeface="Courier New"/>
                <a:cs typeface="Courier New"/>
              </a:rPr>
              <a:t>o	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comfortable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terminology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understand</a:t>
            </a:r>
            <a:endParaRPr sz="2000">
              <a:latin typeface="Calibri"/>
              <a:cs typeface="Calibri"/>
            </a:endParaRPr>
          </a:p>
          <a:p>
            <a:pPr marL="106299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how</a:t>
            </a:r>
            <a:r>
              <a:rPr sz="2000" spc="-10" dirty="0">
                <a:latin typeface="Calibri"/>
                <a:cs typeface="Calibri"/>
              </a:rPr>
              <a:t> to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information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605790" marR="48260" indent="-593725">
              <a:lnSpc>
                <a:spcPts val="2850"/>
              </a:lnSpc>
              <a:buAutoNum type="arabicPeriod" startAt="2"/>
              <a:tabLst>
                <a:tab pos="605790" algn="l"/>
                <a:tab pos="606425" algn="l"/>
              </a:tabLst>
            </a:pPr>
            <a:r>
              <a:rPr sz="2400" spc="-15" dirty="0">
                <a:latin typeface="Calibri"/>
                <a:cs typeface="Calibri"/>
              </a:rPr>
              <a:t>Understand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information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be </a:t>
            </a:r>
            <a:r>
              <a:rPr sz="2400" spc="-10" dirty="0">
                <a:latin typeface="Calibri"/>
                <a:cs typeface="Calibri"/>
              </a:rPr>
              <a:t>provided</a:t>
            </a:r>
            <a:r>
              <a:rPr sz="2400" spc="-5" dirty="0">
                <a:latin typeface="Calibri"/>
                <a:cs typeface="Calibri"/>
              </a:rPr>
              <a:t> in the </a:t>
            </a:r>
            <a:r>
              <a:rPr sz="2400" spc="-20" dirty="0">
                <a:latin typeface="Calibri"/>
                <a:cs typeface="Calibri"/>
              </a:rPr>
              <a:t>data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bank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help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market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2"/>
            </a:pPr>
            <a:endParaRPr sz="2300">
              <a:latin typeface="Calibri"/>
              <a:cs typeface="Calibri"/>
            </a:endParaRPr>
          </a:p>
          <a:p>
            <a:pPr marL="605790" marR="5080" indent="-593725">
              <a:lnSpc>
                <a:spcPts val="2850"/>
              </a:lnSpc>
              <a:buAutoNum type="arabicPeriod" startAt="2"/>
              <a:tabLst>
                <a:tab pos="605790" algn="l"/>
                <a:tab pos="606425" algn="l"/>
              </a:tabLst>
            </a:pP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access </a:t>
            </a:r>
            <a:r>
              <a:rPr sz="2400" spc="-5" dirty="0">
                <a:latin typeface="Calibri"/>
                <a:cs typeface="Calibri"/>
              </a:rPr>
              <a:t>basic </a:t>
            </a:r>
            <a:r>
              <a:rPr sz="2400" spc="-15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needed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run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Ad-Hoc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Report.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0401" y="945170"/>
            <a:ext cx="4118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Goals</a:t>
            </a:r>
            <a:r>
              <a:rPr sz="4400" spc="-60" dirty="0"/>
              <a:t> </a:t>
            </a:r>
            <a:r>
              <a:rPr sz="4400" spc="-5" dirty="0"/>
              <a:t>for</a:t>
            </a:r>
            <a:r>
              <a:rPr sz="4400" spc="-45" dirty="0"/>
              <a:t> </a:t>
            </a:r>
            <a:r>
              <a:rPr sz="4400" dirty="0"/>
              <a:t>today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5" y="0"/>
            <a:ext cx="3940810" cy="16675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333500">
              <a:lnSpc>
                <a:spcPts val="6450"/>
              </a:lnSpc>
              <a:spcBef>
                <a:spcPts val="229"/>
              </a:spcBef>
            </a:pPr>
            <a:r>
              <a:rPr sz="5400" spc="-15" dirty="0">
                <a:solidFill>
                  <a:srgbClr val="FFFFFF"/>
                </a:solidFill>
              </a:rPr>
              <a:t>Poll </a:t>
            </a:r>
            <a:r>
              <a:rPr sz="5400" spc="-10" dirty="0">
                <a:solidFill>
                  <a:srgbClr val="FFFFFF"/>
                </a:solidFill>
              </a:rPr>
              <a:t> Question</a:t>
            </a:r>
            <a:r>
              <a:rPr sz="5400" spc="-105" dirty="0">
                <a:solidFill>
                  <a:srgbClr val="FFFFFF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#1</a:t>
            </a:r>
            <a:endParaRPr sz="5400" dirty="0"/>
          </a:p>
        </p:txBody>
      </p:sp>
      <p:sp>
        <p:nvSpPr>
          <p:cNvPr id="6" name="object 6"/>
          <p:cNvSpPr txBox="1"/>
          <p:nvPr/>
        </p:nvSpPr>
        <p:spPr>
          <a:xfrm>
            <a:off x="6110344" y="1904103"/>
            <a:ext cx="4260215" cy="2635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470534" marR="342900" indent="-123825">
              <a:lnSpc>
                <a:spcPts val="3829"/>
              </a:lnSpc>
              <a:spcBef>
                <a:spcPts val="2420"/>
              </a:spcBef>
            </a:pPr>
            <a:r>
              <a:rPr sz="3200" b="1" spc="-5" dirty="0">
                <a:latin typeface="Arial"/>
                <a:cs typeface="Arial"/>
              </a:rPr>
              <a:t>Do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you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know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what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the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data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bank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is?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5" y="0"/>
            <a:ext cx="3940810" cy="16675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333500">
              <a:lnSpc>
                <a:spcPts val="6450"/>
              </a:lnSpc>
              <a:spcBef>
                <a:spcPts val="229"/>
              </a:spcBef>
            </a:pPr>
            <a:r>
              <a:rPr sz="5400" spc="-15" dirty="0">
                <a:solidFill>
                  <a:srgbClr val="FFFFFF"/>
                </a:solidFill>
              </a:rPr>
              <a:t>Poll </a:t>
            </a:r>
            <a:r>
              <a:rPr sz="5400" spc="-10" dirty="0">
                <a:solidFill>
                  <a:srgbClr val="FFFFFF"/>
                </a:solidFill>
              </a:rPr>
              <a:t> Question</a:t>
            </a:r>
            <a:r>
              <a:rPr sz="5400" spc="-105" dirty="0">
                <a:solidFill>
                  <a:srgbClr val="FFFFFF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#2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6110344" y="1904103"/>
            <a:ext cx="4260215" cy="2635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43510" marR="139065" indent="55880">
              <a:lnSpc>
                <a:spcPts val="3829"/>
              </a:lnSpc>
              <a:spcBef>
                <a:spcPts val="2420"/>
              </a:spcBef>
            </a:pPr>
            <a:r>
              <a:rPr sz="3200" b="1" spc="-5" dirty="0">
                <a:latin typeface="Arial"/>
                <a:cs typeface="Arial"/>
              </a:rPr>
              <a:t>Do you </a:t>
            </a:r>
            <a:r>
              <a:rPr sz="3200" b="1" spc="-10" dirty="0">
                <a:latin typeface="Arial"/>
                <a:cs typeface="Arial"/>
              </a:rPr>
              <a:t>use </a:t>
            </a:r>
            <a:r>
              <a:rPr sz="3200" b="1" spc="-5" dirty="0">
                <a:latin typeface="Arial"/>
                <a:cs typeface="Arial"/>
              </a:rPr>
              <a:t>the </a:t>
            </a:r>
            <a:r>
              <a:rPr sz="3200" b="1" spc="-10" dirty="0">
                <a:latin typeface="Arial"/>
                <a:cs typeface="Arial"/>
              </a:rPr>
              <a:t>data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bank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to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run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reports?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077468"/>
            <a:ext cx="5969000" cy="3172460"/>
            <a:chOff x="0" y="3077468"/>
            <a:chExt cx="5969000" cy="3172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75258"/>
              <a:ext cx="2848107" cy="1374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56577"/>
              <a:ext cx="2848107" cy="13741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9" y="3680472"/>
              <a:ext cx="2823845" cy="1272540"/>
            </a:xfrm>
            <a:custGeom>
              <a:avLst/>
              <a:gdLst/>
              <a:ahLst/>
              <a:cxnLst/>
              <a:rect l="l" t="t" r="r" b="b"/>
              <a:pathLst>
                <a:path w="2823845" h="1272539">
                  <a:moveTo>
                    <a:pt x="2823349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0" y="1272540"/>
                  </a:lnTo>
                  <a:lnTo>
                    <a:pt x="205130" y="1272540"/>
                  </a:lnTo>
                  <a:lnTo>
                    <a:pt x="205130" y="204470"/>
                  </a:lnTo>
                  <a:lnTo>
                    <a:pt x="2823349" y="204470"/>
                  </a:lnTo>
                  <a:lnTo>
                    <a:pt x="2823349" y="0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234" y="3385015"/>
              <a:ext cx="582532" cy="4622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1234" y="3078198"/>
              <a:ext cx="582532" cy="4622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48975" y="3102056"/>
              <a:ext cx="481330" cy="361315"/>
            </a:xfrm>
            <a:custGeom>
              <a:avLst/>
              <a:gdLst/>
              <a:ahLst/>
              <a:cxnLst/>
              <a:rect l="l" t="t" r="r" b="b"/>
              <a:pathLst>
                <a:path w="481330" h="361314">
                  <a:moveTo>
                    <a:pt x="480931" y="360698"/>
                  </a:moveTo>
                  <a:lnTo>
                    <a:pt x="0" y="360698"/>
                  </a:lnTo>
                  <a:lnTo>
                    <a:pt x="480931" y="0"/>
                  </a:lnTo>
                  <a:lnTo>
                    <a:pt x="480931" y="360698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3554" y="4296149"/>
              <a:ext cx="2924953" cy="13741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3554" y="3077468"/>
              <a:ext cx="2924953" cy="13741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21291" y="3101352"/>
              <a:ext cx="2823845" cy="1272540"/>
            </a:xfrm>
            <a:custGeom>
              <a:avLst/>
              <a:gdLst/>
              <a:ahLst/>
              <a:cxnLst/>
              <a:rect l="l" t="t" r="r" b="b"/>
              <a:pathLst>
                <a:path w="2823845" h="1272539">
                  <a:moveTo>
                    <a:pt x="2823349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0" y="1272540"/>
                  </a:lnTo>
                  <a:lnTo>
                    <a:pt x="205130" y="1272540"/>
                  </a:lnTo>
                  <a:lnTo>
                    <a:pt x="205130" y="204470"/>
                  </a:lnTo>
                  <a:lnTo>
                    <a:pt x="2823349" y="204470"/>
                  </a:lnTo>
                  <a:lnTo>
                    <a:pt x="2823349" y="0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64867" y="3305736"/>
            <a:ext cx="2120265" cy="1976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5" dirty="0">
                <a:latin typeface="Calibri"/>
                <a:cs typeface="Calibri"/>
              </a:rPr>
              <a:t>How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buying?</a:t>
            </a:r>
            <a:endParaRPr sz="2800">
              <a:latin typeface="Calibri"/>
              <a:cs typeface="Calibri"/>
            </a:endParaRPr>
          </a:p>
          <a:p>
            <a:pPr marL="12700" marR="249554">
              <a:lnSpc>
                <a:spcPts val="3000"/>
              </a:lnSpc>
            </a:pP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awarded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set-asides?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1634" y="2498358"/>
            <a:ext cx="3697604" cy="2593340"/>
            <a:chOff x="5391634" y="2498358"/>
            <a:chExt cx="3697604" cy="25933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1634" y="2805905"/>
              <a:ext cx="582532" cy="4622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634" y="2499087"/>
              <a:ext cx="582532" cy="4622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69375" y="2522946"/>
              <a:ext cx="481330" cy="361315"/>
            </a:xfrm>
            <a:custGeom>
              <a:avLst/>
              <a:gdLst/>
              <a:ahLst/>
              <a:cxnLst/>
              <a:rect l="l" t="t" r="r" b="b"/>
              <a:pathLst>
                <a:path w="481329" h="361314">
                  <a:moveTo>
                    <a:pt x="480931" y="360699"/>
                  </a:moveTo>
                  <a:lnTo>
                    <a:pt x="0" y="360699"/>
                  </a:lnTo>
                  <a:lnTo>
                    <a:pt x="480931" y="0"/>
                  </a:lnTo>
                  <a:lnTo>
                    <a:pt x="480931" y="360699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3955" y="3717038"/>
              <a:ext cx="2924953" cy="13741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3955" y="2498358"/>
              <a:ext cx="2924953" cy="137416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241694" y="2522232"/>
              <a:ext cx="2823845" cy="1272540"/>
            </a:xfrm>
            <a:custGeom>
              <a:avLst/>
              <a:gdLst/>
              <a:ahLst/>
              <a:cxnLst/>
              <a:rect l="l" t="t" r="r" b="b"/>
              <a:pathLst>
                <a:path w="2823845" h="1272539">
                  <a:moveTo>
                    <a:pt x="2823349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0" y="1272540"/>
                  </a:lnTo>
                  <a:lnTo>
                    <a:pt x="205130" y="1272540"/>
                  </a:lnTo>
                  <a:lnTo>
                    <a:pt x="205130" y="204470"/>
                  </a:lnTo>
                  <a:lnTo>
                    <a:pt x="2823349" y="204470"/>
                  </a:lnTo>
                  <a:lnTo>
                    <a:pt x="2823349" y="0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85267" y="2726626"/>
            <a:ext cx="2136775" cy="1976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5" dirty="0">
                <a:latin typeface="Calibri"/>
                <a:cs typeface="Calibri"/>
              </a:rPr>
              <a:t>Who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30" dirty="0">
                <a:latin typeface="Calibri"/>
                <a:cs typeface="Calibri"/>
              </a:rPr>
              <a:t>my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competitors?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holds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contract?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2035" y="1919247"/>
            <a:ext cx="3680460" cy="2593340"/>
            <a:chOff x="8512035" y="1919247"/>
            <a:chExt cx="3680460" cy="259334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2035" y="2226796"/>
              <a:ext cx="582532" cy="4622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2035" y="1919978"/>
              <a:ext cx="582532" cy="46229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589775" y="1943837"/>
              <a:ext cx="481330" cy="361315"/>
            </a:xfrm>
            <a:custGeom>
              <a:avLst/>
              <a:gdLst/>
              <a:ahLst/>
              <a:cxnLst/>
              <a:rect l="l" t="t" r="r" b="b"/>
              <a:pathLst>
                <a:path w="481329" h="361314">
                  <a:moveTo>
                    <a:pt x="480931" y="360699"/>
                  </a:moveTo>
                  <a:lnTo>
                    <a:pt x="0" y="360699"/>
                  </a:lnTo>
                  <a:lnTo>
                    <a:pt x="480931" y="0"/>
                  </a:lnTo>
                  <a:lnTo>
                    <a:pt x="480931" y="360699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84356" y="3137928"/>
              <a:ext cx="2907644" cy="13741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84356" y="1919247"/>
              <a:ext cx="2907644" cy="137416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362085" y="1943112"/>
              <a:ext cx="2823845" cy="1272540"/>
            </a:xfrm>
            <a:custGeom>
              <a:avLst/>
              <a:gdLst/>
              <a:ahLst/>
              <a:cxnLst/>
              <a:rect l="l" t="t" r="r" b="b"/>
              <a:pathLst>
                <a:path w="2823845" h="1272539">
                  <a:moveTo>
                    <a:pt x="2823362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0" y="1272540"/>
                  </a:lnTo>
                  <a:lnTo>
                    <a:pt x="205143" y="1272540"/>
                  </a:lnTo>
                  <a:lnTo>
                    <a:pt x="205143" y="204470"/>
                  </a:lnTo>
                  <a:lnTo>
                    <a:pt x="2823362" y="204470"/>
                  </a:lnTo>
                  <a:lnTo>
                    <a:pt x="2823362" y="0"/>
                  </a:lnTo>
                  <a:close/>
                </a:path>
              </a:pathLst>
            </a:custGeom>
            <a:solidFill>
              <a:srgbClr val="177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705668" y="2147517"/>
            <a:ext cx="2358390" cy="1976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b="0" spc="-10" dirty="0">
                <a:latin typeface="Calibri"/>
                <a:cs typeface="Calibri"/>
              </a:rPr>
              <a:t>What </a:t>
            </a:r>
            <a:r>
              <a:rPr sz="2800" b="0" spc="-15" dirty="0">
                <a:latin typeface="Calibri"/>
                <a:cs typeface="Calibri"/>
              </a:rPr>
              <a:t>contracts 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are</a:t>
            </a:r>
            <a:r>
              <a:rPr sz="2800" b="0" spc="-3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set</a:t>
            </a:r>
            <a:r>
              <a:rPr sz="2800" b="0" spc="-3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to</a:t>
            </a:r>
            <a:r>
              <a:rPr sz="2800" b="0" spc="-2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expire </a:t>
            </a:r>
            <a:r>
              <a:rPr sz="2800" b="0" spc="-62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that </a:t>
            </a:r>
            <a:r>
              <a:rPr sz="2800" b="0" dirty="0">
                <a:latin typeface="Calibri"/>
                <a:cs typeface="Calibri"/>
              </a:rPr>
              <a:t>I </a:t>
            </a:r>
            <a:r>
              <a:rPr sz="2800" b="0" spc="-10" dirty="0">
                <a:latin typeface="Calibri"/>
                <a:cs typeface="Calibri"/>
              </a:rPr>
              <a:t>can 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compete </a:t>
            </a:r>
            <a:r>
              <a:rPr sz="2800" b="0" spc="-25" dirty="0">
                <a:latin typeface="Calibri"/>
                <a:cs typeface="Calibri"/>
              </a:rPr>
              <a:t>for </a:t>
            </a:r>
            <a:r>
              <a:rPr sz="2800" b="0" spc="-5" dirty="0">
                <a:latin typeface="Calibri"/>
                <a:cs typeface="Calibri"/>
              </a:rPr>
              <a:t>in 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the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future?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 descr="The Unknown can cause Frustration &amp; Disappointment."/>
          <p:cNvSpPr/>
          <p:nvPr/>
        </p:nvSpPr>
        <p:spPr>
          <a:xfrm>
            <a:off x="215299" y="5715001"/>
            <a:ext cx="11875770" cy="462280"/>
          </a:xfrm>
          <a:custGeom>
            <a:avLst/>
            <a:gdLst/>
            <a:ahLst/>
            <a:cxnLst/>
            <a:rect l="l" t="t" r="r" b="b"/>
            <a:pathLst>
              <a:path w="11875770" h="462279">
                <a:moveTo>
                  <a:pt x="11875199" y="461699"/>
                </a:moveTo>
                <a:lnTo>
                  <a:pt x="0" y="461699"/>
                </a:lnTo>
                <a:lnTo>
                  <a:pt x="0" y="0"/>
                </a:lnTo>
                <a:lnTo>
                  <a:pt x="11875199" y="0"/>
                </a:lnTo>
                <a:lnTo>
                  <a:pt x="11875199" y="461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4467" y="3886572"/>
            <a:ext cx="10676890" cy="23698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8641715">
              <a:lnSpc>
                <a:spcPts val="2930"/>
              </a:lnSpc>
              <a:spcBef>
                <a:spcPts val="455"/>
              </a:spcBef>
            </a:pPr>
            <a:r>
              <a:rPr sz="2700" spc="-5" dirty="0">
                <a:latin typeface="Calibri"/>
                <a:cs typeface="Calibri"/>
              </a:rPr>
              <a:t>Which </a:t>
            </a:r>
            <a:r>
              <a:rPr sz="2700" spc="-25" dirty="0">
                <a:latin typeface="Calibri"/>
                <a:cs typeface="Calibri"/>
              </a:rPr>
              <a:t>federal 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agencies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10" dirty="0">
                <a:latin typeface="Calibri"/>
                <a:cs typeface="Calibri"/>
              </a:rPr>
              <a:t> purchasing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my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product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service?</a:t>
            </a:r>
            <a:endParaRPr sz="2700" dirty="0">
              <a:latin typeface="Calibri"/>
              <a:cs typeface="Calibri"/>
            </a:endParaRPr>
          </a:p>
          <a:p>
            <a:pPr marL="942340">
              <a:lnSpc>
                <a:spcPts val="3454"/>
              </a:lnSpc>
              <a:tabLst>
                <a:tab pos="1740535" algn="l"/>
                <a:tab pos="3541395" algn="l"/>
                <a:tab pos="4316730" algn="l"/>
                <a:tab pos="5450205" algn="l"/>
                <a:tab pos="7493634" algn="l"/>
                <a:tab pos="7962900" algn="l"/>
              </a:tabLst>
            </a:pPr>
            <a:r>
              <a:rPr sz="3200" b="1" i="1" spc="-5" dirty="0">
                <a:solidFill>
                  <a:srgbClr val="7F7F7F"/>
                </a:solidFill>
                <a:latin typeface="Calibri"/>
                <a:cs typeface="Calibri"/>
              </a:rPr>
              <a:t>The	</a:t>
            </a:r>
            <a:r>
              <a:rPr sz="3200" b="1" i="1" spc="-10" dirty="0">
                <a:solidFill>
                  <a:srgbClr val="7F7F7F"/>
                </a:solidFill>
                <a:latin typeface="Calibri"/>
                <a:cs typeface="Calibri"/>
              </a:rPr>
              <a:t>Unknown	</a:t>
            </a:r>
            <a:r>
              <a:rPr sz="3200" b="1" i="1" spc="-15" dirty="0">
                <a:solidFill>
                  <a:srgbClr val="7F7F7F"/>
                </a:solidFill>
                <a:latin typeface="Calibri"/>
                <a:cs typeface="Calibri"/>
              </a:rPr>
              <a:t>can	cause	Frustration	</a:t>
            </a:r>
            <a:r>
              <a:rPr sz="3200" b="1" i="1" dirty="0">
                <a:solidFill>
                  <a:srgbClr val="7F7F7F"/>
                </a:solidFill>
                <a:latin typeface="Calibri"/>
                <a:cs typeface="Calibri"/>
              </a:rPr>
              <a:t>&amp;	</a:t>
            </a:r>
            <a:r>
              <a:rPr sz="3200" b="1" i="1" spc="-10" dirty="0">
                <a:solidFill>
                  <a:srgbClr val="7F7F7F"/>
                </a:solidFill>
                <a:latin typeface="Calibri"/>
                <a:cs typeface="Calibri"/>
              </a:rPr>
              <a:t>Disappointment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1" name="object 31" descr="Steps to Developing Leads in the Federal Market.&#10;"/>
          <p:cNvGrpSpPr/>
          <p:nvPr/>
        </p:nvGrpSpPr>
        <p:grpSpPr>
          <a:xfrm>
            <a:off x="1634" y="0"/>
            <a:ext cx="12134850" cy="3300729"/>
            <a:chOff x="1634" y="0"/>
            <a:chExt cx="12134850" cy="3300729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4" y="334915"/>
              <a:ext cx="12134850" cy="296545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600" y="380999"/>
              <a:ext cx="11988800" cy="2819400"/>
            </a:xfrm>
            <a:custGeom>
              <a:avLst/>
              <a:gdLst/>
              <a:ahLst/>
              <a:cxnLst/>
              <a:rect l="l" t="t" r="r" b="b"/>
              <a:pathLst>
                <a:path w="11988800" h="2819400">
                  <a:moveTo>
                    <a:pt x="0" y="2819400"/>
                  </a:moveTo>
                  <a:lnTo>
                    <a:pt x="11988799" y="0"/>
                  </a:lnTo>
                </a:path>
              </a:pathLst>
            </a:custGeom>
            <a:ln w="44449">
              <a:solidFill>
                <a:srgbClr val="9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624" y="0"/>
              <a:ext cx="10609580" cy="2937510"/>
            </a:xfrm>
            <a:custGeom>
              <a:avLst/>
              <a:gdLst/>
              <a:ahLst/>
              <a:cxnLst/>
              <a:rect l="l" t="t" r="r" b="b"/>
              <a:pathLst>
                <a:path w="10609580" h="2937510">
                  <a:moveTo>
                    <a:pt x="123917" y="2937342"/>
                  </a:moveTo>
                  <a:lnTo>
                    <a:pt x="0" y="2397379"/>
                  </a:lnTo>
                  <a:lnTo>
                    <a:pt x="10446394" y="0"/>
                  </a:lnTo>
                  <a:lnTo>
                    <a:pt x="10487258" y="0"/>
                  </a:lnTo>
                  <a:lnTo>
                    <a:pt x="10609132" y="531053"/>
                  </a:lnTo>
                  <a:lnTo>
                    <a:pt x="123917" y="2937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 rot="20880000">
            <a:off x="324531" y="1388600"/>
            <a:ext cx="1014351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95"/>
              </a:lnSpc>
            </a:pPr>
            <a:r>
              <a:rPr sz="6000" b="1" i="1" spc="-60" baseline="-3472" dirty="0">
                <a:solidFill>
                  <a:srgbClr val="7F7F7F"/>
                </a:solidFill>
                <a:latin typeface="Calibri"/>
                <a:cs typeface="Calibri"/>
              </a:rPr>
              <a:t>St</a:t>
            </a:r>
            <a:r>
              <a:rPr sz="6000" b="1" i="1" spc="-60" baseline="-2777" dirty="0">
                <a:solidFill>
                  <a:srgbClr val="7F7F7F"/>
                </a:solidFill>
                <a:latin typeface="Calibri"/>
                <a:cs typeface="Calibri"/>
              </a:rPr>
              <a:t>ep</a:t>
            </a:r>
            <a:r>
              <a:rPr sz="6000" b="1" i="1" spc="-60" baseline="-1388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z="6000" b="1" i="1" spc="-112" baseline="-1388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4000" b="1" i="1" spc="-55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4000" b="1" i="1" spc="-7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4000" b="1" i="1" spc="-15" dirty="0">
                <a:solidFill>
                  <a:srgbClr val="7F7F7F"/>
                </a:solidFill>
                <a:latin typeface="Calibri"/>
                <a:cs typeface="Calibri"/>
              </a:rPr>
              <a:t>Developing</a:t>
            </a:r>
            <a:r>
              <a:rPr sz="4000" b="1" i="1" spc="-7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6000" b="1" i="1" spc="-15" baseline="4166" dirty="0">
                <a:solidFill>
                  <a:srgbClr val="7F7F7F"/>
                </a:solidFill>
                <a:latin typeface="Calibri"/>
                <a:cs typeface="Calibri"/>
              </a:rPr>
              <a:t>Leads</a:t>
            </a:r>
            <a:r>
              <a:rPr sz="6000" b="1" i="1" spc="-120" baseline="4166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6000" b="1" i="1" spc="-7" baseline="6944" dirty="0">
                <a:solidFill>
                  <a:srgbClr val="7F7F7F"/>
                </a:solidFill>
                <a:latin typeface="Calibri"/>
                <a:cs typeface="Calibri"/>
              </a:rPr>
              <a:t>in</a:t>
            </a:r>
            <a:r>
              <a:rPr sz="6000" b="1" i="1" spc="-112" baseline="694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6000" b="1" i="1" spc="-15" baseline="7638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6000" b="1" i="1" spc="-120" baseline="7638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6000" b="1" i="1" spc="-37" baseline="9027"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sz="6000" b="1" i="1" spc="-37" baseline="9722" dirty="0">
                <a:solidFill>
                  <a:srgbClr val="7F7F7F"/>
                </a:solidFill>
                <a:latin typeface="Calibri"/>
                <a:cs typeface="Calibri"/>
              </a:rPr>
              <a:t>ederal</a:t>
            </a:r>
            <a:r>
              <a:rPr sz="6000" b="1" i="1" spc="-179" baseline="9722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6000" b="1" i="1" spc="-75" baseline="11805" dirty="0">
                <a:solidFill>
                  <a:srgbClr val="7F7F7F"/>
                </a:solidFill>
                <a:latin typeface="Calibri"/>
                <a:cs typeface="Calibri"/>
              </a:rPr>
              <a:t>Mar</a:t>
            </a:r>
            <a:r>
              <a:rPr sz="6000" b="1" i="1" spc="-75" baseline="13888" dirty="0">
                <a:solidFill>
                  <a:srgbClr val="7F7F7F"/>
                </a:solidFill>
                <a:latin typeface="Calibri"/>
                <a:cs typeface="Calibri"/>
              </a:rPr>
              <a:t>ke</a:t>
            </a:r>
            <a:r>
              <a:rPr sz="6000" b="1" i="1" spc="-75" baseline="14583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endParaRPr sz="6000" baseline="14583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352550" y="1304925"/>
            <a:ext cx="9266238" cy="1414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588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321050" marR="5080" lvl="0" indent="-3308985" defTabSz="914400" eaLnBrk="1" fontAlgn="auto" latinLnBrk="0" hangingPunct="1">
              <a:lnSpc>
                <a:spcPts val="518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</a:t>
            </a:r>
            <a:r>
              <a:rPr kumimoji="0" lang="en-US" sz="4800" b="1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4800" b="1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sz="4800" b="1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Refine</a:t>
            </a:r>
            <a:r>
              <a:rPr kumimoji="0" lang="en-US" sz="4800" b="1" i="0" u="none" strike="noStrike" kern="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4800" b="1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 </a:t>
            </a:r>
            <a:r>
              <a:rPr kumimoji="0" lang="en-US" sz="4800" b="1" i="0" u="none" strike="noStrike" kern="0" cap="none" spc="-13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3996" y="2604846"/>
            <a:ext cx="8761730" cy="38455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405"/>
              </a:spcBef>
              <a:buSzPct val="75641"/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3900" spc="-5" dirty="0">
                <a:latin typeface="Calibri"/>
                <a:cs typeface="Calibri"/>
              </a:rPr>
              <a:t>Use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25" dirty="0">
                <a:latin typeface="Calibri"/>
                <a:cs typeface="Calibri"/>
              </a:rPr>
              <a:t>Data</a:t>
            </a:r>
            <a:r>
              <a:rPr sz="3900" spc="-10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to</a:t>
            </a:r>
            <a:r>
              <a:rPr sz="3900" spc="-15" dirty="0">
                <a:latin typeface="Calibri"/>
                <a:cs typeface="Calibri"/>
              </a:rPr>
              <a:t> Develop</a:t>
            </a:r>
            <a:r>
              <a:rPr sz="3900" spc="-10" dirty="0">
                <a:latin typeface="Calibri"/>
                <a:cs typeface="Calibri"/>
              </a:rPr>
              <a:t> </a:t>
            </a:r>
            <a:r>
              <a:rPr sz="3900" dirty="0">
                <a:latin typeface="Calibri"/>
                <a:cs typeface="Calibri"/>
              </a:rPr>
              <a:t>a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60" dirty="0">
                <a:latin typeface="Calibri"/>
                <a:cs typeface="Calibri"/>
              </a:rPr>
              <a:t>Targeted</a:t>
            </a:r>
            <a:r>
              <a:rPr sz="3900" spc="-10" dirty="0">
                <a:latin typeface="Calibri"/>
                <a:cs typeface="Calibri"/>
              </a:rPr>
              <a:t> </a:t>
            </a:r>
            <a:r>
              <a:rPr sz="3900" spc="-25" dirty="0">
                <a:latin typeface="Calibri"/>
                <a:cs typeface="Calibri"/>
              </a:rPr>
              <a:t>Strategy</a:t>
            </a:r>
            <a:endParaRPr sz="39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10"/>
              </a:spcBef>
              <a:buSzPct val="75641"/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3900" spc="-5" dirty="0">
                <a:latin typeface="Calibri"/>
                <a:cs typeface="Calibri"/>
              </a:rPr>
              <a:t>Choose</a:t>
            </a:r>
            <a:r>
              <a:rPr sz="3900" spc="-10" dirty="0">
                <a:latin typeface="Calibri"/>
                <a:cs typeface="Calibri"/>
              </a:rPr>
              <a:t> the</a:t>
            </a:r>
            <a:r>
              <a:rPr sz="3900" spc="-15" dirty="0">
                <a:latin typeface="Calibri"/>
                <a:cs typeface="Calibri"/>
              </a:rPr>
              <a:t> Right </a:t>
            </a:r>
            <a:r>
              <a:rPr sz="3900" spc="-40" dirty="0">
                <a:latin typeface="Calibri"/>
                <a:cs typeface="Calibri"/>
              </a:rPr>
              <a:t>Event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to</a:t>
            </a:r>
            <a:r>
              <a:rPr sz="3900" spc="-5" dirty="0">
                <a:latin typeface="Calibri"/>
                <a:cs typeface="Calibri"/>
              </a:rPr>
              <a:t> </a:t>
            </a:r>
            <a:r>
              <a:rPr sz="3900" spc="-40" dirty="0">
                <a:latin typeface="Calibri"/>
                <a:cs typeface="Calibri"/>
              </a:rPr>
              <a:t>Attend</a:t>
            </a:r>
            <a:endParaRPr sz="39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45"/>
              </a:spcBef>
              <a:buSzPct val="75641"/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3900" spc="-20" dirty="0">
                <a:latin typeface="Calibri"/>
                <a:cs typeface="Calibri"/>
              </a:rPr>
              <a:t>Maximize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Time</a:t>
            </a:r>
            <a:r>
              <a:rPr sz="3900" spc="-10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at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Matchmaking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35" dirty="0">
                <a:latin typeface="Calibri"/>
                <a:cs typeface="Calibri"/>
              </a:rPr>
              <a:t>Events</a:t>
            </a:r>
            <a:endParaRPr sz="39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45"/>
              </a:spcBef>
              <a:buSzPct val="75641"/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3900" spc="-25" dirty="0">
                <a:latin typeface="Calibri"/>
                <a:cs typeface="Calibri"/>
              </a:rPr>
              <a:t>Know</a:t>
            </a:r>
            <a:r>
              <a:rPr sz="3900" spc="-20" dirty="0">
                <a:latin typeface="Calibri"/>
                <a:cs typeface="Calibri"/>
              </a:rPr>
              <a:t> </a:t>
            </a:r>
            <a:r>
              <a:rPr sz="3900" spc="-10" dirty="0">
                <a:latin typeface="Calibri"/>
                <a:cs typeface="Calibri"/>
              </a:rPr>
              <a:t>which</a:t>
            </a:r>
            <a:r>
              <a:rPr sz="3900" spc="-20" dirty="0">
                <a:latin typeface="Calibri"/>
                <a:cs typeface="Calibri"/>
              </a:rPr>
              <a:t> </a:t>
            </a:r>
            <a:r>
              <a:rPr sz="3900" spc="-10" dirty="0">
                <a:latin typeface="Calibri"/>
                <a:cs typeface="Calibri"/>
              </a:rPr>
              <a:t>Agency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25" dirty="0">
                <a:latin typeface="Calibri"/>
                <a:cs typeface="Calibri"/>
              </a:rPr>
              <a:t>Forecast</a:t>
            </a:r>
            <a:r>
              <a:rPr sz="3900" spc="-20" dirty="0">
                <a:latin typeface="Calibri"/>
                <a:cs typeface="Calibri"/>
              </a:rPr>
              <a:t> </a:t>
            </a:r>
            <a:r>
              <a:rPr sz="3900" spc="-75" dirty="0">
                <a:latin typeface="Calibri"/>
                <a:cs typeface="Calibri"/>
              </a:rPr>
              <a:t>Tools</a:t>
            </a:r>
            <a:r>
              <a:rPr sz="3900" spc="-10" dirty="0">
                <a:latin typeface="Calibri"/>
                <a:cs typeface="Calibri"/>
              </a:rPr>
              <a:t> </a:t>
            </a:r>
            <a:r>
              <a:rPr sz="3900" spc="-20" dirty="0">
                <a:latin typeface="Calibri"/>
                <a:cs typeface="Calibri"/>
              </a:rPr>
              <a:t>to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Use</a:t>
            </a:r>
            <a:endParaRPr sz="39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45"/>
              </a:spcBef>
              <a:buSzPct val="75641"/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3900" spc="-10" dirty="0">
                <a:latin typeface="Calibri"/>
                <a:cs typeface="Calibri"/>
              </a:rPr>
              <a:t>Become</a:t>
            </a:r>
            <a:r>
              <a:rPr sz="3900" spc="-20" dirty="0">
                <a:latin typeface="Calibri"/>
                <a:cs typeface="Calibri"/>
              </a:rPr>
              <a:t> More</a:t>
            </a:r>
            <a:r>
              <a:rPr sz="3900" spc="-15" dirty="0">
                <a:latin typeface="Calibri"/>
                <a:cs typeface="Calibri"/>
              </a:rPr>
              <a:t> </a:t>
            </a:r>
            <a:r>
              <a:rPr sz="3900" spc="-30" dirty="0">
                <a:latin typeface="Calibri"/>
                <a:cs typeface="Calibri"/>
              </a:rPr>
              <a:t>Efficient</a:t>
            </a:r>
            <a:endParaRPr sz="39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45"/>
              </a:spcBef>
              <a:buSzPct val="75641"/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3900" spc="-5" dirty="0">
                <a:latin typeface="Calibri"/>
                <a:cs typeface="Calibri"/>
              </a:rPr>
              <a:t>And</a:t>
            </a:r>
            <a:r>
              <a:rPr sz="3900" spc="-35" dirty="0">
                <a:latin typeface="Calibri"/>
                <a:cs typeface="Calibri"/>
              </a:rPr>
              <a:t> </a:t>
            </a:r>
            <a:r>
              <a:rPr sz="3900" spc="-10" dirty="0">
                <a:latin typeface="Calibri"/>
                <a:cs typeface="Calibri"/>
              </a:rPr>
              <a:t>much</a:t>
            </a:r>
            <a:r>
              <a:rPr sz="3900" spc="-35" dirty="0">
                <a:latin typeface="Calibri"/>
                <a:cs typeface="Calibri"/>
              </a:rPr>
              <a:t> </a:t>
            </a:r>
            <a:r>
              <a:rPr sz="3900" spc="-15" dirty="0">
                <a:latin typeface="Calibri"/>
                <a:cs typeface="Calibri"/>
              </a:rPr>
              <a:t>more!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Computer screen showing SAM.gov Contract Data page."/>
          <p:cNvGrpSpPr/>
          <p:nvPr/>
        </p:nvGrpSpPr>
        <p:grpSpPr>
          <a:xfrm>
            <a:off x="548356" y="1841733"/>
            <a:ext cx="4980305" cy="3906520"/>
            <a:chOff x="548356" y="1841733"/>
            <a:chExt cx="4980305" cy="3906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356" y="1841733"/>
              <a:ext cx="4979839" cy="3906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948" y="1978992"/>
              <a:ext cx="4735442" cy="27476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3715" y="425984"/>
            <a:ext cx="518668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spc="-5" dirty="0"/>
              <a:t>Beta.SAM.Gov</a:t>
            </a:r>
            <a:endParaRPr sz="5900"/>
          </a:p>
        </p:txBody>
      </p:sp>
      <p:sp>
        <p:nvSpPr>
          <p:cNvPr id="6" name="object 6"/>
          <p:cNvSpPr txBox="1"/>
          <p:nvPr/>
        </p:nvSpPr>
        <p:spPr>
          <a:xfrm>
            <a:off x="6401034" y="2107370"/>
            <a:ext cx="5382260" cy="328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ts val="2865"/>
              </a:lnSpc>
              <a:spcBef>
                <a:spcPts val="100"/>
              </a:spcBef>
            </a:pPr>
            <a:r>
              <a:rPr sz="2400" b="1" spc="100" dirty="0">
                <a:latin typeface="Calibri"/>
                <a:cs typeface="Calibri"/>
              </a:rPr>
              <a:t>What</a:t>
            </a:r>
            <a:r>
              <a:rPr sz="2400" b="1" spc="110" dirty="0">
                <a:latin typeface="Calibri"/>
                <a:cs typeface="Calibri"/>
              </a:rPr>
              <a:t> </a:t>
            </a:r>
            <a:r>
              <a:rPr sz="2400" b="1" spc="175" dirty="0">
                <a:latin typeface="Calibri"/>
                <a:cs typeface="Calibri"/>
              </a:rPr>
              <a:t>is</a:t>
            </a:r>
            <a:r>
              <a:rPr sz="2400" b="1" spc="110" dirty="0">
                <a:latin typeface="Calibri"/>
                <a:cs typeface="Calibri"/>
              </a:rPr>
              <a:t> </a:t>
            </a:r>
            <a:r>
              <a:rPr sz="2400" b="1" spc="120" dirty="0">
                <a:latin typeface="Calibri"/>
                <a:cs typeface="Calibri"/>
              </a:rPr>
              <a:t>reported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spc="85" dirty="0">
                <a:latin typeface="Calibri"/>
                <a:cs typeface="Calibri"/>
              </a:rPr>
              <a:t>to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spc="260" dirty="0">
                <a:latin typeface="Calibri"/>
                <a:cs typeface="Calibri"/>
              </a:rPr>
              <a:t>FPDS: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50"/>
              </a:lnSpc>
              <a:tabLst>
                <a:tab pos="521970" algn="l"/>
              </a:tabLst>
            </a:pPr>
            <a:r>
              <a:rPr sz="1800" spc="-315" dirty="0">
                <a:latin typeface="Calibri"/>
                <a:cs typeface="Calibri"/>
              </a:rPr>
              <a:t>→	</a:t>
            </a:r>
            <a:r>
              <a:rPr sz="2400" spc="100" dirty="0">
                <a:latin typeface="Calibri"/>
                <a:cs typeface="Calibri"/>
              </a:rPr>
              <a:t>Contract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actions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valued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at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$10,000.</a:t>
            </a:r>
            <a:endParaRPr sz="2400">
              <a:latin typeface="Calibri"/>
              <a:cs typeface="Calibri"/>
            </a:endParaRPr>
          </a:p>
          <a:p>
            <a:pPr marL="521970" marR="825500">
              <a:lnSpc>
                <a:spcPts val="2850"/>
              </a:lnSpc>
              <a:spcBef>
                <a:spcPts val="105"/>
              </a:spcBef>
            </a:pPr>
            <a:r>
              <a:rPr sz="2400" spc="110" dirty="0">
                <a:latin typeface="Calibri"/>
                <a:cs typeface="Calibri"/>
              </a:rPr>
              <a:t>Every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contract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modiﬁcation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is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reported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as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35" dirty="0">
                <a:latin typeface="Calibri"/>
                <a:cs typeface="Calibri"/>
              </a:rPr>
              <a:t>well.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 marL="64769">
              <a:lnSpc>
                <a:spcPts val="2865"/>
              </a:lnSpc>
              <a:spcBef>
                <a:spcPts val="1914"/>
              </a:spcBef>
            </a:pPr>
            <a:r>
              <a:rPr sz="2400" b="1" spc="120" dirty="0">
                <a:latin typeface="Calibri"/>
                <a:cs typeface="Calibri"/>
              </a:rPr>
              <a:t>Where</a:t>
            </a:r>
            <a:r>
              <a:rPr sz="2400" b="1" spc="105" dirty="0">
                <a:latin typeface="Calibri"/>
                <a:cs typeface="Calibri"/>
              </a:rPr>
              <a:t> </a:t>
            </a:r>
            <a:r>
              <a:rPr sz="2400" b="1" spc="175" dirty="0">
                <a:latin typeface="Calibri"/>
                <a:cs typeface="Calibri"/>
              </a:rPr>
              <a:t>is</a:t>
            </a:r>
            <a:r>
              <a:rPr sz="2400" b="1" spc="100" dirty="0">
                <a:latin typeface="Calibri"/>
                <a:cs typeface="Calibri"/>
              </a:rPr>
              <a:t> the</a:t>
            </a:r>
            <a:r>
              <a:rPr sz="2400" b="1" spc="110" dirty="0">
                <a:latin typeface="Calibri"/>
                <a:cs typeface="Calibri"/>
              </a:rPr>
              <a:t> </a:t>
            </a:r>
            <a:r>
              <a:rPr sz="2400" b="1" spc="140" dirty="0">
                <a:latin typeface="Calibri"/>
                <a:cs typeface="Calibri"/>
              </a:rPr>
              <a:t>data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140" dirty="0">
                <a:latin typeface="Calibri"/>
                <a:cs typeface="Calibri"/>
              </a:rPr>
              <a:t>from?</a:t>
            </a:r>
            <a:endParaRPr sz="2400">
              <a:latin typeface="Calibri"/>
              <a:cs typeface="Calibri"/>
            </a:endParaRPr>
          </a:p>
          <a:p>
            <a:pPr marL="521970" marR="452120" indent="-509905">
              <a:lnSpc>
                <a:spcPts val="2850"/>
              </a:lnSpc>
              <a:spcBef>
                <a:spcPts val="105"/>
              </a:spcBef>
              <a:tabLst>
                <a:tab pos="521970" algn="l"/>
              </a:tabLst>
            </a:pPr>
            <a:r>
              <a:rPr sz="1800" spc="-315" dirty="0">
                <a:latin typeface="Calibri"/>
                <a:cs typeface="Calibri"/>
              </a:rPr>
              <a:t>→	</a:t>
            </a:r>
            <a:r>
              <a:rPr sz="2400" spc="120" dirty="0">
                <a:latin typeface="Calibri"/>
                <a:cs typeface="Calibri"/>
              </a:rPr>
              <a:t>The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data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is </a:t>
            </a:r>
            <a:r>
              <a:rPr sz="2400" spc="70" dirty="0">
                <a:latin typeface="Calibri"/>
                <a:cs typeface="Calibri"/>
              </a:rPr>
              <a:t>fed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from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90+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150" dirty="0">
                <a:latin typeface="Calibri"/>
                <a:cs typeface="Calibri"/>
              </a:rPr>
              <a:t>agency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contract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35" dirty="0">
                <a:latin typeface="Calibri"/>
                <a:cs typeface="Calibri"/>
              </a:rPr>
              <a:t>writing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systems.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678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Office Theme</vt:lpstr>
      <vt:lpstr> Beta.Sam.gov</vt:lpstr>
      <vt:lpstr>Welcome</vt:lpstr>
      <vt:lpstr>OSDBU Overview</vt:lpstr>
      <vt:lpstr>Goals for today</vt:lpstr>
      <vt:lpstr>Poll  Question #1</vt:lpstr>
      <vt:lpstr>Poll  Question #2</vt:lpstr>
      <vt:lpstr>What contracts  are set to expire  that I can  compete for in  the future?</vt:lpstr>
      <vt:lpstr>Let the Data Refine Your Overall  Strategy!</vt:lpstr>
      <vt:lpstr>Beta.SAM.Gov</vt:lpstr>
      <vt:lpstr>Beta.SAM.Gov</vt:lpstr>
      <vt:lpstr>Contract Action Report (CAR)</vt:lpstr>
      <vt:lpstr>Poll  Question #3</vt:lpstr>
      <vt:lpstr>What is needed to use FPDS:   Your Product Service Code (PSC) </vt:lpstr>
      <vt:lpstr>PSC  R704</vt:lpstr>
      <vt:lpstr>PSC  R704</vt:lpstr>
      <vt:lpstr>Conduct  Market  Research</vt:lpstr>
      <vt:lpstr>To Start: 3 Steps</vt:lpstr>
      <vt:lpstr>Live  Demonstration</vt:lpstr>
      <vt:lpstr>Where to find help:</vt:lpstr>
      <vt:lpstr>Poll  Question #4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SAM.gov Data Bank</dc:title>
  <cp:lastModifiedBy>YolandaGJohnson</cp:lastModifiedBy>
  <cp:revision>2</cp:revision>
  <dcterms:created xsi:type="dcterms:W3CDTF">2021-10-25T17:50:25Z</dcterms:created>
  <dcterms:modified xsi:type="dcterms:W3CDTF">2021-10-25T18:40:54Z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Google</vt:lpwstr>
  </property>
  <property fmtid="{D5CDD505-2E9C-101B-9397-08002B2CF9AE}" pid="4" name="LastSaved">
    <vt:filetime>2021-10-25T00:00:00Z</vt:filetime>
  </property>
</Properties>
</file>