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Rambla" panose="020B0604020202020204" charset="0"/>
      <p:regular r:id="rId23"/>
      <p:bold r:id="rId24"/>
      <p:italic r:id="rId25"/>
      <p:boldItalic r:id="rId26"/>
    </p:embeddedFont>
    <p:embeddedFont>
      <p:font typeface="Roboto" panose="02000000000000000000" pitchFamily="2" charset="0"/>
      <p:regular r:id="rId27"/>
      <p:bold r:id="rId28"/>
      <p:italic r:id="rId29"/>
      <p:boldItalic r:id="rId30"/>
    </p:embeddedFont>
    <p:embeddedFont>
      <p:font typeface="Roboto Slab"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p:cViewPr varScale="1">
        <p:scale>
          <a:sx n="63" d="100"/>
          <a:sy n="63" d="100"/>
        </p:scale>
        <p:origin x="64" y="268"/>
      </p:cViewPr>
      <p:guideLst>
        <p:guide orient="horz" pos="1620"/>
        <p:guide pos="2880"/>
      </p:guideLst>
    </p:cSldViewPr>
  </p:slideViewPr>
  <p:outlineViewPr>
    <p:cViewPr>
      <p:scale>
        <a:sx n="33" d="100"/>
        <a:sy n="33" d="100"/>
      </p:scale>
      <p:origin x="0" y="-133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aeb864660_2_8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132" name="Google Shape;132;gfaeb864660_2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gfaeb864660_2_8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faeb864660_2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faeb864660_2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faeb864660_2_16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457200" lvl="0" indent="-317500" algn="l" rtl="0">
              <a:spcBef>
                <a:spcPts val="0"/>
              </a:spcBef>
              <a:spcAft>
                <a:spcPts val="0"/>
              </a:spcAft>
              <a:buClr>
                <a:schemeClr val="dk1"/>
              </a:buClr>
              <a:buSzPts val="1400"/>
              <a:buAutoNum type="arabicPeriod"/>
            </a:pPr>
            <a:r>
              <a:rPr lang="en" dirty="0">
                <a:solidFill>
                  <a:schemeClr val="dk1"/>
                </a:solidFill>
              </a:rPr>
              <a:t>This is a cross government exercise</a:t>
            </a:r>
            <a:endParaRPr dirty="0">
              <a:solidFill>
                <a:schemeClr val="dk1"/>
              </a:solidFill>
            </a:endParaRPr>
          </a:p>
          <a:p>
            <a:pPr marL="914400" lvl="1" indent="-317500" algn="l" rtl="0">
              <a:spcBef>
                <a:spcPts val="0"/>
              </a:spcBef>
              <a:spcAft>
                <a:spcPts val="0"/>
              </a:spcAft>
              <a:buClr>
                <a:schemeClr val="dk1"/>
              </a:buClr>
              <a:buSzPts val="1400"/>
              <a:buAutoNum type="alphaLcPeriod"/>
            </a:pPr>
            <a:r>
              <a:rPr lang="en" dirty="0">
                <a:solidFill>
                  <a:schemeClr val="dk1"/>
                </a:solidFill>
              </a:rPr>
              <a:t>The overall process was established by OSSPI for the development of standards</a:t>
            </a:r>
            <a:endParaRPr dirty="0">
              <a:solidFill>
                <a:schemeClr val="dk1"/>
              </a:solidFill>
            </a:endParaRPr>
          </a:p>
          <a:p>
            <a:pPr marL="914400" lvl="1" indent="-317500" algn="l" rtl="0">
              <a:spcBef>
                <a:spcPts val="0"/>
              </a:spcBef>
              <a:spcAft>
                <a:spcPts val="0"/>
              </a:spcAft>
              <a:buClr>
                <a:schemeClr val="dk1"/>
              </a:buClr>
              <a:buSzPts val="1400"/>
              <a:buAutoNum type="alphaLcPeriod"/>
            </a:pPr>
            <a:r>
              <a:rPr lang="en" dirty="0">
                <a:solidFill>
                  <a:schemeClr val="dk1"/>
                </a:solidFill>
              </a:rPr>
              <a:t>A cross agency Working Group developed the initial T&amp;E Standards</a:t>
            </a:r>
            <a:endParaRPr dirty="0">
              <a:solidFill>
                <a:schemeClr val="dk1"/>
              </a:solidFill>
            </a:endParaRPr>
          </a:p>
          <a:p>
            <a:pPr marL="1371600" lvl="2" indent="-317500" algn="l" rtl="0">
              <a:spcBef>
                <a:spcPts val="0"/>
              </a:spcBef>
              <a:spcAft>
                <a:spcPts val="0"/>
              </a:spcAft>
              <a:buClr>
                <a:schemeClr val="dk1"/>
              </a:buClr>
              <a:buSzPts val="1400"/>
              <a:buAutoNum type="romanLcPeriod"/>
            </a:pPr>
            <a:r>
              <a:rPr lang="en" dirty="0">
                <a:solidFill>
                  <a:schemeClr val="dk1"/>
                </a:solidFill>
              </a:rPr>
              <a:t>Representatives of both T&amp;E Solutions and all 4 financial management solutions</a:t>
            </a:r>
            <a:endParaRPr dirty="0">
              <a:solidFill>
                <a:schemeClr val="dk1"/>
              </a:solidFill>
            </a:endParaRPr>
          </a:p>
          <a:p>
            <a:pPr marL="914400" lvl="1" indent="-317500" algn="l" rtl="0">
              <a:spcBef>
                <a:spcPts val="0"/>
              </a:spcBef>
              <a:spcAft>
                <a:spcPts val="0"/>
              </a:spcAft>
              <a:buClr>
                <a:schemeClr val="dk1"/>
              </a:buClr>
              <a:buSzPts val="1400"/>
              <a:buAutoNum type="alphaLcPeriod"/>
            </a:pPr>
            <a:r>
              <a:rPr lang="en" dirty="0">
                <a:solidFill>
                  <a:schemeClr val="dk1"/>
                </a:solidFill>
              </a:rPr>
              <a:t>The draft standards were presented to and endorsed by the STOC membership</a:t>
            </a:r>
            <a:endParaRPr dirty="0">
              <a:solidFill>
                <a:schemeClr val="dk1"/>
              </a:solidFill>
            </a:endParaRPr>
          </a:p>
          <a:p>
            <a:pPr marL="914400" lvl="1" indent="-317500" algn="l" rtl="0">
              <a:spcBef>
                <a:spcPts val="0"/>
              </a:spcBef>
              <a:spcAft>
                <a:spcPts val="0"/>
              </a:spcAft>
              <a:buClr>
                <a:schemeClr val="dk1"/>
              </a:buClr>
              <a:buSzPts val="1400"/>
              <a:buAutoNum type="alphaLcPeriod"/>
            </a:pPr>
            <a:r>
              <a:rPr lang="en" dirty="0">
                <a:solidFill>
                  <a:schemeClr val="dk1"/>
                </a:solidFill>
              </a:rPr>
              <a:t>The T&amp;E Standards Baseline was submitted to OMB and approved by OMB in November of 2020</a:t>
            </a:r>
            <a:endParaRPr dirty="0">
              <a:solidFill>
                <a:schemeClr val="dk1"/>
              </a:solidFill>
            </a:endParaRPr>
          </a:p>
          <a:p>
            <a:pPr marL="457200" lvl="0" indent="-317500" algn="l" rtl="0">
              <a:spcBef>
                <a:spcPts val="0"/>
              </a:spcBef>
              <a:spcAft>
                <a:spcPts val="0"/>
              </a:spcAft>
              <a:buClr>
                <a:schemeClr val="dk1"/>
              </a:buClr>
              <a:buSzPts val="1400"/>
              <a:buAutoNum type="arabicPeriod"/>
            </a:pPr>
            <a:r>
              <a:rPr lang="en" dirty="0">
                <a:solidFill>
                  <a:schemeClr val="dk1"/>
                </a:solidFill>
              </a:rPr>
              <a:t>The standards define the core services for travel and expense, so that you can plan appropriately</a:t>
            </a:r>
            <a:endParaRPr dirty="0">
              <a:solidFill>
                <a:schemeClr val="dk1"/>
              </a:solidFill>
            </a:endParaRPr>
          </a:p>
          <a:p>
            <a:pPr marL="914400" lvl="1" indent="-317500" algn="l" rtl="0">
              <a:spcBef>
                <a:spcPts val="0"/>
              </a:spcBef>
              <a:spcAft>
                <a:spcPts val="0"/>
              </a:spcAft>
              <a:buClr>
                <a:schemeClr val="dk1"/>
              </a:buClr>
              <a:buSzPts val="1400"/>
              <a:buAutoNum type="alphaLcPeriod"/>
            </a:pPr>
            <a:r>
              <a:rPr lang="en" dirty="0">
                <a:solidFill>
                  <a:schemeClr val="dk1"/>
                </a:solidFill>
              </a:rPr>
              <a:t>Core T&amp;E</a:t>
            </a:r>
            <a:endParaRPr dirty="0">
              <a:solidFill>
                <a:schemeClr val="dk1"/>
              </a:solidFill>
            </a:endParaRPr>
          </a:p>
          <a:p>
            <a:pPr marL="1371600" lvl="2" indent="-317500" algn="l" rtl="0">
              <a:spcBef>
                <a:spcPts val="0"/>
              </a:spcBef>
              <a:spcAft>
                <a:spcPts val="0"/>
              </a:spcAft>
              <a:buClr>
                <a:schemeClr val="dk1"/>
              </a:buClr>
              <a:buSzPts val="1400"/>
              <a:buAutoNum type="romanLcPeriod"/>
            </a:pPr>
            <a:r>
              <a:rPr lang="en" dirty="0">
                <a:solidFill>
                  <a:schemeClr val="dk1"/>
                </a:solidFill>
              </a:rPr>
              <a:t>Reservations </a:t>
            </a:r>
            <a:endParaRPr dirty="0">
              <a:solidFill>
                <a:schemeClr val="dk1"/>
              </a:solidFill>
            </a:endParaRPr>
          </a:p>
          <a:p>
            <a:pPr marL="1828800" lvl="3" indent="-317500" algn="l" rtl="0">
              <a:spcBef>
                <a:spcPts val="0"/>
              </a:spcBef>
              <a:spcAft>
                <a:spcPts val="0"/>
              </a:spcAft>
              <a:buClr>
                <a:schemeClr val="dk1"/>
              </a:buClr>
              <a:buSzPts val="1400"/>
              <a:buAutoNum type="arabicPeriod"/>
            </a:pPr>
            <a:r>
              <a:rPr lang="en" dirty="0">
                <a:solidFill>
                  <a:schemeClr val="dk1"/>
                </a:solidFill>
              </a:rPr>
              <a:t>Online / OBT</a:t>
            </a:r>
            <a:endParaRPr dirty="0">
              <a:solidFill>
                <a:schemeClr val="dk1"/>
              </a:solidFill>
            </a:endParaRPr>
          </a:p>
          <a:p>
            <a:pPr marL="1828800" lvl="3" indent="-317500" algn="l" rtl="0">
              <a:spcBef>
                <a:spcPts val="0"/>
              </a:spcBef>
              <a:spcAft>
                <a:spcPts val="0"/>
              </a:spcAft>
              <a:buClr>
                <a:schemeClr val="dk1"/>
              </a:buClr>
              <a:buSzPts val="1400"/>
              <a:buAutoNum type="arabicPeriod"/>
            </a:pPr>
            <a:r>
              <a:rPr lang="en" dirty="0">
                <a:solidFill>
                  <a:schemeClr val="dk1"/>
                </a:solidFill>
              </a:rPr>
              <a:t>Agent Assisted</a:t>
            </a:r>
            <a:endParaRPr dirty="0">
              <a:solidFill>
                <a:schemeClr val="dk1"/>
              </a:solidFill>
            </a:endParaRPr>
          </a:p>
          <a:p>
            <a:pPr marL="1371600" lvl="2" indent="-317500" algn="l" rtl="0">
              <a:spcBef>
                <a:spcPts val="0"/>
              </a:spcBef>
              <a:spcAft>
                <a:spcPts val="0"/>
              </a:spcAft>
              <a:buClr>
                <a:schemeClr val="dk1"/>
              </a:buClr>
              <a:buSzPts val="1400"/>
              <a:buAutoNum type="romanLcPeriod"/>
            </a:pPr>
            <a:r>
              <a:rPr lang="en" dirty="0">
                <a:solidFill>
                  <a:schemeClr val="dk1"/>
                </a:solidFill>
              </a:rPr>
              <a:t>Pre-Trip Approval (Authorization) </a:t>
            </a:r>
            <a:endParaRPr dirty="0">
              <a:solidFill>
                <a:schemeClr val="dk1"/>
              </a:solidFill>
            </a:endParaRPr>
          </a:p>
          <a:p>
            <a:pPr marL="1371600" lvl="2" indent="-317500" algn="l" rtl="0">
              <a:spcBef>
                <a:spcPts val="0"/>
              </a:spcBef>
              <a:spcAft>
                <a:spcPts val="0"/>
              </a:spcAft>
              <a:buClr>
                <a:schemeClr val="dk1"/>
              </a:buClr>
              <a:buSzPts val="1400"/>
              <a:buAutoNum type="romanLcPeriod"/>
            </a:pPr>
            <a:r>
              <a:rPr lang="en" dirty="0">
                <a:solidFill>
                  <a:schemeClr val="dk1"/>
                </a:solidFill>
              </a:rPr>
              <a:t>Fulfillment (TMC)</a:t>
            </a:r>
            <a:endParaRPr dirty="0">
              <a:solidFill>
                <a:schemeClr val="dk1"/>
              </a:solidFill>
            </a:endParaRPr>
          </a:p>
          <a:p>
            <a:pPr marL="1828800" lvl="3" indent="-317500" algn="l" rtl="0">
              <a:spcBef>
                <a:spcPts val="0"/>
              </a:spcBef>
              <a:spcAft>
                <a:spcPts val="0"/>
              </a:spcAft>
              <a:buClr>
                <a:schemeClr val="dk1"/>
              </a:buClr>
              <a:buSzPts val="1400"/>
              <a:buAutoNum type="arabicPeriod"/>
            </a:pPr>
            <a:r>
              <a:rPr lang="en" dirty="0">
                <a:solidFill>
                  <a:schemeClr val="dk1"/>
                </a:solidFill>
              </a:rPr>
              <a:t>Automated Quality Control</a:t>
            </a:r>
            <a:endParaRPr dirty="0">
              <a:solidFill>
                <a:schemeClr val="dk1"/>
              </a:solidFill>
            </a:endParaRPr>
          </a:p>
          <a:p>
            <a:pPr marL="1371600" lvl="2" indent="-317500" algn="l" rtl="0">
              <a:spcBef>
                <a:spcPts val="0"/>
              </a:spcBef>
              <a:spcAft>
                <a:spcPts val="0"/>
              </a:spcAft>
              <a:buClr>
                <a:schemeClr val="dk1"/>
              </a:buClr>
              <a:buSzPts val="1400"/>
              <a:buAutoNum type="romanLcPeriod"/>
            </a:pPr>
            <a:r>
              <a:rPr lang="en" dirty="0">
                <a:solidFill>
                  <a:schemeClr val="dk1"/>
                </a:solidFill>
              </a:rPr>
              <a:t>Expense Report (Voucher)</a:t>
            </a:r>
            <a:endParaRPr dirty="0">
              <a:solidFill>
                <a:schemeClr val="dk1"/>
              </a:solidFill>
            </a:endParaRPr>
          </a:p>
          <a:p>
            <a:pPr marL="1371600" lvl="2" indent="-317500" algn="l" rtl="0">
              <a:spcBef>
                <a:spcPts val="0"/>
              </a:spcBef>
              <a:spcAft>
                <a:spcPts val="0"/>
              </a:spcAft>
              <a:buClr>
                <a:schemeClr val="dk1"/>
              </a:buClr>
              <a:buSzPts val="1400"/>
              <a:buAutoNum type="romanLcPeriod"/>
            </a:pPr>
            <a:r>
              <a:rPr lang="en" dirty="0">
                <a:solidFill>
                  <a:schemeClr val="dk1"/>
                </a:solidFill>
              </a:rPr>
              <a:t>Regulatory &amp; Standard T&amp;E Reporting</a:t>
            </a:r>
            <a:endParaRPr dirty="0">
              <a:solidFill>
                <a:schemeClr val="dk1"/>
              </a:solidFill>
            </a:endParaRPr>
          </a:p>
          <a:p>
            <a:pPr marL="914400" lvl="1" indent="-317500" algn="l" rtl="0">
              <a:spcBef>
                <a:spcPts val="0"/>
              </a:spcBef>
              <a:spcAft>
                <a:spcPts val="0"/>
              </a:spcAft>
              <a:buClr>
                <a:schemeClr val="dk1"/>
              </a:buClr>
              <a:buSzPts val="1400"/>
              <a:buAutoNum type="alphaLcPeriod"/>
            </a:pPr>
            <a:r>
              <a:rPr lang="en" dirty="0">
                <a:solidFill>
                  <a:schemeClr val="dk1"/>
                </a:solidFill>
              </a:rPr>
              <a:t>Standards are just for the T&amp;E process</a:t>
            </a:r>
            <a:endParaRPr dirty="0">
              <a:solidFill>
                <a:schemeClr val="dk1"/>
              </a:solidFill>
            </a:endParaRPr>
          </a:p>
          <a:p>
            <a:pPr marL="914400" lvl="1" indent="-317500" algn="l" rtl="0">
              <a:spcBef>
                <a:spcPts val="0"/>
              </a:spcBef>
              <a:spcAft>
                <a:spcPts val="0"/>
              </a:spcAft>
              <a:buClr>
                <a:schemeClr val="dk1"/>
              </a:buClr>
              <a:buSzPts val="1400"/>
              <a:buAutoNum type="alphaLcPeriod"/>
            </a:pPr>
            <a:r>
              <a:rPr lang="en" dirty="0">
                <a:solidFill>
                  <a:schemeClr val="dk1"/>
                </a:solidFill>
              </a:rPr>
              <a:t>There are additional requirements for Technology Services and Business Support Services e.g. those that support technology and operations and maintenance that support the T&amp;E solution(s)</a:t>
            </a:r>
            <a:endParaRPr dirty="0">
              <a:solidFill>
                <a:schemeClr val="dk1"/>
              </a:solidFill>
            </a:endParaRPr>
          </a:p>
          <a:p>
            <a:pPr marL="1371600" lvl="2" indent="-317500" algn="l" rtl="0">
              <a:spcBef>
                <a:spcPts val="0"/>
              </a:spcBef>
              <a:spcAft>
                <a:spcPts val="0"/>
              </a:spcAft>
              <a:buClr>
                <a:schemeClr val="dk1"/>
              </a:buClr>
              <a:buSzPts val="1400"/>
              <a:buAutoNum type="romanLcPeriod"/>
            </a:pPr>
            <a:r>
              <a:rPr lang="en" dirty="0">
                <a:solidFill>
                  <a:schemeClr val="dk1"/>
                </a:solidFill>
              </a:rPr>
              <a:t>T&amp;E Business Standards do not include the Technical and Operational Standards, which will also be part of the ETSNext Requirements.</a:t>
            </a:r>
            <a:endParaRPr dirty="0">
              <a:solidFill>
                <a:schemeClr val="dk1"/>
              </a:solidFill>
            </a:endParaRPr>
          </a:p>
          <a:p>
            <a:pPr marL="1371600" lvl="2" indent="-317500" algn="l" rtl="0">
              <a:spcBef>
                <a:spcPts val="0"/>
              </a:spcBef>
              <a:spcAft>
                <a:spcPts val="0"/>
              </a:spcAft>
              <a:buClr>
                <a:schemeClr val="dk1"/>
              </a:buClr>
              <a:buSzPts val="1400"/>
              <a:buAutoNum type="romanLcPeriod"/>
            </a:pPr>
            <a:r>
              <a:rPr lang="en" dirty="0">
                <a:solidFill>
                  <a:schemeClr val="dk1"/>
                </a:solidFill>
              </a:rPr>
              <a:t>Those include service delivery management, facilities/telecommunications, hardware/OS/Storage, software management, data/content management, business application support</a:t>
            </a:r>
            <a:endParaRPr dirty="0">
              <a:solidFill>
                <a:schemeClr val="dk1"/>
              </a:solidFill>
            </a:endParaRPr>
          </a:p>
          <a:p>
            <a:pPr marL="457200" lvl="0" indent="-317500" algn="l" rtl="0">
              <a:spcBef>
                <a:spcPts val="0"/>
              </a:spcBef>
              <a:spcAft>
                <a:spcPts val="0"/>
              </a:spcAft>
              <a:buClr>
                <a:schemeClr val="dk1"/>
              </a:buClr>
              <a:buSzPts val="1400"/>
              <a:buAutoNum type="arabicPeriod"/>
            </a:pPr>
            <a:r>
              <a:rPr lang="en" dirty="0">
                <a:solidFill>
                  <a:schemeClr val="dk1"/>
                </a:solidFill>
              </a:rPr>
              <a:t>Coordination with the Financial Management Community, Treasury FIT, FMSC, FM QSMO on standards and impact to standard integration and data standards for the Obligation Process Lifecycle</a:t>
            </a:r>
            <a:endParaRPr dirty="0">
              <a:solidFill>
                <a:schemeClr val="dk1"/>
              </a:solidFill>
            </a:endParaRPr>
          </a:p>
          <a:p>
            <a:pPr marL="914400" lvl="1" indent="-317500" algn="l" rtl="0">
              <a:spcBef>
                <a:spcPts val="0"/>
              </a:spcBef>
              <a:spcAft>
                <a:spcPts val="0"/>
              </a:spcAft>
              <a:buClr>
                <a:schemeClr val="dk1"/>
              </a:buClr>
              <a:buSzPts val="1400"/>
              <a:buAutoNum type="alphaLcPeriod"/>
            </a:pPr>
            <a:r>
              <a:rPr lang="en" dirty="0">
                <a:solidFill>
                  <a:schemeClr val="dk1"/>
                </a:solidFill>
              </a:rPr>
              <a:t>T&amp;E Data Standards have been mapped to the FM Data Standards</a:t>
            </a:r>
            <a:endParaRPr dirty="0">
              <a:solidFill>
                <a:schemeClr val="dk1"/>
              </a:solidFill>
            </a:endParaRPr>
          </a:p>
          <a:p>
            <a:pPr marL="457200" lvl="0" indent="-317500" algn="l" rtl="0">
              <a:spcBef>
                <a:spcPts val="0"/>
              </a:spcBef>
              <a:spcAft>
                <a:spcPts val="0"/>
              </a:spcAft>
              <a:buClr>
                <a:schemeClr val="dk1"/>
              </a:buClr>
              <a:buSzPts val="1400"/>
              <a:buAutoNum type="arabicPeriod"/>
            </a:pPr>
            <a:r>
              <a:rPr lang="en" dirty="0">
                <a:solidFill>
                  <a:schemeClr val="dk1"/>
                </a:solidFill>
              </a:rPr>
              <a:t>T&amp;E Business Standards includes the Service, Function, Activities, Business Capabilities, Use Cases, and Data Standards</a:t>
            </a:r>
            <a:endParaRPr dirty="0"/>
          </a:p>
        </p:txBody>
      </p:sp>
      <p:sp>
        <p:nvSpPr>
          <p:cNvPr id="230" name="Google Shape;230;gfaeb864660_2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aeb864660_2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faeb864660_2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sz="1400" dirty="0"/>
              <a:t>ETSNext will be using standardized interfaces for Financial Management and is developing plans for Human Capital (HR)</a:t>
            </a:r>
            <a:endParaRPr sz="1400" dirty="0"/>
          </a:p>
          <a:p>
            <a:pPr marL="914400" lvl="1" indent="-317500" algn="l" rtl="0">
              <a:spcBef>
                <a:spcPts val="0"/>
              </a:spcBef>
              <a:spcAft>
                <a:spcPts val="0"/>
              </a:spcAft>
              <a:buSzPts val="1400"/>
              <a:buAutoNum type="alphaLcPeriod"/>
            </a:pPr>
            <a:r>
              <a:rPr lang="en" sz="1400" dirty="0"/>
              <a:t>FM Standard Interfaces and Standard File Formats for the Purchase Order (Authorization) and the Invoice (Expense Report/Voucher)</a:t>
            </a:r>
            <a:endParaRPr sz="1400" dirty="0"/>
          </a:p>
          <a:p>
            <a:pPr marL="914400" lvl="1" indent="-317500" algn="l" rtl="0">
              <a:spcBef>
                <a:spcPts val="0"/>
              </a:spcBef>
              <a:spcAft>
                <a:spcPts val="0"/>
              </a:spcAft>
              <a:buSzPts val="1400"/>
              <a:buAutoNum type="alphaLcPeriod"/>
            </a:pPr>
            <a:r>
              <a:rPr lang="en" sz="1400" dirty="0"/>
              <a:t>HR Standard Interface for generation of User Profiles and User Profile Maintenance</a:t>
            </a:r>
            <a:endParaRPr sz="1400" dirty="0"/>
          </a:p>
          <a:p>
            <a:pPr marL="1371600" lvl="2" indent="-317500" algn="l" rtl="0">
              <a:spcBef>
                <a:spcPts val="0"/>
              </a:spcBef>
              <a:spcAft>
                <a:spcPts val="0"/>
              </a:spcAft>
              <a:buSzPts val="1400"/>
              <a:buAutoNum type="romanLcPeriod"/>
            </a:pPr>
            <a:r>
              <a:rPr lang="en" sz="1400" dirty="0"/>
              <a:t>User Profiles may require integration with HR as a manual  process may not be available</a:t>
            </a:r>
            <a:endParaRPr sz="1400" dirty="0"/>
          </a:p>
          <a:p>
            <a:pPr marL="914400" lvl="1" indent="-317500" algn="l" rtl="0">
              <a:spcBef>
                <a:spcPts val="0"/>
              </a:spcBef>
              <a:spcAft>
                <a:spcPts val="0"/>
              </a:spcAft>
              <a:buSzPts val="1400"/>
              <a:buAutoNum type="alphaLcPeriod"/>
            </a:pPr>
            <a:r>
              <a:rPr lang="en" sz="1400" dirty="0"/>
              <a:t>Electronic Records Management and Cybersecurity Standards will be incorporated, in addition to the requirements in the solicitation itself</a:t>
            </a:r>
            <a:endParaRPr sz="1400" dirty="0"/>
          </a:p>
          <a:p>
            <a:pPr marL="1371600" lvl="2" indent="-317500" algn="l" rtl="0">
              <a:spcBef>
                <a:spcPts val="0"/>
              </a:spcBef>
              <a:spcAft>
                <a:spcPts val="0"/>
              </a:spcAft>
              <a:buSzPts val="1400"/>
              <a:buAutoNum type="romanLcPeriod"/>
            </a:pPr>
            <a:r>
              <a:rPr lang="en" sz="1400" dirty="0"/>
              <a:t>National Archives and Records Administration (NARA) - 6 Years</a:t>
            </a:r>
            <a:endParaRPr sz="1400" dirty="0"/>
          </a:p>
          <a:p>
            <a:pPr marL="1371600" lvl="2" indent="-317500" algn="l" rtl="0">
              <a:spcBef>
                <a:spcPts val="0"/>
              </a:spcBef>
              <a:spcAft>
                <a:spcPts val="0"/>
              </a:spcAft>
              <a:buSzPts val="1400"/>
              <a:buAutoNum type="romanLcPeriod"/>
            </a:pPr>
            <a:r>
              <a:rPr lang="en" sz="1400" dirty="0"/>
              <a:t>Cybersecurity standards in addition to the NIST Standards and GSA Security Guidelines implementing the NIST Standards</a:t>
            </a:r>
            <a:endParaRPr sz="1400" dirty="0"/>
          </a:p>
          <a:p>
            <a:pPr marL="457200" lvl="0" indent="-317500" algn="l" rtl="0">
              <a:spcBef>
                <a:spcPts val="0"/>
              </a:spcBef>
              <a:spcAft>
                <a:spcPts val="0"/>
              </a:spcAft>
              <a:buSzPts val="1400"/>
              <a:buAutoNum type="arabicPeriod"/>
            </a:pPr>
            <a:r>
              <a:rPr lang="en" sz="1400" dirty="0"/>
              <a:t>At a minimum, agencies will need to update their FM interfaces to align with the new standard integration including the standard data elements, which have been mapped between T&amp;E and FM</a:t>
            </a:r>
            <a:endParaRPr sz="14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faeb864660_2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faeb864660_2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faeb864660_2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faeb864660_2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faeb8646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faeb8646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faeb864660_2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faeb864660_2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faeb864660_2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faeb864660_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At this point I would like to turn it over to Tom Mueller, from OGP, who is the Standards Lead for Travel and Expense Management</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faeb864660_2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faeb864660_2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faeb864660_2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faeb864660_2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aeb864660_2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aeb864660_2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aeb864660_2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faeb864660_2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2000"/>
              </a:lnSpc>
              <a:spcBef>
                <a:spcPts val="1060"/>
              </a:spcBef>
              <a:spcAft>
                <a:spcPts val="0"/>
              </a:spcAft>
              <a:buClr>
                <a:schemeClr val="dk1"/>
              </a:buClr>
              <a:buSzPts val="1100"/>
              <a:buFont typeface="Arial"/>
              <a:buNone/>
            </a:pPr>
            <a:r>
              <a:rPr lang="en" sz="1200">
                <a:solidFill>
                  <a:schemeClr val="dk1"/>
                </a:solidFill>
                <a:latin typeface="Calibri"/>
                <a:ea typeface="Calibri"/>
                <a:cs typeface="Calibri"/>
                <a:sym typeface="Calibri"/>
              </a:rPr>
              <a:t>It is anticipated that the T&amp;E business standards will be reinforced by accompanying Federal Travel Regulation (FTR) and Financial Management (FM) regulation and policy updates to support the award and implementation of modernized services.  Agency-unique needs beyond those defined in the T&amp;E business standards will be reviewed by a cross-agency panel with a supporting business case foundation, and approved through a formal governance process by the ETSNext Executive Steering Committee (ESC) in consultation with the OSSPI and OMB.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faeb864660_2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faeb864660_2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This is an iterative process and may be updated based upon changes to law, policy, and regulation</a:t>
            </a:r>
            <a:endParaRPr dirty="0"/>
          </a:p>
          <a:p>
            <a:pPr marL="0" lvl="0" indent="0" algn="l" rtl="0">
              <a:spcBef>
                <a:spcPts val="0"/>
              </a:spcBef>
              <a:spcAft>
                <a:spcPts val="0"/>
              </a:spcAft>
              <a:buNone/>
            </a:pPr>
            <a:endParaRPr dirty="0"/>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The initial interagency working group met biweekly between March and July 2021 to review and provide input to the updated T&amp;E business standards.</a:t>
            </a:r>
            <a:br>
              <a:rPr lang="en" dirty="0">
                <a:solidFill>
                  <a:schemeClr val="dk1"/>
                </a:solidFill>
              </a:rPr>
            </a:b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Specific topics were assigned for each meeting to review.</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Agencies had one week to provide feedback.</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The T&amp;E Standards Lead had one week to respond to the feedback.</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After all designated topics were covered, the interagency working group was placed on hiatus until Fiscal Year 22.</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None/>
            </a:pPr>
            <a:endParaRPr dirty="0"/>
          </a:p>
        </p:txBody>
      </p:sp>
      <p:sp>
        <p:nvSpPr>
          <p:cNvPr id="190" name="Google Shape;190;gfaeb864660_2_1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faeb864660_2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faeb864660_2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Obligation Process Lifecycle is the term that encompasses the entire integration process between travel and expense and financial management from the Funds Check on an authorization through to payment of the Voucher/Expense Report.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3"/>
        <p:cNvGrpSpPr/>
        <p:nvPr/>
      </p:nvGrpSpPr>
      <p:grpSpPr>
        <a:xfrm>
          <a:off x="0" y="0"/>
          <a:ext cx="0" cy="0"/>
          <a:chOff x="0" y="0"/>
          <a:chExt cx="0" cy="0"/>
        </a:xfrm>
      </p:grpSpPr>
      <p:pic>
        <p:nvPicPr>
          <p:cNvPr id="54" name="Google Shape;54;p14"/>
          <p:cNvPicPr preferRelativeResize="0"/>
          <p:nvPr/>
        </p:nvPicPr>
        <p:blipFill>
          <a:blip r:embed="rId2">
            <a:alphaModFix/>
          </a:blip>
          <a:stretch>
            <a:fillRect/>
          </a:stretch>
        </p:blipFill>
        <p:spPr>
          <a:xfrm>
            <a:off x="0" y="1285871"/>
            <a:ext cx="9144003" cy="6094527"/>
          </a:xfrm>
          <a:prstGeom prst="rect">
            <a:avLst/>
          </a:prstGeom>
          <a:noFill/>
          <a:ln>
            <a:noFill/>
          </a:ln>
        </p:spPr>
      </p:pic>
      <p:sp>
        <p:nvSpPr>
          <p:cNvPr id="55" name="Google Shape;55;p14"/>
          <p:cNvSpPr txBox="1"/>
          <p:nvPr/>
        </p:nvSpPr>
        <p:spPr>
          <a:xfrm>
            <a:off x="4419600" y="788687"/>
            <a:ext cx="4038600" cy="1707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200" b="1" i="0" u="none" strike="noStrike" cap="none">
                <a:solidFill>
                  <a:schemeClr val="lt2"/>
                </a:solidFill>
                <a:latin typeface="Arial"/>
                <a:ea typeface="Arial"/>
                <a:cs typeface="Arial"/>
                <a:sym typeface="Arial"/>
              </a:rPr>
              <a:t>U.S. General Services Administration</a:t>
            </a:r>
            <a:endParaRPr/>
          </a:p>
        </p:txBody>
      </p:sp>
      <p:pic>
        <p:nvPicPr>
          <p:cNvPr id="56" name="Google Shape;56;p14"/>
          <p:cNvPicPr preferRelativeResize="0"/>
          <p:nvPr/>
        </p:nvPicPr>
        <p:blipFill>
          <a:blip r:embed="rId3">
            <a:alphaModFix/>
          </a:blip>
          <a:stretch>
            <a:fillRect/>
          </a:stretch>
        </p:blipFill>
        <p:spPr>
          <a:xfrm>
            <a:off x="635175" y="330973"/>
            <a:ext cx="696150" cy="628400"/>
          </a:xfrm>
          <a:prstGeom prst="rect">
            <a:avLst/>
          </a:prstGeom>
          <a:noFill/>
          <a:ln>
            <a:noFill/>
          </a:ln>
        </p:spPr>
      </p:pic>
      <p:sp>
        <p:nvSpPr>
          <p:cNvPr id="57" name="Google Shape;57;p14"/>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buNone/>
              <a:defRPr sz="1300">
                <a:solidFill>
                  <a:schemeClr val="tx1"/>
                </a:solidFill>
              </a:defRPr>
            </a:lvl1pPr>
            <a:lvl2pPr lvl="1">
              <a:buNone/>
              <a:defRPr sz="1300">
                <a:solidFill>
                  <a:schemeClr val="tx1"/>
                </a:solidFill>
              </a:defRPr>
            </a:lvl2pPr>
            <a:lvl3pPr lvl="2">
              <a:buNone/>
              <a:defRPr sz="1300">
                <a:solidFill>
                  <a:schemeClr val="tx1"/>
                </a:solidFill>
              </a:defRPr>
            </a:lvl3pPr>
            <a:lvl4pPr lvl="3">
              <a:buNone/>
              <a:defRPr sz="1300">
                <a:solidFill>
                  <a:schemeClr val="tx1"/>
                </a:solidFill>
              </a:defRPr>
            </a:lvl4pPr>
            <a:lvl5pPr lvl="4">
              <a:buNone/>
              <a:defRPr sz="1300">
                <a:solidFill>
                  <a:schemeClr val="tx1"/>
                </a:solidFill>
              </a:defRPr>
            </a:lvl5pPr>
            <a:lvl6pPr lvl="5">
              <a:buNone/>
              <a:defRPr sz="1300">
                <a:solidFill>
                  <a:schemeClr val="tx1"/>
                </a:solidFill>
              </a:defRPr>
            </a:lvl6pPr>
            <a:lvl7pPr lvl="6">
              <a:buNone/>
              <a:defRPr sz="1300">
                <a:solidFill>
                  <a:schemeClr val="tx1"/>
                </a:solidFill>
              </a:defRPr>
            </a:lvl7pPr>
            <a:lvl8pPr lvl="7">
              <a:buNone/>
              <a:defRPr sz="1300">
                <a:solidFill>
                  <a:schemeClr val="tx1"/>
                </a:solidFill>
              </a:defRPr>
            </a:lvl8pPr>
            <a:lvl9pPr lvl="8">
              <a:buNone/>
              <a:defRPr sz="1300">
                <a:solidFill>
                  <a:schemeClr val="tx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60" name="Google Shape;60;p1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lvl="0" indent="-317500" algn="l" rtl="0">
              <a:spcBef>
                <a:spcPts val="400"/>
              </a:spcBef>
              <a:spcAft>
                <a:spcPts val="0"/>
              </a:spcAft>
              <a:buClr>
                <a:schemeClr val="dk1"/>
              </a:buClr>
              <a:buSzPts val="1400"/>
              <a:buFont typeface="Arial"/>
              <a:buChar char="•"/>
              <a:defRPr/>
            </a:lvl1pPr>
            <a:lvl2pPr marL="914400" lvl="1" indent="-317500" algn="l" rtl="0">
              <a:spcBef>
                <a:spcPts val="400"/>
              </a:spcBef>
              <a:spcAft>
                <a:spcPts val="0"/>
              </a:spcAft>
              <a:buClr>
                <a:schemeClr val="dk1"/>
              </a:buClr>
              <a:buSzPts val="1400"/>
              <a:buFont typeface="Arial"/>
              <a:buChar char="–"/>
              <a:defRPr/>
            </a:lvl2pPr>
            <a:lvl3pPr marL="1371600" lvl="2" indent="-317500" algn="l" rtl="0">
              <a:spcBef>
                <a:spcPts val="400"/>
              </a:spcBef>
              <a:spcAft>
                <a:spcPts val="0"/>
              </a:spcAft>
              <a:buClr>
                <a:schemeClr val="dk1"/>
              </a:buClr>
              <a:buSzPts val="1400"/>
              <a:buFont typeface="Arial"/>
              <a:buChar char="•"/>
              <a:defRPr/>
            </a:lvl3pPr>
            <a:lvl4pPr marL="1828800" lvl="3" indent="-317500" algn="l" rtl="0">
              <a:spcBef>
                <a:spcPts val="400"/>
              </a:spcBef>
              <a:spcAft>
                <a:spcPts val="0"/>
              </a:spcAft>
              <a:buSzPts val="1400"/>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61" name="Google Shape;61;p15"/>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6"/>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722313" y="3305176"/>
            <a:ext cx="7772400" cy="1021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6" name="Google Shape;66;p17"/>
          <p:cNvSpPr txBox="1">
            <a:spLocks noGrp="1"/>
          </p:cNvSpPr>
          <p:nvPr>
            <p:ph type="body" idx="1"/>
          </p:nvPr>
        </p:nvSpPr>
        <p:spPr>
          <a:xfrm>
            <a:off x="722313" y="2180035"/>
            <a:ext cx="7772400" cy="11250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67" name="Google Shape;67;p17"/>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70" name="Google Shape;70;p18"/>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1" name="Google Shape;71;p18"/>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2" name="Google Shape;72;p18"/>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5" name="Google Shape;75;p19"/>
          <p:cNvSpPr txBox="1">
            <a:spLocks noGrp="1"/>
          </p:cNvSpPr>
          <p:nvPr>
            <p:ph type="body" idx="1"/>
          </p:nvPr>
        </p:nvSpPr>
        <p:spPr>
          <a:xfrm>
            <a:off x="457200" y="1151335"/>
            <a:ext cx="4040100" cy="4797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76" name="Google Shape;76;p19"/>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7" name="Google Shape;77;p19"/>
          <p:cNvSpPr txBox="1">
            <a:spLocks noGrp="1"/>
          </p:cNvSpPr>
          <p:nvPr>
            <p:ph type="body" idx="3"/>
          </p:nvPr>
        </p:nvSpPr>
        <p:spPr>
          <a:xfrm>
            <a:off x="4645026" y="1151335"/>
            <a:ext cx="4041900" cy="4797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78" name="Google Shape;78;p19"/>
          <p:cNvSpPr txBox="1">
            <a:spLocks noGrp="1"/>
          </p:cNvSpPr>
          <p:nvPr>
            <p:ph type="body" idx="4"/>
          </p:nvPr>
        </p:nvSpPr>
        <p:spPr>
          <a:xfrm>
            <a:off x="4645026" y="1631156"/>
            <a:ext cx="4041900" cy="2963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9" name="Google Shape;79;p19"/>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82" name="Google Shape;82;p20"/>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457201" y="204787"/>
            <a:ext cx="3008400" cy="8715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5" name="Google Shape;85;p21"/>
          <p:cNvSpPr txBox="1">
            <a:spLocks noGrp="1"/>
          </p:cNvSpPr>
          <p:nvPr>
            <p:ph type="body" idx="1"/>
          </p:nvPr>
        </p:nvSpPr>
        <p:spPr>
          <a:xfrm>
            <a:off x="3575050" y="204788"/>
            <a:ext cx="5111700" cy="4389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6" name="Google Shape;86;p21"/>
          <p:cNvSpPr txBox="1">
            <a:spLocks noGrp="1"/>
          </p:cNvSpPr>
          <p:nvPr>
            <p:ph type="body" idx="2"/>
          </p:nvPr>
        </p:nvSpPr>
        <p:spPr>
          <a:xfrm>
            <a:off x="457201" y="1076325"/>
            <a:ext cx="3008400" cy="35184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87" name="Google Shape;87;p21"/>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90" name="Google Shape;90;p22"/>
          <p:cNvSpPr>
            <a:spLocks noGrp="1"/>
          </p:cNvSpPr>
          <p:nvPr>
            <p:ph type="pic" idx="2"/>
          </p:nvPr>
        </p:nvSpPr>
        <p:spPr>
          <a:xfrm>
            <a:off x="1792288" y="459581"/>
            <a:ext cx="5486400" cy="3086100"/>
          </a:xfrm>
          <a:prstGeom prst="rect">
            <a:avLst/>
          </a:prstGeom>
          <a:noFill/>
          <a:ln>
            <a:noFill/>
          </a:ln>
        </p:spPr>
      </p:sp>
      <p:sp>
        <p:nvSpPr>
          <p:cNvPr id="91" name="Google Shape;91;p22"/>
          <p:cNvSpPr txBox="1">
            <a:spLocks noGrp="1"/>
          </p:cNvSpPr>
          <p:nvPr>
            <p:ph type="body" idx="1"/>
          </p:nvPr>
        </p:nvSpPr>
        <p:spPr>
          <a:xfrm>
            <a:off x="1792288" y="4025504"/>
            <a:ext cx="5486400" cy="6036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92" name="Google Shape;92;p22"/>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95" name="Google Shape;95;p23"/>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91425" rIns="91425" bIns="91425" anchor="t" anchorCtr="0">
            <a:noAutofit/>
          </a:bodyPr>
          <a:lstStyle>
            <a:lvl1pPr marL="457200" lvl="0" indent="-317500" algn="l" rtl="0">
              <a:spcBef>
                <a:spcPts val="400"/>
              </a:spcBef>
              <a:spcAft>
                <a:spcPts val="0"/>
              </a:spcAft>
              <a:buClr>
                <a:schemeClr val="dk1"/>
              </a:buClr>
              <a:buSzPts val="1400"/>
              <a:buFont typeface="Arial"/>
              <a:buChar char="•"/>
              <a:defRPr/>
            </a:lvl1pPr>
            <a:lvl2pPr marL="914400" lvl="1" indent="-317500" algn="l" rtl="0">
              <a:spcBef>
                <a:spcPts val="400"/>
              </a:spcBef>
              <a:spcAft>
                <a:spcPts val="0"/>
              </a:spcAft>
              <a:buClr>
                <a:schemeClr val="dk1"/>
              </a:buClr>
              <a:buSzPts val="1400"/>
              <a:buFont typeface="Arial"/>
              <a:buChar char="–"/>
              <a:defRPr/>
            </a:lvl2pPr>
            <a:lvl3pPr marL="1371600" lvl="2" indent="-317500" algn="l" rtl="0">
              <a:spcBef>
                <a:spcPts val="400"/>
              </a:spcBef>
              <a:spcAft>
                <a:spcPts val="0"/>
              </a:spcAft>
              <a:buClr>
                <a:schemeClr val="dk1"/>
              </a:buClr>
              <a:buSzPts val="1400"/>
              <a:buFont typeface="Arial"/>
              <a:buChar char="•"/>
              <a:defRPr/>
            </a:lvl3pPr>
            <a:lvl4pPr marL="1828800" lvl="3" indent="-317500" algn="l" rtl="0">
              <a:spcBef>
                <a:spcPts val="400"/>
              </a:spcBef>
              <a:spcAft>
                <a:spcPts val="0"/>
              </a:spcAft>
              <a:buSzPts val="1400"/>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96" name="Google Shape;96;p23"/>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24"/>
          <p:cNvSpPr txBox="1">
            <a:spLocks noGrp="1"/>
          </p:cNvSpPr>
          <p:nvPr>
            <p:ph type="title"/>
          </p:nvPr>
        </p:nvSpPr>
        <p:spPr>
          <a:xfrm rot="5400000">
            <a:off x="5463750" y="1371629"/>
            <a:ext cx="4388700" cy="2057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99" name="Google Shape;99;p24"/>
          <p:cNvSpPr txBox="1">
            <a:spLocks noGrp="1"/>
          </p:cNvSpPr>
          <p:nvPr>
            <p:ph type="body" idx="1"/>
          </p:nvPr>
        </p:nvSpPr>
        <p:spPr>
          <a:xfrm rot="5400000">
            <a:off x="1272750" y="-609571"/>
            <a:ext cx="4388700" cy="6019800"/>
          </a:xfrm>
          <a:prstGeom prst="rect">
            <a:avLst/>
          </a:prstGeom>
          <a:noFill/>
          <a:ln>
            <a:noFill/>
          </a:ln>
        </p:spPr>
        <p:txBody>
          <a:bodyPr spcFirstLastPara="1" wrap="square" lIns="91425" tIns="91425" rIns="91425" bIns="91425" anchor="t" anchorCtr="0">
            <a:noAutofit/>
          </a:bodyPr>
          <a:lstStyle>
            <a:lvl1pPr marL="457200" lvl="0" indent="-317500" algn="l" rtl="0">
              <a:spcBef>
                <a:spcPts val="400"/>
              </a:spcBef>
              <a:spcAft>
                <a:spcPts val="0"/>
              </a:spcAft>
              <a:buClr>
                <a:schemeClr val="dk1"/>
              </a:buClr>
              <a:buSzPts val="1400"/>
              <a:buFont typeface="Arial"/>
              <a:buChar char="•"/>
              <a:defRPr/>
            </a:lvl1pPr>
            <a:lvl2pPr marL="914400" lvl="1" indent="-317500" algn="l" rtl="0">
              <a:spcBef>
                <a:spcPts val="400"/>
              </a:spcBef>
              <a:spcAft>
                <a:spcPts val="0"/>
              </a:spcAft>
              <a:buClr>
                <a:schemeClr val="dk1"/>
              </a:buClr>
              <a:buSzPts val="1400"/>
              <a:buFont typeface="Arial"/>
              <a:buChar char="–"/>
              <a:defRPr/>
            </a:lvl2pPr>
            <a:lvl3pPr marL="1371600" lvl="2" indent="-317500" algn="l" rtl="0">
              <a:spcBef>
                <a:spcPts val="400"/>
              </a:spcBef>
              <a:spcAft>
                <a:spcPts val="0"/>
              </a:spcAft>
              <a:buClr>
                <a:schemeClr val="dk1"/>
              </a:buClr>
              <a:buSzPts val="1400"/>
              <a:buFont typeface="Arial"/>
              <a:buChar char="•"/>
              <a:defRPr/>
            </a:lvl3pPr>
            <a:lvl4pPr marL="1828800" lvl="3" indent="-317500" algn="l" rtl="0">
              <a:spcBef>
                <a:spcPts val="400"/>
              </a:spcBef>
              <a:spcAft>
                <a:spcPts val="0"/>
              </a:spcAft>
              <a:buSzPts val="1400"/>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100" name="Google Shape;100;p24"/>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solidFill>
                <a:srgbClr val="005087"/>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1"/>
        <p:cNvGrpSpPr/>
        <p:nvPr/>
      </p:nvGrpSpPr>
      <p:grpSpPr>
        <a:xfrm>
          <a:off x="0" y="0"/>
          <a:ext cx="0" cy="0"/>
          <a:chOff x="0" y="0"/>
          <a:chExt cx="0" cy="0"/>
        </a:xfrm>
      </p:grpSpPr>
      <p:cxnSp>
        <p:nvCxnSpPr>
          <p:cNvPr id="102" name="Google Shape;102;p2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103" name="Google Shape;103;p25"/>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04" name="Google Shape;104;p25"/>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05" name="Google Shape;105;p25"/>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sp>
        <p:nvSpPr>
          <p:cNvPr id="107" name="Google Shape;107;p26"/>
          <p:cNvSpPr txBox="1">
            <a:spLocks noGrp="1"/>
          </p:cNvSpPr>
          <p:nvPr>
            <p:ph type="body" idx="1"/>
          </p:nvPr>
        </p:nvSpPr>
        <p:spPr>
          <a:xfrm>
            <a:off x="381000" y="1226141"/>
            <a:ext cx="8382000" cy="3200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1700"/>
              </a:spcBef>
              <a:spcAft>
                <a:spcPts val="0"/>
              </a:spcAft>
              <a:buClr>
                <a:schemeClr val="dk1"/>
              </a:buClr>
              <a:buSzPts val="1100"/>
              <a:buFont typeface="Arial"/>
              <a:buNone/>
              <a:defRPr sz="1100" b="0" i="0">
                <a:solidFill>
                  <a:schemeClr val="dk1"/>
                </a:solidFill>
                <a:latin typeface="Arial"/>
                <a:ea typeface="Arial"/>
                <a:cs typeface="Arial"/>
                <a:sym typeface="Arial"/>
              </a:defRPr>
            </a:lvl1pPr>
            <a:lvl2pPr marL="914400" marR="0" lvl="1" indent="-228600" algn="l" rtl="0">
              <a:lnSpc>
                <a:spcPct val="100000"/>
              </a:lnSpc>
              <a:spcBef>
                <a:spcPts val="1700"/>
              </a:spcBef>
              <a:spcAft>
                <a:spcPts val="0"/>
              </a:spcAft>
              <a:buClr>
                <a:schemeClr val="dk1"/>
              </a:buClr>
              <a:buSzPts val="1100"/>
              <a:buFont typeface="Arial"/>
              <a:buNone/>
              <a:defRPr sz="1100" b="0" i="0">
                <a:solidFill>
                  <a:schemeClr val="dk1"/>
                </a:solidFill>
                <a:latin typeface="Arial"/>
                <a:ea typeface="Arial"/>
                <a:cs typeface="Arial"/>
                <a:sym typeface="Arial"/>
              </a:defRPr>
            </a:lvl2pPr>
            <a:lvl3pPr marL="1371600" marR="0" lvl="2" indent="-228600" algn="l" rtl="0">
              <a:lnSpc>
                <a:spcPct val="100000"/>
              </a:lnSpc>
              <a:spcBef>
                <a:spcPts val="1700"/>
              </a:spcBef>
              <a:spcAft>
                <a:spcPts val="0"/>
              </a:spcAft>
              <a:buClr>
                <a:schemeClr val="dk1"/>
              </a:buClr>
              <a:buSzPts val="1100"/>
              <a:buFont typeface="Arial"/>
              <a:buNone/>
              <a:defRPr sz="1100" b="0" i="0">
                <a:solidFill>
                  <a:schemeClr val="dk1"/>
                </a:solidFill>
                <a:latin typeface="Arial"/>
                <a:ea typeface="Arial"/>
                <a:cs typeface="Arial"/>
                <a:sym typeface="Arial"/>
              </a:defRPr>
            </a:lvl3pPr>
            <a:lvl4pPr marL="1828800" marR="0" lvl="3" indent="-228600" algn="l" rtl="0">
              <a:lnSpc>
                <a:spcPct val="100000"/>
              </a:lnSpc>
              <a:spcBef>
                <a:spcPts val="1700"/>
              </a:spcBef>
              <a:spcAft>
                <a:spcPts val="0"/>
              </a:spcAft>
              <a:buClr>
                <a:schemeClr val="dk1"/>
              </a:buClr>
              <a:buSzPts val="1100"/>
              <a:buFont typeface="Arial"/>
              <a:buNone/>
              <a:defRPr sz="1100" b="0" i="0">
                <a:solidFill>
                  <a:schemeClr val="dk1"/>
                </a:solidFill>
                <a:latin typeface="Arial"/>
                <a:ea typeface="Arial"/>
                <a:cs typeface="Arial"/>
                <a:sym typeface="Arial"/>
              </a:defRPr>
            </a:lvl4pPr>
            <a:lvl5pPr marL="2286000" marR="0" lvl="4" indent="-228600" algn="l" rtl="0">
              <a:lnSpc>
                <a:spcPct val="100000"/>
              </a:lnSpc>
              <a:spcBef>
                <a:spcPts val="1700"/>
              </a:spcBef>
              <a:spcAft>
                <a:spcPts val="0"/>
              </a:spcAft>
              <a:buClr>
                <a:schemeClr val="dk1"/>
              </a:buClr>
              <a:buSzPts val="1100"/>
              <a:buFont typeface="Arial"/>
              <a:buNone/>
              <a:defRPr sz="1100" b="0" i="0">
                <a:solidFill>
                  <a:schemeClr val="dk1"/>
                </a:solidFill>
                <a:latin typeface="Arial"/>
                <a:ea typeface="Arial"/>
                <a:cs typeface="Arial"/>
                <a:sym typeface="Arial"/>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08" name="Google Shape;108;p26"/>
          <p:cNvSpPr txBox="1">
            <a:spLocks noGrp="1"/>
          </p:cNvSpPr>
          <p:nvPr>
            <p:ph type="title"/>
          </p:nvPr>
        </p:nvSpPr>
        <p:spPr>
          <a:xfrm>
            <a:off x="1" y="-3352"/>
            <a:ext cx="8166300" cy="480300"/>
          </a:xfrm>
          <a:prstGeom prst="rect">
            <a:avLst/>
          </a:prstGeom>
          <a:noFill/>
          <a:ln>
            <a:noFill/>
          </a:ln>
        </p:spPr>
        <p:txBody>
          <a:bodyPr spcFirstLastPara="1" wrap="square" lIns="68575" tIns="34275" rIns="68575" bIns="34275" anchor="ctr" anchorCtr="0">
            <a:normAutofit/>
          </a:bodyPr>
          <a:lstStyle>
            <a:lvl1pPr lvl="0" algn="l" rtl="0">
              <a:spcBef>
                <a:spcPts val="0"/>
              </a:spcBef>
              <a:spcAft>
                <a:spcPts val="0"/>
              </a:spcAft>
              <a:buSzPts val="1400"/>
              <a:buNone/>
              <a:defRPr>
                <a:latin typeface="Arial"/>
                <a:ea typeface="Arial"/>
                <a:cs typeface="Arial"/>
                <a:sym typeface="Aria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9" name="Google Shape;109;p26"/>
          <p:cNvSpPr txBox="1"/>
          <p:nvPr/>
        </p:nvSpPr>
        <p:spPr>
          <a:xfrm flipH="1">
            <a:off x="1760186" y="4901227"/>
            <a:ext cx="6505800" cy="214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i="1">
                <a:solidFill>
                  <a:schemeClr val="lt1"/>
                </a:solidFill>
                <a:latin typeface="Arial"/>
                <a:ea typeface="Arial"/>
                <a:cs typeface="Arial"/>
                <a:sym typeface="Arial"/>
              </a:rPr>
              <a:t>PROCUREMENT SENSITIVE – DO NOT DISTRIBUTE – DRAFT / PRE-DECISIONAL (FOIA Exemption 5 – Deliberative Process Privilege)</a:t>
            </a:r>
            <a:endParaRPr sz="1100"/>
          </a:p>
        </p:txBody>
      </p:sp>
      <p:sp>
        <p:nvSpPr>
          <p:cNvPr id="110" name="Google Shape;110;p26"/>
          <p:cNvSpPr txBox="1">
            <a:spLocks noGrp="1"/>
          </p:cNvSpPr>
          <p:nvPr>
            <p:ph type="dt" idx="10"/>
          </p:nvPr>
        </p:nvSpPr>
        <p:spPr>
          <a:xfrm>
            <a:off x="50387" y="4939803"/>
            <a:ext cx="1302900" cy="137400"/>
          </a:xfrm>
          <a:prstGeom prst="rect">
            <a:avLst/>
          </a:prstGeom>
          <a:noFill/>
          <a:ln>
            <a:noFill/>
          </a:ln>
        </p:spPr>
        <p:txBody>
          <a:bodyPr spcFirstLastPara="1" wrap="square" lIns="0" tIns="0" rIns="0" bIns="0" anchor="b" anchorCtr="0">
            <a:spAutoFit/>
          </a:bodyPr>
          <a:lstStyle>
            <a:lvl1pPr lvl="0" algn="ctr" rtl="0">
              <a:spcBef>
                <a:spcPts val="0"/>
              </a:spcBef>
              <a:spcAft>
                <a:spcPts val="0"/>
              </a:spcAft>
              <a:buSzPts val="1400"/>
              <a:buNone/>
              <a:defRPr sz="900" i="1">
                <a:solidFill>
                  <a:srgbClr val="FFFFFF"/>
                </a:solidFill>
                <a:latin typeface="Arial"/>
                <a:ea typeface="Arial"/>
                <a:cs typeface="Arial"/>
                <a:sym typeface="Aria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26"/>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112"/>
        <p:cNvGrpSpPr/>
        <p:nvPr/>
      </p:nvGrpSpPr>
      <p:grpSpPr>
        <a:xfrm>
          <a:off x="0" y="0"/>
          <a:ext cx="0" cy="0"/>
          <a:chOff x="0" y="0"/>
          <a:chExt cx="0" cy="0"/>
        </a:xfrm>
      </p:grpSpPr>
      <p:sp>
        <p:nvSpPr>
          <p:cNvPr id="113" name="Google Shape;113;p27"/>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4" name="Google Shape;114;p27"/>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15" name="Google Shape;115;p27"/>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16" name="Google Shape;116;p27"/>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000"/>
              <a:buChar char="●"/>
              <a:defRPr sz="4000"/>
            </a:lvl1pPr>
            <a:lvl2pPr lvl="1" algn="ctr" rtl="0">
              <a:spcBef>
                <a:spcPts val="0"/>
              </a:spcBef>
              <a:spcAft>
                <a:spcPts val="0"/>
              </a:spcAft>
              <a:buSzPts val="4000"/>
              <a:buChar char="○"/>
              <a:defRPr sz="4000"/>
            </a:lvl2pPr>
            <a:lvl3pPr lvl="2" algn="ctr" rtl="0">
              <a:spcBef>
                <a:spcPts val="0"/>
              </a:spcBef>
              <a:spcAft>
                <a:spcPts val="0"/>
              </a:spcAft>
              <a:buSzPts val="4000"/>
              <a:buChar char="■"/>
              <a:defRPr sz="4000"/>
            </a:lvl3pPr>
            <a:lvl4pPr lvl="3" algn="ctr" rtl="0">
              <a:spcBef>
                <a:spcPts val="0"/>
              </a:spcBef>
              <a:spcAft>
                <a:spcPts val="0"/>
              </a:spcAft>
              <a:buSzPts val="4000"/>
              <a:buChar char="●"/>
              <a:defRPr sz="4000"/>
            </a:lvl4pPr>
            <a:lvl5pPr lvl="4" algn="ctr" rtl="0">
              <a:spcBef>
                <a:spcPts val="0"/>
              </a:spcBef>
              <a:spcAft>
                <a:spcPts val="0"/>
              </a:spcAft>
              <a:buSzPts val="4000"/>
              <a:buChar char="○"/>
              <a:defRPr sz="4000"/>
            </a:lvl5pPr>
            <a:lvl6pPr lvl="5" algn="ctr" rtl="0">
              <a:spcBef>
                <a:spcPts val="0"/>
              </a:spcBef>
              <a:spcAft>
                <a:spcPts val="0"/>
              </a:spcAft>
              <a:buSzPts val="4000"/>
              <a:buChar char="■"/>
              <a:defRPr sz="4000"/>
            </a:lvl6pPr>
            <a:lvl7pPr lvl="6" algn="ctr" rtl="0">
              <a:spcBef>
                <a:spcPts val="0"/>
              </a:spcBef>
              <a:spcAft>
                <a:spcPts val="0"/>
              </a:spcAft>
              <a:buSzPts val="4000"/>
              <a:buChar char="●"/>
              <a:defRPr sz="4000"/>
            </a:lvl7pPr>
            <a:lvl8pPr lvl="7" algn="ctr" rtl="0">
              <a:spcBef>
                <a:spcPts val="0"/>
              </a:spcBef>
              <a:spcAft>
                <a:spcPts val="0"/>
              </a:spcAft>
              <a:buSzPts val="4000"/>
              <a:buChar char="○"/>
              <a:defRPr sz="4000"/>
            </a:lvl8pPr>
            <a:lvl9pPr lvl="8" algn="ctr" rtl="0">
              <a:spcBef>
                <a:spcPts val="0"/>
              </a:spcBef>
              <a:spcAft>
                <a:spcPts val="0"/>
              </a:spcAft>
              <a:buSzPts val="4000"/>
              <a:buChar char="■"/>
              <a:defRPr sz="4000"/>
            </a:lvl9pPr>
          </a:lstStyle>
          <a:p>
            <a:endParaRPr/>
          </a:p>
        </p:txBody>
      </p:sp>
      <p:sp>
        <p:nvSpPr>
          <p:cNvPr id="117" name="Google Shape;117;p27"/>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18" name="Google Shape;118;p27"/>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1">
  <p:cSld name="TITLE_2">
    <p:spTree>
      <p:nvGrpSpPr>
        <p:cNvPr id="1" name="Shape 119"/>
        <p:cNvGrpSpPr/>
        <p:nvPr/>
      </p:nvGrpSpPr>
      <p:grpSpPr>
        <a:xfrm>
          <a:off x="0" y="0"/>
          <a:ext cx="0" cy="0"/>
          <a:chOff x="0" y="0"/>
          <a:chExt cx="0" cy="0"/>
        </a:xfrm>
      </p:grpSpPr>
      <p:sp>
        <p:nvSpPr>
          <p:cNvPr id="120" name="Google Shape;120;p28"/>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8"/>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Clr>
                <a:srgbClr val="888888"/>
              </a:buClr>
              <a:buSzPts val="3200"/>
              <a:buNone/>
              <a:defRPr>
                <a:solidFill>
                  <a:srgbClr val="888888"/>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22" name="Google Shape;122;p2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2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 DARK ON LIGHT">
  <p:cSld name="BLANK_2_1_1_1">
    <p:bg>
      <p:bgPr>
        <a:solidFill>
          <a:srgbClr val="FFFFFF"/>
        </a:solidFill>
        <a:effectLst/>
      </p:bgPr>
    </p:bg>
    <p:spTree>
      <p:nvGrpSpPr>
        <p:cNvPr id="1" name="Shape 125"/>
        <p:cNvGrpSpPr/>
        <p:nvPr/>
      </p:nvGrpSpPr>
      <p:grpSpPr>
        <a:xfrm>
          <a:off x="0" y="0"/>
          <a:ext cx="0" cy="0"/>
          <a:chOff x="0" y="0"/>
          <a:chExt cx="0" cy="0"/>
        </a:xfrm>
      </p:grpSpPr>
      <p:sp>
        <p:nvSpPr>
          <p:cNvPr id="126" name="Google Shape;126;p29"/>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7" name="Google Shape;127;p29"/>
          <p:cNvSpPr txBox="1">
            <a:spLocks noGrp="1"/>
          </p:cNvSpPr>
          <p:nvPr>
            <p:ph type="title"/>
          </p:nvPr>
        </p:nvSpPr>
        <p:spPr>
          <a:xfrm>
            <a:off x="591758" y="301556"/>
            <a:ext cx="7602300" cy="8802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None/>
              <a:defRPr sz="4000" b="1">
                <a:solidFill>
                  <a:srgbClr val="003C71"/>
                </a:solidFill>
                <a:latin typeface="Arial"/>
                <a:ea typeface="Arial"/>
                <a:cs typeface="Arial"/>
                <a:sym typeface="Arial"/>
              </a:defRPr>
            </a:lvl1pPr>
            <a:lvl2pPr lvl="1" rtl="0">
              <a:spcBef>
                <a:spcPts val="0"/>
              </a:spcBef>
              <a:spcAft>
                <a:spcPts val="0"/>
              </a:spcAft>
              <a:buNone/>
              <a:defRPr sz="4600" b="1">
                <a:solidFill>
                  <a:srgbClr val="003C71"/>
                </a:solidFill>
                <a:latin typeface="Arial"/>
                <a:ea typeface="Arial"/>
                <a:cs typeface="Arial"/>
                <a:sym typeface="Arial"/>
              </a:defRPr>
            </a:lvl2pPr>
            <a:lvl3pPr lvl="2" rtl="0">
              <a:spcBef>
                <a:spcPts val="0"/>
              </a:spcBef>
              <a:spcAft>
                <a:spcPts val="0"/>
              </a:spcAft>
              <a:buNone/>
              <a:defRPr sz="4600" b="1">
                <a:solidFill>
                  <a:srgbClr val="003C71"/>
                </a:solidFill>
                <a:latin typeface="Arial"/>
                <a:ea typeface="Arial"/>
                <a:cs typeface="Arial"/>
                <a:sym typeface="Arial"/>
              </a:defRPr>
            </a:lvl3pPr>
            <a:lvl4pPr lvl="3" rtl="0">
              <a:spcBef>
                <a:spcPts val="0"/>
              </a:spcBef>
              <a:spcAft>
                <a:spcPts val="0"/>
              </a:spcAft>
              <a:buNone/>
              <a:defRPr sz="4600" b="1">
                <a:solidFill>
                  <a:srgbClr val="003C71"/>
                </a:solidFill>
                <a:latin typeface="Arial"/>
                <a:ea typeface="Arial"/>
                <a:cs typeface="Arial"/>
                <a:sym typeface="Arial"/>
              </a:defRPr>
            </a:lvl4pPr>
            <a:lvl5pPr lvl="4" rtl="0">
              <a:spcBef>
                <a:spcPts val="0"/>
              </a:spcBef>
              <a:spcAft>
                <a:spcPts val="0"/>
              </a:spcAft>
              <a:buNone/>
              <a:defRPr sz="4600" b="1">
                <a:solidFill>
                  <a:srgbClr val="003C71"/>
                </a:solidFill>
                <a:latin typeface="Arial"/>
                <a:ea typeface="Arial"/>
                <a:cs typeface="Arial"/>
                <a:sym typeface="Arial"/>
              </a:defRPr>
            </a:lvl5pPr>
            <a:lvl6pPr lvl="5" rtl="0">
              <a:spcBef>
                <a:spcPts val="0"/>
              </a:spcBef>
              <a:spcAft>
                <a:spcPts val="0"/>
              </a:spcAft>
              <a:buNone/>
              <a:defRPr sz="4600" b="1">
                <a:solidFill>
                  <a:srgbClr val="003C71"/>
                </a:solidFill>
                <a:latin typeface="Arial"/>
                <a:ea typeface="Arial"/>
                <a:cs typeface="Arial"/>
                <a:sym typeface="Arial"/>
              </a:defRPr>
            </a:lvl6pPr>
            <a:lvl7pPr lvl="6" rtl="0">
              <a:spcBef>
                <a:spcPts val="0"/>
              </a:spcBef>
              <a:spcAft>
                <a:spcPts val="0"/>
              </a:spcAft>
              <a:buNone/>
              <a:defRPr sz="4600" b="1">
                <a:solidFill>
                  <a:srgbClr val="003C71"/>
                </a:solidFill>
                <a:latin typeface="Arial"/>
                <a:ea typeface="Arial"/>
                <a:cs typeface="Arial"/>
                <a:sym typeface="Arial"/>
              </a:defRPr>
            </a:lvl7pPr>
            <a:lvl8pPr lvl="7" rtl="0">
              <a:spcBef>
                <a:spcPts val="0"/>
              </a:spcBef>
              <a:spcAft>
                <a:spcPts val="0"/>
              </a:spcAft>
              <a:buNone/>
              <a:defRPr sz="4600" b="1">
                <a:solidFill>
                  <a:srgbClr val="003C71"/>
                </a:solidFill>
                <a:latin typeface="Arial"/>
                <a:ea typeface="Arial"/>
                <a:cs typeface="Arial"/>
                <a:sym typeface="Arial"/>
              </a:defRPr>
            </a:lvl8pPr>
            <a:lvl9pPr lvl="8" rtl="0">
              <a:spcBef>
                <a:spcPts val="0"/>
              </a:spcBef>
              <a:spcAft>
                <a:spcPts val="0"/>
              </a:spcAft>
              <a:buNone/>
              <a:defRPr sz="4600" b="1">
                <a:solidFill>
                  <a:srgbClr val="003C71"/>
                </a:solidFill>
                <a:latin typeface="Arial"/>
                <a:ea typeface="Arial"/>
                <a:cs typeface="Arial"/>
                <a:sym typeface="Arial"/>
              </a:defRPr>
            </a:lvl9pPr>
          </a:lstStyle>
          <a:p>
            <a:endParaRPr/>
          </a:p>
        </p:txBody>
      </p:sp>
      <p:cxnSp>
        <p:nvCxnSpPr>
          <p:cNvPr id="128" name="Google Shape;128;p29"/>
          <p:cNvCxnSpPr/>
          <p:nvPr/>
        </p:nvCxnSpPr>
        <p:spPr>
          <a:xfrm>
            <a:off x="707100" y="1149019"/>
            <a:ext cx="7230000" cy="0"/>
          </a:xfrm>
          <a:prstGeom prst="straightConnector1">
            <a:avLst/>
          </a:prstGeom>
          <a:noFill/>
          <a:ln w="19050" cap="flat" cmpd="sng">
            <a:solidFill>
              <a:srgbClr val="000000"/>
            </a:solidFill>
            <a:prstDash val="solid"/>
            <a:round/>
            <a:headEnd type="none" w="med" len="med"/>
            <a:tailEnd type="none" w="med" len="med"/>
          </a:ln>
        </p:spPr>
      </p:cxnSp>
      <p:sp>
        <p:nvSpPr>
          <p:cNvPr id="129" name="Google Shape;129;p29"/>
          <p:cNvSpPr txBox="1">
            <a:spLocks noGrp="1"/>
          </p:cNvSpPr>
          <p:nvPr>
            <p:ph type="subTitle" idx="1"/>
          </p:nvPr>
        </p:nvSpPr>
        <p:spPr>
          <a:xfrm>
            <a:off x="591750" y="1166100"/>
            <a:ext cx="7345500" cy="39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i="1">
                <a:solidFill>
                  <a:srgbClr val="0579BD"/>
                </a:solidFill>
                <a:latin typeface="Arial"/>
                <a:ea typeface="Arial"/>
                <a:cs typeface="Arial"/>
                <a:sym typeface="Arial"/>
              </a:defRPr>
            </a:lvl1pPr>
            <a:lvl2pPr lvl="1" rtl="0">
              <a:spcBef>
                <a:spcPts val="0"/>
              </a:spcBef>
              <a:spcAft>
                <a:spcPts val="0"/>
              </a:spcAft>
              <a:buNone/>
              <a:defRPr sz="2400" b="1" i="1">
                <a:solidFill>
                  <a:srgbClr val="0579BD"/>
                </a:solidFill>
                <a:latin typeface="Arial"/>
                <a:ea typeface="Arial"/>
                <a:cs typeface="Arial"/>
                <a:sym typeface="Arial"/>
              </a:defRPr>
            </a:lvl2pPr>
            <a:lvl3pPr lvl="2" rtl="0">
              <a:spcBef>
                <a:spcPts val="0"/>
              </a:spcBef>
              <a:spcAft>
                <a:spcPts val="0"/>
              </a:spcAft>
              <a:buNone/>
              <a:defRPr sz="2400" b="1" i="1">
                <a:solidFill>
                  <a:srgbClr val="0579BD"/>
                </a:solidFill>
                <a:latin typeface="Arial"/>
                <a:ea typeface="Arial"/>
                <a:cs typeface="Arial"/>
                <a:sym typeface="Arial"/>
              </a:defRPr>
            </a:lvl3pPr>
            <a:lvl4pPr lvl="3" rtl="0">
              <a:spcBef>
                <a:spcPts val="0"/>
              </a:spcBef>
              <a:spcAft>
                <a:spcPts val="0"/>
              </a:spcAft>
              <a:buNone/>
              <a:defRPr sz="2400" b="1" i="1">
                <a:solidFill>
                  <a:srgbClr val="0579BD"/>
                </a:solidFill>
                <a:latin typeface="Arial"/>
                <a:ea typeface="Arial"/>
                <a:cs typeface="Arial"/>
                <a:sym typeface="Arial"/>
              </a:defRPr>
            </a:lvl4pPr>
            <a:lvl5pPr lvl="4" rtl="0">
              <a:spcBef>
                <a:spcPts val="0"/>
              </a:spcBef>
              <a:spcAft>
                <a:spcPts val="0"/>
              </a:spcAft>
              <a:buNone/>
              <a:defRPr sz="2400" b="1" i="1">
                <a:solidFill>
                  <a:srgbClr val="0579BD"/>
                </a:solidFill>
                <a:latin typeface="Arial"/>
                <a:ea typeface="Arial"/>
                <a:cs typeface="Arial"/>
                <a:sym typeface="Arial"/>
              </a:defRPr>
            </a:lvl5pPr>
            <a:lvl6pPr lvl="5" rtl="0">
              <a:spcBef>
                <a:spcPts val="0"/>
              </a:spcBef>
              <a:spcAft>
                <a:spcPts val="0"/>
              </a:spcAft>
              <a:buNone/>
              <a:defRPr sz="2400" b="1" i="1">
                <a:solidFill>
                  <a:srgbClr val="0579BD"/>
                </a:solidFill>
                <a:latin typeface="Arial"/>
                <a:ea typeface="Arial"/>
                <a:cs typeface="Arial"/>
                <a:sym typeface="Arial"/>
              </a:defRPr>
            </a:lvl6pPr>
            <a:lvl7pPr lvl="6" rtl="0">
              <a:spcBef>
                <a:spcPts val="0"/>
              </a:spcBef>
              <a:spcAft>
                <a:spcPts val="0"/>
              </a:spcAft>
              <a:buNone/>
              <a:defRPr sz="2400" b="1" i="1">
                <a:solidFill>
                  <a:srgbClr val="0579BD"/>
                </a:solidFill>
                <a:latin typeface="Arial"/>
                <a:ea typeface="Arial"/>
                <a:cs typeface="Arial"/>
                <a:sym typeface="Arial"/>
              </a:defRPr>
            </a:lvl7pPr>
            <a:lvl8pPr lvl="7" rtl="0">
              <a:spcBef>
                <a:spcPts val="0"/>
              </a:spcBef>
              <a:spcAft>
                <a:spcPts val="0"/>
              </a:spcAft>
              <a:buNone/>
              <a:defRPr sz="2400" b="1" i="1">
                <a:solidFill>
                  <a:srgbClr val="0579BD"/>
                </a:solidFill>
                <a:latin typeface="Arial"/>
                <a:ea typeface="Arial"/>
                <a:cs typeface="Arial"/>
                <a:sym typeface="Arial"/>
              </a:defRPr>
            </a:lvl8pPr>
            <a:lvl9pPr lvl="8" rtl="0">
              <a:spcBef>
                <a:spcPts val="0"/>
              </a:spcBef>
              <a:spcAft>
                <a:spcPts val="0"/>
              </a:spcAft>
              <a:buNone/>
              <a:defRPr sz="24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rgbClr val="005087"/>
                </a:solidFill>
                <a:latin typeface="Arial"/>
                <a:ea typeface="Arial"/>
                <a:cs typeface="Arial"/>
                <a:sym typeface="Arial"/>
              </a:defRPr>
            </a:lvl1pPr>
            <a:lvl2pPr marL="0" marR="0" lvl="1" indent="0" algn="r" rtl="0">
              <a:spcBef>
                <a:spcPts val="0"/>
              </a:spcBef>
              <a:buNone/>
              <a:defRPr sz="1200" b="0" i="0" u="none" strike="noStrike" cap="none">
                <a:solidFill>
                  <a:srgbClr val="005087"/>
                </a:solidFill>
                <a:latin typeface="Arial"/>
                <a:ea typeface="Arial"/>
                <a:cs typeface="Arial"/>
                <a:sym typeface="Arial"/>
              </a:defRPr>
            </a:lvl2pPr>
            <a:lvl3pPr marL="0" marR="0" lvl="2" indent="0" algn="r" rtl="0">
              <a:spcBef>
                <a:spcPts val="0"/>
              </a:spcBef>
              <a:buNone/>
              <a:defRPr sz="1200" b="0" i="0" u="none" strike="noStrike" cap="none">
                <a:solidFill>
                  <a:srgbClr val="005087"/>
                </a:solidFill>
                <a:latin typeface="Arial"/>
                <a:ea typeface="Arial"/>
                <a:cs typeface="Arial"/>
                <a:sym typeface="Arial"/>
              </a:defRPr>
            </a:lvl3pPr>
            <a:lvl4pPr marL="0" marR="0" lvl="3" indent="0" algn="r" rtl="0">
              <a:spcBef>
                <a:spcPts val="0"/>
              </a:spcBef>
              <a:buNone/>
              <a:defRPr sz="1200" b="0" i="0" u="none" strike="noStrike" cap="none">
                <a:solidFill>
                  <a:srgbClr val="005087"/>
                </a:solidFill>
                <a:latin typeface="Arial"/>
                <a:ea typeface="Arial"/>
                <a:cs typeface="Arial"/>
                <a:sym typeface="Arial"/>
              </a:defRPr>
            </a:lvl4pPr>
            <a:lvl5pPr marL="0" marR="0" lvl="4" indent="0" algn="r" rtl="0">
              <a:spcBef>
                <a:spcPts val="0"/>
              </a:spcBef>
              <a:buNone/>
              <a:defRPr sz="1200" b="0" i="0" u="none" strike="noStrike" cap="none">
                <a:solidFill>
                  <a:srgbClr val="005087"/>
                </a:solidFill>
                <a:latin typeface="Arial"/>
                <a:ea typeface="Arial"/>
                <a:cs typeface="Arial"/>
                <a:sym typeface="Arial"/>
              </a:defRPr>
            </a:lvl5pPr>
            <a:lvl6pPr marL="0" marR="0" lvl="5" indent="0" algn="r" rtl="0">
              <a:spcBef>
                <a:spcPts val="0"/>
              </a:spcBef>
              <a:buNone/>
              <a:defRPr sz="1200" b="0" i="0" u="none" strike="noStrike" cap="none">
                <a:solidFill>
                  <a:srgbClr val="005087"/>
                </a:solidFill>
                <a:latin typeface="Arial"/>
                <a:ea typeface="Arial"/>
                <a:cs typeface="Arial"/>
                <a:sym typeface="Arial"/>
              </a:defRPr>
            </a:lvl6pPr>
            <a:lvl7pPr marL="0" marR="0" lvl="6" indent="0" algn="r" rtl="0">
              <a:spcBef>
                <a:spcPts val="0"/>
              </a:spcBef>
              <a:buNone/>
              <a:defRPr sz="1200" b="0" i="0" u="none" strike="noStrike" cap="none">
                <a:solidFill>
                  <a:srgbClr val="005087"/>
                </a:solidFill>
                <a:latin typeface="Arial"/>
                <a:ea typeface="Arial"/>
                <a:cs typeface="Arial"/>
                <a:sym typeface="Arial"/>
              </a:defRPr>
            </a:lvl7pPr>
            <a:lvl8pPr marL="0" marR="0" lvl="7" indent="0" algn="r" rtl="0">
              <a:spcBef>
                <a:spcPts val="0"/>
              </a:spcBef>
              <a:buNone/>
              <a:defRPr sz="1200" b="0" i="0" u="none" strike="noStrike" cap="none">
                <a:solidFill>
                  <a:srgbClr val="005087"/>
                </a:solidFill>
                <a:latin typeface="Arial"/>
                <a:ea typeface="Arial"/>
                <a:cs typeface="Arial"/>
                <a:sym typeface="Arial"/>
              </a:defRPr>
            </a:lvl8pPr>
            <a:lvl9pPr marL="0" marR="0" lvl="8" indent="0" algn="r" rtl="0">
              <a:spcBef>
                <a:spcPts val="0"/>
              </a:spcBef>
              <a:buNone/>
              <a:defRPr sz="1200" b="0" i="0" u="none" strike="noStrike" cap="none">
                <a:solidFill>
                  <a:srgbClr val="005087"/>
                </a:solidFill>
                <a:latin typeface="Arial"/>
                <a:ea typeface="Arial"/>
                <a:cs typeface="Arial"/>
                <a:sym typeface="Arial"/>
              </a:defRPr>
            </a:lvl9pPr>
          </a:lstStyle>
          <a:p>
            <a:pPr marL="0" lvl="0" indent="0" algn="r" rtl="0">
              <a:spcBef>
                <a:spcPts val="0"/>
              </a:spcBef>
              <a:spcAft>
                <a:spcPts val="0"/>
              </a:spcAft>
              <a:buNone/>
            </a:pPr>
            <a:r>
              <a:rPr lang="en"/>
              <a:t>2</a:t>
            </a:r>
            <a:endParaRPr sz="1400"/>
          </a:p>
        </p:txBody>
      </p:sp>
      <p:pic>
        <p:nvPicPr>
          <p:cNvPr id="52" name="Google Shape;52;p13"/>
          <p:cNvPicPr preferRelativeResize="0"/>
          <p:nvPr/>
        </p:nvPicPr>
        <p:blipFill rotWithShape="1">
          <a:blip r:embed="rId18">
            <a:alphaModFix/>
          </a:blip>
          <a:srcRect b="94367"/>
          <a:stretch/>
        </p:blipFill>
        <p:spPr>
          <a:xfrm>
            <a:off x="2022850" y="505223"/>
            <a:ext cx="7121152" cy="2673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ussm.gsa.gov/fibf-travel/"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interact.gsa.gov/group/e-gov-travel-service-ets-next-industry-community"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4" name="Title 3">
            <a:extLst>
              <a:ext uri="{FF2B5EF4-FFF2-40B4-BE49-F238E27FC236}">
                <a16:creationId xmlns:a16="http://schemas.microsoft.com/office/drawing/2014/main" id="{CE46204A-B629-47E3-80DB-A083CA1B57D7}"/>
              </a:ext>
            </a:extLst>
          </p:cNvPr>
          <p:cNvSpPr>
            <a:spLocks noGrp="1"/>
          </p:cNvSpPr>
          <p:nvPr>
            <p:ph type="ctrTitle" idx="4294967295"/>
          </p:nvPr>
        </p:nvSpPr>
        <p:spPr>
          <a:xfrm>
            <a:off x="1220002" y="1676400"/>
            <a:ext cx="6858000" cy="1790700"/>
          </a:xfrm>
          <a:prstGeom prst="rect">
            <a:avLst/>
          </a:prstGeom>
        </p:spPr>
        <p:txBody>
          <a:bodyPr/>
          <a:lstStyle/>
          <a:p>
            <a:pPr rtl="0"/>
            <a:r>
              <a:rPr lang="en-US" sz="3400" b="0" i="0" dirty="0">
                <a:solidFill>
                  <a:srgbClr val="FFFFFF"/>
                </a:solidFill>
                <a:effectLst/>
                <a:latin typeface="Roboto Slab" panose="020B0604020202020204" charset="0"/>
                <a:ea typeface="Roboto Slab" panose="020B0604020202020204" charset="0"/>
                <a:cs typeface="Roboto Slab" panose="020B0604020202020204" charset="0"/>
              </a:rPr>
              <a:t>New Travel &amp; Expense (T&amp;E)  Business Standards Review for Industry</a:t>
            </a:r>
            <a:endParaRPr lang="en-US" dirty="0">
              <a:effectLst/>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722313" y="3305176"/>
            <a:ext cx="7772400" cy="102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005087"/>
                </a:solidFill>
                <a:latin typeface="Rambla"/>
                <a:ea typeface="Rambla"/>
                <a:cs typeface="Rambla"/>
                <a:sym typeface="Rambla"/>
              </a:rPr>
              <a:t>Why the T&amp;E Business Standards Matter to Industry</a:t>
            </a:r>
            <a:endParaRPr sz="2800" dirty="0">
              <a:solidFill>
                <a:srgbClr val="005087"/>
              </a:solidFill>
              <a:latin typeface="Rambla"/>
              <a:ea typeface="Rambla"/>
              <a:cs typeface="Rambla"/>
              <a:sym typeface="Rambla"/>
            </a:endParaRPr>
          </a:p>
        </p:txBody>
      </p:sp>
      <p:sp>
        <p:nvSpPr>
          <p:cNvPr id="226" name="Google Shape;226;p39"/>
          <p:cNvSpPr txBox="1">
            <a:spLocks noGrp="1"/>
          </p:cNvSpPr>
          <p:nvPr>
            <p:ph type="body" idx="1"/>
          </p:nvPr>
        </p:nvSpPr>
        <p:spPr>
          <a:xfrm>
            <a:off x="722313" y="2180035"/>
            <a:ext cx="7772400" cy="112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a:solidFill>
                  <a:srgbClr val="005087"/>
                </a:solidFill>
                <a:latin typeface="Rambla"/>
                <a:ea typeface="Rambla"/>
                <a:cs typeface="Rambla"/>
                <a:sym typeface="Rambla"/>
              </a:rPr>
              <a:t>T&amp;E Business Standards</a:t>
            </a:r>
            <a:endParaRPr sz="2800">
              <a:solidFill>
                <a:srgbClr val="005087"/>
              </a:solidFill>
              <a:latin typeface="Rambla"/>
              <a:ea typeface="Rambla"/>
              <a:cs typeface="Rambla"/>
              <a:sym typeface="Rambla"/>
            </a:endParaRPr>
          </a:p>
        </p:txBody>
      </p:sp>
      <p:sp>
        <p:nvSpPr>
          <p:cNvPr id="227" name="Google Shape;227;p39"/>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 name="Title 1">
            <a:extLst>
              <a:ext uri="{FF2B5EF4-FFF2-40B4-BE49-F238E27FC236}">
                <a16:creationId xmlns:a16="http://schemas.microsoft.com/office/drawing/2014/main" id="{63CBED7E-1B02-4E69-8911-29E743C0908E}"/>
              </a:ext>
            </a:extLst>
          </p:cNvPr>
          <p:cNvSpPr>
            <a:spLocks noGrp="1"/>
          </p:cNvSpPr>
          <p:nvPr>
            <p:ph type="title"/>
          </p:nvPr>
        </p:nvSpPr>
        <p:spPr>
          <a:xfrm>
            <a:off x="457200" y="205978"/>
            <a:ext cx="8229600" cy="342872"/>
          </a:xfrm>
        </p:spPr>
        <p:txBody>
          <a:bodyPr/>
          <a:lstStyle/>
          <a:p>
            <a:pPr>
              <a:buNone/>
            </a:pPr>
            <a:r>
              <a:rPr lang="en-US" sz="1800" b="1" dirty="0"/>
              <a:t>Why T&amp;E Business Standards</a:t>
            </a:r>
            <a:r>
              <a:rPr lang="en-US" sz="1800" b="1" baseline="0" dirty="0"/>
              <a:t> Matter to You…</a:t>
            </a:r>
            <a:endParaRPr lang="en-US" sz="1800" b="1" dirty="0"/>
          </a:p>
        </p:txBody>
      </p:sp>
      <p:sp>
        <p:nvSpPr>
          <p:cNvPr id="234" name="Google Shape;234;p40"/>
          <p:cNvSpPr txBox="1"/>
          <p:nvPr/>
        </p:nvSpPr>
        <p:spPr>
          <a:xfrm>
            <a:off x="146325" y="4821575"/>
            <a:ext cx="3358200" cy="1830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 sz="850" u="sng">
                <a:solidFill>
                  <a:schemeClr val="hlink"/>
                </a:solidFill>
                <a:hlinkClick r:id="rId3"/>
              </a:rPr>
              <a:t>https://ussm.gsa.gov/fibf-travel/</a:t>
            </a:r>
            <a:endParaRPr sz="850"/>
          </a:p>
          <a:p>
            <a:pPr marL="0" lvl="0" indent="0" algn="l" rtl="0">
              <a:lnSpc>
                <a:spcPct val="80000"/>
              </a:lnSpc>
              <a:spcBef>
                <a:spcPts val="0"/>
              </a:spcBef>
              <a:spcAft>
                <a:spcPts val="0"/>
              </a:spcAft>
              <a:buSzPts val="275"/>
              <a:buNone/>
            </a:pPr>
            <a:r>
              <a:rPr lang="en" sz="850"/>
              <a:t>https://ussm.gsa.gov/fibf-fm/</a:t>
            </a:r>
            <a:endParaRPr sz="850"/>
          </a:p>
        </p:txBody>
      </p:sp>
      <p:sp>
        <p:nvSpPr>
          <p:cNvPr id="235" name="Google Shape;235;p40"/>
          <p:cNvSpPr txBox="1">
            <a:spLocks noGrp="1"/>
          </p:cNvSpPr>
          <p:nvPr>
            <p:ph type="body" idx="1"/>
          </p:nvPr>
        </p:nvSpPr>
        <p:spPr>
          <a:xfrm>
            <a:off x="457200" y="1017150"/>
            <a:ext cx="8229600" cy="3394500"/>
          </a:xfrm>
          <a:prstGeom prst="rect">
            <a:avLst/>
          </a:prstGeom>
        </p:spPr>
        <p:txBody>
          <a:bodyPr spcFirstLastPara="1" wrap="square" lIns="91425" tIns="91425" rIns="91425" bIns="91425" anchor="t" anchorCtr="0">
            <a:normAutofit lnSpcReduction="10000"/>
          </a:bodyPr>
          <a:lstStyle/>
          <a:p>
            <a:pPr marL="342900" lvl="0" indent="-330200" algn="l" rtl="0">
              <a:lnSpc>
                <a:spcPct val="115000"/>
              </a:lnSpc>
              <a:spcBef>
                <a:spcPts val="0"/>
              </a:spcBef>
              <a:spcAft>
                <a:spcPts val="0"/>
              </a:spcAft>
              <a:buSzPts val="1800"/>
              <a:buFont typeface="Roboto"/>
              <a:buChar char="•"/>
            </a:pPr>
            <a:r>
              <a:rPr lang="en" sz="1800" b="1" dirty="0">
                <a:solidFill>
                  <a:schemeClr val="dk1"/>
                </a:solidFill>
              </a:rPr>
              <a:t>It’s OMB approved </a:t>
            </a:r>
            <a:endParaRPr sz="1800" b="1" dirty="0">
              <a:solidFill>
                <a:schemeClr val="dk1"/>
              </a:solidFill>
            </a:endParaRPr>
          </a:p>
          <a:p>
            <a:pPr marL="742950" lvl="1" indent="-273050" algn="l" rtl="0">
              <a:lnSpc>
                <a:spcPct val="115000"/>
              </a:lnSpc>
              <a:spcBef>
                <a:spcPts val="0"/>
              </a:spcBef>
              <a:spcAft>
                <a:spcPts val="0"/>
              </a:spcAft>
              <a:buSzPts val="1800"/>
              <a:buChar char="–"/>
            </a:pPr>
            <a:r>
              <a:rPr lang="en" sz="1800" dirty="0">
                <a:solidFill>
                  <a:schemeClr val="dk1"/>
                </a:solidFill>
              </a:rPr>
              <a:t>Culmination of a cross-government effort to create Business Use Cases, Business Capabilities, &amp; Standard Data Elements</a:t>
            </a:r>
            <a:endParaRPr sz="1800" dirty="0">
              <a:solidFill>
                <a:schemeClr val="dk1"/>
              </a:solidFill>
            </a:endParaRPr>
          </a:p>
          <a:p>
            <a:pPr marL="742950" lvl="1" indent="-273050" algn="l" rtl="0">
              <a:lnSpc>
                <a:spcPct val="115000"/>
              </a:lnSpc>
              <a:spcBef>
                <a:spcPts val="0"/>
              </a:spcBef>
              <a:spcAft>
                <a:spcPts val="0"/>
              </a:spcAft>
              <a:buSzPts val="1800"/>
              <a:buChar char="–"/>
            </a:pPr>
            <a:r>
              <a:rPr lang="en" sz="1800" dirty="0">
                <a:solidFill>
                  <a:schemeClr val="dk1"/>
                </a:solidFill>
              </a:rPr>
              <a:t>First time the government is going to market with a common Business Process and set of Business Standards (requirements) and processes</a:t>
            </a:r>
            <a:endParaRPr sz="1800" dirty="0">
              <a:solidFill>
                <a:schemeClr val="dk1"/>
              </a:solidFill>
            </a:endParaRPr>
          </a:p>
          <a:p>
            <a:pPr marL="742950" lvl="1" indent="-273050" algn="l" rtl="0">
              <a:lnSpc>
                <a:spcPct val="115000"/>
              </a:lnSpc>
              <a:spcBef>
                <a:spcPts val="0"/>
              </a:spcBef>
              <a:spcAft>
                <a:spcPts val="0"/>
              </a:spcAft>
              <a:buSzPts val="1800"/>
              <a:buChar char="–"/>
            </a:pPr>
            <a:r>
              <a:rPr lang="en" sz="1800" dirty="0">
                <a:solidFill>
                  <a:schemeClr val="dk1"/>
                </a:solidFill>
              </a:rPr>
              <a:t>First time the government is coordinating directly with the Financial Management community on interface standards</a:t>
            </a:r>
            <a:endParaRPr sz="1800" dirty="0">
              <a:solidFill>
                <a:schemeClr val="dk1"/>
              </a:solidFill>
            </a:endParaRPr>
          </a:p>
          <a:p>
            <a:pPr marL="1143000" lvl="2" indent="-215900" algn="l" rtl="0">
              <a:lnSpc>
                <a:spcPct val="115000"/>
              </a:lnSpc>
              <a:spcBef>
                <a:spcPts val="0"/>
              </a:spcBef>
              <a:spcAft>
                <a:spcPts val="0"/>
              </a:spcAft>
              <a:buSzPts val="1800"/>
              <a:buChar char="•"/>
            </a:pPr>
            <a:r>
              <a:rPr lang="en" sz="1800" dirty="0">
                <a:solidFill>
                  <a:schemeClr val="dk1"/>
                </a:solidFill>
              </a:rPr>
              <a:t>Standard Integration, Standard File Formats, Standard Data Elements</a:t>
            </a:r>
            <a:endParaRPr sz="1800" dirty="0">
              <a:solidFill>
                <a:schemeClr val="dk1"/>
              </a:solidFill>
            </a:endParaRPr>
          </a:p>
          <a:p>
            <a:pPr marL="342900" lvl="0" indent="-330200" algn="l" rtl="0">
              <a:lnSpc>
                <a:spcPct val="115000"/>
              </a:lnSpc>
              <a:spcBef>
                <a:spcPts val="0"/>
              </a:spcBef>
              <a:spcAft>
                <a:spcPts val="0"/>
              </a:spcAft>
              <a:buSzPts val="1800"/>
              <a:buChar char="•"/>
            </a:pPr>
            <a:r>
              <a:rPr lang="en" sz="1800" b="1" dirty="0">
                <a:solidFill>
                  <a:schemeClr val="dk1"/>
                </a:solidFill>
              </a:rPr>
              <a:t>T&amp;E Business Standards will be used as the basis for ETSNext requirements</a:t>
            </a:r>
            <a:endParaRPr dirty="0"/>
          </a:p>
        </p:txBody>
      </p:sp>
      <p:sp>
        <p:nvSpPr>
          <p:cNvPr id="236" name="Google Shape;236;p40"/>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
        <p:nvSpPr>
          <p:cNvPr id="237" name="Google Shape;237;p40"/>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11</a:t>
            </a:fld>
            <a:endParaRPr>
              <a:solidFill>
                <a:schemeClr val="l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Effect transition="in" filter="fade">
                                      <p:cBhvr>
                                        <p:cTn id="7" dur="1000"/>
                                        <p:tgtEl>
                                          <p:spTgt spid="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
                                            <p:txEl>
                                              <p:pRg st="1" end="1"/>
                                            </p:txEl>
                                          </p:spTgt>
                                        </p:tgtEl>
                                        <p:attrNameLst>
                                          <p:attrName>style.visibility</p:attrName>
                                        </p:attrNameLst>
                                      </p:cBhvr>
                                      <p:to>
                                        <p:strVal val="visible"/>
                                      </p:to>
                                    </p:set>
                                    <p:animEffect transition="in" filter="fade">
                                      <p:cBhvr>
                                        <p:cTn id="12" dur="1000"/>
                                        <p:tgtEl>
                                          <p:spTgt spid="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5">
                                            <p:txEl>
                                              <p:pRg st="2" end="2"/>
                                            </p:txEl>
                                          </p:spTgt>
                                        </p:tgtEl>
                                        <p:attrNameLst>
                                          <p:attrName>style.visibility</p:attrName>
                                        </p:attrNameLst>
                                      </p:cBhvr>
                                      <p:to>
                                        <p:strVal val="visible"/>
                                      </p:to>
                                    </p:set>
                                    <p:animEffect transition="in" filter="fade">
                                      <p:cBhvr>
                                        <p:cTn id="17" dur="1000"/>
                                        <p:tgtEl>
                                          <p:spTgt spid="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
                                            <p:txEl>
                                              <p:pRg st="3" end="3"/>
                                            </p:txEl>
                                          </p:spTgt>
                                        </p:tgtEl>
                                        <p:attrNameLst>
                                          <p:attrName>style.visibility</p:attrName>
                                        </p:attrNameLst>
                                      </p:cBhvr>
                                      <p:to>
                                        <p:strVal val="visible"/>
                                      </p:to>
                                    </p:set>
                                    <p:animEffect transition="in" filter="fade">
                                      <p:cBhvr>
                                        <p:cTn id="22" dur="1000"/>
                                        <p:tgtEl>
                                          <p:spTgt spid="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5">
                                            <p:txEl>
                                              <p:pRg st="4" end="4"/>
                                            </p:txEl>
                                          </p:spTgt>
                                        </p:tgtEl>
                                        <p:attrNameLst>
                                          <p:attrName>style.visibility</p:attrName>
                                        </p:attrNameLst>
                                      </p:cBhvr>
                                      <p:to>
                                        <p:strVal val="visible"/>
                                      </p:to>
                                    </p:set>
                                    <p:animEffect transition="in" filter="fade">
                                      <p:cBhvr>
                                        <p:cTn id="27" dur="1000"/>
                                        <p:tgtEl>
                                          <p:spTgt spid="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5">
                                            <p:txEl>
                                              <p:pRg st="5" end="5"/>
                                            </p:txEl>
                                          </p:spTgt>
                                        </p:tgtEl>
                                        <p:attrNameLst>
                                          <p:attrName>style.visibility</p:attrName>
                                        </p:attrNameLst>
                                      </p:cBhvr>
                                      <p:to>
                                        <p:strVal val="visible"/>
                                      </p:to>
                                    </p:set>
                                    <p:animEffect transition="in" filter="fade">
                                      <p:cBhvr>
                                        <p:cTn id="32" dur="1000"/>
                                        <p:tgtEl>
                                          <p:spTgt spid="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ctrTitle"/>
          </p:nvPr>
        </p:nvSpPr>
        <p:spPr>
          <a:xfrm>
            <a:off x="771300" y="62596"/>
            <a:ext cx="7401000" cy="401700"/>
          </a:xfrm>
          <a:prstGeom prst="rect">
            <a:avLst/>
          </a:prstGeom>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605"/>
              <a:buFont typeface="Arial"/>
              <a:buNone/>
            </a:pPr>
            <a:r>
              <a:rPr lang="en" sz="2840" dirty="0">
                <a:solidFill>
                  <a:srgbClr val="005087"/>
                </a:solidFill>
                <a:latin typeface="Rambla"/>
                <a:ea typeface="Rambla"/>
                <a:cs typeface="Rambla"/>
                <a:sym typeface="Rambla"/>
              </a:rPr>
              <a:t>Cross-Functional Collaboration (continued)</a:t>
            </a:r>
            <a:endParaRPr sz="2840" dirty="0">
              <a:solidFill>
                <a:srgbClr val="005087"/>
              </a:solidFill>
              <a:latin typeface="Rambla"/>
              <a:ea typeface="Rambla"/>
              <a:cs typeface="Rambla"/>
              <a:sym typeface="Rambla"/>
            </a:endParaRPr>
          </a:p>
        </p:txBody>
      </p:sp>
      <p:sp>
        <p:nvSpPr>
          <p:cNvPr id="245" name="Google Shape;245;p41" descr="This diagram continues the Cross Functional Collaboration outlining touch points between Human Capital and Travel and Expense regarding interface standardization and increased automation.  Likewise, Travel and Expense has relationships with Federal Financial Management, FM FIT, FMSC, FM OSMO using touch points for interface standardization and standard data elements.&#10;These relationships also encompass the entire integration process for Electronic Records Management and Cybersecurity Services.&#10;"/>
          <p:cNvSpPr txBox="1"/>
          <p:nvPr/>
        </p:nvSpPr>
        <p:spPr>
          <a:xfrm>
            <a:off x="771297" y="866685"/>
            <a:ext cx="8253607" cy="731708"/>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700" dirty="0">
                <a:solidFill>
                  <a:schemeClr val="dk1"/>
                </a:solidFill>
              </a:rPr>
              <a:t>T&amp;E integration standardization with Human Capital and Financial Management</a:t>
            </a:r>
            <a:endParaRPr sz="1700" dirty="0">
              <a:solidFill>
                <a:schemeClr val="dk1"/>
              </a:solidFill>
            </a:endParaRPr>
          </a:p>
          <a:p>
            <a:pPr marL="0" lvl="0" indent="0" algn="l" rtl="0">
              <a:lnSpc>
                <a:spcPct val="100000"/>
              </a:lnSpc>
              <a:spcBef>
                <a:spcPts val="0"/>
              </a:spcBef>
              <a:spcAft>
                <a:spcPts val="0"/>
              </a:spcAft>
              <a:buNone/>
            </a:pPr>
            <a:r>
              <a:rPr lang="en" sz="1700" dirty="0">
                <a:solidFill>
                  <a:schemeClr val="dk1"/>
                </a:solidFill>
              </a:rPr>
              <a:t>Electronic Records Management and Cybersecurity Standards Incorporated</a:t>
            </a:r>
            <a:endParaRPr sz="1300" dirty="0"/>
          </a:p>
        </p:txBody>
      </p:sp>
      <p:sp>
        <p:nvSpPr>
          <p:cNvPr id="256" name="Google Shape;256;p41"/>
          <p:cNvSpPr txBox="1"/>
          <p:nvPr/>
        </p:nvSpPr>
        <p:spPr>
          <a:xfrm>
            <a:off x="275675" y="4628425"/>
            <a:ext cx="3801300" cy="355500"/>
          </a:xfrm>
          <a:prstGeom prst="rect">
            <a:avLst/>
          </a:prstGeom>
          <a:noFill/>
          <a:ln>
            <a:noFill/>
          </a:ln>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en"/>
              <a:t>https://ussm.gsa.gov/fibf-cyb-soc/</a:t>
            </a:r>
            <a:endParaRPr/>
          </a:p>
          <a:p>
            <a:pPr marL="0" lvl="0" indent="0" algn="l" rtl="0">
              <a:spcBef>
                <a:spcPts val="0"/>
              </a:spcBef>
              <a:spcAft>
                <a:spcPts val="0"/>
              </a:spcAft>
              <a:buNone/>
            </a:pPr>
            <a:r>
              <a:rPr lang="en"/>
              <a:t>https://ussm.gsa.gov/fibf-ERM/</a:t>
            </a:r>
            <a:endParaRPr/>
          </a:p>
        </p:txBody>
      </p:sp>
      <p:grpSp>
        <p:nvGrpSpPr>
          <p:cNvPr id="2" name="Group 1" descr="This diagram continues relationships between Human Capital and Travel and Expense by depicting the interface standardization and increased automation.  During this interface, the Travel and Expense has additional relationships with the Federal Financial Management, FM FIT, FMSC and FM OSMO through interface standardization and standard data elements.  These relationships encompass the Electronic Records Management and Cybersecurity Services.&#10;See speaker notes.&#10;">
            <a:extLst>
              <a:ext uri="{FF2B5EF4-FFF2-40B4-BE49-F238E27FC236}">
                <a16:creationId xmlns:a16="http://schemas.microsoft.com/office/drawing/2014/main" id="{550FEE1C-E571-4A1E-8473-80D335FB6D29}"/>
              </a:ext>
            </a:extLst>
          </p:cNvPr>
          <p:cNvGrpSpPr/>
          <p:nvPr/>
        </p:nvGrpSpPr>
        <p:grpSpPr>
          <a:xfrm>
            <a:off x="771297" y="1782342"/>
            <a:ext cx="7807503" cy="2880875"/>
            <a:chOff x="771297" y="1787200"/>
            <a:chExt cx="7807503" cy="2880875"/>
          </a:xfrm>
        </p:grpSpPr>
        <p:sp>
          <p:nvSpPr>
            <p:cNvPr id="243" name="Google Shape;243;p41"/>
            <p:cNvSpPr/>
            <p:nvPr/>
          </p:nvSpPr>
          <p:spPr>
            <a:xfrm>
              <a:off x="6972900" y="1966875"/>
              <a:ext cx="1565100" cy="27012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1"/>
            <p:cNvSpPr txBox="1"/>
            <p:nvPr/>
          </p:nvSpPr>
          <p:spPr>
            <a:xfrm>
              <a:off x="6966000" y="2063861"/>
              <a:ext cx="1612800" cy="184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t>Federal Financial Management</a:t>
              </a:r>
              <a:endParaRPr sz="1800" b="1"/>
            </a:p>
            <a:p>
              <a:pPr marL="0" lvl="0" indent="0" algn="ctr" rtl="0">
                <a:spcBef>
                  <a:spcPts val="0"/>
                </a:spcBef>
                <a:spcAft>
                  <a:spcPts val="0"/>
                </a:spcAft>
                <a:buNone/>
              </a:pPr>
              <a:r>
                <a:rPr lang="en" sz="1800" b="1"/>
                <a:t>FM FIT</a:t>
              </a:r>
              <a:endParaRPr sz="1800" b="1"/>
            </a:p>
            <a:p>
              <a:pPr marL="0" lvl="0" indent="0" algn="ctr" rtl="0">
                <a:spcBef>
                  <a:spcPts val="0"/>
                </a:spcBef>
                <a:spcAft>
                  <a:spcPts val="0"/>
                </a:spcAft>
                <a:buNone/>
              </a:pPr>
              <a:r>
                <a:rPr lang="en" sz="1800" b="1"/>
                <a:t>FMSC</a:t>
              </a:r>
              <a:endParaRPr sz="1800" b="1"/>
            </a:p>
            <a:p>
              <a:pPr marL="0" lvl="0" indent="0" algn="ctr" rtl="0">
                <a:spcBef>
                  <a:spcPts val="0"/>
                </a:spcBef>
                <a:spcAft>
                  <a:spcPts val="0"/>
                </a:spcAft>
                <a:buNone/>
              </a:pPr>
              <a:r>
                <a:rPr lang="en" sz="1800" b="1"/>
                <a:t>FM QSMO</a:t>
              </a:r>
              <a:endParaRPr sz="1800" b="1"/>
            </a:p>
          </p:txBody>
        </p:sp>
        <p:sp>
          <p:nvSpPr>
            <p:cNvPr id="246" name="Google Shape;246;p41"/>
            <p:cNvSpPr/>
            <p:nvPr/>
          </p:nvSpPr>
          <p:spPr>
            <a:xfrm>
              <a:off x="3863099" y="1962125"/>
              <a:ext cx="1417800" cy="27012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1"/>
            <p:cNvSpPr txBox="1"/>
            <p:nvPr/>
          </p:nvSpPr>
          <p:spPr>
            <a:xfrm>
              <a:off x="3839249" y="2066325"/>
              <a:ext cx="1465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t>Travel and Expense</a:t>
              </a:r>
              <a:endParaRPr sz="1800" b="1" dirty="0"/>
            </a:p>
          </p:txBody>
        </p:sp>
        <p:sp>
          <p:nvSpPr>
            <p:cNvPr id="248" name="Google Shape;248;p41"/>
            <p:cNvSpPr/>
            <p:nvPr/>
          </p:nvSpPr>
          <p:spPr>
            <a:xfrm>
              <a:off x="771297" y="1962125"/>
              <a:ext cx="1200600" cy="27012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1"/>
            <p:cNvSpPr txBox="1"/>
            <p:nvPr/>
          </p:nvSpPr>
          <p:spPr>
            <a:xfrm>
              <a:off x="771297" y="2014875"/>
              <a:ext cx="1200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t>Human Capital</a:t>
              </a:r>
              <a:endParaRPr sz="1800" b="1"/>
            </a:p>
          </p:txBody>
        </p:sp>
        <p:grpSp>
          <p:nvGrpSpPr>
            <p:cNvPr id="250" name="Google Shape;250;p41"/>
            <p:cNvGrpSpPr/>
            <p:nvPr/>
          </p:nvGrpSpPr>
          <p:grpSpPr>
            <a:xfrm>
              <a:off x="1043502" y="3683300"/>
              <a:ext cx="7209137" cy="461700"/>
              <a:chOff x="1583700" y="3647600"/>
              <a:chExt cx="5970300" cy="461700"/>
            </a:xfrm>
          </p:grpSpPr>
          <p:sp>
            <p:nvSpPr>
              <p:cNvPr id="251" name="Google Shape;251;p41"/>
              <p:cNvSpPr/>
              <p:nvPr/>
            </p:nvSpPr>
            <p:spPr>
              <a:xfrm>
                <a:off x="1583700" y="3652400"/>
                <a:ext cx="5970300" cy="4521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1"/>
              <p:cNvSpPr txBox="1"/>
              <p:nvPr/>
            </p:nvSpPr>
            <p:spPr>
              <a:xfrm>
                <a:off x="2039700" y="3647600"/>
                <a:ext cx="5058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rPr>
                  <a:t>Electronic Records Management</a:t>
                </a:r>
                <a:endParaRPr sz="1800" b="1"/>
              </a:p>
            </p:txBody>
          </p:sp>
        </p:grpSp>
        <p:grpSp>
          <p:nvGrpSpPr>
            <p:cNvPr id="253" name="Google Shape;253;p41"/>
            <p:cNvGrpSpPr/>
            <p:nvPr/>
          </p:nvGrpSpPr>
          <p:grpSpPr>
            <a:xfrm>
              <a:off x="1043508" y="4201437"/>
              <a:ext cx="7209137" cy="461791"/>
              <a:chOff x="1921625" y="4476613"/>
              <a:chExt cx="5970300" cy="471600"/>
            </a:xfrm>
          </p:grpSpPr>
          <p:sp>
            <p:nvSpPr>
              <p:cNvPr id="254" name="Google Shape;254;p41"/>
              <p:cNvSpPr/>
              <p:nvPr/>
            </p:nvSpPr>
            <p:spPr>
              <a:xfrm>
                <a:off x="1921625" y="4481413"/>
                <a:ext cx="5970300" cy="4521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1"/>
              <p:cNvSpPr txBox="1"/>
              <p:nvPr/>
            </p:nvSpPr>
            <p:spPr>
              <a:xfrm>
                <a:off x="2377625" y="4476613"/>
                <a:ext cx="5058300" cy="471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rPr>
                  <a:t>Cybersecurity Services</a:t>
                </a:r>
                <a:endParaRPr sz="1800"/>
              </a:p>
            </p:txBody>
          </p:sp>
        </p:grpSp>
        <p:sp>
          <p:nvSpPr>
            <p:cNvPr id="257" name="Google Shape;257;p41"/>
            <p:cNvSpPr/>
            <p:nvPr/>
          </p:nvSpPr>
          <p:spPr>
            <a:xfrm>
              <a:off x="5200825" y="1787200"/>
              <a:ext cx="1922100" cy="841800"/>
            </a:xfrm>
            <a:prstGeom prst="lef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Interface Standardization</a:t>
              </a:r>
              <a:endParaRPr/>
            </a:p>
          </p:txBody>
        </p:sp>
        <p:sp>
          <p:nvSpPr>
            <p:cNvPr id="258" name="Google Shape;258;p41"/>
            <p:cNvSpPr/>
            <p:nvPr/>
          </p:nvSpPr>
          <p:spPr>
            <a:xfrm>
              <a:off x="1971900" y="2629000"/>
              <a:ext cx="1922100" cy="841800"/>
            </a:xfrm>
            <a:prstGeom prst="lef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Increased Automation</a:t>
              </a:r>
              <a:endParaRPr/>
            </a:p>
          </p:txBody>
        </p:sp>
        <p:sp>
          <p:nvSpPr>
            <p:cNvPr id="259" name="Google Shape;259;p41"/>
            <p:cNvSpPr/>
            <p:nvPr/>
          </p:nvSpPr>
          <p:spPr>
            <a:xfrm>
              <a:off x="1971901" y="1787200"/>
              <a:ext cx="1922100" cy="841800"/>
            </a:xfrm>
            <a:prstGeom prst="lef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Interface Standardization</a:t>
              </a:r>
              <a:endParaRPr/>
            </a:p>
          </p:txBody>
        </p:sp>
        <p:sp>
          <p:nvSpPr>
            <p:cNvPr id="260" name="Google Shape;260;p41"/>
            <p:cNvSpPr/>
            <p:nvPr/>
          </p:nvSpPr>
          <p:spPr>
            <a:xfrm>
              <a:off x="5200825" y="2629000"/>
              <a:ext cx="1922100" cy="841800"/>
            </a:xfrm>
            <a:prstGeom prst="lef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Standard Data Elements</a:t>
              </a:r>
              <a:endParaRPr/>
            </a:p>
          </p:txBody>
        </p:sp>
      </p:grpSp>
      <p:sp>
        <p:nvSpPr>
          <p:cNvPr id="261" name="Google Shape;261;p41"/>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solidFill>
                  <a:schemeClr val="lt2"/>
                </a:solidFill>
              </a:rPr>
              <a:t>12</a:t>
            </a:fld>
            <a:endParaRPr>
              <a:solidFill>
                <a:schemeClr val="l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10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2"/>
          <p:cNvSpPr txBox="1">
            <a:spLocks noGrp="1"/>
          </p:cNvSpPr>
          <p:nvPr>
            <p:ph type="title"/>
          </p:nvPr>
        </p:nvSpPr>
        <p:spPr>
          <a:xfrm>
            <a:off x="457200" y="205978"/>
            <a:ext cx="8229600"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Travel and Expense Business Standards</a:t>
            </a:r>
            <a:endParaRPr dirty="0"/>
          </a:p>
        </p:txBody>
      </p:sp>
      <p:sp>
        <p:nvSpPr>
          <p:cNvPr id="267" name="Google Shape;267;p42"/>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17500" algn="l" rtl="0">
              <a:spcBef>
                <a:spcPts val="400"/>
              </a:spcBef>
              <a:spcAft>
                <a:spcPts val="0"/>
              </a:spcAft>
              <a:buSzPts val="1400"/>
              <a:buChar char="●"/>
            </a:pPr>
            <a:r>
              <a:rPr lang="en"/>
              <a:t>Question &amp; Answer</a:t>
            </a:r>
            <a:endParaRPr/>
          </a:p>
          <a:p>
            <a:pPr marL="914400" lvl="1" indent="-317500" algn="l" rtl="0">
              <a:spcBef>
                <a:spcPts val="0"/>
              </a:spcBef>
              <a:spcAft>
                <a:spcPts val="0"/>
              </a:spcAft>
              <a:buSzPts val="1400"/>
              <a:buChar char="○"/>
            </a:pPr>
            <a:r>
              <a:rPr lang="en"/>
              <a:t>Session Q&amp;A</a:t>
            </a:r>
            <a:endParaRPr/>
          </a:p>
          <a:p>
            <a:pPr marL="914400" lvl="1" indent="-317500" algn="l" rtl="0">
              <a:spcBef>
                <a:spcPts val="0"/>
              </a:spcBef>
              <a:spcAft>
                <a:spcPts val="0"/>
              </a:spcAft>
              <a:buSzPts val="1400"/>
              <a:buChar char="○"/>
            </a:pPr>
            <a:r>
              <a:rPr lang="en"/>
              <a:t>Open Q&amp;A</a:t>
            </a:r>
            <a:endParaRPr/>
          </a:p>
          <a:p>
            <a:pPr marL="1371600" lvl="2" indent="-317500" algn="l" rtl="0">
              <a:spcBef>
                <a:spcPts val="0"/>
              </a:spcBef>
              <a:spcAft>
                <a:spcPts val="0"/>
              </a:spcAft>
              <a:buSzPts val="1400"/>
              <a:buChar char="■"/>
            </a:pPr>
            <a:r>
              <a:rPr lang="en"/>
              <a:t>What other topics or areas do you have questions about?</a:t>
            </a:r>
            <a:endParaRPr/>
          </a:p>
          <a:p>
            <a:pPr marL="457200" lvl="0" indent="0" algn="l" rtl="0">
              <a:spcBef>
                <a:spcPts val="400"/>
              </a:spcBef>
              <a:spcAft>
                <a:spcPts val="0"/>
              </a:spcAft>
              <a:buNone/>
            </a:pPr>
            <a:endParaRPr/>
          </a:p>
        </p:txBody>
      </p:sp>
      <p:sp>
        <p:nvSpPr>
          <p:cNvPr id="268" name="Google Shape;268;p42"/>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solidFill>
                  <a:schemeClr val="lt1"/>
                </a:solidFill>
              </a:rPr>
              <a:t>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3"/>
          <p:cNvSpPr txBox="1">
            <a:spLocks noGrp="1"/>
          </p:cNvSpPr>
          <p:nvPr>
            <p:ph type="title"/>
          </p:nvPr>
        </p:nvSpPr>
        <p:spPr>
          <a:xfrm>
            <a:off x="457200" y="205978"/>
            <a:ext cx="8229600"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Travel &amp; Expense Business Standards</a:t>
            </a:r>
            <a:endParaRPr/>
          </a:p>
        </p:txBody>
      </p:sp>
      <p:sp>
        <p:nvSpPr>
          <p:cNvPr id="274" name="Google Shape;274;p43"/>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lgn="l" rtl="0">
              <a:spcBef>
                <a:spcPts val="400"/>
              </a:spcBef>
              <a:spcAft>
                <a:spcPts val="0"/>
              </a:spcAft>
              <a:buNone/>
            </a:pPr>
            <a:r>
              <a:rPr lang="en" b="1"/>
              <a:t>Summary</a:t>
            </a:r>
            <a:endParaRPr b="1"/>
          </a:p>
          <a:p>
            <a:pPr marL="457200" lvl="0" indent="-317500" algn="l" rtl="0">
              <a:spcBef>
                <a:spcPts val="400"/>
              </a:spcBef>
              <a:spcAft>
                <a:spcPts val="0"/>
              </a:spcAft>
              <a:buSzPts val="1400"/>
              <a:buChar char="●"/>
            </a:pPr>
            <a:r>
              <a:rPr lang="en"/>
              <a:t>T&amp;E Business Standards Overview</a:t>
            </a:r>
            <a:endParaRPr/>
          </a:p>
          <a:p>
            <a:pPr marL="914400" lvl="1" indent="-317500" algn="l" rtl="0">
              <a:spcBef>
                <a:spcPts val="0"/>
              </a:spcBef>
              <a:spcAft>
                <a:spcPts val="0"/>
              </a:spcAft>
              <a:buSzPts val="1400"/>
              <a:buChar char="○"/>
            </a:pPr>
            <a:r>
              <a:rPr lang="en"/>
              <a:t>High-level overview of the standards development process and artifacts</a:t>
            </a:r>
            <a:endParaRPr/>
          </a:p>
          <a:p>
            <a:pPr marL="457200" lvl="0" indent="-317500" algn="l" rtl="0">
              <a:spcBef>
                <a:spcPts val="0"/>
              </a:spcBef>
              <a:spcAft>
                <a:spcPts val="0"/>
              </a:spcAft>
              <a:buSzPts val="1400"/>
              <a:buChar char="●"/>
            </a:pPr>
            <a:r>
              <a:rPr lang="en"/>
              <a:t>T&amp;E Management Standards Committee Process &amp; Schedule</a:t>
            </a:r>
            <a:endParaRPr/>
          </a:p>
          <a:p>
            <a:pPr marL="914400" lvl="1" indent="-317500" algn="l" rtl="0">
              <a:spcBef>
                <a:spcPts val="0"/>
              </a:spcBef>
              <a:spcAft>
                <a:spcPts val="0"/>
              </a:spcAft>
              <a:buSzPts val="1400"/>
              <a:buChar char="○"/>
            </a:pPr>
            <a:r>
              <a:rPr lang="en"/>
              <a:t>Governance process for the T&amp;E Business Standards</a:t>
            </a:r>
            <a:endParaRPr/>
          </a:p>
          <a:p>
            <a:pPr marL="457200" lvl="0" indent="-317500" algn="l" rtl="0">
              <a:spcBef>
                <a:spcPts val="0"/>
              </a:spcBef>
              <a:spcAft>
                <a:spcPts val="0"/>
              </a:spcAft>
              <a:buSzPts val="1400"/>
              <a:buChar char="●"/>
            </a:pPr>
            <a:r>
              <a:rPr lang="en"/>
              <a:t>Why T&amp;E Business Standards Matter</a:t>
            </a:r>
            <a:endParaRPr/>
          </a:p>
          <a:p>
            <a:pPr marL="914400" lvl="1" indent="-317500" algn="l" rtl="0">
              <a:spcBef>
                <a:spcPts val="0"/>
              </a:spcBef>
              <a:spcAft>
                <a:spcPts val="0"/>
              </a:spcAft>
              <a:buSzPts val="1400"/>
              <a:buChar char="○"/>
            </a:pPr>
            <a:r>
              <a:rPr lang="en"/>
              <a:t>OMB Approved</a:t>
            </a:r>
            <a:endParaRPr/>
          </a:p>
          <a:p>
            <a:pPr marL="914400" lvl="1" indent="-317500" algn="l" rtl="0">
              <a:spcBef>
                <a:spcPts val="0"/>
              </a:spcBef>
              <a:spcAft>
                <a:spcPts val="0"/>
              </a:spcAft>
              <a:buSzPts val="1400"/>
              <a:buChar char="○"/>
            </a:pPr>
            <a:r>
              <a:rPr lang="en"/>
              <a:t>Government-wide end-to-end business processes for T&amp;E</a:t>
            </a:r>
            <a:endParaRPr/>
          </a:p>
          <a:p>
            <a:pPr marL="0" lvl="0" indent="0" algn="l" rtl="0">
              <a:spcBef>
                <a:spcPts val="400"/>
              </a:spcBef>
              <a:spcAft>
                <a:spcPts val="0"/>
              </a:spcAft>
              <a:buNone/>
            </a:pPr>
            <a:endParaRPr>
              <a:solidFill>
                <a:schemeClr val="dk1"/>
              </a:solidFill>
            </a:endParaRPr>
          </a:p>
        </p:txBody>
      </p:sp>
      <p:sp>
        <p:nvSpPr>
          <p:cNvPr id="275" name="Google Shape;275;p43"/>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4"/>
          <p:cNvSpPr txBox="1"/>
          <p:nvPr/>
        </p:nvSpPr>
        <p:spPr>
          <a:xfrm>
            <a:off x="587225" y="2044675"/>
            <a:ext cx="8214000" cy="24621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chemeClr val="dk1"/>
              </a:buClr>
              <a:buSzPts val="990"/>
              <a:buFont typeface="Arial"/>
              <a:buNone/>
            </a:pPr>
            <a:r>
              <a:rPr lang="en" sz="3400">
                <a:solidFill>
                  <a:schemeClr val="lt1"/>
                </a:solidFill>
                <a:latin typeface="Roboto Slab"/>
                <a:ea typeface="Roboto Slab"/>
                <a:cs typeface="Roboto Slab"/>
                <a:sym typeface="Roboto Slab"/>
              </a:rPr>
              <a:t>Thank you for your attendance.</a:t>
            </a:r>
            <a:endParaRPr sz="3400">
              <a:solidFill>
                <a:schemeClr val="lt1"/>
              </a:solidFill>
              <a:latin typeface="Roboto Slab"/>
              <a:ea typeface="Roboto Slab"/>
              <a:cs typeface="Roboto Slab"/>
              <a:sym typeface="Roboto Slab"/>
            </a:endParaRPr>
          </a:p>
        </p:txBody>
      </p:sp>
      <p:sp>
        <p:nvSpPr>
          <p:cNvPr id="2" name="Title 1">
            <a:extLst>
              <a:ext uri="{FF2B5EF4-FFF2-40B4-BE49-F238E27FC236}">
                <a16:creationId xmlns:a16="http://schemas.microsoft.com/office/drawing/2014/main" id="{5CC032ED-9A12-4D2E-8E2D-696ECFCC8142}"/>
              </a:ext>
            </a:extLst>
          </p:cNvPr>
          <p:cNvSpPr>
            <a:spLocks noGrp="1"/>
          </p:cNvSpPr>
          <p:nvPr>
            <p:ph type="ctrTitle" idx="4294967295"/>
          </p:nvPr>
        </p:nvSpPr>
        <p:spPr>
          <a:xfrm>
            <a:off x="1143000" y="841375"/>
            <a:ext cx="6858000" cy="1790700"/>
          </a:xfrm>
          <a:prstGeom prst="rect">
            <a:avLst/>
          </a:prstGeom>
        </p:spPr>
        <p:txBody>
          <a:bodyPr/>
          <a:lstStyle/>
          <a:p>
            <a:r>
              <a:rPr lang="en-US" dirty="0"/>
              <a:t>Thank you for your</a:t>
            </a:r>
            <a:r>
              <a:rPr lang="en-US" baseline="0" dirty="0"/>
              <a:t> attendance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1"/>
          <p:cNvSpPr txBox="1">
            <a:spLocks noGrp="1"/>
          </p:cNvSpPr>
          <p:nvPr>
            <p:ph type="title"/>
          </p:nvPr>
        </p:nvSpPr>
        <p:spPr>
          <a:xfrm>
            <a:off x="457200" y="205978"/>
            <a:ext cx="8229600"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Workshop Housekeeping</a:t>
            </a:r>
            <a:endParaRPr dirty="0"/>
          </a:p>
        </p:txBody>
      </p:sp>
      <p:sp>
        <p:nvSpPr>
          <p:cNvPr id="143" name="Google Shape;143;p31"/>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17500" algn="l" rtl="0">
              <a:spcBef>
                <a:spcPts val="400"/>
              </a:spcBef>
              <a:spcAft>
                <a:spcPts val="0"/>
              </a:spcAft>
              <a:buSzPts val="1400"/>
              <a:buAutoNum type="arabicPeriod"/>
            </a:pPr>
            <a:r>
              <a:rPr lang="en"/>
              <a:t>The workshops will be recorded and posted to the </a:t>
            </a:r>
            <a:r>
              <a:rPr lang="en" u="sng">
                <a:solidFill>
                  <a:schemeClr val="hlink"/>
                </a:solidFill>
                <a:hlinkClick r:id="rId3"/>
              </a:rPr>
              <a:t>ETSNext Industry Community page</a:t>
            </a:r>
            <a:r>
              <a:rPr lang="en"/>
              <a:t> on Interact</a:t>
            </a:r>
            <a:endParaRPr/>
          </a:p>
          <a:p>
            <a:pPr marL="457200" lvl="0" indent="-317500" algn="l" rtl="0">
              <a:spcBef>
                <a:spcPts val="0"/>
              </a:spcBef>
              <a:spcAft>
                <a:spcPts val="0"/>
              </a:spcAft>
              <a:buSzPts val="1400"/>
              <a:buAutoNum type="arabicPeriod"/>
            </a:pPr>
            <a:r>
              <a:rPr lang="en"/>
              <a:t>All participants are on mute and there is no individual camera access</a:t>
            </a:r>
            <a:endParaRPr/>
          </a:p>
          <a:p>
            <a:pPr marL="457200" lvl="0" indent="-317500" algn="l" rtl="0">
              <a:spcBef>
                <a:spcPts val="0"/>
              </a:spcBef>
              <a:spcAft>
                <a:spcPts val="0"/>
              </a:spcAft>
              <a:buSzPts val="1400"/>
              <a:buAutoNum type="arabicPeriod"/>
            </a:pPr>
            <a:r>
              <a:rPr lang="en"/>
              <a:t>Please use the Chat tool to report technical difficulties </a:t>
            </a:r>
            <a:endParaRPr/>
          </a:p>
          <a:p>
            <a:pPr marL="457200" lvl="0" indent="-317500" algn="l" rtl="0">
              <a:spcBef>
                <a:spcPts val="0"/>
              </a:spcBef>
              <a:spcAft>
                <a:spcPts val="0"/>
              </a:spcAft>
              <a:buSzPts val="1400"/>
              <a:buAutoNum type="arabicPeriod"/>
            </a:pPr>
            <a:r>
              <a:rPr lang="en"/>
              <a:t>Please use the Q &amp; A functionality to ask questions</a:t>
            </a:r>
            <a:endParaRPr/>
          </a:p>
          <a:p>
            <a:pPr marL="914400" lvl="1" indent="-317500" algn="l" rtl="0">
              <a:spcBef>
                <a:spcPts val="0"/>
              </a:spcBef>
              <a:spcAft>
                <a:spcPts val="0"/>
              </a:spcAft>
              <a:buSzPts val="1400"/>
              <a:buAutoNum type="alphaLcPeriod"/>
            </a:pPr>
            <a:r>
              <a:rPr lang="en"/>
              <a:t>You can upvote a question, if you have the same or a similar question</a:t>
            </a:r>
            <a:endParaRPr/>
          </a:p>
          <a:p>
            <a:pPr marL="457200" lvl="0" indent="-317500" algn="l" rtl="0">
              <a:spcBef>
                <a:spcPts val="0"/>
              </a:spcBef>
              <a:spcAft>
                <a:spcPts val="0"/>
              </a:spcAft>
              <a:buSzPts val="1400"/>
              <a:buAutoNum type="arabicPeriod"/>
            </a:pPr>
            <a:r>
              <a:rPr lang="en"/>
              <a:t>Today’s Workshop will be approximately 1 hour</a:t>
            </a:r>
            <a:endParaRPr/>
          </a:p>
          <a:p>
            <a:pPr marL="457200" lvl="0" indent="-317500" algn="l" rtl="0">
              <a:spcBef>
                <a:spcPts val="0"/>
              </a:spcBef>
              <a:spcAft>
                <a:spcPts val="0"/>
              </a:spcAft>
              <a:buSzPts val="1400"/>
              <a:buAutoNum type="arabicPeriod"/>
            </a:pPr>
            <a:r>
              <a:rPr lang="en"/>
              <a:t>Workshop 2 on Thursday, October 28th will be approximately 2 hours</a:t>
            </a:r>
            <a:endParaRPr/>
          </a:p>
          <a:p>
            <a:pPr marL="457200" lvl="0" indent="-317500" algn="l" rtl="0">
              <a:spcBef>
                <a:spcPts val="0"/>
              </a:spcBef>
              <a:spcAft>
                <a:spcPts val="0"/>
              </a:spcAft>
              <a:buSzPts val="1400"/>
              <a:buAutoNum type="arabicPeriod"/>
            </a:pPr>
            <a:r>
              <a:rPr lang="en"/>
              <a:t>Workshop 3 on Tuesday, November 16th will depend on the number of FAQs that are developed and the questions asked during the open Q&amp;A </a:t>
            </a:r>
            <a:endParaRPr/>
          </a:p>
        </p:txBody>
      </p:sp>
      <p:sp>
        <p:nvSpPr>
          <p:cNvPr id="144" name="Google Shape;144;p31"/>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2"/>
          <p:cNvSpPr txBox="1">
            <a:spLocks noGrp="1"/>
          </p:cNvSpPr>
          <p:nvPr>
            <p:ph type="title"/>
          </p:nvPr>
        </p:nvSpPr>
        <p:spPr>
          <a:xfrm>
            <a:off x="457200" y="205978"/>
            <a:ext cx="8229600" cy="85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Agenda</a:t>
            </a:r>
            <a:endParaRPr dirty="0"/>
          </a:p>
        </p:txBody>
      </p:sp>
      <p:sp>
        <p:nvSpPr>
          <p:cNvPr id="150" name="Google Shape;150;p32"/>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Clr>
                <a:schemeClr val="dk1"/>
              </a:buClr>
              <a:buSzPts val="2200"/>
              <a:buFont typeface="Roboto Slab"/>
              <a:buChar char="•"/>
            </a:pPr>
            <a:r>
              <a:rPr lang="en" sz="2200">
                <a:solidFill>
                  <a:schemeClr val="dk1"/>
                </a:solidFill>
                <a:latin typeface="Roboto Slab"/>
                <a:ea typeface="Roboto Slab"/>
                <a:cs typeface="Roboto Slab"/>
                <a:sym typeface="Roboto Slab"/>
              </a:rPr>
              <a:t>T&amp;E Business Standards Overview - OGP</a:t>
            </a:r>
            <a:endParaRPr sz="2200">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200">
              <a:solidFill>
                <a:schemeClr val="dk1"/>
              </a:solidFill>
              <a:latin typeface="Roboto Slab"/>
              <a:ea typeface="Roboto Slab"/>
              <a:cs typeface="Roboto Slab"/>
              <a:sym typeface="Roboto Slab"/>
            </a:endParaRPr>
          </a:p>
          <a:p>
            <a:pPr marL="457200" lvl="0" indent="-368300" algn="l" rtl="0">
              <a:spcBef>
                <a:spcPts val="0"/>
              </a:spcBef>
              <a:spcAft>
                <a:spcPts val="0"/>
              </a:spcAft>
              <a:buClr>
                <a:schemeClr val="dk1"/>
              </a:buClr>
              <a:buSzPts val="2200"/>
              <a:buFont typeface="Roboto Slab"/>
              <a:buChar char="•"/>
            </a:pPr>
            <a:r>
              <a:rPr lang="en" sz="2200">
                <a:solidFill>
                  <a:schemeClr val="dk1"/>
                </a:solidFill>
                <a:latin typeface="Roboto Slab"/>
                <a:ea typeface="Roboto Slab"/>
                <a:cs typeface="Roboto Slab"/>
                <a:sym typeface="Roboto Slab"/>
              </a:rPr>
              <a:t>T&amp;E Management Standards Committee Process &amp; Schedule - OGP</a:t>
            </a:r>
            <a:endParaRPr sz="2200">
              <a:solidFill>
                <a:schemeClr val="dk1"/>
              </a:solidFill>
              <a:latin typeface="Roboto Slab"/>
              <a:ea typeface="Roboto Slab"/>
              <a:cs typeface="Roboto Slab"/>
              <a:sym typeface="Roboto Slab"/>
            </a:endParaRPr>
          </a:p>
          <a:p>
            <a:pPr marL="0" lvl="0" indent="0" algn="l" rtl="0">
              <a:spcBef>
                <a:spcPts val="0"/>
              </a:spcBef>
              <a:spcAft>
                <a:spcPts val="0"/>
              </a:spcAft>
              <a:buNone/>
            </a:pPr>
            <a:endParaRPr sz="2200">
              <a:solidFill>
                <a:schemeClr val="dk1"/>
              </a:solidFill>
              <a:latin typeface="Roboto Slab"/>
              <a:ea typeface="Roboto Slab"/>
              <a:cs typeface="Roboto Slab"/>
              <a:sym typeface="Roboto Slab"/>
            </a:endParaRPr>
          </a:p>
          <a:p>
            <a:pPr marL="457200" lvl="0" indent="-368300" algn="l" rtl="0">
              <a:spcBef>
                <a:spcPts val="0"/>
              </a:spcBef>
              <a:spcAft>
                <a:spcPts val="0"/>
              </a:spcAft>
              <a:buClr>
                <a:schemeClr val="dk1"/>
              </a:buClr>
              <a:buSzPts val="2200"/>
              <a:buFont typeface="Roboto Slab"/>
              <a:buChar char="•"/>
            </a:pPr>
            <a:r>
              <a:rPr lang="en" sz="2200">
                <a:solidFill>
                  <a:schemeClr val="dk1"/>
                </a:solidFill>
                <a:latin typeface="Roboto Slab"/>
                <a:ea typeface="Roboto Slab"/>
                <a:cs typeface="Roboto Slab"/>
                <a:sym typeface="Roboto Slab"/>
              </a:rPr>
              <a:t>Why T&amp;E Business Standards Matter - FAS</a:t>
            </a:r>
            <a:endParaRPr sz="1200">
              <a:solidFill>
                <a:schemeClr val="dk1"/>
              </a:solidFill>
            </a:endParaRPr>
          </a:p>
        </p:txBody>
      </p:sp>
      <p:sp>
        <p:nvSpPr>
          <p:cNvPr id="151" name="Google Shape;151;p32"/>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1000"/>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Effect transition="in" filter="fade">
                                      <p:cBhvr>
                                        <p:cTn id="12" dur="1000"/>
                                        <p:tgtEl>
                                          <p:spTgt spid="1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xEl>
                                              <p:pRg st="2" end="2"/>
                                            </p:txEl>
                                          </p:spTgt>
                                        </p:tgtEl>
                                        <p:attrNameLst>
                                          <p:attrName>style.visibility</p:attrName>
                                        </p:attrNameLst>
                                      </p:cBhvr>
                                      <p:to>
                                        <p:strVal val="visible"/>
                                      </p:to>
                                    </p:set>
                                    <p:animEffect transition="in" filter="fade">
                                      <p:cBhvr>
                                        <p:cTn id="17" dur="1000"/>
                                        <p:tgtEl>
                                          <p:spTgt spid="1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
                                            <p:txEl>
                                              <p:pRg st="3" end="3"/>
                                            </p:txEl>
                                          </p:spTgt>
                                        </p:tgtEl>
                                        <p:attrNameLst>
                                          <p:attrName>style.visibility</p:attrName>
                                        </p:attrNameLst>
                                      </p:cBhvr>
                                      <p:to>
                                        <p:strVal val="visible"/>
                                      </p:to>
                                    </p:set>
                                    <p:animEffect transition="in" filter="fade">
                                      <p:cBhvr>
                                        <p:cTn id="22" dur="1000"/>
                                        <p:tgtEl>
                                          <p:spTgt spid="1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0">
                                            <p:txEl>
                                              <p:pRg st="4" end="4"/>
                                            </p:txEl>
                                          </p:spTgt>
                                        </p:tgtEl>
                                        <p:attrNameLst>
                                          <p:attrName>style.visibility</p:attrName>
                                        </p:attrNameLst>
                                      </p:cBhvr>
                                      <p:to>
                                        <p:strVal val="visible"/>
                                      </p:to>
                                    </p:set>
                                    <p:animEffect transition="in" filter="fade">
                                      <p:cBhvr>
                                        <p:cTn id="27" dur="1000"/>
                                        <p:tgtEl>
                                          <p:spTgt spid="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3"/>
          <p:cNvSpPr txBox="1">
            <a:spLocks noGrp="1"/>
          </p:cNvSpPr>
          <p:nvPr>
            <p:ph type="title"/>
          </p:nvPr>
        </p:nvSpPr>
        <p:spPr>
          <a:xfrm>
            <a:off x="457200" y="687153"/>
            <a:ext cx="8229600" cy="857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800" dirty="0">
                <a:solidFill>
                  <a:srgbClr val="005087"/>
                </a:solidFill>
                <a:latin typeface="Rambla"/>
                <a:ea typeface="Rambla"/>
                <a:cs typeface="Rambla"/>
                <a:sym typeface="Rambla"/>
              </a:rPr>
              <a:t>  T&amp;E Business Standards Overview</a:t>
            </a:r>
            <a:endParaRPr sz="2800" dirty="0">
              <a:solidFill>
                <a:srgbClr val="005087"/>
              </a:solidFill>
              <a:latin typeface="Rambla"/>
              <a:ea typeface="Rambla"/>
              <a:cs typeface="Rambla"/>
              <a:sym typeface="Rambla"/>
            </a:endParaRPr>
          </a:p>
        </p:txBody>
      </p:sp>
      <p:sp>
        <p:nvSpPr>
          <p:cNvPr id="157" name="Google Shape;157;p33"/>
          <p:cNvSpPr txBox="1">
            <a:spLocks noGrp="1"/>
          </p:cNvSpPr>
          <p:nvPr>
            <p:ph type="body" idx="1"/>
          </p:nvPr>
        </p:nvSpPr>
        <p:spPr>
          <a:xfrm>
            <a:off x="457200" y="1309700"/>
            <a:ext cx="8229600" cy="3694500"/>
          </a:xfrm>
          <a:prstGeom prst="rect">
            <a:avLst/>
          </a:prstGeom>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SzPts val="1800"/>
              <a:buChar char="•"/>
            </a:pPr>
            <a:r>
              <a:rPr lang="en" sz="1800" dirty="0">
                <a:solidFill>
                  <a:schemeClr val="dk1"/>
                </a:solidFill>
                <a:highlight>
                  <a:schemeClr val="lt1"/>
                </a:highlight>
              </a:rPr>
              <a:t>Business standards are driven by Strategy</a:t>
            </a:r>
            <a:r>
              <a:rPr lang="en" sz="1800" dirty="0">
                <a:solidFill>
                  <a:schemeClr val="dk1"/>
                </a:solidFill>
              </a:rPr>
              <a:t> 1 “Agree on What We Can Share,” of OMB memo M-19-16, Centralized Mission Support Capabilities for the Federal Government.</a:t>
            </a:r>
            <a:endParaRPr sz="1800" dirty="0">
              <a:solidFill>
                <a:schemeClr val="dk1"/>
              </a:solidFill>
            </a:endParaRPr>
          </a:p>
          <a:p>
            <a:pPr marL="457200" marR="0" lvl="0" indent="0" algn="l" rtl="0">
              <a:lnSpc>
                <a:spcPct val="100000"/>
              </a:lnSpc>
              <a:spcBef>
                <a:spcPts val="0"/>
              </a:spcBef>
              <a:spcAft>
                <a:spcPts val="0"/>
              </a:spcAft>
              <a:buNone/>
            </a:pPr>
            <a:endParaRPr sz="1800" dirty="0">
              <a:solidFill>
                <a:schemeClr val="dk1"/>
              </a:solidFill>
            </a:endParaRPr>
          </a:p>
          <a:p>
            <a:pPr marL="457200" marR="0" lvl="0" indent="-342900" algn="l" rtl="0">
              <a:lnSpc>
                <a:spcPct val="100000"/>
              </a:lnSpc>
              <a:spcBef>
                <a:spcPts val="0"/>
              </a:spcBef>
              <a:spcAft>
                <a:spcPts val="0"/>
              </a:spcAft>
              <a:buSzPts val="1800"/>
              <a:buChar char="•"/>
            </a:pPr>
            <a:r>
              <a:rPr lang="en" sz="1800" dirty="0">
                <a:solidFill>
                  <a:schemeClr val="dk1"/>
                </a:solidFill>
              </a:rPr>
              <a:t>The Federal Integrated Business Framework (FIBF) is a model that enables agencies to better coordinate and document common business needs and focus on outcomes, data, processes, and performance</a:t>
            </a:r>
            <a:endParaRPr sz="1800" dirty="0">
              <a:solidFill>
                <a:schemeClr val="dk1"/>
              </a:solidFill>
            </a:endParaRPr>
          </a:p>
          <a:p>
            <a:pPr marL="457200" marR="0" lvl="0" indent="0" algn="l" rtl="0">
              <a:lnSpc>
                <a:spcPct val="100000"/>
              </a:lnSpc>
              <a:spcBef>
                <a:spcPts val="0"/>
              </a:spcBef>
              <a:spcAft>
                <a:spcPts val="0"/>
              </a:spcAft>
              <a:buNone/>
            </a:pPr>
            <a:endParaRPr sz="1800" dirty="0">
              <a:solidFill>
                <a:schemeClr val="dk1"/>
              </a:solidFill>
            </a:endParaRPr>
          </a:p>
          <a:p>
            <a:pPr marL="457200" marR="0" lvl="0" indent="-342900" algn="l" rtl="0">
              <a:lnSpc>
                <a:spcPct val="100000"/>
              </a:lnSpc>
              <a:spcBef>
                <a:spcPts val="0"/>
              </a:spcBef>
              <a:spcAft>
                <a:spcPts val="0"/>
              </a:spcAft>
              <a:buSzPts val="1800"/>
              <a:buChar char="•"/>
            </a:pPr>
            <a:r>
              <a:rPr lang="en" sz="1800" dirty="0">
                <a:solidFill>
                  <a:schemeClr val="dk1"/>
                </a:solidFill>
              </a:rPr>
              <a:t>T&amp;E Business Standards are critical in driving the government to eliminate redundancy, reduce risk, and leverage federal buying power to deliver mission support services that make government more efficient and effective.</a:t>
            </a:r>
            <a:endParaRPr sz="1800" dirty="0">
              <a:solidFill>
                <a:schemeClr val="dk1"/>
              </a:solidFill>
            </a:endParaRPr>
          </a:p>
          <a:p>
            <a:pPr marL="0" lvl="0" indent="0" algn="l" rtl="0">
              <a:lnSpc>
                <a:spcPct val="115000"/>
              </a:lnSpc>
              <a:spcBef>
                <a:spcPts val="0"/>
              </a:spcBef>
              <a:spcAft>
                <a:spcPts val="0"/>
              </a:spcAft>
              <a:buNone/>
            </a:pPr>
            <a:endParaRPr sz="1500" dirty="0">
              <a:solidFill>
                <a:schemeClr val="dk1"/>
              </a:solidFill>
              <a:highlight>
                <a:srgbClr val="FFFFFF"/>
              </a:highlight>
            </a:endParaRPr>
          </a:p>
          <a:p>
            <a:pPr marL="457200" lvl="0" indent="0" algn="l" rtl="0">
              <a:spcBef>
                <a:spcPts val="600"/>
              </a:spcBef>
              <a:spcAft>
                <a:spcPts val="600"/>
              </a:spcAft>
              <a:buClr>
                <a:srgbClr val="000000"/>
              </a:buClr>
              <a:buSzPts val="1100"/>
              <a:buFont typeface="Arial"/>
              <a:buNone/>
            </a:pPr>
            <a:endParaRPr sz="900" dirty="0">
              <a:solidFill>
                <a:schemeClr val="dk1"/>
              </a:solidFill>
            </a:endParaRPr>
          </a:p>
        </p:txBody>
      </p:sp>
      <p:sp>
        <p:nvSpPr>
          <p:cNvPr id="158" name="Google Shape;158;p33"/>
          <p:cNvSpPr txBox="1"/>
          <p:nvPr/>
        </p:nvSpPr>
        <p:spPr>
          <a:xfrm>
            <a:off x="94300" y="4824300"/>
            <a:ext cx="2778600" cy="232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75"/>
              <a:buNone/>
            </a:pPr>
            <a:r>
              <a:rPr lang="en" sz="850"/>
              <a:t>https://ussm.gsa.gov/fibf/</a:t>
            </a:r>
            <a:endParaRPr sz="850"/>
          </a:p>
        </p:txBody>
      </p:sp>
      <p:sp>
        <p:nvSpPr>
          <p:cNvPr id="159" name="Google Shape;159;p33"/>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
        <p:nvSpPr>
          <p:cNvPr id="160" name="Google Shape;160;p33"/>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4</a:t>
            </a:fld>
            <a:endParaRPr>
              <a:solidFill>
                <a:schemeClr val="l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Effect transition="in" filter="fade">
                                      <p:cBhvr>
                                        <p:cTn id="7" dur="3000"/>
                                        <p:tgtEl>
                                          <p:spTgt spid="157">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57">
                                            <p:txEl>
                                              <p:pRg st="2" end="2"/>
                                            </p:txEl>
                                          </p:spTgt>
                                        </p:tgtEl>
                                        <p:attrNameLst>
                                          <p:attrName>style.visibility</p:attrName>
                                        </p:attrNameLst>
                                      </p:cBhvr>
                                      <p:to>
                                        <p:strVal val="visible"/>
                                      </p:to>
                                    </p:set>
                                    <p:animEffect transition="in" filter="fade">
                                      <p:cBhvr>
                                        <p:cTn id="11" dur="3000"/>
                                        <p:tgtEl>
                                          <p:spTgt spid="157">
                                            <p:txEl>
                                              <p:pRg st="2" end="2"/>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57">
                                            <p:txEl>
                                              <p:pRg st="4" end="4"/>
                                            </p:txEl>
                                          </p:spTgt>
                                        </p:tgtEl>
                                        <p:attrNameLst>
                                          <p:attrName>style.visibility</p:attrName>
                                        </p:attrNameLst>
                                      </p:cBhvr>
                                      <p:to>
                                        <p:strVal val="visible"/>
                                      </p:to>
                                    </p:set>
                                    <p:animEffect transition="in" filter="fade">
                                      <p:cBhvr>
                                        <p:cTn id="15" dur="3000"/>
                                        <p:tgtEl>
                                          <p:spTgt spid="1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3" name="Title 2">
            <a:extLst>
              <a:ext uri="{FF2B5EF4-FFF2-40B4-BE49-F238E27FC236}">
                <a16:creationId xmlns:a16="http://schemas.microsoft.com/office/drawing/2014/main" id="{5D07B59E-7075-412E-AADB-6174FB7FD818}"/>
              </a:ext>
            </a:extLst>
          </p:cNvPr>
          <p:cNvSpPr>
            <a:spLocks noGrp="1"/>
          </p:cNvSpPr>
          <p:nvPr>
            <p:ph type="title"/>
          </p:nvPr>
        </p:nvSpPr>
        <p:spPr>
          <a:xfrm>
            <a:off x="345816" y="23477"/>
            <a:ext cx="8229600" cy="857100"/>
          </a:xfrm>
        </p:spPr>
        <p:txBody>
          <a:bodyPr/>
          <a:lstStyle/>
          <a:p>
            <a:pPr rtl="0">
              <a:buNone/>
            </a:pPr>
            <a:r>
              <a:rPr lang="en-US" sz="2600" b="0" i="0" dirty="0">
                <a:solidFill>
                  <a:srgbClr val="005087"/>
                </a:solidFill>
                <a:effectLst/>
                <a:latin typeface="Rambla" panose="020B0604020202020204" charset="0"/>
                <a:ea typeface="Rambla" panose="020B0604020202020204" charset="0"/>
                <a:cs typeface="Rambla" panose="020B0604020202020204" charset="0"/>
              </a:rPr>
              <a:t>T&amp;E Business Standards Overview</a:t>
            </a:r>
            <a:endParaRPr lang="en-US" dirty="0">
              <a:effectLst/>
            </a:endParaRPr>
          </a:p>
          <a:p>
            <a:endParaRPr lang="en-US" dirty="0"/>
          </a:p>
        </p:txBody>
      </p:sp>
      <p:sp>
        <p:nvSpPr>
          <p:cNvPr id="165" name="Google Shape;165;p34"/>
          <p:cNvSpPr txBox="1">
            <a:spLocks noGrp="1"/>
          </p:cNvSpPr>
          <p:nvPr>
            <p:ph type="body" idx="1"/>
          </p:nvPr>
        </p:nvSpPr>
        <p:spPr>
          <a:xfrm>
            <a:off x="345816" y="1215886"/>
            <a:ext cx="8229600" cy="3394500"/>
          </a:xfrm>
          <a:prstGeom prst="rect">
            <a:avLst/>
          </a:prstGeom>
        </p:spPr>
        <p:txBody>
          <a:bodyPr spcFirstLastPara="1" wrap="square" lIns="91425" tIns="91425" rIns="91425" bIns="91425" anchor="t" anchorCtr="0">
            <a:normAutofit fontScale="92500" lnSpcReduction="10000"/>
          </a:bodyPr>
          <a:lstStyle/>
          <a:p>
            <a:pPr marL="457200" lvl="0" indent="-336550" algn="l" rtl="0">
              <a:lnSpc>
                <a:spcPct val="115000"/>
              </a:lnSpc>
              <a:spcBef>
                <a:spcPts val="0"/>
              </a:spcBef>
              <a:spcAft>
                <a:spcPts val="0"/>
              </a:spcAft>
              <a:buClr>
                <a:schemeClr val="dk1"/>
              </a:buClr>
              <a:buSzPts val="1700"/>
              <a:buChar char="•"/>
            </a:pPr>
            <a:r>
              <a:rPr lang="en" sz="1700" dirty="0">
                <a:solidFill>
                  <a:schemeClr val="dk1"/>
                </a:solidFill>
                <a:highlight>
                  <a:schemeClr val="lt1"/>
                </a:highlight>
              </a:rPr>
              <a:t>The T&amp;E Standards Lead, in coordination with the GSA Federal Acquisition Service (FAS) and an interagency working group,</a:t>
            </a:r>
            <a:r>
              <a:rPr lang="en" sz="1700" dirty="0">
                <a:solidFill>
                  <a:schemeClr val="dk1"/>
                </a:solidFill>
              </a:rPr>
              <a:t> developed the baseline using the Federal Integrated Business Framework process</a:t>
            </a:r>
            <a:r>
              <a:rPr lang="en" sz="1700" dirty="0">
                <a:solidFill>
                  <a:schemeClr val="dk1"/>
                </a:solidFill>
                <a:highlight>
                  <a:schemeClr val="lt1"/>
                </a:highlight>
              </a:rPr>
              <a:t>.</a:t>
            </a:r>
            <a:br>
              <a:rPr lang="en" sz="1700" dirty="0">
                <a:solidFill>
                  <a:schemeClr val="dk1"/>
                </a:solidFill>
                <a:highlight>
                  <a:schemeClr val="lt1"/>
                </a:highlight>
              </a:rPr>
            </a:br>
            <a:endParaRPr sz="1700" dirty="0">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dirty="0">
                <a:solidFill>
                  <a:schemeClr val="dk1"/>
                </a:solidFill>
                <a:highlight>
                  <a:schemeClr val="lt1"/>
                </a:highlight>
              </a:rPr>
              <a:t>The T&amp;E Business Standards baseline includes:</a:t>
            </a:r>
            <a:endParaRPr sz="1700" dirty="0">
              <a:solidFill>
                <a:schemeClr val="dk1"/>
              </a:solidFill>
              <a:highlight>
                <a:schemeClr val="lt1"/>
              </a:highlight>
            </a:endParaRPr>
          </a:p>
          <a:p>
            <a:pPr marL="914400" lvl="1" indent="-336550" algn="l" rtl="0">
              <a:lnSpc>
                <a:spcPct val="115000"/>
              </a:lnSpc>
              <a:spcBef>
                <a:spcPts val="0"/>
              </a:spcBef>
              <a:spcAft>
                <a:spcPts val="0"/>
              </a:spcAft>
              <a:buClr>
                <a:schemeClr val="dk1"/>
              </a:buClr>
              <a:buSzPts val="1700"/>
              <a:buChar char="–"/>
            </a:pPr>
            <a:r>
              <a:rPr lang="en" sz="1700" dirty="0">
                <a:solidFill>
                  <a:schemeClr val="dk1"/>
                </a:solidFill>
                <a:highlight>
                  <a:schemeClr val="lt1"/>
                </a:highlight>
              </a:rPr>
              <a:t>Functions and Activities</a:t>
            </a:r>
            <a:endParaRPr sz="1700" dirty="0">
              <a:solidFill>
                <a:schemeClr val="dk1"/>
              </a:solidFill>
              <a:highlight>
                <a:schemeClr val="lt1"/>
              </a:highlight>
            </a:endParaRPr>
          </a:p>
          <a:p>
            <a:pPr marL="914400" lvl="1" indent="-336550" algn="l" rtl="0">
              <a:lnSpc>
                <a:spcPct val="115000"/>
              </a:lnSpc>
              <a:spcBef>
                <a:spcPts val="0"/>
              </a:spcBef>
              <a:spcAft>
                <a:spcPts val="0"/>
              </a:spcAft>
              <a:buSzPts val="1700"/>
              <a:buChar char="–"/>
            </a:pPr>
            <a:r>
              <a:rPr lang="en" sz="1700" dirty="0">
                <a:solidFill>
                  <a:schemeClr val="dk1"/>
                </a:solidFill>
                <a:highlight>
                  <a:schemeClr val="lt1"/>
                </a:highlight>
              </a:rPr>
              <a:t>Business Capabilities</a:t>
            </a:r>
            <a:endParaRPr sz="1700" dirty="0">
              <a:solidFill>
                <a:schemeClr val="dk1"/>
              </a:solidFill>
              <a:highlight>
                <a:schemeClr val="lt1"/>
              </a:highlight>
            </a:endParaRPr>
          </a:p>
          <a:p>
            <a:pPr marL="914400" lvl="1" indent="-336550" algn="l" rtl="0">
              <a:lnSpc>
                <a:spcPct val="115000"/>
              </a:lnSpc>
              <a:spcBef>
                <a:spcPts val="0"/>
              </a:spcBef>
              <a:spcAft>
                <a:spcPts val="0"/>
              </a:spcAft>
              <a:buSzPts val="1700"/>
              <a:buChar char="–"/>
            </a:pPr>
            <a:r>
              <a:rPr lang="en" sz="1700" dirty="0">
                <a:solidFill>
                  <a:schemeClr val="dk1"/>
                </a:solidFill>
                <a:highlight>
                  <a:schemeClr val="lt1"/>
                </a:highlight>
              </a:rPr>
              <a:t>Use Cases</a:t>
            </a:r>
            <a:endParaRPr sz="1700" dirty="0">
              <a:solidFill>
                <a:schemeClr val="dk1"/>
              </a:solidFill>
              <a:highlight>
                <a:schemeClr val="lt1"/>
              </a:highlight>
            </a:endParaRPr>
          </a:p>
          <a:p>
            <a:pPr marL="914400" lvl="1" indent="-336550" algn="l" rtl="0">
              <a:lnSpc>
                <a:spcPct val="115000"/>
              </a:lnSpc>
              <a:spcBef>
                <a:spcPts val="0"/>
              </a:spcBef>
              <a:spcAft>
                <a:spcPts val="0"/>
              </a:spcAft>
              <a:buClr>
                <a:schemeClr val="dk1"/>
              </a:buClr>
              <a:buSzPts val="1700"/>
              <a:buChar char="–"/>
            </a:pPr>
            <a:r>
              <a:rPr lang="en" sz="1700" dirty="0">
                <a:solidFill>
                  <a:schemeClr val="dk1"/>
                </a:solidFill>
                <a:highlight>
                  <a:schemeClr val="lt1"/>
                </a:highlight>
              </a:rPr>
              <a:t>Standard Data Elements</a:t>
            </a:r>
            <a:endParaRPr sz="1700" dirty="0">
              <a:solidFill>
                <a:schemeClr val="dk1"/>
              </a:solidFill>
              <a:highlight>
                <a:schemeClr val="lt1"/>
              </a:highlight>
            </a:endParaRPr>
          </a:p>
          <a:p>
            <a:pPr marL="914400" lvl="1" indent="-336550" algn="l" rtl="0">
              <a:lnSpc>
                <a:spcPct val="115000"/>
              </a:lnSpc>
              <a:spcBef>
                <a:spcPts val="0"/>
              </a:spcBef>
              <a:spcAft>
                <a:spcPts val="0"/>
              </a:spcAft>
              <a:buClr>
                <a:schemeClr val="dk1"/>
              </a:buClr>
              <a:buSzPts val="1700"/>
              <a:buChar char="–"/>
            </a:pPr>
            <a:r>
              <a:rPr lang="en" sz="1700" dirty="0">
                <a:solidFill>
                  <a:schemeClr val="dk1"/>
                </a:solidFill>
                <a:highlight>
                  <a:schemeClr val="lt1"/>
                </a:highlight>
              </a:rPr>
              <a:t>Service Measures (formerly called Performance Measures)</a:t>
            </a:r>
            <a:br>
              <a:rPr lang="en" sz="1700" dirty="0">
                <a:solidFill>
                  <a:schemeClr val="dk1"/>
                </a:solidFill>
                <a:highlight>
                  <a:schemeClr val="lt1"/>
                </a:highlight>
              </a:rPr>
            </a:br>
            <a:endParaRPr sz="1700" dirty="0">
              <a:solidFill>
                <a:schemeClr val="dk1"/>
              </a:solidFill>
              <a:highlight>
                <a:schemeClr val="lt1"/>
              </a:highlight>
            </a:endParaRPr>
          </a:p>
          <a:p>
            <a:pPr marL="457200" lvl="0" indent="-336550" algn="l" rtl="0">
              <a:lnSpc>
                <a:spcPct val="115000"/>
              </a:lnSpc>
              <a:spcBef>
                <a:spcPts val="0"/>
              </a:spcBef>
              <a:spcAft>
                <a:spcPts val="0"/>
              </a:spcAft>
              <a:buClr>
                <a:schemeClr val="dk1"/>
              </a:buClr>
              <a:buSzPts val="1700"/>
              <a:buChar char="•"/>
            </a:pPr>
            <a:r>
              <a:rPr lang="en" sz="1700" dirty="0">
                <a:solidFill>
                  <a:schemeClr val="dk1"/>
                </a:solidFill>
                <a:highlight>
                  <a:schemeClr val="lt1"/>
                </a:highlight>
              </a:rPr>
              <a:t>Serve as a foundation to establish a future state E-gov Travel Service (ETS).</a:t>
            </a:r>
            <a:endParaRPr sz="1700" dirty="0">
              <a:solidFill>
                <a:schemeClr val="dk1"/>
              </a:solidFill>
              <a:highlight>
                <a:schemeClr val="lt1"/>
              </a:highlight>
            </a:endParaRPr>
          </a:p>
        </p:txBody>
      </p:sp>
      <p:sp>
        <p:nvSpPr>
          <p:cNvPr id="167" name="Google Shape;167;p34"/>
          <p:cNvSpPr txBox="1"/>
          <p:nvPr/>
        </p:nvSpPr>
        <p:spPr>
          <a:xfrm>
            <a:off x="146325" y="4821575"/>
            <a:ext cx="3358200" cy="1830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 sz="850"/>
              <a:t>https://ussm.gsa.gov/fibf-travel/</a:t>
            </a:r>
            <a:endParaRPr sz="850"/>
          </a:p>
        </p:txBody>
      </p:sp>
      <p:sp>
        <p:nvSpPr>
          <p:cNvPr id="168" name="Google Shape;168;p34"/>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
        <p:nvSpPr>
          <p:cNvPr id="169" name="Google Shape;169;p34"/>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5</a:t>
            </a:fld>
            <a:endParaRPr>
              <a:solidFill>
                <a:schemeClr val="l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4000"/>
                                        <p:tgtEl>
                                          <p:spTgt spid="165">
                                            <p:txEl>
                                              <p:pRg st="0" end="0"/>
                                            </p:txEl>
                                          </p:spTgt>
                                        </p:tgtEl>
                                      </p:cBhvr>
                                    </p:animEffec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165">
                                            <p:txEl>
                                              <p:pRg st="1" end="1"/>
                                            </p:txEl>
                                          </p:spTgt>
                                        </p:tgtEl>
                                        <p:attrNameLst>
                                          <p:attrName>style.visibility</p:attrName>
                                        </p:attrNameLst>
                                      </p:cBhvr>
                                      <p:to>
                                        <p:strVal val="visible"/>
                                      </p:to>
                                    </p:set>
                                    <p:animEffect transition="in" filter="fade">
                                      <p:cBhvr>
                                        <p:cTn id="11" dur="4000"/>
                                        <p:tgtEl>
                                          <p:spTgt spid="165">
                                            <p:txEl>
                                              <p:pRg st="1" end="1"/>
                                            </p:txEl>
                                          </p:spTgt>
                                        </p:tgtEl>
                                      </p:cBhvr>
                                    </p:animEffect>
                                  </p:childTnLst>
                                </p:cTn>
                              </p:par>
                            </p:childTnLst>
                          </p:cTn>
                        </p:par>
                        <p:par>
                          <p:cTn id="12" fill="hold">
                            <p:stCondLst>
                              <p:cond delay="8000"/>
                            </p:stCondLst>
                            <p:childTnLst>
                              <p:par>
                                <p:cTn id="13" presetID="10" presetClass="entr" presetSubtype="0" fill="hold" nodeType="afterEffect">
                                  <p:stCondLst>
                                    <p:cond delay="0"/>
                                  </p:stCondLst>
                                  <p:childTnLst>
                                    <p:set>
                                      <p:cBhvr>
                                        <p:cTn id="14" dur="1" fill="hold">
                                          <p:stCondLst>
                                            <p:cond delay="0"/>
                                          </p:stCondLst>
                                        </p:cTn>
                                        <p:tgtEl>
                                          <p:spTgt spid="165">
                                            <p:txEl>
                                              <p:pRg st="2" end="2"/>
                                            </p:txEl>
                                          </p:spTgt>
                                        </p:tgtEl>
                                        <p:attrNameLst>
                                          <p:attrName>style.visibility</p:attrName>
                                        </p:attrNameLst>
                                      </p:cBhvr>
                                      <p:to>
                                        <p:strVal val="visible"/>
                                      </p:to>
                                    </p:set>
                                    <p:animEffect transition="in" filter="fade">
                                      <p:cBhvr>
                                        <p:cTn id="15" dur="4000"/>
                                        <p:tgtEl>
                                          <p:spTgt spid="165">
                                            <p:txEl>
                                              <p:pRg st="2" end="2"/>
                                            </p:txEl>
                                          </p:spTgt>
                                        </p:tgtEl>
                                      </p:cBhvr>
                                    </p:animEffect>
                                  </p:childTnLst>
                                </p:cTn>
                              </p:par>
                            </p:childTnLst>
                          </p:cTn>
                        </p:par>
                        <p:par>
                          <p:cTn id="16" fill="hold">
                            <p:stCondLst>
                              <p:cond delay="12000"/>
                            </p:stCondLst>
                            <p:childTnLst>
                              <p:par>
                                <p:cTn id="17" presetID="10" presetClass="entr" presetSubtype="0" fill="hold" nodeType="afterEffect">
                                  <p:stCondLst>
                                    <p:cond delay="0"/>
                                  </p:stCondLst>
                                  <p:childTnLst>
                                    <p:set>
                                      <p:cBhvr>
                                        <p:cTn id="18" dur="1" fill="hold">
                                          <p:stCondLst>
                                            <p:cond delay="0"/>
                                          </p:stCondLst>
                                        </p:cTn>
                                        <p:tgtEl>
                                          <p:spTgt spid="165">
                                            <p:txEl>
                                              <p:pRg st="3" end="3"/>
                                            </p:txEl>
                                          </p:spTgt>
                                        </p:tgtEl>
                                        <p:attrNameLst>
                                          <p:attrName>style.visibility</p:attrName>
                                        </p:attrNameLst>
                                      </p:cBhvr>
                                      <p:to>
                                        <p:strVal val="visible"/>
                                      </p:to>
                                    </p:set>
                                    <p:animEffect transition="in" filter="fade">
                                      <p:cBhvr>
                                        <p:cTn id="19" dur="4000"/>
                                        <p:tgtEl>
                                          <p:spTgt spid="165">
                                            <p:txEl>
                                              <p:pRg st="3" end="3"/>
                                            </p:txEl>
                                          </p:spTgt>
                                        </p:tgtEl>
                                      </p:cBhvr>
                                    </p:animEffect>
                                  </p:childTnLst>
                                </p:cTn>
                              </p:par>
                            </p:childTnLst>
                          </p:cTn>
                        </p:par>
                        <p:par>
                          <p:cTn id="20" fill="hold">
                            <p:stCondLst>
                              <p:cond delay="16000"/>
                            </p:stCondLst>
                            <p:childTnLst>
                              <p:par>
                                <p:cTn id="21" presetID="10" presetClass="entr" presetSubtype="0" fill="hold" nodeType="afterEffect">
                                  <p:stCondLst>
                                    <p:cond delay="0"/>
                                  </p:stCondLst>
                                  <p:childTnLst>
                                    <p:set>
                                      <p:cBhvr>
                                        <p:cTn id="22" dur="1" fill="hold">
                                          <p:stCondLst>
                                            <p:cond delay="0"/>
                                          </p:stCondLst>
                                        </p:cTn>
                                        <p:tgtEl>
                                          <p:spTgt spid="165">
                                            <p:txEl>
                                              <p:pRg st="4" end="4"/>
                                            </p:txEl>
                                          </p:spTgt>
                                        </p:tgtEl>
                                        <p:attrNameLst>
                                          <p:attrName>style.visibility</p:attrName>
                                        </p:attrNameLst>
                                      </p:cBhvr>
                                      <p:to>
                                        <p:strVal val="visible"/>
                                      </p:to>
                                    </p:set>
                                    <p:animEffect transition="in" filter="fade">
                                      <p:cBhvr>
                                        <p:cTn id="23" dur="4000"/>
                                        <p:tgtEl>
                                          <p:spTgt spid="165">
                                            <p:txEl>
                                              <p:pRg st="4" end="4"/>
                                            </p:txEl>
                                          </p:spTgt>
                                        </p:tgtEl>
                                      </p:cBhvr>
                                    </p:animEffect>
                                  </p:childTnLst>
                                </p:cTn>
                              </p:par>
                            </p:childTnLst>
                          </p:cTn>
                        </p:par>
                        <p:par>
                          <p:cTn id="24" fill="hold">
                            <p:stCondLst>
                              <p:cond delay="20000"/>
                            </p:stCondLst>
                            <p:childTnLst>
                              <p:par>
                                <p:cTn id="25" presetID="10" presetClass="entr" presetSubtype="0" fill="hold" nodeType="afterEffect">
                                  <p:stCondLst>
                                    <p:cond delay="0"/>
                                  </p:stCondLst>
                                  <p:childTnLst>
                                    <p:set>
                                      <p:cBhvr>
                                        <p:cTn id="26" dur="1" fill="hold">
                                          <p:stCondLst>
                                            <p:cond delay="0"/>
                                          </p:stCondLst>
                                        </p:cTn>
                                        <p:tgtEl>
                                          <p:spTgt spid="165">
                                            <p:txEl>
                                              <p:pRg st="5" end="5"/>
                                            </p:txEl>
                                          </p:spTgt>
                                        </p:tgtEl>
                                        <p:attrNameLst>
                                          <p:attrName>style.visibility</p:attrName>
                                        </p:attrNameLst>
                                      </p:cBhvr>
                                      <p:to>
                                        <p:strVal val="visible"/>
                                      </p:to>
                                    </p:set>
                                    <p:animEffect transition="in" filter="fade">
                                      <p:cBhvr>
                                        <p:cTn id="27" dur="4000"/>
                                        <p:tgtEl>
                                          <p:spTgt spid="165">
                                            <p:txEl>
                                              <p:pRg st="5" end="5"/>
                                            </p:txEl>
                                          </p:spTgt>
                                        </p:tgtEl>
                                      </p:cBhvr>
                                    </p:animEffect>
                                  </p:childTnLst>
                                </p:cTn>
                              </p:par>
                            </p:childTnLst>
                          </p:cTn>
                        </p:par>
                        <p:par>
                          <p:cTn id="28" fill="hold">
                            <p:stCondLst>
                              <p:cond delay="24000"/>
                            </p:stCondLst>
                            <p:childTnLst>
                              <p:par>
                                <p:cTn id="29" presetID="10" presetClass="entr" presetSubtype="0" fill="hold" nodeType="afterEffect">
                                  <p:stCondLst>
                                    <p:cond delay="0"/>
                                  </p:stCondLst>
                                  <p:childTnLst>
                                    <p:set>
                                      <p:cBhvr>
                                        <p:cTn id="30" dur="1" fill="hold">
                                          <p:stCondLst>
                                            <p:cond delay="0"/>
                                          </p:stCondLst>
                                        </p:cTn>
                                        <p:tgtEl>
                                          <p:spTgt spid="165">
                                            <p:txEl>
                                              <p:pRg st="6" end="6"/>
                                            </p:txEl>
                                          </p:spTgt>
                                        </p:tgtEl>
                                        <p:attrNameLst>
                                          <p:attrName>style.visibility</p:attrName>
                                        </p:attrNameLst>
                                      </p:cBhvr>
                                      <p:to>
                                        <p:strVal val="visible"/>
                                      </p:to>
                                    </p:set>
                                    <p:animEffect transition="in" filter="fade">
                                      <p:cBhvr>
                                        <p:cTn id="31" dur="4000"/>
                                        <p:tgtEl>
                                          <p:spTgt spid="165">
                                            <p:txEl>
                                              <p:pRg st="6" end="6"/>
                                            </p:txEl>
                                          </p:spTgt>
                                        </p:tgtEl>
                                      </p:cBhvr>
                                    </p:animEffect>
                                  </p:childTnLst>
                                </p:cTn>
                              </p:par>
                            </p:childTnLst>
                          </p:cTn>
                        </p:par>
                        <p:par>
                          <p:cTn id="32" fill="hold">
                            <p:stCondLst>
                              <p:cond delay="28000"/>
                            </p:stCondLst>
                            <p:childTnLst>
                              <p:par>
                                <p:cTn id="33" presetID="10" presetClass="entr" presetSubtype="0" fill="hold" nodeType="afterEffect">
                                  <p:stCondLst>
                                    <p:cond delay="0"/>
                                  </p:stCondLst>
                                  <p:childTnLst>
                                    <p:set>
                                      <p:cBhvr>
                                        <p:cTn id="34" dur="1" fill="hold">
                                          <p:stCondLst>
                                            <p:cond delay="0"/>
                                          </p:stCondLst>
                                        </p:cTn>
                                        <p:tgtEl>
                                          <p:spTgt spid="165">
                                            <p:txEl>
                                              <p:pRg st="7" end="7"/>
                                            </p:txEl>
                                          </p:spTgt>
                                        </p:tgtEl>
                                        <p:attrNameLst>
                                          <p:attrName>style.visibility</p:attrName>
                                        </p:attrNameLst>
                                      </p:cBhvr>
                                      <p:to>
                                        <p:strVal val="visible"/>
                                      </p:to>
                                    </p:set>
                                    <p:animEffect transition="in" filter="fade">
                                      <p:cBhvr>
                                        <p:cTn id="35" dur="4000"/>
                                        <p:tgtEl>
                                          <p:spTgt spid="16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5"/>
          <p:cNvSpPr txBox="1">
            <a:spLocks noGrp="1"/>
          </p:cNvSpPr>
          <p:nvPr>
            <p:ph type="title"/>
          </p:nvPr>
        </p:nvSpPr>
        <p:spPr>
          <a:xfrm>
            <a:off x="160900" y="662303"/>
            <a:ext cx="8229600" cy="857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800" dirty="0">
                <a:solidFill>
                  <a:srgbClr val="005087"/>
                </a:solidFill>
                <a:latin typeface="Rambla"/>
                <a:ea typeface="Rambla"/>
                <a:cs typeface="Rambla"/>
                <a:sym typeface="Rambla"/>
              </a:rPr>
              <a:t>T&amp;E Business Standards</a:t>
            </a:r>
            <a:r>
              <a:rPr lang="en" sz="1700" dirty="0">
                <a:solidFill>
                  <a:schemeClr val="dk1"/>
                </a:solidFill>
              </a:rPr>
              <a:t> </a:t>
            </a:r>
            <a:r>
              <a:rPr lang="en" sz="2800" dirty="0">
                <a:solidFill>
                  <a:srgbClr val="005087"/>
                </a:solidFill>
                <a:latin typeface="Rambla"/>
                <a:ea typeface="Rambla"/>
                <a:cs typeface="Rambla"/>
                <a:sym typeface="Rambla"/>
              </a:rPr>
              <a:t>Background</a:t>
            </a:r>
            <a:endParaRPr sz="2800" dirty="0">
              <a:solidFill>
                <a:srgbClr val="005087"/>
              </a:solidFill>
              <a:latin typeface="Rambla"/>
              <a:ea typeface="Rambla"/>
              <a:cs typeface="Rambla"/>
              <a:sym typeface="Rambla"/>
            </a:endParaRPr>
          </a:p>
        </p:txBody>
      </p:sp>
      <p:sp>
        <p:nvSpPr>
          <p:cNvPr id="175" name="Google Shape;175;p35"/>
          <p:cNvSpPr txBox="1">
            <a:spLocks noGrp="1"/>
          </p:cNvSpPr>
          <p:nvPr>
            <p:ph type="body" idx="1"/>
          </p:nvPr>
        </p:nvSpPr>
        <p:spPr>
          <a:xfrm>
            <a:off x="298675" y="1432450"/>
            <a:ext cx="8668200" cy="3394500"/>
          </a:xfrm>
          <a:prstGeom prst="rect">
            <a:avLst/>
          </a:prstGeom>
        </p:spPr>
        <p:txBody>
          <a:bodyPr spcFirstLastPara="1" wrap="square" lIns="91425" tIns="91425" rIns="91425" bIns="91425" anchor="t" anchorCtr="0">
            <a:normAutofit lnSpcReduction="10000"/>
          </a:bodyPr>
          <a:lstStyle/>
          <a:p>
            <a:pPr marL="171450" lvl="0" indent="0" algn="l" rtl="0">
              <a:spcBef>
                <a:spcPts val="400"/>
              </a:spcBef>
              <a:spcAft>
                <a:spcPts val="0"/>
              </a:spcAft>
              <a:buNone/>
            </a:pPr>
            <a:r>
              <a:rPr lang="en" sz="1700"/>
              <a:t>The initial T&amp;E Business Standards baseline was approved by the Office of Management and Budget in November 2020. The goal in developing a T&amp;E baseline in support of the ETSNext procurement strategy is to:</a:t>
            </a:r>
            <a:endParaRPr sz="1700"/>
          </a:p>
          <a:p>
            <a:pPr marL="457200" lvl="0" indent="0" algn="l" rtl="0">
              <a:spcBef>
                <a:spcPts val="400"/>
              </a:spcBef>
              <a:spcAft>
                <a:spcPts val="0"/>
              </a:spcAft>
              <a:buNone/>
            </a:pPr>
            <a:endParaRPr sz="1700"/>
          </a:p>
          <a:p>
            <a:pPr marL="457200" lvl="0" indent="-336550" algn="l" rtl="0">
              <a:lnSpc>
                <a:spcPct val="115000"/>
              </a:lnSpc>
              <a:spcBef>
                <a:spcPts val="0"/>
              </a:spcBef>
              <a:spcAft>
                <a:spcPts val="0"/>
              </a:spcAft>
              <a:buSzPts val="1700"/>
              <a:buChar char="•"/>
            </a:pPr>
            <a:r>
              <a:rPr lang="en" sz="1700">
                <a:solidFill>
                  <a:schemeClr val="dk1"/>
                </a:solidFill>
              </a:rPr>
              <a:t>Eliminate features, functions, and processes based on agency specific processes and policies; </a:t>
            </a:r>
            <a:br>
              <a:rPr lang="en" sz="1700">
                <a:solidFill>
                  <a:schemeClr val="dk1"/>
                </a:solidFill>
              </a:rPr>
            </a:br>
            <a:endParaRPr sz="1700">
              <a:solidFill>
                <a:schemeClr val="dk1"/>
              </a:solidFill>
            </a:endParaRPr>
          </a:p>
          <a:p>
            <a:pPr marL="457200" lvl="0" indent="-336550" algn="l" rtl="0">
              <a:lnSpc>
                <a:spcPct val="115000"/>
              </a:lnSpc>
              <a:spcBef>
                <a:spcPts val="0"/>
              </a:spcBef>
              <a:spcAft>
                <a:spcPts val="0"/>
              </a:spcAft>
              <a:buSzPts val="1700"/>
              <a:buChar char="•"/>
            </a:pPr>
            <a:r>
              <a:rPr lang="en" sz="1700">
                <a:solidFill>
                  <a:schemeClr val="dk1"/>
                </a:solidFill>
              </a:rPr>
              <a:t>Streamline Financial Management integration, and voucher processes;</a:t>
            </a:r>
            <a:br>
              <a:rPr lang="en" sz="1700">
                <a:solidFill>
                  <a:schemeClr val="dk1"/>
                </a:solidFill>
              </a:rPr>
            </a:br>
            <a:endParaRPr sz="1700">
              <a:solidFill>
                <a:schemeClr val="dk1"/>
              </a:solidFill>
            </a:endParaRPr>
          </a:p>
          <a:p>
            <a:pPr marL="457200" lvl="0" indent="-336550" algn="l" rtl="0">
              <a:lnSpc>
                <a:spcPct val="115000"/>
              </a:lnSpc>
              <a:spcBef>
                <a:spcPts val="0"/>
              </a:spcBef>
              <a:spcAft>
                <a:spcPts val="0"/>
              </a:spcAft>
              <a:buSzPts val="1700"/>
              <a:buChar char="•"/>
            </a:pPr>
            <a:r>
              <a:rPr lang="en" sz="1700">
                <a:solidFill>
                  <a:schemeClr val="dk1"/>
                </a:solidFill>
              </a:rPr>
              <a:t>Improve the user experience by reducing the time on task to process T&amp;E; and</a:t>
            </a:r>
            <a:br>
              <a:rPr lang="en" sz="1700">
                <a:solidFill>
                  <a:schemeClr val="dk1"/>
                </a:solidFill>
              </a:rPr>
            </a:br>
            <a:endParaRPr sz="1700">
              <a:solidFill>
                <a:schemeClr val="dk1"/>
              </a:solidFill>
            </a:endParaRPr>
          </a:p>
          <a:p>
            <a:pPr marL="457200" lvl="0" indent="-336550" algn="l" rtl="0">
              <a:lnSpc>
                <a:spcPct val="115000"/>
              </a:lnSpc>
              <a:spcBef>
                <a:spcPts val="0"/>
              </a:spcBef>
              <a:spcAft>
                <a:spcPts val="0"/>
              </a:spcAft>
              <a:buSzPts val="1700"/>
              <a:buChar char="•"/>
            </a:pPr>
            <a:r>
              <a:rPr lang="en" sz="1700">
                <a:solidFill>
                  <a:schemeClr val="dk1"/>
                </a:solidFill>
              </a:rPr>
              <a:t>Enable government-wide travel data analysis.</a:t>
            </a:r>
            <a:endParaRPr/>
          </a:p>
        </p:txBody>
      </p:sp>
      <p:sp>
        <p:nvSpPr>
          <p:cNvPr id="176" name="Google Shape;176;p35"/>
          <p:cNvSpPr txBox="1"/>
          <p:nvPr/>
        </p:nvSpPr>
        <p:spPr>
          <a:xfrm>
            <a:off x="146325" y="4821575"/>
            <a:ext cx="3358200" cy="1830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 sz="850"/>
              <a:t>https://ussm.gsa.gov/fibf-travel/</a:t>
            </a:r>
            <a:endParaRPr sz="850"/>
          </a:p>
        </p:txBody>
      </p:sp>
      <p:sp>
        <p:nvSpPr>
          <p:cNvPr id="177" name="Google Shape;177;p35"/>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
        <p:nvSpPr>
          <p:cNvPr id="178" name="Google Shape;178;p35"/>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6</a:t>
            </a:fld>
            <a:endParaRPr>
              <a:solidFill>
                <a:schemeClr val="l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4000"/>
                                        <p:tgtEl>
                                          <p:spTgt spid="175">
                                            <p:txEl>
                                              <p:pRg st="0" end="0"/>
                                            </p:txEl>
                                          </p:spTgt>
                                        </p:tgtEl>
                                      </p:cBhvr>
                                    </p:animEffec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175">
                                            <p:txEl>
                                              <p:pRg st="1" end="1"/>
                                            </p:txEl>
                                          </p:spTgt>
                                        </p:tgtEl>
                                        <p:attrNameLst>
                                          <p:attrName>style.visibility</p:attrName>
                                        </p:attrNameLst>
                                      </p:cBhvr>
                                      <p:to>
                                        <p:strVal val="visible"/>
                                      </p:to>
                                    </p:set>
                                    <p:animEffect transition="in" filter="fade">
                                      <p:cBhvr>
                                        <p:cTn id="11" dur="4000"/>
                                        <p:tgtEl>
                                          <p:spTgt spid="175">
                                            <p:txEl>
                                              <p:pRg st="1" end="1"/>
                                            </p:txEl>
                                          </p:spTgt>
                                        </p:tgtEl>
                                      </p:cBhvr>
                                    </p:animEffect>
                                  </p:childTnLst>
                                </p:cTn>
                              </p:par>
                            </p:childTnLst>
                          </p:cTn>
                        </p:par>
                        <p:par>
                          <p:cTn id="12" fill="hold">
                            <p:stCondLst>
                              <p:cond delay="8000"/>
                            </p:stCondLst>
                            <p:childTnLst>
                              <p:par>
                                <p:cTn id="13" presetID="10" presetClass="entr" presetSubtype="0" fill="hold" nodeType="afterEffect">
                                  <p:stCondLst>
                                    <p:cond delay="0"/>
                                  </p:stCondLst>
                                  <p:childTnLst>
                                    <p:set>
                                      <p:cBhvr>
                                        <p:cTn id="14" dur="1" fill="hold">
                                          <p:stCondLst>
                                            <p:cond delay="0"/>
                                          </p:stCondLst>
                                        </p:cTn>
                                        <p:tgtEl>
                                          <p:spTgt spid="175">
                                            <p:txEl>
                                              <p:pRg st="2" end="2"/>
                                            </p:txEl>
                                          </p:spTgt>
                                        </p:tgtEl>
                                        <p:attrNameLst>
                                          <p:attrName>style.visibility</p:attrName>
                                        </p:attrNameLst>
                                      </p:cBhvr>
                                      <p:to>
                                        <p:strVal val="visible"/>
                                      </p:to>
                                    </p:set>
                                    <p:animEffect transition="in" filter="fade">
                                      <p:cBhvr>
                                        <p:cTn id="15" dur="4000"/>
                                        <p:tgtEl>
                                          <p:spTgt spid="175">
                                            <p:txEl>
                                              <p:pRg st="2" end="2"/>
                                            </p:txEl>
                                          </p:spTgt>
                                        </p:tgtEl>
                                      </p:cBhvr>
                                    </p:animEffect>
                                  </p:childTnLst>
                                </p:cTn>
                              </p:par>
                            </p:childTnLst>
                          </p:cTn>
                        </p:par>
                        <p:par>
                          <p:cTn id="16" fill="hold">
                            <p:stCondLst>
                              <p:cond delay="12000"/>
                            </p:stCondLst>
                            <p:childTnLst>
                              <p:par>
                                <p:cTn id="17" presetID="10" presetClass="entr" presetSubtype="0" fill="hold" nodeType="afterEffect">
                                  <p:stCondLst>
                                    <p:cond delay="0"/>
                                  </p:stCondLst>
                                  <p:childTnLst>
                                    <p:set>
                                      <p:cBhvr>
                                        <p:cTn id="18" dur="1" fill="hold">
                                          <p:stCondLst>
                                            <p:cond delay="0"/>
                                          </p:stCondLst>
                                        </p:cTn>
                                        <p:tgtEl>
                                          <p:spTgt spid="175">
                                            <p:txEl>
                                              <p:pRg st="3" end="3"/>
                                            </p:txEl>
                                          </p:spTgt>
                                        </p:tgtEl>
                                        <p:attrNameLst>
                                          <p:attrName>style.visibility</p:attrName>
                                        </p:attrNameLst>
                                      </p:cBhvr>
                                      <p:to>
                                        <p:strVal val="visible"/>
                                      </p:to>
                                    </p:set>
                                    <p:animEffect transition="in" filter="fade">
                                      <p:cBhvr>
                                        <p:cTn id="19" dur="4000"/>
                                        <p:tgtEl>
                                          <p:spTgt spid="175">
                                            <p:txEl>
                                              <p:pRg st="3" end="3"/>
                                            </p:txEl>
                                          </p:spTgt>
                                        </p:tgtEl>
                                      </p:cBhvr>
                                    </p:animEffect>
                                  </p:childTnLst>
                                </p:cTn>
                              </p:par>
                            </p:childTnLst>
                          </p:cTn>
                        </p:par>
                        <p:par>
                          <p:cTn id="20" fill="hold">
                            <p:stCondLst>
                              <p:cond delay="16000"/>
                            </p:stCondLst>
                            <p:childTnLst>
                              <p:par>
                                <p:cTn id="21" presetID="10" presetClass="entr" presetSubtype="0" fill="hold" nodeType="afterEffect">
                                  <p:stCondLst>
                                    <p:cond delay="0"/>
                                  </p:stCondLst>
                                  <p:childTnLst>
                                    <p:set>
                                      <p:cBhvr>
                                        <p:cTn id="22" dur="1" fill="hold">
                                          <p:stCondLst>
                                            <p:cond delay="0"/>
                                          </p:stCondLst>
                                        </p:cTn>
                                        <p:tgtEl>
                                          <p:spTgt spid="175">
                                            <p:txEl>
                                              <p:pRg st="4" end="4"/>
                                            </p:txEl>
                                          </p:spTgt>
                                        </p:tgtEl>
                                        <p:attrNameLst>
                                          <p:attrName>style.visibility</p:attrName>
                                        </p:attrNameLst>
                                      </p:cBhvr>
                                      <p:to>
                                        <p:strVal val="visible"/>
                                      </p:to>
                                    </p:set>
                                    <p:animEffect transition="in" filter="fade">
                                      <p:cBhvr>
                                        <p:cTn id="23" dur="4000"/>
                                        <p:tgtEl>
                                          <p:spTgt spid="175">
                                            <p:txEl>
                                              <p:pRg st="4" end="4"/>
                                            </p:txEl>
                                          </p:spTgt>
                                        </p:tgtEl>
                                      </p:cBhvr>
                                    </p:animEffect>
                                  </p:childTnLst>
                                </p:cTn>
                              </p:par>
                            </p:childTnLst>
                          </p:cTn>
                        </p:par>
                        <p:par>
                          <p:cTn id="24" fill="hold">
                            <p:stCondLst>
                              <p:cond delay="20000"/>
                            </p:stCondLst>
                            <p:childTnLst>
                              <p:par>
                                <p:cTn id="25" presetID="10" presetClass="entr" presetSubtype="0" fill="hold" nodeType="afterEffect">
                                  <p:stCondLst>
                                    <p:cond delay="0"/>
                                  </p:stCondLst>
                                  <p:childTnLst>
                                    <p:set>
                                      <p:cBhvr>
                                        <p:cTn id="26" dur="1" fill="hold">
                                          <p:stCondLst>
                                            <p:cond delay="0"/>
                                          </p:stCondLst>
                                        </p:cTn>
                                        <p:tgtEl>
                                          <p:spTgt spid="175">
                                            <p:txEl>
                                              <p:pRg st="5" end="5"/>
                                            </p:txEl>
                                          </p:spTgt>
                                        </p:tgtEl>
                                        <p:attrNameLst>
                                          <p:attrName>style.visibility</p:attrName>
                                        </p:attrNameLst>
                                      </p:cBhvr>
                                      <p:to>
                                        <p:strVal val="visible"/>
                                      </p:to>
                                    </p:set>
                                    <p:animEffect transition="in" filter="fade">
                                      <p:cBhvr>
                                        <p:cTn id="27" dur="4000"/>
                                        <p:tgtEl>
                                          <p:spTgt spid="1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6"/>
          <p:cNvSpPr txBox="1">
            <a:spLocks noGrp="1"/>
          </p:cNvSpPr>
          <p:nvPr>
            <p:ph type="title"/>
          </p:nvPr>
        </p:nvSpPr>
        <p:spPr>
          <a:xfrm>
            <a:off x="420375" y="683375"/>
            <a:ext cx="8558100" cy="8571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800" dirty="0">
                <a:solidFill>
                  <a:srgbClr val="005087"/>
                </a:solidFill>
                <a:latin typeface="Rambla"/>
                <a:ea typeface="Rambla"/>
                <a:cs typeface="Rambla"/>
                <a:sym typeface="Rambla"/>
              </a:rPr>
              <a:t>T&amp;E Standards Management Committee Background</a:t>
            </a:r>
            <a:endParaRPr sz="2800" dirty="0">
              <a:solidFill>
                <a:srgbClr val="005087"/>
              </a:solidFill>
              <a:latin typeface="Rambla"/>
              <a:ea typeface="Rambla"/>
              <a:cs typeface="Rambla"/>
              <a:sym typeface="Rambla"/>
            </a:endParaRPr>
          </a:p>
        </p:txBody>
      </p:sp>
      <p:sp>
        <p:nvSpPr>
          <p:cNvPr id="184" name="Google Shape;184;p36"/>
          <p:cNvSpPr txBox="1">
            <a:spLocks noGrp="1"/>
          </p:cNvSpPr>
          <p:nvPr>
            <p:ph type="body" idx="1"/>
          </p:nvPr>
        </p:nvSpPr>
        <p:spPr>
          <a:xfrm>
            <a:off x="420375" y="1197000"/>
            <a:ext cx="8229600" cy="3714300"/>
          </a:xfrm>
          <a:prstGeom prst="rect">
            <a:avLst/>
          </a:prstGeom>
        </p:spPr>
        <p:txBody>
          <a:bodyPr spcFirstLastPara="1" wrap="square" lIns="91425" tIns="91425" rIns="91425" bIns="91425" anchor="t" anchorCtr="0">
            <a:normAutofit lnSpcReduction="10000"/>
          </a:bodyPr>
          <a:lstStyle/>
          <a:p>
            <a:pPr marL="457200" lvl="0" indent="-336550" algn="l" rtl="0">
              <a:lnSpc>
                <a:spcPct val="115000"/>
              </a:lnSpc>
              <a:spcBef>
                <a:spcPts val="0"/>
              </a:spcBef>
              <a:spcAft>
                <a:spcPts val="0"/>
              </a:spcAft>
              <a:buClr>
                <a:schemeClr val="dk1"/>
              </a:buClr>
              <a:buSzPts val="1700"/>
              <a:buChar char="•"/>
            </a:pPr>
            <a:r>
              <a:rPr lang="en" sz="1700">
                <a:solidFill>
                  <a:schemeClr val="dk1"/>
                </a:solidFill>
              </a:rPr>
              <a:t>FAS had originally convened a working group in 2017 and 2018 to develop the baseline Travel and Expense Business Standards. </a:t>
            </a:r>
            <a:endParaRPr sz="1700">
              <a:solidFill>
                <a:schemeClr val="dk1"/>
              </a:solidFill>
            </a:endParaRPr>
          </a:p>
          <a:p>
            <a:pPr marL="0" lvl="0" indent="0" algn="l" rtl="0">
              <a:lnSpc>
                <a:spcPct val="115000"/>
              </a:lnSpc>
              <a:spcBef>
                <a:spcPts val="0"/>
              </a:spcBef>
              <a:spcAft>
                <a:spcPts val="0"/>
              </a:spcAft>
              <a:buNone/>
            </a:pP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As part of the annual update process, the GSA Office of Government-wide Policy (OGP), the Standards Lead, convened an interagency working group to document common business processes and gather feedback on the T&amp;E business standards in 2021.</a:t>
            </a:r>
            <a:endParaRPr sz="1700">
              <a:solidFill>
                <a:schemeClr val="dk1"/>
              </a:solidFill>
            </a:endParaRPr>
          </a:p>
          <a:p>
            <a:pPr marL="457200" lvl="0" indent="0" algn="l" rtl="0">
              <a:lnSpc>
                <a:spcPct val="115000"/>
              </a:lnSpc>
              <a:spcBef>
                <a:spcPts val="0"/>
              </a:spcBef>
              <a:spcAft>
                <a:spcPts val="0"/>
              </a:spcAft>
              <a:buNone/>
            </a:pPr>
            <a:endParaRPr sz="1700">
              <a:solidFill>
                <a:schemeClr val="dk1"/>
              </a:solidFill>
            </a:endParaRPr>
          </a:p>
          <a:p>
            <a:pPr marL="914400" lvl="1" indent="-336550" algn="l" rtl="0">
              <a:lnSpc>
                <a:spcPct val="115000"/>
              </a:lnSpc>
              <a:spcBef>
                <a:spcPts val="0"/>
              </a:spcBef>
              <a:spcAft>
                <a:spcPts val="0"/>
              </a:spcAft>
              <a:buClr>
                <a:schemeClr val="dk1"/>
              </a:buClr>
              <a:buSzPts val="1700"/>
              <a:buChar char="–"/>
            </a:pPr>
            <a:r>
              <a:rPr lang="en" sz="1700">
                <a:solidFill>
                  <a:schemeClr val="dk1"/>
                </a:solidFill>
              </a:rPr>
              <a:t>The goal was to address gaps identified in the approved baseline.</a:t>
            </a:r>
            <a:endParaRPr sz="1700">
              <a:solidFill>
                <a:schemeClr val="dk1"/>
              </a:solidFill>
            </a:endParaRPr>
          </a:p>
          <a:p>
            <a:pPr marL="0" lvl="0" indent="0" algn="l" rtl="0">
              <a:lnSpc>
                <a:spcPct val="115000"/>
              </a:lnSpc>
              <a:spcBef>
                <a:spcPts val="0"/>
              </a:spcBef>
              <a:spcAft>
                <a:spcPts val="0"/>
              </a:spcAft>
              <a:buNone/>
            </a:pP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 sz="1700">
                <a:solidFill>
                  <a:schemeClr val="dk1"/>
                </a:solidFill>
              </a:rPr>
              <a:t>After topics were discussed and reviewed, GSA incorporated feedback into the standards.</a:t>
            </a:r>
            <a:endParaRPr sz="1700">
              <a:solidFill>
                <a:schemeClr val="dk1"/>
              </a:solidFill>
            </a:endParaRPr>
          </a:p>
          <a:p>
            <a:pPr marL="0" lvl="0" indent="0" algn="l" rtl="0">
              <a:lnSpc>
                <a:spcPct val="115000"/>
              </a:lnSpc>
              <a:spcBef>
                <a:spcPts val="0"/>
              </a:spcBef>
              <a:spcAft>
                <a:spcPts val="0"/>
              </a:spcAft>
              <a:buNone/>
            </a:pPr>
            <a:endParaRPr sz="1300">
              <a:solidFill>
                <a:schemeClr val="dk1"/>
              </a:solidFill>
            </a:endParaRPr>
          </a:p>
          <a:p>
            <a:pPr marL="457200" lvl="0" indent="0" algn="l" rtl="0">
              <a:spcBef>
                <a:spcPts val="600"/>
              </a:spcBef>
              <a:spcAft>
                <a:spcPts val="600"/>
              </a:spcAft>
              <a:buNone/>
            </a:pPr>
            <a:endParaRPr sz="1100">
              <a:solidFill>
                <a:schemeClr val="dk1"/>
              </a:solidFill>
            </a:endParaRPr>
          </a:p>
        </p:txBody>
      </p:sp>
      <p:sp>
        <p:nvSpPr>
          <p:cNvPr id="185" name="Google Shape;185;p36"/>
          <p:cNvSpPr txBox="1">
            <a:spLocks noGrp="1"/>
          </p:cNvSpPr>
          <p:nvPr>
            <p:ph type="sldNum" idx="12"/>
          </p:nvPr>
        </p:nvSpPr>
        <p:spPr>
          <a:xfrm>
            <a:off x="6553200" y="4661297"/>
            <a:ext cx="1905000" cy="3429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r>
              <a:rPr lang="en"/>
              <a:t>2</a:t>
            </a:r>
            <a:endParaRPr>
              <a:solidFill>
                <a:srgbClr val="005087"/>
              </a:solidFill>
            </a:endParaRPr>
          </a:p>
        </p:txBody>
      </p:sp>
      <p:sp>
        <p:nvSpPr>
          <p:cNvPr id="186" name="Google Shape;186;p36"/>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7</a:t>
            </a:fld>
            <a:endParaRPr>
              <a:solidFill>
                <a:schemeClr val="l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fade">
                                      <p:cBhvr>
                                        <p:cTn id="7" dur="4000"/>
                                        <p:tgtEl>
                                          <p:spTgt spid="184">
                                            <p:txEl>
                                              <p:pRg st="0" end="0"/>
                                            </p:txEl>
                                          </p:spTgt>
                                        </p:tgtEl>
                                      </p:cBhvr>
                                    </p:animEffec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184">
                                            <p:txEl>
                                              <p:pRg st="1" end="1"/>
                                            </p:txEl>
                                          </p:spTgt>
                                        </p:tgtEl>
                                        <p:attrNameLst>
                                          <p:attrName>style.visibility</p:attrName>
                                        </p:attrNameLst>
                                      </p:cBhvr>
                                      <p:to>
                                        <p:strVal val="visible"/>
                                      </p:to>
                                    </p:set>
                                    <p:animEffect transition="in" filter="fade">
                                      <p:cBhvr>
                                        <p:cTn id="11" dur="4000"/>
                                        <p:tgtEl>
                                          <p:spTgt spid="184">
                                            <p:txEl>
                                              <p:pRg st="1" end="1"/>
                                            </p:txEl>
                                          </p:spTgt>
                                        </p:tgtEl>
                                      </p:cBhvr>
                                    </p:animEffect>
                                  </p:childTnLst>
                                </p:cTn>
                              </p:par>
                            </p:childTnLst>
                          </p:cTn>
                        </p:par>
                        <p:par>
                          <p:cTn id="12" fill="hold">
                            <p:stCondLst>
                              <p:cond delay="8000"/>
                            </p:stCondLst>
                            <p:childTnLst>
                              <p:par>
                                <p:cTn id="13" presetID="10" presetClass="entr" presetSubtype="0" fill="hold" nodeType="afterEffect">
                                  <p:stCondLst>
                                    <p:cond delay="0"/>
                                  </p:stCondLst>
                                  <p:childTnLst>
                                    <p:set>
                                      <p:cBhvr>
                                        <p:cTn id="14" dur="1" fill="hold">
                                          <p:stCondLst>
                                            <p:cond delay="0"/>
                                          </p:stCondLst>
                                        </p:cTn>
                                        <p:tgtEl>
                                          <p:spTgt spid="184">
                                            <p:txEl>
                                              <p:pRg st="2" end="2"/>
                                            </p:txEl>
                                          </p:spTgt>
                                        </p:tgtEl>
                                        <p:attrNameLst>
                                          <p:attrName>style.visibility</p:attrName>
                                        </p:attrNameLst>
                                      </p:cBhvr>
                                      <p:to>
                                        <p:strVal val="visible"/>
                                      </p:to>
                                    </p:set>
                                    <p:animEffect transition="in" filter="fade">
                                      <p:cBhvr>
                                        <p:cTn id="15" dur="4000"/>
                                        <p:tgtEl>
                                          <p:spTgt spid="184">
                                            <p:txEl>
                                              <p:pRg st="2" end="2"/>
                                            </p:txEl>
                                          </p:spTgt>
                                        </p:tgtEl>
                                      </p:cBhvr>
                                    </p:animEffect>
                                  </p:childTnLst>
                                </p:cTn>
                              </p:par>
                            </p:childTnLst>
                          </p:cTn>
                        </p:par>
                        <p:par>
                          <p:cTn id="16" fill="hold">
                            <p:stCondLst>
                              <p:cond delay="12000"/>
                            </p:stCondLst>
                            <p:childTnLst>
                              <p:par>
                                <p:cTn id="17" presetID="10" presetClass="entr" presetSubtype="0" fill="hold" nodeType="afterEffect">
                                  <p:stCondLst>
                                    <p:cond delay="0"/>
                                  </p:stCondLst>
                                  <p:childTnLst>
                                    <p:set>
                                      <p:cBhvr>
                                        <p:cTn id="18" dur="1" fill="hold">
                                          <p:stCondLst>
                                            <p:cond delay="0"/>
                                          </p:stCondLst>
                                        </p:cTn>
                                        <p:tgtEl>
                                          <p:spTgt spid="184">
                                            <p:txEl>
                                              <p:pRg st="3" end="3"/>
                                            </p:txEl>
                                          </p:spTgt>
                                        </p:tgtEl>
                                        <p:attrNameLst>
                                          <p:attrName>style.visibility</p:attrName>
                                        </p:attrNameLst>
                                      </p:cBhvr>
                                      <p:to>
                                        <p:strVal val="visible"/>
                                      </p:to>
                                    </p:set>
                                    <p:animEffect transition="in" filter="fade">
                                      <p:cBhvr>
                                        <p:cTn id="19" dur="4000"/>
                                        <p:tgtEl>
                                          <p:spTgt spid="184">
                                            <p:txEl>
                                              <p:pRg st="3" end="3"/>
                                            </p:txEl>
                                          </p:spTgt>
                                        </p:tgtEl>
                                      </p:cBhvr>
                                    </p:animEffect>
                                  </p:childTnLst>
                                </p:cTn>
                              </p:par>
                            </p:childTnLst>
                          </p:cTn>
                        </p:par>
                        <p:par>
                          <p:cTn id="20" fill="hold">
                            <p:stCondLst>
                              <p:cond delay="16000"/>
                            </p:stCondLst>
                            <p:childTnLst>
                              <p:par>
                                <p:cTn id="21" presetID="10" presetClass="entr" presetSubtype="0" fill="hold" nodeType="afterEffect">
                                  <p:stCondLst>
                                    <p:cond delay="0"/>
                                  </p:stCondLst>
                                  <p:childTnLst>
                                    <p:set>
                                      <p:cBhvr>
                                        <p:cTn id="22" dur="1" fill="hold">
                                          <p:stCondLst>
                                            <p:cond delay="0"/>
                                          </p:stCondLst>
                                        </p:cTn>
                                        <p:tgtEl>
                                          <p:spTgt spid="184">
                                            <p:txEl>
                                              <p:pRg st="4" end="4"/>
                                            </p:txEl>
                                          </p:spTgt>
                                        </p:tgtEl>
                                        <p:attrNameLst>
                                          <p:attrName>style.visibility</p:attrName>
                                        </p:attrNameLst>
                                      </p:cBhvr>
                                      <p:to>
                                        <p:strVal val="visible"/>
                                      </p:to>
                                    </p:set>
                                    <p:animEffect transition="in" filter="fade">
                                      <p:cBhvr>
                                        <p:cTn id="23" dur="4000"/>
                                        <p:tgtEl>
                                          <p:spTgt spid="184">
                                            <p:txEl>
                                              <p:pRg st="4" end="4"/>
                                            </p:txEl>
                                          </p:spTgt>
                                        </p:tgtEl>
                                      </p:cBhvr>
                                    </p:animEffect>
                                  </p:childTnLst>
                                </p:cTn>
                              </p:par>
                            </p:childTnLst>
                          </p:cTn>
                        </p:par>
                        <p:par>
                          <p:cTn id="24" fill="hold">
                            <p:stCondLst>
                              <p:cond delay="20000"/>
                            </p:stCondLst>
                            <p:childTnLst>
                              <p:par>
                                <p:cTn id="25" presetID="10" presetClass="entr" presetSubtype="0" fill="hold" nodeType="afterEffect">
                                  <p:stCondLst>
                                    <p:cond delay="0"/>
                                  </p:stCondLst>
                                  <p:childTnLst>
                                    <p:set>
                                      <p:cBhvr>
                                        <p:cTn id="26" dur="1" fill="hold">
                                          <p:stCondLst>
                                            <p:cond delay="0"/>
                                          </p:stCondLst>
                                        </p:cTn>
                                        <p:tgtEl>
                                          <p:spTgt spid="184">
                                            <p:txEl>
                                              <p:pRg st="5" end="5"/>
                                            </p:txEl>
                                          </p:spTgt>
                                        </p:tgtEl>
                                        <p:attrNameLst>
                                          <p:attrName>style.visibility</p:attrName>
                                        </p:attrNameLst>
                                      </p:cBhvr>
                                      <p:to>
                                        <p:strVal val="visible"/>
                                      </p:to>
                                    </p:set>
                                    <p:animEffect transition="in" filter="fade">
                                      <p:cBhvr>
                                        <p:cTn id="27" dur="4000"/>
                                        <p:tgtEl>
                                          <p:spTgt spid="184">
                                            <p:txEl>
                                              <p:pRg st="5" end="5"/>
                                            </p:txEl>
                                          </p:spTgt>
                                        </p:tgtEl>
                                      </p:cBhvr>
                                    </p:animEffect>
                                  </p:childTnLst>
                                </p:cTn>
                              </p:par>
                            </p:childTnLst>
                          </p:cTn>
                        </p:par>
                        <p:par>
                          <p:cTn id="28" fill="hold">
                            <p:stCondLst>
                              <p:cond delay="24000"/>
                            </p:stCondLst>
                            <p:childTnLst>
                              <p:par>
                                <p:cTn id="29" presetID="10" presetClass="entr" presetSubtype="0" fill="hold" nodeType="afterEffect">
                                  <p:stCondLst>
                                    <p:cond delay="0"/>
                                  </p:stCondLst>
                                  <p:childTnLst>
                                    <p:set>
                                      <p:cBhvr>
                                        <p:cTn id="30" dur="1" fill="hold">
                                          <p:stCondLst>
                                            <p:cond delay="0"/>
                                          </p:stCondLst>
                                        </p:cTn>
                                        <p:tgtEl>
                                          <p:spTgt spid="184">
                                            <p:txEl>
                                              <p:pRg st="6" end="6"/>
                                            </p:txEl>
                                          </p:spTgt>
                                        </p:tgtEl>
                                        <p:attrNameLst>
                                          <p:attrName>style.visibility</p:attrName>
                                        </p:attrNameLst>
                                      </p:cBhvr>
                                      <p:to>
                                        <p:strVal val="visible"/>
                                      </p:to>
                                    </p:set>
                                    <p:animEffect transition="in" filter="fade">
                                      <p:cBhvr>
                                        <p:cTn id="31" dur="4000"/>
                                        <p:tgtEl>
                                          <p:spTgt spid="184">
                                            <p:txEl>
                                              <p:pRg st="6" end="6"/>
                                            </p:txEl>
                                          </p:spTgt>
                                        </p:tgtEl>
                                      </p:cBhvr>
                                    </p:animEffect>
                                  </p:childTnLst>
                                </p:cTn>
                              </p:par>
                            </p:childTnLst>
                          </p:cTn>
                        </p:par>
                        <p:par>
                          <p:cTn id="32" fill="hold">
                            <p:stCondLst>
                              <p:cond delay="28000"/>
                            </p:stCondLst>
                            <p:childTnLst>
                              <p:par>
                                <p:cTn id="33" presetID="10" presetClass="entr" presetSubtype="0" fill="hold" nodeType="afterEffect">
                                  <p:stCondLst>
                                    <p:cond delay="0"/>
                                  </p:stCondLst>
                                  <p:childTnLst>
                                    <p:set>
                                      <p:cBhvr>
                                        <p:cTn id="34" dur="1" fill="hold">
                                          <p:stCondLst>
                                            <p:cond delay="0"/>
                                          </p:stCondLst>
                                        </p:cTn>
                                        <p:tgtEl>
                                          <p:spTgt spid="184">
                                            <p:txEl>
                                              <p:pRg st="7" end="7"/>
                                            </p:txEl>
                                          </p:spTgt>
                                        </p:tgtEl>
                                        <p:attrNameLst>
                                          <p:attrName>style.visibility</p:attrName>
                                        </p:attrNameLst>
                                      </p:cBhvr>
                                      <p:to>
                                        <p:strVal val="visible"/>
                                      </p:to>
                                    </p:set>
                                    <p:animEffect transition="in" filter="fade">
                                      <p:cBhvr>
                                        <p:cTn id="35" dur="4000"/>
                                        <p:tgtEl>
                                          <p:spTgt spid="184">
                                            <p:txEl>
                                              <p:pRg st="7" end="7"/>
                                            </p:txEl>
                                          </p:spTgt>
                                        </p:tgtEl>
                                      </p:cBhvr>
                                    </p:animEffect>
                                  </p:childTnLst>
                                </p:cTn>
                              </p:par>
                            </p:childTnLst>
                          </p:cTn>
                        </p:par>
                        <p:par>
                          <p:cTn id="36" fill="hold">
                            <p:stCondLst>
                              <p:cond delay="32000"/>
                            </p:stCondLst>
                            <p:childTnLst>
                              <p:par>
                                <p:cTn id="37" presetID="10" presetClass="entr" presetSubtype="0" fill="hold" nodeType="afterEffect">
                                  <p:stCondLst>
                                    <p:cond delay="0"/>
                                  </p:stCondLst>
                                  <p:childTnLst>
                                    <p:set>
                                      <p:cBhvr>
                                        <p:cTn id="38" dur="1" fill="hold">
                                          <p:stCondLst>
                                            <p:cond delay="0"/>
                                          </p:stCondLst>
                                        </p:cTn>
                                        <p:tgtEl>
                                          <p:spTgt spid="184">
                                            <p:txEl>
                                              <p:pRg st="8" end="8"/>
                                            </p:txEl>
                                          </p:spTgt>
                                        </p:tgtEl>
                                        <p:attrNameLst>
                                          <p:attrName>style.visibility</p:attrName>
                                        </p:attrNameLst>
                                      </p:cBhvr>
                                      <p:to>
                                        <p:strVal val="visible"/>
                                      </p:to>
                                    </p:set>
                                    <p:animEffect transition="in" filter="fade">
                                      <p:cBhvr>
                                        <p:cTn id="39" dur="4000"/>
                                        <p:tgtEl>
                                          <p:spTgt spid="18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2" name="Title 1">
            <a:extLst>
              <a:ext uri="{FF2B5EF4-FFF2-40B4-BE49-F238E27FC236}">
                <a16:creationId xmlns:a16="http://schemas.microsoft.com/office/drawing/2014/main" id="{F2EBD7C6-6C6D-4547-8090-DDDF78C066E0}"/>
              </a:ext>
            </a:extLst>
          </p:cNvPr>
          <p:cNvSpPr>
            <a:spLocks noGrp="1"/>
          </p:cNvSpPr>
          <p:nvPr>
            <p:ph type="ctrTitle"/>
          </p:nvPr>
        </p:nvSpPr>
        <p:spPr>
          <a:xfrm>
            <a:off x="700058" y="-146549"/>
            <a:ext cx="7772400" cy="1102500"/>
          </a:xfrm>
        </p:spPr>
        <p:txBody>
          <a:bodyPr/>
          <a:lstStyle/>
          <a:p>
            <a:pPr rtl="0">
              <a:buNone/>
            </a:pPr>
            <a:r>
              <a:rPr lang="en-US" sz="2840" b="0" i="0" dirty="0">
                <a:solidFill>
                  <a:srgbClr val="005087"/>
                </a:solidFill>
                <a:effectLst/>
                <a:latin typeface="Rambla" panose="020B0604020202020204" charset="0"/>
                <a:ea typeface="Rambla" panose="020B0604020202020204" charset="0"/>
                <a:cs typeface="Rambla" panose="020B0604020202020204" charset="0"/>
              </a:rPr>
              <a:t>T&amp;E Business Standards (FIBF) Governance Process</a:t>
            </a:r>
            <a:endParaRPr lang="en-US" dirty="0">
              <a:effectLst/>
            </a:endParaRPr>
          </a:p>
          <a:p>
            <a:endParaRPr lang="en-US" dirty="0"/>
          </a:p>
        </p:txBody>
      </p:sp>
      <p:pic>
        <p:nvPicPr>
          <p:cNvPr id="193" name="Google Shape;193;p37" descr="T&amp;E Business Standards (FIBF) Governance Process&#10;1. Standards Lead&#10;2. Cross-Agency Working Group&#10;3. Business Standards Council (BSC)&#10;3a. Shared Services Governance Board (SSGB)&#10;4. OMB&#10;The T&amp;E Business Standards are reviewed yearly and updated as necessary.&#10;See Speaker Notes"/>
          <p:cNvPicPr preferRelativeResize="0"/>
          <p:nvPr/>
        </p:nvPicPr>
        <p:blipFill rotWithShape="1">
          <a:blip r:embed="rId3">
            <a:alphaModFix/>
          </a:blip>
          <a:srcRect l="15406" t="24161" r="15037"/>
          <a:stretch/>
        </p:blipFill>
        <p:spPr>
          <a:xfrm>
            <a:off x="167480" y="877867"/>
            <a:ext cx="8579328" cy="3946433"/>
          </a:xfrm>
          <a:prstGeom prst="rect">
            <a:avLst/>
          </a:prstGeom>
          <a:noFill/>
          <a:ln>
            <a:noFill/>
          </a:ln>
        </p:spPr>
      </p:pic>
      <p:sp>
        <p:nvSpPr>
          <p:cNvPr id="196" name="Google Shape;196;p37"/>
          <p:cNvSpPr txBox="1"/>
          <p:nvPr/>
        </p:nvSpPr>
        <p:spPr>
          <a:xfrm>
            <a:off x="312725" y="1419200"/>
            <a:ext cx="3225600" cy="585000"/>
          </a:xfrm>
          <a:prstGeom prst="rect">
            <a:avLst/>
          </a:prstGeom>
          <a:noFill/>
          <a:ln>
            <a:noFill/>
          </a:ln>
        </p:spPr>
        <p:txBody>
          <a:bodyPr spcFirstLastPara="1" wrap="square" lIns="91425" tIns="91425" rIns="91425" bIns="91425" anchor="t" anchorCtr="0">
            <a:normAutofit fontScale="47500" lnSpcReduction="20000"/>
          </a:bodyPr>
          <a:lstStyle/>
          <a:p>
            <a:pPr marL="0" lvl="0" indent="0" algn="l" rtl="0">
              <a:lnSpc>
                <a:spcPct val="115000"/>
              </a:lnSpc>
              <a:spcBef>
                <a:spcPts val="0"/>
              </a:spcBef>
              <a:spcAft>
                <a:spcPts val="0"/>
              </a:spcAft>
              <a:buNone/>
            </a:pPr>
            <a:r>
              <a:rPr lang="en" sz="2840" dirty="0">
                <a:solidFill>
                  <a:srgbClr val="005087"/>
                </a:solidFill>
                <a:latin typeface="Rambla"/>
                <a:ea typeface="Rambla"/>
                <a:cs typeface="Rambla"/>
                <a:sym typeface="Rambla"/>
              </a:rPr>
              <a:t>The T&amp;E Business Standards are reviewed yearly and updated as necessary.</a:t>
            </a:r>
            <a:endParaRPr sz="2840" dirty="0">
              <a:solidFill>
                <a:srgbClr val="005087"/>
              </a:solidFill>
              <a:latin typeface="Rambla"/>
              <a:ea typeface="Rambla"/>
              <a:cs typeface="Rambla"/>
              <a:sym typeface="Rambla"/>
            </a:endParaRPr>
          </a:p>
        </p:txBody>
      </p:sp>
      <p:sp>
        <p:nvSpPr>
          <p:cNvPr id="195" name="Google Shape;195;p37"/>
          <p:cNvSpPr txBox="1"/>
          <p:nvPr/>
        </p:nvSpPr>
        <p:spPr>
          <a:xfrm>
            <a:off x="94300" y="4824300"/>
            <a:ext cx="2778600" cy="232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75"/>
              <a:buNone/>
            </a:pPr>
            <a:r>
              <a:rPr lang="en" sz="850"/>
              <a:t>https://ussm.gsa.gov/fibf/</a:t>
            </a:r>
            <a:endParaRPr sz="850"/>
          </a:p>
        </p:txBody>
      </p:sp>
      <p:sp>
        <p:nvSpPr>
          <p:cNvPr id="192" name="Google Shape;192;p37"/>
          <p:cNvSpPr txBox="1"/>
          <p:nvPr/>
        </p:nvSpPr>
        <p:spPr>
          <a:xfrm>
            <a:off x="8472458" y="4663200"/>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rgbClr val="ADADAD"/>
                </a:solidFill>
              </a:rPr>
              <a:t>8</a:t>
            </a:fld>
            <a:endParaRPr sz="1000">
              <a:solidFill>
                <a:srgbClr val="ADADA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2000"/>
                                        <p:tgtEl>
                                          <p:spTgt spid="19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3"/>
                                        </p:tgtEl>
                                        <p:attrNameLst>
                                          <p:attrName>style.visibility</p:attrName>
                                        </p:attrNameLst>
                                      </p:cBhvr>
                                      <p:to>
                                        <p:strVal val="visible"/>
                                      </p:to>
                                    </p:set>
                                    <p:animEffect transition="in" filter="fade">
                                      <p:cBhvr>
                                        <p:cTn id="11" dur="2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8"/>
          <p:cNvSpPr txBox="1">
            <a:spLocks noGrp="1"/>
          </p:cNvSpPr>
          <p:nvPr>
            <p:ph type="ctrTitle"/>
          </p:nvPr>
        </p:nvSpPr>
        <p:spPr>
          <a:xfrm>
            <a:off x="601700" y="925121"/>
            <a:ext cx="7401000" cy="401700"/>
          </a:xfrm>
          <a:prstGeom prst="rect">
            <a:avLst/>
          </a:prstGeom>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605"/>
              <a:buFont typeface="Arial"/>
              <a:buNone/>
            </a:pPr>
            <a:r>
              <a:rPr lang="en" sz="2840" dirty="0">
                <a:solidFill>
                  <a:srgbClr val="005087"/>
                </a:solidFill>
                <a:latin typeface="Rambla"/>
                <a:ea typeface="Rambla"/>
                <a:cs typeface="Rambla"/>
                <a:sym typeface="Rambla"/>
              </a:rPr>
              <a:t>Cross-Functional Collaboration</a:t>
            </a:r>
            <a:endParaRPr sz="2840" dirty="0">
              <a:solidFill>
                <a:srgbClr val="005087"/>
              </a:solidFill>
              <a:latin typeface="Rambla"/>
              <a:ea typeface="Rambla"/>
              <a:cs typeface="Rambla"/>
              <a:sym typeface="Rambla"/>
            </a:endParaRPr>
          </a:p>
        </p:txBody>
      </p:sp>
      <p:sp>
        <p:nvSpPr>
          <p:cNvPr id="205" name="Google Shape;205;p38"/>
          <p:cNvSpPr txBox="1"/>
          <p:nvPr/>
        </p:nvSpPr>
        <p:spPr>
          <a:xfrm>
            <a:off x="658700" y="1421275"/>
            <a:ext cx="8268600" cy="44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700" dirty="0">
                <a:solidFill>
                  <a:schemeClr val="dk1"/>
                </a:solidFill>
              </a:rPr>
              <a:t>T&amp;E’s business integration touchpoints with vertical and horizontal functional areas.</a:t>
            </a:r>
            <a:endParaRPr sz="1300" dirty="0"/>
          </a:p>
        </p:txBody>
      </p:sp>
      <p:grpSp>
        <p:nvGrpSpPr>
          <p:cNvPr id="2" name="Group 1" descr="This diagram represents the Cross Functional Collaboration and integration touchpoints between Human Capital and Travel and Expense.  The Travel and Expense also has a relationship with the Federal Financial Management through the Obligation Lifecycle.  These relationships encompass the entire integration process for Electronic Records Management and Cybersecurity Services.&#10;See Speaker Notes&#10;">
            <a:extLst>
              <a:ext uri="{FF2B5EF4-FFF2-40B4-BE49-F238E27FC236}">
                <a16:creationId xmlns:a16="http://schemas.microsoft.com/office/drawing/2014/main" id="{A9AA644E-2B72-4B94-8F02-26E2DB11F583}"/>
              </a:ext>
            </a:extLst>
          </p:cNvPr>
          <p:cNvGrpSpPr/>
          <p:nvPr/>
        </p:nvGrpSpPr>
        <p:grpSpPr>
          <a:xfrm>
            <a:off x="601700" y="1962129"/>
            <a:ext cx="7960153" cy="2705950"/>
            <a:chOff x="601697" y="1962125"/>
            <a:chExt cx="7960153" cy="2705950"/>
          </a:xfrm>
        </p:grpSpPr>
        <p:sp>
          <p:nvSpPr>
            <p:cNvPr id="202" name="Google Shape;202;p38"/>
            <p:cNvSpPr/>
            <p:nvPr/>
          </p:nvSpPr>
          <p:spPr>
            <a:xfrm>
              <a:off x="6949050" y="1966875"/>
              <a:ext cx="1565100" cy="27012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8"/>
            <p:cNvSpPr txBox="1"/>
            <p:nvPr/>
          </p:nvSpPr>
          <p:spPr>
            <a:xfrm>
              <a:off x="6949050" y="2049117"/>
              <a:ext cx="16128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t>Federal Financial Management</a:t>
              </a:r>
              <a:endParaRPr sz="1800" b="1" dirty="0"/>
            </a:p>
          </p:txBody>
        </p:sp>
        <p:sp>
          <p:nvSpPr>
            <p:cNvPr id="204" name="Google Shape;204;p38"/>
            <p:cNvSpPr/>
            <p:nvPr/>
          </p:nvSpPr>
          <p:spPr>
            <a:xfrm rot="5400000">
              <a:off x="5392338" y="1674050"/>
              <a:ext cx="1135200" cy="1961400"/>
            </a:xfrm>
            <a:prstGeom prst="upDownArrow">
              <a:avLst>
                <a:gd name="adj1" fmla="val 60492"/>
                <a:gd name="adj2" fmla="val 3086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8"/>
            <p:cNvSpPr txBox="1"/>
            <p:nvPr/>
          </p:nvSpPr>
          <p:spPr>
            <a:xfrm>
              <a:off x="5115288" y="2355500"/>
              <a:ext cx="1697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t>Obligation Process Lifecycle</a:t>
              </a:r>
              <a:endParaRPr b="1" dirty="0"/>
            </a:p>
          </p:txBody>
        </p:sp>
        <p:sp>
          <p:nvSpPr>
            <p:cNvPr id="207" name="Google Shape;207;p38"/>
            <p:cNvSpPr/>
            <p:nvPr/>
          </p:nvSpPr>
          <p:spPr>
            <a:xfrm>
              <a:off x="3561449" y="1962125"/>
              <a:ext cx="1417800" cy="27012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8"/>
            <p:cNvSpPr txBox="1"/>
            <p:nvPr/>
          </p:nvSpPr>
          <p:spPr>
            <a:xfrm>
              <a:off x="3561449" y="2044375"/>
              <a:ext cx="1465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t>Travel and Expense</a:t>
              </a:r>
              <a:endParaRPr sz="1800" b="1" dirty="0"/>
            </a:p>
          </p:txBody>
        </p:sp>
        <p:sp>
          <p:nvSpPr>
            <p:cNvPr id="209" name="Google Shape;209;p38"/>
            <p:cNvSpPr/>
            <p:nvPr/>
          </p:nvSpPr>
          <p:spPr>
            <a:xfrm>
              <a:off x="625547" y="1962125"/>
              <a:ext cx="1200600" cy="27012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8"/>
            <p:cNvSpPr txBox="1"/>
            <p:nvPr/>
          </p:nvSpPr>
          <p:spPr>
            <a:xfrm>
              <a:off x="601697" y="2044375"/>
              <a:ext cx="1200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t>Human Capital</a:t>
              </a:r>
              <a:endParaRPr sz="1800" b="1"/>
            </a:p>
          </p:txBody>
        </p:sp>
        <p:grpSp>
          <p:nvGrpSpPr>
            <p:cNvPr id="211" name="Google Shape;211;p38"/>
            <p:cNvGrpSpPr/>
            <p:nvPr/>
          </p:nvGrpSpPr>
          <p:grpSpPr>
            <a:xfrm>
              <a:off x="1043502" y="3441825"/>
              <a:ext cx="7209137" cy="461700"/>
              <a:chOff x="1583700" y="3647600"/>
              <a:chExt cx="5970300" cy="461700"/>
            </a:xfrm>
          </p:grpSpPr>
          <p:sp>
            <p:nvSpPr>
              <p:cNvPr id="212" name="Google Shape;212;p38"/>
              <p:cNvSpPr/>
              <p:nvPr/>
            </p:nvSpPr>
            <p:spPr>
              <a:xfrm>
                <a:off x="1583700" y="3652400"/>
                <a:ext cx="5970300" cy="4521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8" descr="This diagram depicts the relationships and integration touchpoints between Human Capital and Travel and Expense.  Likewise, Travel and Expense has a relationship with the Federal Financial Management through the Obligation Lifecycle.  These relationships encompass the Electronic Records Management and Cybersecurity Services.&#10;See speaker notes.&#10; "/>
              <p:cNvSpPr txBox="1"/>
              <p:nvPr/>
            </p:nvSpPr>
            <p:spPr>
              <a:xfrm>
                <a:off x="2039700" y="3647600"/>
                <a:ext cx="5058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dirty="0">
                    <a:solidFill>
                      <a:schemeClr val="dk1"/>
                    </a:solidFill>
                  </a:rPr>
                  <a:t>Electronic Records Management</a:t>
                </a:r>
                <a:endParaRPr sz="1800" b="1" dirty="0"/>
              </a:p>
            </p:txBody>
          </p:sp>
        </p:grpSp>
        <p:grpSp>
          <p:nvGrpSpPr>
            <p:cNvPr id="214" name="Google Shape;214;p38"/>
            <p:cNvGrpSpPr/>
            <p:nvPr/>
          </p:nvGrpSpPr>
          <p:grpSpPr>
            <a:xfrm>
              <a:off x="1043508" y="4019737"/>
              <a:ext cx="7209137" cy="461791"/>
              <a:chOff x="1921625" y="4476613"/>
              <a:chExt cx="5970300" cy="471600"/>
            </a:xfrm>
          </p:grpSpPr>
          <p:sp>
            <p:nvSpPr>
              <p:cNvPr id="215" name="Google Shape;215;p38"/>
              <p:cNvSpPr/>
              <p:nvPr/>
            </p:nvSpPr>
            <p:spPr>
              <a:xfrm>
                <a:off x="1921625" y="4481413"/>
                <a:ext cx="5970300" cy="4521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8"/>
              <p:cNvSpPr txBox="1"/>
              <p:nvPr/>
            </p:nvSpPr>
            <p:spPr>
              <a:xfrm>
                <a:off x="2377625" y="4476613"/>
                <a:ext cx="5058300" cy="471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chemeClr val="dk1"/>
                    </a:solidFill>
                  </a:rPr>
                  <a:t>Cybersecurity Services</a:t>
                </a:r>
                <a:endParaRPr sz="1800"/>
              </a:p>
            </p:txBody>
          </p:sp>
        </p:grpSp>
        <p:sp>
          <p:nvSpPr>
            <p:cNvPr id="217" name="Google Shape;217;p38"/>
            <p:cNvSpPr/>
            <p:nvPr/>
          </p:nvSpPr>
          <p:spPr>
            <a:xfrm rot="5400000">
              <a:off x="2124324" y="1809650"/>
              <a:ext cx="1135200" cy="1690200"/>
            </a:xfrm>
            <a:prstGeom prst="upDownArrow">
              <a:avLst>
                <a:gd name="adj1" fmla="val 60492"/>
                <a:gd name="adj2" fmla="val 30865"/>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8"/>
            <p:cNvSpPr txBox="1"/>
            <p:nvPr/>
          </p:nvSpPr>
          <p:spPr>
            <a:xfrm>
              <a:off x="1843063" y="2374025"/>
              <a:ext cx="1697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t>Integration Touchpoints</a:t>
              </a:r>
              <a:endParaRPr b="1" dirty="0"/>
            </a:p>
          </p:txBody>
        </p:sp>
      </p:grpSp>
      <p:sp>
        <p:nvSpPr>
          <p:cNvPr id="219" name="Google Shape;219;p38"/>
          <p:cNvSpPr txBox="1"/>
          <p:nvPr/>
        </p:nvSpPr>
        <p:spPr>
          <a:xfrm>
            <a:off x="275675" y="4628425"/>
            <a:ext cx="3801300" cy="355500"/>
          </a:xfrm>
          <a:prstGeom prst="rect">
            <a:avLst/>
          </a:prstGeom>
          <a:noFill/>
          <a:ln>
            <a:noFill/>
          </a:ln>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en"/>
              <a:t>https://ussm.gsa.gov/fibf-cyb-soc/</a:t>
            </a:r>
            <a:endParaRPr/>
          </a:p>
          <a:p>
            <a:pPr marL="0" lvl="0" indent="0" algn="l" rtl="0">
              <a:spcBef>
                <a:spcPts val="0"/>
              </a:spcBef>
              <a:spcAft>
                <a:spcPts val="0"/>
              </a:spcAft>
              <a:buNone/>
            </a:pPr>
            <a:r>
              <a:rPr lang="en"/>
              <a:t>https://ussm.gsa.gov/fibf-ERM/</a:t>
            </a:r>
            <a:endParaRPr/>
          </a:p>
        </p:txBody>
      </p:sp>
      <p:sp>
        <p:nvSpPr>
          <p:cNvPr id="220" name="Google Shape;220;p38"/>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a:solidFill>
                  <a:schemeClr val="lt2"/>
                </a:solidFill>
              </a:rPr>
              <a:t>9</a:t>
            </a:fld>
            <a:endParaRPr>
              <a:solidFill>
                <a:schemeClr val="l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1650</Words>
  <Application>Microsoft Office PowerPoint</Application>
  <PresentationFormat>On-screen Show (16:9)</PresentationFormat>
  <Paragraphs>169</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Rambla</vt:lpstr>
      <vt:lpstr>Roboto Slab</vt:lpstr>
      <vt:lpstr>Roboto</vt:lpstr>
      <vt:lpstr>Calibri</vt:lpstr>
      <vt:lpstr>Simple Light</vt:lpstr>
      <vt:lpstr>Blank Presentation</vt:lpstr>
      <vt:lpstr>New Travel &amp; Expense (T&amp;E)  Business Standards Review for Industry </vt:lpstr>
      <vt:lpstr>Workshop Housekeeping</vt:lpstr>
      <vt:lpstr>Agenda</vt:lpstr>
      <vt:lpstr>  T&amp;E Business Standards Overview</vt:lpstr>
      <vt:lpstr>T&amp;E Business Standards Overview </vt:lpstr>
      <vt:lpstr>T&amp;E Business Standards Background</vt:lpstr>
      <vt:lpstr>T&amp;E Standards Management Committee Background</vt:lpstr>
      <vt:lpstr>T&amp;E Business Standards (FIBF) Governance Process </vt:lpstr>
      <vt:lpstr>Cross-Functional Collaboration</vt:lpstr>
      <vt:lpstr>Why the T&amp;E Business Standards Matter to Industry</vt:lpstr>
      <vt:lpstr>Why T&amp;E Business Standards Matter to You…</vt:lpstr>
      <vt:lpstr>Cross-Functional Collaboration (continued)</vt:lpstr>
      <vt:lpstr>Travel and Expense Business Standards</vt:lpstr>
      <vt:lpstr>Travel &amp; Expense Business Standards</vt:lpstr>
      <vt:lpstr>Thank you for your attendance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Travel &amp; Expense (T&amp;E)  Business Standards Review for Industry</dc:title>
  <dc:creator>JanelleScribner</dc:creator>
  <cp:lastModifiedBy>JanelleScribner</cp:lastModifiedBy>
  <cp:revision>11</cp:revision>
  <dcterms:modified xsi:type="dcterms:W3CDTF">2021-10-26T15:19:38Z</dcterms:modified>
</cp:coreProperties>
</file>