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301" r:id="rId13"/>
    <p:sldId id="299" r:id="rId14"/>
    <p:sldId id="300" r:id="rId15"/>
    <p:sldId id="268" r:id="rId16"/>
    <p:sldId id="269" r:id="rId17"/>
    <p:sldId id="270" r:id="rId18"/>
    <p:sldId id="271" r:id="rId19"/>
    <p:sldId id="272" r:id="rId20"/>
    <p:sldId id="273" r:id="rId21"/>
    <p:sldId id="274" r:id="rId22"/>
    <p:sldId id="275" r:id="rId23"/>
    <p:sldId id="276" r:id="rId24"/>
    <p:sldId id="279" r:id="rId25"/>
    <p:sldId id="280" r:id="rId26"/>
    <p:sldId id="304"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Rambla" panose="020B0604020202020204"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Roboto Slab" panose="020B0604020202020204"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leScribner" initials="J" lastIdx="1" clrIdx="0">
    <p:extLst>
      <p:ext uri="{19B8F6BF-5375-455C-9EA6-DF929625EA0E}">
        <p15:presenceInfo xmlns:p15="http://schemas.microsoft.com/office/powerpoint/2012/main" userId="S::6030636072@GSA.GOV::30708dfd-9b25-46b7-9f58-4b95e25048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88" autoAdjust="0"/>
  </p:normalViewPr>
  <p:slideViewPr>
    <p:cSldViewPr snapToGrid="0">
      <p:cViewPr varScale="1">
        <p:scale>
          <a:sx n="84" d="100"/>
          <a:sy n="84" d="100"/>
        </p:scale>
        <p:origin x="76" y="40"/>
      </p:cViewPr>
      <p:guideLst>
        <p:guide orient="horz" pos="1620"/>
        <p:guide pos="2880"/>
      </p:guideLst>
    </p:cSldViewPr>
  </p:slideViewPr>
  <p:outlineViewPr>
    <p:cViewPr>
      <p:scale>
        <a:sx n="33" d="100"/>
        <a:sy n="33" d="100"/>
      </p:scale>
      <p:origin x="0" y="-47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6829cfc46_2_8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32" name="Google Shape;132;gf6829cfc46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f6829cfc46_2_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6829cfc46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6829cfc46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Agenda</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AutoNum type="arabicPeriod"/>
            </a:pPr>
            <a:r>
              <a:rPr lang="en-US" sz="1400" dirty="0"/>
              <a:t>Travel &amp; Expense is in the Service Area of TRT called Travel &amp; Transportation Management</a:t>
            </a:r>
          </a:p>
          <a:p>
            <a:pPr marL="914400" lvl="1" indent="-317500" algn="l" rtl="0">
              <a:spcBef>
                <a:spcPts val="0"/>
              </a:spcBef>
              <a:spcAft>
                <a:spcPts val="0"/>
              </a:spcAft>
              <a:buSzPts val="1400"/>
              <a:buAutoNum type="alphaLcPeriod"/>
            </a:pPr>
            <a:r>
              <a:rPr lang="en-US" sz="1400" dirty="0"/>
              <a:t>As you can see Financial Management is also included under FFM</a:t>
            </a:r>
          </a:p>
          <a:p>
            <a:endParaRPr lang="en-US" dirty="0"/>
          </a:p>
        </p:txBody>
      </p:sp>
    </p:spTree>
    <p:extLst>
      <p:ext uri="{BB962C8B-B14F-4D97-AF65-F5344CB8AC3E}">
        <p14:creationId xmlns:p14="http://schemas.microsoft.com/office/powerpoint/2010/main" val="258895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T&amp;E Business Standards:  Four Functions and Activities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Travel is composed of four (4) functions only. For this purpose</a:t>
            </a:r>
            <a:r>
              <a:rPr lang="en-US" sz="1100" baseline="0" dirty="0"/>
              <a:t> of T&amp;E Management under TRT.010 it is the only function that has been developed.  </a:t>
            </a:r>
            <a:r>
              <a:rPr lang="en-US" sz="1100" dirty="0"/>
              <a:t>Service activities for functions TRT.020 through TRT.040 are yet to be defined.</a:t>
            </a:r>
            <a:endParaRPr lang="en-US" dirty="0"/>
          </a:p>
        </p:txBody>
      </p:sp>
    </p:spTree>
    <p:extLst>
      <p:ext uri="{BB962C8B-B14F-4D97-AF65-F5344CB8AC3E}">
        <p14:creationId xmlns:p14="http://schemas.microsoft.com/office/powerpoint/2010/main" val="49646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T&amp;E is comprised of 10 Activity areas starting with TRT.010 Travel Personnel Profile Set-up and Maintenance</a:t>
            </a:r>
          </a:p>
          <a:p>
            <a:pPr marL="158750" indent="0">
              <a:buNone/>
            </a:pPr>
            <a:endParaRPr lang="en-US" dirty="0"/>
          </a:p>
        </p:txBody>
      </p:sp>
    </p:spTree>
    <p:extLst>
      <p:ext uri="{BB962C8B-B14F-4D97-AF65-F5344CB8AC3E}">
        <p14:creationId xmlns:p14="http://schemas.microsoft.com/office/powerpoint/2010/main" val="147134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f6829cfc46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f6829cfc46_2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This is the first page of the Use Case Level 1 # 1 Domestic Trip with a Date Change</a:t>
            </a:r>
            <a:endParaRPr sz="1400" dirty="0"/>
          </a:p>
          <a:p>
            <a:pPr marL="457200" lvl="0" indent="-317500" algn="l" rtl="0">
              <a:spcBef>
                <a:spcPts val="0"/>
              </a:spcBef>
              <a:spcAft>
                <a:spcPts val="0"/>
              </a:spcAft>
              <a:buSzPts val="1400"/>
              <a:buChar char="●"/>
            </a:pPr>
            <a:r>
              <a:rPr lang="en" sz="1400" dirty="0"/>
              <a:t>This shows the typical flow of events for this particular Use Cases</a:t>
            </a:r>
            <a:endParaRPr sz="1400" dirty="0"/>
          </a:p>
          <a:p>
            <a:pPr marL="914400" lvl="1" indent="-317500" algn="l" rtl="0">
              <a:spcBef>
                <a:spcPts val="0"/>
              </a:spcBef>
              <a:spcAft>
                <a:spcPts val="0"/>
              </a:spcAft>
              <a:buSzPts val="1400"/>
              <a:buChar char="○"/>
            </a:pPr>
            <a:r>
              <a:rPr lang="en" sz="1400" dirty="0"/>
              <a:t>While there are a number of Use Cases, not every single use case may be addressed in the Use Cases have been developed. </a:t>
            </a:r>
            <a:endParaRPr sz="1400" dirty="0"/>
          </a:p>
          <a:p>
            <a:pPr marL="914400" lvl="1" indent="-317500" algn="l" rtl="0">
              <a:spcBef>
                <a:spcPts val="0"/>
              </a:spcBef>
              <a:spcAft>
                <a:spcPts val="0"/>
              </a:spcAft>
              <a:buSzPts val="1400"/>
              <a:buChar char="○"/>
            </a:pPr>
            <a:r>
              <a:rPr lang="en" sz="1400" dirty="0"/>
              <a:t>The existing Use Cases are based upon Level 1 and 2 Scenarios and therefore there are Level 1 and 2 Use cases</a:t>
            </a:r>
            <a:endParaRPr sz="1400" dirty="0"/>
          </a:p>
          <a:p>
            <a:pPr marL="914400" lvl="1" indent="-317500" algn="l" rtl="0">
              <a:spcBef>
                <a:spcPts val="0"/>
              </a:spcBef>
              <a:spcAft>
                <a:spcPts val="0"/>
              </a:spcAft>
              <a:buSzPts val="1400"/>
              <a:buChar char="○"/>
            </a:pPr>
            <a:r>
              <a:rPr lang="en" sz="1400" dirty="0"/>
              <a:t>There are Level 3 scenarios but Level 3 Use Cases were not developed as part of the standards baseline</a:t>
            </a:r>
            <a:endParaRPr sz="1400" dirty="0"/>
          </a:p>
          <a:p>
            <a:pPr marL="457200" lvl="0" indent="-317500" algn="l" rtl="0">
              <a:spcBef>
                <a:spcPts val="0"/>
              </a:spcBef>
              <a:spcAft>
                <a:spcPts val="0"/>
              </a:spcAft>
              <a:buSzPts val="1400"/>
              <a:buChar char="●"/>
            </a:pPr>
            <a:r>
              <a:rPr lang="en" sz="1400" dirty="0"/>
              <a:t>As  you can see the Activity Area</a:t>
            </a:r>
            <a:endParaRPr sz="1400" dirty="0"/>
          </a:p>
          <a:p>
            <a:pPr marL="914400" lvl="1" indent="-317500" algn="l" rtl="0">
              <a:spcBef>
                <a:spcPts val="0"/>
              </a:spcBef>
              <a:spcAft>
                <a:spcPts val="0"/>
              </a:spcAft>
              <a:buSzPts val="1400"/>
              <a:buChar char="○"/>
            </a:pPr>
            <a:r>
              <a:rPr lang="en" sz="1400" dirty="0"/>
              <a:t>The steps that occur for T&amp;E</a:t>
            </a:r>
            <a:endParaRPr sz="1400" dirty="0"/>
          </a:p>
          <a:p>
            <a:pPr marL="914400" lvl="1" indent="-317500" algn="l" rtl="0">
              <a:spcBef>
                <a:spcPts val="0"/>
              </a:spcBef>
              <a:spcAft>
                <a:spcPts val="0"/>
              </a:spcAft>
              <a:buSzPts val="1400"/>
              <a:buChar char="○"/>
            </a:pPr>
            <a:r>
              <a:rPr lang="en" sz="1400" dirty="0"/>
              <a:t>Next would be any non TRT events, such as FM, which you’ll see in an upcoming example</a:t>
            </a:r>
            <a:endParaRPr sz="1400" dirty="0"/>
          </a:p>
          <a:p>
            <a:pPr marL="914400" lvl="1" indent="-317500" algn="l" rtl="0">
              <a:spcBef>
                <a:spcPts val="0"/>
              </a:spcBef>
              <a:spcAft>
                <a:spcPts val="0"/>
              </a:spcAft>
              <a:buSzPts val="1400"/>
              <a:buChar char="○"/>
            </a:pPr>
            <a:r>
              <a:rPr lang="en" sz="1400" dirty="0"/>
              <a:t>Also included are the Inputs to the steps and finally the Outputs or Outcomes</a:t>
            </a:r>
            <a:endParaRPr sz="1400" dirty="0"/>
          </a:p>
          <a:p>
            <a:pPr marL="457200" lvl="0" indent="-317500" algn="l" rtl="0">
              <a:spcBef>
                <a:spcPts val="0"/>
              </a:spcBef>
              <a:spcAft>
                <a:spcPts val="0"/>
              </a:spcAft>
              <a:buSzPts val="1400"/>
              <a:buChar char="●"/>
            </a:pPr>
            <a:r>
              <a:rPr lang="en" sz="1400" dirty="0"/>
              <a:t>The second step is similar, note the Activity Area is the same for this step but other Activity Areas will be addressed throughout the Use Cases</a:t>
            </a:r>
            <a:endParaRPr sz="1400" dirty="0"/>
          </a:p>
          <a:p>
            <a:pPr marL="457200" lvl="0" indent="-317500" algn="l" rtl="0">
              <a:spcBef>
                <a:spcPts val="0"/>
              </a:spcBef>
              <a:spcAft>
                <a:spcPts val="0"/>
              </a:spcAft>
              <a:buSzPts val="1400"/>
              <a:buChar char="●"/>
            </a:pPr>
            <a:r>
              <a:rPr lang="en" sz="1400" dirty="0"/>
              <a:t>Finally, you can see that the Outputs from Step 1 become inputs to step 2, however there are additional inputs for Step 2 than Outputs in Step 1</a:t>
            </a:r>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6829cfc46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6829cfc46_2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sz="1400"/>
              <a:t>The Business Capabilities are similar to Business Requirements in a standard Software Development Lifecycle (SDLC)</a:t>
            </a:r>
            <a:endParaRPr sz="1400"/>
          </a:p>
          <a:p>
            <a:pPr marL="457200" lvl="0" indent="-317500" algn="l" rtl="0">
              <a:spcBef>
                <a:spcPts val="0"/>
              </a:spcBef>
              <a:spcAft>
                <a:spcPts val="0"/>
              </a:spcAft>
              <a:buSzPts val="1400"/>
              <a:buAutoNum type="arabicPeriod"/>
            </a:pPr>
            <a:r>
              <a:rPr lang="en" sz="1400"/>
              <a:t>The are comprised of the following</a:t>
            </a:r>
            <a:endParaRPr sz="1400"/>
          </a:p>
          <a:p>
            <a:pPr marL="914400" lvl="1" indent="-317500" algn="l" rtl="0">
              <a:spcBef>
                <a:spcPts val="0"/>
              </a:spcBef>
              <a:spcAft>
                <a:spcPts val="0"/>
              </a:spcAft>
              <a:buSzPts val="1400"/>
              <a:buAutoNum type="alphaLcPeriod"/>
            </a:pPr>
            <a:r>
              <a:rPr lang="en" sz="1400"/>
              <a:t>Service Function ID - TRT.010</a:t>
            </a:r>
            <a:endParaRPr sz="1400"/>
          </a:p>
          <a:p>
            <a:pPr marL="914400" lvl="1" indent="-317500" algn="l" rtl="0">
              <a:spcBef>
                <a:spcPts val="0"/>
              </a:spcBef>
              <a:spcAft>
                <a:spcPts val="0"/>
              </a:spcAft>
              <a:buSzPts val="1400"/>
              <a:buAutoNum type="alphaLcPeriod"/>
            </a:pPr>
            <a:r>
              <a:rPr lang="en" sz="1400"/>
              <a:t>Service Activity ID and Name - TRT.010.010</a:t>
            </a:r>
            <a:endParaRPr sz="1400"/>
          </a:p>
          <a:p>
            <a:pPr marL="914400" lvl="1" indent="-317500" algn="l" rtl="0">
              <a:spcBef>
                <a:spcPts val="0"/>
              </a:spcBef>
              <a:spcAft>
                <a:spcPts val="0"/>
              </a:spcAft>
              <a:buSzPts val="1400"/>
              <a:buAutoNum type="alphaLcPeriod"/>
            </a:pPr>
            <a:r>
              <a:rPr lang="en" sz="1400"/>
              <a:t>Capability ID -TRT.010.010.011</a:t>
            </a:r>
            <a:endParaRPr sz="1400"/>
          </a:p>
          <a:p>
            <a:pPr marL="914400" lvl="1" indent="-317500" algn="l" rtl="0">
              <a:spcBef>
                <a:spcPts val="0"/>
              </a:spcBef>
              <a:spcAft>
                <a:spcPts val="0"/>
              </a:spcAft>
              <a:buSzPts val="1400"/>
              <a:buAutoNum type="alphaLcPeriod"/>
            </a:pPr>
            <a:r>
              <a:rPr lang="en" sz="1400"/>
              <a:t>The type of Capability</a:t>
            </a:r>
            <a:endParaRPr sz="1400"/>
          </a:p>
          <a:p>
            <a:pPr marL="1371600" lvl="2" indent="-317500" algn="l" rtl="0">
              <a:spcBef>
                <a:spcPts val="0"/>
              </a:spcBef>
              <a:spcAft>
                <a:spcPts val="0"/>
              </a:spcAft>
              <a:buSzPts val="1400"/>
              <a:buAutoNum type="romanLcPeriod"/>
            </a:pPr>
            <a:r>
              <a:rPr lang="en" sz="1400"/>
              <a:t>Input, Process or Output</a:t>
            </a:r>
            <a:endParaRPr sz="1400"/>
          </a:p>
          <a:p>
            <a:pPr marL="914400" lvl="1" indent="-317500" algn="l" rtl="0">
              <a:spcBef>
                <a:spcPts val="0"/>
              </a:spcBef>
              <a:spcAft>
                <a:spcPts val="0"/>
              </a:spcAft>
              <a:buSzPts val="1400"/>
              <a:buAutoNum type="alphaLcPeriod"/>
            </a:pPr>
            <a:r>
              <a:rPr lang="en" sz="1400"/>
              <a:t>Capability Statement</a:t>
            </a:r>
            <a:endParaRPr sz="1400"/>
          </a:p>
          <a:p>
            <a:pPr marL="914400" lvl="1" indent="-317500" algn="l" rtl="0">
              <a:spcBef>
                <a:spcPts val="0"/>
              </a:spcBef>
              <a:spcAft>
                <a:spcPts val="0"/>
              </a:spcAft>
              <a:buSzPts val="1400"/>
              <a:buAutoNum type="alphaLcPeriod"/>
            </a:pPr>
            <a:r>
              <a:rPr lang="en" sz="1400"/>
              <a:t>Authoritative Source Reference</a:t>
            </a:r>
            <a:endParaRPr sz="1400"/>
          </a:p>
          <a:p>
            <a:pPr marL="914400" lvl="1" indent="-317500" algn="l" rtl="0">
              <a:spcBef>
                <a:spcPts val="0"/>
              </a:spcBef>
              <a:spcAft>
                <a:spcPts val="0"/>
              </a:spcAft>
              <a:buSzPts val="1400"/>
              <a:buAutoNum type="alphaLcPeriod"/>
            </a:pPr>
            <a:r>
              <a:rPr lang="en" sz="1400"/>
              <a:t>Other Sources that do not meet the definition of authoritative source such as the ETS2 Statement of Work, which is referenced in these rows</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6829cfc46_2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f6829cfc46_2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Standard Data Elements</a:t>
            </a:r>
            <a:endParaRPr sz="1400" dirty="0"/>
          </a:p>
          <a:p>
            <a:pPr marL="457200" lvl="0" indent="-317500" algn="l" rtl="0">
              <a:spcBef>
                <a:spcPts val="0"/>
              </a:spcBef>
              <a:spcAft>
                <a:spcPts val="0"/>
              </a:spcAft>
              <a:buSzPts val="1400"/>
              <a:buAutoNum type="arabicPeriod"/>
            </a:pPr>
            <a:r>
              <a:rPr lang="en" sz="1400" dirty="0"/>
              <a:t>Service Area Lead - who “owns” the data element or source of the data</a:t>
            </a:r>
            <a:endParaRPr sz="1400" dirty="0"/>
          </a:p>
          <a:p>
            <a:pPr marL="457200" lvl="0" indent="-317500" algn="l" rtl="0">
              <a:spcBef>
                <a:spcPts val="0"/>
              </a:spcBef>
              <a:spcAft>
                <a:spcPts val="0"/>
              </a:spcAft>
              <a:buSzPts val="1400"/>
              <a:buAutoNum type="arabicPeriod"/>
            </a:pPr>
            <a:r>
              <a:rPr lang="en" sz="1400" dirty="0"/>
              <a:t>Service Area - The Service Area for the Data Element, in this case T&amp;E</a:t>
            </a:r>
            <a:endParaRPr sz="1400" dirty="0"/>
          </a:p>
          <a:p>
            <a:pPr marL="457200" lvl="0" indent="-317500" algn="l" rtl="0">
              <a:spcBef>
                <a:spcPts val="0"/>
              </a:spcBef>
              <a:spcAft>
                <a:spcPts val="0"/>
              </a:spcAft>
              <a:buSzPts val="1400"/>
              <a:buAutoNum type="arabicPeriod"/>
            </a:pPr>
            <a:r>
              <a:rPr lang="en" sz="1400" dirty="0"/>
              <a:t>Data Element Label - the name of the data element</a:t>
            </a:r>
            <a:endParaRPr sz="1400" dirty="0"/>
          </a:p>
          <a:p>
            <a:pPr marL="457200" lvl="0" indent="-317500" algn="l" rtl="0">
              <a:spcBef>
                <a:spcPts val="0"/>
              </a:spcBef>
              <a:spcAft>
                <a:spcPts val="0"/>
              </a:spcAft>
              <a:buSzPts val="1400"/>
              <a:buAutoNum type="arabicPeriod"/>
            </a:pPr>
            <a:r>
              <a:rPr lang="en" sz="1400" dirty="0"/>
              <a:t>Definition -what the data element is used for</a:t>
            </a:r>
            <a:endParaRPr sz="1400" dirty="0"/>
          </a:p>
          <a:p>
            <a:pPr marL="457200" lvl="0" indent="-317500" algn="l" rtl="0">
              <a:spcBef>
                <a:spcPts val="0"/>
              </a:spcBef>
              <a:spcAft>
                <a:spcPts val="0"/>
              </a:spcAft>
              <a:buSzPts val="1400"/>
              <a:buAutoNum type="arabicPeriod"/>
            </a:pPr>
            <a:r>
              <a:rPr lang="en" sz="1400" dirty="0"/>
              <a:t>Example Value</a:t>
            </a:r>
            <a:endParaRPr sz="1400" dirty="0"/>
          </a:p>
          <a:p>
            <a:pPr marL="457200" lvl="0" indent="-317500" algn="l" rtl="0">
              <a:spcBef>
                <a:spcPts val="0"/>
              </a:spcBef>
              <a:spcAft>
                <a:spcPts val="0"/>
              </a:spcAft>
              <a:buSzPts val="1400"/>
              <a:buAutoNum type="arabicPeriod"/>
            </a:pPr>
            <a:r>
              <a:rPr lang="en" sz="1400" dirty="0"/>
              <a:t>Service Activity Reference - Which Service Activities use the data element</a:t>
            </a:r>
            <a:endParaRPr sz="1400" dirty="0"/>
          </a:p>
          <a:p>
            <a:pPr marL="457200" lvl="0" indent="-317500" algn="l" rtl="0">
              <a:spcBef>
                <a:spcPts val="0"/>
              </a:spcBef>
              <a:spcAft>
                <a:spcPts val="0"/>
              </a:spcAft>
              <a:buSzPts val="1400"/>
              <a:buAutoNum type="arabicPeriod"/>
            </a:pPr>
            <a:r>
              <a:rPr lang="en" sz="1400" dirty="0"/>
              <a:t>Business Capability Reference - which business capabilities use the data element</a:t>
            </a:r>
            <a:endParaRPr sz="1400" dirty="0"/>
          </a:p>
          <a:p>
            <a:pPr marL="457200" lvl="0" indent="-317500" algn="l" rtl="0">
              <a:spcBef>
                <a:spcPts val="0"/>
              </a:spcBef>
              <a:spcAft>
                <a:spcPts val="0"/>
              </a:spcAft>
              <a:buSzPts val="1400"/>
              <a:buAutoNum type="arabicPeriod"/>
            </a:pPr>
            <a:r>
              <a:rPr lang="en" sz="1400" dirty="0"/>
              <a:t>Authoritative Source - source for the data element, usually the same as the capability</a:t>
            </a:r>
            <a:endParaRPr sz="1400" dirty="0"/>
          </a:p>
          <a:p>
            <a:pPr marL="457200" lvl="0" indent="-317500" algn="l" rtl="0">
              <a:spcBef>
                <a:spcPts val="0"/>
              </a:spcBef>
              <a:spcAft>
                <a:spcPts val="0"/>
              </a:spcAft>
              <a:buSzPts val="1400"/>
              <a:buAutoNum type="arabicPeriod"/>
            </a:pPr>
            <a:r>
              <a:rPr lang="en" sz="1400" dirty="0"/>
              <a:t>Data Group Name - a way to group the data elements</a:t>
            </a:r>
            <a:endParaRPr sz="1400" dirty="0"/>
          </a:p>
          <a:p>
            <a:pPr marL="457200" lvl="0" indent="-317500" algn="l" rtl="0">
              <a:spcBef>
                <a:spcPts val="0"/>
              </a:spcBef>
              <a:spcAft>
                <a:spcPts val="0"/>
              </a:spcAft>
              <a:buSzPts val="1400"/>
              <a:buAutoNum type="arabicPeriod"/>
            </a:pPr>
            <a:r>
              <a:rPr lang="en" sz="1400" dirty="0"/>
              <a:t>Technical Data Specs</a:t>
            </a:r>
            <a:endParaRPr sz="1400" dirty="0"/>
          </a:p>
          <a:p>
            <a:pPr marL="914400" lvl="1" indent="-317500" algn="l" rtl="0">
              <a:spcBef>
                <a:spcPts val="0"/>
              </a:spcBef>
              <a:spcAft>
                <a:spcPts val="0"/>
              </a:spcAft>
              <a:buSzPts val="1400"/>
              <a:buAutoNum type="alphaLcPeriod"/>
            </a:pPr>
            <a:r>
              <a:rPr lang="en" sz="1400" dirty="0"/>
              <a:t>These would not be completed until after award as we don’t want to proscribe</a:t>
            </a:r>
            <a:endParaRPr sz="1400" dirty="0"/>
          </a:p>
          <a:p>
            <a:pPr marL="457200" lvl="0" indent="-317500" algn="l" rtl="0">
              <a:spcBef>
                <a:spcPts val="0"/>
              </a:spcBef>
              <a:spcAft>
                <a:spcPts val="0"/>
              </a:spcAft>
              <a:buSzPts val="1400"/>
              <a:buAutoNum type="arabicPeriod"/>
            </a:pPr>
            <a:r>
              <a:rPr lang="en" sz="1400" dirty="0"/>
              <a:t>Domain Values - Standardize Data Values for the Data Element</a:t>
            </a:r>
            <a:endParaRPr sz="1400" dirty="0"/>
          </a:p>
          <a:p>
            <a:pPr marL="457200" lvl="0" indent="-317500" algn="l" rtl="0">
              <a:spcBef>
                <a:spcPts val="0"/>
              </a:spcBef>
              <a:spcAft>
                <a:spcPts val="0"/>
              </a:spcAft>
              <a:buSzPts val="1400"/>
              <a:buAutoNum type="arabicPeriod"/>
            </a:pPr>
            <a:r>
              <a:rPr lang="en" sz="1400" dirty="0"/>
              <a:t>Validations</a:t>
            </a:r>
            <a:endParaRPr sz="1400" dirty="0"/>
          </a:p>
          <a:p>
            <a:pPr marL="457200" lvl="0" indent="-317500" algn="l" rtl="0">
              <a:spcBef>
                <a:spcPts val="0"/>
              </a:spcBef>
              <a:spcAft>
                <a:spcPts val="0"/>
              </a:spcAft>
              <a:buSzPts val="1400"/>
              <a:buAutoNum type="arabicPeriod"/>
            </a:pPr>
            <a:r>
              <a:rPr lang="en" sz="1400" dirty="0"/>
              <a:t>Related Element References - if they are tied to another data element</a:t>
            </a:r>
            <a:endParaRPr sz="1400" dirty="0"/>
          </a:p>
          <a:p>
            <a:pPr marL="457200" lvl="0" indent="-317500" algn="l" rtl="0">
              <a:spcBef>
                <a:spcPts val="0"/>
              </a:spcBef>
              <a:spcAft>
                <a:spcPts val="0"/>
              </a:spcAft>
              <a:buSzPts val="1400"/>
              <a:buAutoNum type="arabicPeriod"/>
            </a:pPr>
            <a:r>
              <a:rPr lang="en" sz="1400" dirty="0"/>
              <a:t>Other Relevant Organizational Information - additional information</a:t>
            </a:r>
            <a:endParaRPr sz="1400" dirty="0"/>
          </a:p>
          <a:p>
            <a:pPr marL="457200" lvl="0" indent="-317500" algn="l" rtl="0">
              <a:spcBef>
                <a:spcPts val="0"/>
              </a:spcBef>
              <a:spcAft>
                <a:spcPts val="0"/>
              </a:spcAft>
              <a:buSzPts val="1400"/>
              <a:buAutoNum type="arabicPeriod"/>
            </a:pPr>
            <a:r>
              <a:rPr lang="en" sz="1400" dirty="0"/>
              <a:t>MITRE Recommendations - additional information on the baseline data elements</a:t>
            </a:r>
            <a:endParaRPr sz="1400" dirty="0"/>
          </a:p>
          <a:p>
            <a:pPr marL="457200" lvl="0" indent="-317500" algn="l" rtl="0">
              <a:spcBef>
                <a:spcPts val="0"/>
              </a:spcBef>
              <a:spcAft>
                <a:spcPts val="0"/>
              </a:spcAft>
              <a:buSzPts val="1400"/>
              <a:buAutoNum type="arabicPeriod"/>
            </a:pPr>
            <a:r>
              <a:rPr lang="en" sz="1400" dirty="0"/>
              <a:t>Additional Sources - Sources outside the authoritative sources</a:t>
            </a:r>
            <a:endParaRPr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6829cfc46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6829cfc46_2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6829cfc46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f6829cfc46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The following are recommendations that were incorporated into the Baseline standards</a:t>
            </a:r>
            <a:endParaRPr sz="1400" dirty="0"/>
          </a:p>
          <a:p>
            <a:pPr marL="0" lvl="0" indent="0" algn="l" rtl="0">
              <a:spcBef>
                <a:spcPts val="0"/>
              </a:spcBef>
              <a:spcAft>
                <a:spcPts val="0"/>
              </a:spcAft>
              <a:buNone/>
            </a:pPr>
            <a:r>
              <a:rPr lang="en" sz="1400" dirty="0"/>
              <a:t>Compliance Checks can be found in the Standard Data Element Workbook on a separate tab</a:t>
            </a:r>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f6829cfc46_2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f6829cfc46_2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6829cfc46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6829cfc46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f6829cfc46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f6829cfc46_2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 1 Use Cases have a high travel volume impact and a high dollar value impact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6829cfc46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6829cfc46_2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current approved  versions on the USSM Website.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6829cfc46_2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6829cfc46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This is the Summary Page of a Business Use Case</a:t>
            </a:r>
            <a:endParaRPr lang="en-US" b="0" dirty="0">
              <a:effectLst/>
            </a:endParaRPr>
          </a:p>
          <a:p>
            <a:pPr rtl="0" fontAlgn="base"/>
            <a:r>
              <a:rPr lang="en-US" sz="1100" b="0" i="0" u="none" strike="noStrike" cap="none" dirty="0">
                <a:solidFill>
                  <a:srgbClr val="000000"/>
                </a:solidFill>
                <a:effectLst/>
                <a:latin typeface="Arial"/>
                <a:ea typeface="Arial"/>
                <a:cs typeface="Arial"/>
                <a:sym typeface="Arial"/>
              </a:rPr>
              <a:t>Title Level 1 #1 Domestic Trip with a Date Change</a:t>
            </a:r>
          </a:p>
          <a:p>
            <a:pPr lvl="1" rtl="0" fontAlgn="base"/>
            <a:r>
              <a:rPr lang="en-US" sz="1100" b="0" i="0" u="none" strike="noStrike" cap="none" dirty="0">
                <a:solidFill>
                  <a:srgbClr val="000000"/>
                </a:solidFill>
                <a:effectLst/>
                <a:latin typeface="Arial"/>
                <a:ea typeface="Arial"/>
                <a:cs typeface="Arial"/>
                <a:sym typeface="Arial"/>
              </a:rPr>
              <a:t>You’ll see this in the upcoming examples</a:t>
            </a:r>
          </a:p>
          <a:p>
            <a:pPr rtl="0" fontAlgn="base"/>
            <a:r>
              <a:rPr lang="en-US" sz="1100" b="0" i="0" u="none" strike="noStrike" cap="none" dirty="0">
                <a:solidFill>
                  <a:srgbClr val="000000"/>
                </a:solidFill>
                <a:effectLst/>
                <a:latin typeface="Arial"/>
                <a:ea typeface="Arial"/>
                <a:cs typeface="Arial"/>
                <a:sym typeface="Arial"/>
              </a:rPr>
              <a:t>The Business Area, which is based upon Financial Management, and travel falls under Book to Reimburse </a:t>
            </a:r>
          </a:p>
          <a:p>
            <a:pPr rtl="0" fontAlgn="base"/>
            <a:r>
              <a:rPr lang="en-US" sz="1100" b="0" i="0" u="none" strike="noStrike" cap="none" dirty="0">
                <a:solidFill>
                  <a:srgbClr val="000000"/>
                </a:solidFill>
                <a:effectLst/>
                <a:latin typeface="Arial"/>
                <a:ea typeface="Arial"/>
                <a:cs typeface="Arial"/>
                <a:sym typeface="Arial"/>
              </a:rPr>
              <a:t>The Business Scenarios that are addressed in the Use Case</a:t>
            </a:r>
          </a:p>
          <a:p>
            <a:pPr rtl="0" fontAlgn="base"/>
            <a:r>
              <a:rPr lang="en-US" sz="1100" b="0" i="0" u="none" strike="noStrike" cap="none" dirty="0">
                <a:solidFill>
                  <a:srgbClr val="000000"/>
                </a:solidFill>
                <a:effectLst/>
                <a:latin typeface="Arial"/>
                <a:ea typeface="Arial"/>
                <a:cs typeface="Arial"/>
                <a:sym typeface="Arial"/>
              </a:rPr>
              <a:t>The Business Actors or participants in the Use Case</a:t>
            </a:r>
          </a:p>
          <a:p>
            <a:pPr rtl="0" fontAlgn="base"/>
            <a:r>
              <a:rPr lang="en-US" sz="1100" b="0" i="0" u="none" strike="noStrike" cap="none" dirty="0">
                <a:solidFill>
                  <a:srgbClr val="000000"/>
                </a:solidFill>
                <a:effectLst/>
                <a:latin typeface="Arial"/>
                <a:ea typeface="Arial"/>
                <a:cs typeface="Arial"/>
                <a:sym typeface="Arial"/>
              </a:rPr>
              <a:t>The Synopsis which is hybrid high-level / Step-by-Step review of the Use Case</a:t>
            </a:r>
          </a:p>
          <a:p>
            <a:pPr rtl="0" fontAlgn="base"/>
            <a:r>
              <a:rPr lang="en-US" sz="1100" b="0" i="0" u="none" strike="noStrike" cap="none" dirty="0">
                <a:solidFill>
                  <a:srgbClr val="000000"/>
                </a:solidFill>
                <a:effectLst/>
                <a:latin typeface="Arial"/>
                <a:ea typeface="Arial"/>
                <a:cs typeface="Arial"/>
                <a:sym typeface="Arial"/>
              </a:rPr>
              <a:t>Assumptions and Dependencies</a:t>
            </a:r>
          </a:p>
          <a:p>
            <a:pPr lvl="1" rtl="0" fontAlgn="base"/>
            <a:r>
              <a:rPr lang="en-US" sz="1100" b="0" i="0" u="none" strike="noStrike" cap="none" dirty="0">
                <a:solidFill>
                  <a:srgbClr val="000000"/>
                </a:solidFill>
                <a:effectLst/>
                <a:latin typeface="Arial"/>
                <a:ea typeface="Arial"/>
                <a:cs typeface="Arial"/>
                <a:sym typeface="Arial"/>
              </a:rPr>
              <a:t>The first 4 are the same in all of the Use Cases</a:t>
            </a:r>
          </a:p>
          <a:p>
            <a:pPr lvl="1" rtl="0" fontAlgn="base"/>
            <a:r>
              <a:rPr lang="en-US" sz="1100" b="0" i="0" u="none" strike="noStrike" cap="none" dirty="0">
                <a:solidFill>
                  <a:srgbClr val="000000"/>
                </a:solidFill>
                <a:effectLst/>
                <a:latin typeface="Arial"/>
                <a:ea typeface="Arial"/>
                <a:cs typeface="Arial"/>
                <a:sym typeface="Arial"/>
              </a:rPr>
              <a:t>The rest will vary depending on the Use Case</a:t>
            </a:r>
          </a:p>
          <a:p>
            <a:pPr rtl="0" fontAlgn="base"/>
            <a:r>
              <a:rPr lang="en-US" sz="1100" b="0" i="0" u="none" strike="noStrike" cap="none" dirty="0">
                <a:solidFill>
                  <a:srgbClr val="000000"/>
                </a:solidFill>
                <a:effectLst/>
                <a:latin typeface="Arial"/>
                <a:ea typeface="Arial"/>
                <a:cs typeface="Arial"/>
                <a:sym typeface="Arial"/>
              </a:rPr>
              <a:t>Finally the Initiating event or what triggers the Use Case to occur</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6829cfc46_2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6829cfc46_2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represents the T&amp;E Data Standards-Making a Reservation</a:t>
            </a:r>
          </a:p>
          <a:p>
            <a:pPr marL="171450" lvl="0" indent="-171450" algn="l" rtl="0">
              <a:spcBef>
                <a:spcPts val="0"/>
              </a:spcBef>
              <a:spcAft>
                <a:spcPts val="0"/>
              </a:spcAft>
            </a:pPr>
            <a:r>
              <a:rPr lang="en-US" dirty="0"/>
              <a:t>This slide identifies the standards</a:t>
            </a:r>
            <a:r>
              <a:rPr lang="en-US" baseline="0" dirty="0"/>
              <a:t> set by GSA’s Office of Governmentwide Policy</a:t>
            </a:r>
            <a:endParaRPr lang="en-US" dirty="0"/>
          </a:p>
          <a:p>
            <a:pPr marL="628650" lvl="1" indent="-171450" algn="l" rtl="0">
              <a:spcBef>
                <a:spcPts val="0"/>
              </a:spcBef>
              <a:spcAft>
                <a:spcPts val="0"/>
              </a:spcAft>
            </a:pPr>
            <a:r>
              <a:rPr lang="en-US" dirty="0"/>
              <a:t>Notice</a:t>
            </a:r>
            <a:r>
              <a:rPr lang="en-US" baseline="0" dirty="0"/>
              <a:t> in the first row,</a:t>
            </a:r>
            <a:r>
              <a:rPr lang="en-US" dirty="0"/>
              <a:t> third column from</a:t>
            </a:r>
            <a:r>
              <a:rPr lang="en-US" baseline="0" dirty="0"/>
              <a:t> the left; Data Element Label for Travel Reservation Assistance Request Text, is enjoined with the Definition</a:t>
            </a:r>
          </a:p>
          <a:p>
            <a:pPr marL="628650" lvl="1" indent="-171450" algn="l" rtl="0">
              <a:spcBef>
                <a:spcPts val="0"/>
              </a:spcBef>
              <a:spcAft>
                <a:spcPts val="0"/>
              </a:spcAft>
            </a:pPr>
            <a:r>
              <a:rPr lang="en-US" baseline="0" dirty="0"/>
              <a:t>The Definition in column four (4) provides the definition for the data element label</a:t>
            </a:r>
          </a:p>
          <a:p>
            <a:pPr marL="628650" lvl="1" indent="-171450" algn="l" rtl="0">
              <a:spcBef>
                <a:spcPts val="0"/>
              </a:spcBef>
              <a:spcAft>
                <a:spcPts val="0"/>
              </a:spcAft>
            </a:pPr>
            <a:r>
              <a:rPr lang="en-US" baseline="0" dirty="0"/>
              <a:t>The sixth box over, Service Activity Reference, refers to the Service ID TRT.010.020 ; Travel Reservation Assistance and Processing</a:t>
            </a:r>
          </a:p>
          <a:p>
            <a:pPr marL="628650" lvl="1" indent="-171450" algn="l" rtl="0">
              <a:spcBef>
                <a:spcPts val="0"/>
              </a:spcBef>
              <a:spcAft>
                <a:spcPts val="0"/>
              </a:spcAft>
            </a:pPr>
            <a:r>
              <a:rPr lang="en-US" baseline="0" dirty="0"/>
              <a:t>The last column identifies the Business Capability Reference for the Activity referenced in column six (6)</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6829cfc46_2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f6829cfc46_2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0"/>
              </a:spcBef>
              <a:spcAft>
                <a:spcPts val="0"/>
              </a:spcAft>
              <a:buSzPct val="83000"/>
              <a:buFont typeface="Arial" panose="020B0604020202020204" pitchFamily="34" charset="0"/>
              <a:buChar char="•"/>
            </a:pPr>
            <a:r>
              <a:rPr lang="en-US" sz="1400" b="0" i="0" u="none" strike="noStrike" dirty="0">
                <a:solidFill>
                  <a:srgbClr val="000000"/>
                </a:solidFill>
                <a:effectLst/>
                <a:latin typeface="Arial" panose="020B0604020202020204" pitchFamily="34" charset="0"/>
              </a:rPr>
              <a:t>We chose this example because this is a “Unique” process to the government</a:t>
            </a:r>
          </a:p>
          <a:p>
            <a:pPr rtl="0" fontAlgn="base">
              <a:spcBef>
                <a:spcPts val="0"/>
              </a:spcBef>
              <a:spcAft>
                <a:spcPts val="0"/>
              </a:spcAft>
              <a:buSzPct val="83000"/>
              <a:buFont typeface="Arial" panose="020B0604020202020204" pitchFamily="34" charset="0"/>
              <a:buChar char="•"/>
            </a:pPr>
            <a:r>
              <a:rPr lang="en-US" sz="1400" b="0" i="0" u="none" strike="noStrike" dirty="0">
                <a:solidFill>
                  <a:srgbClr val="000000"/>
                </a:solidFill>
                <a:effectLst/>
                <a:latin typeface="Arial" panose="020B0604020202020204" pitchFamily="34" charset="0"/>
              </a:rPr>
              <a:t>Note that Reporting is not included in this work flow as it occurs after the expense has been reimbursed</a:t>
            </a:r>
          </a:p>
          <a:p>
            <a:pPr marL="742950" lvl="1" indent="-285750" rtl="0" fontAlgn="base">
              <a:spcBef>
                <a:spcPts val="0"/>
              </a:spcBef>
              <a:spcAft>
                <a:spcPts val="0"/>
              </a:spcAft>
              <a:buSzPct val="83000"/>
              <a:buFont typeface="Courier New" panose="02070309020205020404" pitchFamily="49" charset="0"/>
              <a:buChar char="o"/>
            </a:pPr>
            <a:r>
              <a:rPr lang="en-US" sz="1400" b="0" i="0" u="none" strike="noStrike" dirty="0">
                <a:solidFill>
                  <a:srgbClr val="000000"/>
                </a:solidFill>
                <a:effectLst/>
                <a:latin typeface="Arial" panose="020B0604020202020204" pitchFamily="34" charset="0"/>
              </a:rPr>
              <a:t>This is showing the process from making a reservation to being reimbursed</a:t>
            </a:r>
          </a:p>
          <a:p>
            <a:pPr rtl="0" fontAlgn="base">
              <a:spcBef>
                <a:spcPts val="0"/>
              </a:spcBef>
              <a:spcAft>
                <a:spcPts val="0"/>
              </a:spcAft>
              <a:buSzPct val="83000"/>
              <a:buFont typeface="Arial" panose="020B0604020202020204" pitchFamily="34" charset="0"/>
              <a:buChar char="•"/>
            </a:pPr>
            <a:r>
              <a:rPr lang="en-US" sz="1400" b="0" i="0" u="none" strike="noStrike" dirty="0">
                <a:solidFill>
                  <a:srgbClr val="000000"/>
                </a:solidFill>
                <a:effectLst/>
                <a:latin typeface="Arial" panose="020B0604020202020204" pitchFamily="34" charset="0"/>
              </a:rPr>
              <a:t>This flow includes the standard obligation process lifecycle but does not include any of the alternate paths such as amendments or cancellations</a:t>
            </a:r>
          </a:p>
          <a:p>
            <a:pPr rtl="0" fontAlgn="base">
              <a:spcBef>
                <a:spcPts val="0"/>
              </a:spcBef>
              <a:spcAft>
                <a:spcPts val="0"/>
              </a:spcAft>
              <a:buSzPct val="83000"/>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Also note that the expectation is that both booking data and authorization data flow into the voucher</a:t>
            </a:r>
          </a:p>
          <a:p>
            <a:pPr marL="742950" lvl="1" indent="-285750" rtl="0" fontAlgn="base">
              <a:spcBef>
                <a:spcPts val="0"/>
              </a:spcBef>
              <a:spcAft>
                <a:spcPts val="0"/>
              </a:spcAft>
              <a:buSzPct val="83000"/>
              <a:buFont typeface="Courier New" panose="02070309020205020404" pitchFamily="49" charset="0"/>
              <a:buChar char="o"/>
            </a:pPr>
            <a:r>
              <a:rPr lang="en-US" sz="1400" b="0" i="0" u="none" strike="noStrike" dirty="0">
                <a:solidFill>
                  <a:srgbClr val="000000"/>
                </a:solidFill>
                <a:effectLst/>
                <a:latin typeface="Arial" panose="020B0604020202020204" pitchFamily="34" charset="0"/>
              </a:rPr>
              <a:t>This could change based upon credit card integration and the ability for an expense solution to be able to calculate per diem</a:t>
            </a:r>
          </a:p>
          <a:p>
            <a:endParaRPr lang="en-US" dirty="0"/>
          </a:p>
        </p:txBody>
      </p:sp>
    </p:spTree>
    <p:extLst>
      <p:ext uri="{BB962C8B-B14F-4D97-AF65-F5344CB8AC3E}">
        <p14:creationId xmlns:p14="http://schemas.microsoft.com/office/powerpoint/2010/main" val="1914875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6829cfc46_2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6829cfc46_2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 dirty="0"/>
              <a:t>The T&amp;E Service Activity ID TRT.010.030 in column two (2) is assigned to</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 dirty="0"/>
              <a:t>Column theree (3); Service Activity Name-Temporary Duty (TDY) and local Travel Authorizaton Processing</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 dirty="0"/>
              <a:t>Column four (4) provides a description outlined in red to do the following:</a:t>
            </a:r>
          </a:p>
          <a:p>
            <a:pPr marL="1085850" marR="0" lvl="2" indent="-171450" algn="l" defTabSz="914400" rtl="0" eaLnBrk="1" fontAlgn="auto" latinLnBrk="0" hangingPunct="1">
              <a:lnSpc>
                <a:spcPct val="100000"/>
              </a:lnSpc>
              <a:spcBef>
                <a:spcPts val="0"/>
              </a:spcBef>
              <a:spcAft>
                <a:spcPts val="0"/>
              </a:spcAft>
              <a:buClr>
                <a:srgbClr val="000000"/>
              </a:buClr>
              <a:buSzPts val="1100"/>
              <a:tabLst/>
              <a:defRPr/>
            </a:pPr>
            <a:r>
              <a:rPr lang="en" dirty="0"/>
              <a:t>Determine funds available for travel or amended authorizations</a:t>
            </a:r>
          </a:p>
          <a:p>
            <a:pPr marL="1085850" marR="0" lvl="2" indent="-171450" algn="l" defTabSz="914400" rtl="0" eaLnBrk="1" fontAlgn="auto" latinLnBrk="0" hangingPunct="1">
              <a:lnSpc>
                <a:spcPct val="100000"/>
              </a:lnSpc>
              <a:spcBef>
                <a:spcPts val="0"/>
              </a:spcBef>
              <a:spcAft>
                <a:spcPts val="0"/>
              </a:spcAft>
              <a:buClr>
                <a:srgbClr val="000000"/>
              </a:buClr>
              <a:buSzPts val="1100"/>
              <a:tabLst/>
              <a:defRPr/>
            </a:pPr>
            <a:r>
              <a:rPr lang="en" dirty="0"/>
              <a:t>Approve and sign travel.amended authorization</a:t>
            </a:r>
          </a:p>
          <a:p>
            <a:pPr marL="1085850" marR="0" lvl="2" indent="-171450" algn="l" defTabSz="914400" rtl="0" eaLnBrk="1" fontAlgn="auto" latinLnBrk="0" hangingPunct="1">
              <a:lnSpc>
                <a:spcPct val="100000"/>
              </a:lnSpc>
              <a:spcBef>
                <a:spcPts val="0"/>
              </a:spcBef>
              <a:spcAft>
                <a:spcPts val="0"/>
              </a:spcAft>
              <a:buClr>
                <a:srgbClr val="000000"/>
              </a:buClr>
              <a:buSzPts val="1100"/>
              <a:tabLst/>
              <a:defRPr/>
            </a:pPr>
            <a:r>
              <a:rPr lang="en" dirty="0"/>
              <a:t>Provide and confirm funds obligation information for travel/amended authorization…</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f6829cfc46_2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f6829cfc46_2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Case Scenario for Domestic Trip with Date Change</a:t>
            </a:r>
          </a:p>
          <a:p>
            <a:pPr marL="171450" lvl="0" indent="-171450" algn="l" rtl="0">
              <a:spcBef>
                <a:spcPts val="0"/>
              </a:spcBef>
              <a:spcAft>
                <a:spcPts val="0"/>
              </a:spcAft>
            </a:pPr>
            <a:r>
              <a:rPr lang="en-US" dirty="0"/>
              <a:t>The Activity ID is 100 TRT.L1.01 which is an End-to-End Business Process</a:t>
            </a:r>
          </a:p>
          <a:p>
            <a:pPr marL="171450" lvl="0" indent="-171450" algn="l" rtl="0">
              <a:spcBef>
                <a:spcPts val="0"/>
              </a:spcBef>
              <a:spcAft>
                <a:spcPts val="0"/>
              </a:spcAft>
            </a:pPr>
            <a:r>
              <a:rPr lang="en-US" dirty="0"/>
              <a:t>Business Actor(s) -Travel Management Center (TMC), Finance Office</a:t>
            </a:r>
          </a:p>
          <a:p>
            <a:pPr marL="171450" lvl="0" indent="-171450" algn="l" rtl="0">
              <a:spcBef>
                <a:spcPts val="0"/>
              </a:spcBef>
              <a:spcAft>
                <a:spcPts val="0"/>
              </a:spcAft>
            </a:pPr>
            <a:r>
              <a:rPr lang="en-US" dirty="0"/>
              <a:t>The Synopsis  describes the activity for review, routing, and approval by the appropriate parties</a:t>
            </a:r>
          </a:p>
          <a:p>
            <a:pPr marL="171450" lvl="0" indent="-171450" algn="l" rtl="0">
              <a:spcBef>
                <a:spcPts val="0"/>
              </a:spcBef>
              <a:spcAft>
                <a:spcPts val="0"/>
              </a:spcAft>
            </a:pPr>
            <a:r>
              <a:rPr lang="en-US" dirty="0"/>
              <a:t>Assumptions and Dependencies-See 1-8</a:t>
            </a:r>
          </a:p>
          <a:p>
            <a:pPr marL="0" lvl="0" indent="0" algn="l" rtl="0">
              <a:spcBef>
                <a:spcPts val="0"/>
              </a:spcBef>
              <a:spcAft>
                <a:spcPts val="0"/>
              </a:spcAft>
              <a:buNone/>
            </a:pPr>
            <a:endParaRPr lang="en-US" dirty="0"/>
          </a:p>
          <a:p>
            <a:pPr marL="457200" lvl="1" indent="0" algn="l" rtl="0">
              <a:spcBef>
                <a:spcPts val="0"/>
              </a:spcBef>
              <a:spcAft>
                <a:spcPts val="0"/>
              </a:spcAft>
              <a:buNone/>
            </a:pPr>
            <a:endParaRPr lang="en-US" dirty="0"/>
          </a:p>
          <a:p>
            <a:pPr marL="171450" lvl="0" indent="-171450" algn="l" rtl="0">
              <a:spcBef>
                <a:spcPts val="0"/>
              </a:spcBef>
              <a:spcAft>
                <a:spcPts val="0"/>
              </a:spcAft>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f6829cfc46_2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f6829cfc46_2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Case 100.TRT.L1.01 Domestic trip with date change (continued)</a:t>
            </a:r>
          </a:p>
          <a:p>
            <a:pPr marL="171450" lvl="0" indent="-171450" algn="l" rtl="0">
              <a:spcBef>
                <a:spcPts val="0"/>
              </a:spcBef>
              <a:spcAft>
                <a:spcPts val="0"/>
              </a:spcAft>
            </a:pPr>
            <a:r>
              <a:rPr lang="en-US" dirty="0"/>
              <a:t>Column 2 list the TRT Event and Activities under Step 4 and 6</a:t>
            </a:r>
          </a:p>
          <a:p>
            <a:pPr marL="171450" lvl="0" indent="-171450" algn="l" rtl="0">
              <a:spcBef>
                <a:spcPts val="0"/>
              </a:spcBef>
              <a:spcAft>
                <a:spcPts val="0"/>
              </a:spcAft>
            </a:pPr>
            <a:r>
              <a:rPr lang="en-US" dirty="0"/>
              <a:t>Column 3 list NON-TRT Events and Activities under Step 5</a:t>
            </a:r>
          </a:p>
          <a:p>
            <a:pPr marL="171450" lvl="0" indent="-171450" algn="l" rtl="0">
              <a:spcBef>
                <a:spcPts val="0"/>
              </a:spcBef>
              <a:spcAft>
                <a:spcPts val="0"/>
              </a:spcAft>
            </a:pPr>
            <a:r>
              <a:rPr lang="en-US" dirty="0"/>
              <a:t>Column 4 are the Input(s) which touch each activity; whether TRT or Non-TRT events</a:t>
            </a:r>
          </a:p>
          <a:p>
            <a:pPr marL="171450" lvl="0" indent="-171450" algn="l" rtl="0">
              <a:spcBef>
                <a:spcPts val="0"/>
              </a:spcBef>
              <a:spcAft>
                <a:spcPts val="0"/>
              </a:spcAft>
            </a:pPr>
            <a:r>
              <a:rPr lang="en-US" dirty="0"/>
              <a:t>Column 5 list the output(s) which are the results of the input(s) in Column 4</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Website listed below to the left</a:t>
            </a:r>
          </a:p>
          <a:p>
            <a:pPr marL="457200" lvl="1"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f6829cfc46_2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f6829cfc46_2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Case 100 TRT. L1.01 Continue Steps-Domestic Trip with Date  Change</a:t>
            </a:r>
          </a:p>
          <a:p>
            <a:pPr marL="171450" lvl="0" indent="-171450" algn="l" rtl="0">
              <a:spcBef>
                <a:spcPts val="0"/>
              </a:spcBef>
              <a:spcAft>
                <a:spcPts val="0"/>
              </a:spcAft>
            </a:pPr>
            <a:r>
              <a:rPr lang="en-US" dirty="0"/>
              <a:t>Step 7 is not applicable to TRT Events, but ARE applicable to Non-TRT Events as seen in Column 2</a:t>
            </a:r>
          </a:p>
          <a:p>
            <a:pPr marL="171450" lvl="0" indent="-171450" algn="l" rtl="0">
              <a:spcBef>
                <a:spcPts val="0"/>
              </a:spcBef>
              <a:spcAft>
                <a:spcPts val="0"/>
              </a:spcAft>
            </a:pPr>
            <a:r>
              <a:rPr lang="en-US" dirty="0"/>
              <a:t>Step 8 applies to TRT Events</a:t>
            </a:r>
          </a:p>
          <a:p>
            <a:pPr marL="171450" lvl="0" indent="-171450" algn="l" rtl="0">
              <a:spcBef>
                <a:spcPts val="0"/>
              </a:spcBef>
              <a:spcAft>
                <a:spcPts val="0"/>
              </a:spcAft>
            </a:pPr>
            <a:r>
              <a:rPr lang="en-US" dirty="0"/>
              <a:t>Column 4 and 5 apply to both events within Step 7 and 8; TRT and Non-TRT Events.</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Website listed below for further FIBF information</a:t>
            </a:r>
          </a:p>
          <a:p>
            <a:pPr marL="171450" lvl="0" indent="-171450" algn="l" rtl="0">
              <a:spcBef>
                <a:spcPts val="0"/>
              </a:spcBef>
              <a:spcAft>
                <a:spcPts val="0"/>
              </a:spcAft>
            </a:pPr>
            <a:endParaRPr lang="en-US" dirty="0"/>
          </a:p>
          <a:p>
            <a:pPr marL="171450" lvl="0" indent="-171450" algn="l" rtl="0">
              <a:spcBef>
                <a:spcPts val="0"/>
              </a:spcBef>
              <a:spcAft>
                <a:spcPts val="0"/>
              </a:spcAft>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6829cfc46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6829cfc46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Zoom View Options: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Instructions to enlarge viewing while attending Zoom conference calls.</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Text to left of Screenshot is step-by-step instructions to enlarge viewing</a:t>
            </a:r>
          </a:p>
          <a:p>
            <a:pPr marL="628650" lvl="1" indent="-171450" algn="l" rtl="0">
              <a:spcBef>
                <a:spcPts val="0"/>
              </a:spcBef>
              <a:spcAft>
                <a:spcPts val="0"/>
              </a:spcAft>
            </a:pPr>
            <a:r>
              <a:rPr lang="en-US" dirty="0"/>
              <a:t>To the right, is the visual under View Options with “Drop Down Box” when performing the above action.</a:t>
            </a:r>
          </a:p>
          <a:p>
            <a:pPr marL="171450" lvl="0" indent="-171450" algn="l" rtl="0">
              <a:spcBef>
                <a:spcPts val="0"/>
              </a:spcBef>
              <a:spcAft>
                <a:spcPts val="0"/>
              </a:spcAft>
            </a:pPr>
            <a:r>
              <a:rPr lang="en-US" dirty="0"/>
              <a:t>Lastly, the Text Box list seven (7) pieces of information to obtain recorded audio and location of where this workshop is posted.</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6829cfc4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f6829cfc4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depicts the Funds Checks &amp; Obligation in more detail</a:t>
            </a:r>
          </a:p>
          <a:p>
            <a:pPr marL="171450" lvl="0" indent="-171450" algn="l" rtl="0">
              <a:spcBef>
                <a:spcPts val="0"/>
              </a:spcBef>
              <a:spcAft>
                <a:spcPts val="0"/>
              </a:spcAft>
            </a:pPr>
            <a:r>
              <a:rPr lang="en-US" dirty="0"/>
              <a:t>Top row left to right list the ID’s for the following</a:t>
            </a:r>
          </a:p>
          <a:p>
            <a:pPr marL="628650" lvl="1" indent="-171450" algn="l" rtl="0">
              <a:spcBef>
                <a:spcPts val="0"/>
              </a:spcBef>
              <a:spcAft>
                <a:spcPts val="0"/>
              </a:spcAft>
            </a:pPr>
            <a:r>
              <a:rPr lang="en-US" dirty="0"/>
              <a:t>Function ID and Name, </a:t>
            </a:r>
          </a:p>
          <a:p>
            <a:pPr marL="628650" lvl="1" indent="-171450" algn="l" rtl="0">
              <a:spcBef>
                <a:spcPts val="0"/>
              </a:spcBef>
              <a:spcAft>
                <a:spcPts val="0"/>
              </a:spcAft>
            </a:pPr>
            <a:r>
              <a:rPr lang="en-US" dirty="0"/>
              <a:t>Service Activity ID</a:t>
            </a:r>
          </a:p>
          <a:p>
            <a:pPr marL="628650" lvl="1" indent="-171450" algn="l" rtl="0">
              <a:spcBef>
                <a:spcPts val="0"/>
              </a:spcBef>
              <a:spcAft>
                <a:spcPts val="0"/>
              </a:spcAft>
            </a:pPr>
            <a:r>
              <a:rPr lang="en-US" dirty="0"/>
              <a:t> Capability ID</a:t>
            </a:r>
          </a:p>
          <a:p>
            <a:pPr marL="0" lvl="0" indent="0" algn="l" rtl="0">
              <a:spcBef>
                <a:spcPts val="0"/>
              </a:spcBef>
              <a:spcAft>
                <a:spcPts val="0"/>
              </a:spcAft>
              <a:buNone/>
            </a:pPr>
            <a:r>
              <a:rPr lang="en-US" dirty="0"/>
              <a:t>The top row also list the Input, Output, or Person; in addition to the Business Capability Statement and Authorization Reference</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The next set of columns below (2, 3, 4, 5) describe the Activity ID which appends to the Capability ID, that applies to the activity and capability and identify each to either a Input, output or person.</a:t>
            </a:r>
          </a:p>
          <a:p>
            <a:pPr marL="171450" lvl="0" indent="-171450" algn="l" rtl="0">
              <a:spcBef>
                <a:spcPts val="0"/>
              </a:spcBef>
              <a:spcAft>
                <a:spcPts val="0"/>
              </a:spcAft>
            </a:pPr>
            <a:r>
              <a:rPr lang="en-US" dirty="0"/>
              <a:t>Each of these actions transfer to a Business Capability Statement and Authoritative Reference.</a:t>
            </a:r>
          </a:p>
          <a:p>
            <a:pPr marL="628650" lvl="1" indent="-171450" algn="l" rtl="0">
              <a:spcBef>
                <a:spcPts val="0"/>
              </a:spcBef>
              <a:spcAft>
                <a:spcPts val="0"/>
              </a:spcAft>
            </a:pPr>
            <a:r>
              <a:rPr lang="en-US" dirty="0"/>
              <a:t>Note:  The FTR 301 is the authoritative reference, to include subsequent subparts thereof, related to each activity and or statement</a:t>
            </a:r>
          </a:p>
          <a:p>
            <a:pPr marL="0" lvl="0" indent="0" algn="l" rtl="0">
              <a:spcBef>
                <a:spcPts val="0"/>
              </a:spcBef>
              <a:spcAft>
                <a:spcPts val="0"/>
              </a:spcAft>
              <a:buNone/>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6829cfc46_2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f6829cfc46_2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Office of Governmentwide Policy leads the T&amp;E Data Standards-Funds Check and Obligation</a:t>
            </a:r>
          </a:p>
          <a:p>
            <a:pPr marL="171450" lvl="0" indent="-171450" algn="l" rtl="0">
              <a:spcBef>
                <a:spcPts val="0"/>
              </a:spcBef>
              <a:spcAft>
                <a:spcPts val="0"/>
              </a:spcAft>
            </a:pPr>
            <a:r>
              <a:rPr lang="en-US" dirty="0"/>
              <a:t>Each Data standard in this slide falls under the TRT Service Area</a:t>
            </a:r>
          </a:p>
          <a:p>
            <a:pPr marL="628650" lvl="1" indent="-171450" algn="l" rtl="0">
              <a:spcBef>
                <a:spcPts val="0"/>
              </a:spcBef>
              <a:spcAft>
                <a:spcPts val="0"/>
              </a:spcAft>
            </a:pPr>
            <a:r>
              <a:rPr lang="en-US" dirty="0"/>
              <a:t>Each standard is assigned a Element Label as shown in Column 3 which corresponds to its Definition in Column 4</a:t>
            </a:r>
          </a:p>
          <a:p>
            <a:pPr marL="628650" lvl="1" indent="-171450" algn="l" rtl="0">
              <a:spcBef>
                <a:spcPts val="0"/>
              </a:spcBef>
              <a:spcAft>
                <a:spcPts val="0"/>
              </a:spcAft>
            </a:pPr>
            <a:r>
              <a:rPr lang="en-US" dirty="0"/>
              <a:t>Each Data Standard is assigned a Service Activity Reference and Business Capability as shown in Column 6 and 7.</a:t>
            </a:r>
          </a:p>
          <a:p>
            <a:pPr marL="628650" lvl="1" indent="-171450" algn="l" rtl="0">
              <a:spcBef>
                <a:spcPts val="0"/>
              </a:spcBef>
              <a:spcAft>
                <a:spcPts val="0"/>
              </a:spcAft>
            </a:pPr>
            <a:r>
              <a:rPr lang="en-US" dirty="0"/>
              <a:t>Lastly, in this scenario, all fall under the Data Group Name in Column 9; Travel Authorization Information (Travel Reservation information)</a:t>
            </a:r>
          </a:p>
          <a:p>
            <a:pPr marL="628650" lvl="1" indent="-171450" algn="l" rtl="0">
              <a:spcBef>
                <a:spcPts val="0"/>
              </a:spcBef>
              <a:spcAft>
                <a:spcPts val="0"/>
              </a:spcAft>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f6829cfc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f6829cfc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f6829cfc46_2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f6829cfc46_2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 2 Use Cases either have a large travel volume impact or a high dollar value impact.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f6829cfc46_2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f6829cfc46_2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This slide depicts the</a:t>
            </a:r>
            <a:r>
              <a:rPr lang="en-US" baseline="0" dirty="0"/>
              <a:t> T&amp;E Service, Function, Activities for Traveler Family Emergency.</a:t>
            </a:r>
          </a:p>
          <a:p>
            <a:pPr marL="628650" lvl="1" indent="-171450" algn="l" rtl="0">
              <a:spcBef>
                <a:spcPts val="0"/>
              </a:spcBef>
              <a:spcAft>
                <a:spcPts val="0"/>
              </a:spcAft>
            </a:pPr>
            <a:r>
              <a:rPr lang="en-US" baseline="0" dirty="0"/>
              <a:t>Service Activity ID is TRT.010.050</a:t>
            </a:r>
          </a:p>
          <a:p>
            <a:pPr marL="628650" lvl="1" indent="-171450" algn="l" rtl="0">
              <a:spcBef>
                <a:spcPts val="0"/>
              </a:spcBef>
              <a:spcAft>
                <a:spcPts val="0"/>
              </a:spcAft>
            </a:pPr>
            <a:r>
              <a:rPr lang="en-US" baseline="0" dirty="0"/>
              <a:t>The Service Activity name is Traveler Emergency Assistance Request Processing</a:t>
            </a:r>
          </a:p>
          <a:p>
            <a:pPr marL="628650" lvl="1" indent="-171450" algn="l" rtl="0">
              <a:spcBef>
                <a:spcPts val="0"/>
              </a:spcBef>
              <a:spcAft>
                <a:spcPts val="0"/>
              </a:spcAft>
            </a:pPr>
            <a:r>
              <a:rPr lang="en-US" baseline="0" dirty="0"/>
              <a:t>The Service Activity Description provides instructions</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6829cfc46_2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6829cfc46_2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Case 100 TRT.L2.04 Remote Foreign Travel with Family Emergency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the second Use Case Scenario involving Foreign Travel and family emergency which falls under TRT L2.04</a:t>
            </a:r>
          </a:p>
          <a:p>
            <a:pPr marL="171450" lvl="0" indent="-171450" algn="l" rtl="0">
              <a:spcBef>
                <a:spcPts val="0"/>
              </a:spcBef>
              <a:spcAft>
                <a:spcPts val="0"/>
              </a:spcAft>
            </a:pPr>
            <a:r>
              <a:rPr lang="en-US" dirty="0"/>
              <a:t>The Activity ID is 100 TRT.L2.04 which is an End-to-End Business Process</a:t>
            </a:r>
          </a:p>
          <a:p>
            <a:pPr marL="171450" lvl="0" indent="-171450" algn="l" rtl="0">
              <a:spcBef>
                <a:spcPts val="0"/>
              </a:spcBef>
              <a:spcAft>
                <a:spcPts val="0"/>
              </a:spcAft>
            </a:pPr>
            <a:r>
              <a:rPr lang="en-US" dirty="0"/>
              <a:t>Business Scenario’s are assigned a TRT ID number showing what is assigned and  covered under 100.TRT.L2</a:t>
            </a:r>
          </a:p>
          <a:p>
            <a:pPr marL="628650" lvl="1" indent="-171450" algn="l" rtl="0">
              <a:spcBef>
                <a:spcPts val="0"/>
              </a:spcBef>
              <a:spcAft>
                <a:spcPts val="0"/>
              </a:spcAft>
            </a:pPr>
            <a:r>
              <a:rPr lang="en-US" dirty="0"/>
              <a:t>Travel to Remote Location</a:t>
            </a:r>
          </a:p>
          <a:p>
            <a:pPr marL="628650" lvl="1" indent="-171450" algn="l" rtl="0">
              <a:spcBef>
                <a:spcPts val="0"/>
              </a:spcBef>
              <a:spcAft>
                <a:spcPts val="0"/>
              </a:spcAft>
            </a:pPr>
            <a:r>
              <a:rPr lang="en-US" dirty="0"/>
              <a:t>Unexpected Travel</a:t>
            </a:r>
          </a:p>
          <a:p>
            <a:pPr marL="628650" lvl="1" indent="-171450" algn="l" rtl="0">
              <a:spcBef>
                <a:spcPts val="0"/>
              </a:spcBef>
              <a:spcAft>
                <a:spcPts val="0"/>
              </a:spcAft>
            </a:pPr>
            <a:r>
              <a:rPr lang="en-US" dirty="0"/>
              <a:t>Traveler Family Emergency</a:t>
            </a:r>
          </a:p>
          <a:p>
            <a:pPr marL="628650" lvl="1" indent="-171450" algn="l" rtl="0">
              <a:spcBef>
                <a:spcPts val="0"/>
              </a:spcBef>
              <a:spcAft>
                <a:spcPts val="0"/>
              </a:spcAft>
            </a:pPr>
            <a:r>
              <a:rPr lang="en-US" dirty="0"/>
              <a:t>Foreign Travel where a Travel Card Cannot be Used</a:t>
            </a:r>
          </a:p>
          <a:p>
            <a:pPr marL="171450" lvl="0" indent="-171450" algn="l" rtl="0">
              <a:spcBef>
                <a:spcPts val="0"/>
              </a:spcBef>
              <a:spcAft>
                <a:spcPts val="0"/>
              </a:spcAft>
            </a:pPr>
            <a:r>
              <a:rPr lang="en-US" dirty="0"/>
              <a:t>Business Actor(s) -Travel Management Center (TMC), Finance Office, Department of State (this scenario) and Travel Arranger</a:t>
            </a:r>
          </a:p>
          <a:p>
            <a:pPr marL="171450" lvl="0" indent="-171450" algn="l" rtl="0">
              <a:spcBef>
                <a:spcPts val="0"/>
              </a:spcBef>
              <a:spcAft>
                <a:spcPts val="0"/>
              </a:spcAft>
            </a:pPr>
            <a:r>
              <a:rPr lang="en-US" dirty="0"/>
              <a:t>The Synopsis  describes the activity for receipt of news regarding the family emergency, notification and instructions to book travel along with approvals and vouchering.</a:t>
            </a:r>
          </a:p>
          <a:p>
            <a:pPr marL="171450" lvl="0" indent="-171450" algn="l" rtl="0">
              <a:spcBef>
                <a:spcPts val="0"/>
              </a:spcBef>
              <a:spcAft>
                <a:spcPts val="0"/>
              </a:spcAft>
            </a:pPr>
            <a:r>
              <a:rPr lang="en-US" dirty="0"/>
              <a:t>Assumptions and Dependencies-See 1-11</a:t>
            </a:r>
          </a:p>
          <a:p>
            <a:pPr marL="0" lvl="0" indent="0" algn="l" rtl="0">
              <a:spcBef>
                <a:spcPts val="0"/>
              </a:spcBef>
              <a:spcAft>
                <a:spcPts val="0"/>
              </a:spcAft>
              <a:buNone/>
            </a:pPr>
            <a:endParaRPr lang="en-US" dirty="0"/>
          </a:p>
          <a:p>
            <a:pPr marL="457200" lvl="1"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f6829cfc46_2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f6829cfc46_2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Use Case 100 TRT.L2.04 Remote Foreign Travel with Family Emergency (cont.)</a:t>
            </a:r>
          </a:p>
          <a:p>
            <a:pPr marL="171450" lvl="0" indent="-171450" algn="l" rtl="0">
              <a:spcBef>
                <a:spcPts val="0"/>
              </a:spcBef>
              <a:spcAft>
                <a:spcPts val="0"/>
              </a:spcAft>
            </a:pPr>
            <a:r>
              <a:rPr lang="en-US" dirty="0"/>
              <a:t>Step 7 is not applicable to TRT Events, but ARE applicable to Non-TRT Events as seen in Column 2</a:t>
            </a:r>
          </a:p>
          <a:p>
            <a:pPr marL="171450" lvl="0" indent="-171450" algn="l" rtl="0">
              <a:spcBef>
                <a:spcPts val="0"/>
              </a:spcBef>
              <a:spcAft>
                <a:spcPts val="0"/>
              </a:spcAft>
            </a:pPr>
            <a:r>
              <a:rPr lang="en-US" dirty="0"/>
              <a:t>Step 8-10 apply to TRT Events</a:t>
            </a:r>
          </a:p>
          <a:p>
            <a:pPr marL="171450" lvl="0" indent="-171450" algn="l" rtl="0">
              <a:spcBef>
                <a:spcPts val="0"/>
              </a:spcBef>
              <a:spcAft>
                <a:spcPts val="0"/>
              </a:spcAft>
            </a:pPr>
            <a:r>
              <a:rPr lang="en-US" dirty="0"/>
              <a:t>Column 4 and 5 apply to both events within Step 7 thru 10; both TRT and Non-TRT Events as input(s) and output(s) .</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Website listed below for further FIBF information</a:t>
            </a:r>
          </a:p>
          <a:p>
            <a:pPr marL="171450" lvl="0" indent="-171450" algn="l" rtl="0">
              <a:spcBef>
                <a:spcPts val="0"/>
              </a:spcBef>
              <a:spcAft>
                <a:spcPts val="0"/>
              </a:spcAft>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f6829cfc46_2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f6829cfc46_2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T&amp;E Use Cases - </a:t>
            </a:r>
            <a:r>
              <a:rPr lang="en" dirty="0">
                <a:solidFill>
                  <a:schemeClr val="dk1"/>
                </a:solidFill>
              </a:rPr>
              <a:t>Traveler Family Emergency (Cont.)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 Case 100 TRT.L2.04 Remote Foreign Travel with Family Emergency (cont.)</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f6829cfc46_2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f6829cfc46_2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T&amp;E Business Capabilities-Traveler Family Emergency</a:t>
            </a:r>
          </a:p>
          <a:p>
            <a:pPr marL="171450" lvl="0" indent="-171450" algn="l" rtl="0">
              <a:spcBef>
                <a:spcPts val="0"/>
              </a:spcBef>
              <a:spcAft>
                <a:spcPts val="0"/>
              </a:spcAft>
            </a:pPr>
            <a:r>
              <a:rPr lang="en-US" dirty="0"/>
              <a:t>Column one (1) identifies the service function of Travel and Expense under TRT.010</a:t>
            </a:r>
          </a:p>
          <a:p>
            <a:pPr marL="171450" lvl="0" indent="-171450" algn="l" rtl="0">
              <a:spcBef>
                <a:spcPts val="0"/>
              </a:spcBef>
              <a:spcAft>
                <a:spcPts val="0"/>
              </a:spcAft>
            </a:pPr>
            <a:r>
              <a:rPr lang="en-US" dirty="0"/>
              <a:t>Column two (2) is the Service Activity ID and Name (Traveler Emergency) TRT.010.050</a:t>
            </a:r>
          </a:p>
          <a:p>
            <a:pPr marL="171450" lvl="0" indent="-171450" algn="l" rtl="0">
              <a:spcBef>
                <a:spcPts val="0"/>
              </a:spcBef>
              <a:spcAft>
                <a:spcPts val="0"/>
              </a:spcAft>
            </a:pPr>
            <a:r>
              <a:rPr lang="en-US" dirty="0"/>
              <a:t>Column three (3) represents the Capability Id for each Business Capability Statement (column 5)</a:t>
            </a:r>
          </a:p>
          <a:p>
            <a:pPr marL="171450" lvl="0" indent="-171450" algn="l" rtl="0">
              <a:spcBef>
                <a:spcPts val="0"/>
              </a:spcBef>
              <a:spcAft>
                <a:spcPts val="0"/>
              </a:spcAft>
            </a:pPr>
            <a:r>
              <a:rPr lang="en-US" dirty="0"/>
              <a:t>Column four (4) identifies if the function is input, output or person</a:t>
            </a:r>
          </a:p>
          <a:p>
            <a:pPr marL="171450" lvl="0" indent="-171450" algn="l" rtl="0">
              <a:spcBef>
                <a:spcPts val="0"/>
              </a:spcBef>
              <a:spcAft>
                <a:spcPts val="0"/>
              </a:spcAft>
            </a:pPr>
            <a:r>
              <a:rPr lang="en-US" dirty="0"/>
              <a:t>Column five (5) providers the Capability for each activity</a:t>
            </a:r>
          </a:p>
          <a:p>
            <a:pPr marL="171450" lvl="0" indent="-171450" algn="l" rtl="0">
              <a:spcBef>
                <a:spcPts val="0"/>
              </a:spcBef>
              <a:spcAft>
                <a:spcPts val="0"/>
              </a:spcAft>
            </a:pPr>
            <a:r>
              <a:rPr lang="en-US" dirty="0"/>
              <a:t>Column six (6) provides the Authority under the FTR which is governs each capability</a:t>
            </a:r>
          </a:p>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f6829cfc46_2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f6829cfc46_2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T&amp;E Data Standards - </a:t>
            </a:r>
            <a:r>
              <a:rPr lang="en" dirty="0">
                <a:solidFill>
                  <a:schemeClr val="dk1"/>
                </a:solidFill>
              </a:rPr>
              <a:t>Traveler Family Emergency</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US" dirty="0"/>
              <a:t>The Office of Governmentwide Policy leads the T&amp;E Data Standards for this Traveler Family Emergency Scenario</a:t>
            </a:r>
          </a:p>
          <a:p>
            <a:pPr marL="171450" lvl="0" indent="-171450" algn="l" rtl="0">
              <a:spcBef>
                <a:spcPts val="0"/>
              </a:spcBef>
              <a:spcAft>
                <a:spcPts val="0"/>
              </a:spcAft>
            </a:pPr>
            <a:r>
              <a:rPr lang="en-US" dirty="0"/>
              <a:t>Each Data standard in this slide falls under the TRT Service Area</a:t>
            </a:r>
          </a:p>
          <a:p>
            <a:pPr marL="628650" lvl="1" indent="-171450" algn="l" rtl="0">
              <a:spcBef>
                <a:spcPts val="0"/>
              </a:spcBef>
              <a:spcAft>
                <a:spcPts val="0"/>
              </a:spcAft>
            </a:pPr>
            <a:r>
              <a:rPr lang="en-US" dirty="0"/>
              <a:t>Each standard is assigned a Element Label as shown in Column 3 which corresponds to its Definition in Column 4</a:t>
            </a:r>
          </a:p>
          <a:p>
            <a:pPr marL="628650" lvl="1" indent="-171450" algn="l" rtl="0">
              <a:spcBef>
                <a:spcPts val="0"/>
              </a:spcBef>
              <a:spcAft>
                <a:spcPts val="0"/>
              </a:spcAft>
            </a:pPr>
            <a:r>
              <a:rPr lang="en-US" dirty="0"/>
              <a:t>Each Data Standard is assigned a Service Activity Reference and Business Capability as shown in Column 6 and 7.</a:t>
            </a:r>
          </a:p>
          <a:p>
            <a:pPr marL="628650" lvl="1" indent="-171450" algn="l" rtl="0">
              <a:spcBef>
                <a:spcPts val="0"/>
              </a:spcBef>
              <a:spcAft>
                <a:spcPts val="0"/>
              </a:spcAft>
            </a:pPr>
            <a:r>
              <a:rPr lang="en-US" dirty="0"/>
              <a:t>The Service Activity Reference in Column eight (8) is tied to the Business Capability Reference in Column nine (9)</a:t>
            </a:r>
          </a:p>
          <a:p>
            <a:pPr marL="628650" lvl="1" indent="-171450" algn="l" rtl="0">
              <a:spcBef>
                <a:spcPts val="0"/>
              </a:spcBef>
              <a:spcAft>
                <a:spcPts val="0"/>
              </a:spcAft>
            </a:pPr>
            <a:r>
              <a:rPr lang="en-US" dirty="0"/>
              <a:t>Note: The Authoritative Source is not always applicable to each capability or label as in the second line item in Column nine (9)</a:t>
            </a:r>
          </a:p>
          <a:p>
            <a:pPr marL="1085850" lvl="2" indent="-171450" algn="l" rtl="0">
              <a:spcBef>
                <a:spcPts val="0"/>
              </a:spcBef>
              <a:spcAft>
                <a:spcPts val="0"/>
              </a:spcAft>
            </a:pPr>
            <a:r>
              <a:rPr lang="en-US" dirty="0"/>
              <a:t>Line two (2); column (9) shows zero authoritative source due to column four (4) are instructions supplied to the traveler, and does NOT require an approval to complete this process.</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6829cfc46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6829cfc46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f6829cfc46_2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f6829cfc46_2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f6829cfc46_2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f6829cfc46_2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f6829cfc46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f6829cfc46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6829cfc46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6829cfc46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Standardized Core T&amp;E Services for ETSNext</a:t>
            </a:r>
          </a:p>
          <a:p>
            <a:pPr marL="0" lvl="0" indent="0" algn="l" rtl="0">
              <a:spcBef>
                <a:spcPts val="0"/>
              </a:spcBef>
              <a:spcAft>
                <a:spcPts val="0"/>
              </a:spcAft>
              <a:buNone/>
            </a:pPr>
            <a:endParaRPr lang="en" sz="1400" dirty="0"/>
          </a:p>
          <a:p>
            <a:pPr marL="285750" lvl="0" indent="-285750" algn="l" rtl="0">
              <a:spcBef>
                <a:spcPts val="0"/>
              </a:spcBef>
              <a:spcAft>
                <a:spcPts val="0"/>
              </a:spcAft>
            </a:pPr>
            <a:r>
              <a:rPr lang="en" sz="1400" dirty="0"/>
              <a:t>Five Components of the Solution (s) are numbered to the left</a:t>
            </a:r>
          </a:p>
          <a:p>
            <a:pPr marL="0" lvl="0" indent="0" algn="l" rtl="0">
              <a:spcBef>
                <a:spcPts val="0"/>
              </a:spcBef>
              <a:spcAft>
                <a:spcPts val="0"/>
              </a:spcAft>
              <a:buNone/>
            </a:pPr>
            <a:endParaRPr lang="en" sz="1400" dirty="0"/>
          </a:p>
          <a:p>
            <a:pPr marL="285750" lvl="0" indent="-285750" algn="l" rtl="0">
              <a:spcBef>
                <a:spcPts val="0"/>
              </a:spcBef>
              <a:spcAft>
                <a:spcPts val="0"/>
              </a:spcAft>
            </a:pPr>
            <a:r>
              <a:rPr lang="en" sz="1400" dirty="0"/>
              <a:t>The T&amp;E Business Standards define the end-to-end process for Travel &amp; Expense, with a focus on what will be the core services for ETSNext.</a:t>
            </a:r>
            <a:endParaRPr lang="en" sz="1400" b="0" i="0" u="none" strike="noStrike" dirty="0">
              <a:solidFill>
                <a:srgbClr val="000000"/>
              </a:solidFill>
              <a:effectLst/>
              <a:latin typeface="Arial"/>
            </a:endParaRPr>
          </a:p>
          <a:p>
            <a:pPr marL="285750" lvl="0" indent="-285750" algn="l" rtl="0">
              <a:spcBef>
                <a:spcPts val="0"/>
              </a:spcBef>
              <a:spcAft>
                <a:spcPts val="0"/>
              </a:spcAft>
            </a:pPr>
            <a:r>
              <a:rPr lang="en-US" sz="1800" b="0" i="0" u="none" strike="noStrike" dirty="0">
                <a:solidFill>
                  <a:srgbClr val="000000"/>
                </a:solidFill>
                <a:effectLst/>
                <a:latin typeface="Arial" panose="020B0604020202020204" pitchFamily="34" charset="0"/>
              </a:rPr>
              <a:t>Changes in Reservations can impact the obligation process lifecycle</a:t>
            </a:r>
            <a:endParaRPr lang="en-US" sz="2400" b="0" i="0" u="none" strike="noStrike" dirty="0">
              <a:solidFill>
                <a:srgbClr val="000000"/>
              </a:solidFill>
              <a:effectLst/>
              <a:latin typeface="Arial"/>
            </a:endParaRPr>
          </a:p>
          <a:p>
            <a:pPr marL="285750" lvl="0" indent="-285750" algn="l" rtl="0">
              <a:spcBef>
                <a:spcPts val="0"/>
              </a:spcBef>
              <a:spcAft>
                <a:spcPts val="0"/>
              </a:spcAft>
            </a:pPr>
            <a:r>
              <a:rPr lang="en-US" sz="1800" b="0" i="0" u="none" strike="noStrike" dirty="0">
                <a:solidFill>
                  <a:srgbClr val="000000"/>
                </a:solidFill>
                <a:effectLst/>
                <a:latin typeface="Arial" panose="020B0604020202020204" pitchFamily="34" charset="0"/>
              </a:rPr>
              <a:t>Integration to the FM solution can happen throughout the life of a trip including amendments and cancellations</a:t>
            </a:r>
            <a:endParaRPr lang="en-US" sz="2400" b="0" dirty="0">
              <a:effectLst/>
            </a:endParaRPr>
          </a:p>
          <a:p>
            <a:pPr marL="158750" indent="0">
              <a:buNone/>
            </a:pPr>
            <a:br>
              <a:rPr lang="en-US" sz="2400" dirty="0"/>
            </a:b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6829cfc46_2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6829cfc46_2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Note that Reporting is not included in this work flow as it occurs after the expense has been reimbursed</a:t>
            </a:r>
          </a:p>
          <a:p>
            <a:pPr lvl="1" rtl="0" fontAlgn="base"/>
            <a:r>
              <a:rPr lang="en-US" sz="1100" b="0" i="0" u="none" strike="noStrike" cap="none" dirty="0">
                <a:solidFill>
                  <a:srgbClr val="000000"/>
                </a:solidFill>
                <a:effectLst/>
                <a:latin typeface="Arial"/>
                <a:ea typeface="Arial"/>
                <a:cs typeface="Arial"/>
                <a:sym typeface="Arial"/>
              </a:rPr>
              <a:t>This is showing the process from making a reservation to being reimbursed</a:t>
            </a:r>
          </a:p>
          <a:p>
            <a:pPr rtl="0" fontAlgn="base"/>
            <a:r>
              <a:rPr lang="en-US" sz="1100" b="0" i="0" u="none" strike="noStrike" cap="none" dirty="0">
                <a:solidFill>
                  <a:srgbClr val="000000"/>
                </a:solidFill>
                <a:effectLst/>
                <a:latin typeface="Arial"/>
                <a:ea typeface="Arial"/>
                <a:cs typeface="Arial"/>
                <a:sym typeface="Arial"/>
              </a:rPr>
              <a:t>This flow includes the standard obligation process lifecycle but does not include any of the alternate paths such as amendments or cancellations</a:t>
            </a:r>
          </a:p>
          <a:p>
            <a:pPr lvl="1" rtl="0" fontAlgn="base"/>
            <a:r>
              <a:rPr lang="en-US" sz="1100" b="0" i="0" u="none" strike="noStrike" cap="none" dirty="0">
                <a:solidFill>
                  <a:srgbClr val="000000"/>
                </a:solidFill>
                <a:effectLst/>
                <a:latin typeface="Arial"/>
                <a:ea typeface="Arial"/>
                <a:cs typeface="Arial"/>
                <a:sym typeface="Arial"/>
              </a:rPr>
              <a:t>This process is unique to the government</a:t>
            </a:r>
          </a:p>
          <a:p>
            <a:pPr rtl="0" fontAlgn="base"/>
            <a:r>
              <a:rPr lang="en-US" sz="1100" b="0" i="0" u="none" strike="noStrike" cap="none" dirty="0">
                <a:solidFill>
                  <a:srgbClr val="000000"/>
                </a:solidFill>
                <a:effectLst/>
                <a:latin typeface="Arial"/>
                <a:ea typeface="Arial"/>
                <a:cs typeface="Arial"/>
                <a:sym typeface="Arial"/>
              </a:rPr>
              <a:t>Also note that the expectation is that both booking data and authorization data flow into the voucher</a:t>
            </a:r>
          </a:p>
          <a:p>
            <a:pPr lvl="1" rtl="0" fontAlgn="base"/>
            <a:r>
              <a:rPr lang="en-US" sz="1100" b="0" i="0" u="none" strike="noStrike" cap="none" dirty="0">
                <a:solidFill>
                  <a:srgbClr val="000000"/>
                </a:solidFill>
                <a:effectLst/>
                <a:latin typeface="Arial"/>
                <a:ea typeface="Arial"/>
                <a:cs typeface="Arial"/>
                <a:sym typeface="Arial"/>
              </a:rPr>
              <a:t>This could change based upon credit card integration and the ability for an expense solution to be able to calculate per diem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6829cfc46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6829cfc46_2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The Federal Integrated Business Framework or FIBF was used to develop the T&amp;E Business Standards</a:t>
            </a:r>
            <a:endParaRPr sz="1400" dirty="0"/>
          </a:p>
          <a:p>
            <a:pPr marL="457200" lvl="0" indent="-317500" algn="l" rtl="0">
              <a:spcBef>
                <a:spcPts val="0"/>
              </a:spcBef>
              <a:spcAft>
                <a:spcPts val="0"/>
              </a:spcAft>
              <a:buSzPts val="1400"/>
              <a:buChar char="●"/>
            </a:pPr>
            <a:r>
              <a:rPr lang="en" sz="1400" dirty="0"/>
              <a:t>As noted during the first session, The Federal Integrated Business Framework (FIBF) is a model that enables agencies to better coordinate and document common business needs and focus on outcomes, data, processes, and performance</a:t>
            </a:r>
            <a:endParaRPr sz="1400" dirty="0"/>
          </a:p>
          <a:p>
            <a:pPr marL="457200" lvl="0" indent="-317500" algn="l" rtl="0">
              <a:spcBef>
                <a:spcPts val="0"/>
              </a:spcBef>
              <a:spcAft>
                <a:spcPts val="0"/>
              </a:spcAft>
              <a:buSzPts val="1400"/>
              <a:buChar char="●"/>
            </a:pPr>
            <a:r>
              <a:rPr lang="en" sz="1400" dirty="0"/>
              <a:t>It is comprised of 5 major components</a:t>
            </a:r>
            <a:endParaRPr sz="1400" dirty="0"/>
          </a:p>
          <a:p>
            <a:pPr marL="914400" lvl="1" indent="-317500" algn="l" rtl="0">
              <a:spcBef>
                <a:spcPts val="0"/>
              </a:spcBef>
              <a:spcAft>
                <a:spcPts val="0"/>
              </a:spcAft>
              <a:buSzPts val="1400"/>
              <a:buChar char="○"/>
            </a:pPr>
            <a:r>
              <a:rPr lang="en" sz="1400" dirty="0"/>
              <a:t>Service, Function Activities</a:t>
            </a:r>
            <a:endParaRPr sz="1400" dirty="0"/>
          </a:p>
          <a:p>
            <a:pPr marL="914400" lvl="1" indent="-317500" algn="l" rtl="0">
              <a:spcBef>
                <a:spcPts val="0"/>
              </a:spcBef>
              <a:spcAft>
                <a:spcPts val="0"/>
              </a:spcAft>
              <a:buSzPts val="1400"/>
              <a:buChar char="○"/>
            </a:pPr>
            <a:r>
              <a:rPr lang="en" sz="1400" dirty="0"/>
              <a:t>Business Capabilities</a:t>
            </a:r>
            <a:endParaRPr sz="1400" dirty="0"/>
          </a:p>
          <a:p>
            <a:pPr marL="914400" lvl="1" indent="-317500" algn="l" rtl="0">
              <a:spcBef>
                <a:spcPts val="0"/>
              </a:spcBef>
              <a:spcAft>
                <a:spcPts val="0"/>
              </a:spcAft>
              <a:buSzPts val="1400"/>
              <a:buChar char="○"/>
            </a:pPr>
            <a:r>
              <a:rPr lang="en" sz="1400" dirty="0"/>
              <a:t>Business Use Cases, which consist of several scenarios and mapped to the FM Use Cases</a:t>
            </a:r>
            <a:endParaRPr sz="1400" dirty="0"/>
          </a:p>
          <a:p>
            <a:pPr marL="914400" lvl="1" indent="-317500" algn="l" rtl="0">
              <a:spcBef>
                <a:spcPts val="0"/>
              </a:spcBef>
              <a:spcAft>
                <a:spcPts val="0"/>
              </a:spcAft>
              <a:buSzPts val="1400"/>
              <a:buChar char="○"/>
            </a:pPr>
            <a:r>
              <a:rPr lang="en" sz="1400" dirty="0"/>
              <a:t>Standard Data Elements, which are mapped to the FM Standard Data Elements</a:t>
            </a:r>
            <a:endParaRPr sz="1400" dirty="0"/>
          </a:p>
          <a:p>
            <a:pPr marL="914400" lvl="1" indent="-317500" algn="l" rtl="0">
              <a:spcBef>
                <a:spcPts val="0"/>
              </a:spcBef>
              <a:spcAft>
                <a:spcPts val="0"/>
              </a:spcAft>
              <a:buSzPts val="1400"/>
              <a:buChar char="○"/>
            </a:pPr>
            <a:r>
              <a:rPr lang="en" sz="1400" dirty="0"/>
              <a:t>Performance Measures which are currently going thru the approval process with OSSPI</a:t>
            </a: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6829cfc46_2_15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AutoNum type="arabicPeriod"/>
            </a:pPr>
            <a:r>
              <a:rPr lang="en">
                <a:solidFill>
                  <a:schemeClr val="dk1"/>
                </a:solidFill>
              </a:rPr>
              <a:t>We will be walking through several examples of how to read the T&amp;E FIBF documentation</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First,  review the Service, Function, Activity to understand the 10 Activity Areas</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Second, review the Use Case and note the Activity Area associated with the steps of the Use Case</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Third, review the capabilities associated with the particular Activity Area referenced in the Use Case</a:t>
            </a:r>
            <a:endParaRPr>
              <a:solidFill>
                <a:schemeClr val="dk1"/>
              </a:solidFill>
            </a:endParaRPr>
          </a:p>
          <a:p>
            <a:pPr marL="1371600" lvl="2" indent="-317500" algn="l" rtl="0">
              <a:spcBef>
                <a:spcPts val="0"/>
              </a:spcBef>
              <a:spcAft>
                <a:spcPts val="0"/>
              </a:spcAft>
              <a:buClr>
                <a:schemeClr val="dk1"/>
              </a:buClr>
              <a:buSzPts val="1400"/>
              <a:buAutoNum type="romanLcPeriod"/>
            </a:pPr>
            <a:r>
              <a:rPr lang="en">
                <a:solidFill>
                  <a:schemeClr val="dk1"/>
                </a:solidFill>
              </a:rPr>
              <a:t>Go to the associated Capabilities for the Use Case to review the inputs, processes and outputs associated with the use case and the data, inputs and outputs required to complete the capability</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Finally, go the Data Standards for the associated Capabilities to see the minimum data necessary to complete the end to end process</a:t>
            </a:r>
            <a:endParaRPr>
              <a:solidFill>
                <a:schemeClr val="dk1"/>
              </a:solidFill>
            </a:endParaRPr>
          </a:p>
          <a:p>
            <a:pPr marL="1371600" lvl="2" indent="-317500" algn="l" rtl="0">
              <a:spcBef>
                <a:spcPts val="0"/>
              </a:spcBef>
              <a:spcAft>
                <a:spcPts val="0"/>
              </a:spcAft>
              <a:buClr>
                <a:schemeClr val="dk1"/>
              </a:buClr>
              <a:buSzPts val="1400"/>
              <a:buAutoNum type="romanLcPeriod"/>
            </a:pPr>
            <a:r>
              <a:rPr lang="en">
                <a:solidFill>
                  <a:schemeClr val="dk1"/>
                </a:solidFill>
              </a:rPr>
              <a:t>This is not a technical data specification but is just the minimum data necessary to complete the process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Please focus on the following Activities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Travel Personnel Profile Set-up and Maintenance</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Travel Reservation Assistance and Processing  - TMCs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Temporary Duty (TDY) and Local Travel Authorization Processing</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Travel Ticketing - TMCs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Traveler Emergency Assistance Request Processing - TMCs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Temporary Duty (TDY) and Local Travel Voucher Processing and Audit</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Temporary Duty (TDY) and Local Travel Monitoring and Reconciliation</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Temporary Duty (TDY) and Local Travel Regulatory Reporting - Data &amp; Analytics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Temporary Duty (TDY) and Local Travel Management Reporting and Analysis - Data &amp; Analytics</a:t>
            </a:r>
            <a:endParaRPr>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
        <p:nvSpPr>
          <p:cNvPr id="213" name="Google Shape;213;gf6829cfc46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6829cfc46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6829cfc46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 1 Use Cases have a high travel volume impact and a high dollar value impact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0" y="1285871"/>
            <a:ext cx="9144003" cy="6094527"/>
          </a:xfrm>
          <a:prstGeom prst="rect">
            <a:avLst/>
          </a:prstGeom>
          <a:noFill/>
          <a:ln>
            <a:noFill/>
          </a:ln>
        </p:spPr>
      </p:pic>
      <p:sp>
        <p:nvSpPr>
          <p:cNvPr id="55" name="Google Shape;55;p14"/>
          <p:cNvSpPr txBox="1"/>
          <p:nvPr/>
        </p:nvSpPr>
        <p:spPr>
          <a:xfrm>
            <a:off x="4419600" y="788687"/>
            <a:ext cx="4038600" cy="170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200" b="1" i="0" u="none" strike="noStrike" cap="none">
                <a:solidFill>
                  <a:schemeClr val="lt2"/>
                </a:solidFill>
                <a:latin typeface="Arial"/>
                <a:ea typeface="Arial"/>
                <a:cs typeface="Arial"/>
                <a:sym typeface="Arial"/>
              </a:rPr>
              <a:t>U.S. General Services Administration</a:t>
            </a:r>
            <a:endParaRPr/>
          </a:p>
        </p:txBody>
      </p:sp>
      <p:pic>
        <p:nvPicPr>
          <p:cNvPr id="56" name="Google Shape;56;p14"/>
          <p:cNvPicPr preferRelativeResize="0"/>
          <p:nvPr/>
        </p:nvPicPr>
        <p:blipFill>
          <a:blip r:embed="rId3">
            <a:alphaModFix/>
          </a:blip>
          <a:stretch>
            <a:fillRect/>
          </a:stretch>
        </p:blipFill>
        <p:spPr>
          <a:xfrm>
            <a:off x="635175" y="330973"/>
            <a:ext cx="696150" cy="628400"/>
          </a:xfrm>
          <a:prstGeom prst="rect">
            <a:avLst/>
          </a:prstGeom>
          <a:noFill/>
          <a:ln>
            <a:noFill/>
          </a:ln>
        </p:spPr>
      </p:pic>
      <p:sp>
        <p:nvSpPr>
          <p:cNvPr id="57" name="Google Shape;57;p1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solidFill>
                  <a:schemeClr val="tx1"/>
                </a:solidFill>
              </a:defRPr>
            </a:lvl1pPr>
            <a:lvl2pPr lvl="1">
              <a:buNone/>
              <a:defRPr sz="1300">
                <a:solidFill>
                  <a:schemeClr val="tx1"/>
                </a:solidFill>
              </a:defRPr>
            </a:lvl2pPr>
            <a:lvl3pPr lvl="2">
              <a:buNone/>
              <a:defRPr sz="1300">
                <a:solidFill>
                  <a:schemeClr val="tx1"/>
                </a:solidFill>
              </a:defRPr>
            </a:lvl3pPr>
            <a:lvl4pPr lvl="3">
              <a:buNone/>
              <a:defRPr sz="1300">
                <a:solidFill>
                  <a:schemeClr val="tx1"/>
                </a:solidFill>
              </a:defRPr>
            </a:lvl4pPr>
            <a:lvl5pPr lvl="4">
              <a:buNone/>
              <a:defRPr sz="1300">
                <a:solidFill>
                  <a:schemeClr val="tx1"/>
                </a:solidFill>
              </a:defRPr>
            </a:lvl5pPr>
            <a:lvl6pPr lvl="5">
              <a:buNone/>
              <a:defRPr sz="1300">
                <a:solidFill>
                  <a:schemeClr val="tx1"/>
                </a:solidFill>
              </a:defRPr>
            </a:lvl6pPr>
            <a:lvl7pPr lvl="6">
              <a:buNone/>
              <a:defRPr sz="1300">
                <a:solidFill>
                  <a:schemeClr val="tx1"/>
                </a:solidFill>
              </a:defRPr>
            </a:lvl7pPr>
            <a:lvl8pPr lvl="7">
              <a:buNone/>
              <a:defRPr sz="1300">
                <a:solidFill>
                  <a:schemeClr val="tx1"/>
                </a:solidFill>
              </a:defRPr>
            </a:lvl8pPr>
            <a:lvl9pPr lvl="8">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60" name="Google Shape;60;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61" name="Google Shape;61;p15"/>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 name="Google Shape;66;p17"/>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67" name="Google Shape;67;p1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70" name="Google Shape;70;p18"/>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1" name="Google Shape;71;p18"/>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18"/>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5" name="Google Shape;75;p19"/>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76" name="Google Shape;76;p19"/>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7" name="Google Shape;77;p19"/>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78" name="Google Shape;78;p19"/>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9" name="Google Shape;79;p19"/>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82" name="Google Shape;82;p20"/>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 name="Google Shape;85;p21"/>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1"/>
          <p:cNvSpPr txBox="1">
            <a:spLocks noGrp="1"/>
          </p:cNvSpPr>
          <p:nvPr>
            <p:ph type="body" idx="2"/>
          </p:nvPr>
        </p:nvSpPr>
        <p:spPr>
          <a:xfrm>
            <a:off x="457201" y="1076325"/>
            <a:ext cx="3008400" cy="35184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87" name="Google Shape;87;p21"/>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0" name="Google Shape;90;p22"/>
          <p:cNvSpPr>
            <a:spLocks noGrp="1"/>
          </p:cNvSpPr>
          <p:nvPr>
            <p:ph type="pic" idx="2"/>
          </p:nvPr>
        </p:nvSpPr>
        <p:spPr>
          <a:xfrm>
            <a:off x="1792288" y="459581"/>
            <a:ext cx="5486400" cy="3086100"/>
          </a:xfrm>
          <a:prstGeom prst="rect">
            <a:avLst/>
          </a:prstGeom>
          <a:noFill/>
          <a:ln>
            <a:noFill/>
          </a:ln>
        </p:spPr>
      </p:sp>
      <p:sp>
        <p:nvSpPr>
          <p:cNvPr id="91" name="Google Shape;91;p22"/>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92" name="Google Shape;92;p22"/>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95" name="Google Shape;95;p2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96" name="Google Shape;96;p2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99" name="Google Shape;99;p24"/>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00" name="Google Shape;100;p24"/>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cxnSp>
        <p:nvCxnSpPr>
          <p:cNvPr id="102" name="Google Shape;102;p2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03" name="Google Shape;103;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4" name="Google Shape;104;p2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5" name="Google Shape;105;p25"/>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381000" y="1226141"/>
            <a:ext cx="8382000" cy="3200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1pPr>
            <a:lvl2pPr marL="914400" marR="0" lvl="1"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2pPr>
            <a:lvl3pPr marL="1371600" marR="0" lvl="2"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3pPr>
            <a:lvl4pPr marL="1828800" marR="0" lvl="3"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4pPr>
            <a:lvl5pPr marL="2286000" marR="0" lvl="4"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08" name="Google Shape;108;p26"/>
          <p:cNvSpPr txBox="1">
            <a:spLocks noGrp="1"/>
          </p:cNvSpPr>
          <p:nvPr>
            <p:ph type="title"/>
          </p:nvPr>
        </p:nvSpPr>
        <p:spPr>
          <a:xfrm>
            <a:off x="1" y="-3352"/>
            <a:ext cx="8166300" cy="4803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1400"/>
              <a:buNone/>
              <a:defRPr>
                <a:latin typeface="Arial"/>
                <a:ea typeface="Arial"/>
                <a:cs typeface="Arial"/>
                <a:sym typeface="Aria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 name="Google Shape;109;p26"/>
          <p:cNvSpPr txBox="1"/>
          <p:nvPr/>
        </p:nvSpPr>
        <p:spPr>
          <a:xfrm flipH="1">
            <a:off x="1760186" y="4901227"/>
            <a:ext cx="6505800" cy="214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i="1">
                <a:solidFill>
                  <a:schemeClr val="lt1"/>
                </a:solidFill>
                <a:latin typeface="Arial"/>
                <a:ea typeface="Arial"/>
                <a:cs typeface="Arial"/>
                <a:sym typeface="Arial"/>
              </a:rPr>
              <a:t>PROCUREMENT SENSITIVE – DO NOT DISTRIBUTE – DRAFT / PRE-DECISIONAL (FOIA Exemption 5 – Deliberative Process Privilege)</a:t>
            </a:r>
            <a:endParaRPr sz="1100"/>
          </a:p>
        </p:txBody>
      </p:sp>
      <p:sp>
        <p:nvSpPr>
          <p:cNvPr id="110" name="Google Shape;110;p26"/>
          <p:cNvSpPr txBox="1">
            <a:spLocks noGrp="1"/>
          </p:cNvSpPr>
          <p:nvPr>
            <p:ph type="dt" idx="10"/>
          </p:nvPr>
        </p:nvSpPr>
        <p:spPr>
          <a:xfrm>
            <a:off x="50387" y="4939803"/>
            <a:ext cx="1302900" cy="137400"/>
          </a:xfrm>
          <a:prstGeom prst="rect">
            <a:avLst/>
          </a:prstGeom>
          <a:noFill/>
          <a:ln>
            <a:noFill/>
          </a:ln>
        </p:spPr>
        <p:txBody>
          <a:bodyPr spcFirstLastPara="1" wrap="square" lIns="0" tIns="0" rIns="0" bIns="0" anchor="b" anchorCtr="0">
            <a:spAutoFit/>
          </a:bodyPr>
          <a:lstStyle>
            <a:lvl1pPr lvl="0" algn="ctr" rtl="0">
              <a:spcBef>
                <a:spcPts val="0"/>
              </a:spcBef>
              <a:spcAft>
                <a:spcPts val="0"/>
              </a:spcAft>
              <a:buSzPts val="1400"/>
              <a:buNone/>
              <a:defRPr sz="900" i="1">
                <a:solidFill>
                  <a:srgbClr val="FFFFFF"/>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112"/>
        <p:cNvGrpSpPr/>
        <p:nvPr/>
      </p:nvGrpSpPr>
      <p:grpSpPr>
        <a:xfrm>
          <a:off x="0" y="0"/>
          <a:ext cx="0" cy="0"/>
          <a:chOff x="0" y="0"/>
          <a:chExt cx="0" cy="0"/>
        </a:xfrm>
      </p:grpSpPr>
      <p:sp>
        <p:nvSpPr>
          <p:cNvPr id="113" name="Google Shape;113;p27"/>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4" name="Google Shape;114;p27"/>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15" name="Google Shape;115;p2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16" name="Google Shape;116;p27"/>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Char char="●"/>
              <a:defRPr sz="4000"/>
            </a:lvl1pPr>
            <a:lvl2pPr lvl="1" algn="ctr" rtl="0">
              <a:spcBef>
                <a:spcPts val="0"/>
              </a:spcBef>
              <a:spcAft>
                <a:spcPts val="0"/>
              </a:spcAft>
              <a:buSzPts val="4000"/>
              <a:buChar char="○"/>
              <a:defRPr sz="4000"/>
            </a:lvl2pPr>
            <a:lvl3pPr lvl="2" algn="ctr" rtl="0">
              <a:spcBef>
                <a:spcPts val="0"/>
              </a:spcBef>
              <a:spcAft>
                <a:spcPts val="0"/>
              </a:spcAft>
              <a:buSzPts val="4000"/>
              <a:buChar char="■"/>
              <a:defRPr sz="4000"/>
            </a:lvl3pPr>
            <a:lvl4pPr lvl="3" algn="ctr" rtl="0">
              <a:spcBef>
                <a:spcPts val="0"/>
              </a:spcBef>
              <a:spcAft>
                <a:spcPts val="0"/>
              </a:spcAft>
              <a:buSzPts val="4000"/>
              <a:buChar char="●"/>
              <a:defRPr sz="4000"/>
            </a:lvl4pPr>
            <a:lvl5pPr lvl="4" algn="ctr" rtl="0">
              <a:spcBef>
                <a:spcPts val="0"/>
              </a:spcBef>
              <a:spcAft>
                <a:spcPts val="0"/>
              </a:spcAft>
              <a:buSzPts val="4000"/>
              <a:buChar char="○"/>
              <a:defRPr sz="4000"/>
            </a:lvl5pPr>
            <a:lvl6pPr lvl="5" algn="ctr" rtl="0">
              <a:spcBef>
                <a:spcPts val="0"/>
              </a:spcBef>
              <a:spcAft>
                <a:spcPts val="0"/>
              </a:spcAft>
              <a:buSzPts val="4000"/>
              <a:buChar char="■"/>
              <a:defRPr sz="4000"/>
            </a:lvl6pPr>
            <a:lvl7pPr lvl="6" algn="ctr" rtl="0">
              <a:spcBef>
                <a:spcPts val="0"/>
              </a:spcBef>
              <a:spcAft>
                <a:spcPts val="0"/>
              </a:spcAft>
              <a:buSzPts val="4000"/>
              <a:buChar char="●"/>
              <a:defRPr sz="4000"/>
            </a:lvl7pPr>
            <a:lvl8pPr lvl="7" algn="ctr" rtl="0">
              <a:spcBef>
                <a:spcPts val="0"/>
              </a:spcBef>
              <a:spcAft>
                <a:spcPts val="0"/>
              </a:spcAft>
              <a:buSzPts val="4000"/>
              <a:buChar char="○"/>
              <a:defRPr sz="4000"/>
            </a:lvl8pPr>
            <a:lvl9pPr lvl="8" algn="ctr" rtl="0">
              <a:spcBef>
                <a:spcPts val="0"/>
              </a:spcBef>
              <a:spcAft>
                <a:spcPts val="0"/>
              </a:spcAft>
              <a:buSzPts val="4000"/>
              <a:buChar char="■"/>
              <a:defRPr sz="4000"/>
            </a:lvl9pPr>
          </a:lstStyle>
          <a:p>
            <a:endParaRPr/>
          </a:p>
        </p:txBody>
      </p:sp>
      <p:sp>
        <p:nvSpPr>
          <p:cNvPr id="117" name="Google Shape;117;p27"/>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18" name="Google Shape;118;p27"/>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19"/>
        <p:cNvGrpSpPr/>
        <p:nvPr/>
      </p:nvGrpSpPr>
      <p:grpSpPr>
        <a:xfrm>
          <a:off x="0" y="0"/>
          <a:ext cx="0" cy="0"/>
          <a:chOff x="0" y="0"/>
          <a:chExt cx="0" cy="0"/>
        </a:xfrm>
      </p:grpSpPr>
      <p:sp>
        <p:nvSpPr>
          <p:cNvPr id="120" name="Google Shape;120;p28"/>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22" name="Google Shape;122;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125"/>
        <p:cNvGrpSpPr/>
        <p:nvPr/>
      </p:nvGrpSpPr>
      <p:grpSpPr>
        <a:xfrm>
          <a:off x="0" y="0"/>
          <a:ext cx="0" cy="0"/>
          <a:chOff x="0" y="0"/>
          <a:chExt cx="0" cy="0"/>
        </a:xfrm>
      </p:grpSpPr>
      <p:sp>
        <p:nvSpPr>
          <p:cNvPr id="126" name="Google Shape;126;p2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9"/>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4000" b="1">
                <a:solidFill>
                  <a:srgbClr val="003C71"/>
                </a:solidFill>
                <a:latin typeface="Arial"/>
                <a:ea typeface="Arial"/>
                <a:cs typeface="Arial"/>
                <a:sym typeface="Arial"/>
              </a:defRPr>
            </a:lvl1pPr>
            <a:lvl2pPr lvl="1" rtl="0">
              <a:spcBef>
                <a:spcPts val="0"/>
              </a:spcBef>
              <a:spcAft>
                <a:spcPts val="0"/>
              </a:spcAft>
              <a:buNone/>
              <a:defRPr sz="4600" b="1">
                <a:solidFill>
                  <a:srgbClr val="003C71"/>
                </a:solidFill>
                <a:latin typeface="Arial"/>
                <a:ea typeface="Arial"/>
                <a:cs typeface="Arial"/>
                <a:sym typeface="Arial"/>
              </a:defRPr>
            </a:lvl2pPr>
            <a:lvl3pPr lvl="2" rtl="0">
              <a:spcBef>
                <a:spcPts val="0"/>
              </a:spcBef>
              <a:spcAft>
                <a:spcPts val="0"/>
              </a:spcAft>
              <a:buNone/>
              <a:defRPr sz="4600" b="1">
                <a:solidFill>
                  <a:srgbClr val="003C71"/>
                </a:solidFill>
                <a:latin typeface="Arial"/>
                <a:ea typeface="Arial"/>
                <a:cs typeface="Arial"/>
                <a:sym typeface="Arial"/>
              </a:defRPr>
            </a:lvl3pPr>
            <a:lvl4pPr lvl="3" rtl="0">
              <a:spcBef>
                <a:spcPts val="0"/>
              </a:spcBef>
              <a:spcAft>
                <a:spcPts val="0"/>
              </a:spcAft>
              <a:buNone/>
              <a:defRPr sz="4600" b="1">
                <a:solidFill>
                  <a:srgbClr val="003C71"/>
                </a:solidFill>
                <a:latin typeface="Arial"/>
                <a:ea typeface="Arial"/>
                <a:cs typeface="Arial"/>
                <a:sym typeface="Arial"/>
              </a:defRPr>
            </a:lvl4pPr>
            <a:lvl5pPr lvl="4" rtl="0">
              <a:spcBef>
                <a:spcPts val="0"/>
              </a:spcBef>
              <a:spcAft>
                <a:spcPts val="0"/>
              </a:spcAft>
              <a:buNone/>
              <a:defRPr sz="4600" b="1">
                <a:solidFill>
                  <a:srgbClr val="003C71"/>
                </a:solidFill>
                <a:latin typeface="Arial"/>
                <a:ea typeface="Arial"/>
                <a:cs typeface="Arial"/>
                <a:sym typeface="Arial"/>
              </a:defRPr>
            </a:lvl5pPr>
            <a:lvl6pPr lvl="5" rtl="0">
              <a:spcBef>
                <a:spcPts val="0"/>
              </a:spcBef>
              <a:spcAft>
                <a:spcPts val="0"/>
              </a:spcAft>
              <a:buNone/>
              <a:defRPr sz="4600" b="1">
                <a:solidFill>
                  <a:srgbClr val="003C71"/>
                </a:solidFill>
                <a:latin typeface="Arial"/>
                <a:ea typeface="Arial"/>
                <a:cs typeface="Arial"/>
                <a:sym typeface="Arial"/>
              </a:defRPr>
            </a:lvl6pPr>
            <a:lvl7pPr lvl="6" rtl="0">
              <a:spcBef>
                <a:spcPts val="0"/>
              </a:spcBef>
              <a:spcAft>
                <a:spcPts val="0"/>
              </a:spcAft>
              <a:buNone/>
              <a:defRPr sz="4600" b="1">
                <a:solidFill>
                  <a:srgbClr val="003C71"/>
                </a:solidFill>
                <a:latin typeface="Arial"/>
                <a:ea typeface="Arial"/>
                <a:cs typeface="Arial"/>
                <a:sym typeface="Arial"/>
              </a:defRPr>
            </a:lvl7pPr>
            <a:lvl8pPr lvl="7" rtl="0">
              <a:spcBef>
                <a:spcPts val="0"/>
              </a:spcBef>
              <a:spcAft>
                <a:spcPts val="0"/>
              </a:spcAft>
              <a:buNone/>
              <a:defRPr sz="4600" b="1">
                <a:solidFill>
                  <a:srgbClr val="003C71"/>
                </a:solidFill>
                <a:latin typeface="Arial"/>
                <a:ea typeface="Arial"/>
                <a:cs typeface="Arial"/>
                <a:sym typeface="Arial"/>
              </a:defRPr>
            </a:lvl8pPr>
            <a:lvl9pPr lvl="8" rtl="0">
              <a:spcBef>
                <a:spcPts val="0"/>
              </a:spcBef>
              <a:spcAft>
                <a:spcPts val="0"/>
              </a:spcAft>
              <a:buNone/>
              <a:defRPr sz="4600" b="1">
                <a:solidFill>
                  <a:srgbClr val="003C71"/>
                </a:solidFill>
                <a:latin typeface="Arial"/>
                <a:ea typeface="Arial"/>
                <a:cs typeface="Arial"/>
                <a:sym typeface="Arial"/>
              </a:defRPr>
            </a:lvl9pPr>
          </a:lstStyle>
          <a:p>
            <a:endParaRPr/>
          </a:p>
        </p:txBody>
      </p:sp>
      <p:cxnSp>
        <p:nvCxnSpPr>
          <p:cNvPr id="128" name="Google Shape;128;p29"/>
          <p:cNvCxnSpPr/>
          <p:nvPr/>
        </p:nvCxnSpPr>
        <p:spPr>
          <a:xfrm>
            <a:off x="707100" y="1149019"/>
            <a:ext cx="7230000" cy="0"/>
          </a:xfrm>
          <a:prstGeom prst="straightConnector1">
            <a:avLst/>
          </a:prstGeom>
          <a:noFill/>
          <a:ln w="19050" cap="flat" cmpd="sng">
            <a:solidFill>
              <a:srgbClr val="000000"/>
            </a:solidFill>
            <a:prstDash val="solid"/>
            <a:round/>
            <a:headEnd type="none" w="med" len="med"/>
            <a:tailEnd type="none" w="med" len="med"/>
          </a:ln>
        </p:spPr>
      </p:cxnSp>
      <p:sp>
        <p:nvSpPr>
          <p:cNvPr id="129" name="Google Shape;129;p29"/>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0"/>
              </a:spcBef>
              <a:spcAft>
                <a:spcPts val="0"/>
              </a:spcAft>
              <a:buNone/>
              <a:defRPr sz="2400" b="1" i="1">
                <a:solidFill>
                  <a:srgbClr val="0579BD"/>
                </a:solidFill>
                <a:latin typeface="Arial"/>
                <a:ea typeface="Arial"/>
                <a:cs typeface="Arial"/>
                <a:sym typeface="Arial"/>
              </a:defRPr>
            </a:lvl2pPr>
            <a:lvl3pPr lvl="2" rtl="0">
              <a:spcBef>
                <a:spcPts val="0"/>
              </a:spcBef>
              <a:spcAft>
                <a:spcPts val="0"/>
              </a:spcAft>
              <a:buNone/>
              <a:defRPr sz="2400" b="1" i="1">
                <a:solidFill>
                  <a:srgbClr val="0579BD"/>
                </a:solidFill>
                <a:latin typeface="Arial"/>
                <a:ea typeface="Arial"/>
                <a:cs typeface="Arial"/>
                <a:sym typeface="Arial"/>
              </a:defRPr>
            </a:lvl3pPr>
            <a:lvl4pPr lvl="3" rtl="0">
              <a:spcBef>
                <a:spcPts val="0"/>
              </a:spcBef>
              <a:spcAft>
                <a:spcPts val="0"/>
              </a:spcAft>
              <a:buNone/>
              <a:defRPr sz="2400" b="1" i="1">
                <a:solidFill>
                  <a:srgbClr val="0579BD"/>
                </a:solidFill>
                <a:latin typeface="Arial"/>
                <a:ea typeface="Arial"/>
                <a:cs typeface="Arial"/>
                <a:sym typeface="Arial"/>
              </a:defRPr>
            </a:lvl4pPr>
            <a:lvl5pPr lvl="4" rtl="0">
              <a:spcBef>
                <a:spcPts val="0"/>
              </a:spcBef>
              <a:spcAft>
                <a:spcPts val="0"/>
              </a:spcAft>
              <a:buNone/>
              <a:defRPr sz="2400" b="1" i="1">
                <a:solidFill>
                  <a:srgbClr val="0579BD"/>
                </a:solidFill>
                <a:latin typeface="Arial"/>
                <a:ea typeface="Arial"/>
                <a:cs typeface="Arial"/>
                <a:sym typeface="Arial"/>
              </a:defRPr>
            </a:lvl5pPr>
            <a:lvl6pPr lvl="5" rtl="0">
              <a:spcBef>
                <a:spcPts val="0"/>
              </a:spcBef>
              <a:spcAft>
                <a:spcPts val="0"/>
              </a:spcAft>
              <a:buNone/>
              <a:defRPr sz="2400" b="1" i="1">
                <a:solidFill>
                  <a:srgbClr val="0579BD"/>
                </a:solidFill>
                <a:latin typeface="Arial"/>
                <a:ea typeface="Arial"/>
                <a:cs typeface="Arial"/>
                <a:sym typeface="Arial"/>
              </a:defRPr>
            </a:lvl6pPr>
            <a:lvl7pPr lvl="6" rtl="0">
              <a:spcBef>
                <a:spcPts val="0"/>
              </a:spcBef>
              <a:spcAft>
                <a:spcPts val="0"/>
              </a:spcAft>
              <a:buNone/>
              <a:defRPr sz="2400" b="1" i="1">
                <a:solidFill>
                  <a:srgbClr val="0579BD"/>
                </a:solidFill>
                <a:latin typeface="Arial"/>
                <a:ea typeface="Arial"/>
                <a:cs typeface="Arial"/>
                <a:sym typeface="Arial"/>
              </a:defRPr>
            </a:lvl7pPr>
            <a:lvl8pPr lvl="7" rtl="0">
              <a:spcBef>
                <a:spcPts val="0"/>
              </a:spcBef>
              <a:spcAft>
                <a:spcPts val="0"/>
              </a:spcAft>
              <a:buNone/>
              <a:defRPr sz="2400" b="1" i="1">
                <a:solidFill>
                  <a:srgbClr val="0579BD"/>
                </a:solidFill>
                <a:latin typeface="Arial"/>
                <a:ea typeface="Arial"/>
                <a:cs typeface="Arial"/>
                <a:sym typeface="Arial"/>
              </a:defRPr>
            </a:lvl8pPr>
            <a:lvl9pPr lvl="8" rtl="0">
              <a:spcBef>
                <a:spcPts val="0"/>
              </a:spcBef>
              <a:spcAft>
                <a:spcPts val="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76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rgbClr val="005087"/>
                </a:solidFill>
                <a:latin typeface="Arial"/>
                <a:ea typeface="Arial"/>
                <a:cs typeface="Arial"/>
                <a:sym typeface="Arial"/>
              </a:defRPr>
            </a:lvl1pPr>
            <a:lvl2pPr marL="0" marR="0" lvl="1" indent="0" algn="r" rtl="0">
              <a:spcBef>
                <a:spcPts val="0"/>
              </a:spcBef>
              <a:buNone/>
              <a:defRPr sz="1200" b="0" i="0" u="none" strike="noStrike" cap="none">
                <a:solidFill>
                  <a:srgbClr val="005087"/>
                </a:solidFill>
                <a:latin typeface="Arial"/>
                <a:ea typeface="Arial"/>
                <a:cs typeface="Arial"/>
                <a:sym typeface="Arial"/>
              </a:defRPr>
            </a:lvl2pPr>
            <a:lvl3pPr marL="0" marR="0" lvl="2" indent="0" algn="r" rtl="0">
              <a:spcBef>
                <a:spcPts val="0"/>
              </a:spcBef>
              <a:buNone/>
              <a:defRPr sz="1200" b="0" i="0" u="none" strike="noStrike" cap="none">
                <a:solidFill>
                  <a:srgbClr val="005087"/>
                </a:solidFill>
                <a:latin typeface="Arial"/>
                <a:ea typeface="Arial"/>
                <a:cs typeface="Arial"/>
                <a:sym typeface="Arial"/>
              </a:defRPr>
            </a:lvl3pPr>
            <a:lvl4pPr marL="0" marR="0" lvl="3" indent="0" algn="r" rtl="0">
              <a:spcBef>
                <a:spcPts val="0"/>
              </a:spcBef>
              <a:buNone/>
              <a:defRPr sz="1200" b="0" i="0" u="none" strike="noStrike" cap="none">
                <a:solidFill>
                  <a:srgbClr val="005087"/>
                </a:solidFill>
                <a:latin typeface="Arial"/>
                <a:ea typeface="Arial"/>
                <a:cs typeface="Arial"/>
                <a:sym typeface="Arial"/>
              </a:defRPr>
            </a:lvl4pPr>
            <a:lvl5pPr marL="0" marR="0" lvl="4" indent="0" algn="r" rtl="0">
              <a:spcBef>
                <a:spcPts val="0"/>
              </a:spcBef>
              <a:buNone/>
              <a:defRPr sz="1200" b="0" i="0" u="none" strike="noStrike" cap="none">
                <a:solidFill>
                  <a:srgbClr val="005087"/>
                </a:solidFill>
                <a:latin typeface="Arial"/>
                <a:ea typeface="Arial"/>
                <a:cs typeface="Arial"/>
                <a:sym typeface="Arial"/>
              </a:defRPr>
            </a:lvl5pPr>
            <a:lvl6pPr marL="0" marR="0" lvl="5" indent="0" algn="r" rtl="0">
              <a:spcBef>
                <a:spcPts val="0"/>
              </a:spcBef>
              <a:buNone/>
              <a:defRPr sz="1200" b="0" i="0" u="none" strike="noStrike" cap="none">
                <a:solidFill>
                  <a:srgbClr val="005087"/>
                </a:solidFill>
                <a:latin typeface="Arial"/>
                <a:ea typeface="Arial"/>
                <a:cs typeface="Arial"/>
                <a:sym typeface="Arial"/>
              </a:defRPr>
            </a:lvl6pPr>
            <a:lvl7pPr marL="0" marR="0" lvl="6" indent="0" algn="r" rtl="0">
              <a:spcBef>
                <a:spcPts val="0"/>
              </a:spcBef>
              <a:buNone/>
              <a:defRPr sz="1200" b="0" i="0" u="none" strike="noStrike" cap="none">
                <a:solidFill>
                  <a:srgbClr val="005087"/>
                </a:solidFill>
                <a:latin typeface="Arial"/>
                <a:ea typeface="Arial"/>
                <a:cs typeface="Arial"/>
                <a:sym typeface="Arial"/>
              </a:defRPr>
            </a:lvl7pPr>
            <a:lvl8pPr marL="0" marR="0" lvl="7" indent="0" algn="r" rtl="0">
              <a:spcBef>
                <a:spcPts val="0"/>
              </a:spcBef>
              <a:buNone/>
              <a:defRPr sz="1200" b="0" i="0" u="none" strike="noStrike" cap="none">
                <a:solidFill>
                  <a:srgbClr val="005087"/>
                </a:solidFill>
                <a:latin typeface="Arial"/>
                <a:ea typeface="Arial"/>
                <a:cs typeface="Arial"/>
                <a:sym typeface="Arial"/>
              </a:defRPr>
            </a:lvl8pPr>
            <a:lvl9pPr marL="0" marR="0" lvl="8" indent="0" algn="r" rtl="0">
              <a:spcBef>
                <a:spcPts val="0"/>
              </a:spcBef>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r>
              <a:rPr lang="en"/>
              <a:t>2</a:t>
            </a:r>
            <a:endParaRPr sz="1400"/>
          </a:p>
        </p:txBody>
      </p:sp>
      <p:pic>
        <p:nvPicPr>
          <p:cNvPr id="52" name="Google Shape;52;p13"/>
          <p:cNvPicPr preferRelativeResize="0"/>
          <p:nvPr/>
        </p:nvPicPr>
        <p:blipFill rotWithShape="1">
          <a:blip r:embed="rId19">
            <a:alphaModFix/>
          </a:blip>
          <a:srcRect b="94367"/>
          <a:stretch/>
        </p:blipFill>
        <p:spPr>
          <a:xfrm>
            <a:off x="2022850" y="505223"/>
            <a:ext cx="7121152" cy="267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7" r:id="rId17"/>
  </p:sldLayoutIdLst>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interact.gsa.gov/group/e-gov-travel-service-ets-next-industry-community"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etsnext@gsa.gov"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a:extLst>
              <a:ext uri="{FF2B5EF4-FFF2-40B4-BE49-F238E27FC236}">
                <a16:creationId xmlns:a16="http://schemas.microsoft.com/office/drawing/2014/main" id="{4E0BB4D0-D438-4C21-85DE-24B487CDFF75}"/>
              </a:ext>
            </a:extLst>
          </p:cNvPr>
          <p:cNvSpPr>
            <a:spLocks noGrp="1"/>
          </p:cNvSpPr>
          <p:nvPr>
            <p:ph type="ctrTitle" idx="4294967295"/>
          </p:nvPr>
        </p:nvSpPr>
        <p:spPr>
          <a:xfrm>
            <a:off x="950495" y="1676400"/>
            <a:ext cx="6858000" cy="1790700"/>
          </a:xfrm>
          <a:prstGeom prst="rect">
            <a:avLst/>
          </a:prstGeom>
        </p:spPr>
        <p:txBody>
          <a:bodyPr/>
          <a:lstStyle/>
          <a:p>
            <a:pPr algn="ctr"/>
            <a:r>
              <a:rPr lang="en-US" sz="3600" dirty="0">
                <a:solidFill>
                  <a:schemeClr val="bg1"/>
                </a:solidFill>
              </a:rPr>
              <a:t>New Travel &amp; Expense (T&amp;E)  Business</a:t>
            </a:r>
            <a:r>
              <a:rPr lang="en-US" sz="3600" baseline="0" dirty="0">
                <a:solidFill>
                  <a:schemeClr val="bg1"/>
                </a:solidFill>
              </a:rPr>
              <a:t> Standards Review for Industry</a:t>
            </a:r>
            <a:endParaRPr lang="en-US" sz="3600" dirty="0">
              <a:solidFill>
                <a:schemeClr val="bg1"/>
              </a:solidFill>
            </a:endParaRPr>
          </a:p>
        </p:txBody>
      </p:sp>
      <p:sp>
        <p:nvSpPr>
          <p:cNvPr id="137" name="Google Shape;137;p30"/>
          <p:cNvSpPr txBox="1"/>
          <p:nvPr/>
        </p:nvSpPr>
        <p:spPr>
          <a:xfrm>
            <a:off x="6987194" y="4607850"/>
            <a:ext cx="1845300" cy="1071300"/>
          </a:xfrm>
          <a:prstGeom prst="rect">
            <a:avLst/>
          </a:prstGeom>
          <a:noFill/>
          <a:ln>
            <a:noFill/>
          </a:ln>
        </p:spPr>
        <p:txBody>
          <a:bodyPr spcFirstLastPara="1" wrap="square" lIns="0" tIns="0" rIns="0" bIns="0" anchor="t" anchorCtr="0">
            <a:noAutofit/>
          </a:bodyPr>
          <a:lstStyle/>
          <a:p>
            <a:pPr marL="0" marR="0" lvl="0" indent="0" algn="r" rtl="0">
              <a:lnSpc>
                <a:spcPct val="75000"/>
              </a:lnSpc>
              <a:spcBef>
                <a:spcPts val="0"/>
              </a:spcBef>
              <a:spcAft>
                <a:spcPts val="0"/>
              </a:spcAft>
              <a:buNone/>
            </a:pPr>
            <a:br>
              <a:rPr lang="en" sz="1600" dirty="0">
                <a:solidFill>
                  <a:schemeClr val="lt1"/>
                </a:solidFill>
              </a:rPr>
            </a:br>
            <a:r>
              <a:rPr lang="en" sz="1600" b="0" i="0" u="none" strike="noStrike" cap="none" dirty="0">
                <a:solidFill>
                  <a:schemeClr val="lt1"/>
                </a:solidFill>
                <a:latin typeface="Arial"/>
                <a:ea typeface="Arial"/>
                <a:cs typeface="Arial"/>
                <a:sym typeface="Arial"/>
              </a:rPr>
              <a:t>presented by</a:t>
            </a:r>
            <a:endParaRPr sz="1800" dirty="0">
              <a:solidFill>
                <a:schemeClr val="lt1"/>
              </a:solidFill>
            </a:endParaRPr>
          </a:p>
          <a:p>
            <a:pPr marL="0" marR="0" lvl="0" indent="0" algn="r" rtl="0">
              <a:lnSpc>
                <a:spcPct val="50000"/>
              </a:lnSpc>
              <a:spcBef>
                <a:spcPts val="1800"/>
              </a:spcBef>
              <a:spcAft>
                <a:spcPts val="0"/>
              </a:spcAft>
              <a:buNone/>
            </a:pPr>
            <a:r>
              <a:rPr lang="en" sz="1800" dirty="0">
                <a:solidFill>
                  <a:schemeClr val="lt1"/>
                </a:solidFill>
              </a:rPr>
              <a:t>Michael Salter</a:t>
            </a:r>
            <a:endParaRPr sz="1800"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Business Standards Agenda</a:t>
            </a:r>
            <a:endParaRPr dirty="0"/>
          </a:p>
        </p:txBody>
      </p:sp>
      <p:sp>
        <p:nvSpPr>
          <p:cNvPr id="231" name="Google Shape;231;p39" descr="Agenda"/>
          <p:cNvSpPr txBox="1">
            <a:spLocks noGrp="1"/>
          </p:cNvSpPr>
          <p:nvPr>
            <p:ph type="body" idx="1"/>
          </p:nvPr>
        </p:nvSpPr>
        <p:spPr>
          <a:xfrm>
            <a:off x="517208" y="1063077"/>
            <a:ext cx="8229600" cy="3598219"/>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 b="1" dirty="0"/>
              <a:t>Agenda</a:t>
            </a:r>
            <a:endParaRPr b="1" dirty="0"/>
          </a:p>
          <a:p>
            <a:pPr marL="457200" lvl="0" indent="-317500" algn="l" rtl="0">
              <a:spcBef>
                <a:spcPts val="400"/>
              </a:spcBef>
              <a:spcAft>
                <a:spcPts val="0"/>
              </a:spcAft>
              <a:buSzPts val="1400"/>
              <a:buChar char="●"/>
            </a:pPr>
            <a:r>
              <a:rPr lang="en" dirty="0"/>
              <a:t>T&amp;E Business Standards Documents</a:t>
            </a:r>
            <a:endParaRPr dirty="0"/>
          </a:p>
          <a:p>
            <a:pPr marL="914400" lvl="1" indent="-317500" algn="l" rtl="0">
              <a:spcBef>
                <a:spcPts val="0"/>
              </a:spcBef>
              <a:spcAft>
                <a:spcPts val="0"/>
              </a:spcAft>
              <a:buSzPts val="1400"/>
              <a:buChar char="○"/>
            </a:pPr>
            <a:r>
              <a:rPr lang="en" dirty="0"/>
              <a:t>Service, Function, Activities for Travel and Expense</a:t>
            </a:r>
            <a:endParaRPr dirty="0"/>
          </a:p>
          <a:p>
            <a:pPr marL="1371600" lvl="2" indent="-317500" algn="l" rtl="0">
              <a:spcBef>
                <a:spcPts val="0"/>
              </a:spcBef>
              <a:spcAft>
                <a:spcPts val="0"/>
              </a:spcAft>
              <a:buSzPts val="1400"/>
              <a:buChar char="■"/>
            </a:pPr>
            <a:r>
              <a:rPr lang="en" dirty="0"/>
              <a:t>10 Activity Areas</a:t>
            </a:r>
            <a:endParaRPr dirty="0"/>
          </a:p>
          <a:p>
            <a:pPr marL="914400" lvl="1" indent="-317500" algn="l" rtl="0">
              <a:spcBef>
                <a:spcPts val="0"/>
              </a:spcBef>
              <a:spcAft>
                <a:spcPts val="0"/>
              </a:spcAft>
              <a:buSzPts val="1400"/>
              <a:buChar char="○"/>
            </a:pPr>
            <a:r>
              <a:rPr lang="en" dirty="0"/>
              <a:t>Use Cases</a:t>
            </a:r>
            <a:endParaRPr dirty="0"/>
          </a:p>
          <a:p>
            <a:pPr marL="1371600" lvl="2" indent="-317500" algn="l" rtl="0">
              <a:spcBef>
                <a:spcPts val="0"/>
              </a:spcBef>
              <a:spcAft>
                <a:spcPts val="0"/>
              </a:spcAft>
              <a:buSzPts val="1400"/>
              <a:buChar char="■"/>
            </a:pPr>
            <a:r>
              <a:rPr lang="en" dirty="0"/>
              <a:t>Combines multiple scenarios into a story to explain how Travel &amp; Expense will work for the civilian government</a:t>
            </a:r>
            <a:endParaRPr dirty="0"/>
          </a:p>
          <a:p>
            <a:pPr marL="914400" lvl="1" indent="-317500" algn="l" rtl="0">
              <a:spcBef>
                <a:spcPts val="0"/>
              </a:spcBef>
              <a:spcAft>
                <a:spcPts val="0"/>
              </a:spcAft>
              <a:buSzPts val="1400"/>
              <a:buChar char="○"/>
            </a:pPr>
            <a:r>
              <a:rPr lang="en" dirty="0"/>
              <a:t>Capabilities</a:t>
            </a:r>
            <a:endParaRPr dirty="0"/>
          </a:p>
          <a:p>
            <a:pPr marL="1371600" lvl="2" indent="-317500" algn="l" rtl="0">
              <a:spcBef>
                <a:spcPts val="0"/>
              </a:spcBef>
              <a:spcAft>
                <a:spcPts val="0"/>
              </a:spcAft>
              <a:buSzPts val="1400"/>
              <a:buChar char="■"/>
            </a:pPr>
            <a:r>
              <a:rPr lang="en" dirty="0"/>
              <a:t>The basis for the Business Requirements for ETSNext</a:t>
            </a:r>
            <a:endParaRPr dirty="0"/>
          </a:p>
          <a:p>
            <a:pPr marL="914400" lvl="1" indent="-317500" algn="l" rtl="0">
              <a:spcBef>
                <a:spcPts val="0"/>
              </a:spcBef>
              <a:spcAft>
                <a:spcPts val="0"/>
              </a:spcAft>
              <a:buSzPts val="1400"/>
              <a:buChar char="○"/>
            </a:pPr>
            <a:r>
              <a:rPr lang="en" dirty="0"/>
              <a:t>Standard Data Elements</a:t>
            </a:r>
            <a:endParaRPr dirty="0"/>
          </a:p>
          <a:p>
            <a:pPr marL="1371600" lvl="2" indent="-317500" algn="l" rtl="0">
              <a:spcBef>
                <a:spcPts val="0"/>
              </a:spcBef>
              <a:spcAft>
                <a:spcPts val="0"/>
              </a:spcAft>
              <a:buSzPts val="1400"/>
              <a:buChar char="■"/>
            </a:pPr>
            <a:r>
              <a:rPr lang="en" dirty="0"/>
              <a:t>The minimum data necessary to complete the end-to-end process</a:t>
            </a:r>
            <a:endParaRPr dirty="0"/>
          </a:p>
          <a:p>
            <a:pPr marL="457200" lvl="0" indent="-317500" algn="l" rtl="0">
              <a:spcBef>
                <a:spcPts val="0"/>
              </a:spcBef>
              <a:spcAft>
                <a:spcPts val="0"/>
              </a:spcAft>
              <a:buSzPts val="1400"/>
              <a:buChar char="●"/>
            </a:pPr>
            <a:r>
              <a:rPr lang="en" b="1" dirty="0"/>
              <a:t>Break</a:t>
            </a:r>
            <a:endParaRPr b="1" dirty="0"/>
          </a:p>
          <a:p>
            <a:pPr marL="457200" lvl="0" indent="-317500" algn="l" rtl="0">
              <a:spcBef>
                <a:spcPts val="0"/>
              </a:spcBef>
              <a:spcAft>
                <a:spcPts val="0"/>
              </a:spcAft>
              <a:buSzPts val="1400"/>
              <a:buChar char="●"/>
            </a:pPr>
            <a:r>
              <a:rPr lang="en" b="1" dirty="0"/>
              <a:t>Examples </a:t>
            </a:r>
            <a:r>
              <a:rPr lang="en" dirty="0"/>
              <a:t>- Three</a:t>
            </a:r>
            <a:endParaRPr dirty="0"/>
          </a:p>
          <a:p>
            <a:pPr marL="914400" lvl="1" indent="-317500" algn="l" rtl="0">
              <a:spcBef>
                <a:spcPts val="0"/>
              </a:spcBef>
              <a:spcAft>
                <a:spcPts val="0"/>
              </a:spcAft>
              <a:buSzPts val="1400"/>
              <a:buChar char="○"/>
            </a:pPr>
            <a:r>
              <a:rPr lang="en" dirty="0"/>
              <a:t>Making a Reservation</a:t>
            </a:r>
            <a:endParaRPr dirty="0"/>
          </a:p>
          <a:p>
            <a:pPr marL="914400" lvl="1" indent="-317500" algn="l" rtl="0">
              <a:spcBef>
                <a:spcPts val="0"/>
              </a:spcBef>
              <a:spcAft>
                <a:spcPts val="0"/>
              </a:spcAft>
              <a:buSzPts val="1400"/>
              <a:buChar char="○"/>
            </a:pPr>
            <a:r>
              <a:rPr lang="en" dirty="0"/>
              <a:t>Funds Check and Funds Obligation on the Authorization</a:t>
            </a:r>
            <a:endParaRPr dirty="0"/>
          </a:p>
          <a:p>
            <a:pPr marL="914400" lvl="1" indent="-317500" algn="l" rtl="0">
              <a:spcBef>
                <a:spcPts val="0"/>
              </a:spcBef>
              <a:spcAft>
                <a:spcPts val="0"/>
              </a:spcAft>
              <a:buSzPts val="1400"/>
              <a:buChar char="○"/>
            </a:pPr>
            <a:r>
              <a:rPr lang="en" dirty="0"/>
              <a:t>Traveler with a Family Emergency</a:t>
            </a:r>
            <a:endParaRPr dirty="0"/>
          </a:p>
          <a:p>
            <a:pPr marL="0" lvl="0" indent="0" algn="l" rtl="0">
              <a:spcBef>
                <a:spcPts val="400"/>
              </a:spcBef>
              <a:spcAft>
                <a:spcPts val="0"/>
              </a:spcAft>
              <a:buNone/>
            </a:pPr>
            <a:endParaRPr dirty="0"/>
          </a:p>
        </p:txBody>
      </p:sp>
      <p:sp>
        <p:nvSpPr>
          <p:cNvPr id="232" name="Google Shape;232;p39"/>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233" name="Google Shape;233;p3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10</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5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500"/>
                                        <p:tgtEl>
                                          <p:spTgt spid="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Effect transition="in" filter="fade">
                                      <p:cBhvr>
                                        <p:cTn id="17" dur="1500"/>
                                        <p:tgtEl>
                                          <p:spTgt spid="2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Effect transition="in" filter="fade">
                                      <p:cBhvr>
                                        <p:cTn id="22" dur="1500"/>
                                        <p:tgtEl>
                                          <p:spTgt spid="2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xEl>
                                              <p:pRg st="4" end="4"/>
                                            </p:txEl>
                                          </p:spTgt>
                                        </p:tgtEl>
                                        <p:attrNameLst>
                                          <p:attrName>style.visibility</p:attrName>
                                        </p:attrNameLst>
                                      </p:cBhvr>
                                      <p:to>
                                        <p:strVal val="visible"/>
                                      </p:to>
                                    </p:set>
                                    <p:animEffect transition="in" filter="fade">
                                      <p:cBhvr>
                                        <p:cTn id="27" dur="1500"/>
                                        <p:tgtEl>
                                          <p:spTgt spid="2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1">
                                            <p:txEl>
                                              <p:pRg st="5" end="5"/>
                                            </p:txEl>
                                          </p:spTgt>
                                        </p:tgtEl>
                                        <p:attrNameLst>
                                          <p:attrName>style.visibility</p:attrName>
                                        </p:attrNameLst>
                                      </p:cBhvr>
                                      <p:to>
                                        <p:strVal val="visible"/>
                                      </p:to>
                                    </p:set>
                                    <p:animEffect transition="in" filter="fade">
                                      <p:cBhvr>
                                        <p:cTn id="32" dur="1500"/>
                                        <p:tgtEl>
                                          <p:spTgt spid="2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1">
                                            <p:txEl>
                                              <p:pRg st="6" end="6"/>
                                            </p:txEl>
                                          </p:spTgt>
                                        </p:tgtEl>
                                        <p:attrNameLst>
                                          <p:attrName>style.visibility</p:attrName>
                                        </p:attrNameLst>
                                      </p:cBhvr>
                                      <p:to>
                                        <p:strVal val="visible"/>
                                      </p:to>
                                    </p:set>
                                    <p:animEffect transition="in" filter="fade">
                                      <p:cBhvr>
                                        <p:cTn id="37" dur="1500"/>
                                        <p:tgtEl>
                                          <p:spTgt spid="2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1">
                                            <p:txEl>
                                              <p:pRg st="7" end="7"/>
                                            </p:txEl>
                                          </p:spTgt>
                                        </p:tgtEl>
                                        <p:attrNameLst>
                                          <p:attrName>style.visibility</p:attrName>
                                        </p:attrNameLst>
                                      </p:cBhvr>
                                      <p:to>
                                        <p:strVal val="visible"/>
                                      </p:to>
                                    </p:set>
                                    <p:animEffect transition="in" filter="fade">
                                      <p:cBhvr>
                                        <p:cTn id="42" dur="1500"/>
                                        <p:tgtEl>
                                          <p:spTgt spid="2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1">
                                            <p:txEl>
                                              <p:pRg st="8" end="8"/>
                                            </p:txEl>
                                          </p:spTgt>
                                        </p:tgtEl>
                                        <p:attrNameLst>
                                          <p:attrName>style.visibility</p:attrName>
                                        </p:attrNameLst>
                                      </p:cBhvr>
                                      <p:to>
                                        <p:strVal val="visible"/>
                                      </p:to>
                                    </p:set>
                                    <p:animEffect transition="in" filter="fade">
                                      <p:cBhvr>
                                        <p:cTn id="47" dur="1500"/>
                                        <p:tgtEl>
                                          <p:spTgt spid="2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1">
                                            <p:txEl>
                                              <p:pRg st="9" end="9"/>
                                            </p:txEl>
                                          </p:spTgt>
                                        </p:tgtEl>
                                        <p:attrNameLst>
                                          <p:attrName>style.visibility</p:attrName>
                                        </p:attrNameLst>
                                      </p:cBhvr>
                                      <p:to>
                                        <p:strVal val="visible"/>
                                      </p:to>
                                    </p:set>
                                    <p:animEffect transition="in" filter="fade">
                                      <p:cBhvr>
                                        <p:cTn id="52" dur="1500"/>
                                        <p:tgtEl>
                                          <p:spTgt spid="2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1">
                                            <p:txEl>
                                              <p:pRg st="10" end="10"/>
                                            </p:txEl>
                                          </p:spTgt>
                                        </p:tgtEl>
                                        <p:attrNameLst>
                                          <p:attrName>style.visibility</p:attrName>
                                        </p:attrNameLst>
                                      </p:cBhvr>
                                      <p:to>
                                        <p:strVal val="visible"/>
                                      </p:to>
                                    </p:set>
                                    <p:animEffect transition="in" filter="fade">
                                      <p:cBhvr>
                                        <p:cTn id="57" dur="1500"/>
                                        <p:tgtEl>
                                          <p:spTgt spid="23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1">
                                            <p:txEl>
                                              <p:pRg st="11" end="11"/>
                                            </p:txEl>
                                          </p:spTgt>
                                        </p:tgtEl>
                                        <p:attrNameLst>
                                          <p:attrName>style.visibility</p:attrName>
                                        </p:attrNameLst>
                                      </p:cBhvr>
                                      <p:to>
                                        <p:strVal val="visible"/>
                                      </p:to>
                                    </p:set>
                                    <p:animEffect transition="in" filter="fade">
                                      <p:cBhvr>
                                        <p:cTn id="62" dur="1500"/>
                                        <p:tgtEl>
                                          <p:spTgt spid="23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1">
                                            <p:txEl>
                                              <p:pRg st="12" end="12"/>
                                            </p:txEl>
                                          </p:spTgt>
                                        </p:tgtEl>
                                        <p:attrNameLst>
                                          <p:attrName>style.visibility</p:attrName>
                                        </p:attrNameLst>
                                      </p:cBhvr>
                                      <p:to>
                                        <p:strVal val="visible"/>
                                      </p:to>
                                    </p:set>
                                    <p:animEffect transition="in" filter="fade">
                                      <p:cBhvr>
                                        <p:cTn id="67" dur="1500"/>
                                        <p:tgtEl>
                                          <p:spTgt spid="23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1">
                                            <p:txEl>
                                              <p:pRg st="13" end="13"/>
                                            </p:txEl>
                                          </p:spTgt>
                                        </p:tgtEl>
                                        <p:attrNameLst>
                                          <p:attrName>style.visibility</p:attrName>
                                        </p:attrNameLst>
                                      </p:cBhvr>
                                      <p:to>
                                        <p:strVal val="visible"/>
                                      </p:to>
                                    </p:set>
                                    <p:animEffect transition="in" filter="fade">
                                      <p:cBhvr>
                                        <p:cTn id="72" dur="1500"/>
                                        <p:tgtEl>
                                          <p:spTgt spid="23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1">
                                            <p:txEl>
                                              <p:pRg st="14" end="14"/>
                                            </p:txEl>
                                          </p:spTgt>
                                        </p:tgtEl>
                                        <p:attrNameLst>
                                          <p:attrName>style.visibility</p:attrName>
                                        </p:attrNameLst>
                                      </p:cBhvr>
                                      <p:to>
                                        <p:strVal val="visible"/>
                                      </p:to>
                                    </p:set>
                                    <p:animEffect transition="in" filter="fade">
                                      <p:cBhvr>
                                        <p:cTn id="77" dur="1500"/>
                                        <p:tgtEl>
                                          <p:spTgt spid="231">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1">
                                            <p:txEl>
                                              <p:pRg st="15" end="15"/>
                                            </p:txEl>
                                          </p:spTgt>
                                        </p:tgtEl>
                                        <p:attrNameLst>
                                          <p:attrName>style.visibility</p:attrName>
                                        </p:attrNameLst>
                                      </p:cBhvr>
                                      <p:to>
                                        <p:strVal val="visible"/>
                                      </p:to>
                                    </p:set>
                                    <p:animEffect transition="in" filter="fade">
                                      <p:cBhvr>
                                        <p:cTn id="82" dur="1500"/>
                                        <p:tgtEl>
                                          <p:spTgt spid="23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996A51-B8D1-4B99-ABAD-3876F85A33AE}"/>
              </a:ext>
            </a:extLst>
          </p:cNvPr>
          <p:cNvSpPr>
            <a:spLocks noGrp="1"/>
          </p:cNvSpPr>
          <p:nvPr>
            <p:ph type="title" idx="4294967295"/>
          </p:nvPr>
        </p:nvSpPr>
        <p:spPr>
          <a:xfrm>
            <a:off x="4035994" y="74183"/>
            <a:ext cx="7886700" cy="993775"/>
          </a:xfrm>
          <a:prstGeom prst="rect">
            <a:avLst/>
          </a:prstGeom>
        </p:spPr>
        <p:txBody>
          <a:bodyPr/>
          <a:lstStyle/>
          <a:p>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T&amp;E Business Standards- Service,</a:t>
            </a:r>
            <a:r>
              <a:rPr lang="en-US" sz="1400" b="0" i="0"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Function, Activities </a:t>
            </a:r>
            <a:endParaRPr lang="en-US" dirty="0"/>
          </a:p>
        </p:txBody>
      </p:sp>
      <p:grpSp>
        <p:nvGrpSpPr>
          <p:cNvPr id="4" name="Group 3" descr="See Speaker Notes:&#10;&#10;T&amp;E Business Standards- Service, Function, Activities &#10;">
            <a:extLst>
              <a:ext uri="{FF2B5EF4-FFF2-40B4-BE49-F238E27FC236}">
                <a16:creationId xmlns:a16="http://schemas.microsoft.com/office/drawing/2014/main" id="{75DE2816-E007-449A-98DF-C34CA7C0668D}"/>
              </a:ext>
            </a:extLst>
          </p:cNvPr>
          <p:cNvGrpSpPr/>
          <p:nvPr/>
        </p:nvGrpSpPr>
        <p:grpSpPr>
          <a:xfrm>
            <a:off x="1890607" y="1223627"/>
            <a:ext cx="4901609" cy="2584928"/>
            <a:chOff x="2121195" y="1279286"/>
            <a:chExt cx="4901609" cy="2584928"/>
          </a:xfrm>
        </p:grpSpPr>
        <p:pic>
          <p:nvPicPr>
            <p:cNvPr id="2" name="Picture 1">
              <a:extLst>
                <a:ext uri="{FF2B5EF4-FFF2-40B4-BE49-F238E27FC236}">
                  <a16:creationId xmlns:a16="http://schemas.microsoft.com/office/drawing/2014/main" id="{529D736F-ACBC-4622-B01C-CA18083DDF58}"/>
                </a:ext>
              </a:extLst>
            </p:cNvPr>
            <p:cNvPicPr>
              <a:picLocks noChangeAspect="1"/>
            </p:cNvPicPr>
            <p:nvPr/>
          </p:nvPicPr>
          <p:blipFill>
            <a:blip r:embed="rId3"/>
            <a:stretch>
              <a:fillRect/>
            </a:stretch>
          </p:blipFill>
          <p:spPr>
            <a:xfrm>
              <a:off x="2121195" y="1279286"/>
              <a:ext cx="4901609" cy="2584928"/>
            </a:xfrm>
            <a:prstGeom prst="rect">
              <a:avLst/>
            </a:prstGeom>
          </p:spPr>
        </p:pic>
        <p:sp>
          <p:nvSpPr>
            <p:cNvPr id="3" name="Google Shape;242;p40">
              <a:extLst>
                <a:ext uri="{FF2B5EF4-FFF2-40B4-BE49-F238E27FC236}">
                  <a16:creationId xmlns:a16="http://schemas.microsoft.com/office/drawing/2014/main" id="{C24635CB-A7B6-42F8-BDE9-5E0FFEC70FB5}"/>
                </a:ext>
              </a:extLst>
            </p:cNvPr>
            <p:cNvSpPr/>
            <p:nvPr/>
          </p:nvSpPr>
          <p:spPr>
            <a:xfrm>
              <a:off x="2126804" y="3680014"/>
              <a:ext cx="4077900" cy="1842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2;p40">
              <a:extLst>
                <a:ext uri="{FF2B5EF4-FFF2-40B4-BE49-F238E27FC236}">
                  <a16:creationId xmlns:a16="http://schemas.microsoft.com/office/drawing/2014/main" id="{078E673F-9791-4896-8C86-4AD8B7909C12}"/>
                </a:ext>
              </a:extLst>
            </p:cNvPr>
            <p:cNvSpPr/>
            <p:nvPr/>
          </p:nvSpPr>
          <p:spPr>
            <a:xfrm>
              <a:off x="2121195" y="1878486"/>
              <a:ext cx="4077900" cy="1842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2522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F9BBA-E12C-4D6F-A473-E04DBA05FF2A}"/>
              </a:ext>
            </a:extLst>
          </p:cNvPr>
          <p:cNvSpPr>
            <a:spLocks noGrp="1"/>
          </p:cNvSpPr>
          <p:nvPr>
            <p:ph type="title" idx="4294967295"/>
          </p:nvPr>
        </p:nvSpPr>
        <p:spPr>
          <a:xfrm>
            <a:off x="4430629" y="69303"/>
            <a:ext cx="7886700" cy="993775"/>
          </a:xfrm>
          <a:prstGeom prst="rect">
            <a:avLst/>
          </a:prstGeom>
        </p:spPr>
        <p:txBody>
          <a:bodyPr/>
          <a:lstStyle/>
          <a:p>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T&amp;E Business Standards- Four </a:t>
            </a:r>
            <a:r>
              <a:rPr lang="en-US" sz="1400" b="0" i="0"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Function, Activities </a:t>
            </a:r>
            <a:endParaRPr lang="en-US" dirty="0"/>
          </a:p>
        </p:txBody>
      </p:sp>
      <p:pic>
        <p:nvPicPr>
          <p:cNvPr id="2" name="Picture 1" descr="See Speaker Notes:&#10;&#10;T&amp;E Business Standards:  Four Functions and Activities&#10;">
            <a:extLst>
              <a:ext uri="{FF2B5EF4-FFF2-40B4-BE49-F238E27FC236}">
                <a16:creationId xmlns:a16="http://schemas.microsoft.com/office/drawing/2014/main" id="{27289FA5-3098-4DDC-BA94-36CD183D1C10}"/>
              </a:ext>
            </a:extLst>
          </p:cNvPr>
          <p:cNvPicPr>
            <a:picLocks noChangeAspect="1"/>
          </p:cNvPicPr>
          <p:nvPr/>
        </p:nvPicPr>
        <p:blipFill>
          <a:blip r:embed="rId3"/>
          <a:stretch>
            <a:fillRect/>
          </a:stretch>
        </p:blipFill>
        <p:spPr>
          <a:xfrm>
            <a:off x="0" y="1525090"/>
            <a:ext cx="8839966" cy="890093"/>
          </a:xfrm>
          <a:prstGeom prst="rect">
            <a:avLst/>
          </a:prstGeom>
        </p:spPr>
      </p:pic>
    </p:spTree>
    <p:extLst>
      <p:ext uri="{BB962C8B-B14F-4D97-AF65-F5344CB8AC3E}">
        <p14:creationId xmlns:p14="http://schemas.microsoft.com/office/powerpoint/2010/main" val="1676743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11861-F83C-4C3A-B39C-6CDE3C044E35}"/>
              </a:ext>
            </a:extLst>
          </p:cNvPr>
          <p:cNvSpPr>
            <a:spLocks noGrp="1"/>
          </p:cNvSpPr>
          <p:nvPr>
            <p:ph type="title" idx="4294967295"/>
          </p:nvPr>
        </p:nvSpPr>
        <p:spPr>
          <a:xfrm>
            <a:off x="2498958" y="249178"/>
            <a:ext cx="7886700" cy="1001027"/>
          </a:xfrm>
          <a:prstGeom prst="rect">
            <a:avLst/>
          </a:prstGeom>
        </p:spPr>
        <p:txBody>
          <a:bodyPr/>
          <a:lstStyle/>
          <a:p>
            <a:pPr algn="ctr"/>
            <a:r>
              <a:rPr lang="en-US" dirty="0"/>
              <a:t>T&amp;E Business Standards- Service,</a:t>
            </a:r>
            <a:r>
              <a:rPr lang="en-US" baseline="0" dirty="0"/>
              <a:t> Function, Activities </a:t>
            </a:r>
            <a:br>
              <a:rPr lang="en-US" baseline="0" dirty="0"/>
            </a:br>
            <a:r>
              <a:rPr lang="en-US" baseline="0" dirty="0"/>
              <a:t>(Travel Personnel Profile Set-up &amp; Maintenance)</a:t>
            </a:r>
            <a:endParaRPr lang="en-US" dirty="0"/>
          </a:p>
        </p:txBody>
      </p:sp>
      <p:grpSp>
        <p:nvGrpSpPr>
          <p:cNvPr id="6" name="Group 5" descr="See Speaker Notes:&#10;&#10;T&amp;E Business Standards:  Service, Function, Activities&#10;">
            <a:extLst>
              <a:ext uri="{FF2B5EF4-FFF2-40B4-BE49-F238E27FC236}">
                <a16:creationId xmlns:a16="http://schemas.microsoft.com/office/drawing/2014/main" id="{61BDC75D-DDD9-4DCE-87EA-7B588E29765A}"/>
              </a:ext>
            </a:extLst>
          </p:cNvPr>
          <p:cNvGrpSpPr/>
          <p:nvPr/>
        </p:nvGrpSpPr>
        <p:grpSpPr>
          <a:xfrm>
            <a:off x="0" y="1140321"/>
            <a:ext cx="9009247" cy="1669177"/>
            <a:chOff x="0" y="1276154"/>
            <a:chExt cx="9144000" cy="1549667"/>
          </a:xfrm>
        </p:grpSpPr>
        <p:sp>
          <p:nvSpPr>
            <p:cNvPr id="4" name="Rectangle 3">
              <a:extLst>
                <a:ext uri="{FF2B5EF4-FFF2-40B4-BE49-F238E27FC236}">
                  <a16:creationId xmlns:a16="http://schemas.microsoft.com/office/drawing/2014/main" id="{9CA7C582-C997-41EE-9DEA-5279AF8F5626}"/>
                </a:ext>
              </a:extLst>
            </p:cNvPr>
            <p:cNvSpPr/>
            <p:nvPr/>
          </p:nvSpPr>
          <p:spPr>
            <a:xfrm>
              <a:off x="2181325" y="1353156"/>
              <a:ext cx="1578543" cy="60384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2" name="Picture 1">
              <a:extLst>
                <a:ext uri="{FF2B5EF4-FFF2-40B4-BE49-F238E27FC236}">
                  <a16:creationId xmlns:a16="http://schemas.microsoft.com/office/drawing/2014/main" id="{090A0C5A-DB69-47DC-937B-80C88F950A1E}"/>
                </a:ext>
              </a:extLst>
            </p:cNvPr>
            <p:cNvPicPr>
              <a:picLocks noChangeAspect="1"/>
            </p:cNvPicPr>
            <p:nvPr/>
          </p:nvPicPr>
          <p:blipFill>
            <a:blip r:embed="rId3"/>
            <a:stretch>
              <a:fillRect/>
            </a:stretch>
          </p:blipFill>
          <p:spPr>
            <a:xfrm>
              <a:off x="0" y="1276154"/>
              <a:ext cx="9144000" cy="1549667"/>
            </a:xfrm>
            <a:prstGeom prst="rect">
              <a:avLst/>
            </a:prstGeom>
            <a:ln>
              <a:solidFill>
                <a:srgbClr val="00B0F0"/>
              </a:solidFill>
            </a:ln>
          </p:spPr>
        </p:pic>
      </p:grpSp>
    </p:spTree>
    <p:extLst>
      <p:ext uri="{BB962C8B-B14F-4D97-AF65-F5344CB8AC3E}">
        <p14:creationId xmlns:p14="http://schemas.microsoft.com/office/powerpoint/2010/main" val="12098922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457199" y="19251"/>
            <a:ext cx="8229600" cy="8046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Business Standards - Use Cases Con’t)</a:t>
            </a:r>
            <a:endParaRPr dirty="0"/>
          </a:p>
        </p:txBody>
      </p:sp>
      <p:pic>
        <p:nvPicPr>
          <p:cNvPr id="268" name="Google Shape;268;p42" descr="See Speaker Notes&#10;Domestic Trip with Data Changes.&#10;&#10;&#10;&#10;"/>
          <p:cNvPicPr preferRelativeResize="0"/>
          <p:nvPr/>
        </p:nvPicPr>
        <p:blipFill>
          <a:blip r:embed="rId3">
            <a:alphaModFix/>
          </a:blip>
          <a:stretch>
            <a:fillRect/>
          </a:stretch>
        </p:blipFill>
        <p:spPr>
          <a:xfrm>
            <a:off x="1477926" y="823926"/>
            <a:ext cx="6730275" cy="4186650"/>
          </a:xfrm>
          <a:prstGeom prst="rect">
            <a:avLst/>
          </a:prstGeom>
          <a:noFill/>
          <a:ln>
            <a:noFill/>
          </a:ln>
        </p:spPr>
      </p:pic>
      <p:cxnSp>
        <p:nvCxnSpPr>
          <p:cNvPr id="280" name="Google Shape;280;p42" descr="See Speaker Notes&#10;"/>
          <p:cNvCxnSpPr/>
          <p:nvPr/>
        </p:nvCxnSpPr>
        <p:spPr>
          <a:xfrm rot="10800000" flipH="1">
            <a:off x="5628038" y="1827651"/>
            <a:ext cx="1265400" cy="1924200"/>
          </a:xfrm>
          <a:prstGeom prst="straightConnector1">
            <a:avLst/>
          </a:prstGeom>
          <a:ln>
            <a:solidFill>
              <a:srgbClr val="FF000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82" name="Google Shape;282;p42"/>
          <p:cNvSpPr txBox="1">
            <a:spLocks noGrp="1"/>
          </p:cNvSpPr>
          <p:nvPr>
            <p:ph type="sldNum" idx="12"/>
          </p:nvPr>
        </p:nvSpPr>
        <p:spPr>
          <a:xfrm>
            <a:off x="8412449"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14</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1988288" y="205978"/>
            <a:ext cx="6698512"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solidFill>
                  <a:schemeClr val="dk1"/>
                </a:solidFill>
              </a:rPr>
              <a:t>T&amp;E Business Standards - Capabilities</a:t>
            </a:r>
            <a:endParaRPr dirty="0"/>
          </a:p>
        </p:txBody>
      </p:sp>
      <p:pic>
        <p:nvPicPr>
          <p:cNvPr id="288" name="Google Shape;288;p43" descr="See Speaker Notes:&#10;&#10;T&amp;E Business Standards Capabilities"/>
          <p:cNvPicPr preferRelativeResize="0"/>
          <p:nvPr/>
        </p:nvPicPr>
        <p:blipFill>
          <a:blip r:embed="rId3">
            <a:alphaModFix/>
            <a:grayscl/>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2400" y="1215478"/>
            <a:ext cx="8839199" cy="2363111"/>
          </a:xfrm>
          <a:prstGeom prst="rect">
            <a:avLst/>
          </a:prstGeom>
          <a:noFill/>
          <a:ln>
            <a:noFill/>
          </a:ln>
        </p:spPr>
      </p:pic>
      <p:sp>
        <p:nvSpPr>
          <p:cNvPr id="296" name="Google Shape;296;p43"/>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297" name="Google Shape;297;p4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15</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1000"/>
                                        <p:tgtEl>
                                          <p:spTgt spid="288"/>
                                        </p:tgtEl>
                                        <p:attrNameLst>
                                          <p:attrName>ppt_w</p:attrName>
                                        </p:attrNameLst>
                                      </p:cBhvr>
                                      <p:tavLst>
                                        <p:tav tm="0">
                                          <p:val>
                                            <p:strVal val="0"/>
                                          </p:val>
                                        </p:tav>
                                        <p:tav tm="100000">
                                          <p:val>
                                            <p:strVal val="#ppt_w"/>
                                          </p:val>
                                        </p:tav>
                                      </p:tavLst>
                                    </p:anim>
                                    <p:anim calcmode="lin" valueType="num">
                                      <p:cBhvr additive="base">
                                        <p:cTn id="8" dur="1000"/>
                                        <p:tgtEl>
                                          <p:spTgt spid="2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solidFill>
                  <a:schemeClr val="dk1"/>
                </a:solidFill>
              </a:rPr>
              <a:t>T&amp;E Business Standards - Standard Data Elements</a:t>
            </a:r>
            <a:endParaRPr dirty="0"/>
          </a:p>
        </p:txBody>
      </p:sp>
      <p:pic>
        <p:nvPicPr>
          <p:cNvPr id="303" name="Google Shape;303;p44" descr="See Speaker Notes:&#10;&#10;T&amp;E Business Standards Data Elements"/>
          <p:cNvPicPr preferRelativeResize="0"/>
          <p:nvPr/>
        </p:nvPicPr>
        <p:blipFill>
          <a:blip r:embed="rId3">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2401" y="1246271"/>
            <a:ext cx="8839198" cy="3229914"/>
          </a:xfrm>
          <a:prstGeom prst="rect">
            <a:avLst/>
          </a:prstGeom>
          <a:noFill/>
          <a:ln>
            <a:noFill/>
          </a:ln>
        </p:spPr>
      </p:pic>
      <p:sp>
        <p:nvSpPr>
          <p:cNvPr id="320" name="Google Shape;320;p44"/>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321" name="Google Shape;321;p4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16</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1000"/>
                                        <p:tgtEl>
                                          <p:spTgt spid="303"/>
                                        </p:tgtEl>
                                        <p:attrNameLst>
                                          <p:attrName>ppt_w</p:attrName>
                                        </p:attrNameLst>
                                      </p:cBhvr>
                                      <p:tavLst>
                                        <p:tav tm="0">
                                          <p:val>
                                            <p:strVal val="0"/>
                                          </p:val>
                                        </p:tav>
                                        <p:tav tm="100000">
                                          <p:val>
                                            <p:strVal val="#ppt_w"/>
                                          </p:val>
                                        </p:tav>
                                      </p:tavLst>
                                    </p:anim>
                                    <p:anim calcmode="lin" valueType="num">
                                      <p:cBhvr additive="base">
                                        <p:cTn id="8" dur="1000"/>
                                        <p:tgtEl>
                                          <p:spTgt spid="303"/>
                                        </p:tgtEl>
                                        <p:attrNameLst>
                                          <p:attrName>ppt_h</p:attrName>
                                        </p:attrNameLst>
                                      </p:cBhvr>
                                      <p:tavLst>
                                        <p:tav tm="0">
                                          <p:val>
                                            <p:strVal val="0"/>
                                          </p:val>
                                        </p:tav>
                                        <p:tav tm="100000">
                                          <p:val>
                                            <p:strVal val="#ppt_h"/>
                                          </p:val>
                                        </p:tav>
                                      </p:tavLst>
                                    </p:anim>
                                  </p:childTnLst>
                                </p:cTn>
                              </p:par>
                              <p:par>
                                <p:cTn id="9" presetID="23" presetClass="exit" presetSubtype="32" fill="hold" nodeType="withEffect">
                                  <p:stCondLst>
                                    <p:cond delay="0"/>
                                  </p:stCondLst>
                                  <p:childTnLst>
                                    <p:anim calcmode="lin" valueType="num">
                                      <p:cBhvr additive="base">
                                        <p:cTn id="10" dur="1000"/>
                                        <p:tgtEl>
                                          <p:spTgt spid="303"/>
                                        </p:tgtEl>
                                        <p:attrNameLst>
                                          <p:attrName>ppt_w</p:attrName>
                                        </p:attrNameLst>
                                      </p:cBhvr>
                                      <p:tavLst>
                                        <p:tav tm="0">
                                          <p:val>
                                            <p:strVal val="#ppt_w"/>
                                          </p:val>
                                        </p:tav>
                                        <p:tav tm="100000">
                                          <p:val>
                                            <p:strVal val="0"/>
                                          </p:val>
                                        </p:tav>
                                      </p:tavLst>
                                    </p:anim>
                                    <p:anim calcmode="lin" valueType="num">
                                      <p:cBhvr additive="base">
                                        <p:cTn id="11" dur="1000"/>
                                        <p:tgtEl>
                                          <p:spTgt spid="303"/>
                                        </p:tgtEl>
                                        <p:attrNameLst>
                                          <p:attrName>ppt_h</p:attrName>
                                        </p:attrNameLst>
                                      </p:cBhvr>
                                      <p:tavLst>
                                        <p:tav tm="0">
                                          <p:val>
                                            <p:strVal val="#ppt_h"/>
                                          </p:val>
                                        </p:tav>
                                        <p:tav tm="100000">
                                          <p:val>
                                            <p:strVal val="0"/>
                                          </p:val>
                                        </p:tav>
                                      </p:tavLst>
                                    </p:anim>
                                    <p:set>
                                      <p:cBhvr>
                                        <p:cTn id="12" dur="1" fill="hold">
                                          <p:stCondLst>
                                            <p:cond delay="1000"/>
                                          </p:stCondLst>
                                        </p:cTn>
                                        <p:tgtEl>
                                          <p:spTgt spid="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solidFill>
                  <a:schemeClr val="dk1"/>
                </a:solidFill>
              </a:rPr>
              <a:t>T&amp;E Business Standards Summary</a:t>
            </a:r>
            <a:endParaRPr dirty="0"/>
          </a:p>
        </p:txBody>
      </p:sp>
      <p:sp>
        <p:nvSpPr>
          <p:cNvPr id="327" name="Google Shape;327;p4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 b="1" dirty="0"/>
              <a:t>Summary</a:t>
            </a:r>
            <a:endParaRPr b="1" dirty="0"/>
          </a:p>
          <a:p>
            <a:pPr marL="457200" marR="0" lvl="0" indent="-317500" algn="l" rtl="0">
              <a:lnSpc>
                <a:spcPct val="100000"/>
              </a:lnSpc>
              <a:spcBef>
                <a:spcPts val="400"/>
              </a:spcBef>
              <a:spcAft>
                <a:spcPts val="0"/>
              </a:spcAft>
              <a:buSzPts val="1400"/>
              <a:buChar char="●"/>
            </a:pPr>
            <a:r>
              <a:rPr lang="en" dirty="0"/>
              <a:t>T&amp;E Business Standards documentation available at https://ussm.gsa.gov/fibf-travel/</a:t>
            </a:r>
            <a:endParaRPr dirty="0"/>
          </a:p>
          <a:p>
            <a:pPr marL="457200" marR="0" lvl="0" indent="-317500" algn="l" rtl="0">
              <a:lnSpc>
                <a:spcPct val="100000"/>
              </a:lnSpc>
              <a:spcBef>
                <a:spcPts val="0"/>
              </a:spcBef>
              <a:spcAft>
                <a:spcPts val="0"/>
              </a:spcAft>
              <a:buSzPts val="1400"/>
              <a:buChar char="●"/>
            </a:pPr>
            <a:r>
              <a:rPr lang="en" dirty="0"/>
              <a:t>Service, Function, Activities for Travel and Expense</a:t>
            </a:r>
            <a:endParaRPr dirty="0"/>
          </a:p>
          <a:p>
            <a:pPr marL="914400" marR="0" lvl="1" indent="-317500" algn="l" rtl="0">
              <a:lnSpc>
                <a:spcPct val="100000"/>
              </a:lnSpc>
              <a:spcBef>
                <a:spcPts val="0"/>
              </a:spcBef>
              <a:spcAft>
                <a:spcPts val="0"/>
              </a:spcAft>
              <a:buSzPts val="1400"/>
              <a:buChar char="○"/>
            </a:pPr>
            <a:r>
              <a:rPr lang="en" dirty="0"/>
              <a:t>10 Activity Areas</a:t>
            </a:r>
            <a:endParaRPr dirty="0"/>
          </a:p>
          <a:p>
            <a:pPr marL="457200" lvl="0" indent="-317500" algn="l" rtl="0">
              <a:spcBef>
                <a:spcPts val="0"/>
              </a:spcBef>
              <a:spcAft>
                <a:spcPts val="0"/>
              </a:spcAft>
              <a:buSzPts val="1400"/>
              <a:buChar char="●"/>
            </a:pPr>
            <a:r>
              <a:rPr lang="en" dirty="0"/>
              <a:t>Use Cases</a:t>
            </a:r>
            <a:endParaRPr dirty="0"/>
          </a:p>
          <a:p>
            <a:pPr marL="914400" lvl="1" indent="-317500" algn="l" rtl="0">
              <a:spcBef>
                <a:spcPts val="0"/>
              </a:spcBef>
              <a:spcAft>
                <a:spcPts val="0"/>
              </a:spcAft>
              <a:buSzPts val="1400"/>
              <a:buChar char="○"/>
            </a:pPr>
            <a:r>
              <a:rPr lang="en" dirty="0"/>
              <a:t>Combines multiple scenarios into a story to explain how Travel &amp; Expense will work for the civilian government</a:t>
            </a:r>
            <a:endParaRPr dirty="0"/>
          </a:p>
          <a:p>
            <a:pPr marL="457200" lvl="0" indent="-317500" algn="l" rtl="0">
              <a:spcBef>
                <a:spcPts val="0"/>
              </a:spcBef>
              <a:spcAft>
                <a:spcPts val="0"/>
              </a:spcAft>
              <a:buSzPts val="1400"/>
              <a:buChar char="●"/>
            </a:pPr>
            <a:r>
              <a:rPr lang="en" dirty="0"/>
              <a:t>Capabilities</a:t>
            </a:r>
            <a:endParaRPr dirty="0"/>
          </a:p>
          <a:p>
            <a:pPr marL="914400" lvl="1" indent="-317500" algn="l" rtl="0">
              <a:spcBef>
                <a:spcPts val="0"/>
              </a:spcBef>
              <a:spcAft>
                <a:spcPts val="0"/>
              </a:spcAft>
              <a:buSzPts val="1400"/>
              <a:buChar char="○"/>
            </a:pPr>
            <a:r>
              <a:rPr lang="en" dirty="0"/>
              <a:t>The basis for the Business Requirements for ETSNext</a:t>
            </a:r>
            <a:endParaRPr dirty="0"/>
          </a:p>
          <a:p>
            <a:pPr marL="457200" lvl="0" indent="-317500" algn="l" rtl="0">
              <a:spcBef>
                <a:spcPts val="0"/>
              </a:spcBef>
              <a:spcAft>
                <a:spcPts val="0"/>
              </a:spcAft>
              <a:buSzPts val="1400"/>
              <a:buChar char="●"/>
            </a:pPr>
            <a:r>
              <a:rPr lang="en" dirty="0"/>
              <a:t>Standard Data Elements</a:t>
            </a:r>
            <a:endParaRPr dirty="0"/>
          </a:p>
          <a:p>
            <a:pPr marL="914400" lvl="1" indent="-317500" algn="l" rtl="0">
              <a:spcBef>
                <a:spcPts val="0"/>
              </a:spcBef>
              <a:spcAft>
                <a:spcPts val="0"/>
              </a:spcAft>
              <a:buSzPts val="1400"/>
              <a:buChar char="○"/>
            </a:pPr>
            <a:r>
              <a:rPr lang="en" dirty="0"/>
              <a:t>The minimum data necessary to complete the end-to-end process</a:t>
            </a:r>
            <a:endParaRPr dirty="0"/>
          </a:p>
        </p:txBody>
      </p:sp>
      <p:sp>
        <p:nvSpPr>
          <p:cNvPr id="328" name="Google Shape;328;p45"/>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329" name="Google Shape;329;p45"/>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17</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animEffect transition="in" filter="fade">
                                      <p:cBhvr>
                                        <p:cTn id="7" dur="1500"/>
                                        <p:tgtEl>
                                          <p:spTgt spid="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xEl>
                                              <p:pRg st="1" end="1"/>
                                            </p:txEl>
                                          </p:spTgt>
                                        </p:tgtEl>
                                        <p:attrNameLst>
                                          <p:attrName>style.visibility</p:attrName>
                                        </p:attrNameLst>
                                      </p:cBhvr>
                                      <p:to>
                                        <p:strVal val="visible"/>
                                      </p:to>
                                    </p:set>
                                    <p:animEffect transition="in" filter="fade">
                                      <p:cBhvr>
                                        <p:cTn id="12" dur="1500"/>
                                        <p:tgtEl>
                                          <p:spTgt spid="3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xEl>
                                              <p:pRg st="2" end="2"/>
                                            </p:txEl>
                                          </p:spTgt>
                                        </p:tgtEl>
                                        <p:attrNameLst>
                                          <p:attrName>style.visibility</p:attrName>
                                        </p:attrNameLst>
                                      </p:cBhvr>
                                      <p:to>
                                        <p:strVal val="visible"/>
                                      </p:to>
                                    </p:set>
                                    <p:animEffect transition="in" filter="fade">
                                      <p:cBhvr>
                                        <p:cTn id="17" dur="1500"/>
                                        <p:tgtEl>
                                          <p:spTgt spid="3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xEl>
                                              <p:pRg st="3" end="3"/>
                                            </p:txEl>
                                          </p:spTgt>
                                        </p:tgtEl>
                                        <p:attrNameLst>
                                          <p:attrName>style.visibility</p:attrName>
                                        </p:attrNameLst>
                                      </p:cBhvr>
                                      <p:to>
                                        <p:strVal val="visible"/>
                                      </p:to>
                                    </p:set>
                                    <p:animEffect transition="in" filter="fade">
                                      <p:cBhvr>
                                        <p:cTn id="22" dur="1500"/>
                                        <p:tgtEl>
                                          <p:spTgt spid="3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
                                            <p:txEl>
                                              <p:pRg st="4" end="4"/>
                                            </p:txEl>
                                          </p:spTgt>
                                        </p:tgtEl>
                                        <p:attrNameLst>
                                          <p:attrName>style.visibility</p:attrName>
                                        </p:attrNameLst>
                                      </p:cBhvr>
                                      <p:to>
                                        <p:strVal val="visible"/>
                                      </p:to>
                                    </p:set>
                                    <p:animEffect transition="in" filter="fade">
                                      <p:cBhvr>
                                        <p:cTn id="27" dur="1500"/>
                                        <p:tgtEl>
                                          <p:spTgt spid="3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
                                            <p:txEl>
                                              <p:pRg st="5" end="5"/>
                                            </p:txEl>
                                          </p:spTgt>
                                        </p:tgtEl>
                                        <p:attrNameLst>
                                          <p:attrName>style.visibility</p:attrName>
                                        </p:attrNameLst>
                                      </p:cBhvr>
                                      <p:to>
                                        <p:strVal val="visible"/>
                                      </p:to>
                                    </p:set>
                                    <p:animEffect transition="in" filter="fade">
                                      <p:cBhvr>
                                        <p:cTn id="32" dur="1500"/>
                                        <p:tgtEl>
                                          <p:spTgt spid="3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
                                            <p:txEl>
                                              <p:pRg st="6" end="6"/>
                                            </p:txEl>
                                          </p:spTgt>
                                        </p:tgtEl>
                                        <p:attrNameLst>
                                          <p:attrName>style.visibility</p:attrName>
                                        </p:attrNameLst>
                                      </p:cBhvr>
                                      <p:to>
                                        <p:strVal val="visible"/>
                                      </p:to>
                                    </p:set>
                                    <p:animEffect transition="in" filter="fade">
                                      <p:cBhvr>
                                        <p:cTn id="37" dur="1500"/>
                                        <p:tgtEl>
                                          <p:spTgt spid="3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
                                            <p:txEl>
                                              <p:pRg st="7" end="7"/>
                                            </p:txEl>
                                          </p:spTgt>
                                        </p:tgtEl>
                                        <p:attrNameLst>
                                          <p:attrName>style.visibility</p:attrName>
                                        </p:attrNameLst>
                                      </p:cBhvr>
                                      <p:to>
                                        <p:strVal val="visible"/>
                                      </p:to>
                                    </p:set>
                                    <p:animEffect transition="in" filter="fade">
                                      <p:cBhvr>
                                        <p:cTn id="42" dur="1500"/>
                                        <p:tgtEl>
                                          <p:spTgt spid="3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7">
                                            <p:txEl>
                                              <p:pRg st="8" end="8"/>
                                            </p:txEl>
                                          </p:spTgt>
                                        </p:tgtEl>
                                        <p:attrNameLst>
                                          <p:attrName>style.visibility</p:attrName>
                                        </p:attrNameLst>
                                      </p:cBhvr>
                                      <p:to>
                                        <p:strVal val="visible"/>
                                      </p:to>
                                    </p:set>
                                    <p:animEffect transition="in" filter="fade">
                                      <p:cBhvr>
                                        <p:cTn id="47" dur="1500"/>
                                        <p:tgtEl>
                                          <p:spTgt spid="32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7">
                                            <p:txEl>
                                              <p:pRg st="9" end="9"/>
                                            </p:txEl>
                                          </p:spTgt>
                                        </p:tgtEl>
                                        <p:attrNameLst>
                                          <p:attrName>style.visibility</p:attrName>
                                        </p:attrNameLst>
                                      </p:cBhvr>
                                      <p:to>
                                        <p:strVal val="visible"/>
                                      </p:to>
                                    </p:set>
                                    <p:animEffect transition="in" filter="fade">
                                      <p:cBhvr>
                                        <p:cTn id="52" dur="1500"/>
                                        <p:tgtEl>
                                          <p:spTgt spid="3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Business Standards - Incorporated Recommendations</a:t>
            </a:r>
            <a:endParaRPr dirty="0"/>
          </a:p>
        </p:txBody>
      </p:sp>
      <p:sp>
        <p:nvSpPr>
          <p:cNvPr id="335" name="Google Shape;335;p46"/>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336" name="Google Shape;336;p46"/>
          <p:cNvSpPr txBox="1"/>
          <p:nvPr/>
        </p:nvSpPr>
        <p:spPr>
          <a:xfrm>
            <a:off x="457200" y="1741425"/>
            <a:ext cx="3685500" cy="2792400"/>
          </a:xfrm>
          <a:prstGeom prst="rect">
            <a:avLst/>
          </a:prstGeom>
          <a:noFill/>
          <a:ln>
            <a:noFill/>
          </a:ln>
        </p:spPr>
        <p:txBody>
          <a:bodyPr spcFirstLastPara="1" wrap="square" lIns="91425" tIns="91425" rIns="55175" bIns="91425" anchor="t" anchorCtr="0">
            <a:normAutofit fontScale="77500" lnSpcReduction="20000"/>
          </a:bodyPr>
          <a:lstStyle/>
          <a:p>
            <a:pPr marL="457200" lvl="0" indent="-307340" algn="l" rtl="0">
              <a:lnSpc>
                <a:spcPct val="115000"/>
              </a:lnSpc>
              <a:spcBef>
                <a:spcPts val="0"/>
              </a:spcBef>
              <a:spcAft>
                <a:spcPts val="0"/>
              </a:spcAft>
              <a:buClr>
                <a:schemeClr val="dk1"/>
              </a:buClr>
              <a:buSzPct val="100000"/>
              <a:buChar char="●"/>
            </a:pPr>
            <a:r>
              <a:rPr lang="en" sz="1600">
                <a:solidFill>
                  <a:schemeClr val="dk1"/>
                </a:solidFill>
              </a:rPr>
              <a:t>Standard Data Elements Workbook</a:t>
            </a:r>
            <a:endParaRPr sz="1600">
              <a:solidFill>
                <a:schemeClr val="dk1"/>
              </a:solidFill>
            </a:endParaRPr>
          </a:p>
          <a:p>
            <a:pPr marL="914400" lvl="1" indent="-307340" algn="l" rtl="0">
              <a:lnSpc>
                <a:spcPct val="115000"/>
              </a:lnSpc>
              <a:spcBef>
                <a:spcPts val="0"/>
              </a:spcBef>
              <a:spcAft>
                <a:spcPts val="0"/>
              </a:spcAft>
              <a:buClr>
                <a:schemeClr val="dk1"/>
              </a:buClr>
              <a:buSzPct val="100000"/>
              <a:buChar char="○"/>
            </a:pPr>
            <a:r>
              <a:rPr lang="en" sz="1600">
                <a:solidFill>
                  <a:schemeClr val="dk1"/>
                </a:solidFill>
              </a:rPr>
              <a:t>Standard Values including:</a:t>
            </a:r>
            <a:endParaRPr sz="1600">
              <a:solidFill>
                <a:schemeClr val="dk1"/>
              </a:solidFill>
            </a:endParaRPr>
          </a:p>
          <a:p>
            <a:pPr marL="1371600" lvl="2" indent="-307339" algn="l" rtl="0">
              <a:lnSpc>
                <a:spcPct val="115000"/>
              </a:lnSpc>
              <a:spcBef>
                <a:spcPts val="0"/>
              </a:spcBef>
              <a:spcAft>
                <a:spcPts val="0"/>
              </a:spcAft>
              <a:buClr>
                <a:schemeClr val="dk1"/>
              </a:buClr>
              <a:buSzPct val="100000"/>
              <a:buChar char="■"/>
            </a:pPr>
            <a:r>
              <a:rPr lang="en" sz="1600">
                <a:solidFill>
                  <a:schemeClr val="dk1"/>
                </a:solidFill>
              </a:rPr>
              <a:t>Trip Purposes</a:t>
            </a:r>
            <a:endParaRPr sz="1600">
              <a:solidFill>
                <a:schemeClr val="dk1"/>
              </a:solidFill>
            </a:endParaRPr>
          </a:p>
          <a:p>
            <a:pPr marL="1371600" lvl="2" indent="-307339" algn="l" rtl="0">
              <a:lnSpc>
                <a:spcPct val="115000"/>
              </a:lnSpc>
              <a:spcBef>
                <a:spcPts val="0"/>
              </a:spcBef>
              <a:spcAft>
                <a:spcPts val="0"/>
              </a:spcAft>
              <a:buClr>
                <a:schemeClr val="dk1"/>
              </a:buClr>
              <a:buSzPct val="100000"/>
              <a:buChar char="■"/>
            </a:pPr>
            <a:r>
              <a:rPr lang="en" sz="1600">
                <a:solidFill>
                  <a:schemeClr val="dk1"/>
                </a:solidFill>
              </a:rPr>
              <a:t>Expense Types</a:t>
            </a:r>
            <a:endParaRPr sz="1600">
              <a:solidFill>
                <a:schemeClr val="dk1"/>
              </a:solidFill>
            </a:endParaRPr>
          </a:p>
          <a:p>
            <a:pPr marL="1371600" lvl="2" indent="-307339" algn="l" rtl="0">
              <a:lnSpc>
                <a:spcPct val="115000"/>
              </a:lnSpc>
              <a:spcBef>
                <a:spcPts val="0"/>
              </a:spcBef>
              <a:spcAft>
                <a:spcPts val="0"/>
              </a:spcAft>
              <a:buClr>
                <a:schemeClr val="dk1"/>
              </a:buClr>
              <a:buSzPct val="100000"/>
              <a:buChar char="■"/>
            </a:pPr>
            <a:r>
              <a:rPr lang="en" sz="1600">
                <a:solidFill>
                  <a:schemeClr val="dk1"/>
                </a:solidFill>
              </a:rPr>
              <a:t>Payment Methods</a:t>
            </a:r>
            <a:endParaRPr sz="1600">
              <a:solidFill>
                <a:schemeClr val="dk1"/>
              </a:solidFill>
            </a:endParaRPr>
          </a:p>
          <a:p>
            <a:pPr marL="914400" lvl="1" indent="-307340" algn="l" rtl="0">
              <a:lnSpc>
                <a:spcPct val="115000"/>
              </a:lnSpc>
              <a:spcBef>
                <a:spcPts val="0"/>
              </a:spcBef>
              <a:spcAft>
                <a:spcPts val="0"/>
              </a:spcAft>
              <a:buClr>
                <a:schemeClr val="dk1"/>
              </a:buClr>
              <a:buSzPct val="100000"/>
              <a:buChar char="○"/>
            </a:pPr>
            <a:r>
              <a:rPr lang="en" sz="1600">
                <a:solidFill>
                  <a:schemeClr val="dk1"/>
                </a:solidFill>
              </a:rPr>
              <a:t>Common Compliance (Policy) Checks</a:t>
            </a:r>
            <a:endParaRPr sz="1600">
              <a:solidFill>
                <a:schemeClr val="dk1"/>
              </a:solidFill>
            </a:endParaRPr>
          </a:p>
          <a:p>
            <a:pPr marL="457200" lvl="0" indent="-307340" algn="l" rtl="0">
              <a:lnSpc>
                <a:spcPct val="115000"/>
              </a:lnSpc>
              <a:spcBef>
                <a:spcPts val="0"/>
              </a:spcBef>
              <a:spcAft>
                <a:spcPts val="0"/>
              </a:spcAft>
              <a:buClr>
                <a:schemeClr val="dk1"/>
              </a:buClr>
              <a:buSzPct val="100000"/>
              <a:buChar char="●"/>
            </a:pPr>
            <a:r>
              <a:rPr lang="en" sz="1600">
                <a:solidFill>
                  <a:schemeClr val="dk1"/>
                </a:solidFill>
              </a:rPr>
              <a:t>Policy Standardization</a:t>
            </a:r>
            <a:endParaRPr sz="1600">
              <a:solidFill>
                <a:schemeClr val="dk1"/>
              </a:solidFill>
            </a:endParaRPr>
          </a:p>
          <a:p>
            <a:pPr marL="914400" lvl="1" indent="-307340" algn="l" rtl="0">
              <a:lnSpc>
                <a:spcPct val="115000"/>
              </a:lnSpc>
              <a:spcBef>
                <a:spcPts val="0"/>
              </a:spcBef>
              <a:spcAft>
                <a:spcPts val="0"/>
              </a:spcAft>
              <a:buClr>
                <a:schemeClr val="dk1"/>
              </a:buClr>
              <a:buSzPct val="100000"/>
              <a:buChar char="○"/>
            </a:pPr>
            <a:r>
              <a:rPr lang="en" sz="1600">
                <a:solidFill>
                  <a:schemeClr val="dk1"/>
                </a:solidFill>
              </a:rPr>
              <a:t>Streamlined Approval Process</a:t>
            </a:r>
            <a:endParaRPr sz="1600">
              <a:solidFill>
                <a:schemeClr val="dk1"/>
              </a:solidFill>
            </a:endParaRPr>
          </a:p>
          <a:p>
            <a:pPr marL="1371600" lvl="2" indent="-307339" algn="l" rtl="0">
              <a:lnSpc>
                <a:spcPct val="115000"/>
              </a:lnSpc>
              <a:spcBef>
                <a:spcPts val="0"/>
              </a:spcBef>
              <a:spcAft>
                <a:spcPts val="0"/>
              </a:spcAft>
              <a:buClr>
                <a:schemeClr val="dk1"/>
              </a:buClr>
              <a:buSzPct val="100000"/>
              <a:buChar char="■"/>
            </a:pPr>
            <a:r>
              <a:rPr lang="en" sz="1600">
                <a:solidFill>
                  <a:schemeClr val="dk1"/>
                </a:solidFill>
              </a:rPr>
              <a:t>1 no more than 3</a:t>
            </a:r>
            <a:endParaRPr sz="1600">
              <a:solidFill>
                <a:schemeClr val="dk1"/>
              </a:solidFill>
            </a:endParaRPr>
          </a:p>
          <a:p>
            <a:pPr marL="914400" lvl="1" indent="-307340" algn="l" rtl="0">
              <a:lnSpc>
                <a:spcPct val="115000"/>
              </a:lnSpc>
              <a:spcBef>
                <a:spcPts val="0"/>
              </a:spcBef>
              <a:spcAft>
                <a:spcPts val="0"/>
              </a:spcAft>
              <a:buClr>
                <a:schemeClr val="dk1"/>
              </a:buClr>
              <a:buSzPct val="100000"/>
              <a:buChar char="○"/>
            </a:pPr>
            <a:r>
              <a:rPr lang="en" sz="1600">
                <a:solidFill>
                  <a:schemeClr val="dk1"/>
                </a:solidFill>
              </a:rPr>
              <a:t>Increased Utilization of Lowest Non-Refundable Airfare where appropriate</a:t>
            </a:r>
            <a:endParaRPr sz="1600">
              <a:solidFill>
                <a:schemeClr val="dk1"/>
              </a:solidFill>
            </a:endParaRPr>
          </a:p>
          <a:p>
            <a:pPr marL="0" lvl="0" indent="0" algn="l" rtl="0">
              <a:spcBef>
                <a:spcPts val="0"/>
              </a:spcBef>
              <a:spcAft>
                <a:spcPts val="0"/>
              </a:spcAft>
              <a:buNone/>
            </a:pPr>
            <a:endParaRPr/>
          </a:p>
        </p:txBody>
      </p:sp>
      <p:sp>
        <p:nvSpPr>
          <p:cNvPr id="337" name="Google Shape;337;p46" descr="See Speaker Notes:"/>
          <p:cNvSpPr txBox="1"/>
          <p:nvPr/>
        </p:nvSpPr>
        <p:spPr>
          <a:xfrm>
            <a:off x="4572000" y="1741425"/>
            <a:ext cx="3389400" cy="3096600"/>
          </a:xfrm>
          <a:prstGeom prst="rect">
            <a:avLst/>
          </a:prstGeom>
          <a:noFill/>
          <a:ln>
            <a:noFill/>
          </a:ln>
        </p:spPr>
        <p:txBody>
          <a:bodyPr spcFirstLastPara="1" wrap="square" lIns="57150" tIns="91425" rIns="91425" bIns="91425" anchor="t" anchorCtr="0">
            <a:normAutofit fontScale="55000" lnSpcReduction="20000"/>
          </a:bodyPr>
          <a:lstStyle/>
          <a:p>
            <a:pPr marL="0" lvl="0" indent="0" algn="l" rtl="0">
              <a:lnSpc>
                <a:spcPct val="115000"/>
              </a:lnSpc>
              <a:spcBef>
                <a:spcPts val="0"/>
              </a:spcBef>
              <a:spcAft>
                <a:spcPts val="0"/>
              </a:spcAft>
              <a:buClr>
                <a:schemeClr val="dk1"/>
              </a:buClr>
              <a:buSzPct val="68750"/>
              <a:buFont typeface="Arial"/>
              <a:buNone/>
            </a:pPr>
            <a:r>
              <a:rPr lang="en" sz="1600" dirty="0">
                <a:solidFill>
                  <a:schemeClr val="dk1"/>
                </a:solidFill>
              </a:rPr>
              <a:t>Standardized Financial Management Integration</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Implement consistent fund obligations</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Develop common process for cross-fiscal year trip expenses</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Develop a unique Traveler ID with HC and FM</a:t>
            </a:r>
            <a:endParaRPr sz="1600" dirty="0">
              <a:solidFill>
                <a:schemeClr val="dk1"/>
              </a:solidFill>
            </a:endParaRPr>
          </a:p>
          <a:p>
            <a:pPr marL="0" lvl="0" indent="0" algn="l" rtl="0">
              <a:lnSpc>
                <a:spcPct val="115000"/>
              </a:lnSpc>
              <a:spcBef>
                <a:spcPts val="600"/>
              </a:spcBef>
              <a:spcAft>
                <a:spcPts val="0"/>
              </a:spcAft>
              <a:buClr>
                <a:schemeClr val="dk1"/>
              </a:buClr>
              <a:buSzPct val="68750"/>
              <a:buFont typeface="Arial"/>
              <a:buNone/>
            </a:pPr>
            <a:r>
              <a:rPr lang="en" sz="1600" dirty="0">
                <a:solidFill>
                  <a:schemeClr val="dk1"/>
                </a:solidFill>
              </a:rPr>
              <a:t>Streamlined Authorization Process</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Simplify generation of the authorization expense estimate</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Simplify accounting class designation on authorization and voucher</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Common Approach to Travel Advances</a:t>
            </a:r>
            <a:endParaRPr sz="1600" dirty="0">
              <a:solidFill>
                <a:schemeClr val="dk1"/>
              </a:solidFill>
            </a:endParaRPr>
          </a:p>
          <a:p>
            <a:pPr marL="914400" lvl="1" indent="-284480" algn="l" rtl="0">
              <a:lnSpc>
                <a:spcPct val="115000"/>
              </a:lnSpc>
              <a:spcBef>
                <a:spcPts val="0"/>
              </a:spcBef>
              <a:spcAft>
                <a:spcPts val="0"/>
              </a:spcAft>
              <a:buClr>
                <a:schemeClr val="dk1"/>
              </a:buClr>
              <a:buSzPct val="100000"/>
              <a:buChar char="○"/>
            </a:pPr>
            <a:r>
              <a:rPr lang="en" sz="1600" dirty="0">
                <a:solidFill>
                  <a:schemeClr val="dk1"/>
                </a:solidFill>
              </a:rPr>
              <a:t>Moving Advances out of the Travel Solution</a:t>
            </a:r>
            <a:endParaRPr sz="1600" dirty="0">
              <a:solidFill>
                <a:schemeClr val="dk1"/>
              </a:solidFill>
            </a:endParaRPr>
          </a:p>
          <a:p>
            <a:pPr marL="0" lvl="0" indent="0" algn="l" rtl="0">
              <a:lnSpc>
                <a:spcPct val="115000"/>
              </a:lnSpc>
              <a:spcBef>
                <a:spcPts val="600"/>
              </a:spcBef>
              <a:spcAft>
                <a:spcPts val="0"/>
              </a:spcAft>
              <a:buClr>
                <a:schemeClr val="dk1"/>
              </a:buClr>
              <a:buSzPct val="68750"/>
              <a:buFont typeface="Arial"/>
              <a:buNone/>
            </a:pPr>
            <a:r>
              <a:rPr lang="en" sz="1600" dirty="0">
                <a:solidFill>
                  <a:schemeClr val="dk1"/>
                </a:solidFill>
              </a:rPr>
              <a:t>Standardized Voucher Processing</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Eliminate the need to amend authorization at time of voucher submission</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Standardize process for voucher expense payment for centrally billed account</a:t>
            </a:r>
            <a:endParaRPr sz="1600" dirty="0">
              <a:solidFill>
                <a:schemeClr val="dk1"/>
              </a:solidFill>
            </a:endParaRPr>
          </a:p>
          <a:p>
            <a:pPr marL="457200" lvl="0" indent="-284480" algn="l" rtl="0">
              <a:lnSpc>
                <a:spcPct val="115000"/>
              </a:lnSpc>
              <a:spcBef>
                <a:spcPts val="0"/>
              </a:spcBef>
              <a:spcAft>
                <a:spcPts val="0"/>
              </a:spcAft>
              <a:buClr>
                <a:schemeClr val="dk1"/>
              </a:buClr>
              <a:buSzPct val="100000"/>
              <a:buChar char="●"/>
            </a:pPr>
            <a:r>
              <a:rPr lang="en" sz="1600" dirty="0">
                <a:solidFill>
                  <a:schemeClr val="dk1"/>
                </a:solidFill>
              </a:rPr>
              <a:t>Standardize process for additional trip expenses after a voucher has been paid</a:t>
            </a:r>
            <a:endParaRPr dirty="0">
              <a:solidFill>
                <a:schemeClr val="dk1"/>
              </a:solidFill>
            </a:endParaRPr>
          </a:p>
        </p:txBody>
      </p:sp>
      <p:sp>
        <p:nvSpPr>
          <p:cNvPr id="338" name="Google Shape;338;p46"/>
          <p:cNvSpPr txBox="1"/>
          <p:nvPr/>
        </p:nvSpPr>
        <p:spPr>
          <a:xfrm>
            <a:off x="902900" y="1324725"/>
            <a:ext cx="2930700" cy="3429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dirty="0"/>
              <a:t>ETS Standardization</a:t>
            </a:r>
            <a:endParaRPr b="1" dirty="0"/>
          </a:p>
        </p:txBody>
      </p:sp>
      <p:sp>
        <p:nvSpPr>
          <p:cNvPr id="339" name="Google Shape;339;p46"/>
          <p:cNvSpPr txBox="1"/>
          <p:nvPr/>
        </p:nvSpPr>
        <p:spPr>
          <a:xfrm>
            <a:off x="4684650" y="1235925"/>
            <a:ext cx="3087900" cy="5055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dirty="0"/>
              <a:t>Financial Management Integration</a:t>
            </a:r>
            <a:endParaRPr b="1" dirty="0"/>
          </a:p>
          <a:p>
            <a:pPr marL="0" lvl="0" indent="0" algn="ctr" rtl="0">
              <a:spcBef>
                <a:spcPts val="0"/>
              </a:spcBef>
              <a:spcAft>
                <a:spcPts val="0"/>
              </a:spcAft>
              <a:buNone/>
            </a:pPr>
            <a:r>
              <a:rPr lang="en" b="1" dirty="0"/>
              <a:t>Obligation Process Lifecycle</a:t>
            </a:r>
            <a:endParaRPr b="1" dirty="0"/>
          </a:p>
        </p:txBody>
      </p:sp>
      <p:sp>
        <p:nvSpPr>
          <p:cNvPr id="340" name="Google Shape;340;p46"/>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18</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xEl>
                                              <p:pRg st="0" end="0"/>
                                            </p:txEl>
                                          </p:spTgt>
                                        </p:tgtEl>
                                        <p:attrNameLst>
                                          <p:attrName>style.visibility</p:attrName>
                                        </p:attrNameLst>
                                      </p:cBhvr>
                                      <p:to>
                                        <p:strVal val="visible"/>
                                      </p:to>
                                    </p:set>
                                    <p:animEffect transition="in" filter="fade">
                                      <p:cBhvr>
                                        <p:cTn id="12" dur="1500"/>
                                        <p:tgtEl>
                                          <p:spTgt spid="3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xEl>
                                              <p:pRg st="1" end="1"/>
                                            </p:txEl>
                                          </p:spTgt>
                                        </p:tgtEl>
                                        <p:attrNameLst>
                                          <p:attrName>style.visibility</p:attrName>
                                        </p:attrNameLst>
                                      </p:cBhvr>
                                      <p:to>
                                        <p:strVal val="visible"/>
                                      </p:to>
                                    </p:set>
                                    <p:animEffect transition="in" filter="fade">
                                      <p:cBhvr>
                                        <p:cTn id="17" dur="1500"/>
                                        <p:tgtEl>
                                          <p:spTgt spid="3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xEl>
                                              <p:pRg st="2" end="2"/>
                                            </p:txEl>
                                          </p:spTgt>
                                        </p:tgtEl>
                                        <p:attrNameLst>
                                          <p:attrName>style.visibility</p:attrName>
                                        </p:attrNameLst>
                                      </p:cBhvr>
                                      <p:to>
                                        <p:strVal val="visible"/>
                                      </p:to>
                                    </p:set>
                                    <p:animEffect transition="in" filter="fade">
                                      <p:cBhvr>
                                        <p:cTn id="22" dur="1500"/>
                                        <p:tgtEl>
                                          <p:spTgt spid="3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6">
                                            <p:txEl>
                                              <p:pRg st="3" end="3"/>
                                            </p:txEl>
                                          </p:spTgt>
                                        </p:tgtEl>
                                        <p:attrNameLst>
                                          <p:attrName>style.visibility</p:attrName>
                                        </p:attrNameLst>
                                      </p:cBhvr>
                                      <p:to>
                                        <p:strVal val="visible"/>
                                      </p:to>
                                    </p:set>
                                    <p:animEffect transition="in" filter="fade">
                                      <p:cBhvr>
                                        <p:cTn id="27" dur="1500"/>
                                        <p:tgtEl>
                                          <p:spTgt spid="3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6">
                                            <p:txEl>
                                              <p:pRg st="4" end="4"/>
                                            </p:txEl>
                                          </p:spTgt>
                                        </p:tgtEl>
                                        <p:attrNameLst>
                                          <p:attrName>style.visibility</p:attrName>
                                        </p:attrNameLst>
                                      </p:cBhvr>
                                      <p:to>
                                        <p:strVal val="visible"/>
                                      </p:to>
                                    </p:set>
                                    <p:animEffect transition="in" filter="fade">
                                      <p:cBhvr>
                                        <p:cTn id="32" dur="1500"/>
                                        <p:tgtEl>
                                          <p:spTgt spid="33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6">
                                            <p:txEl>
                                              <p:pRg st="5" end="5"/>
                                            </p:txEl>
                                          </p:spTgt>
                                        </p:tgtEl>
                                        <p:attrNameLst>
                                          <p:attrName>style.visibility</p:attrName>
                                        </p:attrNameLst>
                                      </p:cBhvr>
                                      <p:to>
                                        <p:strVal val="visible"/>
                                      </p:to>
                                    </p:set>
                                    <p:animEffect transition="in" filter="fade">
                                      <p:cBhvr>
                                        <p:cTn id="37" dur="1500"/>
                                        <p:tgtEl>
                                          <p:spTgt spid="33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6">
                                            <p:txEl>
                                              <p:pRg st="6" end="6"/>
                                            </p:txEl>
                                          </p:spTgt>
                                        </p:tgtEl>
                                        <p:attrNameLst>
                                          <p:attrName>style.visibility</p:attrName>
                                        </p:attrNameLst>
                                      </p:cBhvr>
                                      <p:to>
                                        <p:strVal val="visible"/>
                                      </p:to>
                                    </p:set>
                                    <p:animEffect transition="in" filter="fade">
                                      <p:cBhvr>
                                        <p:cTn id="42" dur="1500"/>
                                        <p:tgtEl>
                                          <p:spTgt spid="33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6">
                                            <p:txEl>
                                              <p:pRg st="7" end="7"/>
                                            </p:txEl>
                                          </p:spTgt>
                                        </p:tgtEl>
                                        <p:attrNameLst>
                                          <p:attrName>style.visibility</p:attrName>
                                        </p:attrNameLst>
                                      </p:cBhvr>
                                      <p:to>
                                        <p:strVal val="visible"/>
                                      </p:to>
                                    </p:set>
                                    <p:animEffect transition="in" filter="fade">
                                      <p:cBhvr>
                                        <p:cTn id="47" dur="1500"/>
                                        <p:tgtEl>
                                          <p:spTgt spid="33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6">
                                            <p:txEl>
                                              <p:pRg st="8" end="8"/>
                                            </p:txEl>
                                          </p:spTgt>
                                        </p:tgtEl>
                                        <p:attrNameLst>
                                          <p:attrName>style.visibility</p:attrName>
                                        </p:attrNameLst>
                                      </p:cBhvr>
                                      <p:to>
                                        <p:strVal val="visible"/>
                                      </p:to>
                                    </p:set>
                                    <p:animEffect transition="in" filter="fade">
                                      <p:cBhvr>
                                        <p:cTn id="52" dur="1500"/>
                                        <p:tgtEl>
                                          <p:spTgt spid="33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6">
                                            <p:txEl>
                                              <p:pRg st="9" end="9"/>
                                            </p:txEl>
                                          </p:spTgt>
                                        </p:tgtEl>
                                        <p:attrNameLst>
                                          <p:attrName>style.visibility</p:attrName>
                                        </p:attrNameLst>
                                      </p:cBhvr>
                                      <p:to>
                                        <p:strVal val="visible"/>
                                      </p:to>
                                    </p:set>
                                    <p:animEffect transition="in" filter="fade">
                                      <p:cBhvr>
                                        <p:cTn id="57" dur="1500"/>
                                        <p:tgtEl>
                                          <p:spTgt spid="33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6">
                                            <p:txEl>
                                              <p:pRg st="10" end="10"/>
                                            </p:txEl>
                                          </p:spTgt>
                                        </p:tgtEl>
                                        <p:attrNameLst>
                                          <p:attrName>style.visibility</p:attrName>
                                        </p:attrNameLst>
                                      </p:cBhvr>
                                      <p:to>
                                        <p:strVal val="visible"/>
                                      </p:to>
                                    </p:set>
                                    <p:animEffect transition="in" filter="fade">
                                      <p:cBhvr>
                                        <p:cTn id="62" dur="1500"/>
                                        <p:tgtEl>
                                          <p:spTgt spid="33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9"/>
                                        </p:tgtEl>
                                        <p:attrNameLst>
                                          <p:attrName>style.visibility</p:attrName>
                                        </p:attrNameLst>
                                      </p:cBhvr>
                                      <p:to>
                                        <p:strVal val="visible"/>
                                      </p:to>
                                    </p:set>
                                    <p:animEffect transition="in" filter="fade">
                                      <p:cBhvr>
                                        <p:cTn id="67" dur="1500"/>
                                        <p:tgtEl>
                                          <p:spTgt spid="3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37">
                                            <p:txEl>
                                              <p:pRg st="0" end="0"/>
                                            </p:txEl>
                                          </p:spTgt>
                                        </p:tgtEl>
                                        <p:attrNameLst>
                                          <p:attrName>style.visibility</p:attrName>
                                        </p:attrNameLst>
                                      </p:cBhvr>
                                      <p:to>
                                        <p:strVal val="visible"/>
                                      </p:to>
                                    </p:set>
                                    <p:animEffect transition="in" filter="fade">
                                      <p:cBhvr>
                                        <p:cTn id="72" dur="1500"/>
                                        <p:tgtEl>
                                          <p:spTgt spid="33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7">
                                            <p:txEl>
                                              <p:pRg st="1" end="1"/>
                                            </p:txEl>
                                          </p:spTgt>
                                        </p:tgtEl>
                                        <p:attrNameLst>
                                          <p:attrName>style.visibility</p:attrName>
                                        </p:attrNameLst>
                                      </p:cBhvr>
                                      <p:to>
                                        <p:strVal val="visible"/>
                                      </p:to>
                                    </p:set>
                                    <p:animEffect transition="in" filter="fade">
                                      <p:cBhvr>
                                        <p:cTn id="77" dur="1500"/>
                                        <p:tgtEl>
                                          <p:spTgt spid="337">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37">
                                            <p:txEl>
                                              <p:pRg st="2" end="2"/>
                                            </p:txEl>
                                          </p:spTgt>
                                        </p:tgtEl>
                                        <p:attrNameLst>
                                          <p:attrName>style.visibility</p:attrName>
                                        </p:attrNameLst>
                                      </p:cBhvr>
                                      <p:to>
                                        <p:strVal val="visible"/>
                                      </p:to>
                                    </p:set>
                                    <p:animEffect transition="in" filter="fade">
                                      <p:cBhvr>
                                        <p:cTn id="82" dur="1500"/>
                                        <p:tgtEl>
                                          <p:spTgt spid="337">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37">
                                            <p:txEl>
                                              <p:pRg st="3" end="3"/>
                                            </p:txEl>
                                          </p:spTgt>
                                        </p:tgtEl>
                                        <p:attrNameLst>
                                          <p:attrName>style.visibility</p:attrName>
                                        </p:attrNameLst>
                                      </p:cBhvr>
                                      <p:to>
                                        <p:strVal val="visible"/>
                                      </p:to>
                                    </p:set>
                                    <p:animEffect transition="in" filter="fade">
                                      <p:cBhvr>
                                        <p:cTn id="87" dur="1500"/>
                                        <p:tgtEl>
                                          <p:spTgt spid="337">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7">
                                            <p:txEl>
                                              <p:pRg st="4" end="4"/>
                                            </p:txEl>
                                          </p:spTgt>
                                        </p:tgtEl>
                                        <p:attrNameLst>
                                          <p:attrName>style.visibility</p:attrName>
                                        </p:attrNameLst>
                                      </p:cBhvr>
                                      <p:to>
                                        <p:strVal val="visible"/>
                                      </p:to>
                                    </p:set>
                                    <p:animEffect transition="in" filter="fade">
                                      <p:cBhvr>
                                        <p:cTn id="92" dur="1500"/>
                                        <p:tgtEl>
                                          <p:spTgt spid="337">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7">
                                            <p:txEl>
                                              <p:pRg st="5" end="5"/>
                                            </p:txEl>
                                          </p:spTgt>
                                        </p:tgtEl>
                                        <p:attrNameLst>
                                          <p:attrName>style.visibility</p:attrName>
                                        </p:attrNameLst>
                                      </p:cBhvr>
                                      <p:to>
                                        <p:strVal val="visible"/>
                                      </p:to>
                                    </p:set>
                                    <p:animEffect transition="in" filter="fade">
                                      <p:cBhvr>
                                        <p:cTn id="97" dur="1500"/>
                                        <p:tgtEl>
                                          <p:spTgt spid="337">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37">
                                            <p:txEl>
                                              <p:pRg st="6" end="6"/>
                                            </p:txEl>
                                          </p:spTgt>
                                        </p:tgtEl>
                                        <p:attrNameLst>
                                          <p:attrName>style.visibility</p:attrName>
                                        </p:attrNameLst>
                                      </p:cBhvr>
                                      <p:to>
                                        <p:strVal val="visible"/>
                                      </p:to>
                                    </p:set>
                                    <p:animEffect transition="in" filter="fade">
                                      <p:cBhvr>
                                        <p:cTn id="102" dur="1500"/>
                                        <p:tgtEl>
                                          <p:spTgt spid="337">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37">
                                            <p:txEl>
                                              <p:pRg st="7" end="7"/>
                                            </p:txEl>
                                          </p:spTgt>
                                        </p:tgtEl>
                                        <p:attrNameLst>
                                          <p:attrName>style.visibility</p:attrName>
                                        </p:attrNameLst>
                                      </p:cBhvr>
                                      <p:to>
                                        <p:strVal val="visible"/>
                                      </p:to>
                                    </p:set>
                                    <p:animEffect transition="in" filter="fade">
                                      <p:cBhvr>
                                        <p:cTn id="107" dur="1500"/>
                                        <p:tgtEl>
                                          <p:spTgt spid="337">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37">
                                            <p:txEl>
                                              <p:pRg st="8" end="8"/>
                                            </p:txEl>
                                          </p:spTgt>
                                        </p:tgtEl>
                                        <p:attrNameLst>
                                          <p:attrName>style.visibility</p:attrName>
                                        </p:attrNameLst>
                                      </p:cBhvr>
                                      <p:to>
                                        <p:strVal val="visible"/>
                                      </p:to>
                                    </p:set>
                                    <p:animEffect transition="in" filter="fade">
                                      <p:cBhvr>
                                        <p:cTn id="112" dur="1500"/>
                                        <p:tgtEl>
                                          <p:spTgt spid="33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7">
                                            <p:txEl>
                                              <p:pRg st="9" end="9"/>
                                            </p:txEl>
                                          </p:spTgt>
                                        </p:tgtEl>
                                        <p:attrNameLst>
                                          <p:attrName>style.visibility</p:attrName>
                                        </p:attrNameLst>
                                      </p:cBhvr>
                                      <p:to>
                                        <p:strVal val="visible"/>
                                      </p:to>
                                    </p:set>
                                    <p:animEffect transition="in" filter="fade">
                                      <p:cBhvr>
                                        <p:cTn id="117" dur="1500"/>
                                        <p:tgtEl>
                                          <p:spTgt spid="337">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37">
                                            <p:txEl>
                                              <p:pRg st="10" end="10"/>
                                            </p:txEl>
                                          </p:spTgt>
                                        </p:tgtEl>
                                        <p:attrNameLst>
                                          <p:attrName>style.visibility</p:attrName>
                                        </p:attrNameLst>
                                      </p:cBhvr>
                                      <p:to>
                                        <p:strVal val="visible"/>
                                      </p:to>
                                    </p:set>
                                    <p:animEffect transition="in" filter="fade">
                                      <p:cBhvr>
                                        <p:cTn id="122" dur="1500"/>
                                        <p:tgtEl>
                                          <p:spTgt spid="337">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37">
                                            <p:txEl>
                                              <p:pRg st="11" end="11"/>
                                            </p:txEl>
                                          </p:spTgt>
                                        </p:tgtEl>
                                        <p:attrNameLst>
                                          <p:attrName>style.visibility</p:attrName>
                                        </p:attrNameLst>
                                      </p:cBhvr>
                                      <p:to>
                                        <p:strVal val="visible"/>
                                      </p:to>
                                    </p:set>
                                    <p:animEffect transition="in" filter="fade">
                                      <p:cBhvr>
                                        <p:cTn id="127" dur="1500"/>
                                        <p:tgtEl>
                                          <p:spTgt spid="337">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37">
                                            <p:txEl>
                                              <p:pRg st="12" end="12"/>
                                            </p:txEl>
                                          </p:spTgt>
                                        </p:tgtEl>
                                        <p:attrNameLst>
                                          <p:attrName>style.visibility</p:attrName>
                                        </p:attrNameLst>
                                      </p:cBhvr>
                                      <p:to>
                                        <p:strVal val="visible"/>
                                      </p:to>
                                    </p:set>
                                    <p:animEffect transition="in" filter="fade">
                                      <p:cBhvr>
                                        <p:cTn id="132" dur="1500"/>
                                        <p:tgtEl>
                                          <p:spTgt spid="33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7"/>
          <p:cNvSpPr txBox="1">
            <a:spLocks noGrp="1"/>
          </p:cNvSpPr>
          <p:nvPr>
            <p:ph type="ctrTitle"/>
          </p:nvPr>
        </p:nvSpPr>
        <p:spPr>
          <a:xfrm>
            <a:off x="1680302" y="1188925"/>
            <a:ext cx="5783400" cy="14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Break</a:t>
            </a:r>
            <a:endParaRPr dirty="0"/>
          </a:p>
        </p:txBody>
      </p:sp>
      <p:sp>
        <p:nvSpPr>
          <p:cNvPr id="346" name="Google Shape;346;p47"/>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10 Minutes</a:t>
            </a:r>
            <a:endParaRPr>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Workshop Housekeeping</a:t>
            </a:r>
            <a:endParaRPr dirty="0"/>
          </a:p>
        </p:txBody>
      </p:sp>
      <p:sp>
        <p:nvSpPr>
          <p:cNvPr id="143" name="Google Shape;143;p3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17500" algn="l" rtl="0">
              <a:spcBef>
                <a:spcPts val="400"/>
              </a:spcBef>
              <a:spcAft>
                <a:spcPts val="0"/>
              </a:spcAft>
              <a:buSzPts val="1400"/>
              <a:buAutoNum type="arabicPeriod"/>
            </a:pPr>
            <a:r>
              <a:rPr lang="en" dirty="0"/>
              <a:t>The workshops will be recorded and posted to the </a:t>
            </a:r>
            <a:r>
              <a:rPr lang="en" b="1" u="sng" dirty="0">
                <a:solidFill>
                  <a:schemeClr val="tx1"/>
                </a:solidFill>
                <a:hlinkClick r:id="rId3">
                  <a:extLst>
                    <a:ext uri="{A12FA001-AC4F-418D-AE19-62706E023703}">
                      <ahyp:hlinkClr xmlns:ahyp="http://schemas.microsoft.com/office/drawing/2018/hyperlinkcolor" val="tx"/>
                    </a:ext>
                  </a:extLst>
                </a:hlinkClick>
              </a:rPr>
              <a:t>ETSNext Industry Community page</a:t>
            </a:r>
            <a:r>
              <a:rPr lang="en" b="1" dirty="0">
                <a:solidFill>
                  <a:schemeClr val="tx1"/>
                </a:solidFill>
              </a:rPr>
              <a:t> </a:t>
            </a:r>
            <a:r>
              <a:rPr lang="en" dirty="0"/>
              <a:t>on Interact</a:t>
            </a:r>
            <a:endParaRPr dirty="0"/>
          </a:p>
          <a:p>
            <a:pPr marL="457200" lvl="0" indent="-317500" algn="l" rtl="0">
              <a:spcBef>
                <a:spcPts val="0"/>
              </a:spcBef>
              <a:spcAft>
                <a:spcPts val="0"/>
              </a:spcAft>
              <a:buSzPts val="1400"/>
              <a:buAutoNum type="arabicPeriod"/>
            </a:pPr>
            <a:r>
              <a:rPr lang="en" dirty="0"/>
              <a:t>All participants are on mute and there is no individual camera access</a:t>
            </a:r>
            <a:endParaRPr dirty="0"/>
          </a:p>
          <a:p>
            <a:pPr marL="457200" lvl="0" indent="-317500" algn="l" rtl="0">
              <a:spcBef>
                <a:spcPts val="0"/>
              </a:spcBef>
              <a:spcAft>
                <a:spcPts val="0"/>
              </a:spcAft>
              <a:buSzPts val="1400"/>
              <a:buAutoNum type="arabicPeriod"/>
            </a:pPr>
            <a:r>
              <a:rPr lang="en" dirty="0"/>
              <a:t>Please use the Chat tool to report technical difficulties </a:t>
            </a:r>
            <a:endParaRPr dirty="0"/>
          </a:p>
          <a:p>
            <a:pPr marL="457200" lvl="0" indent="-317500" algn="l" rtl="0">
              <a:spcBef>
                <a:spcPts val="0"/>
              </a:spcBef>
              <a:spcAft>
                <a:spcPts val="0"/>
              </a:spcAft>
              <a:buSzPts val="1400"/>
              <a:buAutoNum type="arabicPeriod"/>
            </a:pPr>
            <a:r>
              <a:rPr lang="en" dirty="0"/>
              <a:t>Please use the Q &amp; A functionality to ask questions</a:t>
            </a:r>
            <a:endParaRPr dirty="0"/>
          </a:p>
          <a:p>
            <a:pPr marL="914400" lvl="1" indent="-317500" algn="l" rtl="0">
              <a:spcBef>
                <a:spcPts val="0"/>
              </a:spcBef>
              <a:spcAft>
                <a:spcPts val="0"/>
              </a:spcAft>
              <a:buSzPts val="1400"/>
              <a:buAutoNum type="alphaLcPeriod"/>
            </a:pPr>
            <a:r>
              <a:rPr lang="en" dirty="0"/>
              <a:t>You can upvote a question, if you have the same or a similar question</a:t>
            </a:r>
            <a:endParaRPr dirty="0"/>
          </a:p>
          <a:p>
            <a:pPr marL="457200" lvl="0" indent="-317500" algn="l" rtl="0">
              <a:spcBef>
                <a:spcPts val="0"/>
              </a:spcBef>
              <a:spcAft>
                <a:spcPts val="0"/>
              </a:spcAft>
              <a:buSzPts val="1400"/>
              <a:buAutoNum type="arabicPeriod"/>
            </a:pPr>
            <a:r>
              <a:rPr lang="en" dirty="0"/>
              <a:t>Today’s Workshop will be approximately </a:t>
            </a:r>
            <a:r>
              <a:rPr lang="en" dirty="0">
                <a:solidFill>
                  <a:schemeClr val="dk1"/>
                </a:solidFill>
              </a:rPr>
              <a:t>2 hours</a:t>
            </a:r>
            <a:endParaRPr dirty="0">
              <a:solidFill>
                <a:schemeClr val="dk1"/>
              </a:solidFill>
            </a:endParaRPr>
          </a:p>
          <a:p>
            <a:pPr marL="457200" lvl="0" indent="-317500" algn="l" rtl="0">
              <a:spcBef>
                <a:spcPts val="0"/>
              </a:spcBef>
              <a:spcAft>
                <a:spcPts val="0"/>
              </a:spcAft>
              <a:buSzPts val="1400"/>
              <a:buAutoNum type="arabicPeriod"/>
            </a:pPr>
            <a:r>
              <a:rPr lang="en" dirty="0">
                <a:solidFill>
                  <a:schemeClr val="dk1"/>
                </a:solidFill>
              </a:rPr>
              <a:t>Workshop 3 on Tuesday, November 16th will depend on the number of FAQs that are developed and the questions asked during the open Q&amp;A </a:t>
            </a:r>
            <a:endParaRPr dirty="0">
              <a:solidFill>
                <a:schemeClr val="dk1"/>
              </a:solidFill>
            </a:endParaRPr>
          </a:p>
          <a:p>
            <a:pPr marL="0" lvl="0" indent="0" algn="l" rtl="0">
              <a:spcBef>
                <a:spcPts val="400"/>
              </a:spcBef>
              <a:spcAft>
                <a:spcPts val="0"/>
              </a:spcAft>
              <a:buNone/>
            </a:pPr>
            <a:endParaRPr dirty="0"/>
          </a:p>
        </p:txBody>
      </p:sp>
      <p:sp>
        <p:nvSpPr>
          <p:cNvPr id="144" name="Google Shape;144;p31"/>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dirty="0">
                <a:solidFill>
                  <a:srgbClr val="005087"/>
                </a:solidFill>
              </a:rPr>
              <a:t>Making a Reservation</a:t>
            </a:r>
            <a:endParaRPr sz="2800" dirty="0">
              <a:solidFill>
                <a:srgbClr val="005087"/>
              </a:solidFill>
            </a:endParaRPr>
          </a:p>
          <a:p>
            <a:pPr marL="0" marR="0" lvl="0" indent="0" algn="l" rtl="0">
              <a:lnSpc>
                <a:spcPct val="100000"/>
              </a:lnSpc>
              <a:spcBef>
                <a:spcPts val="0"/>
              </a:spcBef>
              <a:spcAft>
                <a:spcPts val="0"/>
              </a:spcAft>
              <a:buClr>
                <a:schemeClr val="dk1"/>
              </a:buClr>
              <a:buSzPts val="1100"/>
              <a:buFont typeface="Arial"/>
              <a:buNone/>
            </a:pPr>
            <a:r>
              <a:rPr lang="en" sz="1800" dirty="0">
                <a:solidFill>
                  <a:srgbClr val="005087"/>
                </a:solidFill>
              </a:rPr>
              <a:t>Level 1 Use Case</a:t>
            </a:r>
            <a:endParaRPr sz="1800" dirty="0">
              <a:solidFill>
                <a:srgbClr val="005087"/>
              </a:solidFill>
            </a:endParaRPr>
          </a:p>
        </p:txBody>
      </p:sp>
      <p:sp>
        <p:nvSpPr>
          <p:cNvPr id="352" name="Google Shape;352;p48"/>
          <p:cNvSpPr txBox="1">
            <a:spLocks noGrp="1"/>
          </p:cNvSpPr>
          <p:nvPr>
            <p:ph type="body" idx="1"/>
          </p:nvPr>
        </p:nvSpPr>
        <p:spPr>
          <a:xfrm>
            <a:off x="722313" y="2180035"/>
            <a:ext cx="7772400" cy="11250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dirty="0">
                <a:solidFill>
                  <a:srgbClr val="005087"/>
                </a:solidFill>
              </a:rPr>
              <a:t>T&amp;E Business Standards</a:t>
            </a:r>
            <a:endParaRPr sz="2800" dirty="0">
              <a:solidFill>
                <a:srgbClr val="005087"/>
              </a:solidFill>
            </a:endParaRPr>
          </a:p>
        </p:txBody>
      </p:sp>
      <p:sp>
        <p:nvSpPr>
          <p:cNvPr id="353" name="Google Shape;353;p48"/>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9"/>
          <p:cNvSpPr txBox="1">
            <a:spLocks noGrp="1"/>
          </p:cNvSpPr>
          <p:nvPr>
            <p:ph type="title"/>
          </p:nvPr>
        </p:nvSpPr>
        <p:spPr>
          <a:xfrm>
            <a:off x="2067531" y="31745"/>
            <a:ext cx="6655869"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Service, Function, Activity - Making a Reservation (con’t)</a:t>
            </a:r>
            <a:endParaRPr dirty="0"/>
          </a:p>
        </p:txBody>
      </p:sp>
      <p:pic>
        <p:nvPicPr>
          <p:cNvPr id="359" name="Google Shape;359;p49" descr="See Speaker Notes:&#10;&#10;T&amp;E Service, Function, Activity:  Making a Reservation continued."/>
          <p:cNvPicPr preferRelativeResize="0"/>
          <p:nvPr/>
        </p:nvPicPr>
        <p:blipFill>
          <a:blip r:embed="rId3">
            <a:alphaModFix/>
          </a:blip>
          <a:stretch>
            <a:fillRect/>
          </a:stretch>
        </p:blipFill>
        <p:spPr>
          <a:xfrm>
            <a:off x="152400" y="1687116"/>
            <a:ext cx="8839200" cy="1960859"/>
          </a:xfrm>
          <a:prstGeom prst="rect">
            <a:avLst/>
          </a:prstGeom>
          <a:noFill/>
          <a:ln>
            <a:noFill/>
          </a:ln>
        </p:spPr>
      </p:pic>
      <p:sp>
        <p:nvSpPr>
          <p:cNvPr id="370" name="Google Shape;370;p49"/>
          <p:cNvSpPr txBox="1">
            <a:spLocks noGrp="1"/>
          </p:cNvSpPr>
          <p:nvPr>
            <p:ph type="sldNum" idx="12"/>
          </p:nvPr>
        </p:nvSpPr>
        <p:spPr>
          <a:xfrm>
            <a:off x="8174700" y="4674778"/>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21</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0"/>
          <p:cNvSpPr txBox="1">
            <a:spLocks noGrp="1"/>
          </p:cNvSpPr>
          <p:nvPr>
            <p:ph type="title"/>
          </p:nvPr>
        </p:nvSpPr>
        <p:spPr>
          <a:xfrm>
            <a:off x="457199" y="205978"/>
            <a:ext cx="8461439"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Cases - Making a Reservation Summary</a:t>
            </a:r>
            <a:endParaRPr dirty="0"/>
          </a:p>
        </p:txBody>
      </p:sp>
      <p:pic>
        <p:nvPicPr>
          <p:cNvPr id="376" name="Google Shape;376;p50" descr="See Speaker Notes:&#10;Making a Reservation Summary"/>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55400" y="1043915"/>
            <a:ext cx="6017912" cy="3775621"/>
          </a:xfrm>
          <a:prstGeom prst="rect">
            <a:avLst/>
          </a:prstGeom>
          <a:noFill/>
          <a:ln>
            <a:noFill/>
          </a:ln>
        </p:spPr>
      </p:pic>
      <p:sp>
        <p:nvSpPr>
          <p:cNvPr id="388" name="Google Shape;388;p50"/>
          <p:cNvSpPr txBox="1">
            <a:spLocks noGrp="1"/>
          </p:cNvSpPr>
          <p:nvPr>
            <p:ph type="sldNum" idx="12"/>
          </p:nvPr>
        </p:nvSpPr>
        <p:spPr>
          <a:xfrm>
            <a:off x="8460884" y="4425936"/>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22</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txBox="1">
            <a:spLocks noGrp="1"/>
          </p:cNvSpPr>
          <p:nvPr>
            <p:ph type="title"/>
          </p:nvPr>
        </p:nvSpPr>
        <p:spPr>
          <a:xfrm>
            <a:off x="1935126" y="86683"/>
            <a:ext cx="6811682"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Data Standards - Making a Reservation</a:t>
            </a:r>
            <a:endParaRPr dirty="0"/>
          </a:p>
        </p:txBody>
      </p:sp>
      <p:pic>
        <p:nvPicPr>
          <p:cNvPr id="446" name="Google Shape;446;p53" descr="See Speaker Notes:&#10;&#10;T&amp;E Data Standards Making a Reservation"/>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9860" y="1130497"/>
            <a:ext cx="8839201" cy="2599765"/>
          </a:xfrm>
          <a:prstGeom prst="rect">
            <a:avLst/>
          </a:prstGeom>
          <a:noFill/>
          <a:ln>
            <a:noFill/>
          </a:ln>
        </p:spPr>
      </p:pic>
      <p:sp>
        <p:nvSpPr>
          <p:cNvPr id="457" name="Google Shape;457;p5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23</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4"/>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dirty="0">
                <a:solidFill>
                  <a:srgbClr val="005087"/>
                </a:solidFill>
              </a:rPr>
              <a:t>Funds Check &amp; Obligation of Expense Estimate on the Authorization</a:t>
            </a:r>
            <a:endParaRPr sz="2800" dirty="0">
              <a:solidFill>
                <a:srgbClr val="005087"/>
              </a:solidFill>
            </a:endParaRPr>
          </a:p>
          <a:p>
            <a:pPr marL="0" marR="0" lvl="0" indent="0" algn="l" rtl="0">
              <a:lnSpc>
                <a:spcPct val="100000"/>
              </a:lnSpc>
              <a:spcBef>
                <a:spcPts val="0"/>
              </a:spcBef>
              <a:spcAft>
                <a:spcPts val="0"/>
              </a:spcAft>
              <a:buNone/>
            </a:pPr>
            <a:r>
              <a:rPr lang="en" sz="1800" dirty="0">
                <a:solidFill>
                  <a:srgbClr val="005087"/>
                </a:solidFill>
              </a:rPr>
              <a:t>Level 1 Use Case</a:t>
            </a:r>
            <a:endParaRPr sz="1800" dirty="0">
              <a:solidFill>
                <a:srgbClr val="005087"/>
              </a:solidFill>
            </a:endParaRPr>
          </a:p>
        </p:txBody>
      </p:sp>
      <p:sp>
        <p:nvSpPr>
          <p:cNvPr id="463" name="Google Shape;463;p54"/>
          <p:cNvSpPr txBox="1">
            <a:spLocks noGrp="1"/>
          </p:cNvSpPr>
          <p:nvPr>
            <p:ph type="body" idx="1"/>
          </p:nvPr>
        </p:nvSpPr>
        <p:spPr>
          <a:xfrm>
            <a:off x="722313" y="2180035"/>
            <a:ext cx="7772400" cy="11250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800">
                <a:solidFill>
                  <a:srgbClr val="005087"/>
                </a:solidFill>
              </a:rPr>
              <a:t>T&amp;E Business Standards</a:t>
            </a:r>
            <a:endParaRPr sz="2800">
              <a:solidFill>
                <a:srgbClr val="005087"/>
              </a:solidFill>
            </a:endParaRPr>
          </a:p>
        </p:txBody>
      </p:sp>
      <p:sp>
        <p:nvSpPr>
          <p:cNvPr id="464" name="Google Shape;464;p54"/>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17382" y="22047"/>
            <a:ext cx="4752275" cy="151154"/>
          </a:xfrm>
          <a:prstGeom prst="rect">
            <a:avLst/>
          </a:prstGeom>
        </p:spPr>
        <p:txBody>
          <a:bodyPr vert="horz" wrap="square" lIns="0" tIns="8404" rIns="0" bIns="0" rtlCol="0">
            <a:spAutoFit/>
          </a:bodyPr>
          <a:lstStyle/>
          <a:p>
            <a:pPr marL="8405">
              <a:spcBef>
                <a:spcPts val="66"/>
              </a:spcBef>
            </a:pPr>
            <a:r>
              <a:rPr sz="927" dirty="0">
                <a:solidFill>
                  <a:srgbClr val="FFFFFF"/>
                </a:solidFill>
              </a:rPr>
              <a:t>Booking,</a:t>
            </a:r>
            <a:r>
              <a:rPr sz="927" spc="-10" dirty="0">
                <a:solidFill>
                  <a:srgbClr val="FFFFFF"/>
                </a:solidFill>
              </a:rPr>
              <a:t> </a:t>
            </a:r>
            <a:r>
              <a:rPr sz="927" spc="-3" dirty="0">
                <a:solidFill>
                  <a:srgbClr val="FFFFFF"/>
                </a:solidFill>
              </a:rPr>
              <a:t>Authorization, </a:t>
            </a:r>
            <a:r>
              <a:rPr sz="927" dirty="0">
                <a:solidFill>
                  <a:srgbClr val="FFFFFF"/>
                </a:solidFill>
              </a:rPr>
              <a:t>and </a:t>
            </a:r>
            <a:r>
              <a:rPr sz="927" spc="-3" dirty="0">
                <a:solidFill>
                  <a:srgbClr val="FFFFFF"/>
                </a:solidFill>
              </a:rPr>
              <a:t>Expense</a:t>
            </a:r>
            <a:r>
              <a:rPr sz="927" spc="7" dirty="0">
                <a:solidFill>
                  <a:srgbClr val="FFFFFF"/>
                </a:solidFill>
              </a:rPr>
              <a:t> </a:t>
            </a:r>
            <a:r>
              <a:rPr sz="927" spc="-7" dirty="0">
                <a:solidFill>
                  <a:srgbClr val="FFFFFF"/>
                </a:solidFill>
              </a:rPr>
              <a:t>Flow</a:t>
            </a:r>
            <a:r>
              <a:rPr sz="927" spc="13" dirty="0">
                <a:solidFill>
                  <a:srgbClr val="FFFFFF"/>
                </a:solidFill>
              </a:rPr>
              <a:t> </a:t>
            </a:r>
            <a:r>
              <a:rPr sz="927" dirty="0">
                <a:solidFill>
                  <a:srgbClr val="FFFFFF"/>
                </a:solidFill>
              </a:rPr>
              <a:t>–</a:t>
            </a:r>
            <a:r>
              <a:rPr sz="927" spc="-3" dirty="0">
                <a:solidFill>
                  <a:srgbClr val="FFFFFF"/>
                </a:solidFill>
              </a:rPr>
              <a:t> </a:t>
            </a:r>
            <a:r>
              <a:rPr sz="927" dirty="0">
                <a:solidFill>
                  <a:srgbClr val="FFFFFF"/>
                </a:solidFill>
              </a:rPr>
              <a:t>Government</a:t>
            </a:r>
            <a:r>
              <a:rPr sz="927" spc="-10" dirty="0">
                <a:solidFill>
                  <a:srgbClr val="FFFFFF"/>
                </a:solidFill>
              </a:rPr>
              <a:t> </a:t>
            </a:r>
            <a:r>
              <a:rPr sz="927" spc="-3" dirty="0">
                <a:solidFill>
                  <a:srgbClr val="FFFFFF"/>
                </a:solidFill>
              </a:rPr>
              <a:t>Custom</a:t>
            </a:r>
            <a:r>
              <a:rPr sz="927" spc="7" dirty="0">
                <a:solidFill>
                  <a:srgbClr val="FFFFFF"/>
                </a:solidFill>
              </a:rPr>
              <a:t> </a:t>
            </a:r>
            <a:r>
              <a:rPr sz="927" dirty="0">
                <a:solidFill>
                  <a:srgbClr val="FFFFFF"/>
                </a:solidFill>
              </a:rPr>
              <a:t>–</a:t>
            </a:r>
            <a:r>
              <a:rPr sz="927" spc="-3" dirty="0">
                <a:solidFill>
                  <a:srgbClr val="FFFFFF"/>
                </a:solidFill>
              </a:rPr>
              <a:t> </a:t>
            </a:r>
            <a:r>
              <a:rPr sz="927" dirty="0">
                <a:solidFill>
                  <a:srgbClr val="FFFFFF"/>
                </a:solidFill>
              </a:rPr>
              <a:t>ETS2 &amp; </a:t>
            </a:r>
            <a:r>
              <a:rPr sz="927" spc="-3" dirty="0">
                <a:solidFill>
                  <a:srgbClr val="FFFFFF"/>
                </a:solidFill>
              </a:rPr>
              <a:t>FIBF</a:t>
            </a:r>
            <a:r>
              <a:rPr sz="927" spc="7" dirty="0">
                <a:solidFill>
                  <a:srgbClr val="FFFFFF"/>
                </a:solidFill>
              </a:rPr>
              <a:t> </a:t>
            </a:r>
            <a:r>
              <a:rPr sz="927" spc="-3" dirty="0">
                <a:solidFill>
                  <a:srgbClr val="FFFFFF"/>
                </a:solidFill>
              </a:rPr>
              <a:t>Baseline</a:t>
            </a:r>
            <a:endParaRPr sz="927" dirty="0"/>
          </a:p>
        </p:txBody>
      </p:sp>
      <p:grpSp>
        <p:nvGrpSpPr>
          <p:cNvPr id="247" name="Group 246" descr="See Speaker Notes:&#10;&#10;T&amp;E Business Standards-Workflow Diagram">
            <a:extLst>
              <a:ext uri="{FF2B5EF4-FFF2-40B4-BE49-F238E27FC236}">
                <a16:creationId xmlns:a16="http://schemas.microsoft.com/office/drawing/2014/main" id="{BE6F79F5-C4BA-415F-A227-1EEC8349D8DD}"/>
              </a:ext>
            </a:extLst>
          </p:cNvPr>
          <p:cNvGrpSpPr/>
          <p:nvPr/>
        </p:nvGrpSpPr>
        <p:grpSpPr>
          <a:xfrm>
            <a:off x="604496" y="835024"/>
            <a:ext cx="8351894" cy="4172622"/>
            <a:chOff x="455640" y="799765"/>
            <a:chExt cx="8351894" cy="4172622"/>
          </a:xfrm>
        </p:grpSpPr>
        <p:grpSp>
          <p:nvGrpSpPr>
            <p:cNvPr id="238" name="Group 237">
              <a:extLst>
                <a:ext uri="{FF2B5EF4-FFF2-40B4-BE49-F238E27FC236}">
                  <a16:creationId xmlns:a16="http://schemas.microsoft.com/office/drawing/2014/main" id="{D92E9419-7F76-4FC6-B876-61DF3D7A6E20}"/>
                </a:ext>
              </a:extLst>
            </p:cNvPr>
            <p:cNvGrpSpPr/>
            <p:nvPr/>
          </p:nvGrpSpPr>
          <p:grpSpPr>
            <a:xfrm>
              <a:off x="455640" y="799765"/>
              <a:ext cx="6382153" cy="4172622"/>
              <a:chOff x="1372892" y="561625"/>
              <a:chExt cx="6382153" cy="4172622"/>
            </a:xfrm>
          </p:grpSpPr>
          <p:grpSp>
            <p:nvGrpSpPr>
              <p:cNvPr id="3" name="object 3"/>
              <p:cNvGrpSpPr/>
              <p:nvPr/>
            </p:nvGrpSpPr>
            <p:grpSpPr>
              <a:xfrm>
                <a:off x="1391981" y="1318022"/>
                <a:ext cx="6360039" cy="838340"/>
                <a:chOff x="223837" y="1991677"/>
                <a:chExt cx="9610725" cy="1266825"/>
              </a:xfrm>
            </p:grpSpPr>
            <p:sp>
              <p:nvSpPr>
                <p:cNvPr id="4" name="object 4"/>
                <p:cNvSpPr/>
                <p:nvPr/>
              </p:nvSpPr>
              <p:spPr>
                <a:xfrm>
                  <a:off x="228600" y="1996439"/>
                  <a:ext cx="9601200" cy="1257300"/>
                </a:xfrm>
                <a:custGeom>
                  <a:avLst/>
                  <a:gdLst/>
                  <a:ahLst/>
                  <a:cxnLst/>
                  <a:rect l="l" t="t" r="r" b="b"/>
                  <a:pathLst>
                    <a:path w="9601200" h="1257300">
                      <a:moveTo>
                        <a:pt x="0" y="0"/>
                      </a:moveTo>
                      <a:lnTo>
                        <a:pt x="0" y="1257299"/>
                      </a:lnTo>
                      <a:lnTo>
                        <a:pt x="9601199" y="1257299"/>
                      </a:lnTo>
                      <a:lnTo>
                        <a:pt x="9601199" y="0"/>
                      </a:lnTo>
                      <a:lnTo>
                        <a:pt x="0" y="0"/>
                      </a:lnTo>
                      <a:close/>
                    </a:path>
                  </a:pathLst>
                </a:custGeom>
                <a:ln w="9143">
                  <a:solidFill>
                    <a:srgbClr val="000000"/>
                  </a:solidFill>
                </a:ln>
              </p:spPr>
              <p:txBody>
                <a:bodyPr wrap="square" lIns="0" tIns="0" rIns="0" bIns="0" rtlCol="0"/>
                <a:lstStyle/>
                <a:p>
                  <a:endParaRPr sz="927"/>
                </a:p>
              </p:txBody>
            </p:sp>
            <p:sp>
              <p:nvSpPr>
                <p:cNvPr id="5" name="object 5"/>
                <p:cNvSpPr/>
                <p:nvPr/>
              </p:nvSpPr>
              <p:spPr>
                <a:xfrm>
                  <a:off x="228600" y="1996439"/>
                  <a:ext cx="457200" cy="1257300"/>
                </a:xfrm>
                <a:custGeom>
                  <a:avLst/>
                  <a:gdLst/>
                  <a:ahLst/>
                  <a:cxnLst/>
                  <a:rect l="l" t="t" r="r" b="b"/>
                  <a:pathLst>
                    <a:path w="457200" h="1257300">
                      <a:moveTo>
                        <a:pt x="457199" y="1257299"/>
                      </a:moveTo>
                      <a:lnTo>
                        <a:pt x="457199" y="0"/>
                      </a:lnTo>
                      <a:lnTo>
                        <a:pt x="0" y="0"/>
                      </a:lnTo>
                      <a:lnTo>
                        <a:pt x="0" y="1257299"/>
                      </a:lnTo>
                      <a:lnTo>
                        <a:pt x="457199" y="1257299"/>
                      </a:lnTo>
                      <a:close/>
                    </a:path>
                  </a:pathLst>
                </a:custGeom>
                <a:solidFill>
                  <a:srgbClr val="BCDEFF"/>
                </a:solidFill>
              </p:spPr>
              <p:txBody>
                <a:bodyPr wrap="square" lIns="0" tIns="0" rIns="0" bIns="0" rtlCol="0"/>
                <a:lstStyle/>
                <a:p>
                  <a:endParaRPr sz="927"/>
                </a:p>
              </p:txBody>
            </p:sp>
            <p:sp>
              <p:nvSpPr>
                <p:cNvPr id="6" name="object 6"/>
                <p:cNvSpPr/>
                <p:nvPr/>
              </p:nvSpPr>
              <p:spPr>
                <a:xfrm>
                  <a:off x="228600" y="1996439"/>
                  <a:ext cx="457200" cy="1257300"/>
                </a:xfrm>
                <a:custGeom>
                  <a:avLst/>
                  <a:gdLst/>
                  <a:ahLst/>
                  <a:cxnLst/>
                  <a:rect l="l" t="t" r="r" b="b"/>
                  <a:pathLst>
                    <a:path w="457200" h="1257300">
                      <a:moveTo>
                        <a:pt x="0" y="0"/>
                      </a:moveTo>
                      <a:lnTo>
                        <a:pt x="0" y="1257299"/>
                      </a:lnTo>
                      <a:lnTo>
                        <a:pt x="457199" y="1257299"/>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7" name="object 7"/>
              <p:cNvSpPr txBox="1"/>
              <p:nvPr/>
            </p:nvSpPr>
            <p:spPr>
              <a:xfrm>
                <a:off x="1551401" y="1401548"/>
                <a:ext cx="102592" cy="672353"/>
              </a:xfrm>
              <a:prstGeom prst="rect">
                <a:avLst/>
              </a:prstGeom>
            </p:spPr>
            <p:txBody>
              <a:bodyPr vert="vert270" wrap="square" lIns="0" tIns="0" rIns="0" bIns="0" rtlCol="0">
                <a:spAutoFit/>
              </a:bodyPr>
              <a:lstStyle/>
              <a:p>
                <a:pPr marL="8405">
                  <a:lnSpc>
                    <a:spcPts val="844"/>
                  </a:lnSpc>
                </a:pPr>
                <a:r>
                  <a:rPr sz="794" spc="-3" dirty="0"/>
                  <a:t>(Authorization)</a:t>
                </a:r>
                <a:endParaRPr sz="794"/>
              </a:p>
            </p:txBody>
          </p:sp>
          <p:grpSp>
            <p:nvGrpSpPr>
              <p:cNvPr id="8" name="object 8"/>
              <p:cNvGrpSpPr/>
              <p:nvPr/>
            </p:nvGrpSpPr>
            <p:grpSpPr>
              <a:xfrm>
                <a:off x="1395006" y="2152076"/>
                <a:ext cx="6360039" cy="1046349"/>
                <a:chOff x="228409" y="3252025"/>
                <a:chExt cx="9610725" cy="1581150"/>
              </a:xfrm>
            </p:grpSpPr>
            <p:sp>
              <p:nvSpPr>
                <p:cNvPr id="9" name="object 9"/>
                <p:cNvSpPr/>
                <p:nvPr/>
              </p:nvSpPr>
              <p:spPr>
                <a:xfrm>
                  <a:off x="233171" y="3256788"/>
                  <a:ext cx="9601200" cy="1571625"/>
                </a:xfrm>
                <a:custGeom>
                  <a:avLst/>
                  <a:gdLst/>
                  <a:ahLst/>
                  <a:cxnLst/>
                  <a:rect l="l" t="t" r="r" b="b"/>
                  <a:pathLst>
                    <a:path w="9601200" h="1571625">
                      <a:moveTo>
                        <a:pt x="0" y="0"/>
                      </a:moveTo>
                      <a:lnTo>
                        <a:pt x="0" y="1571243"/>
                      </a:lnTo>
                      <a:lnTo>
                        <a:pt x="9601199" y="1571243"/>
                      </a:lnTo>
                      <a:lnTo>
                        <a:pt x="9601199" y="0"/>
                      </a:lnTo>
                      <a:lnTo>
                        <a:pt x="0" y="0"/>
                      </a:lnTo>
                      <a:close/>
                    </a:path>
                  </a:pathLst>
                </a:custGeom>
                <a:ln w="9143">
                  <a:solidFill>
                    <a:srgbClr val="000000"/>
                  </a:solidFill>
                </a:ln>
              </p:spPr>
              <p:txBody>
                <a:bodyPr wrap="square" lIns="0" tIns="0" rIns="0" bIns="0" rtlCol="0"/>
                <a:lstStyle/>
                <a:p>
                  <a:endParaRPr sz="927"/>
                </a:p>
              </p:txBody>
            </p:sp>
            <p:sp>
              <p:nvSpPr>
                <p:cNvPr id="10" name="object 10"/>
                <p:cNvSpPr/>
                <p:nvPr/>
              </p:nvSpPr>
              <p:spPr>
                <a:xfrm>
                  <a:off x="233171" y="3256788"/>
                  <a:ext cx="457200" cy="1571625"/>
                </a:xfrm>
                <a:custGeom>
                  <a:avLst/>
                  <a:gdLst/>
                  <a:ahLst/>
                  <a:cxnLst/>
                  <a:rect l="l" t="t" r="r" b="b"/>
                  <a:pathLst>
                    <a:path w="457200" h="1571625">
                      <a:moveTo>
                        <a:pt x="457199" y="1571243"/>
                      </a:moveTo>
                      <a:lnTo>
                        <a:pt x="457199" y="0"/>
                      </a:lnTo>
                      <a:lnTo>
                        <a:pt x="0" y="0"/>
                      </a:lnTo>
                      <a:lnTo>
                        <a:pt x="0" y="1571243"/>
                      </a:lnTo>
                      <a:lnTo>
                        <a:pt x="457199" y="1571243"/>
                      </a:lnTo>
                      <a:close/>
                    </a:path>
                  </a:pathLst>
                </a:custGeom>
                <a:solidFill>
                  <a:srgbClr val="BCDEFF"/>
                </a:solidFill>
              </p:spPr>
              <p:txBody>
                <a:bodyPr wrap="square" lIns="0" tIns="0" rIns="0" bIns="0" rtlCol="0"/>
                <a:lstStyle/>
                <a:p>
                  <a:endParaRPr sz="927"/>
                </a:p>
              </p:txBody>
            </p:sp>
            <p:sp>
              <p:nvSpPr>
                <p:cNvPr id="11" name="object 11"/>
                <p:cNvSpPr/>
                <p:nvPr/>
              </p:nvSpPr>
              <p:spPr>
                <a:xfrm>
                  <a:off x="233171" y="3256788"/>
                  <a:ext cx="457200" cy="1571625"/>
                </a:xfrm>
                <a:custGeom>
                  <a:avLst/>
                  <a:gdLst/>
                  <a:ahLst/>
                  <a:cxnLst/>
                  <a:rect l="l" t="t" r="r" b="b"/>
                  <a:pathLst>
                    <a:path w="457200" h="1571625">
                      <a:moveTo>
                        <a:pt x="0" y="0"/>
                      </a:moveTo>
                      <a:lnTo>
                        <a:pt x="0" y="1571243"/>
                      </a:lnTo>
                      <a:lnTo>
                        <a:pt x="457199" y="1571243"/>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2" name="object 12"/>
              <p:cNvSpPr txBox="1"/>
              <p:nvPr/>
            </p:nvSpPr>
            <p:spPr>
              <a:xfrm>
                <a:off x="1493915" y="2281006"/>
                <a:ext cx="102592" cy="789594"/>
              </a:xfrm>
              <a:prstGeom prst="rect">
                <a:avLst/>
              </a:prstGeom>
            </p:spPr>
            <p:txBody>
              <a:bodyPr vert="vert270" wrap="square" lIns="0" tIns="0" rIns="0" bIns="0" rtlCol="0">
                <a:spAutoFit/>
              </a:bodyPr>
              <a:lstStyle/>
              <a:p>
                <a:pPr marL="8405">
                  <a:lnSpc>
                    <a:spcPts val="844"/>
                  </a:lnSpc>
                </a:pPr>
                <a:r>
                  <a:rPr sz="794" spc="-3" dirty="0"/>
                  <a:t>Fulfillment</a:t>
                </a:r>
                <a:r>
                  <a:rPr sz="794" spc="-36" dirty="0"/>
                  <a:t> </a:t>
                </a:r>
                <a:r>
                  <a:rPr sz="794" spc="-3" dirty="0"/>
                  <a:t>(TMC)</a:t>
                </a:r>
                <a:endParaRPr sz="794"/>
              </a:p>
            </p:txBody>
          </p:sp>
          <p:grpSp>
            <p:nvGrpSpPr>
              <p:cNvPr id="13" name="object 13"/>
              <p:cNvGrpSpPr/>
              <p:nvPr/>
            </p:nvGrpSpPr>
            <p:grpSpPr>
              <a:xfrm>
                <a:off x="1395006" y="3954318"/>
                <a:ext cx="6360039" cy="779929"/>
                <a:chOff x="228409" y="5975413"/>
                <a:chExt cx="9610725" cy="1178560"/>
              </a:xfrm>
            </p:grpSpPr>
            <p:sp>
              <p:nvSpPr>
                <p:cNvPr id="14" name="object 14"/>
                <p:cNvSpPr/>
                <p:nvPr/>
              </p:nvSpPr>
              <p:spPr>
                <a:xfrm>
                  <a:off x="233171" y="5980175"/>
                  <a:ext cx="9601200" cy="1169035"/>
                </a:xfrm>
                <a:custGeom>
                  <a:avLst/>
                  <a:gdLst/>
                  <a:ahLst/>
                  <a:cxnLst/>
                  <a:rect l="l" t="t" r="r" b="b"/>
                  <a:pathLst>
                    <a:path w="9601200" h="1169034">
                      <a:moveTo>
                        <a:pt x="0" y="0"/>
                      </a:moveTo>
                      <a:lnTo>
                        <a:pt x="0" y="1168907"/>
                      </a:lnTo>
                      <a:lnTo>
                        <a:pt x="9601199" y="1168907"/>
                      </a:lnTo>
                      <a:lnTo>
                        <a:pt x="9601199" y="0"/>
                      </a:lnTo>
                      <a:lnTo>
                        <a:pt x="0" y="0"/>
                      </a:lnTo>
                      <a:close/>
                    </a:path>
                  </a:pathLst>
                </a:custGeom>
                <a:ln w="9143">
                  <a:solidFill>
                    <a:srgbClr val="000000"/>
                  </a:solidFill>
                </a:ln>
              </p:spPr>
              <p:txBody>
                <a:bodyPr wrap="square" lIns="0" tIns="0" rIns="0" bIns="0" rtlCol="0"/>
                <a:lstStyle/>
                <a:p>
                  <a:endParaRPr sz="927"/>
                </a:p>
              </p:txBody>
            </p:sp>
            <p:sp>
              <p:nvSpPr>
                <p:cNvPr id="15" name="object 15"/>
                <p:cNvSpPr/>
                <p:nvPr/>
              </p:nvSpPr>
              <p:spPr>
                <a:xfrm>
                  <a:off x="233171" y="5980175"/>
                  <a:ext cx="457200" cy="1169035"/>
                </a:xfrm>
                <a:custGeom>
                  <a:avLst/>
                  <a:gdLst/>
                  <a:ahLst/>
                  <a:cxnLst/>
                  <a:rect l="l" t="t" r="r" b="b"/>
                  <a:pathLst>
                    <a:path w="457200" h="1169034">
                      <a:moveTo>
                        <a:pt x="457199" y="1168907"/>
                      </a:moveTo>
                      <a:lnTo>
                        <a:pt x="457199" y="0"/>
                      </a:lnTo>
                      <a:lnTo>
                        <a:pt x="0" y="0"/>
                      </a:lnTo>
                      <a:lnTo>
                        <a:pt x="0" y="1168907"/>
                      </a:lnTo>
                      <a:lnTo>
                        <a:pt x="457199" y="1168907"/>
                      </a:lnTo>
                      <a:close/>
                    </a:path>
                  </a:pathLst>
                </a:custGeom>
                <a:solidFill>
                  <a:srgbClr val="BCDEFF"/>
                </a:solidFill>
              </p:spPr>
              <p:txBody>
                <a:bodyPr wrap="square" lIns="0" tIns="0" rIns="0" bIns="0" rtlCol="0"/>
                <a:lstStyle/>
                <a:p>
                  <a:endParaRPr sz="927"/>
                </a:p>
              </p:txBody>
            </p:sp>
            <p:sp>
              <p:nvSpPr>
                <p:cNvPr id="16" name="object 16"/>
                <p:cNvSpPr/>
                <p:nvPr/>
              </p:nvSpPr>
              <p:spPr>
                <a:xfrm>
                  <a:off x="233171" y="5980175"/>
                  <a:ext cx="457200" cy="1169035"/>
                </a:xfrm>
                <a:custGeom>
                  <a:avLst/>
                  <a:gdLst/>
                  <a:ahLst/>
                  <a:cxnLst/>
                  <a:rect l="l" t="t" r="r" b="b"/>
                  <a:pathLst>
                    <a:path w="457200" h="1169034">
                      <a:moveTo>
                        <a:pt x="0" y="0"/>
                      </a:moveTo>
                      <a:lnTo>
                        <a:pt x="0" y="1168907"/>
                      </a:lnTo>
                      <a:lnTo>
                        <a:pt x="457199" y="1168907"/>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7" name="object 17"/>
              <p:cNvSpPr txBox="1"/>
              <p:nvPr/>
            </p:nvSpPr>
            <p:spPr>
              <a:xfrm>
                <a:off x="1433404" y="3975336"/>
                <a:ext cx="224805" cy="740008"/>
              </a:xfrm>
              <a:prstGeom prst="rect">
                <a:avLst/>
              </a:prstGeom>
            </p:spPr>
            <p:txBody>
              <a:bodyPr vert="vert270" wrap="square" lIns="0" tIns="0" rIns="0" bIns="0" rtlCol="0">
                <a:spAutoFit/>
              </a:bodyPr>
              <a:lstStyle/>
              <a:p>
                <a:pPr algn="ctr">
                  <a:lnSpc>
                    <a:spcPts val="844"/>
                  </a:lnSpc>
                </a:pPr>
                <a:r>
                  <a:rPr sz="794" spc="-3" dirty="0"/>
                  <a:t>Expense</a:t>
                </a:r>
                <a:r>
                  <a:rPr sz="794" spc="-33" dirty="0"/>
                  <a:t> </a:t>
                </a:r>
                <a:r>
                  <a:rPr sz="794" spc="-3" dirty="0"/>
                  <a:t>Report</a:t>
                </a:r>
                <a:endParaRPr sz="794"/>
              </a:p>
              <a:p>
                <a:pPr algn="ctr">
                  <a:lnSpc>
                    <a:spcPct val="100000"/>
                  </a:lnSpc>
                </a:pPr>
                <a:r>
                  <a:rPr sz="794" spc="-3" dirty="0"/>
                  <a:t>(Voucher)</a:t>
                </a:r>
                <a:endParaRPr sz="794"/>
              </a:p>
            </p:txBody>
          </p:sp>
          <p:grpSp>
            <p:nvGrpSpPr>
              <p:cNvPr id="18" name="object 18"/>
              <p:cNvGrpSpPr/>
              <p:nvPr/>
            </p:nvGrpSpPr>
            <p:grpSpPr>
              <a:xfrm>
                <a:off x="1395006" y="3188844"/>
                <a:ext cx="6360039" cy="762700"/>
                <a:chOff x="228409" y="4818697"/>
                <a:chExt cx="9610725" cy="1152525"/>
              </a:xfrm>
            </p:grpSpPr>
            <p:sp>
              <p:nvSpPr>
                <p:cNvPr id="19" name="object 19"/>
                <p:cNvSpPr/>
                <p:nvPr/>
              </p:nvSpPr>
              <p:spPr>
                <a:xfrm>
                  <a:off x="233171" y="4823459"/>
                  <a:ext cx="9601200" cy="1143000"/>
                </a:xfrm>
                <a:custGeom>
                  <a:avLst/>
                  <a:gdLst/>
                  <a:ahLst/>
                  <a:cxnLst/>
                  <a:rect l="l" t="t" r="r" b="b"/>
                  <a:pathLst>
                    <a:path w="9601200" h="1143000">
                      <a:moveTo>
                        <a:pt x="0" y="0"/>
                      </a:moveTo>
                      <a:lnTo>
                        <a:pt x="0" y="1142999"/>
                      </a:lnTo>
                      <a:lnTo>
                        <a:pt x="9601199" y="1142999"/>
                      </a:lnTo>
                      <a:lnTo>
                        <a:pt x="9601199" y="0"/>
                      </a:lnTo>
                      <a:lnTo>
                        <a:pt x="0" y="0"/>
                      </a:lnTo>
                      <a:close/>
                    </a:path>
                  </a:pathLst>
                </a:custGeom>
                <a:ln w="9143">
                  <a:solidFill>
                    <a:srgbClr val="000000"/>
                  </a:solidFill>
                </a:ln>
              </p:spPr>
              <p:txBody>
                <a:bodyPr wrap="square" lIns="0" tIns="0" rIns="0" bIns="0" rtlCol="0"/>
                <a:lstStyle/>
                <a:p>
                  <a:endParaRPr sz="927"/>
                </a:p>
              </p:txBody>
            </p:sp>
            <p:sp>
              <p:nvSpPr>
                <p:cNvPr id="20" name="object 20"/>
                <p:cNvSpPr/>
                <p:nvPr/>
              </p:nvSpPr>
              <p:spPr>
                <a:xfrm>
                  <a:off x="233171" y="4823459"/>
                  <a:ext cx="457200" cy="1143000"/>
                </a:xfrm>
                <a:custGeom>
                  <a:avLst/>
                  <a:gdLst/>
                  <a:ahLst/>
                  <a:cxnLst/>
                  <a:rect l="l" t="t" r="r" b="b"/>
                  <a:pathLst>
                    <a:path w="457200" h="1143000">
                      <a:moveTo>
                        <a:pt x="457199" y="1142999"/>
                      </a:moveTo>
                      <a:lnTo>
                        <a:pt x="457199" y="0"/>
                      </a:lnTo>
                      <a:lnTo>
                        <a:pt x="0" y="0"/>
                      </a:lnTo>
                      <a:lnTo>
                        <a:pt x="0" y="1142999"/>
                      </a:lnTo>
                      <a:lnTo>
                        <a:pt x="457199" y="1142999"/>
                      </a:lnTo>
                      <a:close/>
                    </a:path>
                  </a:pathLst>
                </a:custGeom>
                <a:solidFill>
                  <a:srgbClr val="BCDEFF"/>
                </a:solidFill>
              </p:spPr>
              <p:txBody>
                <a:bodyPr wrap="square" lIns="0" tIns="0" rIns="0" bIns="0" rtlCol="0"/>
                <a:lstStyle/>
                <a:p>
                  <a:endParaRPr sz="927"/>
                </a:p>
              </p:txBody>
            </p:sp>
            <p:sp>
              <p:nvSpPr>
                <p:cNvPr id="21" name="object 21"/>
                <p:cNvSpPr/>
                <p:nvPr/>
              </p:nvSpPr>
              <p:spPr>
                <a:xfrm>
                  <a:off x="233171" y="4823459"/>
                  <a:ext cx="457200" cy="1143000"/>
                </a:xfrm>
                <a:custGeom>
                  <a:avLst/>
                  <a:gdLst/>
                  <a:ahLst/>
                  <a:cxnLst/>
                  <a:rect l="l" t="t" r="r" b="b"/>
                  <a:pathLst>
                    <a:path w="457200" h="1143000">
                      <a:moveTo>
                        <a:pt x="0" y="0"/>
                      </a:moveTo>
                      <a:lnTo>
                        <a:pt x="0" y="1142999"/>
                      </a:lnTo>
                      <a:lnTo>
                        <a:pt x="457199" y="1142999"/>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22" name="object 22"/>
              <p:cNvSpPr txBox="1"/>
              <p:nvPr/>
            </p:nvSpPr>
            <p:spPr>
              <a:xfrm>
                <a:off x="1372892" y="3267377"/>
                <a:ext cx="347018" cy="605957"/>
              </a:xfrm>
              <a:prstGeom prst="rect">
                <a:avLst/>
              </a:prstGeom>
            </p:spPr>
            <p:txBody>
              <a:bodyPr vert="vert270" wrap="square" lIns="0" tIns="0" rIns="0" bIns="0" rtlCol="0">
                <a:spAutoFit/>
              </a:bodyPr>
              <a:lstStyle/>
              <a:p>
                <a:pPr algn="ctr">
                  <a:lnSpc>
                    <a:spcPts val="844"/>
                  </a:lnSpc>
                </a:pPr>
                <a:r>
                  <a:rPr sz="794" spc="-3" dirty="0"/>
                  <a:t>Financial</a:t>
                </a:r>
                <a:endParaRPr sz="794" dirty="0"/>
              </a:p>
              <a:p>
                <a:pPr marL="8405" marR="3362" algn="ctr"/>
                <a:r>
                  <a:rPr sz="794" spc="-3" dirty="0"/>
                  <a:t>Man</a:t>
                </a:r>
                <a:r>
                  <a:rPr sz="794" spc="-10" dirty="0"/>
                  <a:t>a</a:t>
                </a:r>
                <a:r>
                  <a:rPr sz="794" spc="-3" dirty="0"/>
                  <a:t>g</a:t>
                </a:r>
                <a:r>
                  <a:rPr sz="794" spc="-10" dirty="0"/>
                  <a:t>e</a:t>
                </a:r>
                <a:r>
                  <a:rPr sz="794" spc="7" dirty="0"/>
                  <a:t>m</a:t>
                </a:r>
                <a:r>
                  <a:rPr sz="794" spc="-10" dirty="0"/>
                  <a:t>e</a:t>
                </a:r>
                <a:r>
                  <a:rPr sz="794" spc="-3" dirty="0"/>
                  <a:t>n</a:t>
                </a:r>
                <a:r>
                  <a:rPr sz="794" dirty="0"/>
                  <a:t>t  </a:t>
                </a:r>
                <a:r>
                  <a:rPr sz="794" spc="-3" dirty="0"/>
                  <a:t>(Integration)</a:t>
                </a:r>
                <a:endParaRPr sz="794" dirty="0"/>
              </a:p>
            </p:txBody>
          </p:sp>
          <p:grpSp>
            <p:nvGrpSpPr>
              <p:cNvPr id="23" name="object 23"/>
              <p:cNvGrpSpPr/>
              <p:nvPr/>
            </p:nvGrpSpPr>
            <p:grpSpPr>
              <a:xfrm>
                <a:off x="1391981" y="561625"/>
                <a:ext cx="6360039" cy="762700"/>
                <a:chOff x="223837" y="848677"/>
                <a:chExt cx="9610725" cy="1152525"/>
              </a:xfrm>
            </p:grpSpPr>
            <p:sp>
              <p:nvSpPr>
                <p:cNvPr id="24" name="object 24"/>
                <p:cNvSpPr/>
                <p:nvPr/>
              </p:nvSpPr>
              <p:spPr>
                <a:xfrm>
                  <a:off x="228600" y="853439"/>
                  <a:ext cx="9601200" cy="1143000"/>
                </a:xfrm>
                <a:custGeom>
                  <a:avLst/>
                  <a:gdLst/>
                  <a:ahLst/>
                  <a:cxnLst/>
                  <a:rect l="l" t="t" r="r" b="b"/>
                  <a:pathLst>
                    <a:path w="9601200" h="1143000">
                      <a:moveTo>
                        <a:pt x="0" y="0"/>
                      </a:moveTo>
                      <a:lnTo>
                        <a:pt x="0" y="1142999"/>
                      </a:lnTo>
                      <a:lnTo>
                        <a:pt x="9601199" y="1142999"/>
                      </a:lnTo>
                      <a:lnTo>
                        <a:pt x="9601199" y="0"/>
                      </a:lnTo>
                      <a:lnTo>
                        <a:pt x="0" y="0"/>
                      </a:lnTo>
                      <a:close/>
                    </a:path>
                  </a:pathLst>
                </a:custGeom>
                <a:ln w="9143">
                  <a:solidFill>
                    <a:srgbClr val="000000"/>
                  </a:solidFill>
                </a:ln>
              </p:spPr>
              <p:txBody>
                <a:bodyPr wrap="square" lIns="0" tIns="0" rIns="0" bIns="0" rtlCol="0"/>
                <a:lstStyle/>
                <a:p>
                  <a:endParaRPr sz="927"/>
                </a:p>
              </p:txBody>
            </p:sp>
            <p:sp>
              <p:nvSpPr>
                <p:cNvPr id="25" name="object 25"/>
                <p:cNvSpPr/>
                <p:nvPr/>
              </p:nvSpPr>
              <p:spPr>
                <a:xfrm>
                  <a:off x="228600" y="853439"/>
                  <a:ext cx="457200" cy="1143000"/>
                </a:xfrm>
                <a:custGeom>
                  <a:avLst/>
                  <a:gdLst/>
                  <a:ahLst/>
                  <a:cxnLst/>
                  <a:rect l="l" t="t" r="r" b="b"/>
                  <a:pathLst>
                    <a:path w="457200" h="1143000">
                      <a:moveTo>
                        <a:pt x="457199" y="1142999"/>
                      </a:moveTo>
                      <a:lnTo>
                        <a:pt x="457199" y="0"/>
                      </a:lnTo>
                      <a:lnTo>
                        <a:pt x="0" y="0"/>
                      </a:lnTo>
                      <a:lnTo>
                        <a:pt x="0" y="1142999"/>
                      </a:lnTo>
                      <a:lnTo>
                        <a:pt x="457199" y="1142999"/>
                      </a:lnTo>
                      <a:close/>
                    </a:path>
                  </a:pathLst>
                </a:custGeom>
                <a:solidFill>
                  <a:srgbClr val="BCDEFF"/>
                </a:solidFill>
              </p:spPr>
              <p:txBody>
                <a:bodyPr wrap="square" lIns="0" tIns="0" rIns="0" bIns="0" rtlCol="0"/>
                <a:lstStyle/>
                <a:p>
                  <a:endParaRPr sz="927"/>
                </a:p>
              </p:txBody>
            </p:sp>
            <p:sp>
              <p:nvSpPr>
                <p:cNvPr id="26" name="object 26"/>
                <p:cNvSpPr/>
                <p:nvPr/>
              </p:nvSpPr>
              <p:spPr>
                <a:xfrm>
                  <a:off x="228600" y="853439"/>
                  <a:ext cx="457200" cy="1143000"/>
                </a:xfrm>
                <a:custGeom>
                  <a:avLst/>
                  <a:gdLst/>
                  <a:ahLst/>
                  <a:cxnLst/>
                  <a:rect l="l" t="t" r="r" b="b"/>
                  <a:pathLst>
                    <a:path w="457200" h="1143000">
                      <a:moveTo>
                        <a:pt x="0" y="0"/>
                      </a:moveTo>
                      <a:lnTo>
                        <a:pt x="0" y="1142999"/>
                      </a:lnTo>
                      <a:lnTo>
                        <a:pt x="457199" y="1142999"/>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27" name="object 27"/>
              <p:cNvSpPr txBox="1"/>
              <p:nvPr/>
            </p:nvSpPr>
            <p:spPr>
              <a:xfrm>
                <a:off x="1430378" y="640127"/>
                <a:ext cx="102592" cy="1501448"/>
              </a:xfrm>
              <a:prstGeom prst="rect">
                <a:avLst/>
              </a:prstGeom>
            </p:spPr>
            <p:txBody>
              <a:bodyPr vert="vert270" wrap="square" lIns="0" tIns="0" rIns="0" bIns="0" rtlCol="0">
                <a:spAutoFit/>
              </a:bodyPr>
              <a:lstStyle/>
              <a:p>
                <a:pPr marL="8405">
                  <a:lnSpc>
                    <a:spcPts val="844"/>
                  </a:lnSpc>
                  <a:tabLst>
                    <a:tab pos="903943" algn="l"/>
                  </a:tabLst>
                </a:pPr>
                <a:r>
                  <a:rPr sz="794" spc="-3" dirty="0"/>
                  <a:t>Pre-Trip</a:t>
                </a:r>
                <a:r>
                  <a:rPr sz="794" dirty="0"/>
                  <a:t> </a:t>
                </a:r>
                <a:r>
                  <a:rPr sz="794" spc="-3" dirty="0"/>
                  <a:t>Approval	Reservations</a:t>
                </a:r>
                <a:endParaRPr sz="794"/>
              </a:p>
            </p:txBody>
          </p:sp>
          <p:sp>
            <p:nvSpPr>
              <p:cNvPr id="28" name="object 28"/>
              <p:cNvSpPr txBox="1"/>
              <p:nvPr/>
            </p:nvSpPr>
            <p:spPr>
              <a:xfrm>
                <a:off x="1551401" y="626890"/>
                <a:ext cx="102592" cy="633272"/>
              </a:xfrm>
              <a:prstGeom prst="rect">
                <a:avLst/>
              </a:prstGeom>
            </p:spPr>
            <p:txBody>
              <a:bodyPr vert="vert270" wrap="square" lIns="0" tIns="0" rIns="0" bIns="0" rtlCol="0">
                <a:spAutoFit/>
              </a:bodyPr>
              <a:lstStyle/>
              <a:p>
                <a:pPr marL="8405">
                  <a:lnSpc>
                    <a:spcPts val="844"/>
                  </a:lnSpc>
                </a:pPr>
                <a:r>
                  <a:rPr sz="794" spc="-3" dirty="0"/>
                  <a:t>(OBT</a:t>
                </a:r>
                <a:r>
                  <a:rPr sz="794" spc="-20" dirty="0"/>
                  <a:t> </a:t>
                </a:r>
                <a:r>
                  <a:rPr sz="794" dirty="0"/>
                  <a:t>&amp;</a:t>
                </a:r>
                <a:r>
                  <a:rPr sz="794" spc="-26" dirty="0"/>
                  <a:t> </a:t>
                </a:r>
                <a:r>
                  <a:rPr sz="794" spc="-3" dirty="0"/>
                  <a:t>TMC)</a:t>
                </a:r>
                <a:endParaRPr sz="794"/>
              </a:p>
            </p:txBody>
          </p:sp>
          <p:grpSp>
            <p:nvGrpSpPr>
              <p:cNvPr id="29" name="object 29"/>
              <p:cNvGrpSpPr/>
              <p:nvPr/>
            </p:nvGrpSpPr>
            <p:grpSpPr>
              <a:xfrm>
                <a:off x="2630539" y="694834"/>
                <a:ext cx="701348" cy="493339"/>
                <a:chOff x="2095436" y="1049972"/>
                <a:chExt cx="1059815" cy="745490"/>
              </a:xfrm>
            </p:grpSpPr>
            <p:sp>
              <p:nvSpPr>
                <p:cNvPr id="30" name="object 30"/>
                <p:cNvSpPr/>
                <p:nvPr/>
              </p:nvSpPr>
              <p:spPr>
                <a:xfrm>
                  <a:off x="2097023" y="1051559"/>
                  <a:ext cx="1056640" cy="742315"/>
                </a:xfrm>
                <a:custGeom>
                  <a:avLst/>
                  <a:gdLst/>
                  <a:ahLst/>
                  <a:cxnLst/>
                  <a:rect l="l" t="t" r="r" b="b"/>
                  <a:pathLst>
                    <a:path w="1056639" h="742314">
                      <a:moveTo>
                        <a:pt x="1056131" y="742187"/>
                      </a:moveTo>
                      <a:lnTo>
                        <a:pt x="1056131" y="0"/>
                      </a:lnTo>
                      <a:lnTo>
                        <a:pt x="0" y="0"/>
                      </a:lnTo>
                      <a:lnTo>
                        <a:pt x="0" y="742187"/>
                      </a:lnTo>
                      <a:lnTo>
                        <a:pt x="1056131" y="742187"/>
                      </a:lnTo>
                      <a:close/>
                    </a:path>
                  </a:pathLst>
                </a:custGeom>
                <a:solidFill>
                  <a:srgbClr val="BCDEFF"/>
                </a:solidFill>
              </p:spPr>
              <p:txBody>
                <a:bodyPr wrap="square" lIns="0" tIns="0" rIns="0" bIns="0" rtlCol="0"/>
                <a:lstStyle/>
                <a:p>
                  <a:endParaRPr sz="927"/>
                </a:p>
              </p:txBody>
            </p:sp>
            <p:sp>
              <p:nvSpPr>
                <p:cNvPr id="31" name="object 31"/>
                <p:cNvSpPr/>
                <p:nvPr/>
              </p:nvSpPr>
              <p:spPr>
                <a:xfrm>
                  <a:off x="2097023" y="1051559"/>
                  <a:ext cx="1056640" cy="742315"/>
                </a:xfrm>
                <a:custGeom>
                  <a:avLst/>
                  <a:gdLst/>
                  <a:ahLst/>
                  <a:cxnLst/>
                  <a:rect l="l" t="t" r="r" b="b"/>
                  <a:pathLst>
                    <a:path w="1056639" h="742314">
                      <a:moveTo>
                        <a:pt x="0" y="0"/>
                      </a:moveTo>
                      <a:lnTo>
                        <a:pt x="0" y="742187"/>
                      </a:lnTo>
                      <a:lnTo>
                        <a:pt x="1056131" y="742187"/>
                      </a:lnTo>
                      <a:lnTo>
                        <a:pt x="1056131" y="0"/>
                      </a:lnTo>
                      <a:lnTo>
                        <a:pt x="0" y="0"/>
                      </a:lnTo>
                      <a:close/>
                    </a:path>
                    <a:path w="1056639" h="742314">
                      <a:moveTo>
                        <a:pt x="114299" y="742187"/>
                      </a:moveTo>
                      <a:lnTo>
                        <a:pt x="114299" y="0"/>
                      </a:lnTo>
                    </a:path>
                    <a:path w="1056639" h="742314">
                      <a:moveTo>
                        <a:pt x="941831" y="742187"/>
                      </a:moveTo>
                      <a:lnTo>
                        <a:pt x="941831" y="0"/>
                      </a:lnTo>
                    </a:path>
                  </a:pathLst>
                </a:custGeom>
                <a:ln w="3175">
                  <a:solidFill>
                    <a:srgbClr val="000000"/>
                  </a:solidFill>
                </a:ln>
              </p:spPr>
              <p:txBody>
                <a:bodyPr wrap="square" lIns="0" tIns="0" rIns="0" bIns="0" rtlCol="0"/>
                <a:lstStyle/>
                <a:p>
                  <a:endParaRPr sz="927"/>
                </a:p>
              </p:txBody>
            </p:sp>
          </p:grpSp>
          <p:sp>
            <p:nvSpPr>
              <p:cNvPr id="32" name="object 32"/>
              <p:cNvSpPr txBox="1"/>
              <p:nvPr/>
            </p:nvSpPr>
            <p:spPr>
              <a:xfrm>
                <a:off x="2723029" y="845820"/>
                <a:ext cx="518132" cy="171351"/>
              </a:xfrm>
              <a:prstGeom prst="rect">
                <a:avLst/>
              </a:prstGeom>
            </p:spPr>
            <p:txBody>
              <a:bodyPr vert="horz" wrap="square" lIns="0" tIns="8404" rIns="0" bIns="0" rtlCol="0">
                <a:spAutoFit/>
              </a:bodyPr>
              <a:lstStyle/>
              <a:p>
                <a:pPr marL="8405" marR="3362" indent="26896">
                  <a:spcBef>
                    <a:spcPts val="66"/>
                  </a:spcBef>
                </a:pPr>
                <a:r>
                  <a:rPr sz="529" spc="-3" dirty="0"/>
                  <a:t>Traveler books </a:t>
                </a:r>
                <a:r>
                  <a:rPr sz="529" dirty="0"/>
                  <a:t> </a:t>
                </a:r>
                <a:r>
                  <a:rPr sz="529" spc="-3" dirty="0"/>
                  <a:t>itinerary</a:t>
                </a:r>
                <a:r>
                  <a:rPr sz="529" spc="-20" dirty="0"/>
                  <a:t> </a:t>
                </a:r>
                <a:r>
                  <a:rPr sz="529" spc="-3" dirty="0"/>
                  <a:t>via</a:t>
                </a:r>
                <a:r>
                  <a:rPr sz="529" spc="-30" dirty="0"/>
                  <a:t> </a:t>
                </a:r>
                <a:r>
                  <a:rPr sz="529" dirty="0"/>
                  <a:t>OBT</a:t>
                </a:r>
                <a:endParaRPr sz="529"/>
              </a:p>
            </p:txBody>
          </p:sp>
          <p:grpSp>
            <p:nvGrpSpPr>
              <p:cNvPr id="33" name="object 33"/>
              <p:cNvGrpSpPr/>
              <p:nvPr/>
            </p:nvGrpSpPr>
            <p:grpSpPr>
              <a:xfrm>
                <a:off x="4981421" y="1488548"/>
                <a:ext cx="607219" cy="455939"/>
                <a:chOff x="5647880" y="2249360"/>
                <a:chExt cx="917575" cy="688975"/>
              </a:xfrm>
            </p:grpSpPr>
            <p:sp>
              <p:nvSpPr>
                <p:cNvPr id="34" name="object 34"/>
                <p:cNvSpPr/>
                <p:nvPr/>
              </p:nvSpPr>
              <p:spPr>
                <a:xfrm>
                  <a:off x="5649467" y="2250947"/>
                  <a:ext cx="914400" cy="685800"/>
                </a:xfrm>
                <a:custGeom>
                  <a:avLst/>
                  <a:gdLst/>
                  <a:ahLst/>
                  <a:cxnLst/>
                  <a:rect l="l" t="t" r="r" b="b"/>
                  <a:pathLst>
                    <a:path w="914400" h="685800">
                      <a:moveTo>
                        <a:pt x="914399" y="342899"/>
                      </a:moveTo>
                      <a:lnTo>
                        <a:pt x="457199" y="0"/>
                      </a:lnTo>
                      <a:lnTo>
                        <a:pt x="0" y="342899"/>
                      </a:lnTo>
                      <a:lnTo>
                        <a:pt x="457199" y="685799"/>
                      </a:lnTo>
                      <a:lnTo>
                        <a:pt x="914399" y="342899"/>
                      </a:lnTo>
                      <a:close/>
                    </a:path>
                  </a:pathLst>
                </a:custGeom>
                <a:solidFill>
                  <a:srgbClr val="BCDEFF"/>
                </a:solidFill>
              </p:spPr>
              <p:txBody>
                <a:bodyPr wrap="square" lIns="0" tIns="0" rIns="0" bIns="0" rtlCol="0"/>
                <a:lstStyle/>
                <a:p>
                  <a:endParaRPr sz="927"/>
                </a:p>
              </p:txBody>
            </p:sp>
            <p:sp>
              <p:nvSpPr>
                <p:cNvPr id="35" name="object 35"/>
                <p:cNvSpPr/>
                <p:nvPr/>
              </p:nvSpPr>
              <p:spPr>
                <a:xfrm>
                  <a:off x="5649467" y="2250947"/>
                  <a:ext cx="914400" cy="685800"/>
                </a:xfrm>
                <a:custGeom>
                  <a:avLst/>
                  <a:gdLst/>
                  <a:ahLst/>
                  <a:cxnLst/>
                  <a:rect l="l" t="t" r="r" b="b"/>
                  <a:pathLst>
                    <a:path w="914400" h="685800">
                      <a:moveTo>
                        <a:pt x="0" y="342899"/>
                      </a:moveTo>
                      <a:lnTo>
                        <a:pt x="457199" y="0"/>
                      </a:lnTo>
                      <a:lnTo>
                        <a:pt x="914399" y="342899"/>
                      </a:lnTo>
                      <a:lnTo>
                        <a:pt x="457199" y="685799"/>
                      </a:lnTo>
                      <a:lnTo>
                        <a:pt x="0" y="342899"/>
                      </a:lnTo>
                      <a:close/>
                    </a:path>
                  </a:pathLst>
                </a:custGeom>
                <a:ln w="3175">
                  <a:solidFill>
                    <a:srgbClr val="003F7F"/>
                  </a:solidFill>
                </a:ln>
              </p:spPr>
              <p:txBody>
                <a:bodyPr wrap="square" lIns="0" tIns="0" rIns="0" bIns="0" rtlCol="0"/>
                <a:lstStyle/>
                <a:p>
                  <a:endParaRPr sz="927"/>
                </a:p>
              </p:txBody>
            </p:sp>
          </p:grpSp>
          <p:sp>
            <p:nvSpPr>
              <p:cNvPr id="36" name="object 36"/>
              <p:cNvSpPr txBox="1"/>
              <p:nvPr/>
            </p:nvSpPr>
            <p:spPr>
              <a:xfrm>
                <a:off x="5080969" y="1621379"/>
                <a:ext cx="409295" cy="171351"/>
              </a:xfrm>
              <a:prstGeom prst="rect">
                <a:avLst/>
              </a:prstGeom>
            </p:spPr>
            <p:txBody>
              <a:bodyPr vert="horz" wrap="square" lIns="0" tIns="8404" rIns="0" bIns="0" rtlCol="0">
                <a:spAutoFit/>
              </a:bodyPr>
              <a:lstStyle/>
              <a:p>
                <a:pPr marL="71862" marR="3362" indent="-63877">
                  <a:spcBef>
                    <a:spcPts val="66"/>
                  </a:spcBef>
                </a:pPr>
                <a:r>
                  <a:rPr sz="529" spc="-7" dirty="0"/>
                  <a:t>A</a:t>
                </a:r>
                <a:r>
                  <a:rPr sz="529" spc="3" dirty="0"/>
                  <a:t>u</a:t>
                </a:r>
                <a:r>
                  <a:rPr sz="529" spc="-7" dirty="0"/>
                  <a:t>thor</a:t>
                </a:r>
                <a:r>
                  <a:rPr sz="529" spc="-3" dirty="0"/>
                  <a:t>i</a:t>
                </a:r>
                <a:r>
                  <a:rPr sz="529" spc="3" dirty="0"/>
                  <a:t>z</a:t>
                </a:r>
                <a:r>
                  <a:rPr sz="529" spc="-3" dirty="0"/>
                  <a:t>a</a:t>
                </a:r>
                <a:r>
                  <a:rPr sz="529" spc="-10" dirty="0"/>
                  <a:t>t</a:t>
                </a:r>
                <a:r>
                  <a:rPr sz="529" spc="-3" dirty="0"/>
                  <a:t>i</a:t>
                </a:r>
                <a:r>
                  <a:rPr sz="529" spc="-7" dirty="0"/>
                  <a:t>on  granted?</a:t>
                </a:r>
                <a:endParaRPr sz="529"/>
              </a:p>
            </p:txBody>
          </p:sp>
          <p:grpSp>
            <p:nvGrpSpPr>
              <p:cNvPr id="37" name="object 37"/>
              <p:cNvGrpSpPr/>
              <p:nvPr/>
            </p:nvGrpSpPr>
            <p:grpSpPr>
              <a:xfrm>
                <a:off x="3792280" y="2309406"/>
                <a:ext cx="573181" cy="630751"/>
                <a:chOff x="3850957" y="3489769"/>
                <a:chExt cx="866140" cy="953135"/>
              </a:xfrm>
            </p:grpSpPr>
            <p:sp>
              <p:nvSpPr>
                <p:cNvPr id="38" name="object 38"/>
                <p:cNvSpPr/>
                <p:nvPr/>
              </p:nvSpPr>
              <p:spPr>
                <a:xfrm>
                  <a:off x="3855720" y="3494532"/>
                  <a:ext cx="856615" cy="943610"/>
                </a:xfrm>
                <a:custGeom>
                  <a:avLst/>
                  <a:gdLst/>
                  <a:ahLst/>
                  <a:cxnLst/>
                  <a:rect l="l" t="t" r="r" b="b"/>
                  <a:pathLst>
                    <a:path w="856614" h="943610">
                      <a:moveTo>
                        <a:pt x="856487" y="943355"/>
                      </a:moveTo>
                      <a:lnTo>
                        <a:pt x="856487" y="0"/>
                      </a:lnTo>
                      <a:lnTo>
                        <a:pt x="0" y="0"/>
                      </a:lnTo>
                      <a:lnTo>
                        <a:pt x="0" y="943355"/>
                      </a:lnTo>
                      <a:lnTo>
                        <a:pt x="856487" y="943355"/>
                      </a:lnTo>
                      <a:close/>
                    </a:path>
                  </a:pathLst>
                </a:custGeom>
                <a:solidFill>
                  <a:srgbClr val="BCDEFF"/>
                </a:solidFill>
              </p:spPr>
              <p:txBody>
                <a:bodyPr wrap="square" lIns="0" tIns="0" rIns="0" bIns="0" rtlCol="0"/>
                <a:lstStyle/>
                <a:p>
                  <a:endParaRPr sz="927"/>
                </a:p>
              </p:txBody>
            </p:sp>
            <p:sp>
              <p:nvSpPr>
                <p:cNvPr id="39" name="object 39"/>
                <p:cNvSpPr/>
                <p:nvPr/>
              </p:nvSpPr>
              <p:spPr>
                <a:xfrm>
                  <a:off x="3855720" y="3494532"/>
                  <a:ext cx="856615" cy="943610"/>
                </a:xfrm>
                <a:custGeom>
                  <a:avLst/>
                  <a:gdLst/>
                  <a:ahLst/>
                  <a:cxnLst/>
                  <a:rect l="l" t="t" r="r" b="b"/>
                  <a:pathLst>
                    <a:path w="856614" h="943610">
                      <a:moveTo>
                        <a:pt x="0" y="0"/>
                      </a:moveTo>
                      <a:lnTo>
                        <a:pt x="0" y="943355"/>
                      </a:lnTo>
                      <a:lnTo>
                        <a:pt x="856487" y="943355"/>
                      </a:lnTo>
                      <a:lnTo>
                        <a:pt x="856487" y="0"/>
                      </a:lnTo>
                      <a:lnTo>
                        <a:pt x="0" y="0"/>
                      </a:lnTo>
                      <a:close/>
                    </a:path>
                    <a:path w="856614" h="943610">
                      <a:moveTo>
                        <a:pt x="742187" y="943355"/>
                      </a:moveTo>
                      <a:lnTo>
                        <a:pt x="742187" y="0"/>
                      </a:lnTo>
                    </a:path>
                  </a:pathLst>
                </a:custGeom>
                <a:ln w="9143">
                  <a:solidFill>
                    <a:srgbClr val="000000"/>
                  </a:solidFill>
                  <a:prstDash val="lgDash"/>
                </a:ln>
              </p:spPr>
              <p:txBody>
                <a:bodyPr wrap="square" lIns="0" tIns="0" rIns="0" bIns="0" rtlCol="0"/>
                <a:lstStyle/>
                <a:p>
                  <a:endParaRPr sz="927"/>
                </a:p>
              </p:txBody>
            </p:sp>
          </p:grpSp>
          <p:sp>
            <p:nvSpPr>
              <p:cNvPr id="40" name="object 40"/>
              <p:cNvSpPr txBox="1"/>
              <p:nvPr/>
            </p:nvSpPr>
            <p:spPr>
              <a:xfrm>
                <a:off x="3871072" y="2312558"/>
                <a:ext cx="415598" cy="473335"/>
              </a:xfrm>
              <a:prstGeom prst="rect">
                <a:avLst/>
              </a:prstGeom>
              <a:solidFill>
                <a:srgbClr val="BCDEFF"/>
              </a:solidFill>
              <a:ln w="9143">
                <a:solidFill>
                  <a:srgbClr val="000000"/>
                </a:solidFill>
              </a:ln>
            </p:spPr>
            <p:txBody>
              <a:bodyPr vert="horz" wrap="square" lIns="0" tIns="0" rIns="0" bIns="0" rtlCol="0">
                <a:spAutoFit/>
              </a:bodyPr>
              <a:lstStyle/>
              <a:p>
                <a:pPr>
                  <a:lnSpc>
                    <a:spcPct val="100000"/>
                  </a:lnSpc>
                </a:pPr>
                <a:endParaRPr sz="529" dirty="0">
                  <a:latin typeface="Times New Roman"/>
                  <a:cs typeface="Times New Roman"/>
                </a:endParaRPr>
              </a:p>
              <a:p>
                <a:pPr>
                  <a:spcBef>
                    <a:spcPts val="33"/>
                  </a:spcBef>
                </a:pPr>
                <a:endParaRPr sz="430" dirty="0">
                  <a:latin typeface="Times New Roman"/>
                  <a:cs typeface="Times New Roman"/>
                </a:endParaRPr>
              </a:p>
              <a:p>
                <a:pPr marL="840" algn="ctr"/>
                <a:r>
                  <a:rPr sz="529" spc="-3" dirty="0"/>
                  <a:t>PNR</a:t>
                </a:r>
                <a:endParaRPr sz="529" dirty="0"/>
              </a:p>
              <a:p>
                <a:pPr marL="51270" marR="45386" algn="ctr"/>
                <a:r>
                  <a:rPr sz="529" spc="-7" dirty="0"/>
                  <a:t>c</a:t>
                </a:r>
                <a:r>
                  <a:rPr sz="529" spc="3" dirty="0"/>
                  <a:t>r</a:t>
                </a:r>
                <a:r>
                  <a:rPr sz="529" spc="-3" dirty="0"/>
                  <a:t>ea</a:t>
                </a:r>
                <a:r>
                  <a:rPr sz="529" spc="-10" dirty="0"/>
                  <a:t>t</a:t>
                </a:r>
                <a:r>
                  <a:rPr sz="529" spc="-7" dirty="0"/>
                  <a:t>e</a:t>
                </a:r>
                <a:r>
                  <a:rPr sz="529" spc="-3" dirty="0"/>
                  <a:t>d</a:t>
                </a:r>
                <a:r>
                  <a:rPr sz="529" spc="3" dirty="0"/>
                  <a:t> </a:t>
                </a:r>
                <a:r>
                  <a:rPr sz="529" spc="-7" dirty="0"/>
                  <a:t>by  </a:t>
                </a:r>
                <a:r>
                  <a:rPr sz="529" spc="-3" dirty="0"/>
                  <a:t>OBT or </a:t>
                </a:r>
                <a:r>
                  <a:rPr sz="529" spc="-7" dirty="0"/>
                  <a:t>by </a:t>
                </a:r>
                <a:r>
                  <a:rPr sz="529" spc="-139" dirty="0"/>
                  <a:t> </a:t>
                </a:r>
                <a:r>
                  <a:rPr sz="529" spc="-3" dirty="0"/>
                  <a:t>TMC</a:t>
                </a:r>
                <a:endParaRPr sz="529" dirty="0"/>
              </a:p>
            </p:txBody>
          </p:sp>
          <p:grpSp>
            <p:nvGrpSpPr>
              <p:cNvPr id="41" name="object 41"/>
              <p:cNvGrpSpPr/>
              <p:nvPr/>
            </p:nvGrpSpPr>
            <p:grpSpPr>
              <a:xfrm>
                <a:off x="6802825" y="679707"/>
                <a:ext cx="644618" cy="531579"/>
                <a:chOff x="8400224" y="1027112"/>
                <a:chExt cx="974090" cy="803275"/>
              </a:xfrm>
            </p:grpSpPr>
            <p:sp>
              <p:nvSpPr>
                <p:cNvPr id="42" name="object 42"/>
                <p:cNvSpPr/>
                <p:nvPr/>
              </p:nvSpPr>
              <p:spPr>
                <a:xfrm>
                  <a:off x="8401811" y="1028700"/>
                  <a:ext cx="970915" cy="800100"/>
                </a:xfrm>
                <a:custGeom>
                  <a:avLst/>
                  <a:gdLst/>
                  <a:ahLst/>
                  <a:cxnLst/>
                  <a:rect l="l" t="t" r="r" b="b"/>
                  <a:pathLst>
                    <a:path w="970915" h="800100">
                      <a:moveTo>
                        <a:pt x="970787" y="800099"/>
                      </a:moveTo>
                      <a:lnTo>
                        <a:pt x="970787" y="0"/>
                      </a:lnTo>
                      <a:lnTo>
                        <a:pt x="0" y="0"/>
                      </a:lnTo>
                      <a:lnTo>
                        <a:pt x="0" y="800099"/>
                      </a:lnTo>
                      <a:lnTo>
                        <a:pt x="970787" y="800099"/>
                      </a:lnTo>
                      <a:close/>
                    </a:path>
                  </a:pathLst>
                </a:custGeom>
                <a:solidFill>
                  <a:srgbClr val="BCDEFF"/>
                </a:solidFill>
              </p:spPr>
              <p:txBody>
                <a:bodyPr wrap="square" lIns="0" tIns="0" rIns="0" bIns="0" rtlCol="0"/>
                <a:lstStyle/>
                <a:p>
                  <a:endParaRPr sz="927"/>
                </a:p>
              </p:txBody>
            </p:sp>
            <p:sp>
              <p:nvSpPr>
                <p:cNvPr id="43" name="object 43"/>
                <p:cNvSpPr/>
                <p:nvPr/>
              </p:nvSpPr>
              <p:spPr>
                <a:xfrm>
                  <a:off x="8401811" y="1028700"/>
                  <a:ext cx="970915" cy="800100"/>
                </a:xfrm>
                <a:custGeom>
                  <a:avLst/>
                  <a:gdLst/>
                  <a:ahLst/>
                  <a:cxnLst/>
                  <a:rect l="l" t="t" r="r" b="b"/>
                  <a:pathLst>
                    <a:path w="970915" h="800100">
                      <a:moveTo>
                        <a:pt x="0" y="0"/>
                      </a:moveTo>
                      <a:lnTo>
                        <a:pt x="0" y="800099"/>
                      </a:lnTo>
                      <a:lnTo>
                        <a:pt x="970787" y="800099"/>
                      </a:lnTo>
                      <a:lnTo>
                        <a:pt x="970787" y="0"/>
                      </a:lnTo>
                      <a:lnTo>
                        <a:pt x="0" y="0"/>
                      </a:lnTo>
                      <a:close/>
                    </a:path>
                    <a:path w="970915" h="800100">
                      <a:moveTo>
                        <a:pt x="856487" y="800099"/>
                      </a:moveTo>
                      <a:lnTo>
                        <a:pt x="856487" y="0"/>
                      </a:lnTo>
                    </a:path>
                  </a:pathLst>
                </a:custGeom>
                <a:ln w="3175">
                  <a:solidFill>
                    <a:srgbClr val="000000"/>
                  </a:solidFill>
                </a:ln>
              </p:spPr>
              <p:txBody>
                <a:bodyPr wrap="square" lIns="0" tIns="0" rIns="0" bIns="0" rtlCol="0"/>
                <a:lstStyle/>
                <a:p>
                  <a:endParaRPr sz="927"/>
                </a:p>
              </p:txBody>
            </p:sp>
          </p:grpSp>
          <p:sp>
            <p:nvSpPr>
              <p:cNvPr id="44" name="object 44"/>
              <p:cNvSpPr txBox="1"/>
              <p:nvPr/>
            </p:nvSpPr>
            <p:spPr>
              <a:xfrm>
                <a:off x="6879515" y="680757"/>
                <a:ext cx="491238" cy="428042"/>
              </a:xfrm>
              <a:prstGeom prst="rect">
                <a:avLst/>
              </a:prstGeom>
              <a:solidFill>
                <a:srgbClr val="BCDEFF"/>
              </a:solidFill>
              <a:ln w="3175">
                <a:solidFill>
                  <a:srgbClr val="000000"/>
                </a:solidFill>
              </a:ln>
            </p:spPr>
            <p:txBody>
              <a:bodyPr vert="horz" wrap="square" lIns="0" tIns="420" rIns="0" bIns="0" rtlCol="0">
                <a:spAutoFit/>
              </a:bodyPr>
              <a:lstStyle/>
              <a:p>
                <a:pPr>
                  <a:spcBef>
                    <a:spcPts val="3"/>
                  </a:spcBef>
                </a:pPr>
                <a:endParaRPr sz="662">
                  <a:latin typeface="Times New Roman"/>
                  <a:cs typeface="Times New Roman"/>
                </a:endParaRPr>
              </a:p>
              <a:p>
                <a:pPr marL="42024" marR="36141" algn="ctr"/>
                <a:r>
                  <a:rPr sz="529" dirty="0"/>
                  <a:t>F</a:t>
                </a:r>
                <a:r>
                  <a:rPr sz="529" spc="-3" dirty="0"/>
                  <a:t>ina</a:t>
                </a:r>
                <a:r>
                  <a:rPr sz="529" dirty="0"/>
                  <a:t>l</a:t>
                </a:r>
                <a:r>
                  <a:rPr sz="529" spc="-7" dirty="0"/>
                  <a:t> </a:t>
                </a:r>
                <a:r>
                  <a:rPr sz="529" spc="3" dirty="0"/>
                  <a:t>I</a:t>
                </a:r>
                <a:r>
                  <a:rPr sz="529" spc="-7" dirty="0"/>
                  <a:t>t</a:t>
                </a:r>
                <a:r>
                  <a:rPr sz="529" spc="-3" dirty="0"/>
                  <a:t>i</a:t>
                </a:r>
                <a:r>
                  <a:rPr sz="529" spc="-7" dirty="0"/>
                  <a:t>nera</a:t>
                </a:r>
                <a:r>
                  <a:rPr sz="529" spc="3" dirty="0"/>
                  <a:t>r</a:t>
                </a:r>
                <a:r>
                  <a:rPr sz="529" spc="-3" dirty="0"/>
                  <a:t>y  confirmed </a:t>
                </a:r>
                <a:r>
                  <a:rPr sz="529" spc="3" dirty="0"/>
                  <a:t>/ </a:t>
                </a:r>
                <a:r>
                  <a:rPr sz="529" spc="7" dirty="0"/>
                  <a:t> </a:t>
                </a:r>
                <a:r>
                  <a:rPr sz="529" spc="-3" dirty="0"/>
                  <a:t>approval </a:t>
                </a:r>
                <a:r>
                  <a:rPr sz="529" dirty="0"/>
                  <a:t> </a:t>
                </a:r>
                <a:r>
                  <a:rPr sz="529" spc="-3" dirty="0"/>
                  <a:t>documented</a:t>
                </a:r>
                <a:endParaRPr sz="529"/>
              </a:p>
            </p:txBody>
          </p:sp>
          <p:grpSp>
            <p:nvGrpSpPr>
              <p:cNvPr id="45" name="object 45"/>
              <p:cNvGrpSpPr/>
              <p:nvPr/>
            </p:nvGrpSpPr>
            <p:grpSpPr>
              <a:xfrm>
                <a:off x="1727947" y="1688152"/>
                <a:ext cx="3254608" cy="2975582"/>
                <a:chOff x="731519" y="2550985"/>
                <a:chExt cx="4918075" cy="4496435"/>
              </a:xfrm>
            </p:grpSpPr>
            <p:sp>
              <p:nvSpPr>
                <p:cNvPr id="46" name="object 46"/>
                <p:cNvSpPr/>
                <p:nvPr/>
              </p:nvSpPr>
              <p:spPr>
                <a:xfrm>
                  <a:off x="4782311" y="2555747"/>
                  <a:ext cx="794385" cy="38100"/>
                </a:xfrm>
                <a:custGeom>
                  <a:avLst/>
                  <a:gdLst/>
                  <a:ahLst/>
                  <a:cxnLst/>
                  <a:rect l="l" t="t" r="r" b="b"/>
                  <a:pathLst>
                    <a:path w="794385" h="38100">
                      <a:moveTo>
                        <a:pt x="0" y="38099"/>
                      </a:moveTo>
                      <a:lnTo>
                        <a:pt x="266699" y="38099"/>
                      </a:lnTo>
                      <a:lnTo>
                        <a:pt x="269652" y="23145"/>
                      </a:lnTo>
                      <a:lnTo>
                        <a:pt x="277748" y="11048"/>
                      </a:lnTo>
                      <a:lnTo>
                        <a:pt x="289845" y="2952"/>
                      </a:lnTo>
                      <a:lnTo>
                        <a:pt x="304799" y="0"/>
                      </a:lnTo>
                      <a:lnTo>
                        <a:pt x="319754" y="2952"/>
                      </a:lnTo>
                      <a:lnTo>
                        <a:pt x="331850" y="11048"/>
                      </a:lnTo>
                      <a:lnTo>
                        <a:pt x="339947" y="23145"/>
                      </a:lnTo>
                      <a:lnTo>
                        <a:pt x="342899" y="38099"/>
                      </a:lnTo>
                      <a:lnTo>
                        <a:pt x="437387" y="38099"/>
                      </a:lnTo>
                      <a:lnTo>
                        <a:pt x="440555" y="23145"/>
                      </a:lnTo>
                      <a:lnTo>
                        <a:pt x="449008" y="11048"/>
                      </a:lnTo>
                      <a:lnTo>
                        <a:pt x="461176" y="2952"/>
                      </a:lnTo>
                      <a:lnTo>
                        <a:pt x="475487" y="0"/>
                      </a:lnTo>
                      <a:lnTo>
                        <a:pt x="490442" y="2952"/>
                      </a:lnTo>
                      <a:lnTo>
                        <a:pt x="502538" y="11048"/>
                      </a:lnTo>
                      <a:lnTo>
                        <a:pt x="510635" y="23145"/>
                      </a:lnTo>
                      <a:lnTo>
                        <a:pt x="513587" y="38099"/>
                      </a:lnTo>
                      <a:lnTo>
                        <a:pt x="794003" y="38099"/>
                      </a:lnTo>
                    </a:path>
                  </a:pathLst>
                </a:custGeom>
                <a:ln w="9524">
                  <a:solidFill>
                    <a:srgbClr val="4576BE"/>
                  </a:solidFill>
                </a:ln>
              </p:spPr>
              <p:txBody>
                <a:bodyPr wrap="square" lIns="0" tIns="0" rIns="0" bIns="0" rtlCol="0"/>
                <a:lstStyle/>
                <a:p>
                  <a:endParaRPr sz="927"/>
                </a:p>
              </p:txBody>
            </p:sp>
            <p:sp>
              <p:nvSpPr>
                <p:cNvPr id="47" name="object 47"/>
                <p:cNvSpPr/>
                <p:nvPr/>
              </p:nvSpPr>
              <p:spPr>
                <a:xfrm>
                  <a:off x="5565647" y="2552699"/>
                  <a:ext cx="83820" cy="82550"/>
                </a:xfrm>
                <a:custGeom>
                  <a:avLst/>
                  <a:gdLst/>
                  <a:ahLst/>
                  <a:cxnLst/>
                  <a:rect l="l" t="t" r="r" b="b"/>
                  <a:pathLst>
                    <a:path w="83820"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sp>
              <p:nvSpPr>
                <p:cNvPr id="48" name="object 48"/>
                <p:cNvSpPr/>
                <p:nvPr/>
              </p:nvSpPr>
              <p:spPr>
                <a:xfrm>
                  <a:off x="731519" y="6132575"/>
                  <a:ext cx="800100" cy="914400"/>
                </a:xfrm>
                <a:custGeom>
                  <a:avLst/>
                  <a:gdLst/>
                  <a:ahLst/>
                  <a:cxnLst/>
                  <a:rect l="l" t="t" r="r" b="b"/>
                  <a:pathLst>
                    <a:path w="800100" h="914400">
                      <a:moveTo>
                        <a:pt x="800099" y="914399"/>
                      </a:moveTo>
                      <a:lnTo>
                        <a:pt x="800099" y="0"/>
                      </a:lnTo>
                      <a:lnTo>
                        <a:pt x="0" y="0"/>
                      </a:lnTo>
                      <a:lnTo>
                        <a:pt x="0" y="914399"/>
                      </a:lnTo>
                      <a:lnTo>
                        <a:pt x="800099" y="914399"/>
                      </a:lnTo>
                      <a:close/>
                    </a:path>
                  </a:pathLst>
                </a:custGeom>
                <a:solidFill>
                  <a:srgbClr val="BCDEFF"/>
                </a:solidFill>
              </p:spPr>
              <p:txBody>
                <a:bodyPr wrap="square" lIns="0" tIns="0" rIns="0" bIns="0" rtlCol="0"/>
                <a:lstStyle/>
                <a:p>
                  <a:endParaRPr sz="927"/>
                </a:p>
              </p:txBody>
            </p:sp>
          </p:grpSp>
          <p:sp>
            <p:nvSpPr>
              <p:cNvPr id="49" name="object 49"/>
              <p:cNvSpPr txBox="1"/>
              <p:nvPr/>
            </p:nvSpPr>
            <p:spPr>
              <a:xfrm>
                <a:off x="1727946" y="4058321"/>
                <a:ext cx="529478" cy="427618"/>
              </a:xfrm>
              <a:prstGeom prst="rect">
                <a:avLst/>
              </a:prstGeom>
              <a:ln w="3175">
                <a:solidFill>
                  <a:srgbClr val="000000"/>
                </a:solidFill>
              </a:ln>
            </p:spPr>
            <p:txBody>
              <a:bodyPr vert="horz" wrap="square" lIns="0" tIns="0" rIns="0" bIns="0" rtlCol="0">
                <a:spAutoFit/>
              </a:bodyPr>
              <a:lstStyle/>
              <a:p>
                <a:pPr>
                  <a:lnSpc>
                    <a:spcPct val="100000"/>
                  </a:lnSpc>
                </a:pPr>
                <a:endParaRPr sz="529">
                  <a:latin typeface="Times New Roman"/>
                  <a:cs typeface="Times New Roman"/>
                </a:endParaRPr>
              </a:p>
              <a:p>
                <a:pPr>
                  <a:spcBef>
                    <a:spcPts val="7"/>
                  </a:spcBef>
                </a:pPr>
                <a:endParaRPr sz="662">
                  <a:latin typeface="Times New Roman"/>
                  <a:cs typeface="Times New Roman"/>
                </a:endParaRPr>
              </a:p>
              <a:p>
                <a:pPr marL="29837" marR="22273" indent="-1261" algn="ctr"/>
                <a:r>
                  <a:rPr sz="529" dirty="0"/>
                  <a:t>TA</a:t>
                </a:r>
                <a:r>
                  <a:rPr sz="529" spc="-30" dirty="0"/>
                  <a:t> </a:t>
                </a:r>
                <a:r>
                  <a:rPr sz="529" spc="-3" dirty="0"/>
                  <a:t>and</a:t>
                </a:r>
                <a:r>
                  <a:rPr sz="529" spc="-26" dirty="0"/>
                  <a:t> </a:t>
                </a:r>
                <a:r>
                  <a:rPr sz="529" spc="-3" dirty="0"/>
                  <a:t>booking </a:t>
                </a:r>
                <a:r>
                  <a:rPr sz="529" spc="-139" dirty="0"/>
                  <a:t> </a:t>
                </a:r>
                <a:r>
                  <a:rPr sz="529" spc="-3" dirty="0"/>
                  <a:t>data flow into </a:t>
                </a:r>
                <a:r>
                  <a:rPr sz="529" dirty="0"/>
                  <a:t> </a:t>
                </a:r>
                <a:r>
                  <a:rPr sz="529" spc="-3" dirty="0"/>
                  <a:t>vouc</a:t>
                </a:r>
                <a:r>
                  <a:rPr sz="529" spc="-7" dirty="0"/>
                  <a:t>he</a:t>
                </a:r>
                <a:r>
                  <a:rPr sz="529" spc="-3" dirty="0"/>
                  <a:t>r</a:t>
                </a:r>
                <a:r>
                  <a:rPr sz="529" spc="3" dirty="0"/>
                  <a:t> </a:t>
                </a:r>
                <a:r>
                  <a:rPr sz="529" spc="-7" dirty="0"/>
                  <a:t>s</a:t>
                </a:r>
                <a:r>
                  <a:rPr sz="529" spc="-3" dirty="0"/>
                  <a:t>y</a:t>
                </a:r>
                <a:r>
                  <a:rPr sz="529" dirty="0"/>
                  <a:t>s</a:t>
                </a:r>
                <a:r>
                  <a:rPr sz="529" spc="-7" dirty="0"/>
                  <a:t>t</a:t>
                </a:r>
                <a:r>
                  <a:rPr sz="529" dirty="0"/>
                  <a:t>em</a:t>
                </a:r>
                <a:endParaRPr sz="529"/>
              </a:p>
            </p:txBody>
          </p:sp>
          <p:grpSp>
            <p:nvGrpSpPr>
              <p:cNvPr id="50" name="object 50"/>
              <p:cNvGrpSpPr/>
              <p:nvPr/>
            </p:nvGrpSpPr>
            <p:grpSpPr>
              <a:xfrm>
                <a:off x="5392900" y="4122826"/>
                <a:ext cx="570239" cy="482413"/>
                <a:chOff x="6269672" y="6230048"/>
                <a:chExt cx="861694" cy="728980"/>
              </a:xfrm>
            </p:grpSpPr>
            <p:sp>
              <p:nvSpPr>
                <p:cNvPr id="51" name="object 51"/>
                <p:cNvSpPr/>
                <p:nvPr/>
              </p:nvSpPr>
              <p:spPr>
                <a:xfrm>
                  <a:off x="6271259" y="6231635"/>
                  <a:ext cx="858519" cy="725805"/>
                </a:xfrm>
                <a:custGeom>
                  <a:avLst/>
                  <a:gdLst/>
                  <a:ahLst/>
                  <a:cxnLst/>
                  <a:rect l="l" t="t" r="r" b="b"/>
                  <a:pathLst>
                    <a:path w="858520" h="725804">
                      <a:moveTo>
                        <a:pt x="858011" y="362711"/>
                      </a:moveTo>
                      <a:lnTo>
                        <a:pt x="429767" y="0"/>
                      </a:lnTo>
                      <a:lnTo>
                        <a:pt x="0" y="362711"/>
                      </a:lnTo>
                      <a:lnTo>
                        <a:pt x="429767" y="725423"/>
                      </a:lnTo>
                      <a:lnTo>
                        <a:pt x="858011" y="362711"/>
                      </a:lnTo>
                      <a:close/>
                    </a:path>
                  </a:pathLst>
                </a:custGeom>
                <a:solidFill>
                  <a:srgbClr val="BCDEFF"/>
                </a:solidFill>
              </p:spPr>
              <p:txBody>
                <a:bodyPr wrap="square" lIns="0" tIns="0" rIns="0" bIns="0" rtlCol="0"/>
                <a:lstStyle/>
                <a:p>
                  <a:endParaRPr sz="927"/>
                </a:p>
              </p:txBody>
            </p:sp>
            <p:sp>
              <p:nvSpPr>
                <p:cNvPr id="52" name="object 52"/>
                <p:cNvSpPr/>
                <p:nvPr/>
              </p:nvSpPr>
              <p:spPr>
                <a:xfrm>
                  <a:off x="6271259" y="6231635"/>
                  <a:ext cx="858519" cy="725805"/>
                </a:xfrm>
                <a:custGeom>
                  <a:avLst/>
                  <a:gdLst/>
                  <a:ahLst/>
                  <a:cxnLst/>
                  <a:rect l="l" t="t" r="r" b="b"/>
                  <a:pathLst>
                    <a:path w="858520" h="725804">
                      <a:moveTo>
                        <a:pt x="0" y="362711"/>
                      </a:moveTo>
                      <a:lnTo>
                        <a:pt x="429767" y="0"/>
                      </a:lnTo>
                      <a:lnTo>
                        <a:pt x="858011" y="362711"/>
                      </a:lnTo>
                      <a:lnTo>
                        <a:pt x="429767" y="725423"/>
                      </a:lnTo>
                      <a:lnTo>
                        <a:pt x="0" y="362711"/>
                      </a:lnTo>
                      <a:close/>
                    </a:path>
                  </a:pathLst>
                </a:custGeom>
                <a:ln w="3175">
                  <a:solidFill>
                    <a:srgbClr val="000000"/>
                  </a:solidFill>
                </a:ln>
              </p:spPr>
              <p:txBody>
                <a:bodyPr wrap="square" lIns="0" tIns="0" rIns="0" bIns="0" rtlCol="0"/>
                <a:lstStyle/>
                <a:p>
                  <a:endParaRPr sz="927"/>
                </a:p>
              </p:txBody>
            </p:sp>
          </p:grpSp>
          <p:sp>
            <p:nvSpPr>
              <p:cNvPr id="53" name="object 53"/>
              <p:cNvSpPr txBox="1"/>
              <p:nvPr/>
            </p:nvSpPr>
            <p:spPr>
              <a:xfrm>
                <a:off x="5561029" y="4279861"/>
                <a:ext cx="235744" cy="79300"/>
              </a:xfrm>
              <a:prstGeom prst="rect">
                <a:avLst/>
              </a:prstGeom>
            </p:spPr>
            <p:txBody>
              <a:bodyPr vert="horz" wrap="square" lIns="0" tIns="7984" rIns="0" bIns="0" rtlCol="0">
                <a:spAutoFit/>
              </a:bodyPr>
              <a:lstStyle/>
              <a:p>
                <a:pPr marL="8405">
                  <a:spcBef>
                    <a:spcPts val="63"/>
                  </a:spcBef>
                </a:pPr>
                <a:r>
                  <a:rPr sz="463" spc="-7" dirty="0"/>
                  <a:t>Vo</a:t>
                </a:r>
                <a:r>
                  <a:rPr sz="463" spc="3" dirty="0"/>
                  <a:t>u</a:t>
                </a:r>
                <a:r>
                  <a:rPr sz="463" spc="-3" dirty="0"/>
                  <a:t>ch</a:t>
                </a:r>
                <a:r>
                  <a:rPr sz="463" spc="3" dirty="0"/>
                  <a:t>e</a:t>
                </a:r>
                <a:r>
                  <a:rPr sz="463" spc="-7" dirty="0"/>
                  <a:t>r</a:t>
                </a:r>
                <a:endParaRPr sz="463"/>
              </a:p>
            </p:txBody>
          </p:sp>
          <p:sp>
            <p:nvSpPr>
              <p:cNvPr id="54" name="object 54"/>
              <p:cNvSpPr txBox="1"/>
              <p:nvPr/>
            </p:nvSpPr>
            <p:spPr>
              <a:xfrm>
                <a:off x="5530773" y="4350458"/>
                <a:ext cx="294574" cy="79300"/>
              </a:xfrm>
              <a:prstGeom prst="rect">
                <a:avLst/>
              </a:prstGeom>
            </p:spPr>
            <p:txBody>
              <a:bodyPr vert="horz" wrap="square" lIns="0" tIns="7984" rIns="0" bIns="0" rtlCol="0">
                <a:spAutoFit/>
              </a:bodyPr>
              <a:lstStyle/>
              <a:p>
                <a:pPr marL="8405">
                  <a:spcBef>
                    <a:spcPts val="63"/>
                  </a:spcBef>
                </a:pPr>
                <a:r>
                  <a:rPr sz="463" spc="-3" dirty="0"/>
                  <a:t>approved?</a:t>
                </a:r>
                <a:endParaRPr sz="463"/>
              </a:p>
            </p:txBody>
          </p:sp>
          <p:grpSp>
            <p:nvGrpSpPr>
              <p:cNvPr id="55" name="object 55"/>
              <p:cNvGrpSpPr/>
              <p:nvPr/>
            </p:nvGrpSpPr>
            <p:grpSpPr>
              <a:xfrm>
                <a:off x="2592214" y="4057272"/>
                <a:ext cx="591250" cy="607219"/>
                <a:chOff x="2037524" y="6130988"/>
                <a:chExt cx="893444" cy="917575"/>
              </a:xfrm>
            </p:grpSpPr>
            <p:sp>
              <p:nvSpPr>
                <p:cNvPr id="56" name="object 56"/>
                <p:cNvSpPr/>
                <p:nvPr/>
              </p:nvSpPr>
              <p:spPr>
                <a:xfrm>
                  <a:off x="2039111" y="6132575"/>
                  <a:ext cx="890269" cy="914400"/>
                </a:xfrm>
                <a:custGeom>
                  <a:avLst/>
                  <a:gdLst/>
                  <a:ahLst/>
                  <a:cxnLst/>
                  <a:rect l="l" t="t" r="r" b="b"/>
                  <a:pathLst>
                    <a:path w="890269" h="914400">
                      <a:moveTo>
                        <a:pt x="890015" y="914399"/>
                      </a:moveTo>
                      <a:lnTo>
                        <a:pt x="890015" y="0"/>
                      </a:lnTo>
                      <a:lnTo>
                        <a:pt x="0" y="0"/>
                      </a:lnTo>
                      <a:lnTo>
                        <a:pt x="0" y="914399"/>
                      </a:lnTo>
                      <a:lnTo>
                        <a:pt x="890015" y="914399"/>
                      </a:lnTo>
                      <a:close/>
                    </a:path>
                  </a:pathLst>
                </a:custGeom>
                <a:solidFill>
                  <a:srgbClr val="BCDEFF"/>
                </a:solidFill>
              </p:spPr>
              <p:txBody>
                <a:bodyPr wrap="square" lIns="0" tIns="0" rIns="0" bIns="0" rtlCol="0"/>
                <a:lstStyle/>
                <a:p>
                  <a:endParaRPr sz="927"/>
                </a:p>
              </p:txBody>
            </p:sp>
            <p:sp>
              <p:nvSpPr>
                <p:cNvPr id="57" name="object 57"/>
                <p:cNvSpPr/>
                <p:nvPr/>
              </p:nvSpPr>
              <p:spPr>
                <a:xfrm>
                  <a:off x="2039111" y="6132575"/>
                  <a:ext cx="890269" cy="914400"/>
                </a:xfrm>
                <a:custGeom>
                  <a:avLst/>
                  <a:gdLst/>
                  <a:ahLst/>
                  <a:cxnLst/>
                  <a:rect l="l" t="t" r="r" b="b"/>
                  <a:pathLst>
                    <a:path w="890269" h="914400">
                      <a:moveTo>
                        <a:pt x="0" y="0"/>
                      </a:moveTo>
                      <a:lnTo>
                        <a:pt x="0" y="914399"/>
                      </a:lnTo>
                      <a:lnTo>
                        <a:pt x="890015" y="914399"/>
                      </a:lnTo>
                      <a:lnTo>
                        <a:pt x="890015" y="0"/>
                      </a:lnTo>
                      <a:lnTo>
                        <a:pt x="0" y="0"/>
                      </a:lnTo>
                      <a:close/>
                    </a:path>
                    <a:path w="890269" h="914400">
                      <a:moveTo>
                        <a:pt x="775715" y="914399"/>
                      </a:moveTo>
                      <a:lnTo>
                        <a:pt x="775715" y="0"/>
                      </a:lnTo>
                    </a:path>
                  </a:pathLst>
                </a:custGeom>
                <a:ln w="3175">
                  <a:solidFill>
                    <a:srgbClr val="000000"/>
                  </a:solidFill>
                </a:ln>
              </p:spPr>
              <p:txBody>
                <a:bodyPr wrap="square" lIns="0" tIns="0" rIns="0" bIns="0" rtlCol="0"/>
                <a:lstStyle/>
                <a:p>
                  <a:endParaRPr sz="927"/>
                </a:p>
              </p:txBody>
            </p:sp>
          </p:grpSp>
          <p:sp>
            <p:nvSpPr>
              <p:cNvPr id="58" name="object 58"/>
              <p:cNvSpPr txBox="1"/>
              <p:nvPr/>
            </p:nvSpPr>
            <p:spPr>
              <a:xfrm>
                <a:off x="2668904" y="4058322"/>
                <a:ext cx="437870" cy="506106"/>
              </a:xfrm>
              <a:prstGeom prst="rect">
                <a:avLst/>
              </a:prstGeom>
              <a:solidFill>
                <a:srgbClr val="BCDEFF"/>
              </a:solidFill>
              <a:ln w="3175">
                <a:solidFill>
                  <a:srgbClr val="000000"/>
                </a:solidFill>
              </a:ln>
            </p:spPr>
            <p:txBody>
              <a:bodyPr vert="horz" wrap="square" lIns="0" tIns="2101" rIns="0" bIns="0" rtlCol="0">
                <a:spAutoFit/>
              </a:bodyPr>
              <a:lstStyle/>
              <a:p>
                <a:pPr>
                  <a:spcBef>
                    <a:spcPts val="17"/>
                  </a:spcBef>
                </a:pPr>
                <a:endParaRPr sz="629">
                  <a:latin typeface="Times New Roman"/>
                  <a:cs typeface="Times New Roman"/>
                </a:endParaRPr>
              </a:p>
              <a:p>
                <a:pPr marL="100438" marR="90772" indent="-5043" algn="just"/>
                <a:r>
                  <a:rPr sz="529" dirty="0"/>
                  <a:t>T</a:t>
                </a:r>
                <a:r>
                  <a:rPr sz="529" spc="-3" dirty="0"/>
                  <a:t>r</a:t>
                </a:r>
                <a:r>
                  <a:rPr sz="529" spc="-7" dirty="0"/>
                  <a:t>av</a:t>
                </a:r>
                <a:r>
                  <a:rPr sz="529" spc="-3" dirty="0"/>
                  <a:t>el</a:t>
                </a:r>
                <a:r>
                  <a:rPr sz="529" spc="-7" dirty="0"/>
                  <a:t>er  </a:t>
                </a:r>
                <a:r>
                  <a:rPr sz="529" spc="-3" dirty="0"/>
                  <a:t>uploads  rece</a:t>
                </a:r>
                <a:r>
                  <a:rPr sz="529" spc="-10" dirty="0"/>
                  <a:t>i</a:t>
                </a:r>
                <a:r>
                  <a:rPr sz="529" spc="3" dirty="0"/>
                  <a:t>p</a:t>
                </a:r>
                <a:r>
                  <a:rPr sz="529" spc="-7" dirty="0"/>
                  <a:t>t</a:t>
                </a:r>
                <a:r>
                  <a:rPr sz="529" spc="3" dirty="0"/>
                  <a:t>s  </a:t>
                </a:r>
                <a:r>
                  <a:rPr sz="529" spc="-3" dirty="0"/>
                  <a:t>(OCR,</a:t>
                </a:r>
                <a:endParaRPr sz="529"/>
              </a:p>
              <a:p>
                <a:pPr marL="108843"/>
                <a:r>
                  <a:rPr sz="529" spc="-7" dirty="0"/>
                  <a:t>Mobile)</a:t>
                </a:r>
                <a:endParaRPr sz="529"/>
              </a:p>
            </p:txBody>
          </p:sp>
          <p:grpSp>
            <p:nvGrpSpPr>
              <p:cNvPr id="59" name="object 59"/>
              <p:cNvGrpSpPr/>
              <p:nvPr/>
            </p:nvGrpSpPr>
            <p:grpSpPr>
              <a:xfrm>
                <a:off x="3521070" y="4018948"/>
                <a:ext cx="721519" cy="682858"/>
                <a:chOff x="3441128" y="6073076"/>
                <a:chExt cx="1090295" cy="1031875"/>
              </a:xfrm>
            </p:grpSpPr>
            <p:sp>
              <p:nvSpPr>
                <p:cNvPr id="60" name="object 60"/>
                <p:cNvSpPr/>
                <p:nvPr/>
              </p:nvSpPr>
              <p:spPr>
                <a:xfrm>
                  <a:off x="3442715" y="6074663"/>
                  <a:ext cx="1087120" cy="1028700"/>
                </a:xfrm>
                <a:custGeom>
                  <a:avLst/>
                  <a:gdLst/>
                  <a:ahLst/>
                  <a:cxnLst/>
                  <a:rect l="l" t="t" r="r" b="b"/>
                  <a:pathLst>
                    <a:path w="1087120" h="1028700">
                      <a:moveTo>
                        <a:pt x="1086611" y="1028699"/>
                      </a:moveTo>
                      <a:lnTo>
                        <a:pt x="1086611" y="0"/>
                      </a:lnTo>
                      <a:lnTo>
                        <a:pt x="0" y="0"/>
                      </a:lnTo>
                      <a:lnTo>
                        <a:pt x="0" y="1028699"/>
                      </a:lnTo>
                      <a:lnTo>
                        <a:pt x="1086611" y="1028699"/>
                      </a:lnTo>
                      <a:close/>
                    </a:path>
                  </a:pathLst>
                </a:custGeom>
                <a:solidFill>
                  <a:srgbClr val="BCDEFF"/>
                </a:solidFill>
              </p:spPr>
              <p:txBody>
                <a:bodyPr wrap="square" lIns="0" tIns="0" rIns="0" bIns="0" rtlCol="0"/>
                <a:lstStyle/>
                <a:p>
                  <a:endParaRPr sz="927"/>
                </a:p>
              </p:txBody>
            </p:sp>
            <p:sp>
              <p:nvSpPr>
                <p:cNvPr id="61" name="object 61"/>
                <p:cNvSpPr/>
                <p:nvPr/>
              </p:nvSpPr>
              <p:spPr>
                <a:xfrm>
                  <a:off x="3442715" y="6074663"/>
                  <a:ext cx="1087120" cy="1028700"/>
                </a:xfrm>
                <a:custGeom>
                  <a:avLst/>
                  <a:gdLst/>
                  <a:ahLst/>
                  <a:cxnLst/>
                  <a:rect l="l" t="t" r="r" b="b"/>
                  <a:pathLst>
                    <a:path w="1087120" h="1028700">
                      <a:moveTo>
                        <a:pt x="0" y="0"/>
                      </a:moveTo>
                      <a:lnTo>
                        <a:pt x="0" y="1028699"/>
                      </a:lnTo>
                      <a:lnTo>
                        <a:pt x="1086611" y="1028699"/>
                      </a:lnTo>
                      <a:lnTo>
                        <a:pt x="1086611" y="0"/>
                      </a:lnTo>
                      <a:lnTo>
                        <a:pt x="0" y="0"/>
                      </a:lnTo>
                      <a:close/>
                    </a:path>
                    <a:path w="1087120" h="1028700">
                      <a:moveTo>
                        <a:pt x="114299" y="1028699"/>
                      </a:moveTo>
                      <a:lnTo>
                        <a:pt x="114299" y="0"/>
                      </a:lnTo>
                    </a:path>
                    <a:path w="1087120" h="1028700">
                      <a:moveTo>
                        <a:pt x="972311" y="1028699"/>
                      </a:moveTo>
                      <a:lnTo>
                        <a:pt x="972311" y="0"/>
                      </a:lnTo>
                    </a:path>
                  </a:pathLst>
                </a:custGeom>
                <a:ln w="3175">
                  <a:solidFill>
                    <a:srgbClr val="000000"/>
                  </a:solidFill>
                </a:ln>
              </p:spPr>
              <p:txBody>
                <a:bodyPr wrap="square" lIns="0" tIns="0" rIns="0" bIns="0" rtlCol="0"/>
                <a:lstStyle/>
                <a:p>
                  <a:endParaRPr sz="927"/>
                </a:p>
              </p:txBody>
            </p:sp>
          </p:grpSp>
          <p:sp>
            <p:nvSpPr>
              <p:cNvPr id="62" name="object 62"/>
              <p:cNvSpPr txBox="1"/>
              <p:nvPr/>
            </p:nvSpPr>
            <p:spPr>
              <a:xfrm>
                <a:off x="3645833" y="4063027"/>
                <a:ext cx="472748" cy="578514"/>
              </a:xfrm>
              <a:prstGeom prst="rect">
                <a:avLst/>
              </a:prstGeom>
            </p:spPr>
            <p:txBody>
              <a:bodyPr vert="horz" wrap="square" lIns="0" tIns="8404" rIns="0" bIns="0" rtlCol="0">
                <a:spAutoFit/>
              </a:bodyPr>
              <a:lstStyle/>
              <a:p>
                <a:pPr marL="8405" marR="3362" algn="ctr">
                  <a:spcBef>
                    <a:spcPts val="66"/>
                  </a:spcBef>
                </a:pPr>
                <a:r>
                  <a:rPr sz="529" spc="-3" dirty="0"/>
                  <a:t>Traveler </a:t>
                </a:r>
                <a:r>
                  <a:rPr sz="529" dirty="0"/>
                  <a:t> </a:t>
                </a:r>
                <a:r>
                  <a:rPr sz="529" spc="-3" dirty="0"/>
                  <a:t>completes </a:t>
                </a:r>
                <a:r>
                  <a:rPr sz="529" dirty="0"/>
                  <a:t> </a:t>
                </a:r>
                <a:r>
                  <a:rPr sz="529" spc="-3" dirty="0"/>
                  <a:t>Voucher, </a:t>
                </a:r>
                <a:r>
                  <a:rPr sz="529" dirty="0"/>
                  <a:t> </a:t>
                </a:r>
                <a:r>
                  <a:rPr sz="529" spc="-3" dirty="0"/>
                  <a:t>updati</a:t>
                </a:r>
                <a:r>
                  <a:rPr sz="529" spc="-7" dirty="0"/>
                  <a:t>n</a:t>
                </a:r>
                <a:r>
                  <a:rPr sz="529" spc="-3" dirty="0"/>
                  <a:t>g</a:t>
                </a:r>
                <a:r>
                  <a:rPr sz="529" spc="-7" dirty="0"/>
                  <a:t> </a:t>
                </a:r>
                <a:r>
                  <a:rPr sz="529" spc="-3" dirty="0"/>
                  <a:t>ac</a:t>
                </a:r>
                <a:r>
                  <a:rPr sz="529" spc="-7" dirty="0"/>
                  <a:t>t</a:t>
                </a:r>
                <a:r>
                  <a:rPr sz="529" spc="-3" dirty="0"/>
                  <a:t>ual  costs </a:t>
                </a:r>
                <a:r>
                  <a:rPr sz="529" spc="-7" dirty="0"/>
                  <a:t>and </a:t>
                </a:r>
                <a:r>
                  <a:rPr sz="529" spc="-3" dirty="0"/>
                  <a:t> submits for </a:t>
                </a:r>
                <a:r>
                  <a:rPr sz="529" dirty="0"/>
                  <a:t> </a:t>
                </a:r>
                <a:r>
                  <a:rPr sz="529" spc="-3" dirty="0"/>
                  <a:t>approval</a:t>
                </a:r>
                <a:endParaRPr sz="529"/>
              </a:p>
            </p:txBody>
          </p:sp>
          <p:grpSp>
            <p:nvGrpSpPr>
              <p:cNvPr id="63" name="object 63"/>
              <p:cNvGrpSpPr/>
              <p:nvPr/>
            </p:nvGrpSpPr>
            <p:grpSpPr>
              <a:xfrm>
                <a:off x="3179095" y="4035084"/>
                <a:ext cx="4315665" cy="658906"/>
                <a:chOff x="2924365" y="6097460"/>
                <a:chExt cx="6521450" cy="995680"/>
              </a:xfrm>
            </p:grpSpPr>
            <p:sp>
              <p:nvSpPr>
                <p:cNvPr id="64" name="object 64"/>
                <p:cNvSpPr/>
                <p:nvPr/>
              </p:nvSpPr>
              <p:spPr>
                <a:xfrm>
                  <a:off x="2929127" y="6589775"/>
                  <a:ext cx="440690" cy="0"/>
                </a:xfrm>
                <a:custGeom>
                  <a:avLst/>
                  <a:gdLst/>
                  <a:ahLst/>
                  <a:cxnLst/>
                  <a:rect l="l" t="t" r="r" b="b"/>
                  <a:pathLst>
                    <a:path w="440689">
                      <a:moveTo>
                        <a:pt x="0" y="0"/>
                      </a:moveTo>
                      <a:lnTo>
                        <a:pt x="440435" y="0"/>
                      </a:lnTo>
                    </a:path>
                  </a:pathLst>
                </a:custGeom>
                <a:ln w="9524">
                  <a:solidFill>
                    <a:srgbClr val="4576BE"/>
                  </a:solidFill>
                </a:ln>
              </p:spPr>
              <p:txBody>
                <a:bodyPr wrap="square" lIns="0" tIns="0" rIns="0" bIns="0" rtlCol="0"/>
                <a:lstStyle/>
                <a:p>
                  <a:endParaRPr sz="927"/>
                </a:p>
              </p:txBody>
            </p:sp>
            <p:sp>
              <p:nvSpPr>
                <p:cNvPr id="65" name="object 65"/>
                <p:cNvSpPr/>
                <p:nvPr/>
              </p:nvSpPr>
              <p:spPr>
                <a:xfrm>
                  <a:off x="3360419" y="6548627"/>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66" name="object 66"/>
                <p:cNvSpPr/>
                <p:nvPr/>
              </p:nvSpPr>
              <p:spPr>
                <a:xfrm>
                  <a:off x="5900927" y="6594347"/>
                  <a:ext cx="299085" cy="0"/>
                </a:xfrm>
                <a:custGeom>
                  <a:avLst/>
                  <a:gdLst/>
                  <a:ahLst/>
                  <a:cxnLst/>
                  <a:rect l="l" t="t" r="r" b="b"/>
                  <a:pathLst>
                    <a:path w="299085">
                      <a:moveTo>
                        <a:pt x="0" y="0"/>
                      </a:moveTo>
                      <a:lnTo>
                        <a:pt x="298703" y="0"/>
                      </a:lnTo>
                    </a:path>
                  </a:pathLst>
                </a:custGeom>
                <a:ln w="9524">
                  <a:solidFill>
                    <a:srgbClr val="4576BE"/>
                  </a:solidFill>
                </a:ln>
              </p:spPr>
              <p:txBody>
                <a:bodyPr wrap="square" lIns="0" tIns="0" rIns="0" bIns="0" rtlCol="0"/>
                <a:lstStyle/>
                <a:p>
                  <a:endParaRPr sz="927"/>
                </a:p>
              </p:txBody>
            </p:sp>
            <p:sp>
              <p:nvSpPr>
                <p:cNvPr id="67" name="object 67"/>
                <p:cNvSpPr/>
                <p:nvPr/>
              </p:nvSpPr>
              <p:spPr>
                <a:xfrm>
                  <a:off x="6188963" y="65531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68" name="object 68"/>
                <p:cNvSpPr/>
                <p:nvPr/>
              </p:nvSpPr>
              <p:spPr>
                <a:xfrm>
                  <a:off x="8554211" y="6099047"/>
                  <a:ext cx="890269" cy="992505"/>
                </a:xfrm>
                <a:custGeom>
                  <a:avLst/>
                  <a:gdLst/>
                  <a:ahLst/>
                  <a:cxnLst/>
                  <a:rect l="l" t="t" r="r" b="b"/>
                  <a:pathLst>
                    <a:path w="890270" h="992504">
                      <a:moveTo>
                        <a:pt x="890015" y="992123"/>
                      </a:moveTo>
                      <a:lnTo>
                        <a:pt x="890015" y="0"/>
                      </a:lnTo>
                      <a:lnTo>
                        <a:pt x="0" y="0"/>
                      </a:lnTo>
                      <a:lnTo>
                        <a:pt x="0" y="992123"/>
                      </a:lnTo>
                      <a:lnTo>
                        <a:pt x="890015" y="992123"/>
                      </a:lnTo>
                      <a:close/>
                    </a:path>
                  </a:pathLst>
                </a:custGeom>
                <a:solidFill>
                  <a:srgbClr val="BCDEFF"/>
                </a:solidFill>
              </p:spPr>
              <p:txBody>
                <a:bodyPr wrap="square" lIns="0" tIns="0" rIns="0" bIns="0" rtlCol="0"/>
                <a:lstStyle/>
                <a:p>
                  <a:endParaRPr sz="927"/>
                </a:p>
              </p:txBody>
            </p:sp>
            <p:sp>
              <p:nvSpPr>
                <p:cNvPr id="69" name="object 69"/>
                <p:cNvSpPr/>
                <p:nvPr/>
              </p:nvSpPr>
              <p:spPr>
                <a:xfrm>
                  <a:off x="8554211" y="6099047"/>
                  <a:ext cx="890269" cy="992505"/>
                </a:xfrm>
                <a:custGeom>
                  <a:avLst/>
                  <a:gdLst/>
                  <a:ahLst/>
                  <a:cxnLst/>
                  <a:rect l="l" t="t" r="r" b="b"/>
                  <a:pathLst>
                    <a:path w="890270" h="992504">
                      <a:moveTo>
                        <a:pt x="0" y="0"/>
                      </a:moveTo>
                      <a:lnTo>
                        <a:pt x="0" y="992123"/>
                      </a:lnTo>
                      <a:lnTo>
                        <a:pt x="890015" y="992123"/>
                      </a:lnTo>
                      <a:lnTo>
                        <a:pt x="890015" y="0"/>
                      </a:lnTo>
                      <a:lnTo>
                        <a:pt x="0" y="0"/>
                      </a:lnTo>
                      <a:close/>
                    </a:path>
                    <a:path w="890270" h="992504">
                      <a:moveTo>
                        <a:pt x="114299" y="992123"/>
                      </a:moveTo>
                      <a:lnTo>
                        <a:pt x="114299" y="0"/>
                      </a:lnTo>
                    </a:path>
                    <a:path w="890270" h="992504">
                      <a:moveTo>
                        <a:pt x="775715" y="992123"/>
                      </a:moveTo>
                      <a:lnTo>
                        <a:pt x="775715" y="0"/>
                      </a:lnTo>
                    </a:path>
                  </a:pathLst>
                </a:custGeom>
                <a:ln w="3175">
                  <a:solidFill>
                    <a:srgbClr val="000000"/>
                  </a:solidFill>
                </a:ln>
              </p:spPr>
              <p:txBody>
                <a:bodyPr wrap="square" lIns="0" tIns="0" rIns="0" bIns="0" rtlCol="0"/>
                <a:lstStyle/>
                <a:p>
                  <a:endParaRPr sz="927"/>
                </a:p>
              </p:txBody>
            </p:sp>
          </p:grpSp>
          <p:sp>
            <p:nvSpPr>
              <p:cNvPr id="70" name="object 70"/>
              <p:cNvSpPr txBox="1"/>
              <p:nvPr/>
            </p:nvSpPr>
            <p:spPr>
              <a:xfrm>
                <a:off x="7030456" y="4032771"/>
                <a:ext cx="336596" cy="649200"/>
              </a:xfrm>
              <a:prstGeom prst="rect">
                <a:avLst/>
              </a:prstGeom>
            </p:spPr>
            <p:txBody>
              <a:bodyPr vert="horz" wrap="square" lIns="0" tIns="7984" rIns="0" bIns="0" rtlCol="0">
                <a:spAutoFit/>
              </a:bodyPr>
              <a:lstStyle/>
              <a:p>
                <a:pPr marL="7985" marR="3362" indent="840" algn="ctr">
                  <a:spcBef>
                    <a:spcPts val="63"/>
                  </a:spcBef>
                </a:pPr>
                <a:r>
                  <a:rPr sz="463" spc="-3" dirty="0"/>
                  <a:t>Completed </a:t>
                </a:r>
                <a:r>
                  <a:rPr sz="463" dirty="0"/>
                  <a:t> </a:t>
                </a:r>
                <a:r>
                  <a:rPr sz="463" spc="-3" dirty="0"/>
                  <a:t>Travel </a:t>
                </a:r>
                <a:r>
                  <a:rPr sz="463" dirty="0"/>
                  <a:t> </a:t>
                </a:r>
                <a:r>
                  <a:rPr sz="463" spc="-3" dirty="0"/>
                  <a:t>Voucher/ </a:t>
                </a:r>
                <a:r>
                  <a:rPr sz="463" dirty="0"/>
                  <a:t> </a:t>
                </a:r>
                <a:r>
                  <a:rPr sz="463" spc="-3" dirty="0"/>
                  <a:t>Voucher </a:t>
                </a:r>
                <a:r>
                  <a:rPr sz="463" dirty="0"/>
                  <a:t> </a:t>
                </a:r>
                <a:r>
                  <a:rPr sz="463" spc="-3" dirty="0"/>
                  <a:t>s</a:t>
                </a:r>
                <a:r>
                  <a:rPr sz="463" spc="3" dirty="0"/>
                  <a:t>u</a:t>
                </a:r>
                <a:r>
                  <a:rPr sz="463" spc="-3" dirty="0"/>
                  <a:t>bm</a:t>
                </a:r>
                <a:r>
                  <a:rPr sz="463" spc="-7" dirty="0"/>
                  <a:t>itte</a:t>
                </a:r>
                <a:r>
                  <a:rPr sz="463" spc="-3" dirty="0"/>
                  <a:t>d</a:t>
                </a:r>
                <a:r>
                  <a:rPr sz="463" spc="3" dirty="0"/>
                  <a:t> </a:t>
                </a:r>
                <a:r>
                  <a:rPr sz="463" spc="-3" dirty="0"/>
                  <a:t>to  agency </a:t>
                </a:r>
                <a:r>
                  <a:rPr sz="463" dirty="0"/>
                  <a:t> </a:t>
                </a:r>
                <a:r>
                  <a:rPr sz="463" spc="-3" dirty="0"/>
                  <a:t>financial </a:t>
                </a:r>
                <a:r>
                  <a:rPr sz="463" dirty="0"/>
                  <a:t> </a:t>
                </a:r>
                <a:r>
                  <a:rPr sz="463" spc="-3" dirty="0"/>
                  <a:t>system for </a:t>
                </a:r>
                <a:r>
                  <a:rPr sz="463" dirty="0"/>
                  <a:t> </a:t>
                </a:r>
                <a:r>
                  <a:rPr sz="463" spc="-3" dirty="0"/>
                  <a:t>payment</a:t>
                </a:r>
                <a:endParaRPr sz="463"/>
              </a:p>
            </p:txBody>
          </p:sp>
          <p:grpSp>
            <p:nvGrpSpPr>
              <p:cNvPr id="71" name="object 71"/>
              <p:cNvGrpSpPr/>
              <p:nvPr/>
            </p:nvGrpSpPr>
            <p:grpSpPr>
              <a:xfrm>
                <a:off x="5785219" y="1488548"/>
                <a:ext cx="815228" cy="455939"/>
                <a:chOff x="6862508" y="2249360"/>
                <a:chExt cx="1231900" cy="688975"/>
              </a:xfrm>
            </p:grpSpPr>
            <p:sp>
              <p:nvSpPr>
                <p:cNvPr id="72" name="object 72"/>
                <p:cNvSpPr/>
                <p:nvPr/>
              </p:nvSpPr>
              <p:spPr>
                <a:xfrm>
                  <a:off x="6864095" y="2250947"/>
                  <a:ext cx="1228725" cy="685800"/>
                </a:xfrm>
                <a:custGeom>
                  <a:avLst/>
                  <a:gdLst/>
                  <a:ahLst/>
                  <a:cxnLst/>
                  <a:rect l="l" t="t" r="r" b="b"/>
                  <a:pathLst>
                    <a:path w="1228725" h="685800">
                      <a:moveTo>
                        <a:pt x="1228343" y="685799"/>
                      </a:moveTo>
                      <a:lnTo>
                        <a:pt x="1228343" y="0"/>
                      </a:lnTo>
                      <a:lnTo>
                        <a:pt x="0" y="0"/>
                      </a:lnTo>
                      <a:lnTo>
                        <a:pt x="0" y="685799"/>
                      </a:lnTo>
                      <a:lnTo>
                        <a:pt x="1228343" y="685799"/>
                      </a:lnTo>
                      <a:close/>
                    </a:path>
                  </a:pathLst>
                </a:custGeom>
                <a:solidFill>
                  <a:srgbClr val="BCDEFF"/>
                </a:solidFill>
              </p:spPr>
              <p:txBody>
                <a:bodyPr wrap="square" lIns="0" tIns="0" rIns="0" bIns="0" rtlCol="0"/>
                <a:lstStyle/>
                <a:p>
                  <a:endParaRPr sz="927"/>
                </a:p>
              </p:txBody>
            </p:sp>
            <p:sp>
              <p:nvSpPr>
                <p:cNvPr id="73" name="object 73"/>
                <p:cNvSpPr/>
                <p:nvPr/>
              </p:nvSpPr>
              <p:spPr>
                <a:xfrm>
                  <a:off x="6864095" y="2250947"/>
                  <a:ext cx="1228725" cy="685800"/>
                </a:xfrm>
                <a:custGeom>
                  <a:avLst/>
                  <a:gdLst/>
                  <a:ahLst/>
                  <a:cxnLst/>
                  <a:rect l="l" t="t" r="r" b="b"/>
                  <a:pathLst>
                    <a:path w="1228725" h="685800">
                      <a:moveTo>
                        <a:pt x="0" y="0"/>
                      </a:moveTo>
                      <a:lnTo>
                        <a:pt x="0" y="685799"/>
                      </a:lnTo>
                      <a:lnTo>
                        <a:pt x="1228343" y="685799"/>
                      </a:lnTo>
                      <a:lnTo>
                        <a:pt x="1228343" y="0"/>
                      </a:lnTo>
                      <a:lnTo>
                        <a:pt x="0" y="0"/>
                      </a:lnTo>
                      <a:close/>
                    </a:path>
                    <a:path w="1228725" h="685800">
                      <a:moveTo>
                        <a:pt x="114299" y="685799"/>
                      </a:moveTo>
                      <a:lnTo>
                        <a:pt x="114299" y="0"/>
                      </a:lnTo>
                    </a:path>
                    <a:path w="1228725" h="685800">
                      <a:moveTo>
                        <a:pt x="1114043" y="685799"/>
                      </a:moveTo>
                      <a:lnTo>
                        <a:pt x="1114043" y="0"/>
                      </a:lnTo>
                    </a:path>
                  </a:pathLst>
                </a:custGeom>
                <a:ln w="3175">
                  <a:solidFill>
                    <a:srgbClr val="000000"/>
                  </a:solidFill>
                </a:ln>
              </p:spPr>
              <p:txBody>
                <a:bodyPr wrap="square" lIns="0" tIns="0" rIns="0" bIns="0" rtlCol="0"/>
                <a:lstStyle/>
                <a:p>
                  <a:endParaRPr sz="927"/>
                </a:p>
              </p:txBody>
            </p:sp>
          </p:grpSp>
          <p:sp>
            <p:nvSpPr>
              <p:cNvPr id="74" name="object 74"/>
              <p:cNvSpPr txBox="1"/>
              <p:nvPr/>
            </p:nvSpPr>
            <p:spPr>
              <a:xfrm>
                <a:off x="5885775" y="1500355"/>
                <a:ext cx="615203" cy="415649"/>
              </a:xfrm>
              <a:prstGeom prst="rect">
                <a:avLst/>
              </a:prstGeom>
            </p:spPr>
            <p:txBody>
              <a:bodyPr vert="horz" wrap="square" lIns="0" tIns="8404" rIns="0" bIns="0" rtlCol="0">
                <a:spAutoFit/>
              </a:bodyPr>
              <a:lstStyle/>
              <a:p>
                <a:pPr marL="8405" marR="3362" indent="-420" algn="ctr">
                  <a:spcBef>
                    <a:spcPts val="66"/>
                  </a:spcBef>
                </a:pPr>
                <a:r>
                  <a:rPr sz="529" spc="-3" dirty="0"/>
                  <a:t>Traveler </a:t>
                </a:r>
                <a:r>
                  <a:rPr sz="529" dirty="0"/>
                  <a:t>is </a:t>
                </a:r>
                <a:r>
                  <a:rPr sz="529" spc="-3" dirty="0"/>
                  <a:t>notified </a:t>
                </a:r>
                <a:r>
                  <a:rPr sz="529" dirty="0"/>
                  <a:t> </a:t>
                </a:r>
                <a:r>
                  <a:rPr sz="529" spc="-3" dirty="0"/>
                  <a:t>and using TAVS, </a:t>
                </a:r>
                <a:r>
                  <a:rPr sz="529" dirty="0"/>
                  <a:t> </a:t>
                </a:r>
                <a:r>
                  <a:rPr sz="529" spc="-3" dirty="0"/>
                  <a:t>modifies TA request </a:t>
                </a:r>
                <a:r>
                  <a:rPr sz="529" spc="-142" dirty="0"/>
                  <a:t> </a:t>
                </a:r>
                <a:r>
                  <a:rPr sz="529" dirty="0"/>
                  <a:t>as </a:t>
                </a:r>
                <a:r>
                  <a:rPr sz="529" spc="-7" dirty="0"/>
                  <a:t>necessary </a:t>
                </a:r>
                <a:r>
                  <a:rPr sz="529" spc="-3" dirty="0"/>
                  <a:t>for re- </a:t>
                </a:r>
                <a:r>
                  <a:rPr sz="529" spc="-139" dirty="0"/>
                  <a:t> </a:t>
                </a:r>
                <a:r>
                  <a:rPr sz="529" spc="-7" dirty="0"/>
                  <a:t>consideration</a:t>
                </a:r>
                <a:endParaRPr sz="529"/>
              </a:p>
            </p:txBody>
          </p:sp>
          <p:grpSp>
            <p:nvGrpSpPr>
              <p:cNvPr id="75" name="object 75"/>
              <p:cNvGrpSpPr/>
              <p:nvPr/>
            </p:nvGrpSpPr>
            <p:grpSpPr>
              <a:xfrm>
                <a:off x="4534642" y="4060297"/>
                <a:ext cx="615623" cy="607219"/>
                <a:chOff x="4972748" y="6135560"/>
                <a:chExt cx="930275" cy="917575"/>
              </a:xfrm>
            </p:grpSpPr>
            <p:sp>
              <p:nvSpPr>
                <p:cNvPr id="76" name="object 76"/>
                <p:cNvSpPr/>
                <p:nvPr/>
              </p:nvSpPr>
              <p:spPr>
                <a:xfrm>
                  <a:off x="4974335" y="6137147"/>
                  <a:ext cx="927100" cy="914400"/>
                </a:xfrm>
                <a:custGeom>
                  <a:avLst/>
                  <a:gdLst/>
                  <a:ahLst/>
                  <a:cxnLst/>
                  <a:rect l="l" t="t" r="r" b="b"/>
                  <a:pathLst>
                    <a:path w="927100" h="914400">
                      <a:moveTo>
                        <a:pt x="926591" y="914399"/>
                      </a:moveTo>
                      <a:lnTo>
                        <a:pt x="926591" y="0"/>
                      </a:lnTo>
                      <a:lnTo>
                        <a:pt x="0" y="0"/>
                      </a:lnTo>
                      <a:lnTo>
                        <a:pt x="0" y="914399"/>
                      </a:lnTo>
                      <a:lnTo>
                        <a:pt x="926591" y="914399"/>
                      </a:lnTo>
                      <a:close/>
                    </a:path>
                  </a:pathLst>
                </a:custGeom>
                <a:solidFill>
                  <a:srgbClr val="BCDEFF"/>
                </a:solidFill>
              </p:spPr>
              <p:txBody>
                <a:bodyPr wrap="square" lIns="0" tIns="0" rIns="0" bIns="0" rtlCol="0"/>
                <a:lstStyle/>
                <a:p>
                  <a:endParaRPr sz="927"/>
                </a:p>
              </p:txBody>
            </p:sp>
            <p:sp>
              <p:nvSpPr>
                <p:cNvPr id="77" name="object 77"/>
                <p:cNvSpPr/>
                <p:nvPr/>
              </p:nvSpPr>
              <p:spPr>
                <a:xfrm>
                  <a:off x="4974335" y="6137147"/>
                  <a:ext cx="927100" cy="914400"/>
                </a:xfrm>
                <a:custGeom>
                  <a:avLst/>
                  <a:gdLst/>
                  <a:ahLst/>
                  <a:cxnLst/>
                  <a:rect l="l" t="t" r="r" b="b"/>
                  <a:pathLst>
                    <a:path w="927100" h="914400">
                      <a:moveTo>
                        <a:pt x="0" y="0"/>
                      </a:moveTo>
                      <a:lnTo>
                        <a:pt x="0" y="914399"/>
                      </a:lnTo>
                      <a:lnTo>
                        <a:pt x="926591" y="914399"/>
                      </a:lnTo>
                      <a:lnTo>
                        <a:pt x="926591" y="0"/>
                      </a:lnTo>
                      <a:lnTo>
                        <a:pt x="0" y="0"/>
                      </a:lnTo>
                      <a:close/>
                    </a:path>
                    <a:path w="927100" h="914400">
                      <a:moveTo>
                        <a:pt x="812291" y="914399"/>
                      </a:moveTo>
                      <a:lnTo>
                        <a:pt x="812291" y="0"/>
                      </a:lnTo>
                    </a:path>
                  </a:pathLst>
                </a:custGeom>
                <a:ln w="3175">
                  <a:solidFill>
                    <a:srgbClr val="000000"/>
                  </a:solidFill>
                </a:ln>
              </p:spPr>
              <p:txBody>
                <a:bodyPr wrap="square" lIns="0" tIns="0" rIns="0" bIns="0" rtlCol="0"/>
                <a:lstStyle/>
                <a:p>
                  <a:endParaRPr sz="927"/>
                </a:p>
              </p:txBody>
            </p:sp>
          </p:grpSp>
          <p:sp>
            <p:nvSpPr>
              <p:cNvPr id="78" name="object 78"/>
              <p:cNvSpPr txBox="1"/>
              <p:nvPr/>
            </p:nvSpPr>
            <p:spPr>
              <a:xfrm>
                <a:off x="4611332" y="4061347"/>
                <a:ext cx="462243" cy="543758"/>
              </a:xfrm>
              <a:prstGeom prst="rect">
                <a:avLst/>
              </a:prstGeom>
              <a:ln w="3175">
                <a:solidFill>
                  <a:srgbClr val="000000"/>
                </a:solidFill>
              </a:ln>
            </p:spPr>
            <p:txBody>
              <a:bodyPr vert="horz" wrap="square" lIns="0" tIns="54629" rIns="0" bIns="0" rtlCol="0">
                <a:spAutoFit/>
              </a:bodyPr>
              <a:lstStyle/>
              <a:p>
                <a:pPr marL="70181" marR="65558" algn="ctr">
                  <a:spcBef>
                    <a:spcPts val="430"/>
                  </a:spcBef>
                </a:pPr>
                <a:r>
                  <a:rPr sz="529" spc="-7" dirty="0"/>
                  <a:t>S</a:t>
                </a:r>
                <a:r>
                  <a:rPr sz="529" spc="3" dirty="0"/>
                  <a:t>u</a:t>
                </a:r>
                <a:r>
                  <a:rPr sz="529" spc="-7" dirty="0"/>
                  <a:t>per</a:t>
                </a:r>
                <a:r>
                  <a:rPr sz="529" spc="-3" dirty="0"/>
                  <a:t>vi</a:t>
                </a:r>
                <a:r>
                  <a:rPr sz="529" spc="-7" dirty="0"/>
                  <a:t>sor  </a:t>
                </a:r>
                <a:r>
                  <a:rPr sz="529" spc="-3" dirty="0"/>
                  <a:t>receives </a:t>
                </a:r>
                <a:r>
                  <a:rPr sz="529" dirty="0"/>
                  <a:t> </a:t>
                </a:r>
                <a:r>
                  <a:rPr sz="529" spc="-3" dirty="0"/>
                  <a:t>notice of </a:t>
                </a:r>
                <a:r>
                  <a:rPr sz="529" dirty="0"/>
                  <a:t> </a:t>
                </a:r>
                <a:r>
                  <a:rPr sz="529" spc="-7" dirty="0"/>
                  <a:t>pending </a:t>
                </a:r>
                <a:r>
                  <a:rPr sz="529" spc="-3" dirty="0"/>
                  <a:t> voucher </a:t>
                </a:r>
                <a:r>
                  <a:rPr sz="529" dirty="0"/>
                  <a:t> </a:t>
                </a:r>
                <a:r>
                  <a:rPr sz="529" spc="-3" dirty="0"/>
                  <a:t>approval</a:t>
                </a:r>
                <a:endParaRPr sz="529"/>
              </a:p>
            </p:txBody>
          </p:sp>
          <p:grpSp>
            <p:nvGrpSpPr>
              <p:cNvPr id="79" name="object 79"/>
              <p:cNvGrpSpPr/>
              <p:nvPr/>
            </p:nvGrpSpPr>
            <p:grpSpPr>
              <a:xfrm>
                <a:off x="4858380" y="2301422"/>
                <a:ext cx="758498" cy="645878"/>
                <a:chOff x="5461952" y="3477704"/>
                <a:chExt cx="1146175" cy="975994"/>
              </a:xfrm>
            </p:grpSpPr>
            <p:sp>
              <p:nvSpPr>
                <p:cNvPr id="80" name="object 80"/>
                <p:cNvSpPr/>
                <p:nvPr/>
              </p:nvSpPr>
              <p:spPr>
                <a:xfrm>
                  <a:off x="5463539" y="3479291"/>
                  <a:ext cx="1143000" cy="972819"/>
                </a:xfrm>
                <a:custGeom>
                  <a:avLst/>
                  <a:gdLst/>
                  <a:ahLst/>
                  <a:cxnLst/>
                  <a:rect l="l" t="t" r="r" b="b"/>
                  <a:pathLst>
                    <a:path w="1143000" h="972820">
                      <a:moveTo>
                        <a:pt x="1142999" y="972311"/>
                      </a:moveTo>
                      <a:lnTo>
                        <a:pt x="1142999" y="0"/>
                      </a:lnTo>
                      <a:lnTo>
                        <a:pt x="0" y="0"/>
                      </a:lnTo>
                      <a:lnTo>
                        <a:pt x="0" y="972311"/>
                      </a:lnTo>
                      <a:lnTo>
                        <a:pt x="1142999" y="972311"/>
                      </a:lnTo>
                      <a:close/>
                    </a:path>
                  </a:pathLst>
                </a:custGeom>
                <a:solidFill>
                  <a:srgbClr val="BCDEFF"/>
                </a:solidFill>
              </p:spPr>
              <p:txBody>
                <a:bodyPr wrap="square" lIns="0" tIns="0" rIns="0" bIns="0" rtlCol="0"/>
                <a:lstStyle/>
                <a:p>
                  <a:endParaRPr sz="927"/>
                </a:p>
              </p:txBody>
            </p:sp>
            <p:sp>
              <p:nvSpPr>
                <p:cNvPr id="81" name="object 81"/>
                <p:cNvSpPr/>
                <p:nvPr/>
              </p:nvSpPr>
              <p:spPr>
                <a:xfrm>
                  <a:off x="5463539" y="3479291"/>
                  <a:ext cx="1143000" cy="972819"/>
                </a:xfrm>
                <a:custGeom>
                  <a:avLst/>
                  <a:gdLst/>
                  <a:ahLst/>
                  <a:cxnLst/>
                  <a:rect l="l" t="t" r="r" b="b"/>
                  <a:pathLst>
                    <a:path w="1143000" h="972820">
                      <a:moveTo>
                        <a:pt x="0" y="0"/>
                      </a:moveTo>
                      <a:lnTo>
                        <a:pt x="0" y="972311"/>
                      </a:lnTo>
                      <a:lnTo>
                        <a:pt x="1142999" y="972311"/>
                      </a:lnTo>
                      <a:lnTo>
                        <a:pt x="1142999" y="0"/>
                      </a:lnTo>
                      <a:lnTo>
                        <a:pt x="0" y="0"/>
                      </a:lnTo>
                      <a:close/>
                    </a:path>
                    <a:path w="1143000" h="972820">
                      <a:moveTo>
                        <a:pt x="114299" y="972311"/>
                      </a:moveTo>
                      <a:lnTo>
                        <a:pt x="114299" y="0"/>
                      </a:lnTo>
                    </a:path>
                    <a:path w="1143000" h="972820">
                      <a:moveTo>
                        <a:pt x="1028699" y="972311"/>
                      </a:moveTo>
                      <a:lnTo>
                        <a:pt x="1028699" y="0"/>
                      </a:lnTo>
                    </a:path>
                  </a:pathLst>
                </a:custGeom>
                <a:ln w="3175">
                  <a:solidFill>
                    <a:srgbClr val="000000"/>
                  </a:solidFill>
                </a:ln>
              </p:spPr>
              <p:txBody>
                <a:bodyPr wrap="square" lIns="0" tIns="0" rIns="0" bIns="0" rtlCol="0"/>
                <a:lstStyle/>
                <a:p>
                  <a:endParaRPr sz="927"/>
                </a:p>
              </p:txBody>
            </p:sp>
          </p:grpSp>
          <p:sp>
            <p:nvSpPr>
              <p:cNvPr id="82" name="object 82"/>
              <p:cNvSpPr txBox="1"/>
              <p:nvPr/>
            </p:nvSpPr>
            <p:spPr>
              <a:xfrm>
                <a:off x="4945826" y="2327348"/>
                <a:ext cx="585788" cy="578514"/>
              </a:xfrm>
              <a:prstGeom prst="rect">
                <a:avLst/>
              </a:prstGeom>
            </p:spPr>
            <p:txBody>
              <a:bodyPr vert="horz" wrap="square" lIns="0" tIns="8404" rIns="0" bIns="0" rtlCol="0">
                <a:spAutoFit/>
              </a:bodyPr>
              <a:lstStyle/>
              <a:p>
                <a:pPr marL="8405" marR="3362" algn="ctr">
                  <a:spcBef>
                    <a:spcPts val="66"/>
                  </a:spcBef>
                </a:pPr>
                <a:r>
                  <a:rPr sz="529" spc="-3" dirty="0"/>
                  <a:t>PNR </a:t>
                </a:r>
                <a:r>
                  <a:rPr sz="529" dirty="0"/>
                  <a:t>is </a:t>
                </a:r>
                <a:r>
                  <a:rPr sz="529" spc="-3" dirty="0"/>
                  <a:t>managed </a:t>
                </a:r>
                <a:r>
                  <a:rPr sz="529" dirty="0"/>
                  <a:t> </a:t>
                </a:r>
                <a:r>
                  <a:rPr sz="529" spc="-3" dirty="0"/>
                  <a:t>by Mid-Office </a:t>
                </a:r>
                <a:r>
                  <a:rPr sz="529" dirty="0"/>
                  <a:t> </a:t>
                </a:r>
                <a:r>
                  <a:rPr sz="529" spc="-3" dirty="0"/>
                  <a:t>automation for QC, </a:t>
                </a:r>
                <a:r>
                  <a:rPr sz="529" spc="-142" dirty="0"/>
                  <a:t> </a:t>
                </a:r>
                <a:r>
                  <a:rPr sz="529" spc="-3" dirty="0"/>
                  <a:t>file finishing, </a:t>
                </a:r>
                <a:r>
                  <a:rPr sz="529" dirty="0"/>
                  <a:t>and </a:t>
                </a:r>
                <a:r>
                  <a:rPr sz="529" spc="3" dirty="0"/>
                  <a:t> </a:t>
                </a:r>
                <a:r>
                  <a:rPr sz="529" spc="-3" dirty="0"/>
                  <a:t>continued </a:t>
                </a:r>
                <a:r>
                  <a:rPr sz="529" dirty="0"/>
                  <a:t> </a:t>
                </a:r>
                <a:r>
                  <a:rPr sz="529" spc="-3" dirty="0"/>
                  <a:t>monitoring</a:t>
                </a:r>
                <a:r>
                  <a:rPr sz="529" spc="139" dirty="0"/>
                  <a:t> </a:t>
                </a:r>
                <a:r>
                  <a:rPr sz="529" spc="-7" dirty="0"/>
                  <a:t>for </a:t>
                </a:r>
                <a:r>
                  <a:rPr sz="529" spc="-3" dirty="0"/>
                  <a:t> ticket</a:t>
                </a:r>
                <a:r>
                  <a:rPr sz="529" spc="-13" dirty="0"/>
                  <a:t> </a:t>
                </a:r>
                <a:r>
                  <a:rPr sz="529" spc="-3" dirty="0"/>
                  <a:t>usage</a:t>
                </a:r>
                <a:endParaRPr sz="529"/>
              </a:p>
            </p:txBody>
          </p:sp>
          <p:grpSp>
            <p:nvGrpSpPr>
              <p:cNvPr id="83" name="object 83"/>
              <p:cNvGrpSpPr/>
              <p:nvPr/>
            </p:nvGrpSpPr>
            <p:grpSpPr>
              <a:xfrm>
                <a:off x="1844894" y="1434086"/>
                <a:ext cx="607219" cy="532840"/>
                <a:chOff x="908240" y="2167064"/>
                <a:chExt cx="917575" cy="805180"/>
              </a:xfrm>
            </p:grpSpPr>
            <p:sp>
              <p:nvSpPr>
                <p:cNvPr id="84" name="object 84"/>
                <p:cNvSpPr/>
                <p:nvPr/>
              </p:nvSpPr>
              <p:spPr>
                <a:xfrm>
                  <a:off x="909827" y="2168651"/>
                  <a:ext cx="914400" cy="802005"/>
                </a:xfrm>
                <a:custGeom>
                  <a:avLst/>
                  <a:gdLst/>
                  <a:ahLst/>
                  <a:cxnLst/>
                  <a:rect l="l" t="t" r="r" b="b"/>
                  <a:pathLst>
                    <a:path w="914400" h="802005">
                      <a:moveTo>
                        <a:pt x="914399" y="801623"/>
                      </a:moveTo>
                      <a:lnTo>
                        <a:pt x="914399" y="0"/>
                      </a:lnTo>
                      <a:lnTo>
                        <a:pt x="0" y="0"/>
                      </a:lnTo>
                      <a:lnTo>
                        <a:pt x="0" y="801623"/>
                      </a:lnTo>
                      <a:lnTo>
                        <a:pt x="914399" y="801623"/>
                      </a:lnTo>
                      <a:close/>
                    </a:path>
                  </a:pathLst>
                </a:custGeom>
                <a:solidFill>
                  <a:srgbClr val="BCDEFF"/>
                </a:solidFill>
              </p:spPr>
              <p:txBody>
                <a:bodyPr wrap="square" lIns="0" tIns="0" rIns="0" bIns="0" rtlCol="0"/>
                <a:lstStyle/>
                <a:p>
                  <a:endParaRPr sz="927"/>
                </a:p>
              </p:txBody>
            </p:sp>
            <p:sp>
              <p:nvSpPr>
                <p:cNvPr id="85" name="object 85"/>
                <p:cNvSpPr/>
                <p:nvPr/>
              </p:nvSpPr>
              <p:spPr>
                <a:xfrm>
                  <a:off x="909827" y="2168651"/>
                  <a:ext cx="914400" cy="802005"/>
                </a:xfrm>
                <a:custGeom>
                  <a:avLst/>
                  <a:gdLst/>
                  <a:ahLst/>
                  <a:cxnLst/>
                  <a:rect l="l" t="t" r="r" b="b"/>
                  <a:pathLst>
                    <a:path w="914400" h="802005">
                      <a:moveTo>
                        <a:pt x="0" y="0"/>
                      </a:moveTo>
                      <a:lnTo>
                        <a:pt x="0" y="801623"/>
                      </a:lnTo>
                      <a:lnTo>
                        <a:pt x="914399" y="801623"/>
                      </a:lnTo>
                      <a:lnTo>
                        <a:pt x="914399" y="0"/>
                      </a:lnTo>
                      <a:lnTo>
                        <a:pt x="0" y="0"/>
                      </a:lnTo>
                      <a:close/>
                    </a:path>
                    <a:path w="914400" h="802005">
                      <a:moveTo>
                        <a:pt x="114299" y="801623"/>
                      </a:moveTo>
                      <a:lnTo>
                        <a:pt x="114299" y="0"/>
                      </a:lnTo>
                    </a:path>
                    <a:path w="914400" h="802005">
                      <a:moveTo>
                        <a:pt x="800099" y="801623"/>
                      </a:moveTo>
                      <a:lnTo>
                        <a:pt x="800099" y="0"/>
                      </a:lnTo>
                    </a:path>
                  </a:pathLst>
                </a:custGeom>
                <a:ln w="3175">
                  <a:solidFill>
                    <a:srgbClr val="000000"/>
                  </a:solidFill>
                </a:ln>
              </p:spPr>
              <p:txBody>
                <a:bodyPr wrap="square" lIns="0" tIns="0" rIns="0" bIns="0" rtlCol="0"/>
                <a:lstStyle/>
                <a:p>
                  <a:endParaRPr sz="927"/>
                </a:p>
              </p:txBody>
            </p:sp>
          </p:grpSp>
          <p:sp>
            <p:nvSpPr>
              <p:cNvPr id="86" name="object 86"/>
              <p:cNvSpPr txBox="1"/>
              <p:nvPr/>
            </p:nvSpPr>
            <p:spPr>
              <a:xfrm>
                <a:off x="1943436" y="1563893"/>
                <a:ext cx="413077" cy="252784"/>
              </a:xfrm>
              <a:prstGeom prst="rect">
                <a:avLst/>
              </a:prstGeom>
            </p:spPr>
            <p:txBody>
              <a:bodyPr vert="horz" wrap="square" lIns="0" tIns="8404" rIns="0" bIns="0" rtlCol="0">
                <a:spAutoFit/>
              </a:bodyPr>
              <a:lstStyle/>
              <a:p>
                <a:pPr marL="7985" marR="3362" indent="-1261" algn="ctr">
                  <a:spcBef>
                    <a:spcPts val="66"/>
                  </a:spcBef>
                </a:pPr>
                <a:r>
                  <a:rPr sz="529" spc="-3" dirty="0"/>
                  <a:t>Traveler </a:t>
                </a:r>
                <a:r>
                  <a:rPr sz="529" dirty="0"/>
                  <a:t> </a:t>
                </a:r>
                <a:r>
                  <a:rPr sz="529" spc="-3" dirty="0"/>
                  <a:t>signs</a:t>
                </a:r>
                <a:r>
                  <a:rPr sz="529" spc="-26" dirty="0"/>
                  <a:t> </a:t>
                </a:r>
                <a:r>
                  <a:rPr sz="529" spc="-3" dirty="0"/>
                  <a:t>into</a:t>
                </a:r>
                <a:r>
                  <a:rPr sz="529" spc="-26" dirty="0"/>
                  <a:t> </a:t>
                </a:r>
                <a:r>
                  <a:rPr sz="529" spc="-3" dirty="0"/>
                  <a:t>the </a:t>
                </a:r>
                <a:r>
                  <a:rPr sz="529" spc="-139" dirty="0"/>
                  <a:t> </a:t>
                </a:r>
                <a:r>
                  <a:rPr sz="529" spc="-3" dirty="0"/>
                  <a:t>portal</a:t>
                </a:r>
                <a:endParaRPr sz="529"/>
              </a:p>
            </p:txBody>
          </p:sp>
          <p:grpSp>
            <p:nvGrpSpPr>
              <p:cNvPr id="87" name="object 87"/>
              <p:cNvGrpSpPr/>
              <p:nvPr/>
            </p:nvGrpSpPr>
            <p:grpSpPr>
              <a:xfrm>
                <a:off x="2592215" y="1451232"/>
                <a:ext cx="777828" cy="531579"/>
                <a:chOff x="2037524" y="2192972"/>
                <a:chExt cx="1175385" cy="803275"/>
              </a:xfrm>
            </p:grpSpPr>
            <p:sp>
              <p:nvSpPr>
                <p:cNvPr id="88" name="object 88"/>
                <p:cNvSpPr/>
                <p:nvPr/>
              </p:nvSpPr>
              <p:spPr>
                <a:xfrm>
                  <a:off x="2039111" y="2194560"/>
                  <a:ext cx="1172210" cy="800100"/>
                </a:xfrm>
                <a:custGeom>
                  <a:avLst/>
                  <a:gdLst/>
                  <a:ahLst/>
                  <a:cxnLst/>
                  <a:rect l="l" t="t" r="r" b="b"/>
                  <a:pathLst>
                    <a:path w="1172210" h="800100">
                      <a:moveTo>
                        <a:pt x="1171955" y="800099"/>
                      </a:moveTo>
                      <a:lnTo>
                        <a:pt x="1171955" y="0"/>
                      </a:lnTo>
                      <a:lnTo>
                        <a:pt x="0" y="0"/>
                      </a:lnTo>
                      <a:lnTo>
                        <a:pt x="0" y="800099"/>
                      </a:lnTo>
                      <a:lnTo>
                        <a:pt x="1171955" y="800099"/>
                      </a:lnTo>
                      <a:close/>
                    </a:path>
                  </a:pathLst>
                </a:custGeom>
                <a:solidFill>
                  <a:srgbClr val="BCDEFF"/>
                </a:solidFill>
              </p:spPr>
              <p:txBody>
                <a:bodyPr wrap="square" lIns="0" tIns="0" rIns="0" bIns="0" rtlCol="0"/>
                <a:lstStyle/>
                <a:p>
                  <a:endParaRPr sz="927"/>
                </a:p>
              </p:txBody>
            </p:sp>
            <p:sp>
              <p:nvSpPr>
                <p:cNvPr id="89" name="object 89"/>
                <p:cNvSpPr/>
                <p:nvPr/>
              </p:nvSpPr>
              <p:spPr>
                <a:xfrm>
                  <a:off x="2039111" y="2194560"/>
                  <a:ext cx="1172210" cy="800100"/>
                </a:xfrm>
                <a:custGeom>
                  <a:avLst/>
                  <a:gdLst/>
                  <a:ahLst/>
                  <a:cxnLst/>
                  <a:rect l="l" t="t" r="r" b="b"/>
                  <a:pathLst>
                    <a:path w="1172210" h="800100">
                      <a:moveTo>
                        <a:pt x="0" y="0"/>
                      </a:moveTo>
                      <a:lnTo>
                        <a:pt x="0" y="800099"/>
                      </a:lnTo>
                      <a:lnTo>
                        <a:pt x="1171955" y="800099"/>
                      </a:lnTo>
                      <a:lnTo>
                        <a:pt x="1171955" y="0"/>
                      </a:lnTo>
                      <a:lnTo>
                        <a:pt x="0" y="0"/>
                      </a:lnTo>
                      <a:close/>
                    </a:path>
                    <a:path w="1172210" h="800100">
                      <a:moveTo>
                        <a:pt x="114299" y="800099"/>
                      </a:moveTo>
                      <a:lnTo>
                        <a:pt x="114299" y="0"/>
                      </a:lnTo>
                    </a:path>
                    <a:path w="1172210" h="800100">
                      <a:moveTo>
                        <a:pt x="1057655" y="800099"/>
                      </a:moveTo>
                      <a:lnTo>
                        <a:pt x="1057655" y="0"/>
                      </a:lnTo>
                    </a:path>
                  </a:pathLst>
                </a:custGeom>
                <a:ln w="3175">
                  <a:solidFill>
                    <a:srgbClr val="000000"/>
                  </a:solidFill>
                </a:ln>
              </p:spPr>
              <p:txBody>
                <a:bodyPr wrap="square" lIns="0" tIns="0" rIns="0" bIns="0" rtlCol="0"/>
                <a:lstStyle/>
                <a:p>
                  <a:endParaRPr sz="927"/>
                </a:p>
              </p:txBody>
            </p:sp>
          </p:grpSp>
          <p:sp>
            <p:nvSpPr>
              <p:cNvPr id="90" name="object 90"/>
              <p:cNvSpPr txBox="1"/>
              <p:nvPr/>
            </p:nvSpPr>
            <p:spPr>
              <a:xfrm>
                <a:off x="2681679" y="1460014"/>
                <a:ext cx="600075" cy="497081"/>
              </a:xfrm>
              <a:prstGeom prst="rect">
                <a:avLst/>
              </a:prstGeom>
            </p:spPr>
            <p:txBody>
              <a:bodyPr vert="horz" wrap="square" lIns="0" tIns="8404" rIns="0" bIns="0" rtlCol="0">
                <a:spAutoFit/>
              </a:bodyPr>
              <a:lstStyle/>
              <a:p>
                <a:pPr marL="7985" marR="3362" indent="-1261" algn="ctr">
                  <a:spcBef>
                    <a:spcPts val="66"/>
                  </a:spcBef>
                </a:pPr>
                <a:r>
                  <a:rPr sz="529" spc="-3" dirty="0"/>
                  <a:t>Booking </a:t>
                </a:r>
                <a:r>
                  <a:rPr sz="529" spc="13" dirty="0"/>
                  <a:t> </a:t>
                </a:r>
                <a:r>
                  <a:rPr sz="529" spc="-3" dirty="0"/>
                  <a:t>information </a:t>
                </a:r>
                <a:r>
                  <a:rPr sz="529" dirty="0"/>
                  <a:t> </a:t>
                </a:r>
                <a:r>
                  <a:rPr sz="529" spc="-3" dirty="0"/>
                  <a:t>populates </a:t>
                </a:r>
                <a:r>
                  <a:rPr sz="529" spc="-7" dirty="0"/>
                  <a:t>the </a:t>
                </a:r>
                <a:r>
                  <a:rPr sz="529" dirty="0"/>
                  <a:t>TA, </a:t>
                </a:r>
                <a:r>
                  <a:rPr sz="529" spc="3" dirty="0"/>
                  <a:t> </a:t>
                </a:r>
                <a:r>
                  <a:rPr sz="529" spc="-3" dirty="0"/>
                  <a:t>Traveler completes </a:t>
                </a:r>
                <a:r>
                  <a:rPr sz="529" spc="-139" dirty="0"/>
                  <a:t> </a:t>
                </a:r>
                <a:r>
                  <a:rPr sz="529" dirty="0"/>
                  <a:t>TA,</a:t>
                </a:r>
                <a:r>
                  <a:rPr sz="529" spc="-23" dirty="0"/>
                  <a:t> </a:t>
                </a:r>
                <a:r>
                  <a:rPr sz="529" spc="-3" dirty="0"/>
                  <a:t>and</a:t>
                </a:r>
                <a:r>
                  <a:rPr sz="529" spc="-13" dirty="0"/>
                  <a:t> </a:t>
                </a:r>
                <a:r>
                  <a:rPr sz="529" spc="-3" dirty="0"/>
                  <a:t>submits</a:t>
                </a:r>
                <a:r>
                  <a:rPr sz="529" spc="-20" dirty="0"/>
                  <a:t> </a:t>
                </a:r>
                <a:r>
                  <a:rPr sz="529" spc="-3" dirty="0"/>
                  <a:t>for </a:t>
                </a:r>
                <a:r>
                  <a:rPr sz="529" spc="-135" dirty="0"/>
                  <a:t> </a:t>
                </a:r>
                <a:r>
                  <a:rPr sz="529" spc="-3" dirty="0"/>
                  <a:t>approval</a:t>
                </a:r>
                <a:endParaRPr sz="529"/>
              </a:p>
            </p:txBody>
          </p:sp>
          <p:grpSp>
            <p:nvGrpSpPr>
              <p:cNvPr id="91" name="object 91"/>
              <p:cNvGrpSpPr/>
              <p:nvPr/>
            </p:nvGrpSpPr>
            <p:grpSpPr>
              <a:xfrm>
                <a:off x="3365673" y="1688152"/>
                <a:ext cx="2420891" cy="55889"/>
                <a:chOff x="3206305" y="2550985"/>
                <a:chExt cx="3658235" cy="84455"/>
              </a:xfrm>
            </p:grpSpPr>
            <p:sp>
              <p:nvSpPr>
                <p:cNvPr id="92" name="object 92"/>
                <p:cNvSpPr/>
                <p:nvPr/>
              </p:nvSpPr>
              <p:spPr>
                <a:xfrm>
                  <a:off x="3211067" y="2555747"/>
                  <a:ext cx="584200" cy="38100"/>
                </a:xfrm>
                <a:custGeom>
                  <a:avLst/>
                  <a:gdLst/>
                  <a:ahLst/>
                  <a:cxnLst/>
                  <a:rect l="l" t="t" r="r" b="b"/>
                  <a:pathLst>
                    <a:path w="584200" h="38100">
                      <a:moveTo>
                        <a:pt x="0" y="38099"/>
                      </a:moveTo>
                      <a:lnTo>
                        <a:pt x="193547" y="38099"/>
                      </a:lnTo>
                      <a:lnTo>
                        <a:pt x="196500" y="23145"/>
                      </a:lnTo>
                      <a:lnTo>
                        <a:pt x="204596" y="11048"/>
                      </a:lnTo>
                      <a:lnTo>
                        <a:pt x="216693" y="2952"/>
                      </a:lnTo>
                      <a:lnTo>
                        <a:pt x="231647" y="0"/>
                      </a:lnTo>
                      <a:lnTo>
                        <a:pt x="246602" y="2952"/>
                      </a:lnTo>
                      <a:lnTo>
                        <a:pt x="258698" y="11048"/>
                      </a:lnTo>
                      <a:lnTo>
                        <a:pt x="266795" y="23145"/>
                      </a:lnTo>
                      <a:lnTo>
                        <a:pt x="269747" y="38099"/>
                      </a:lnTo>
                      <a:lnTo>
                        <a:pt x="422147" y="38099"/>
                      </a:lnTo>
                      <a:lnTo>
                        <a:pt x="425100" y="23145"/>
                      </a:lnTo>
                      <a:lnTo>
                        <a:pt x="433196" y="11048"/>
                      </a:lnTo>
                      <a:lnTo>
                        <a:pt x="445293" y="2952"/>
                      </a:lnTo>
                      <a:lnTo>
                        <a:pt x="460247" y="0"/>
                      </a:lnTo>
                      <a:lnTo>
                        <a:pt x="475202" y="2952"/>
                      </a:lnTo>
                      <a:lnTo>
                        <a:pt x="487298" y="11048"/>
                      </a:lnTo>
                      <a:lnTo>
                        <a:pt x="495395" y="23145"/>
                      </a:lnTo>
                      <a:lnTo>
                        <a:pt x="498347" y="38099"/>
                      </a:lnTo>
                      <a:lnTo>
                        <a:pt x="583691" y="38099"/>
                      </a:lnTo>
                    </a:path>
                  </a:pathLst>
                </a:custGeom>
                <a:ln w="9524">
                  <a:solidFill>
                    <a:srgbClr val="4576BE"/>
                  </a:solidFill>
                </a:ln>
              </p:spPr>
              <p:txBody>
                <a:bodyPr wrap="square" lIns="0" tIns="0" rIns="0" bIns="0" rtlCol="0"/>
                <a:lstStyle/>
                <a:p>
                  <a:endParaRPr sz="927"/>
                </a:p>
              </p:txBody>
            </p:sp>
            <p:sp>
              <p:nvSpPr>
                <p:cNvPr id="93" name="object 93"/>
                <p:cNvSpPr/>
                <p:nvPr/>
              </p:nvSpPr>
              <p:spPr>
                <a:xfrm>
                  <a:off x="3785615" y="25526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94" name="object 94"/>
                <p:cNvSpPr/>
                <p:nvPr/>
              </p:nvSpPr>
              <p:spPr>
                <a:xfrm>
                  <a:off x="6563867" y="2593847"/>
                  <a:ext cx="227329" cy="0"/>
                </a:xfrm>
                <a:custGeom>
                  <a:avLst/>
                  <a:gdLst/>
                  <a:ahLst/>
                  <a:cxnLst/>
                  <a:rect l="l" t="t" r="r" b="b"/>
                  <a:pathLst>
                    <a:path w="227329">
                      <a:moveTo>
                        <a:pt x="0" y="0"/>
                      </a:moveTo>
                      <a:lnTo>
                        <a:pt x="85343" y="0"/>
                      </a:lnTo>
                    </a:path>
                    <a:path w="227329">
                      <a:moveTo>
                        <a:pt x="214883" y="0"/>
                      </a:moveTo>
                      <a:lnTo>
                        <a:pt x="227075" y="0"/>
                      </a:lnTo>
                    </a:path>
                  </a:pathLst>
                </a:custGeom>
                <a:ln w="9524">
                  <a:solidFill>
                    <a:srgbClr val="4576BE"/>
                  </a:solidFill>
                </a:ln>
              </p:spPr>
              <p:txBody>
                <a:bodyPr wrap="square" lIns="0" tIns="0" rIns="0" bIns="0" rtlCol="0"/>
                <a:lstStyle/>
                <a:p>
                  <a:endParaRPr sz="927"/>
                </a:p>
              </p:txBody>
            </p:sp>
            <p:sp>
              <p:nvSpPr>
                <p:cNvPr id="95" name="object 95"/>
                <p:cNvSpPr/>
                <p:nvPr/>
              </p:nvSpPr>
              <p:spPr>
                <a:xfrm>
                  <a:off x="6780276" y="2552699"/>
                  <a:ext cx="83820" cy="82550"/>
                </a:xfrm>
                <a:custGeom>
                  <a:avLst/>
                  <a:gdLst/>
                  <a:ahLst/>
                  <a:cxnLst/>
                  <a:rect l="l" t="t" r="r" b="b"/>
                  <a:pathLst>
                    <a:path w="83820"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grpSp>
          <p:sp>
            <p:nvSpPr>
              <p:cNvPr id="96" name="object 96"/>
              <p:cNvSpPr txBox="1"/>
              <p:nvPr/>
            </p:nvSpPr>
            <p:spPr>
              <a:xfrm>
                <a:off x="5635660" y="1661720"/>
                <a:ext cx="102534" cy="89919"/>
              </a:xfrm>
              <a:prstGeom prst="rect">
                <a:avLst/>
              </a:prstGeom>
            </p:spPr>
            <p:txBody>
              <a:bodyPr vert="horz" wrap="square" lIns="0" tIns="8404" rIns="0" bIns="0" rtlCol="0">
                <a:spAutoFit/>
              </a:bodyPr>
              <a:lstStyle/>
              <a:p>
                <a:pPr marL="8405">
                  <a:spcBef>
                    <a:spcPts val="66"/>
                  </a:spcBef>
                </a:pPr>
                <a:r>
                  <a:rPr sz="529" spc="-7" dirty="0"/>
                  <a:t>N</a:t>
                </a:r>
                <a:r>
                  <a:rPr sz="529" spc="-3" dirty="0"/>
                  <a:t>o</a:t>
                </a:r>
                <a:endParaRPr sz="529"/>
              </a:p>
            </p:txBody>
          </p:sp>
          <p:grpSp>
            <p:nvGrpSpPr>
              <p:cNvPr id="97" name="object 97"/>
              <p:cNvGrpSpPr/>
              <p:nvPr/>
            </p:nvGrpSpPr>
            <p:grpSpPr>
              <a:xfrm>
                <a:off x="2254273" y="1222211"/>
                <a:ext cx="5088451" cy="3165942"/>
                <a:chOff x="1526857" y="1846897"/>
                <a:chExt cx="7689215" cy="4784090"/>
              </a:xfrm>
            </p:grpSpPr>
            <p:sp>
              <p:nvSpPr>
                <p:cNvPr id="98" name="object 98"/>
                <p:cNvSpPr/>
                <p:nvPr/>
              </p:nvSpPr>
              <p:spPr>
                <a:xfrm>
                  <a:off x="6106667" y="1851660"/>
                  <a:ext cx="1371600" cy="399415"/>
                </a:xfrm>
                <a:custGeom>
                  <a:avLst/>
                  <a:gdLst/>
                  <a:ahLst/>
                  <a:cxnLst/>
                  <a:rect l="l" t="t" r="r" b="b"/>
                  <a:pathLst>
                    <a:path w="1371600" h="399414">
                      <a:moveTo>
                        <a:pt x="1371599" y="399287"/>
                      </a:moveTo>
                      <a:lnTo>
                        <a:pt x="1371599" y="0"/>
                      </a:lnTo>
                      <a:lnTo>
                        <a:pt x="0" y="0"/>
                      </a:lnTo>
                      <a:lnTo>
                        <a:pt x="0" y="327659"/>
                      </a:lnTo>
                    </a:path>
                  </a:pathLst>
                </a:custGeom>
                <a:ln w="9524">
                  <a:solidFill>
                    <a:srgbClr val="4576BE"/>
                  </a:solidFill>
                </a:ln>
              </p:spPr>
              <p:txBody>
                <a:bodyPr wrap="square" lIns="0" tIns="0" rIns="0" bIns="0" rtlCol="0"/>
                <a:lstStyle/>
                <a:p>
                  <a:endParaRPr sz="927"/>
                </a:p>
              </p:txBody>
            </p:sp>
            <p:sp>
              <p:nvSpPr>
                <p:cNvPr id="99" name="object 99"/>
                <p:cNvSpPr/>
                <p:nvPr/>
              </p:nvSpPr>
              <p:spPr>
                <a:xfrm>
                  <a:off x="6065519" y="2168652"/>
                  <a:ext cx="82550" cy="82550"/>
                </a:xfrm>
                <a:custGeom>
                  <a:avLst/>
                  <a:gdLst/>
                  <a:ahLst/>
                  <a:cxnLst/>
                  <a:rect l="l" t="t" r="r" b="b"/>
                  <a:pathLst>
                    <a:path w="82550" h="82550">
                      <a:moveTo>
                        <a:pt x="82295" y="0"/>
                      </a:moveTo>
                      <a:lnTo>
                        <a:pt x="0" y="0"/>
                      </a:lnTo>
                      <a:lnTo>
                        <a:pt x="41147" y="82295"/>
                      </a:lnTo>
                      <a:lnTo>
                        <a:pt x="82295" y="0"/>
                      </a:lnTo>
                      <a:close/>
                    </a:path>
                  </a:pathLst>
                </a:custGeom>
                <a:solidFill>
                  <a:srgbClr val="4576BE"/>
                </a:solidFill>
              </p:spPr>
              <p:txBody>
                <a:bodyPr wrap="square" lIns="0" tIns="0" rIns="0" bIns="0" rtlCol="0"/>
                <a:lstStyle/>
                <a:p>
                  <a:endParaRPr sz="927"/>
                </a:p>
              </p:txBody>
            </p:sp>
            <p:sp>
              <p:nvSpPr>
                <p:cNvPr id="100" name="object 100"/>
                <p:cNvSpPr/>
                <p:nvPr/>
              </p:nvSpPr>
              <p:spPr>
                <a:xfrm>
                  <a:off x="1531619" y="6589775"/>
                  <a:ext cx="434340" cy="0"/>
                </a:xfrm>
                <a:custGeom>
                  <a:avLst/>
                  <a:gdLst/>
                  <a:ahLst/>
                  <a:cxnLst/>
                  <a:rect l="l" t="t" r="r" b="b"/>
                  <a:pathLst>
                    <a:path w="434339">
                      <a:moveTo>
                        <a:pt x="0" y="0"/>
                      </a:moveTo>
                      <a:lnTo>
                        <a:pt x="434339" y="0"/>
                      </a:lnTo>
                    </a:path>
                  </a:pathLst>
                </a:custGeom>
                <a:ln w="9524">
                  <a:solidFill>
                    <a:srgbClr val="4576BE"/>
                  </a:solidFill>
                </a:ln>
              </p:spPr>
              <p:txBody>
                <a:bodyPr wrap="square" lIns="0" tIns="0" rIns="0" bIns="0" rtlCol="0"/>
                <a:lstStyle/>
                <a:p>
                  <a:endParaRPr sz="927"/>
                </a:p>
              </p:txBody>
            </p:sp>
            <p:sp>
              <p:nvSpPr>
                <p:cNvPr id="101" name="object 101"/>
                <p:cNvSpPr/>
                <p:nvPr/>
              </p:nvSpPr>
              <p:spPr>
                <a:xfrm>
                  <a:off x="1955291" y="6548627"/>
                  <a:ext cx="83820" cy="82550"/>
                </a:xfrm>
                <a:custGeom>
                  <a:avLst/>
                  <a:gdLst/>
                  <a:ahLst/>
                  <a:cxnLst/>
                  <a:rect l="l" t="t" r="r" b="b"/>
                  <a:pathLst>
                    <a:path w="83819"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sp>
              <p:nvSpPr>
                <p:cNvPr id="102" name="object 102"/>
                <p:cNvSpPr/>
                <p:nvPr/>
              </p:nvSpPr>
              <p:spPr>
                <a:xfrm>
                  <a:off x="8935211" y="3264408"/>
                  <a:ext cx="0" cy="132715"/>
                </a:xfrm>
                <a:custGeom>
                  <a:avLst/>
                  <a:gdLst/>
                  <a:ahLst/>
                  <a:cxnLst/>
                  <a:rect l="l" t="t" r="r" b="b"/>
                  <a:pathLst>
                    <a:path h="132714">
                      <a:moveTo>
                        <a:pt x="0" y="0"/>
                      </a:moveTo>
                      <a:lnTo>
                        <a:pt x="0" y="132587"/>
                      </a:lnTo>
                    </a:path>
                  </a:pathLst>
                </a:custGeom>
                <a:ln w="15239">
                  <a:solidFill>
                    <a:srgbClr val="F59C55"/>
                  </a:solidFill>
                </a:ln>
              </p:spPr>
              <p:txBody>
                <a:bodyPr wrap="square" lIns="0" tIns="0" rIns="0" bIns="0" rtlCol="0"/>
                <a:lstStyle/>
                <a:p>
                  <a:endParaRPr sz="927"/>
                </a:p>
              </p:txBody>
            </p:sp>
            <p:sp>
              <p:nvSpPr>
                <p:cNvPr id="103" name="object 103"/>
                <p:cNvSpPr/>
                <p:nvPr/>
              </p:nvSpPr>
              <p:spPr>
                <a:xfrm>
                  <a:off x="8927591" y="3141725"/>
                  <a:ext cx="15240" cy="0"/>
                </a:xfrm>
                <a:custGeom>
                  <a:avLst/>
                  <a:gdLst/>
                  <a:ahLst/>
                  <a:cxnLst/>
                  <a:rect l="l" t="t" r="r" b="b"/>
                  <a:pathLst>
                    <a:path w="15240">
                      <a:moveTo>
                        <a:pt x="0" y="0"/>
                      </a:moveTo>
                      <a:lnTo>
                        <a:pt x="15239" y="0"/>
                      </a:lnTo>
                    </a:path>
                  </a:pathLst>
                </a:custGeom>
                <a:ln w="10667">
                  <a:solidFill>
                    <a:srgbClr val="F59C55"/>
                  </a:solidFill>
                </a:ln>
              </p:spPr>
              <p:txBody>
                <a:bodyPr wrap="square" lIns="0" tIns="0" rIns="0" bIns="0" rtlCol="0"/>
                <a:lstStyle/>
                <a:p>
                  <a:endParaRPr sz="927"/>
                </a:p>
              </p:txBody>
            </p:sp>
            <p:sp>
              <p:nvSpPr>
                <p:cNvPr id="104" name="object 104"/>
                <p:cNvSpPr/>
                <p:nvPr/>
              </p:nvSpPr>
              <p:spPr>
                <a:xfrm>
                  <a:off x="8887967" y="3384803"/>
                  <a:ext cx="94615" cy="94615"/>
                </a:xfrm>
                <a:custGeom>
                  <a:avLst/>
                  <a:gdLst/>
                  <a:ahLst/>
                  <a:cxnLst/>
                  <a:rect l="l" t="t" r="r" b="b"/>
                  <a:pathLst>
                    <a:path w="94615" h="94614">
                      <a:moveTo>
                        <a:pt x="94487" y="0"/>
                      </a:moveTo>
                      <a:lnTo>
                        <a:pt x="0" y="0"/>
                      </a:lnTo>
                      <a:lnTo>
                        <a:pt x="47243" y="94487"/>
                      </a:lnTo>
                      <a:lnTo>
                        <a:pt x="94487" y="0"/>
                      </a:lnTo>
                      <a:close/>
                    </a:path>
                  </a:pathLst>
                </a:custGeom>
                <a:solidFill>
                  <a:srgbClr val="F59C55"/>
                </a:solidFill>
              </p:spPr>
              <p:txBody>
                <a:bodyPr wrap="square" lIns="0" tIns="0" rIns="0" bIns="0" rtlCol="0"/>
                <a:lstStyle/>
                <a:p>
                  <a:endParaRPr sz="927"/>
                </a:p>
              </p:txBody>
            </p:sp>
            <p:sp>
              <p:nvSpPr>
                <p:cNvPr id="105" name="object 105"/>
                <p:cNvSpPr/>
                <p:nvPr/>
              </p:nvSpPr>
              <p:spPr>
                <a:xfrm>
                  <a:off x="8656319" y="3142488"/>
                  <a:ext cx="559435" cy="121920"/>
                </a:xfrm>
                <a:custGeom>
                  <a:avLst/>
                  <a:gdLst/>
                  <a:ahLst/>
                  <a:cxnLst/>
                  <a:rect l="l" t="t" r="r" b="b"/>
                  <a:pathLst>
                    <a:path w="559434" h="121920">
                      <a:moveTo>
                        <a:pt x="559307" y="121919"/>
                      </a:moveTo>
                      <a:lnTo>
                        <a:pt x="559307" y="0"/>
                      </a:lnTo>
                      <a:lnTo>
                        <a:pt x="0" y="0"/>
                      </a:lnTo>
                      <a:lnTo>
                        <a:pt x="0" y="121919"/>
                      </a:lnTo>
                      <a:lnTo>
                        <a:pt x="559307" y="121919"/>
                      </a:lnTo>
                      <a:close/>
                    </a:path>
                  </a:pathLst>
                </a:custGeom>
                <a:solidFill>
                  <a:srgbClr val="FFFFFF"/>
                </a:solidFill>
              </p:spPr>
              <p:txBody>
                <a:bodyPr wrap="square" lIns="0" tIns="0" rIns="0" bIns="0" rtlCol="0"/>
                <a:lstStyle/>
                <a:p>
                  <a:endParaRPr sz="927"/>
                </a:p>
              </p:txBody>
            </p:sp>
          </p:grpSp>
          <p:sp>
            <p:nvSpPr>
              <p:cNvPr id="106" name="object 106"/>
              <p:cNvSpPr txBox="1"/>
              <p:nvPr/>
            </p:nvSpPr>
            <p:spPr>
              <a:xfrm>
                <a:off x="6963893" y="2064123"/>
                <a:ext cx="387023" cy="89919"/>
              </a:xfrm>
              <a:prstGeom prst="rect">
                <a:avLst/>
              </a:prstGeom>
            </p:spPr>
            <p:txBody>
              <a:bodyPr vert="horz" wrap="square" lIns="0" tIns="8404" rIns="0" bIns="0" rtlCol="0">
                <a:spAutoFit/>
              </a:bodyPr>
              <a:lstStyle/>
              <a:p>
                <a:pPr marL="8405">
                  <a:spcBef>
                    <a:spcPts val="66"/>
                  </a:spcBef>
                </a:pPr>
                <a:r>
                  <a:rPr sz="529" dirty="0"/>
                  <a:t>OK</a:t>
                </a:r>
                <a:r>
                  <a:rPr sz="529" spc="-30" dirty="0"/>
                  <a:t> </a:t>
                </a:r>
                <a:r>
                  <a:rPr sz="529" spc="-3" dirty="0"/>
                  <a:t>to</a:t>
                </a:r>
                <a:r>
                  <a:rPr sz="529" spc="-20" dirty="0"/>
                  <a:t> </a:t>
                </a:r>
                <a:r>
                  <a:rPr sz="529" spc="-3" dirty="0"/>
                  <a:t>Ticket</a:t>
                </a:r>
                <a:endParaRPr sz="529"/>
              </a:p>
            </p:txBody>
          </p:sp>
          <p:grpSp>
            <p:nvGrpSpPr>
              <p:cNvPr id="107" name="object 107"/>
              <p:cNvGrpSpPr/>
              <p:nvPr/>
            </p:nvGrpSpPr>
            <p:grpSpPr>
              <a:xfrm>
                <a:off x="3802450" y="1450223"/>
                <a:ext cx="607219" cy="533680"/>
                <a:chOff x="3866324" y="2191448"/>
                <a:chExt cx="917575" cy="806450"/>
              </a:xfrm>
            </p:grpSpPr>
            <p:sp>
              <p:nvSpPr>
                <p:cNvPr id="108" name="object 108"/>
                <p:cNvSpPr/>
                <p:nvPr/>
              </p:nvSpPr>
              <p:spPr>
                <a:xfrm>
                  <a:off x="3867911" y="2193035"/>
                  <a:ext cx="914400" cy="803275"/>
                </a:xfrm>
                <a:custGeom>
                  <a:avLst/>
                  <a:gdLst/>
                  <a:ahLst/>
                  <a:cxnLst/>
                  <a:rect l="l" t="t" r="r" b="b"/>
                  <a:pathLst>
                    <a:path w="914400" h="803275">
                      <a:moveTo>
                        <a:pt x="914399" y="803147"/>
                      </a:moveTo>
                      <a:lnTo>
                        <a:pt x="914399" y="0"/>
                      </a:lnTo>
                      <a:lnTo>
                        <a:pt x="0" y="0"/>
                      </a:lnTo>
                      <a:lnTo>
                        <a:pt x="0" y="803147"/>
                      </a:lnTo>
                      <a:lnTo>
                        <a:pt x="914399" y="803147"/>
                      </a:lnTo>
                      <a:close/>
                    </a:path>
                  </a:pathLst>
                </a:custGeom>
                <a:solidFill>
                  <a:srgbClr val="BCDEFF"/>
                </a:solidFill>
              </p:spPr>
              <p:txBody>
                <a:bodyPr wrap="square" lIns="0" tIns="0" rIns="0" bIns="0" rtlCol="0"/>
                <a:lstStyle/>
                <a:p>
                  <a:endParaRPr sz="927"/>
                </a:p>
              </p:txBody>
            </p:sp>
            <p:sp>
              <p:nvSpPr>
                <p:cNvPr id="109" name="object 109"/>
                <p:cNvSpPr/>
                <p:nvPr/>
              </p:nvSpPr>
              <p:spPr>
                <a:xfrm>
                  <a:off x="3867911" y="2193035"/>
                  <a:ext cx="914400" cy="803275"/>
                </a:xfrm>
                <a:custGeom>
                  <a:avLst/>
                  <a:gdLst/>
                  <a:ahLst/>
                  <a:cxnLst/>
                  <a:rect l="l" t="t" r="r" b="b"/>
                  <a:pathLst>
                    <a:path w="914400" h="803275">
                      <a:moveTo>
                        <a:pt x="0" y="0"/>
                      </a:moveTo>
                      <a:lnTo>
                        <a:pt x="0" y="803147"/>
                      </a:lnTo>
                      <a:lnTo>
                        <a:pt x="914399" y="803147"/>
                      </a:lnTo>
                      <a:lnTo>
                        <a:pt x="914399" y="0"/>
                      </a:lnTo>
                      <a:lnTo>
                        <a:pt x="0" y="0"/>
                      </a:lnTo>
                      <a:close/>
                    </a:path>
                    <a:path w="914400" h="803275">
                      <a:moveTo>
                        <a:pt x="800099" y="803147"/>
                      </a:moveTo>
                      <a:lnTo>
                        <a:pt x="800099" y="0"/>
                      </a:lnTo>
                    </a:path>
                  </a:pathLst>
                </a:custGeom>
                <a:ln w="3175">
                  <a:solidFill>
                    <a:srgbClr val="000000"/>
                  </a:solidFill>
                </a:ln>
              </p:spPr>
              <p:txBody>
                <a:bodyPr wrap="square" lIns="0" tIns="0" rIns="0" bIns="0" rtlCol="0"/>
                <a:lstStyle/>
                <a:p>
                  <a:endParaRPr sz="927"/>
                </a:p>
              </p:txBody>
            </p:sp>
          </p:grpSp>
          <p:sp>
            <p:nvSpPr>
              <p:cNvPr id="110" name="object 110"/>
              <p:cNvSpPr txBox="1"/>
              <p:nvPr/>
            </p:nvSpPr>
            <p:spPr>
              <a:xfrm>
                <a:off x="3879140" y="1451273"/>
                <a:ext cx="453838" cy="505992"/>
              </a:xfrm>
              <a:prstGeom prst="rect">
                <a:avLst/>
              </a:prstGeom>
              <a:solidFill>
                <a:srgbClr val="BCDEFF"/>
              </a:solidFill>
              <a:ln w="3175">
                <a:solidFill>
                  <a:srgbClr val="000000"/>
                </a:solidFill>
              </a:ln>
            </p:spPr>
            <p:txBody>
              <a:bodyPr vert="horz" wrap="square" lIns="0" tIns="17228" rIns="0" bIns="0" rtlCol="0">
                <a:spAutoFit/>
              </a:bodyPr>
              <a:lstStyle/>
              <a:p>
                <a:pPr marL="66398" marR="61355" algn="ctr">
                  <a:spcBef>
                    <a:spcPts val="135"/>
                  </a:spcBef>
                </a:pPr>
                <a:r>
                  <a:rPr sz="529" spc="-7" dirty="0"/>
                  <a:t>S</a:t>
                </a:r>
                <a:r>
                  <a:rPr sz="529" spc="3" dirty="0"/>
                  <a:t>u</a:t>
                </a:r>
                <a:r>
                  <a:rPr sz="529" spc="-7" dirty="0"/>
                  <a:t>per</a:t>
                </a:r>
                <a:r>
                  <a:rPr sz="529" spc="-3" dirty="0"/>
                  <a:t>vi</a:t>
                </a:r>
                <a:r>
                  <a:rPr sz="529" spc="-7" dirty="0"/>
                  <a:t>sor  </a:t>
                </a:r>
                <a:r>
                  <a:rPr sz="529" spc="-3" dirty="0"/>
                  <a:t>receives </a:t>
                </a:r>
                <a:r>
                  <a:rPr sz="529" dirty="0"/>
                  <a:t> </a:t>
                </a:r>
                <a:r>
                  <a:rPr sz="529" spc="-3" dirty="0"/>
                  <a:t>notice of </a:t>
                </a:r>
                <a:r>
                  <a:rPr sz="529" dirty="0"/>
                  <a:t> </a:t>
                </a:r>
                <a:r>
                  <a:rPr sz="529" spc="-7" dirty="0"/>
                  <a:t>pending </a:t>
                </a:r>
                <a:r>
                  <a:rPr sz="529" spc="-3" dirty="0"/>
                  <a:t> travel </a:t>
                </a:r>
                <a:r>
                  <a:rPr sz="529" dirty="0"/>
                  <a:t> </a:t>
                </a:r>
                <a:r>
                  <a:rPr sz="529" spc="-3" dirty="0"/>
                  <a:t>requests</a:t>
                </a:r>
                <a:endParaRPr sz="529"/>
              </a:p>
            </p:txBody>
          </p:sp>
          <p:grpSp>
            <p:nvGrpSpPr>
              <p:cNvPr id="111" name="object 111"/>
              <p:cNvGrpSpPr/>
              <p:nvPr/>
            </p:nvGrpSpPr>
            <p:grpSpPr>
              <a:xfrm>
                <a:off x="2949276" y="1181996"/>
                <a:ext cx="3801315" cy="858511"/>
                <a:chOff x="2577083" y="1786127"/>
                <a:chExt cx="5744210" cy="1297305"/>
              </a:xfrm>
            </p:grpSpPr>
            <p:sp>
              <p:nvSpPr>
                <p:cNvPr id="112" name="object 112"/>
                <p:cNvSpPr/>
                <p:nvPr/>
              </p:nvSpPr>
              <p:spPr>
                <a:xfrm>
                  <a:off x="2624327" y="1793747"/>
                  <a:ext cx="0" cy="317500"/>
                </a:xfrm>
                <a:custGeom>
                  <a:avLst/>
                  <a:gdLst/>
                  <a:ahLst/>
                  <a:cxnLst/>
                  <a:rect l="l" t="t" r="r" b="b"/>
                  <a:pathLst>
                    <a:path h="317500">
                      <a:moveTo>
                        <a:pt x="0" y="0"/>
                      </a:moveTo>
                      <a:lnTo>
                        <a:pt x="0" y="316991"/>
                      </a:lnTo>
                    </a:path>
                  </a:pathLst>
                </a:custGeom>
                <a:ln w="15239">
                  <a:solidFill>
                    <a:srgbClr val="FF0000"/>
                  </a:solidFill>
                </a:ln>
              </p:spPr>
              <p:txBody>
                <a:bodyPr wrap="square" lIns="0" tIns="0" rIns="0" bIns="0" rtlCol="0"/>
                <a:lstStyle/>
                <a:p>
                  <a:endParaRPr sz="927"/>
                </a:p>
              </p:txBody>
            </p:sp>
            <p:sp>
              <p:nvSpPr>
                <p:cNvPr id="113" name="object 113"/>
                <p:cNvSpPr/>
                <p:nvPr/>
              </p:nvSpPr>
              <p:spPr>
                <a:xfrm>
                  <a:off x="2577083" y="2100071"/>
                  <a:ext cx="94615" cy="94615"/>
                </a:xfrm>
                <a:custGeom>
                  <a:avLst/>
                  <a:gdLst/>
                  <a:ahLst/>
                  <a:cxnLst/>
                  <a:rect l="l" t="t" r="r" b="b"/>
                  <a:pathLst>
                    <a:path w="94614" h="94614">
                      <a:moveTo>
                        <a:pt x="94487" y="0"/>
                      </a:moveTo>
                      <a:lnTo>
                        <a:pt x="0" y="0"/>
                      </a:lnTo>
                      <a:lnTo>
                        <a:pt x="47243" y="94487"/>
                      </a:lnTo>
                      <a:lnTo>
                        <a:pt x="94487" y="0"/>
                      </a:lnTo>
                      <a:close/>
                    </a:path>
                  </a:pathLst>
                </a:custGeom>
                <a:solidFill>
                  <a:srgbClr val="FF0000"/>
                </a:solidFill>
              </p:spPr>
              <p:txBody>
                <a:bodyPr wrap="square" lIns="0" tIns="0" rIns="0" bIns="0" rtlCol="0"/>
                <a:lstStyle/>
                <a:p>
                  <a:endParaRPr sz="927"/>
                </a:p>
              </p:txBody>
            </p:sp>
            <p:sp>
              <p:nvSpPr>
                <p:cNvPr id="114" name="object 114"/>
                <p:cNvSpPr/>
                <p:nvPr/>
              </p:nvSpPr>
              <p:spPr>
                <a:xfrm>
                  <a:off x="6106667" y="2593847"/>
                  <a:ext cx="2141220" cy="428625"/>
                </a:xfrm>
                <a:custGeom>
                  <a:avLst/>
                  <a:gdLst/>
                  <a:ahLst/>
                  <a:cxnLst/>
                  <a:rect l="l" t="t" r="r" b="b"/>
                  <a:pathLst>
                    <a:path w="2141220" h="428625">
                      <a:moveTo>
                        <a:pt x="0" y="342899"/>
                      </a:moveTo>
                      <a:lnTo>
                        <a:pt x="0" y="428243"/>
                      </a:lnTo>
                      <a:lnTo>
                        <a:pt x="2129027" y="428243"/>
                      </a:lnTo>
                      <a:lnTo>
                        <a:pt x="2129027" y="0"/>
                      </a:lnTo>
                      <a:lnTo>
                        <a:pt x="2141219" y="0"/>
                      </a:lnTo>
                    </a:path>
                  </a:pathLst>
                </a:custGeom>
                <a:ln w="9524">
                  <a:solidFill>
                    <a:srgbClr val="4576BE"/>
                  </a:solidFill>
                </a:ln>
              </p:spPr>
              <p:txBody>
                <a:bodyPr wrap="square" lIns="0" tIns="0" rIns="0" bIns="0" rtlCol="0"/>
                <a:lstStyle/>
                <a:p>
                  <a:endParaRPr sz="927"/>
                </a:p>
              </p:txBody>
            </p:sp>
            <p:sp>
              <p:nvSpPr>
                <p:cNvPr id="115" name="object 115"/>
                <p:cNvSpPr/>
                <p:nvPr/>
              </p:nvSpPr>
              <p:spPr>
                <a:xfrm>
                  <a:off x="8238743" y="25526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16" name="object 116"/>
                <p:cNvSpPr/>
                <p:nvPr/>
              </p:nvSpPr>
              <p:spPr>
                <a:xfrm>
                  <a:off x="7298435" y="2961131"/>
                  <a:ext cx="173990" cy="121920"/>
                </a:xfrm>
                <a:custGeom>
                  <a:avLst/>
                  <a:gdLst/>
                  <a:ahLst/>
                  <a:cxnLst/>
                  <a:rect l="l" t="t" r="r" b="b"/>
                  <a:pathLst>
                    <a:path w="173990" h="121919">
                      <a:moveTo>
                        <a:pt x="173735" y="121919"/>
                      </a:moveTo>
                      <a:lnTo>
                        <a:pt x="173735" y="0"/>
                      </a:lnTo>
                      <a:lnTo>
                        <a:pt x="0" y="0"/>
                      </a:lnTo>
                      <a:lnTo>
                        <a:pt x="0" y="121919"/>
                      </a:lnTo>
                      <a:lnTo>
                        <a:pt x="173735" y="121919"/>
                      </a:lnTo>
                      <a:close/>
                    </a:path>
                  </a:pathLst>
                </a:custGeom>
                <a:solidFill>
                  <a:srgbClr val="FFFFFF"/>
                </a:solidFill>
              </p:spPr>
              <p:txBody>
                <a:bodyPr wrap="square" lIns="0" tIns="0" rIns="0" bIns="0" rtlCol="0"/>
                <a:lstStyle/>
                <a:p>
                  <a:endParaRPr sz="927"/>
                </a:p>
              </p:txBody>
            </p:sp>
          </p:grpSp>
          <p:sp>
            <p:nvSpPr>
              <p:cNvPr id="117" name="object 117"/>
              <p:cNvSpPr txBox="1"/>
              <p:nvPr/>
            </p:nvSpPr>
            <p:spPr>
              <a:xfrm>
                <a:off x="6065294" y="1945116"/>
                <a:ext cx="134050" cy="89919"/>
              </a:xfrm>
              <a:prstGeom prst="rect">
                <a:avLst/>
              </a:prstGeom>
            </p:spPr>
            <p:txBody>
              <a:bodyPr vert="horz" wrap="square" lIns="0" tIns="8404" rIns="0" bIns="0" rtlCol="0">
                <a:spAutoFit/>
              </a:bodyPr>
              <a:lstStyle/>
              <a:p>
                <a:pPr marL="8405">
                  <a:spcBef>
                    <a:spcPts val="66"/>
                  </a:spcBef>
                </a:pPr>
                <a:r>
                  <a:rPr sz="529" spc="-7" dirty="0"/>
                  <a:t>Y</a:t>
                </a:r>
                <a:r>
                  <a:rPr sz="529" spc="3" dirty="0"/>
                  <a:t>es</a:t>
                </a:r>
                <a:endParaRPr sz="529"/>
              </a:p>
            </p:txBody>
          </p:sp>
          <p:grpSp>
            <p:nvGrpSpPr>
              <p:cNvPr id="118" name="object 118"/>
              <p:cNvGrpSpPr/>
              <p:nvPr/>
            </p:nvGrpSpPr>
            <p:grpSpPr>
              <a:xfrm>
                <a:off x="2145352" y="913727"/>
                <a:ext cx="5419164" cy="1163171"/>
                <a:chOff x="1362265" y="1380744"/>
                <a:chExt cx="8188959" cy="1757680"/>
              </a:xfrm>
            </p:grpSpPr>
            <p:sp>
              <p:nvSpPr>
                <p:cNvPr id="119" name="object 119" descr="See Speaker Notes:&#10;&#10;"/>
                <p:cNvSpPr/>
                <p:nvPr/>
              </p:nvSpPr>
              <p:spPr>
                <a:xfrm>
                  <a:off x="1367027" y="1421892"/>
                  <a:ext cx="657225" cy="746760"/>
                </a:xfrm>
                <a:custGeom>
                  <a:avLst/>
                  <a:gdLst/>
                  <a:ahLst/>
                  <a:cxnLst/>
                  <a:rect l="l" t="t" r="r" b="b"/>
                  <a:pathLst>
                    <a:path w="657225" h="746760">
                      <a:moveTo>
                        <a:pt x="0" y="746759"/>
                      </a:moveTo>
                      <a:lnTo>
                        <a:pt x="0" y="0"/>
                      </a:lnTo>
                      <a:lnTo>
                        <a:pt x="656843" y="0"/>
                      </a:lnTo>
                    </a:path>
                  </a:pathLst>
                </a:custGeom>
                <a:ln w="9524">
                  <a:solidFill>
                    <a:srgbClr val="4576BE"/>
                  </a:solidFill>
                </a:ln>
              </p:spPr>
              <p:txBody>
                <a:bodyPr wrap="square" lIns="0" tIns="0" rIns="0" bIns="0" rtlCol="0"/>
                <a:lstStyle/>
                <a:p>
                  <a:endParaRPr sz="927"/>
                </a:p>
              </p:txBody>
            </p:sp>
            <p:sp>
              <p:nvSpPr>
                <p:cNvPr id="120" name="object 120"/>
                <p:cNvSpPr/>
                <p:nvPr/>
              </p:nvSpPr>
              <p:spPr>
                <a:xfrm>
                  <a:off x="2013203" y="1380744"/>
                  <a:ext cx="83820" cy="83820"/>
                </a:xfrm>
                <a:custGeom>
                  <a:avLst/>
                  <a:gdLst/>
                  <a:ahLst/>
                  <a:cxnLst/>
                  <a:rect l="l" t="t" r="r" b="b"/>
                  <a:pathLst>
                    <a:path w="83819" h="83819">
                      <a:moveTo>
                        <a:pt x="83819" y="41147"/>
                      </a:moveTo>
                      <a:lnTo>
                        <a:pt x="0" y="0"/>
                      </a:lnTo>
                      <a:lnTo>
                        <a:pt x="0" y="83819"/>
                      </a:lnTo>
                      <a:lnTo>
                        <a:pt x="83819" y="41147"/>
                      </a:lnTo>
                      <a:close/>
                    </a:path>
                  </a:pathLst>
                </a:custGeom>
                <a:solidFill>
                  <a:srgbClr val="4576BE"/>
                </a:solidFill>
              </p:spPr>
              <p:txBody>
                <a:bodyPr wrap="square" lIns="0" tIns="0" rIns="0" bIns="0" rtlCol="0"/>
                <a:lstStyle/>
                <a:p>
                  <a:endParaRPr sz="927"/>
                </a:p>
              </p:txBody>
            </p:sp>
            <p:sp>
              <p:nvSpPr>
                <p:cNvPr id="121" name="object 121"/>
                <p:cNvSpPr/>
                <p:nvPr/>
              </p:nvSpPr>
              <p:spPr>
                <a:xfrm>
                  <a:off x="8321039" y="2051304"/>
                  <a:ext cx="1228725" cy="1085215"/>
                </a:xfrm>
                <a:custGeom>
                  <a:avLst/>
                  <a:gdLst/>
                  <a:ahLst/>
                  <a:cxnLst/>
                  <a:rect l="l" t="t" r="r" b="b"/>
                  <a:pathLst>
                    <a:path w="1228725" h="1085214">
                      <a:moveTo>
                        <a:pt x="1228343" y="1085087"/>
                      </a:moveTo>
                      <a:lnTo>
                        <a:pt x="1228343" y="0"/>
                      </a:lnTo>
                      <a:lnTo>
                        <a:pt x="0" y="0"/>
                      </a:lnTo>
                      <a:lnTo>
                        <a:pt x="0" y="1085087"/>
                      </a:lnTo>
                      <a:lnTo>
                        <a:pt x="1228343" y="1085087"/>
                      </a:lnTo>
                      <a:close/>
                    </a:path>
                  </a:pathLst>
                </a:custGeom>
                <a:solidFill>
                  <a:srgbClr val="BCDEFF"/>
                </a:solidFill>
              </p:spPr>
              <p:txBody>
                <a:bodyPr wrap="square" lIns="0" tIns="0" rIns="0" bIns="0" rtlCol="0"/>
                <a:lstStyle/>
                <a:p>
                  <a:endParaRPr sz="927"/>
                </a:p>
              </p:txBody>
            </p:sp>
            <p:sp>
              <p:nvSpPr>
                <p:cNvPr id="122" name="object 122"/>
                <p:cNvSpPr/>
                <p:nvPr/>
              </p:nvSpPr>
              <p:spPr>
                <a:xfrm>
                  <a:off x="8321039" y="2051304"/>
                  <a:ext cx="1228725" cy="1085215"/>
                </a:xfrm>
                <a:custGeom>
                  <a:avLst/>
                  <a:gdLst/>
                  <a:ahLst/>
                  <a:cxnLst/>
                  <a:rect l="l" t="t" r="r" b="b"/>
                  <a:pathLst>
                    <a:path w="1228725" h="1085214">
                      <a:moveTo>
                        <a:pt x="0" y="0"/>
                      </a:moveTo>
                      <a:lnTo>
                        <a:pt x="0" y="1085087"/>
                      </a:lnTo>
                      <a:lnTo>
                        <a:pt x="1228343" y="1085087"/>
                      </a:lnTo>
                      <a:lnTo>
                        <a:pt x="1228343" y="0"/>
                      </a:lnTo>
                      <a:lnTo>
                        <a:pt x="0" y="0"/>
                      </a:lnTo>
                      <a:close/>
                    </a:path>
                    <a:path w="1228725" h="1085214">
                      <a:moveTo>
                        <a:pt x="114299" y="1085087"/>
                      </a:moveTo>
                      <a:lnTo>
                        <a:pt x="114299" y="0"/>
                      </a:lnTo>
                    </a:path>
                    <a:path w="1228725" h="1085214">
                      <a:moveTo>
                        <a:pt x="1114043" y="1085087"/>
                      </a:moveTo>
                      <a:lnTo>
                        <a:pt x="1114043" y="0"/>
                      </a:lnTo>
                    </a:path>
                  </a:pathLst>
                </a:custGeom>
                <a:ln w="3175">
                  <a:solidFill>
                    <a:srgbClr val="000000"/>
                  </a:solidFill>
                </a:ln>
              </p:spPr>
              <p:txBody>
                <a:bodyPr wrap="square" lIns="0" tIns="0" rIns="0" bIns="0" rtlCol="0"/>
                <a:lstStyle/>
                <a:p>
                  <a:endParaRPr sz="927"/>
                </a:p>
              </p:txBody>
            </p:sp>
          </p:grpSp>
          <p:sp>
            <p:nvSpPr>
              <p:cNvPr id="123" name="object 123"/>
              <p:cNvSpPr txBox="1"/>
              <p:nvPr/>
            </p:nvSpPr>
            <p:spPr>
              <a:xfrm>
                <a:off x="6836818" y="1419673"/>
                <a:ext cx="641257" cy="89919"/>
              </a:xfrm>
              <a:prstGeom prst="rect">
                <a:avLst/>
              </a:prstGeom>
            </p:spPr>
            <p:txBody>
              <a:bodyPr vert="horz" wrap="square" lIns="0" tIns="8404" rIns="0" bIns="0" rtlCol="0">
                <a:spAutoFit/>
              </a:bodyPr>
              <a:lstStyle/>
              <a:p>
                <a:pPr marL="8405">
                  <a:spcBef>
                    <a:spcPts val="66"/>
                  </a:spcBef>
                </a:pPr>
                <a:r>
                  <a:rPr sz="529" spc="-3" dirty="0"/>
                  <a:t>Traveler</a:t>
                </a:r>
                <a:r>
                  <a:rPr sz="529" spc="-10" dirty="0"/>
                  <a:t> </a:t>
                </a:r>
                <a:r>
                  <a:rPr sz="529" dirty="0"/>
                  <a:t>is</a:t>
                </a:r>
                <a:r>
                  <a:rPr sz="529" spc="-20" dirty="0"/>
                  <a:t> </a:t>
                </a:r>
                <a:r>
                  <a:rPr sz="529" spc="-3" dirty="0"/>
                  <a:t>notified</a:t>
                </a:r>
                <a:r>
                  <a:rPr sz="529" spc="-17" dirty="0"/>
                  <a:t> </a:t>
                </a:r>
                <a:r>
                  <a:rPr sz="529" spc="-3" dirty="0"/>
                  <a:t>of</a:t>
                </a:r>
                <a:endParaRPr sz="529"/>
              </a:p>
            </p:txBody>
          </p:sp>
          <p:sp>
            <p:nvSpPr>
              <p:cNvPr id="124" name="object 124"/>
              <p:cNvSpPr txBox="1"/>
              <p:nvPr/>
            </p:nvSpPr>
            <p:spPr>
              <a:xfrm>
                <a:off x="6838835" y="1500355"/>
                <a:ext cx="637895" cy="497081"/>
              </a:xfrm>
              <a:prstGeom prst="rect">
                <a:avLst/>
              </a:prstGeom>
            </p:spPr>
            <p:txBody>
              <a:bodyPr vert="horz" wrap="square" lIns="0" tIns="8404" rIns="0" bIns="0" rtlCol="0">
                <a:spAutoFit/>
              </a:bodyPr>
              <a:lstStyle/>
              <a:p>
                <a:pPr marL="7985" marR="3362" algn="ctr">
                  <a:spcBef>
                    <a:spcPts val="66"/>
                  </a:spcBef>
                </a:pPr>
                <a:r>
                  <a:rPr sz="529" spc="-3" dirty="0"/>
                  <a:t>Completed Travel </a:t>
                </a:r>
                <a:r>
                  <a:rPr sz="529" dirty="0"/>
                  <a:t> </a:t>
                </a:r>
                <a:r>
                  <a:rPr sz="529" spc="-3" dirty="0"/>
                  <a:t>Authorization </a:t>
                </a:r>
                <a:r>
                  <a:rPr sz="529" spc="-7" dirty="0"/>
                  <a:t>and </a:t>
                </a:r>
                <a:r>
                  <a:rPr sz="529" spc="-3" dirty="0"/>
                  <a:t> documented in PNR/ </a:t>
                </a:r>
                <a:r>
                  <a:rPr sz="529" spc="-142" dirty="0"/>
                  <a:t> </a:t>
                </a:r>
                <a:r>
                  <a:rPr sz="529" spc="-3" dirty="0"/>
                  <a:t>interface </a:t>
                </a:r>
                <a:r>
                  <a:rPr sz="529" dirty="0"/>
                  <a:t>to </a:t>
                </a:r>
                <a:r>
                  <a:rPr sz="529" spc="-3" dirty="0"/>
                  <a:t>financial </a:t>
                </a:r>
                <a:r>
                  <a:rPr sz="529" dirty="0"/>
                  <a:t> system </a:t>
                </a:r>
                <a:r>
                  <a:rPr sz="529" spc="-7" dirty="0"/>
                  <a:t>for obligation </a:t>
                </a:r>
                <a:r>
                  <a:rPr sz="529" spc="-139" dirty="0"/>
                  <a:t> </a:t>
                </a:r>
                <a:r>
                  <a:rPr sz="529" dirty="0"/>
                  <a:t>of</a:t>
                </a:r>
                <a:r>
                  <a:rPr sz="529" spc="-10" dirty="0"/>
                  <a:t> </a:t>
                </a:r>
                <a:r>
                  <a:rPr sz="529" spc="-3" dirty="0"/>
                  <a:t>funds</a:t>
                </a:r>
                <a:endParaRPr sz="529"/>
              </a:p>
            </p:txBody>
          </p:sp>
          <p:sp>
            <p:nvSpPr>
              <p:cNvPr id="125" name="object 125"/>
              <p:cNvSpPr/>
              <p:nvPr/>
            </p:nvSpPr>
            <p:spPr>
              <a:xfrm>
                <a:off x="1993190" y="1716516"/>
                <a:ext cx="5684324" cy="2287681"/>
              </a:xfrm>
              <a:custGeom>
                <a:avLst/>
                <a:gdLst/>
                <a:ahLst/>
                <a:cxnLst/>
                <a:rect l="l" t="t" r="r" b="b"/>
                <a:pathLst>
                  <a:path w="8589645" h="3456940">
                    <a:moveTo>
                      <a:pt x="8417051" y="0"/>
                    </a:moveTo>
                    <a:lnTo>
                      <a:pt x="8589263" y="0"/>
                    </a:lnTo>
                    <a:lnTo>
                      <a:pt x="8589263" y="714755"/>
                    </a:lnTo>
                    <a:lnTo>
                      <a:pt x="7840979" y="714755"/>
                    </a:lnTo>
                    <a:lnTo>
                      <a:pt x="7838027" y="699801"/>
                    </a:lnTo>
                    <a:lnTo>
                      <a:pt x="7829930" y="687704"/>
                    </a:lnTo>
                    <a:lnTo>
                      <a:pt x="7817834" y="679608"/>
                    </a:lnTo>
                    <a:lnTo>
                      <a:pt x="7802879" y="676655"/>
                    </a:lnTo>
                    <a:lnTo>
                      <a:pt x="7787925" y="679608"/>
                    </a:lnTo>
                    <a:lnTo>
                      <a:pt x="7775828" y="687704"/>
                    </a:lnTo>
                    <a:lnTo>
                      <a:pt x="7767732" y="699801"/>
                    </a:lnTo>
                    <a:lnTo>
                      <a:pt x="7764779" y="714755"/>
                    </a:lnTo>
                    <a:lnTo>
                      <a:pt x="4940807" y="714755"/>
                    </a:lnTo>
                    <a:lnTo>
                      <a:pt x="4937855" y="699801"/>
                    </a:lnTo>
                    <a:lnTo>
                      <a:pt x="4929758" y="687704"/>
                    </a:lnTo>
                    <a:lnTo>
                      <a:pt x="4917662" y="679608"/>
                    </a:lnTo>
                    <a:lnTo>
                      <a:pt x="4902707" y="676655"/>
                    </a:lnTo>
                    <a:lnTo>
                      <a:pt x="4887753" y="679608"/>
                    </a:lnTo>
                    <a:lnTo>
                      <a:pt x="4875656" y="687704"/>
                    </a:lnTo>
                    <a:lnTo>
                      <a:pt x="4867560" y="699801"/>
                    </a:lnTo>
                    <a:lnTo>
                      <a:pt x="4864607" y="714755"/>
                    </a:lnTo>
                    <a:lnTo>
                      <a:pt x="4163567" y="714755"/>
                    </a:lnTo>
                    <a:lnTo>
                      <a:pt x="4160615" y="699801"/>
                    </a:lnTo>
                    <a:lnTo>
                      <a:pt x="4152518" y="687704"/>
                    </a:lnTo>
                    <a:lnTo>
                      <a:pt x="4140422" y="679608"/>
                    </a:lnTo>
                    <a:lnTo>
                      <a:pt x="4125467" y="676655"/>
                    </a:lnTo>
                    <a:lnTo>
                      <a:pt x="4111156" y="679608"/>
                    </a:lnTo>
                    <a:lnTo>
                      <a:pt x="4098988" y="687704"/>
                    </a:lnTo>
                    <a:lnTo>
                      <a:pt x="4090534" y="699801"/>
                    </a:lnTo>
                    <a:lnTo>
                      <a:pt x="4087367" y="714755"/>
                    </a:lnTo>
                    <a:lnTo>
                      <a:pt x="3992879" y="714755"/>
                    </a:lnTo>
                    <a:lnTo>
                      <a:pt x="3989927" y="699801"/>
                    </a:lnTo>
                    <a:lnTo>
                      <a:pt x="3981830" y="687704"/>
                    </a:lnTo>
                    <a:lnTo>
                      <a:pt x="3969734" y="679608"/>
                    </a:lnTo>
                    <a:lnTo>
                      <a:pt x="3954779" y="676655"/>
                    </a:lnTo>
                    <a:lnTo>
                      <a:pt x="3939825" y="679608"/>
                    </a:lnTo>
                    <a:lnTo>
                      <a:pt x="3927728" y="687704"/>
                    </a:lnTo>
                    <a:lnTo>
                      <a:pt x="3919632" y="699801"/>
                    </a:lnTo>
                    <a:lnTo>
                      <a:pt x="3916679" y="714755"/>
                    </a:lnTo>
                    <a:lnTo>
                      <a:pt x="2577083" y="714755"/>
                    </a:lnTo>
                    <a:lnTo>
                      <a:pt x="2574131" y="699801"/>
                    </a:lnTo>
                    <a:lnTo>
                      <a:pt x="2566034" y="687704"/>
                    </a:lnTo>
                    <a:lnTo>
                      <a:pt x="2553938" y="679608"/>
                    </a:lnTo>
                    <a:lnTo>
                      <a:pt x="2538983" y="676655"/>
                    </a:lnTo>
                    <a:lnTo>
                      <a:pt x="2524029" y="679608"/>
                    </a:lnTo>
                    <a:lnTo>
                      <a:pt x="2511932" y="687704"/>
                    </a:lnTo>
                    <a:lnTo>
                      <a:pt x="2503836" y="699801"/>
                    </a:lnTo>
                    <a:lnTo>
                      <a:pt x="2500883" y="714755"/>
                    </a:lnTo>
                    <a:lnTo>
                      <a:pt x="2348483" y="714755"/>
                    </a:lnTo>
                    <a:lnTo>
                      <a:pt x="2345531" y="699801"/>
                    </a:lnTo>
                    <a:lnTo>
                      <a:pt x="2337434" y="687704"/>
                    </a:lnTo>
                    <a:lnTo>
                      <a:pt x="2325338" y="679608"/>
                    </a:lnTo>
                    <a:lnTo>
                      <a:pt x="2310383" y="676655"/>
                    </a:lnTo>
                    <a:lnTo>
                      <a:pt x="2295429" y="679608"/>
                    </a:lnTo>
                    <a:lnTo>
                      <a:pt x="2283332" y="687704"/>
                    </a:lnTo>
                    <a:lnTo>
                      <a:pt x="2275236" y="699801"/>
                    </a:lnTo>
                    <a:lnTo>
                      <a:pt x="2272283" y="714755"/>
                    </a:lnTo>
                    <a:lnTo>
                      <a:pt x="1629155" y="714755"/>
                    </a:lnTo>
                    <a:lnTo>
                      <a:pt x="1626203" y="699801"/>
                    </a:lnTo>
                    <a:lnTo>
                      <a:pt x="1618106" y="687704"/>
                    </a:lnTo>
                    <a:lnTo>
                      <a:pt x="1606010" y="679608"/>
                    </a:lnTo>
                    <a:lnTo>
                      <a:pt x="1591055" y="676655"/>
                    </a:lnTo>
                    <a:lnTo>
                      <a:pt x="1576101" y="679608"/>
                    </a:lnTo>
                    <a:lnTo>
                      <a:pt x="1564004" y="687704"/>
                    </a:lnTo>
                    <a:lnTo>
                      <a:pt x="1555908" y="699801"/>
                    </a:lnTo>
                    <a:lnTo>
                      <a:pt x="1552955" y="714755"/>
                    </a:lnTo>
                    <a:lnTo>
                      <a:pt x="989075" y="714755"/>
                    </a:lnTo>
                    <a:lnTo>
                      <a:pt x="985908" y="699801"/>
                    </a:lnTo>
                    <a:lnTo>
                      <a:pt x="977455" y="687704"/>
                    </a:lnTo>
                    <a:lnTo>
                      <a:pt x="965287" y="679608"/>
                    </a:lnTo>
                    <a:lnTo>
                      <a:pt x="950975" y="676655"/>
                    </a:lnTo>
                    <a:lnTo>
                      <a:pt x="936021" y="679608"/>
                    </a:lnTo>
                    <a:lnTo>
                      <a:pt x="923924" y="687704"/>
                    </a:lnTo>
                    <a:lnTo>
                      <a:pt x="915828" y="699801"/>
                    </a:lnTo>
                    <a:lnTo>
                      <a:pt x="912875" y="714755"/>
                    </a:lnTo>
                    <a:lnTo>
                      <a:pt x="0" y="714755"/>
                    </a:lnTo>
                    <a:lnTo>
                      <a:pt x="0" y="3456431"/>
                    </a:lnTo>
                  </a:path>
                </a:pathLst>
              </a:custGeom>
              <a:ln w="15239">
                <a:solidFill>
                  <a:srgbClr val="4576BE"/>
                </a:solidFill>
              </a:ln>
            </p:spPr>
            <p:txBody>
              <a:bodyPr wrap="square" lIns="0" tIns="0" rIns="0" bIns="0" rtlCol="0"/>
              <a:lstStyle/>
              <a:p>
                <a:endParaRPr sz="927"/>
              </a:p>
            </p:txBody>
          </p:sp>
          <p:grpSp>
            <p:nvGrpSpPr>
              <p:cNvPr id="126" name="object 126"/>
              <p:cNvGrpSpPr/>
              <p:nvPr/>
            </p:nvGrpSpPr>
            <p:grpSpPr>
              <a:xfrm>
                <a:off x="1961925" y="2207670"/>
                <a:ext cx="635373" cy="1850651"/>
                <a:chOff x="1085087" y="3336035"/>
                <a:chExt cx="960119" cy="2796540"/>
              </a:xfrm>
            </p:grpSpPr>
            <p:sp>
              <p:nvSpPr>
                <p:cNvPr id="127" name="object 127"/>
                <p:cNvSpPr/>
                <p:nvPr/>
              </p:nvSpPr>
              <p:spPr>
                <a:xfrm>
                  <a:off x="1085087" y="6038087"/>
                  <a:ext cx="94615" cy="94615"/>
                </a:xfrm>
                <a:custGeom>
                  <a:avLst/>
                  <a:gdLst/>
                  <a:ahLst/>
                  <a:cxnLst/>
                  <a:rect l="l" t="t" r="r" b="b"/>
                  <a:pathLst>
                    <a:path w="94615" h="94614">
                      <a:moveTo>
                        <a:pt x="94487" y="0"/>
                      </a:moveTo>
                      <a:lnTo>
                        <a:pt x="0" y="0"/>
                      </a:lnTo>
                      <a:lnTo>
                        <a:pt x="47243" y="94487"/>
                      </a:lnTo>
                      <a:lnTo>
                        <a:pt x="94487" y="0"/>
                      </a:lnTo>
                      <a:close/>
                    </a:path>
                  </a:pathLst>
                </a:custGeom>
                <a:solidFill>
                  <a:srgbClr val="4576BE"/>
                </a:solidFill>
              </p:spPr>
              <p:txBody>
                <a:bodyPr wrap="square" lIns="0" tIns="0" rIns="0" bIns="0" rtlCol="0"/>
                <a:lstStyle/>
                <a:p>
                  <a:endParaRPr sz="927"/>
                </a:p>
              </p:txBody>
            </p:sp>
            <p:sp>
              <p:nvSpPr>
                <p:cNvPr id="128" name="object 128"/>
                <p:cNvSpPr/>
                <p:nvPr/>
              </p:nvSpPr>
              <p:spPr>
                <a:xfrm>
                  <a:off x="1210055" y="3336035"/>
                  <a:ext cx="835660" cy="121920"/>
                </a:xfrm>
                <a:custGeom>
                  <a:avLst/>
                  <a:gdLst/>
                  <a:ahLst/>
                  <a:cxnLst/>
                  <a:rect l="l" t="t" r="r" b="b"/>
                  <a:pathLst>
                    <a:path w="835660" h="121920">
                      <a:moveTo>
                        <a:pt x="835151" y="121919"/>
                      </a:moveTo>
                      <a:lnTo>
                        <a:pt x="835151" y="0"/>
                      </a:lnTo>
                      <a:lnTo>
                        <a:pt x="0" y="0"/>
                      </a:lnTo>
                      <a:lnTo>
                        <a:pt x="0" y="121919"/>
                      </a:lnTo>
                      <a:lnTo>
                        <a:pt x="835151" y="121919"/>
                      </a:lnTo>
                      <a:close/>
                    </a:path>
                  </a:pathLst>
                </a:custGeom>
                <a:solidFill>
                  <a:srgbClr val="FFFFFF"/>
                </a:solidFill>
              </p:spPr>
              <p:txBody>
                <a:bodyPr wrap="square" lIns="0" tIns="0" rIns="0" bIns="0" rtlCol="0"/>
                <a:lstStyle/>
                <a:p>
                  <a:endParaRPr sz="927"/>
                </a:p>
              </p:txBody>
            </p:sp>
          </p:grpSp>
          <p:sp>
            <p:nvSpPr>
              <p:cNvPr id="129" name="object 129"/>
              <p:cNvSpPr txBox="1"/>
              <p:nvPr/>
            </p:nvSpPr>
            <p:spPr>
              <a:xfrm>
                <a:off x="2036221" y="2192206"/>
                <a:ext cx="569399" cy="89919"/>
              </a:xfrm>
              <a:prstGeom prst="rect">
                <a:avLst/>
              </a:prstGeom>
            </p:spPr>
            <p:txBody>
              <a:bodyPr vert="horz" wrap="square" lIns="0" tIns="8404" rIns="0" bIns="0" rtlCol="0">
                <a:spAutoFit/>
              </a:bodyPr>
              <a:lstStyle/>
              <a:p>
                <a:pPr marL="8405">
                  <a:spcBef>
                    <a:spcPts val="66"/>
                  </a:spcBef>
                </a:pPr>
                <a:r>
                  <a:rPr sz="529" spc="-3" dirty="0"/>
                  <a:t>Authorization</a:t>
                </a:r>
                <a:r>
                  <a:rPr sz="529" spc="-23" dirty="0"/>
                  <a:t> </a:t>
                </a:r>
                <a:r>
                  <a:rPr sz="529" spc="-7" dirty="0"/>
                  <a:t>Data</a:t>
                </a:r>
                <a:endParaRPr sz="529"/>
              </a:p>
            </p:txBody>
          </p:sp>
          <p:grpSp>
            <p:nvGrpSpPr>
              <p:cNvPr id="130" name="object 130"/>
              <p:cNvGrpSpPr/>
              <p:nvPr/>
            </p:nvGrpSpPr>
            <p:grpSpPr>
              <a:xfrm>
                <a:off x="6131144" y="4135937"/>
                <a:ext cx="607219" cy="455939"/>
                <a:chOff x="7385240" y="6249860"/>
                <a:chExt cx="917575" cy="688975"/>
              </a:xfrm>
            </p:grpSpPr>
            <p:sp>
              <p:nvSpPr>
                <p:cNvPr id="131" name="object 131"/>
                <p:cNvSpPr/>
                <p:nvPr/>
              </p:nvSpPr>
              <p:spPr>
                <a:xfrm>
                  <a:off x="7386828" y="6251447"/>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32" name="object 132"/>
                <p:cNvSpPr/>
                <p:nvPr/>
              </p:nvSpPr>
              <p:spPr>
                <a:xfrm>
                  <a:off x="7386828" y="6251447"/>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133" name="object 133"/>
              <p:cNvSpPr txBox="1"/>
              <p:nvPr/>
            </p:nvSpPr>
            <p:spPr>
              <a:xfrm>
                <a:off x="6207835" y="4136987"/>
                <a:ext cx="453838" cy="385984"/>
              </a:xfrm>
              <a:prstGeom prst="rect">
                <a:avLst/>
              </a:prstGeom>
              <a:ln w="3175">
                <a:solidFill>
                  <a:srgbClr val="000000"/>
                </a:solidFill>
              </a:ln>
            </p:spPr>
            <p:txBody>
              <a:bodyPr vert="horz" wrap="square" lIns="0" tIns="59671" rIns="0" bIns="0" rtlCol="0">
                <a:spAutoFit/>
              </a:bodyPr>
              <a:lstStyle/>
              <a:p>
                <a:pPr marL="71441" marR="66398" algn="ctr">
                  <a:spcBef>
                    <a:spcPts val="470"/>
                  </a:spcBef>
                </a:pPr>
                <a:r>
                  <a:rPr sz="529" spc="-3" dirty="0"/>
                  <a:t>Traveler </a:t>
                </a:r>
                <a:r>
                  <a:rPr sz="529" dirty="0"/>
                  <a:t> </a:t>
                </a:r>
                <a:r>
                  <a:rPr sz="529" spc="-3" dirty="0"/>
                  <a:t>modifies </a:t>
                </a:r>
                <a:r>
                  <a:rPr sz="529" dirty="0"/>
                  <a:t> </a:t>
                </a:r>
                <a:r>
                  <a:rPr sz="529" spc="-3" dirty="0"/>
                  <a:t>vouc</a:t>
                </a:r>
                <a:r>
                  <a:rPr sz="529" spc="-7" dirty="0"/>
                  <a:t>he</a:t>
                </a:r>
                <a:r>
                  <a:rPr sz="529" spc="-3" dirty="0"/>
                  <a:t>r</a:t>
                </a:r>
                <a:r>
                  <a:rPr sz="529" spc="3" dirty="0"/>
                  <a:t> </a:t>
                </a:r>
                <a:r>
                  <a:rPr sz="529" spc="-3" dirty="0"/>
                  <a:t>in  </a:t>
                </a:r>
                <a:r>
                  <a:rPr sz="529" dirty="0"/>
                  <a:t>TAVS</a:t>
                </a:r>
                <a:endParaRPr sz="529"/>
              </a:p>
            </p:txBody>
          </p:sp>
          <p:pic>
            <p:nvPicPr>
              <p:cNvPr id="134" name="object 134"/>
              <p:cNvPicPr/>
              <p:nvPr/>
            </p:nvPicPr>
            <p:blipFill>
              <a:blip r:embed="rId3" cstate="print"/>
              <a:stretch>
                <a:fillRect/>
              </a:stretch>
            </p:blipFill>
            <p:spPr>
              <a:xfrm>
                <a:off x="5961753" y="4323566"/>
                <a:ext cx="170441" cy="80682"/>
              </a:xfrm>
              <a:prstGeom prst="rect">
                <a:avLst/>
              </a:prstGeom>
            </p:spPr>
          </p:pic>
          <p:sp>
            <p:nvSpPr>
              <p:cNvPr id="135" name="object 135"/>
              <p:cNvSpPr txBox="1"/>
              <p:nvPr/>
            </p:nvSpPr>
            <p:spPr>
              <a:xfrm>
                <a:off x="5995705" y="4309108"/>
                <a:ext cx="102534" cy="89919"/>
              </a:xfrm>
              <a:prstGeom prst="rect">
                <a:avLst/>
              </a:prstGeom>
            </p:spPr>
            <p:txBody>
              <a:bodyPr vert="horz" wrap="square" lIns="0" tIns="8404" rIns="0" bIns="0" rtlCol="0">
                <a:spAutoFit/>
              </a:bodyPr>
              <a:lstStyle/>
              <a:p>
                <a:pPr marL="8405">
                  <a:spcBef>
                    <a:spcPts val="66"/>
                  </a:spcBef>
                </a:pPr>
                <a:r>
                  <a:rPr sz="529" spc="-7" dirty="0"/>
                  <a:t>N</a:t>
                </a:r>
                <a:r>
                  <a:rPr sz="529" spc="-3" dirty="0"/>
                  <a:t>o</a:t>
                </a:r>
                <a:endParaRPr sz="529"/>
              </a:p>
            </p:txBody>
          </p:sp>
          <p:grpSp>
            <p:nvGrpSpPr>
              <p:cNvPr id="136" name="object 136"/>
              <p:cNvGrpSpPr/>
              <p:nvPr/>
            </p:nvGrpSpPr>
            <p:grpSpPr>
              <a:xfrm>
                <a:off x="5650117" y="4007769"/>
                <a:ext cx="1254779" cy="693364"/>
                <a:chOff x="6658355" y="6056185"/>
                <a:chExt cx="1896110" cy="1047750"/>
              </a:xfrm>
            </p:grpSpPr>
            <p:sp>
              <p:nvSpPr>
                <p:cNvPr id="137" name="object 137"/>
                <p:cNvSpPr/>
                <p:nvPr/>
              </p:nvSpPr>
              <p:spPr>
                <a:xfrm>
                  <a:off x="6701027" y="6060947"/>
                  <a:ext cx="1143000" cy="190500"/>
                </a:xfrm>
                <a:custGeom>
                  <a:avLst/>
                  <a:gdLst/>
                  <a:ahLst/>
                  <a:cxnLst/>
                  <a:rect l="l" t="t" r="r" b="b"/>
                  <a:pathLst>
                    <a:path w="1143000" h="190500">
                      <a:moveTo>
                        <a:pt x="1142999" y="190499"/>
                      </a:moveTo>
                      <a:lnTo>
                        <a:pt x="1142999" y="0"/>
                      </a:lnTo>
                      <a:lnTo>
                        <a:pt x="0" y="0"/>
                      </a:lnTo>
                      <a:lnTo>
                        <a:pt x="0" y="99059"/>
                      </a:lnTo>
                    </a:path>
                  </a:pathLst>
                </a:custGeom>
                <a:ln w="9524">
                  <a:solidFill>
                    <a:srgbClr val="4576BE"/>
                  </a:solidFill>
                </a:ln>
              </p:spPr>
              <p:txBody>
                <a:bodyPr wrap="square" lIns="0" tIns="0" rIns="0" bIns="0" rtlCol="0"/>
                <a:lstStyle/>
                <a:p>
                  <a:endParaRPr sz="927"/>
                </a:p>
              </p:txBody>
            </p:sp>
            <p:sp>
              <p:nvSpPr>
                <p:cNvPr id="138" name="object 138"/>
                <p:cNvSpPr/>
                <p:nvPr/>
              </p:nvSpPr>
              <p:spPr>
                <a:xfrm>
                  <a:off x="6658355" y="6149339"/>
                  <a:ext cx="83820" cy="82550"/>
                </a:xfrm>
                <a:custGeom>
                  <a:avLst/>
                  <a:gdLst/>
                  <a:ahLst/>
                  <a:cxnLst/>
                  <a:rect l="l" t="t" r="r" b="b"/>
                  <a:pathLst>
                    <a:path w="83820" h="82550">
                      <a:moveTo>
                        <a:pt x="83819" y="0"/>
                      </a:moveTo>
                      <a:lnTo>
                        <a:pt x="0" y="0"/>
                      </a:lnTo>
                      <a:lnTo>
                        <a:pt x="42671" y="82295"/>
                      </a:lnTo>
                      <a:lnTo>
                        <a:pt x="83819" y="0"/>
                      </a:lnTo>
                      <a:close/>
                    </a:path>
                  </a:pathLst>
                </a:custGeom>
                <a:solidFill>
                  <a:srgbClr val="4576BE"/>
                </a:solidFill>
              </p:spPr>
              <p:txBody>
                <a:bodyPr wrap="square" lIns="0" tIns="0" rIns="0" bIns="0" rtlCol="0"/>
                <a:lstStyle/>
                <a:p>
                  <a:endParaRPr sz="927"/>
                </a:p>
              </p:txBody>
            </p:sp>
            <p:sp>
              <p:nvSpPr>
                <p:cNvPr id="139" name="object 139"/>
                <p:cNvSpPr/>
                <p:nvPr/>
              </p:nvSpPr>
              <p:spPr>
                <a:xfrm>
                  <a:off x="6701027" y="6594347"/>
                  <a:ext cx="1780539" cy="448309"/>
                </a:xfrm>
                <a:custGeom>
                  <a:avLst/>
                  <a:gdLst/>
                  <a:ahLst/>
                  <a:cxnLst/>
                  <a:rect l="l" t="t" r="r" b="b"/>
                  <a:pathLst>
                    <a:path w="1780540" h="448309">
                      <a:moveTo>
                        <a:pt x="0" y="362711"/>
                      </a:moveTo>
                      <a:lnTo>
                        <a:pt x="0" y="448055"/>
                      </a:lnTo>
                      <a:lnTo>
                        <a:pt x="1767839" y="448055"/>
                      </a:lnTo>
                      <a:lnTo>
                        <a:pt x="1767839" y="0"/>
                      </a:lnTo>
                      <a:lnTo>
                        <a:pt x="1780031" y="0"/>
                      </a:lnTo>
                    </a:path>
                  </a:pathLst>
                </a:custGeom>
                <a:ln w="9524">
                  <a:solidFill>
                    <a:srgbClr val="4576BE"/>
                  </a:solidFill>
                </a:ln>
              </p:spPr>
              <p:txBody>
                <a:bodyPr wrap="square" lIns="0" tIns="0" rIns="0" bIns="0" rtlCol="0"/>
                <a:lstStyle/>
                <a:p>
                  <a:endParaRPr sz="927"/>
                </a:p>
              </p:txBody>
            </p:sp>
            <p:sp>
              <p:nvSpPr>
                <p:cNvPr id="140" name="object 140"/>
                <p:cNvSpPr/>
                <p:nvPr/>
              </p:nvSpPr>
              <p:spPr>
                <a:xfrm>
                  <a:off x="8470391" y="6553199"/>
                  <a:ext cx="83820" cy="82550"/>
                </a:xfrm>
                <a:custGeom>
                  <a:avLst/>
                  <a:gdLst/>
                  <a:ahLst/>
                  <a:cxnLst/>
                  <a:rect l="l" t="t" r="r" b="b"/>
                  <a:pathLst>
                    <a:path w="83820"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sp>
              <p:nvSpPr>
                <p:cNvPr id="141" name="object 141"/>
                <p:cNvSpPr/>
                <p:nvPr/>
              </p:nvSpPr>
              <p:spPr>
                <a:xfrm>
                  <a:off x="7720583" y="6981443"/>
                  <a:ext cx="175260" cy="121920"/>
                </a:xfrm>
                <a:custGeom>
                  <a:avLst/>
                  <a:gdLst/>
                  <a:ahLst/>
                  <a:cxnLst/>
                  <a:rect l="l" t="t" r="r" b="b"/>
                  <a:pathLst>
                    <a:path w="175259" h="121920">
                      <a:moveTo>
                        <a:pt x="175259" y="121919"/>
                      </a:moveTo>
                      <a:lnTo>
                        <a:pt x="175259" y="0"/>
                      </a:lnTo>
                      <a:lnTo>
                        <a:pt x="0" y="0"/>
                      </a:lnTo>
                      <a:lnTo>
                        <a:pt x="0" y="121919"/>
                      </a:lnTo>
                      <a:lnTo>
                        <a:pt x="175259" y="121919"/>
                      </a:lnTo>
                      <a:close/>
                    </a:path>
                  </a:pathLst>
                </a:custGeom>
                <a:solidFill>
                  <a:srgbClr val="FFFFFF"/>
                </a:solidFill>
              </p:spPr>
              <p:txBody>
                <a:bodyPr wrap="square" lIns="0" tIns="0" rIns="0" bIns="0" rtlCol="0"/>
                <a:lstStyle/>
                <a:p>
                  <a:endParaRPr sz="927"/>
                </a:p>
              </p:txBody>
            </p:sp>
          </p:grpSp>
          <p:sp>
            <p:nvSpPr>
              <p:cNvPr id="142" name="object 142"/>
              <p:cNvSpPr txBox="1"/>
              <p:nvPr/>
            </p:nvSpPr>
            <p:spPr>
              <a:xfrm>
                <a:off x="6345665" y="4605615"/>
                <a:ext cx="134050" cy="89919"/>
              </a:xfrm>
              <a:prstGeom prst="rect">
                <a:avLst/>
              </a:prstGeom>
            </p:spPr>
            <p:txBody>
              <a:bodyPr vert="horz" wrap="square" lIns="0" tIns="8404" rIns="0" bIns="0" rtlCol="0">
                <a:spAutoFit/>
              </a:bodyPr>
              <a:lstStyle/>
              <a:p>
                <a:pPr marL="8405">
                  <a:spcBef>
                    <a:spcPts val="66"/>
                  </a:spcBef>
                </a:pPr>
                <a:r>
                  <a:rPr sz="529" spc="-7" dirty="0"/>
                  <a:t>Y</a:t>
                </a:r>
                <a:r>
                  <a:rPr sz="529" spc="3" dirty="0"/>
                  <a:t>es</a:t>
                </a:r>
                <a:endParaRPr sz="529"/>
              </a:p>
            </p:txBody>
          </p:sp>
          <p:grpSp>
            <p:nvGrpSpPr>
              <p:cNvPr id="143" name="object 143"/>
              <p:cNvGrpSpPr/>
              <p:nvPr/>
            </p:nvGrpSpPr>
            <p:grpSpPr>
              <a:xfrm>
                <a:off x="3724709" y="675589"/>
                <a:ext cx="706391" cy="514770"/>
                <a:chOff x="3748849" y="1020889"/>
                <a:chExt cx="1067435" cy="777875"/>
              </a:xfrm>
            </p:grpSpPr>
            <p:sp>
              <p:nvSpPr>
                <p:cNvPr id="144" name="object 144"/>
                <p:cNvSpPr/>
                <p:nvPr/>
              </p:nvSpPr>
              <p:spPr>
                <a:xfrm>
                  <a:off x="3753611" y="1025651"/>
                  <a:ext cx="1057910" cy="768350"/>
                </a:xfrm>
                <a:custGeom>
                  <a:avLst/>
                  <a:gdLst/>
                  <a:ahLst/>
                  <a:cxnLst/>
                  <a:rect l="l" t="t" r="r" b="b"/>
                  <a:pathLst>
                    <a:path w="1057910" h="768350">
                      <a:moveTo>
                        <a:pt x="1057655" y="768095"/>
                      </a:moveTo>
                      <a:lnTo>
                        <a:pt x="1057655" y="0"/>
                      </a:lnTo>
                      <a:lnTo>
                        <a:pt x="0" y="0"/>
                      </a:lnTo>
                      <a:lnTo>
                        <a:pt x="0" y="768095"/>
                      </a:lnTo>
                      <a:lnTo>
                        <a:pt x="1057655" y="768095"/>
                      </a:lnTo>
                      <a:close/>
                    </a:path>
                  </a:pathLst>
                </a:custGeom>
                <a:solidFill>
                  <a:srgbClr val="BCDEFF"/>
                </a:solidFill>
              </p:spPr>
              <p:txBody>
                <a:bodyPr wrap="square" lIns="0" tIns="0" rIns="0" bIns="0" rtlCol="0"/>
                <a:lstStyle/>
                <a:p>
                  <a:endParaRPr sz="927"/>
                </a:p>
              </p:txBody>
            </p:sp>
            <p:sp>
              <p:nvSpPr>
                <p:cNvPr id="145" name="object 145"/>
                <p:cNvSpPr/>
                <p:nvPr/>
              </p:nvSpPr>
              <p:spPr>
                <a:xfrm>
                  <a:off x="3753611" y="1025651"/>
                  <a:ext cx="1057910" cy="768350"/>
                </a:xfrm>
                <a:custGeom>
                  <a:avLst/>
                  <a:gdLst/>
                  <a:ahLst/>
                  <a:cxnLst/>
                  <a:rect l="l" t="t" r="r" b="b"/>
                  <a:pathLst>
                    <a:path w="1057910" h="768350">
                      <a:moveTo>
                        <a:pt x="0" y="0"/>
                      </a:moveTo>
                      <a:lnTo>
                        <a:pt x="0" y="768095"/>
                      </a:lnTo>
                      <a:lnTo>
                        <a:pt x="1057655" y="768095"/>
                      </a:lnTo>
                      <a:lnTo>
                        <a:pt x="1057655" y="0"/>
                      </a:lnTo>
                      <a:lnTo>
                        <a:pt x="0" y="0"/>
                      </a:lnTo>
                      <a:close/>
                    </a:path>
                    <a:path w="1057910" h="768350">
                      <a:moveTo>
                        <a:pt x="114299" y="768095"/>
                      </a:moveTo>
                      <a:lnTo>
                        <a:pt x="114299" y="0"/>
                      </a:lnTo>
                    </a:path>
                    <a:path w="1057910" h="768350">
                      <a:moveTo>
                        <a:pt x="943355" y="768095"/>
                      </a:moveTo>
                      <a:lnTo>
                        <a:pt x="943355" y="0"/>
                      </a:lnTo>
                    </a:path>
                  </a:pathLst>
                </a:custGeom>
                <a:ln w="9143">
                  <a:solidFill>
                    <a:srgbClr val="000000"/>
                  </a:solidFill>
                  <a:prstDash val="lgDash"/>
                </a:ln>
              </p:spPr>
              <p:txBody>
                <a:bodyPr wrap="square" lIns="0" tIns="0" rIns="0" bIns="0" rtlCol="0"/>
                <a:lstStyle/>
                <a:p>
                  <a:endParaRPr sz="927"/>
                </a:p>
              </p:txBody>
            </p:sp>
          </p:grpSp>
          <p:sp>
            <p:nvSpPr>
              <p:cNvPr id="146" name="object 146"/>
              <p:cNvSpPr txBox="1"/>
              <p:nvPr/>
            </p:nvSpPr>
            <p:spPr>
              <a:xfrm>
                <a:off x="3856616" y="757069"/>
                <a:ext cx="442492" cy="334216"/>
              </a:xfrm>
              <a:prstGeom prst="rect">
                <a:avLst/>
              </a:prstGeom>
            </p:spPr>
            <p:txBody>
              <a:bodyPr vert="horz" wrap="square" lIns="0" tIns="8404" rIns="0" bIns="0" rtlCol="0">
                <a:spAutoFit/>
              </a:bodyPr>
              <a:lstStyle/>
              <a:p>
                <a:pPr marL="8405" marR="3362" indent="420" algn="ctr">
                  <a:spcBef>
                    <a:spcPts val="66"/>
                  </a:spcBef>
                </a:pPr>
                <a:r>
                  <a:rPr sz="529" spc="-3" dirty="0"/>
                  <a:t>Traveler calls </a:t>
                </a:r>
                <a:r>
                  <a:rPr sz="529" dirty="0"/>
                  <a:t> </a:t>
                </a:r>
                <a:r>
                  <a:rPr sz="529" spc="-3" dirty="0"/>
                  <a:t>TMC</a:t>
                </a:r>
                <a:r>
                  <a:rPr sz="529" spc="-20" dirty="0"/>
                  <a:t> </a:t>
                </a:r>
                <a:r>
                  <a:rPr sz="529" spc="-3" dirty="0"/>
                  <a:t>for</a:t>
                </a:r>
                <a:r>
                  <a:rPr sz="529" spc="-26" dirty="0"/>
                  <a:t> </a:t>
                </a:r>
                <a:r>
                  <a:rPr sz="529" spc="-3" dirty="0"/>
                  <a:t>travel </a:t>
                </a:r>
                <a:r>
                  <a:rPr sz="529" spc="-135" dirty="0"/>
                  <a:t> </a:t>
                </a:r>
                <a:r>
                  <a:rPr sz="529" spc="-3" dirty="0"/>
                  <a:t>planning </a:t>
                </a:r>
                <a:r>
                  <a:rPr sz="529" spc="-7" dirty="0"/>
                  <a:t>and </a:t>
                </a:r>
                <a:r>
                  <a:rPr sz="529" spc="-3" dirty="0"/>
                  <a:t> </a:t>
                </a:r>
                <a:r>
                  <a:rPr sz="529" spc="-7" dirty="0"/>
                  <a:t>booking</a:t>
                </a:r>
                <a:endParaRPr sz="529"/>
              </a:p>
            </p:txBody>
          </p:sp>
          <p:grpSp>
            <p:nvGrpSpPr>
              <p:cNvPr id="147" name="object 147"/>
              <p:cNvGrpSpPr/>
              <p:nvPr/>
            </p:nvGrpSpPr>
            <p:grpSpPr>
              <a:xfrm>
                <a:off x="3601795" y="926586"/>
                <a:ext cx="3955536" cy="2020421"/>
                <a:chOff x="3563111" y="1400175"/>
                <a:chExt cx="5977255" cy="3053080"/>
              </a:xfrm>
            </p:grpSpPr>
            <p:sp>
              <p:nvSpPr>
                <p:cNvPr id="148" name="object 148"/>
                <p:cNvSpPr/>
                <p:nvPr/>
              </p:nvSpPr>
              <p:spPr>
                <a:xfrm>
                  <a:off x="3671315" y="1409700"/>
                  <a:ext cx="94615" cy="2555875"/>
                </a:xfrm>
                <a:custGeom>
                  <a:avLst/>
                  <a:gdLst/>
                  <a:ahLst/>
                  <a:cxnLst/>
                  <a:rect l="l" t="t" r="r" b="b"/>
                  <a:pathLst>
                    <a:path w="94614" h="2555875">
                      <a:moveTo>
                        <a:pt x="82295" y="0"/>
                      </a:moveTo>
                      <a:lnTo>
                        <a:pt x="0" y="0"/>
                      </a:lnTo>
                      <a:lnTo>
                        <a:pt x="0" y="2555747"/>
                      </a:lnTo>
                      <a:lnTo>
                        <a:pt x="94487" y="2555747"/>
                      </a:lnTo>
                    </a:path>
                  </a:pathLst>
                </a:custGeom>
                <a:ln w="19049">
                  <a:solidFill>
                    <a:srgbClr val="4576BE"/>
                  </a:solidFill>
                </a:ln>
              </p:spPr>
              <p:txBody>
                <a:bodyPr wrap="square" lIns="0" tIns="0" rIns="0" bIns="0" rtlCol="0"/>
                <a:lstStyle/>
                <a:p>
                  <a:endParaRPr sz="927"/>
                </a:p>
              </p:txBody>
            </p:sp>
            <p:sp>
              <p:nvSpPr>
                <p:cNvPr id="149" name="object 149"/>
                <p:cNvSpPr/>
                <p:nvPr/>
              </p:nvSpPr>
              <p:spPr>
                <a:xfrm>
                  <a:off x="3753611" y="3915155"/>
                  <a:ext cx="102235" cy="102235"/>
                </a:xfrm>
                <a:custGeom>
                  <a:avLst/>
                  <a:gdLst/>
                  <a:ahLst/>
                  <a:cxnLst/>
                  <a:rect l="l" t="t" r="r" b="b"/>
                  <a:pathLst>
                    <a:path w="102235" h="102235">
                      <a:moveTo>
                        <a:pt x="102107" y="50291"/>
                      </a:moveTo>
                      <a:lnTo>
                        <a:pt x="0" y="0"/>
                      </a:lnTo>
                      <a:lnTo>
                        <a:pt x="0" y="102107"/>
                      </a:lnTo>
                      <a:lnTo>
                        <a:pt x="102107" y="50291"/>
                      </a:lnTo>
                      <a:close/>
                    </a:path>
                  </a:pathLst>
                </a:custGeom>
                <a:solidFill>
                  <a:srgbClr val="4576BE"/>
                </a:solidFill>
              </p:spPr>
              <p:txBody>
                <a:bodyPr wrap="square" lIns="0" tIns="0" rIns="0" bIns="0" rtlCol="0"/>
                <a:lstStyle/>
                <a:p>
                  <a:endParaRPr sz="927"/>
                </a:p>
              </p:txBody>
            </p:sp>
            <p:sp>
              <p:nvSpPr>
                <p:cNvPr id="150" name="object 150"/>
                <p:cNvSpPr/>
                <p:nvPr/>
              </p:nvSpPr>
              <p:spPr>
                <a:xfrm>
                  <a:off x="3563111" y="2677667"/>
                  <a:ext cx="215265" cy="121920"/>
                </a:xfrm>
                <a:custGeom>
                  <a:avLst/>
                  <a:gdLst/>
                  <a:ahLst/>
                  <a:cxnLst/>
                  <a:rect l="l" t="t" r="r" b="b"/>
                  <a:pathLst>
                    <a:path w="215264" h="121919">
                      <a:moveTo>
                        <a:pt x="214883" y="121919"/>
                      </a:moveTo>
                      <a:lnTo>
                        <a:pt x="214883" y="0"/>
                      </a:lnTo>
                      <a:lnTo>
                        <a:pt x="0" y="0"/>
                      </a:lnTo>
                      <a:lnTo>
                        <a:pt x="0" y="121919"/>
                      </a:lnTo>
                      <a:lnTo>
                        <a:pt x="214883" y="121919"/>
                      </a:lnTo>
                      <a:close/>
                    </a:path>
                  </a:pathLst>
                </a:custGeom>
                <a:solidFill>
                  <a:srgbClr val="FFFFFF"/>
                </a:solidFill>
              </p:spPr>
              <p:txBody>
                <a:bodyPr wrap="square" lIns="0" tIns="0" rIns="0" bIns="0" rtlCol="0"/>
                <a:lstStyle/>
                <a:p>
                  <a:endParaRPr sz="927"/>
                </a:p>
              </p:txBody>
            </p:sp>
            <p:sp>
              <p:nvSpPr>
                <p:cNvPr id="151" name="object 151"/>
                <p:cNvSpPr/>
                <p:nvPr/>
              </p:nvSpPr>
              <p:spPr>
                <a:xfrm>
                  <a:off x="8331707" y="3479291"/>
                  <a:ext cx="1207135" cy="972819"/>
                </a:xfrm>
                <a:custGeom>
                  <a:avLst/>
                  <a:gdLst/>
                  <a:ahLst/>
                  <a:cxnLst/>
                  <a:rect l="l" t="t" r="r" b="b"/>
                  <a:pathLst>
                    <a:path w="1207134" h="972820">
                      <a:moveTo>
                        <a:pt x="1207007" y="972311"/>
                      </a:moveTo>
                      <a:lnTo>
                        <a:pt x="1207007" y="0"/>
                      </a:lnTo>
                      <a:lnTo>
                        <a:pt x="0" y="0"/>
                      </a:lnTo>
                      <a:lnTo>
                        <a:pt x="0" y="972311"/>
                      </a:lnTo>
                      <a:lnTo>
                        <a:pt x="1207007" y="972311"/>
                      </a:lnTo>
                      <a:close/>
                    </a:path>
                  </a:pathLst>
                </a:custGeom>
                <a:solidFill>
                  <a:srgbClr val="BCDEFF"/>
                </a:solidFill>
              </p:spPr>
              <p:txBody>
                <a:bodyPr wrap="square" lIns="0" tIns="0" rIns="0" bIns="0" rtlCol="0"/>
                <a:lstStyle/>
                <a:p>
                  <a:endParaRPr sz="927"/>
                </a:p>
              </p:txBody>
            </p:sp>
            <p:sp>
              <p:nvSpPr>
                <p:cNvPr id="152" name="object 152"/>
                <p:cNvSpPr/>
                <p:nvPr/>
              </p:nvSpPr>
              <p:spPr>
                <a:xfrm>
                  <a:off x="8331707" y="3479291"/>
                  <a:ext cx="1207135" cy="972819"/>
                </a:xfrm>
                <a:custGeom>
                  <a:avLst/>
                  <a:gdLst/>
                  <a:ahLst/>
                  <a:cxnLst/>
                  <a:rect l="l" t="t" r="r" b="b"/>
                  <a:pathLst>
                    <a:path w="1207134" h="972820">
                      <a:moveTo>
                        <a:pt x="0" y="0"/>
                      </a:moveTo>
                      <a:lnTo>
                        <a:pt x="0" y="972311"/>
                      </a:lnTo>
                      <a:lnTo>
                        <a:pt x="1207007" y="972311"/>
                      </a:lnTo>
                      <a:lnTo>
                        <a:pt x="1207007" y="0"/>
                      </a:lnTo>
                      <a:lnTo>
                        <a:pt x="0" y="0"/>
                      </a:lnTo>
                      <a:close/>
                    </a:path>
                    <a:path w="1207134" h="972820">
                      <a:moveTo>
                        <a:pt x="114299" y="972311"/>
                      </a:moveTo>
                      <a:lnTo>
                        <a:pt x="114299" y="0"/>
                      </a:lnTo>
                    </a:path>
                    <a:path w="1207134" h="972820">
                      <a:moveTo>
                        <a:pt x="1092707" y="972311"/>
                      </a:moveTo>
                      <a:lnTo>
                        <a:pt x="1092707" y="0"/>
                      </a:lnTo>
                    </a:path>
                  </a:pathLst>
                </a:custGeom>
                <a:ln w="3175">
                  <a:solidFill>
                    <a:srgbClr val="000000"/>
                  </a:solidFill>
                </a:ln>
              </p:spPr>
              <p:txBody>
                <a:bodyPr wrap="square" lIns="0" tIns="0" rIns="0" bIns="0" rtlCol="0"/>
                <a:lstStyle/>
                <a:p>
                  <a:endParaRPr sz="927"/>
                </a:p>
              </p:txBody>
            </p:sp>
          </p:grpSp>
          <p:sp>
            <p:nvSpPr>
              <p:cNvPr id="153" name="object 153"/>
              <p:cNvSpPr txBox="1"/>
              <p:nvPr/>
            </p:nvSpPr>
            <p:spPr>
              <a:xfrm>
                <a:off x="6842870" y="2327349"/>
                <a:ext cx="629911" cy="578514"/>
              </a:xfrm>
              <a:prstGeom prst="rect">
                <a:avLst/>
              </a:prstGeom>
            </p:spPr>
            <p:txBody>
              <a:bodyPr vert="horz" wrap="square" lIns="0" tIns="8404" rIns="0" bIns="0" rtlCol="0">
                <a:spAutoFit/>
              </a:bodyPr>
              <a:lstStyle/>
              <a:p>
                <a:pPr marL="8405" marR="3362" indent="-2521" algn="ctr">
                  <a:spcBef>
                    <a:spcPts val="66"/>
                  </a:spcBef>
                </a:pPr>
                <a:r>
                  <a:rPr sz="529" spc="-3" dirty="0"/>
                  <a:t>When authorization </a:t>
                </a:r>
                <a:r>
                  <a:rPr sz="529" dirty="0"/>
                  <a:t> is </a:t>
                </a:r>
                <a:r>
                  <a:rPr sz="529" spc="-3" dirty="0"/>
                  <a:t>received, </a:t>
                </a:r>
                <a:r>
                  <a:rPr sz="529" spc="-7" dirty="0"/>
                  <a:t>PNR </a:t>
                </a:r>
                <a:r>
                  <a:rPr sz="529" dirty="0"/>
                  <a:t>is </a:t>
                </a:r>
                <a:r>
                  <a:rPr sz="529" spc="3" dirty="0"/>
                  <a:t> </a:t>
                </a:r>
                <a:r>
                  <a:rPr sz="529" spc="-3" dirty="0"/>
                  <a:t>final checked. </a:t>
                </a:r>
                <a:r>
                  <a:rPr sz="529" spc="-7" dirty="0"/>
                  <a:t>When </a:t>
                </a:r>
                <a:r>
                  <a:rPr sz="529" spc="-139" dirty="0"/>
                  <a:t> </a:t>
                </a:r>
                <a:r>
                  <a:rPr sz="529" spc="-3" dirty="0"/>
                  <a:t>complete and </a:t>
                </a:r>
                <a:r>
                  <a:rPr sz="529" spc="-7" dirty="0"/>
                  <a:t>error- </a:t>
                </a:r>
                <a:r>
                  <a:rPr sz="529" spc="-3" dirty="0"/>
                  <a:t> free,</a:t>
                </a:r>
                <a:r>
                  <a:rPr sz="529" spc="-17" dirty="0"/>
                  <a:t> </a:t>
                </a:r>
                <a:r>
                  <a:rPr sz="529" spc="-3" dirty="0"/>
                  <a:t>PNR</a:t>
                </a:r>
                <a:r>
                  <a:rPr sz="529" spc="-17" dirty="0"/>
                  <a:t> </a:t>
                </a:r>
                <a:r>
                  <a:rPr sz="529" dirty="0"/>
                  <a:t>is</a:t>
                </a:r>
                <a:r>
                  <a:rPr sz="529" spc="-13" dirty="0"/>
                  <a:t> </a:t>
                </a:r>
                <a:r>
                  <a:rPr sz="529" spc="-3" dirty="0"/>
                  <a:t>ticketed </a:t>
                </a:r>
                <a:r>
                  <a:rPr sz="529" spc="-139" dirty="0"/>
                  <a:t> </a:t>
                </a:r>
                <a:r>
                  <a:rPr sz="529" spc="-3" dirty="0"/>
                  <a:t>and confirmed with </a:t>
                </a:r>
                <a:r>
                  <a:rPr sz="529" dirty="0"/>
                  <a:t> </a:t>
                </a:r>
                <a:r>
                  <a:rPr sz="529" spc="-3" dirty="0"/>
                  <a:t>traveler</a:t>
                </a:r>
                <a:endParaRPr sz="529"/>
              </a:p>
            </p:txBody>
          </p:sp>
          <p:grpSp>
            <p:nvGrpSpPr>
              <p:cNvPr id="154" name="object 154"/>
              <p:cNvGrpSpPr/>
              <p:nvPr/>
            </p:nvGrpSpPr>
            <p:grpSpPr>
              <a:xfrm>
                <a:off x="5766056" y="2301422"/>
                <a:ext cx="890868" cy="645878"/>
                <a:chOff x="6833552" y="3477704"/>
                <a:chExt cx="1346200" cy="975994"/>
              </a:xfrm>
            </p:grpSpPr>
            <p:sp>
              <p:nvSpPr>
                <p:cNvPr id="155" name="object 155"/>
                <p:cNvSpPr/>
                <p:nvPr/>
              </p:nvSpPr>
              <p:spPr>
                <a:xfrm>
                  <a:off x="6835140" y="3479291"/>
                  <a:ext cx="1343025" cy="972819"/>
                </a:xfrm>
                <a:custGeom>
                  <a:avLst/>
                  <a:gdLst/>
                  <a:ahLst/>
                  <a:cxnLst/>
                  <a:rect l="l" t="t" r="r" b="b"/>
                  <a:pathLst>
                    <a:path w="1343025" h="972820">
                      <a:moveTo>
                        <a:pt x="1342643" y="972311"/>
                      </a:moveTo>
                      <a:lnTo>
                        <a:pt x="1342643" y="0"/>
                      </a:lnTo>
                      <a:lnTo>
                        <a:pt x="0" y="0"/>
                      </a:lnTo>
                      <a:lnTo>
                        <a:pt x="0" y="972311"/>
                      </a:lnTo>
                      <a:lnTo>
                        <a:pt x="1342643" y="972311"/>
                      </a:lnTo>
                      <a:close/>
                    </a:path>
                  </a:pathLst>
                </a:custGeom>
                <a:solidFill>
                  <a:srgbClr val="BCDEFF"/>
                </a:solidFill>
              </p:spPr>
              <p:txBody>
                <a:bodyPr wrap="square" lIns="0" tIns="0" rIns="0" bIns="0" rtlCol="0"/>
                <a:lstStyle/>
                <a:p>
                  <a:endParaRPr sz="927"/>
                </a:p>
              </p:txBody>
            </p:sp>
            <p:sp>
              <p:nvSpPr>
                <p:cNvPr id="156" name="object 156"/>
                <p:cNvSpPr/>
                <p:nvPr/>
              </p:nvSpPr>
              <p:spPr>
                <a:xfrm>
                  <a:off x="6835140" y="3479291"/>
                  <a:ext cx="1343025" cy="972819"/>
                </a:xfrm>
                <a:custGeom>
                  <a:avLst/>
                  <a:gdLst/>
                  <a:ahLst/>
                  <a:cxnLst/>
                  <a:rect l="l" t="t" r="r" b="b"/>
                  <a:pathLst>
                    <a:path w="1343025" h="972820">
                      <a:moveTo>
                        <a:pt x="0" y="0"/>
                      </a:moveTo>
                      <a:lnTo>
                        <a:pt x="0" y="972311"/>
                      </a:lnTo>
                      <a:lnTo>
                        <a:pt x="1342643" y="972311"/>
                      </a:lnTo>
                      <a:lnTo>
                        <a:pt x="1342643" y="0"/>
                      </a:lnTo>
                      <a:lnTo>
                        <a:pt x="0" y="0"/>
                      </a:lnTo>
                      <a:close/>
                    </a:path>
                    <a:path w="1343025" h="972820">
                      <a:moveTo>
                        <a:pt x="114299" y="972311"/>
                      </a:moveTo>
                      <a:lnTo>
                        <a:pt x="114299" y="0"/>
                      </a:lnTo>
                    </a:path>
                    <a:path w="1343025" h="972820">
                      <a:moveTo>
                        <a:pt x="1228343" y="972311"/>
                      </a:moveTo>
                      <a:lnTo>
                        <a:pt x="1228343" y="0"/>
                      </a:lnTo>
                    </a:path>
                  </a:pathLst>
                </a:custGeom>
                <a:ln w="3175">
                  <a:solidFill>
                    <a:srgbClr val="000000"/>
                  </a:solidFill>
                </a:ln>
              </p:spPr>
              <p:txBody>
                <a:bodyPr wrap="square" lIns="0" tIns="0" rIns="0" bIns="0" rtlCol="0"/>
                <a:lstStyle/>
                <a:p>
                  <a:endParaRPr sz="927"/>
                </a:p>
              </p:txBody>
            </p:sp>
          </p:grpSp>
          <p:sp>
            <p:nvSpPr>
              <p:cNvPr id="157" name="object 157"/>
              <p:cNvSpPr txBox="1"/>
              <p:nvPr/>
            </p:nvSpPr>
            <p:spPr>
              <a:xfrm>
                <a:off x="5852494" y="2327349"/>
                <a:ext cx="719838" cy="578514"/>
              </a:xfrm>
              <a:prstGeom prst="rect">
                <a:avLst/>
              </a:prstGeom>
            </p:spPr>
            <p:txBody>
              <a:bodyPr vert="horz" wrap="square" lIns="0" tIns="8404" rIns="0" bIns="0" rtlCol="0">
                <a:spAutoFit/>
              </a:bodyPr>
              <a:lstStyle/>
              <a:p>
                <a:pPr marL="8405" marR="3362" algn="ctr">
                  <a:spcBef>
                    <a:spcPts val="66"/>
                  </a:spcBef>
                </a:pPr>
                <a:r>
                  <a:rPr sz="529" spc="-3" dirty="0"/>
                  <a:t>Mid-Office measures </a:t>
                </a:r>
                <a:r>
                  <a:rPr sz="529" dirty="0"/>
                  <a:t> </a:t>
                </a:r>
                <a:r>
                  <a:rPr sz="529" spc="-3" dirty="0"/>
                  <a:t>against Quality </a:t>
                </a:r>
                <a:r>
                  <a:rPr sz="529" dirty="0"/>
                  <a:t> </a:t>
                </a:r>
                <a:r>
                  <a:rPr sz="529" spc="-3" dirty="0"/>
                  <a:t>requirements. Notifies </a:t>
                </a:r>
                <a:r>
                  <a:rPr sz="529" dirty="0"/>
                  <a:t> </a:t>
                </a:r>
                <a:r>
                  <a:rPr sz="529" spc="-3" dirty="0"/>
                  <a:t>QC or Booking agent of </a:t>
                </a:r>
                <a:r>
                  <a:rPr sz="529" spc="-139" dirty="0"/>
                  <a:t> </a:t>
                </a:r>
                <a:r>
                  <a:rPr sz="529" spc="-7" dirty="0"/>
                  <a:t>any </a:t>
                </a:r>
                <a:r>
                  <a:rPr sz="529" spc="-3" dirty="0"/>
                  <a:t>PNR anomalies </a:t>
                </a:r>
                <a:r>
                  <a:rPr sz="529" spc="-7" dirty="0"/>
                  <a:t>or </a:t>
                </a:r>
                <a:r>
                  <a:rPr sz="529" spc="-3" dirty="0"/>
                  <a:t> remaining </a:t>
                </a:r>
                <a:r>
                  <a:rPr sz="529" spc="43" dirty="0"/>
                  <a:t> </a:t>
                </a:r>
                <a:r>
                  <a:rPr sz="529" spc="-3" dirty="0"/>
                  <a:t>requirements</a:t>
                </a:r>
                <a:endParaRPr sz="529" dirty="0"/>
              </a:p>
            </p:txBody>
          </p:sp>
          <p:grpSp>
            <p:nvGrpSpPr>
              <p:cNvPr id="158" name="object 158"/>
              <p:cNvGrpSpPr/>
              <p:nvPr/>
            </p:nvGrpSpPr>
            <p:grpSpPr>
              <a:xfrm>
                <a:off x="2318903" y="1182836"/>
                <a:ext cx="4438790" cy="2624698"/>
                <a:chOff x="1624520" y="1787397"/>
                <a:chExt cx="6707505" cy="3966210"/>
              </a:xfrm>
            </p:grpSpPr>
            <p:sp>
              <p:nvSpPr>
                <p:cNvPr id="159" name="object 159"/>
                <p:cNvSpPr/>
                <p:nvPr/>
              </p:nvSpPr>
              <p:spPr>
                <a:xfrm>
                  <a:off x="2624327" y="1793747"/>
                  <a:ext cx="1658620" cy="321945"/>
                </a:xfrm>
                <a:custGeom>
                  <a:avLst/>
                  <a:gdLst/>
                  <a:ahLst/>
                  <a:cxnLst/>
                  <a:rect l="l" t="t" r="r" b="b"/>
                  <a:pathLst>
                    <a:path w="1658620" h="321944">
                      <a:moveTo>
                        <a:pt x="1658111" y="0"/>
                      </a:moveTo>
                      <a:lnTo>
                        <a:pt x="1658111" y="172211"/>
                      </a:lnTo>
                      <a:lnTo>
                        <a:pt x="1085087" y="172211"/>
                      </a:lnTo>
                      <a:lnTo>
                        <a:pt x="1082135" y="157257"/>
                      </a:lnTo>
                      <a:lnTo>
                        <a:pt x="1074038" y="145160"/>
                      </a:lnTo>
                      <a:lnTo>
                        <a:pt x="1061942" y="137064"/>
                      </a:lnTo>
                      <a:lnTo>
                        <a:pt x="1046987" y="134111"/>
                      </a:lnTo>
                      <a:lnTo>
                        <a:pt x="1032033" y="137064"/>
                      </a:lnTo>
                      <a:lnTo>
                        <a:pt x="1019936" y="145160"/>
                      </a:lnTo>
                      <a:lnTo>
                        <a:pt x="1011840" y="157257"/>
                      </a:lnTo>
                      <a:lnTo>
                        <a:pt x="1008887" y="172211"/>
                      </a:lnTo>
                      <a:lnTo>
                        <a:pt x="856487" y="172211"/>
                      </a:lnTo>
                      <a:lnTo>
                        <a:pt x="853535" y="157257"/>
                      </a:lnTo>
                      <a:lnTo>
                        <a:pt x="845438" y="145160"/>
                      </a:lnTo>
                      <a:lnTo>
                        <a:pt x="833342" y="137064"/>
                      </a:lnTo>
                      <a:lnTo>
                        <a:pt x="818387" y="134111"/>
                      </a:lnTo>
                      <a:lnTo>
                        <a:pt x="803433" y="137064"/>
                      </a:lnTo>
                      <a:lnTo>
                        <a:pt x="791336" y="145160"/>
                      </a:lnTo>
                      <a:lnTo>
                        <a:pt x="783240" y="157257"/>
                      </a:lnTo>
                      <a:lnTo>
                        <a:pt x="780287" y="172211"/>
                      </a:lnTo>
                      <a:lnTo>
                        <a:pt x="0" y="172211"/>
                      </a:lnTo>
                      <a:lnTo>
                        <a:pt x="0" y="321563"/>
                      </a:lnTo>
                    </a:path>
                  </a:pathLst>
                </a:custGeom>
                <a:ln w="12699">
                  <a:solidFill>
                    <a:srgbClr val="4576BE"/>
                  </a:solidFill>
                </a:ln>
              </p:spPr>
              <p:txBody>
                <a:bodyPr wrap="square" lIns="0" tIns="0" rIns="0" bIns="0" rtlCol="0"/>
                <a:lstStyle/>
                <a:p>
                  <a:endParaRPr sz="927"/>
                </a:p>
              </p:txBody>
            </p:sp>
            <p:sp>
              <p:nvSpPr>
                <p:cNvPr id="160" name="object 160"/>
                <p:cNvSpPr/>
                <p:nvPr/>
              </p:nvSpPr>
              <p:spPr>
                <a:xfrm>
                  <a:off x="2580131" y="2104643"/>
                  <a:ext cx="90170" cy="90170"/>
                </a:xfrm>
                <a:custGeom>
                  <a:avLst/>
                  <a:gdLst/>
                  <a:ahLst/>
                  <a:cxnLst/>
                  <a:rect l="l" t="t" r="r" b="b"/>
                  <a:pathLst>
                    <a:path w="90169" h="90169">
                      <a:moveTo>
                        <a:pt x="89915" y="0"/>
                      </a:moveTo>
                      <a:lnTo>
                        <a:pt x="0" y="0"/>
                      </a:lnTo>
                      <a:lnTo>
                        <a:pt x="44195" y="89915"/>
                      </a:lnTo>
                      <a:lnTo>
                        <a:pt x="89915" y="0"/>
                      </a:lnTo>
                      <a:close/>
                    </a:path>
                  </a:pathLst>
                </a:custGeom>
                <a:solidFill>
                  <a:srgbClr val="4576BE"/>
                </a:solidFill>
              </p:spPr>
              <p:txBody>
                <a:bodyPr wrap="square" lIns="0" tIns="0" rIns="0" bIns="0" rtlCol="0"/>
                <a:lstStyle/>
                <a:p>
                  <a:endParaRPr sz="927"/>
                </a:p>
              </p:txBody>
            </p:sp>
            <p:sp>
              <p:nvSpPr>
                <p:cNvPr id="161" name="object 161"/>
                <p:cNvSpPr/>
                <p:nvPr/>
              </p:nvSpPr>
              <p:spPr>
                <a:xfrm>
                  <a:off x="4712208" y="3927347"/>
                  <a:ext cx="678180" cy="38100"/>
                </a:xfrm>
                <a:custGeom>
                  <a:avLst/>
                  <a:gdLst/>
                  <a:ahLst/>
                  <a:cxnLst/>
                  <a:rect l="l" t="t" r="r" b="b"/>
                  <a:pathLst>
                    <a:path w="678179" h="38100">
                      <a:moveTo>
                        <a:pt x="0" y="38099"/>
                      </a:moveTo>
                      <a:lnTo>
                        <a:pt x="336803" y="38099"/>
                      </a:lnTo>
                      <a:lnTo>
                        <a:pt x="339756" y="23145"/>
                      </a:lnTo>
                      <a:lnTo>
                        <a:pt x="347852" y="11048"/>
                      </a:lnTo>
                      <a:lnTo>
                        <a:pt x="359949" y="2952"/>
                      </a:lnTo>
                      <a:lnTo>
                        <a:pt x="374903" y="0"/>
                      </a:lnTo>
                      <a:lnTo>
                        <a:pt x="389858" y="2952"/>
                      </a:lnTo>
                      <a:lnTo>
                        <a:pt x="401954" y="11048"/>
                      </a:lnTo>
                      <a:lnTo>
                        <a:pt x="410051" y="23145"/>
                      </a:lnTo>
                      <a:lnTo>
                        <a:pt x="413003" y="38099"/>
                      </a:lnTo>
                      <a:lnTo>
                        <a:pt x="507491" y="38099"/>
                      </a:lnTo>
                      <a:lnTo>
                        <a:pt x="510659" y="23145"/>
                      </a:lnTo>
                      <a:lnTo>
                        <a:pt x="519112" y="11048"/>
                      </a:lnTo>
                      <a:lnTo>
                        <a:pt x="531280" y="2952"/>
                      </a:lnTo>
                      <a:lnTo>
                        <a:pt x="545591" y="0"/>
                      </a:lnTo>
                      <a:lnTo>
                        <a:pt x="560546" y="2952"/>
                      </a:lnTo>
                      <a:lnTo>
                        <a:pt x="572642" y="11048"/>
                      </a:lnTo>
                      <a:lnTo>
                        <a:pt x="580739" y="23145"/>
                      </a:lnTo>
                      <a:lnTo>
                        <a:pt x="583691" y="38099"/>
                      </a:lnTo>
                      <a:lnTo>
                        <a:pt x="678179" y="38099"/>
                      </a:lnTo>
                    </a:path>
                  </a:pathLst>
                </a:custGeom>
                <a:ln w="9524">
                  <a:solidFill>
                    <a:srgbClr val="4576BE"/>
                  </a:solidFill>
                </a:ln>
              </p:spPr>
              <p:txBody>
                <a:bodyPr wrap="square" lIns="0" tIns="0" rIns="0" bIns="0" rtlCol="0"/>
                <a:lstStyle/>
                <a:p>
                  <a:endParaRPr sz="927"/>
                </a:p>
              </p:txBody>
            </p:sp>
            <p:sp>
              <p:nvSpPr>
                <p:cNvPr id="162" name="object 162"/>
                <p:cNvSpPr/>
                <p:nvPr/>
              </p:nvSpPr>
              <p:spPr>
                <a:xfrm>
                  <a:off x="5381243" y="39242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63" name="object 163"/>
                <p:cNvSpPr/>
                <p:nvPr/>
              </p:nvSpPr>
              <p:spPr>
                <a:xfrm>
                  <a:off x="6606540" y="3965447"/>
                  <a:ext cx="155575" cy="0"/>
                </a:xfrm>
                <a:custGeom>
                  <a:avLst/>
                  <a:gdLst/>
                  <a:ahLst/>
                  <a:cxnLst/>
                  <a:rect l="l" t="t" r="r" b="b"/>
                  <a:pathLst>
                    <a:path w="155575">
                      <a:moveTo>
                        <a:pt x="0" y="0"/>
                      </a:moveTo>
                      <a:lnTo>
                        <a:pt x="155447" y="0"/>
                      </a:lnTo>
                    </a:path>
                  </a:pathLst>
                </a:custGeom>
                <a:ln w="9524">
                  <a:solidFill>
                    <a:srgbClr val="4576BE"/>
                  </a:solidFill>
                </a:ln>
              </p:spPr>
              <p:txBody>
                <a:bodyPr wrap="square" lIns="0" tIns="0" rIns="0" bIns="0" rtlCol="0"/>
                <a:lstStyle/>
                <a:p>
                  <a:endParaRPr sz="927"/>
                </a:p>
              </p:txBody>
            </p:sp>
            <p:sp>
              <p:nvSpPr>
                <p:cNvPr id="164" name="object 164"/>
                <p:cNvSpPr/>
                <p:nvPr/>
              </p:nvSpPr>
              <p:spPr>
                <a:xfrm>
                  <a:off x="6752843" y="39242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65" name="object 165"/>
                <p:cNvSpPr/>
                <p:nvPr/>
              </p:nvSpPr>
              <p:spPr>
                <a:xfrm>
                  <a:off x="8177784" y="3965447"/>
                  <a:ext cx="93345" cy="0"/>
                </a:xfrm>
                <a:custGeom>
                  <a:avLst/>
                  <a:gdLst/>
                  <a:ahLst/>
                  <a:cxnLst/>
                  <a:rect l="l" t="t" r="r" b="b"/>
                  <a:pathLst>
                    <a:path w="93345">
                      <a:moveTo>
                        <a:pt x="0" y="0"/>
                      </a:moveTo>
                      <a:lnTo>
                        <a:pt x="92963" y="0"/>
                      </a:lnTo>
                    </a:path>
                  </a:pathLst>
                </a:custGeom>
                <a:ln w="3175">
                  <a:solidFill>
                    <a:srgbClr val="4576BE"/>
                  </a:solidFill>
                </a:ln>
              </p:spPr>
              <p:txBody>
                <a:bodyPr wrap="square" lIns="0" tIns="0" rIns="0" bIns="0" rtlCol="0"/>
                <a:lstStyle/>
                <a:p>
                  <a:endParaRPr sz="927"/>
                </a:p>
              </p:txBody>
            </p:sp>
            <p:sp>
              <p:nvSpPr>
                <p:cNvPr id="166" name="object 166"/>
                <p:cNvSpPr/>
                <p:nvPr/>
              </p:nvSpPr>
              <p:spPr>
                <a:xfrm>
                  <a:off x="8261603" y="3930395"/>
                  <a:ext cx="70485" cy="70485"/>
                </a:xfrm>
                <a:custGeom>
                  <a:avLst/>
                  <a:gdLst/>
                  <a:ahLst/>
                  <a:cxnLst/>
                  <a:rect l="l" t="t" r="r" b="b"/>
                  <a:pathLst>
                    <a:path w="70484" h="70485">
                      <a:moveTo>
                        <a:pt x="70103" y="35051"/>
                      </a:moveTo>
                      <a:lnTo>
                        <a:pt x="0" y="0"/>
                      </a:lnTo>
                      <a:lnTo>
                        <a:pt x="0" y="70103"/>
                      </a:lnTo>
                      <a:lnTo>
                        <a:pt x="70103" y="35051"/>
                      </a:lnTo>
                      <a:close/>
                    </a:path>
                  </a:pathLst>
                </a:custGeom>
                <a:solidFill>
                  <a:srgbClr val="4576BE"/>
                </a:solidFill>
              </p:spPr>
              <p:txBody>
                <a:bodyPr wrap="square" lIns="0" tIns="0" rIns="0" bIns="0" rtlCol="0"/>
                <a:lstStyle/>
                <a:p>
                  <a:endParaRPr sz="927"/>
                </a:p>
              </p:txBody>
            </p:sp>
            <p:sp>
              <p:nvSpPr>
                <p:cNvPr id="167" name="object 167"/>
                <p:cNvSpPr/>
                <p:nvPr/>
              </p:nvSpPr>
              <p:spPr>
                <a:xfrm>
                  <a:off x="1626108" y="5065775"/>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68" name="object 168"/>
                <p:cNvSpPr/>
                <p:nvPr/>
              </p:nvSpPr>
              <p:spPr>
                <a:xfrm>
                  <a:off x="1626108" y="5065775"/>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dirty="0"/>
                </a:p>
              </p:txBody>
            </p:sp>
          </p:grpSp>
          <p:sp>
            <p:nvSpPr>
              <p:cNvPr id="169" name="object 169"/>
              <p:cNvSpPr txBox="1"/>
              <p:nvPr/>
            </p:nvSpPr>
            <p:spPr>
              <a:xfrm>
                <a:off x="2416436" y="3403449"/>
                <a:ext cx="413077" cy="171351"/>
              </a:xfrm>
              <a:prstGeom prst="rect">
                <a:avLst/>
              </a:prstGeom>
            </p:spPr>
            <p:txBody>
              <a:bodyPr vert="horz" wrap="square" lIns="0" tIns="8404" rIns="0" bIns="0" rtlCol="0">
                <a:spAutoFit/>
              </a:bodyPr>
              <a:lstStyle/>
              <a:p>
                <a:pPr marL="149186" marR="3362" indent="-141202">
                  <a:spcBef>
                    <a:spcPts val="66"/>
                  </a:spcBef>
                </a:pPr>
                <a:r>
                  <a:rPr sz="529" dirty="0"/>
                  <a:t>F</a:t>
                </a:r>
                <a:r>
                  <a:rPr sz="529" spc="-3" dirty="0"/>
                  <a:t>und</a:t>
                </a:r>
                <a:r>
                  <a:rPr sz="529" dirty="0"/>
                  <a:t>s</a:t>
                </a:r>
                <a:r>
                  <a:rPr sz="529" spc="-7" dirty="0"/>
                  <a:t> C</a:t>
                </a:r>
                <a:r>
                  <a:rPr sz="529" spc="-3" dirty="0"/>
                  <a:t>he</a:t>
                </a:r>
                <a:r>
                  <a:rPr sz="529" spc="-10" dirty="0"/>
                  <a:t>c</a:t>
                </a:r>
                <a:r>
                  <a:rPr sz="529" spc="3" dirty="0"/>
                  <a:t>k  </a:t>
                </a:r>
                <a:r>
                  <a:rPr sz="529" spc="-7" dirty="0"/>
                  <a:t>and</a:t>
                </a:r>
                <a:endParaRPr sz="529"/>
              </a:p>
            </p:txBody>
          </p:sp>
          <p:sp>
            <p:nvSpPr>
              <p:cNvPr id="170" name="object 170"/>
              <p:cNvSpPr txBox="1"/>
              <p:nvPr/>
            </p:nvSpPr>
            <p:spPr>
              <a:xfrm>
                <a:off x="2414419" y="3564814"/>
                <a:ext cx="416439" cy="171351"/>
              </a:xfrm>
              <a:prstGeom prst="rect">
                <a:avLst/>
              </a:prstGeom>
            </p:spPr>
            <p:txBody>
              <a:bodyPr vert="horz" wrap="square" lIns="0" tIns="8404" rIns="0" bIns="0" rtlCol="0">
                <a:spAutoFit/>
              </a:bodyPr>
              <a:lstStyle/>
              <a:p>
                <a:pPr marL="133217" marR="3362" indent="-125232">
                  <a:spcBef>
                    <a:spcPts val="66"/>
                  </a:spcBef>
                </a:pPr>
                <a:r>
                  <a:rPr sz="529" spc="-7" dirty="0"/>
                  <a:t>A</a:t>
                </a:r>
                <a:r>
                  <a:rPr sz="529" dirty="0"/>
                  <a:t>c</a:t>
                </a:r>
                <a:r>
                  <a:rPr sz="529" spc="-7" dirty="0"/>
                  <a:t>kno</a:t>
                </a:r>
                <a:r>
                  <a:rPr sz="529" dirty="0"/>
                  <a:t>w</a:t>
                </a:r>
                <a:r>
                  <a:rPr sz="529" spc="-3" dirty="0"/>
                  <a:t>l</a:t>
                </a:r>
                <a:r>
                  <a:rPr sz="529" spc="-7" dirty="0"/>
                  <a:t>edge  </a:t>
                </a:r>
                <a:r>
                  <a:rPr sz="529" spc="-3" dirty="0"/>
                  <a:t>ment</a:t>
                </a:r>
                <a:endParaRPr sz="529"/>
              </a:p>
            </p:txBody>
          </p:sp>
          <p:grpSp>
            <p:nvGrpSpPr>
              <p:cNvPr id="171" name="object 171"/>
              <p:cNvGrpSpPr/>
              <p:nvPr/>
            </p:nvGrpSpPr>
            <p:grpSpPr>
              <a:xfrm>
                <a:off x="2423831" y="1975457"/>
                <a:ext cx="563096" cy="1377063"/>
                <a:chOff x="1783079" y="2985134"/>
                <a:chExt cx="850900" cy="2080895"/>
              </a:xfrm>
            </p:grpSpPr>
            <p:sp>
              <p:nvSpPr>
                <p:cNvPr id="172" name="object 172"/>
                <p:cNvSpPr/>
                <p:nvPr/>
              </p:nvSpPr>
              <p:spPr>
                <a:xfrm>
                  <a:off x="2083307" y="2994659"/>
                  <a:ext cx="541020" cy="1983105"/>
                </a:xfrm>
                <a:custGeom>
                  <a:avLst/>
                  <a:gdLst/>
                  <a:ahLst/>
                  <a:cxnLst/>
                  <a:rect l="l" t="t" r="r" b="b"/>
                  <a:pathLst>
                    <a:path w="541019" h="1983104">
                      <a:moveTo>
                        <a:pt x="541019" y="0"/>
                      </a:moveTo>
                      <a:lnTo>
                        <a:pt x="541019" y="182879"/>
                      </a:lnTo>
                      <a:lnTo>
                        <a:pt x="0" y="182879"/>
                      </a:lnTo>
                      <a:lnTo>
                        <a:pt x="0" y="1982723"/>
                      </a:lnTo>
                    </a:path>
                  </a:pathLst>
                </a:custGeom>
                <a:ln w="19049">
                  <a:solidFill>
                    <a:srgbClr val="4576BE"/>
                  </a:solidFill>
                </a:ln>
              </p:spPr>
              <p:txBody>
                <a:bodyPr wrap="square" lIns="0" tIns="0" rIns="0" bIns="0" rtlCol="0"/>
                <a:lstStyle/>
                <a:p>
                  <a:endParaRPr sz="927"/>
                </a:p>
              </p:txBody>
            </p:sp>
            <p:sp>
              <p:nvSpPr>
                <p:cNvPr id="173" name="object 173"/>
                <p:cNvSpPr/>
                <p:nvPr/>
              </p:nvSpPr>
              <p:spPr>
                <a:xfrm>
                  <a:off x="2031491" y="4963667"/>
                  <a:ext cx="102235" cy="102235"/>
                </a:xfrm>
                <a:custGeom>
                  <a:avLst/>
                  <a:gdLst/>
                  <a:ahLst/>
                  <a:cxnLst/>
                  <a:rect l="l" t="t" r="r" b="b"/>
                  <a:pathLst>
                    <a:path w="102235" h="102235">
                      <a:moveTo>
                        <a:pt x="102107" y="0"/>
                      </a:moveTo>
                      <a:lnTo>
                        <a:pt x="0" y="0"/>
                      </a:lnTo>
                      <a:lnTo>
                        <a:pt x="51815" y="102107"/>
                      </a:lnTo>
                      <a:lnTo>
                        <a:pt x="102107" y="0"/>
                      </a:lnTo>
                      <a:close/>
                    </a:path>
                  </a:pathLst>
                </a:custGeom>
                <a:solidFill>
                  <a:srgbClr val="4576BE"/>
                </a:solidFill>
              </p:spPr>
              <p:txBody>
                <a:bodyPr wrap="square" lIns="0" tIns="0" rIns="0" bIns="0" rtlCol="0"/>
                <a:lstStyle/>
                <a:p>
                  <a:endParaRPr sz="927"/>
                </a:p>
              </p:txBody>
            </p:sp>
            <p:sp>
              <p:nvSpPr>
                <p:cNvPr id="174" name="object 174"/>
                <p:cNvSpPr/>
                <p:nvPr/>
              </p:nvSpPr>
              <p:spPr>
                <a:xfrm>
                  <a:off x="1783079" y="3698747"/>
                  <a:ext cx="599440" cy="121920"/>
                </a:xfrm>
                <a:custGeom>
                  <a:avLst/>
                  <a:gdLst/>
                  <a:ahLst/>
                  <a:cxnLst/>
                  <a:rect l="l" t="t" r="r" b="b"/>
                  <a:pathLst>
                    <a:path w="599439" h="121920">
                      <a:moveTo>
                        <a:pt x="598931" y="121919"/>
                      </a:moveTo>
                      <a:lnTo>
                        <a:pt x="598931" y="0"/>
                      </a:lnTo>
                      <a:lnTo>
                        <a:pt x="0" y="0"/>
                      </a:lnTo>
                      <a:lnTo>
                        <a:pt x="0" y="121919"/>
                      </a:lnTo>
                      <a:lnTo>
                        <a:pt x="598931" y="121919"/>
                      </a:lnTo>
                      <a:close/>
                    </a:path>
                  </a:pathLst>
                </a:custGeom>
                <a:solidFill>
                  <a:srgbClr val="FFFFFF"/>
                </a:solidFill>
              </p:spPr>
              <p:txBody>
                <a:bodyPr wrap="square" lIns="0" tIns="0" rIns="0" bIns="0" rtlCol="0"/>
                <a:lstStyle/>
                <a:p>
                  <a:endParaRPr sz="927"/>
                </a:p>
              </p:txBody>
            </p:sp>
          </p:grpSp>
          <p:sp>
            <p:nvSpPr>
              <p:cNvPr id="175" name="object 175"/>
              <p:cNvSpPr txBox="1"/>
              <p:nvPr/>
            </p:nvSpPr>
            <p:spPr>
              <a:xfrm>
                <a:off x="2416436" y="2432236"/>
                <a:ext cx="413077" cy="89919"/>
              </a:xfrm>
              <a:prstGeom prst="rect">
                <a:avLst/>
              </a:prstGeom>
            </p:spPr>
            <p:txBody>
              <a:bodyPr vert="horz" wrap="square" lIns="0" tIns="8404" rIns="0" bIns="0" rtlCol="0">
                <a:spAutoFit/>
              </a:bodyPr>
              <a:lstStyle/>
              <a:p>
                <a:pPr marL="8405">
                  <a:spcBef>
                    <a:spcPts val="66"/>
                  </a:spcBef>
                </a:pPr>
                <a:r>
                  <a:rPr sz="529" dirty="0"/>
                  <a:t>F</a:t>
                </a:r>
                <a:r>
                  <a:rPr sz="529" spc="-3" dirty="0"/>
                  <a:t>und</a:t>
                </a:r>
                <a:r>
                  <a:rPr sz="529" dirty="0"/>
                  <a:t>s</a:t>
                </a:r>
                <a:r>
                  <a:rPr sz="529" spc="-7" dirty="0"/>
                  <a:t> C</a:t>
                </a:r>
                <a:r>
                  <a:rPr sz="529" spc="-3" dirty="0"/>
                  <a:t>he</a:t>
                </a:r>
                <a:r>
                  <a:rPr sz="529" spc="-10" dirty="0"/>
                  <a:t>c</a:t>
                </a:r>
                <a:r>
                  <a:rPr sz="529" spc="3" dirty="0"/>
                  <a:t>k</a:t>
                </a:r>
                <a:endParaRPr sz="529"/>
              </a:p>
            </p:txBody>
          </p:sp>
          <p:sp>
            <p:nvSpPr>
              <p:cNvPr id="176" name="object 176"/>
              <p:cNvSpPr/>
              <p:nvPr/>
            </p:nvSpPr>
            <p:spPr>
              <a:xfrm>
                <a:off x="2925071" y="2041263"/>
                <a:ext cx="1181240" cy="1538007"/>
              </a:xfrm>
              <a:custGeom>
                <a:avLst/>
                <a:gdLst/>
                <a:ahLst/>
                <a:cxnLst/>
                <a:rect l="l" t="t" r="r" b="b"/>
                <a:pathLst>
                  <a:path w="1784985" h="2324100">
                    <a:moveTo>
                      <a:pt x="0" y="2324099"/>
                    </a:moveTo>
                    <a:lnTo>
                      <a:pt x="182879" y="2324099"/>
                    </a:lnTo>
                    <a:lnTo>
                      <a:pt x="182879" y="38099"/>
                    </a:lnTo>
                    <a:lnTo>
                      <a:pt x="864107" y="38099"/>
                    </a:lnTo>
                    <a:lnTo>
                      <a:pt x="867060" y="23145"/>
                    </a:lnTo>
                    <a:lnTo>
                      <a:pt x="875156" y="11048"/>
                    </a:lnTo>
                    <a:lnTo>
                      <a:pt x="887253" y="2952"/>
                    </a:lnTo>
                    <a:lnTo>
                      <a:pt x="902207" y="0"/>
                    </a:lnTo>
                    <a:lnTo>
                      <a:pt x="917162" y="2952"/>
                    </a:lnTo>
                    <a:lnTo>
                      <a:pt x="929258" y="11048"/>
                    </a:lnTo>
                    <a:lnTo>
                      <a:pt x="937355" y="23145"/>
                    </a:lnTo>
                    <a:lnTo>
                      <a:pt x="940307" y="38099"/>
                    </a:lnTo>
                    <a:lnTo>
                      <a:pt x="1092707" y="38099"/>
                    </a:lnTo>
                    <a:lnTo>
                      <a:pt x="1095660" y="23145"/>
                    </a:lnTo>
                    <a:lnTo>
                      <a:pt x="1103756" y="11048"/>
                    </a:lnTo>
                    <a:lnTo>
                      <a:pt x="1115853" y="2952"/>
                    </a:lnTo>
                    <a:lnTo>
                      <a:pt x="1130807" y="0"/>
                    </a:lnTo>
                    <a:lnTo>
                      <a:pt x="1145762" y="2952"/>
                    </a:lnTo>
                    <a:lnTo>
                      <a:pt x="1157858" y="11048"/>
                    </a:lnTo>
                    <a:lnTo>
                      <a:pt x="1165955" y="23145"/>
                    </a:lnTo>
                    <a:lnTo>
                      <a:pt x="1168907" y="38099"/>
                    </a:lnTo>
                    <a:lnTo>
                      <a:pt x="1784603" y="38099"/>
                    </a:lnTo>
                    <a:lnTo>
                      <a:pt x="1784603" y="0"/>
                    </a:lnTo>
                  </a:path>
                </a:pathLst>
              </a:custGeom>
              <a:ln w="19049">
                <a:solidFill>
                  <a:srgbClr val="4576BE"/>
                </a:solidFill>
              </a:ln>
            </p:spPr>
            <p:txBody>
              <a:bodyPr wrap="square" lIns="0" tIns="0" rIns="0" bIns="0" rtlCol="0"/>
              <a:lstStyle/>
              <a:p>
                <a:endParaRPr sz="927"/>
              </a:p>
            </p:txBody>
          </p:sp>
          <p:grpSp>
            <p:nvGrpSpPr>
              <p:cNvPr id="177" name="object 177"/>
              <p:cNvGrpSpPr/>
              <p:nvPr/>
            </p:nvGrpSpPr>
            <p:grpSpPr>
              <a:xfrm>
                <a:off x="2932131" y="1982768"/>
                <a:ext cx="1208554" cy="369374"/>
                <a:chOff x="2551175" y="2996183"/>
                <a:chExt cx="1826260" cy="558165"/>
              </a:xfrm>
            </p:grpSpPr>
            <p:sp>
              <p:nvSpPr>
                <p:cNvPr id="178" name="object 178"/>
                <p:cNvSpPr/>
                <p:nvPr/>
              </p:nvSpPr>
              <p:spPr>
                <a:xfrm>
                  <a:off x="4274819" y="2996183"/>
                  <a:ext cx="102235" cy="102235"/>
                </a:xfrm>
                <a:custGeom>
                  <a:avLst/>
                  <a:gdLst/>
                  <a:ahLst/>
                  <a:cxnLst/>
                  <a:rect l="l" t="t" r="r" b="b"/>
                  <a:pathLst>
                    <a:path w="102235" h="102235">
                      <a:moveTo>
                        <a:pt x="102107" y="102107"/>
                      </a:moveTo>
                      <a:lnTo>
                        <a:pt x="50291" y="0"/>
                      </a:lnTo>
                      <a:lnTo>
                        <a:pt x="0" y="102107"/>
                      </a:lnTo>
                      <a:lnTo>
                        <a:pt x="102107" y="102107"/>
                      </a:lnTo>
                      <a:close/>
                    </a:path>
                  </a:pathLst>
                </a:custGeom>
                <a:solidFill>
                  <a:srgbClr val="4576BE"/>
                </a:solidFill>
              </p:spPr>
              <p:txBody>
                <a:bodyPr wrap="square" lIns="0" tIns="0" rIns="0" bIns="0" rtlCol="0"/>
                <a:lstStyle/>
                <a:p>
                  <a:endParaRPr sz="927"/>
                </a:p>
              </p:txBody>
            </p:sp>
            <p:sp>
              <p:nvSpPr>
                <p:cNvPr id="179" name="object 179"/>
                <p:cNvSpPr/>
                <p:nvPr/>
              </p:nvSpPr>
              <p:spPr>
                <a:xfrm>
                  <a:off x="2551175" y="3432047"/>
                  <a:ext cx="344805" cy="121920"/>
                </a:xfrm>
                <a:custGeom>
                  <a:avLst/>
                  <a:gdLst/>
                  <a:ahLst/>
                  <a:cxnLst/>
                  <a:rect l="l" t="t" r="r" b="b"/>
                  <a:pathLst>
                    <a:path w="344805" h="121920">
                      <a:moveTo>
                        <a:pt x="344423" y="121919"/>
                      </a:moveTo>
                      <a:lnTo>
                        <a:pt x="344423" y="0"/>
                      </a:lnTo>
                      <a:lnTo>
                        <a:pt x="0" y="0"/>
                      </a:lnTo>
                      <a:lnTo>
                        <a:pt x="0" y="121919"/>
                      </a:lnTo>
                      <a:lnTo>
                        <a:pt x="344423" y="121919"/>
                      </a:lnTo>
                      <a:close/>
                    </a:path>
                  </a:pathLst>
                </a:custGeom>
                <a:solidFill>
                  <a:srgbClr val="FFFFFF"/>
                </a:solidFill>
              </p:spPr>
              <p:txBody>
                <a:bodyPr wrap="square" lIns="0" tIns="0" rIns="0" bIns="0" rtlCol="0"/>
                <a:lstStyle/>
                <a:p>
                  <a:endParaRPr sz="927"/>
                </a:p>
              </p:txBody>
            </p:sp>
          </p:grpSp>
          <p:sp>
            <p:nvSpPr>
              <p:cNvPr id="180" name="object 180"/>
              <p:cNvSpPr txBox="1"/>
              <p:nvPr/>
            </p:nvSpPr>
            <p:spPr>
              <a:xfrm>
                <a:off x="2924735" y="2256752"/>
                <a:ext cx="245829" cy="89919"/>
              </a:xfrm>
              <a:prstGeom prst="rect">
                <a:avLst/>
              </a:prstGeom>
            </p:spPr>
            <p:txBody>
              <a:bodyPr vert="horz" wrap="square" lIns="0" tIns="8404" rIns="0" bIns="0" rtlCol="0">
                <a:spAutoFit/>
              </a:bodyPr>
              <a:lstStyle/>
              <a:p>
                <a:pPr marL="8405">
                  <a:spcBef>
                    <a:spcPts val="66"/>
                  </a:spcBef>
                </a:pPr>
                <a:r>
                  <a:rPr sz="529" spc="-3" dirty="0"/>
                  <a:t>PosAck</a:t>
                </a:r>
                <a:endParaRPr sz="529"/>
              </a:p>
            </p:txBody>
          </p:sp>
          <p:grpSp>
            <p:nvGrpSpPr>
              <p:cNvPr id="181" name="object 181"/>
              <p:cNvGrpSpPr/>
              <p:nvPr/>
            </p:nvGrpSpPr>
            <p:grpSpPr>
              <a:xfrm>
                <a:off x="3175145" y="3370463"/>
                <a:ext cx="607219" cy="455939"/>
                <a:chOff x="2918396" y="5093144"/>
                <a:chExt cx="917575" cy="688975"/>
              </a:xfrm>
            </p:grpSpPr>
            <p:sp>
              <p:nvSpPr>
                <p:cNvPr id="182" name="object 182"/>
                <p:cNvSpPr/>
                <p:nvPr/>
              </p:nvSpPr>
              <p:spPr>
                <a:xfrm>
                  <a:off x="2919983" y="5094732"/>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83" name="object 183"/>
                <p:cNvSpPr/>
                <p:nvPr/>
              </p:nvSpPr>
              <p:spPr>
                <a:xfrm>
                  <a:off x="2919983" y="5094732"/>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184" name="object 184"/>
              <p:cNvSpPr txBox="1"/>
              <p:nvPr/>
            </p:nvSpPr>
            <p:spPr>
              <a:xfrm>
                <a:off x="3270660" y="3382270"/>
                <a:ext cx="416439" cy="171351"/>
              </a:xfrm>
              <a:prstGeom prst="rect">
                <a:avLst/>
              </a:prstGeom>
            </p:spPr>
            <p:txBody>
              <a:bodyPr vert="horz" wrap="square" lIns="0" tIns="8404" rIns="0" bIns="0" rtlCol="0">
                <a:spAutoFit/>
              </a:bodyPr>
              <a:lstStyle/>
              <a:p>
                <a:pPr marL="8405" marR="3362" indent="48328">
                  <a:spcBef>
                    <a:spcPts val="66"/>
                  </a:spcBef>
                </a:pPr>
                <a:r>
                  <a:rPr sz="529" spc="-3" dirty="0"/>
                  <a:t>Obligation </a:t>
                </a:r>
                <a:r>
                  <a:rPr sz="529" dirty="0"/>
                  <a:t> </a:t>
                </a:r>
                <a:r>
                  <a:rPr sz="529" spc="-3" dirty="0"/>
                  <a:t>(</a:t>
                </a:r>
                <a:r>
                  <a:rPr sz="529" dirty="0"/>
                  <a:t>P</a:t>
                </a:r>
                <a:r>
                  <a:rPr sz="529" spc="-3" dirty="0"/>
                  <a:t>O)</a:t>
                </a:r>
                <a:r>
                  <a:rPr sz="529" spc="-7" dirty="0"/>
                  <a:t> C</a:t>
                </a:r>
                <a:r>
                  <a:rPr sz="529" spc="3" dirty="0"/>
                  <a:t>r</a:t>
                </a:r>
                <a:r>
                  <a:rPr sz="529" spc="-3" dirty="0"/>
                  <a:t>ea</a:t>
                </a:r>
                <a:r>
                  <a:rPr sz="529" spc="-10" dirty="0"/>
                  <a:t>t</a:t>
                </a:r>
                <a:r>
                  <a:rPr sz="529" spc="-7" dirty="0"/>
                  <a:t>ed</a:t>
                </a:r>
                <a:endParaRPr sz="529"/>
              </a:p>
            </p:txBody>
          </p:sp>
          <p:sp>
            <p:nvSpPr>
              <p:cNvPr id="185" name="object 185"/>
              <p:cNvSpPr txBox="1"/>
              <p:nvPr/>
            </p:nvSpPr>
            <p:spPr>
              <a:xfrm>
                <a:off x="3270660" y="3543634"/>
                <a:ext cx="416439" cy="252784"/>
              </a:xfrm>
              <a:prstGeom prst="rect">
                <a:avLst/>
              </a:prstGeom>
            </p:spPr>
            <p:txBody>
              <a:bodyPr vert="horz" wrap="square" lIns="0" tIns="8404" rIns="0" bIns="0" rtlCol="0">
                <a:spAutoFit/>
              </a:bodyPr>
              <a:lstStyle/>
              <a:p>
                <a:pPr marL="7985" marR="3362" indent="840" algn="ctr">
                  <a:spcBef>
                    <a:spcPts val="66"/>
                  </a:spcBef>
                </a:pPr>
                <a:r>
                  <a:rPr sz="529" spc="3" dirty="0"/>
                  <a:t>&amp; </a:t>
                </a:r>
                <a:r>
                  <a:rPr sz="529" spc="7" dirty="0"/>
                  <a:t> </a:t>
                </a:r>
                <a:r>
                  <a:rPr sz="529" spc="-7" dirty="0"/>
                  <a:t>A</a:t>
                </a:r>
                <a:r>
                  <a:rPr sz="529" dirty="0"/>
                  <a:t>c</a:t>
                </a:r>
                <a:r>
                  <a:rPr sz="529" spc="-7" dirty="0"/>
                  <a:t>kno</a:t>
                </a:r>
                <a:r>
                  <a:rPr sz="529" dirty="0"/>
                  <a:t>w</a:t>
                </a:r>
                <a:r>
                  <a:rPr sz="529" spc="-3" dirty="0"/>
                  <a:t>l</a:t>
                </a:r>
                <a:r>
                  <a:rPr sz="529" spc="-7" dirty="0"/>
                  <a:t>edge  </a:t>
                </a:r>
                <a:r>
                  <a:rPr sz="529" spc="-3" dirty="0"/>
                  <a:t>ment</a:t>
                </a:r>
                <a:endParaRPr sz="529"/>
              </a:p>
            </p:txBody>
          </p:sp>
          <p:grpSp>
            <p:nvGrpSpPr>
              <p:cNvPr id="186" name="object 186"/>
              <p:cNvGrpSpPr/>
              <p:nvPr/>
            </p:nvGrpSpPr>
            <p:grpSpPr>
              <a:xfrm>
                <a:off x="4795851" y="3304909"/>
                <a:ext cx="607219" cy="455939"/>
                <a:chOff x="5367464" y="4994084"/>
                <a:chExt cx="917575" cy="688975"/>
              </a:xfrm>
            </p:grpSpPr>
            <p:sp>
              <p:nvSpPr>
                <p:cNvPr id="187" name="object 187"/>
                <p:cNvSpPr/>
                <p:nvPr/>
              </p:nvSpPr>
              <p:spPr>
                <a:xfrm>
                  <a:off x="5369051" y="4995671"/>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88" name="object 188"/>
                <p:cNvSpPr/>
                <p:nvPr/>
              </p:nvSpPr>
              <p:spPr>
                <a:xfrm>
                  <a:off x="5369051" y="4995671"/>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189" name="object 189"/>
              <p:cNvSpPr txBox="1"/>
              <p:nvPr/>
            </p:nvSpPr>
            <p:spPr>
              <a:xfrm>
                <a:off x="4891366" y="3356048"/>
                <a:ext cx="416439" cy="334216"/>
              </a:xfrm>
              <a:prstGeom prst="rect">
                <a:avLst/>
              </a:prstGeom>
            </p:spPr>
            <p:txBody>
              <a:bodyPr vert="horz" wrap="square" lIns="0" tIns="8404" rIns="0" bIns="0" rtlCol="0">
                <a:spAutoFit/>
              </a:bodyPr>
              <a:lstStyle/>
              <a:p>
                <a:pPr marL="7985" marR="3362" indent="840" algn="ctr">
                  <a:spcBef>
                    <a:spcPts val="66"/>
                  </a:spcBef>
                </a:pPr>
                <a:r>
                  <a:rPr sz="529" dirty="0"/>
                  <a:t>F</a:t>
                </a:r>
                <a:r>
                  <a:rPr sz="529" spc="-3" dirty="0"/>
                  <a:t>und</a:t>
                </a:r>
                <a:r>
                  <a:rPr sz="529" dirty="0"/>
                  <a:t>s</a:t>
                </a:r>
                <a:r>
                  <a:rPr sz="529" spc="-7" dirty="0"/>
                  <a:t> C</a:t>
                </a:r>
                <a:r>
                  <a:rPr sz="529" spc="-3" dirty="0"/>
                  <a:t>he</a:t>
                </a:r>
                <a:r>
                  <a:rPr sz="529" spc="-10" dirty="0"/>
                  <a:t>c</a:t>
                </a:r>
                <a:r>
                  <a:rPr sz="529" spc="3" dirty="0"/>
                  <a:t>k  </a:t>
                </a:r>
                <a:r>
                  <a:rPr sz="529" spc="-7" dirty="0"/>
                  <a:t>and </a:t>
                </a:r>
                <a:r>
                  <a:rPr sz="529" spc="-3" dirty="0"/>
                  <a:t> </a:t>
                </a:r>
                <a:r>
                  <a:rPr sz="529" spc="-7" dirty="0"/>
                  <a:t>A</a:t>
                </a:r>
                <a:r>
                  <a:rPr sz="529" dirty="0"/>
                  <a:t>c</a:t>
                </a:r>
                <a:r>
                  <a:rPr sz="529" spc="-7" dirty="0"/>
                  <a:t>kno</a:t>
                </a:r>
                <a:r>
                  <a:rPr sz="529" dirty="0"/>
                  <a:t>w</a:t>
                </a:r>
                <a:r>
                  <a:rPr sz="529" spc="-3" dirty="0"/>
                  <a:t>l</a:t>
                </a:r>
                <a:r>
                  <a:rPr sz="529" spc="-7" dirty="0"/>
                  <a:t>edge  </a:t>
                </a:r>
                <a:r>
                  <a:rPr sz="529" spc="-3" dirty="0"/>
                  <a:t>ment</a:t>
                </a:r>
                <a:endParaRPr sz="529"/>
              </a:p>
            </p:txBody>
          </p:sp>
          <p:grpSp>
            <p:nvGrpSpPr>
              <p:cNvPr id="190" name="object 190"/>
              <p:cNvGrpSpPr/>
              <p:nvPr/>
            </p:nvGrpSpPr>
            <p:grpSpPr>
              <a:xfrm>
                <a:off x="5969780" y="3312977"/>
                <a:ext cx="607219" cy="455939"/>
                <a:chOff x="7141400" y="5006276"/>
                <a:chExt cx="917575" cy="688975"/>
              </a:xfrm>
            </p:grpSpPr>
            <p:sp>
              <p:nvSpPr>
                <p:cNvPr id="191" name="object 191"/>
                <p:cNvSpPr/>
                <p:nvPr/>
              </p:nvSpPr>
              <p:spPr>
                <a:xfrm>
                  <a:off x="7142988" y="5007863"/>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92" name="object 192"/>
                <p:cNvSpPr/>
                <p:nvPr/>
              </p:nvSpPr>
              <p:spPr>
                <a:xfrm>
                  <a:off x="7142988" y="5007863"/>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193" name="object 193"/>
              <p:cNvSpPr txBox="1"/>
              <p:nvPr/>
            </p:nvSpPr>
            <p:spPr>
              <a:xfrm>
                <a:off x="6066302" y="3323775"/>
                <a:ext cx="416439" cy="415649"/>
              </a:xfrm>
              <a:prstGeom prst="rect">
                <a:avLst/>
              </a:prstGeom>
            </p:spPr>
            <p:txBody>
              <a:bodyPr vert="horz" wrap="square" lIns="0" tIns="8404" rIns="0" bIns="0" rtlCol="0">
                <a:spAutoFit/>
              </a:bodyPr>
              <a:lstStyle/>
              <a:p>
                <a:pPr marL="8405" marR="3362" algn="ctr">
                  <a:spcBef>
                    <a:spcPts val="66"/>
                  </a:spcBef>
                </a:pPr>
                <a:r>
                  <a:rPr sz="529" spc="-3" dirty="0"/>
                  <a:t>Payment </a:t>
                </a:r>
                <a:r>
                  <a:rPr sz="529" dirty="0"/>
                  <a:t> </a:t>
                </a:r>
                <a:r>
                  <a:rPr sz="529" spc="-3" dirty="0"/>
                  <a:t>Created </a:t>
                </a:r>
                <a:r>
                  <a:rPr sz="529" dirty="0"/>
                  <a:t> </a:t>
                </a:r>
                <a:r>
                  <a:rPr sz="529" spc="-3" dirty="0"/>
                  <a:t>(Invoice) </a:t>
                </a:r>
                <a:r>
                  <a:rPr sz="529" spc="3" dirty="0"/>
                  <a:t>&amp; </a:t>
                </a:r>
                <a:r>
                  <a:rPr sz="529" spc="7" dirty="0"/>
                  <a:t> </a:t>
                </a:r>
                <a:r>
                  <a:rPr sz="529" spc="-7" dirty="0"/>
                  <a:t>A</a:t>
                </a:r>
                <a:r>
                  <a:rPr sz="529" dirty="0"/>
                  <a:t>c</a:t>
                </a:r>
                <a:r>
                  <a:rPr sz="529" spc="-7" dirty="0"/>
                  <a:t>kno</a:t>
                </a:r>
                <a:r>
                  <a:rPr sz="529" dirty="0"/>
                  <a:t>w</a:t>
                </a:r>
                <a:r>
                  <a:rPr sz="529" spc="-3" dirty="0"/>
                  <a:t>l</a:t>
                </a:r>
                <a:r>
                  <a:rPr sz="529" spc="-7" dirty="0"/>
                  <a:t>edge  </a:t>
                </a:r>
                <a:r>
                  <a:rPr sz="529" spc="-3" dirty="0"/>
                  <a:t>ment</a:t>
                </a:r>
                <a:endParaRPr sz="529"/>
              </a:p>
            </p:txBody>
          </p:sp>
          <p:sp>
            <p:nvSpPr>
              <p:cNvPr id="194" name="object 194"/>
              <p:cNvSpPr/>
              <p:nvPr/>
            </p:nvSpPr>
            <p:spPr>
              <a:xfrm>
                <a:off x="3478754" y="1716517"/>
                <a:ext cx="4206828" cy="1596838"/>
              </a:xfrm>
              <a:custGeom>
                <a:avLst/>
                <a:gdLst/>
                <a:ahLst/>
                <a:cxnLst/>
                <a:rect l="l" t="t" r="r" b="b"/>
                <a:pathLst>
                  <a:path w="6356984" h="2413000">
                    <a:moveTo>
                      <a:pt x="6172199" y="0"/>
                    </a:moveTo>
                    <a:lnTo>
                      <a:pt x="6356603" y="0"/>
                    </a:lnTo>
                    <a:lnTo>
                      <a:pt x="6356603" y="726947"/>
                    </a:lnTo>
                    <a:lnTo>
                      <a:pt x="5596127" y="726947"/>
                    </a:lnTo>
                    <a:lnTo>
                      <a:pt x="5593175" y="711993"/>
                    </a:lnTo>
                    <a:lnTo>
                      <a:pt x="5585078" y="699896"/>
                    </a:lnTo>
                    <a:lnTo>
                      <a:pt x="5572982" y="691800"/>
                    </a:lnTo>
                    <a:lnTo>
                      <a:pt x="5558027" y="688847"/>
                    </a:lnTo>
                    <a:lnTo>
                      <a:pt x="5543073" y="691800"/>
                    </a:lnTo>
                    <a:lnTo>
                      <a:pt x="5530976" y="699896"/>
                    </a:lnTo>
                    <a:lnTo>
                      <a:pt x="5522880" y="711993"/>
                    </a:lnTo>
                    <a:lnTo>
                      <a:pt x="5519927" y="726947"/>
                    </a:lnTo>
                    <a:lnTo>
                      <a:pt x="2695955" y="726947"/>
                    </a:lnTo>
                    <a:lnTo>
                      <a:pt x="2693003" y="711993"/>
                    </a:lnTo>
                    <a:lnTo>
                      <a:pt x="2684906" y="699896"/>
                    </a:lnTo>
                    <a:lnTo>
                      <a:pt x="2672810" y="691800"/>
                    </a:lnTo>
                    <a:lnTo>
                      <a:pt x="2657855" y="688847"/>
                    </a:lnTo>
                    <a:lnTo>
                      <a:pt x="2642901" y="691800"/>
                    </a:lnTo>
                    <a:lnTo>
                      <a:pt x="2630804" y="699896"/>
                    </a:lnTo>
                    <a:lnTo>
                      <a:pt x="2622708" y="711993"/>
                    </a:lnTo>
                    <a:lnTo>
                      <a:pt x="2619755" y="726947"/>
                    </a:lnTo>
                    <a:lnTo>
                      <a:pt x="1918715" y="726947"/>
                    </a:lnTo>
                    <a:lnTo>
                      <a:pt x="1915763" y="711993"/>
                    </a:lnTo>
                    <a:lnTo>
                      <a:pt x="1907666" y="699896"/>
                    </a:lnTo>
                    <a:lnTo>
                      <a:pt x="1895570" y="691800"/>
                    </a:lnTo>
                    <a:lnTo>
                      <a:pt x="1880615" y="688847"/>
                    </a:lnTo>
                    <a:lnTo>
                      <a:pt x="1866304" y="691800"/>
                    </a:lnTo>
                    <a:lnTo>
                      <a:pt x="1854136" y="699896"/>
                    </a:lnTo>
                    <a:lnTo>
                      <a:pt x="1845683" y="711993"/>
                    </a:lnTo>
                    <a:lnTo>
                      <a:pt x="1842515" y="726947"/>
                    </a:lnTo>
                    <a:lnTo>
                      <a:pt x="1748027" y="726947"/>
                    </a:lnTo>
                    <a:lnTo>
                      <a:pt x="1745075" y="711993"/>
                    </a:lnTo>
                    <a:lnTo>
                      <a:pt x="1736978" y="699896"/>
                    </a:lnTo>
                    <a:lnTo>
                      <a:pt x="1724882" y="691800"/>
                    </a:lnTo>
                    <a:lnTo>
                      <a:pt x="1709927" y="688847"/>
                    </a:lnTo>
                    <a:lnTo>
                      <a:pt x="1694973" y="691800"/>
                    </a:lnTo>
                    <a:lnTo>
                      <a:pt x="1682876" y="699896"/>
                    </a:lnTo>
                    <a:lnTo>
                      <a:pt x="1674780" y="711993"/>
                    </a:lnTo>
                    <a:lnTo>
                      <a:pt x="1671827" y="726947"/>
                    </a:lnTo>
                    <a:lnTo>
                      <a:pt x="332231" y="726947"/>
                    </a:lnTo>
                    <a:lnTo>
                      <a:pt x="329279" y="711993"/>
                    </a:lnTo>
                    <a:lnTo>
                      <a:pt x="321182" y="699896"/>
                    </a:lnTo>
                    <a:lnTo>
                      <a:pt x="309086" y="691800"/>
                    </a:lnTo>
                    <a:lnTo>
                      <a:pt x="294131" y="688847"/>
                    </a:lnTo>
                    <a:lnTo>
                      <a:pt x="279177" y="691800"/>
                    </a:lnTo>
                    <a:lnTo>
                      <a:pt x="267080" y="699896"/>
                    </a:lnTo>
                    <a:lnTo>
                      <a:pt x="258984" y="711993"/>
                    </a:lnTo>
                    <a:lnTo>
                      <a:pt x="256031" y="726947"/>
                    </a:lnTo>
                    <a:lnTo>
                      <a:pt x="103631" y="726947"/>
                    </a:lnTo>
                    <a:lnTo>
                      <a:pt x="100679" y="711993"/>
                    </a:lnTo>
                    <a:lnTo>
                      <a:pt x="92582" y="699896"/>
                    </a:lnTo>
                    <a:lnTo>
                      <a:pt x="80486" y="691800"/>
                    </a:lnTo>
                    <a:lnTo>
                      <a:pt x="65531" y="688847"/>
                    </a:lnTo>
                    <a:lnTo>
                      <a:pt x="50577" y="691800"/>
                    </a:lnTo>
                    <a:lnTo>
                      <a:pt x="38480" y="699896"/>
                    </a:lnTo>
                    <a:lnTo>
                      <a:pt x="30384" y="711993"/>
                    </a:lnTo>
                    <a:lnTo>
                      <a:pt x="27431" y="726947"/>
                    </a:lnTo>
                    <a:lnTo>
                      <a:pt x="0" y="726947"/>
                    </a:lnTo>
                    <a:lnTo>
                      <a:pt x="0" y="2412491"/>
                    </a:lnTo>
                  </a:path>
                </a:pathLst>
              </a:custGeom>
              <a:ln w="19049">
                <a:solidFill>
                  <a:srgbClr val="4576BE"/>
                </a:solidFill>
              </a:ln>
            </p:spPr>
            <p:txBody>
              <a:bodyPr wrap="square" lIns="0" tIns="0" rIns="0" bIns="0" rtlCol="0"/>
              <a:lstStyle/>
              <a:p>
                <a:endParaRPr sz="927"/>
              </a:p>
            </p:txBody>
          </p:sp>
          <p:grpSp>
            <p:nvGrpSpPr>
              <p:cNvPr id="195" name="object 195"/>
              <p:cNvGrpSpPr/>
              <p:nvPr/>
            </p:nvGrpSpPr>
            <p:grpSpPr>
              <a:xfrm>
                <a:off x="3444464" y="2157244"/>
                <a:ext cx="2003192" cy="1214438"/>
                <a:chOff x="3325367" y="3259835"/>
                <a:chExt cx="3027045" cy="1835150"/>
              </a:xfrm>
            </p:grpSpPr>
            <p:sp>
              <p:nvSpPr>
                <p:cNvPr id="196" name="object 196"/>
                <p:cNvSpPr/>
                <p:nvPr/>
              </p:nvSpPr>
              <p:spPr>
                <a:xfrm>
                  <a:off x="3325367" y="4992623"/>
                  <a:ext cx="102235" cy="102235"/>
                </a:xfrm>
                <a:custGeom>
                  <a:avLst/>
                  <a:gdLst/>
                  <a:ahLst/>
                  <a:cxnLst/>
                  <a:rect l="l" t="t" r="r" b="b"/>
                  <a:pathLst>
                    <a:path w="102235" h="102235">
                      <a:moveTo>
                        <a:pt x="102107" y="0"/>
                      </a:moveTo>
                      <a:lnTo>
                        <a:pt x="0" y="0"/>
                      </a:lnTo>
                      <a:lnTo>
                        <a:pt x="51815" y="102107"/>
                      </a:lnTo>
                      <a:lnTo>
                        <a:pt x="102107" y="0"/>
                      </a:lnTo>
                      <a:close/>
                    </a:path>
                  </a:pathLst>
                </a:custGeom>
                <a:solidFill>
                  <a:srgbClr val="4576BE"/>
                </a:solidFill>
              </p:spPr>
              <p:txBody>
                <a:bodyPr wrap="square" lIns="0" tIns="0" rIns="0" bIns="0" rtlCol="0"/>
                <a:lstStyle/>
                <a:p>
                  <a:endParaRPr sz="927"/>
                </a:p>
              </p:txBody>
            </p:sp>
            <p:sp>
              <p:nvSpPr>
                <p:cNvPr id="197" name="object 197"/>
                <p:cNvSpPr/>
                <p:nvPr/>
              </p:nvSpPr>
              <p:spPr>
                <a:xfrm>
                  <a:off x="5894831" y="3259835"/>
                  <a:ext cx="457200" cy="121920"/>
                </a:xfrm>
                <a:custGeom>
                  <a:avLst/>
                  <a:gdLst/>
                  <a:ahLst/>
                  <a:cxnLst/>
                  <a:rect l="l" t="t" r="r" b="b"/>
                  <a:pathLst>
                    <a:path w="457200" h="121920">
                      <a:moveTo>
                        <a:pt x="457199" y="121919"/>
                      </a:moveTo>
                      <a:lnTo>
                        <a:pt x="457199" y="0"/>
                      </a:lnTo>
                      <a:lnTo>
                        <a:pt x="0" y="0"/>
                      </a:lnTo>
                      <a:lnTo>
                        <a:pt x="0" y="121919"/>
                      </a:lnTo>
                      <a:lnTo>
                        <a:pt x="457199" y="121919"/>
                      </a:lnTo>
                      <a:close/>
                    </a:path>
                  </a:pathLst>
                </a:custGeom>
                <a:solidFill>
                  <a:srgbClr val="FFFFFF"/>
                </a:solidFill>
              </p:spPr>
              <p:txBody>
                <a:bodyPr wrap="square" lIns="0" tIns="0" rIns="0" bIns="0" rtlCol="0"/>
                <a:lstStyle/>
                <a:p>
                  <a:endParaRPr sz="927"/>
                </a:p>
              </p:txBody>
            </p:sp>
          </p:grpSp>
          <p:sp>
            <p:nvSpPr>
              <p:cNvPr id="198" name="object 198"/>
              <p:cNvSpPr txBox="1"/>
              <p:nvPr/>
            </p:nvSpPr>
            <p:spPr>
              <a:xfrm>
                <a:off x="5136438" y="2142788"/>
                <a:ext cx="319368" cy="89919"/>
              </a:xfrm>
              <a:prstGeom prst="rect">
                <a:avLst/>
              </a:prstGeom>
            </p:spPr>
            <p:txBody>
              <a:bodyPr vert="horz" wrap="square" lIns="0" tIns="8404" rIns="0" bIns="0" rtlCol="0">
                <a:spAutoFit/>
              </a:bodyPr>
              <a:lstStyle/>
              <a:p>
                <a:pPr marL="8405">
                  <a:spcBef>
                    <a:spcPts val="66"/>
                  </a:spcBef>
                </a:pPr>
                <a:r>
                  <a:rPr sz="529" spc="-3" dirty="0"/>
                  <a:t>Obliga</a:t>
                </a:r>
                <a:r>
                  <a:rPr sz="529" spc="-10" dirty="0"/>
                  <a:t>t</a:t>
                </a:r>
                <a:r>
                  <a:rPr sz="529" spc="-3" dirty="0"/>
                  <a:t>i</a:t>
                </a:r>
                <a:r>
                  <a:rPr sz="529" spc="-7" dirty="0"/>
                  <a:t>on</a:t>
                </a:r>
                <a:endParaRPr sz="529"/>
              </a:p>
            </p:txBody>
          </p:sp>
          <p:grpSp>
            <p:nvGrpSpPr>
              <p:cNvPr id="199" name="object 199"/>
              <p:cNvGrpSpPr/>
              <p:nvPr/>
            </p:nvGrpSpPr>
            <p:grpSpPr>
              <a:xfrm>
                <a:off x="4164554" y="3498588"/>
                <a:ext cx="632432" cy="895910"/>
                <a:chOff x="4413503" y="5286755"/>
                <a:chExt cx="955675" cy="1353820"/>
              </a:xfrm>
            </p:grpSpPr>
            <p:sp>
              <p:nvSpPr>
                <p:cNvPr id="200" name="object 200"/>
                <p:cNvSpPr/>
                <p:nvPr/>
              </p:nvSpPr>
              <p:spPr>
                <a:xfrm>
                  <a:off x="4529327" y="6589775"/>
                  <a:ext cx="367665" cy="5080"/>
                </a:xfrm>
                <a:custGeom>
                  <a:avLst/>
                  <a:gdLst/>
                  <a:ahLst/>
                  <a:cxnLst/>
                  <a:rect l="l" t="t" r="r" b="b"/>
                  <a:pathLst>
                    <a:path w="367664" h="5079">
                      <a:moveTo>
                        <a:pt x="0" y="0"/>
                      </a:moveTo>
                      <a:lnTo>
                        <a:pt x="170687" y="0"/>
                      </a:lnTo>
                      <a:lnTo>
                        <a:pt x="170687" y="4571"/>
                      </a:lnTo>
                      <a:lnTo>
                        <a:pt x="367283" y="4571"/>
                      </a:lnTo>
                    </a:path>
                  </a:pathLst>
                </a:custGeom>
                <a:ln w="12699">
                  <a:solidFill>
                    <a:srgbClr val="4576BE"/>
                  </a:solidFill>
                </a:ln>
              </p:spPr>
              <p:txBody>
                <a:bodyPr wrap="square" lIns="0" tIns="0" rIns="0" bIns="0" rtlCol="0"/>
                <a:lstStyle/>
                <a:p>
                  <a:endParaRPr sz="927"/>
                </a:p>
              </p:txBody>
            </p:sp>
            <p:sp>
              <p:nvSpPr>
                <p:cNvPr id="201" name="object 201"/>
                <p:cNvSpPr/>
                <p:nvPr/>
              </p:nvSpPr>
              <p:spPr>
                <a:xfrm>
                  <a:off x="4885943" y="6550151"/>
                  <a:ext cx="88900" cy="90170"/>
                </a:xfrm>
                <a:custGeom>
                  <a:avLst/>
                  <a:gdLst/>
                  <a:ahLst/>
                  <a:cxnLst/>
                  <a:rect l="l" t="t" r="r" b="b"/>
                  <a:pathLst>
                    <a:path w="88900" h="90170">
                      <a:moveTo>
                        <a:pt x="88391" y="44195"/>
                      </a:moveTo>
                      <a:lnTo>
                        <a:pt x="0" y="0"/>
                      </a:lnTo>
                      <a:lnTo>
                        <a:pt x="0" y="89915"/>
                      </a:lnTo>
                      <a:lnTo>
                        <a:pt x="88391" y="44195"/>
                      </a:lnTo>
                      <a:close/>
                    </a:path>
                  </a:pathLst>
                </a:custGeom>
                <a:solidFill>
                  <a:srgbClr val="4576BE"/>
                </a:solidFill>
              </p:spPr>
              <p:txBody>
                <a:bodyPr wrap="square" lIns="0" tIns="0" rIns="0" bIns="0" rtlCol="0"/>
                <a:lstStyle/>
                <a:p>
                  <a:endParaRPr sz="927"/>
                </a:p>
              </p:txBody>
            </p:sp>
            <p:sp>
              <p:nvSpPr>
                <p:cNvPr id="202" name="object 202"/>
                <p:cNvSpPr/>
                <p:nvPr/>
              </p:nvSpPr>
              <p:spPr>
                <a:xfrm>
                  <a:off x="4529327" y="5338571"/>
                  <a:ext cx="749935" cy="1251585"/>
                </a:xfrm>
                <a:custGeom>
                  <a:avLst/>
                  <a:gdLst/>
                  <a:ahLst/>
                  <a:cxnLst/>
                  <a:rect l="l" t="t" r="r" b="b"/>
                  <a:pathLst>
                    <a:path w="749935" h="1251584">
                      <a:moveTo>
                        <a:pt x="0" y="1251203"/>
                      </a:moveTo>
                      <a:lnTo>
                        <a:pt x="182879" y="1251203"/>
                      </a:lnTo>
                      <a:lnTo>
                        <a:pt x="182879" y="0"/>
                      </a:lnTo>
                      <a:lnTo>
                        <a:pt x="749807" y="0"/>
                      </a:lnTo>
                    </a:path>
                  </a:pathLst>
                </a:custGeom>
                <a:ln w="19049">
                  <a:solidFill>
                    <a:srgbClr val="4576BE"/>
                  </a:solidFill>
                </a:ln>
              </p:spPr>
              <p:txBody>
                <a:bodyPr wrap="square" lIns="0" tIns="0" rIns="0" bIns="0" rtlCol="0"/>
                <a:lstStyle/>
                <a:p>
                  <a:endParaRPr sz="927"/>
                </a:p>
              </p:txBody>
            </p:sp>
            <p:sp>
              <p:nvSpPr>
                <p:cNvPr id="203" name="object 203"/>
                <p:cNvSpPr/>
                <p:nvPr/>
              </p:nvSpPr>
              <p:spPr>
                <a:xfrm>
                  <a:off x="5266943" y="5286755"/>
                  <a:ext cx="102235" cy="102235"/>
                </a:xfrm>
                <a:custGeom>
                  <a:avLst/>
                  <a:gdLst/>
                  <a:ahLst/>
                  <a:cxnLst/>
                  <a:rect l="l" t="t" r="r" b="b"/>
                  <a:pathLst>
                    <a:path w="102235" h="102235">
                      <a:moveTo>
                        <a:pt x="102107" y="51815"/>
                      </a:moveTo>
                      <a:lnTo>
                        <a:pt x="0" y="0"/>
                      </a:lnTo>
                      <a:lnTo>
                        <a:pt x="0" y="102107"/>
                      </a:lnTo>
                      <a:lnTo>
                        <a:pt x="102107" y="51815"/>
                      </a:lnTo>
                      <a:close/>
                    </a:path>
                  </a:pathLst>
                </a:custGeom>
                <a:solidFill>
                  <a:srgbClr val="4576BE"/>
                </a:solidFill>
              </p:spPr>
              <p:txBody>
                <a:bodyPr wrap="square" lIns="0" tIns="0" rIns="0" bIns="0" rtlCol="0"/>
                <a:lstStyle/>
                <a:p>
                  <a:endParaRPr sz="927"/>
                </a:p>
              </p:txBody>
            </p:sp>
            <p:sp>
              <p:nvSpPr>
                <p:cNvPr id="204" name="object 204"/>
                <p:cNvSpPr/>
                <p:nvPr/>
              </p:nvSpPr>
              <p:spPr>
                <a:xfrm>
                  <a:off x="4413503" y="5666231"/>
                  <a:ext cx="599440" cy="121920"/>
                </a:xfrm>
                <a:custGeom>
                  <a:avLst/>
                  <a:gdLst/>
                  <a:ahLst/>
                  <a:cxnLst/>
                  <a:rect l="l" t="t" r="r" b="b"/>
                  <a:pathLst>
                    <a:path w="599439" h="121920">
                      <a:moveTo>
                        <a:pt x="598931" y="121919"/>
                      </a:moveTo>
                      <a:lnTo>
                        <a:pt x="598931" y="0"/>
                      </a:lnTo>
                      <a:lnTo>
                        <a:pt x="0" y="0"/>
                      </a:lnTo>
                      <a:lnTo>
                        <a:pt x="0" y="121919"/>
                      </a:lnTo>
                      <a:lnTo>
                        <a:pt x="598931" y="121919"/>
                      </a:lnTo>
                      <a:close/>
                    </a:path>
                  </a:pathLst>
                </a:custGeom>
                <a:solidFill>
                  <a:srgbClr val="FFFFFF"/>
                </a:solidFill>
              </p:spPr>
              <p:txBody>
                <a:bodyPr wrap="square" lIns="0" tIns="0" rIns="0" bIns="0" rtlCol="0"/>
                <a:lstStyle/>
                <a:p>
                  <a:endParaRPr sz="927"/>
                </a:p>
              </p:txBody>
            </p:sp>
          </p:grpSp>
          <p:sp>
            <p:nvSpPr>
              <p:cNvPr id="205" name="object 205"/>
              <p:cNvSpPr txBox="1"/>
              <p:nvPr/>
            </p:nvSpPr>
            <p:spPr>
              <a:xfrm>
                <a:off x="4156149" y="3735255"/>
                <a:ext cx="413077" cy="89919"/>
              </a:xfrm>
              <a:prstGeom prst="rect">
                <a:avLst/>
              </a:prstGeom>
            </p:spPr>
            <p:txBody>
              <a:bodyPr vert="horz" wrap="square" lIns="0" tIns="8404" rIns="0" bIns="0" rtlCol="0">
                <a:spAutoFit/>
              </a:bodyPr>
              <a:lstStyle/>
              <a:p>
                <a:pPr marL="8405">
                  <a:spcBef>
                    <a:spcPts val="66"/>
                  </a:spcBef>
                </a:pPr>
                <a:r>
                  <a:rPr sz="529" dirty="0"/>
                  <a:t>F</a:t>
                </a:r>
                <a:r>
                  <a:rPr sz="529" spc="-3" dirty="0"/>
                  <a:t>und</a:t>
                </a:r>
                <a:r>
                  <a:rPr sz="529" dirty="0"/>
                  <a:t>s</a:t>
                </a:r>
                <a:r>
                  <a:rPr sz="529" spc="-7" dirty="0"/>
                  <a:t> C</a:t>
                </a:r>
                <a:r>
                  <a:rPr sz="529" spc="-3" dirty="0"/>
                  <a:t>he</a:t>
                </a:r>
                <a:r>
                  <a:rPr sz="529" spc="-10" dirty="0"/>
                  <a:t>c</a:t>
                </a:r>
                <a:r>
                  <a:rPr sz="529" spc="3" dirty="0"/>
                  <a:t>k</a:t>
                </a:r>
                <a:endParaRPr sz="529"/>
              </a:p>
            </p:txBody>
          </p:sp>
          <p:grpSp>
            <p:nvGrpSpPr>
              <p:cNvPr id="206" name="object 206"/>
              <p:cNvGrpSpPr/>
              <p:nvPr/>
            </p:nvGrpSpPr>
            <p:grpSpPr>
              <a:xfrm>
                <a:off x="3847875" y="3526575"/>
                <a:ext cx="1682563" cy="493759"/>
                <a:chOff x="3934967" y="5329046"/>
                <a:chExt cx="2542540" cy="746125"/>
              </a:xfrm>
            </p:grpSpPr>
            <p:sp>
              <p:nvSpPr>
                <p:cNvPr id="207" name="object 207"/>
                <p:cNvSpPr/>
                <p:nvPr/>
              </p:nvSpPr>
              <p:spPr>
                <a:xfrm>
                  <a:off x="3985259" y="5338571"/>
                  <a:ext cx="2482850" cy="647700"/>
                </a:xfrm>
                <a:custGeom>
                  <a:avLst/>
                  <a:gdLst/>
                  <a:ahLst/>
                  <a:cxnLst/>
                  <a:rect l="l" t="t" r="r" b="b"/>
                  <a:pathLst>
                    <a:path w="2482850" h="647700">
                      <a:moveTo>
                        <a:pt x="2298191" y="0"/>
                      </a:moveTo>
                      <a:lnTo>
                        <a:pt x="2482595" y="0"/>
                      </a:lnTo>
                      <a:lnTo>
                        <a:pt x="2482595" y="553211"/>
                      </a:lnTo>
                      <a:lnTo>
                        <a:pt x="1879091" y="553211"/>
                      </a:lnTo>
                      <a:lnTo>
                        <a:pt x="1876139" y="538257"/>
                      </a:lnTo>
                      <a:lnTo>
                        <a:pt x="1868042" y="526160"/>
                      </a:lnTo>
                      <a:lnTo>
                        <a:pt x="1855946" y="518064"/>
                      </a:lnTo>
                      <a:lnTo>
                        <a:pt x="1840991" y="515111"/>
                      </a:lnTo>
                      <a:lnTo>
                        <a:pt x="1826037" y="518064"/>
                      </a:lnTo>
                      <a:lnTo>
                        <a:pt x="1813940" y="526160"/>
                      </a:lnTo>
                      <a:lnTo>
                        <a:pt x="1805844" y="538257"/>
                      </a:lnTo>
                      <a:lnTo>
                        <a:pt x="1802891" y="553211"/>
                      </a:lnTo>
                      <a:lnTo>
                        <a:pt x="765047" y="553211"/>
                      </a:lnTo>
                      <a:lnTo>
                        <a:pt x="762095" y="538257"/>
                      </a:lnTo>
                      <a:lnTo>
                        <a:pt x="753998" y="526160"/>
                      </a:lnTo>
                      <a:lnTo>
                        <a:pt x="741902" y="518064"/>
                      </a:lnTo>
                      <a:lnTo>
                        <a:pt x="726947" y="515111"/>
                      </a:lnTo>
                      <a:lnTo>
                        <a:pt x="711993" y="518064"/>
                      </a:lnTo>
                      <a:lnTo>
                        <a:pt x="699896" y="526160"/>
                      </a:lnTo>
                      <a:lnTo>
                        <a:pt x="691800" y="538257"/>
                      </a:lnTo>
                      <a:lnTo>
                        <a:pt x="688847" y="553211"/>
                      </a:lnTo>
                      <a:lnTo>
                        <a:pt x="0" y="553211"/>
                      </a:lnTo>
                      <a:lnTo>
                        <a:pt x="0" y="647699"/>
                      </a:lnTo>
                    </a:path>
                  </a:pathLst>
                </a:custGeom>
                <a:ln w="19049">
                  <a:solidFill>
                    <a:srgbClr val="4576BE"/>
                  </a:solidFill>
                </a:ln>
              </p:spPr>
              <p:txBody>
                <a:bodyPr wrap="square" lIns="0" tIns="0" rIns="0" bIns="0" rtlCol="0"/>
                <a:lstStyle/>
                <a:p>
                  <a:endParaRPr sz="927"/>
                </a:p>
              </p:txBody>
            </p:sp>
            <p:sp>
              <p:nvSpPr>
                <p:cNvPr id="208" name="object 208"/>
                <p:cNvSpPr/>
                <p:nvPr/>
              </p:nvSpPr>
              <p:spPr>
                <a:xfrm>
                  <a:off x="3934967" y="5972555"/>
                  <a:ext cx="102235" cy="102235"/>
                </a:xfrm>
                <a:custGeom>
                  <a:avLst/>
                  <a:gdLst/>
                  <a:ahLst/>
                  <a:cxnLst/>
                  <a:rect l="l" t="t" r="r" b="b"/>
                  <a:pathLst>
                    <a:path w="102235" h="102235">
                      <a:moveTo>
                        <a:pt x="102107" y="0"/>
                      </a:moveTo>
                      <a:lnTo>
                        <a:pt x="0" y="0"/>
                      </a:lnTo>
                      <a:lnTo>
                        <a:pt x="50291" y="102107"/>
                      </a:lnTo>
                      <a:lnTo>
                        <a:pt x="102107" y="0"/>
                      </a:lnTo>
                      <a:close/>
                    </a:path>
                  </a:pathLst>
                </a:custGeom>
                <a:solidFill>
                  <a:srgbClr val="4576BE"/>
                </a:solidFill>
              </p:spPr>
              <p:txBody>
                <a:bodyPr wrap="square" lIns="0" tIns="0" rIns="0" bIns="0" rtlCol="0"/>
                <a:lstStyle/>
                <a:p>
                  <a:endParaRPr sz="927"/>
                </a:p>
              </p:txBody>
            </p:sp>
            <p:sp>
              <p:nvSpPr>
                <p:cNvPr id="209" name="object 209"/>
                <p:cNvSpPr/>
                <p:nvPr/>
              </p:nvSpPr>
              <p:spPr>
                <a:xfrm>
                  <a:off x="5330951" y="5830823"/>
                  <a:ext cx="344805" cy="121920"/>
                </a:xfrm>
                <a:custGeom>
                  <a:avLst/>
                  <a:gdLst/>
                  <a:ahLst/>
                  <a:cxnLst/>
                  <a:rect l="l" t="t" r="r" b="b"/>
                  <a:pathLst>
                    <a:path w="344804" h="121920">
                      <a:moveTo>
                        <a:pt x="344423" y="121919"/>
                      </a:moveTo>
                      <a:lnTo>
                        <a:pt x="344423" y="0"/>
                      </a:lnTo>
                      <a:lnTo>
                        <a:pt x="0" y="0"/>
                      </a:lnTo>
                      <a:lnTo>
                        <a:pt x="0" y="121919"/>
                      </a:lnTo>
                      <a:lnTo>
                        <a:pt x="344423" y="121919"/>
                      </a:lnTo>
                      <a:close/>
                    </a:path>
                  </a:pathLst>
                </a:custGeom>
                <a:solidFill>
                  <a:srgbClr val="FFFFFF"/>
                </a:solidFill>
              </p:spPr>
              <p:txBody>
                <a:bodyPr wrap="square" lIns="0" tIns="0" rIns="0" bIns="0" rtlCol="0"/>
                <a:lstStyle/>
                <a:p>
                  <a:endParaRPr sz="927"/>
                </a:p>
              </p:txBody>
            </p:sp>
          </p:grpSp>
          <p:sp>
            <p:nvSpPr>
              <p:cNvPr id="210" name="object 210"/>
              <p:cNvSpPr txBox="1"/>
              <p:nvPr/>
            </p:nvSpPr>
            <p:spPr>
              <a:xfrm>
                <a:off x="4763283" y="3843168"/>
                <a:ext cx="245829" cy="89919"/>
              </a:xfrm>
              <a:prstGeom prst="rect">
                <a:avLst/>
              </a:prstGeom>
            </p:spPr>
            <p:txBody>
              <a:bodyPr vert="horz" wrap="square" lIns="0" tIns="8404" rIns="0" bIns="0" rtlCol="0">
                <a:spAutoFit/>
              </a:bodyPr>
              <a:lstStyle/>
              <a:p>
                <a:pPr marL="8405">
                  <a:spcBef>
                    <a:spcPts val="66"/>
                  </a:spcBef>
                </a:pPr>
                <a:r>
                  <a:rPr sz="529" spc="-3" dirty="0"/>
                  <a:t>PosAck</a:t>
                </a:r>
                <a:endParaRPr sz="529"/>
              </a:p>
            </p:txBody>
          </p:sp>
          <p:grpSp>
            <p:nvGrpSpPr>
              <p:cNvPr id="211" name="object 211"/>
              <p:cNvGrpSpPr/>
              <p:nvPr/>
            </p:nvGrpSpPr>
            <p:grpSpPr>
              <a:xfrm>
                <a:off x="6240107" y="3767865"/>
                <a:ext cx="965667" cy="274824"/>
                <a:chOff x="7549895" y="5693663"/>
                <a:chExt cx="1459230" cy="415290"/>
              </a:xfrm>
            </p:grpSpPr>
            <p:sp>
              <p:nvSpPr>
                <p:cNvPr id="212" name="object 212"/>
                <p:cNvSpPr/>
                <p:nvPr/>
              </p:nvSpPr>
              <p:spPr>
                <a:xfrm>
                  <a:off x="7600187" y="5782055"/>
                  <a:ext cx="1399540" cy="317500"/>
                </a:xfrm>
                <a:custGeom>
                  <a:avLst/>
                  <a:gdLst/>
                  <a:ahLst/>
                  <a:cxnLst/>
                  <a:rect l="l" t="t" r="r" b="b"/>
                  <a:pathLst>
                    <a:path w="1399540" h="317500">
                      <a:moveTo>
                        <a:pt x="1399031" y="316991"/>
                      </a:moveTo>
                      <a:lnTo>
                        <a:pt x="1399031" y="132587"/>
                      </a:lnTo>
                      <a:lnTo>
                        <a:pt x="0" y="132587"/>
                      </a:lnTo>
                      <a:lnTo>
                        <a:pt x="0" y="0"/>
                      </a:lnTo>
                    </a:path>
                  </a:pathLst>
                </a:custGeom>
                <a:ln w="19049">
                  <a:solidFill>
                    <a:srgbClr val="4576BE"/>
                  </a:solidFill>
                </a:ln>
              </p:spPr>
              <p:txBody>
                <a:bodyPr wrap="square" lIns="0" tIns="0" rIns="0" bIns="0" rtlCol="0"/>
                <a:lstStyle/>
                <a:p>
                  <a:endParaRPr sz="927"/>
                </a:p>
              </p:txBody>
            </p:sp>
            <p:sp>
              <p:nvSpPr>
                <p:cNvPr id="213" name="object 213"/>
                <p:cNvSpPr/>
                <p:nvPr/>
              </p:nvSpPr>
              <p:spPr>
                <a:xfrm>
                  <a:off x="7549895" y="5693663"/>
                  <a:ext cx="102235" cy="102235"/>
                </a:xfrm>
                <a:custGeom>
                  <a:avLst/>
                  <a:gdLst/>
                  <a:ahLst/>
                  <a:cxnLst/>
                  <a:rect l="l" t="t" r="r" b="b"/>
                  <a:pathLst>
                    <a:path w="102234" h="102235">
                      <a:moveTo>
                        <a:pt x="102107" y="102107"/>
                      </a:moveTo>
                      <a:lnTo>
                        <a:pt x="50291" y="0"/>
                      </a:lnTo>
                      <a:lnTo>
                        <a:pt x="0" y="102107"/>
                      </a:lnTo>
                      <a:lnTo>
                        <a:pt x="102107" y="102107"/>
                      </a:lnTo>
                      <a:close/>
                    </a:path>
                  </a:pathLst>
                </a:custGeom>
                <a:solidFill>
                  <a:srgbClr val="4576BE"/>
                </a:solidFill>
              </p:spPr>
              <p:txBody>
                <a:bodyPr wrap="square" lIns="0" tIns="0" rIns="0" bIns="0" rtlCol="0"/>
                <a:lstStyle/>
                <a:p>
                  <a:endParaRPr sz="927"/>
                </a:p>
              </p:txBody>
            </p:sp>
            <p:sp>
              <p:nvSpPr>
                <p:cNvPr id="214" name="object 214"/>
                <p:cNvSpPr/>
                <p:nvPr/>
              </p:nvSpPr>
              <p:spPr>
                <a:xfrm>
                  <a:off x="7967471" y="5853683"/>
                  <a:ext cx="626745" cy="121920"/>
                </a:xfrm>
                <a:custGeom>
                  <a:avLst/>
                  <a:gdLst/>
                  <a:ahLst/>
                  <a:cxnLst/>
                  <a:rect l="l" t="t" r="r" b="b"/>
                  <a:pathLst>
                    <a:path w="626745" h="121920">
                      <a:moveTo>
                        <a:pt x="626363" y="121919"/>
                      </a:moveTo>
                      <a:lnTo>
                        <a:pt x="626363" y="0"/>
                      </a:lnTo>
                      <a:lnTo>
                        <a:pt x="0" y="0"/>
                      </a:lnTo>
                      <a:lnTo>
                        <a:pt x="0" y="121919"/>
                      </a:lnTo>
                      <a:lnTo>
                        <a:pt x="626363" y="121919"/>
                      </a:lnTo>
                      <a:close/>
                    </a:path>
                  </a:pathLst>
                </a:custGeom>
                <a:solidFill>
                  <a:srgbClr val="FFFFFF"/>
                </a:solidFill>
              </p:spPr>
              <p:txBody>
                <a:bodyPr wrap="square" lIns="0" tIns="0" rIns="0" bIns="0" rtlCol="0"/>
                <a:lstStyle/>
                <a:p>
                  <a:endParaRPr sz="927"/>
                </a:p>
              </p:txBody>
            </p:sp>
          </p:grpSp>
          <p:sp>
            <p:nvSpPr>
              <p:cNvPr id="215" name="object 215"/>
              <p:cNvSpPr txBox="1"/>
              <p:nvPr/>
            </p:nvSpPr>
            <p:spPr>
              <a:xfrm>
                <a:off x="6508038" y="3858296"/>
                <a:ext cx="432407" cy="89919"/>
              </a:xfrm>
              <a:prstGeom prst="rect">
                <a:avLst/>
              </a:prstGeom>
            </p:spPr>
            <p:txBody>
              <a:bodyPr vert="horz" wrap="square" lIns="0" tIns="8404" rIns="0" bIns="0" rtlCol="0">
                <a:spAutoFit/>
              </a:bodyPr>
              <a:lstStyle/>
              <a:p>
                <a:pPr marL="8405">
                  <a:spcBef>
                    <a:spcPts val="66"/>
                  </a:spcBef>
                </a:pPr>
                <a:r>
                  <a:rPr sz="529" spc="-3" dirty="0"/>
                  <a:t>Disbursement</a:t>
                </a:r>
                <a:endParaRPr sz="529"/>
              </a:p>
            </p:txBody>
          </p:sp>
          <p:grpSp>
            <p:nvGrpSpPr>
              <p:cNvPr id="216" name="object 216"/>
              <p:cNvGrpSpPr/>
              <p:nvPr/>
            </p:nvGrpSpPr>
            <p:grpSpPr>
              <a:xfrm>
                <a:off x="6569645" y="3500605"/>
                <a:ext cx="1121989" cy="897591"/>
                <a:chOff x="8047863" y="5289803"/>
                <a:chExt cx="1695450" cy="1356360"/>
              </a:xfrm>
            </p:grpSpPr>
            <p:sp>
              <p:nvSpPr>
                <p:cNvPr id="217" name="object 217"/>
                <p:cNvSpPr/>
                <p:nvPr/>
              </p:nvSpPr>
              <p:spPr>
                <a:xfrm>
                  <a:off x="8057388" y="5350763"/>
                  <a:ext cx="1569720" cy="1243965"/>
                </a:xfrm>
                <a:custGeom>
                  <a:avLst/>
                  <a:gdLst/>
                  <a:ahLst/>
                  <a:cxnLst/>
                  <a:rect l="l" t="t" r="r" b="b"/>
                  <a:pathLst>
                    <a:path w="1569720" h="1243965">
                      <a:moveTo>
                        <a:pt x="0" y="0"/>
                      </a:moveTo>
                      <a:lnTo>
                        <a:pt x="1569719" y="0"/>
                      </a:lnTo>
                      <a:lnTo>
                        <a:pt x="1569719" y="1243583"/>
                      </a:lnTo>
                      <a:lnTo>
                        <a:pt x="1475231" y="1243583"/>
                      </a:lnTo>
                    </a:path>
                  </a:pathLst>
                </a:custGeom>
                <a:ln w="19049">
                  <a:solidFill>
                    <a:srgbClr val="4576BE"/>
                  </a:solidFill>
                </a:ln>
              </p:spPr>
              <p:txBody>
                <a:bodyPr wrap="square" lIns="0" tIns="0" rIns="0" bIns="0" rtlCol="0"/>
                <a:lstStyle/>
                <a:p>
                  <a:endParaRPr sz="927"/>
                </a:p>
              </p:txBody>
            </p:sp>
            <p:sp>
              <p:nvSpPr>
                <p:cNvPr id="218" name="object 218"/>
                <p:cNvSpPr/>
                <p:nvPr/>
              </p:nvSpPr>
              <p:spPr>
                <a:xfrm>
                  <a:off x="9444227" y="6544055"/>
                  <a:ext cx="102235" cy="102235"/>
                </a:xfrm>
                <a:custGeom>
                  <a:avLst/>
                  <a:gdLst/>
                  <a:ahLst/>
                  <a:cxnLst/>
                  <a:rect l="l" t="t" r="r" b="b"/>
                  <a:pathLst>
                    <a:path w="102234" h="102234">
                      <a:moveTo>
                        <a:pt x="102107" y="102107"/>
                      </a:moveTo>
                      <a:lnTo>
                        <a:pt x="102107" y="0"/>
                      </a:lnTo>
                      <a:lnTo>
                        <a:pt x="0" y="50291"/>
                      </a:lnTo>
                      <a:lnTo>
                        <a:pt x="102107" y="102107"/>
                      </a:lnTo>
                      <a:close/>
                    </a:path>
                  </a:pathLst>
                </a:custGeom>
                <a:solidFill>
                  <a:srgbClr val="4576BE"/>
                </a:solidFill>
              </p:spPr>
              <p:txBody>
                <a:bodyPr wrap="square" lIns="0" tIns="0" rIns="0" bIns="0" rtlCol="0"/>
                <a:lstStyle/>
                <a:p>
                  <a:endParaRPr sz="927"/>
                </a:p>
              </p:txBody>
            </p:sp>
            <p:sp>
              <p:nvSpPr>
                <p:cNvPr id="219" name="object 219"/>
                <p:cNvSpPr/>
                <p:nvPr/>
              </p:nvSpPr>
              <p:spPr>
                <a:xfrm>
                  <a:off x="9371075" y="5289803"/>
                  <a:ext cx="372110" cy="121920"/>
                </a:xfrm>
                <a:custGeom>
                  <a:avLst/>
                  <a:gdLst/>
                  <a:ahLst/>
                  <a:cxnLst/>
                  <a:rect l="l" t="t" r="r" b="b"/>
                  <a:pathLst>
                    <a:path w="372109" h="121920">
                      <a:moveTo>
                        <a:pt x="371855" y="121919"/>
                      </a:moveTo>
                      <a:lnTo>
                        <a:pt x="371855" y="0"/>
                      </a:lnTo>
                      <a:lnTo>
                        <a:pt x="0" y="0"/>
                      </a:lnTo>
                      <a:lnTo>
                        <a:pt x="0" y="121919"/>
                      </a:lnTo>
                      <a:lnTo>
                        <a:pt x="371855" y="121919"/>
                      </a:lnTo>
                      <a:close/>
                    </a:path>
                  </a:pathLst>
                </a:custGeom>
                <a:solidFill>
                  <a:srgbClr val="FFFFFF"/>
                </a:solidFill>
              </p:spPr>
              <p:txBody>
                <a:bodyPr wrap="square" lIns="0" tIns="0" rIns="0" bIns="0" rtlCol="0"/>
                <a:lstStyle/>
                <a:p>
                  <a:endParaRPr sz="927"/>
                </a:p>
              </p:txBody>
            </p:sp>
          </p:grpSp>
          <p:sp>
            <p:nvSpPr>
              <p:cNvPr id="220" name="object 220"/>
              <p:cNvSpPr txBox="1"/>
              <p:nvPr/>
            </p:nvSpPr>
            <p:spPr>
              <a:xfrm>
                <a:off x="7436893" y="3485140"/>
                <a:ext cx="263899" cy="89919"/>
              </a:xfrm>
              <a:prstGeom prst="rect">
                <a:avLst/>
              </a:prstGeom>
            </p:spPr>
            <p:txBody>
              <a:bodyPr vert="horz" wrap="square" lIns="0" tIns="8404" rIns="0" bIns="0" rtlCol="0">
                <a:spAutoFit/>
              </a:bodyPr>
              <a:lstStyle/>
              <a:p>
                <a:pPr marL="8405">
                  <a:spcBef>
                    <a:spcPts val="66"/>
                  </a:spcBef>
                </a:pPr>
                <a:r>
                  <a:rPr sz="529" spc="-7" dirty="0"/>
                  <a:t>P</a:t>
                </a:r>
                <a:r>
                  <a:rPr sz="529" spc="3" dirty="0"/>
                  <a:t>os</a:t>
                </a:r>
                <a:r>
                  <a:rPr sz="529" spc="-13" dirty="0"/>
                  <a:t> </a:t>
                </a:r>
                <a:r>
                  <a:rPr sz="529" dirty="0"/>
                  <a:t>A</a:t>
                </a:r>
                <a:r>
                  <a:rPr sz="529" spc="-7" dirty="0"/>
                  <a:t>c</a:t>
                </a:r>
                <a:r>
                  <a:rPr sz="529" spc="3" dirty="0"/>
                  <a:t>k</a:t>
                </a:r>
                <a:endParaRPr sz="529"/>
              </a:p>
            </p:txBody>
          </p:sp>
          <p:grpSp>
            <p:nvGrpSpPr>
              <p:cNvPr id="221" name="object 221"/>
              <p:cNvGrpSpPr/>
              <p:nvPr/>
            </p:nvGrpSpPr>
            <p:grpSpPr>
              <a:xfrm>
                <a:off x="3324196" y="934654"/>
                <a:ext cx="471488" cy="1724165"/>
                <a:chOff x="3143630" y="1412366"/>
                <a:chExt cx="712470" cy="2605405"/>
              </a:xfrm>
            </p:grpSpPr>
            <p:sp>
              <p:nvSpPr>
                <p:cNvPr id="222" name="object 222"/>
                <p:cNvSpPr/>
                <p:nvPr/>
              </p:nvSpPr>
              <p:spPr>
                <a:xfrm>
                  <a:off x="3153155" y="1421891"/>
                  <a:ext cx="612775" cy="2543810"/>
                </a:xfrm>
                <a:custGeom>
                  <a:avLst/>
                  <a:gdLst/>
                  <a:ahLst/>
                  <a:cxnLst/>
                  <a:rect l="l" t="t" r="r" b="b"/>
                  <a:pathLst>
                    <a:path w="612775" h="2543810">
                      <a:moveTo>
                        <a:pt x="0" y="0"/>
                      </a:moveTo>
                      <a:lnTo>
                        <a:pt x="289559" y="0"/>
                      </a:lnTo>
                      <a:lnTo>
                        <a:pt x="289559" y="2543555"/>
                      </a:lnTo>
                      <a:lnTo>
                        <a:pt x="612647" y="2543555"/>
                      </a:lnTo>
                    </a:path>
                  </a:pathLst>
                </a:custGeom>
                <a:ln w="19049">
                  <a:solidFill>
                    <a:srgbClr val="4576BE"/>
                  </a:solidFill>
                </a:ln>
              </p:spPr>
              <p:txBody>
                <a:bodyPr wrap="square" lIns="0" tIns="0" rIns="0" bIns="0" rtlCol="0"/>
                <a:lstStyle/>
                <a:p>
                  <a:endParaRPr sz="927"/>
                </a:p>
              </p:txBody>
            </p:sp>
            <p:sp>
              <p:nvSpPr>
                <p:cNvPr id="223" name="object 223"/>
                <p:cNvSpPr/>
                <p:nvPr/>
              </p:nvSpPr>
              <p:spPr>
                <a:xfrm>
                  <a:off x="3753611" y="3915155"/>
                  <a:ext cx="102235" cy="102235"/>
                </a:xfrm>
                <a:custGeom>
                  <a:avLst/>
                  <a:gdLst/>
                  <a:ahLst/>
                  <a:cxnLst/>
                  <a:rect l="l" t="t" r="r" b="b"/>
                  <a:pathLst>
                    <a:path w="102235" h="102235">
                      <a:moveTo>
                        <a:pt x="102107" y="50291"/>
                      </a:moveTo>
                      <a:lnTo>
                        <a:pt x="0" y="0"/>
                      </a:lnTo>
                      <a:lnTo>
                        <a:pt x="0" y="102107"/>
                      </a:lnTo>
                      <a:lnTo>
                        <a:pt x="102107" y="50291"/>
                      </a:lnTo>
                      <a:close/>
                    </a:path>
                  </a:pathLst>
                </a:custGeom>
                <a:solidFill>
                  <a:srgbClr val="4576BE"/>
                </a:solidFill>
              </p:spPr>
              <p:txBody>
                <a:bodyPr wrap="square" lIns="0" tIns="0" rIns="0" bIns="0" rtlCol="0"/>
                <a:lstStyle/>
                <a:p>
                  <a:endParaRPr sz="927"/>
                </a:p>
              </p:txBody>
            </p:sp>
            <p:sp>
              <p:nvSpPr>
                <p:cNvPr id="224" name="object 224"/>
                <p:cNvSpPr/>
                <p:nvPr/>
              </p:nvSpPr>
              <p:spPr>
                <a:xfrm>
                  <a:off x="3334511" y="2695955"/>
                  <a:ext cx="215265" cy="121920"/>
                </a:xfrm>
                <a:custGeom>
                  <a:avLst/>
                  <a:gdLst/>
                  <a:ahLst/>
                  <a:cxnLst/>
                  <a:rect l="l" t="t" r="r" b="b"/>
                  <a:pathLst>
                    <a:path w="215264" h="121919">
                      <a:moveTo>
                        <a:pt x="214883" y="121919"/>
                      </a:moveTo>
                      <a:lnTo>
                        <a:pt x="214883" y="0"/>
                      </a:lnTo>
                      <a:lnTo>
                        <a:pt x="0" y="0"/>
                      </a:lnTo>
                      <a:lnTo>
                        <a:pt x="0" y="121919"/>
                      </a:lnTo>
                      <a:lnTo>
                        <a:pt x="214883" y="121919"/>
                      </a:lnTo>
                      <a:close/>
                    </a:path>
                  </a:pathLst>
                </a:custGeom>
                <a:solidFill>
                  <a:srgbClr val="FFFFFF"/>
                </a:solidFill>
              </p:spPr>
              <p:txBody>
                <a:bodyPr wrap="square" lIns="0" tIns="0" rIns="0" bIns="0" rtlCol="0"/>
                <a:lstStyle/>
                <a:p>
                  <a:endParaRPr sz="927"/>
                </a:p>
              </p:txBody>
            </p:sp>
          </p:grpSp>
          <p:sp>
            <p:nvSpPr>
              <p:cNvPr id="225" name="object 225"/>
              <p:cNvSpPr txBox="1"/>
              <p:nvPr/>
            </p:nvSpPr>
            <p:spPr>
              <a:xfrm>
                <a:off x="3426309" y="1756522"/>
                <a:ext cx="344161" cy="89983"/>
              </a:xfrm>
              <a:prstGeom prst="rect">
                <a:avLst/>
              </a:prstGeom>
            </p:spPr>
            <p:txBody>
              <a:bodyPr vert="horz" wrap="square" lIns="0" tIns="8404" rIns="0" bIns="0" rtlCol="0">
                <a:spAutoFit/>
              </a:bodyPr>
              <a:lstStyle/>
              <a:p>
                <a:pPr marL="25215">
                  <a:spcBef>
                    <a:spcPts val="66"/>
                  </a:spcBef>
                </a:pPr>
                <a:r>
                  <a:rPr sz="794" spc="-10" baseline="-10416" dirty="0"/>
                  <a:t>P</a:t>
                </a:r>
                <a:r>
                  <a:rPr sz="794" spc="5" baseline="-10416" dirty="0"/>
                  <a:t>N</a:t>
                </a:r>
                <a:r>
                  <a:rPr sz="794" spc="-5" baseline="-10416" dirty="0"/>
                  <a:t>R</a:t>
                </a:r>
                <a:r>
                  <a:rPr sz="794" spc="-114" baseline="-10416" dirty="0"/>
                  <a:t> </a:t>
                </a:r>
                <a:r>
                  <a:rPr sz="529" spc="-7" dirty="0"/>
                  <a:t>P</a:t>
                </a:r>
                <a:r>
                  <a:rPr sz="529" spc="3" dirty="0"/>
                  <a:t>N</a:t>
                </a:r>
                <a:r>
                  <a:rPr sz="529" spc="-3" dirty="0"/>
                  <a:t>R</a:t>
                </a:r>
                <a:endParaRPr sz="529"/>
              </a:p>
            </p:txBody>
          </p:sp>
          <p:sp>
            <p:nvSpPr>
              <p:cNvPr id="226" name="object 226"/>
              <p:cNvSpPr/>
              <p:nvPr/>
            </p:nvSpPr>
            <p:spPr>
              <a:xfrm>
                <a:off x="4723279" y="946000"/>
                <a:ext cx="2433918" cy="2122114"/>
              </a:xfrm>
              <a:custGeom>
                <a:avLst/>
                <a:gdLst/>
                <a:ahLst/>
                <a:cxnLst/>
                <a:rect l="l" t="t" r="r" b="b"/>
                <a:pathLst>
                  <a:path w="3677920" h="3206750">
                    <a:moveTo>
                      <a:pt x="3677411" y="3022091"/>
                    </a:moveTo>
                    <a:lnTo>
                      <a:pt x="3677411" y="3206495"/>
                    </a:lnTo>
                    <a:lnTo>
                      <a:pt x="0" y="3206495"/>
                    </a:lnTo>
                    <a:lnTo>
                      <a:pt x="0" y="0"/>
                    </a:lnTo>
                    <a:lnTo>
                      <a:pt x="3054095" y="0"/>
                    </a:lnTo>
                  </a:path>
                </a:pathLst>
              </a:custGeom>
              <a:ln w="19049">
                <a:solidFill>
                  <a:srgbClr val="4576BE"/>
                </a:solidFill>
              </a:ln>
            </p:spPr>
            <p:txBody>
              <a:bodyPr wrap="square" lIns="0" tIns="0" rIns="0" bIns="0" rtlCol="0"/>
              <a:lstStyle/>
              <a:p>
                <a:endParaRPr sz="927"/>
              </a:p>
            </p:txBody>
          </p:sp>
          <p:grpSp>
            <p:nvGrpSpPr>
              <p:cNvPr id="227" name="object 227"/>
              <p:cNvGrpSpPr/>
              <p:nvPr/>
            </p:nvGrpSpPr>
            <p:grpSpPr>
              <a:xfrm>
                <a:off x="3775009" y="911710"/>
                <a:ext cx="3788289" cy="2693194"/>
                <a:chOff x="3824858" y="1377695"/>
                <a:chExt cx="5724525" cy="4069715"/>
              </a:xfrm>
            </p:grpSpPr>
            <p:sp>
              <p:nvSpPr>
                <p:cNvPr id="228" name="object 228"/>
                <p:cNvSpPr/>
                <p:nvPr/>
              </p:nvSpPr>
              <p:spPr>
                <a:xfrm>
                  <a:off x="8299703" y="1377695"/>
                  <a:ext cx="102235" cy="102235"/>
                </a:xfrm>
                <a:custGeom>
                  <a:avLst/>
                  <a:gdLst/>
                  <a:ahLst/>
                  <a:cxnLst/>
                  <a:rect l="l" t="t" r="r" b="b"/>
                  <a:pathLst>
                    <a:path w="102234" h="102234">
                      <a:moveTo>
                        <a:pt x="102107" y="51815"/>
                      </a:moveTo>
                      <a:lnTo>
                        <a:pt x="0" y="0"/>
                      </a:lnTo>
                      <a:lnTo>
                        <a:pt x="0" y="102107"/>
                      </a:lnTo>
                      <a:lnTo>
                        <a:pt x="102107" y="51815"/>
                      </a:lnTo>
                      <a:close/>
                    </a:path>
                  </a:pathLst>
                </a:custGeom>
                <a:solidFill>
                  <a:srgbClr val="4576BE"/>
                </a:solidFill>
              </p:spPr>
              <p:txBody>
                <a:bodyPr wrap="square" lIns="0" tIns="0" rIns="0" bIns="0" rtlCol="0"/>
                <a:lstStyle/>
                <a:p>
                  <a:endParaRPr sz="927"/>
                </a:p>
              </p:txBody>
            </p:sp>
            <p:sp>
              <p:nvSpPr>
                <p:cNvPr id="229" name="object 229"/>
                <p:cNvSpPr/>
                <p:nvPr/>
              </p:nvSpPr>
              <p:spPr>
                <a:xfrm>
                  <a:off x="3834383" y="2013203"/>
                  <a:ext cx="5626735" cy="3424554"/>
                </a:xfrm>
                <a:custGeom>
                  <a:avLst/>
                  <a:gdLst/>
                  <a:ahLst/>
                  <a:cxnLst/>
                  <a:rect l="l" t="t" r="r" b="b"/>
                  <a:pathLst>
                    <a:path w="5626734" h="3424554">
                      <a:moveTo>
                        <a:pt x="0" y="3424427"/>
                      </a:moveTo>
                      <a:lnTo>
                        <a:pt x="312419" y="3424427"/>
                      </a:lnTo>
                      <a:lnTo>
                        <a:pt x="312419" y="3130295"/>
                      </a:lnTo>
                      <a:lnTo>
                        <a:pt x="1252727" y="3130295"/>
                      </a:lnTo>
                      <a:lnTo>
                        <a:pt x="1252727" y="38099"/>
                      </a:lnTo>
                      <a:lnTo>
                        <a:pt x="1385315" y="38099"/>
                      </a:lnTo>
                      <a:lnTo>
                        <a:pt x="1388483" y="23145"/>
                      </a:lnTo>
                      <a:lnTo>
                        <a:pt x="1396936" y="11048"/>
                      </a:lnTo>
                      <a:lnTo>
                        <a:pt x="1409104" y="2952"/>
                      </a:lnTo>
                      <a:lnTo>
                        <a:pt x="1423415" y="0"/>
                      </a:lnTo>
                      <a:lnTo>
                        <a:pt x="1438370" y="2952"/>
                      </a:lnTo>
                      <a:lnTo>
                        <a:pt x="1450466" y="11048"/>
                      </a:lnTo>
                      <a:lnTo>
                        <a:pt x="1458563" y="23145"/>
                      </a:lnTo>
                      <a:lnTo>
                        <a:pt x="1461515" y="38099"/>
                      </a:lnTo>
                      <a:lnTo>
                        <a:pt x="2234183" y="38099"/>
                      </a:lnTo>
                      <a:lnTo>
                        <a:pt x="2237136" y="23145"/>
                      </a:lnTo>
                      <a:lnTo>
                        <a:pt x="2245232" y="11048"/>
                      </a:lnTo>
                      <a:lnTo>
                        <a:pt x="2257329" y="2952"/>
                      </a:lnTo>
                      <a:lnTo>
                        <a:pt x="2272283" y="0"/>
                      </a:lnTo>
                      <a:lnTo>
                        <a:pt x="2287238" y="2952"/>
                      </a:lnTo>
                      <a:lnTo>
                        <a:pt x="2299334" y="11048"/>
                      </a:lnTo>
                      <a:lnTo>
                        <a:pt x="2307431" y="23145"/>
                      </a:lnTo>
                      <a:lnTo>
                        <a:pt x="2310383" y="38099"/>
                      </a:lnTo>
                      <a:lnTo>
                        <a:pt x="3605783" y="38099"/>
                      </a:lnTo>
                      <a:lnTo>
                        <a:pt x="3608736" y="23145"/>
                      </a:lnTo>
                      <a:lnTo>
                        <a:pt x="3616832" y="11048"/>
                      </a:lnTo>
                      <a:lnTo>
                        <a:pt x="3628929" y="2952"/>
                      </a:lnTo>
                      <a:lnTo>
                        <a:pt x="3643883" y="0"/>
                      </a:lnTo>
                      <a:lnTo>
                        <a:pt x="3658838" y="2952"/>
                      </a:lnTo>
                      <a:lnTo>
                        <a:pt x="3670934" y="11048"/>
                      </a:lnTo>
                      <a:lnTo>
                        <a:pt x="3679031" y="23145"/>
                      </a:lnTo>
                      <a:lnTo>
                        <a:pt x="3681983" y="38099"/>
                      </a:lnTo>
                      <a:lnTo>
                        <a:pt x="5626607" y="38099"/>
                      </a:lnTo>
                    </a:path>
                  </a:pathLst>
                </a:custGeom>
                <a:ln w="19049">
                  <a:solidFill>
                    <a:srgbClr val="4576BE"/>
                  </a:solidFill>
                </a:ln>
              </p:spPr>
              <p:txBody>
                <a:bodyPr wrap="square" lIns="0" tIns="0" rIns="0" bIns="0" rtlCol="0"/>
                <a:lstStyle/>
                <a:p>
                  <a:endParaRPr sz="927"/>
                </a:p>
              </p:txBody>
            </p:sp>
            <p:sp>
              <p:nvSpPr>
                <p:cNvPr id="230" name="object 230"/>
                <p:cNvSpPr/>
                <p:nvPr/>
              </p:nvSpPr>
              <p:spPr>
                <a:xfrm>
                  <a:off x="9447275" y="1999487"/>
                  <a:ext cx="102235" cy="102235"/>
                </a:xfrm>
                <a:custGeom>
                  <a:avLst/>
                  <a:gdLst/>
                  <a:ahLst/>
                  <a:cxnLst/>
                  <a:rect l="l" t="t" r="r" b="b"/>
                  <a:pathLst>
                    <a:path w="102234" h="102235">
                      <a:moveTo>
                        <a:pt x="102107" y="51815"/>
                      </a:moveTo>
                      <a:lnTo>
                        <a:pt x="0" y="0"/>
                      </a:lnTo>
                      <a:lnTo>
                        <a:pt x="0" y="102107"/>
                      </a:lnTo>
                      <a:lnTo>
                        <a:pt x="102107" y="51815"/>
                      </a:lnTo>
                      <a:close/>
                    </a:path>
                  </a:pathLst>
                </a:custGeom>
                <a:solidFill>
                  <a:srgbClr val="4576BE"/>
                </a:solidFill>
              </p:spPr>
              <p:txBody>
                <a:bodyPr wrap="square" lIns="0" tIns="0" rIns="0" bIns="0" rtlCol="0"/>
                <a:lstStyle/>
                <a:p>
                  <a:endParaRPr sz="927"/>
                </a:p>
              </p:txBody>
            </p:sp>
            <p:sp>
              <p:nvSpPr>
                <p:cNvPr id="231" name="object 231"/>
                <p:cNvSpPr/>
                <p:nvPr/>
              </p:nvSpPr>
              <p:spPr>
                <a:xfrm>
                  <a:off x="4914899" y="2078735"/>
                  <a:ext cx="344805" cy="121920"/>
                </a:xfrm>
                <a:custGeom>
                  <a:avLst/>
                  <a:gdLst/>
                  <a:ahLst/>
                  <a:cxnLst/>
                  <a:rect l="l" t="t" r="r" b="b"/>
                  <a:pathLst>
                    <a:path w="344804" h="121919">
                      <a:moveTo>
                        <a:pt x="344423" y="121919"/>
                      </a:moveTo>
                      <a:lnTo>
                        <a:pt x="344423" y="0"/>
                      </a:lnTo>
                      <a:lnTo>
                        <a:pt x="0" y="0"/>
                      </a:lnTo>
                      <a:lnTo>
                        <a:pt x="0" y="121919"/>
                      </a:lnTo>
                      <a:lnTo>
                        <a:pt x="344423" y="121919"/>
                      </a:lnTo>
                      <a:close/>
                    </a:path>
                  </a:pathLst>
                </a:custGeom>
                <a:solidFill>
                  <a:srgbClr val="FFFFFF"/>
                </a:solidFill>
              </p:spPr>
              <p:txBody>
                <a:bodyPr wrap="square" lIns="0" tIns="0" rIns="0" bIns="0" rtlCol="0"/>
                <a:lstStyle/>
                <a:p>
                  <a:endParaRPr sz="927"/>
                </a:p>
              </p:txBody>
            </p:sp>
          </p:grpSp>
          <p:sp>
            <p:nvSpPr>
              <p:cNvPr id="232" name="object 232"/>
              <p:cNvSpPr txBox="1"/>
              <p:nvPr/>
            </p:nvSpPr>
            <p:spPr>
              <a:xfrm>
                <a:off x="4487955" y="1361178"/>
                <a:ext cx="245829" cy="89919"/>
              </a:xfrm>
              <a:prstGeom prst="rect">
                <a:avLst/>
              </a:prstGeom>
            </p:spPr>
            <p:txBody>
              <a:bodyPr vert="horz" wrap="square" lIns="0" tIns="8404" rIns="0" bIns="0" rtlCol="0">
                <a:spAutoFit/>
              </a:bodyPr>
              <a:lstStyle/>
              <a:p>
                <a:pPr marL="8405">
                  <a:spcBef>
                    <a:spcPts val="66"/>
                  </a:spcBef>
                </a:pPr>
                <a:r>
                  <a:rPr sz="529" spc="-3" dirty="0"/>
                  <a:t>PosAck</a:t>
                </a:r>
                <a:endParaRPr sz="529"/>
              </a:p>
            </p:txBody>
          </p:sp>
          <p:grpSp>
            <p:nvGrpSpPr>
              <p:cNvPr id="233" name="object 233"/>
              <p:cNvGrpSpPr/>
              <p:nvPr/>
            </p:nvGrpSpPr>
            <p:grpSpPr>
              <a:xfrm>
                <a:off x="3455558" y="1693321"/>
                <a:ext cx="1783416" cy="2247339"/>
                <a:chOff x="3342132" y="2558795"/>
                <a:chExt cx="2694940" cy="3395979"/>
              </a:xfrm>
            </p:grpSpPr>
            <p:sp>
              <p:nvSpPr>
                <p:cNvPr id="234" name="object 234"/>
                <p:cNvSpPr/>
                <p:nvPr/>
              </p:nvSpPr>
              <p:spPr>
                <a:xfrm>
                  <a:off x="5477255" y="2593847"/>
                  <a:ext cx="558165" cy="885825"/>
                </a:xfrm>
                <a:custGeom>
                  <a:avLst/>
                  <a:gdLst/>
                  <a:ahLst/>
                  <a:cxnLst/>
                  <a:rect l="l" t="t" r="r" b="b"/>
                  <a:pathLst>
                    <a:path w="558164" h="885825">
                      <a:moveTo>
                        <a:pt x="557783" y="885443"/>
                      </a:moveTo>
                      <a:lnTo>
                        <a:pt x="557783" y="600455"/>
                      </a:lnTo>
                      <a:lnTo>
                        <a:pt x="0" y="600455"/>
                      </a:lnTo>
                      <a:lnTo>
                        <a:pt x="0" y="0"/>
                      </a:lnTo>
                      <a:lnTo>
                        <a:pt x="111251" y="0"/>
                      </a:lnTo>
                    </a:path>
                  </a:pathLst>
                </a:custGeom>
                <a:ln w="3175">
                  <a:solidFill>
                    <a:srgbClr val="4576BE"/>
                  </a:solidFill>
                </a:ln>
              </p:spPr>
              <p:txBody>
                <a:bodyPr wrap="square" lIns="0" tIns="0" rIns="0" bIns="0" rtlCol="0"/>
                <a:lstStyle/>
                <a:p>
                  <a:endParaRPr sz="927"/>
                </a:p>
              </p:txBody>
            </p:sp>
            <p:sp>
              <p:nvSpPr>
                <p:cNvPr id="235" name="object 235"/>
                <p:cNvSpPr/>
                <p:nvPr/>
              </p:nvSpPr>
              <p:spPr>
                <a:xfrm>
                  <a:off x="5579364" y="2558795"/>
                  <a:ext cx="70485" cy="70485"/>
                </a:xfrm>
                <a:custGeom>
                  <a:avLst/>
                  <a:gdLst/>
                  <a:ahLst/>
                  <a:cxnLst/>
                  <a:rect l="l" t="t" r="r" b="b"/>
                  <a:pathLst>
                    <a:path w="70485" h="70485">
                      <a:moveTo>
                        <a:pt x="70103" y="35051"/>
                      </a:moveTo>
                      <a:lnTo>
                        <a:pt x="0" y="0"/>
                      </a:lnTo>
                      <a:lnTo>
                        <a:pt x="0" y="70103"/>
                      </a:lnTo>
                      <a:lnTo>
                        <a:pt x="70103" y="35051"/>
                      </a:lnTo>
                      <a:close/>
                    </a:path>
                  </a:pathLst>
                </a:custGeom>
                <a:solidFill>
                  <a:srgbClr val="4576BE"/>
                </a:solidFill>
              </p:spPr>
              <p:txBody>
                <a:bodyPr wrap="square" lIns="0" tIns="0" rIns="0" bIns="0" rtlCol="0"/>
                <a:lstStyle/>
                <a:p>
                  <a:endParaRPr sz="927"/>
                </a:p>
              </p:txBody>
            </p:sp>
            <p:sp>
              <p:nvSpPr>
                <p:cNvPr id="236" name="object 236"/>
                <p:cNvSpPr/>
                <p:nvPr/>
              </p:nvSpPr>
              <p:spPr>
                <a:xfrm>
                  <a:off x="3377184" y="5681471"/>
                  <a:ext cx="2449195" cy="271780"/>
                </a:xfrm>
                <a:custGeom>
                  <a:avLst/>
                  <a:gdLst/>
                  <a:ahLst/>
                  <a:cxnLst/>
                  <a:rect l="l" t="t" r="r" b="b"/>
                  <a:pathLst>
                    <a:path w="2449195" h="271779">
                      <a:moveTo>
                        <a:pt x="2449067" y="0"/>
                      </a:moveTo>
                      <a:lnTo>
                        <a:pt x="2449067" y="271271"/>
                      </a:lnTo>
                      <a:lnTo>
                        <a:pt x="1373123" y="271271"/>
                      </a:lnTo>
                      <a:lnTo>
                        <a:pt x="1370171" y="256317"/>
                      </a:lnTo>
                      <a:lnTo>
                        <a:pt x="1362074" y="244220"/>
                      </a:lnTo>
                      <a:lnTo>
                        <a:pt x="1349978" y="236124"/>
                      </a:lnTo>
                      <a:lnTo>
                        <a:pt x="1335023" y="233171"/>
                      </a:lnTo>
                      <a:lnTo>
                        <a:pt x="1320069" y="236124"/>
                      </a:lnTo>
                      <a:lnTo>
                        <a:pt x="1307972" y="244220"/>
                      </a:lnTo>
                      <a:lnTo>
                        <a:pt x="1299876" y="256317"/>
                      </a:lnTo>
                      <a:lnTo>
                        <a:pt x="1296923" y="271271"/>
                      </a:lnTo>
                      <a:lnTo>
                        <a:pt x="646175" y="271271"/>
                      </a:lnTo>
                      <a:lnTo>
                        <a:pt x="643223" y="256317"/>
                      </a:lnTo>
                      <a:lnTo>
                        <a:pt x="635126" y="244220"/>
                      </a:lnTo>
                      <a:lnTo>
                        <a:pt x="623030" y="236124"/>
                      </a:lnTo>
                      <a:lnTo>
                        <a:pt x="608075" y="233171"/>
                      </a:lnTo>
                      <a:lnTo>
                        <a:pt x="593764" y="236124"/>
                      </a:lnTo>
                      <a:lnTo>
                        <a:pt x="581596" y="244220"/>
                      </a:lnTo>
                      <a:lnTo>
                        <a:pt x="573143" y="256317"/>
                      </a:lnTo>
                      <a:lnTo>
                        <a:pt x="569975" y="271271"/>
                      </a:lnTo>
                      <a:lnTo>
                        <a:pt x="0" y="271271"/>
                      </a:lnTo>
                      <a:lnTo>
                        <a:pt x="0" y="161543"/>
                      </a:lnTo>
                    </a:path>
                  </a:pathLst>
                </a:custGeom>
                <a:ln w="3175">
                  <a:solidFill>
                    <a:srgbClr val="4576BE"/>
                  </a:solidFill>
                </a:ln>
              </p:spPr>
              <p:txBody>
                <a:bodyPr wrap="square" lIns="0" tIns="0" rIns="0" bIns="0" rtlCol="0"/>
                <a:lstStyle/>
                <a:p>
                  <a:endParaRPr sz="927"/>
                </a:p>
              </p:txBody>
            </p:sp>
            <p:sp>
              <p:nvSpPr>
                <p:cNvPr id="237" name="object 237"/>
                <p:cNvSpPr/>
                <p:nvPr/>
              </p:nvSpPr>
              <p:spPr>
                <a:xfrm>
                  <a:off x="3342132" y="5780531"/>
                  <a:ext cx="70485" cy="70485"/>
                </a:xfrm>
                <a:custGeom>
                  <a:avLst/>
                  <a:gdLst/>
                  <a:ahLst/>
                  <a:cxnLst/>
                  <a:rect l="l" t="t" r="r" b="b"/>
                  <a:pathLst>
                    <a:path w="70485" h="70485">
                      <a:moveTo>
                        <a:pt x="70103" y="70103"/>
                      </a:moveTo>
                      <a:lnTo>
                        <a:pt x="35051" y="0"/>
                      </a:lnTo>
                      <a:lnTo>
                        <a:pt x="0" y="70103"/>
                      </a:lnTo>
                      <a:lnTo>
                        <a:pt x="70103" y="70103"/>
                      </a:lnTo>
                      <a:close/>
                    </a:path>
                  </a:pathLst>
                </a:custGeom>
                <a:solidFill>
                  <a:srgbClr val="4576BE"/>
                </a:solidFill>
              </p:spPr>
              <p:txBody>
                <a:bodyPr wrap="square" lIns="0" tIns="0" rIns="0" bIns="0" rtlCol="0"/>
                <a:lstStyle/>
                <a:p>
                  <a:endParaRPr sz="927"/>
                </a:p>
              </p:txBody>
            </p:sp>
          </p:grpSp>
        </p:grpSp>
        <p:sp>
          <p:nvSpPr>
            <p:cNvPr id="246" name="Speech Bubble: Rectangle 245">
              <a:extLst>
                <a:ext uri="{FF2B5EF4-FFF2-40B4-BE49-F238E27FC236}">
                  <a16:creationId xmlns:a16="http://schemas.microsoft.com/office/drawing/2014/main" id="{9042BC35-FD11-4E08-9426-3759A17F1E50}"/>
                </a:ext>
              </a:extLst>
            </p:cNvPr>
            <p:cNvSpPr/>
            <p:nvPr/>
          </p:nvSpPr>
          <p:spPr>
            <a:xfrm>
              <a:off x="7223282" y="2698247"/>
              <a:ext cx="1584252" cy="1084926"/>
            </a:xfrm>
            <a:prstGeom prst="wedgeRectCallout">
              <a:avLst>
                <a:gd name="adj1" fmla="val -72511"/>
                <a:gd name="adj2" fmla="val 811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rtl="0">
                <a:spcBef>
                  <a:spcPts val="0"/>
                </a:spcBef>
                <a:spcAft>
                  <a:spcPts val="0"/>
                </a:spcAft>
                <a:buNone/>
              </a:pPr>
              <a:r>
                <a:rPr lang="en-US" dirty="0">
                  <a:solidFill>
                    <a:schemeClr val="tx1"/>
                  </a:solidFill>
                </a:rPr>
                <a:t>Funds Check and Obligation are unique to the government T&amp;E process</a:t>
              </a:r>
            </a:p>
          </p:txBody>
        </p:sp>
      </p:grpSp>
      <p:sp>
        <p:nvSpPr>
          <p:cNvPr id="248" name="Title 247" descr="See Speaker Notes:&#10;&#10;T&amp;E Business Standards-Workflow Diagram">
            <a:extLst>
              <a:ext uri="{FF2B5EF4-FFF2-40B4-BE49-F238E27FC236}">
                <a16:creationId xmlns:a16="http://schemas.microsoft.com/office/drawing/2014/main" id="{38FE4530-CD06-4EC3-A035-DE38AE0041B3}"/>
              </a:ext>
            </a:extLst>
          </p:cNvPr>
          <p:cNvSpPr>
            <a:spLocks noGrp="1"/>
          </p:cNvSpPr>
          <p:nvPr>
            <p:ph type="title" idx="4294967295"/>
          </p:nvPr>
        </p:nvSpPr>
        <p:spPr>
          <a:xfrm>
            <a:off x="4570272" y="115688"/>
            <a:ext cx="7886700" cy="993775"/>
          </a:xfrm>
          <a:prstGeom prst="rect">
            <a:avLst/>
          </a:prstGeom>
        </p:spPr>
        <p:txBody>
          <a:bodyPr/>
          <a:lstStyle/>
          <a:p>
            <a:r>
              <a:rPr lang="en-US" dirty="0"/>
              <a:t>T&amp;E Business Standards-Workflow Diagram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6" descr="See Speaker Notes&#10;T&amp;E Service, Function, Activities - Funds Check &amp; Obligation"/>
          <p:cNvSpPr txBox="1">
            <a:spLocks noGrp="1"/>
          </p:cNvSpPr>
          <p:nvPr>
            <p:ph type="title"/>
          </p:nvPr>
        </p:nvSpPr>
        <p:spPr>
          <a:xfrm>
            <a:off x="1935126" y="113142"/>
            <a:ext cx="7123814"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Service, Function, Activities - Funds Check &amp; Obligation</a:t>
            </a:r>
            <a:endParaRPr dirty="0"/>
          </a:p>
        </p:txBody>
      </p:sp>
      <p:pic>
        <p:nvPicPr>
          <p:cNvPr id="480" name="Google Shape;480;p56" descr="See Speaker Notes:&#10;T&amp;E Service, Function, Activities Funds Check &amp; Obligation&#10;&#10;&#10;&#10;"/>
          <p:cNvPicPr preferRelativeResize="0"/>
          <p:nvPr/>
        </p:nvPicPr>
        <p:blipFill>
          <a:blip r:embed="rId3">
            <a:alphaModFix/>
          </a:blip>
          <a:stretch>
            <a:fillRect/>
          </a:stretch>
        </p:blipFill>
        <p:spPr>
          <a:xfrm>
            <a:off x="284510" y="1082170"/>
            <a:ext cx="8676640" cy="2979160"/>
          </a:xfrm>
          <a:prstGeom prst="rect">
            <a:avLst/>
          </a:prstGeom>
          <a:noFill/>
          <a:ln>
            <a:noFill/>
          </a:ln>
        </p:spPr>
      </p:pic>
      <p:sp>
        <p:nvSpPr>
          <p:cNvPr id="493" name="Google Shape;493;p56"/>
          <p:cNvSpPr txBox="1">
            <a:spLocks noGrp="1"/>
          </p:cNvSpPr>
          <p:nvPr>
            <p:ph type="sldNum" idx="12"/>
          </p:nvPr>
        </p:nvSpPr>
        <p:spPr>
          <a:xfrm>
            <a:off x="8412450" y="4621350"/>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26</a:t>
            </a:fld>
            <a:endParaRPr dirty="0">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7"/>
          <p:cNvSpPr txBox="1">
            <a:spLocks noGrp="1"/>
          </p:cNvSpPr>
          <p:nvPr>
            <p:ph type="title"/>
          </p:nvPr>
        </p:nvSpPr>
        <p:spPr>
          <a:xfrm>
            <a:off x="1819174" y="109725"/>
            <a:ext cx="6867625"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 - Funds Check &amp; Obligation</a:t>
            </a:r>
            <a:endParaRPr dirty="0"/>
          </a:p>
        </p:txBody>
      </p:sp>
      <p:pic>
        <p:nvPicPr>
          <p:cNvPr id="499" name="Google Shape;499;p57" descr="See Speaker Notes:&#10;&#10;T&amp;E Use Case-Funds Check &amp; Obligation"/>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63044" y="949664"/>
            <a:ext cx="6017912" cy="377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9" name="Google Shape;509;p57"/>
          <p:cNvSpPr txBox="1">
            <a:spLocks noGrp="1"/>
          </p:cNvSpPr>
          <p:nvPr>
            <p:ph type="sldNum" idx="12"/>
          </p:nvPr>
        </p:nvSpPr>
        <p:spPr>
          <a:xfrm>
            <a:off x="8284859" y="4254698"/>
            <a:ext cx="548700" cy="470587"/>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27</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8"/>
          <p:cNvSpPr txBox="1">
            <a:spLocks noGrp="1"/>
          </p:cNvSpPr>
          <p:nvPr>
            <p:ph type="title"/>
          </p:nvPr>
        </p:nvSpPr>
        <p:spPr>
          <a:xfrm>
            <a:off x="1865024" y="188250"/>
            <a:ext cx="6821775"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 - Funds Check &amp; Obligation (con’t 1)</a:t>
            </a:r>
            <a:endParaRPr dirty="0"/>
          </a:p>
        </p:txBody>
      </p:sp>
      <p:pic>
        <p:nvPicPr>
          <p:cNvPr id="515" name="Google Shape;515;p58" descr="See Speaker Notes:&#10;Use Case 100 TRT.L1.01 Domestic Trip with Date Change"/>
          <p:cNvPicPr preferRelativeResize="0"/>
          <p:nvPr/>
        </p:nvPicPr>
        <p:blipFill>
          <a:blip r:embed="rId3">
            <a:alphaModFix/>
          </a:blip>
          <a:stretch>
            <a:fillRect/>
          </a:stretch>
        </p:blipFill>
        <p:spPr>
          <a:xfrm>
            <a:off x="1464350" y="1204100"/>
            <a:ext cx="6248400" cy="3696816"/>
          </a:xfrm>
          <a:prstGeom prst="rect">
            <a:avLst/>
          </a:prstGeom>
          <a:noFill/>
          <a:ln>
            <a:noFill/>
          </a:ln>
        </p:spPr>
      </p:pic>
      <p:sp>
        <p:nvSpPr>
          <p:cNvPr id="516" name="Google Shape;516;p58"/>
          <p:cNvSpPr txBox="1"/>
          <p:nvPr/>
        </p:nvSpPr>
        <p:spPr>
          <a:xfrm>
            <a:off x="391750" y="4846050"/>
            <a:ext cx="3003300" cy="109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1200"/>
              <a:t>https://ussm.gsa.gov/fibf-fm/</a:t>
            </a:r>
            <a:endParaRPr sz="1200"/>
          </a:p>
        </p:txBody>
      </p:sp>
      <p:sp>
        <p:nvSpPr>
          <p:cNvPr id="538" name="Google Shape;538;p58"/>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539" name="Google Shape;539;p58"/>
          <p:cNvSpPr txBox="1">
            <a:spLocks noGrp="1"/>
          </p:cNvSpPr>
          <p:nvPr>
            <p:ph type="sldNum" idx="12"/>
          </p:nvPr>
        </p:nvSpPr>
        <p:spPr>
          <a:xfrm>
            <a:off x="8408437" y="4561650"/>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28</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9"/>
          <p:cNvSpPr txBox="1">
            <a:spLocks noGrp="1"/>
          </p:cNvSpPr>
          <p:nvPr>
            <p:ph type="title"/>
          </p:nvPr>
        </p:nvSpPr>
        <p:spPr>
          <a:xfrm>
            <a:off x="1361958" y="120554"/>
            <a:ext cx="7474017"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 - Funds Check &amp; Obligation (con’t 2)</a:t>
            </a:r>
            <a:endParaRPr dirty="0"/>
          </a:p>
        </p:txBody>
      </p:sp>
      <p:pic>
        <p:nvPicPr>
          <p:cNvPr id="545" name="Google Shape;545;p59" descr="See Speaker Notes:&#10;Domestic Trip with Date Change Continued Steps.&#10;"/>
          <p:cNvPicPr preferRelativeResize="0"/>
          <p:nvPr/>
        </p:nvPicPr>
        <p:blipFill>
          <a:blip r:embed="rId3">
            <a:alphaModFix/>
          </a:blip>
          <a:stretch>
            <a:fillRect/>
          </a:stretch>
        </p:blipFill>
        <p:spPr>
          <a:xfrm>
            <a:off x="156738" y="1225103"/>
            <a:ext cx="8830527" cy="3293418"/>
          </a:xfrm>
          <a:prstGeom prst="rect">
            <a:avLst/>
          </a:prstGeom>
          <a:noFill/>
          <a:ln>
            <a:noFill/>
          </a:ln>
        </p:spPr>
      </p:pic>
      <p:sp>
        <p:nvSpPr>
          <p:cNvPr id="546" name="Google Shape;546;p59"/>
          <p:cNvSpPr txBox="1"/>
          <p:nvPr/>
        </p:nvSpPr>
        <p:spPr>
          <a:xfrm>
            <a:off x="391750" y="4846050"/>
            <a:ext cx="3003300" cy="109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1200"/>
              <a:t>https://ussm.gsa.gov/fibf-fm/</a:t>
            </a:r>
            <a:endParaRPr sz="1200"/>
          </a:p>
        </p:txBody>
      </p:sp>
      <p:sp>
        <p:nvSpPr>
          <p:cNvPr id="562" name="Google Shape;562;p5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mtClean="0">
                <a:solidFill>
                  <a:schemeClr val="lt2"/>
                </a:solidFill>
              </a:rPr>
              <a:t>29</a:t>
            </a:fld>
            <a:endParaRPr dirty="0">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427382" y="177102"/>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Zoom - View Options</a:t>
            </a:r>
            <a:endParaRPr dirty="0"/>
          </a:p>
        </p:txBody>
      </p:sp>
      <p:grpSp>
        <p:nvGrpSpPr>
          <p:cNvPr id="2" name="Group 1" descr="See Speaker Notes:&#10;Zoom View Options">
            <a:extLst>
              <a:ext uri="{FF2B5EF4-FFF2-40B4-BE49-F238E27FC236}">
                <a16:creationId xmlns:a16="http://schemas.microsoft.com/office/drawing/2014/main" id="{CD802FE4-FA1C-4581-A3BA-46638D25B205}"/>
              </a:ext>
            </a:extLst>
          </p:cNvPr>
          <p:cNvGrpSpPr/>
          <p:nvPr/>
        </p:nvGrpSpPr>
        <p:grpSpPr>
          <a:xfrm>
            <a:off x="222200" y="1016325"/>
            <a:ext cx="8818475" cy="3749975"/>
            <a:chOff x="222200" y="1016325"/>
            <a:chExt cx="8818475" cy="3749975"/>
          </a:xfrm>
        </p:grpSpPr>
        <p:sp>
          <p:nvSpPr>
            <p:cNvPr id="151" name="Google Shape;151;p32"/>
            <p:cNvSpPr txBox="1"/>
            <p:nvPr/>
          </p:nvSpPr>
          <p:spPr>
            <a:xfrm>
              <a:off x="222200" y="1030100"/>
              <a:ext cx="2551200" cy="3736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dirty="0"/>
                <a:t>Viewing the Example Slides (if the content is too small on your screen):</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Select View Option at the top of your screen</a:t>
              </a:r>
              <a:br>
                <a:rPr lang="en" dirty="0"/>
              </a:br>
              <a:endParaRPr dirty="0"/>
            </a:p>
            <a:p>
              <a:pPr marL="457200" lvl="0" indent="-317500" algn="l" rtl="0">
                <a:spcBef>
                  <a:spcPts val="0"/>
                </a:spcBef>
                <a:spcAft>
                  <a:spcPts val="0"/>
                </a:spcAft>
                <a:buSzPts val="1400"/>
                <a:buChar char="●"/>
              </a:pPr>
              <a:r>
                <a:rPr lang="en" dirty="0"/>
                <a:t>Choose Zoom Ratio to Fit Window</a:t>
              </a:r>
              <a:br>
                <a:rPr lang="en" dirty="0"/>
              </a:br>
              <a:endParaRPr dirty="0"/>
            </a:p>
            <a:p>
              <a:pPr marL="457200" lvl="0" indent="-317500" algn="l" rtl="0">
                <a:spcBef>
                  <a:spcPts val="0"/>
                </a:spcBef>
                <a:spcAft>
                  <a:spcPts val="0"/>
                </a:spcAft>
                <a:buSzPts val="1400"/>
                <a:buChar char="●"/>
              </a:pPr>
              <a:r>
                <a:rPr lang="en" dirty="0"/>
                <a:t>Choose 100% Original Size</a:t>
              </a:r>
              <a:br>
                <a:rPr lang="en" dirty="0"/>
              </a:br>
              <a:endParaRPr dirty="0"/>
            </a:p>
            <a:p>
              <a:pPr marL="457200" lvl="0" indent="-317500" algn="l" rtl="0">
                <a:spcBef>
                  <a:spcPts val="0"/>
                </a:spcBef>
                <a:spcAft>
                  <a:spcPts val="0"/>
                </a:spcAft>
                <a:buSzPts val="1400"/>
                <a:buChar char="●"/>
              </a:pPr>
              <a:r>
                <a:rPr lang="en" dirty="0"/>
                <a:t>Use the hand grab tool to navigate the slide</a:t>
              </a:r>
              <a:endParaRPr dirty="0"/>
            </a:p>
            <a:p>
              <a:pPr marL="0" lvl="0" indent="0" algn="l" rtl="0">
                <a:spcBef>
                  <a:spcPts val="0"/>
                </a:spcBef>
                <a:spcAft>
                  <a:spcPts val="0"/>
                </a:spcAft>
                <a:buNone/>
              </a:pPr>
              <a:endParaRPr dirty="0"/>
            </a:p>
          </p:txBody>
        </p:sp>
        <p:pic>
          <p:nvPicPr>
            <p:cNvPr id="150" name="Google Shape;150;p32"/>
            <p:cNvPicPr preferRelativeResize="0"/>
            <p:nvPr/>
          </p:nvPicPr>
          <p:blipFill rotWithShape="1">
            <a:blip r:embed="rId3">
              <a:alphaModFix/>
            </a:blip>
            <a:srcRect l="19528" r="12967" b="27198"/>
            <a:stretch/>
          </p:blipFill>
          <p:spPr>
            <a:xfrm>
              <a:off x="2868475" y="1016325"/>
              <a:ext cx="6172200" cy="374447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a:spLocks noGrp="1"/>
          </p:cNvSpPr>
          <p:nvPr>
            <p:ph type="title"/>
          </p:nvPr>
        </p:nvSpPr>
        <p:spPr>
          <a:xfrm>
            <a:off x="2030877" y="139303"/>
            <a:ext cx="6703996" cy="31752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Capabilities - Funds Check &amp; Obligation</a:t>
            </a:r>
            <a:endParaRPr dirty="0"/>
          </a:p>
        </p:txBody>
      </p:sp>
      <p:pic>
        <p:nvPicPr>
          <p:cNvPr id="568" name="Google Shape;568;p60" descr="See Speaker Notes:&#10;T&amp;E Capabilities-Funds Check &amp; Obligation"/>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22842" y="820141"/>
            <a:ext cx="8612031" cy="4184056"/>
          </a:xfrm>
          <a:prstGeom prst="rect">
            <a:avLst/>
          </a:prstGeom>
          <a:noFill/>
          <a:ln>
            <a:noFill/>
          </a:ln>
        </p:spPr>
      </p:pic>
      <p:sp>
        <p:nvSpPr>
          <p:cNvPr id="594" name="Google Shape;594;p60"/>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595" name="Google Shape;595;p60"/>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30</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300"/>
                                        <p:tgtEl>
                                          <p:spTgt spid="568"/>
                                        </p:tgtEl>
                                      </p:cBhvr>
                                    </p:animEffect>
                                    <p:set>
                                      <p:cBhvr>
                                        <p:cTn id="7" dur="1" fill="hold">
                                          <p:stCondLst>
                                            <p:cond delay="1300"/>
                                          </p:stCondLst>
                                        </p:cTn>
                                        <p:tgtEl>
                                          <p:spTgt spid="5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1"/>
          <p:cNvSpPr txBox="1">
            <a:spLocks noGrp="1"/>
          </p:cNvSpPr>
          <p:nvPr>
            <p:ph type="title"/>
          </p:nvPr>
        </p:nvSpPr>
        <p:spPr>
          <a:xfrm>
            <a:off x="2089200" y="66419"/>
            <a:ext cx="6758320" cy="57597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Data Standards - Funds Check and Obligation</a:t>
            </a:r>
            <a:endParaRPr dirty="0"/>
          </a:p>
        </p:txBody>
      </p:sp>
      <p:pic>
        <p:nvPicPr>
          <p:cNvPr id="601" name="Google Shape;601;p61" descr="See Speaker Notes:&#10;T&amp;E Data Standards-Funds Check and Obligation"/>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2400" y="1215478"/>
            <a:ext cx="8839202" cy="1825188"/>
          </a:xfrm>
          <a:prstGeom prst="rect">
            <a:avLst/>
          </a:prstGeom>
          <a:noFill/>
          <a:ln>
            <a:noFill/>
          </a:ln>
        </p:spPr>
      </p:pic>
      <p:sp>
        <p:nvSpPr>
          <p:cNvPr id="616" name="Google Shape;616;p61"/>
          <p:cNvSpPr txBox="1">
            <a:spLocks noGrp="1"/>
          </p:cNvSpPr>
          <p:nvPr>
            <p:ph type="sldNum" idx="12"/>
          </p:nvPr>
        </p:nvSpPr>
        <p:spPr>
          <a:xfrm>
            <a:off x="8442902" y="4432630"/>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31</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2"/>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solidFill>
                  <a:schemeClr val="dk1"/>
                </a:solidFill>
              </a:rPr>
              <a:t>T&amp;E Data Standards - Funds Check and Obligation Q&amp;A</a:t>
            </a:r>
            <a:endParaRPr dirty="0"/>
          </a:p>
        </p:txBody>
      </p:sp>
      <p:sp>
        <p:nvSpPr>
          <p:cNvPr id="622" name="Google Shape;622;p6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 dirty="0"/>
              <a:t>Funds Check and Obligation Q&amp;A</a:t>
            </a:r>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3"/>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dirty="0">
                <a:solidFill>
                  <a:srgbClr val="005087"/>
                </a:solidFill>
              </a:rPr>
              <a:t>Travel with a Family Emergency</a:t>
            </a:r>
            <a:endParaRPr sz="2800" dirty="0">
              <a:solidFill>
                <a:srgbClr val="005087"/>
              </a:solidFill>
            </a:endParaRPr>
          </a:p>
          <a:p>
            <a:pPr marL="0" marR="0" lvl="0" indent="0" algn="l" rtl="0">
              <a:lnSpc>
                <a:spcPct val="100000"/>
              </a:lnSpc>
              <a:spcBef>
                <a:spcPts val="0"/>
              </a:spcBef>
              <a:spcAft>
                <a:spcPts val="0"/>
              </a:spcAft>
              <a:buNone/>
            </a:pPr>
            <a:r>
              <a:rPr lang="en" sz="1800" dirty="0">
                <a:solidFill>
                  <a:srgbClr val="005087"/>
                </a:solidFill>
              </a:rPr>
              <a:t>Level 2 Use Case</a:t>
            </a:r>
            <a:endParaRPr sz="1800" dirty="0">
              <a:solidFill>
                <a:srgbClr val="005087"/>
              </a:solidFill>
            </a:endParaRPr>
          </a:p>
        </p:txBody>
      </p:sp>
      <p:sp>
        <p:nvSpPr>
          <p:cNvPr id="628" name="Google Shape;628;p63"/>
          <p:cNvSpPr txBox="1">
            <a:spLocks noGrp="1"/>
          </p:cNvSpPr>
          <p:nvPr>
            <p:ph type="body" idx="1"/>
          </p:nvPr>
        </p:nvSpPr>
        <p:spPr>
          <a:xfrm>
            <a:off x="722313" y="2180035"/>
            <a:ext cx="7772400" cy="11250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800">
                <a:solidFill>
                  <a:srgbClr val="005087"/>
                </a:solidFill>
              </a:rPr>
              <a:t>T&amp;E Business Standards</a:t>
            </a:r>
            <a:endParaRPr sz="2800">
              <a:solidFill>
                <a:srgbClr val="005087"/>
              </a:solidFill>
            </a:endParaRPr>
          </a:p>
        </p:txBody>
      </p:sp>
      <p:sp>
        <p:nvSpPr>
          <p:cNvPr id="629" name="Google Shape;629;p63"/>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4"/>
          <p:cNvSpPr txBox="1">
            <a:spLocks noGrp="1"/>
          </p:cNvSpPr>
          <p:nvPr>
            <p:ph type="title"/>
          </p:nvPr>
        </p:nvSpPr>
        <p:spPr>
          <a:xfrm>
            <a:off x="2002054" y="86683"/>
            <a:ext cx="6694371" cy="577549"/>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Service, Function, Activities - </a:t>
            </a:r>
            <a:r>
              <a:rPr lang="en" dirty="0">
                <a:solidFill>
                  <a:schemeClr val="dk1"/>
                </a:solidFill>
              </a:rPr>
              <a:t>Traveler Family Emergency</a:t>
            </a:r>
            <a:endParaRPr dirty="0"/>
          </a:p>
        </p:txBody>
      </p:sp>
      <p:pic>
        <p:nvPicPr>
          <p:cNvPr id="635" name="Google Shape;635;p64" descr="See Speaker Notes:&#10;&#10;T&amp;E Service, Function, Activities-Traveler Family Emergency"/>
          <p:cNvPicPr preferRelativeResize="0"/>
          <p:nvPr/>
        </p:nvPicPr>
        <p:blipFill>
          <a:blip r:embed="rId3">
            <a:alphaModFix/>
          </a:blip>
          <a:stretch>
            <a:fillRect/>
          </a:stretch>
        </p:blipFill>
        <p:spPr>
          <a:xfrm>
            <a:off x="152400" y="1215478"/>
            <a:ext cx="8839202" cy="772160"/>
          </a:xfrm>
          <a:prstGeom prst="rect">
            <a:avLst/>
          </a:prstGeom>
          <a:noFill/>
          <a:ln>
            <a:noFill/>
          </a:ln>
        </p:spPr>
      </p:pic>
      <p:sp>
        <p:nvSpPr>
          <p:cNvPr id="644" name="Google Shape;644;p64"/>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645" name="Google Shape;645;p6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34</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65" descr="See Speaker Notes:&#10;Use Case 100 TRT.L2.04 Remote Foreign Travel with Family Emergency"/>
          <p:cNvPicPr preferRelativeResize="0"/>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509160" y="729578"/>
            <a:ext cx="6125680" cy="4381774"/>
          </a:xfrm>
          <a:prstGeom prst="rect">
            <a:avLst/>
          </a:prstGeom>
          <a:noFill/>
          <a:ln>
            <a:noFill/>
          </a:ln>
        </p:spPr>
      </p:pic>
      <p:sp>
        <p:nvSpPr>
          <p:cNvPr id="651" name="Google Shape;651;p65"/>
          <p:cNvSpPr txBox="1">
            <a:spLocks noGrp="1"/>
          </p:cNvSpPr>
          <p:nvPr>
            <p:ph type="title"/>
          </p:nvPr>
        </p:nvSpPr>
        <p:spPr>
          <a:xfrm>
            <a:off x="1992429" y="113464"/>
            <a:ext cx="6694371"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Cases - </a:t>
            </a:r>
            <a:r>
              <a:rPr lang="en" dirty="0">
                <a:solidFill>
                  <a:schemeClr val="dk1"/>
                </a:solidFill>
              </a:rPr>
              <a:t>Traveler Family Emergency</a:t>
            </a:r>
            <a:endParaRPr dirty="0"/>
          </a:p>
        </p:txBody>
      </p:sp>
      <p:sp>
        <p:nvSpPr>
          <p:cNvPr id="662" name="Google Shape;662;p65"/>
          <p:cNvSpPr txBox="1">
            <a:spLocks noGrp="1"/>
          </p:cNvSpPr>
          <p:nvPr>
            <p:ph type="sldNum" idx="12"/>
          </p:nvPr>
        </p:nvSpPr>
        <p:spPr>
          <a:xfrm>
            <a:off x="8138100" y="4717752"/>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35</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6"/>
          <p:cNvSpPr txBox="1">
            <a:spLocks noGrp="1"/>
          </p:cNvSpPr>
          <p:nvPr>
            <p:ph type="title"/>
          </p:nvPr>
        </p:nvSpPr>
        <p:spPr>
          <a:xfrm>
            <a:off x="1915426" y="205978"/>
            <a:ext cx="6771373"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Cases - </a:t>
            </a:r>
            <a:r>
              <a:rPr lang="en" dirty="0">
                <a:solidFill>
                  <a:schemeClr val="dk1"/>
                </a:solidFill>
              </a:rPr>
              <a:t>Traveler Family Emergency (con’t 1)</a:t>
            </a:r>
            <a:endParaRPr dirty="0"/>
          </a:p>
        </p:txBody>
      </p:sp>
      <p:pic>
        <p:nvPicPr>
          <p:cNvPr id="668" name="Google Shape;668;p66" descr="See Speaker Notes:&#10;T&amp;E Use Cases - Traveler Family Emergency Continued&#10;"/>
          <p:cNvPicPr preferRelativeResize="0"/>
          <p:nvPr/>
        </p:nvPicPr>
        <p:blipFill>
          <a:blip r:embed="rId3">
            <a:alphaModFix/>
          </a:blip>
          <a:stretch>
            <a:fillRect/>
          </a:stretch>
        </p:blipFill>
        <p:spPr>
          <a:xfrm>
            <a:off x="1115213" y="810250"/>
            <a:ext cx="6913575" cy="4193951"/>
          </a:xfrm>
          <a:prstGeom prst="rect">
            <a:avLst/>
          </a:prstGeom>
          <a:noFill/>
          <a:ln>
            <a:noFill/>
          </a:ln>
        </p:spPr>
      </p:pic>
      <p:sp>
        <p:nvSpPr>
          <p:cNvPr id="684" name="Google Shape;684;p66"/>
          <p:cNvSpPr txBox="1">
            <a:spLocks noGrp="1"/>
          </p:cNvSpPr>
          <p:nvPr>
            <p:ph type="sldNum" idx="12"/>
          </p:nvPr>
        </p:nvSpPr>
        <p:spPr>
          <a:xfrm>
            <a:off x="8222202" y="4648450"/>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36</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7" descr="See Speaker Notes:&#10;T&amp;E Use Cases - Traveler Family Emergency (Continued)"/>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Use Cases - </a:t>
            </a:r>
            <a:r>
              <a:rPr lang="en" dirty="0">
                <a:solidFill>
                  <a:schemeClr val="dk1"/>
                </a:solidFill>
              </a:rPr>
              <a:t>Traveler Family Emergency (Continued)</a:t>
            </a:r>
            <a:endParaRPr dirty="0"/>
          </a:p>
        </p:txBody>
      </p:sp>
      <p:pic>
        <p:nvPicPr>
          <p:cNvPr id="690" name="Google Shape;690;p67" descr="See Speaker Notes:&#10;T&amp;E Use Cases - Traveler Family Emergency (Con’t 2)"/>
          <p:cNvPicPr preferRelativeResize="0"/>
          <p:nvPr/>
        </p:nvPicPr>
        <p:blipFill>
          <a:blip r:embed="rId3">
            <a:alphaModFix/>
          </a:blip>
          <a:stretch>
            <a:fillRect/>
          </a:stretch>
        </p:blipFill>
        <p:spPr>
          <a:xfrm>
            <a:off x="1080837" y="841525"/>
            <a:ext cx="6982326" cy="3718150"/>
          </a:xfrm>
          <a:prstGeom prst="rect">
            <a:avLst/>
          </a:prstGeom>
          <a:noFill/>
          <a:ln>
            <a:noFill/>
          </a:ln>
        </p:spPr>
      </p:pic>
      <p:sp>
        <p:nvSpPr>
          <p:cNvPr id="697" name="Google Shape;697;p67"/>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37</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8"/>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Business Capabilities - </a:t>
            </a:r>
            <a:r>
              <a:rPr lang="en" dirty="0">
                <a:solidFill>
                  <a:schemeClr val="dk1"/>
                </a:solidFill>
              </a:rPr>
              <a:t>Traveler Family Emergency</a:t>
            </a:r>
            <a:endParaRPr dirty="0"/>
          </a:p>
        </p:txBody>
      </p:sp>
      <p:pic>
        <p:nvPicPr>
          <p:cNvPr id="708" name="Google Shape;708;p68" descr="See Speaker Notes:&#10;T&amp;E Business Capabilities-Traveler Family Emergency&#10;"/>
          <p:cNvPicPr preferRelativeResize="0"/>
          <p:nvPr/>
        </p:nvPicPr>
        <p:blipFill>
          <a:blip r:embed="rId3">
            <a:alphaModFix/>
          </a:blip>
          <a:stretch>
            <a:fillRect/>
          </a:stretch>
        </p:blipFill>
        <p:spPr>
          <a:xfrm>
            <a:off x="152400" y="1215478"/>
            <a:ext cx="8839202" cy="1083113"/>
          </a:xfrm>
          <a:prstGeom prst="rect">
            <a:avLst/>
          </a:prstGeom>
          <a:noFill/>
          <a:ln>
            <a:noFill/>
          </a:ln>
        </p:spPr>
      </p:pic>
      <p:sp>
        <p:nvSpPr>
          <p:cNvPr id="720" name="Google Shape;720;p68"/>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38</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9"/>
          <p:cNvSpPr txBox="1">
            <a:spLocks noGrp="1"/>
          </p:cNvSpPr>
          <p:nvPr>
            <p:ph type="title"/>
          </p:nvPr>
        </p:nvSpPr>
        <p:spPr>
          <a:xfrm>
            <a:off x="1947040" y="205978"/>
            <a:ext cx="6739759"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Data Standards - </a:t>
            </a:r>
            <a:r>
              <a:rPr lang="en" dirty="0">
                <a:solidFill>
                  <a:schemeClr val="dk1"/>
                </a:solidFill>
              </a:rPr>
              <a:t>Traveler Family Emergency</a:t>
            </a:r>
            <a:endParaRPr dirty="0"/>
          </a:p>
        </p:txBody>
      </p:sp>
      <p:pic>
        <p:nvPicPr>
          <p:cNvPr id="731" name="Google Shape;731;p69" descr="See Speaker Notes:&#10;T&amp;E Data Standards - Traveler Family Emergency&#10;"/>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2400" y="1215478"/>
            <a:ext cx="8839199" cy="2664804"/>
          </a:xfrm>
          <a:prstGeom prst="rect">
            <a:avLst/>
          </a:prstGeom>
          <a:noFill/>
          <a:ln>
            <a:noFill/>
          </a:ln>
        </p:spPr>
      </p:pic>
      <p:sp>
        <p:nvSpPr>
          <p:cNvPr id="741" name="Google Shape;741;p6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39</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Travel &amp; Expense Business Standards</a:t>
            </a:r>
            <a:endParaRPr dirty="0"/>
          </a:p>
        </p:txBody>
      </p:sp>
      <p:sp>
        <p:nvSpPr>
          <p:cNvPr id="157" name="Google Shape;157;p33"/>
          <p:cNvSpPr txBox="1">
            <a:spLocks noGrp="1"/>
          </p:cNvSpPr>
          <p:nvPr>
            <p:ph type="body" idx="1"/>
          </p:nvPr>
        </p:nvSpPr>
        <p:spPr>
          <a:xfrm>
            <a:off x="555171" y="1063078"/>
            <a:ext cx="8229600" cy="339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2400" dirty="0">
                <a:solidFill>
                  <a:schemeClr val="dk1"/>
                </a:solidFill>
                <a:latin typeface="Roboto Slab"/>
                <a:ea typeface="Roboto Slab"/>
                <a:cs typeface="Roboto Slab"/>
                <a:sym typeface="Roboto Slab"/>
              </a:rPr>
              <a:t>How to “Read” the T&amp;E Business Standards</a:t>
            </a:r>
            <a:endParaRPr dirty="0">
              <a:solidFill>
                <a:schemeClr val="dk1"/>
              </a:solidFill>
            </a:endParaRPr>
          </a:p>
          <a:p>
            <a:pPr marL="0" lvl="0" indent="0" algn="l" rtl="0">
              <a:spcBef>
                <a:spcPts val="400"/>
              </a:spcBef>
              <a:spcAft>
                <a:spcPts val="0"/>
              </a:spcAft>
              <a:buNone/>
            </a:pPr>
            <a:r>
              <a:rPr lang="en" b="1" dirty="0"/>
              <a:t>Agenda</a:t>
            </a:r>
            <a:endParaRPr b="1" dirty="0"/>
          </a:p>
          <a:p>
            <a:pPr marL="457200" lvl="0" indent="-317500" algn="l" rtl="0">
              <a:spcBef>
                <a:spcPts val="400"/>
              </a:spcBef>
              <a:spcAft>
                <a:spcPts val="0"/>
              </a:spcAft>
              <a:buSzPts val="1400"/>
              <a:buChar char="●"/>
            </a:pPr>
            <a:r>
              <a:rPr lang="en" dirty="0">
                <a:solidFill>
                  <a:schemeClr val="dk1"/>
                </a:solidFill>
              </a:rPr>
              <a:t>Travel &amp; Expense Business Standards Artifacts</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Service, Function, Activities</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Use Cases</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Capabilities</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Standard Data Elements</a:t>
            </a:r>
            <a:endParaRPr dirty="0">
              <a:solidFill>
                <a:schemeClr val="dk1"/>
              </a:solidFill>
            </a:endParaRPr>
          </a:p>
          <a:p>
            <a:pPr marL="457200" lvl="0" indent="-317500" algn="l" rtl="0">
              <a:spcBef>
                <a:spcPts val="0"/>
              </a:spcBef>
              <a:spcAft>
                <a:spcPts val="0"/>
              </a:spcAft>
              <a:buSzPts val="1400"/>
              <a:buChar char="●"/>
            </a:pPr>
            <a:r>
              <a:rPr lang="en" dirty="0">
                <a:solidFill>
                  <a:schemeClr val="dk1"/>
                </a:solidFill>
              </a:rPr>
              <a:t>Travel &amp; Expense Business Standards Examples</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Making a Reservation</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Funds Check and Funds Obligation on the Authorization</a:t>
            </a:r>
            <a:endParaRPr dirty="0">
              <a:solidFill>
                <a:schemeClr val="dk1"/>
              </a:solidFill>
            </a:endParaRPr>
          </a:p>
          <a:p>
            <a:pPr marL="914400" lvl="1" indent="-317500" algn="l" rtl="0">
              <a:spcBef>
                <a:spcPts val="0"/>
              </a:spcBef>
              <a:spcAft>
                <a:spcPts val="0"/>
              </a:spcAft>
              <a:buSzPts val="1400"/>
              <a:buChar char="○"/>
            </a:pPr>
            <a:r>
              <a:rPr lang="en" dirty="0">
                <a:solidFill>
                  <a:schemeClr val="dk1"/>
                </a:solidFill>
              </a:rPr>
              <a:t>Traveler with a Family Emergency</a:t>
            </a:r>
            <a:endParaRPr dirty="0"/>
          </a:p>
          <a:p>
            <a:pPr marL="0" lvl="0" indent="0" algn="l" rtl="0">
              <a:spcBef>
                <a:spcPts val="40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70"/>
          <p:cNvSpPr txBox="1">
            <a:spLocks noGrp="1"/>
          </p:cNvSpPr>
          <p:nvPr>
            <p:ph type="title"/>
          </p:nvPr>
        </p:nvSpPr>
        <p:spPr>
          <a:xfrm>
            <a:off x="629275" y="3"/>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700" dirty="0"/>
              <a:t>Travel &amp; Expense Business Standards Summary</a:t>
            </a:r>
            <a:endParaRPr sz="1700" dirty="0"/>
          </a:p>
        </p:txBody>
      </p:sp>
      <p:sp>
        <p:nvSpPr>
          <p:cNvPr id="747" name="Google Shape;747;p70"/>
          <p:cNvSpPr txBox="1">
            <a:spLocks noGrp="1"/>
          </p:cNvSpPr>
          <p:nvPr>
            <p:ph type="body" idx="1"/>
          </p:nvPr>
        </p:nvSpPr>
        <p:spPr>
          <a:xfrm>
            <a:off x="457200" y="783950"/>
            <a:ext cx="8229600" cy="4302300"/>
          </a:xfrm>
          <a:prstGeom prst="rect">
            <a:avLst/>
          </a:prstGeom>
        </p:spPr>
        <p:txBody>
          <a:bodyPr spcFirstLastPara="1" wrap="square" lIns="91425" tIns="91425" rIns="91425" bIns="91425" anchor="t" anchorCtr="0">
            <a:normAutofit fontScale="92500" lnSpcReduction="10000"/>
          </a:bodyPr>
          <a:lstStyle/>
          <a:p>
            <a:pPr marL="0" lvl="0" indent="0" algn="l" rtl="0">
              <a:spcBef>
                <a:spcPts val="400"/>
              </a:spcBef>
              <a:spcAft>
                <a:spcPts val="0"/>
              </a:spcAft>
              <a:buNone/>
            </a:pPr>
            <a:r>
              <a:rPr lang="en" b="1" u="sng" dirty="0"/>
              <a:t>Summary</a:t>
            </a:r>
            <a:br>
              <a:rPr lang="en" dirty="0"/>
            </a:br>
            <a:endParaRPr dirty="0"/>
          </a:p>
          <a:p>
            <a:pPr marL="457200" lvl="0" indent="-317500" algn="l" rtl="0">
              <a:spcBef>
                <a:spcPts val="400"/>
              </a:spcBef>
              <a:spcAft>
                <a:spcPts val="0"/>
              </a:spcAft>
              <a:buSzPts val="1400"/>
              <a:buChar char="•"/>
            </a:pPr>
            <a:r>
              <a:rPr lang="en" dirty="0"/>
              <a:t>Travel &amp; Expense Business Standards Artifacts</a:t>
            </a:r>
            <a:endParaRPr dirty="0"/>
          </a:p>
          <a:p>
            <a:pPr marL="0" lvl="0" indent="0" algn="l" rtl="0">
              <a:spcBef>
                <a:spcPts val="400"/>
              </a:spcBef>
              <a:spcAft>
                <a:spcPts val="0"/>
              </a:spcAft>
              <a:buNone/>
            </a:pPr>
            <a:endParaRPr dirty="0"/>
          </a:p>
          <a:p>
            <a:pPr marL="914400" lvl="1" indent="-317500" algn="l" rtl="0">
              <a:spcBef>
                <a:spcPts val="400"/>
              </a:spcBef>
              <a:spcAft>
                <a:spcPts val="0"/>
              </a:spcAft>
              <a:buSzPts val="1400"/>
              <a:buChar char="–"/>
            </a:pPr>
            <a:r>
              <a:rPr lang="en" dirty="0"/>
              <a:t>T&amp;E Business Standards documentation available at https://ussm.gsa.gov/fibf-travel/</a:t>
            </a:r>
            <a:br>
              <a:rPr lang="en" dirty="0"/>
            </a:br>
            <a:endParaRPr dirty="0"/>
          </a:p>
          <a:p>
            <a:pPr marL="914400" lvl="1" indent="-317500" algn="l" rtl="0">
              <a:spcBef>
                <a:spcPts val="0"/>
              </a:spcBef>
              <a:spcAft>
                <a:spcPts val="0"/>
              </a:spcAft>
              <a:buSzPts val="1400"/>
              <a:buChar char="–"/>
            </a:pPr>
            <a:r>
              <a:rPr lang="en" dirty="0"/>
              <a:t>Service, Function, Activities</a:t>
            </a:r>
            <a:br>
              <a:rPr lang="en" dirty="0"/>
            </a:br>
            <a:endParaRPr dirty="0"/>
          </a:p>
          <a:p>
            <a:pPr marL="914400" lvl="1" indent="-317500" algn="l" rtl="0">
              <a:spcBef>
                <a:spcPts val="0"/>
              </a:spcBef>
              <a:spcAft>
                <a:spcPts val="0"/>
              </a:spcAft>
              <a:buSzPts val="1400"/>
              <a:buChar char="–"/>
            </a:pPr>
            <a:r>
              <a:rPr lang="en" dirty="0"/>
              <a:t>Use Cases</a:t>
            </a:r>
            <a:br>
              <a:rPr lang="en" dirty="0"/>
            </a:br>
            <a:endParaRPr dirty="0"/>
          </a:p>
          <a:p>
            <a:pPr marL="914400" lvl="1" indent="-317500" algn="l" rtl="0">
              <a:spcBef>
                <a:spcPts val="0"/>
              </a:spcBef>
              <a:spcAft>
                <a:spcPts val="0"/>
              </a:spcAft>
              <a:buSzPts val="1400"/>
              <a:buChar char="–"/>
            </a:pPr>
            <a:r>
              <a:rPr lang="en" dirty="0"/>
              <a:t>Capabilities</a:t>
            </a:r>
            <a:br>
              <a:rPr lang="en" dirty="0"/>
            </a:br>
            <a:endParaRPr dirty="0"/>
          </a:p>
          <a:p>
            <a:pPr marL="914400" lvl="1" indent="-317500" algn="l" rtl="0">
              <a:spcBef>
                <a:spcPts val="0"/>
              </a:spcBef>
              <a:spcAft>
                <a:spcPts val="0"/>
              </a:spcAft>
              <a:buSzPts val="1400"/>
              <a:buChar char="–"/>
            </a:pPr>
            <a:r>
              <a:rPr lang="en" dirty="0"/>
              <a:t>Standard Data Elements</a:t>
            </a:r>
            <a:br>
              <a:rPr lang="en" dirty="0"/>
            </a:br>
            <a:endParaRPr dirty="0"/>
          </a:p>
          <a:p>
            <a:pPr marL="457200" lvl="0" indent="-317500" algn="l" rtl="0">
              <a:spcBef>
                <a:spcPts val="0"/>
              </a:spcBef>
              <a:spcAft>
                <a:spcPts val="0"/>
              </a:spcAft>
              <a:buSzPts val="1400"/>
              <a:buChar char="•"/>
            </a:pPr>
            <a:r>
              <a:rPr lang="en" dirty="0"/>
              <a:t>Travel &amp; Expense Business Standards Examples</a:t>
            </a:r>
            <a:br>
              <a:rPr lang="en" dirty="0"/>
            </a:br>
            <a:endParaRPr dirty="0"/>
          </a:p>
          <a:p>
            <a:pPr marL="914400" lvl="1" indent="-317500" algn="l" rtl="0">
              <a:spcBef>
                <a:spcPts val="0"/>
              </a:spcBef>
              <a:spcAft>
                <a:spcPts val="0"/>
              </a:spcAft>
              <a:buSzPts val="1400"/>
              <a:buChar char="–"/>
            </a:pPr>
            <a:r>
              <a:rPr lang="en" dirty="0"/>
              <a:t>Making a Reservation</a:t>
            </a:r>
            <a:br>
              <a:rPr lang="en" dirty="0"/>
            </a:br>
            <a:endParaRPr dirty="0"/>
          </a:p>
          <a:p>
            <a:pPr marL="914400" lvl="1" indent="-317500" algn="l" rtl="0">
              <a:spcBef>
                <a:spcPts val="0"/>
              </a:spcBef>
              <a:spcAft>
                <a:spcPts val="0"/>
              </a:spcAft>
              <a:buSzPts val="1400"/>
              <a:buChar char="–"/>
            </a:pPr>
            <a:r>
              <a:rPr lang="en" dirty="0"/>
              <a:t>Funds Check and Funds Obligation on the Authorization</a:t>
            </a:r>
            <a:br>
              <a:rPr lang="en" dirty="0"/>
            </a:br>
            <a:endParaRPr dirty="0"/>
          </a:p>
          <a:p>
            <a:pPr marL="914400" lvl="1" indent="-317500" algn="l" rtl="0">
              <a:spcBef>
                <a:spcPts val="0"/>
              </a:spcBef>
              <a:spcAft>
                <a:spcPts val="0"/>
              </a:spcAft>
              <a:buSzPts val="1400"/>
              <a:buChar char="–"/>
            </a:pPr>
            <a:r>
              <a:rPr lang="en" dirty="0"/>
              <a:t>Traveler with a Family Emergency</a:t>
            </a:r>
            <a:endParaRPr dirty="0"/>
          </a:p>
          <a:p>
            <a:pPr marL="0" lvl="0" indent="0" algn="l" rtl="0">
              <a:spcBef>
                <a:spcPts val="400"/>
              </a:spcBef>
              <a:spcAft>
                <a:spcPts val="0"/>
              </a:spcAft>
              <a:buNone/>
            </a:pPr>
            <a:endParaRPr dirty="0"/>
          </a:p>
        </p:txBody>
      </p:sp>
      <p:sp>
        <p:nvSpPr>
          <p:cNvPr id="748" name="Google Shape;748;p70"/>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1"/>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Travel and Expense Business Standards (Q&amp;A and Session 3 information)</a:t>
            </a:r>
            <a:endParaRPr dirty="0"/>
          </a:p>
        </p:txBody>
      </p:sp>
      <p:sp>
        <p:nvSpPr>
          <p:cNvPr id="754" name="Google Shape;754;p7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17500" algn="l" rtl="0">
              <a:spcBef>
                <a:spcPts val="400"/>
              </a:spcBef>
              <a:spcAft>
                <a:spcPts val="0"/>
              </a:spcAft>
              <a:buSzPts val="1400"/>
              <a:buChar char="●"/>
            </a:pPr>
            <a:r>
              <a:rPr lang="en" b="1" dirty="0"/>
              <a:t>Question &amp; Answer</a:t>
            </a:r>
            <a:endParaRPr b="1" dirty="0"/>
          </a:p>
          <a:p>
            <a:pPr marL="914400" lvl="1" indent="-317500" algn="l" rtl="0">
              <a:spcBef>
                <a:spcPts val="0"/>
              </a:spcBef>
              <a:spcAft>
                <a:spcPts val="0"/>
              </a:spcAft>
              <a:buSzPts val="1400"/>
              <a:buChar char="○"/>
            </a:pPr>
            <a:r>
              <a:rPr lang="en" dirty="0"/>
              <a:t>Session Q&amp;A</a:t>
            </a:r>
            <a:endParaRPr dirty="0"/>
          </a:p>
          <a:p>
            <a:pPr marL="914400" lvl="1" indent="-317500" algn="l" rtl="0">
              <a:spcBef>
                <a:spcPts val="0"/>
              </a:spcBef>
              <a:spcAft>
                <a:spcPts val="0"/>
              </a:spcAft>
              <a:buSzPts val="1400"/>
              <a:buChar char="○"/>
            </a:pPr>
            <a:r>
              <a:rPr lang="en" dirty="0"/>
              <a:t>Open Q&amp;A</a:t>
            </a:r>
            <a:endParaRPr dirty="0"/>
          </a:p>
          <a:p>
            <a:pPr marL="1371600" lvl="2" indent="-317500" algn="l" rtl="0">
              <a:spcBef>
                <a:spcPts val="0"/>
              </a:spcBef>
              <a:spcAft>
                <a:spcPts val="0"/>
              </a:spcAft>
              <a:buSzPts val="1400"/>
              <a:buChar char="■"/>
            </a:pPr>
            <a:r>
              <a:rPr lang="en" dirty="0"/>
              <a:t>What other topics or areas do you have questions about?</a:t>
            </a:r>
            <a:endParaRPr dirty="0"/>
          </a:p>
          <a:p>
            <a:pPr marL="457200" lvl="0" indent="-317500" algn="l" rtl="0">
              <a:spcBef>
                <a:spcPts val="0"/>
              </a:spcBef>
              <a:spcAft>
                <a:spcPts val="0"/>
              </a:spcAft>
              <a:buSzPts val="1400"/>
              <a:buChar char="●"/>
            </a:pPr>
            <a:r>
              <a:rPr lang="en" b="1" dirty="0"/>
              <a:t>Session 3</a:t>
            </a:r>
            <a:endParaRPr b="1" dirty="0"/>
          </a:p>
          <a:p>
            <a:pPr marL="914400" lvl="1" indent="-317500" algn="l" rtl="0">
              <a:spcBef>
                <a:spcPts val="0"/>
              </a:spcBef>
              <a:spcAft>
                <a:spcPts val="0"/>
              </a:spcAft>
              <a:buSzPts val="1400"/>
              <a:buChar char="○"/>
            </a:pPr>
            <a:r>
              <a:rPr lang="en" dirty="0"/>
              <a:t>Tuesday November 16 at 1:00 p.m.</a:t>
            </a:r>
            <a:endParaRPr dirty="0"/>
          </a:p>
          <a:p>
            <a:pPr marL="914400" lvl="1" indent="-317500" algn="l" rtl="0">
              <a:spcBef>
                <a:spcPts val="0"/>
              </a:spcBef>
              <a:spcAft>
                <a:spcPts val="0"/>
              </a:spcAft>
              <a:buSzPts val="1400"/>
              <a:buChar char="○"/>
            </a:pPr>
            <a:r>
              <a:rPr lang="en" dirty="0"/>
              <a:t>You can submit questions about the T&amp;E Business Standards over the next two weeks to </a:t>
            </a:r>
            <a:r>
              <a:rPr lang="en" u="sng" dirty="0">
                <a:solidFill>
                  <a:schemeClr val="hlink"/>
                </a:solidFill>
                <a:hlinkClick r:id="rId3"/>
              </a:rPr>
              <a:t>etsnext@gsa.gov</a:t>
            </a:r>
            <a:endParaRPr dirty="0"/>
          </a:p>
          <a:p>
            <a:pPr marL="1371600" lvl="2" indent="-317500" algn="l" rtl="0">
              <a:spcBef>
                <a:spcPts val="0"/>
              </a:spcBef>
              <a:spcAft>
                <a:spcPts val="0"/>
              </a:spcAft>
              <a:buSzPts val="1400"/>
              <a:buChar char="■"/>
            </a:pPr>
            <a:r>
              <a:rPr lang="en" dirty="0"/>
              <a:t>We will be developing Frequently Asked Questions (FAQs) from the questions received</a:t>
            </a:r>
            <a:endParaRPr dirty="0"/>
          </a:p>
          <a:p>
            <a:pPr marL="914400" lvl="1" indent="-317500" algn="l" rtl="0">
              <a:spcBef>
                <a:spcPts val="0"/>
              </a:spcBef>
              <a:spcAft>
                <a:spcPts val="0"/>
              </a:spcAft>
              <a:buSzPts val="1400"/>
              <a:buChar char="○"/>
            </a:pPr>
            <a:r>
              <a:rPr lang="en" dirty="0"/>
              <a:t>Session Agenda - OGP &amp; ETSNext PMO</a:t>
            </a:r>
            <a:endParaRPr dirty="0"/>
          </a:p>
          <a:p>
            <a:pPr marL="1371600" lvl="2" indent="-317500" algn="l" rtl="0">
              <a:spcBef>
                <a:spcPts val="0"/>
              </a:spcBef>
              <a:spcAft>
                <a:spcPts val="0"/>
              </a:spcAft>
              <a:buSzPts val="1400"/>
              <a:buChar char="■"/>
            </a:pPr>
            <a:r>
              <a:rPr lang="en" dirty="0"/>
              <a:t>FAQs</a:t>
            </a:r>
            <a:endParaRPr dirty="0"/>
          </a:p>
          <a:p>
            <a:pPr marL="1371600" lvl="2" indent="-317500" algn="l" rtl="0">
              <a:spcBef>
                <a:spcPts val="0"/>
              </a:spcBef>
              <a:spcAft>
                <a:spcPts val="0"/>
              </a:spcAft>
              <a:buSzPts val="1400"/>
              <a:buChar char="■"/>
            </a:pPr>
            <a:r>
              <a:rPr lang="en" dirty="0"/>
              <a:t>Open Q&amp;A </a:t>
            </a:r>
            <a:endParaRPr dirty="0"/>
          </a:p>
          <a:p>
            <a:pPr marL="457200" lvl="0" indent="0" algn="l" rtl="0">
              <a:spcBef>
                <a:spcPts val="400"/>
              </a:spcBef>
              <a:spcAft>
                <a:spcPts val="0"/>
              </a:spcAft>
              <a:buNone/>
            </a:pPr>
            <a:endParaRPr dirty="0"/>
          </a:p>
        </p:txBody>
      </p:sp>
      <p:sp>
        <p:nvSpPr>
          <p:cNvPr id="755" name="Google Shape;755;p71"/>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solidFill>
                  <a:schemeClr val="lt1"/>
                </a:solidFill>
              </a:rPr>
              <a:t>2</a:t>
            </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2" name="Title 1">
            <a:extLst>
              <a:ext uri="{FF2B5EF4-FFF2-40B4-BE49-F238E27FC236}">
                <a16:creationId xmlns:a16="http://schemas.microsoft.com/office/drawing/2014/main" id="{3FA93D3B-5894-45A4-989D-BB9AED186BAD}"/>
              </a:ext>
            </a:extLst>
          </p:cNvPr>
          <p:cNvSpPr>
            <a:spLocks noGrp="1"/>
          </p:cNvSpPr>
          <p:nvPr>
            <p:ph type="ctrTitle" idx="4294967295"/>
          </p:nvPr>
        </p:nvSpPr>
        <p:spPr>
          <a:xfrm>
            <a:off x="1354755" y="2419918"/>
            <a:ext cx="6858000" cy="1790700"/>
          </a:xfrm>
          <a:prstGeom prst="rect">
            <a:avLst/>
          </a:prstGeom>
        </p:spPr>
        <p:txBody>
          <a:bodyPr/>
          <a:lstStyle/>
          <a:p>
            <a:pPr rtl="0"/>
            <a:r>
              <a:rPr lang="en-US" sz="3400" b="0" i="0" dirty="0">
                <a:solidFill>
                  <a:srgbClr val="FFFFFF"/>
                </a:solidFill>
                <a:effectLst/>
                <a:latin typeface="Roboto Slab" panose="020B0604020202020204" charset="0"/>
                <a:ea typeface="Roboto Slab" panose="020B0604020202020204" charset="0"/>
                <a:cs typeface="Roboto Slab" panose="020B0604020202020204" charset="0"/>
              </a:rPr>
              <a:t>Thank you for your attendance.</a:t>
            </a:r>
            <a:endParaRPr lang="en-US" dirty="0">
              <a:effectLs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34"/>
          <p:cNvSpPr txBox="1">
            <a:spLocks noGrp="1"/>
          </p:cNvSpPr>
          <p:nvPr>
            <p:ph type="title"/>
          </p:nvPr>
        </p:nvSpPr>
        <p:spPr>
          <a:xfrm>
            <a:off x="457200" y="108222"/>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Business Standards</a:t>
            </a:r>
            <a:endParaRPr dirty="0"/>
          </a:p>
        </p:txBody>
      </p:sp>
      <p:grpSp>
        <p:nvGrpSpPr>
          <p:cNvPr id="2" name="Group 1" descr="This slide depicts the five components of T&amp;E standardized core services.&#10;1. Reservations (online/OBT and agent assisted.&#10;2. Authorization (Pre-trip approval)&#10;3. Fulfillment (TMC) to include automated quality control&#10;4. Voucher; also known as Expense Report&#10;5. Regulatory and Standard T&amp;E reporting.&#10;These five components make up the Financial Management Integration and Obligation Lifecycle.">
            <a:extLst>
              <a:ext uri="{FF2B5EF4-FFF2-40B4-BE49-F238E27FC236}">
                <a16:creationId xmlns:a16="http://schemas.microsoft.com/office/drawing/2014/main" id="{2B62F454-0E6F-4EB9-9539-F28CD352F6FF}"/>
              </a:ext>
            </a:extLst>
          </p:cNvPr>
          <p:cNvGrpSpPr/>
          <p:nvPr/>
        </p:nvGrpSpPr>
        <p:grpSpPr>
          <a:xfrm>
            <a:off x="3724900" y="2204025"/>
            <a:ext cx="4344600" cy="1857900"/>
            <a:chOff x="3724900" y="2204025"/>
            <a:chExt cx="4344600" cy="1857900"/>
          </a:xfrm>
        </p:grpSpPr>
        <p:sp>
          <p:nvSpPr>
            <p:cNvPr id="164" name="Google Shape;164;p34"/>
            <p:cNvSpPr/>
            <p:nvPr/>
          </p:nvSpPr>
          <p:spPr>
            <a:xfrm>
              <a:off x="5164000" y="2204025"/>
              <a:ext cx="2905500" cy="1857900"/>
            </a:xfrm>
            <a:prstGeom prst="can">
              <a:avLst>
                <a:gd name="adj" fmla="val 25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4"/>
            <p:cNvSpPr/>
            <p:nvPr/>
          </p:nvSpPr>
          <p:spPr>
            <a:xfrm>
              <a:off x="3724900" y="2887075"/>
              <a:ext cx="1439100" cy="218700"/>
            </a:xfrm>
            <a:prstGeom prst="leftRightArrow">
              <a:avLst>
                <a:gd name="adj1" fmla="val 50000"/>
                <a:gd name="adj2" fmla="val 50000"/>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4"/>
            <p:cNvSpPr/>
            <p:nvPr/>
          </p:nvSpPr>
          <p:spPr>
            <a:xfrm>
              <a:off x="3724900" y="3476625"/>
              <a:ext cx="1439100" cy="218700"/>
            </a:xfrm>
            <a:prstGeom prst="leftRightArrow">
              <a:avLst>
                <a:gd name="adj1" fmla="val 50000"/>
                <a:gd name="adj2" fmla="val 50000"/>
              </a:avLst>
            </a:prstGeom>
            <a:solidFill>
              <a:srgbClr val="003C7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34" descr="See Speaker Notes:&#10;Standardize Core T&amp;E Services for ETS Next"/>
          <p:cNvSpPr txBox="1">
            <a:spLocks noGrp="1"/>
          </p:cNvSpPr>
          <p:nvPr>
            <p:ph type="body" idx="1"/>
          </p:nvPr>
        </p:nvSpPr>
        <p:spPr>
          <a:xfrm>
            <a:off x="457200" y="1266769"/>
            <a:ext cx="8422640" cy="2981893"/>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b="1" dirty="0">
                <a:solidFill>
                  <a:schemeClr val="dk1"/>
                </a:solidFill>
                <a:latin typeface="Rambla"/>
                <a:ea typeface="Rambla"/>
                <a:cs typeface="Rambla"/>
                <a:sym typeface="Rambla"/>
              </a:rPr>
              <a:t>Standardized Core T&amp;E Services for ETSNext</a:t>
            </a:r>
            <a:endParaRPr sz="1800" b="1" dirty="0">
              <a:solidFill>
                <a:schemeClr val="dk1"/>
              </a:solidFill>
              <a:latin typeface="Rambla"/>
              <a:ea typeface="Rambla"/>
              <a:cs typeface="Rambla"/>
              <a:sym typeface="Rambla"/>
            </a:endParaRPr>
          </a:p>
          <a:p>
            <a:pPr marL="0" lvl="0" indent="0" algn="just" rtl="0">
              <a:spcBef>
                <a:spcPts val="0"/>
              </a:spcBef>
              <a:spcAft>
                <a:spcPts val="0"/>
              </a:spcAft>
              <a:buNone/>
            </a:pPr>
            <a:endParaRPr sz="1800" b="1" dirty="0">
              <a:solidFill>
                <a:schemeClr val="dk1"/>
              </a:solidFill>
              <a:latin typeface="Rambla"/>
              <a:ea typeface="Rambla"/>
              <a:cs typeface="Rambla"/>
              <a:sym typeface="Rambla"/>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Rambla"/>
                <a:ea typeface="Rambla"/>
                <a:cs typeface="Rambla"/>
                <a:sym typeface="Rambla"/>
              </a:rPr>
              <a:t>Five Components of the Solution(s)</a:t>
            </a:r>
            <a:endParaRPr sz="1800" dirty="0">
              <a:solidFill>
                <a:schemeClr val="dk1"/>
              </a:solidFill>
              <a:latin typeface="Rambla"/>
              <a:ea typeface="Rambla"/>
              <a:cs typeface="Rambla"/>
              <a:sym typeface="Rambla"/>
            </a:endParaRPr>
          </a:p>
          <a:p>
            <a:pPr marL="457200" lvl="0" indent="-323850" algn="just" rtl="0">
              <a:spcBef>
                <a:spcPts val="0"/>
              </a:spcBef>
              <a:spcAft>
                <a:spcPts val="0"/>
              </a:spcAft>
              <a:buSzPts val="1500"/>
              <a:buFont typeface="Rambla"/>
              <a:buAutoNum type="arabicPeriod"/>
            </a:pPr>
            <a:r>
              <a:rPr lang="en" sz="1500" b="1" dirty="0">
                <a:solidFill>
                  <a:schemeClr val="dk1"/>
                </a:solidFill>
                <a:latin typeface="Rambla"/>
                <a:ea typeface="Rambla"/>
                <a:cs typeface="Rambla"/>
                <a:sym typeface="Rambla"/>
              </a:rPr>
              <a:t>Reservations</a:t>
            </a:r>
            <a:r>
              <a:rPr lang="en" sz="1500" dirty="0">
                <a:solidFill>
                  <a:schemeClr val="dk1"/>
                </a:solidFill>
                <a:latin typeface="Rambla"/>
                <a:ea typeface="Rambla"/>
                <a:cs typeface="Rambla"/>
                <a:sym typeface="Rambla"/>
              </a:rPr>
              <a:t> </a:t>
            </a:r>
            <a:endParaRPr sz="1500" dirty="0">
              <a:solidFill>
                <a:schemeClr val="dk1"/>
              </a:solidFill>
              <a:latin typeface="Rambla"/>
              <a:ea typeface="Rambla"/>
              <a:cs typeface="Rambla"/>
              <a:sym typeface="Rambla"/>
            </a:endParaRPr>
          </a:p>
          <a:p>
            <a:pPr marL="914400" lvl="1" indent="-323850" algn="l" rtl="0">
              <a:spcBef>
                <a:spcPts val="0"/>
              </a:spcBef>
              <a:spcAft>
                <a:spcPts val="0"/>
              </a:spcAft>
              <a:buSzPts val="1500"/>
              <a:buFont typeface="Rambla"/>
              <a:buAutoNum type="alphaLcPeriod"/>
            </a:pPr>
            <a:r>
              <a:rPr lang="en" sz="1500" dirty="0">
                <a:solidFill>
                  <a:schemeClr val="dk1"/>
                </a:solidFill>
                <a:latin typeface="Rambla"/>
                <a:ea typeface="Rambla"/>
                <a:cs typeface="Rambla"/>
                <a:sym typeface="Rambla"/>
              </a:rPr>
              <a:t>Online / OBT</a:t>
            </a:r>
            <a:endParaRPr sz="1500" dirty="0">
              <a:solidFill>
                <a:schemeClr val="dk1"/>
              </a:solidFill>
              <a:latin typeface="Rambla"/>
              <a:ea typeface="Rambla"/>
              <a:cs typeface="Rambla"/>
              <a:sym typeface="Rambla"/>
            </a:endParaRPr>
          </a:p>
          <a:p>
            <a:pPr marL="914400" lvl="1" indent="-323850" algn="l" rtl="0">
              <a:spcBef>
                <a:spcPts val="0"/>
              </a:spcBef>
              <a:spcAft>
                <a:spcPts val="0"/>
              </a:spcAft>
              <a:buSzPts val="1500"/>
              <a:buFont typeface="Rambla"/>
              <a:buAutoNum type="alphaLcPeriod"/>
            </a:pPr>
            <a:r>
              <a:rPr lang="en" sz="1500" dirty="0">
                <a:solidFill>
                  <a:schemeClr val="dk1"/>
                </a:solidFill>
                <a:latin typeface="Rambla"/>
                <a:ea typeface="Rambla"/>
                <a:cs typeface="Rambla"/>
                <a:sym typeface="Rambla"/>
              </a:rPr>
              <a:t>Agent Assisted</a:t>
            </a:r>
            <a:endParaRPr sz="1500" dirty="0">
              <a:solidFill>
                <a:schemeClr val="dk1"/>
              </a:solidFill>
              <a:latin typeface="Rambla"/>
              <a:ea typeface="Rambla"/>
              <a:cs typeface="Rambla"/>
              <a:sym typeface="Rambla"/>
            </a:endParaRPr>
          </a:p>
          <a:p>
            <a:pPr marL="457200" lvl="0" indent="-323850" algn="l" rtl="0">
              <a:spcBef>
                <a:spcPts val="0"/>
              </a:spcBef>
              <a:spcAft>
                <a:spcPts val="0"/>
              </a:spcAft>
              <a:buSzPts val="1500"/>
              <a:buFont typeface="Rambla"/>
              <a:buAutoNum type="arabicPeriod"/>
            </a:pPr>
            <a:r>
              <a:rPr lang="en" sz="1500" b="1" dirty="0">
                <a:solidFill>
                  <a:schemeClr val="dk1"/>
                </a:solidFill>
                <a:latin typeface="Rambla"/>
                <a:ea typeface="Rambla"/>
                <a:cs typeface="Rambla"/>
                <a:sym typeface="Rambla"/>
              </a:rPr>
              <a:t>Authorization </a:t>
            </a:r>
            <a:r>
              <a:rPr lang="en" sz="1500" dirty="0">
                <a:solidFill>
                  <a:schemeClr val="dk1"/>
                </a:solidFill>
                <a:latin typeface="Rambla"/>
                <a:ea typeface="Rambla"/>
                <a:cs typeface="Rambla"/>
                <a:sym typeface="Rambla"/>
              </a:rPr>
              <a:t>(Pre-Trip Approval)</a:t>
            </a:r>
            <a:endParaRPr sz="1500" dirty="0">
              <a:solidFill>
                <a:schemeClr val="dk1"/>
              </a:solidFill>
              <a:latin typeface="Rambla"/>
              <a:ea typeface="Rambla"/>
              <a:cs typeface="Rambla"/>
              <a:sym typeface="Rambla"/>
            </a:endParaRPr>
          </a:p>
          <a:p>
            <a:pPr marL="457200" lvl="0" indent="-323850" algn="l" rtl="0">
              <a:spcBef>
                <a:spcPts val="0"/>
              </a:spcBef>
              <a:spcAft>
                <a:spcPts val="0"/>
              </a:spcAft>
              <a:buSzPts val="1500"/>
              <a:buFont typeface="Rambla"/>
              <a:buAutoNum type="arabicPeriod"/>
            </a:pPr>
            <a:r>
              <a:rPr lang="en" sz="1500" b="1" dirty="0">
                <a:solidFill>
                  <a:schemeClr val="dk1"/>
                </a:solidFill>
                <a:latin typeface="Rambla"/>
                <a:ea typeface="Rambla"/>
                <a:cs typeface="Rambla"/>
                <a:sym typeface="Rambla"/>
              </a:rPr>
              <a:t>Fulfillment</a:t>
            </a:r>
            <a:r>
              <a:rPr lang="en" sz="1500" dirty="0">
                <a:solidFill>
                  <a:schemeClr val="dk1"/>
                </a:solidFill>
                <a:latin typeface="Rambla"/>
                <a:ea typeface="Rambla"/>
                <a:cs typeface="Rambla"/>
                <a:sym typeface="Rambla"/>
              </a:rPr>
              <a:t> (TMC)</a:t>
            </a:r>
            <a:endParaRPr sz="1500" dirty="0">
              <a:solidFill>
                <a:schemeClr val="dk1"/>
              </a:solidFill>
              <a:latin typeface="Rambla"/>
              <a:ea typeface="Rambla"/>
              <a:cs typeface="Rambla"/>
              <a:sym typeface="Rambla"/>
            </a:endParaRPr>
          </a:p>
          <a:p>
            <a:pPr marL="914400" lvl="1" indent="-323850" algn="l" rtl="0">
              <a:spcBef>
                <a:spcPts val="0"/>
              </a:spcBef>
              <a:spcAft>
                <a:spcPts val="0"/>
              </a:spcAft>
              <a:buSzPts val="1500"/>
              <a:buFont typeface="Rambla"/>
              <a:buAutoNum type="alphaLcPeriod"/>
            </a:pPr>
            <a:r>
              <a:rPr lang="en" sz="1500" dirty="0">
                <a:solidFill>
                  <a:schemeClr val="dk1"/>
                </a:solidFill>
                <a:latin typeface="Rambla"/>
                <a:ea typeface="Rambla"/>
                <a:cs typeface="Rambla"/>
                <a:sym typeface="Rambla"/>
              </a:rPr>
              <a:t>Automated Quality Control</a:t>
            </a:r>
            <a:endParaRPr sz="1500" dirty="0">
              <a:solidFill>
                <a:schemeClr val="dk1"/>
              </a:solidFill>
              <a:latin typeface="Rambla"/>
              <a:ea typeface="Rambla"/>
              <a:cs typeface="Rambla"/>
              <a:sym typeface="Rambla"/>
            </a:endParaRPr>
          </a:p>
          <a:p>
            <a:pPr marL="457200" lvl="0" indent="-323850" algn="l" rtl="0">
              <a:spcBef>
                <a:spcPts val="0"/>
              </a:spcBef>
              <a:spcAft>
                <a:spcPts val="0"/>
              </a:spcAft>
              <a:buSzPts val="1500"/>
              <a:buFont typeface="Rambla"/>
              <a:buAutoNum type="arabicPeriod"/>
            </a:pPr>
            <a:r>
              <a:rPr lang="en" sz="1500" b="1" dirty="0">
                <a:solidFill>
                  <a:schemeClr val="dk1"/>
                </a:solidFill>
                <a:latin typeface="Rambla"/>
                <a:ea typeface="Rambla"/>
                <a:cs typeface="Rambla"/>
                <a:sym typeface="Rambla"/>
              </a:rPr>
              <a:t>Voucher</a:t>
            </a:r>
            <a:r>
              <a:rPr lang="en" sz="1500" dirty="0">
                <a:solidFill>
                  <a:schemeClr val="dk1"/>
                </a:solidFill>
                <a:latin typeface="Rambla"/>
                <a:ea typeface="Rambla"/>
                <a:cs typeface="Rambla"/>
                <a:sym typeface="Rambla"/>
              </a:rPr>
              <a:t> (Expense Report)</a:t>
            </a:r>
            <a:endParaRPr sz="1500" dirty="0">
              <a:solidFill>
                <a:schemeClr val="dk1"/>
              </a:solidFill>
              <a:latin typeface="Rambla"/>
              <a:ea typeface="Rambla"/>
              <a:cs typeface="Rambla"/>
              <a:sym typeface="Rambla"/>
            </a:endParaRPr>
          </a:p>
          <a:p>
            <a:pPr marL="457200" lvl="0" indent="-323850" algn="l" rtl="0">
              <a:spcBef>
                <a:spcPts val="0"/>
              </a:spcBef>
              <a:spcAft>
                <a:spcPts val="0"/>
              </a:spcAft>
              <a:buSzPts val="1500"/>
              <a:buFont typeface="Rambla"/>
              <a:buAutoNum type="arabicPeriod"/>
            </a:pPr>
            <a:r>
              <a:rPr lang="en" sz="1500" dirty="0">
                <a:solidFill>
                  <a:schemeClr val="dk1"/>
                </a:solidFill>
                <a:latin typeface="Rambla"/>
                <a:ea typeface="Rambla"/>
                <a:cs typeface="Rambla"/>
                <a:sym typeface="Rambla"/>
              </a:rPr>
              <a:t>Regulatory &amp; Standard T&amp;E </a:t>
            </a:r>
            <a:r>
              <a:rPr lang="en" sz="1500" b="1" dirty="0">
                <a:solidFill>
                  <a:schemeClr val="dk1"/>
                </a:solidFill>
                <a:latin typeface="Rambla"/>
                <a:ea typeface="Rambla"/>
                <a:cs typeface="Rambla"/>
                <a:sym typeface="Rambla"/>
              </a:rPr>
              <a:t>Reporting</a:t>
            </a:r>
            <a:endParaRPr sz="1500" b="1" dirty="0">
              <a:solidFill>
                <a:schemeClr val="dk1"/>
              </a:solidFill>
              <a:latin typeface="Rambla"/>
              <a:ea typeface="Rambla"/>
              <a:cs typeface="Rambla"/>
              <a:sym typeface="Rambla"/>
            </a:endParaRPr>
          </a:p>
          <a:p>
            <a:pPr marL="0" lvl="0" indent="0" algn="l" rtl="0">
              <a:spcBef>
                <a:spcPts val="0"/>
              </a:spcBef>
              <a:spcAft>
                <a:spcPts val="0"/>
              </a:spcAft>
              <a:buNone/>
            </a:pPr>
            <a:endParaRPr sz="1500" dirty="0">
              <a:solidFill>
                <a:schemeClr val="dk1"/>
              </a:solidFill>
              <a:latin typeface="Rambla"/>
              <a:ea typeface="Rambla"/>
              <a:cs typeface="Rambla"/>
              <a:sym typeface="Rambla"/>
            </a:endParaRPr>
          </a:p>
          <a:p>
            <a:pPr marL="0" lvl="0" indent="0" algn="l" rtl="0">
              <a:spcBef>
                <a:spcPts val="0"/>
              </a:spcBef>
              <a:spcAft>
                <a:spcPts val="0"/>
              </a:spcAft>
              <a:buNone/>
            </a:pPr>
            <a:endParaRPr dirty="0"/>
          </a:p>
        </p:txBody>
      </p:sp>
      <p:sp>
        <p:nvSpPr>
          <p:cNvPr id="163" name="Google Shape;163;p34" descr="See Speaker Notes:&#10;&#10;T&amp;E Business Standards: &#10;Standardize Core T&amp;E Services for ETSNext"/>
          <p:cNvSpPr txBox="1">
            <a:spLocks noGrp="1"/>
          </p:cNvSpPr>
          <p:nvPr>
            <p:ph type="body" idx="2"/>
          </p:nvPr>
        </p:nvSpPr>
        <p:spPr>
          <a:xfrm>
            <a:off x="4597450" y="2098147"/>
            <a:ext cx="4038600" cy="19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Rambla"/>
                <a:ea typeface="Rambla"/>
                <a:cs typeface="Rambla"/>
                <a:sym typeface="Rambla"/>
              </a:rPr>
              <a:t>Financial Management </a:t>
            </a:r>
            <a:r>
              <a:rPr lang="en" sz="1500" b="1" dirty="0">
                <a:solidFill>
                  <a:schemeClr val="dk1"/>
                </a:solidFill>
                <a:latin typeface="Rambla"/>
                <a:ea typeface="Rambla"/>
                <a:cs typeface="Rambla"/>
                <a:sym typeface="Rambla"/>
              </a:rPr>
              <a:t>Integration</a:t>
            </a:r>
            <a:endParaRPr sz="1500" b="1" dirty="0">
              <a:solidFill>
                <a:schemeClr val="dk1"/>
              </a:solidFill>
              <a:latin typeface="Rambla"/>
              <a:ea typeface="Rambla"/>
              <a:cs typeface="Rambla"/>
              <a:sym typeface="Rambla"/>
            </a:endParaRPr>
          </a:p>
          <a:p>
            <a:pPr marL="0" lvl="0" indent="0" algn="ctr" rtl="0">
              <a:spcBef>
                <a:spcPts val="0"/>
              </a:spcBef>
              <a:spcAft>
                <a:spcPts val="0"/>
              </a:spcAft>
              <a:buNone/>
            </a:pPr>
            <a:r>
              <a:rPr lang="en" sz="1500" dirty="0">
                <a:solidFill>
                  <a:schemeClr val="dk1"/>
                </a:solidFill>
                <a:latin typeface="Rambla"/>
                <a:ea typeface="Rambla"/>
                <a:cs typeface="Rambla"/>
                <a:sym typeface="Rambla"/>
              </a:rPr>
              <a:t>Obligation Process</a:t>
            </a:r>
            <a:r>
              <a:rPr lang="en" sz="1500" b="1" dirty="0">
                <a:solidFill>
                  <a:schemeClr val="dk1"/>
                </a:solidFill>
                <a:latin typeface="Rambla"/>
                <a:ea typeface="Rambla"/>
                <a:cs typeface="Rambla"/>
                <a:sym typeface="Rambla"/>
              </a:rPr>
              <a:t> Lifecycle</a:t>
            </a:r>
            <a:endParaRPr sz="1500" b="1" dirty="0">
              <a:solidFill>
                <a:schemeClr val="dk1"/>
              </a:solidFill>
              <a:latin typeface="Rambla"/>
              <a:ea typeface="Rambla"/>
              <a:cs typeface="Rambla"/>
              <a:sym typeface="Rambla"/>
            </a:endParaRPr>
          </a:p>
          <a:p>
            <a:pPr marL="0" lvl="0" indent="0" algn="l" rtl="0">
              <a:spcBef>
                <a:spcPts val="0"/>
              </a:spcBef>
              <a:spcAft>
                <a:spcPts val="0"/>
              </a:spcAft>
              <a:buNone/>
            </a:pPr>
            <a:endParaRPr dirty="0"/>
          </a:p>
        </p:txBody>
      </p:sp>
      <p:sp>
        <p:nvSpPr>
          <p:cNvPr id="168" name="Google Shape;168;p34"/>
          <p:cNvSpPr txBox="1">
            <a:spLocks noGrp="1"/>
          </p:cNvSpPr>
          <p:nvPr>
            <p:ph type="sldNum" idx="12"/>
          </p:nvPr>
        </p:nvSpPr>
        <p:spPr>
          <a:xfrm>
            <a:off x="8393057" y="4061925"/>
            <a:ext cx="608678" cy="1318026"/>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a:t>
            </a:fld>
            <a:endParaRPr dirty="0">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5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5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5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fade">
                                      <p:cBhvr>
                                        <p:cTn id="32" dur="15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fade">
                                      <p:cBhvr>
                                        <p:cTn id="37" dur="1500"/>
                                        <p:tgtEl>
                                          <p:spTgt spid="1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
                                            <p:txEl>
                                              <p:pRg st="7" end="7"/>
                                            </p:txEl>
                                          </p:spTgt>
                                        </p:tgtEl>
                                        <p:attrNameLst>
                                          <p:attrName>style.visibility</p:attrName>
                                        </p:attrNameLst>
                                      </p:cBhvr>
                                      <p:to>
                                        <p:strVal val="visible"/>
                                      </p:to>
                                    </p:set>
                                    <p:animEffect transition="in" filter="fade">
                                      <p:cBhvr>
                                        <p:cTn id="42" dur="1500"/>
                                        <p:tgtEl>
                                          <p:spTgt spid="1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
                                            <p:txEl>
                                              <p:pRg st="8" end="8"/>
                                            </p:txEl>
                                          </p:spTgt>
                                        </p:tgtEl>
                                        <p:attrNameLst>
                                          <p:attrName>style.visibility</p:attrName>
                                        </p:attrNameLst>
                                      </p:cBhvr>
                                      <p:to>
                                        <p:strVal val="visible"/>
                                      </p:to>
                                    </p:set>
                                    <p:animEffect transition="in" filter="fade">
                                      <p:cBhvr>
                                        <p:cTn id="47" dur="1500"/>
                                        <p:tgtEl>
                                          <p:spTgt spid="16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6">
                                            <p:txEl>
                                              <p:pRg st="9" end="9"/>
                                            </p:txEl>
                                          </p:spTgt>
                                        </p:tgtEl>
                                        <p:attrNameLst>
                                          <p:attrName>style.visibility</p:attrName>
                                        </p:attrNameLst>
                                      </p:cBhvr>
                                      <p:to>
                                        <p:strVal val="visible"/>
                                      </p:to>
                                    </p:set>
                                    <p:animEffect transition="in" filter="fade">
                                      <p:cBhvr>
                                        <p:cTn id="52" dur="1500"/>
                                        <p:tgtEl>
                                          <p:spTgt spid="16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6">
                                            <p:txEl>
                                              <p:pRg st="10" end="10"/>
                                            </p:txEl>
                                          </p:spTgt>
                                        </p:tgtEl>
                                        <p:attrNameLst>
                                          <p:attrName>style.visibility</p:attrName>
                                        </p:attrNameLst>
                                      </p:cBhvr>
                                      <p:to>
                                        <p:strVal val="visible"/>
                                      </p:to>
                                    </p:set>
                                    <p:animEffect transition="in" filter="fade">
                                      <p:cBhvr>
                                        <p:cTn id="57" dur="1500"/>
                                        <p:tgtEl>
                                          <p:spTgt spid="16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6">
                                            <p:txEl>
                                              <p:pRg st="11" end="11"/>
                                            </p:txEl>
                                          </p:spTgt>
                                        </p:tgtEl>
                                        <p:attrNameLst>
                                          <p:attrName>style.visibility</p:attrName>
                                        </p:attrNameLst>
                                      </p:cBhvr>
                                      <p:to>
                                        <p:strVal val="visible"/>
                                      </p:to>
                                    </p:set>
                                    <p:animEffect transition="in" filter="fade">
                                      <p:cBhvr>
                                        <p:cTn id="62" dur="1500"/>
                                        <p:tgtEl>
                                          <p:spTgt spid="16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6">
                                            <p:txEl>
                                              <p:pRg st="12" end="12"/>
                                            </p:txEl>
                                          </p:spTgt>
                                        </p:tgtEl>
                                        <p:attrNameLst>
                                          <p:attrName>style.visibility</p:attrName>
                                        </p:attrNameLst>
                                      </p:cBhvr>
                                      <p:to>
                                        <p:strVal val="visible"/>
                                      </p:to>
                                    </p:set>
                                    <p:animEffect transition="in" filter="fade">
                                      <p:cBhvr>
                                        <p:cTn id="67" dur="1500"/>
                                        <p:tgtEl>
                                          <p:spTgt spid="16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163"/>
                                        </p:tgtEl>
                                        <p:attrNameLst>
                                          <p:attrName>style.visibility</p:attrName>
                                        </p:attrNameLst>
                                      </p:cBhvr>
                                      <p:to>
                                        <p:strVal val="visible"/>
                                      </p:to>
                                    </p:set>
                                    <p:anim calcmode="lin" valueType="num">
                                      <p:cBhvr additive="base">
                                        <p:cTn id="72" dur="1000"/>
                                        <p:tgtEl>
                                          <p:spTgt spid="163"/>
                                        </p:tgtEl>
                                        <p:attrNameLst>
                                          <p:attrName>ppt_w</p:attrName>
                                        </p:attrNameLst>
                                      </p:cBhvr>
                                      <p:tavLst>
                                        <p:tav tm="0">
                                          <p:val>
                                            <p:strVal val="0"/>
                                          </p:val>
                                        </p:tav>
                                        <p:tav tm="100000">
                                          <p:val>
                                            <p:strVal val="#ppt_w"/>
                                          </p:val>
                                        </p:tav>
                                      </p:tavLst>
                                    </p:anim>
                                    <p:anim calcmode="lin" valueType="num">
                                      <p:cBhvr additive="base">
                                        <p:cTn id="73" dur="1000"/>
                                        <p:tgtEl>
                                          <p:spTgt spid="1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7141850" y="760475"/>
            <a:ext cx="19464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T&amp;E Business Standards - Workflow</a:t>
            </a:r>
            <a:endParaRPr dirty="0"/>
          </a:p>
        </p:txBody>
      </p:sp>
      <p:grpSp>
        <p:nvGrpSpPr>
          <p:cNvPr id="2" name="Group 1" descr="See Speaker Notes:&#10;&#10;T&amp;E Business Standards - Workflow&#10;&#10;&#10;">
            <a:extLst>
              <a:ext uri="{FF2B5EF4-FFF2-40B4-BE49-F238E27FC236}">
                <a16:creationId xmlns:a16="http://schemas.microsoft.com/office/drawing/2014/main" id="{B0FBEC1C-0D51-4922-8BDF-6DD3309AA327}"/>
              </a:ext>
            </a:extLst>
          </p:cNvPr>
          <p:cNvGrpSpPr/>
          <p:nvPr/>
        </p:nvGrpSpPr>
        <p:grpSpPr>
          <a:xfrm>
            <a:off x="336339" y="828536"/>
            <a:ext cx="6382153" cy="4172622"/>
            <a:chOff x="604496" y="835024"/>
            <a:chExt cx="6382153" cy="4172622"/>
          </a:xfrm>
        </p:grpSpPr>
        <p:grpSp>
          <p:nvGrpSpPr>
            <p:cNvPr id="9" name="object 3">
              <a:extLst>
                <a:ext uri="{FF2B5EF4-FFF2-40B4-BE49-F238E27FC236}">
                  <a16:creationId xmlns:a16="http://schemas.microsoft.com/office/drawing/2014/main" id="{F5A19DAC-8AC4-490A-A488-0120A21ECA4A}"/>
                </a:ext>
              </a:extLst>
            </p:cNvPr>
            <p:cNvGrpSpPr/>
            <p:nvPr/>
          </p:nvGrpSpPr>
          <p:grpSpPr>
            <a:xfrm>
              <a:off x="623585" y="1591421"/>
              <a:ext cx="6360039" cy="838340"/>
              <a:chOff x="223837" y="1991677"/>
              <a:chExt cx="9610725" cy="1266825"/>
            </a:xfrm>
          </p:grpSpPr>
          <p:sp>
            <p:nvSpPr>
              <p:cNvPr id="245" name="object 4">
                <a:extLst>
                  <a:ext uri="{FF2B5EF4-FFF2-40B4-BE49-F238E27FC236}">
                    <a16:creationId xmlns:a16="http://schemas.microsoft.com/office/drawing/2014/main" id="{72E6B348-F90E-4782-8219-1965B66C6DFB}"/>
                  </a:ext>
                </a:extLst>
              </p:cNvPr>
              <p:cNvSpPr/>
              <p:nvPr/>
            </p:nvSpPr>
            <p:spPr>
              <a:xfrm>
                <a:off x="228600" y="1996439"/>
                <a:ext cx="9601200" cy="1257300"/>
              </a:xfrm>
              <a:custGeom>
                <a:avLst/>
                <a:gdLst/>
                <a:ahLst/>
                <a:cxnLst/>
                <a:rect l="l" t="t" r="r" b="b"/>
                <a:pathLst>
                  <a:path w="9601200" h="1257300">
                    <a:moveTo>
                      <a:pt x="0" y="0"/>
                    </a:moveTo>
                    <a:lnTo>
                      <a:pt x="0" y="1257299"/>
                    </a:lnTo>
                    <a:lnTo>
                      <a:pt x="9601199" y="1257299"/>
                    </a:lnTo>
                    <a:lnTo>
                      <a:pt x="9601199" y="0"/>
                    </a:lnTo>
                    <a:lnTo>
                      <a:pt x="0" y="0"/>
                    </a:lnTo>
                    <a:close/>
                  </a:path>
                </a:pathLst>
              </a:custGeom>
              <a:ln w="9143">
                <a:solidFill>
                  <a:srgbClr val="000000"/>
                </a:solidFill>
              </a:ln>
            </p:spPr>
            <p:txBody>
              <a:bodyPr wrap="square" lIns="0" tIns="0" rIns="0" bIns="0" rtlCol="0"/>
              <a:lstStyle/>
              <a:p>
                <a:endParaRPr sz="927"/>
              </a:p>
            </p:txBody>
          </p:sp>
          <p:sp>
            <p:nvSpPr>
              <p:cNvPr id="246" name="object 5">
                <a:extLst>
                  <a:ext uri="{FF2B5EF4-FFF2-40B4-BE49-F238E27FC236}">
                    <a16:creationId xmlns:a16="http://schemas.microsoft.com/office/drawing/2014/main" id="{2D18E581-579D-4A55-B2A0-7DA4FCE2A978}"/>
                  </a:ext>
                </a:extLst>
              </p:cNvPr>
              <p:cNvSpPr/>
              <p:nvPr/>
            </p:nvSpPr>
            <p:spPr>
              <a:xfrm>
                <a:off x="228600" y="1996439"/>
                <a:ext cx="457200" cy="1257300"/>
              </a:xfrm>
              <a:custGeom>
                <a:avLst/>
                <a:gdLst/>
                <a:ahLst/>
                <a:cxnLst/>
                <a:rect l="l" t="t" r="r" b="b"/>
                <a:pathLst>
                  <a:path w="457200" h="1257300">
                    <a:moveTo>
                      <a:pt x="457199" y="1257299"/>
                    </a:moveTo>
                    <a:lnTo>
                      <a:pt x="457199" y="0"/>
                    </a:lnTo>
                    <a:lnTo>
                      <a:pt x="0" y="0"/>
                    </a:lnTo>
                    <a:lnTo>
                      <a:pt x="0" y="1257299"/>
                    </a:lnTo>
                    <a:lnTo>
                      <a:pt x="457199" y="1257299"/>
                    </a:lnTo>
                    <a:close/>
                  </a:path>
                </a:pathLst>
              </a:custGeom>
              <a:solidFill>
                <a:srgbClr val="BCDEFF"/>
              </a:solidFill>
            </p:spPr>
            <p:txBody>
              <a:bodyPr wrap="square" lIns="0" tIns="0" rIns="0" bIns="0" rtlCol="0"/>
              <a:lstStyle/>
              <a:p>
                <a:endParaRPr sz="927"/>
              </a:p>
            </p:txBody>
          </p:sp>
          <p:sp>
            <p:nvSpPr>
              <p:cNvPr id="247" name="object 6">
                <a:extLst>
                  <a:ext uri="{FF2B5EF4-FFF2-40B4-BE49-F238E27FC236}">
                    <a16:creationId xmlns:a16="http://schemas.microsoft.com/office/drawing/2014/main" id="{250E45D0-46F9-4D0F-AFC2-4EA75A502A61}"/>
                  </a:ext>
                </a:extLst>
              </p:cNvPr>
              <p:cNvSpPr/>
              <p:nvPr/>
            </p:nvSpPr>
            <p:spPr>
              <a:xfrm>
                <a:off x="228600" y="1996439"/>
                <a:ext cx="457200" cy="1257300"/>
              </a:xfrm>
              <a:custGeom>
                <a:avLst/>
                <a:gdLst/>
                <a:ahLst/>
                <a:cxnLst/>
                <a:rect l="l" t="t" r="r" b="b"/>
                <a:pathLst>
                  <a:path w="457200" h="1257300">
                    <a:moveTo>
                      <a:pt x="0" y="0"/>
                    </a:moveTo>
                    <a:lnTo>
                      <a:pt x="0" y="1257299"/>
                    </a:lnTo>
                    <a:lnTo>
                      <a:pt x="457199" y="1257299"/>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0" name="object 7">
              <a:extLst>
                <a:ext uri="{FF2B5EF4-FFF2-40B4-BE49-F238E27FC236}">
                  <a16:creationId xmlns:a16="http://schemas.microsoft.com/office/drawing/2014/main" id="{64FE2BC1-F946-47FE-8E9F-5C63A733BEA3}"/>
                </a:ext>
              </a:extLst>
            </p:cNvPr>
            <p:cNvSpPr txBox="1"/>
            <p:nvPr/>
          </p:nvSpPr>
          <p:spPr>
            <a:xfrm>
              <a:off x="783005" y="1674947"/>
              <a:ext cx="102592" cy="672353"/>
            </a:xfrm>
            <a:prstGeom prst="rect">
              <a:avLst/>
            </a:prstGeom>
          </p:spPr>
          <p:txBody>
            <a:bodyPr vert="vert270" wrap="square" lIns="0" tIns="0" rIns="0" bIns="0" rtlCol="0">
              <a:spAutoFit/>
            </a:bodyPr>
            <a:lstStyle/>
            <a:p>
              <a:pPr marL="8405">
                <a:lnSpc>
                  <a:spcPts val="844"/>
                </a:lnSpc>
              </a:pPr>
              <a:r>
                <a:rPr sz="794" spc="-3" dirty="0"/>
                <a:t>(Authorization)</a:t>
              </a:r>
              <a:endParaRPr sz="794"/>
            </a:p>
          </p:txBody>
        </p:sp>
        <p:grpSp>
          <p:nvGrpSpPr>
            <p:cNvPr id="11" name="object 8">
              <a:extLst>
                <a:ext uri="{FF2B5EF4-FFF2-40B4-BE49-F238E27FC236}">
                  <a16:creationId xmlns:a16="http://schemas.microsoft.com/office/drawing/2014/main" id="{E381CCCE-F4CF-4500-B3B0-B3315C152D26}"/>
                </a:ext>
              </a:extLst>
            </p:cNvPr>
            <p:cNvGrpSpPr/>
            <p:nvPr/>
          </p:nvGrpSpPr>
          <p:grpSpPr>
            <a:xfrm>
              <a:off x="626610" y="2425475"/>
              <a:ext cx="6360039" cy="1046349"/>
              <a:chOff x="228409" y="3252025"/>
              <a:chExt cx="9610725" cy="1581150"/>
            </a:xfrm>
          </p:grpSpPr>
          <p:sp>
            <p:nvSpPr>
              <p:cNvPr id="242" name="object 9">
                <a:extLst>
                  <a:ext uri="{FF2B5EF4-FFF2-40B4-BE49-F238E27FC236}">
                    <a16:creationId xmlns:a16="http://schemas.microsoft.com/office/drawing/2014/main" id="{D06932D0-144C-48D3-ADDD-6711AAB0A3AD}"/>
                  </a:ext>
                </a:extLst>
              </p:cNvPr>
              <p:cNvSpPr/>
              <p:nvPr/>
            </p:nvSpPr>
            <p:spPr>
              <a:xfrm>
                <a:off x="233171" y="3256788"/>
                <a:ext cx="9601200" cy="1571625"/>
              </a:xfrm>
              <a:custGeom>
                <a:avLst/>
                <a:gdLst/>
                <a:ahLst/>
                <a:cxnLst/>
                <a:rect l="l" t="t" r="r" b="b"/>
                <a:pathLst>
                  <a:path w="9601200" h="1571625">
                    <a:moveTo>
                      <a:pt x="0" y="0"/>
                    </a:moveTo>
                    <a:lnTo>
                      <a:pt x="0" y="1571243"/>
                    </a:lnTo>
                    <a:lnTo>
                      <a:pt x="9601199" y="1571243"/>
                    </a:lnTo>
                    <a:lnTo>
                      <a:pt x="9601199" y="0"/>
                    </a:lnTo>
                    <a:lnTo>
                      <a:pt x="0" y="0"/>
                    </a:lnTo>
                    <a:close/>
                  </a:path>
                </a:pathLst>
              </a:custGeom>
              <a:ln w="9143">
                <a:solidFill>
                  <a:srgbClr val="000000"/>
                </a:solidFill>
              </a:ln>
            </p:spPr>
            <p:txBody>
              <a:bodyPr wrap="square" lIns="0" tIns="0" rIns="0" bIns="0" rtlCol="0"/>
              <a:lstStyle/>
              <a:p>
                <a:endParaRPr sz="927"/>
              </a:p>
            </p:txBody>
          </p:sp>
          <p:sp>
            <p:nvSpPr>
              <p:cNvPr id="243" name="object 10">
                <a:extLst>
                  <a:ext uri="{FF2B5EF4-FFF2-40B4-BE49-F238E27FC236}">
                    <a16:creationId xmlns:a16="http://schemas.microsoft.com/office/drawing/2014/main" id="{B548D270-CBAF-4F01-9B28-DC59F1EDC267}"/>
                  </a:ext>
                </a:extLst>
              </p:cNvPr>
              <p:cNvSpPr/>
              <p:nvPr/>
            </p:nvSpPr>
            <p:spPr>
              <a:xfrm>
                <a:off x="233171" y="3256788"/>
                <a:ext cx="457200" cy="1571625"/>
              </a:xfrm>
              <a:custGeom>
                <a:avLst/>
                <a:gdLst/>
                <a:ahLst/>
                <a:cxnLst/>
                <a:rect l="l" t="t" r="r" b="b"/>
                <a:pathLst>
                  <a:path w="457200" h="1571625">
                    <a:moveTo>
                      <a:pt x="457199" y="1571243"/>
                    </a:moveTo>
                    <a:lnTo>
                      <a:pt x="457199" y="0"/>
                    </a:lnTo>
                    <a:lnTo>
                      <a:pt x="0" y="0"/>
                    </a:lnTo>
                    <a:lnTo>
                      <a:pt x="0" y="1571243"/>
                    </a:lnTo>
                    <a:lnTo>
                      <a:pt x="457199" y="1571243"/>
                    </a:lnTo>
                    <a:close/>
                  </a:path>
                </a:pathLst>
              </a:custGeom>
              <a:solidFill>
                <a:srgbClr val="BCDEFF"/>
              </a:solidFill>
            </p:spPr>
            <p:txBody>
              <a:bodyPr wrap="square" lIns="0" tIns="0" rIns="0" bIns="0" rtlCol="0"/>
              <a:lstStyle/>
              <a:p>
                <a:endParaRPr sz="927"/>
              </a:p>
            </p:txBody>
          </p:sp>
          <p:sp>
            <p:nvSpPr>
              <p:cNvPr id="244" name="object 11">
                <a:extLst>
                  <a:ext uri="{FF2B5EF4-FFF2-40B4-BE49-F238E27FC236}">
                    <a16:creationId xmlns:a16="http://schemas.microsoft.com/office/drawing/2014/main" id="{0340C3CC-AEBD-4386-8373-F23EC31E293B}"/>
                  </a:ext>
                </a:extLst>
              </p:cNvPr>
              <p:cNvSpPr/>
              <p:nvPr/>
            </p:nvSpPr>
            <p:spPr>
              <a:xfrm>
                <a:off x="233171" y="3256788"/>
                <a:ext cx="457200" cy="1571625"/>
              </a:xfrm>
              <a:custGeom>
                <a:avLst/>
                <a:gdLst/>
                <a:ahLst/>
                <a:cxnLst/>
                <a:rect l="l" t="t" r="r" b="b"/>
                <a:pathLst>
                  <a:path w="457200" h="1571625">
                    <a:moveTo>
                      <a:pt x="0" y="0"/>
                    </a:moveTo>
                    <a:lnTo>
                      <a:pt x="0" y="1571243"/>
                    </a:lnTo>
                    <a:lnTo>
                      <a:pt x="457199" y="1571243"/>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2" name="object 12">
              <a:extLst>
                <a:ext uri="{FF2B5EF4-FFF2-40B4-BE49-F238E27FC236}">
                  <a16:creationId xmlns:a16="http://schemas.microsoft.com/office/drawing/2014/main" id="{B9CC12A4-6AB5-4A8A-B1AD-99BE50586087}"/>
                </a:ext>
              </a:extLst>
            </p:cNvPr>
            <p:cNvSpPr txBox="1"/>
            <p:nvPr/>
          </p:nvSpPr>
          <p:spPr>
            <a:xfrm>
              <a:off x="725519" y="2554405"/>
              <a:ext cx="102592" cy="789594"/>
            </a:xfrm>
            <a:prstGeom prst="rect">
              <a:avLst/>
            </a:prstGeom>
          </p:spPr>
          <p:txBody>
            <a:bodyPr vert="vert270" wrap="square" lIns="0" tIns="0" rIns="0" bIns="0" rtlCol="0">
              <a:spAutoFit/>
            </a:bodyPr>
            <a:lstStyle/>
            <a:p>
              <a:pPr marL="8405">
                <a:lnSpc>
                  <a:spcPts val="844"/>
                </a:lnSpc>
              </a:pPr>
              <a:r>
                <a:rPr sz="794" spc="-3" dirty="0"/>
                <a:t>Fulfillment</a:t>
              </a:r>
              <a:r>
                <a:rPr sz="794" spc="-36" dirty="0"/>
                <a:t> </a:t>
              </a:r>
              <a:r>
                <a:rPr sz="794" spc="-3" dirty="0"/>
                <a:t>(TMC)</a:t>
              </a:r>
              <a:endParaRPr sz="794"/>
            </a:p>
          </p:txBody>
        </p:sp>
        <p:grpSp>
          <p:nvGrpSpPr>
            <p:cNvPr id="13" name="object 13">
              <a:extLst>
                <a:ext uri="{FF2B5EF4-FFF2-40B4-BE49-F238E27FC236}">
                  <a16:creationId xmlns:a16="http://schemas.microsoft.com/office/drawing/2014/main" id="{AC29BBBC-FD94-49B6-9D93-7BE32AFC99D3}"/>
                </a:ext>
              </a:extLst>
            </p:cNvPr>
            <p:cNvGrpSpPr/>
            <p:nvPr/>
          </p:nvGrpSpPr>
          <p:grpSpPr>
            <a:xfrm>
              <a:off x="626610" y="4227717"/>
              <a:ext cx="6360039" cy="779929"/>
              <a:chOff x="228409" y="5975413"/>
              <a:chExt cx="9610725" cy="1178560"/>
            </a:xfrm>
          </p:grpSpPr>
          <p:sp>
            <p:nvSpPr>
              <p:cNvPr id="239" name="object 14">
                <a:extLst>
                  <a:ext uri="{FF2B5EF4-FFF2-40B4-BE49-F238E27FC236}">
                    <a16:creationId xmlns:a16="http://schemas.microsoft.com/office/drawing/2014/main" id="{9FD160EA-9AFD-44C4-BD80-370DF274EBF7}"/>
                  </a:ext>
                </a:extLst>
              </p:cNvPr>
              <p:cNvSpPr/>
              <p:nvPr/>
            </p:nvSpPr>
            <p:spPr>
              <a:xfrm>
                <a:off x="233171" y="5980175"/>
                <a:ext cx="9601200" cy="1169035"/>
              </a:xfrm>
              <a:custGeom>
                <a:avLst/>
                <a:gdLst/>
                <a:ahLst/>
                <a:cxnLst/>
                <a:rect l="l" t="t" r="r" b="b"/>
                <a:pathLst>
                  <a:path w="9601200" h="1169034">
                    <a:moveTo>
                      <a:pt x="0" y="0"/>
                    </a:moveTo>
                    <a:lnTo>
                      <a:pt x="0" y="1168907"/>
                    </a:lnTo>
                    <a:lnTo>
                      <a:pt x="9601199" y="1168907"/>
                    </a:lnTo>
                    <a:lnTo>
                      <a:pt x="9601199" y="0"/>
                    </a:lnTo>
                    <a:lnTo>
                      <a:pt x="0" y="0"/>
                    </a:lnTo>
                    <a:close/>
                  </a:path>
                </a:pathLst>
              </a:custGeom>
              <a:ln w="9143">
                <a:solidFill>
                  <a:srgbClr val="000000"/>
                </a:solidFill>
              </a:ln>
            </p:spPr>
            <p:txBody>
              <a:bodyPr wrap="square" lIns="0" tIns="0" rIns="0" bIns="0" rtlCol="0"/>
              <a:lstStyle/>
              <a:p>
                <a:endParaRPr sz="927"/>
              </a:p>
            </p:txBody>
          </p:sp>
          <p:sp>
            <p:nvSpPr>
              <p:cNvPr id="240" name="object 15">
                <a:extLst>
                  <a:ext uri="{FF2B5EF4-FFF2-40B4-BE49-F238E27FC236}">
                    <a16:creationId xmlns:a16="http://schemas.microsoft.com/office/drawing/2014/main" id="{21D6B23C-E6C9-4DA0-A14D-DA690E2F60AD}"/>
                  </a:ext>
                </a:extLst>
              </p:cNvPr>
              <p:cNvSpPr/>
              <p:nvPr/>
            </p:nvSpPr>
            <p:spPr>
              <a:xfrm>
                <a:off x="233171" y="5980175"/>
                <a:ext cx="457200" cy="1169035"/>
              </a:xfrm>
              <a:custGeom>
                <a:avLst/>
                <a:gdLst/>
                <a:ahLst/>
                <a:cxnLst/>
                <a:rect l="l" t="t" r="r" b="b"/>
                <a:pathLst>
                  <a:path w="457200" h="1169034">
                    <a:moveTo>
                      <a:pt x="457199" y="1168907"/>
                    </a:moveTo>
                    <a:lnTo>
                      <a:pt x="457199" y="0"/>
                    </a:lnTo>
                    <a:lnTo>
                      <a:pt x="0" y="0"/>
                    </a:lnTo>
                    <a:lnTo>
                      <a:pt x="0" y="1168907"/>
                    </a:lnTo>
                    <a:lnTo>
                      <a:pt x="457199" y="1168907"/>
                    </a:lnTo>
                    <a:close/>
                  </a:path>
                </a:pathLst>
              </a:custGeom>
              <a:solidFill>
                <a:srgbClr val="BCDEFF"/>
              </a:solidFill>
            </p:spPr>
            <p:txBody>
              <a:bodyPr wrap="square" lIns="0" tIns="0" rIns="0" bIns="0" rtlCol="0"/>
              <a:lstStyle/>
              <a:p>
                <a:endParaRPr sz="927"/>
              </a:p>
            </p:txBody>
          </p:sp>
          <p:sp>
            <p:nvSpPr>
              <p:cNvPr id="241" name="object 16">
                <a:extLst>
                  <a:ext uri="{FF2B5EF4-FFF2-40B4-BE49-F238E27FC236}">
                    <a16:creationId xmlns:a16="http://schemas.microsoft.com/office/drawing/2014/main" id="{304545C9-D395-4BEC-B815-32051321D4F1}"/>
                  </a:ext>
                </a:extLst>
              </p:cNvPr>
              <p:cNvSpPr/>
              <p:nvPr/>
            </p:nvSpPr>
            <p:spPr>
              <a:xfrm>
                <a:off x="233171" y="5980175"/>
                <a:ext cx="457200" cy="1169035"/>
              </a:xfrm>
              <a:custGeom>
                <a:avLst/>
                <a:gdLst/>
                <a:ahLst/>
                <a:cxnLst/>
                <a:rect l="l" t="t" r="r" b="b"/>
                <a:pathLst>
                  <a:path w="457200" h="1169034">
                    <a:moveTo>
                      <a:pt x="0" y="0"/>
                    </a:moveTo>
                    <a:lnTo>
                      <a:pt x="0" y="1168907"/>
                    </a:lnTo>
                    <a:lnTo>
                      <a:pt x="457199" y="1168907"/>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4" name="object 17">
              <a:extLst>
                <a:ext uri="{FF2B5EF4-FFF2-40B4-BE49-F238E27FC236}">
                  <a16:creationId xmlns:a16="http://schemas.microsoft.com/office/drawing/2014/main" id="{4D03BB59-AEAB-4463-A58A-0B8BD9346F24}"/>
                </a:ext>
              </a:extLst>
            </p:cNvPr>
            <p:cNvSpPr txBox="1"/>
            <p:nvPr/>
          </p:nvSpPr>
          <p:spPr>
            <a:xfrm>
              <a:off x="665008" y="4248735"/>
              <a:ext cx="224805" cy="740008"/>
            </a:xfrm>
            <a:prstGeom prst="rect">
              <a:avLst/>
            </a:prstGeom>
          </p:spPr>
          <p:txBody>
            <a:bodyPr vert="vert270" wrap="square" lIns="0" tIns="0" rIns="0" bIns="0" rtlCol="0">
              <a:spAutoFit/>
            </a:bodyPr>
            <a:lstStyle/>
            <a:p>
              <a:pPr algn="ctr">
                <a:lnSpc>
                  <a:spcPts val="844"/>
                </a:lnSpc>
              </a:pPr>
              <a:r>
                <a:rPr sz="794" spc="-3" dirty="0"/>
                <a:t>Expense</a:t>
              </a:r>
              <a:r>
                <a:rPr sz="794" spc="-33" dirty="0"/>
                <a:t> </a:t>
              </a:r>
              <a:r>
                <a:rPr sz="794" spc="-3" dirty="0"/>
                <a:t>Report</a:t>
              </a:r>
              <a:endParaRPr sz="794"/>
            </a:p>
            <a:p>
              <a:pPr algn="ctr">
                <a:lnSpc>
                  <a:spcPct val="100000"/>
                </a:lnSpc>
              </a:pPr>
              <a:r>
                <a:rPr sz="794" spc="-3" dirty="0"/>
                <a:t>(Voucher)</a:t>
              </a:r>
              <a:endParaRPr sz="794"/>
            </a:p>
          </p:txBody>
        </p:sp>
        <p:grpSp>
          <p:nvGrpSpPr>
            <p:cNvPr id="15" name="object 18">
              <a:extLst>
                <a:ext uri="{FF2B5EF4-FFF2-40B4-BE49-F238E27FC236}">
                  <a16:creationId xmlns:a16="http://schemas.microsoft.com/office/drawing/2014/main" id="{651468CF-5E79-49C7-8CD3-94821F1DDECC}"/>
                </a:ext>
              </a:extLst>
            </p:cNvPr>
            <p:cNvGrpSpPr/>
            <p:nvPr/>
          </p:nvGrpSpPr>
          <p:grpSpPr>
            <a:xfrm>
              <a:off x="626610" y="3462243"/>
              <a:ext cx="6360039" cy="762700"/>
              <a:chOff x="228409" y="4818697"/>
              <a:chExt cx="9610725" cy="1152525"/>
            </a:xfrm>
          </p:grpSpPr>
          <p:sp>
            <p:nvSpPr>
              <p:cNvPr id="236" name="object 19">
                <a:extLst>
                  <a:ext uri="{FF2B5EF4-FFF2-40B4-BE49-F238E27FC236}">
                    <a16:creationId xmlns:a16="http://schemas.microsoft.com/office/drawing/2014/main" id="{30DAA782-C90B-4F91-B323-202392F116B2}"/>
                  </a:ext>
                </a:extLst>
              </p:cNvPr>
              <p:cNvSpPr/>
              <p:nvPr/>
            </p:nvSpPr>
            <p:spPr>
              <a:xfrm>
                <a:off x="233171" y="4823459"/>
                <a:ext cx="9601200" cy="1143000"/>
              </a:xfrm>
              <a:custGeom>
                <a:avLst/>
                <a:gdLst/>
                <a:ahLst/>
                <a:cxnLst/>
                <a:rect l="l" t="t" r="r" b="b"/>
                <a:pathLst>
                  <a:path w="9601200" h="1143000">
                    <a:moveTo>
                      <a:pt x="0" y="0"/>
                    </a:moveTo>
                    <a:lnTo>
                      <a:pt x="0" y="1142999"/>
                    </a:lnTo>
                    <a:lnTo>
                      <a:pt x="9601199" y="1142999"/>
                    </a:lnTo>
                    <a:lnTo>
                      <a:pt x="9601199" y="0"/>
                    </a:lnTo>
                    <a:lnTo>
                      <a:pt x="0" y="0"/>
                    </a:lnTo>
                    <a:close/>
                  </a:path>
                </a:pathLst>
              </a:custGeom>
              <a:ln w="9143">
                <a:solidFill>
                  <a:srgbClr val="000000"/>
                </a:solidFill>
              </a:ln>
            </p:spPr>
            <p:txBody>
              <a:bodyPr wrap="square" lIns="0" tIns="0" rIns="0" bIns="0" rtlCol="0"/>
              <a:lstStyle/>
              <a:p>
                <a:endParaRPr sz="927"/>
              </a:p>
            </p:txBody>
          </p:sp>
          <p:sp>
            <p:nvSpPr>
              <p:cNvPr id="237" name="object 20">
                <a:extLst>
                  <a:ext uri="{FF2B5EF4-FFF2-40B4-BE49-F238E27FC236}">
                    <a16:creationId xmlns:a16="http://schemas.microsoft.com/office/drawing/2014/main" id="{E2032AF2-1F72-4583-96EC-D1AE16812C7C}"/>
                  </a:ext>
                </a:extLst>
              </p:cNvPr>
              <p:cNvSpPr/>
              <p:nvPr/>
            </p:nvSpPr>
            <p:spPr>
              <a:xfrm>
                <a:off x="233171" y="4823459"/>
                <a:ext cx="457200" cy="1143000"/>
              </a:xfrm>
              <a:custGeom>
                <a:avLst/>
                <a:gdLst/>
                <a:ahLst/>
                <a:cxnLst/>
                <a:rect l="l" t="t" r="r" b="b"/>
                <a:pathLst>
                  <a:path w="457200" h="1143000">
                    <a:moveTo>
                      <a:pt x="457199" y="1142999"/>
                    </a:moveTo>
                    <a:lnTo>
                      <a:pt x="457199" y="0"/>
                    </a:lnTo>
                    <a:lnTo>
                      <a:pt x="0" y="0"/>
                    </a:lnTo>
                    <a:lnTo>
                      <a:pt x="0" y="1142999"/>
                    </a:lnTo>
                    <a:lnTo>
                      <a:pt x="457199" y="1142999"/>
                    </a:lnTo>
                    <a:close/>
                  </a:path>
                </a:pathLst>
              </a:custGeom>
              <a:solidFill>
                <a:srgbClr val="BCDEFF"/>
              </a:solidFill>
            </p:spPr>
            <p:txBody>
              <a:bodyPr wrap="square" lIns="0" tIns="0" rIns="0" bIns="0" rtlCol="0"/>
              <a:lstStyle/>
              <a:p>
                <a:endParaRPr sz="927"/>
              </a:p>
            </p:txBody>
          </p:sp>
          <p:sp>
            <p:nvSpPr>
              <p:cNvPr id="238" name="object 21">
                <a:extLst>
                  <a:ext uri="{FF2B5EF4-FFF2-40B4-BE49-F238E27FC236}">
                    <a16:creationId xmlns:a16="http://schemas.microsoft.com/office/drawing/2014/main" id="{7A2A734B-3847-4B3F-A080-80870BE2273D}"/>
                  </a:ext>
                </a:extLst>
              </p:cNvPr>
              <p:cNvSpPr/>
              <p:nvPr/>
            </p:nvSpPr>
            <p:spPr>
              <a:xfrm>
                <a:off x="233171" y="4823459"/>
                <a:ext cx="457200" cy="1143000"/>
              </a:xfrm>
              <a:custGeom>
                <a:avLst/>
                <a:gdLst/>
                <a:ahLst/>
                <a:cxnLst/>
                <a:rect l="l" t="t" r="r" b="b"/>
                <a:pathLst>
                  <a:path w="457200" h="1143000">
                    <a:moveTo>
                      <a:pt x="0" y="0"/>
                    </a:moveTo>
                    <a:lnTo>
                      <a:pt x="0" y="1142999"/>
                    </a:lnTo>
                    <a:lnTo>
                      <a:pt x="457199" y="1142999"/>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6" name="object 22">
              <a:extLst>
                <a:ext uri="{FF2B5EF4-FFF2-40B4-BE49-F238E27FC236}">
                  <a16:creationId xmlns:a16="http://schemas.microsoft.com/office/drawing/2014/main" id="{C3DE9CC6-42CF-459F-B961-9959CACAD17C}"/>
                </a:ext>
              </a:extLst>
            </p:cNvPr>
            <p:cNvSpPr txBox="1"/>
            <p:nvPr/>
          </p:nvSpPr>
          <p:spPr>
            <a:xfrm>
              <a:off x="604496" y="3540776"/>
              <a:ext cx="347018" cy="605957"/>
            </a:xfrm>
            <a:prstGeom prst="rect">
              <a:avLst/>
            </a:prstGeom>
          </p:spPr>
          <p:txBody>
            <a:bodyPr vert="vert270" wrap="square" lIns="0" tIns="0" rIns="0" bIns="0" rtlCol="0">
              <a:spAutoFit/>
            </a:bodyPr>
            <a:lstStyle/>
            <a:p>
              <a:pPr algn="ctr">
                <a:lnSpc>
                  <a:spcPts val="844"/>
                </a:lnSpc>
              </a:pPr>
              <a:r>
                <a:rPr sz="794" spc="-3" dirty="0"/>
                <a:t>Financial</a:t>
              </a:r>
              <a:endParaRPr sz="794" dirty="0"/>
            </a:p>
            <a:p>
              <a:pPr marL="8405" marR="3362" algn="ctr"/>
              <a:r>
                <a:rPr sz="794" spc="-3" dirty="0"/>
                <a:t>Man</a:t>
              </a:r>
              <a:r>
                <a:rPr sz="794" spc="-10" dirty="0"/>
                <a:t>a</a:t>
              </a:r>
              <a:r>
                <a:rPr sz="794" spc="-3" dirty="0"/>
                <a:t>g</a:t>
              </a:r>
              <a:r>
                <a:rPr sz="794" spc="-10" dirty="0"/>
                <a:t>e</a:t>
              </a:r>
              <a:r>
                <a:rPr sz="794" spc="7" dirty="0"/>
                <a:t>m</a:t>
              </a:r>
              <a:r>
                <a:rPr sz="794" spc="-10" dirty="0"/>
                <a:t>e</a:t>
              </a:r>
              <a:r>
                <a:rPr sz="794" spc="-3" dirty="0"/>
                <a:t>n</a:t>
              </a:r>
              <a:r>
                <a:rPr sz="794" dirty="0"/>
                <a:t>t  </a:t>
              </a:r>
              <a:r>
                <a:rPr sz="794" spc="-3" dirty="0"/>
                <a:t>(Integration)</a:t>
              </a:r>
              <a:endParaRPr sz="794" dirty="0"/>
            </a:p>
          </p:txBody>
        </p:sp>
        <p:grpSp>
          <p:nvGrpSpPr>
            <p:cNvPr id="17" name="object 23">
              <a:extLst>
                <a:ext uri="{FF2B5EF4-FFF2-40B4-BE49-F238E27FC236}">
                  <a16:creationId xmlns:a16="http://schemas.microsoft.com/office/drawing/2014/main" id="{399D4E07-10F0-41BA-B065-6EF9FD4A10A5}"/>
                </a:ext>
              </a:extLst>
            </p:cNvPr>
            <p:cNvGrpSpPr/>
            <p:nvPr/>
          </p:nvGrpSpPr>
          <p:grpSpPr>
            <a:xfrm>
              <a:off x="623585" y="835024"/>
              <a:ext cx="6360039" cy="762700"/>
              <a:chOff x="223837" y="848677"/>
              <a:chExt cx="9610725" cy="1152525"/>
            </a:xfrm>
          </p:grpSpPr>
          <p:sp>
            <p:nvSpPr>
              <p:cNvPr id="233" name="object 24">
                <a:extLst>
                  <a:ext uri="{FF2B5EF4-FFF2-40B4-BE49-F238E27FC236}">
                    <a16:creationId xmlns:a16="http://schemas.microsoft.com/office/drawing/2014/main" id="{FC1E64F8-6568-409C-A97B-F748050768BA}"/>
                  </a:ext>
                </a:extLst>
              </p:cNvPr>
              <p:cNvSpPr/>
              <p:nvPr/>
            </p:nvSpPr>
            <p:spPr>
              <a:xfrm>
                <a:off x="228600" y="853439"/>
                <a:ext cx="9601200" cy="1143000"/>
              </a:xfrm>
              <a:custGeom>
                <a:avLst/>
                <a:gdLst/>
                <a:ahLst/>
                <a:cxnLst/>
                <a:rect l="l" t="t" r="r" b="b"/>
                <a:pathLst>
                  <a:path w="9601200" h="1143000">
                    <a:moveTo>
                      <a:pt x="0" y="0"/>
                    </a:moveTo>
                    <a:lnTo>
                      <a:pt x="0" y="1142999"/>
                    </a:lnTo>
                    <a:lnTo>
                      <a:pt x="9601199" y="1142999"/>
                    </a:lnTo>
                    <a:lnTo>
                      <a:pt x="9601199" y="0"/>
                    </a:lnTo>
                    <a:lnTo>
                      <a:pt x="0" y="0"/>
                    </a:lnTo>
                    <a:close/>
                  </a:path>
                </a:pathLst>
              </a:custGeom>
              <a:ln w="9143">
                <a:solidFill>
                  <a:srgbClr val="000000"/>
                </a:solidFill>
              </a:ln>
            </p:spPr>
            <p:txBody>
              <a:bodyPr wrap="square" lIns="0" tIns="0" rIns="0" bIns="0" rtlCol="0"/>
              <a:lstStyle/>
              <a:p>
                <a:endParaRPr sz="927"/>
              </a:p>
            </p:txBody>
          </p:sp>
          <p:sp>
            <p:nvSpPr>
              <p:cNvPr id="234" name="object 25">
                <a:extLst>
                  <a:ext uri="{FF2B5EF4-FFF2-40B4-BE49-F238E27FC236}">
                    <a16:creationId xmlns:a16="http://schemas.microsoft.com/office/drawing/2014/main" id="{5B2DBFB6-5216-4CCE-8EC2-90A3322AF5FC}"/>
                  </a:ext>
                </a:extLst>
              </p:cNvPr>
              <p:cNvSpPr/>
              <p:nvPr/>
            </p:nvSpPr>
            <p:spPr>
              <a:xfrm>
                <a:off x="228600" y="853439"/>
                <a:ext cx="457200" cy="1143000"/>
              </a:xfrm>
              <a:custGeom>
                <a:avLst/>
                <a:gdLst/>
                <a:ahLst/>
                <a:cxnLst/>
                <a:rect l="l" t="t" r="r" b="b"/>
                <a:pathLst>
                  <a:path w="457200" h="1143000">
                    <a:moveTo>
                      <a:pt x="457199" y="1142999"/>
                    </a:moveTo>
                    <a:lnTo>
                      <a:pt x="457199" y="0"/>
                    </a:lnTo>
                    <a:lnTo>
                      <a:pt x="0" y="0"/>
                    </a:lnTo>
                    <a:lnTo>
                      <a:pt x="0" y="1142999"/>
                    </a:lnTo>
                    <a:lnTo>
                      <a:pt x="457199" y="1142999"/>
                    </a:lnTo>
                    <a:close/>
                  </a:path>
                </a:pathLst>
              </a:custGeom>
              <a:solidFill>
                <a:srgbClr val="BCDEFF"/>
              </a:solidFill>
            </p:spPr>
            <p:txBody>
              <a:bodyPr wrap="square" lIns="0" tIns="0" rIns="0" bIns="0" rtlCol="0"/>
              <a:lstStyle/>
              <a:p>
                <a:endParaRPr sz="927"/>
              </a:p>
            </p:txBody>
          </p:sp>
          <p:sp>
            <p:nvSpPr>
              <p:cNvPr id="235" name="object 26">
                <a:extLst>
                  <a:ext uri="{FF2B5EF4-FFF2-40B4-BE49-F238E27FC236}">
                    <a16:creationId xmlns:a16="http://schemas.microsoft.com/office/drawing/2014/main" id="{065A3D3A-4613-459E-ACCE-A0E8F503B503}"/>
                  </a:ext>
                </a:extLst>
              </p:cNvPr>
              <p:cNvSpPr/>
              <p:nvPr/>
            </p:nvSpPr>
            <p:spPr>
              <a:xfrm>
                <a:off x="228600" y="853439"/>
                <a:ext cx="457200" cy="1143000"/>
              </a:xfrm>
              <a:custGeom>
                <a:avLst/>
                <a:gdLst/>
                <a:ahLst/>
                <a:cxnLst/>
                <a:rect l="l" t="t" r="r" b="b"/>
                <a:pathLst>
                  <a:path w="457200" h="1143000">
                    <a:moveTo>
                      <a:pt x="0" y="0"/>
                    </a:moveTo>
                    <a:lnTo>
                      <a:pt x="0" y="1142999"/>
                    </a:lnTo>
                    <a:lnTo>
                      <a:pt x="457199" y="1142999"/>
                    </a:lnTo>
                    <a:lnTo>
                      <a:pt x="457199" y="0"/>
                    </a:lnTo>
                    <a:lnTo>
                      <a:pt x="0" y="0"/>
                    </a:lnTo>
                    <a:close/>
                  </a:path>
                </a:pathLst>
              </a:custGeom>
              <a:ln w="9143">
                <a:solidFill>
                  <a:srgbClr val="000000"/>
                </a:solidFill>
              </a:ln>
            </p:spPr>
            <p:txBody>
              <a:bodyPr wrap="square" lIns="0" tIns="0" rIns="0" bIns="0" rtlCol="0"/>
              <a:lstStyle/>
              <a:p>
                <a:endParaRPr sz="927"/>
              </a:p>
            </p:txBody>
          </p:sp>
        </p:grpSp>
        <p:sp>
          <p:nvSpPr>
            <p:cNvPr id="18" name="object 27">
              <a:extLst>
                <a:ext uri="{FF2B5EF4-FFF2-40B4-BE49-F238E27FC236}">
                  <a16:creationId xmlns:a16="http://schemas.microsoft.com/office/drawing/2014/main" id="{405CD23F-E067-4719-9916-E22471FA1337}"/>
                </a:ext>
              </a:extLst>
            </p:cNvPr>
            <p:cNvSpPr txBox="1"/>
            <p:nvPr/>
          </p:nvSpPr>
          <p:spPr>
            <a:xfrm>
              <a:off x="661982" y="913526"/>
              <a:ext cx="102592" cy="1501448"/>
            </a:xfrm>
            <a:prstGeom prst="rect">
              <a:avLst/>
            </a:prstGeom>
          </p:spPr>
          <p:txBody>
            <a:bodyPr vert="vert270" wrap="square" lIns="0" tIns="0" rIns="0" bIns="0" rtlCol="0">
              <a:spAutoFit/>
            </a:bodyPr>
            <a:lstStyle/>
            <a:p>
              <a:pPr marL="8405">
                <a:lnSpc>
                  <a:spcPts val="844"/>
                </a:lnSpc>
                <a:tabLst>
                  <a:tab pos="903943" algn="l"/>
                </a:tabLst>
              </a:pPr>
              <a:r>
                <a:rPr sz="794" spc="-3" dirty="0"/>
                <a:t>Pre-Trip</a:t>
              </a:r>
              <a:r>
                <a:rPr sz="794" dirty="0"/>
                <a:t> </a:t>
              </a:r>
              <a:r>
                <a:rPr sz="794" spc="-3" dirty="0"/>
                <a:t>Approval	Reservations</a:t>
              </a:r>
              <a:endParaRPr sz="794"/>
            </a:p>
          </p:txBody>
        </p:sp>
        <p:sp>
          <p:nvSpPr>
            <p:cNvPr id="19" name="object 28">
              <a:extLst>
                <a:ext uri="{FF2B5EF4-FFF2-40B4-BE49-F238E27FC236}">
                  <a16:creationId xmlns:a16="http://schemas.microsoft.com/office/drawing/2014/main" id="{115C53D5-CC4D-4EAB-ADEE-19330736C978}"/>
                </a:ext>
              </a:extLst>
            </p:cNvPr>
            <p:cNvSpPr txBox="1"/>
            <p:nvPr/>
          </p:nvSpPr>
          <p:spPr>
            <a:xfrm>
              <a:off x="783005" y="900289"/>
              <a:ext cx="102592" cy="633272"/>
            </a:xfrm>
            <a:prstGeom prst="rect">
              <a:avLst/>
            </a:prstGeom>
          </p:spPr>
          <p:txBody>
            <a:bodyPr vert="vert270" wrap="square" lIns="0" tIns="0" rIns="0" bIns="0" rtlCol="0">
              <a:spAutoFit/>
            </a:bodyPr>
            <a:lstStyle/>
            <a:p>
              <a:pPr marL="8405">
                <a:lnSpc>
                  <a:spcPts val="844"/>
                </a:lnSpc>
              </a:pPr>
              <a:r>
                <a:rPr sz="794" spc="-3" dirty="0"/>
                <a:t>(OBT</a:t>
              </a:r>
              <a:r>
                <a:rPr sz="794" spc="-20" dirty="0"/>
                <a:t> </a:t>
              </a:r>
              <a:r>
                <a:rPr sz="794" dirty="0"/>
                <a:t>&amp;</a:t>
              </a:r>
              <a:r>
                <a:rPr sz="794" spc="-26" dirty="0"/>
                <a:t> </a:t>
              </a:r>
              <a:r>
                <a:rPr sz="794" spc="-3" dirty="0"/>
                <a:t>TMC)</a:t>
              </a:r>
              <a:endParaRPr sz="794"/>
            </a:p>
          </p:txBody>
        </p:sp>
        <p:grpSp>
          <p:nvGrpSpPr>
            <p:cNvPr id="20" name="object 29">
              <a:extLst>
                <a:ext uri="{FF2B5EF4-FFF2-40B4-BE49-F238E27FC236}">
                  <a16:creationId xmlns:a16="http://schemas.microsoft.com/office/drawing/2014/main" id="{76EC125C-728C-488C-9267-C4166D52222C}"/>
                </a:ext>
              </a:extLst>
            </p:cNvPr>
            <p:cNvGrpSpPr/>
            <p:nvPr/>
          </p:nvGrpSpPr>
          <p:grpSpPr>
            <a:xfrm>
              <a:off x="1862143" y="968233"/>
              <a:ext cx="701348" cy="493339"/>
              <a:chOff x="2095436" y="1049972"/>
              <a:chExt cx="1059815" cy="745490"/>
            </a:xfrm>
          </p:grpSpPr>
          <p:sp>
            <p:nvSpPr>
              <p:cNvPr id="231" name="object 30">
                <a:extLst>
                  <a:ext uri="{FF2B5EF4-FFF2-40B4-BE49-F238E27FC236}">
                    <a16:creationId xmlns:a16="http://schemas.microsoft.com/office/drawing/2014/main" id="{B2C45B52-8733-438D-94DC-25D6E616DB62}"/>
                  </a:ext>
                </a:extLst>
              </p:cNvPr>
              <p:cNvSpPr/>
              <p:nvPr/>
            </p:nvSpPr>
            <p:spPr>
              <a:xfrm>
                <a:off x="2097023" y="1051559"/>
                <a:ext cx="1056640" cy="742315"/>
              </a:xfrm>
              <a:custGeom>
                <a:avLst/>
                <a:gdLst/>
                <a:ahLst/>
                <a:cxnLst/>
                <a:rect l="l" t="t" r="r" b="b"/>
                <a:pathLst>
                  <a:path w="1056639" h="742314">
                    <a:moveTo>
                      <a:pt x="1056131" y="742187"/>
                    </a:moveTo>
                    <a:lnTo>
                      <a:pt x="1056131" y="0"/>
                    </a:lnTo>
                    <a:lnTo>
                      <a:pt x="0" y="0"/>
                    </a:lnTo>
                    <a:lnTo>
                      <a:pt x="0" y="742187"/>
                    </a:lnTo>
                    <a:lnTo>
                      <a:pt x="1056131" y="742187"/>
                    </a:lnTo>
                    <a:close/>
                  </a:path>
                </a:pathLst>
              </a:custGeom>
              <a:solidFill>
                <a:srgbClr val="BCDEFF"/>
              </a:solidFill>
            </p:spPr>
            <p:txBody>
              <a:bodyPr wrap="square" lIns="0" tIns="0" rIns="0" bIns="0" rtlCol="0"/>
              <a:lstStyle/>
              <a:p>
                <a:endParaRPr sz="927"/>
              </a:p>
            </p:txBody>
          </p:sp>
          <p:sp>
            <p:nvSpPr>
              <p:cNvPr id="232" name="object 31">
                <a:extLst>
                  <a:ext uri="{FF2B5EF4-FFF2-40B4-BE49-F238E27FC236}">
                    <a16:creationId xmlns:a16="http://schemas.microsoft.com/office/drawing/2014/main" id="{FE0D697C-B0F4-40DB-9D5A-2F1BC19CB52B}"/>
                  </a:ext>
                </a:extLst>
              </p:cNvPr>
              <p:cNvSpPr/>
              <p:nvPr/>
            </p:nvSpPr>
            <p:spPr>
              <a:xfrm>
                <a:off x="2097023" y="1051559"/>
                <a:ext cx="1056640" cy="742315"/>
              </a:xfrm>
              <a:custGeom>
                <a:avLst/>
                <a:gdLst/>
                <a:ahLst/>
                <a:cxnLst/>
                <a:rect l="l" t="t" r="r" b="b"/>
                <a:pathLst>
                  <a:path w="1056639" h="742314">
                    <a:moveTo>
                      <a:pt x="0" y="0"/>
                    </a:moveTo>
                    <a:lnTo>
                      <a:pt x="0" y="742187"/>
                    </a:lnTo>
                    <a:lnTo>
                      <a:pt x="1056131" y="742187"/>
                    </a:lnTo>
                    <a:lnTo>
                      <a:pt x="1056131" y="0"/>
                    </a:lnTo>
                    <a:lnTo>
                      <a:pt x="0" y="0"/>
                    </a:lnTo>
                    <a:close/>
                  </a:path>
                  <a:path w="1056639" h="742314">
                    <a:moveTo>
                      <a:pt x="114299" y="742187"/>
                    </a:moveTo>
                    <a:lnTo>
                      <a:pt x="114299" y="0"/>
                    </a:lnTo>
                  </a:path>
                  <a:path w="1056639" h="742314">
                    <a:moveTo>
                      <a:pt x="941831" y="742187"/>
                    </a:moveTo>
                    <a:lnTo>
                      <a:pt x="941831" y="0"/>
                    </a:lnTo>
                  </a:path>
                </a:pathLst>
              </a:custGeom>
              <a:ln w="3175">
                <a:solidFill>
                  <a:srgbClr val="000000"/>
                </a:solidFill>
              </a:ln>
            </p:spPr>
            <p:txBody>
              <a:bodyPr wrap="square" lIns="0" tIns="0" rIns="0" bIns="0" rtlCol="0"/>
              <a:lstStyle/>
              <a:p>
                <a:endParaRPr sz="927"/>
              </a:p>
            </p:txBody>
          </p:sp>
        </p:grpSp>
        <p:sp>
          <p:nvSpPr>
            <p:cNvPr id="21" name="object 32">
              <a:extLst>
                <a:ext uri="{FF2B5EF4-FFF2-40B4-BE49-F238E27FC236}">
                  <a16:creationId xmlns:a16="http://schemas.microsoft.com/office/drawing/2014/main" id="{C715CC7F-50D1-48B3-9B01-F409897027ED}"/>
                </a:ext>
              </a:extLst>
            </p:cNvPr>
            <p:cNvSpPr txBox="1"/>
            <p:nvPr/>
          </p:nvSpPr>
          <p:spPr>
            <a:xfrm>
              <a:off x="1954633" y="1119219"/>
              <a:ext cx="518132" cy="171351"/>
            </a:xfrm>
            <a:prstGeom prst="rect">
              <a:avLst/>
            </a:prstGeom>
          </p:spPr>
          <p:txBody>
            <a:bodyPr vert="horz" wrap="square" lIns="0" tIns="8404" rIns="0" bIns="0" rtlCol="0">
              <a:spAutoFit/>
            </a:bodyPr>
            <a:lstStyle/>
            <a:p>
              <a:pPr marL="8405" marR="3362" indent="26896">
                <a:spcBef>
                  <a:spcPts val="66"/>
                </a:spcBef>
              </a:pPr>
              <a:r>
                <a:rPr sz="529" spc="-3" dirty="0"/>
                <a:t>Traveler books </a:t>
              </a:r>
              <a:r>
                <a:rPr sz="529" dirty="0"/>
                <a:t> </a:t>
              </a:r>
              <a:r>
                <a:rPr sz="529" spc="-3" dirty="0"/>
                <a:t>itinerary</a:t>
              </a:r>
              <a:r>
                <a:rPr sz="529" spc="-20" dirty="0"/>
                <a:t> </a:t>
              </a:r>
              <a:r>
                <a:rPr sz="529" spc="-3" dirty="0"/>
                <a:t>via</a:t>
              </a:r>
              <a:r>
                <a:rPr sz="529" spc="-30" dirty="0"/>
                <a:t> </a:t>
              </a:r>
              <a:r>
                <a:rPr sz="529" dirty="0"/>
                <a:t>OBT</a:t>
              </a:r>
              <a:endParaRPr sz="529"/>
            </a:p>
          </p:txBody>
        </p:sp>
        <p:grpSp>
          <p:nvGrpSpPr>
            <p:cNvPr id="22" name="object 33">
              <a:extLst>
                <a:ext uri="{FF2B5EF4-FFF2-40B4-BE49-F238E27FC236}">
                  <a16:creationId xmlns:a16="http://schemas.microsoft.com/office/drawing/2014/main" id="{80246D7D-8E2A-410F-AEFA-72DBA1BE25E1}"/>
                </a:ext>
              </a:extLst>
            </p:cNvPr>
            <p:cNvGrpSpPr/>
            <p:nvPr/>
          </p:nvGrpSpPr>
          <p:grpSpPr>
            <a:xfrm>
              <a:off x="4213025" y="1761947"/>
              <a:ext cx="607219" cy="455939"/>
              <a:chOff x="5647880" y="2249360"/>
              <a:chExt cx="917575" cy="688975"/>
            </a:xfrm>
          </p:grpSpPr>
          <p:sp>
            <p:nvSpPr>
              <p:cNvPr id="229" name="object 34">
                <a:extLst>
                  <a:ext uri="{FF2B5EF4-FFF2-40B4-BE49-F238E27FC236}">
                    <a16:creationId xmlns:a16="http://schemas.microsoft.com/office/drawing/2014/main" id="{2023A47A-D772-4DE0-9487-BF09FDDFB61A}"/>
                  </a:ext>
                </a:extLst>
              </p:cNvPr>
              <p:cNvSpPr/>
              <p:nvPr/>
            </p:nvSpPr>
            <p:spPr>
              <a:xfrm>
                <a:off x="5649467" y="2250947"/>
                <a:ext cx="914400" cy="685800"/>
              </a:xfrm>
              <a:custGeom>
                <a:avLst/>
                <a:gdLst/>
                <a:ahLst/>
                <a:cxnLst/>
                <a:rect l="l" t="t" r="r" b="b"/>
                <a:pathLst>
                  <a:path w="914400" h="685800">
                    <a:moveTo>
                      <a:pt x="914399" y="342899"/>
                    </a:moveTo>
                    <a:lnTo>
                      <a:pt x="457199" y="0"/>
                    </a:lnTo>
                    <a:lnTo>
                      <a:pt x="0" y="342899"/>
                    </a:lnTo>
                    <a:lnTo>
                      <a:pt x="457199" y="685799"/>
                    </a:lnTo>
                    <a:lnTo>
                      <a:pt x="914399" y="342899"/>
                    </a:lnTo>
                    <a:close/>
                  </a:path>
                </a:pathLst>
              </a:custGeom>
              <a:solidFill>
                <a:srgbClr val="BCDEFF"/>
              </a:solidFill>
            </p:spPr>
            <p:txBody>
              <a:bodyPr wrap="square" lIns="0" tIns="0" rIns="0" bIns="0" rtlCol="0"/>
              <a:lstStyle/>
              <a:p>
                <a:endParaRPr sz="927"/>
              </a:p>
            </p:txBody>
          </p:sp>
          <p:sp>
            <p:nvSpPr>
              <p:cNvPr id="230" name="object 35">
                <a:extLst>
                  <a:ext uri="{FF2B5EF4-FFF2-40B4-BE49-F238E27FC236}">
                    <a16:creationId xmlns:a16="http://schemas.microsoft.com/office/drawing/2014/main" id="{995C6571-35D2-4D94-93AE-8545C3707206}"/>
                  </a:ext>
                </a:extLst>
              </p:cNvPr>
              <p:cNvSpPr/>
              <p:nvPr/>
            </p:nvSpPr>
            <p:spPr>
              <a:xfrm>
                <a:off x="5649467" y="2250947"/>
                <a:ext cx="914400" cy="685800"/>
              </a:xfrm>
              <a:custGeom>
                <a:avLst/>
                <a:gdLst/>
                <a:ahLst/>
                <a:cxnLst/>
                <a:rect l="l" t="t" r="r" b="b"/>
                <a:pathLst>
                  <a:path w="914400" h="685800">
                    <a:moveTo>
                      <a:pt x="0" y="342899"/>
                    </a:moveTo>
                    <a:lnTo>
                      <a:pt x="457199" y="0"/>
                    </a:lnTo>
                    <a:lnTo>
                      <a:pt x="914399" y="342899"/>
                    </a:lnTo>
                    <a:lnTo>
                      <a:pt x="457199" y="685799"/>
                    </a:lnTo>
                    <a:lnTo>
                      <a:pt x="0" y="342899"/>
                    </a:lnTo>
                    <a:close/>
                  </a:path>
                </a:pathLst>
              </a:custGeom>
              <a:ln w="3175">
                <a:solidFill>
                  <a:srgbClr val="003F7F"/>
                </a:solidFill>
              </a:ln>
            </p:spPr>
            <p:txBody>
              <a:bodyPr wrap="square" lIns="0" tIns="0" rIns="0" bIns="0" rtlCol="0"/>
              <a:lstStyle/>
              <a:p>
                <a:endParaRPr sz="927"/>
              </a:p>
            </p:txBody>
          </p:sp>
        </p:grpSp>
        <p:sp>
          <p:nvSpPr>
            <p:cNvPr id="23" name="object 36">
              <a:extLst>
                <a:ext uri="{FF2B5EF4-FFF2-40B4-BE49-F238E27FC236}">
                  <a16:creationId xmlns:a16="http://schemas.microsoft.com/office/drawing/2014/main" id="{5B560DF8-CD9B-4B92-89C7-CBF0875E69D3}"/>
                </a:ext>
              </a:extLst>
            </p:cNvPr>
            <p:cNvSpPr txBox="1"/>
            <p:nvPr/>
          </p:nvSpPr>
          <p:spPr>
            <a:xfrm>
              <a:off x="4312573" y="1894778"/>
              <a:ext cx="409295" cy="171351"/>
            </a:xfrm>
            <a:prstGeom prst="rect">
              <a:avLst/>
            </a:prstGeom>
          </p:spPr>
          <p:txBody>
            <a:bodyPr vert="horz" wrap="square" lIns="0" tIns="8404" rIns="0" bIns="0" rtlCol="0">
              <a:spAutoFit/>
            </a:bodyPr>
            <a:lstStyle/>
            <a:p>
              <a:pPr marL="71862" marR="3362" indent="-63877">
                <a:spcBef>
                  <a:spcPts val="66"/>
                </a:spcBef>
              </a:pPr>
              <a:r>
                <a:rPr sz="529" spc="-7" dirty="0"/>
                <a:t>A</a:t>
              </a:r>
              <a:r>
                <a:rPr sz="529" spc="3" dirty="0"/>
                <a:t>u</a:t>
              </a:r>
              <a:r>
                <a:rPr sz="529" spc="-7" dirty="0"/>
                <a:t>thor</a:t>
              </a:r>
              <a:r>
                <a:rPr sz="529" spc="-3" dirty="0"/>
                <a:t>i</a:t>
              </a:r>
              <a:r>
                <a:rPr sz="529" spc="3" dirty="0"/>
                <a:t>z</a:t>
              </a:r>
              <a:r>
                <a:rPr sz="529" spc="-3" dirty="0"/>
                <a:t>a</a:t>
              </a:r>
              <a:r>
                <a:rPr sz="529" spc="-10" dirty="0"/>
                <a:t>t</a:t>
              </a:r>
              <a:r>
                <a:rPr sz="529" spc="-3" dirty="0"/>
                <a:t>i</a:t>
              </a:r>
              <a:r>
                <a:rPr sz="529" spc="-7" dirty="0"/>
                <a:t>on  granted?</a:t>
              </a:r>
              <a:endParaRPr sz="529"/>
            </a:p>
          </p:txBody>
        </p:sp>
        <p:grpSp>
          <p:nvGrpSpPr>
            <p:cNvPr id="24" name="object 37">
              <a:extLst>
                <a:ext uri="{FF2B5EF4-FFF2-40B4-BE49-F238E27FC236}">
                  <a16:creationId xmlns:a16="http://schemas.microsoft.com/office/drawing/2014/main" id="{05B31267-0BAE-4B0F-B7E3-A9E2B0FC8CFD}"/>
                </a:ext>
              </a:extLst>
            </p:cNvPr>
            <p:cNvGrpSpPr/>
            <p:nvPr/>
          </p:nvGrpSpPr>
          <p:grpSpPr>
            <a:xfrm>
              <a:off x="3023884" y="2582805"/>
              <a:ext cx="573181" cy="630751"/>
              <a:chOff x="3850957" y="3489769"/>
              <a:chExt cx="866140" cy="953135"/>
            </a:xfrm>
          </p:grpSpPr>
          <p:sp>
            <p:nvSpPr>
              <p:cNvPr id="227" name="object 38">
                <a:extLst>
                  <a:ext uri="{FF2B5EF4-FFF2-40B4-BE49-F238E27FC236}">
                    <a16:creationId xmlns:a16="http://schemas.microsoft.com/office/drawing/2014/main" id="{4134C3D2-866C-4450-8CB4-89D57C621C52}"/>
                  </a:ext>
                </a:extLst>
              </p:cNvPr>
              <p:cNvSpPr/>
              <p:nvPr/>
            </p:nvSpPr>
            <p:spPr>
              <a:xfrm>
                <a:off x="3855720" y="3494532"/>
                <a:ext cx="856615" cy="943610"/>
              </a:xfrm>
              <a:custGeom>
                <a:avLst/>
                <a:gdLst/>
                <a:ahLst/>
                <a:cxnLst/>
                <a:rect l="l" t="t" r="r" b="b"/>
                <a:pathLst>
                  <a:path w="856614" h="943610">
                    <a:moveTo>
                      <a:pt x="856487" y="943355"/>
                    </a:moveTo>
                    <a:lnTo>
                      <a:pt x="856487" y="0"/>
                    </a:lnTo>
                    <a:lnTo>
                      <a:pt x="0" y="0"/>
                    </a:lnTo>
                    <a:lnTo>
                      <a:pt x="0" y="943355"/>
                    </a:lnTo>
                    <a:lnTo>
                      <a:pt x="856487" y="943355"/>
                    </a:lnTo>
                    <a:close/>
                  </a:path>
                </a:pathLst>
              </a:custGeom>
              <a:solidFill>
                <a:srgbClr val="BCDEFF"/>
              </a:solidFill>
            </p:spPr>
            <p:txBody>
              <a:bodyPr wrap="square" lIns="0" tIns="0" rIns="0" bIns="0" rtlCol="0"/>
              <a:lstStyle/>
              <a:p>
                <a:endParaRPr sz="927"/>
              </a:p>
            </p:txBody>
          </p:sp>
          <p:sp>
            <p:nvSpPr>
              <p:cNvPr id="228" name="object 39">
                <a:extLst>
                  <a:ext uri="{FF2B5EF4-FFF2-40B4-BE49-F238E27FC236}">
                    <a16:creationId xmlns:a16="http://schemas.microsoft.com/office/drawing/2014/main" id="{0ED41869-99C8-49C8-B15E-EAD8995A0304}"/>
                  </a:ext>
                </a:extLst>
              </p:cNvPr>
              <p:cNvSpPr/>
              <p:nvPr/>
            </p:nvSpPr>
            <p:spPr>
              <a:xfrm>
                <a:off x="3855720" y="3494532"/>
                <a:ext cx="856615" cy="943610"/>
              </a:xfrm>
              <a:custGeom>
                <a:avLst/>
                <a:gdLst/>
                <a:ahLst/>
                <a:cxnLst/>
                <a:rect l="l" t="t" r="r" b="b"/>
                <a:pathLst>
                  <a:path w="856614" h="943610">
                    <a:moveTo>
                      <a:pt x="0" y="0"/>
                    </a:moveTo>
                    <a:lnTo>
                      <a:pt x="0" y="943355"/>
                    </a:lnTo>
                    <a:lnTo>
                      <a:pt x="856487" y="943355"/>
                    </a:lnTo>
                    <a:lnTo>
                      <a:pt x="856487" y="0"/>
                    </a:lnTo>
                    <a:lnTo>
                      <a:pt x="0" y="0"/>
                    </a:lnTo>
                    <a:close/>
                  </a:path>
                  <a:path w="856614" h="943610">
                    <a:moveTo>
                      <a:pt x="742187" y="943355"/>
                    </a:moveTo>
                    <a:lnTo>
                      <a:pt x="742187" y="0"/>
                    </a:lnTo>
                  </a:path>
                </a:pathLst>
              </a:custGeom>
              <a:ln w="9143">
                <a:solidFill>
                  <a:srgbClr val="000000"/>
                </a:solidFill>
                <a:prstDash val="lgDash"/>
              </a:ln>
            </p:spPr>
            <p:txBody>
              <a:bodyPr wrap="square" lIns="0" tIns="0" rIns="0" bIns="0" rtlCol="0"/>
              <a:lstStyle/>
              <a:p>
                <a:endParaRPr sz="927"/>
              </a:p>
            </p:txBody>
          </p:sp>
        </p:grpSp>
        <p:sp>
          <p:nvSpPr>
            <p:cNvPr id="25" name="object 40" descr="See Speaker Notes:&#10;&#10;T&amp;E Business Standards-Workflow Diagram">
              <a:extLst>
                <a:ext uri="{FF2B5EF4-FFF2-40B4-BE49-F238E27FC236}">
                  <a16:creationId xmlns:a16="http://schemas.microsoft.com/office/drawing/2014/main" id="{9D125424-882D-4B80-B803-CDE965D8F714}"/>
                </a:ext>
              </a:extLst>
            </p:cNvPr>
            <p:cNvSpPr txBox="1"/>
            <p:nvPr/>
          </p:nvSpPr>
          <p:spPr>
            <a:xfrm>
              <a:off x="3102676" y="2585957"/>
              <a:ext cx="415598" cy="473335"/>
            </a:xfrm>
            <a:prstGeom prst="rect">
              <a:avLst/>
            </a:prstGeom>
            <a:solidFill>
              <a:srgbClr val="BCDEFF"/>
            </a:solidFill>
            <a:ln w="9143">
              <a:solidFill>
                <a:srgbClr val="000000"/>
              </a:solidFill>
            </a:ln>
          </p:spPr>
          <p:txBody>
            <a:bodyPr vert="horz" wrap="square" lIns="0" tIns="0" rIns="0" bIns="0" rtlCol="0">
              <a:spAutoFit/>
            </a:bodyPr>
            <a:lstStyle/>
            <a:p>
              <a:pPr>
                <a:lnSpc>
                  <a:spcPct val="100000"/>
                </a:lnSpc>
              </a:pPr>
              <a:endParaRPr sz="529" dirty="0">
                <a:latin typeface="Times New Roman"/>
                <a:cs typeface="Times New Roman"/>
              </a:endParaRPr>
            </a:p>
            <a:p>
              <a:pPr>
                <a:spcBef>
                  <a:spcPts val="33"/>
                </a:spcBef>
              </a:pPr>
              <a:endParaRPr sz="430" dirty="0">
                <a:latin typeface="Times New Roman"/>
                <a:cs typeface="Times New Roman"/>
              </a:endParaRPr>
            </a:p>
            <a:p>
              <a:pPr marL="840" algn="ctr"/>
              <a:r>
                <a:rPr sz="529" spc="-3" dirty="0"/>
                <a:t>PNR</a:t>
              </a:r>
              <a:endParaRPr sz="529" dirty="0"/>
            </a:p>
            <a:p>
              <a:pPr marL="51270" marR="45386" algn="ctr"/>
              <a:r>
                <a:rPr sz="529" spc="-7" dirty="0"/>
                <a:t>c</a:t>
              </a:r>
              <a:r>
                <a:rPr sz="529" spc="3" dirty="0"/>
                <a:t>r</a:t>
              </a:r>
              <a:r>
                <a:rPr sz="529" spc="-3" dirty="0"/>
                <a:t>ea</a:t>
              </a:r>
              <a:r>
                <a:rPr sz="529" spc="-10" dirty="0"/>
                <a:t>t</a:t>
              </a:r>
              <a:r>
                <a:rPr sz="529" spc="-7" dirty="0"/>
                <a:t>e</a:t>
              </a:r>
              <a:r>
                <a:rPr sz="529" spc="-3" dirty="0"/>
                <a:t>d</a:t>
              </a:r>
              <a:r>
                <a:rPr sz="529" spc="3" dirty="0"/>
                <a:t> </a:t>
              </a:r>
              <a:r>
                <a:rPr sz="529" spc="-7" dirty="0"/>
                <a:t>by  </a:t>
              </a:r>
              <a:r>
                <a:rPr sz="529" spc="-3" dirty="0"/>
                <a:t>OBT or </a:t>
              </a:r>
              <a:r>
                <a:rPr sz="529" spc="-7" dirty="0"/>
                <a:t>by </a:t>
              </a:r>
              <a:r>
                <a:rPr sz="529" spc="-139" dirty="0"/>
                <a:t> </a:t>
              </a:r>
              <a:r>
                <a:rPr sz="529" spc="-3" dirty="0"/>
                <a:t>TMC</a:t>
              </a:r>
              <a:endParaRPr sz="529" dirty="0"/>
            </a:p>
          </p:txBody>
        </p:sp>
        <p:grpSp>
          <p:nvGrpSpPr>
            <p:cNvPr id="26" name="object 41">
              <a:extLst>
                <a:ext uri="{FF2B5EF4-FFF2-40B4-BE49-F238E27FC236}">
                  <a16:creationId xmlns:a16="http://schemas.microsoft.com/office/drawing/2014/main" id="{5A9D53C0-C49F-451E-960E-989ED9621DF1}"/>
                </a:ext>
              </a:extLst>
            </p:cNvPr>
            <p:cNvGrpSpPr/>
            <p:nvPr/>
          </p:nvGrpSpPr>
          <p:grpSpPr>
            <a:xfrm>
              <a:off x="6034429" y="953106"/>
              <a:ext cx="644618" cy="531579"/>
              <a:chOff x="8400224" y="1027112"/>
              <a:chExt cx="974090" cy="803275"/>
            </a:xfrm>
          </p:grpSpPr>
          <p:sp>
            <p:nvSpPr>
              <p:cNvPr id="225" name="object 42">
                <a:extLst>
                  <a:ext uri="{FF2B5EF4-FFF2-40B4-BE49-F238E27FC236}">
                    <a16:creationId xmlns:a16="http://schemas.microsoft.com/office/drawing/2014/main" id="{07EBFB5E-C44B-4F08-8C2F-44CC1367D9C3}"/>
                  </a:ext>
                </a:extLst>
              </p:cNvPr>
              <p:cNvSpPr/>
              <p:nvPr/>
            </p:nvSpPr>
            <p:spPr>
              <a:xfrm>
                <a:off x="8401811" y="1028700"/>
                <a:ext cx="970915" cy="800100"/>
              </a:xfrm>
              <a:custGeom>
                <a:avLst/>
                <a:gdLst/>
                <a:ahLst/>
                <a:cxnLst/>
                <a:rect l="l" t="t" r="r" b="b"/>
                <a:pathLst>
                  <a:path w="970915" h="800100">
                    <a:moveTo>
                      <a:pt x="970787" y="800099"/>
                    </a:moveTo>
                    <a:lnTo>
                      <a:pt x="970787" y="0"/>
                    </a:lnTo>
                    <a:lnTo>
                      <a:pt x="0" y="0"/>
                    </a:lnTo>
                    <a:lnTo>
                      <a:pt x="0" y="800099"/>
                    </a:lnTo>
                    <a:lnTo>
                      <a:pt x="970787" y="800099"/>
                    </a:lnTo>
                    <a:close/>
                  </a:path>
                </a:pathLst>
              </a:custGeom>
              <a:solidFill>
                <a:srgbClr val="BCDEFF"/>
              </a:solidFill>
            </p:spPr>
            <p:txBody>
              <a:bodyPr wrap="square" lIns="0" tIns="0" rIns="0" bIns="0" rtlCol="0"/>
              <a:lstStyle/>
              <a:p>
                <a:endParaRPr sz="927"/>
              </a:p>
            </p:txBody>
          </p:sp>
          <p:sp>
            <p:nvSpPr>
              <p:cNvPr id="226" name="object 43">
                <a:extLst>
                  <a:ext uri="{FF2B5EF4-FFF2-40B4-BE49-F238E27FC236}">
                    <a16:creationId xmlns:a16="http://schemas.microsoft.com/office/drawing/2014/main" id="{62036EC4-116E-451E-87C6-49674B81FDF3}"/>
                  </a:ext>
                </a:extLst>
              </p:cNvPr>
              <p:cNvSpPr/>
              <p:nvPr/>
            </p:nvSpPr>
            <p:spPr>
              <a:xfrm>
                <a:off x="8401811" y="1028700"/>
                <a:ext cx="970915" cy="800100"/>
              </a:xfrm>
              <a:custGeom>
                <a:avLst/>
                <a:gdLst/>
                <a:ahLst/>
                <a:cxnLst/>
                <a:rect l="l" t="t" r="r" b="b"/>
                <a:pathLst>
                  <a:path w="970915" h="800100">
                    <a:moveTo>
                      <a:pt x="0" y="0"/>
                    </a:moveTo>
                    <a:lnTo>
                      <a:pt x="0" y="800099"/>
                    </a:lnTo>
                    <a:lnTo>
                      <a:pt x="970787" y="800099"/>
                    </a:lnTo>
                    <a:lnTo>
                      <a:pt x="970787" y="0"/>
                    </a:lnTo>
                    <a:lnTo>
                      <a:pt x="0" y="0"/>
                    </a:lnTo>
                    <a:close/>
                  </a:path>
                  <a:path w="970915" h="800100">
                    <a:moveTo>
                      <a:pt x="856487" y="800099"/>
                    </a:moveTo>
                    <a:lnTo>
                      <a:pt x="856487" y="0"/>
                    </a:lnTo>
                  </a:path>
                </a:pathLst>
              </a:custGeom>
              <a:ln w="3175">
                <a:solidFill>
                  <a:srgbClr val="000000"/>
                </a:solidFill>
              </a:ln>
            </p:spPr>
            <p:txBody>
              <a:bodyPr wrap="square" lIns="0" tIns="0" rIns="0" bIns="0" rtlCol="0"/>
              <a:lstStyle/>
              <a:p>
                <a:endParaRPr sz="927"/>
              </a:p>
            </p:txBody>
          </p:sp>
        </p:grpSp>
        <p:sp>
          <p:nvSpPr>
            <p:cNvPr id="27" name="object 44">
              <a:extLst>
                <a:ext uri="{FF2B5EF4-FFF2-40B4-BE49-F238E27FC236}">
                  <a16:creationId xmlns:a16="http://schemas.microsoft.com/office/drawing/2014/main" id="{057804D1-6939-4926-9E88-66ACFCF118C9}"/>
                </a:ext>
              </a:extLst>
            </p:cNvPr>
            <p:cNvSpPr txBox="1"/>
            <p:nvPr/>
          </p:nvSpPr>
          <p:spPr>
            <a:xfrm>
              <a:off x="6111119" y="954156"/>
              <a:ext cx="491238" cy="428042"/>
            </a:xfrm>
            <a:prstGeom prst="rect">
              <a:avLst/>
            </a:prstGeom>
            <a:solidFill>
              <a:srgbClr val="BCDEFF"/>
            </a:solidFill>
            <a:ln w="3175">
              <a:solidFill>
                <a:srgbClr val="000000"/>
              </a:solidFill>
            </a:ln>
          </p:spPr>
          <p:txBody>
            <a:bodyPr vert="horz" wrap="square" lIns="0" tIns="420" rIns="0" bIns="0" rtlCol="0">
              <a:spAutoFit/>
            </a:bodyPr>
            <a:lstStyle/>
            <a:p>
              <a:pPr>
                <a:spcBef>
                  <a:spcPts val="3"/>
                </a:spcBef>
              </a:pPr>
              <a:endParaRPr sz="662">
                <a:latin typeface="Times New Roman"/>
                <a:cs typeface="Times New Roman"/>
              </a:endParaRPr>
            </a:p>
            <a:p>
              <a:pPr marL="42024" marR="36141" algn="ctr"/>
              <a:r>
                <a:rPr sz="529" dirty="0"/>
                <a:t>F</a:t>
              </a:r>
              <a:r>
                <a:rPr sz="529" spc="-3" dirty="0"/>
                <a:t>ina</a:t>
              </a:r>
              <a:r>
                <a:rPr sz="529" dirty="0"/>
                <a:t>l</a:t>
              </a:r>
              <a:r>
                <a:rPr sz="529" spc="-7" dirty="0"/>
                <a:t> </a:t>
              </a:r>
              <a:r>
                <a:rPr sz="529" spc="3" dirty="0"/>
                <a:t>I</a:t>
              </a:r>
              <a:r>
                <a:rPr sz="529" spc="-7" dirty="0"/>
                <a:t>t</a:t>
              </a:r>
              <a:r>
                <a:rPr sz="529" spc="-3" dirty="0"/>
                <a:t>i</a:t>
              </a:r>
              <a:r>
                <a:rPr sz="529" spc="-7" dirty="0"/>
                <a:t>nera</a:t>
              </a:r>
              <a:r>
                <a:rPr sz="529" spc="3" dirty="0"/>
                <a:t>r</a:t>
              </a:r>
              <a:r>
                <a:rPr sz="529" spc="-3" dirty="0"/>
                <a:t>y  confirmed </a:t>
              </a:r>
              <a:r>
                <a:rPr sz="529" spc="3" dirty="0"/>
                <a:t>/ </a:t>
              </a:r>
              <a:r>
                <a:rPr sz="529" spc="7" dirty="0"/>
                <a:t> </a:t>
              </a:r>
              <a:r>
                <a:rPr sz="529" spc="-3" dirty="0"/>
                <a:t>approval </a:t>
              </a:r>
              <a:r>
                <a:rPr sz="529" dirty="0"/>
                <a:t> </a:t>
              </a:r>
              <a:r>
                <a:rPr sz="529" spc="-3" dirty="0"/>
                <a:t>documented</a:t>
              </a:r>
              <a:endParaRPr sz="529"/>
            </a:p>
          </p:txBody>
        </p:sp>
        <p:grpSp>
          <p:nvGrpSpPr>
            <p:cNvPr id="28" name="object 45">
              <a:extLst>
                <a:ext uri="{FF2B5EF4-FFF2-40B4-BE49-F238E27FC236}">
                  <a16:creationId xmlns:a16="http://schemas.microsoft.com/office/drawing/2014/main" id="{3F33E271-078E-43FC-84A3-FDDD5063DF8F}"/>
                </a:ext>
              </a:extLst>
            </p:cNvPr>
            <p:cNvGrpSpPr/>
            <p:nvPr/>
          </p:nvGrpSpPr>
          <p:grpSpPr>
            <a:xfrm>
              <a:off x="959551" y="1961551"/>
              <a:ext cx="3254608" cy="2975582"/>
              <a:chOff x="731519" y="2550985"/>
              <a:chExt cx="4918075" cy="4496435"/>
            </a:xfrm>
          </p:grpSpPr>
          <p:sp>
            <p:nvSpPr>
              <p:cNvPr id="222" name="object 46">
                <a:extLst>
                  <a:ext uri="{FF2B5EF4-FFF2-40B4-BE49-F238E27FC236}">
                    <a16:creationId xmlns:a16="http://schemas.microsoft.com/office/drawing/2014/main" id="{F4DC31EF-5B69-4CF5-840C-605A0B628AA7}"/>
                  </a:ext>
                </a:extLst>
              </p:cNvPr>
              <p:cNvSpPr/>
              <p:nvPr/>
            </p:nvSpPr>
            <p:spPr>
              <a:xfrm>
                <a:off x="4782311" y="2555747"/>
                <a:ext cx="794385" cy="38100"/>
              </a:xfrm>
              <a:custGeom>
                <a:avLst/>
                <a:gdLst/>
                <a:ahLst/>
                <a:cxnLst/>
                <a:rect l="l" t="t" r="r" b="b"/>
                <a:pathLst>
                  <a:path w="794385" h="38100">
                    <a:moveTo>
                      <a:pt x="0" y="38099"/>
                    </a:moveTo>
                    <a:lnTo>
                      <a:pt x="266699" y="38099"/>
                    </a:lnTo>
                    <a:lnTo>
                      <a:pt x="269652" y="23145"/>
                    </a:lnTo>
                    <a:lnTo>
                      <a:pt x="277748" y="11048"/>
                    </a:lnTo>
                    <a:lnTo>
                      <a:pt x="289845" y="2952"/>
                    </a:lnTo>
                    <a:lnTo>
                      <a:pt x="304799" y="0"/>
                    </a:lnTo>
                    <a:lnTo>
                      <a:pt x="319754" y="2952"/>
                    </a:lnTo>
                    <a:lnTo>
                      <a:pt x="331850" y="11048"/>
                    </a:lnTo>
                    <a:lnTo>
                      <a:pt x="339947" y="23145"/>
                    </a:lnTo>
                    <a:lnTo>
                      <a:pt x="342899" y="38099"/>
                    </a:lnTo>
                    <a:lnTo>
                      <a:pt x="437387" y="38099"/>
                    </a:lnTo>
                    <a:lnTo>
                      <a:pt x="440555" y="23145"/>
                    </a:lnTo>
                    <a:lnTo>
                      <a:pt x="449008" y="11048"/>
                    </a:lnTo>
                    <a:lnTo>
                      <a:pt x="461176" y="2952"/>
                    </a:lnTo>
                    <a:lnTo>
                      <a:pt x="475487" y="0"/>
                    </a:lnTo>
                    <a:lnTo>
                      <a:pt x="490442" y="2952"/>
                    </a:lnTo>
                    <a:lnTo>
                      <a:pt x="502538" y="11048"/>
                    </a:lnTo>
                    <a:lnTo>
                      <a:pt x="510635" y="23145"/>
                    </a:lnTo>
                    <a:lnTo>
                      <a:pt x="513587" y="38099"/>
                    </a:lnTo>
                    <a:lnTo>
                      <a:pt x="794003" y="38099"/>
                    </a:lnTo>
                  </a:path>
                </a:pathLst>
              </a:custGeom>
              <a:ln w="9524">
                <a:solidFill>
                  <a:srgbClr val="4576BE"/>
                </a:solidFill>
              </a:ln>
            </p:spPr>
            <p:txBody>
              <a:bodyPr wrap="square" lIns="0" tIns="0" rIns="0" bIns="0" rtlCol="0"/>
              <a:lstStyle/>
              <a:p>
                <a:endParaRPr sz="927"/>
              </a:p>
            </p:txBody>
          </p:sp>
          <p:sp>
            <p:nvSpPr>
              <p:cNvPr id="223" name="object 47">
                <a:extLst>
                  <a:ext uri="{FF2B5EF4-FFF2-40B4-BE49-F238E27FC236}">
                    <a16:creationId xmlns:a16="http://schemas.microsoft.com/office/drawing/2014/main" id="{61F8A00F-E294-4B50-9F76-E90087E3FE99}"/>
                  </a:ext>
                </a:extLst>
              </p:cNvPr>
              <p:cNvSpPr/>
              <p:nvPr/>
            </p:nvSpPr>
            <p:spPr>
              <a:xfrm>
                <a:off x="5565647" y="2552699"/>
                <a:ext cx="83820" cy="82550"/>
              </a:xfrm>
              <a:custGeom>
                <a:avLst/>
                <a:gdLst/>
                <a:ahLst/>
                <a:cxnLst/>
                <a:rect l="l" t="t" r="r" b="b"/>
                <a:pathLst>
                  <a:path w="83820"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sp>
            <p:nvSpPr>
              <p:cNvPr id="224" name="object 48">
                <a:extLst>
                  <a:ext uri="{FF2B5EF4-FFF2-40B4-BE49-F238E27FC236}">
                    <a16:creationId xmlns:a16="http://schemas.microsoft.com/office/drawing/2014/main" id="{F17594AC-4CA5-4BFE-8791-83E6E916BEAE}"/>
                  </a:ext>
                </a:extLst>
              </p:cNvPr>
              <p:cNvSpPr/>
              <p:nvPr/>
            </p:nvSpPr>
            <p:spPr>
              <a:xfrm>
                <a:off x="731519" y="6132575"/>
                <a:ext cx="800100" cy="914400"/>
              </a:xfrm>
              <a:custGeom>
                <a:avLst/>
                <a:gdLst/>
                <a:ahLst/>
                <a:cxnLst/>
                <a:rect l="l" t="t" r="r" b="b"/>
                <a:pathLst>
                  <a:path w="800100" h="914400">
                    <a:moveTo>
                      <a:pt x="800099" y="914399"/>
                    </a:moveTo>
                    <a:lnTo>
                      <a:pt x="800099" y="0"/>
                    </a:lnTo>
                    <a:lnTo>
                      <a:pt x="0" y="0"/>
                    </a:lnTo>
                    <a:lnTo>
                      <a:pt x="0" y="914399"/>
                    </a:lnTo>
                    <a:lnTo>
                      <a:pt x="800099" y="914399"/>
                    </a:lnTo>
                    <a:close/>
                  </a:path>
                </a:pathLst>
              </a:custGeom>
              <a:solidFill>
                <a:srgbClr val="BCDEFF"/>
              </a:solidFill>
            </p:spPr>
            <p:txBody>
              <a:bodyPr wrap="square" lIns="0" tIns="0" rIns="0" bIns="0" rtlCol="0"/>
              <a:lstStyle/>
              <a:p>
                <a:endParaRPr sz="927"/>
              </a:p>
            </p:txBody>
          </p:sp>
        </p:grpSp>
        <p:sp>
          <p:nvSpPr>
            <p:cNvPr id="29" name="object 49">
              <a:extLst>
                <a:ext uri="{FF2B5EF4-FFF2-40B4-BE49-F238E27FC236}">
                  <a16:creationId xmlns:a16="http://schemas.microsoft.com/office/drawing/2014/main" id="{C38EA507-6A1C-4B4A-9449-F45CFEBE7243}"/>
                </a:ext>
              </a:extLst>
            </p:cNvPr>
            <p:cNvSpPr txBox="1"/>
            <p:nvPr/>
          </p:nvSpPr>
          <p:spPr>
            <a:xfrm>
              <a:off x="959550" y="4331720"/>
              <a:ext cx="529478" cy="427618"/>
            </a:xfrm>
            <a:prstGeom prst="rect">
              <a:avLst/>
            </a:prstGeom>
            <a:ln w="3175">
              <a:solidFill>
                <a:srgbClr val="FF0000"/>
              </a:solidFill>
            </a:ln>
          </p:spPr>
          <p:txBody>
            <a:bodyPr vert="horz" wrap="square" lIns="0" tIns="0" rIns="0" bIns="0" rtlCol="0">
              <a:spAutoFit/>
            </a:bodyPr>
            <a:lstStyle/>
            <a:p>
              <a:pPr>
                <a:lnSpc>
                  <a:spcPct val="100000"/>
                </a:lnSpc>
              </a:pPr>
              <a:endParaRPr sz="529" dirty="0">
                <a:latin typeface="Times New Roman"/>
                <a:cs typeface="Times New Roman"/>
              </a:endParaRPr>
            </a:p>
            <a:p>
              <a:pPr>
                <a:spcBef>
                  <a:spcPts val="7"/>
                </a:spcBef>
              </a:pPr>
              <a:endParaRPr sz="662" dirty="0">
                <a:latin typeface="Times New Roman"/>
                <a:cs typeface="Times New Roman"/>
              </a:endParaRPr>
            </a:p>
            <a:p>
              <a:pPr marL="29837" marR="22273" indent="-1261" algn="ctr"/>
              <a:r>
                <a:rPr sz="529" dirty="0"/>
                <a:t>TA</a:t>
              </a:r>
              <a:r>
                <a:rPr sz="529" spc="-30" dirty="0"/>
                <a:t> </a:t>
              </a:r>
              <a:r>
                <a:rPr sz="529" spc="-3" dirty="0"/>
                <a:t>and</a:t>
              </a:r>
              <a:r>
                <a:rPr sz="529" spc="-26" dirty="0"/>
                <a:t> </a:t>
              </a:r>
              <a:r>
                <a:rPr sz="529" spc="-3" dirty="0"/>
                <a:t>booking </a:t>
              </a:r>
              <a:r>
                <a:rPr sz="529" spc="-139" dirty="0"/>
                <a:t> </a:t>
              </a:r>
              <a:r>
                <a:rPr sz="529" spc="-3" dirty="0"/>
                <a:t>data flow into </a:t>
              </a:r>
              <a:r>
                <a:rPr sz="529" dirty="0"/>
                <a:t> </a:t>
              </a:r>
              <a:r>
                <a:rPr sz="529" spc="-3" dirty="0"/>
                <a:t>vouc</a:t>
              </a:r>
              <a:r>
                <a:rPr sz="529" spc="-7" dirty="0"/>
                <a:t>he</a:t>
              </a:r>
              <a:r>
                <a:rPr sz="529" spc="-3" dirty="0"/>
                <a:t>r</a:t>
              </a:r>
              <a:r>
                <a:rPr sz="529" spc="3" dirty="0"/>
                <a:t> </a:t>
              </a:r>
              <a:r>
                <a:rPr sz="529" spc="-7" dirty="0"/>
                <a:t>s</a:t>
              </a:r>
              <a:r>
                <a:rPr sz="529" spc="-3" dirty="0"/>
                <a:t>y</a:t>
              </a:r>
              <a:r>
                <a:rPr sz="529" dirty="0"/>
                <a:t>s</a:t>
              </a:r>
              <a:r>
                <a:rPr sz="529" spc="-7" dirty="0"/>
                <a:t>t</a:t>
              </a:r>
              <a:r>
                <a:rPr sz="529" dirty="0"/>
                <a:t>em</a:t>
              </a:r>
            </a:p>
          </p:txBody>
        </p:sp>
        <p:grpSp>
          <p:nvGrpSpPr>
            <p:cNvPr id="30" name="object 50">
              <a:extLst>
                <a:ext uri="{FF2B5EF4-FFF2-40B4-BE49-F238E27FC236}">
                  <a16:creationId xmlns:a16="http://schemas.microsoft.com/office/drawing/2014/main" id="{EDDA73C4-F872-449E-BCC5-EF317FEC9F0F}"/>
                </a:ext>
              </a:extLst>
            </p:cNvPr>
            <p:cNvGrpSpPr/>
            <p:nvPr/>
          </p:nvGrpSpPr>
          <p:grpSpPr>
            <a:xfrm>
              <a:off x="4624504" y="4396225"/>
              <a:ext cx="570239" cy="482413"/>
              <a:chOff x="6269672" y="6230048"/>
              <a:chExt cx="861694" cy="728980"/>
            </a:xfrm>
          </p:grpSpPr>
          <p:sp>
            <p:nvSpPr>
              <p:cNvPr id="220" name="object 51">
                <a:extLst>
                  <a:ext uri="{FF2B5EF4-FFF2-40B4-BE49-F238E27FC236}">
                    <a16:creationId xmlns:a16="http://schemas.microsoft.com/office/drawing/2014/main" id="{0ECF78E4-0C42-4C52-805E-39DE703DDD3E}"/>
                  </a:ext>
                </a:extLst>
              </p:cNvPr>
              <p:cNvSpPr/>
              <p:nvPr/>
            </p:nvSpPr>
            <p:spPr>
              <a:xfrm>
                <a:off x="6271259" y="6231635"/>
                <a:ext cx="858519" cy="725805"/>
              </a:xfrm>
              <a:custGeom>
                <a:avLst/>
                <a:gdLst/>
                <a:ahLst/>
                <a:cxnLst/>
                <a:rect l="l" t="t" r="r" b="b"/>
                <a:pathLst>
                  <a:path w="858520" h="725804">
                    <a:moveTo>
                      <a:pt x="858011" y="362711"/>
                    </a:moveTo>
                    <a:lnTo>
                      <a:pt x="429767" y="0"/>
                    </a:lnTo>
                    <a:lnTo>
                      <a:pt x="0" y="362711"/>
                    </a:lnTo>
                    <a:lnTo>
                      <a:pt x="429767" y="725423"/>
                    </a:lnTo>
                    <a:lnTo>
                      <a:pt x="858011" y="362711"/>
                    </a:lnTo>
                    <a:close/>
                  </a:path>
                </a:pathLst>
              </a:custGeom>
              <a:solidFill>
                <a:srgbClr val="BCDEFF"/>
              </a:solidFill>
            </p:spPr>
            <p:txBody>
              <a:bodyPr wrap="square" lIns="0" tIns="0" rIns="0" bIns="0" rtlCol="0"/>
              <a:lstStyle/>
              <a:p>
                <a:endParaRPr sz="927"/>
              </a:p>
            </p:txBody>
          </p:sp>
          <p:sp>
            <p:nvSpPr>
              <p:cNvPr id="221" name="object 52">
                <a:extLst>
                  <a:ext uri="{FF2B5EF4-FFF2-40B4-BE49-F238E27FC236}">
                    <a16:creationId xmlns:a16="http://schemas.microsoft.com/office/drawing/2014/main" id="{ADE8F671-4D61-46E7-918B-BE95634E062F}"/>
                  </a:ext>
                </a:extLst>
              </p:cNvPr>
              <p:cNvSpPr/>
              <p:nvPr/>
            </p:nvSpPr>
            <p:spPr>
              <a:xfrm>
                <a:off x="6271259" y="6231635"/>
                <a:ext cx="858519" cy="725805"/>
              </a:xfrm>
              <a:custGeom>
                <a:avLst/>
                <a:gdLst/>
                <a:ahLst/>
                <a:cxnLst/>
                <a:rect l="l" t="t" r="r" b="b"/>
                <a:pathLst>
                  <a:path w="858520" h="725804">
                    <a:moveTo>
                      <a:pt x="0" y="362711"/>
                    </a:moveTo>
                    <a:lnTo>
                      <a:pt x="429767" y="0"/>
                    </a:lnTo>
                    <a:lnTo>
                      <a:pt x="858011" y="362711"/>
                    </a:lnTo>
                    <a:lnTo>
                      <a:pt x="429767" y="725423"/>
                    </a:lnTo>
                    <a:lnTo>
                      <a:pt x="0" y="362711"/>
                    </a:lnTo>
                    <a:close/>
                  </a:path>
                </a:pathLst>
              </a:custGeom>
              <a:ln w="3175">
                <a:solidFill>
                  <a:srgbClr val="000000"/>
                </a:solidFill>
              </a:ln>
            </p:spPr>
            <p:txBody>
              <a:bodyPr wrap="square" lIns="0" tIns="0" rIns="0" bIns="0" rtlCol="0"/>
              <a:lstStyle/>
              <a:p>
                <a:endParaRPr sz="927"/>
              </a:p>
            </p:txBody>
          </p:sp>
        </p:grpSp>
        <p:sp>
          <p:nvSpPr>
            <p:cNvPr id="31" name="object 53">
              <a:extLst>
                <a:ext uri="{FF2B5EF4-FFF2-40B4-BE49-F238E27FC236}">
                  <a16:creationId xmlns:a16="http://schemas.microsoft.com/office/drawing/2014/main" id="{89C16439-F357-42EB-A2BD-21AC0C9F03D0}"/>
                </a:ext>
              </a:extLst>
            </p:cNvPr>
            <p:cNvSpPr txBox="1"/>
            <p:nvPr/>
          </p:nvSpPr>
          <p:spPr>
            <a:xfrm>
              <a:off x="4792633" y="4553260"/>
              <a:ext cx="235744" cy="79300"/>
            </a:xfrm>
            <a:prstGeom prst="rect">
              <a:avLst/>
            </a:prstGeom>
          </p:spPr>
          <p:txBody>
            <a:bodyPr vert="horz" wrap="square" lIns="0" tIns="7984" rIns="0" bIns="0" rtlCol="0">
              <a:spAutoFit/>
            </a:bodyPr>
            <a:lstStyle/>
            <a:p>
              <a:pPr marL="8405">
                <a:spcBef>
                  <a:spcPts val="63"/>
                </a:spcBef>
              </a:pPr>
              <a:r>
                <a:rPr sz="463" spc="-7" dirty="0"/>
                <a:t>Vo</a:t>
              </a:r>
              <a:r>
                <a:rPr sz="463" spc="3" dirty="0"/>
                <a:t>u</a:t>
              </a:r>
              <a:r>
                <a:rPr sz="463" spc="-3" dirty="0"/>
                <a:t>ch</a:t>
              </a:r>
              <a:r>
                <a:rPr sz="463" spc="3" dirty="0"/>
                <a:t>e</a:t>
              </a:r>
              <a:r>
                <a:rPr sz="463" spc="-7" dirty="0"/>
                <a:t>r</a:t>
              </a:r>
              <a:endParaRPr sz="463"/>
            </a:p>
          </p:txBody>
        </p:sp>
        <p:sp>
          <p:nvSpPr>
            <p:cNvPr id="32" name="object 54">
              <a:extLst>
                <a:ext uri="{FF2B5EF4-FFF2-40B4-BE49-F238E27FC236}">
                  <a16:creationId xmlns:a16="http://schemas.microsoft.com/office/drawing/2014/main" id="{4D0B15B2-AF59-4D65-B803-04BA245CCC22}"/>
                </a:ext>
              </a:extLst>
            </p:cNvPr>
            <p:cNvSpPr txBox="1"/>
            <p:nvPr/>
          </p:nvSpPr>
          <p:spPr>
            <a:xfrm>
              <a:off x="4762377" y="4623857"/>
              <a:ext cx="294574" cy="79300"/>
            </a:xfrm>
            <a:prstGeom prst="rect">
              <a:avLst/>
            </a:prstGeom>
          </p:spPr>
          <p:txBody>
            <a:bodyPr vert="horz" wrap="square" lIns="0" tIns="7984" rIns="0" bIns="0" rtlCol="0">
              <a:spAutoFit/>
            </a:bodyPr>
            <a:lstStyle/>
            <a:p>
              <a:pPr marL="8405">
                <a:spcBef>
                  <a:spcPts val="63"/>
                </a:spcBef>
              </a:pPr>
              <a:r>
                <a:rPr sz="463" spc="-3" dirty="0"/>
                <a:t>approved?</a:t>
              </a:r>
              <a:endParaRPr sz="463"/>
            </a:p>
          </p:txBody>
        </p:sp>
        <p:grpSp>
          <p:nvGrpSpPr>
            <p:cNvPr id="33" name="object 55">
              <a:extLst>
                <a:ext uri="{FF2B5EF4-FFF2-40B4-BE49-F238E27FC236}">
                  <a16:creationId xmlns:a16="http://schemas.microsoft.com/office/drawing/2014/main" id="{B41CC17F-9832-48DB-BF8B-6BEA49F454B5}"/>
                </a:ext>
              </a:extLst>
            </p:cNvPr>
            <p:cNvGrpSpPr/>
            <p:nvPr/>
          </p:nvGrpSpPr>
          <p:grpSpPr>
            <a:xfrm>
              <a:off x="1823818" y="4330671"/>
              <a:ext cx="591250" cy="607219"/>
              <a:chOff x="2037524" y="6130988"/>
              <a:chExt cx="893444" cy="917575"/>
            </a:xfrm>
          </p:grpSpPr>
          <p:sp>
            <p:nvSpPr>
              <p:cNvPr id="218" name="object 56">
                <a:extLst>
                  <a:ext uri="{FF2B5EF4-FFF2-40B4-BE49-F238E27FC236}">
                    <a16:creationId xmlns:a16="http://schemas.microsoft.com/office/drawing/2014/main" id="{01220A8C-B984-4BDD-9ED1-7C283591FD41}"/>
                  </a:ext>
                </a:extLst>
              </p:cNvPr>
              <p:cNvSpPr/>
              <p:nvPr/>
            </p:nvSpPr>
            <p:spPr>
              <a:xfrm>
                <a:off x="2039111" y="6132575"/>
                <a:ext cx="890269" cy="914400"/>
              </a:xfrm>
              <a:custGeom>
                <a:avLst/>
                <a:gdLst/>
                <a:ahLst/>
                <a:cxnLst/>
                <a:rect l="l" t="t" r="r" b="b"/>
                <a:pathLst>
                  <a:path w="890269" h="914400">
                    <a:moveTo>
                      <a:pt x="890015" y="914399"/>
                    </a:moveTo>
                    <a:lnTo>
                      <a:pt x="890015" y="0"/>
                    </a:lnTo>
                    <a:lnTo>
                      <a:pt x="0" y="0"/>
                    </a:lnTo>
                    <a:lnTo>
                      <a:pt x="0" y="914399"/>
                    </a:lnTo>
                    <a:lnTo>
                      <a:pt x="890015" y="914399"/>
                    </a:lnTo>
                    <a:close/>
                  </a:path>
                </a:pathLst>
              </a:custGeom>
              <a:solidFill>
                <a:srgbClr val="BCDEFF"/>
              </a:solidFill>
            </p:spPr>
            <p:txBody>
              <a:bodyPr wrap="square" lIns="0" tIns="0" rIns="0" bIns="0" rtlCol="0"/>
              <a:lstStyle/>
              <a:p>
                <a:endParaRPr sz="927"/>
              </a:p>
            </p:txBody>
          </p:sp>
          <p:sp>
            <p:nvSpPr>
              <p:cNvPr id="219" name="object 57">
                <a:extLst>
                  <a:ext uri="{FF2B5EF4-FFF2-40B4-BE49-F238E27FC236}">
                    <a16:creationId xmlns:a16="http://schemas.microsoft.com/office/drawing/2014/main" id="{3E0F171E-416D-471D-8D7E-58ED333AC42E}"/>
                  </a:ext>
                </a:extLst>
              </p:cNvPr>
              <p:cNvSpPr/>
              <p:nvPr/>
            </p:nvSpPr>
            <p:spPr>
              <a:xfrm>
                <a:off x="2039111" y="6132575"/>
                <a:ext cx="890269" cy="914400"/>
              </a:xfrm>
              <a:custGeom>
                <a:avLst/>
                <a:gdLst/>
                <a:ahLst/>
                <a:cxnLst/>
                <a:rect l="l" t="t" r="r" b="b"/>
                <a:pathLst>
                  <a:path w="890269" h="914400">
                    <a:moveTo>
                      <a:pt x="0" y="0"/>
                    </a:moveTo>
                    <a:lnTo>
                      <a:pt x="0" y="914399"/>
                    </a:lnTo>
                    <a:lnTo>
                      <a:pt x="890015" y="914399"/>
                    </a:lnTo>
                    <a:lnTo>
                      <a:pt x="890015" y="0"/>
                    </a:lnTo>
                    <a:lnTo>
                      <a:pt x="0" y="0"/>
                    </a:lnTo>
                    <a:close/>
                  </a:path>
                  <a:path w="890269" h="914400">
                    <a:moveTo>
                      <a:pt x="775715" y="914399"/>
                    </a:moveTo>
                    <a:lnTo>
                      <a:pt x="775715" y="0"/>
                    </a:lnTo>
                  </a:path>
                </a:pathLst>
              </a:custGeom>
              <a:ln w="3175">
                <a:solidFill>
                  <a:srgbClr val="000000"/>
                </a:solidFill>
              </a:ln>
            </p:spPr>
            <p:txBody>
              <a:bodyPr wrap="square" lIns="0" tIns="0" rIns="0" bIns="0" rtlCol="0"/>
              <a:lstStyle/>
              <a:p>
                <a:endParaRPr sz="927"/>
              </a:p>
            </p:txBody>
          </p:sp>
        </p:grpSp>
        <p:sp>
          <p:nvSpPr>
            <p:cNvPr id="34" name="object 58">
              <a:extLst>
                <a:ext uri="{FF2B5EF4-FFF2-40B4-BE49-F238E27FC236}">
                  <a16:creationId xmlns:a16="http://schemas.microsoft.com/office/drawing/2014/main" id="{64B677EB-4E57-4A03-935E-FFA0EA706666}"/>
                </a:ext>
              </a:extLst>
            </p:cNvPr>
            <p:cNvSpPr txBox="1"/>
            <p:nvPr/>
          </p:nvSpPr>
          <p:spPr>
            <a:xfrm>
              <a:off x="1900508" y="4331721"/>
              <a:ext cx="437870" cy="506106"/>
            </a:xfrm>
            <a:prstGeom prst="rect">
              <a:avLst/>
            </a:prstGeom>
            <a:solidFill>
              <a:srgbClr val="BCDEFF"/>
            </a:solidFill>
            <a:ln w="3175">
              <a:solidFill>
                <a:srgbClr val="000000"/>
              </a:solidFill>
            </a:ln>
          </p:spPr>
          <p:txBody>
            <a:bodyPr vert="horz" wrap="square" lIns="0" tIns="2101" rIns="0" bIns="0" rtlCol="0">
              <a:spAutoFit/>
            </a:bodyPr>
            <a:lstStyle/>
            <a:p>
              <a:pPr>
                <a:spcBef>
                  <a:spcPts val="17"/>
                </a:spcBef>
              </a:pPr>
              <a:endParaRPr sz="629">
                <a:latin typeface="Times New Roman"/>
                <a:cs typeface="Times New Roman"/>
              </a:endParaRPr>
            </a:p>
            <a:p>
              <a:pPr marL="100438" marR="90772" indent="-5043" algn="just"/>
              <a:r>
                <a:rPr sz="529" dirty="0"/>
                <a:t>T</a:t>
              </a:r>
              <a:r>
                <a:rPr sz="529" spc="-3" dirty="0"/>
                <a:t>r</a:t>
              </a:r>
              <a:r>
                <a:rPr sz="529" spc="-7" dirty="0"/>
                <a:t>av</a:t>
              </a:r>
              <a:r>
                <a:rPr sz="529" spc="-3" dirty="0"/>
                <a:t>el</a:t>
              </a:r>
              <a:r>
                <a:rPr sz="529" spc="-7" dirty="0"/>
                <a:t>er  </a:t>
              </a:r>
              <a:r>
                <a:rPr sz="529" spc="-3" dirty="0"/>
                <a:t>uploads  rece</a:t>
              </a:r>
              <a:r>
                <a:rPr sz="529" spc="-10" dirty="0"/>
                <a:t>i</a:t>
              </a:r>
              <a:r>
                <a:rPr sz="529" spc="3" dirty="0"/>
                <a:t>p</a:t>
              </a:r>
              <a:r>
                <a:rPr sz="529" spc="-7" dirty="0"/>
                <a:t>t</a:t>
              </a:r>
              <a:r>
                <a:rPr sz="529" spc="3" dirty="0"/>
                <a:t>s  </a:t>
              </a:r>
              <a:r>
                <a:rPr sz="529" spc="-3" dirty="0"/>
                <a:t>(OCR,</a:t>
              </a:r>
              <a:endParaRPr sz="529"/>
            </a:p>
            <a:p>
              <a:pPr marL="108843"/>
              <a:r>
                <a:rPr sz="529" spc="-7" dirty="0"/>
                <a:t>Mobile)</a:t>
              </a:r>
              <a:endParaRPr sz="529"/>
            </a:p>
          </p:txBody>
        </p:sp>
        <p:grpSp>
          <p:nvGrpSpPr>
            <p:cNvPr id="35" name="object 59">
              <a:extLst>
                <a:ext uri="{FF2B5EF4-FFF2-40B4-BE49-F238E27FC236}">
                  <a16:creationId xmlns:a16="http://schemas.microsoft.com/office/drawing/2014/main" id="{C7D46073-EBEF-48E7-9807-ABFE8933D90F}"/>
                </a:ext>
              </a:extLst>
            </p:cNvPr>
            <p:cNvGrpSpPr/>
            <p:nvPr/>
          </p:nvGrpSpPr>
          <p:grpSpPr>
            <a:xfrm>
              <a:off x="2752674" y="4292347"/>
              <a:ext cx="721519" cy="682858"/>
              <a:chOff x="3441128" y="6073076"/>
              <a:chExt cx="1090295" cy="1031875"/>
            </a:xfrm>
          </p:grpSpPr>
          <p:sp>
            <p:nvSpPr>
              <p:cNvPr id="216" name="object 60">
                <a:extLst>
                  <a:ext uri="{FF2B5EF4-FFF2-40B4-BE49-F238E27FC236}">
                    <a16:creationId xmlns:a16="http://schemas.microsoft.com/office/drawing/2014/main" id="{71017D8E-274D-40CE-A73F-B4D9214300BF}"/>
                  </a:ext>
                </a:extLst>
              </p:cNvPr>
              <p:cNvSpPr/>
              <p:nvPr/>
            </p:nvSpPr>
            <p:spPr>
              <a:xfrm>
                <a:off x="3442715" y="6074663"/>
                <a:ext cx="1087120" cy="1028700"/>
              </a:xfrm>
              <a:custGeom>
                <a:avLst/>
                <a:gdLst/>
                <a:ahLst/>
                <a:cxnLst/>
                <a:rect l="l" t="t" r="r" b="b"/>
                <a:pathLst>
                  <a:path w="1087120" h="1028700">
                    <a:moveTo>
                      <a:pt x="1086611" y="1028699"/>
                    </a:moveTo>
                    <a:lnTo>
                      <a:pt x="1086611" y="0"/>
                    </a:lnTo>
                    <a:lnTo>
                      <a:pt x="0" y="0"/>
                    </a:lnTo>
                    <a:lnTo>
                      <a:pt x="0" y="1028699"/>
                    </a:lnTo>
                    <a:lnTo>
                      <a:pt x="1086611" y="1028699"/>
                    </a:lnTo>
                    <a:close/>
                  </a:path>
                </a:pathLst>
              </a:custGeom>
              <a:solidFill>
                <a:srgbClr val="BCDEFF"/>
              </a:solidFill>
            </p:spPr>
            <p:txBody>
              <a:bodyPr wrap="square" lIns="0" tIns="0" rIns="0" bIns="0" rtlCol="0"/>
              <a:lstStyle/>
              <a:p>
                <a:endParaRPr sz="927"/>
              </a:p>
            </p:txBody>
          </p:sp>
          <p:sp>
            <p:nvSpPr>
              <p:cNvPr id="217" name="object 61">
                <a:extLst>
                  <a:ext uri="{FF2B5EF4-FFF2-40B4-BE49-F238E27FC236}">
                    <a16:creationId xmlns:a16="http://schemas.microsoft.com/office/drawing/2014/main" id="{2BD3E02B-26E8-4819-AC7D-91FC33434EFD}"/>
                  </a:ext>
                </a:extLst>
              </p:cNvPr>
              <p:cNvSpPr/>
              <p:nvPr/>
            </p:nvSpPr>
            <p:spPr>
              <a:xfrm>
                <a:off x="3442715" y="6074663"/>
                <a:ext cx="1087120" cy="1028700"/>
              </a:xfrm>
              <a:custGeom>
                <a:avLst/>
                <a:gdLst/>
                <a:ahLst/>
                <a:cxnLst/>
                <a:rect l="l" t="t" r="r" b="b"/>
                <a:pathLst>
                  <a:path w="1087120" h="1028700">
                    <a:moveTo>
                      <a:pt x="0" y="0"/>
                    </a:moveTo>
                    <a:lnTo>
                      <a:pt x="0" y="1028699"/>
                    </a:lnTo>
                    <a:lnTo>
                      <a:pt x="1086611" y="1028699"/>
                    </a:lnTo>
                    <a:lnTo>
                      <a:pt x="1086611" y="0"/>
                    </a:lnTo>
                    <a:lnTo>
                      <a:pt x="0" y="0"/>
                    </a:lnTo>
                    <a:close/>
                  </a:path>
                  <a:path w="1087120" h="1028700">
                    <a:moveTo>
                      <a:pt x="114299" y="1028699"/>
                    </a:moveTo>
                    <a:lnTo>
                      <a:pt x="114299" y="0"/>
                    </a:lnTo>
                  </a:path>
                  <a:path w="1087120" h="1028700">
                    <a:moveTo>
                      <a:pt x="972311" y="1028699"/>
                    </a:moveTo>
                    <a:lnTo>
                      <a:pt x="972311" y="0"/>
                    </a:lnTo>
                  </a:path>
                </a:pathLst>
              </a:custGeom>
              <a:ln w="3175">
                <a:solidFill>
                  <a:srgbClr val="000000"/>
                </a:solidFill>
              </a:ln>
            </p:spPr>
            <p:txBody>
              <a:bodyPr wrap="square" lIns="0" tIns="0" rIns="0" bIns="0" rtlCol="0"/>
              <a:lstStyle/>
              <a:p>
                <a:endParaRPr sz="927"/>
              </a:p>
            </p:txBody>
          </p:sp>
        </p:grpSp>
        <p:sp>
          <p:nvSpPr>
            <p:cNvPr id="36" name="object 62">
              <a:extLst>
                <a:ext uri="{FF2B5EF4-FFF2-40B4-BE49-F238E27FC236}">
                  <a16:creationId xmlns:a16="http://schemas.microsoft.com/office/drawing/2014/main" id="{1948BAF7-0FBF-40AC-86F7-B06E70AF5489}"/>
                </a:ext>
              </a:extLst>
            </p:cNvPr>
            <p:cNvSpPr txBox="1"/>
            <p:nvPr/>
          </p:nvSpPr>
          <p:spPr>
            <a:xfrm>
              <a:off x="2877437" y="4336426"/>
              <a:ext cx="472748" cy="578514"/>
            </a:xfrm>
            <a:prstGeom prst="rect">
              <a:avLst/>
            </a:prstGeom>
          </p:spPr>
          <p:txBody>
            <a:bodyPr vert="horz" wrap="square" lIns="0" tIns="8404" rIns="0" bIns="0" rtlCol="0">
              <a:spAutoFit/>
            </a:bodyPr>
            <a:lstStyle/>
            <a:p>
              <a:pPr marL="8405" marR="3362" algn="ctr">
                <a:spcBef>
                  <a:spcPts val="66"/>
                </a:spcBef>
              </a:pPr>
              <a:r>
                <a:rPr sz="529" spc="-3" dirty="0"/>
                <a:t>Traveler </a:t>
              </a:r>
              <a:r>
                <a:rPr sz="529" dirty="0"/>
                <a:t> </a:t>
              </a:r>
              <a:r>
                <a:rPr sz="529" spc="-3" dirty="0"/>
                <a:t>completes </a:t>
              </a:r>
              <a:r>
                <a:rPr sz="529" dirty="0"/>
                <a:t> </a:t>
              </a:r>
              <a:r>
                <a:rPr sz="529" spc="-3" dirty="0"/>
                <a:t>Voucher, </a:t>
              </a:r>
              <a:r>
                <a:rPr sz="529" dirty="0"/>
                <a:t> </a:t>
              </a:r>
              <a:r>
                <a:rPr sz="529" spc="-3" dirty="0"/>
                <a:t>updati</a:t>
              </a:r>
              <a:r>
                <a:rPr sz="529" spc="-7" dirty="0"/>
                <a:t>n</a:t>
              </a:r>
              <a:r>
                <a:rPr sz="529" spc="-3" dirty="0"/>
                <a:t>g</a:t>
              </a:r>
              <a:r>
                <a:rPr sz="529" spc="-7" dirty="0"/>
                <a:t> </a:t>
              </a:r>
              <a:r>
                <a:rPr sz="529" spc="-3" dirty="0"/>
                <a:t>ac</a:t>
              </a:r>
              <a:r>
                <a:rPr sz="529" spc="-7" dirty="0"/>
                <a:t>t</a:t>
              </a:r>
              <a:r>
                <a:rPr sz="529" spc="-3" dirty="0"/>
                <a:t>ual  costs </a:t>
              </a:r>
              <a:r>
                <a:rPr sz="529" spc="-7" dirty="0"/>
                <a:t>and </a:t>
              </a:r>
              <a:r>
                <a:rPr sz="529" spc="-3" dirty="0"/>
                <a:t> submits for </a:t>
              </a:r>
              <a:r>
                <a:rPr sz="529" dirty="0"/>
                <a:t> </a:t>
              </a:r>
              <a:r>
                <a:rPr sz="529" spc="-3" dirty="0"/>
                <a:t>approval</a:t>
              </a:r>
              <a:endParaRPr sz="529"/>
            </a:p>
          </p:txBody>
        </p:sp>
        <p:grpSp>
          <p:nvGrpSpPr>
            <p:cNvPr id="37" name="object 63">
              <a:extLst>
                <a:ext uri="{FF2B5EF4-FFF2-40B4-BE49-F238E27FC236}">
                  <a16:creationId xmlns:a16="http://schemas.microsoft.com/office/drawing/2014/main" id="{C9305714-7F52-4A61-BB4C-EFAFE53D821B}"/>
                </a:ext>
              </a:extLst>
            </p:cNvPr>
            <p:cNvGrpSpPr/>
            <p:nvPr/>
          </p:nvGrpSpPr>
          <p:grpSpPr>
            <a:xfrm>
              <a:off x="2410699" y="4308483"/>
              <a:ext cx="4315665" cy="658906"/>
              <a:chOff x="2924365" y="6097460"/>
              <a:chExt cx="6521450" cy="995680"/>
            </a:xfrm>
          </p:grpSpPr>
          <p:sp>
            <p:nvSpPr>
              <p:cNvPr id="210" name="object 64">
                <a:extLst>
                  <a:ext uri="{FF2B5EF4-FFF2-40B4-BE49-F238E27FC236}">
                    <a16:creationId xmlns:a16="http://schemas.microsoft.com/office/drawing/2014/main" id="{44650392-D808-4C8F-B828-FFB4ED954243}"/>
                  </a:ext>
                </a:extLst>
              </p:cNvPr>
              <p:cNvSpPr/>
              <p:nvPr/>
            </p:nvSpPr>
            <p:spPr>
              <a:xfrm>
                <a:off x="2929127" y="6589775"/>
                <a:ext cx="440690" cy="0"/>
              </a:xfrm>
              <a:custGeom>
                <a:avLst/>
                <a:gdLst/>
                <a:ahLst/>
                <a:cxnLst/>
                <a:rect l="l" t="t" r="r" b="b"/>
                <a:pathLst>
                  <a:path w="440689">
                    <a:moveTo>
                      <a:pt x="0" y="0"/>
                    </a:moveTo>
                    <a:lnTo>
                      <a:pt x="440435" y="0"/>
                    </a:lnTo>
                  </a:path>
                </a:pathLst>
              </a:custGeom>
              <a:ln w="9524">
                <a:solidFill>
                  <a:srgbClr val="4576BE"/>
                </a:solidFill>
              </a:ln>
            </p:spPr>
            <p:txBody>
              <a:bodyPr wrap="square" lIns="0" tIns="0" rIns="0" bIns="0" rtlCol="0"/>
              <a:lstStyle/>
              <a:p>
                <a:endParaRPr sz="927"/>
              </a:p>
            </p:txBody>
          </p:sp>
          <p:sp>
            <p:nvSpPr>
              <p:cNvPr id="211" name="object 65">
                <a:extLst>
                  <a:ext uri="{FF2B5EF4-FFF2-40B4-BE49-F238E27FC236}">
                    <a16:creationId xmlns:a16="http://schemas.microsoft.com/office/drawing/2014/main" id="{B7E0A97F-C9B1-4755-A49B-A05E1204418A}"/>
                  </a:ext>
                </a:extLst>
              </p:cNvPr>
              <p:cNvSpPr/>
              <p:nvPr/>
            </p:nvSpPr>
            <p:spPr>
              <a:xfrm>
                <a:off x="3360419" y="6548627"/>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212" name="object 66">
                <a:extLst>
                  <a:ext uri="{FF2B5EF4-FFF2-40B4-BE49-F238E27FC236}">
                    <a16:creationId xmlns:a16="http://schemas.microsoft.com/office/drawing/2014/main" id="{6D6083C4-8AAF-4E89-98FA-ABCE2953BFA8}"/>
                  </a:ext>
                </a:extLst>
              </p:cNvPr>
              <p:cNvSpPr/>
              <p:nvPr/>
            </p:nvSpPr>
            <p:spPr>
              <a:xfrm>
                <a:off x="5900927" y="6594347"/>
                <a:ext cx="299085" cy="0"/>
              </a:xfrm>
              <a:custGeom>
                <a:avLst/>
                <a:gdLst/>
                <a:ahLst/>
                <a:cxnLst/>
                <a:rect l="l" t="t" r="r" b="b"/>
                <a:pathLst>
                  <a:path w="299085">
                    <a:moveTo>
                      <a:pt x="0" y="0"/>
                    </a:moveTo>
                    <a:lnTo>
                      <a:pt x="298703" y="0"/>
                    </a:lnTo>
                  </a:path>
                </a:pathLst>
              </a:custGeom>
              <a:ln w="9524">
                <a:solidFill>
                  <a:srgbClr val="4576BE"/>
                </a:solidFill>
              </a:ln>
            </p:spPr>
            <p:txBody>
              <a:bodyPr wrap="square" lIns="0" tIns="0" rIns="0" bIns="0" rtlCol="0"/>
              <a:lstStyle/>
              <a:p>
                <a:endParaRPr sz="927"/>
              </a:p>
            </p:txBody>
          </p:sp>
          <p:sp>
            <p:nvSpPr>
              <p:cNvPr id="213" name="object 67">
                <a:extLst>
                  <a:ext uri="{FF2B5EF4-FFF2-40B4-BE49-F238E27FC236}">
                    <a16:creationId xmlns:a16="http://schemas.microsoft.com/office/drawing/2014/main" id="{752F6350-EC94-4F37-821E-C473BF56A1FF}"/>
                  </a:ext>
                </a:extLst>
              </p:cNvPr>
              <p:cNvSpPr/>
              <p:nvPr/>
            </p:nvSpPr>
            <p:spPr>
              <a:xfrm>
                <a:off x="6188963" y="65531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214" name="object 68">
                <a:extLst>
                  <a:ext uri="{FF2B5EF4-FFF2-40B4-BE49-F238E27FC236}">
                    <a16:creationId xmlns:a16="http://schemas.microsoft.com/office/drawing/2014/main" id="{D7B079AE-9DC7-4497-A987-EF4FADA00BBE}"/>
                  </a:ext>
                </a:extLst>
              </p:cNvPr>
              <p:cNvSpPr/>
              <p:nvPr/>
            </p:nvSpPr>
            <p:spPr>
              <a:xfrm>
                <a:off x="8554211" y="6099047"/>
                <a:ext cx="890269" cy="992505"/>
              </a:xfrm>
              <a:custGeom>
                <a:avLst/>
                <a:gdLst/>
                <a:ahLst/>
                <a:cxnLst/>
                <a:rect l="l" t="t" r="r" b="b"/>
                <a:pathLst>
                  <a:path w="890270" h="992504">
                    <a:moveTo>
                      <a:pt x="890015" y="992123"/>
                    </a:moveTo>
                    <a:lnTo>
                      <a:pt x="890015" y="0"/>
                    </a:lnTo>
                    <a:lnTo>
                      <a:pt x="0" y="0"/>
                    </a:lnTo>
                    <a:lnTo>
                      <a:pt x="0" y="992123"/>
                    </a:lnTo>
                    <a:lnTo>
                      <a:pt x="890015" y="992123"/>
                    </a:lnTo>
                    <a:close/>
                  </a:path>
                </a:pathLst>
              </a:custGeom>
              <a:solidFill>
                <a:srgbClr val="BCDEFF"/>
              </a:solidFill>
            </p:spPr>
            <p:txBody>
              <a:bodyPr wrap="square" lIns="0" tIns="0" rIns="0" bIns="0" rtlCol="0"/>
              <a:lstStyle/>
              <a:p>
                <a:endParaRPr sz="927"/>
              </a:p>
            </p:txBody>
          </p:sp>
          <p:sp>
            <p:nvSpPr>
              <p:cNvPr id="215" name="object 69">
                <a:extLst>
                  <a:ext uri="{FF2B5EF4-FFF2-40B4-BE49-F238E27FC236}">
                    <a16:creationId xmlns:a16="http://schemas.microsoft.com/office/drawing/2014/main" id="{FBE57C23-D859-464A-964C-E132FD7048AD}"/>
                  </a:ext>
                </a:extLst>
              </p:cNvPr>
              <p:cNvSpPr/>
              <p:nvPr/>
            </p:nvSpPr>
            <p:spPr>
              <a:xfrm>
                <a:off x="8554211" y="6099047"/>
                <a:ext cx="890269" cy="992505"/>
              </a:xfrm>
              <a:custGeom>
                <a:avLst/>
                <a:gdLst/>
                <a:ahLst/>
                <a:cxnLst/>
                <a:rect l="l" t="t" r="r" b="b"/>
                <a:pathLst>
                  <a:path w="890270" h="992504">
                    <a:moveTo>
                      <a:pt x="0" y="0"/>
                    </a:moveTo>
                    <a:lnTo>
                      <a:pt x="0" y="992123"/>
                    </a:lnTo>
                    <a:lnTo>
                      <a:pt x="890015" y="992123"/>
                    </a:lnTo>
                    <a:lnTo>
                      <a:pt x="890015" y="0"/>
                    </a:lnTo>
                    <a:lnTo>
                      <a:pt x="0" y="0"/>
                    </a:lnTo>
                    <a:close/>
                  </a:path>
                  <a:path w="890270" h="992504">
                    <a:moveTo>
                      <a:pt x="114299" y="992123"/>
                    </a:moveTo>
                    <a:lnTo>
                      <a:pt x="114299" y="0"/>
                    </a:lnTo>
                  </a:path>
                  <a:path w="890270" h="992504">
                    <a:moveTo>
                      <a:pt x="775715" y="992123"/>
                    </a:moveTo>
                    <a:lnTo>
                      <a:pt x="775715" y="0"/>
                    </a:lnTo>
                  </a:path>
                </a:pathLst>
              </a:custGeom>
              <a:ln w="3175">
                <a:solidFill>
                  <a:srgbClr val="000000"/>
                </a:solidFill>
              </a:ln>
            </p:spPr>
            <p:txBody>
              <a:bodyPr wrap="square" lIns="0" tIns="0" rIns="0" bIns="0" rtlCol="0"/>
              <a:lstStyle/>
              <a:p>
                <a:endParaRPr sz="927"/>
              </a:p>
            </p:txBody>
          </p:sp>
        </p:grpSp>
        <p:sp>
          <p:nvSpPr>
            <p:cNvPr id="38" name="object 70">
              <a:extLst>
                <a:ext uri="{FF2B5EF4-FFF2-40B4-BE49-F238E27FC236}">
                  <a16:creationId xmlns:a16="http://schemas.microsoft.com/office/drawing/2014/main" id="{2A7520CB-43FE-4C19-AAEC-5DAF479B4122}"/>
                </a:ext>
              </a:extLst>
            </p:cNvPr>
            <p:cNvSpPr txBox="1"/>
            <p:nvPr/>
          </p:nvSpPr>
          <p:spPr>
            <a:xfrm>
              <a:off x="6262060" y="4306170"/>
              <a:ext cx="336596" cy="649200"/>
            </a:xfrm>
            <a:prstGeom prst="rect">
              <a:avLst/>
            </a:prstGeom>
          </p:spPr>
          <p:txBody>
            <a:bodyPr vert="horz" wrap="square" lIns="0" tIns="7984" rIns="0" bIns="0" rtlCol="0">
              <a:spAutoFit/>
            </a:bodyPr>
            <a:lstStyle/>
            <a:p>
              <a:pPr marL="7985" marR="3362" indent="840" algn="ctr">
                <a:spcBef>
                  <a:spcPts val="63"/>
                </a:spcBef>
              </a:pPr>
              <a:r>
                <a:rPr sz="463" spc="-3" dirty="0"/>
                <a:t>Completed </a:t>
              </a:r>
              <a:r>
                <a:rPr sz="463" dirty="0"/>
                <a:t> </a:t>
              </a:r>
              <a:r>
                <a:rPr sz="463" spc="-3" dirty="0"/>
                <a:t>Travel </a:t>
              </a:r>
              <a:r>
                <a:rPr sz="463" dirty="0"/>
                <a:t> </a:t>
              </a:r>
              <a:r>
                <a:rPr sz="463" spc="-3" dirty="0"/>
                <a:t>Voucher/ </a:t>
              </a:r>
              <a:r>
                <a:rPr sz="463" dirty="0"/>
                <a:t> </a:t>
              </a:r>
              <a:r>
                <a:rPr sz="463" spc="-3" dirty="0"/>
                <a:t>Voucher </a:t>
              </a:r>
              <a:r>
                <a:rPr sz="463" dirty="0"/>
                <a:t> </a:t>
              </a:r>
              <a:r>
                <a:rPr sz="463" spc="-3" dirty="0"/>
                <a:t>s</a:t>
              </a:r>
              <a:r>
                <a:rPr sz="463" spc="3" dirty="0"/>
                <a:t>u</a:t>
              </a:r>
              <a:r>
                <a:rPr sz="463" spc="-3" dirty="0"/>
                <a:t>bm</a:t>
              </a:r>
              <a:r>
                <a:rPr sz="463" spc="-7" dirty="0"/>
                <a:t>itte</a:t>
              </a:r>
              <a:r>
                <a:rPr sz="463" spc="-3" dirty="0"/>
                <a:t>d</a:t>
              </a:r>
              <a:r>
                <a:rPr sz="463" spc="3" dirty="0"/>
                <a:t> </a:t>
              </a:r>
              <a:r>
                <a:rPr sz="463" spc="-3" dirty="0"/>
                <a:t>to  agency </a:t>
              </a:r>
              <a:r>
                <a:rPr sz="463" dirty="0"/>
                <a:t> </a:t>
              </a:r>
              <a:r>
                <a:rPr sz="463" spc="-3" dirty="0"/>
                <a:t>financial </a:t>
              </a:r>
              <a:r>
                <a:rPr sz="463" dirty="0"/>
                <a:t> </a:t>
              </a:r>
              <a:r>
                <a:rPr sz="463" spc="-3" dirty="0"/>
                <a:t>system for </a:t>
              </a:r>
              <a:r>
                <a:rPr sz="463" dirty="0"/>
                <a:t> </a:t>
              </a:r>
              <a:r>
                <a:rPr sz="463" spc="-3" dirty="0"/>
                <a:t>payment</a:t>
              </a:r>
              <a:endParaRPr sz="463"/>
            </a:p>
          </p:txBody>
        </p:sp>
        <p:grpSp>
          <p:nvGrpSpPr>
            <p:cNvPr id="39" name="object 71">
              <a:extLst>
                <a:ext uri="{FF2B5EF4-FFF2-40B4-BE49-F238E27FC236}">
                  <a16:creationId xmlns:a16="http://schemas.microsoft.com/office/drawing/2014/main" id="{1B404D29-3BDA-4DC7-9EFC-66C6A0640DA0}"/>
                </a:ext>
              </a:extLst>
            </p:cNvPr>
            <p:cNvGrpSpPr/>
            <p:nvPr/>
          </p:nvGrpSpPr>
          <p:grpSpPr>
            <a:xfrm>
              <a:off x="5016823" y="1761947"/>
              <a:ext cx="815228" cy="455939"/>
              <a:chOff x="6862508" y="2249360"/>
              <a:chExt cx="1231900" cy="688975"/>
            </a:xfrm>
          </p:grpSpPr>
          <p:sp>
            <p:nvSpPr>
              <p:cNvPr id="208" name="object 72">
                <a:extLst>
                  <a:ext uri="{FF2B5EF4-FFF2-40B4-BE49-F238E27FC236}">
                    <a16:creationId xmlns:a16="http://schemas.microsoft.com/office/drawing/2014/main" id="{4F8D1710-784E-4DA2-8F6A-4366F23CF4DA}"/>
                  </a:ext>
                </a:extLst>
              </p:cNvPr>
              <p:cNvSpPr/>
              <p:nvPr/>
            </p:nvSpPr>
            <p:spPr>
              <a:xfrm>
                <a:off x="6864095" y="2250947"/>
                <a:ext cx="1228725" cy="685800"/>
              </a:xfrm>
              <a:custGeom>
                <a:avLst/>
                <a:gdLst/>
                <a:ahLst/>
                <a:cxnLst/>
                <a:rect l="l" t="t" r="r" b="b"/>
                <a:pathLst>
                  <a:path w="1228725" h="685800">
                    <a:moveTo>
                      <a:pt x="1228343" y="685799"/>
                    </a:moveTo>
                    <a:lnTo>
                      <a:pt x="1228343" y="0"/>
                    </a:lnTo>
                    <a:lnTo>
                      <a:pt x="0" y="0"/>
                    </a:lnTo>
                    <a:lnTo>
                      <a:pt x="0" y="685799"/>
                    </a:lnTo>
                    <a:lnTo>
                      <a:pt x="1228343" y="685799"/>
                    </a:lnTo>
                    <a:close/>
                  </a:path>
                </a:pathLst>
              </a:custGeom>
              <a:solidFill>
                <a:srgbClr val="BCDEFF"/>
              </a:solidFill>
            </p:spPr>
            <p:txBody>
              <a:bodyPr wrap="square" lIns="0" tIns="0" rIns="0" bIns="0" rtlCol="0"/>
              <a:lstStyle/>
              <a:p>
                <a:endParaRPr sz="927"/>
              </a:p>
            </p:txBody>
          </p:sp>
          <p:sp>
            <p:nvSpPr>
              <p:cNvPr id="209" name="object 73">
                <a:extLst>
                  <a:ext uri="{FF2B5EF4-FFF2-40B4-BE49-F238E27FC236}">
                    <a16:creationId xmlns:a16="http://schemas.microsoft.com/office/drawing/2014/main" id="{321A7027-D3D8-42ED-A870-98A0D835D51A}"/>
                  </a:ext>
                </a:extLst>
              </p:cNvPr>
              <p:cNvSpPr/>
              <p:nvPr/>
            </p:nvSpPr>
            <p:spPr>
              <a:xfrm>
                <a:off x="6864095" y="2250947"/>
                <a:ext cx="1228725" cy="685800"/>
              </a:xfrm>
              <a:custGeom>
                <a:avLst/>
                <a:gdLst/>
                <a:ahLst/>
                <a:cxnLst/>
                <a:rect l="l" t="t" r="r" b="b"/>
                <a:pathLst>
                  <a:path w="1228725" h="685800">
                    <a:moveTo>
                      <a:pt x="0" y="0"/>
                    </a:moveTo>
                    <a:lnTo>
                      <a:pt x="0" y="685799"/>
                    </a:lnTo>
                    <a:lnTo>
                      <a:pt x="1228343" y="685799"/>
                    </a:lnTo>
                    <a:lnTo>
                      <a:pt x="1228343" y="0"/>
                    </a:lnTo>
                    <a:lnTo>
                      <a:pt x="0" y="0"/>
                    </a:lnTo>
                    <a:close/>
                  </a:path>
                  <a:path w="1228725" h="685800">
                    <a:moveTo>
                      <a:pt x="114299" y="685799"/>
                    </a:moveTo>
                    <a:lnTo>
                      <a:pt x="114299" y="0"/>
                    </a:lnTo>
                  </a:path>
                  <a:path w="1228725" h="685800">
                    <a:moveTo>
                      <a:pt x="1114043" y="685799"/>
                    </a:moveTo>
                    <a:lnTo>
                      <a:pt x="1114043" y="0"/>
                    </a:lnTo>
                  </a:path>
                </a:pathLst>
              </a:custGeom>
              <a:ln w="3175">
                <a:solidFill>
                  <a:srgbClr val="000000"/>
                </a:solidFill>
              </a:ln>
            </p:spPr>
            <p:txBody>
              <a:bodyPr wrap="square" lIns="0" tIns="0" rIns="0" bIns="0" rtlCol="0"/>
              <a:lstStyle/>
              <a:p>
                <a:endParaRPr sz="927"/>
              </a:p>
            </p:txBody>
          </p:sp>
        </p:grpSp>
        <p:sp>
          <p:nvSpPr>
            <p:cNvPr id="40" name="object 74">
              <a:extLst>
                <a:ext uri="{FF2B5EF4-FFF2-40B4-BE49-F238E27FC236}">
                  <a16:creationId xmlns:a16="http://schemas.microsoft.com/office/drawing/2014/main" id="{844FE86C-709B-4927-B47E-779B865F7FCA}"/>
                </a:ext>
              </a:extLst>
            </p:cNvPr>
            <p:cNvSpPr txBox="1"/>
            <p:nvPr/>
          </p:nvSpPr>
          <p:spPr>
            <a:xfrm>
              <a:off x="5117379" y="1773754"/>
              <a:ext cx="615203" cy="415649"/>
            </a:xfrm>
            <a:prstGeom prst="rect">
              <a:avLst/>
            </a:prstGeom>
          </p:spPr>
          <p:txBody>
            <a:bodyPr vert="horz" wrap="square" lIns="0" tIns="8404" rIns="0" bIns="0" rtlCol="0">
              <a:spAutoFit/>
            </a:bodyPr>
            <a:lstStyle/>
            <a:p>
              <a:pPr marL="8405" marR="3362" indent="-420" algn="ctr">
                <a:spcBef>
                  <a:spcPts val="66"/>
                </a:spcBef>
              </a:pPr>
              <a:r>
                <a:rPr sz="529" spc="-3" dirty="0"/>
                <a:t>Traveler </a:t>
              </a:r>
              <a:r>
                <a:rPr sz="529" dirty="0"/>
                <a:t>is </a:t>
              </a:r>
              <a:r>
                <a:rPr sz="529" spc="-3" dirty="0"/>
                <a:t>notified </a:t>
              </a:r>
              <a:r>
                <a:rPr sz="529" dirty="0"/>
                <a:t> </a:t>
              </a:r>
              <a:r>
                <a:rPr sz="529" spc="-3" dirty="0"/>
                <a:t>and using TAVS, </a:t>
              </a:r>
              <a:r>
                <a:rPr sz="529" dirty="0"/>
                <a:t> </a:t>
              </a:r>
              <a:r>
                <a:rPr sz="529" spc="-3" dirty="0"/>
                <a:t>modifies TA request </a:t>
              </a:r>
              <a:r>
                <a:rPr sz="529" spc="-142" dirty="0"/>
                <a:t> </a:t>
              </a:r>
              <a:r>
                <a:rPr sz="529" dirty="0"/>
                <a:t>as </a:t>
              </a:r>
              <a:r>
                <a:rPr sz="529" spc="-7" dirty="0"/>
                <a:t>necessary </a:t>
              </a:r>
              <a:r>
                <a:rPr sz="529" spc="-3" dirty="0"/>
                <a:t>for re- </a:t>
              </a:r>
              <a:r>
                <a:rPr sz="529" spc="-139" dirty="0"/>
                <a:t> </a:t>
              </a:r>
              <a:r>
                <a:rPr sz="529" spc="-7" dirty="0"/>
                <a:t>consideration</a:t>
              </a:r>
              <a:endParaRPr sz="529"/>
            </a:p>
          </p:txBody>
        </p:sp>
        <p:grpSp>
          <p:nvGrpSpPr>
            <p:cNvPr id="41" name="object 75">
              <a:extLst>
                <a:ext uri="{FF2B5EF4-FFF2-40B4-BE49-F238E27FC236}">
                  <a16:creationId xmlns:a16="http://schemas.microsoft.com/office/drawing/2014/main" id="{EDD3CBFF-A752-44FD-A5F1-B273E8588A3D}"/>
                </a:ext>
              </a:extLst>
            </p:cNvPr>
            <p:cNvGrpSpPr/>
            <p:nvPr/>
          </p:nvGrpSpPr>
          <p:grpSpPr>
            <a:xfrm>
              <a:off x="3766246" y="4333696"/>
              <a:ext cx="615623" cy="607219"/>
              <a:chOff x="4972748" y="6135560"/>
              <a:chExt cx="930275" cy="917575"/>
            </a:xfrm>
          </p:grpSpPr>
          <p:sp>
            <p:nvSpPr>
              <p:cNvPr id="206" name="object 76">
                <a:extLst>
                  <a:ext uri="{FF2B5EF4-FFF2-40B4-BE49-F238E27FC236}">
                    <a16:creationId xmlns:a16="http://schemas.microsoft.com/office/drawing/2014/main" id="{060A438E-C864-4F40-BBBD-C52CACBC5758}"/>
                  </a:ext>
                </a:extLst>
              </p:cNvPr>
              <p:cNvSpPr/>
              <p:nvPr/>
            </p:nvSpPr>
            <p:spPr>
              <a:xfrm>
                <a:off x="4974335" y="6137147"/>
                <a:ext cx="927100" cy="914400"/>
              </a:xfrm>
              <a:custGeom>
                <a:avLst/>
                <a:gdLst/>
                <a:ahLst/>
                <a:cxnLst/>
                <a:rect l="l" t="t" r="r" b="b"/>
                <a:pathLst>
                  <a:path w="927100" h="914400">
                    <a:moveTo>
                      <a:pt x="926591" y="914399"/>
                    </a:moveTo>
                    <a:lnTo>
                      <a:pt x="926591" y="0"/>
                    </a:lnTo>
                    <a:lnTo>
                      <a:pt x="0" y="0"/>
                    </a:lnTo>
                    <a:lnTo>
                      <a:pt x="0" y="914399"/>
                    </a:lnTo>
                    <a:lnTo>
                      <a:pt x="926591" y="914399"/>
                    </a:lnTo>
                    <a:close/>
                  </a:path>
                </a:pathLst>
              </a:custGeom>
              <a:solidFill>
                <a:srgbClr val="BCDEFF"/>
              </a:solidFill>
            </p:spPr>
            <p:txBody>
              <a:bodyPr wrap="square" lIns="0" tIns="0" rIns="0" bIns="0" rtlCol="0"/>
              <a:lstStyle/>
              <a:p>
                <a:endParaRPr sz="927"/>
              </a:p>
            </p:txBody>
          </p:sp>
          <p:sp>
            <p:nvSpPr>
              <p:cNvPr id="207" name="object 77">
                <a:extLst>
                  <a:ext uri="{FF2B5EF4-FFF2-40B4-BE49-F238E27FC236}">
                    <a16:creationId xmlns:a16="http://schemas.microsoft.com/office/drawing/2014/main" id="{70204B80-F386-45ED-95C2-D6C1D12F0C9F}"/>
                  </a:ext>
                </a:extLst>
              </p:cNvPr>
              <p:cNvSpPr/>
              <p:nvPr/>
            </p:nvSpPr>
            <p:spPr>
              <a:xfrm>
                <a:off x="4974335" y="6137147"/>
                <a:ext cx="927100" cy="914400"/>
              </a:xfrm>
              <a:custGeom>
                <a:avLst/>
                <a:gdLst/>
                <a:ahLst/>
                <a:cxnLst/>
                <a:rect l="l" t="t" r="r" b="b"/>
                <a:pathLst>
                  <a:path w="927100" h="914400">
                    <a:moveTo>
                      <a:pt x="0" y="0"/>
                    </a:moveTo>
                    <a:lnTo>
                      <a:pt x="0" y="914399"/>
                    </a:lnTo>
                    <a:lnTo>
                      <a:pt x="926591" y="914399"/>
                    </a:lnTo>
                    <a:lnTo>
                      <a:pt x="926591" y="0"/>
                    </a:lnTo>
                    <a:lnTo>
                      <a:pt x="0" y="0"/>
                    </a:lnTo>
                    <a:close/>
                  </a:path>
                  <a:path w="927100" h="914400">
                    <a:moveTo>
                      <a:pt x="812291" y="914399"/>
                    </a:moveTo>
                    <a:lnTo>
                      <a:pt x="812291" y="0"/>
                    </a:lnTo>
                  </a:path>
                </a:pathLst>
              </a:custGeom>
              <a:ln w="3175">
                <a:solidFill>
                  <a:srgbClr val="000000"/>
                </a:solidFill>
              </a:ln>
            </p:spPr>
            <p:txBody>
              <a:bodyPr wrap="square" lIns="0" tIns="0" rIns="0" bIns="0" rtlCol="0"/>
              <a:lstStyle/>
              <a:p>
                <a:endParaRPr sz="927"/>
              </a:p>
            </p:txBody>
          </p:sp>
        </p:grpSp>
        <p:sp>
          <p:nvSpPr>
            <p:cNvPr id="42" name="object 78">
              <a:extLst>
                <a:ext uri="{FF2B5EF4-FFF2-40B4-BE49-F238E27FC236}">
                  <a16:creationId xmlns:a16="http://schemas.microsoft.com/office/drawing/2014/main" id="{337E5DE1-456C-4BF4-ABCF-B090841A4B15}"/>
                </a:ext>
              </a:extLst>
            </p:cNvPr>
            <p:cNvSpPr txBox="1"/>
            <p:nvPr/>
          </p:nvSpPr>
          <p:spPr>
            <a:xfrm>
              <a:off x="3842936" y="4334746"/>
              <a:ext cx="462243" cy="543758"/>
            </a:xfrm>
            <a:prstGeom prst="rect">
              <a:avLst/>
            </a:prstGeom>
            <a:ln w="3175">
              <a:solidFill>
                <a:srgbClr val="000000"/>
              </a:solidFill>
            </a:ln>
          </p:spPr>
          <p:txBody>
            <a:bodyPr vert="horz" wrap="square" lIns="0" tIns="54629" rIns="0" bIns="0" rtlCol="0">
              <a:spAutoFit/>
            </a:bodyPr>
            <a:lstStyle/>
            <a:p>
              <a:pPr marL="70181" marR="65558" algn="ctr">
                <a:spcBef>
                  <a:spcPts val="430"/>
                </a:spcBef>
              </a:pPr>
              <a:r>
                <a:rPr sz="529" spc="-7" dirty="0"/>
                <a:t>S</a:t>
              </a:r>
              <a:r>
                <a:rPr sz="529" spc="3" dirty="0"/>
                <a:t>u</a:t>
              </a:r>
              <a:r>
                <a:rPr sz="529" spc="-7" dirty="0"/>
                <a:t>per</a:t>
              </a:r>
              <a:r>
                <a:rPr sz="529" spc="-3" dirty="0"/>
                <a:t>vi</a:t>
              </a:r>
              <a:r>
                <a:rPr sz="529" spc="-7" dirty="0"/>
                <a:t>sor  </a:t>
              </a:r>
              <a:r>
                <a:rPr sz="529" spc="-3" dirty="0"/>
                <a:t>receives </a:t>
              </a:r>
              <a:r>
                <a:rPr sz="529" dirty="0"/>
                <a:t> </a:t>
              </a:r>
              <a:r>
                <a:rPr sz="529" spc="-3" dirty="0"/>
                <a:t>notice of </a:t>
              </a:r>
              <a:r>
                <a:rPr sz="529" dirty="0"/>
                <a:t> </a:t>
              </a:r>
              <a:r>
                <a:rPr sz="529" spc="-7" dirty="0"/>
                <a:t>pending </a:t>
              </a:r>
              <a:r>
                <a:rPr sz="529" spc="-3" dirty="0"/>
                <a:t> voucher </a:t>
              </a:r>
              <a:r>
                <a:rPr sz="529" dirty="0"/>
                <a:t> </a:t>
              </a:r>
              <a:r>
                <a:rPr sz="529" spc="-3" dirty="0"/>
                <a:t>approval</a:t>
              </a:r>
              <a:endParaRPr sz="529"/>
            </a:p>
          </p:txBody>
        </p:sp>
        <p:grpSp>
          <p:nvGrpSpPr>
            <p:cNvPr id="43" name="object 79">
              <a:extLst>
                <a:ext uri="{FF2B5EF4-FFF2-40B4-BE49-F238E27FC236}">
                  <a16:creationId xmlns:a16="http://schemas.microsoft.com/office/drawing/2014/main" id="{B97E5074-F056-448E-956C-0039D63639A0}"/>
                </a:ext>
              </a:extLst>
            </p:cNvPr>
            <p:cNvGrpSpPr/>
            <p:nvPr/>
          </p:nvGrpSpPr>
          <p:grpSpPr>
            <a:xfrm>
              <a:off x="4089984" y="2574821"/>
              <a:ext cx="758498" cy="645878"/>
              <a:chOff x="5461952" y="3477704"/>
              <a:chExt cx="1146175" cy="975994"/>
            </a:xfrm>
          </p:grpSpPr>
          <p:sp>
            <p:nvSpPr>
              <p:cNvPr id="204" name="object 80">
                <a:extLst>
                  <a:ext uri="{FF2B5EF4-FFF2-40B4-BE49-F238E27FC236}">
                    <a16:creationId xmlns:a16="http://schemas.microsoft.com/office/drawing/2014/main" id="{00FD612F-1D99-4F4C-97B2-5C743C96EB9A}"/>
                  </a:ext>
                </a:extLst>
              </p:cNvPr>
              <p:cNvSpPr/>
              <p:nvPr/>
            </p:nvSpPr>
            <p:spPr>
              <a:xfrm>
                <a:off x="5463539" y="3479291"/>
                <a:ext cx="1143000" cy="972819"/>
              </a:xfrm>
              <a:custGeom>
                <a:avLst/>
                <a:gdLst/>
                <a:ahLst/>
                <a:cxnLst/>
                <a:rect l="l" t="t" r="r" b="b"/>
                <a:pathLst>
                  <a:path w="1143000" h="972820">
                    <a:moveTo>
                      <a:pt x="1142999" y="972311"/>
                    </a:moveTo>
                    <a:lnTo>
                      <a:pt x="1142999" y="0"/>
                    </a:lnTo>
                    <a:lnTo>
                      <a:pt x="0" y="0"/>
                    </a:lnTo>
                    <a:lnTo>
                      <a:pt x="0" y="972311"/>
                    </a:lnTo>
                    <a:lnTo>
                      <a:pt x="1142999" y="972311"/>
                    </a:lnTo>
                    <a:close/>
                  </a:path>
                </a:pathLst>
              </a:custGeom>
              <a:solidFill>
                <a:srgbClr val="BCDEFF"/>
              </a:solidFill>
            </p:spPr>
            <p:txBody>
              <a:bodyPr wrap="square" lIns="0" tIns="0" rIns="0" bIns="0" rtlCol="0"/>
              <a:lstStyle/>
              <a:p>
                <a:endParaRPr sz="927"/>
              </a:p>
            </p:txBody>
          </p:sp>
          <p:sp>
            <p:nvSpPr>
              <p:cNvPr id="205" name="object 81">
                <a:extLst>
                  <a:ext uri="{FF2B5EF4-FFF2-40B4-BE49-F238E27FC236}">
                    <a16:creationId xmlns:a16="http://schemas.microsoft.com/office/drawing/2014/main" id="{F15B6677-BCD5-4FB5-8518-7FC7B9FFBD71}"/>
                  </a:ext>
                </a:extLst>
              </p:cNvPr>
              <p:cNvSpPr/>
              <p:nvPr/>
            </p:nvSpPr>
            <p:spPr>
              <a:xfrm>
                <a:off x="5463539" y="3479291"/>
                <a:ext cx="1143000" cy="972819"/>
              </a:xfrm>
              <a:custGeom>
                <a:avLst/>
                <a:gdLst/>
                <a:ahLst/>
                <a:cxnLst/>
                <a:rect l="l" t="t" r="r" b="b"/>
                <a:pathLst>
                  <a:path w="1143000" h="972820">
                    <a:moveTo>
                      <a:pt x="0" y="0"/>
                    </a:moveTo>
                    <a:lnTo>
                      <a:pt x="0" y="972311"/>
                    </a:lnTo>
                    <a:lnTo>
                      <a:pt x="1142999" y="972311"/>
                    </a:lnTo>
                    <a:lnTo>
                      <a:pt x="1142999" y="0"/>
                    </a:lnTo>
                    <a:lnTo>
                      <a:pt x="0" y="0"/>
                    </a:lnTo>
                    <a:close/>
                  </a:path>
                  <a:path w="1143000" h="972820">
                    <a:moveTo>
                      <a:pt x="114299" y="972311"/>
                    </a:moveTo>
                    <a:lnTo>
                      <a:pt x="114299" y="0"/>
                    </a:lnTo>
                  </a:path>
                  <a:path w="1143000" h="972820">
                    <a:moveTo>
                      <a:pt x="1028699" y="972311"/>
                    </a:moveTo>
                    <a:lnTo>
                      <a:pt x="1028699" y="0"/>
                    </a:lnTo>
                  </a:path>
                </a:pathLst>
              </a:custGeom>
              <a:ln w="3175">
                <a:solidFill>
                  <a:srgbClr val="000000"/>
                </a:solidFill>
              </a:ln>
            </p:spPr>
            <p:txBody>
              <a:bodyPr wrap="square" lIns="0" tIns="0" rIns="0" bIns="0" rtlCol="0"/>
              <a:lstStyle/>
              <a:p>
                <a:endParaRPr sz="927"/>
              </a:p>
            </p:txBody>
          </p:sp>
        </p:grpSp>
        <p:sp>
          <p:nvSpPr>
            <p:cNvPr id="44" name="object 82">
              <a:extLst>
                <a:ext uri="{FF2B5EF4-FFF2-40B4-BE49-F238E27FC236}">
                  <a16:creationId xmlns:a16="http://schemas.microsoft.com/office/drawing/2014/main" id="{2108B72C-E701-4345-8CED-7FB76627CA6C}"/>
                </a:ext>
              </a:extLst>
            </p:cNvPr>
            <p:cNvSpPr txBox="1"/>
            <p:nvPr/>
          </p:nvSpPr>
          <p:spPr>
            <a:xfrm>
              <a:off x="4177430" y="2600747"/>
              <a:ext cx="585788" cy="578514"/>
            </a:xfrm>
            <a:prstGeom prst="rect">
              <a:avLst/>
            </a:prstGeom>
          </p:spPr>
          <p:txBody>
            <a:bodyPr vert="horz" wrap="square" lIns="0" tIns="8404" rIns="0" bIns="0" rtlCol="0">
              <a:spAutoFit/>
            </a:bodyPr>
            <a:lstStyle/>
            <a:p>
              <a:pPr marL="8405" marR="3362" algn="ctr">
                <a:spcBef>
                  <a:spcPts val="66"/>
                </a:spcBef>
              </a:pPr>
              <a:r>
                <a:rPr sz="529" spc="-3" dirty="0"/>
                <a:t>PNR </a:t>
              </a:r>
              <a:r>
                <a:rPr sz="529" dirty="0"/>
                <a:t>is </a:t>
              </a:r>
              <a:r>
                <a:rPr sz="529" spc="-3" dirty="0"/>
                <a:t>managed </a:t>
              </a:r>
              <a:r>
                <a:rPr sz="529" dirty="0"/>
                <a:t> </a:t>
              </a:r>
              <a:r>
                <a:rPr sz="529" spc="-3" dirty="0"/>
                <a:t>by Mid-Office </a:t>
              </a:r>
              <a:r>
                <a:rPr sz="529" dirty="0"/>
                <a:t> </a:t>
              </a:r>
              <a:r>
                <a:rPr sz="529" spc="-3" dirty="0"/>
                <a:t>automation for QC, </a:t>
              </a:r>
              <a:r>
                <a:rPr sz="529" spc="-142" dirty="0"/>
                <a:t> </a:t>
              </a:r>
              <a:r>
                <a:rPr sz="529" spc="-3" dirty="0"/>
                <a:t>file finishing, </a:t>
              </a:r>
              <a:r>
                <a:rPr sz="529" dirty="0"/>
                <a:t>and </a:t>
              </a:r>
              <a:r>
                <a:rPr sz="529" spc="3" dirty="0"/>
                <a:t> </a:t>
              </a:r>
              <a:r>
                <a:rPr sz="529" spc="-3" dirty="0"/>
                <a:t>continued </a:t>
              </a:r>
              <a:r>
                <a:rPr sz="529" dirty="0"/>
                <a:t> </a:t>
              </a:r>
              <a:r>
                <a:rPr sz="529" spc="-3" dirty="0"/>
                <a:t>monitoring</a:t>
              </a:r>
              <a:r>
                <a:rPr sz="529" spc="139" dirty="0"/>
                <a:t> </a:t>
              </a:r>
              <a:r>
                <a:rPr sz="529" spc="-7" dirty="0"/>
                <a:t>for </a:t>
              </a:r>
              <a:r>
                <a:rPr sz="529" spc="-3" dirty="0"/>
                <a:t> ticket</a:t>
              </a:r>
              <a:r>
                <a:rPr sz="529" spc="-13" dirty="0"/>
                <a:t> </a:t>
              </a:r>
              <a:r>
                <a:rPr sz="529" spc="-3" dirty="0"/>
                <a:t>usage</a:t>
              </a:r>
              <a:endParaRPr sz="529"/>
            </a:p>
          </p:txBody>
        </p:sp>
        <p:grpSp>
          <p:nvGrpSpPr>
            <p:cNvPr id="45" name="object 83">
              <a:extLst>
                <a:ext uri="{FF2B5EF4-FFF2-40B4-BE49-F238E27FC236}">
                  <a16:creationId xmlns:a16="http://schemas.microsoft.com/office/drawing/2014/main" id="{F1B2A77A-AC9C-4839-AA15-4A58F5E01245}"/>
                </a:ext>
              </a:extLst>
            </p:cNvPr>
            <p:cNvGrpSpPr/>
            <p:nvPr/>
          </p:nvGrpSpPr>
          <p:grpSpPr>
            <a:xfrm>
              <a:off x="1076498" y="1707485"/>
              <a:ext cx="607219" cy="532840"/>
              <a:chOff x="908240" y="2167064"/>
              <a:chExt cx="917575" cy="805180"/>
            </a:xfrm>
          </p:grpSpPr>
          <p:sp>
            <p:nvSpPr>
              <p:cNvPr id="202" name="object 84">
                <a:extLst>
                  <a:ext uri="{FF2B5EF4-FFF2-40B4-BE49-F238E27FC236}">
                    <a16:creationId xmlns:a16="http://schemas.microsoft.com/office/drawing/2014/main" id="{F7174695-FA20-4F1F-B50F-2DD88E7F6045}"/>
                  </a:ext>
                </a:extLst>
              </p:cNvPr>
              <p:cNvSpPr/>
              <p:nvPr/>
            </p:nvSpPr>
            <p:spPr>
              <a:xfrm>
                <a:off x="909827" y="2168651"/>
                <a:ext cx="914400" cy="802005"/>
              </a:xfrm>
              <a:custGeom>
                <a:avLst/>
                <a:gdLst/>
                <a:ahLst/>
                <a:cxnLst/>
                <a:rect l="l" t="t" r="r" b="b"/>
                <a:pathLst>
                  <a:path w="914400" h="802005">
                    <a:moveTo>
                      <a:pt x="914399" y="801623"/>
                    </a:moveTo>
                    <a:lnTo>
                      <a:pt x="914399" y="0"/>
                    </a:lnTo>
                    <a:lnTo>
                      <a:pt x="0" y="0"/>
                    </a:lnTo>
                    <a:lnTo>
                      <a:pt x="0" y="801623"/>
                    </a:lnTo>
                    <a:lnTo>
                      <a:pt x="914399" y="801623"/>
                    </a:lnTo>
                    <a:close/>
                  </a:path>
                </a:pathLst>
              </a:custGeom>
              <a:solidFill>
                <a:srgbClr val="BCDEFF"/>
              </a:solidFill>
            </p:spPr>
            <p:txBody>
              <a:bodyPr wrap="square" lIns="0" tIns="0" rIns="0" bIns="0" rtlCol="0"/>
              <a:lstStyle/>
              <a:p>
                <a:endParaRPr sz="927"/>
              </a:p>
            </p:txBody>
          </p:sp>
          <p:sp>
            <p:nvSpPr>
              <p:cNvPr id="203" name="object 85">
                <a:extLst>
                  <a:ext uri="{FF2B5EF4-FFF2-40B4-BE49-F238E27FC236}">
                    <a16:creationId xmlns:a16="http://schemas.microsoft.com/office/drawing/2014/main" id="{5CF4C56A-B657-4A7A-A29C-FF3F42779F3D}"/>
                  </a:ext>
                </a:extLst>
              </p:cNvPr>
              <p:cNvSpPr/>
              <p:nvPr/>
            </p:nvSpPr>
            <p:spPr>
              <a:xfrm>
                <a:off x="909827" y="2168651"/>
                <a:ext cx="914400" cy="802005"/>
              </a:xfrm>
              <a:custGeom>
                <a:avLst/>
                <a:gdLst/>
                <a:ahLst/>
                <a:cxnLst/>
                <a:rect l="l" t="t" r="r" b="b"/>
                <a:pathLst>
                  <a:path w="914400" h="802005">
                    <a:moveTo>
                      <a:pt x="0" y="0"/>
                    </a:moveTo>
                    <a:lnTo>
                      <a:pt x="0" y="801623"/>
                    </a:lnTo>
                    <a:lnTo>
                      <a:pt x="914399" y="801623"/>
                    </a:lnTo>
                    <a:lnTo>
                      <a:pt x="914399" y="0"/>
                    </a:lnTo>
                    <a:lnTo>
                      <a:pt x="0" y="0"/>
                    </a:lnTo>
                    <a:close/>
                  </a:path>
                  <a:path w="914400" h="802005">
                    <a:moveTo>
                      <a:pt x="114299" y="801623"/>
                    </a:moveTo>
                    <a:lnTo>
                      <a:pt x="114299" y="0"/>
                    </a:lnTo>
                  </a:path>
                  <a:path w="914400" h="802005">
                    <a:moveTo>
                      <a:pt x="800099" y="801623"/>
                    </a:moveTo>
                    <a:lnTo>
                      <a:pt x="800099" y="0"/>
                    </a:lnTo>
                  </a:path>
                </a:pathLst>
              </a:custGeom>
              <a:ln w="3175">
                <a:solidFill>
                  <a:srgbClr val="000000"/>
                </a:solidFill>
              </a:ln>
            </p:spPr>
            <p:txBody>
              <a:bodyPr wrap="square" lIns="0" tIns="0" rIns="0" bIns="0" rtlCol="0"/>
              <a:lstStyle/>
              <a:p>
                <a:endParaRPr sz="927"/>
              </a:p>
            </p:txBody>
          </p:sp>
        </p:grpSp>
        <p:sp>
          <p:nvSpPr>
            <p:cNvPr id="46" name="object 86">
              <a:extLst>
                <a:ext uri="{FF2B5EF4-FFF2-40B4-BE49-F238E27FC236}">
                  <a16:creationId xmlns:a16="http://schemas.microsoft.com/office/drawing/2014/main" id="{EAE0D4BB-54E2-49C4-AE61-174382464ACC}"/>
                </a:ext>
              </a:extLst>
            </p:cNvPr>
            <p:cNvSpPr txBox="1"/>
            <p:nvPr/>
          </p:nvSpPr>
          <p:spPr>
            <a:xfrm>
              <a:off x="1175040" y="1837292"/>
              <a:ext cx="413077" cy="252784"/>
            </a:xfrm>
            <a:prstGeom prst="rect">
              <a:avLst/>
            </a:prstGeom>
          </p:spPr>
          <p:txBody>
            <a:bodyPr vert="horz" wrap="square" lIns="0" tIns="8404" rIns="0" bIns="0" rtlCol="0">
              <a:spAutoFit/>
            </a:bodyPr>
            <a:lstStyle/>
            <a:p>
              <a:pPr marL="7985" marR="3362" indent="-1261" algn="ctr">
                <a:spcBef>
                  <a:spcPts val="66"/>
                </a:spcBef>
              </a:pPr>
              <a:r>
                <a:rPr sz="529" spc="-3" dirty="0"/>
                <a:t>Traveler </a:t>
              </a:r>
              <a:r>
                <a:rPr sz="529" dirty="0"/>
                <a:t> </a:t>
              </a:r>
              <a:r>
                <a:rPr sz="529" spc="-3" dirty="0"/>
                <a:t>signs</a:t>
              </a:r>
              <a:r>
                <a:rPr sz="529" spc="-26" dirty="0"/>
                <a:t> </a:t>
              </a:r>
              <a:r>
                <a:rPr sz="529" spc="-3" dirty="0"/>
                <a:t>into</a:t>
              </a:r>
              <a:r>
                <a:rPr sz="529" spc="-26" dirty="0"/>
                <a:t> </a:t>
              </a:r>
              <a:r>
                <a:rPr sz="529" spc="-3" dirty="0"/>
                <a:t>the </a:t>
              </a:r>
              <a:r>
                <a:rPr sz="529" spc="-139" dirty="0"/>
                <a:t> </a:t>
              </a:r>
              <a:r>
                <a:rPr sz="529" spc="-3" dirty="0"/>
                <a:t>portal</a:t>
              </a:r>
              <a:endParaRPr sz="529"/>
            </a:p>
          </p:txBody>
        </p:sp>
        <p:grpSp>
          <p:nvGrpSpPr>
            <p:cNvPr id="47" name="object 87">
              <a:extLst>
                <a:ext uri="{FF2B5EF4-FFF2-40B4-BE49-F238E27FC236}">
                  <a16:creationId xmlns:a16="http://schemas.microsoft.com/office/drawing/2014/main" id="{6579CA5B-66EC-424C-A8E2-1FFA6411A6B6}"/>
                </a:ext>
              </a:extLst>
            </p:cNvPr>
            <p:cNvGrpSpPr/>
            <p:nvPr/>
          </p:nvGrpSpPr>
          <p:grpSpPr>
            <a:xfrm>
              <a:off x="1823819" y="1724631"/>
              <a:ext cx="777828" cy="531579"/>
              <a:chOff x="2037524" y="2192972"/>
              <a:chExt cx="1175385" cy="803275"/>
            </a:xfrm>
          </p:grpSpPr>
          <p:sp>
            <p:nvSpPr>
              <p:cNvPr id="200" name="object 88">
                <a:extLst>
                  <a:ext uri="{FF2B5EF4-FFF2-40B4-BE49-F238E27FC236}">
                    <a16:creationId xmlns:a16="http://schemas.microsoft.com/office/drawing/2014/main" id="{E46291C1-79B0-448E-A494-7C0B6F3FEE9D}"/>
                  </a:ext>
                </a:extLst>
              </p:cNvPr>
              <p:cNvSpPr/>
              <p:nvPr/>
            </p:nvSpPr>
            <p:spPr>
              <a:xfrm>
                <a:off x="2039111" y="2194560"/>
                <a:ext cx="1172210" cy="800100"/>
              </a:xfrm>
              <a:custGeom>
                <a:avLst/>
                <a:gdLst/>
                <a:ahLst/>
                <a:cxnLst/>
                <a:rect l="l" t="t" r="r" b="b"/>
                <a:pathLst>
                  <a:path w="1172210" h="800100">
                    <a:moveTo>
                      <a:pt x="1171955" y="800099"/>
                    </a:moveTo>
                    <a:lnTo>
                      <a:pt x="1171955" y="0"/>
                    </a:lnTo>
                    <a:lnTo>
                      <a:pt x="0" y="0"/>
                    </a:lnTo>
                    <a:lnTo>
                      <a:pt x="0" y="800099"/>
                    </a:lnTo>
                    <a:lnTo>
                      <a:pt x="1171955" y="800099"/>
                    </a:lnTo>
                    <a:close/>
                  </a:path>
                </a:pathLst>
              </a:custGeom>
              <a:solidFill>
                <a:srgbClr val="BCDEFF"/>
              </a:solidFill>
            </p:spPr>
            <p:txBody>
              <a:bodyPr wrap="square" lIns="0" tIns="0" rIns="0" bIns="0" rtlCol="0"/>
              <a:lstStyle/>
              <a:p>
                <a:endParaRPr sz="927"/>
              </a:p>
            </p:txBody>
          </p:sp>
          <p:sp>
            <p:nvSpPr>
              <p:cNvPr id="201" name="object 89">
                <a:extLst>
                  <a:ext uri="{FF2B5EF4-FFF2-40B4-BE49-F238E27FC236}">
                    <a16:creationId xmlns:a16="http://schemas.microsoft.com/office/drawing/2014/main" id="{4FF46388-854C-40BA-A7F3-04355950AAAE}"/>
                  </a:ext>
                </a:extLst>
              </p:cNvPr>
              <p:cNvSpPr/>
              <p:nvPr/>
            </p:nvSpPr>
            <p:spPr>
              <a:xfrm>
                <a:off x="2039111" y="2194560"/>
                <a:ext cx="1172210" cy="800100"/>
              </a:xfrm>
              <a:custGeom>
                <a:avLst/>
                <a:gdLst/>
                <a:ahLst/>
                <a:cxnLst/>
                <a:rect l="l" t="t" r="r" b="b"/>
                <a:pathLst>
                  <a:path w="1172210" h="800100">
                    <a:moveTo>
                      <a:pt x="0" y="0"/>
                    </a:moveTo>
                    <a:lnTo>
                      <a:pt x="0" y="800099"/>
                    </a:lnTo>
                    <a:lnTo>
                      <a:pt x="1171955" y="800099"/>
                    </a:lnTo>
                    <a:lnTo>
                      <a:pt x="1171955" y="0"/>
                    </a:lnTo>
                    <a:lnTo>
                      <a:pt x="0" y="0"/>
                    </a:lnTo>
                    <a:close/>
                  </a:path>
                  <a:path w="1172210" h="800100">
                    <a:moveTo>
                      <a:pt x="114299" y="800099"/>
                    </a:moveTo>
                    <a:lnTo>
                      <a:pt x="114299" y="0"/>
                    </a:lnTo>
                  </a:path>
                  <a:path w="1172210" h="800100">
                    <a:moveTo>
                      <a:pt x="1057655" y="800099"/>
                    </a:moveTo>
                    <a:lnTo>
                      <a:pt x="1057655" y="0"/>
                    </a:lnTo>
                  </a:path>
                </a:pathLst>
              </a:custGeom>
              <a:ln w="3175">
                <a:solidFill>
                  <a:srgbClr val="000000"/>
                </a:solidFill>
              </a:ln>
            </p:spPr>
            <p:txBody>
              <a:bodyPr wrap="square" lIns="0" tIns="0" rIns="0" bIns="0" rtlCol="0"/>
              <a:lstStyle/>
              <a:p>
                <a:endParaRPr sz="927"/>
              </a:p>
            </p:txBody>
          </p:sp>
        </p:grpSp>
        <p:sp>
          <p:nvSpPr>
            <p:cNvPr id="48" name="object 90">
              <a:extLst>
                <a:ext uri="{FF2B5EF4-FFF2-40B4-BE49-F238E27FC236}">
                  <a16:creationId xmlns:a16="http://schemas.microsoft.com/office/drawing/2014/main" id="{015D538A-0964-44F7-891B-8E17980024A4}"/>
                </a:ext>
              </a:extLst>
            </p:cNvPr>
            <p:cNvSpPr txBox="1"/>
            <p:nvPr/>
          </p:nvSpPr>
          <p:spPr>
            <a:xfrm>
              <a:off x="1913283" y="1733413"/>
              <a:ext cx="600075" cy="497081"/>
            </a:xfrm>
            <a:prstGeom prst="rect">
              <a:avLst/>
            </a:prstGeom>
          </p:spPr>
          <p:txBody>
            <a:bodyPr vert="horz" wrap="square" lIns="0" tIns="8404" rIns="0" bIns="0" rtlCol="0">
              <a:spAutoFit/>
            </a:bodyPr>
            <a:lstStyle/>
            <a:p>
              <a:pPr marL="7985" marR="3362" indent="-1261" algn="ctr">
                <a:spcBef>
                  <a:spcPts val="66"/>
                </a:spcBef>
              </a:pPr>
              <a:r>
                <a:rPr sz="529" spc="-3" dirty="0"/>
                <a:t>Booking </a:t>
              </a:r>
              <a:r>
                <a:rPr sz="529" spc="13" dirty="0"/>
                <a:t> </a:t>
              </a:r>
              <a:r>
                <a:rPr sz="529" spc="-3" dirty="0"/>
                <a:t>information </a:t>
              </a:r>
              <a:r>
                <a:rPr sz="529" dirty="0"/>
                <a:t> </a:t>
              </a:r>
              <a:r>
                <a:rPr sz="529" spc="-3" dirty="0"/>
                <a:t>populates </a:t>
              </a:r>
              <a:r>
                <a:rPr sz="529" spc="-7" dirty="0"/>
                <a:t>the </a:t>
              </a:r>
              <a:r>
                <a:rPr sz="529" dirty="0"/>
                <a:t>TA, </a:t>
              </a:r>
              <a:r>
                <a:rPr sz="529" spc="3" dirty="0"/>
                <a:t> </a:t>
              </a:r>
              <a:r>
                <a:rPr sz="529" spc="-3" dirty="0"/>
                <a:t>Traveler completes </a:t>
              </a:r>
              <a:r>
                <a:rPr sz="529" spc="-139" dirty="0"/>
                <a:t> </a:t>
              </a:r>
              <a:r>
                <a:rPr sz="529" dirty="0"/>
                <a:t>TA,</a:t>
              </a:r>
              <a:r>
                <a:rPr sz="529" spc="-23" dirty="0"/>
                <a:t> </a:t>
              </a:r>
              <a:r>
                <a:rPr sz="529" spc="-3" dirty="0"/>
                <a:t>and</a:t>
              </a:r>
              <a:r>
                <a:rPr sz="529" spc="-13" dirty="0"/>
                <a:t> </a:t>
              </a:r>
              <a:r>
                <a:rPr sz="529" spc="-3" dirty="0"/>
                <a:t>submits</a:t>
              </a:r>
              <a:r>
                <a:rPr sz="529" spc="-20" dirty="0"/>
                <a:t> </a:t>
              </a:r>
              <a:r>
                <a:rPr sz="529" spc="-3" dirty="0"/>
                <a:t>for </a:t>
              </a:r>
              <a:r>
                <a:rPr sz="529" spc="-135" dirty="0"/>
                <a:t> </a:t>
              </a:r>
              <a:r>
                <a:rPr sz="529" spc="-3" dirty="0"/>
                <a:t>approval</a:t>
              </a:r>
              <a:endParaRPr sz="529"/>
            </a:p>
          </p:txBody>
        </p:sp>
        <p:grpSp>
          <p:nvGrpSpPr>
            <p:cNvPr id="49" name="object 91">
              <a:extLst>
                <a:ext uri="{FF2B5EF4-FFF2-40B4-BE49-F238E27FC236}">
                  <a16:creationId xmlns:a16="http://schemas.microsoft.com/office/drawing/2014/main" id="{F4D90B93-CDFA-49D1-9CE6-0968BE91D8AC}"/>
                </a:ext>
              </a:extLst>
            </p:cNvPr>
            <p:cNvGrpSpPr/>
            <p:nvPr/>
          </p:nvGrpSpPr>
          <p:grpSpPr>
            <a:xfrm>
              <a:off x="2597277" y="1961551"/>
              <a:ext cx="2420891" cy="55889"/>
              <a:chOff x="3206305" y="2550985"/>
              <a:chExt cx="3658235" cy="84455"/>
            </a:xfrm>
          </p:grpSpPr>
          <p:sp>
            <p:nvSpPr>
              <p:cNvPr id="196" name="object 92">
                <a:extLst>
                  <a:ext uri="{FF2B5EF4-FFF2-40B4-BE49-F238E27FC236}">
                    <a16:creationId xmlns:a16="http://schemas.microsoft.com/office/drawing/2014/main" id="{1E32E317-89FA-47B8-A7D1-18BA4FF9D934}"/>
                  </a:ext>
                </a:extLst>
              </p:cNvPr>
              <p:cNvSpPr/>
              <p:nvPr/>
            </p:nvSpPr>
            <p:spPr>
              <a:xfrm>
                <a:off x="3211067" y="2555747"/>
                <a:ext cx="584200" cy="38100"/>
              </a:xfrm>
              <a:custGeom>
                <a:avLst/>
                <a:gdLst/>
                <a:ahLst/>
                <a:cxnLst/>
                <a:rect l="l" t="t" r="r" b="b"/>
                <a:pathLst>
                  <a:path w="584200" h="38100">
                    <a:moveTo>
                      <a:pt x="0" y="38099"/>
                    </a:moveTo>
                    <a:lnTo>
                      <a:pt x="193547" y="38099"/>
                    </a:lnTo>
                    <a:lnTo>
                      <a:pt x="196500" y="23145"/>
                    </a:lnTo>
                    <a:lnTo>
                      <a:pt x="204596" y="11048"/>
                    </a:lnTo>
                    <a:lnTo>
                      <a:pt x="216693" y="2952"/>
                    </a:lnTo>
                    <a:lnTo>
                      <a:pt x="231647" y="0"/>
                    </a:lnTo>
                    <a:lnTo>
                      <a:pt x="246602" y="2952"/>
                    </a:lnTo>
                    <a:lnTo>
                      <a:pt x="258698" y="11048"/>
                    </a:lnTo>
                    <a:lnTo>
                      <a:pt x="266795" y="23145"/>
                    </a:lnTo>
                    <a:lnTo>
                      <a:pt x="269747" y="38099"/>
                    </a:lnTo>
                    <a:lnTo>
                      <a:pt x="422147" y="38099"/>
                    </a:lnTo>
                    <a:lnTo>
                      <a:pt x="425100" y="23145"/>
                    </a:lnTo>
                    <a:lnTo>
                      <a:pt x="433196" y="11048"/>
                    </a:lnTo>
                    <a:lnTo>
                      <a:pt x="445293" y="2952"/>
                    </a:lnTo>
                    <a:lnTo>
                      <a:pt x="460247" y="0"/>
                    </a:lnTo>
                    <a:lnTo>
                      <a:pt x="475202" y="2952"/>
                    </a:lnTo>
                    <a:lnTo>
                      <a:pt x="487298" y="11048"/>
                    </a:lnTo>
                    <a:lnTo>
                      <a:pt x="495395" y="23145"/>
                    </a:lnTo>
                    <a:lnTo>
                      <a:pt x="498347" y="38099"/>
                    </a:lnTo>
                    <a:lnTo>
                      <a:pt x="583691" y="38099"/>
                    </a:lnTo>
                  </a:path>
                </a:pathLst>
              </a:custGeom>
              <a:ln w="9524">
                <a:solidFill>
                  <a:srgbClr val="4576BE"/>
                </a:solidFill>
              </a:ln>
            </p:spPr>
            <p:txBody>
              <a:bodyPr wrap="square" lIns="0" tIns="0" rIns="0" bIns="0" rtlCol="0"/>
              <a:lstStyle/>
              <a:p>
                <a:endParaRPr sz="927"/>
              </a:p>
            </p:txBody>
          </p:sp>
          <p:sp>
            <p:nvSpPr>
              <p:cNvPr id="197" name="object 93">
                <a:extLst>
                  <a:ext uri="{FF2B5EF4-FFF2-40B4-BE49-F238E27FC236}">
                    <a16:creationId xmlns:a16="http://schemas.microsoft.com/office/drawing/2014/main" id="{C77FA73B-55A8-4B76-AA1F-BC386BFF7141}"/>
                  </a:ext>
                </a:extLst>
              </p:cNvPr>
              <p:cNvSpPr/>
              <p:nvPr/>
            </p:nvSpPr>
            <p:spPr>
              <a:xfrm>
                <a:off x="3785615" y="25526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98" name="object 94">
                <a:extLst>
                  <a:ext uri="{FF2B5EF4-FFF2-40B4-BE49-F238E27FC236}">
                    <a16:creationId xmlns:a16="http://schemas.microsoft.com/office/drawing/2014/main" id="{FD684CF4-70C5-4BBD-BB35-62D89A0E3CA7}"/>
                  </a:ext>
                </a:extLst>
              </p:cNvPr>
              <p:cNvSpPr/>
              <p:nvPr/>
            </p:nvSpPr>
            <p:spPr>
              <a:xfrm>
                <a:off x="6563867" y="2593847"/>
                <a:ext cx="227329" cy="0"/>
              </a:xfrm>
              <a:custGeom>
                <a:avLst/>
                <a:gdLst/>
                <a:ahLst/>
                <a:cxnLst/>
                <a:rect l="l" t="t" r="r" b="b"/>
                <a:pathLst>
                  <a:path w="227329">
                    <a:moveTo>
                      <a:pt x="0" y="0"/>
                    </a:moveTo>
                    <a:lnTo>
                      <a:pt x="85343" y="0"/>
                    </a:lnTo>
                  </a:path>
                  <a:path w="227329">
                    <a:moveTo>
                      <a:pt x="214883" y="0"/>
                    </a:moveTo>
                    <a:lnTo>
                      <a:pt x="227075" y="0"/>
                    </a:lnTo>
                  </a:path>
                </a:pathLst>
              </a:custGeom>
              <a:ln w="9524">
                <a:solidFill>
                  <a:srgbClr val="4576BE"/>
                </a:solidFill>
              </a:ln>
            </p:spPr>
            <p:txBody>
              <a:bodyPr wrap="square" lIns="0" tIns="0" rIns="0" bIns="0" rtlCol="0"/>
              <a:lstStyle/>
              <a:p>
                <a:endParaRPr sz="927"/>
              </a:p>
            </p:txBody>
          </p:sp>
          <p:sp>
            <p:nvSpPr>
              <p:cNvPr id="199" name="object 95">
                <a:extLst>
                  <a:ext uri="{FF2B5EF4-FFF2-40B4-BE49-F238E27FC236}">
                    <a16:creationId xmlns:a16="http://schemas.microsoft.com/office/drawing/2014/main" id="{157C029B-DB00-42BF-BCDC-363843E04090}"/>
                  </a:ext>
                </a:extLst>
              </p:cNvPr>
              <p:cNvSpPr/>
              <p:nvPr/>
            </p:nvSpPr>
            <p:spPr>
              <a:xfrm>
                <a:off x="6780276" y="2552699"/>
                <a:ext cx="83820" cy="82550"/>
              </a:xfrm>
              <a:custGeom>
                <a:avLst/>
                <a:gdLst/>
                <a:ahLst/>
                <a:cxnLst/>
                <a:rect l="l" t="t" r="r" b="b"/>
                <a:pathLst>
                  <a:path w="83820"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grpSp>
        <p:sp>
          <p:nvSpPr>
            <p:cNvPr id="50" name="object 96">
              <a:extLst>
                <a:ext uri="{FF2B5EF4-FFF2-40B4-BE49-F238E27FC236}">
                  <a16:creationId xmlns:a16="http://schemas.microsoft.com/office/drawing/2014/main" id="{FF1B5061-6947-4BF3-88DA-D784C3508791}"/>
                </a:ext>
              </a:extLst>
            </p:cNvPr>
            <p:cNvSpPr txBox="1"/>
            <p:nvPr/>
          </p:nvSpPr>
          <p:spPr>
            <a:xfrm>
              <a:off x="4867264" y="1935119"/>
              <a:ext cx="102534" cy="89919"/>
            </a:xfrm>
            <a:prstGeom prst="rect">
              <a:avLst/>
            </a:prstGeom>
          </p:spPr>
          <p:txBody>
            <a:bodyPr vert="horz" wrap="square" lIns="0" tIns="8404" rIns="0" bIns="0" rtlCol="0">
              <a:spAutoFit/>
            </a:bodyPr>
            <a:lstStyle/>
            <a:p>
              <a:pPr marL="8405">
                <a:spcBef>
                  <a:spcPts val="66"/>
                </a:spcBef>
              </a:pPr>
              <a:r>
                <a:rPr sz="529" spc="-7" dirty="0"/>
                <a:t>N</a:t>
              </a:r>
              <a:r>
                <a:rPr sz="529" spc="-3" dirty="0"/>
                <a:t>o</a:t>
              </a:r>
              <a:endParaRPr sz="529"/>
            </a:p>
          </p:txBody>
        </p:sp>
        <p:grpSp>
          <p:nvGrpSpPr>
            <p:cNvPr id="51" name="object 97">
              <a:extLst>
                <a:ext uri="{FF2B5EF4-FFF2-40B4-BE49-F238E27FC236}">
                  <a16:creationId xmlns:a16="http://schemas.microsoft.com/office/drawing/2014/main" id="{6568F6B5-6BBC-4743-B98C-8233DE678123}"/>
                </a:ext>
              </a:extLst>
            </p:cNvPr>
            <p:cNvGrpSpPr/>
            <p:nvPr/>
          </p:nvGrpSpPr>
          <p:grpSpPr>
            <a:xfrm>
              <a:off x="1485877" y="1495610"/>
              <a:ext cx="5088451" cy="3165942"/>
              <a:chOff x="1526857" y="1846897"/>
              <a:chExt cx="7689215" cy="4784090"/>
            </a:xfrm>
          </p:grpSpPr>
          <p:sp>
            <p:nvSpPr>
              <p:cNvPr id="188" name="object 98">
                <a:extLst>
                  <a:ext uri="{FF2B5EF4-FFF2-40B4-BE49-F238E27FC236}">
                    <a16:creationId xmlns:a16="http://schemas.microsoft.com/office/drawing/2014/main" id="{93077758-DBD2-40C6-88DF-81884AB26469}"/>
                  </a:ext>
                </a:extLst>
              </p:cNvPr>
              <p:cNvSpPr/>
              <p:nvPr/>
            </p:nvSpPr>
            <p:spPr>
              <a:xfrm>
                <a:off x="6106667" y="1851660"/>
                <a:ext cx="1371600" cy="399415"/>
              </a:xfrm>
              <a:custGeom>
                <a:avLst/>
                <a:gdLst/>
                <a:ahLst/>
                <a:cxnLst/>
                <a:rect l="l" t="t" r="r" b="b"/>
                <a:pathLst>
                  <a:path w="1371600" h="399414">
                    <a:moveTo>
                      <a:pt x="1371599" y="399287"/>
                    </a:moveTo>
                    <a:lnTo>
                      <a:pt x="1371599" y="0"/>
                    </a:lnTo>
                    <a:lnTo>
                      <a:pt x="0" y="0"/>
                    </a:lnTo>
                    <a:lnTo>
                      <a:pt x="0" y="327659"/>
                    </a:lnTo>
                  </a:path>
                </a:pathLst>
              </a:custGeom>
              <a:ln w="9524">
                <a:solidFill>
                  <a:srgbClr val="4576BE"/>
                </a:solidFill>
              </a:ln>
            </p:spPr>
            <p:txBody>
              <a:bodyPr wrap="square" lIns="0" tIns="0" rIns="0" bIns="0" rtlCol="0"/>
              <a:lstStyle/>
              <a:p>
                <a:endParaRPr sz="927"/>
              </a:p>
            </p:txBody>
          </p:sp>
          <p:sp>
            <p:nvSpPr>
              <p:cNvPr id="189" name="object 99">
                <a:extLst>
                  <a:ext uri="{FF2B5EF4-FFF2-40B4-BE49-F238E27FC236}">
                    <a16:creationId xmlns:a16="http://schemas.microsoft.com/office/drawing/2014/main" id="{38ED0FDF-378D-4FFB-8A7E-D126E4EB18C4}"/>
                  </a:ext>
                </a:extLst>
              </p:cNvPr>
              <p:cNvSpPr/>
              <p:nvPr/>
            </p:nvSpPr>
            <p:spPr>
              <a:xfrm>
                <a:off x="6065519" y="2168652"/>
                <a:ext cx="82550" cy="82550"/>
              </a:xfrm>
              <a:custGeom>
                <a:avLst/>
                <a:gdLst/>
                <a:ahLst/>
                <a:cxnLst/>
                <a:rect l="l" t="t" r="r" b="b"/>
                <a:pathLst>
                  <a:path w="82550" h="82550">
                    <a:moveTo>
                      <a:pt x="82295" y="0"/>
                    </a:moveTo>
                    <a:lnTo>
                      <a:pt x="0" y="0"/>
                    </a:lnTo>
                    <a:lnTo>
                      <a:pt x="41147" y="82295"/>
                    </a:lnTo>
                    <a:lnTo>
                      <a:pt x="82295" y="0"/>
                    </a:lnTo>
                    <a:close/>
                  </a:path>
                </a:pathLst>
              </a:custGeom>
              <a:solidFill>
                <a:srgbClr val="4576BE"/>
              </a:solidFill>
            </p:spPr>
            <p:txBody>
              <a:bodyPr wrap="square" lIns="0" tIns="0" rIns="0" bIns="0" rtlCol="0"/>
              <a:lstStyle/>
              <a:p>
                <a:endParaRPr sz="927"/>
              </a:p>
            </p:txBody>
          </p:sp>
          <p:sp>
            <p:nvSpPr>
              <p:cNvPr id="190" name="object 100">
                <a:extLst>
                  <a:ext uri="{FF2B5EF4-FFF2-40B4-BE49-F238E27FC236}">
                    <a16:creationId xmlns:a16="http://schemas.microsoft.com/office/drawing/2014/main" id="{0B4B6C5B-EEE2-4753-9811-A90C2C075460}"/>
                  </a:ext>
                </a:extLst>
              </p:cNvPr>
              <p:cNvSpPr/>
              <p:nvPr/>
            </p:nvSpPr>
            <p:spPr>
              <a:xfrm>
                <a:off x="1531619" y="6589775"/>
                <a:ext cx="434340" cy="0"/>
              </a:xfrm>
              <a:custGeom>
                <a:avLst/>
                <a:gdLst/>
                <a:ahLst/>
                <a:cxnLst/>
                <a:rect l="l" t="t" r="r" b="b"/>
                <a:pathLst>
                  <a:path w="434339">
                    <a:moveTo>
                      <a:pt x="0" y="0"/>
                    </a:moveTo>
                    <a:lnTo>
                      <a:pt x="434339" y="0"/>
                    </a:lnTo>
                  </a:path>
                </a:pathLst>
              </a:custGeom>
              <a:ln w="9524">
                <a:solidFill>
                  <a:srgbClr val="4576BE"/>
                </a:solidFill>
              </a:ln>
            </p:spPr>
            <p:txBody>
              <a:bodyPr wrap="square" lIns="0" tIns="0" rIns="0" bIns="0" rtlCol="0"/>
              <a:lstStyle/>
              <a:p>
                <a:endParaRPr sz="927"/>
              </a:p>
            </p:txBody>
          </p:sp>
          <p:sp>
            <p:nvSpPr>
              <p:cNvPr id="191" name="object 101">
                <a:extLst>
                  <a:ext uri="{FF2B5EF4-FFF2-40B4-BE49-F238E27FC236}">
                    <a16:creationId xmlns:a16="http://schemas.microsoft.com/office/drawing/2014/main" id="{B017D433-DC4E-493E-A9DE-41EDE938F057}"/>
                  </a:ext>
                </a:extLst>
              </p:cNvPr>
              <p:cNvSpPr/>
              <p:nvPr/>
            </p:nvSpPr>
            <p:spPr>
              <a:xfrm>
                <a:off x="1955291" y="6548627"/>
                <a:ext cx="83820" cy="82550"/>
              </a:xfrm>
              <a:custGeom>
                <a:avLst/>
                <a:gdLst/>
                <a:ahLst/>
                <a:cxnLst/>
                <a:rect l="l" t="t" r="r" b="b"/>
                <a:pathLst>
                  <a:path w="83819"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sp>
            <p:nvSpPr>
              <p:cNvPr id="192" name="object 102">
                <a:extLst>
                  <a:ext uri="{FF2B5EF4-FFF2-40B4-BE49-F238E27FC236}">
                    <a16:creationId xmlns:a16="http://schemas.microsoft.com/office/drawing/2014/main" id="{14C6F62B-8DE0-4353-8A01-CC611F9D3782}"/>
                  </a:ext>
                </a:extLst>
              </p:cNvPr>
              <p:cNvSpPr/>
              <p:nvPr/>
            </p:nvSpPr>
            <p:spPr>
              <a:xfrm>
                <a:off x="8935211" y="3264408"/>
                <a:ext cx="0" cy="132715"/>
              </a:xfrm>
              <a:custGeom>
                <a:avLst/>
                <a:gdLst/>
                <a:ahLst/>
                <a:cxnLst/>
                <a:rect l="l" t="t" r="r" b="b"/>
                <a:pathLst>
                  <a:path h="132714">
                    <a:moveTo>
                      <a:pt x="0" y="0"/>
                    </a:moveTo>
                    <a:lnTo>
                      <a:pt x="0" y="132587"/>
                    </a:lnTo>
                  </a:path>
                </a:pathLst>
              </a:custGeom>
              <a:ln w="15239">
                <a:solidFill>
                  <a:srgbClr val="F59C55"/>
                </a:solidFill>
              </a:ln>
            </p:spPr>
            <p:txBody>
              <a:bodyPr wrap="square" lIns="0" tIns="0" rIns="0" bIns="0" rtlCol="0"/>
              <a:lstStyle/>
              <a:p>
                <a:endParaRPr sz="927"/>
              </a:p>
            </p:txBody>
          </p:sp>
          <p:sp>
            <p:nvSpPr>
              <p:cNvPr id="193" name="object 103">
                <a:extLst>
                  <a:ext uri="{FF2B5EF4-FFF2-40B4-BE49-F238E27FC236}">
                    <a16:creationId xmlns:a16="http://schemas.microsoft.com/office/drawing/2014/main" id="{50630F20-0575-4F6E-A34D-0B8E69A88EF5}"/>
                  </a:ext>
                </a:extLst>
              </p:cNvPr>
              <p:cNvSpPr/>
              <p:nvPr/>
            </p:nvSpPr>
            <p:spPr>
              <a:xfrm>
                <a:off x="8927591" y="3141725"/>
                <a:ext cx="15240" cy="0"/>
              </a:xfrm>
              <a:custGeom>
                <a:avLst/>
                <a:gdLst/>
                <a:ahLst/>
                <a:cxnLst/>
                <a:rect l="l" t="t" r="r" b="b"/>
                <a:pathLst>
                  <a:path w="15240">
                    <a:moveTo>
                      <a:pt x="0" y="0"/>
                    </a:moveTo>
                    <a:lnTo>
                      <a:pt x="15239" y="0"/>
                    </a:lnTo>
                  </a:path>
                </a:pathLst>
              </a:custGeom>
              <a:ln w="10667">
                <a:solidFill>
                  <a:srgbClr val="F59C55"/>
                </a:solidFill>
              </a:ln>
            </p:spPr>
            <p:txBody>
              <a:bodyPr wrap="square" lIns="0" tIns="0" rIns="0" bIns="0" rtlCol="0"/>
              <a:lstStyle/>
              <a:p>
                <a:endParaRPr sz="927"/>
              </a:p>
            </p:txBody>
          </p:sp>
          <p:sp>
            <p:nvSpPr>
              <p:cNvPr id="194" name="object 104">
                <a:extLst>
                  <a:ext uri="{FF2B5EF4-FFF2-40B4-BE49-F238E27FC236}">
                    <a16:creationId xmlns:a16="http://schemas.microsoft.com/office/drawing/2014/main" id="{B3E78CEE-D547-499C-9EE6-E9B20D66744C}"/>
                  </a:ext>
                </a:extLst>
              </p:cNvPr>
              <p:cNvSpPr/>
              <p:nvPr/>
            </p:nvSpPr>
            <p:spPr>
              <a:xfrm>
                <a:off x="8887967" y="3384803"/>
                <a:ext cx="94615" cy="94615"/>
              </a:xfrm>
              <a:custGeom>
                <a:avLst/>
                <a:gdLst/>
                <a:ahLst/>
                <a:cxnLst/>
                <a:rect l="l" t="t" r="r" b="b"/>
                <a:pathLst>
                  <a:path w="94615" h="94614">
                    <a:moveTo>
                      <a:pt x="94487" y="0"/>
                    </a:moveTo>
                    <a:lnTo>
                      <a:pt x="0" y="0"/>
                    </a:lnTo>
                    <a:lnTo>
                      <a:pt x="47243" y="94487"/>
                    </a:lnTo>
                    <a:lnTo>
                      <a:pt x="94487" y="0"/>
                    </a:lnTo>
                    <a:close/>
                  </a:path>
                </a:pathLst>
              </a:custGeom>
              <a:solidFill>
                <a:srgbClr val="F59C55"/>
              </a:solidFill>
            </p:spPr>
            <p:txBody>
              <a:bodyPr wrap="square" lIns="0" tIns="0" rIns="0" bIns="0" rtlCol="0"/>
              <a:lstStyle/>
              <a:p>
                <a:endParaRPr sz="927"/>
              </a:p>
            </p:txBody>
          </p:sp>
          <p:sp>
            <p:nvSpPr>
              <p:cNvPr id="195" name="object 105">
                <a:extLst>
                  <a:ext uri="{FF2B5EF4-FFF2-40B4-BE49-F238E27FC236}">
                    <a16:creationId xmlns:a16="http://schemas.microsoft.com/office/drawing/2014/main" id="{92CEC4A5-3631-4538-B195-7C7A1036560D}"/>
                  </a:ext>
                </a:extLst>
              </p:cNvPr>
              <p:cNvSpPr/>
              <p:nvPr/>
            </p:nvSpPr>
            <p:spPr>
              <a:xfrm>
                <a:off x="8656319" y="3142488"/>
                <a:ext cx="559435" cy="121920"/>
              </a:xfrm>
              <a:custGeom>
                <a:avLst/>
                <a:gdLst/>
                <a:ahLst/>
                <a:cxnLst/>
                <a:rect l="l" t="t" r="r" b="b"/>
                <a:pathLst>
                  <a:path w="559434" h="121920">
                    <a:moveTo>
                      <a:pt x="559307" y="121919"/>
                    </a:moveTo>
                    <a:lnTo>
                      <a:pt x="559307" y="0"/>
                    </a:lnTo>
                    <a:lnTo>
                      <a:pt x="0" y="0"/>
                    </a:lnTo>
                    <a:lnTo>
                      <a:pt x="0" y="121919"/>
                    </a:lnTo>
                    <a:lnTo>
                      <a:pt x="559307" y="121919"/>
                    </a:lnTo>
                    <a:close/>
                  </a:path>
                </a:pathLst>
              </a:custGeom>
              <a:solidFill>
                <a:srgbClr val="FFFFFF"/>
              </a:solidFill>
            </p:spPr>
            <p:txBody>
              <a:bodyPr wrap="square" lIns="0" tIns="0" rIns="0" bIns="0" rtlCol="0"/>
              <a:lstStyle/>
              <a:p>
                <a:endParaRPr sz="927"/>
              </a:p>
            </p:txBody>
          </p:sp>
        </p:grpSp>
        <p:sp>
          <p:nvSpPr>
            <p:cNvPr id="52" name="object 106">
              <a:extLst>
                <a:ext uri="{FF2B5EF4-FFF2-40B4-BE49-F238E27FC236}">
                  <a16:creationId xmlns:a16="http://schemas.microsoft.com/office/drawing/2014/main" id="{439181C0-1CE5-4D16-AAEF-5D0ACB182D82}"/>
                </a:ext>
              </a:extLst>
            </p:cNvPr>
            <p:cNvSpPr txBox="1"/>
            <p:nvPr/>
          </p:nvSpPr>
          <p:spPr>
            <a:xfrm>
              <a:off x="6195497" y="2337522"/>
              <a:ext cx="387023" cy="89919"/>
            </a:xfrm>
            <a:prstGeom prst="rect">
              <a:avLst/>
            </a:prstGeom>
          </p:spPr>
          <p:txBody>
            <a:bodyPr vert="horz" wrap="square" lIns="0" tIns="8404" rIns="0" bIns="0" rtlCol="0">
              <a:spAutoFit/>
            </a:bodyPr>
            <a:lstStyle/>
            <a:p>
              <a:pPr marL="8405">
                <a:spcBef>
                  <a:spcPts val="66"/>
                </a:spcBef>
              </a:pPr>
              <a:r>
                <a:rPr sz="529" dirty="0"/>
                <a:t>OK</a:t>
              </a:r>
              <a:r>
                <a:rPr sz="529" spc="-30" dirty="0"/>
                <a:t> </a:t>
              </a:r>
              <a:r>
                <a:rPr sz="529" spc="-3" dirty="0"/>
                <a:t>to</a:t>
              </a:r>
              <a:r>
                <a:rPr sz="529" spc="-20" dirty="0"/>
                <a:t> </a:t>
              </a:r>
              <a:r>
                <a:rPr sz="529" spc="-3" dirty="0"/>
                <a:t>Ticket</a:t>
              </a:r>
              <a:endParaRPr sz="529"/>
            </a:p>
          </p:txBody>
        </p:sp>
        <p:grpSp>
          <p:nvGrpSpPr>
            <p:cNvPr id="53" name="object 107">
              <a:extLst>
                <a:ext uri="{FF2B5EF4-FFF2-40B4-BE49-F238E27FC236}">
                  <a16:creationId xmlns:a16="http://schemas.microsoft.com/office/drawing/2014/main" id="{37A1993A-9B7D-455E-A0DB-8AE7740D4AA8}"/>
                </a:ext>
              </a:extLst>
            </p:cNvPr>
            <p:cNvGrpSpPr/>
            <p:nvPr/>
          </p:nvGrpSpPr>
          <p:grpSpPr>
            <a:xfrm>
              <a:off x="3034054" y="1723622"/>
              <a:ext cx="607219" cy="533680"/>
              <a:chOff x="3866324" y="2191448"/>
              <a:chExt cx="917575" cy="806450"/>
            </a:xfrm>
          </p:grpSpPr>
          <p:sp>
            <p:nvSpPr>
              <p:cNvPr id="186" name="object 108">
                <a:extLst>
                  <a:ext uri="{FF2B5EF4-FFF2-40B4-BE49-F238E27FC236}">
                    <a16:creationId xmlns:a16="http://schemas.microsoft.com/office/drawing/2014/main" id="{E29641A3-CEB1-4F90-8096-5490F43C655D}"/>
                  </a:ext>
                </a:extLst>
              </p:cNvPr>
              <p:cNvSpPr/>
              <p:nvPr/>
            </p:nvSpPr>
            <p:spPr>
              <a:xfrm>
                <a:off x="3867911" y="2193035"/>
                <a:ext cx="914400" cy="803275"/>
              </a:xfrm>
              <a:custGeom>
                <a:avLst/>
                <a:gdLst/>
                <a:ahLst/>
                <a:cxnLst/>
                <a:rect l="l" t="t" r="r" b="b"/>
                <a:pathLst>
                  <a:path w="914400" h="803275">
                    <a:moveTo>
                      <a:pt x="914399" y="803147"/>
                    </a:moveTo>
                    <a:lnTo>
                      <a:pt x="914399" y="0"/>
                    </a:lnTo>
                    <a:lnTo>
                      <a:pt x="0" y="0"/>
                    </a:lnTo>
                    <a:lnTo>
                      <a:pt x="0" y="803147"/>
                    </a:lnTo>
                    <a:lnTo>
                      <a:pt x="914399" y="803147"/>
                    </a:lnTo>
                    <a:close/>
                  </a:path>
                </a:pathLst>
              </a:custGeom>
              <a:solidFill>
                <a:srgbClr val="BCDEFF"/>
              </a:solidFill>
            </p:spPr>
            <p:txBody>
              <a:bodyPr wrap="square" lIns="0" tIns="0" rIns="0" bIns="0" rtlCol="0"/>
              <a:lstStyle/>
              <a:p>
                <a:endParaRPr sz="927"/>
              </a:p>
            </p:txBody>
          </p:sp>
          <p:sp>
            <p:nvSpPr>
              <p:cNvPr id="187" name="object 109">
                <a:extLst>
                  <a:ext uri="{FF2B5EF4-FFF2-40B4-BE49-F238E27FC236}">
                    <a16:creationId xmlns:a16="http://schemas.microsoft.com/office/drawing/2014/main" id="{64EEEEDC-DA49-4BD5-A117-5306D56FD345}"/>
                  </a:ext>
                </a:extLst>
              </p:cNvPr>
              <p:cNvSpPr/>
              <p:nvPr/>
            </p:nvSpPr>
            <p:spPr>
              <a:xfrm>
                <a:off x="3867911" y="2193035"/>
                <a:ext cx="914400" cy="803275"/>
              </a:xfrm>
              <a:custGeom>
                <a:avLst/>
                <a:gdLst/>
                <a:ahLst/>
                <a:cxnLst/>
                <a:rect l="l" t="t" r="r" b="b"/>
                <a:pathLst>
                  <a:path w="914400" h="803275">
                    <a:moveTo>
                      <a:pt x="0" y="0"/>
                    </a:moveTo>
                    <a:lnTo>
                      <a:pt x="0" y="803147"/>
                    </a:lnTo>
                    <a:lnTo>
                      <a:pt x="914399" y="803147"/>
                    </a:lnTo>
                    <a:lnTo>
                      <a:pt x="914399" y="0"/>
                    </a:lnTo>
                    <a:lnTo>
                      <a:pt x="0" y="0"/>
                    </a:lnTo>
                    <a:close/>
                  </a:path>
                  <a:path w="914400" h="803275">
                    <a:moveTo>
                      <a:pt x="800099" y="803147"/>
                    </a:moveTo>
                    <a:lnTo>
                      <a:pt x="800099" y="0"/>
                    </a:lnTo>
                  </a:path>
                </a:pathLst>
              </a:custGeom>
              <a:ln w="3175">
                <a:solidFill>
                  <a:srgbClr val="000000"/>
                </a:solidFill>
              </a:ln>
            </p:spPr>
            <p:txBody>
              <a:bodyPr wrap="square" lIns="0" tIns="0" rIns="0" bIns="0" rtlCol="0"/>
              <a:lstStyle/>
              <a:p>
                <a:endParaRPr sz="927"/>
              </a:p>
            </p:txBody>
          </p:sp>
        </p:grpSp>
        <p:sp>
          <p:nvSpPr>
            <p:cNvPr id="54" name="object 110">
              <a:extLst>
                <a:ext uri="{FF2B5EF4-FFF2-40B4-BE49-F238E27FC236}">
                  <a16:creationId xmlns:a16="http://schemas.microsoft.com/office/drawing/2014/main" id="{28850A7E-3E16-42FF-B65B-DBAE0402B922}"/>
                </a:ext>
              </a:extLst>
            </p:cNvPr>
            <p:cNvSpPr txBox="1"/>
            <p:nvPr/>
          </p:nvSpPr>
          <p:spPr>
            <a:xfrm>
              <a:off x="3110744" y="1724672"/>
              <a:ext cx="453838" cy="505992"/>
            </a:xfrm>
            <a:prstGeom prst="rect">
              <a:avLst/>
            </a:prstGeom>
            <a:solidFill>
              <a:srgbClr val="BCDEFF"/>
            </a:solidFill>
            <a:ln w="3175">
              <a:solidFill>
                <a:srgbClr val="000000"/>
              </a:solidFill>
            </a:ln>
          </p:spPr>
          <p:txBody>
            <a:bodyPr vert="horz" wrap="square" lIns="0" tIns="17228" rIns="0" bIns="0" rtlCol="0">
              <a:spAutoFit/>
            </a:bodyPr>
            <a:lstStyle/>
            <a:p>
              <a:pPr marL="66398" marR="61355" algn="ctr">
                <a:spcBef>
                  <a:spcPts val="135"/>
                </a:spcBef>
              </a:pPr>
              <a:r>
                <a:rPr sz="529" spc="-7" dirty="0"/>
                <a:t>S</a:t>
              </a:r>
              <a:r>
                <a:rPr sz="529" spc="3" dirty="0"/>
                <a:t>u</a:t>
              </a:r>
              <a:r>
                <a:rPr sz="529" spc="-7" dirty="0"/>
                <a:t>per</a:t>
              </a:r>
              <a:r>
                <a:rPr sz="529" spc="-3" dirty="0"/>
                <a:t>vi</a:t>
              </a:r>
              <a:r>
                <a:rPr sz="529" spc="-7" dirty="0"/>
                <a:t>sor  </a:t>
              </a:r>
              <a:r>
                <a:rPr sz="529" spc="-3" dirty="0"/>
                <a:t>receives </a:t>
              </a:r>
              <a:r>
                <a:rPr sz="529" dirty="0"/>
                <a:t> </a:t>
              </a:r>
              <a:r>
                <a:rPr sz="529" spc="-3" dirty="0"/>
                <a:t>notice of </a:t>
              </a:r>
              <a:r>
                <a:rPr sz="529" dirty="0"/>
                <a:t> </a:t>
              </a:r>
              <a:r>
                <a:rPr sz="529" spc="-7" dirty="0"/>
                <a:t>pending </a:t>
              </a:r>
              <a:r>
                <a:rPr sz="529" spc="-3" dirty="0"/>
                <a:t> travel </a:t>
              </a:r>
              <a:r>
                <a:rPr sz="529" dirty="0"/>
                <a:t> </a:t>
              </a:r>
              <a:r>
                <a:rPr sz="529" spc="-3" dirty="0"/>
                <a:t>requests</a:t>
              </a:r>
              <a:endParaRPr sz="529"/>
            </a:p>
          </p:txBody>
        </p:sp>
        <p:grpSp>
          <p:nvGrpSpPr>
            <p:cNvPr id="55" name="object 111">
              <a:extLst>
                <a:ext uri="{FF2B5EF4-FFF2-40B4-BE49-F238E27FC236}">
                  <a16:creationId xmlns:a16="http://schemas.microsoft.com/office/drawing/2014/main" id="{B3D85289-12F3-47B7-B365-248E490BA919}"/>
                </a:ext>
              </a:extLst>
            </p:cNvPr>
            <p:cNvGrpSpPr/>
            <p:nvPr/>
          </p:nvGrpSpPr>
          <p:grpSpPr>
            <a:xfrm>
              <a:off x="2180880" y="1455395"/>
              <a:ext cx="3801315" cy="858511"/>
              <a:chOff x="2577083" y="1786127"/>
              <a:chExt cx="5744210" cy="1297305"/>
            </a:xfrm>
          </p:grpSpPr>
          <p:sp>
            <p:nvSpPr>
              <p:cNvPr id="181" name="object 112">
                <a:extLst>
                  <a:ext uri="{FF2B5EF4-FFF2-40B4-BE49-F238E27FC236}">
                    <a16:creationId xmlns:a16="http://schemas.microsoft.com/office/drawing/2014/main" id="{B47D6D83-342C-4788-BB10-9F8E3E79B1F9}"/>
                  </a:ext>
                </a:extLst>
              </p:cNvPr>
              <p:cNvSpPr/>
              <p:nvPr/>
            </p:nvSpPr>
            <p:spPr>
              <a:xfrm>
                <a:off x="2624327" y="1793747"/>
                <a:ext cx="0" cy="317500"/>
              </a:xfrm>
              <a:custGeom>
                <a:avLst/>
                <a:gdLst/>
                <a:ahLst/>
                <a:cxnLst/>
                <a:rect l="l" t="t" r="r" b="b"/>
                <a:pathLst>
                  <a:path h="317500">
                    <a:moveTo>
                      <a:pt x="0" y="0"/>
                    </a:moveTo>
                    <a:lnTo>
                      <a:pt x="0" y="316991"/>
                    </a:lnTo>
                  </a:path>
                </a:pathLst>
              </a:custGeom>
              <a:ln w="15239">
                <a:solidFill>
                  <a:srgbClr val="FF0000"/>
                </a:solidFill>
              </a:ln>
            </p:spPr>
            <p:txBody>
              <a:bodyPr wrap="square" lIns="0" tIns="0" rIns="0" bIns="0" rtlCol="0"/>
              <a:lstStyle/>
              <a:p>
                <a:endParaRPr sz="927"/>
              </a:p>
            </p:txBody>
          </p:sp>
          <p:sp>
            <p:nvSpPr>
              <p:cNvPr id="182" name="object 113">
                <a:extLst>
                  <a:ext uri="{FF2B5EF4-FFF2-40B4-BE49-F238E27FC236}">
                    <a16:creationId xmlns:a16="http://schemas.microsoft.com/office/drawing/2014/main" id="{79F98090-26E4-4AB5-8E25-FC205BA700B0}"/>
                  </a:ext>
                </a:extLst>
              </p:cNvPr>
              <p:cNvSpPr/>
              <p:nvPr/>
            </p:nvSpPr>
            <p:spPr>
              <a:xfrm>
                <a:off x="2577083" y="2100071"/>
                <a:ext cx="94615" cy="94615"/>
              </a:xfrm>
              <a:custGeom>
                <a:avLst/>
                <a:gdLst/>
                <a:ahLst/>
                <a:cxnLst/>
                <a:rect l="l" t="t" r="r" b="b"/>
                <a:pathLst>
                  <a:path w="94614" h="94614">
                    <a:moveTo>
                      <a:pt x="94487" y="0"/>
                    </a:moveTo>
                    <a:lnTo>
                      <a:pt x="0" y="0"/>
                    </a:lnTo>
                    <a:lnTo>
                      <a:pt x="47243" y="94487"/>
                    </a:lnTo>
                    <a:lnTo>
                      <a:pt x="94487" y="0"/>
                    </a:lnTo>
                    <a:close/>
                  </a:path>
                </a:pathLst>
              </a:custGeom>
              <a:solidFill>
                <a:srgbClr val="FF0000"/>
              </a:solidFill>
            </p:spPr>
            <p:txBody>
              <a:bodyPr wrap="square" lIns="0" tIns="0" rIns="0" bIns="0" rtlCol="0"/>
              <a:lstStyle/>
              <a:p>
                <a:endParaRPr sz="927"/>
              </a:p>
            </p:txBody>
          </p:sp>
          <p:sp>
            <p:nvSpPr>
              <p:cNvPr id="183" name="object 114">
                <a:extLst>
                  <a:ext uri="{FF2B5EF4-FFF2-40B4-BE49-F238E27FC236}">
                    <a16:creationId xmlns:a16="http://schemas.microsoft.com/office/drawing/2014/main" id="{D0E86CBC-15ED-459E-99DA-0622568AE480}"/>
                  </a:ext>
                </a:extLst>
              </p:cNvPr>
              <p:cNvSpPr/>
              <p:nvPr/>
            </p:nvSpPr>
            <p:spPr>
              <a:xfrm>
                <a:off x="6106667" y="2593847"/>
                <a:ext cx="2141220" cy="428625"/>
              </a:xfrm>
              <a:custGeom>
                <a:avLst/>
                <a:gdLst/>
                <a:ahLst/>
                <a:cxnLst/>
                <a:rect l="l" t="t" r="r" b="b"/>
                <a:pathLst>
                  <a:path w="2141220" h="428625">
                    <a:moveTo>
                      <a:pt x="0" y="342899"/>
                    </a:moveTo>
                    <a:lnTo>
                      <a:pt x="0" y="428243"/>
                    </a:lnTo>
                    <a:lnTo>
                      <a:pt x="2129027" y="428243"/>
                    </a:lnTo>
                    <a:lnTo>
                      <a:pt x="2129027" y="0"/>
                    </a:lnTo>
                    <a:lnTo>
                      <a:pt x="2141219" y="0"/>
                    </a:lnTo>
                  </a:path>
                </a:pathLst>
              </a:custGeom>
              <a:ln w="9524">
                <a:solidFill>
                  <a:srgbClr val="4576BE"/>
                </a:solidFill>
              </a:ln>
            </p:spPr>
            <p:txBody>
              <a:bodyPr wrap="square" lIns="0" tIns="0" rIns="0" bIns="0" rtlCol="0"/>
              <a:lstStyle/>
              <a:p>
                <a:endParaRPr sz="927"/>
              </a:p>
            </p:txBody>
          </p:sp>
          <p:sp>
            <p:nvSpPr>
              <p:cNvPr id="184" name="object 115">
                <a:extLst>
                  <a:ext uri="{FF2B5EF4-FFF2-40B4-BE49-F238E27FC236}">
                    <a16:creationId xmlns:a16="http://schemas.microsoft.com/office/drawing/2014/main" id="{4BDFB816-1469-4813-882D-AF275F5ED06A}"/>
                  </a:ext>
                </a:extLst>
              </p:cNvPr>
              <p:cNvSpPr/>
              <p:nvPr/>
            </p:nvSpPr>
            <p:spPr>
              <a:xfrm>
                <a:off x="8238743" y="25526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85" name="object 116">
                <a:extLst>
                  <a:ext uri="{FF2B5EF4-FFF2-40B4-BE49-F238E27FC236}">
                    <a16:creationId xmlns:a16="http://schemas.microsoft.com/office/drawing/2014/main" id="{B2924706-2BA7-48C3-B376-4AC6389E0114}"/>
                  </a:ext>
                </a:extLst>
              </p:cNvPr>
              <p:cNvSpPr/>
              <p:nvPr/>
            </p:nvSpPr>
            <p:spPr>
              <a:xfrm>
                <a:off x="7298435" y="2961131"/>
                <a:ext cx="173990" cy="121920"/>
              </a:xfrm>
              <a:custGeom>
                <a:avLst/>
                <a:gdLst/>
                <a:ahLst/>
                <a:cxnLst/>
                <a:rect l="l" t="t" r="r" b="b"/>
                <a:pathLst>
                  <a:path w="173990" h="121919">
                    <a:moveTo>
                      <a:pt x="173735" y="121919"/>
                    </a:moveTo>
                    <a:lnTo>
                      <a:pt x="173735" y="0"/>
                    </a:lnTo>
                    <a:lnTo>
                      <a:pt x="0" y="0"/>
                    </a:lnTo>
                    <a:lnTo>
                      <a:pt x="0" y="121919"/>
                    </a:lnTo>
                    <a:lnTo>
                      <a:pt x="173735" y="121919"/>
                    </a:lnTo>
                    <a:close/>
                  </a:path>
                </a:pathLst>
              </a:custGeom>
              <a:solidFill>
                <a:srgbClr val="FFFFFF"/>
              </a:solidFill>
            </p:spPr>
            <p:txBody>
              <a:bodyPr wrap="square" lIns="0" tIns="0" rIns="0" bIns="0" rtlCol="0"/>
              <a:lstStyle/>
              <a:p>
                <a:endParaRPr sz="927"/>
              </a:p>
            </p:txBody>
          </p:sp>
        </p:grpSp>
        <p:sp>
          <p:nvSpPr>
            <p:cNvPr id="56" name="object 117">
              <a:extLst>
                <a:ext uri="{FF2B5EF4-FFF2-40B4-BE49-F238E27FC236}">
                  <a16:creationId xmlns:a16="http://schemas.microsoft.com/office/drawing/2014/main" id="{06149AAE-B73B-40F4-A7BF-D69AB8DB4371}"/>
                </a:ext>
              </a:extLst>
            </p:cNvPr>
            <p:cNvSpPr txBox="1"/>
            <p:nvPr/>
          </p:nvSpPr>
          <p:spPr>
            <a:xfrm>
              <a:off x="5296898" y="2218515"/>
              <a:ext cx="134050" cy="89919"/>
            </a:xfrm>
            <a:prstGeom prst="rect">
              <a:avLst/>
            </a:prstGeom>
          </p:spPr>
          <p:txBody>
            <a:bodyPr vert="horz" wrap="square" lIns="0" tIns="8404" rIns="0" bIns="0" rtlCol="0">
              <a:spAutoFit/>
            </a:bodyPr>
            <a:lstStyle/>
            <a:p>
              <a:pPr marL="8405">
                <a:spcBef>
                  <a:spcPts val="66"/>
                </a:spcBef>
              </a:pPr>
              <a:r>
                <a:rPr sz="529" spc="-7" dirty="0"/>
                <a:t>Y</a:t>
              </a:r>
              <a:r>
                <a:rPr sz="529" spc="3" dirty="0"/>
                <a:t>es</a:t>
              </a:r>
              <a:endParaRPr sz="529"/>
            </a:p>
          </p:txBody>
        </p:sp>
        <p:grpSp>
          <p:nvGrpSpPr>
            <p:cNvPr id="57" name="object 118">
              <a:extLst>
                <a:ext uri="{FF2B5EF4-FFF2-40B4-BE49-F238E27FC236}">
                  <a16:creationId xmlns:a16="http://schemas.microsoft.com/office/drawing/2014/main" id="{00A53D1E-00B9-4DDA-99D0-43ED49A52388}"/>
                </a:ext>
              </a:extLst>
            </p:cNvPr>
            <p:cNvGrpSpPr/>
            <p:nvPr/>
          </p:nvGrpSpPr>
          <p:grpSpPr>
            <a:xfrm>
              <a:off x="1376956" y="1187126"/>
              <a:ext cx="5419164" cy="1163171"/>
              <a:chOff x="1362265" y="1380744"/>
              <a:chExt cx="8188959" cy="1757680"/>
            </a:xfrm>
          </p:grpSpPr>
          <p:sp>
            <p:nvSpPr>
              <p:cNvPr id="173" name="object 119">
                <a:extLst>
                  <a:ext uri="{FF2B5EF4-FFF2-40B4-BE49-F238E27FC236}">
                    <a16:creationId xmlns:a16="http://schemas.microsoft.com/office/drawing/2014/main" id="{39A45D54-28E2-4337-872B-149009E694D2}"/>
                  </a:ext>
                </a:extLst>
              </p:cNvPr>
              <p:cNvSpPr/>
              <p:nvPr/>
            </p:nvSpPr>
            <p:spPr>
              <a:xfrm>
                <a:off x="1367027" y="1421892"/>
                <a:ext cx="657225" cy="746760"/>
              </a:xfrm>
              <a:custGeom>
                <a:avLst/>
                <a:gdLst/>
                <a:ahLst/>
                <a:cxnLst/>
                <a:rect l="l" t="t" r="r" b="b"/>
                <a:pathLst>
                  <a:path w="657225" h="746760">
                    <a:moveTo>
                      <a:pt x="0" y="746759"/>
                    </a:moveTo>
                    <a:lnTo>
                      <a:pt x="0" y="0"/>
                    </a:lnTo>
                    <a:lnTo>
                      <a:pt x="656843" y="0"/>
                    </a:lnTo>
                  </a:path>
                </a:pathLst>
              </a:custGeom>
              <a:ln w="9524">
                <a:solidFill>
                  <a:srgbClr val="4576BE"/>
                </a:solidFill>
              </a:ln>
            </p:spPr>
            <p:txBody>
              <a:bodyPr wrap="square" lIns="0" tIns="0" rIns="0" bIns="0" rtlCol="0"/>
              <a:lstStyle/>
              <a:p>
                <a:endParaRPr sz="927"/>
              </a:p>
            </p:txBody>
          </p:sp>
          <p:sp>
            <p:nvSpPr>
              <p:cNvPr id="174" name="object 120">
                <a:extLst>
                  <a:ext uri="{FF2B5EF4-FFF2-40B4-BE49-F238E27FC236}">
                    <a16:creationId xmlns:a16="http://schemas.microsoft.com/office/drawing/2014/main" id="{46F7FDAE-3358-4241-8512-AEDB6DF903D5}"/>
                  </a:ext>
                </a:extLst>
              </p:cNvPr>
              <p:cNvSpPr/>
              <p:nvPr/>
            </p:nvSpPr>
            <p:spPr>
              <a:xfrm>
                <a:off x="2013203" y="1380744"/>
                <a:ext cx="83820" cy="83820"/>
              </a:xfrm>
              <a:custGeom>
                <a:avLst/>
                <a:gdLst/>
                <a:ahLst/>
                <a:cxnLst/>
                <a:rect l="l" t="t" r="r" b="b"/>
                <a:pathLst>
                  <a:path w="83819" h="83819">
                    <a:moveTo>
                      <a:pt x="83819" y="41147"/>
                    </a:moveTo>
                    <a:lnTo>
                      <a:pt x="0" y="0"/>
                    </a:lnTo>
                    <a:lnTo>
                      <a:pt x="0" y="83819"/>
                    </a:lnTo>
                    <a:lnTo>
                      <a:pt x="83819" y="41147"/>
                    </a:lnTo>
                    <a:close/>
                  </a:path>
                </a:pathLst>
              </a:custGeom>
              <a:solidFill>
                <a:srgbClr val="4576BE"/>
              </a:solidFill>
            </p:spPr>
            <p:txBody>
              <a:bodyPr wrap="square" lIns="0" tIns="0" rIns="0" bIns="0" rtlCol="0"/>
              <a:lstStyle/>
              <a:p>
                <a:endParaRPr sz="927"/>
              </a:p>
            </p:txBody>
          </p:sp>
          <p:sp>
            <p:nvSpPr>
              <p:cNvPr id="177" name="object 121">
                <a:extLst>
                  <a:ext uri="{FF2B5EF4-FFF2-40B4-BE49-F238E27FC236}">
                    <a16:creationId xmlns:a16="http://schemas.microsoft.com/office/drawing/2014/main" id="{15C27387-DD50-46F5-AF8E-95699FFDF241}"/>
                  </a:ext>
                </a:extLst>
              </p:cNvPr>
              <p:cNvSpPr/>
              <p:nvPr/>
            </p:nvSpPr>
            <p:spPr>
              <a:xfrm>
                <a:off x="8321039" y="2051304"/>
                <a:ext cx="1228725" cy="1085215"/>
              </a:xfrm>
              <a:custGeom>
                <a:avLst/>
                <a:gdLst/>
                <a:ahLst/>
                <a:cxnLst/>
                <a:rect l="l" t="t" r="r" b="b"/>
                <a:pathLst>
                  <a:path w="1228725" h="1085214">
                    <a:moveTo>
                      <a:pt x="1228343" y="1085087"/>
                    </a:moveTo>
                    <a:lnTo>
                      <a:pt x="1228343" y="0"/>
                    </a:lnTo>
                    <a:lnTo>
                      <a:pt x="0" y="0"/>
                    </a:lnTo>
                    <a:lnTo>
                      <a:pt x="0" y="1085087"/>
                    </a:lnTo>
                    <a:lnTo>
                      <a:pt x="1228343" y="1085087"/>
                    </a:lnTo>
                    <a:close/>
                  </a:path>
                </a:pathLst>
              </a:custGeom>
              <a:solidFill>
                <a:srgbClr val="BCDEFF"/>
              </a:solidFill>
            </p:spPr>
            <p:txBody>
              <a:bodyPr wrap="square" lIns="0" tIns="0" rIns="0" bIns="0" rtlCol="0"/>
              <a:lstStyle/>
              <a:p>
                <a:endParaRPr sz="927"/>
              </a:p>
            </p:txBody>
          </p:sp>
          <p:sp>
            <p:nvSpPr>
              <p:cNvPr id="178" name="object 122">
                <a:extLst>
                  <a:ext uri="{FF2B5EF4-FFF2-40B4-BE49-F238E27FC236}">
                    <a16:creationId xmlns:a16="http://schemas.microsoft.com/office/drawing/2014/main" id="{49C699D8-0EBC-4384-BDFF-75EEF39A8DA3}"/>
                  </a:ext>
                </a:extLst>
              </p:cNvPr>
              <p:cNvSpPr/>
              <p:nvPr/>
            </p:nvSpPr>
            <p:spPr>
              <a:xfrm>
                <a:off x="8321039" y="2051304"/>
                <a:ext cx="1228725" cy="1085215"/>
              </a:xfrm>
              <a:custGeom>
                <a:avLst/>
                <a:gdLst/>
                <a:ahLst/>
                <a:cxnLst/>
                <a:rect l="l" t="t" r="r" b="b"/>
                <a:pathLst>
                  <a:path w="1228725" h="1085214">
                    <a:moveTo>
                      <a:pt x="0" y="0"/>
                    </a:moveTo>
                    <a:lnTo>
                      <a:pt x="0" y="1085087"/>
                    </a:lnTo>
                    <a:lnTo>
                      <a:pt x="1228343" y="1085087"/>
                    </a:lnTo>
                    <a:lnTo>
                      <a:pt x="1228343" y="0"/>
                    </a:lnTo>
                    <a:lnTo>
                      <a:pt x="0" y="0"/>
                    </a:lnTo>
                    <a:close/>
                  </a:path>
                  <a:path w="1228725" h="1085214">
                    <a:moveTo>
                      <a:pt x="114299" y="1085087"/>
                    </a:moveTo>
                    <a:lnTo>
                      <a:pt x="114299" y="0"/>
                    </a:lnTo>
                  </a:path>
                  <a:path w="1228725" h="1085214">
                    <a:moveTo>
                      <a:pt x="1114043" y="1085087"/>
                    </a:moveTo>
                    <a:lnTo>
                      <a:pt x="1114043" y="0"/>
                    </a:lnTo>
                  </a:path>
                </a:pathLst>
              </a:custGeom>
              <a:ln w="3175">
                <a:solidFill>
                  <a:srgbClr val="000000"/>
                </a:solidFill>
              </a:ln>
            </p:spPr>
            <p:txBody>
              <a:bodyPr wrap="square" lIns="0" tIns="0" rIns="0" bIns="0" rtlCol="0"/>
              <a:lstStyle/>
              <a:p>
                <a:endParaRPr sz="927"/>
              </a:p>
            </p:txBody>
          </p:sp>
        </p:grpSp>
        <p:sp>
          <p:nvSpPr>
            <p:cNvPr id="58" name="object 123">
              <a:extLst>
                <a:ext uri="{FF2B5EF4-FFF2-40B4-BE49-F238E27FC236}">
                  <a16:creationId xmlns:a16="http://schemas.microsoft.com/office/drawing/2014/main" id="{1AB016FB-3E52-4806-A872-16B3066E164E}"/>
                </a:ext>
              </a:extLst>
            </p:cNvPr>
            <p:cNvSpPr txBox="1"/>
            <p:nvPr/>
          </p:nvSpPr>
          <p:spPr>
            <a:xfrm>
              <a:off x="6068422" y="1693072"/>
              <a:ext cx="641257" cy="89919"/>
            </a:xfrm>
            <a:prstGeom prst="rect">
              <a:avLst/>
            </a:prstGeom>
          </p:spPr>
          <p:txBody>
            <a:bodyPr vert="horz" wrap="square" lIns="0" tIns="8404" rIns="0" bIns="0" rtlCol="0">
              <a:spAutoFit/>
            </a:bodyPr>
            <a:lstStyle/>
            <a:p>
              <a:pPr marL="8405">
                <a:spcBef>
                  <a:spcPts val="66"/>
                </a:spcBef>
              </a:pPr>
              <a:r>
                <a:rPr sz="529" spc="-3" dirty="0"/>
                <a:t>Traveler</a:t>
              </a:r>
              <a:r>
                <a:rPr sz="529" spc="-10" dirty="0"/>
                <a:t> </a:t>
              </a:r>
              <a:r>
                <a:rPr sz="529" dirty="0"/>
                <a:t>is</a:t>
              </a:r>
              <a:r>
                <a:rPr sz="529" spc="-20" dirty="0"/>
                <a:t> </a:t>
              </a:r>
              <a:r>
                <a:rPr sz="529" spc="-3" dirty="0"/>
                <a:t>notified</a:t>
              </a:r>
              <a:r>
                <a:rPr sz="529" spc="-17" dirty="0"/>
                <a:t> </a:t>
              </a:r>
              <a:r>
                <a:rPr sz="529" spc="-3" dirty="0"/>
                <a:t>of</a:t>
              </a:r>
              <a:endParaRPr sz="529"/>
            </a:p>
          </p:txBody>
        </p:sp>
        <p:sp>
          <p:nvSpPr>
            <p:cNvPr id="59" name="object 124">
              <a:extLst>
                <a:ext uri="{FF2B5EF4-FFF2-40B4-BE49-F238E27FC236}">
                  <a16:creationId xmlns:a16="http://schemas.microsoft.com/office/drawing/2014/main" id="{BD646A58-2002-4E9F-A063-939F4ABFD5A7}"/>
                </a:ext>
              </a:extLst>
            </p:cNvPr>
            <p:cNvSpPr txBox="1"/>
            <p:nvPr/>
          </p:nvSpPr>
          <p:spPr>
            <a:xfrm>
              <a:off x="6070439" y="1773754"/>
              <a:ext cx="637895" cy="497081"/>
            </a:xfrm>
            <a:prstGeom prst="rect">
              <a:avLst/>
            </a:prstGeom>
          </p:spPr>
          <p:txBody>
            <a:bodyPr vert="horz" wrap="square" lIns="0" tIns="8404" rIns="0" bIns="0" rtlCol="0">
              <a:spAutoFit/>
            </a:bodyPr>
            <a:lstStyle/>
            <a:p>
              <a:pPr marL="7985" marR="3362" algn="ctr">
                <a:spcBef>
                  <a:spcPts val="66"/>
                </a:spcBef>
              </a:pPr>
              <a:r>
                <a:rPr sz="529" spc="-3" dirty="0"/>
                <a:t>Completed Travel </a:t>
              </a:r>
              <a:r>
                <a:rPr sz="529" dirty="0"/>
                <a:t> </a:t>
              </a:r>
              <a:r>
                <a:rPr sz="529" spc="-3" dirty="0"/>
                <a:t>Authorization </a:t>
              </a:r>
              <a:r>
                <a:rPr sz="529" spc="-7" dirty="0"/>
                <a:t>and </a:t>
              </a:r>
              <a:r>
                <a:rPr sz="529" spc="-3" dirty="0"/>
                <a:t> documented in PNR/ </a:t>
              </a:r>
              <a:r>
                <a:rPr sz="529" spc="-142" dirty="0"/>
                <a:t> </a:t>
              </a:r>
              <a:r>
                <a:rPr sz="529" spc="-3" dirty="0"/>
                <a:t>interface </a:t>
              </a:r>
              <a:r>
                <a:rPr sz="529" dirty="0"/>
                <a:t>to </a:t>
              </a:r>
              <a:r>
                <a:rPr sz="529" spc="-3" dirty="0"/>
                <a:t>financial </a:t>
              </a:r>
              <a:r>
                <a:rPr sz="529" dirty="0"/>
                <a:t> system </a:t>
              </a:r>
              <a:r>
                <a:rPr sz="529" spc="-7" dirty="0"/>
                <a:t>for obligation </a:t>
              </a:r>
              <a:r>
                <a:rPr sz="529" spc="-139" dirty="0"/>
                <a:t> </a:t>
              </a:r>
              <a:r>
                <a:rPr sz="529" dirty="0"/>
                <a:t>of</a:t>
              </a:r>
              <a:r>
                <a:rPr sz="529" spc="-10" dirty="0"/>
                <a:t> </a:t>
              </a:r>
              <a:r>
                <a:rPr sz="529" spc="-3" dirty="0"/>
                <a:t>funds</a:t>
              </a:r>
              <a:endParaRPr sz="529"/>
            </a:p>
          </p:txBody>
        </p:sp>
        <p:sp>
          <p:nvSpPr>
            <p:cNvPr id="60" name="object 125">
              <a:extLst>
                <a:ext uri="{FF2B5EF4-FFF2-40B4-BE49-F238E27FC236}">
                  <a16:creationId xmlns:a16="http://schemas.microsoft.com/office/drawing/2014/main" id="{F725F9CF-C4CC-47BD-8856-5CAD90CAB66E}"/>
                </a:ext>
              </a:extLst>
            </p:cNvPr>
            <p:cNvSpPr/>
            <p:nvPr/>
          </p:nvSpPr>
          <p:spPr>
            <a:xfrm>
              <a:off x="1224794" y="1989915"/>
              <a:ext cx="5684324" cy="2287681"/>
            </a:xfrm>
            <a:custGeom>
              <a:avLst/>
              <a:gdLst/>
              <a:ahLst/>
              <a:cxnLst/>
              <a:rect l="l" t="t" r="r" b="b"/>
              <a:pathLst>
                <a:path w="8589645" h="3456940">
                  <a:moveTo>
                    <a:pt x="8417051" y="0"/>
                  </a:moveTo>
                  <a:lnTo>
                    <a:pt x="8589263" y="0"/>
                  </a:lnTo>
                  <a:lnTo>
                    <a:pt x="8589263" y="714755"/>
                  </a:lnTo>
                  <a:lnTo>
                    <a:pt x="7840979" y="714755"/>
                  </a:lnTo>
                  <a:lnTo>
                    <a:pt x="7838027" y="699801"/>
                  </a:lnTo>
                  <a:lnTo>
                    <a:pt x="7829930" y="687704"/>
                  </a:lnTo>
                  <a:lnTo>
                    <a:pt x="7817834" y="679608"/>
                  </a:lnTo>
                  <a:lnTo>
                    <a:pt x="7802879" y="676655"/>
                  </a:lnTo>
                  <a:lnTo>
                    <a:pt x="7787925" y="679608"/>
                  </a:lnTo>
                  <a:lnTo>
                    <a:pt x="7775828" y="687704"/>
                  </a:lnTo>
                  <a:lnTo>
                    <a:pt x="7767732" y="699801"/>
                  </a:lnTo>
                  <a:lnTo>
                    <a:pt x="7764779" y="714755"/>
                  </a:lnTo>
                  <a:lnTo>
                    <a:pt x="4940807" y="714755"/>
                  </a:lnTo>
                  <a:lnTo>
                    <a:pt x="4937855" y="699801"/>
                  </a:lnTo>
                  <a:lnTo>
                    <a:pt x="4929758" y="687704"/>
                  </a:lnTo>
                  <a:lnTo>
                    <a:pt x="4917662" y="679608"/>
                  </a:lnTo>
                  <a:lnTo>
                    <a:pt x="4902707" y="676655"/>
                  </a:lnTo>
                  <a:lnTo>
                    <a:pt x="4887753" y="679608"/>
                  </a:lnTo>
                  <a:lnTo>
                    <a:pt x="4875656" y="687704"/>
                  </a:lnTo>
                  <a:lnTo>
                    <a:pt x="4867560" y="699801"/>
                  </a:lnTo>
                  <a:lnTo>
                    <a:pt x="4864607" y="714755"/>
                  </a:lnTo>
                  <a:lnTo>
                    <a:pt x="4163567" y="714755"/>
                  </a:lnTo>
                  <a:lnTo>
                    <a:pt x="4160615" y="699801"/>
                  </a:lnTo>
                  <a:lnTo>
                    <a:pt x="4152518" y="687704"/>
                  </a:lnTo>
                  <a:lnTo>
                    <a:pt x="4140422" y="679608"/>
                  </a:lnTo>
                  <a:lnTo>
                    <a:pt x="4125467" y="676655"/>
                  </a:lnTo>
                  <a:lnTo>
                    <a:pt x="4111156" y="679608"/>
                  </a:lnTo>
                  <a:lnTo>
                    <a:pt x="4098988" y="687704"/>
                  </a:lnTo>
                  <a:lnTo>
                    <a:pt x="4090534" y="699801"/>
                  </a:lnTo>
                  <a:lnTo>
                    <a:pt x="4087367" y="714755"/>
                  </a:lnTo>
                  <a:lnTo>
                    <a:pt x="3992879" y="714755"/>
                  </a:lnTo>
                  <a:lnTo>
                    <a:pt x="3989927" y="699801"/>
                  </a:lnTo>
                  <a:lnTo>
                    <a:pt x="3981830" y="687704"/>
                  </a:lnTo>
                  <a:lnTo>
                    <a:pt x="3969734" y="679608"/>
                  </a:lnTo>
                  <a:lnTo>
                    <a:pt x="3954779" y="676655"/>
                  </a:lnTo>
                  <a:lnTo>
                    <a:pt x="3939825" y="679608"/>
                  </a:lnTo>
                  <a:lnTo>
                    <a:pt x="3927728" y="687704"/>
                  </a:lnTo>
                  <a:lnTo>
                    <a:pt x="3919632" y="699801"/>
                  </a:lnTo>
                  <a:lnTo>
                    <a:pt x="3916679" y="714755"/>
                  </a:lnTo>
                  <a:lnTo>
                    <a:pt x="2577083" y="714755"/>
                  </a:lnTo>
                  <a:lnTo>
                    <a:pt x="2574131" y="699801"/>
                  </a:lnTo>
                  <a:lnTo>
                    <a:pt x="2566034" y="687704"/>
                  </a:lnTo>
                  <a:lnTo>
                    <a:pt x="2553938" y="679608"/>
                  </a:lnTo>
                  <a:lnTo>
                    <a:pt x="2538983" y="676655"/>
                  </a:lnTo>
                  <a:lnTo>
                    <a:pt x="2524029" y="679608"/>
                  </a:lnTo>
                  <a:lnTo>
                    <a:pt x="2511932" y="687704"/>
                  </a:lnTo>
                  <a:lnTo>
                    <a:pt x="2503836" y="699801"/>
                  </a:lnTo>
                  <a:lnTo>
                    <a:pt x="2500883" y="714755"/>
                  </a:lnTo>
                  <a:lnTo>
                    <a:pt x="2348483" y="714755"/>
                  </a:lnTo>
                  <a:lnTo>
                    <a:pt x="2345531" y="699801"/>
                  </a:lnTo>
                  <a:lnTo>
                    <a:pt x="2337434" y="687704"/>
                  </a:lnTo>
                  <a:lnTo>
                    <a:pt x="2325338" y="679608"/>
                  </a:lnTo>
                  <a:lnTo>
                    <a:pt x="2310383" y="676655"/>
                  </a:lnTo>
                  <a:lnTo>
                    <a:pt x="2295429" y="679608"/>
                  </a:lnTo>
                  <a:lnTo>
                    <a:pt x="2283332" y="687704"/>
                  </a:lnTo>
                  <a:lnTo>
                    <a:pt x="2275236" y="699801"/>
                  </a:lnTo>
                  <a:lnTo>
                    <a:pt x="2272283" y="714755"/>
                  </a:lnTo>
                  <a:lnTo>
                    <a:pt x="1629155" y="714755"/>
                  </a:lnTo>
                  <a:lnTo>
                    <a:pt x="1626203" y="699801"/>
                  </a:lnTo>
                  <a:lnTo>
                    <a:pt x="1618106" y="687704"/>
                  </a:lnTo>
                  <a:lnTo>
                    <a:pt x="1606010" y="679608"/>
                  </a:lnTo>
                  <a:lnTo>
                    <a:pt x="1591055" y="676655"/>
                  </a:lnTo>
                  <a:lnTo>
                    <a:pt x="1576101" y="679608"/>
                  </a:lnTo>
                  <a:lnTo>
                    <a:pt x="1564004" y="687704"/>
                  </a:lnTo>
                  <a:lnTo>
                    <a:pt x="1555908" y="699801"/>
                  </a:lnTo>
                  <a:lnTo>
                    <a:pt x="1552955" y="714755"/>
                  </a:lnTo>
                  <a:lnTo>
                    <a:pt x="989075" y="714755"/>
                  </a:lnTo>
                  <a:lnTo>
                    <a:pt x="985908" y="699801"/>
                  </a:lnTo>
                  <a:lnTo>
                    <a:pt x="977455" y="687704"/>
                  </a:lnTo>
                  <a:lnTo>
                    <a:pt x="965287" y="679608"/>
                  </a:lnTo>
                  <a:lnTo>
                    <a:pt x="950975" y="676655"/>
                  </a:lnTo>
                  <a:lnTo>
                    <a:pt x="936021" y="679608"/>
                  </a:lnTo>
                  <a:lnTo>
                    <a:pt x="923924" y="687704"/>
                  </a:lnTo>
                  <a:lnTo>
                    <a:pt x="915828" y="699801"/>
                  </a:lnTo>
                  <a:lnTo>
                    <a:pt x="912875" y="714755"/>
                  </a:lnTo>
                  <a:lnTo>
                    <a:pt x="0" y="714755"/>
                  </a:lnTo>
                  <a:lnTo>
                    <a:pt x="0" y="3456431"/>
                  </a:lnTo>
                </a:path>
              </a:pathLst>
            </a:custGeom>
            <a:ln w="15239">
              <a:solidFill>
                <a:srgbClr val="4576BE"/>
              </a:solidFill>
            </a:ln>
          </p:spPr>
          <p:txBody>
            <a:bodyPr wrap="square" lIns="0" tIns="0" rIns="0" bIns="0" rtlCol="0"/>
            <a:lstStyle/>
            <a:p>
              <a:endParaRPr sz="927"/>
            </a:p>
          </p:txBody>
        </p:sp>
        <p:grpSp>
          <p:nvGrpSpPr>
            <p:cNvPr id="61" name="object 126">
              <a:extLst>
                <a:ext uri="{FF2B5EF4-FFF2-40B4-BE49-F238E27FC236}">
                  <a16:creationId xmlns:a16="http://schemas.microsoft.com/office/drawing/2014/main" id="{C6FA0156-D391-49D0-ABEF-2106019F539E}"/>
                </a:ext>
              </a:extLst>
            </p:cNvPr>
            <p:cNvGrpSpPr/>
            <p:nvPr/>
          </p:nvGrpSpPr>
          <p:grpSpPr>
            <a:xfrm>
              <a:off x="1193529" y="2481069"/>
              <a:ext cx="635373" cy="1850651"/>
              <a:chOff x="1085087" y="3336035"/>
              <a:chExt cx="960119" cy="2796540"/>
            </a:xfrm>
          </p:grpSpPr>
          <p:sp>
            <p:nvSpPr>
              <p:cNvPr id="171" name="object 127">
                <a:extLst>
                  <a:ext uri="{FF2B5EF4-FFF2-40B4-BE49-F238E27FC236}">
                    <a16:creationId xmlns:a16="http://schemas.microsoft.com/office/drawing/2014/main" id="{E341C697-1154-48AD-9789-D74464B56A30}"/>
                  </a:ext>
                </a:extLst>
              </p:cNvPr>
              <p:cNvSpPr/>
              <p:nvPr/>
            </p:nvSpPr>
            <p:spPr>
              <a:xfrm>
                <a:off x="1085087" y="6038087"/>
                <a:ext cx="94615" cy="94615"/>
              </a:xfrm>
              <a:custGeom>
                <a:avLst/>
                <a:gdLst/>
                <a:ahLst/>
                <a:cxnLst/>
                <a:rect l="l" t="t" r="r" b="b"/>
                <a:pathLst>
                  <a:path w="94615" h="94614">
                    <a:moveTo>
                      <a:pt x="94487" y="0"/>
                    </a:moveTo>
                    <a:lnTo>
                      <a:pt x="0" y="0"/>
                    </a:lnTo>
                    <a:lnTo>
                      <a:pt x="47243" y="94487"/>
                    </a:lnTo>
                    <a:lnTo>
                      <a:pt x="94487" y="0"/>
                    </a:lnTo>
                    <a:close/>
                  </a:path>
                </a:pathLst>
              </a:custGeom>
              <a:solidFill>
                <a:srgbClr val="4576BE"/>
              </a:solidFill>
            </p:spPr>
            <p:txBody>
              <a:bodyPr wrap="square" lIns="0" tIns="0" rIns="0" bIns="0" rtlCol="0"/>
              <a:lstStyle/>
              <a:p>
                <a:endParaRPr sz="927"/>
              </a:p>
            </p:txBody>
          </p:sp>
          <p:sp>
            <p:nvSpPr>
              <p:cNvPr id="172" name="object 128">
                <a:extLst>
                  <a:ext uri="{FF2B5EF4-FFF2-40B4-BE49-F238E27FC236}">
                    <a16:creationId xmlns:a16="http://schemas.microsoft.com/office/drawing/2014/main" id="{7661C6B2-3375-4277-8AC8-3A764353D133}"/>
                  </a:ext>
                </a:extLst>
              </p:cNvPr>
              <p:cNvSpPr/>
              <p:nvPr/>
            </p:nvSpPr>
            <p:spPr>
              <a:xfrm>
                <a:off x="1210055" y="3336035"/>
                <a:ext cx="835660" cy="121920"/>
              </a:xfrm>
              <a:custGeom>
                <a:avLst/>
                <a:gdLst/>
                <a:ahLst/>
                <a:cxnLst/>
                <a:rect l="l" t="t" r="r" b="b"/>
                <a:pathLst>
                  <a:path w="835660" h="121920">
                    <a:moveTo>
                      <a:pt x="835151" y="121919"/>
                    </a:moveTo>
                    <a:lnTo>
                      <a:pt x="835151" y="0"/>
                    </a:lnTo>
                    <a:lnTo>
                      <a:pt x="0" y="0"/>
                    </a:lnTo>
                    <a:lnTo>
                      <a:pt x="0" y="121919"/>
                    </a:lnTo>
                    <a:lnTo>
                      <a:pt x="835151" y="121919"/>
                    </a:lnTo>
                    <a:close/>
                  </a:path>
                </a:pathLst>
              </a:custGeom>
              <a:solidFill>
                <a:srgbClr val="FFFFFF"/>
              </a:solidFill>
            </p:spPr>
            <p:txBody>
              <a:bodyPr wrap="square" lIns="0" tIns="0" rIns="0" bIns="0" rtlCol="0"/>
              <a:lstStyle/>
              <a:p>
                <a:endParaRPr sz="927"/>
              </a:p>
            </p:txBody>
          </p:sp>
        </p:grpSp>
        <p:sp>
          <p:nvSpPr>
            <p:cNvPr id="62" name="object 129">
              <a:extLst>
                <a:ext uri="{FF2B5EF4-FFF2-40B4-BE49-F238E27FC236}">
                  <a16:creationId xmlns:a16="http://schemas.microsoft.com/office/drawing/2014/main" id="{C369B1BD-F554-4E19-83E4-0F9971185192}"/>
                </a:ext>
              </a:extLst>
            </p:cNvPr>
            <p:cNvSpPr txBox="1"/>
            <p:nvPr/>
          </p:nvSpPr>
          <p:spPr>
            <a:xfrm>
              <a:off x="1267825" y="2465605"/>
              <a:ext cx="569399" cy="89919"/>
            </a:xfrm>
            <a:prstGeom prst="rect">
              <a:avLst/>
            </a:prstGeom>
          </p:spPr>
          <p:txBody>
            <a:bodyPr vert="horz" wrap="square" lIns="0" tIns="8404" rIns="0" bIns="0" rtlCol="0">
              <a:spAutoFit/>
            </a:bodyPr>
            <a:lstStyle/>
            <a:p>
              <a:pPr marL="8405">
                <a:spcBef>
                  <a:spcPts val="66"/>
                </a:spcBef>
              </a:pPr>
              <a:r>
                <a:rPr sz="529" spc="-3" dirty="0"/>
                <a:t>Authorization</a:t>
              </a:r>
              <a:r>
                <a:rPr sz="529" spc="-23" dirty="0"/>
                <a:t> </a:t>
              </a:r>
              <a:r>
                <a:rPr sz="529" spc="-7" dirty="0"/>
                <a:t>Data</a:t>
              </a:r>
              <a:endParaRPr sz="529"/>
            </a:p>
          </p:txBody>
        </p:sp>
        <p:grpSp>
          <p:nvGrpSpPr>
            <p:cNvPr id="63" name="object 130">
              <a:extLst>
                <a:ext uri="{FF2B5EF4-FFF2-40B4-BE49-F238E27FC236}">
                  <a16:creationId xmlns:a16="http://schemas.microsoft.com/office/drawing/2014/main" id="{9BA33CC3-A67A-485B-B8ED-64880CE8BB85}"/>
                </a:ext>
              </a:extLst>
            </p:cNvPr>
            <p:cNvGrpSpPr/>
            <p:nvPr/>
          </p:nvGrpSpPr>
          <p:grpSpPr>
            <a:xfrm>
              <a:off x="5362748" y="4409336"/>
              <a:ext cx="607219" cy="455939"/>
              <a:chOff x="7385240" y="6249860"/>
              <a:chExt cx="917575" cy="688975"/>
            </a:xfrm>
          </p:grpSpPr>
          <p:sp>
            <p:nvSpPr>
              <p:cNvPr id="169" name="object 131">
                <a:extLst>
                  <a:ext uri="{FF2B5EF4-FFF2-40B4-BE49-F238E27FC236}">
                    <a16:creationId xmlns:a16="http://schemas.microsoft.com/office/drawing/2014/main" id="{5648DBB4-DD49-408C-B57D-EA7B914B2F48}"/>
                  </a:ext>
                </a:extLst>
              </p:cNvPr>
              <p:cNvSpPr/>
              <p:nvPr/>
            </p:nvSpPr>
            <p:spPr>
              <a:xfrm>
                <a:off x="7386828" y="6251447"/>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70" name="object 132">
                <a:extLst>
                  <a:ext uri="{FF2B5EF4-FFF2-40B4-BE49-F238E27FC236}">
                    <a16:creationId xmlns:a16="http://schemas.microsoft.com/office/drawing/2014/main" id="{E5D2FA0A-A725-40EB-BF18-B080092C1C14}"/>
                  </a:ext>
                </a:extLst>
              </p:cNvPr>
              <p:cNvSpPr/>
              <p:nvPr/>
            </p:nvSpPr>
            <p:spPr>
              <a:xfrm>
                <a:off x="7386828" y="6251447"/>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64" name="object 133">
              <a:extLst>
                <a:ext uri="{FF2B5EF4-FFF2-40B4-BE49-F238E27FC236}">
                  <a16:creationId xmlns:a16="http://schemas.microsoft.com/office/drawing/2014/main" id="{2F821A3F-0AD5-4CE1-B292-406BED43F296}"/>
                </a:ext>
              </a:extLst>
            </p:cNvPr>
            <p:cNvSpPr txBox="1"/>
            <p:nvPr/>
          </p:nvSpPr>
          <p:spPr>
            <a:xfrm>
              <a:off x="5439439" y="4410386"/>
              <a:ext cx="453838" cy="385984"/>
            </a:xfrm>
            <a:prstGeom prst="rect">
              <a:avLst/>
            </a:prstGeom>
            <a:ln w="3175">
              <a:solidFill>
                <a:srgbClr val="000000"/>
              </a:solidFill>
            </a:ln>
          </p:spPr>
          <p:txBody>
            <a:bodyPr vert="horz" wrap="square" lIns="0" tIns="59671" rIns="0" bIns="0" rtlCol="0">
              <a:spAutoFit/>
            </a:bodyPr>
            <a:lstStyle/>
            <a:p>
              <a:pPr marL="71441" marR="66398" algn="ctr">
                <a:spcBef>
                  <a:spcPts val="470"/>
                </a:spcBef>
              </a:pPr>
              <a:r>
                <a:rPr sz="529" spc="-3" dirty="0"/>
                <a:t>Traveler </a:t>
              </a:r>
              <a:r>
                <a:rPr sz="529" dirty="0"/>
                <a:t> </a:t>
              </a:r>
              <a:r>
                <a:rPr sz="529" spc="-3" dirty="0"/>
                <a:t>modifies </a:t>
              </a:r>
              <a:r>
                <a:rPr sz="529" dirty="0"/>
                <a:t> </a:t>
              </a:r>
              <a:r>
                <a:rPr sz="529" spc="-3" dirty="0"/>
                <a:t>vouc</a:t>
              </a:r>
              <a:r>
                <a:rPr sz="529" spc="-7" dirty="0"/>
                <a:t>he</a:t>
              </a:r>
              <a:r>
                <a:rPr sz="529" spc="-3" dirty="0"/>
                <a:t>r</a:t>
              </a:r>
              <a:r>
                <a:rPr sz="529" spc="3" dirty="0"/>
                <a:t> </a:t>
              </a:r>
              <a:r>
                <a:rPr sz="529" spc="-3" dirty="0"/>
                <a:t>in  </a:t>
              </a:r>
              <a:r>
                <a:rPr sz="529" dirty="0"/>
                <a:t>TAVS</a:t>
              </a:r>
              <a:endParaRPr sz="529"/>
            </a:p>
          </p:txBody>
        </p:sp>
        <p:pic>
          <p:nvPicPr>
            <p:cNvPr id="65" name="object 134">
              <a:extLst>
                <a:ext uri="{FF2B5EF4-FFF2-40B4-BE49-F238E27FC236}">
                  <a16:creationId xmlns:a16="http://schemas.microsoft.com/office/drawing/2014/main" id="{65697E50-21C2-45A9-B933-B4DFE7BF9904}"/>
                </a:ext>
              </a:extLst>
            </p:cNvPr>
            <p:cNvPicPr/>
            <p:nvPr/>
          </p:nvPicPr>
          <p:blipFill>
            <a:blip r:embed="rId3" cstate="print"/>
            <a:stretch>
              <a:fillRect/>
            </a:stretch>
          </p:blipFill>
          <p:spPr>
            <a:xfrm>
              <a:off x="5193357" y="4596965"/>
              <a:ext cx="170441" cy="80682"/>
            </a:xfrm>
            <a:prstGeom prst="rect">
              <a:avLst/>
            </a:prstGeom>
          </p:spPr>
        </p:pic>
        <p:sp>
          <p:nvSpPr>
            <p:cNvPr id="66" name="object 135">
              <a:extLst>
                <a:ext uri="{FF2B5EF4-FFF2-40B4-BE49-F238E27FC236}">
                  <a16:creationId xmlns:a16="http://schemas.microsoft.com/office/drawing/2014/main" id="{9D5E3F77-79AE-4220-B6EC-3BDABC96BBC5}"/>
                </a:ext>
              </a:extLst>
            </p:cNvPr>
            <p:cNvSpPr txBox="1"/>
            <p:nvPr/>
          </p:nvSpPr>
          <p:spPr>
            <a:xfrm>
              <a:off x="5227309" y="4582507"/>
              <a:ext cx="102534" cy="89919"/>
            </a:xfrm>
            <a:prstGeom prst="rect">
              <a:avLst/>
            </a:prstGeom>
          </p:spPr>
          <p:txBody>
            <a:bodyPr vert="horz" wrap="square" lIns="0" tIns="8404" rIns="0" bIns="0" rtlCol="0">
              <a:spAutoFit/>
            </a:bodyPr>
            <a:lstStyle/>
            <a:p>
              <a:pPr marL="8405">
                <a:spcBef>
                  <a:spcPts val="66"/>
                </a:spcBef>
              </a:pPr>
              <a:r>
                <a:rPr sz="529" spc="-7" dirty="0"/>
                <a:t>N</a:t>
              </a:r>
              <a:r>
                <a:rPr sz="529" spc="-3" dirty="0"/>
                <a:t>o</a:t>
              </a:r>
              <a:endParaRPr sz="529"/>
            </a:p>
          </p:txBody>
        </p:sp>
        <p:grpSp>
          <p:nvGrpSpPr>
            <p:cNvPr id="67" name="object 136">
              <a:extLst>
                <a:ext uri="{FF2B5EF4-FFF2-40B4-BE49-F238E27FC236}">
                  <a16:creationId xmlns:a16="http://schemas.microsoft.com/office/drawing/2014/main" id="{ACB8DBF3-F4F2-4241-9B82-BB676AB66C88}"/>
                </a:ext>
              </a:extLst>
            </p:cNvPr>
            <p:cNvGrpSpPr/>
            <p:nvPr/>
          </p:nvGrpSpPr>
          <p:grpSpPr>
            <a:xfrm>
              <a:off x="4881721" y="4281168"/>
              <a:ext cx="1254779" cy="693364"/>
              <a:chOff x="6658355" y="6056185"/>
              <a:chExt cx="1896110" cy="1047750"/>
            </a:xfrm>
          </p:grpSpPr>
          <p:sp>
            <p:nvSpPr>
              <p:cNvPr id="164" name="object 137">
                <a:extLst>
                  <a:ext uri="{FF2B5EF4-FFF2-40B4-BE49-F238E27FC236}">
                    <a16:creationId xmlns:a16="http://schemas.microsoft.com/office/drawing/2014/main" id="{2EEA1784-EC53-46F6-AC72-0744928FDB75}"/>
                  </a:ext>
                </a:extLst>
              </p:cNvPr>
              <p:cNvSpPr/>
              <p:nvPr/>
            </p:nvSpPr>
            <p:spPr>
              <a:xfrm>
                <a:off x="6701027" y="6060947"/>
                <a:ext cx="1143000" cy="190500"/>
              </a:xfrm>
              <a:custGeom>
                <a:avLst/>
                <a:gdLst/>
                <a:ahLst/>
                <a:cxnLst/>
                <a:rect l="l" t="t" r="r" b="b"/>
                <a:pathLst>
                  <a:path w="1143000" h="190500">
                    <a:moveTo>
                      <a:pt x="1142999" y="190499"/>
                    </a:moveTo>
                    <a:lnTo>
                      <a:pt x="1142999" y="0"/>
                    </a:lnTo>
                    <a:lnTo>
                      <a:pt x="0" y="0"/>
                    </a:lnTo>
                    <a:lnTo>
                      <a:pt x="0" y="99059"/>
                    </a:lnTo>
                  </a:path>
                </a:pathLst>
              </a:custGeom>
              <a:ln w="9524">
                <a:solidFill>
                  <a:srgbClr val="4576BE"/>
                </a:solidFill>
              </a:ln>
            </p:spPr>
            <p:txBody>
              <a:bodyPr wrap="square" lIns="0" tIns="0" rIns="0" bIns="0" rtlCol="0"/>
              <a:lstStyle/>
              <a:p>
                <a:endParaRPr sz="927"/>
              </a:p>
            </p:txBody>
          </p:sp>
          <p:sp>
            <p:nvSpPr>
              <p:cNvPr id="165" name="object 138">
                <a:extLst>
                  <a:ext uri="{FF2B5EF4-FFF2-40B4-BE49-F238E27FC236}">
                    <a16:creationId xmlns:a16="http://schemas.microsoft.com/office/drawing/2014/main" id="{977BFFC0-B619-40E2-AA77-718B5B6B6418}"/>
                  </a:ext>
                </a:extLst>
              </p:cNvPr>
              <p:cNvSpPr/>
              <p:nvPr/>
            </p:nvSpPr>
            <p:spPr>
              <a:xfrm>
                <a:off x="6658355" y="6149339"/>
                <a:ext cx="83820" cy="82550"/>
              </a:xfrm>
              <a:custGeom>
                <a:avLst/>
                <a:gdLst/>
                <a:ahLst/>
                <a:cxnLst/>
                <a:rect l="l" t="t" r="r" b="b"/>
                <a:pathLst>
                  <a:path w="83820" h="82550">
                    <a:moveTo>
                      <a:pt x="83819" y="0"/>
                    </a:moveTo>
                    <a:lnTo>
                      <a:pt x="0" y="0"/>
                    </a:lnTo>
                    <a:lnTo>
                      <a:pt x="42671" y="82295"/>
                    </a:lnTo>
                    <a:lnTo>
                      <a:pt x="83819" y="0"/>
                    </a:lnTo>
                    <a:close/>
                  </a:path>
                </a:pathLst>
              </a:custGeom>
              <a:solidFill>
                <a:srgbClr val="4576BE"/>
              </a:solidFill>
            </p:spPr>
            <p:txBody>
              <a:bodyPr wrap="square" lIns="0" tIns="0" rIns="0" bIns="0" rtlCol="0"/>
              <a:lstStyle/>
              <a:p>
                <a:endParaRPr sz="927"/>
              </a:p>
            </p:txBody>
          </p:sp>
          <p:sp>
            <p:nvSpPr>
              <p:cNvPr id="166" name="object 139">
                <a:extLst>
                  <a:ext uri="{FF2B5EF4-FFF2-40B4-BE49-F238E27FC236}">
                    <a16:creationId xmlns:a16="http://schemas.microsoft.com/office/drawing/2014/main" id="{726B2386-FEF6-4526-92BA-7E946C9C9191}"/>
                  </a:ext>
                </a:extLst>
              </p:cNvPr>
              <p:cNvSpPr/>
              <p:nvPr/>
            </p:nvSpPr>
            <p:spPr>
              <a:xfrm>
                <a:off x="6701027" y="6594347"/>
                <a:ext cx="1780539" cy="448309"/>
              </a:xfrm>
              <a:custGeom>
                <a:avLst/>
                <a:gdLst/>
                <a:ahLst/>
                <a:cxnLst/>
                <a:rect l="l" t="t" r="r" b="b"/>
                <a:pathLst>
                  <a:path w="1780540" h="448309">
                    <a:moveTo>
                      <a:pt x="0" y="362711"/>
                    </a:moveTo>
                    <a:lnTo>
                      <a:pt x="0" y="448055"/>
                    </a:lnTo>
                    <a:lnTo>
                      <a:pt x="1767839" y="448055"/>
                    </a:lnTo>
                    <a:lnTo>
                      <a:pt x="1767839" y="0"/>
                    </a:lnTo>
                    <a:lnTo>
                      <a:pt x="1780031" y="0"/>
                    </a:lnTo>
                  </a:path>
                </a:pathLst>
              </a:custGeom>
              <a:ln w="9524">
                <a:solidFill>
                  <a:srgbClr val="4576BE"/>
                </a:solidFill>
              </a:ln>
            </p:spPr>
            <p:txBody>
              <a:bodyPr wrap="square" lIns="0" tIns="0" rIns="0" bIns="0" rtlCol="0"/>
              <a:lstStyle/>
              <a:p>
                <a:endParaRPr sz="927"/>
              </a:p>
            </p:txBody>
          </p:sp>
          <p:sp>
            <p:nvSpPr>
              <p:cNvPr id="167" name="object 140">
                <a:extLst>
                  <a:ext uri="{FF2B5EF4-FFF2-40B4-BE49-F238E27FC236}">
                    <a16:creationId xmlns:a16="http://schemas.microsoft.com/office/drawing/2014/main" id="{0AC3EAAB-0A6A-4499-B9BF-455B263A82D2}"/>
                  </a:ext>
                </a:extLst>
              </p:cNvPr>
              <p:cNvSpPr/>
              <p:nvPr/>
            </p:nvSpPr>
            <p:spPr>
              <a:xfrm>
                <a:off x="8470391" y="6553199"/>
                <a:ext cx="83820" cy="82550"/>
              </a:xfrm>
              <a:custGeom>
                <a:avLst/>
                <a:gdLst/>
                <a:ahLst/>
                <a:cxnLst/>
                <a:rect l="l" t="t" r="r" b="b"/>
                <a:pathLst>
                  <a:path w="83820" h="82550">
                    <a:moveTo>
                      <a:pt x="83819" y="41147"/>
                    </a:moveTo>
                    <a:lnTo>
                      <a:pt x="0" y="0"/>
                    </a:lnTo>
                    <a:lnTo>
                      <a:pt x="0" y="82295"/>
                    </a:lnTo>
                    <a:lnTo>
                      <a:pt x="83819" y="41147"/>
                    </a:lnTo>
                    <a:close/>
                  </a:path>
                </a:pathLst>
              </a:custGeom>
              <a:solidFill>
                <a:srgbClr val="4576BE"/>
              </a:solidFill>
            </p:spPr>
            <p:txBody>
              <a:bodyPr wrap="square" lIns="0" tIns="0" rIns="0" bIns="0" rtlCol="0"/>
              <a:lstStyle/>
              <a:p>
                <a:endParaRPr sz="927"/>
              </a:p>
            </p:txBody>
          </p:sp>
          <p:sp>
            <p:nvSpPr>
              <p:cNvPr id="168" name="object 141">
                <a:extLst>
                  <a:ext uri="{FF2B5EF4-FFF2-40B4-BE49-F238E27FC236}">
                    <a16:creationId xmlns:a16="http://schemas.microsoft.com/office/drawing/2014/main" id="{A431CE78-854C-4AC6-9EC7-AA70BCA8C479}"/>
                  </a:ext>
                </a:extLst>
              </p:cNvPr>
              <p:cNvSpPr/>
              <p:nvPr/>
            </p:nvSpPr>
            <p:spPr>
              <a:xfrm>
                <a:off x="7720583" y="6981443"/>
                <a:ext cx="175260" cy="121920"/>
              </a:xfrm>
              <a:custGeom>
                <a:avLst/>
                <a:gdLst/>
                <a:ahLst/>
                <a:cxnLst/>
                <a:rect l="l" t="t" r="r" b="b"/>
                <a:pathLst>
                  <a:path w="175259" h="121920">
                    <a:moveTo>
                      <a:pt x="175259" y="121919"/>
                    </a:moveTo>
                    <a:lnTo>
                      <a:pt x="175259" y="0"/>
                    </a:lnTo>
                    <a:lnTo>
                      <a:pt x="0" y="0"/>
                    </a:lnTo>
                    <a:lnTo>
                      <a:pt x="0" y="121919"/>
                    </a:lnTo>
                    <a:lnTo>
                      <a:pt x="175259" y="121919"/>
                    </a:lnTo>
                    <a:close/>
                  </a:path>
                </a:pathLst>
              </a:custGeom>
              <a:solidFill>
                <a:srgbClr val="FFFFFF"/>
              </a:solidFill>
            </p:spPr>
            <p:txBody>
              <a:bodyPr wrap="square" lIns="0" tIns="0" rIns="0" bIns="0" rtlCol="0"/>
              <a:lstStyle/>
              <a:p>
                <a:endParaRPr sz="927"/>
              </a:p>
            </p:txBody>
          </p:sp>
        </p:grpSp>
        <p:sp>
          <p:nvSpPr>
            <p:cNvPr id="68" name="object 142">
              <a:extLst>
                <a:ext uri="{FF2B5EF4-FFF2-40B4-BE49-F238E27FC236}">
                  <a16:creationId xmlns:a16="http://schemas.microsoft.com/office/drawing/2014/main" id="{92731716-CB01-47FC-9A40-C08FAFC00A39}"/>
                </a:ext>
              </a:extLst>
            </p:cNvPr>
            <p:cNvSpPr txBox="1"/>
            <p:nvPr/>
          </p:nvSpPr>
          <p:spPr>
            <a:xfrm>
              <a:off x="5577269" y="4879014"/>
              <a:ext cx="134050" cy="89919"/>
            </a:xfrm>
            <a:prstGeom prst="rect">
              <a:avLst/>
            </a:prstGeom>
          </p:spPr>
          <p:txBody>
            <a:bodyPr vert="horz" wrap="square" lIns="0" tIns="8404" rIns="0" bIns="0" rtlCol="0">
              <a:spAutoFit/>
            </a:bodyPr>
            <a:lstStyle/>
            <a:p>
              <a:pPr marL="8405">
                <a:spcBef>
                  <a:spcPts val="66"/>
                </a:spcBef>
              </a:pPr>
              <a:r>
                <a:rPr sz="529" spc="-7" dirty="0"/>
                <a:t>Y</a:t>
              </a:r>
              <a:r>
                <a:rPr sz="529" spc="3" dirty="0"/>
                <a:t>es</a:t>
              </a:r>
              <a:endParaRPr sz="529"/>
            </a:p>
          </p:txBody>
        </p:sp>
        <p:grpSp>
          <p:nvGrpSpPr>
            <p:cNvPr id="69" name="object 143">
              <a:extLst>
                <a:ext uri="{FF2B5EF4-FFF2-40B4-BE49-F238E27FC236}">
                  <a16:creationId xmlns:a16="http://schemas.microsoft.com/office/drawing/2014/main" id="{8A2954C9-8F38-405F-94DC-E756A387F312}"/>
                </a:ext>
              </a:extLst>
            </p:cNvPr>
            <p:cNvGrpSpPr/>
            <p:nvPr/>
          </p:nvGrpSpPr>
          <p:grpSpPr>
            <a:xfrm>
              <a:off x="2956313" y="948988"/>
              <a:ext cx="706391" cy="514770"/>
              <a:chOff x="3748849" y="1020889"/>
              <a:chExt cx="1067435" cy="777875"/>
            </a:xfrm>
          </p:grpSpPr>
          <p:sp>
            <p:nvSpPr>
              <p:cNvPr id="162" name="object 144">
                <a:extLst>
                  <a:ext uri="{FF2B5EF4-FFF2-40B4-BE49-F238E27FC236}">
                    <a16:creationId xmlns:a16="http://schemas.microsoft.com/office/drawing/2014/main" id="{45028030-DAA5-4615-AA2F-792464EA8844}"/>
                  </a:ext>
                </a:extLst>
              </p:cNvPr>
              <p:cNvSpPr/>
              <p:nvPr/>
            </p:nvSpPr>
            <p:spPr>
              <a:xfrm>
                <a:off x="3753611" y="1025651"/>
                <a:ext cx="1057910" cy="768350"/>
              </a:xfrm>
              <a:custGeom>
                <a:avLst/>
                <a:gdLst/>
                <a:ahLst/>
                <a:cxnLst/>
                <a:rect l="l" t="t" r="r" b="b"/>
                <a:pathLst>
                  <a:path w="1057910" h="768350">
                    <a:moveTo>
                      <a:pt x="1057655" y="768095"/>
                    </a:moveTo>
                    <a:lnTo>
                      <a:pt x="1057655" y="0"/>
                    </a:lnTo>
                    <a:lnTo>
                      <a:pt x="0" y="0"/>
                    </a:lnTo>
                    <a:lnTo>
                      <a:pt x="0" y="768095"/>
                    </a:lnTo>
                    <a:lnTo>
                      <a:pt x="1057655" y="768095"/>
                    </a:lnTo>
                    <a:close/>
                  </a:path>
                </a:pathLst>
              </a:custGeom>
              <a:solidFill>
                <a:srgbClr val="BCDEFF"/>
              </a:solidFill>
            </p:spPr>
            <p:txBody>
              <a:bodyPr wrap="square" lIns="0" tIns="0" rIns="0" bIns="0" rtlCol="0"/>
              <a:lstStyle/>
              <a:p>
                <a:endParaRPr sz="927"/>
              </a:p>
            </p:txBody>
          </p:sp>
          <p:sp>
            <p:nvSpPr>
              <p:cNvPr id="163" name="object 145">
                <a:extLst>
                  <a:ext uri="{FF2B5EF4-FFF2-40B4-BE49-F238E27FC236}">
                    <a16:creationId xmlns:a16="http://schemas.microsoft.com/office/drawing/2014/main" id="{EA7A351E-A87C-45F6-9549-E70B5D4A144B}"/>
                  </a:ext>
                </a:extLst>
              </p:cNvPr>
              <p:cNvSpPr/>
              <p:nvPr/>
            </p:nvSpPr>
            <p:spPr>
              <a:xfrm>
                <a:off x="3753611" y="1025651"/>
                <a:ext cx="1057910" cy="768350"/>
              </a:xfrm>
              <a:custGeom>
                <a:avLst/>
                <a:gdLst/>
                <a:ahLst/>
                <a:cxnLst/>
                <a:rect l="l" t="t" r="r" b="b"/>
                <a:pathLst>
                  <a:path w="1057910" h="768350">
                    <a:moveTo>
                      <a:pt x="0" y="0"/>
                    </a:moveTo>
                    <a:lnTo>
                      <a:pt x="0" y="768095"/>
                    </a:lnTo>
                    <a:lnTo>
                      <a:pt x="1057655" y="768095"/>
                    </a:lnTo>
                    <a:lnTo>
                      <a:pt x="1057655" y="0"/>
                    </a:lnTo>
                    <a:lnTo>
                      <a:pt x="0" y="0"/>
                    </a:lnTo>
                    <a:close/>
                  </a:path>
                  <a:path w="1057910" h="768350">
                    <a:moveTo>
                      <a:pt x="114299" y="768095"/>
                    </a:moveTo>
                    <a:lnTo>
                      <a:pt x="114299" y="0"/>
                    </a:lnTo>
                  </a:path>
                  <a:path w="1057910" h="768350">
                    <a:moveTo>
                      <a:pt x="943355" y="768095"/>
                    </a:moveTo>
                    <a:lnTo>
                      <a:pt x="943355" y="0"/>
                    </a:lnTo>
                  </a:path>
                </a:pathLst>
              </a:custGeom>
              <a:ln w="9143">
                <a:solidFill>
                  <a:srgbClr val="000000"/>
                </a:solidFill>
                <a:prstDash val="lgDash"/>
              </a:ln>
            </p:spPr>
            <p:txBody>
              <a:bodyPr wrap="square" lIns="0" tIns="0" rIns="0" bIns="0" rtlCol="0"/>
              <a:lstStyle/>
              <a:p>
                <a:endParaRPr sz="927"/>
              </a:p>
            </p:txBody>
          </p:sp>
        </p:grpSp>
        <p:sp>
          <p:nvSpPr>
            <p:cNvPr id="70" name="object 146">
              <a:extLst>
                <a:ext uri="{FF2B5EF4-FFF2-40B4-BE49-F238E27FC236}">
                  <a16:creationId xmlns:a16="http://schemas.microsoft.com/office/drawing/2014/main" id="{5165AE71-B559-4718-AD05-C12822B22F85}"/>
                </a:ext>
              </a:extLst>
            </p:cNvPr>
            <p:cNvSpPr txBox="1"/>
            <p:nvPr/>
          </p:nvSpPr>
          <p:spPr>
            <a:xfrm>
              <a:off x="3088220" y="1030468"/>
              <a:ext cx="442492" cy="334216"/>
            </a:xfrm>
            <a:prstGeom prst="rect">
              <a:avLst/>
            </a:prstGeom>
          </p:spPr>
          <p:txBody>
            <a:bodyPr vert="horz" wrap="square" lIns="0" tIns="8404" rIns="0" bIns="0" rtlCol="0">
              <a:spAutoFit/>
            </a:bodyPr>
            <a:lstStyle/>
            <a:p>
              <a:pPr marL="8405" marR="3362" indent="420" algn="ctr">
                <a:spcBef>
                  <a:spcPts val="66"/>
                </a:spcBef>
              </a:pPr>
              <a:r>
                <a:rPr sz="529" spc="-3" dirty="0"/>
                <a:t>Traveler calls </a:t>
              </a:r>
              <a:r>
                <a:rPr sz="529" dirty="0"/>
                <a:t> </a:t>
              </a:r>
              <a:r>
                <a:rPr sz="529" spc="-3" dirty="0"/>
                <a:t>TMC</a:t>
              </a:r>
              <a:r>
                <a:rPr sz="529" spc="-20" dirty="0"/>
                <a:t> </a:t>
              </a:r>
              <a:r>
                <a:rPr sz="529" spc="-3" dirty="0"/>
                <a:t>for</a:t>
              </a:r>
              <a:r>
                <a:rPr sz="529" spc="-26" dirty="0"/>
                <a:t> </a:t>
              </a:r>
              <a:r>
                <a:rPr sz="529" spc="-3" dirty="0"/>
                <a:t>travel </a:t>
              </a:r>
              <a:r>
                <a:rPr sz="529" spc="-135" dirty="0"/>
                <a:t> </a:t>
              </a:r>
              <a:r>
                <a:rPr sz="529" spc="-3" dirty="0"/>
                <a:t>planning </a:t>
              </a:r>
              <a:r>
                <a:rPr sz="529" spc="-7" dirty="0"/>
                <a:t>and </a:t>
              </a:r>
              <a:r>
                <a:rPr sz="529" spc="-3" dirty="0"/>
                <a:t> </a:t>
              </a:r>
              <a:r>
                <a:rPr sz="529" spc="-7" dirty="0"/>
                <a:t>booking</a:t>
              </a:r>
              <a:endParaRPr sz="529"/>
            </a:p>
          </p:txBody>
        </p:sp>
        <p:grpSp>
          <p:nvGrpSpPr>
            <p:cNvPr id="71" name="object 147">
              <a:extLst>
                <a:ext uri="{FF2B5EF4-FFF2-40B4-BE49-F238E27FC236}">
                  <a16:creationId xmlns:a16="http://schemas.microsoft.com/office/drawing/2014/main" id="{11FF6C8D-0CB8-472F-A95D-4B656DF24050}"/>
                </a:ext>
              </a:extLst>
            </p:cNvPr>
            <p:cNvGrpSpPr/>
            <p:nvPr/>
          </p:nvGrpSpPr>
          <p:grpSpPr>
            <a:xfrm>
              <a:off x="2833399" y="1199985"/>
              <a:ext cx="3955536" cy="2020421"/>
              <a:chOff x="3563111" y="1400175"/>
              <a:chExt cx="5977255" cy="3053080"/>
            </a:xfrm>
          </p:grpSpPr>
          <p:sp>
            <p:nvSpPr>
              <p:cNvPr id="157" name="object 148">
                <a:extLst>
                  <a:ext uri="{FF2B5EF4-FFF2-40B4-BE49-F238E27FC236}">
                    <a16:creationId xmlns:a16="http://schemas.microsoft.com/office/drawing/2014/main" id="{A763464C-EBCC-4315-9286-CDE08381D022}"/>
                  </a:ext>
                </a:extLst>
              </p:cNvPr>
              <p:cNvSpPr/>
              <p:nvPr/>
            </p:nvSpPr>
            <p:spPr>
              <a:xfrm>
                <a:off x="3671315" y="1409700"/>
                <a:ext cx="94615" cy="2555875"/>
              </a:xfrm>
              <a:custGeom>
                <a:avLst/>
                <a:gdLst/>
                <a:ahLst/>
                <a:cxnLst/>
                <a:rect l="l" t="t" r="r" b="b"/>
                <a:pathLst>
                  <a:path w="94614" h="2555875">
                    <a:moveTo>
                      <a:pt x="82295" y="0"/>
                    </a:moveTo>
                    <a:lnTo>
                      <a:pt x="0" y="0"/>
                    </a:lnTo>
                    <a:lnTo>
                      <a:pt x="0" y="2555747"/>
                    </a:lnTo>
                    <a:lnTo>
                      <a:pt x="94487" y="2555747"/>
                    </a:lnTo>
                  </a:path>
                </a:pathLst>
              </a:custGeom>
              <a:ln w="19049">
                <a:solidFill>
                  <a:srgbClr val="4576BE"/>
                </a:solidFill>
              </a:ln>
            </p:spPr>
            <p:txBody>
              <a:bodyPr wrap="square" lIns="0" tIns="0" rIns="0" bIns="0" rtlCol="0"/>
              <a:lstStyle/>
              <a:p>
                <a:endParaRPr sz="927"/>
              </a:p>
            </p:txBody>
          </p:sp>
          <p:sp>
            <p:nvSpPr>
              <p:cNvPr id="158" name="object 149">
                <a:extLst>
                  <a:ext uri="{FF2B5EF4-FFF2-40B4-BE49-F238E27FC236}">
                    <a16:creationId xmlns:a16="http://schemas.microsoft.com/office/drawing/2014/main" id="{70EA365F-6542-4EF2-A3AC-0DEADA13E0BD}"/>
                  </a:ext>
                </a:extLst>
              </p:cNvPr>
              <p:cNvSpPr/>
              <p:nvPr/>
            </p:nvSpPr>
            <p:spPr>
              <a:xfrm>
                <a:off x="3753611" y="3915155"/>
                <a:ext cx="102235" cy="102235"/>
              </a:xfrm>
              <a:custGeom>
                <a:avLst/>
                <a:gdLst/>
                <a:ahLst/>
                <a:cxnLst/>
                <a:rect l="l" t="t" r="r" b="b"/>
                <a:pathLst>
                  <a:path w="102235" h="102235">
                    <a:moveTo>
                      <a:pt x="102107" y="50291"/>
                    </a:moveTo>
                    <a:lnTo>
                      <a:pt x="0" y="0"/>
                    </a:lnTo>
                    <a:lnTo>
                      <a:pt x="0" y="102107"/>
                    </a:lnTo>
                    <a:lnTo>
                      <a:pt x="102107" y="50291"/>
                    </a:lnTo>
                    <a:close/>
                  </a:path>
                </a:pathLst>
              </a:custGeom>
              <a:solidFill>
                <a:srgbClr val="4576BE"/>
              </a:solidFill>
            </p:spPr>
            <p:txBody>
              <a:bodyPr wrap="square" lIns="0" tIns="0" rIns="0" bIns="0" rtlCol="0"/>
              <a:lstStyle/>
              <a:p>
                <a:endParaRPr sz="927"/>
              </a:p>
            </p:txBody>
          </p:sp>
          <p:sp>
            <p:nvSpPr>
              <p:cNvPr id="159" name="object 150">
                <a:extLst>
                  <a:ext uri="{FF2B5EF4-FFF2-40B4-BE49-F238E27FC236}">
                    <a16:creationId xmlns:a16="http://schemas.microsoft.com/office/drawing/2014/main" id="{D0A80C34-05F6-4F10-AF37-615FC067545C}"/>
                  </a:ext>
                </a:extLst>
              </p:cNvPr>
              <p:cNvSpPr/>
              <p:nvPr/>
            </p:nvSpPr>
            <p:spPr>
              <a:xfrm>
                <a:off x="3563111" y="2677667"/>
                <a:ext cx="215265" cy="121920"/>
              </a:xfrm>
              <a:custGeom>
                <a:avLst/>
                <a:gdLst/>
                <a:ahLst/>
                <a:cxnLst/>
                <a:rect l="l" t="t" r="r" b="b"/>
                <a:pathLst>
                  <a:path w="215264" h="121919">
                    <a:moveTo>
                      <a:pt x="214883" y="121919"/>
                    </a:moveTo>
                    <a:lnTo>
                      <a:pt x="214883" y="0"/>
                    </a:lnTo>
                    <a:lnTo>
                      <a:pt x="0" y="0"/>
                    </a:lnTo>
                    <a:lnTo>
                      <a:pt x="0" y="121919"/>
                    </a:lnTo>
                    <a:lnTo>
                      <a:pt x="214883" y="121919"/>
                    </a:lnTo>
                    <a:close/>
                  </a:path>
                </a:pathLst>
              </a:custGeom>
              <a:solidFill>
                <a:srgbClr val="FFFFFF"/>
              </a:solidFill>
            </p:spPr>
            <p:txBody>
              <a:bodyPr wrap="square" lIns="0" tIns="0" rIns="0" bIns="0" rtlCol="0"/>
              <a:lstStyle/>
              <a:p>
                <a:endParaRPr sz="927"/>
              </a:p>
            </p:txBody>
          </p:sp>
          <p:sp>
            <p:nvSpPr>
              <p:cNvPr id="160" name="object 151">
                <a:extLst>
                  <a:ext uri="{FF2B5EF4-FFF2-40B4-BE49-F238E27FC236}">
                    <a16:creationId xmlns:a16="http://schemas.microsoft.com/office/drawing/2014/main" id="{61810C2E-E758-4C83-BB6A-C9DDBE57C3EB}"/>
                  </a:ext>
                </a:extLst>
              </p:cNvPr>
              <p:cNvSpPr/>
              <p:nvPr/>
            </p:nvSpPr>
            <p:spPr>
              <a:xfrm>
                <a:off x="8331707" y="3479291"/>
                <a:ext cx="1207135" cy="972819"/>
              </a:xfrm>
              <a:custGeom>
                <a:avLst/>
                <a:gdLst/>
                <a:ahLst/>
                <a:cxnLst/>
                <a:rect l="l" t="t" r="r" b="b"/>
                <a:pathLst>
                  <a:path w="1207134" h="972820">
                    <a:moveTo>
                      <a:pt x="1207007" y="972311"/>
                    </a:moveTo>
                    <a:lnTo>
                      <a:pt x="1207007" y="0"/>
                    </a:lnTo>
                    <a:lnTo>
                      <a:pt x="0" y="0"/>
                    </a:lnTo>
                    <a:lnTo>
                      <a:pt x="0" y="972311"/>
                    </a:lnTo>
                    <a:lnTo>
                      <a:pt x="1207007" y="972311"/>
                    </a:lnTo>
                    <a:close/>
                  </a:path>
                </a:pathLst>
              </a:custGeom>
              <a:solidFill>
                <a:srgbClr val="BCDEFF"/>
              </a:solidFill>
            </p:spPr>
            <p:txBody>
              <a:bodyPr wrap="square" lIns="0" tIns="0" rIns="0" bIns="0" rtlCol="0"/>
              <a:lstStyle/>
              <a:p>
                <a:endParaRPr sz="927"/>
              </a:p>
            </p:txBody>
          </p:sp>
          <p:sp>
            <p:nvSpPr>
              <p:cNvPr id="161" name="object 152">
                <a:extLst>
                  <a:ext uri="{FF2B5EF4-FFF2-40B4-BE49-F238E27FC236}">
                    <a16:creationId xmlns:a16="http://schemas.microsoft.com/office/drawing/2014/main" id="{6D7188CC-120D-4FE5-85E0-761657A47DEF}"/>
                  </a:ext>
                </a:extLst>
              </p:cNvPr>
              <p:cNvSpPr/>
              <p:nvPr/>
            </p:nvSpPr>
            <p:spPr>
              <a:xfrm>
                <a:off x="8331707" y="3479291"/>
                <a:ext cx="1207135" cy="972819"/>
              </a:xfrm>
              <a:custGeom>
                <a:avLst/>
                <a:gdLst/>
                <a:ahLst/>
                <a:cxnLst/>
                <a:rect l="l" t="t" r="r" b="b"/>
                <a:pathLst>
                  <a:path w="1207134" h="972820">
                    <a:moveTo>
                      <a:pt x="0" y="0"/>
                    </a:moveTo>
                    <a:lnTo>
                      <a:pt x="0" y="972311"/>
                    </a:lnTo>
                    <a:lnTo>
                      <a:pt x="1207007" y="972311"/>
                    </a:lnTo>
                    <a:lnTo>
                      <a:pt x="1207007" y="0"/>
                    </a:lnTo>
                    <a:lnTo>
                      <a:pt x="0" y="0"/>
                    </a:lnTo>
                    <a:close/>
                  </a:path>
                  <a:path w="1207134" h="972820">
                    <a:moveTo>
                      <a:pt x="114299" y="972311"/>
                    </a:moveTo>
                    <a:lnTo>
                      <a:pt x="114299" y="0"/>
                    </a:lnTo>
                  </a:path>
                  <a:path w="1207134" h="972820">
                    <a:moveTo>
                      <a:pt x="1092707" y="972311"/>
                    </a:moveTo>
                    <a:lnTo>
                      <a:pt x="1092707" y="0"/>
                    </a:lnTo>
                  </a:path>
                </a:pathLst>
              </a:custGeom>
              <a:ln w="3175">
                <a:solidFill>
                  <a:srgbClr val="000000"/>
                </a:solidFill>
              </a:ln>
            </p:spPr>
            <p:txBody>
              <a:bodyPr wrap="square" lIns="0" tIns="0" rIns="0" bIns="0" rtlCol="0"/>
              <a:lstStyle/>
              <a:p>
                <a:endParaRPr sz="927"/>
              </a:p>
            </p:txBody>
          </p:sp>
        </p:grpSp>
        <p:sp>
          <p:nvSpPr>
            <p:cNvPr id="72" name="object 153">
              <a:extLst>
                <a:ext uri="{FF2B5EF4-FFF2-40B4-BE49-F238E27FC236}">
                  <a16:creationId xmlns:a16="http://schemas.microsoft.com/office/drawing/2014/main" id="{FDDE3FC0-23AC-487D-9F30-02B194C1A33E}"/>
                </a:ext>
              </a:extLst>
            </p:cNvPr>
            <p:cNvSpPr txBox="1"/>
            <p:nvPr/>
          </p:nvSpPr>
          <p:spPr>
            <a:xfrm>
              <a:off x="6074474" y="2600748"/>
              <a:ext cx="629911" cy="578514"/>
            </a:xfrm>
            <a:prstGeom prst="rect">
              <a:avLst/>
            </a:prstGeom>
          </p:spPr>
          <p:txBody>
            <a:bodyPr vert="horz" wrap="square" lIns="0" tIns="8404" rIns="0" bIns="0" rtlCol="0">
              <a:spAutoFit/>
            </a:bodyPr>
            <a:lstStyle/>
            <a:p>
              <a:pPr marL="8405" marR="3362" indent="-2521" algn="ctr">
                <a:spcBef>
                  <a:spcPts val="66"/>
                </a:spcBef>
              </a:pPr>
              <a:r>
                <a:rPr sz="529" spc="-3" dirty="0"/>
                <a:t>When authorization </a:t>
              </a:r>
              <a:r>
                <a:rPr sz="529" dirty="0"/>
                <a:t> is </a:t>
              </a:r>
              <a:r>
                <a:rPr sz="529" spc="-3" dirty="0"/>
                <a:t>received, </a:t>
              </a:r>
              <a:r>
                <a:rPr sz="529" spc="-7" dirty="0"/>
                <a:t>PNR </a:t>
              </a:r>
              <a:r>
                <a:rPr sz="529" dirty="0"/>
                <a:t>is </a:t>
              </a:r>
              <a:r>
                <a:rPr sz="529" spc="3" dirty="0"/>
                <a:t> </a:t>
              </a:r>
              <a:r>
                <a:rPr sz="529" spc="-3" dirty="0"/>
                <a:t>final checked. </a:t>
              </a:r>
              <a:r>
                <a:rPr sz="529" spc="-7" dirty="0"/>
                <a:t>When </a:t>
              </a:r>
              <a:r>
                <a:rPr sz="529" spc="-139" dirty="0"/>
                <a:t> </a:t>
              </a:r>
              <a:r>
                <a:rPr sz="529" spc="-3" dirty="0"/>
                <a:t>complete and </a:t>
              </a:r>
              <a:r>
                <a:rPr sz="529" spc="-7" dirty="0"/>
                <a:t>error- </a:t>
              </a:r>
              <a:r>
                <a:rPr sz="529" spc="-3" dirty="0"/>
                <a:t> free,</a:t>
              </a:r>
              <a:r>
                <a:rPr sz="529" spc="-17" dirty="0"/>
                <a:t> </a:t>
              </a:r>
              <a:r>
                <a:rPr sz="529" spc="-3" dirty="0"/>
                <a:t>PNR</a:t>
              </a:r>
              <a:r>
                <a:rPr sz="529" spc="-17" dirty="0"/>
                <a:t> </a:t>
              </a:r>
              <a:r>
                <a:rPr sz="529" dirty="0"/>
                <a:t>is</a:t>
              </a:r>
              <a:r>
                <a:rPr sz="529" spc="-13" dirty="0"/>
                <a:t> </a:t>
              </a:r>
              <a:r>
                <a:rPr sz="529" spc="-3" dirty="0"/>
                <a:t>ticketed </a:t>
              </a:r>
              <a:r>
                <a:rPr sz="529" spc="-139" dirty="0"/>
                <a:t> </a:t>
              </a:r>
              <a:r>
                <a:rPr sz="529" spc="-3" dirty="0"/>
                <a:t>and confirmed with </a:t>
              </a:r>
              <a:r>
                <a:rPr sz="529" dirty="0"/>
                <a:t> </a:t>
              </a:r>
              <a:r>
                <a:rPr sz="529" spc="-3" dirty="0"/>
                <a:t>traveler</a:t>
              </a:r>
              <a:endParaRPr sz="529"/>
            </a:p>
          </p:txBody>
        </p:sp>
        <p:grpSp>
          <p:nvGrpSpPr>
            <p:cNvPr id="73" name="object 154">
              <a:extLst>
                <a:ext uri="{FF2B5EF4-FFF2-40B4-BE49-F238E27FC236}">
                  <a16:creationId xmlns:a16="http://schemas.microsoft.com/office/drawing/2014/main" id="{559A1EE7-4001-4048-92B2-7AAB6785D3A0}"/>
                </a:ext>
              </a:extLst>
            </p:cNvPr>
            <p:cNvGrpSpPr/>
            <p:nvPr/>
          </p:nvGrpSpPr>
          <p:grpSpPr>
            <a:xfrm>
              <a:off x="4997660" y="2574821"/>
              <a:ext cx="890868" cy="645878"/>
              <a:chOff x="6833552" y="3477704"/>
              <a:chExt cx="1346200" cy="975994"/>
            </a:xfrm>
          </p:grpSpPr>
          <p:sp>
            <p:nvSpPr>
              <p:cNvPr id="155" name="object 155">
                <a:extLst>
                  <a:ext uri="{FF2B5EF4-FFF2-40B4-BE49-F238E27FC236}">
                    <a16:creationId xmlns:a16="http://schemas.microsoft.com/office/drawing/2014/main" id="{78250A3C-39D0-4DE2-AF8D-9F404211C5A3}"/>
                  </a:ext>
                </a:extLst>
              </p:cNvPr>
              <p:cNvSpPr/>
              <p:nvPr/>
            </p:nvSpPr>
            <p:spPr>
              <a:xfrm>
                <a:off x="6835140" y="3479291"/>
                <a:ext cx="1343025" cy="972819"/>
              </a:xfrm>
              <a:custGeom>
                <a:avLst/>
                <a:gdLst/>
                <a:ahLst/>
                <a:cxnLst/>
                <a:rect l="l" t="t" r="r" b="b"/>
                <a:pathLst>
                  <a:path w="1343025" h="972820">
                    <a:moveTo>
                      <a:pt x="1342643" y="972311"/>
                    </a:moveTo>
                    <a:lnTo>
                      <a:pt x="1342643" y="0"/>
                    </a:lnTo>
                    <a:lnTo>
                      <a:pt x="0" y="0"/>
                    </a:lnTo>
                    <a:lnTo>
                      <a:pt x="0" y="972311"/>
                    </a:lnTo>
                    <a:lnTo>
                      <a:pt x="1342643" y="972311"/>
                    </a:lnTo>
                    <a:close/>
                  </a:path>
                </a:pathLst>
              </a:custGeom>
              <a:solidFill>
                <a:srgbClr val="BCDEFF"/>
              </a:solidFill>
            </p:spPr>
            <p:txBody>
              <a:bodyPr wrap="square" lIns="0" tIns="0" rIns="0" bIns="0" rtlCol="0"/>
              <a:lstStyle/>
              <a:p>
                <a:endParaRPr sz="927"/>
              </a:p>
            </p:txBody>
          </p:sp>
          <p:sp>
            <p:nvSpPr>
              <p:cNvPr id="156" name="object 156">
                <a:extLst>
                  <a:ext uri="{FF2B5EF4-FFF2-40B4-BE49-F238E27FC236}">
                    <a16:creationId xmlns:a16="http://schemas.microsoft.com/office/drawing/2014/main" id="{24EE4715-82FC-4440-AEA5-27ED1E20613E}"/>
                  </a:ext>
                </a:extLst>
              </p:cNvPr>
              <p:cNvSpPr/>
              <p:nvPr/>
            </p:nvSpPr>
            <p:spPr>
              <a:xfrm>
                <a:off x="6835140" y="3479291"/>
                <a:ext cx="1343025" cy="972819"/>
              </a:xfrm>
              <a:custGeom>
                <a:avLst/>
                <a:gdLst/>
                <a:ahLst/>
                <a:cxnLst/>
                <a:rect l="l" t="t" r="r" b="b"/>
                <a:pathLst>
                  <a:path w="1343025" h="972820">
                    <a:moveTo>
                      <a:pt x="0" y="0"/>
                    </a:moveTo>
                    <a:lnTo>
                      <a:pt x="0" y="972311"/>
                    </a:lnTo>
                    <a:lnTo>
                      <a:pt x="1342643" y="972311"/>
                    </a:lnTo>
                    <a:lnTo>
                      <a:pt x="1342643" y="0"/>
                    </a:lnTo>
                    <a:lnTo>
                      <a:pt x="0" y="0"/>
                    </a:lnTo>
                    <a:close/>
                  </a:path>
                  <a:path w="1343025" h="972820">
                    <a:moveTo>
                      <a:pt x="114299" y="972311"/>
                    </a:moveTo>
                    <a:lnTo>
                      <a:pt x="114299" y="0"/>
                    </a:lnTo>
                  </a:path>
                  <a:path w="1343025" h="972820">
                    <a:moveTo>
                      <a:pt x="1228343" y="972311"/>
                    </a:moveTo>
                    <a:lnTo>
                      <a:pt x="1228343" y="0"/>
                    </a:lnTo>
                  </a:path>
                </a:pathLst>
              </a:custGeom>
              <a:ln w="3175">
                <a:solidFill>
                  <a:srgbClr val="000000"/>
                </a:solidFill>
              </a:ln>
            </p:spPr>
            <p:txBody>
              <a:bodyPr wrap="square" lIns="0" tIns="0" rIns="0" bIns="0" rtlCol="0"/>
              <a:lstStyle/>
              <a:p>
                <a:endParaRPr sz="927"/>
              </a:p>
            </p:txBody>
          </p:sp>
        </p:grpSp>
        <p:sp>
          <p:nvSpPr>
            <p:cNvPr id="74" name="object 157">
              <a:extLst>
                <a:ext uri="{FF2B5EF4-FFF2-40B4-BE49-F238E27FC236}">
                  <a16:creationId xmlns:a16="http://schemas.microsoft.com/office/drawing/2014/main" id="{3264E816-2F98-4848-9D75-EE987CA76886}"/>
                </a:ext>
              </a:extLst>
            </p:cNvPr>
            <p:cNvSpPr txBox="1"/>
            <p:nvPr/>
          </p:nvSpPr>
          <p:spPr>
            <a:xfrm>
              <a:off x="5084098" y="2600748"/>
              <a:ext cx="719838" cy="578514"/>
            </a:xfrm>
            <a:prstGeom prst="rect">
              <a:avLst/>
            </a:prstGeom>
          </p:spPr>
          <p:txBody>
            <a:bodyPr vert="horz" wrap="square" lIns="0" tIns="8404" rIns="0" bIns="0" rtlCol="0">
              <a:spAutoFit/>
            </a:bodyPr>
            <a:lstStyle/>
            <a:p>
              <a:pPr marL="8405" marR="3362" algn="ctr">
                <a:spcBef>
                  <a:spcPts val="66"/>
                </a:spcBef>
              </a:pPr>
              <a:r>
                <a:rPr sz="529" spc="-3" dirty="0"/>
                <a:t>Mid-Office measures </a:t>
              </a:r>
              <a:r>
                <a:rPr sz="529" dirty="0"/>
                <a:t> </a:t>
              </a:r>
              <a:r>
                <a:rPr sz="529" spc="-3" dirty="0"/>
                <a:t>against Quality </a:t>
              </a:r>
              <a:r>
                <a:rPr sz="529" dirty="0"/>
                <a:t> </a:t>
              </a:r>
              <a:r>
                <a:rPr sz="529" spc="-3" dirty="0"/>
                <a:t>requirements. Notifies </a:t>
              </a:r>
              <a:r>
                <a:rPr sz="529" dirty="0"/>
                <a:t> </a:t>
              </a:r>
              <a:r>
                <a:rPr sz="529" spc="-3" dirty="0"/>
                <a:t>QC or Booking agent of </a:t>
              </a:r>
              <a:r>
                <a:rPr sz="529" spc="-139" dirty="0"/>
                <a:t> </a:t>
              </a:r>
              <a:r>
                <a:rPr sz="529" spc="-7" dirty="0"/>
                <a:t>any </a:t>
              </a:r>
              <a:r>
                <a:rPr sz="529" spc="-3" dirty="0"/>
                <a:t>PNR anomalies </a:t>
              </a:r>
              <a:r>
                <a:rPr sz="529" spc="-7" dirty="0"/>
                <a:t>or </a:t>
              </a:r>
              <a:r>
                <a:rPr sz="529" spc="-3" dirty="0"/>
                <a:t> remaining </a:t>
              </a:r>
              <a:r>
                <a:rPr sz="529" spc="43" dirty="0"/>
                <a:t> </a:t>
              </a:r>
              <a:r>
                <a:rPr sz="529" spc="-3" dirty="0"/>
                <a:t>requirements</a:t>
              </a:r>
              <a:endParaRPr sz="529" dirty="0"/>
            </a:p>
          </p:txBody>
        </p:sp>
        <p:grpSp>
          <p:nvGrpSpPr>
            <p:cNvPr id="75" name="object 158">
              <a:extLst>
                <a:ext uri="{FF2B5EF4-FFF2-40B4-BE49-F238E27FC236}">
                  <a16:creationId xmlns:a16="http://schemas.microsoft.com/office/drawing/2014/main" id="{8F73A12B-B85E-48E9-BC19-3165B2783962}"/>
                </a:ext>
              </a:extLst>
            </p:cNvPr>
            <p:cNvGrpSpPr/>
            <p:nvPr/>
          </p:nvGrpSpPr>
          <p:grpSpPr>
            <a:xfrm>
              <a:off x="1550507" y="1456235"/>
              <a:ext cx="4438790" cy="2624698"/>
              <a:chOff x="1624520" y="1787397"/>
              <a:chExt cx="6707505" cy="3966210"/>
            </a:xfrm>
          </p:grpSpPr>
          <p:sp>
            <p:nvSpPr>
              <p:cNvPr id="145" name="object 159">
                <a:extLst>
                  <a:ext uri="{FF2B5EF4-FFF2-40B4-BE49-F238E27FC236}">
                    <a16:creationId xmlns:a16="http://schemas.microsoft.com/office/drawing/2014/main" id="{8B45F7E6-80DC-4B65-9A2F-E384C33681DE}"/>
                  </a:ext>
                </a:extLst>
              </p:cNvPr>
              <p:cNvSpPr/>
              <p:nvPr/>
            </p:nvSpPr>
            <p:spPr>
              <a:xfrm>
                <a:off x="2624327" y="1793747"/>
                <a:ext cx="1658620" cy="321945"/>
              </a:xfrm>
              <a:custGeom>
                <a:avLst/>
                <a:gdLst/>
                <a:ahLst/>
                <a:cxnLst/>
                <a:rect l="l" t="t" r="r" b="b"/>
                <a:pathLst>
                  <a:path w="1658620" h="321944">
                    <a:moveTo>
                      <a:pt x="1658111" y="0"/>
                    </a:moveTo>
                    <a:lnTo>
                      <a:pt x="1658111" y="172211"/>
                    </a:lnTo>
                    <a:lnTo>
                      <a:pt x="1085087" y="172211"/>
                    </a:lnTo>
                    <a:lnTo>
                      <a:pt x="1082135" y="157257"/>
                    </a:lnTo>
                    <a:lnTo>
                      <a:pt x="1074038" y="145160"/>
                    </a:lnTo>
                    <a:lnTo>
                      <a:pt x="1061942" y="137064"/>
                    </a:lnTo>
                    <a:lnTo>
                      <a:pt x="1046987" y="134111"/>
                    </a:lnTo>
                    <a:lnTo>
                      <a:pt x="1032033" y="137064"/>
                    </a:lnTo>
                    <a:lnTo>
                      <a:pt x="1019936" y="145160"/>
                    </a:lnTo>
                    <a:lnTo>
                      <a:pt x="1011840" y="157257"/>
                    </a:lnTo>
                    <a:lnTo>
                      <a:pt x="1008887" y="172211"/>
                    </a:lnTo>
                    <a:lnTo>
                      <a:pt x="856487" y="172211"/>
                    </a:lnTo>
                    <a:lnTo>
                      <a:pt x="853535" y="157257"/>
                    </a:lnTo>
                    <a:lnTo>
                      <a:pt x="845438" y="145160"/>
                    </a:lnTo>
                    <a:lnTo>
                      <a:pt x="833342" y="137064"/>
                    </a:lnTo>
                    <a:lnTo>
                      <a:pt x="818387" y="134111"/>
                    </a:lnTo>
                    <a:lnTo>
                      <a:pt x="803433" y="137064"/>
                    </a:lnTo>
                    <a:lnTo>
                      <a:pt x="791336" y="145160"/>
                    </a:lnTo>
                    <a:lnTo>
                      <a:pt x="783240" y="157257"/>
                    </a:lnTo>
                    <a:lnTo>
                      <a:pt x="780287" y="172211"/>
                    </a:lnTo>
                    <a:lnTo>
                      <a:pt x="0" y="172211"/>
                    </a:lnTo>
                    <a:lnTo>
                      <a:pt x="0" y="321563"/>
                    </a:lnTo>
                  </a:path>
                </a:pathLst>
              </a:custGeom>
              <a:ln w="12699">
                <a:solidFill>
                  <a:srgbClr val="4576BE"/>
                </a:solidFill>
              </a:ln>
            </p:spPr>
            <p:txBody>
              <a:bodyPr wrap="square" lIns="0" tIns="0" rIns="0" bIns="0" rtlCol="0"/>
              <a:lstStyle/>
              <a:p>
                <a:endParaRPr sz="927"/>
              </a:p>
            </p:txBody>
          </p:sp>
          <p:sp>
            <p:nvSpPr>
              <p:cNvPr id="146" name="object 160">
                <a:extLst>
                  <a:ext uri="{FF2B5EF4-FFF2-40B4-BE49-F238E27FC236}">
                    <a16:creationId xmlns:a16="http://schemas.microsoft.com/office/drawing/2014/main" id="{60666596-4B18-44FC-9555-B231C012FCB2}"/>
                  </a:ext>
                </a:extLst>
              </p:cNvPr>
              <p:cNvSpPr/>
              <p:nvPr/>
            </p:nvSpPr>
            <p:spPr>
              <a:xfrm>
                <a:off x="2580131" y="2104643"/>
                <a:ext cx="90170" cy="90170"/>
              </a:xfrm>
              <a:custGeom>
                <a:avLst/>
                <a:gdLst/>
                <a:ahLst/>
                <a:cxnLst/>
                <a:rect l="l" t="t" r="r" b="b"/>
                <a:pathLst>
                  <a:path w="90169" h="90169">
                    <a:moveTo>
                      <a:pt x="89915" y="0"/>
                    </a:moveTo>
                    <a:lnTo>
                      <a:pt x="0" y="0"/>
                    </a:lnTo>
                    <a:lnTo>
                      <a:pt x="44195" y="89915"/>
                    </a:lnTo>
                    <a:lnTo>
                      <a:pt x="89915" y="0"/>
                    </a:lnTo>
                    <a:close/>
                  </a:path>
                </a:pathLst>
              </a:custGeom>
              <a:solidFill>
                <a:srgbClr val="4576BE"/>
              </a:solidFill>
            </p:spPr>
            <p:txBody>
              <a:bodyPr wrap="square" lIns="0" tIns="0" rIns="0" bIns="0" rtlCol="0"/>
              <a:lstStyle/>
              <a:p>
                <a:endParaRPr sz="927"/>
              </a:p>
            </p:txBody>
          </p:sp>
          <p:sp>
            <p:nvSpPr>
              <p:cNvPr id="147" name="object 161">
                <a:extLst>
                  <a:ext uri="{FF2B5EF4-FFF2-40B4-BE49-F238E27FC236}">
                    <a16:creationId xmlns:a16="http://schemas.microsoft.com/office/drawing/2014/main" id="{432DF5A4-0A58-4C90-8377-35BD5E0E11D5}"/>
                  </a:ext>
                </a:extLst>
              </p:cNvPr>
              <p:cNvSpPr/>
              <p:nvPr/>
            </p:nvSpPr>
            <p:spPr>
              <a:xfrm>
                <a:off x="4712208" y="3927347"/>
                <a:ext cx="678180" cy="38100"/>
              </a:xfrm>
              <a:custGeom>
                <a:avLst/>
                <a:gdLst/>
                <a:ahLst/>
                <a:cxnLst/>
                <a:rect l="l" t="t" r="r" b="b"/>
                <a:pathLst>
                  <a:path w="678179" h="38100">
                    <a:moveTo>
                      <a:pt x="0" y="38099"/>
                    </a:moveTo>
                    <a:lnTo>
                      <a:pt x="336803" y="38099"/>
                    </a:lnTo>
                    <a:lnTo>
                      <a:pt x="339756" y="23145"/>
                    </a:lnTo>
                    <a:lnTo>
                      <a:pt x="347852" y="11048"/>
                    </a:lnTo>
                    <a:lnTo>
                      <a:pt x="359949" y="2952"/>
                    </a:lnTo>
                    <a:lnTo>
                      <a:pt x="374903" y="0"/>
                    </a:lnTo>
                    <a:lnTo>
                      <a:pt x="389858" y="2952"/>
                    </a:lnTo>
                    <a:lnTo>
                      <a:pt x="401954" y="11048"/>
                    </a:lnTo>
                    <a:lnTo>
                      <a:pt x="410051" y="23145"/>
                    </a:lnTo>
                    <a:lnTo>
                      <a:pt x="413003" y="38099"/>
                    </a:lnTo>
                    <a:lnTo>
                      <a:pt x="507491" y="38099"/>
                    </a:lnTo>
                    <a:lnTo>
                      <a:pt x="510659" y="23145"/>
                    </a:lnTo>
                    <a:lnTo>
                      <a:pt x="519112" y="11048"/>
                    </a:lnTo>
                    <a:lnTo>
                      <a:pt x="531280" y="2952"/>
                    </a:lnTo>
                    <a:lnTo>
                      <a:pt x="545591" y="0"/>
                    </a:lnTo>
                    <a:lnTo>
                      <a:pt x="560546" y="2952"/>
                    </a:lnTo>
                    <a:lnTo>
                      <a:pt x="572642" y="11048"/>
                    </a:lnTo>
                    <a:lnTo>
                      <a:pt x="580739" y="23145"/>
                    </a:lnTo>
                    <a:lnTo>
                      <a:pt x="583691" y="38099"/>
                    </a:lnTo>
                    <a:lnTo>
                      <a:pt x="678179" y="38099"/>
                    </a:lnTo>
                  </a:path>
                </a:pathLst>
              </a:custGeom>
              <a:ln w="9524">
                <a:solidFill>
                  <a:srgbClr val="4576BE"/>
                </a:solidFill>
              </a:ln>
            </p:spPr>
            <p:txBody>
              <a:bodyPr wrap="square" lIns="0" tIns="0" rIns="0" bIns="0" rtlCol="0"/>
              <a:lstStyle/>
              <a:p>
                <a:endParaRPr sz="927"/>
              </a:p>
            </p:txBody>
          </p:sp>
          <p:sp>
            <p:nvSpPr>
              <p:cNvPr id="148" name="object 162">
                <a:extLst>
                  <a:ext uri="{FF2B5EF4-FFF2-40B4-BE49-F238E27FC236}">
                    <a16:creationId xmlns:a16="http://schemas.microsoft.com/office/drawing/2014/main" id="{ADA9BF82-B91F-4714-8CAE-8DF7946B12D8}"/>
                  </a:ext>
                </a:extLst>
              </p:cNvPr>
              <p:cNvSpPr/>
              <p:nvPr/>
            </p:nvSpPr>
            <p:spPr>
              <a:xfrm>
                <a:off x="5381243" y="39242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49" name="object 163">
                <a:extLst>
                  <a:ext uri="{FF2B5EF4-FFF2-40B4-BE49-F238E27FC236}">
                    <a16:creationId xmlns:a16="http://schemas.microsoft.com/office/drawing/2014/main" id="{025711EE-08BE-4813-844B-BCDC11BEF524}"/>
                  </a:ext>
                </a:extLst>
              </p:cNvPr>
              <p:cNvSpPr/>
              <p:nvPr/>
            </p:nvSpPr>
            <p:spPr>
              <a:xfrm>
                <a:off x="6606540" y="3965447"/>
                <a:ext cx="155575" cy="0"/>
              </a:xfrm>
              <a:custGeom>
                <a:avLst/>
                <a:gdLst/>
                <a:ahLst/>
                <a:cxnLst/>
                <a:rect l="l" t="t" r="r" b="b"/>
                <a:pathLst>
                  <a:path w="155575">
                    <a:moveTo>
                      <a:pt x="0" y="0"/>
                    </a:moveTo>
                    <a:lnTo>
                      <a:pt x="155447" y="0"/>
                    </a:lnTo>
                  </a:path>
                </a:pathLst>
              </a:custGeom>
              <a:ln w="9524">
                <a:solidFill>
                  <a:srgbClr val="4576BE"/>
                </a:solidFill>
              </a:ln>
            </p:spPr>
            <p:txBody>
              <a:bodyPr wrap="square" lIns="0" tIns="0" rIns="0" bIns="0" rtlCol="0"/>
              <a:lstStyle/>
              <a:p>
                <a:endParaRPr sz="927"/>
              </a:p>
            </p:txBody>
          </p:sp>
          <p:sp>
            <p:nvSpPr>
              <p:cNvPr id="150" name="object 164">
                <a:extLst>
                  <a:ext uri="{FF2B5EF4-FFF2-40B4-BE49-F238E27FC236}">
                    <a16:creationId xmlns:a16="http://schemas.microsoft.com/office/drawing/2014/main" id="{2BA0B40E-A315-4931-A4B3-AA65FCA89631}"/>
                  </a:ext>
                </a:extLst>
              </p:cNvPr>
              <p:cNvSpPr/>
              <p:nvPr/>
            </p:nvSpPr>
            <p:spPr>
              <a:xfrm>
                <a:off x="6752843" y="3924299"/>
                <a:ext cx="82550" cy="82550"/>
              </a:xfrm>
              <a:custGeom>
                <a:avLst/>
                <a:gdLst/>
                <a:ahLst/>
                <a:cxnLst/>
                <a:rect l="l" t="t" r="r" b="b"/>
                <a:pathLst>
                  <a:path w="82550" h="82550">
                    <a:moveTo>
                      <a:pt x="82295" y="41147"/>
                    </a:moveTo>
                    <a:lnTo>
                      <a:pt x="0" y="0"/>
                    </a:lnTo>
                    <a:lnTo>
                      <a:pt x="0" y="82295"/>
                    </a:lnTo>
                    <a:lnTo>
                      <a:pt x="82295" y="41147"/>
                    </a:lnTo>
                    <a:close/>
                  </a:path>
                </a:pathLst>
              </a:custGeom>
              <a:solidFill>
                <a:srgbClr val="4576BE"/>
              </a:solidFill>
            </p:spPr>
            <p:txBody>
              <a:bodyPr wrap="square" lIns="0" tIns="0" rIns="0" bIns="0" rtlCol="0"/>
              <a:lstStyle/>
              <a:p>
                <a:endParaRPr sz="927"/>
              </a:p>
            </p:txBody>
          </p:sp>
          <p:sp>
            <p:nvSpPr>
              <p:cNvPr id="151" name="object 165">
                <a:extLst>
                  <a:ext uri="{FF2B5EF4-FFF2-40B4-BE49-F238E27FC236}">
                    <a16:creationId xmlns:a16="http://schemas.microsoft.com/office/drawing/2014/main" id="{1E93BA34-A4DC-4A14-A686-A34DCD09BDC4}"/>
                  </a:ext>
                </a:extLst>
              </p:cNvPr>
              <p:cNvSpPr/>
              <p:nvPr/>
            </p:nvSpPr>
            <p:spPr>
              <a:xfrm>
                <a:off x="8177784" y="3965447"/>
                <a:ext cx="93345" cy="0"/>
              </a:xfrm>
              <a:custGeom>
                <a:avLst/>
                <a:gdLst/>
                <a:ahLst/>
                <a:cxnLst/>
                <a:rect l="l" t="t" r="r" b="b"/>
                <a:pathLst>
                  <a:path w="93345">
                    <a:moveTo>
                      <a:pt x="0" y="0"/>
                    </a:moveTo>
                    <a:lnTo>
                      <a:pt x="92963" y="0"/>
                    </a:lnTo>
                  </a:path>
                </a:pathLst>
              </a:custGeom>
              <a:ln w="3175">
                <a:solidFill>
                  <a:srgbClr val="4576BE"/>
                </a:solidFill>
              </a:ln>
            </p:spPr>
            <p:txBody>
              <a:bodyPr wrap="square" lIns="0" tIns="0" rIns="0" bIns="0" rtlCol="0"/>
              <a:lstStyle/>
              <a:p>
                <a:endParaRPr sz="927"/>
              </a:p>
            </p:txBody>
          </p:sp>
          <p:sp>
            <p:nvSpPr>
              <p:cNvPr id="152" name="object 166">
                <a:extLst>
                  <a:ext uri="{FF2B5EF4-FFF2-40B4-BE49-F238E27FC236}">
                    <a16:creationId xmlns:a16="http://schemas.microsoft.com/office/drawing/2014/main" id="{7658A943-5B1D-444F-BB68-E98C42323803}"/>
                  </a:ext>
                </a:extLst>
              </p:cNvPr>
              <p:cNvSpPr/>
              <p:nvPr/>
            </p:nvSpPr>
            <p:spPr>
              <a:xfrm>
                <a:off x="8261603" y="3930395"/>
                <a:ext cx="70485" cy="70485"/>
              </a:xfrm>
              <a:custGeom>
                <a:avLst/>
                <a:gdLst/>
                <a:ahLst/>
                <a:cxnLst/>
                <a:rect l="l" t="t" r="r" b="b"/>
                <a:pathLst>
                  <a:path w="70484" h="70485">
                    <a:moveTo>
                      <a:pt x="70103" y="35051"/>
                    </a:moveTo>
                    <a:lnTo>
                      <a:pt x="0" y="0"/>
                    </a:lnTo>
                    <a:lnTo>
                      <a:pt x="0" y="70103"/>
                    </a:lnTo>
                    <a:lnTo>
                      <a:pt x="70103" y="35051"/>
                    </a:lnTo>
                    <a:close/>
                  </a:path>
                </a:pathLst>
              </a:custGeom>
              <a:solidFill>
                <a:srgbClr val="4576BE"/>
              </a:solidFill>
            </p:spPr>
            <p:txBody>
              <a:bodyPr wrap="square" lIns="0" tIns="0" rIns="0" bIns="0" rtlCol="0"/>
              <a:lstStyle/>
              <a:p>
                <a:endParaRPr sz="927"/>
              </a:p>
            </p:txBody>
          </p:sp>
          <p:sp>
            <p:nvSpPr>
              <p:cNvPr id="153" name="object 167">
                <a:extLst>
                  <a:ext uri="{FF2B5EF4-FFF2-40B4-BE49-F238E27FC236}">
                    <a16:creationId xmlns:a16="http://schemas.microsoft.com/office/drawing/2014/main" id="{6BD639FB-529D-410A-9E34-BC35778BAC89}"/>
                  </a:ext>
                </a:extLst>
              </p:cNvPr>
              <p:cNvSpPr/>
              <p:nvPr/>
            </p:nvSpPr>
            <p:spPr>
              <a:xfrm>
                <a:off x="1626108" y="5065775"/>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54" name="object 168">
                <a:extLst>
                  <a:ext uri="{FF2B5EF4-FFF2-40B4-BE49-F238E27FC236}">
                    <a16:creationId xmlns:a16="http://schemas.microsoft.com/office/drawing/2014/main" id="{8A594E21-910B-4A12-A230-2729EED03AF2}"/>
                  </a:ext>
                </a:extLst>
              </p:cNvPr>
              <p:cNvSpPr/>
              <p:nvPr/>
            </p:nvSpPr>
            <p:spPr>
              <a:xfrm>
                <a:off x="1626108" y="5065775"/>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76" name="object 169">
              <a:extLst>
                <a:ext uri="{FF2B5EF4-FFF2-40B4-BE49-F238E27FC236}">
                  <a16:creationId xmlns:a16="http://schemas.microsoft.com/office/drawing/2014/main" id="{3DA62259-6435-4D67-BBFE-A80D70BF77AF}"/>
                </a:ext>
              </a:extLst>
            </p:cNvPr>
            <p:cNvSpPr txBox="1"/>
            <p:nvPr/>
          </p:nvSpPr>
          <p:spPr>
            <a:xfrm>
              <a:off x="1648040" y="3676848"/>
              <a:ext cx="413077" cy="171351"/>
            </a:xfrm>
            <a:prstGeom prst="rect">
              <a:avLst/>
            </a:prstGeom>
          </p:spPr>
          <p:txBody>
            <a:bodyPr vert="horz" wrap="square" lIns="0" tIns="8404" rIns="0" bIns="0" rtlCol="0">
              <a:spAutoFit/>
            </a:bodyPr>
            <a:lstStyle/>
            <a:p>
              <a:pPr marL="149186" marR="3362" indent="-141202">
                <a:spcBef>
                  <a:spcPts val="66"/>
                </a:spcBef>
              </a:pPr>
              <a:r>
                <a:rPr sz="529" dirty="0"/>
                <a:t>F</a:t>
              </a:r>
              <a:r>
                <a:rPr sz="529" spc="-3" dirty="0"/>
                <a:t>und</a:t>
              </a:r>
              <a:r>
                <a:rPr sz="529" dirty="0"/>
                <a:t>s</a:t>
              </a:r>
              <a:r>
                <a:rPr sz="529" spc="-7" dirty="0"/>
                <a:t> C</a:t>
              </a:r>
              <a:r>
                <a:rPr sz="529" spc="-3" dirty="0"/>
                <a:t>he</a:t>
              </a:r>
              <a:r>
                <a:rPr sz="529" spc="-10" dirty="0"/>
                <a:t>c</a:t>
              </a:r>
              <a:r>
                <a:rPr sz="529" spc="3" dirty="0"/>
                <a:t>k  </a:t>
              </a:r>
              <a:r>
                <a:rPr sz="529" spc="-7" dirty="0"/>
                <a:t>and</a:t>
              </a:r>
              <a:endParaRPr sz="529" dirty="0"/>
            </a:p>
          </p:txBody>
        </p:sp>
        <p:sp>
          <p:nvSpPr>
            <p:cNvPr id="77" name="object 170">
              <a:extLst>
                <a:ext uri="{FF2B5EF4-FFF2-40B4-BE49-F238E27FC236}">
                  <a16:creationId xmlns:a16="http://schemas.microsoft.com/office/drawing/2014/main" id="{ED1CCE18-7749-4BD7-A0A3-2A30DD3A4B39}"/>
                </a:ext>
              </a:extLst>
            </p:cNvPr>
            <p:cNvSpPr txBox="1"/>
            <p:nvPr/>
          </p:nvSpPr>
          <p:spPr>
            <a:xfrm>
              <a:off x="1646023" y="3838213"/>
              <a:ext cx="416439" cy="171351"/>
            </a:xfrm>
            <a:prstGeom prst="rect">
              <a:avLst/>
            </a:prstGeom>
          </p:spPr>
          <p:txBody>
            <a:bodyPr vert="horz" wrap="square" lIns="0" tIns="8404" rIns="0" bIns="0" rtlCol="0">
              <a:spAutoFit/>
            </a:bodyPr>
            <a:lstStyle/>
            <a:p>
              <a:pPr marL="133217" marR="3362" indent="-125232">
                <a:spcBef>
                  <a:spcPts val="66"/>
                </a:spcBef>
              </a:pPr>
              <a:r>
                <a:rPr sz="529" spc="-7" dirty="0"/>
                <a:t>A</a:t>
              </a:r>
              <a:r>
                <a:rPr sz="529" dirty="0"/>
                <a:t>c</a:t>
              </a:r>
              <a:r>
                <a:rPr sz="529" spc="-7" dirty="0"/>
                <a:t>kno</a:t>
              </a:r>
              <a:r>
                <a:rPr sz="529" dirty="0"/>
                <a:t>w</a:t>
              </a:r>
              <a:r>
                <a:rPr sz="529" spc="-3" dirty="0"/>
                <a:t>l</a:t>
              </a:r>
              <a:r>
                <a:rPr sz="529" spc="-7" dirty="0"/>
                <a:t>edge  </a:t>
              </a:r>
              <a:r>
                <a:rPr sz="529" spc="-3" dirty="0"/>
                <a:t>ment</a:t>
              </a:r>
              <a:endParaRPr sz="529"/>
            </a:p>
          </p:txBody>
        </p:sp>
        <p:grpSp>
          <p:nvGrpSpPr>
            <p:cNvPr id="78" name="object 171">
              <a:extLst>
                <a:ext uri="{FF2B5EF4-FFF2-40B4-BE49-F238E27FC236}">
                  <a16:creationId xmlns:a16="http://schemas.microsoft.com/office/drawing/2014/main" id="{6B86DFAC-D1F2-4ECD-B9D5-FE7E8A147945}"/>
                </a:ext>
              </a:extLst>
            </p:cNvPr>
            <p:cNvGrpSpPr/>
            <p:nvPr/>
          </p:nvGrpSpPr>
          <p:grpSpPr>
            <a:xfrm>
              <a:off x="1655435" y="2248856"/>
              <a:ext cx="563096" cy="1377063"/>
              <a:chOff x="1783079" y="2985134"/>
              <a:chExt cx="850900" cy="2080895"/>
            </a:xfrm>
          </p:grpSpPr>
          <p:sp>
            <p:nvSpPr>
              <p:cNvPr id="142" name="object 172">
                <a:extLst>
                  <a:ext uri="{FF2B5EF4-FFF2-40B4-BE49-F238E27FC236}">
                    <a16:creationId xmlns:a16="http://schemas.microsoft.com/office/drawing/2014/main" id="{CA92C64F-AA2F-4F14-B94A-9DB8304F488D}"/>
                  </a:ext>
                </a:extLst>
              </p:cNvPr>
              <p:cNvSpPr/>
              <p:nvPr/>
            </p:nvSpPr>
            <p:spPr>
              <a:xfrm>
                <a:off x="2083307" y="2994659"/>
                <a:ext cx="541020" cy="1983105"/>
              </a:xfrm>
              <a:custGeom>
                <a:avLst/>
                <a:gdLst/>
                <a:ahLst/>
                <a:cxnLst/>
                <a:rect l="l" t="t" r="r" b="b"/>
                <a:pathLst>
                  <a:path w="541019" h="1983104">
                    <a:moveTo>
                      <a:pt x="541019" y="0"/>
                    </a:moveTo>
                    <a:lnTo>
                      <a:pt x="541019" y="182879"/>
                    </a:lnTo>
                    <a:lnTo>
                      <a:pt x="0" y="182879"/>
                    </a:lnTo>
                    <a:lnTo>
                      <a:pt x="0" y="1982723"/>
                    </a:lnTo>
                  </a:path>
                </a:pathLst>
              </a:custGeom>
              <a:ln w="19049">
                <a:solidFill>
                  <a:srgbClr val="4576BE"/>
                </a:solidFill>
              </a:ln>
            </p:spPr>
            <p:txBody>
              <a:bodyPr wrap="square" lIns="0" tIns="0" rIns="0" bIns="0" rtlCol="0"/>
              <a:lstStyle/>
              <a:p>
                <a:endParaRPr sz="927"/>
              </a:p>
            </p:txBody>
          </p:sp>
          <p:sp>
            <p:nvSpPr>
              <p:cNvPr id="143" name="object 173">
                <a:extLst>
                  <a:ext uri="{FF2B5EF4-FFF2-40B4-BE49-F238E27FC236}">
                    <a16:creationId xmlns:a16="http://schemas.microsoft.com/office/drawing/2014/main" id="{241C5B47-51ED-43D1-95C9-563F022AD28E}"/>
                  </a:ext>
                </a:extLst>
              </p:cNvPr>
              <p:cNvSpPr/>
              <p:nvPr/>
            </p:nvSpPr>
            <p:spPr>
              <a:xfrm>
                <a:off x="2031491" y="4963667"/>
                <a:ext cx="102235" cy="102235"/>
              </a:xfrm>
              <a:custGeom>
                <a:avLst/>
                <a:gdLst/>
                <a:ahLst/>
                <a:cxnLst/>
                <a:rect l="l" t="t" r="r" b="b"/>
                <a:pathLst>
                  <a:path w="102235" h="102235">
                    <a:moveTo>
                      <a:pt x="102107" y="0"/>
                    </a:moveTo>
                    <a:lnTo>
                      <a:pt x="0" y="0"/>
                    </a:lnTo>
                    <a:lnTo>
                      <a:pt x="51815" y="102107"/>
                    </a:lnTo>
                    <a:lnTo>
                      <a:pt x="102107" y="0"/>
                    </a:lnTo>
                    <a:close/>
                  </a:path>
                </a:pathLst>
              </a:custGeom>
              <a:solidFill>
                <a:srgbClr val="4576BE"/>
              </a:solidFill>
            </p:spPr>
            <p:txBody>
              <a:bodyPr wrap="square" lIns="0" tIns="0" rIns="0" bIns="0" rtlCol="0"/>
              <a:lstStyle/>
              <a:p>
                <a:endParaRPr sz="927"/>
              </a:p>
            </p:txBody>
          </p:sp>
          <p:sp>
            <p:nvSpPr>
              <p:cNvPr id="144" name="object 174">
                <a:extLst>
                  <a:ext uri="{FF2B5EF4-FFF2-40B4-BE49-F238E27FC236}">
                    <a16:creationId xmlns:a16="http://schemas.microsoft.com/office/drawing/2014/main" id="{0990BBB7-4C41-4067-8740-38597F660785}"/>
                  </a:ext>
                </a:extLst>
              </p:cNvPr>
              <p:cNvSpPr/>
              <p:nvPr/>
            </p:nvSpPr>
            <p:spPr>
              <a:xfrm>
                <a:off x="1783079" y="3698747"/>
                <a:ext cx="599440" cy="121920"/>
              </a:xfrm>
              <a:custGeom>
                <a:avLst/>
                <a:gdLst/>
                <a:ahLst/>
                <a:cxnLst/>
                <a:rect l="l" t="t" r="r" b="b"/>
                <a:pathLst>
                  <a:path w="599439" h="121920">
                    <a:moveTo>
                      <a:pt x="598931" y="121919"/>
                    </a:moveTo>
                    <a:lnTo>
                      <a:pt x="598931" y="0"/>
                    </a:lnTo>
                    <a:lnTo>
                      <a:pt x="0" y="0"/>
                    </a:lnTo>
                    <a:lnTo>
                      <a:pt x="0" y="121919"/>
                    </a:lnTo>
                    <a:lnTo>
                      <a:pt x="598931" y="121919"/>
                    </a:lnTo>
                    <a:close/>
                  </a:path>
                </a:pathLst>
              </a:custGeom>
              <a:solidFill>
                <a:srgbClr val="FFFFFF"/>
              </a:solidFill>
            </p:spPr>
            <p:txBody>
              <a:bodyPr wrap="square" lIns="0" tIns="0" rIns="0" bIns="0" rtlCol="0"/>
              <a:lstStyle/>
              <a:p>
                <a:endParaRPr sz="927"/>
              </a:p>
            </p:txBody>
          </p:sp>
        </p:grpSp>
        <p:sp>
          <p:nvSpPr>
            <p:cNvPr id="79" name="object 175">
              <a:extLst>
                <a:ext uri="{FF2B5EF4-FFF2-40B4-BE49-F238E27FC236}">
                  <a16:creationId xmlns:a16="http://schemas.microsoft.com/office/drawing/2014/main" id="{6199EA1F-A401-41B8-897D-1BF554AF170F}"/>
                </a:ext>
              </a:extLst>
            </p:cNvPr>
            <p:cNvSpPr txBox="1"/>
            <p:nvPr/>
          </p:nvSpPr>
          <p:spPr>
            <a:xfrm>
              <a:off x="1648040" y="2705635"/>
              <a:ext cx="413077" cy="89919"/>
            </a:xfrm>
            <a:prstGeom prst="rect">
              <a:avLst/>
            </a:prstGeom>
          </p:spPr>
          <p:txBody>
            <a:bodyPr vert="horz" wrap="square" lIns="0" tIns="8404" rIns="0" bIns="0" rtlCol="0">
              <a:spAutoFit/>
            </a:bodyPr>
            <a:lstStyle/>
            <a:p>
              <a:pPr marL="8405">
                <a:spcBef>
                  <a:spcPts val="66"/>
                </a:spcBef>
              </a:pPr>
              <a:r>
                <a:rPr sz="529" dirty="0"/>
                <a:t>F</a:t>
              </a:r>
              <a:r>
                <a:rPr sz="529" spc="-3" dirty="0"/>
                <a:t>und</a:t>
              </a:r>
              <a:r>
                <a:rPr sz="529" dirty="0"/>
                <a:t>s</a:t>
              </a:r>
              <a:r>
                <a:rPr sz="529" spc="-7" dirty="0"/>
                <a:t> C</a:t>
              </a:r>
              <a:r>
                <a:rPr sz="529" spc="-3" dirty="0"/>
                <a:t>he</a:t>
              </a:r>
              <a:r>
                <a:rPr sz="529" spc="-10" dirty="0"/>
                <a:t>c</a:t>
              </a:r>
              <a:r>
                <a:rPr sz="529" spc="3" dirty="0"/>
                <a:t>k</a:t>
              </a:r>
              <a:endParaRPr sz="529"/>
            </a:p>
          </p:txBody>
        </p:sp>
        <p:sp>
          <p:nvSpPr>
            <p:cNvPr id="80" name="object 176">
              <a:extLst>
                <a:ext uri="{FF2B5EF4-FFF2-40B4-BE49-F238E27FC236}">
                  <a16:creationId xmlns:a16="http://schemas.microsoft.com/office/drawing/2014/main" id="{125CCE1F-F4A6-4E1D-9FCC-4BE4CCF89E51}"/>
                </a:ext>
              </a:extLst>
            </p:cNvPr>
            <p:cNvSpPr/>
            <p:nvPr/>
          </p:nvSpPr>
          <p:spPr>
            <a:xfrm>
              <a:off x="2156675" y="2314662"/>
              <a:ext cx="1181240" cy="1538007"/>
            </a:xfrm>
            <a:custGeom>
              <a:avLst/>
              <a:gdLst/>
              <a:ahLst/>
              <a:cxnLst/>
              <a:rect l="l" t="t" r="r" b="b"/>
              <a:pathLst>
                <a:path w="1784985" h="2324100">
                  <a:moveTo>
                    <a:pt x="0" y="2324099"/>
                  </a:moveTo>
                  <a:lnTo>
                    <a:pt x="182879" y="2324099"/>
                  </a:lnTo>
                  <a:lnTo>
                    <a:pt x="182879" y="38099"/>
                  </a:lnTo>
                  <a:lnTo>
                    <a:pt x="864107" y="38099"/>
                  </a:lnTo>
                  <a:lnTo>
                    <a:pt x="867060" y="23145"/>
                  </a:lnTo>
                  <a:lnTo>
                    <a:pt x="875156" y="11048"/>
                  </a:lnTo>
                  <a:lnTo>
                    <a:pt x="887253" y="2952"/>
                  </a:lnTo>
                  <a:lnTo>
                    <a:pt x="902207" y="0"/>
                  </a:lnTo>
                  <a:lnTo>
                    <a:pt x="917162" y="2952"/>
                  </a:lnTo>
                  <a:lnTo>
                    <a:pt x="929258" y="11048"/>
                  </a:lnTo>
                  <a:lnTo>
                    <a:pt x="937355" y="23145"/>
                  </a:lnTo>
                  <a:lnTo>
                    <a:pt x="940307" y="38099"/>
                  </a:lnTo>
                  <a:lnTo>
                    <a:pt x="1092707" y="38099"/>
                  </a:lnTo>
                  <a:lnTo>
                    <a:pt x="1095660" y="23145"/>
                  </a:lnTo>
                  <a:lnTo>
                    <a:pt x="1103756" y="11048"/>
                  </a:lnTo>
                  <a:lnTo>
                    <a:pt x="1115853" y="2952"/>
                  </a:lnTo>
                  <a:lnTo>
                    <a:pt x="1130807" y="0"/>
                  </a:lnTo>
                  <a:lnTo>
                    <a:pt x="1145762" y="2952"/>
                  </a:lnTo>
                  <a:lnTo>
                    <a:pt x="1157858" y="11048"/>
                  </a:lnTo>
                  <a:lnTo>
                    <a:pt x="1165955" y="23145"/>
                  </a:lnTo>
                  <a:lnTo>
                    <a:pt x="1168907" y="38099"/>
                  </a:lnTo>
                  <a:lnTo>
                    <a:pt x="1784603" y="38099"/>
                  </a:lnTo>
                  <a:lnTo>
                    <a:pt x="1784603" y="0"/>
                  </a:lnTo>
                </a:path>
              </a:pathLst>
            </a:custGeom>
            <a:ln w="19049">
              <a:solidFill>
                <a:srgbClr val="4576BE"/>
              </a:solidFill>
            </a:ln>
          </p:spPr>
          <p:txBody>
            <a:bodyPr wrap="square" lIns="0" tIns="0" rIns="0" bIns="0" rtlCol="0"/>
            <a:lstStyle/>
            <a:p>
              <a:endParaRPr sz="927"/>
            </a:p>
          </p:txBody>
        </p:sp>
        <p:grpSp>
          <p:nvGrpSpPr>
            <p:cNvPr id="81" name="object 177">
              <a:extLst>
                <a:ext uri="{FF2B5EF4-FFF2-40B4-BE49-F238E27FC236}">
                  <a16:creationId xmlns:a16="http://schemas.microsoft.com/office/drawing/2014/main" id="{D906167D-BB2F-496F-A16D-ADA6E215B9D7}"/>
                </a:ext>
              </a:extLst>
            </p:cNvPr>
            <p:cNvGrpSpPr/>
            <p:nvPr/>
          </p:nvGrpSpPr>
          <p:grpSpPr>
            <a:xfrm>
              <a:off x="2163735" y="2256167"/>
              <a:ext cx="1208554" cy="369374"/>
              <a:chOff x="2551175" y="2996183"/>
              <a:chExt cx="1826260" cy="558165"/>
            </a:xfrm>
          </p:grpSpPr>
          <p:sp>
            <p:nvSpPr>
              <p:cNvPr id="140" name="object 178">
                <a:extLst>
                  <a:ext uri="{FF2B5EF4-FFF2-40B4-BE49-F238E27FC236}">
                    <a16:creationId xmlns:a16="http://schemas.microsoft.com/office/drawing/2014/main" id="{CD9FDCCE-0444-45C2-A8FA-44E22BA02090}"/>
                  </a:ext>
                </a:extLst>
              </p:cNvPr>
              <p:cNvSpPr/>
              <p:nvPr/>
            </p:nvSpPr>
            <p:spPr>
              <a:xfrm>
                <a:off x="4274819" y="2996183"/>
                <a:ext cx="102235" cy="102235"/>
              </a:xfrm>
              <a:custGeom>
                <a:avLst/>
                <a:gdLst/>
                <a:ahLst/>
                <a:cxnLst/>
                <a:rect l="l" t="t" r="r" b="b"/>
                <a:pathLst>
                  <a:path w="102235" h="102235">
                    <a:moveTo>
                      <a:pt x="102107" y="102107"/>
                    </a:moveTo>
                    <a:lnTo>
                      <a:pt x="50291" y="0"/>
                    </a:lnTo>
                    <a:lnTo>
                      <a:pt x="0" y="102107"/>
                    </a:lnTo>
                    <a:lnTo>
                      <a:pt x="102107" y="102107"/>
                    </a:lnTo>
                    <a:close/>
                  </a:path>
                </a:pathLst>
              </a:custGeom>
              <a:solidFill>
                <a:srgbClr val="4576BE"/>
              </a:solidFill>
            </p:spPr>
            <p:txBody>
              <a:bodyPr wrap="square" lIns="0" tIns="0" rIns="0" bIns="0" rtlCol="0"/>
              <a:lstStyle/>
              <a:p>
                <a:endParaRPr sz="927"/>
              </a:p>
            </p:txBody>
          </p:sp>
          <p:sp>
            <p:nvSpPr>
              <p:cNvPr id="141" name="object 179">
                <a:extLst>
                  <a:ext uri="{FF2B5EF4-FFF2-40B4-BE49-F238E27FC236}">
                    <a16:creationId xmlns:a16="http://schemas.microsoft.com/office/drawing/2014/main" id="{083C5F0F-0073-4569-9982-09C280FAE016}"/>
                  </a:ext>
                </a:extLst>
              </p:cNvPr>
              <p:cNvSpPr/>
              <p:nvPr/>
            </p:nvSpPr>
            <p:spPr>
              <a:xfrm>
                <a:off x="2551175" y="3432047"/>
                <a:ext cx="344805" cy="121920"/>
              </a:xfrm>
              <a:custGeom>
                <a:avLst/>
                <a:gdLst/>
                <a:ahLst/>
                <a:cxnLst/>
                <a:rect l="l" t="t" r="r" b="b"/>
                <a:pathLst>
                  <a:path w="344805" h="121920">
                    <a:moveTo>
                      <a:pt x="344423" y="121919"/>
                    </a:moveTo>
                    <a:lnTo>
                      <a:pt x="344423" y="0"/>
                    </a:lnTo>
                    <a:lnTo>
                      <a:pt x="0" y="0"/>
                    </a:lnTo>
                    <a:lnTo>
                      <a:pt x="0" y="121919"/>
                    </a:lnTo>
                    <a:lnTo>
                      <a:pt x="344423" y="121919"/>
                    </a:lnTo>
                    <a:close/>
                  </a:path>
                </a:pathLst>
              </a:custGeom>
              <a:solidFill>
                <a:srgbClr val="FFFFFF"/>
              </a:solidFill>
            </p:spPr>
            <p:txBody>
              <a:bodyPr wrap="square" lIns="0" tIns="0" rIns="0" bIns="0" rtlCol="0"/>
              <a:lstStyle/>
              <a:p>
                <a:endParaRPr sz="927"/>
              </a:p>
            </p:txBody>
          </p:sp>
        </p:grpSp>
        <p:sp>
          <p:nvSpPr>
            <p:cNvPr id="82" name="object 180">
              <a:extLst>
                <a:ext uri="{FF2B5EF4-FFF2-40B4-BE49-F238E27FC236}">
                  <a16:creationId xmlns:a16="http://schemas.microsoft.com/office/drawing/2014/main" id="{11D416A7-0717-492D-9772-A71BD6988424}"/>
                </a:ext>
              </a:extLst>
            </p:cNvPr>
            <p:cNvSpPr txBox="1"/>
            <p:nvPr/>
          </p:nvSpPr>
          <p:spPr>
            <a:xfrm>
              <a:off x="2156339" y="2530151"/>
              <a:ext cx="245829" cy="89919"/>
            </a:xfrm>
            <a:prstGeom prst="rect">
              <a:avLst/>
            </a:prstGeom>
          </p:spPr>
          <p:txBody>
            <a:bodyPr vert="horz" wrap="square" lIns="0" tIns="8404" rIns="0" bIns="0" rtlCol="0">
              <a:spAutoFit/>
            </a:bodyPr>
            <a:lstStyle/>
            <a:p>
              <a:pPr marL="8405">
                <a:spcBef>
                  <a:spcPts val="66"/>
                </a:spcBef>
              </a:pPr>
              <a:r>
                <a:rPr sz="529" spc="-3" dirty="0"/>
                <a:t>PosAck</a:t>
              </a:r>
              <a:endParaRPr sz="529"/>
            </a:p>
          </p:txBody>
        </p:sp>
        <p:grpSp>
          <p:nvGrpSpPr>
            <p:cNvPr id="83" name="object 181">
              <a:extLst>
                <a:ext uri="{FF2B5EF4-FFF2-40B4-BE49-F238E27FC236}">
                  <a16:creationId xmlns:a16="http://schemas.microsoft.com/office/drawing/2014/main" id="{97A98FCE-DACE-4478-AEEB-54CF1C39CF0B}"/>
                </a:ext>
              </a:extLst>
            </p:cNvPr>
            <p:cNvGrpSpPr/>
            <p:nvPr/>
          </p:nvGrpSpPr>
          <p:grpSpPr>
            <a:xfrm>
              <a:off x="2406749" y="3643862"/>
              <a:ext cx="607219" cy="455939"/>
              <a:chOff x="2918396" y="5093144"/>
              <a:chExt cx="917575" cy="688975"/>
            </a:xfrm>
          </p:grpSpPr>
          <p:sp>
            <p:nvSpPr>
              <p:cNvPr id="138" name="object 182">
                <a:extLst>
                  <a:ext uri="{FF2B5EF4-FFF2-40B4-BE49-F238E27FC236}">
                    <a16:creationId xmlns:a16="http://schemas.microsoft.com/office/drawing/2014/main" id="{6249D606-3120-42CC-9914-FE0457678417}"/>
                  </a:ext>
                </a:extLst>
              </p:cNvPr>
              <p:cNvSpPr/>
              <p:nvPr/>
            </p:nvSpPr>
            <p:spPr>
              <a:xfrm>
                <a:off x="2919983" y="5094732"/>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39" name="object 183">
                <a:extLst>
                  <a:ext uri="{FF2B5EF4-FFF2-40B4-BE49-F238E27FC236}">
                    <a16:creationId xmlns:a16="http://schemas.microsoft.com/office/drawing/2014/main" id="{03525B1E-D2AD-43C6-BA1E-79AE02C43177}"/>
                  </a:ext>
                </a:extLst>
              </p:cNvPr>
              <p:cNvSpPr/>
              <p:nvPr/>
            </p:nvSpPr>
            <p:spPr>
              <a:xfrm>
                <a:off x="2919983" y="5094732"/>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84" name="object 184">
              <a:extLst>
                <a:ext uri="{FF2B5EF4-FFF2-40B4-BE49-F238E27FC236}">
                  <a16:creationId xmlns:a16="http://schemas.microsoft.com/office/drawing/2014/main" id="{CDCD432C-5B32-4468-A6D4-B3DD63D29911}"/>
                </a:ext>
              </a:extLst>
            </p:cNvPr>
            <p:cNvSpPr txBox="1"/>
            <p:nvPr/>
          </p:nvSpPr>
          <p:spPr>
            <a:xfrm>
              <a:off x="2502264" y="3655669"/>
              <a:ext cx="416439" cy="171351"/>
            </a:xfrm>
            <a:prstGeom prst="rect">
              <a:avLst/>
            </a:prstGeom>
          </p:spPr>
          <p:txBody>
            <a:bodyPr vert="horz" wrap="square" lIns="0" tIns="8404" rIns="0" bIns="0" rtlCol="0">
              <a:spAutoFit/>
            </a:bodyPr>
            <a:lstStyle/>
            <a:p>
              <a:pPr marL="8405" marR="3362" indent="48328">
                <a:spcBef>
                  <a:spcPts val="66"/>
                </a:spcBef>
              </a:pPr>
              <a:r>
                <a:rPr sz="529" spc="-3" dirty="0"/>
                <a:t>Obligation </a:t>
              </a:r>
              <a:r>
                <a:rPr sz="529" dirty="0"/>
                <a:t> </a:t>
              </a:r>
              <a:r>
                <a:rPr sz="529" spc="-3" dirty="0"/>
                <a:t>(</a:t>
              </a:r>
              <a:r>
                <a:rPr sz="529" dirty="0"/>
                <a:t>P</a:t>
              </a:r>
              <a:r>
                <a:rPr sz="529" spc="-3" dirty="0"/>
                <a:t>O)</a:t>
              </a:r>
              <a:r>
                <a:rPr sz="529" spc="-7" dirty="0"/>
                <a:t> C</a:t>
              </a:r>
              <a:r>
                <a:rPr sz="529" spc="3" dirty="0"/>
                <a:t>r</a:t>
              </a:r>
              <a:r>
                <a:rPr sz="529" spc="-3" dirty="0"/>
                <a:t>ea</a:t>
              </a:r>
              <a:r>
                <a:rPr sz="529" spc="-10" dirty="0"/>
                <a:t>t</a:t>
              </a:r>
              <a:r>
                <a:rPr sz="529" spc="-7" dirty="0"/>
                <a:t>ed</a:t>
              </a:r>
              <a:endParaRPr sz="529" dirty="0"/>
            </a:p>
          </p:txBody>
        </p:sp>
        <p:sp>
          <p:nvSpPr>
            <p:cNvPr id="85" name="object 185">
              <a:extLst>
                <a:ext uri="{FF2B5EF4-FFF2-40B4-BE49-F238E27FC236}">
                  <a16:creationId xmlns:a16="http://schemas.microsoft.com/office/drawing/2014/main" id="{6BCBDA48-0489-4151-B12B-D2AB45D90246}"/>
                </a:ext>
              </a:extLst>
            </p:cNvPr>
            <p:cNvSpPr txBox="1"/>
            <p:nvPr/>
          </p:nvSpPr>
          <p:spPr>
            <a:xfrm>
              <a:off x="2502264" y="3817033"/>
              <a:ext cx="416439" cy="252784"/>
            </a:xfrm>
            <a:prstGeom prst="rect">
              <a:avLst/>
            </a:prstGeom>
          </p:spPr>
          <p:txBody>
            <a:bodyPr vert="horz" wrap="square" lIns="0" tIns="8404" rIns="0" bIns="0" rtlCol="0">
              <a:spAutoFit/>
            </a:bodyPr>
            <a:lstStyle/>
            <a:p>
              <a:pPr marL="7985" marR="3362" indent="840" algn="ctr">
                <a:spcBef>
                  <a:spcPts val="66"/>
                </a:spcBef>
              </a:pPr>
              <a:r>
                <a:rPr sz="529" spc="3" dirty="0"/>
                <a:t>&amp; </a:t>
              </a:r>
              <a:r>
                <a:rPr sz="529" spc="7" dirty="0"/>
                <a:t> </a:t>
              </a:r>
              <a:r>
                <a:rPr sz="529" spc="-7" dirty="0"/>
                <a:t>A</a:t>
              </a:r>
              <a:r>
                <a:rPr sz="529" dirty="0"/>
                <a:t>c</a:t>
              </a:r>
              <a:r>
                <a:rPr sz="529" spc="-7" dirty="0"/>
                <a:t>kno</a:t>
              </a:r>
              <a:r>
                <a:rPr sz="529" dirty="0"/>
                <a:t>w</a:t>
              </a:r>
              <a:r>
                <a:rPr sz="529" spc="-3" dirty="0"/>
                <a:t>l</a:t>
              </a:r>
              <a:r>
                <a:rPr sz="529" spc="-7" dirty="0"/>
                <a:t>edge  </a:t>
              </a:r>
              <a:r>
                <a:rPr sz="529" spc="-3" dirty="0"/>
                <a:t>ment</a:t>
              </a:r>
              <a:endParaRPr sz="529" dirty="0"/>
            </a:p>
          </p:txBody>
        </p:sp>
        <p:grpSp>
          <p:nvGrpSpPr>
            <p:cNvPr id="86" name="object 186">
              <a:extLst>
                <a:ext uri="{FF2B5EF4-FFF2-40B4-BE49-F238E27FC236}">
                  <a16:creationId xmlns:a16="http://schemas.microsoft.com/office/drawing/2014/main" id="{7649DD03-D880-4B83-9987-E1B96D9703E0}"/>
                </a:ext>
              </a:extLst>
            </p:cNvPr>
            <p:cNvGrpSpPr/>
            <p:nvPr/>
          </p:nvGrpSpPr>
          <p:grpSpPr>
            <a:xfrm>
              <a:off x="4027455" y="3578308"/>
              <a:ext cx="607219" cy="455939"/>
              <a:chOff x="5367464" y="4994084"/>
              <a:chExt cx="917575" cy="688975"/>
            </a:xfrm>
          </p:grpSpPr>
          <p:sp>
            <p:nvSpPr>
              <p:cNvPr id="136" name="object 187">
                <a:extLst>
                  <a:ext uri="{FF2B5EF4-FFF2-40B4-BE49-F238E27FC236}">
                    <a16:creationId xmlns:a16="http://schemas.microsoft.com/office/drawing/2014/main" id="{517CCC94-922D-46D8-B722-486185328A5F}"/>
                  </a:ext>
                </a:extLst>
              </p:cNvPr>
              <p:cNvSpPr/>
              <p:nvPr/>
            </p:nvSpPr>
            <p:spPr>
              <a:xfrm>
                <a:off x="5369051" y="4995671"/>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37" name="object 188">
                <a:extLst>
                  <a:ext uri="{FF2B5EF4-FFF2-40B4-BE49-F238E27FC236}">
                    <a16:creationId xmlns:a16="http://schemas.microsoft.com/office/drawing/2014/main" id="{6D0239A0-C7AC-47F5-A9A3-FD20C24D7A3A}"/>
                  </a:ext>
                </a:extLst>
              </p:cNvPr>
              <p:cNvSpPr/>
              <p:nvPr/>
            </p:nvSpPr>
            <p:spPr>
              <a:xfrm>
                <a:off x="5369051" y="4995671"/>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87" name="object 189">
              <a:extLst>
                <a:ext uri="{FF2B5EF4-FFF2-40B4-BE49-F238E27FC236}">
                  <a16:creationId xmlns:a16="http://schemas.microsoft.com/office/drawing/2014/main" id="{06FDDE8E-1C51-4E4A-BA1A-2DB9199235F3}"/>
                </a:ext>
              </a:extLst>
            </p:cNvPr>
            <p:cNvSpPr txBox="1"/>
            <p:nvPr/>
          </p:nvSpPr>
          <p:spPr>
            <a:xfrm>
              <a:off x="4122970" y="3629447"/>
              <a:ext cx="416439" cy="334216"/>
            </a:xfrm>
            <a:prstGeom prst="rect">
              <a:avLst/>
            </a:prstGeom>
          </p:spPr>
          <p:txBody>
            <a:bodyPr vert="horz" wrap="square" lIns="0" tIns="8404" rIns="0" bIns="0" rtlCol="0">
              <a:spAutoFit/>
            </a:bodyPr>
            <a:lstStyle/>
            <a:p>
              <a:pPr marL="7985" marR="3362" indent="840" algn="ctr">
                <a:spcBef>
                  <a:spcPts val="66"/>
                </a:spcBef>
              </a:pPr>
              <a:r>
                <a:rPr sz="529" dirty="0"/>
                <a:t>F</a:t>
              </a:r>
              <a:r>
                <a:rPr sz="529" spc="-3" dirty="0"/>
                <a:t>und</a:t>
              </a:r>
              <a:r>
                <a:rPr sz="529" dirty="0"/>
                <a:t>s</a:t>
              </a:r>
              <a:r>
                <a:rPr sz="529" spc="-7" dirty="0"/>
                <a:t> C</a:t>
              </a:r>
              <a:r>
                <a:rPr sz="529" spc="-3" dirty="0"/>
                <a:t>he</a:t>
              </a:r>
              <a:r>
                <a:rPr sz="529" spc="-10" dirty="0"/>
                <a:t>c</a:t>
              </a:r>
              <a:r>
                <a:rPr sz="529" spc="3" dirty="0"/>
                <a:t>k  </a:t>
              </a:r>
              <a:r>
                <a:rPr sz="529" spc="-7" dirty="0"/>
                <a:t>and </a:t>
              </a:r>
              <a:r>
                <a:rPr sz="529" spc="-3" dirty="0"/>
                <a:t> </a:t>
              </a:r>
              <a:r>
                <a:rPr sz="529" spc="-7" dirty="0"/>
                <a:t>A</a:t>
              </a:r>
              <a:r>
                <a:rPr sz="529" dirty="0"/>
                <a:t>c</a:t>
              </a:r>
              <a:r>
                <a:rPr sz="529" spc="-7" dirty="0"/>
                <a:t>kno</a:t>
              </a:r>
              <a:r>
                <a:rPr sz="529" dirty="0"/>
                <a:t>w</a:t>
              </a:r>
              <a:r>
                <a:rPr sz="529" spc="-3" dirty="0"/>
                <a:t>l</a:t>
              </a:r>
              <a:r>
                <a:rPr sz="529" spc="-7" dirty="0"/>
                <a:t>edge  </a:t>
              </a:r>
              <a:r>
                <a:rPr sz="529" spc="-3" dirty="0"/>
                <a:t>ment</a:t>
              </a:r>
              <a:endParaRPr sz="529" dirty="0"/>
            </a:p>
          </p:txBody>
        </p:sp>
        <p:grpSp>
          <p:nvGrpSpPr>
            <p:cNvPr id="88" name="object 190">
              <a:extLst>
                <a:ext uri="{FF2B5EF4-FFF2-40B4-BE49-F238E27FC236}">
                  <a16:creationId xmlns:a16="http://schemas.microsoft.com/office/drawing/2014/main" id="{A1F1CE65-DA2E-40C9-8C90-66942606978F}"/>
                </a:ext>
              </a:extLst>
            </p:cNvPr>
            <p:cNvGrpSpPr/>
            <p:nvPr/>
          </p:nvGrpSpPr>
          <p:grpSpPr>
            <a:xfrm>
              <a:off x="5201384" y="3586376"/>
              <a:ext cx="607219" cy="455939"/>
              <a:chOff x="7141400" y="5006276"/>
              <a:chExt cx="917575" cy="688975"/>
            </a:xfrm>
          </p:grpSpPr>
          <p:sp>
            <p:nvSpPr>
              <p:cNvPr id="134" name="object 191">
                <a:extLst>
                  <a:ext uri="{FF2B5EF4-FFF2-40B4-BE49-F238E27FC236}">
                    <a16:creationId xmlns:a16="http://schemas.microsoft.com/office/drawing/2014/main" id="{10E9177E-B466-4B45-858D-9F6F0FB95013}"/>
                  </a:ext>
                </a:extLst>
              </p:cNvPr>
              <p:cNvSpPr/>
              <p:nvPr/>
            </p:nvSpPr>
            <p:spPr>
              <a:xfrm>
                <a:off x="7142988" y="5007863"/>
                <a:ext cx="914400" cy="685800"/>
              </a:xfrm>
              <a:custGeom>
                <a:avLst/>
                <a:gdLst/>
                <a:ahLst/>
                <a:cxnLst/>
                <a:rect l="l" t="t" r="r" b="b"/>
                <a:pathLst>
                  <a:path w="914400" h="685800">
                    <a:moveTo>
                      <a:pt x="914399" y="685799"/>
                    </a:moveTo>
                    <a:lnTo>
                      <a:pt x="914399" y="0"/>
                    </a:lnTo>
                    <a:lnTo>
                      <a:pt x="0" y="0"/>
                    </a:lnTo>
                    <a:lnTo>
                      <a:pt x="0" y="685799"/>
                    </a:lnTo>
                    <a:lnTo>
                      <a:pt x="914399" y="685799"/>
                    </a:lnTo>
                    <a:close/>
                  </a:path>
                </a:pathLst>
              </a:custGeom>
              <a:solidFill>
                <a:srgbClr val="BCDEFF"/>
              </a:solidFill>
            </p:spPr>
            <p:txBody>
              <a:bodyPr wrap="square" lIns="0" tIns="0" rIns="0" bIns="0" rtlCol="0"/>
              <a:lstStyle/>
              <a:p>
                <a:endParaRPr sz="927"/>
              </a:p>
            </p:txBody>
          </p:sp>
          <p:sp>
            <p:nvSpPr>
              <p:cNvPr id="135" name="object 192">
                <a:extLst>
                  <a:ext uri="{FF2B5EF4-FFF2-40B4-BE49-F238E27FC236}">
                    <a16:creationId xmlns:a16="http://schemas.microsoft.com/office/drawing/2014/main" id="{25D68AA6-7DA6-4DBC-B28D-BED6B88E0376}"/>
                  </a:ext>
                </a:extLst>
              </p:cNvPr>
              <p:cNvSpPr/>
              <p:nvPr/>
            </p:nvSpPr>
            <p:spPr>
              <a:xfrm>
                <a:off x="7142988" y="5007863"/>
                <a:ext cx="914400" cy="685800"/>
              </a:xfrm>
              <a:custGeom>
                <a:avLst/>
                <a:gdLst/>
                <a:ahLst/>
                <a:cxnLst/>
                <a:rect l="l" t="t" r="r" b="b"/>
                <a:pathLst>
                  <a:path w="914400" h="685800">
                    <a:moveTo>
                      <a:pt x="0" y="0"/>
                    </a:moveTo>
                    <a:lnTo>
                      <a:pt x="0" y="685799"/>
                    </a:lnTo>
                    <a:lnTo>
                      <a:pt x="914399" y="685799"/>
                    </a:lnTo>
                    <a:lnTo>
                      <a:pt x="914399" y="0"/>
                    </a:lnTo>
                    <a:lnTo>
                      <a:pt x="0" y="0"/>
                    </a:lnTo>
                    <a:close/>
                  </a:path>
                  <a:path w="914400" h="685800">
                    <a:moveTo>
                      <a:pt x="114299" y="685799"/>
                    </a:moveTo>
                    <a:lnTo>
                      <a:pt x="114299" y="0"/>
                    </a:lnTo>
                  </a:path>
                  <a:path w="914400" h="685800">
                    <a:moveTo>
                      <a:pt x="800099" y="685799"/>
                    </a:moveTo>
                    <a:lnTo>
                      <a:pt x="800099" y="0"/>
                    </a:lnTo>
                  </a:path>
                </a:pathLst>
              </a:custGeom>
              <a:ln w="3175">
                <a:solidFill>
                  <a:srgbClr val="000000"/>
                </a:solidFill>
              </a:ln>
            </p:spPr>
            <p:txBody>
              <a:bodyPr wrap="square" lIns="0" tIns="0" rIns="0" bIns="0" rtlCol="0"/>
              <a:lstStyle/>
              <a:p>
                <a:endParaRPr sz="927"/>
              </a:p>
            </p:txBody>
          </p:sp>
        </p:grpSp>
        <p:sp>
          <p:nvSpPr>
            <p:cNvPr id="89" name="object 193">
              <a:extLst>
                <a:ext uri="{FF2B5EF4-FFF2-40B4-BE49-F238E27FC236}">
                  <a16:creationId xmlns:a16="http://schemas.microsoft.com/office/drawing/2014/main" id="{098C58C3-B4C3-48C4-ACFF-96E1DB51A8BB}"/>
                </a:ext>
              </a:extLst>
            </p:cNvPr>
            <p:cNvSpPr txBox="1"/>
            <p:nvPr/>
          </p:nvSpPr>
          <p:spPr>
            <a:xfrm>
              <a:off x="5297906" y="3597174"/>
              <a:ext cx="416439" cy="415649"/>
            </a:xfrm>
            <a:prstGeom prst="rect">
              <a:avLst/>
            </a:prstGeom>
          </p:spPr>
          <p:txBody>
            <a:bodyPr vert="horz" wrap="square" lIns="0" tIns="8404" rIns="0" bIns="0" rtlCol="0">
              <a:spAutoFit/>
            </a:bodyPr>
            <a:lstStyle/>
            <a:p>
              <a:pPr marL="8405" marR="3362" algn="ctr">
                <a:spcBef>
                  <a:spcPts val="66"/>
                </a:spcBef>
              </a:pPr>
              <a:r>
                <a:rPr sz="529" spc="-3" dirty="0"/>
                <a:t>Payment </a:t>
              </a:r>
              <a:r>
                <a:rPr sz="529" dirty="0"/>
                <a:t> </a:t>
              </a:r>
              <a:r>
                <a:rPr sz="529" spc="-3" dirty="0"/>
                <a:t>Created </a:t>
              </a:r>
              <a:r>
                <a:rPr sz="529" dirty="0"/>
                <a:t> </a:t>
              </a:r>
              <a:r>
                <a:rPr sz="529" spc="-3" dirty="0"/>
                <a:t>(Invoice) </a:t>
              </a:r>
              <a:r>
                <a:rPr sz="529" spc="3" dirty="0"/>
                <a:t>&amp; </a:t>
              </a:r>
              <a:r>
                <a:rPr sz="529" spc="7" dirty="0"/>
                <a:t> </a:t>
              </a:r>
              <a:r>
                <a:rPr sz="529" spc="-7" dirty="0"/>
                <a:t>A</a:t>
              </a:r>
              <a:r>
                <a:rPr sz="529" dirty="0"/>
                <a:t>c</a:t>
              </a:r>
              <a:r>
                <a:rPr sz="529" spc="-7" dirty="0"/>
                <a:t>kno</a:t>
              </a:r>
              <a:r>
                <a:rPr sz="529" dirty="0"/>
                <a:t>w</a:t>
              </a:r>
              <a:r>
                <a:rPr sz="529" spc="-3" dirty="0"/>
                <a:t>l</a:t>
              </a:r>
              <a:r>
                <a:rPr sz="529" spc="-7" dirty="0"/>
                <a:t>edge  </a:t>
              </a:r>
              <a:r>
                <a:rPr sz="529" spc="-3" dirty="0"/>
                <a:t>ment</a:t>
              </a:r>
              <a:endParaRPr sz="529"/>
            </a:p>
          </p:txBody>
        </p:sp>
        <p:sp>
          <p:nvSpPr>
            <p:cNvPr id="90" name="object 194">
              <a:extLst>
                <a:ext uri="{FF2B5EF4-FFF2-40B4-BE49-F238E27FC236}">
                  <a16:creationId xmlns:a16="http://schemas.microsoft.com/office/drawing/2014/main" id="{24ACDE72-9326-46DE-981C-FF5D40AB1AB5}"/>
                </a:ext>
              </a:extLst>
            </p:cNvPr>
            <p:cNvSpPr/>
            <p:nvPr/>
          </p:nvSpPr>
          <p:spPr>
            <a:xfrm>
              <a:off x="2710358" y="1989916"/>
              <a:ext cx="4206828" cy="1596838"/>
            </a:xfrm>
            <a:custGeom>
              <a:avLst/>
              <a:gdLst/>
              <a:ahLst/>
              <a:cxnLst/>
              <a:rect l="l" t="t" r="r" b="b"/>
              <a:pathLst>
                <a:path w="6356984" h="2413000">
                  <a:moveTo>
                    <a:pt x="6172199" y="0"/>
                  </a:moveTo>
                  <a:lnTo>
                    <a:pt x="6356603" y="0"/>
                  </a:lnTo>
                  <a:lnTo>
                    <a:pt x="6356603" y="726947"/>
                  </a:lnTo>
                  <a:lnTo>
                    <a:pt x="5596127" y="726947"/>
                  </a:lnTo>
                  <a:lnTo>
                    <a:pt x="5593175" y="711993"/>
                  </a:lnTo>
                  <a:lnTo>
                    <a:pt x="5585078" y="699896"/>
                  </a:lnTo>
                  <a:lnTo>
                    <a:pt x="5572982" y="691800"/>
                  </a:lnTo>
                  <a:lnTo>
                    <a:pt x="5558027" y="688847"/>
                  </a:lnTo>
                  <a:lnTo>
                    <a:pt x="5543073" y="691800"/>
                  </a:lnTo>
                  <a:lnTo>
                    <a:pt x="5530976" y="699896"/>
                  </a:lnTo>
                  <a:lnTo>
                    <a:pt x="5522880" y="711993"/>
                  </a:lnTo>
                  <a:lnTo>
                    <a:pt x="5519927" y="726947"/>
                  </a:lnTo>
                  <a:lnTo>
                    <a:pt x="2695955" y="726947"/>
                  </a:lnTo>
                  <a:lnTo>
                    <a:pt x="2693003" y="711993"/>
                  </a:lnTo>
                  <a:lnTo>
                    <a:pt x="2684906" y="699896"/>
                  </a:lnTo>
                  <a:lnTo>
                    <a:pt x="2672810" y="691800"/>
                  </a:lnTo>
                  <a:lnTo>
                    <a:pt x="2657855" y="688847"/>
                  </a:lnTo>
                  <a:lnTo>
                    <a:pt x="2642901" y="691800"/>
                  </a:lnTo>
                  <a:lnTo>
                    <a:pt x="2630804" y="699896"/>
                  </a:lnTo>
                  <a:lnTo>
                    <a:pt x="2622708" y="711993"/>
                  </a:lnTo>
                  <a:lnTo>
                    <a:pt x="2619755" y="726947"/>
                  </a:lnTo>
                  <a:lnTo>
                    <a:pt x="1918715" y="726947"/>
                  </a:lnTo>
                  <a:lnTo>
                    <a:pt x="1915763" y="711993"/>
                  </a:lnTo>
                  <a:lnTo>
                    <a:pt x="1907666" y="699896"/>
                  </a:lnTo>
                  <a:lnTo>
                    <a:pt x="1895570" y="691800"/>
                  </a:lnTo>
                  <a:lnTo>
                    <a:pt x="1880615" y="688847"/>
                  </a:lnTo>
                  <a:lnTo>
                    <a:pt x="1866304" y="691800"/>
                  </a:lnTo>
                  <a:lnTo>
                    <a:pt x="1854136" y="699896"/>
                  </a:lnTo>
                  <a:lnTo>
                    <a:pt x="1845683" y="711993"/>
                  </a:lnTo>
                  <a:lnTo>
                    <a:pt x="1842515" y="726947"/>
                  </a:lnTo>
                  <a:lnTo>
                    <a:pt x="1748027" y="726947"/>
                  </a:lnTo>
                  <a:lnTo>
                    <a:pt x="1745075" y="711993"/>
                  </a:lnTo>
                  <a:lnTo>
                    <a:pt x="1736978" y="699896"/>
                  </a:lnTo>
                  <a:lnTo>
                    <a:pt x="1724882" y="691800"/>
                  </a:lnTo>
                  <a:lnTo>
                    <a:pt x="1709927" y="688847"/>
                  </a:lnTo>
                  <a:lnTo>
                    <a:pt x="1694973" y="691800"/>
                  </a:lnTo>
                  <a:lnTo>
                    <a:pt x="1682876" y="699896"/>
                  </a:lnTo>
                  <a:lnTo>
                    <a:pt x="1674780" y="711993"/>
                  </a:lnTo>
                  <a:lnTo>
                    <a:pt x="1671827" y="726947"/>
                  </a:lnTo>
                  <a:lnTo>
                    <a:pt x="332231" y="726947"/>
                  </a:lnTo>
                  <a:lnTo>
                    <a:pt x="329279" y="711993"/>
                  </a:lnTo>
                  <a:lnTo>
                    <a:pt x="321182" y="699896"/>
                  </a:lnTo>
                  <a:lnTo>
                    <a:pt x="309086" y="691800"/>
                  </a:lnTo>
                  <a:lnTo>
                    <a:pt x="294131" y="688847"/>
                  </a:lnTo>
                  <a:lnTo>
                    <a:pt x="279177" y="691800"/>
                  </a:lnTo>
                  <a:lnTo>
                    <a:pt x="267080" y="699896"/>
                  </a:lnTo>
                  <a:lnTo>
                    <a:pt x="258984" y="711993"/>
                  </a:lnTo>
                  <a:lnTo>
                    <a:pt x="256031" y="726947"/>
                  </a:lnTo>
                  <a:lnTo>
                    <a:pt x="103631" y="726947"/>
                  </a:lnTo>
                  <a:lnTo>
                    <a:pt x="100679" y="711993"/>
                  </a:lnTo>
                  <a:lnTo>
                    <a:pt x="92582" y="699896"/>
                  </a:lnTo>
                  <a:lnTo>
                    <a:pt x="80486" y="691800"/>
                  </a:lnTo>
                  <a:lnTo>
                    <a:pt x="65531" y="688847"/>
                  </a:lnTo>
                  <a:lnTo>
                    <a:pt x="50577" y="691800"/>
                  </a:lnTo>
                  <a:lnTo>
                    <a:pt x="38480" y="699896"/>
                  </a:lnTo>
                  <a:lnTo>
                    <a:pt x="30384" y="711993"/>
                  </a:lnTo>
                  <a:lnTo>
                    <a:pt x="27431" y="726947"/>
                  </a:lnTo>
                  <a:lnTo>
                    <a:pt x="0" y="726947"/>
                  </a:lnTo>
                  <a:lnTo>
                    <a:pt x="0" y="2412491"/>
                  </a:lnTo>
                </a:path>
              </a:pathLst>
            </a:custGeom>
            <a:ln w="19049">
              <a:solidFill>
                <a:srgbClr val="4576BE"/>
              </a:solidFill>
            </a:ln>
          </p:spPr>
          <p:txBody>
            <a:bodyPr wrap="square" lIns="0" tIns="0" rIns="0" bIns="0" rtlCol="0"/>
            <a:lstStyle/>
            <a:p>
              <a:endParaRPr sz="927"/>
            </a:p>
          </p:txBody>
        </p:sp>
        <p:grpSp>
          <p:nvGrpSpPr>
            <p:cNvPr id="91" name="object 195">
              <a:extLst>
                <a:ext uri="{FF2B5EF4-FFF2-40B4-BE49-F238E27FC236}">
                  <a16:creationId xmlns:a16="http://schemas.microsoft.com/office/drawing/2014/main" id="{32AE56B8-D782-4D05-8310-5ABEDBFA4BBB}"/>
                </a:ext>
              </a:extLst>
            </p:cNvPr>
            <p:cNvGrpSpPr/>
            <p:nvPr/>
          </p:nvGrpSpPr>
          <p:grpSpPr>
            <a:xfrm>
              <a:off x="2676068" y="2430643"/>
              <a:ext cx="2003192" cy="1214438"/>
              <a:chOff x="3325367" y="3259835"/>
              <a:chExt cx="3027045" cy="1835150"/>
            </a:xfrm>
          </p:grpSpPr>
          <p:sp>
            <p:nvSpPr>
              <p:cNvPr id="132" name="object 196">
                <a:extLst>
                  <a:ext uri="{FF2B5EF4-FFF2-40B4-BE49-F238E27FC236}">
                    <a16:creationId xmlns:a16="http://schemas.microsoft.com/office/drawing/2014/main" id="{C4735DE3-279D-4335-886E-AF78C9011445}"/>
                  </a:ext>
                </a:extLst>
              </p:cNvPr>
              <p:cNvSpPr/>
              <p:nvPr/>
            </p:nvSpPr>
            <p:spPr>
              <a:xfrm>
                <a:off x="3325367" y="4992623"/>
                <a:ext cx="102235" cy="102235"/>
              </a:xfrm>
              <a:custGeom>
                <a:avLst/>
                <a:gdLst/>
                <a:ahLst/>
                <a:cxnLst/>
                <a:rect l="l" t="t" r="r" b="b"/>
                <a:pathLst>
                  <a:path w="102235" h="102235">
                    <a:moveTo>
                      <a:pt x="102107" y="0"/>
                    </a:moveTo>
                    <a:lnTo>
                      <a:pt x="0" y="0"/>
                    </a:lnTo>
                    <a:lnTo>
                      <a:pt x="51815" y="102107"/>
                    </a:lnTo>
                    <a:lnTo>
                      <a:pt x="102107" y="0"/>
                    </a:lnTo>
                    <a:close/>
                  </a:path>
                </a:pathLst>
              </a:custGeom>
              <a:solidFill>
                <a:srgbClr val="4576BE"/>
              </a:solidFill>
            </p:spPr>
            <p:txBody>
              <a:bodyPr wrap="square" lIns="0" tIns="0" rIns="0" bIns="0" rtlCol="0"/>
              <a:lstStyle/>
              <a:p>
                <a:endParaRPr sz="927"/>
              </a:p>
            </p:txBody>
          </p:sp>
          <p:sp>
            <p:nvSpPr>
              <p:cNvPr id="133" name="object 197">
                <a:extLst>
                  <a:ext uri="{FF2B5EF4-FFF2-40B4-BE49-F238E27FC236}">
                    <a16:creationId xmlns:a16="http://schemas.microsoft.com/office/drawing/2014/main" id="{47D3F401-4486-4E8C-AD5D-345C2D79A09A}"/>
                  </a:ext>
                </a:extLst>
              </p:cNvPr>
              <p:cNvSpPr/>
              <p:nvPr/>
            </p:nvSpPr>
            <p:spPr>
              <a:xfrm>
                <a:off x="5894831" y="3259835"/>
                <a:ext cx="457200" cy="121920"/>
              </a:xfrm>
              <a:custGeom>
                <a:avLst/>
                <a:gdLst/>
                <a:ahLst/>
                <a:cxnLst/>
                <a:rect l="l" t="t" r="r" b="b"/>
                <a:pathLst>
                  <a:path w="457200" h="121920">
                    <a:moveTo>
                      <a:pt x="457199" y="121919"/>
                    </a:moveTo>
                    <a:lnTo>
                      <a:pt x="457199" y="0"/>
                    </a:lnTo>
                    <a:lnTo>
                      <a:pt x="0" y="0"/>
                    </a:lnTo>
                    <a:lnTo>
                      <a:pt x="0" y="121919"/>
                    </a:lnTo>
                    <a:lnTo>
                      <a:pt x="457199" y="121919"/>
                    </a:lnTo>
                    <a:close/>
                  </a:path>
                </a:pathLst>
              </a:custGeom>
              <a:solidFill>
                <a:srgbClr val="FFFFFF"/>
              </a:solidFill>
            </p:spPr>
            <p:txBody>
              <a:bodyPr wrap="square" lIns="0" tIns="0" rIns="0" bIns="0" rtlCol="0"/>
              <a:lstStyle/>
              <a:p>
                <a:endParaRPr sz="927"/>
              </a:p>
            </p:txBody>
          </p:sp>
        </p:grpSp>
        <p:sp>
          <p:nvSpPr>
            <p:cNvPr id="92" name="object 198">
              <a:extLst>
                <a:ext uri="{FF2B5EF4-FFF2-40B4-BE49-F238E27FC236}">
                  <a16:creationId xmlns:a16="http://schemas.microsoft.com/office/drawing/2014/main" id="{EFC0097F-DB8D-479F-B74E-C0581870465E}"/>
                </a:ext>
              </a:extLst>
            </p:cNvPr>
            <p:cNvSpPr txBox="1"/>
            <p:nvPr/>
          </p:nvSpPr>
          <p:spPr>
            <a:xfrm>
              <a:off x="4368042" y="2416187"/>
              <a:ext cx="319368" cy="89919"/>
            </a:xfrm>
            <a:prstGeom prst="rect">
              <a:avLst/>
            </a:prstGeom>
          </p:spPr>
          <p:txBody>
            <a:bodyPr vert="horz" wrap="square" lIns="0" tIns="8404" rIns="0" bIns="0" rtlCol="0">
              <a:spAutoFit/>
            </a:bodyPr>
            <a:lstStyle/>
            <a:p>
              <a:pPr marL="8405">
                <a:spcBef>
                  <a:spcPts val="66"/>
                </a:spcBef>
              </a:pPr>
              <a:r>
                <a:rPr sz="529" spc="-3" dirty="0"/>
                <a:t>Obliga</a:t>
              </a:r>
              <a:r>
                <a:rPr sz="529" spc="-10" dirty="0"/>
                <a:t>t</a:t>
              </a:r>
              <a:r>
                <a:rPr sz="529" spc="-3" dirty="0"/>
                <a:t>i</a:t>
              </a:r>
              <a:r>
                <a:rPr sz="529" spc="-7" dirty="0"/>
                <a:t>on</a:t>
              </a:r>
              <a:endParaRPr sz="529"/>
            </a:p>
          </p:txBody>
        </p:sp>
        <p:grpSp>
          <p:nvGrpSpPr>
            <p:cNvPr id="93" name="object 199">
              <a:extLst>
                <a:ext uri="{FF2B5EF4-FFF2-40B4-BE49-F238E27FC236}">
                  <a16:creationId xmlns:a16="http://schemas.microsoft.com/office/drawing/2014/main" id="{6F737C92-47FF-46EC-AE05-D935DE4C99AC}"/>
                </a:ext>
              </a:extLst>
            </p:cNvPr>
            <p:cNvGrpSpPr/>
            <p:nvPr/>
          </p:nvGrpSpPr>
          <p:grpSpPr>
            <a:xfrm>
              <a:off x="3396158" y="3771987"/>
              <a:ext cx="632432" cy="895910"/>
              <a:chOff x="4413503" y="5286755"/>
              <a:chExt cx="955675" cy="1353820"/>
            </a:xfrm>
          </p:grpSpPr>
          <p:sp>
            <p:nvSpPr>
              <p:cNvPr id="127" name="object 200">
                <a:extLst>
                  <a:ext uri="{FF2B5EF4-FFF2-40B4-BE49-F238E27FC236}">
                    <a16:creationId xmlns:a16="http://schemas.microsoft.com/office/drawing/2014/main" id="{D4AE7E71-ED9F-47F2-8171-050D7E990078}"/>
                  </a:ext>
                </a:extLst>
              </p:cNvPr>
              <p:cNvSpPr/>
              <p:nvPr/>
            </p:nvSpPr>
            <p:spPr>
              <a:xfrm>
                <a:off x="4529327" y="6589775"/>
                <a:ext cx="367665" cy="5080"/>
              </a:xfrm>
              <a:custGeom>
                <a:avLst/>
                <a:gdLst/>
                <a:ahLst/>
                <a:cxnLst/>
                <a:rect l="l" t="t" r="r" b="b"/>
                <a:pathLst>
                  <a:path w="367664" h="5079">
                    <a:moveTo>
                      <a:pt x="0" y="0"/>
                    </a:moveTo>
                    <a:lnTo>
                      <a:pt x="170687" y="0"/>
                    </a:lnTo>
                    <a:lnTo>
                      <a:pt x="170687" y="4571"/>
                    </a:lnTo>
                    <a:lnTo>
                      <a:pt x="367283" y="4571"/>
                    </a:lnTo>
                  </a:path>
                </a:pathLst>
              </a:custGeom>
              <a:ln w="12699">
                <a:solidFill>
                  <a:srgbClr val="4576BE"/>
                </a:solidFill>
              </a:ln>
            </p:spPr>
            <p:txBody>
              <a:bodyPr wrap="square" lIns="0" tIns="0" rIns="0" bIns="0" rtlCol="0"/>
              <a:lstStyle/>
              <a:p>
                <a:endParaRPr sz="927"/>
              </a:p>
            </p:txBody>
          </p:sp>
          <p:sp>
            <p:nvSpPr>
              <p:cNvPr id="128" name="object 201">
                <a:extLst>
                  <a:ext uri="{FF2B5EF4-FFF2-40B4-BE49-F238E27FC236}">
                    <a16:creationId xmlns:a16="http://schemas.microsoft.com/office/drawing/2014/main" id="{6E9228C3-D6CA-4CF0-9016-A781F067758C}"/>
                  </a:ext>
                </a:extLst>
              </p:cNvPr>
              <p:cNvSpPr/>
              <p:nvPr/>
            </p:nvSpPr>
            <p:spPr>
              <a:xfrm>
                <a:off x="4885943" y="6550151"/>
                <a:ext cx="88900" cy="90170"/>
              </a:xfrm>
              <a:custGeom>
                <a:avLst/>
                <a:gdLst/>
                <a:ahLst/>
                <a:cxnLst/>
                <a:rect l="l" t="t" r="r" b="b"/>
                <a:pathLst>
                  <a:path w="88900" h="90170">
                    <a:moveTo>
                      <a:pt x="88391" y="44195"/>
                    </a:moveTo>
                    <a:lnTo>
                      <a:pt x="0" y="0"/>
                    </a:lnTo>
                    <a:lnTo>
                      <a:pt x="0" y="89915"/>
                    </a:lnTo>
                    <a:lnTo>
                      <a:pt x="88391" y="44195"/>
                    </a:lnTo>
                    <a:close/>
                  </a:path>
                </a:pathLst>
              </a:custGeom>
              <a:solidFill>
                <a:srgbClr val="4576BE"/>
              </a:solidFill>
            </p:spPr>
            <p:txBody>
              <a:bodyPr wrap="square" lIns="0" tIns="0" rIns="0" bIns="0" rtlCol="0"/>
              <a:lstStyle/>
              <a:p>
                <a:endParaRPr sz="927"/>
              </a:p>
            </p:txBody>
          </p:sp>
          <p:sp>
            <p:nvSpPr>
              <p:cNvPr id="129" name="object 202">
                <a:extLst>
                  <a:ext uri="{FF2B5EF4-FFF2-40B4-BE49-F238E27FC236}">
                    <a16:creationId xmlns:a16="http://schemas.microsoft.com/office/drawing/2014/main" id="{92EABC75-BA5F-4E3C-AA17-A6EF3FA3A422}"/>
                  </a:ext>
                </a:extLst>
              </p:cNvPr>
              <p:cNvSpPr/>
              <p:nvPr/>
            </p:nvSpPr>
            <p:spPr>
              <a:xfrm>
                <a:off x="4529327" y="5338571"/>
                <a:ext cx="749935" cy="1251585"/>
              </a:xfrm>
              <a:custGeom>
                <a:avLst/>
                <a:gdLst/>
                <a:ahLst/>
                <a:cxnLst/>
                <a:rect l="l" t="t" r="r" b="b"/>
                <a:pathLst>
                  <a:path w="749935" h="1251584">
                    <a:moveTo>
                      <a:pt x="0" y="1251203"/>
                    </a:moveTo>
                    <a:lnTo>
                      <a:pt x="182879" y="1251203"/>
                    </a:lnTo>
                    <a:lnTo>
                      <a:pt x="182879" y="0"/>
                    </a:lnTo>
                    <a:lnTo>
                      <a:pt x="749807" y="0"/>
                    </a:lnTo>
                  </a:path>
                </a:pathLst>
              </a:custGeom>
              <a:ln w="19049">
                <a:solidFill>
                  <a:srgbClr val="4576BE"/>
                </a:solidFill>
              </a:ln>
            </p:spPr>
            <p:txBody>
              <a:bodyPr wrap="square" lIns="0" tIns="0" rIns="0" bIns="0" rtlCol="0"/>
              <a:lstStyle/>
              <a:p>
                <a:endParaRPr sz="927"/>
              </a:p>
            </p:txBody>
          </p:sp>
          <p:sp>
            <p:nvSpPr>
              <p:cNvPr id="130" name="object 203">
                <a:extLst>
                  <a:ext uri="{FF2B5EF4-FFF2-40B4-BE49-F238E27FC236}">
                    <a16:creationId xmlns:a16="http://schemas.microsoft.com/office/drawing/2014/main" id="{32049BDD-B3AE-4C6E-A248-50EAEBAF018F}"/>
                  </a:ext>
                </a:extLst>
              </p:cNvPr>
              <p:cNvSpPr/>
              <p:nvPr/>
            </p:nvSpPr>
            <p:spPr>
              <a:xfrm>
                <a:off x="5266943" y="5286755"/>
                <a:ext cx="102235" cy="102235"/>
              </a:xfrm>
              <a:custGeom>
                <a:avLst/>
                <a:gdLst/>
                <a:ahLst/>
                <a:cxnLst/>
                <a:rect l="l" t="t" r="r" b="b"/>
                <a:pathLst>
                  <a:path w="102235" h="102235">
                    <a:moveTo>
                      <a:pt x="102107" y="51815"/>
                    </a:moveTo>
                    <a:lnTo>
                      <a:pt x="0" y="0"/>
                    </a:lnTo>
                    <a:lnTo>
                      <a:pt x="0" y="102107"/>
                    </a:lnTo>
                    <a:lnTo>
                      <a:pt x="102107" y="51815"/>
                    </a:lnTo>
                    <a:close/>
                  </a:path>
                </a:pathLst>
              </a:custGeom>
              <a:solidFill>
                <a:srgbClr val="4576BE"/>
              </a:solidFill>
            </p:spPr>
            <p:txBody>
              <a:bodyPr wrap="square" lIns="0" tIns="0" rIns="0" bIns="0" rtlCol="0"/>
              <a:lstStyle/>
              <a:p>
                <a:endParaRPr sz="927"/>
              </a:p>
            </p:txBody>
          </p:sp>
          <p:sp>
            <p:nvSpPr>
              <p:cNvPr id="131" name="object 204">
                <a:extLst>
                  <a:ext uri="{FF2B5EF4-FFF2-40B4-BE49-F238E27FC236}">
                    <a16:creationId xmlns:a16="http://schemas.microsoft.com/office/drawing/2014/main" id="{5F778441-81E8-4FB2-8257-7FDD23A533BA}"/>
                  </a:ext>
                </a:extLst>
              </p:cNvPr>
              <p:cNvSpPr/>
              <p:nvPr/>
            </p:nvSpPr>
            <p:spPr>
              <a:xfrm>
                <a:off x="4413503" y="5666231"/>
                <a:ext cx="599440" cy="121920"/>
              </a:xfrm>
              <a:custGeom>
                <a:avLst/>
                <a:gdLst/>
                <a:ahLst/>
                <a:cxnLst/>
                <a:rect l="l" t="t" r="r" b="b"/>
                <a:pathLst>
                  <a:path w="599439" h="121920">
                    <a:moveTo>
                      <a:pt x="598931" y="121919"/>
                    </a:moveTo>
                    <a:lnTo>
                      <a:pt x="598931" y="0"/>
                    </a:lnTo>
                    <a:lnTo>
                      <a:pt x="0" y="0"/>
                    </a:lnTo>
                    <a:lnTo>
                      <a:pt x="0" y="121919"/>
                    </a:lnTo>
                    <a:lnTo>
                      <a:pt x="598931" y="121919"/>
                    </a:lnTo>
                    <a:close/>
                  </a:path>
                </a:pathLst>
              </a:custGeom>
              <a:solidFill>
                <a:srgbClr val="FFFFFF"/>
              </a:solidFill>
            </p:spPr>
            <p:txBody>
              <a:bodyPr wrap="square" lIns="0" tIns="0" rIns="0" bIns="0" rtlCol="0"/>
              <a:lstStyle/>
              <a:p>
                <a:endParaRPr sz="927"/>
              </a:p>
            </p:txBody>
          </p:sp>
        </p:grpSp>
        <p:sp>
          <p:nvSpPr>
            <p:cNvPr id="94" name="object 205">
              <a:extLst>
                <a:ext uri="{FF2B5EF4-FFF2-40B4-BE49-F238E27FC236}">
                  <a16:creationId xmlns:a16="http://schemas.microsoft.com/office/drawing/2014/main" id="{F2FDB1FC-CA93-493D-AAF7-9E2EF2DBB5E9}"/>
                </a:ext>
              </a:extLst>
            </p:cNvPr>
            <p:cNvSpPr txBox="1"/>
            <p:nvPr/>
          </p:nvSpPr>
          <p:spPr>
            <a:xfrm>
              <a:off x="3387753" y="4008654"/>
              <a:ext cx="413077" cy="89919"/>
            </a:xfrm>
            <a:prstGeom prst="rect">
              <a:avLst/>
            </a:prstGeom>
          </p:spPr>
          <p:txBody>
            <a:bodyPr vert="horz" wrap="square" lIns="0" tIns="8404" rIns="0" bIns="0" rtlCol="0">
              <a:spAutoFit/>
            </a:bodyPr>
            <a:lstStyle/>
            <a:p>
              <a:pPr marL="8405">
                <a:spcBef>
                  <a:spcPts val="66"/>
                </a:spcBef>
              </a:pPr>
              <a:r>
                <a:rPr sz="529" dirty="0"/>
                <a:t>F</a:t>
              </a:r>
              <a:r>
                <a:rPr sz="529" spc="-3" dirty="0"/>
                <a:t>und</a:t>
              </a:r>
              <a:r>
                <a:rPr sz="529" dirty="0"/>
                <a:t>s</a:t>
              </a:r>
              <a:r>
                <a:rPr sz="529" spc="-7" dirty="0"/>
                <a:t> C</a:t>
              </a:r>
              <a:r>
                <a:rPr sz="529" spc="-3" dirty="0"/>
                <a:t>he</a:t>
              </a:r>
              <a:r>
                <a:rPr sz="529" spc="-10" dirty="0"/>
                <a:t>c</a:t>
              </a:r>
              <a:r>
                <a:rPr sz="529" spc="3" dirty="0"/>
                <a:t>k</a:t>
              </a:r>
              <a:endParaRPr sz="529"/>
            </a:p>
          </p:txBody>
        </p:sp>
        <p:grpSp>
          <p:nvGrpSpPr>
            <p:cNvPr id="95" name="object 206">
              <a:extLst>
                <a:ext uri="{FF2B5EF4-FFF2-40B4-BE49-F238E27FC236}">
                  <a16:creationId xmlns:a16="http://schemas.microsoft.com/office/drawing/2014/main" id="{60C92A75-5669-4644-A948-59980C594D07}"/>
                </a:ext>
              </a:extLst>
            </p:cNvPr>
            <p:cNvGrpSpPr/>
            <p:nvPr/>
          </p:nvGrpSpPr>
          <p:grpSpPr>
            <a:xfrm>
              <a:off x="3079479" y="3799974"/>
              <a:ext cx="1682563" cy="493759"/>
              <a:chOff x="3934967" y="5329046"/>
              <a:chExt cx="2542540" cy="746125"/>
            </a:xfrm>
          </p:grpSpPr>
          <p:sp>
            <p:nvSpPr>
              <p:cNvPr id="124" name="object 207">
                <a:extLst>
                  <a:ext uri="{FF2B5EF4-FFF2-40B4-BE49-F238E27FC236}">
                    <a16:creationId xmlns:a16="http://schemas.microsoft.com/office/drawing/2014/main" id="{CFBCF3E0-2601-4AE7-9EE9-57C0EEF1A4B3}"/>
                  </a:ext>
                </a:extLst>
              </p:cNvPr>
              <p:cNvSpPr/>
              <p:nvPr/>
            </p:nvSpPr>
            <p:spPr>
              <a:xfrm>
                <a:off x="3985259" y="5338571"/>
                <a:ext cx="2482850" cy="647700"/>
              </a:xfrm>
              <a:custGeom>
                <a:avLst/>
                <a:gdLst/>
                <a:ahLst/>
                <a:cxnLst/>
                <a:rect l="l" t="t" r="r" b="b"/>
                <a:pathLst>
                  <a:path w="2482850" h="647700">
                    <a:moveTo>
                      <a:pt x="2298191" y="0"/>
                    </a:moveTo>
                    <a:lnTo>
                      <a:pt x="2482595" y="0"/>
                    </a:lnTo>
                    <a:lnTo>
                      <a:pt x="2482595" y="553211"/>
                    </a:lnTo>
                    <a:lnTo>
                      <a:pt x="1879091" y="553211"/>
                    </a:lnTo>
                    <a:lnTo>
                      <a:pt x="1876139" y="538257"/>
                    </a:lnTo>
                    <a:lnTo>
                      <a:pt x="1868042" y="526160"/>
                    </a:lnTo>
                    <a:lnTo>
                      <a:pt x="1855946" y="518064"/>
                    </a:lnTo>
                    <a:lnTo>
                      <a:pt x="1840991" y="515111"/>
                    </a:lnTo>
                    <a:lnTo>
                      <a:pt x="1826037" y="518064"/>
                    </a:lnTo>
                    <a:lnTo>
                      <a:pt x="1813940" y="526160"/>
                    </a:lnTo>
                    <a:lnTo>
                      <a:pt x="1805844" y="538257"/>
                    </a:lnTo>
                    <a:lnTo>
                      <a:pt x="1802891" y="553211"/>
                    </a:lnTo>
                    <a:lnTo>
                      <a:pt x="765047" y="553211"/>
                    </a:lnTo>
                    <a:lnTo>
                      <a:pt x="762095" y="538257"/>
                    </a:lnTo>
                    <a:lnTo>
                      <a:pt x="753998" y="526160"/>
                    </a:lnTo>
                    <a:lnTo>
                      <a:pt x="741902" y="518064"/>
                    </a:lnTo>
                    <a:lnTo>
                      <a:pt x="726947" y="515111"/>
                    </a:lnTo>
                    <a:lnTo>
                      <a:pt x="711993" y="518064"/>
                    </a:lnTo>
                    <a:lnTo>
                      <a:pt x="699896" y="526160"/>
                    </a:lnTo>
                    <a:lnTo>
                      <a:pt x="691800" y="538257"/>
                    </a:lnTo>
                    <a:lnTo>
                      <a:pt x="688847" y="553211"/>
                    </a:lnTo>
                    <a:lnTo>
                      <a:pt x="0" y="553211"/>
                    </a:lnTo>
                    <a:lnTo>
                      <a:pt x="0" y="647699"/>
                    </a:lnTo>
                  </a:path>
                </a:pathLst>
              </a:custGeom>
              <a:ln w="19049">
                <a:solidFill>
                  <a:srgbClr val="4576BE"/>
                </a:solidFill>
              </a:ln>
            </p:spPr>
            <p:txBody>
              <a:bodyPr wrap="square" lIns="0" tIns="0" rIns="0" bIns="0" rtlCol="0"/>
              <a:lstStyle/>
              <a:p>
                <a:endParaRPr sz="927"/>
              </a:p>
            </p:txBody>
          </p:sp>
          <p:sp>
            <p:nvSpPr>
              <p:cNvPr id="125" name="object 208">
                <a:extLst>
                  <a:ext uri="{FF2B5EF4-FFF2-40B4-BE49-F238E27FC236}">
                    <a16:creationId xmlns:a16="http://schemas.microsoft.com/office/drawing/2014/main" id="{B61FA426-1E98-42C2-BDFB-27FEAF5A13E4}"/>
                  </a:ext>
                </a:extLst>
              </p:cNvPr>
              <p:cNvSpPr/>
              <p:nvPr/>
            </p:nvSpPr>
            <p:spPr>
              <a:xfrm>
                <a:off x="3934967" y="5972555"/>
                <a:ext cx="102235" cy="102235"/>
              </a:xfrm>
              <a:custGeom>
                <a:avLst/>
                <a:gdLst/>
                <a:ahLst/>
                <a:cxnLst/>
                <a:rect l="l" t="t" r="r" b="b"/>
                <a:pathLst>
                  <a:path w="102235" h="102235">
                    <a:moveTo>
                      <a:pt x="102107" y="0"/>
                    </a:moveTo>
                    <a:lnTo>
                      <a:pt x="0" y="0"/>
                    </a:lnTo>
                    <a:lnTo>
                      <a:pt x="50291" y="102107"/>
                    </a:lnTo>
                    <a:lnTo>
                      <a:pt x="102107" y="0"/>
                    </a:lnTo>
                    <a:close/>
                  </a:path>
                </a:pathLst>
              </a:custGeom>
              <a:solidFill>
                <a:srgbClr val="4576BE"/>
              </a:solidFill>
            </p:spPr>
            <p:txBody>
              <a:bodyPr wrap="square" lIns="0" tIns="0" rIns="0" bIns="0" rtlCol="0"/>
              <a:lstStyle/>
              <a:p>
                <a:endParaRPr sz="927"/>
              </a:p>
            </p:txBody>
          </p:sp>
          <p:sp>
            <p:nvSpPr>
              <p:cNvPr id="126" name="object 209">
                <a:extLst>
                  <a:ext uri="{FF2B5EF4-FFF2-40B4-BE49-F238E27FC236}">
                    <a16:creationId xmlns:a16="http://schemas.microsoft.com/office/drawing/2014/main" id="{9483E8CF-305A-4DC6-8511-EA7FC3593F4F}"/>
                  </a:ext>
                </a:extLst>
              </p:cNvPr>
              <p:cNvSpPr/>
              <p:nvPr/>
            </p:nvSpPr>
            <p:spPr>
              <a:xfrm>
                <a:off x="5330951" y="5830823"/>
                <a:ext cx="344805" cy="121920"/>
              </a:xfrm>
              <a:custGeom>
                <a:avLst/>
                <a:gdLst/>
                <a:ahLst/>
                <a:cxnLst/>
                <a:rect l="l" t="t" r="r" b="b"/>
                <a:pathLst>
                  <a:path w="344804" h="121920">
                    <a:moveTo>
                      <a:pt x="344423" y="121919"/>
                    </a:moveTo>
                    <a:lnTo>
                      <a:pt x="344423" y="0"/>
                    </a:lnTo>
                    <a:lnTo>
                      <a:pt x="0" y="0"/>
                    </a:lnTo>
                    <a:lnTo>
                      <a:pt x="0" y="121919"/>
                    </a:lnTo>
                    <a:lnTo>
                      <a:pt x="344423" y="121919"/>
                    </a:lnTo>
                    <a:close/>
                  </a:path>
                </a:pathLst>
              </a:custGeom>
              <a:solidFill>
                <a:srgbClr val="FFFFFF"/>
              </a:solidFill>
            </p:spPr>
            <p:txBody>
              <a:bodyPr wrap="square" lIns="0" tIns="0" rIns="0" bIns="0" rtlCol="0"/>
              <a:lstStyle/>
              <a:p>
                <a:endParaRPr sz="927"/>
              </a:p>
            </p:txBody>
          </p:sp>
        </p:grpSp>
        <p:sp>
          <p:nvSpPr>
            <p:cNvPr id="96" name="object 210">
              <a:extLst>
                <a:ext uri="{FF2B5EF4-FFF2-40B4-BE49-F238E27FC236}">
                  <a16:creationId xmlns:a16="http://schemas.microsoft.com/office/drawing/2014/main" id="{14738291-2F59-418B-B102-260094D1850B}"/>
                </a:ext>
              </a:extLst>
            </p:cNvPr>
            <p:cNvSpPr txBox="1"/>
            <p:nvPr/>
          </p:nvSpPr>
          <p:spPr>
            <a:xfrm>
              <a:off x="3994887" y="4116567"/>
              <a:ext cx="245829" cy="89919"/>
            </a:xfrm>
            <a:prstGeom prst="rect">
              <a:avLst/>
            </a:prstGeom>
          </p:spPr>
          <p:txBody>
            <a:bodyPr vert="horz" wrap="square" lIns="0" tIns="8404" rIns="0" bIns="0" rtlCol="0">
              <a:spAutoFit/>
            </a:bodyPr>
            <a:lstStyle/>
            <a:p>
              <a:pPr marL="8405">
                <a:spcBef>
                  <a:spcPts val="66"/>
                </a:spcBef>
              </a:pPr>
              <a:r>
                <a:rPr sz="529" spc="-3" dirty="0"/>
                <a:t>PosAck</a:t>
              </a:r>
              <a:endParaRPr sz="529"/>
            </a:p>
          </p:txBody>
        </p:sp>
        <p:grpSp>
          <p:nvGrpSpPr>
            <p:cNvPr id="97" name="object 211">
              <a:extLst>
                <a:ext uri="{FF2B5EF4-FFF2-40B4-BE49-F238E27FC236}">
                  <a16:creationId xmlns:a16="http://schemas.microsoft.com/office/drawing/2014/main" id="{869F8D9B-8F3C-4BFD-AB83-975AA139DFBC}"/>
                </a:ext>
              </a:extLst>
            </p:cNvPr>
            <p:cNvGrpSpPr/>
            <p:nvPr/>
          </p:nvGrpSpPr>
          <p:grpSpPr>
            <a:xfrm>
              <a:off x="5471711" y="4041264"/>
              <a:ext cx="965667" cy="274824"/>
              <a:chOff x="7549895" y="5693663"/>
              <a:chExt cx="1459230" cy="415290"/>
            </a:xfrm>
          </p:grpSpPr>
          <p:sp>
            <p:nvSpPr>
              <p:cNvPr id="121" name="object 212">
                <a:extLst>
                  <a:ext uri="{FF2B5EF4-FFF2-40B4-BE49-F238E27FC236}">
                    <a16:creationId xmlns:a16="http://schemas.microsoft.com/office/drawing/2014/main" id="{B2AEC9CC-572C-4B6B-94D6-346EE34022E7}"/>
                  </a:ext>
                </a:extLst>
              </p:cNvPr>
              <p:cNvSpPr/>
              <p:nvPr/>
            </p:nvSpPr>
            <p:spPr>
              <a:xfrm>
                <a:off x="7600187" y="5782055"/>
                <a:ext cx="1399540" cy="317500"/>
              </a:xfrm>
              <a:custGeom>
                <a:avLst/>
                <a:gdLst/>
                <a:ahLst/>
                <a:cxnLst/>
                <a:rect l="l" t="t" r="r" b="b"/>
                <a:pathLst>
                  <a:path w="1399540" h="317500">
                    <a:moveTo>
                      <a:pt x="1399031" y="316991"/>
                    </a:moveTo>
                    <a:lnTo>
                      <a:pt x="1399031" y="132587"/>
                    </a:lnTo>
                    <a:lnTo>
                      <a:pt x="0" y="132587"/>
                    </a:lnTo>
                    <a:lnTo>
                      <a:pt x="0" y="0"/>
                    </a:lnTo>
                  </a:path>
                </a:pathLst>
              </a:custGeom>
              <a:ln w="19049">
                <a:solidFill>
                  <a:srgbClr val="4576BE"/>
                </a:solidFill>
              </a:ln>
            </p:spPr>
            <p:txBody>
              <a:bodyPr wrap="square" lIns="0" tIns="0" rIns="0" bIns="0" rtlCol="0"/>
              <a:lstStyle/>
              <a:p>
                <a:endParaRPr sz="927"/>
              </a:p>
            </p:txBody>
          </p:sp>
          <p:sp>
            <p:nvSpPr>
              <p:cNvPr id="122" name="object 213">
                <a:extLst>
                  <a:ext uri="{FF2B5EF4-FFF2-40B4-BE49-F238E27FC236}">
                    <a16:creationId xmlns:a16="http://schemas.microsoft.com/office/drawing/2014/main" id="{8C7768F3-CB8A-4F9C-8CBC-1BBC8B69BFF0}"/>
                  </a:ext>
                </a:extLst>
              </p:cNvPr>
              <p:cNvSpPr/>
              <p:nvPr/>
            </p:nvSpPr>
            <p:spPr>
              <a:xfrm>
                <a:off x="7549895" y="5693663"/>
                <a:ext cx="102235" cy="102235"/>
              </a:xfrm>
              <a:custGeom>
                <a:avLst/>
                <a:gdLst/>
                <a:ahLst/>
                <a:cxnLst/>
                <a:rect l="l" t="t" r="r" b="b"/>
                <a:pathLst>
                  <a:path w="102234" h="102235">
                    <a:moveTo>
                      <a:pt x="102107" y="102107"/>
                    </a:moveTo>
                    <a:lnTo>
                      <a:pt x="50291" y="0"/>
                    </a:lnTo>
                    <a:lnTo>
                      <a:pt x="0" y="102107"/>
                    </a:lnTo>
                    <a:lnTo>
                      <a:pt x="102107" y="102107"/>
                    </a:lnTo>
                    <a:close/>
                  </a:path>
                </a:pathLst>
              </a:custGeom>
              <a:solidFill>
                <a:srgbClr val="4576BE"/>
              </a:solidFill>
            </p:spPr>
            <p:txBody>
              <a:bodyPr wrap="square" lIns="0" tIns="0" rIns="0" bIns="0" rtlCol="0"/>
              <a:lstStyle/>
              <a:p>
                <a:endParaRPr sz="927"/>
              </a:p>
            </p:txBody>
          </p:sp>
          <p:sp>
            <p:nvSpPr>
              <p:cNvPr id="123" name="object 214">
                <a:extLst>
                  <a:ext uri="{FF2B5EF4-FFF2-40B4-BE49-F238E27FC236}">
                    <a16:creationId xmlns:a16="http://schemas.microsoft.com/office/drawing/2014/main" id="{1E0BB49A-0897-4085-8152-078764E894B5}"/>
                  </a:ext>
                </a:extLst>
              </p:cNvPr>
              <p:cNvSpPr/>
              <p:nvPr/>
            </p:nvSpPr>
            <p:spPr>
              <a:xfrm>
                <a:off x="7967471" y="5853683"/>
                <a:ext cx="626745" cy="121920"/>
              </a:xfrm>
              <a:custGeom>
                <a:avLst/>
                <a:gdLst/>
                <a:ahLst/>
                <a:cxnLst/>
                <a:rect l="l" t="t" r="r" b="b"/>
                <a:pathLst>
                  <a:path w="626745" h="121920">
                    <a:moveTo>
                      <a:pt x="626363" y="121919"/>
                    </a:moveTo>
                    <a:lnTo>
                      <a:pt x="626363" y="0"/>
                    </a:lnTo>
                    <a:lnTo>
                      <a:pt x="0" y="0"/>
                    </a:lnTo>
                    <a:lnTo>
                      <a:pt x="0" y="121919"/>
                    </a:lnTo>
                    <a:lnTo>
                      <a:pt x="626363" y="121919"/>
                    </a:lnTo>
                    <a:close/>
                  </a:path>
                </a:pathLst>
              </a:custGeom>
              <a:solidFill>
                <a:srgbClr val="FFFFFF"/>
              </a:solidFill>
            </p:spPr>
            <p:txBody>
              <a:bodyPr wrap="square" lIns="0" tIns="0" rIns="0" bIns="0" rtlCol="0"/>
              <a:lstStyle/>
              <a:p>
                <a:endParaRPr sz="927"/>
              </a:p>
            </p:txBody>
          </p:sp>
        </p:grpSp>
        <p:sp>
          <p:nvSpPr>
            <p:cNvPr id="98" name="object 215">
              <a:extLst>
                <a:ext uri="{FF2B5EF4-FFF2-40B4-BE49-F238E27FC236}">
                  <a16:creationId xmlns:a16="http://schemas.microsoft.com/office/drawing/2014/main" id="{96EFC9E3-C45B-4B16-8E6F-C93D6F5DFD48}"/>
                </a:ext>
              </a:extLst>
            </p:cNvPr>
            <p:cNvSpPr txBox="1"/>
            <p:nvPr/>
          </p:nvSpPr>
          <p:spPr>
            <a:xfrm>
              <a:off x="5739642" y="4131695"/>
              <a:ext cx="432407" cy="89919"/>
            </a:xfrm>
            <a:prstGeom prst="rect">
              <a:avLst/>
            </a:prstGeom>
          </p:spPr>
          <p:txBody>
            <a:bodyPr vert="horz" wrap="square" lIns="0" tIns="8404" rIns="0" bIns="0" rtlCol="0">
              <a:spAutoFit/>
            </a:bodyPr>
            <a:lstStyle/>
            <a:p>
              <a:pPr marL="8405">
                <a:spcBef>
                  <a:spcPts val="66"/>
                </a:spcBef>
              </a:pPr>
              <a:r>
                <a:rPr sz="529" spc="-3" dirty="0"/>
                <a:t>Disbursement</a:t>
              </a:r>
              <a:endParaRPr sz="529"/>
            </a:p>
          </p:txBody>
        </p:sp>
        <p:grpSp>
          <p:nvGrpSpPr>
            <p:cNvPr id="99" name="object 216">
              <a:extLst>
                <a:ext uri="{FF2B5EF4-FFF2-40B4-BE49-F238E27FC236}">
                  <a16:creationId xmlns:a16="http://schemas.microsoft.com/office/drawing/2014/main" id="{3745141D-4860-415A-90D8-B96A9717F178}"/>
                </a:ext>
              </a:extLst>
            </p:cNvPr>
            <p:cNvGrpSpPr/>
            <p:nvPr/>
          </p:nvGrpSpPr>
          <p:grpSpPr>
            <a:xfrm>
              <a:off x="5801249" y="3774004"/>
              <a:ext cx="1121989" cy="897591"/>
              <a:chOff x="8047863" y="5289803"/>
              <a:chExt cx="1695450" cy="1356360"/>
            </a:xfrm>
          </p:grpSpPr>
          <p:sp>
            <p:nvSpPr>
              <p:cNvPr id="118" name="object 217">
                <a:extLst>
                  <a:ext uri="{FF2B5EF4-FFF2-40B4-BE49-F238E27FC236}">
                    <a16:creationId xmlns:a16="http://schemas.microsoft.com/office/drawing/2014/main" id="{A1CAE2B8-CFA9-4533-86AE-AA3802868617}"/>
                  </a:ext>
                </a:extLst>
              </p:cNvPr>
              <p:cNvSpPr/>
              <p:nvPr/>
            </p:nvSpPr>
            <p:spPr>
              <a:xfrm>
                <a:off x="8057388" y="5350763"/>
                <a:ext cx="1569720" cy="1243965"/>
              </a:xfrm>
              <a:custGeom>
                <a:avLst/>
                <a:gdLst/>
                <a:ahLst/>
                <a:cxnLst/>
                <a:rect l="l" t="t" r="r" b="b"/>
                <a:pathLst>
                  <a:path w="1569720" h="1243965">
                    <a:moveTo>
                      <a:pt x="0" y="0"/>
                    </a:moveTo>
                    <a:lnTo>
                      <a:pt x="1569719" y="0"/>
                    </a:lnTo>
                    <a:lnTo>
                      <a:pt x="1569719" y="1243583"/>
                    </a:lnTo>
                    <a:lnTo>
                      <a:pt x="1475231" y="1243583"/>
                    </a:lnTo>
                  </a:path>
                </a:pathLst>
              </a:custGeom>
              <a:ln w="19049">
                <a:solidFill>
                  <a:srgbClr val="4576BE"/>
                </a:solidFill>
              </a:ln>
            </p:spPr>
            <p:txBody>
              <a:bodyPr wrap="square" lIns="0" tIns="0" rIns="0" bIns="0" rtlCol="0"/>
              <a:lstStyle/>
              <a:p>
                <a:endParaRPr sz="927"/>
              </a:p>
            </p:txBody>
          </p:sp>
          <p:sp>
            <p:nvSpPr>
              <p:cNvPr id="119" name="object 218">
                <a:extLst>
                  <a:ext uri="{FF2B5EF4-FFF2-40B4-BE49-F238E27FC236}">
                    <a16:creationId xmlns:a16="http://schemas.microsoft.com/office/drawing/2014/main" id="{AD02221A-B3C9-4E60-86A0-76A920157F39}"/>
                  </a:ext>
                </a:extLst>
              </p:cNvPr>
              <p:cNvSpPr/>
              <p:nvPr/>
            </p:nvSpPr>
            <p:spPr>
              <a:xfrm>
                <a:off x="9444227" y="6544055"/>
                <a:ext cx="102235" cy="102235"/>
              </a:xfrm>
              <a:custGeom>
                <a:avLst/>
                <a:gdLst/>
                <a:ahLst/>
                <a:cxnLst/>
                <a:rect l="l" t="t" r="r" b="b"/>
                <a:pathLst>
                  <a:path w="102234" h="102234">
                    <a:moveTo>
                      <a:pt x="102107" y="102107"/>
                    </a:moveTo>
                    <a:lnTo>
                      <a:pt x="102107" y="0"/>
                    </a:lnTo>
                    <a:lnTo>
                      <a:pt x="0" y="50291"/>
                    </a:lnTo>
                    <a:lnTo>
                      <a:pt x="102107" y="102107"/>
                    </a:lnTo>
                    <a:close/>
                  </a:path>
                </a:pathLst>
              </a:custGeom>
              <a:solidFill>
                <a:srgbClr val="4576BE"/>
              </a:solidFill>
            </p:spPr>
            <p:txBody>
              <a:bodyPr wrap="square" lIns="0" tIns="0" rIns="0" bIns="0" rtlCol="0"/>
              <a:lstStyle/>
              <a:p>
                <a:endParaRPr sz="927"/>
              </a:p>
            </p:txBody>
          </p:sp>
          <p:sp>
            <p:nvSpPr>
              <p:cNvPr id="120" name="object 219">
                <a:extLst>
                  <a:ext uri="{FF2B5EF4-FFF2-40B4-BE49-F238E27FC236}">
                    <a16:creationId xmlns:a16="http://schemas.microsoft.com/office/drawing/2014/main" id="{D72DBB9D-D956-4DFF-BA3C-CC5A4C1810F3}"/>
                  </a:ext>
                </a:extLst>
              </p:cNvPr>
              <p:cNvSpPr/>
              <p:nvPr/>
            </p:nvSpPr>
            <p:spPr>
              <a:xfrm>
                <a:off x="9371075" y="5289803"/>
                <a:ext cx="372110" cy="121920"/>
              </a:xfrm>
              <a:custGeom>
                <a:avLst/>
                <a:gdLst/>
                <a:ahLst/>
                <a:cxnLst/>
                <a:rect l="l" t="t" r="r" b="b"/>
                <a:pathLst>
                  <a:path w="372109" h="121920">
                    <a:moveTo>
                      <a:pt x="371855" y="121919"/>
                    </a:moveTo>
                    <a:lnTo>
                      <a:pt x="371855" y="0"/>
                    </a:lnTo>
                    <a:lnTo>
                      <a:pt x="0" y="0"/>
                    </a:lnTo>
                    <a:lnTo>
                      <a:pt x="0" y="121919"/>
                    </a:lnTo>
                    <a:lnTo>
                      <a:pt x="371855" y="121919"/>
                    </a:lnTo>
                    <a:close/>
                  </a:path>
                </a:pathLst>
              </a:custGeom>
              <a:solidFill>
                <a:srgbClr val="FFFFFF"/>
              </a:solidFill>
            </p:spPr>
            <p:txBody>
              <a:bodyPr wrap="square" lIns="0" tIns="0" rIns="0" bIns="0" rtlCol="0"/>
              <a:lstStyle/>
              <a:p>
                <a:endParaRPr sz="927"/>
              </a:p>
            </p:txBody>
          </p:sp>
        </p:grpSp>
        <p:sp>
          <p:nvSpPr>
            <p:cNvPr id="100" name="object 220">
              <a:extLst>
                <a:ext uri="{FF2B5EF4-FFF2-40B4-BE49-F238E27FC236}">
                  <a16:creationId xmlns:a16="http://schemas.microsoft.com/office/drawing/2014/main" id="{274644B2-E819-4119-BE0A-649C3C8428CB}"/>
                </a:ext>
              </a:extLst>
            </p:cNvPr>
            <p:cNvSpPr txBox="1"/>
            <p:nvPr/>
          </p:nvSpPr>
          <p:spPr>
            <a:xfrm>
              <a:off x="6668497" y="3758539"/>
              <a:ext cx="263899" cy="89919"/>
            </a:xfrm>
            <a:prstGeom prst="rect">
              <a:avLst/>
            </a:prstGeom>
          </p:spPr>
          <p:txBody>
            <a:bodyPr vert="horz" wrap="square" lIns="0" tIns="8404" rIns="0" bIns="0" rtlCol="0">
              <a:spAutoFit/>
            </a:bodyPr>
            <a:lstStyle/>
            <a:p>
              <a:pPr marL="8405">
                <a:spcBef>
                  <a:spcPts val="66"/>
                </a:spcBef>
              </a:pPr>
              <a:r>
                <a:rPr sz="529" spc="-7" dirty="0"/>
                <a:t>P</a:t>
              </a:r>
              <a:r>
                <a:rPr sz="529" spc="3" dirty="0"/>
                <a:t>os</a:t>
              </a:r>
              <a:r>
                <a:rPr sz="529" spc="-13" dirty="0"/>
                <a:t> </a:t>
              </a:r>
              <a:r>
                <a:rPr sz="529" dirty="0"/>
                <a:t>A</a:t>
              </a:r>
              <a:r>
                <a:rPr sz="529" spc="-7" dirty="0"/>
                <a:t>c</a:t>
              </a:r>
              <a:r>
                <a:rPr sz="529" spc="3" dirty="0"/>
                <a:t>k</a:t>
              </a:r>
              <a:endParaRPr sz="529"/>
            </a:p>
          </p:txBody>
        </p:sp>
        <p:grpSp>
          <p:nvGrpSpPr>
            <p:cNvPr id="101" name="object 221">
              <a:extLst>
                <a:ext uri="{FF2B5EF4-FFF2-40B4-BE49-F238E27FC236}">
                  <a16:creationId xmlns:a16="http://schemas.microsoft.com/office/drawing/2014/main" id="{F30BC496-F614-4D8A-B93C-07CDCDEAE333}"/>
                </a:ext>
              </a:extLst>
            </p:cNvPr>
            <p:cNvGrpSpPr/>
            <p:nvPr/>
          </p:nvGrpSpPr>
          <p:grpSpPr>
            <a:xfrm>
              <a:off x="2555800" y="1208053"/>
              <a:ext cx="471488" cy="1724165"/>
              <a:chOff x="3143630" y="1412366"/>
              <a:chExt cx="712470" cy="2605405"/>
            </a:xfrm>
          </p:grpSpPr>
          <p:sp>
            <p:nvSpPr>
              <p:cNvPr id="115" name="object 222">
                <a:extLst>
                  <a:ext uri="{FF2B5EF4-FFF2-40B4-BE49-F238E27FC236}">
                    <a16:creationId xmlns:a16="http://schemas.microsoft.com/office/drawing/2014/main" id="{62B1086E-2657-40BB-85FC-61E09B19FC17}"/>
                  </a:ext>
                </a:extLst>
              </p:cNvPr>
              <p:cNvSpPr/>
              <p:nvPr/>
            </p:nvSpPr>
            <p:spPr>
              <a:xfrm>
                <a:off x="3153155" y="1421891"/>
                <a:ext cx="612775" cy="2543810"/>
              </a:xfrm>
              <a:custGeom>
                <a:avLst/>
                <a:gdLst/>
                <a:ahLst/>
                <a:cxnLst/>
                <a:rect l="l" t="t" r="r" b="b"/>
                <a:pathLst>
                  <a:path w="612775" h="2543810">
                    <a:moveTo>
                      <a:pt x="0" y="0"/>
                    </a:moveTo>
                    <a:lnTo>
                      <a:pt x="289559" y="0"/>
                    </a:lnTo>
                    <a:lnTo>
                      <a:pt x="289559" y="2543555"/>
                    </a:lnTo>
                    <a:lnTo>
                      <a:pt x="612647" y="2543555"/>
                    </a:lnTo>
                  </a:path>
                </a:pathLst>
              </a:custGeom>
              <a:ln w="19049">
                <a:solidFill>
                  <a:srgbClr val="4576BE"/>
                </a:solidFill>
              </a:ln>
            </p:spPr>
            <p:txBody>
              <a:bodyPr wrap="square" lIns="0" tIns="0" rIns="0" bIns="0" rtlCol="0"/>
              <a:lstStyle/>
              <a:p>
                <a:endParaRPr sz="927"/>
              </a:p>
            </p:txBody>
          </p:sp>
          <p:sp>
            <p:nvSpPr>
              <p:cNvPr id="116" name="object 223">
                <a:extLst>
                  <a:ext uri="{FF2B5EF4-FFF2-40B4-BE49-F238E27FC236}">
                    <a16:creationId xmlns:a16="http://schemas.microsoft.com/office/drawing/2014/main" id="{679B3A6E-FD38-4BC4-B8A6-A5BC2829A4D7}"/>
                  </a:ext>
                </a:extLst>
              </p:cNvPr>
              <p:cNvSpPr/>
              <p:nvPr/>
            </p:nvSpPr>
            <p:spPr>
              <a:xfrm>
                <a:off x="3753611" y="3915155"/>
                <a:ext cx="102235" cy="102235"/>
              </a:xfrm>
              <a:custGeom>
                <a:avLst/>
                <a:gdLst/>
                <a:ahLst/>
                <a:cxnLst/>
                <a:rect l="l" t="t" r="r" b="b"/>
                <a:pathLst>
                  <a:path w="102235" h="102235">
                    <a:moveTo>
                      <a:pt x="102107" y="50291"/>
                    </a:moveTo>
                    <a:lnTo>
                      <a:pt x="0" y="0"/>
                    </a:lnTo>
                    <a:lnTo>
                      <a:pt x="0" y="102107"/>
                    </a:lnTo>
                    <a:lnTo>
                      <a:pt x="102107" y="50291"/>
                    </a:lnTo>
                    <a:close/>
                  </a:path>
                </a:pathLst>
              </a:custGeom>
              <a:solidFill>
                <a:srgbClr val="4576BE"/>
              </a:solidFill>
            </p:spPr>
            <p:txBody>
              <a:bodyPr wrap="square" lIns="0" tIns="0" rIns="0" bIns="0" rtlCol="0"/>
              <a:lstStyle/>
              <a:p>
                <a:endParaRPr sz="927"/>
              </a:p>
            </p:txBody>
          </p:sp>
          <p:sp>
            <p:nvSpPr>
              <p:cNvPr id="117" name="object 224">
                <a:extLst>
                  <a:ext uri="{FF2B5EF4-FFF2-40B4-BE49-F238E27FC236}">
                    <a16:creationId xmlns:a16="http://schemas.microsoft.com/office/drawing/2014/main" id="{5C940435-E856-47CB-89A0-FB423941BD48}"/>
                  </a:ext>
                </a:extLst>
              </p:cNvPr>
              <p:cNvSpPr/>
              <p:nvPr/>
            </p:nvSpPr>
            <p:spPr>
              <a:xfrm>
                <a:off x="3334511" y="2695955"/>
                <a:ext cx="215265" cy="121920"/>
              </a:xfrm>
              <a:custGeom>
                <a:avLst/>
                <a:gdLst/>
                <a:ahLst/>
                <a:cxnLst/>
                <a:rect l="l" t="t" r="r" b="b"/>
                <a:pathLst>
                  <a:path w="215264" h="121919">
                    <a:moveTo>
                      <a:pt x="214883" y="121919"/>
                    </a:moveTo>
                    <a:lnTo>
                      <a:pt x="214883" y="0"/>
                    </a:lnTo>
                    <a:lnTo>
                      <a:pt x="0" y="0"/>
                    </a:lnTo>
                    <a:lnTo>
                      <a:pt x="0" y="121919"/>
                    </a:lnTo>
                    <a:lnTo>
                      <a:pt x="214883" y="121919"/>
                    </a:lnTo>
                    <a:close/>
                  </a:path>
                </a:pathLst>
              </a:custGeom>
              <a:solidFill>
                <a:srgbClr val="FFFFFF"/>
              </a:solidFill>
            </p:spPr>
            <p:txBody>
              <a:bodyPr wrap="square" lIns="0" tIns="0" rIns="0" bIns="0" rtlCol="0"/>
              <a:lstStyle/>
              <a:p>
                <a:endParaRPr sz="927"/>
              </a:p>
            </p:txBody>
          </p:sp>
        </p:grpSp>
        <p:sp>
          <p:nvSpPr>
            <p:cNvPr id="102" name="object 225">
              <a:extLst>
                <a:ext uri="{FF2B5EF4-FFF2-40B4-BE49-F238E27FC236}">
                  <a16:creationId xmlns:a16="http://schemas.microsoft.com/office/drawing/2014/main" id="{11A8DDC7-CB6F-4979-A544-F1CE3465E90B}"/>
                </a:ext>
              </a:extLst>
            </p:cNvPr>
            <p:cNvSpPr txBox="1"/>
            <p:nvPr/>
          </p:nvSpPr>
          <p:spPr>
            <a:xfrm>
              <a:off x="2657913" y="2029921"/>
              <a:ext cx="344161" cy="89983"/>
            </a:xfrm>
            <a:prstGeom prst="rect">
              <a:avLst/>
            </a:prstGeom>
          </p:spPr>
          <p:txBody>
            <a:bodyPr vert="horz" wrap="square" lIns="0" tIns="8404" rIns="0" bIns="0" rtlCol="0">
              <a:spAutoFit/>
            </a:bodyPr>
            <a:lstStyle/>
            <a:p>
              <a:pPr marL="25215">
                <a:spcBef>
                  <a:spcPts val="66"/>
                </a:spcBef>
              </a:pPr>
              <a:r>
                <a:rPr sz="794" spc="-10" baseline="-10416" dirty="0"/>
                <a:t>P</a:t>
              </a:r>
              <a:r>
                <a:rPr sz="794" spc="5" baseline="-10416" dirty="0"/>
                <a:t>N</a:t>
              </a:r>
              <a:r>
                <a:rPr sz="794" spc="-5" baseline="-10416" dirty="0"/>
                <a:t>R</a:t>
              </a:r>
              <a:r>
                <a:rPr sz="794" spc="-114" baseline="-10416" dirty="0"/>
                <a:t> </a:t>
              </a:r>
              <a:r>
                <a:rPr sz="529" spc="-7" dirty="0"/>
                <a:t>P</a:t>
              </a:r>
              <a:r>
                <a:rPr sz="529" spc="3" dirty="0"/>
                <a:t>N</a:t>
              </a:r>
              <a:r>
                <a:rPr sz="529" spc="-3" dirty="0"/>
                <a:t>R</a:t>
              </a:r>
              <a:endParaRPr sz="529"/>
            </a:p>
          </p:txBody>
        </p:sp>
        <p:sp>
          <p:nvSpPr>
            <p:cNvPr id="103" name="object 226">
              <a:extLst>
                <a:ext uri="{FF2B5EF4-FFF2-40B4-BE49-F238E27FC236}">
                  <a16:creationId xmlns:a16="http://schemas.microsoft.com/office/drawing/2014/main" id="{37D81FE7-1C71-4B69-B96A-AA81A59C4AF5}"/>
                </a:ext>
              </a:extLst>
            </p:cNvPr>
            <p:cNvSpPr/>
            <p:nvPr/>
          </p:nvSpPr>
          <p:spPr>
            <a:xfrm>
              <a:off x="3954883" y="1219399"/>
              <a:ext cx="2433918" cy="2122114"/>
            </a:xfrm>
            <a:custGeom>
              <a:avLst/>
              <a:gdLst/>
              <a:ahLst/>
              <a:cxnLst/>
              <a:rect l="l" t="t" r="r" b="b"/>
              <a:pathLst>
                <a:path w="3677920" h="3206750">
                  <a:moveTo>
                    <a:pt x="3677411" y="3022091"/>
                  </a:moveTo>
                  <a:lnTo>
                    <a:pt x="3677411" y="3206495"/>
                  </a:lnTo>
                  <a:lnTo>
                    <a:pt x="0" y="3206495"/>
                  </a:lnTo>
                  <a:lnTo>
                    <a:pt x="0" y="0"/>
                  </a:lnTo>
                  <a:lnTo>
                    <a:pt x="3054095" y="0"/>
                  </a:lnTo>
                </a:path>
              </a:pathLst>
            </a:custGeom>
            <a:ln w="19049">
              <a:solidFill>
                <a:srgbClr val="4576BE"/>
              </a:solidFill>
            </a:ln>
          </p:spPr>
          <p:txBody>
            <a:bodyPr wrap="square" lIns="0" tIns="0" rIns="0" bIns="0" rtlCol="0"/>
            <a:lstStyle/>
            <a:p>
              <a:endParaRPr sz="927"/>
            </a:p>
          </p:txBody>
        </p:sp>
        <p:grpSp>
          <p:nvGrpSpPr>
            <p:cNvPr id="104" name="object 227">
              <a:extLst>
                <a:ext uri="{FF2B5EF4-FFF2-40B4-BE49-F238E27FC236}">
                  <a16:creationId xmlns:a16="http://schemas.microsoft.com/office/drawing/2014/main" id="{4D25933B-8CB5-449F-A4B5-8CEC89AC6B30}"/>
                </a:ext>
              </a:extLst>
            </p:cNvPr>
            <p:cNvGrpSpPr/>
            <p:nvPr/>
          </p:nvGrpSpPr>
          <p:grpSpPr>
            <a:xfrm>
              <a:off x="3006613" y="1185109"/>
              <a:ext cx="3788289" cy="2693194"/>
              <a:chOff x="3824858" y="1377695"/>
              <a:chExt cx="5724525" cy="4069715"/>
            </a:xfrm>
          </p:grpSpPr>
          <p:sp>
            <p:nvSpPr>
              <p:cNvPr id="111" name="object 228">
                <a:extLst>
                  <a:ext uri="{FF2B5EF4-FFF2-40B4-BE49-F238E27FC236}">
                    <a16:creationId xmlns:a16="http://schemas.microsoft.com/office/drawing/2014/main" id="{A415AE33-38A2-468F-8A39-5E992AAC5F56}"/>
                  </a:ext>
                </a:extLst>
              </p:cNvPr>
              <p:cNvSpPr/>
              <p:nvPr/>
            </p:nvSpPr>
            <p:spPr>
              <a:xfrm>
                <a:off x="8299703" y="1377695"/>
                <a:ext cx="102235" cy="102235"/>
              </a:xfrm>
              <a:custGeom>
                <a:avLst/>
                <a:gdLst/>
                <a:ahLst/>
                <a:cxnLst/>
                <a:rect l="l" t="t" r="r" b="b"/>
                <a:pathLst>
                  <a:path w="102234" h="102234">
                    <a:moveTo>
                      <a:pt x="102107" y="51815"/>
                    </a:moveTo>
                    <a:lnTo>
                      <a:pt x="0" y="0"/>
                    </a:lnTo>
                    <a:lnTo>
                      <a:pt x="0" y="102107"/>
                    </a:lnTo>
                    <a:lnTo>
                      <a:pt x="102107" y="51815"/>
                    </a:lnTo>
                    <a:close/>
                  </a:path>
                </a:pathLst>
              </a:custGeom>
              <a:solidFill>
                <a:srgbClr val="4576BE"/>
              </a:solidFill>
            </p:spPr>
            <p:txBody>
              <a:bodyPr wrap="square" lIns="0" tIns="0" rIns="0" bIns="0" rtlCol="0"/>
              <a:lstStyle/>
              <a:p>
                <a:endParaRPr sz="927"/>
              </a:p>
            </p:txBody>
          </p:sp>
          <p:sp>
            <p:nvSpPr>
              <p:cNvPr id="112" name="object 229">
                <a:extLst>
                  <a:ext uri="{FF2B5EF4-FFF2-40B4-BE49-F238E27FC236}">
                    <a16:creationId xmlns:a16="http://schemas.microsoft.com/office/drawing/2014/main" id="{AB1673E4-44C1-45D2-81B6-BF15C6203113}"/>
                  </a:ext>
                </a:extLst>
              </p:cNvPr>
              <p:cNvSpPr/>
              <p:nvPr/>
            </p:nvSpPr>
            <p:spPr>
              <a:xfrm>
                <a:off x="3834383" y="2013203"/>
                <a:ext cx="5626735" cy="3424554"/>
              </a:xfrm>
              <a:custGeom>
                <a:avLst/>
                <a:gdLst/>
                <a:ahLst/>
                <a:cxnLst/>
                <a:rect l="l" t="t" r="r" b="b"/>
                <a:pathLst>
                  <a:path w="5626734" h="3424554">
                    <a:moveTo>
                      <a:pt x="0" y="3424427"/>
                    </a:moveTo>
                    <a:lnTo>
                      <a:pt x="312419" y="3424427"/>
                    </a:lnTo>
                    <a:lnTo>
                      <a:pt x="312419" y="3130295"/>
                    </a:lnTo>
                    <a:lnTo>
                      <a:pt x="1252727" y="3130295"/>
                    </a:lnTo>
                    <a:lnTo>
                      <a:pt x="1252727" y="38099"/>
                    </a:lnTo>
                    <a:lnTo>
                      <a:pt x="1385315" y="38099"/>
                    </a:lnTo>
                    <a:lnTo>
                      <a:pt x="1388483" y="23145"/>
                    </a:lnTo>
                    <a:lnTo>
                      <a:pt x="1396936" y="11048"/>
                    </a:lnTo>
                    <a:lnTo>
                      <a:pt x="1409104" y="2952"/>
                    </a:lnTo>
                    <a:lnTo>
                      <a:pt x="1423415" y="0"/>
                    </a:lnTo>
                    <a:lnTo>
                      <a:pt x="1438370" y="2952"/>
                    </a:lnTo>
                    <a:lnTo>
                      <a:pt x="1450466" y="11048"/>
                    </a:lnTo>
                    <a:lnTo>
                      <a:pt x="1458563" y="23145"/>
                    </a:lnTo>
                    <a:lnTo>
                      <a:pt x="1461515" y="38099"/>
                    </a:lnTo>
                    <a:lnTo>
                      <a:pt x="2234183" y="38099"/>
                    </a:lnTo>
                    <a:lnTo>
                      <a:pt x="2237136" y="23145"/>
                    </a:lnTo>
                    <a:lnTo>
                      <a:pt x="2245232" y="11048"/>
                    </a:lnTo>
                    <a:lnTo>
                      <a:pt x="2257329" y="2952"/>
                    </a:lnTo>
                    <a:lnTo>
                      <a:pt x="2272283" y="0"/>
                    </a:lnTo>
                    <a:lnTo>
                      <a:pt x="2287238" y="2952"/>
                    </a:lnTo>
                    <a:lnTo>
                      <a:pt x="2299334" y="11048"/>
                    </a:lnTo>
                    <a:lnTo>
                      <a:pt x="2307431" y="23145"/>
                    </a:lnTo>
                    <a:lnTo>
                      <a:pt x="2310383" y="38099"/>
                    </a:lnTo>
                    <a:lnTo>
                      <a:pt x="3605783" y="38099"/>
                    </a:lnTo>
                    <a:lnTo>
                      <a:pt x="3608736" y="23145"/>
                    </a:lnTo>
                    <a:lnTo>
                      <a:pt x="3616832" y="11048"/>
                    </a:lnTo>
                    <a:lnTo>
                      <a:pt x="3628929" y="2952"/>
                    </a:lnTo>
                    <a:lnTo>
                      <a:pt x="3643883" y="0"/>
                    </a:lnTo>
                    <a:lnTo>
                      <a:pt x="3658838" y="2952"/>
                    </a:lnTo>
                    <a:lnTo>
                      <a:pt x="3670934" y="11048"/>
                    </a:lnTo>
                    <a:lnTo>
                      <a:pt x="3679031" y="23145"/>
                    </a:lnTo>
                    <a:lnTo>
                      <a:pt x="3681983" y="38099"/>
                    </a:lnTo>
                    <a:lnTo>
                      <a:pt x="5626607" y="38099"/>
                    </a:lnTo>
                  </a:path>
                </a:pathLst>
              </a:custGeom>
              <a:ln w="19049">
                <a:solidFill>
                  <a:srgbClr val="4576BE"/>
                </a:solidFill>
              </a:ln>
            </p:spPr>
            <p:txBody>
              <a:bodyPr wrap="square" lIns="0" tIns="0" rIns="0" bIns="0" rtlCol="0"/>
              <a:lstStyle/>
              <a:p>
                <a:endParaRPr sz="927"/>
              </a:p>
            </p:txBody>
          </p:sp>
          <p:sp>
            <p:nvSpPr>
              <p:cNvPr id="113" name="object 230">
                <a:extLst>
                  <a:ext uri="{FF2B5EF4-FFF2-40B4-BE49-F238E27FC236}">
                    <a16:creationId xmlns:a16="http://schemas.microsoft.com/office/drawing/2014/main" id="{5693B5C4-9E07-49A3-9904-D138A9067135}"/>
                  </a:ext>
                </a:extLst>
              </p:cNvPr>
              <p:cNvSpPr/>
              <p:nvPr/>
            </p:nvSpPr>
            <p:spPr>
              <a:xfrm>
                <a:off x="9447275" y="1999487"/>
                <a:ext cx="102235" cy="102235"/>
              </a:xfrm>
              <a:custGeom>
                <a:avLst/>
                <a:gdLst/>
                <a:ahLst/>
                <a:cxnLst/>
                <a:rect l="l" t="t" r="r" b="b"/>
                <a:pathLst>
                  <a:path w="102234" h="102235">
                    <a:moveTo>
                      <a:pt x="102107" y="51815"/>
                    </a:moveTo>
                    <a:lnTo>
                      <a:pt x="0" y="0"/>
                    </a:lnTo>
                    <a:lnTo>
                      <a:pt x="0" y="102107"/>
                    </a:lnTo>
                    <a:lnTo>
                      <a:pt x="102107" y="51815"/>
                    </a:lnTo>
                    <a:close/>
                  </a:path>
                </a:pathLst>
              </a:custGeom>
              <a:solidFill>
                <a:srgbClr val="4576BE"/>
              </a:solidFill>
            </p:spPr>
            <p:txBody>
              <a:bodyPr wrap="square" lIns="0" tIns="0" rIns="0" bIns="0" rtlCol="0"/>
              <a:lstStyle/>
              <a:p>
                <a:endParaRPr sz="927"/>
              </a:p>
            </p:txBody>
          </p:sp>
          <p:sp>
            <p:nvSpPr>
              <p:cNvPr id="114" name="object 231">
                <a:extLst>
                  <a:ext uri="{FF2B5EF4-FFF2-40B4-BE49-F238E27FC236}">
                    <a16:creationId xmlns:a16="http://schemas.microsoft.com/office/drawing/2014/main" id="{2E1DA2BB-F044-41A1-A10B-088119E9686D}"/>
                  </a:ext>
                </a:extLst>
              </p:cNvPr>
              <p:cNvSpPr/>
              <p:nvPr/>
            </p:nvSpPr>
            <p:spPr>
              <a:xfrm>
                <a:off x="4914899" y="2078735"/>
                <a:ext cx="344805" cy="121920"/>
              </a:xfrm>
              <a:custGeom>
                <a:avLst/>
                <a:gdLst/>
                <a:ahLst/>
                <a:cxnLst/>
                <a:rect l="l" t="t" r="r" b="b"/>
                <a:pathLst>
                  <a:path w="344804" h="121919">
                    <a:moveTo>
                      <a:pt x="344423" y="121919"/>
                    </a:moveTo>
                    <a:lnTo>
                      <a:pt x="344423" y="0"/>
                    </a:lnTo>
                    <a:lnTo>
                      <a:pt x="0" y="0"/>
                    </a:lnTo>
                    <a:lnTo>
                      <a:pt x="0" y="121919"/>
                    </a:lnTo>
                    <a:lnTo>
                      <a:pt x="344423" y="121919"/>
                    </a:lnTo>
                    <a:close/>
                  </a:path>
                </a:pathLst>
              </a:custGeom>
              <a:solidFill>
                <a:srgbClr val="FFFFFF"/>
              </a:solidFill>
            </p:spPr>
            <p:txBody>
              <a:bodyPr wrap="square" lIns="0" tIns="0" rIns="0" bIns="0" rtlCol="0"/>
              <a:lstStyle/>
              <a:p>
                <a:endParaRPr sz="927"/>
              </a:p>
            </p:txBody>
          </p:sp>
        </p:grpSp>
        <p:sp>
          <p:nvSpPr>
            <p:cNvPr id="105" name="object 232">
              <a:extLst>
                <a:ext uri="{FF2B5EF4-FFF2-40B4-BE49-F238E27FC236}">
                  <a16:creationId xmlns:a16="http://schemas.microsoft.com/office/drawing/2014/main" id="{9DDFBC32-829B-4808-961B-D8AA03EDCC77}"/>
                </a:ext>
              </a:extLst>
            </p:cNvPr>
            <p:cNvSpPr txBox="1"/>
            <p:nvPr/>
          </p:nvSpPr>
          <p:spPr>
            <a:xfrm>
              <a:off x="3719559" y="1634577"/>
              <a:ext cx="245829" cy="89919"/>
            </a:xfrm>
            <a:prstGeom prst="rect">
              <a:avLst/>
            </a:prstGeom>
          </p:spPr>
          <p:txBody>
            <a:bodyPr vert="horz" wrap="square" lIns="0" tIns="8404" rIns="0" bIns="0" rtlCol="0">
              <a:spAutoFit/>
            </a:bodyPr>
            <a:lstStyle/>
            <a:p>
              <a:pPr marL="8405">
                <a:spcBef>
                  <a:spcPts val="66"/>
                </a:spcBef>
              </a:pPr>
              <a:r>
                <a:rPr sz="529" spc="-3" dirty="0"/>
                <a:t>PosAck</a:t>
              </a:r>
              <a:endParaRPr sz="529"/>
            </a:p>
          </p:txBody>
        </p:sp>
        <p:grpSp>
          <p:nvGrpSpPr>
            <p:cNvPr id="106" name="object 233">
              <a:extLst>
                <a:ext uri="{FF2B5EF4-FFF2-40B4-BE49-F238E27FC236}">
                  <a16:creationId xmlns:a16="http://schemas.microsoft.com/office/drawing/2014/main" id="{3F245277-1E9E-4A9A-B728-2B9EA0A08584}"/>
                </a:ext>
              </a:extLst>
            </p:cNvPr>
            <p:cNvGrpSpPr/>
            <p:nvPr/>
          </p:nvGrpSpPr>
          <p:grpSpPr>
            <a:xfrm>
              <a:off x="2687162" y="1966720"/>
              <a:ext cx="1783416" cy="2247339"/>
              <a:chOff x="3342132" y="2558795"/>
              <a:chExt cx="2694940" cy="3395979"/>
            </a:xfrm>
          </p:grpSpPr>
          <p:sp>
            <p:nvSpPr>
              <p:cNvPr id="107" name="object 234">
                <a:extLst>
                  <a:ext uri="{FF2B5EF4-FFF2-40B4-BE49-F238E27FC236}">
                    <a16:creationId xmlns:a16="http://schemas.microsoft.com/office/drawing/2014/main" id="{EA730BBF-CD3B-4EAF-A28A-EC2B89A0AD61}"/>
                  </a:ext>
                </a:extLst>
              </p:cNvPr>
              <p:cNvSpPr/>
              <p:nvPr/>
            </p:nvSpPr>
            <p:spPr>
              <a:xfrm>
                <a:off x="5477255" y="2593847"/>
                <a:ext cx="558165" cy="885825"/>
              </a:xfrm>
              <a:custGeom>
                <a:avLst/>
                <a:gdLst/>
                <a:ahLst/>
                <a:cxnLst/>
                <a:rect l="l" t="t" r="r" b="b"/>
                <a:pathLst>
                  <a:path w="558164" h="885825">
                    <a:moveTo>
                      <a:pt x="557783" y="885443"/>
                    </a:moveTo>
                    <a:lnTo>
                      <a:pt x="557783" y="600455"/>
                    </a:lnTo>
                    <a:lnTo>
                      <a:pt x="0" y="600455"/>
                    </a:lnTo>
                    <a:lnTo>
                      <a:pt x="0" y="0"/>
                    </a:lnTo>
                    <a:lnTo>
                      <a:pt x="111251" y="0"/>
                    </a:lnTo>
                  </a:path>
                </a:pathLst>
              </a:custGeom>
              <a:ln w="3175">
                <a:solidFill>
                  <a:srgbClr val="4576BE"/>
                </a:solidFill>
              </a:ln>
            </p:spPr>
            <p:txBody>
              <a:bodyPr wrap="square" lIns="0" tIns="0" rIns="0" bIns="0" rtlCol="0"/>
              <a:lstStyle/>
              <a:p>
                <a:endParaRPr sz="927"/>
              </a:p>
            </p:txBody>
          </p:sp>
          <p:sp>
            <p:nvSpPr>
              <p:cNvPr id="108" name="object 235">
                <a:extLst>
                  <a:ext uri="{FF2B5EF4-FFF2-40B4-BE49-F238E27FC236}">
                    <a16:creationId xmlns:a16="http://schemas.microsoft.com/office/drawing/2014/main" id="{D0F653E5-55C4-4831-86A1-28683681815B}"/>
                  </a:ext>
                </a:extLst>
              </p:cNvPr>
              <p:cNvSpPr/>
              <p:nvPr/>
            </p:nvSpPr>
            <p:spPr>
              <a:xfrm>
                <a:off x="5579364" y="2558795"/>
                <a:ext cx="70485" cy="70485"/>
              </a:xfrm>
              <a:custGeom>
                <a:avLst/>
                <a:gdLst/>
                <a:ahLst/>
                <a:cxnLst/>
                <a:rect l="l" t="t" r="r" b="b"/>
                <a:pathLst>
                  <a:path w="70485" h="70485">
                    <a:moveTo>
                      <a:pt x="70103" y="35051"/>
                    </a:moveTo>
                    <a:lnTo>
                      <a:pt x="0" y="0"/>
                    </a:lnTo>
                    <a:lnTo>
                      <a:pt x="0" y="70103"/>
                    </a:lnTo>
                    <a:lnTo>
                      <a:pt x="70103" y="35051"/>
                    </a:lnTo>
                    <a:close/>
                  </a:path>
                </a:pathLst>
              </a:custGeom>
              <a:solidFill>
                <a:srgbClr val="4576BE"/>
              </a:solidFill>
            </p:spPr>
            <p:txBody>
              <a:bodyPr wrap="square" lIns="0" tIns="0" rIns="0" bIns="0" rtlCol="0"/>
              <a:lstStyle/>
              <a:p>
                <a:endParaRPr sz="927"/>
              </a:p>
            </p:txBody>
          </p:sp>
          <p:sp>
            <p:nvSpPr>
              <p:cNvPr id="109" name="object 236">
                <a:extLst>
                  <a:ext uri="{FF2B5EF4-FFF2-40B4-BE49-F238E27FC236}">
                    <a16:creationId xmlns:a16="http://schemas.microsoft.com/office/drawing/2014/main" id="{781D97AC-00F5-40AD-BA28-17B408983719}"/>
                  </a:ext>
                </a:extLst>
              </p:cNvPr>
              <p:cNvSpPr/>
              <p:nvPr/>
            </p:nvSpPr>
            <p:spPr>
              <a:xfrm>
                <a:off x="3377184" y="5681471"/>
                <a:ext cx="2449195" cy="271780"/>
              </a:xfrm>
              <a:custGeom>
                <a:avLst/>
                <a:gdLst/>
                <a:ahLst/>
                <a:cxnLst/>
                <a:rect l="l" t="t" r="r" b="b"/>
                <a:pathLst>
                  <a:path w="2449195" h="271779">
                    <a:moveTo>
                      <a:pt x="2449067" y="0"/>
                    </a:moveTo>
                    <a:lnTo>
                      <a:pt x="2449067" y="271271"/>
                    </a:lnTo>
                    <a:lnTo>
                      <a:pt x="1373123" y="271271"/>
                    </a:lnTo>
                    <a:lnTo>
                      <a:pt x="1370171" y="256317"/>
                    </a:lnTo>
                    <a:lnTo>
                      <a:pt x="1362074" y="244220"/>
                    </a:lnTo>
                    <a:lnTo>
                      <a:pt x="1349978" y="236124"/>
                    </a:lnTo>
                    <a:lnTo>
                      <a:pt x="1335023" y="233171"/>
                    </a:lnTo>
                    <a:lnTo>
                      <a:pt x="1320069" y="236124"/>
                    </a:lnTo>
                    <a:lnTo>
                      <a:pt x="1307972" y="244220"/>
                    </a:lnTo>
                    <a:lnTo>
                      <a:pt x="1299876" y="256317"/>
                    </a:lnTo>
                    <a:lnTo>
                      <a:pt x="1296923" y="271271"/>
                    </a:lnTo>
                    <a:lnTo>
                      <a:pt x="646175" y="271271"/>
                    </a:lnTo>
                    <a:lnTo>
                      <a:pt x="643223" y="256317"/>
                    </a:lnTo>
                    <a:lnTo>
                      <a:pt x="635126" y="244220"/>
                    </a:lnTo>
                    <a:lnTo>
                      <a:pt x="623030" y="236124"/>
                    </a:lnTo>
                    <a:lnTo>
                      <a:pt x="608075" y="233171"/>
                    </a:lnTo>
                    <a:lnTo>
                      <a:pt x="593764" y="236124"/>
                    </a:lnTo>
                    <a:lnTo>
                      <a:pt x="581596" y="244220"/>
                    </a:lnTo>
                    <a:lnTo>
                      <a:pt x="573143" y="256317"/>
                    </a:lnTo>
                    <a:lnTo>
                      <a:pt x="569975" y="271271"/>
                    </a:lnTo>
                    <a:lnTo>
                      <a:pt x="0" y="271271"/>
                    </a:lnTo>
                    <a:lnTo>
                      <a:pt x="0" y="161543"/>
                    </a:lnTo>
                  </a:path>
                </a:pathLst>
              </a:custGeom>
              <a:ln w="3175">
                <a:solidFill>
                  <a:srgbClr val="4576BE"/>
                </a:solidFill>
              </a:ln>
            </p:spPr>
            <p:txBody>
              <a:bodyPr wrap="square" lIns="0" tIns="0" rIns="0" bIns="0" rtlCol="0"/>
              <a:lstStyle/>
              <a:p>
                <a:endParaRPr sz="927"/>
              </a:p>
            </p:txBody>
          </p:sp>
          <p:sp>
            <p:nvSpPr>
              <p:cNvPr id="110" name="object 237">
                <a:extLst>
                  <a:ext uri="{FF2B5EF4-FFF2-40B4-BE49-F238E27FC236}">
                    <a16:creationId xmlns:a16="http://schemas.microsoft.com/office/drawing/2014/main" id="{612C6C6A-D174-455A-862F-11509C14F8D3}"/>
                  </a:ext>
                </a:extLst>
              </p:cNvPr>
              <p:cNvSpPr/>
              <p:nvPr/>
            </p:nvSpPr>
            <p:spPr>
              <a:xfrm>
                <a:off x="3342132" y="5780531"/>
                <a:ext cx="70485" cy="70485"/>
              </a:xfrm>
              <a:custGeom>
                <a:avLst/>
                <a:gdLst/>
                <a:ahLst/>
                <a:cxnLst/>
                <a:rect l="l" t="t" r="r" b="b"/>
                <a:pathLst>
                  <a:path w="70485" h="70485">
                    <a:moveTo>
                      <a:pt x="70103" y="70103"/>
                    </a:moveTo>
                    <a:lnTo>
                      <a:pt x="35051" y="0"/>
                    </a:lnTo>
                    <a:lnTo>
                      <a:pt x="0" y="70103"/>
                    </a:lnTo>
                    <a:lnTo>
                      <a:pt x="70103" y="70103"/>
                    </a:lnTo>
                    <a:close/>
                  </a:path>
                </a:pathLst>
              </a:custGeom>
              <a:solidFill>
                <a:srgbClr val="4576BE"/>
              </a:solidFill>
            </p:spPr>
            <p:txBody>
              <a:bodyPr wrap="square" lIns="0" tIns="0" rIns="0" bIns="0" rtlCol="0"/>
              <a:lstStyle/>
              <a:p>
                <a:endParaRPr sz="927"/>
              </a:p>
            </p:txBody>
          </p:sp>
        </p:grpSp>
      </p:grpSp>
      <p:sp>
        <p:nvSpPr>
          <p:cNvPr id="4" name="Speech Bubble: Rectangle 3" descr="See Speaker Notes:&#10;&#10;">
            <a:extLst>
              <a:ext uri="{FF2B5EF4-FFF2-40B4-BE49-F238E27FC236}">
                <a16:creationId xmlns:a16="http://schemas.microsoft.com/office/drawing/2014/main" id="{B24A51D5-6D99-4E42-B170-7F5613A1E6FA}"/>
              </a:ext>
            </a:extLst>
          </p:cNvPr>
          <p:cNvSpPr/>
          <p:nvPr/>
        </p:nvSpPr>
        <p:spPr>
          <a:xfrm flipH="1">
            <a:off x="6991384" y="2917756"/>
            <a:ext cx="1695254" cy="807159"/>
          </a:xfrm>
          <a:prstGeom prst="wedgeRectCallout">
            <a:avLst>
              <a:gd name="adj1" fmla="val 66150"/>
              <a:gd name="adj2" fmla="val 871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900" b="1" dirty="0">
                <a:solidFill>
                  <a:srgbClr val="000000"/>
                </a:solidFill>
                <a:ea typeface="Arial"/>
                <a:cs typeface="Arial"/>
              </a:rPr>
              <a:t>Note:  The expectation is that both booking data and authorization data flow into the voucher</a:t>
            </a:r>
          </a:p>
        </p:txBody>
      </p:sp>
      <p:sp>
        <p:nvSpPr>
          <p:cNvPr id="180" name="Google Shape;180;p35"/>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6</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06" name="Google Shape;206;p36"/>
          <p:cNvSpPr txBox="1">
            <a:spLocks noGrp="1"/>
          </p:cNvSpPr>
          <p:nvPr>
            <p:ph type="title"/>
          </p:nvPr>
        </p:nvSpPr>
        <p:spPr>
          <a:xfrm>
            <a:off x="395728" y="-48483"/>
            <a:ext cx="8229600" cy="857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t>T&amp;E Business Standards - Federal Integrated Business Framework (FIBF)</a:t>
            </a:r>
            <a:endParaRPr dirty="0"/>
          </a:p>
        </p:txBody>
      </p:sp>
      <p:grpSp>
        <p:nvGrpSpPr>
          <p:cNvPr id="3" name="Group 2" descr="See Speaker Notes&#10;FIBF Lifecyle">
            <a:extLst>
              <a:ext uri="{FF2B5EF4-FFF2-40B4-BE49-F238E27FC236}">
                <a16:creationId xmlns:a16="http://schemas.microsoft.com/office/drawing/2014/main" id="{BC0CC552-D560-4F58-B750-B4506F36A088}"/>
              </a:ext>
            </a:extLst>
          </p:cNvPr>
          <p:cNvGrpSpPr/>
          <p:nvPr/>
        </p:nvGrpSpPr>
        <p:grpSpPr>
          <a:xfrm>
            <a:off x="1772400" y="1098236"/>
            <a:ext cx="5821200" cy="3596231"/>
            <a:chOff x="1772400" y="1098236"/>
            <a:chExt cx="5821200" cy="3596231"/>
          </a:xfrm>
        </p:grpSpPr>
        <p:sp>
          <p:nvSpPr>
            <p:cNvPr id="185" name="Google Shape;185;p36"/>
            <p:cNvSpPr/>
            <p:nvPr/>
          </p:nvSpPr>
          <p:spPr>
            <a:xfrm>
              <a:off x="3117185" y="1098236"/>
              <a:ext cx="2894824" cy="1058849"/>
            </a:xfrm>
            <a:custGeom>
              <a:avLst/>
              <a:gdLst/>
              <a:ahLst/>
              <a:cxnLst/>
              <a:rect l="l" t="t" r="r" b="b"/>
              <a:pathLst>
                <a:path w="4650320" h="2339998" extrusionOk="0">
                  <a:moveTo>
                    <a:pt x="1191768" y="2207329"/>
                  </a:moveTo>
                  <a:lnTo>
                    <a:pt x="1323166" y="2339145"/>
                  </a:lnTo>
                  <a:lnTo>
                    <a:pt x="1322392" y="2339998"/>
                  </a:lnTo>
                  <a:close/>
                  <a:moveTo>
                    <a:pt x="2321143" y="0"/>
                  </a:moveTo>
                  <a:cubicBezTo>
                    <a:pt x="3124265" y="0"/>
                    <a:pt x="3860860" y="284839"/>
                    <a:pt x="4435417" y="759005"/>
                  </a:cubicBezTo>
                  <a:lnTo>
                    <a:pt x="4650320" y="954322"/>
                  </a:lnTo>
                  <a:lnTo>
                    <a:pt x="3282152" y="2304722"/>
                  </a:lnTo>
                  <a:lnTo>
                    <a:pt x="3215312" y="2243867"/>
                  </a:lnTo>
                  <a:cubicBezTo>
                    <a:pt x="2972321" y="2042982"/>
                    <a:pt x="2660800" y="1922308"/>
                    <a:pt x="2321144" y="1922308"/>
                  </a:cubicBezTo>
                  <a:cubicBezTo>
                    <a:pt x="1981488" y="1922308"/>
                    <a:pt x="1669968" y="2042982"/>
                    <a:pt x="1426977" y="2243867"/>
                  </a:cubicBezTo>
                  <a:lnTo>
                    <a:pt x="1356608" y="2307934"/>
                  </a:lnTo>
                  <a:lnTo>
                    <a:pt x="0" y="947020"/>
                  </a:lnTo>
                  <a:lnTo>
                    <a:pt x="206870" y="759005"/>
                  </a:lnTo>
                  <a:cubicBezTo>
                    <a:pt x="781426" y="284839"/>
                    <a:pt x="1518021" y="0"/>
                    <a:pt x="2321143" y="0"/>
                  </a:cubicBezTo>
                  <a:close/>
                </a:path>
              </a:pathLst>
            </a:custGeom>
            <a:solidFill>
              <a:srgbClr val="97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highlight>
                  <a:srgbClr val="808080"/>
                </a:highlight>
                <a:latin typeface="Calibri"/>
                <a:ea typeface="Calibri"/>
                <a:cs typeface="Calibri"/>
                <a:sym typeface="Calibri"/>
              </a:endParaRPr>
            </a:p>
          </p:txBody>
        </p:sp>
        <p:sp>
          <p:nvSpPr>
            <p:cNvPr id="189" name="Google Shape;189;p36"/>
            <p:cNvSpPr txBox="1"/>
            <p:nvPr/>
          </p:nvSpPr>
          <p:spPr>
            <a:xfrm>
              <a:off x="3459888" y="1312494"/>
              <a:ext cx="2224200" cy="49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dirty="0">
                  <a:solidFill>
                    <a:schemeClr val="tx1"/>
                  </a:solidFill>
                  <a:sym typeface="Arial"/>
                </a:rPr>
                <a:t>Federal Business Lifecycle</a:t>
              </a:r>
              <a:endParaRPr sz="1200" dirty="0">
                <a:solidFill>
                  <a:schemeClr val="tx1"/>
                </a:solidFill>
              </a:endParaRPr>
            </a:p>
            <a:p>
              <a:pPr marL="0" marR="0" lvl="0" indent="0" algn="ctr" rtl="0">
                <a:spcBef>
                  <a:spcPts val="0"/>
                </a:spcBef>
                <a:spcAft>
                  <a:spcPts val="0"/>
                </a:spcAft>
                <a:buNone/>
              </a:pPr>
              <a:r>
                <a:rPr lang="en" sz="1000" b="1" i="1" dirty="0">
                  <a:solidFill>
                    <a:schemeClr val="tx1"/>
                  </a:solidFill>
                  <a:sym typeface="Arial"/>
                </a:rPr>
                <a:t>End to End Processes</a:t>
              </a:r>
              <a:endParaRPr sz="1000" dirty="0">
                <a:solidFill>
                  <a:schemeClr val="tx1"/>
                </a:solidFill>
              </a:endParaRPr>
            </a:p>
            <a:p>
              <a:pPr marL="0" marR="0" lvl="0" indent="0" algn="ctr" rtl="0">
                <a:spcBef>
                  <a:spcPts val="0"/>
                </a:spcBef>
                <a:spcAft>
                  <a:spcPts val="0"/>
                </a:spcAft>
                <a:buNone/>
              </a:pPr>
              <a:r>
                <a:rPr lang="en" sz="1000" b="1" i="1" dirty="0">
                  <a:solidFill>
                    <a:schemeClr val="tx1"/>
                  </a:solidFill>
                  <a:sym typeface="Arial"/>
                </a:rPr>
                <a:t>Service, Function, Activities List</a:t>
              </a:r>
              <a:endParaRPr sz="1000" dirty="0">
                <a:solidFill>
                  <a:schemeClr val="tx1"/>
                </a:solidFill>
              </a:endParaRPr>
            </a:p>
          </p:txBody>
        </p:sp>
        <p:sp>
          <p:nvSpPr>
            <p:cNvPr id="190" name="Google Shape;190;p36"/>
            <p:cNvSpPr txBox="1"/>
            <p:nvPr/>
          </p:nvSpPr>
          <p:spPr>
            <a:xfrm>
              <a:off x="5223151" y="2906973"/>
              <a:ext cx="960300" cy="83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900" b="1">
                  <a:solidFill>
                    <a:srgbClr val="FFFFFF"/>
                  </a:solidFill>
                  <a:latin typeface="Arial"/>
                  <a:ea typeface="Arial"/>
                  <a:cs typeface="Arial"/>
                  <a:sym typeface="Arial"/>
                </a:rPr>
                <a:t>Business</a:t>
              </a:r>
              <a:endParaRPr/>
            </a:p>
            <a:p>
              <a:pPr marL="0" marR="0" lvl="0" indent="0" algn="l" rtl="0">
                <a:spcBef>
                  <a:spcPts val="0"/>
                </a:spcBef>
                <a:spcAft>
                  <a:spcPts val="0"/>
                </a:spcAft>
                <a:buNone/>
              </a:pPr>
              <a:r>
                <a:rPr lang="en" sz="1900" b="1">
                  <a:solidFill>
                    <a:srgbClr val="FFFFFF"/>
                  </a:solidFill>
                  <a:latin typeface="Arial"/>
                  <a:ea typeface="Arial"/>
                  <a:cs typeface="Arial"/>
                  <a:sym typeface="Arial"/>
                </a:rPr>
                <a:t>Capabilities</a:t>
              </a:r>
              <a:endParaRPr sz="1700" b="1" i="1">
                <a:solidFill>
                  <a:srgbClr val="FFFFFF"/>
                </a:solidFill>
                <a:latin typeface="Arial"/>
                <a:ea typeface="Arial"/>
                <a:cs typeface="Arial"/>
                <a:sym typeface="Arial"/>
              </a:endParaRPr>
            </a:p>
          </p:txBody>
        </p:sp>
        <p:sp>
          <p:nvSpPr>
            <p:cNvPr id="191" name="Google Shape;191;p36"/>
            <p:cNvSpPr txBox="1"/>
            <p:nvPr/>
          </p:nvSpPr>
          <p:spPr>
            <a:xfrm>
              <a:off x="4615144" y="3859567"/>
              <a:ext cx="878100" cy="83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900" b="1">
                  <a:solidFill>
                    <a:srgbClr val="FFFFFF"/>
                  </a:solidFill>
                  <a:latin typeface="Arial"/>
                  <a:ea typeface="Arial"/>
                  <a:cs typeface="Arial"/>
                  <a:sym typeface="Arial"/>
                </a:rPr>
                <a:t>Business</a:t>
              </a:r>
              <a:endParaRPr/>
            </a:p>
            <a:p>
              <a:pPr marL="0" marR="0" lvl="0" indent="0" algn="l" rtl="0">
                <a:spcBef>
                  <a:spcPts val="0"/>
                </a:spcBef>
                <a:spcAft>
                  <a:spcPts val="0"/>
                </a:spcAft>
                <a:buNone/>
              </a:pPr>
              <a:r>
                <a:rPr lang="en" sz="1900" b="1">
                  <a:solidFill>
                    <a:srgbClr val="FFFFFF"/>
                  </a:solidFill>
                  <a:latin typeface="Arial"/>
                  <a:ea typeface="Arial"/>
                  <a:cs typeface="Arial"/>
                  <a:sym typeface="Arial"/>
                </a:rPr>
                <a:t>Use Cases</a:t>
              </a:r>
              <a:endParaRPr sz="1700" b="1" i="1">
                <a:solidFill>
                  <a:srgbClr val="FFFFFF"/>
                </a:solidFill>
                <a:latin typeface="Arial"/>
                <a:ea typeface="Arial"/>
                <a:cs typeface="Arial"/>
                <a:sym typeface="Arial"/>
              </a:endParaRPr>
            </a:p>
          </p:txBody>
        </p:sp>
        <p:sp>
          <p:nvSpPr>
            <p:cNvPr id="192" name="Google Shape;192;p36"/>
            <p:cNvSpPr txBox="1"/>
            <p:nvPr/>
          </p:nvSpPr>
          <p:spPr>
            <a:xfrm>
              <a:off x="3133626" y="3806164"/>
              <a:ext cx="783900" cy="43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900" b="1">
                  <a:solidFill>
                    <a:srgbClr val="FFFFFF"/>
                  </a:solidFill>
                  <a:latin typeface="Arial"/>
                  <a:ea typeface="Arial"/>
                  <a:cs typeface="Arial"/>
                  <a:sym typeface="Arial"/>
                </a:rPr>
                <a:t>Standard</a:t>
              </a:r>
              <a:endParaRPr/>
            </a:p>
            <a:p>
              <a:pPr marL="0" marR="0" lvl="0" indent="0" algn="l" rtl="0">
                <a:spcBef>
                  <a:spcPts val="0"/>
                </a:spcBef>
                <a:spcAft>
                  <a:spcPts val="0"/>
                </a:spcAft>
                <a:buNone/>
              </a:pPr>
              <a:r>
                <a:rPr lang="en" sz="1900" b="1">
                  <a:solidFill>
                    <a:srgbClr val="FFFFFF"/>
                  </a:solidFill>
                  <a:latin typeface="Arial"/>
                  <a:ea typeface="Arial"/>
                  <a:cs typeface="Arial"/>
                  <a:sym typeface="Arial"/>
                </a:rPr>
                <a:t>Data</a:t>
              </a:r>
              <a:endParaRPr/>
            </a:p>
            <a:p>
              <a:pPr marL="0" marR="0" lvl="0" indent="0" algn="l" rtl="0">
                <a:spcBef>
                  <a:spcPts val="0"/>
                </a:spcBef>
                <a:spcAft>
                  <a:spcPts val="0"/>
                </a:spcAft>
                <a:buNone/>
              </a:pPr>
              <a:r>
                <a:rPr lang="en" sz="1900" b="1">
                  <a:solidFill>
                    <a:srgbClr val="FFFFFF"/>
                  </a:solidFill>
                  <a:latin typeface="Arial"/>
                  <a:ea typeface="Arial"/>
                  <a:cs typeface="Arial"/>
                  <a:sym typeface="Arial"/>
                </a:rPr>
                <a:t>Elements</a:t>
              </a:r>
              <a:endParaRPr sz="1700" b="1">
                <a:solidFill>
                  <a:srgbClr val="FFFFFF"/>
                </a:solidFill>
                <a:latin typeface="Arial"/>
                <a:ea typeface="Arial"/>
                <a:cs typeface="Arial"/>
                <a:sym typeface="Arial"/>
              </a:endParaRPr>
            </a:p>
          </p:txBody>
        </p:sp>
        <p:sp>
          <p:nvSpPr>
            <p:cNvPr id="193" name="Google Shape;193;p36"/>
            <p:cNvSpPr txBox="1"/>
            <p:nvPr/>
          </p:nvSpPr>
          <p:spPr>
            <a:xfrm>
              <a:off x="2326918" y="2938107"/>
              <a:ext cx="1035600" cy="70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900" b="1">
                  <a:solidFill>
                    <a:srgbClr val="FFFFFF"/>
                  </a:solidFill>
                  <a:latin typeface="Arial"/>
                  <a:ea typeface="Arial"/>
                  <a:cs typeface="Arial"/>
                  <a:sym typeface="Arial"/>
                </a:rPr>
                <a:t>Performance</a:t>
              </a:r>
              <a:endParaRPr/>
            </a:p>
            <a:p>
              <a:pPr marL="0" marR="0" lvl="0" indent="0" algn="l" rtl="0">
                <a:spcBef>
                  <a:spcPts val="0"/>
                </a:spcBef>
                <a:spcAft>
                  <a:spcPts val="0"/>
                </a:spcAft>
                <a:buNone/>
              </a:pPr>
              <a:r>
                <a:rPr lang="en" sz="1900" b="1">
                  <a:solidFill>
                    <a:srgbClr val="FFFFFF"/>
                  </a:solidFill>
                  <a:latin typeface="Arial"/>
                  <a:ea typeface="Arial"/>
                  <a:cs typeface="Arial"/>
                  <a:sym typeface="Arial"/>
                </a:rPr>
                <a:t>Metrics</a:t>
              </a:r>
              <a:endParaRPr/>
            </a:p>
          </p:txBody>
        </p:sp>
        <p:sp>
          <p:nvSpPr>
            <p:cNvPr id="194" name="Google Shape;194;p36"/>
            <p:cNvSpPr/>
            <p:nvPr/>
          </p:nvSpPr>
          <p:spPr>
            <a:xfrm>
              <a:off x="5198630" y="1593167"/>
              <a:ext cx="1449840" cy="1772659"/>
            </a:xfrm>
            <a:custGeom>
              <a:avLst/>
              <a:gdLst/>
              <a:ahLst/>
              <a:cxnLst/>
              <a:rect l="l" t="t" r="r" b="b"/>
              <a:pathLst>
                <a:path w="2329060" h="3917478" extrusionOk="0">
                  <a:moveTo>
                    <a:pt x="1367107" y="0"/>
                  </a:moveTo>
                  <a:lnTo>
                    <a:pt x="1570056" y="223300"/>
                  </a:lnTo>
                  <a:cubicBezTo>
                    <a:pt x="2044221" y="797856"/>
                    <a:pt x="2329060" y="1534451"/>
                    <a:pt x="2329060" y="2337573"/>
                  </a:cubicBezTo>
                  <a:cubicBezTo>
                    <a:pt x="2329060" y="2796500"/>
                    <a:pt x="2236052" y="3233704"/>
                    <a:pt x="2067856" y="3631363"/>
                  </a:cubicBezTo>
                  <a:lnTo>
                    <a:pt x="1930027" y="3917478"/>
                  </a:lnTo>
                  <a:lnTo>
                    <a:pt x="287537" y="2919229"/>
                  </a:lnTo>
                  <a:lnTo>
                    <a:pt x="300468" y="2892339"/>
                  </a:lnTo>
                  <a:cubicBezTo>
                    <a:pt x="371601" y="2723867"/>
                    <a:pt x="410936" y="2538642"/>
                    <a:pt x="410936" y="2344213"/>
                  </a:cubicBezTo>
                  <a:cubicBezTo>
                    <a:pt x="410936" y="2003963"/>
                    <a:pt x="290472" y="1691898"/>
                    <a:pt x="89938" y="1448483"/>
                  </a:cubicBezTo>
                  <a:lnTo>
                    <a:pt x="0" y="1349352"/>
                  </a:lnTo>
                  <a:close/>
                </a:path>
              </a:pathLst>
            </a:custGeom>
            <a:solidFill>
              <a:srgbClr val="97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highlight>
                  <a:srgbClr val="808080"/>
                </a:highlight>
                <a:latin typeface="Calibri"/>
                <a:ea typeface="Calibri"/>
                <a:cs typeface="Calibri"/>
                <a:sym typeface="Calibri"/>
              </a:endParaRPr>
            </a:p>
          </p:txBody>
        </p:sp>
        <p:sp>
          <p:nvSpPr>
            <p:cNvPr id="196" name="Google Shape;196;p36"/>
            <p:cNvSpPr txBox="1"/>
            <p:nvPr/>
          </p:nvSpPr>
          <p:spPr>
            <a:xfrm>
              <a:off x="5493238" y="2267094"/>
              <a:ext cx="1111200" cy="43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tx1"/>
                  </a:solidFill>
                  <a:sym typeface="Arial"/>
                </a:rPr>
                <a:t>Business</a:t>
              </a:r>
              <a:endParaRPr sz="1200" dirty="0">
                <a:solidFill>
                  <a:schemeClr val="tx1"/>
                </a:solidFill>
              </a:endParaRPr>
            </a:p>
            <a:p>
              <a:pPr marL="0" marR="0" lvl="0" indent="0" algn="l" rtl="0">
                <a:spcBef>
                  <a:spcPts val="0"/>
                </a:spcBef>
                <a:spcAft>
                  <a:spcPts val="0"/>
                </a:spcAft>
                <a:buNone/>
              </a:pPr>
              <a:r>
                <a:rPr lang="en" sz="1200" b="1" dirty="0">
                  <a:solidFill>
                    <a:schemeClr val="tx1"/>
                  </a:solidFill>
                  <a:latin typeface="Arial"/>
                  <a:ea typeface="Arial"/>
                  <a:cs typeface="Arial"/>
                  <a:sym typeface="Arial"/>
                </a:rPr>
                <a:t>Capabilities</a:t>
              </a:r>
              <a:endParaRPr sz="1200" b="1" i="1" dirty="0">
                <a:solidFill>
                  <a:schemeClr val="tx1"/>
                </a:solidFill>
                <a:latin typeface="Arial"/>
                <a:ea typeface="Arial"/>
                <a:cs typeface="Arial"/>
                <a:sym typeface="Arial"/>
              </a:endParaRPr>
            </a:p>
          </p:txBody>
        </p:sp>
        <p:sp>
          <p:nvSpPr>
            <p:cNvPr id="197" name="Google Shape;197;p36"/>
            <p:cNvSpPr/>
            <p:nvPr/>
          </p:nvSpPr>
          <p:spPr>
            <a:xfrm>
              <a:off x="4545954" y="2952225"/>
              <a:ext cx="1788518" cy="1221701"/>
            </a:xfrm>
            <a:custGeom>
              <a:avLst/>
              <a:gdLst/>
              <a:ahLst/>
              <a:cxnLst/>
              <a:rect l="l" t="t" r="r" b="b"/>
              <a:pathLst>
                <a:path w="2873121" h="2699891" extrusionOk="0">
                  <a:moveTo>
                    <a:pt x="1234052" y="0"/>
                  </a:moveTo>
                  <a:lnTo>
                    <a:pt x="2873121" y="996169"/>
                  </a:lnTo>
                  <a:lnTo>
                    <a:pt x="2727824" y="1235336"/>
                  </a:lnTo>
                  <a:cubicBezTo>
                    <a:pt x="2167838" y="2064225"/>
                    <a:pt x="1243784" y="2626941"/>
                    <a:pt x="185103" y="2694043"/>
                  </a:cubicBezTo>
                  <a:lnTo>
                    <a:pt x="0" y="2699891"/>
                  </a:lnTo>
                  <a:lnTo>
                    <a:pt x="0" y="789789"/>
                  </a:lnTo>
                  <a:lnTo>
                    <a:pt x="168233" y="778098"/>
                  </a:lnTo>
                  <a:cubicBezTo>
                    <a:pt x="617919" y="715059"/>
                    <a:pt x="999410" y="438897"/>
                    <a:pt x="1207697" y="54803"/>
                  </a:cubicBezTo>
                  <a:close/>
                </a:path>
              </a:pathLst>
            </a:custGeom>
            <a:solidFill>
              <a:srgbClr val="97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highlight>
                  <a:srgbClr val="808080"/>
                </a:highlight>
                <a:latin typeface="Calibri"/>
                <a:ea typeface="Calibri"/>
                <a:cs typeface="Calibri"/>
                <a:sym typeface="Calibri"/>
              </a:endParaRPr>
            </a:p>
          </p:txBody>
        </p:sp>
        <p:sp>
          <p:nvSpPr>
            <p:cNvPr id="199" name="Google Shape;199;p36"/>
            <p:cNvSpPr txBox="1"/>
            <p:nvPr/>
          </p:nvSpPr>
          <p:spPr>
            <a:xfrm>
              <a:off x="4849797" y="3341724"/>
              <a:ext cx="1056300" cy="609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tx1"/>
                  </a:solidFill>
                </a:rPr>
                <a:t>Scenarios &amp; </a:t>
              </a:r>
              <a:r>
                <a:rPr lang="en" sz="1200" b="1" dirty="0">
                  <a:solidFill>
                    <a:schemeClr val="tx1"/>
                  </a:solidFill>
                  <a:sym typeface="Arial"/>
                </a:rPr>
                <a:t>Business</a:t>
              </a:r>
              <a:endParaRPr sz="1200" dirty="0">
                <a:solidFill>
                  <a:schemeClr val="tx1"/>
                </a:solidFill>
              </a:endParaRPr>
            </a:p>
            <a:p>
              <a:pPr marL="0" marR="0" lvl="0" indent="0" algn="l" rtl="0">
                <a:spcBef>
                  <a:spcPts val="0"/>
                </a:spcBef>
                <a:spcAft>
                  <a:spcPts val="0"/>
                </a:spcAft>
                <a:buNone/>
              </a:pPr>
              <a:r>
                <a:rPr lang="en" sz="1200" b="1" dirty="0">
                  <a:solidFill>
                    <a:schemeClr val="tx1"/>
                  </a:solidFill>
                  <a:latin typeface="Arial"/>
                  <a:ea typeface="Arial"/>
                  <a:cs typeface="Arial"/>
                  <a:sym typeface="Arial"/>
                </a:rPr>
                <a:t>Use Cases</a:t>
              </a:r>
              <a:endParaRPr sz="1200" b="1" i="1" dirty="0">
                <a:solidFill>
                  <a:schemeClr val="tx1"/>
                </a:solidFill>
                <a:latin typeface="Arial"/>
                <a:ea typeface="Arial"/>
                <a:cs typeface="Arial"/>
                <a:sym typeface="Arial"/>
              </a:endParaRPr>
            </a:p>
          </p:txBody>
        </p:sp>
        <p:sp>
          <p:nvSpPr>
            <p:cNvPr id="200" name="Google Shape;200;p36"/>
            <p:cNvSpPr/>
            <p:nvPr/>
          </p:nvSpPr>
          <p:spPr>
            <a:xfrm>
              <a:off x="2780983" y="2953465"/>
              <a:ext cx="1791028" cy="1215239"/>
            </a:xfrm>
            <a:custGeom>
              <a:avLst/>
              <a:gdLst/>
              <a:ahLst/>
              <a:cxnLst/>
              <a:rect l="l" t="t" r="r" b="b"/>
              <a:pathLst>
                <a:path w="2877154" h="2685611" extrusionOk="0">
                  <a:moveTo>
                    <a:pt x="1639138" y="0"/>
                  </a:moveTo>
                  <a:lnTo>
                    <a:pt x="1658458" y="40175"/>
                  </a:lnTo>
                  <a:cubicBezTo>
                    <a:pt x="1866747" y="424269"/>
                    <a:pt x="2248237" y="700431"/>
                    <a:pt x="2697923" y="763470"/>
                  </a:cubicBezTo>
                  <a:lnTo>
                    <a:pt x="2877154" y="775925"/>
                  </a:lnTo>
                  <a:lnTo>
                    <a:pt x="2877154" y="2685611"/>
                  </a:lnTo>
                  <a:lnTo>
                    <a:pt x="2681050" y="2679415"/>
                  </a:lnTo>
                  <a:cubicBezTo>
                    <a:pt x="1622371" y="2612313"/>
                    <a:pt x="698317" y="2049597"/>
                    <a:pt x="138330" y="1220708"/>
                  </a:cubicBezTo>
                  <a:lnTo>
                    <a:pt x="0" y="993010"/>
                  </a:lnTo>
                  <a:close/>
                </a:path>
              </a:pathLst>
            </a:custGeom>
            <a:solidFill>
              <a:srgbClr val="97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highlight>
                  <a:srgbClr val="808080"/>
                </a:highlight>
                <a:latin typeface="Calibri"/>
                <a:ea typeface="Calibri"/>
                <a:cs typeface="Calibri"/>
                <a:sym typeface="Calibri"/>
              </a:endParaRPr>
            </a:p>
          </p:txBody>
        </p:sp>
        <p:sp>
          <p:nvSpPr>
            <p:cNvPr id="201" name="Google Shape;201;p36"/>
            <p:cNvSpPr txBox="1"/>
            <p:nvPr/>
          </p:nvSpPr>
          <p:spPr>
            <a:xfrm>
              <a:off x="3420215" y="3327919"/>
              <a:ext cx="960300" cy="43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tx1"/>
                  </a:solidFill>
                  <a:sym typeface="Arial"/>
                </a:rPr>
                <a:t>Standard</a:t>
              </a:r>
              <a:endParaRPr sz="1200" dirty="0">
                <a:solidFill>
                  <a:schemeClr val="tx1"/>
                </a:solidFill>
              </a:endParaRPr>
            </a:p>
            <a:p>
              <a:pPr marL="0" marR="0" lvl="0" indent="0" algn="l" rtl="0">
                <a:spcBef>
                  <a:spcPts val="0"/>
                </a:spcBef>
                <a:spcAft>
                  <a:spcPts val="0"/>
                </a:spcAft>
                <a:buNone/>
              </a:pPr>
              <a:r>
                <a:rPr lang="en" sz="1200" b="1" dirty="0">
                  <a:solidFill>
                    <a:schemeClr val="tx1"/>
                  </a:solidFill>
                  <a:sym typeface="Arial"/>
                </a:rPr>
                <a:t>Data</a:t>
              </a:r>
              <a:endParaRPr sz="1200" dirty="0">
                <a:solidFill>
                  <a:schemeClr val="tx1"/>
                </a:solidFill>
              </a:endParaRPr>
            </a:p>
            <a:p>
              <a:pPr marL="0" marR="0" lvl="0" indent="0" algn="l" rtl="0">
                <a:spcBef>
                  <a:spcPts val="0"/>
                </a:spcBef>
                <a:spcAft>
                  <a:spcPts val="0"/>
                </a:spcAft>
                <a:buNone/>
              </a:pPr>
              <a:r>
                <a:rPr lang="en" sz="1200" b="1" dirty="0">
                  <a:solidFill>
                    <a:schemeClr val="tx1"/>
                  </a:solidFill>
                  <a:latin typeface="Arial"/>
                  <a:ea typeface="Arial"/>
                  <a:cs typeface="Arial"/>
                  <a:sym typeface="Arial"/>
                </a:rPr>
                <a:t>Elements</a:t>
              </a:r>
              <a:endParaRPr sz="1200" b="1" dirty="0">
                <a:solidFill>
                  <a:schemeClr val="tx1"/>
                </a:solidFill>
                <a:latin typeface="Arial"/>
                <a:ea typeface="Arial"/>
                <a:cs typeface="Arial"/>
                <a:sym typeface="Arial"/>
              </a:endParaRPr>
            </a:p>
          </p:txBody>
        </p:sp>
        <p:sp>
          <p:nvSpPr>
            <p:cNvPr id="202" name="Google Shape;202;p36"/>
            <p:cNvSpPr/>
            <p:nvPr/>
          </p:nvSpPr>
          <p:spPr>
            <a:xfrm>
              <a:off x="2462488" y="1595299"/>
              <a:ext cx="1447852" cy="1781598"/>
            </a:xfrm>
            <a:custGeom>
              <a:avLst/>
              <a:gdLst/>
              <a:ahLst/>
              <a:cxnLst/>
              <a:rect l="l" t="t" r="r" b="b"/>
              <a:pathLst>
                <a:path w="2325867" h="3937233" extrusionOk="0">
                  <a:moveTo>
                    <a:pt x="969260" y="0"/>
                  </a:moveTo>
                  <a:lnTo>
                    <a:pt x="2325867" y="1360913"/>
                  </a:lnTo>
                  <a:lnTo>
                    <a:pt x="2239124" y="1456522"/>
                  </a:lnTo>
                  <a:cubicBezTo>
                    <a:pt x="2038590" y="1699937"/>
                    <a:pt x="1918126" y="2012002"/>
                    <a:pt x="1918126" y="2352252"/>
                  </a:cubicBezTo>
                  <a:cubicBezTo>
                    <a:pt x="1918126" y="2546681"/>
                    <a:pt x="1957461" y="2731906"/>
                    <a:pt x="2028595" y="2900378"/>
                  </a:cubicBezTo>
                  <a:lnTo>
                    <a:pt x="2048563" y="2941902"/>
                  </a:lnTo>
                  <a:lnTo>
                    <a:pt x="405593" y="3937233"/>
                  </a:lnTo>
                  <a:lnTo>
                    <a:pt x="401170" y="3929953"/>
                  </a:lnTo>
                  <a:cubicBezTo>
                    <a:pt x="145326" y="3458987"/>
                    <a:pt x="0" y="2919271"/>
                    <a:pt x="0" y="2345612"/>
                  </a:cubicBezTo>
                  <a:cubicBezTo>
                    <a:pt x="0" y="1542490"/>
                    <a:pt x="284839" y="805895"/>
                    <a:pt x="759005" y="231339"/>
                  </a:cubicBezTo>
                  <a:close/>
                </a:path>
              </a:pathLst>
            </a:custGeom>
            <a:solidFill>
              <a:srgbClr val="97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highlight>
                  <a:srgbClr val="808080"/>
                </a:highlight>
                <a:latin typeface="Calibri"/>
                <a:ea typeface="Calibri"/>
                <a:cs typeface="Calibri"/>
                <a:sym typeface="Calibri"/>
              </a:endParaRPr>
            </a:p>
          </p:txBody>
        </p:sp>
        <p:sp>
          <p:nvSpPr>
            <p:cNvPr id="203" name="Google Shape;203;p36"/>
            <p:cNvSpPr txBox="1"/>
            <p:nvPr/>
          </p:nvSpPr>
          <p:spPr>
            <a:xfrm>
              <a:off x="2549188" y="2289897"/>
              <a:ext cx="1203900" cy="70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tx1"/>
                  </a:solidFill>
                </a:rPr>
                <a:t>Service Measures</a:t>
              </a:r>
              <a:r>
                <a:rPr lang="en" sz="1200" b="1" dirty="0">
                  <a:solidFill>
                    <a:schemeClr val="tx1"/>
                  </a:solidFill>
                  <a:latin typeface="Arial"/>
                  <a:ea typeface="Arial"/>
                  <a:cs typeface="Arial"/>
                  <a:sym typeface="Arial"/>
                </a:rPr>
                <a:t> - </a:t>
              </a:r>
              <a:endParaRPr sz="1200" b="1" dirty="0">
                <a:solidFill>
                  <a:schemeClr val="tx1"/>
                </a:solidFill>
                <a:latin typeface="Arial"/>
                <a:ea typeface="Arial"/>
                <a:cs typeface="Arial"/>
                <a:sym typeface="Arial"/>
              </a:endParaRPr>
            </a:p>
            <a:p>
              <a:pPr marL="0" marR="0" lvl="0" indent="0" algn="l" rtl="0">
                <a:spcBef>
                  <a:spcPts val="0"/>
                </a:spcBef>
                <a:spcAft>
                  <a:spcPts val="0"/>
                </a:spcAft>
                <a:buNone/>
              </a:pPr>
              <a:r>
                <a:rPr lang="en" sz="1200" b="1" i="1" dirty="0">
                  <a:solidFill>
                    <a:schemeClr val="tx1"/>
                  </a:solidFill>
                </a:rPr>
                <a:t>Draft</a:t>
              </a:r>
              <a:endParaRPr sz="1200" b="1" i="1" dirty="0">
                <a:solidFill>
                  <a:schemeClr val="tx1"/>
                </a:solidFill>
              </a:endParaRPr>
            </a:p>
          </p:txBody>
        </p:sp>
        <p:sp>
          <p:nvSpPr>
            <p:cNvPr id="204" name="Google Shape;204;p36"/>
            <p:cNvSpPr/>
            <p:nvPr/>
          </p:nvSpPr>
          <p:spPr>
            <a:xfrm>
              <a:off x="3703813" y="2004595"/>
              <a:ext cx="1736400" cy="1273200"/>
            </a:xfrm>
            <a:prstGeom prst="ellipse">
              <a:avLst/>
            </a:prstGeom>
            <a:solidFill>
              <a:srgbClr val="A1D3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36" descr="See Speaker Notes:  FIBF Lifecycle"/>
            <p:cNvSpPr txBox="1"/>
            <p:nvPr/>
          </p:nvSpPr>
          <p:spPr>
            <a:xfrm>
              <a:off x="3897176" y="2339019"/>
              <a:ext cx="1349700" cy="41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100" b="1" dirty="0">
                  <a:solidFill>
                    <a:srgbClr val="FFFFFF"/>
                  </a:solidFill>
                </a:rPr>
                <a:t>FIBF</a:t>
              </a:r>
              <a:endParaRPr sz="3100" dirty="0"/>
            </a:p>
          </p:txBody>
        </p:sp>
        <p:sp>
          <p:nvSpPr>
            <p:cNvPr id="207" name="Google Shape;207;p36"/>
            <p:cNvSpPr/>
            <p:nvPr/>
          </p:nvSpPr>
          <p:spPr>
            <a:xfrm>
              <a:off x="1772400" y="3848500"/>
              <a:ext cx="1687500" cy="834900"/>
            </a:xfrm>
            <a:prstGeom prst="wedgeRectCallout">
              <a:avLst>
                <a:gd name="adj1" fmla="val 52847"/>
                <a:gd name="adj2" fmla="val -99656"/>
              </a:avLst>
            </a:prstGeom>
            <a:solidFill>
              <a:srgbClr val="ADADA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tx1"/>
                  </a:solidFill>
                </a:rPr>
                <a:t>Mapped to FM Standard Data Elements</a:t>
              </a:r>
              <a:endParaRPr sz="1200" dirty="0">
                <a:solidFill>
                  <a:schemeClr val="tx1"/>
                </a:solidFill>
              </a:endParaRPr>
            </a:p>
          </p:txBody>
        </p:sp>
        <p:sp>
          <p:nvSpPr>
            <p:cNvPr id="208" name="Google Shape;208;p36"/>
            <p:cNvSpPr/>
            <p:nvPr/>
          </p:nvSpPr>
          <p:spPr>
            <a:xfrm>
              <a:off x="5906100" y="3832988"/>
              <a:ext cx="1687500" cy="834900"/>
            </a:xfrm>
            <a:prstGeom prst="wedgeRectCallout">
              <a:avLst>
                <a:gd name="adj1" fmla="val -57036"/>
                <a:gd name="adj2" fmla="val -44079"/>
              </a:avLst>
            </a:prstGeom>
            <a:solidFill>
              <a:srgbClr val="ADADA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tx1"/>
                  </a:solidFill>
                </a:rPr>
                <a:t>Mapped to FM Business Use Cases</a:t>
              </a:r>
              <a:endParaRPr sz="1200" dirty="0">
                <a:solidFill>
                  <a:schemeClr val="tx1"/>
                </a:solidFill>
              </a:endParaRPr>
            </a:p>
          </p:txBody>
        </p:sp>
      </p:grpSp>
      <p:sp>
        <p:nvSpPr>
          <p:cNvPr id="209" name="Google Shape;209;p36"/>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210" name="Google Shape;210;p36"/>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Title 1">
            <a:extLst>
              <a:ext uri="{FF2B5EF4-FFF2-40B4-BE49-F238E27FC236}">
                <a16:creationId xmlns:a16="http://schemas.microsoft.com/office/drawing/2014/main" id="{E3855351-3D4B-4EA6-812C-3939A7A45A23}"/>
              </a:ext>
            </a:extLst>
          </p:cNvPr>
          <p:cNvSpPr>
            <a:spLocks noGrp="1"/>
          </p:cNvSpPr>
          <p:nvPr>
            <p:ph type="title"/>
          </p:nvPr>
        </p:nvSpPr>
        <p:spPr>
          <a:xfrm>
            <a:off x="517208" y="86683"/>
            <a:ext cx="8229600" cy="857100"/>
          </a:xfrm>
        </p:spPr>
        <p:txBody>
          <a:bodyPr/>
          <a:lstStyle/>
          <a:p>
            <a:pPr>
              <a:buNone/>
            </a:pPr>
            <a:r>
              <a:rPr lang="en-US" baseline="0" dirty="0"/>
              <a:t> </a:t>
            </a:r>
            <a:r>
              <a:rPr lang="en-US" sz="2400" baseline="0" dirty="0"/>
              <a:t>How to “Read” the T&amp;E Business Standards…</a:t>
            </a:r>
            <a:endParaRPr lang="en-US" sz="2400" dirty="0"/>
          </a:p>
        </p:txBody>
      </p:sp>
      <p:sp>
        <p:nvSpPr>
          <p:cNvPr id="216" name="Google Shape;216;p37" descr="See Speaker Notes:&#10;&#10;How to &quot;Read&quot; the T&amp;E Business Standards"/>
          <p:cNvSpPr txBox="1">
            <a:spLocks noGrp="1"/>
          </p:cNvSpPr>
          <p:nvPr>
            <p:ph type="body" idx="1"/>
          </p:nvPr>
        </p:nvSpPr>
        <p:spPr>
          <a:xfrm>
            <a:off x="457200" y="892142"/>
            <a:ext cx="8229600" cy="33945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115000"/>
              </a:lnSpc>
              <a:spcBef>
                <a:spcPts val="0"/>
              </a:spcBef>
              <a:spcAft>
                <a:spcPts val="0"/>
              </a:spcAft>
              <a:buClr>
                <a:schemeClr val="dk1"/>
              </a:buClr>
              <a:buSzPct val="100000"/>
              <a:buFont typeface="Arial"/>
              <a:buChar char="●"/>
            </a:pPr>
            <a:r>
              <a:rPr lang="en" sz="1800" dirty="0">
                <a:solidFill>
                  <a:schemeClr val="dk1"/>
                </a:solidFill>
              </a:rPr>
              <a:t>We will be walking through several examples of how to read the T&amp;E Business Standards documentation available at </a:t>
            </a:r>
            <a:r>
              <a:rPr lang="en" sz="2152" b="1" dirty="0">
                <a:solidFill>
                  <a:schemeClr val="dk1"/>
                </a:solidFill>
              </a:rPr>
              <a:t>https://ussm.gsa.gov/fibf-travel/</a:t>
            </a:r>
            <a:endParaRPr sz="2152" b="1" dirty="0">
              <a:solidFill>
                <a:schemeClr val="dk1"/>
              </a:solidFill>
            </a:endParaRPr>
          </a:p>
          <a:p>
            <a:pPr marL="457200" lvl="0" indent="-325755" algn="l" rtl="0">
              <a:lnSpc>
                <a:spcPct val="115000"/>
              </a:lnSpc>
              <a:spcBef>
                <a:spcPts val="0"/>
              </a:spcBef>
              <a:spcAft>
                <a:spcPts val="0"/>
              </a:spcAft>
              <a:buClr>
                <a:schemeClr val="dk1"/>
              </a:buClr>
              <a:buSzPct val="100000"/>
              <a:buFont typeface="Arial"/>
              <a:buChar char="●"/>
            </a:pPr>
            <a:r>
              <a:rPr lang="en" sz="1800" dirty="0">
                <a:solidFill>
                  <a:schemeClr val="dk1"/>
                </a:solidFill>
              </a:rPr>
              <a:t>Understand how T&amp;E will work in the future for the civilian government</a:t>
            </a:r>
            <a:endParaRPr sz="1800" dirty="0">
              <a:solidFill>
                <a:schemeClr val="dk1"/>
              </a:solidFill>
            </a:endParaRPr>
          </a:p>
          <a:p>
            <a:pPr marL="914400" lvl="1" indent="-325755" algn="l" rtl="0">
              <a:lnSpc>
                <a:spcPct val="115000"/>
              </a:lnSpc>
              <a:spcBef>
                <a:spcPts val="0"/>
              </a:spcBef>
              <a:spcAft>
                <a:spcPts val="0"/>
              </a:spcAft>
              <a:buClr>
                <a:schemeClr val="dk1"/>
              </a:buClr>
              <a:buSzPct val="100000"/>
              <a:buFont typeface="Roboto"/>
              <a:buChar char="○"/>
            </a:pPr>
            <a:r>
              <a:rPr lang="en" sz="1800" dirty="0">
                <a:solidFill>
                  <a:schemeClr val="dk1"/>
                </a:solidFill>
              </a:rPr>
              <a:t>Review the </a:t>
            </a:r>
            <a:r>
              <a:rPr lang="en" sz="1800" b="1" dirty="0">
                <a:solidFill>
                  <a:schemeClr val="dk1"/>
                </a:solidFill>
              </a:rPr>
              <a:t>Service, Function, Activity</a:t>
            </a:r>
            <a:r>
              <a:rPr lang="en" sz="1800" dirty="0">
                <a:solidFill>
                  <a:schemeClr val="dk1"/>
                </a:solidFill>
              </a:rPr>
              <a:t> to understand the 10 Activity Areas</a:t>
            </a:r>
            <a:endParaRPr sz="1800" dirty="0">
              <a:solidFill>
                <a:schemeClr val="dk1"/>
              </a:solidFill>
            </a:endParaRPr>
          </a:p>
          <a:p>
            <a:pPr marL="914400" lvl="1" indent="-325755" algn="l" rtl="0">
              <a:lnSpc>
                <a:spcPct val="115000"/>
              </a:lnSpc>
              <a:spcBef>
                <a:spcPts val="0"/>
              </a:spcBef>
              <a:spcAft>
                <a:spcPts val="0"/>
              </a:spcAft>
              <a:buClr>
                <a:schemeClr val="dk1"/>
              </a:buClr>
              <a:buSzPct val="100000"/>
              <a:buFont typeface="Roboto"/>
              <a:buChar char="○"/>
            </a:pPr>
            <a:r>
              <a:rPr lang="en" sz="1800" dirty="0">
                <a:solidFill>
                  <a:schemeClr val="dk1"/>
                </a:solidFill>
              </a:rPr>
              <a:t>Review the </a:t>
            </a:r>
            <a:r>
              <a:rPr lang="en" sz="1800" b="1" dirty="0">
                <a:solidFill>
                  <a:schemeClr val="dk1"/>
                </a:solidFill>
              </a:rPr>
              <a:t>Use Case</a:t>
            </a:r>
            <a:r>
              <a:rPr lang="en" sz="1800" dirty="0">
                <a:solidFill>
                  <a:schemeClr val="dk1"/>
                </a:solidFill>
              </a:rPr>
              <a:t> and note the Activity Area associated with the steps of the Use Case</a:t>
            </a:r>
            <a:endParaRPr sz="1800" dirty="0">
              <a:solidFill>
                <a:schemeClr val="dk1"/>
              </a:solidFill>
            </a:endParaRPr>
          </a:p>
          <a:p>
            <a:pPr marL="914400" lvl="1" indent="-325755" algn="l" rtl="0">
              <a:lnSpc>
                <a:spcPct val="115000"/>
              </a:lnSpc>
              <a:spcBef>
                <a:spcPts val="0"/>
              </a:spcBef>
              <a:spcAft>
                <a:spcPts val="0"/>
              </a:spcAft>
              <a:buClr>
                <a:schemeClr val="dk1"/>
              </a:buClr>
              <a:buSzPct val="100000"/>
              <a:buFont typeface="Roboto"/>
              <a:buChar char="○"/>
            </a:pPr>
            <a:r>
              <a:rPr lang="en" sz="1800" dirty="0">
                <a:solidFill>
                  <a:schemeClr val="dk1"/>
                </a:solidFill>
              </a:rPr>
              <a:t>Review the </a:t>
            </a:r>
            <a:r>
              <a:rPr lang="en" sz="1800" b="1" dirty="0">
                <a:solidFill>
                  <a:schemeClr val="dk1"/>
                </a:solidFill>
              </a:rPr>
              <a:t>Capabilities</a:t>
            </a:r>
            <a:r>
              <a:rPr lang="en" sz="1800" dirty="0">
                <a:solidFill>
                  <a:schemeClr val="dk1"/>
                </a:solidFill>
              </a:rPr>
              <a:t> associated with the particular Activity Area referenced in the Use Case</a:t>
            </a:r>
            <a:endParaRPr sz="1800" dirty="0">
              <a:solidFill>
                <a:schemeClr val="dk1"/>
              </a:solidFill>
            </a:endParaRPr>
          </a:p>
          <a:p>
            <a:pPr marL="1371600" lvl="2" indent="-325755" algn="l" rtl="0">
              <a:lnSpc>
                <a:spcPct val="115000"/>
              </a:lnSpc>
              <a:spcBef>
                <a:spcPts val="0"/>
              </a:spcBef>
              <a:spcAft>
                <a:spcPts val="0"/>
              </a:spcAft>
              <a:buClr>
                <a:schemeClr val="dk1"/>
              </a:buClr>
              <a:buSzPct val="100000"/>
              <a:buFont typeface="Roboto"/>
              <a:buChar char="■"/>
            </a:pPr>
            <a:r>
              <a:rPr lang="en" sz="1800" dirty="0">
                <a:solidFill>
                  <a:schemeClr val="dk1"/>
                </a:solidFill>
              </a:rPr>
              <a:t>Go to the Capabilities to review the inputs, processes and outputs associated with the use case</a:t>
            </a:r>
            <a:endParaRPr sz="1800" dirty="0">
              <a:solidFill>
                <a:schemeClr val="dk1"/>
              </a:solidFill>
            </a:endParaRPr>
          </a:p>
          <a:p>
            <a:pPr marL="914400" lvl="1" indent="-325755" algn="l" rtl="0">
              <a:lnSpc>
                <a:spcPct val="115000"/>
              </a:lnSpc>
              <a:spcBef>
                <a:spcPts val="0"/>
              </a:spcBef>
              <a:spcAft>
                <a:spcPts val="0"/>
              </a:spcAft>
              <a:buClr>
                <a:schemeClr val="dk1"/>
              </a:buClr>
              <a:buSzPct val="100000"/>
              <a:buFont typeface="Roboto"/>
              <a:buChar char="○"/>
            </a:pPr>
            <a:r>
              <a:rPr lang="en" sz="1800" dirty="0">
                <a:solidFill>
                  <a:schemeClr val="dk1"/>
                </a:solidFill>
              </a:rPr>
              <a:t>Review the </a:t>
            </a:r>
            <a:r>
              <a:rPr lang="en" sz="1800" b="1" dirty="0">
                <a:solidFill>
                  <a:schemeClr val="dk1"/>
                </a:solidFill>
              </a:rPr>
              <a:t>Standard Data Elements</a:t>
            </a:r>
            <a:r>
              <a:rPr lang="en" sz="1800" dirty="0">
                <a:solidFill>
                  <a:schemeClr val="dk1"/>
                </a:solidFill>
              </a:rPr>
              <a:t> for the associated Capabilities to see the minimum data necessary to complete the end to end process</a:t>
            </a:r>
            <a:endParaRPr sz="1800" dirty="0">
              <a:solidFill>
                <a:schemeClr val="dk1"/>
              </a:solidFill>
            </a:endParaRPr>
          </a:p>
          <a:p>
            <a:pPr marL="1371600" lvl="2" indent="-325755" algn="l" rtl="0">
              <a:lnSpc>
                <a:spcPct val="115000"/>
              </a:lnSpc>
              <a:spcBef>
                <a:spcPts val="0"/>
              </a:spcBef>
              <a:spcAft>
                <a:spcPts val="0"/>
              </a:spcAft>
              <a:buClr>
                <a:schemeClr val="dk1"/>
              </a:buClr>
              <a:buSzPct val="100000"/>
              <a:buFont typeface="Roboto"/>
              <a:buChar char="■"/>
            </a:pPr>
            <a:r>
              <a:rPr lang="en" sz="1800" dirty="0">
                <a:solidFill>
                  <a:schemeClr val="dk1"/>
                </a:solidFill>
              </a:rPr>
              <a:t>This is not a technical data specification but is just the minimum data necessary to complete the process</a:t>
            </a:r>
            <a:endParaRPr dirty="0"/>
          </a:p>
        </p:txBody>
      </p:sp>
      <p:sp>
        <p:nvSpPr>
          <p:cNvPr id="218" name="Google Shape;218;p37"/>
          <p:cNvSpPr txBox="1">
            <a:spLocks noGrp="1"/>
          </p:cNvSpPr>
          <p:nvPr>
            <p:ph type="sldNum" idx="12"/>
          </p:nvPr>
        </p:nvSpPr>
        <p:spPr>
          <a:xfrm>
            <a:off x="8345073" y="4589769"/>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8</a:t>
            </a:fld>
            <a:endParaRPr>
              <a:solidFill>
                <a:schemeClr val="lt2"/>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0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10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fade">
                                      <p:cBhvr>
                                        <p:cTn id="22" dur="10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fade">
                                      <p:cBhvr>
                                        <p:cTn id="27" dur="1000"/>
                                        <p:tgtEl>
                                          <p:spTgt spid="2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6">
                                            <p:txEl>
                                              <p:pRg st="5" end="5"/>
                                            </p:txEl>
                                          </p:spTgt>
                                        </p:tgtEl>
                                        <p:attrNameLst>
                                          <p:attrName>style.visibility</p:attrName>
                                        </p:attrNameLst>
                                      </p:cBhvr>
                                      <p:to>
                                        <p:strVal val="visible"/>
                                      </p:to>
                                    </p:set>
                                    <p:animEffect transition="in" filter="fade">
                                      <p:cBhvr>
                                        <p:cTn id="32" dur="1000"/>
                                        <p:tgtEl>
                                          <p:spTgt spid="2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6">
                                            <p:txEl>
                                              <p:pRg st="6" end="6"/>
                                            </p:txEl>
                                          </p:spTgt>
                                        </p:tgtEl>
                                        <p:attrNameLst>
                                          <p:attrName>style.visibility</p:attrName>
                                        </p:attrNameLst>
                                      </p:cBhvr>
                                      <p:to>
                                        <p:strVal val="visible"/>
                                      </p:to>
                                    </p:set>
                                    <p:animEffect transition="in" filter="fade">
                                      <p:cBhvr>
                                        <p:cTn id="37" dur="1000"/>
                                        <p:tgtEl>
                                          <p:spTgt spid="2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6">
                                            <p:txEl>
                                              <p:pRg st="7" end="7"/>
                                            </p:txEl>
                                          </p:spTgt>
                                        </p:tgtEl>
                                        <p:attrNameLst>
                                          <p:attrName>style.visibility</p:attrName>
                                        </p:attrNameLst>
                                      </p:cBhvr>
                                      <p:to>
                                        <p:strVal val="visible"/>
                                      </p:to>
                                    </p:set>
                                    <p:animEffect transition="in" filter="fade">
                                      <p:cBhvr>
                                        <p:cTn id="42" dur="1000"/>
                                        <p:tgtEl>
                                          <p:spTgt spid="2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rmAutofit fontScale="90000"/>
          </a:bodyPr>
          <a:lstStyle/>
          <a:p>
            <a:pPr marL="0" marR="0" lvl="0" indent="0" algn="r" rtl="0">
              <a:lnSpc>
                <a:spcPct val="100000"/>
              </a:lnSpc>
              <a:spcBef>
                <a:spcPts val="0"/>
              </a:spcBef>
              <a:spcAft>
                <a:spcPts val="0"/>
              </a:spcAft>
              <a:buClr>
                <a:schemeClr val="dk1"/>
              </a:buClr>
              <a:buSzPct val="39285"/>
              <a:buFont typeface="Arial"/>
              <a:buNone/>
            </a:pPr>
            <a:r>
              <a:rPr lang="en" sz="2800" dirty="0">
                <a:solidFill>
                  <a:srgbClr val="005087"/>
                </a:solidFill>
              </a:rPr>
              <a:t>Service, Function, Activities</a:t>
            </a:r>
            <a:endParaRPr sz="2800" dirty="0">
              <a:solidFill>
                <a:srgbClr val="005087"/>
              </a:solidFill>
            </a:endParaRPr>
          </a:p>
          <a:p>
            <a:pPr marL="0" marR="0" lvl="0" indent="0" algn="r" rtl="0">
              <a:lnSpc>
                <a:spcPct val="100000"/>
              </a:lnSpc>
              <a:spcBef>
                <a:spcPts val="0"/>
              </a:spcBef>
              <a:spcAft>
                <a:spcPts val="0"/>
              </a:spcAft>
              <a:buClr>
                <a:schemeClr val="dk1"/>
              </a:buClr>
              <a:buSzPct val="39285"/>
              <a:buFont typeface="Arial"/>
              <a:buNone/>
            </a:pPr>
            <a:r>
              <a:rPr lang="en" sz="2800" dirty="0">
                <a:solidFill>
                  <a:srgbClr val="005087"/>
                </a:solidFill>
              </a:rPr>
              <a:t>Use Cases</a:t>
            </a:r>
            <a:endParaRPr sz="2800" dirty="0">
              <a:solidFill>
                <a:srgbClr val="005087"/>
              </a:solidFill>
            </a:endParaRPr>
          </a:p>
          <a:p>
            <a:pPr marL="0" marR="0" lvl="0" indent="0" algn="r" rtl="0">
              <a:lnSpc>
                <a:spcPct val="100000"/>
              </a:lnSpc>
              <a:spcBef>
                <a:spcPts val="0"/>
              </a:spcBef>
              <a:spcAft>
                <a:spcPts val="0"/>
              </a:spcAft>
              <a:buClr>
                <a:schemeClr val="dk1"/>
              </a:buClr>
              <a:buSzPct val="39285"/>
              <a:buFont typeface="Arial"/>
              <a:buNone/>
            </a:pPr>
            <a:r>
              <a:rPr lang="en" sz="2800" dirty="0">
                <a:solidFill>
                  <a:srgbClr val="005087"/>
                </a:solidFill>
              </a:rPr>
              <a:t>Capabilities</a:t>
            </a:r>
            <a:endParaRPr sz="2800" dirty="0">
              <a:solidFill>
                <a:srgbClr val="005087"/>
              </a:solidFill>
            </a:endParaRPr>
          </a:p>
          <a:p>
            <a:pPr marL="0" marR="0" lvl="0" indent="0" algn="r" rtl="0">
              <a:lnSpc>
                <a:spcPct val="100000"/>
              </a:lnSpc>
              <a:spcBef>
                <a:spcPts val="0"/>
              </a:spcBef>
              <a:spcAft>
                <a:spcPts val="0"/>
              </a:spcAft>
              <a:buClr>
                <a:schemeClr val="dk1"/>
              </a:buClr>
              <a:buSzPct val="39285"/>
              <a:buFont typeface="Arial"/>
              <a:buNone/>
            </a:pPr>
            <a:r>
              <a:rPr lang="en" sz="2800" dirty="0">
                <a:solidFill>
                  <a:srgbClr val="005087"/>
                </a:solidFill>
              </a:rPr>
              <a:t>Standard Data Elements</a:t>
            </a:r>
            <a:endParaRPr sz="2800" dirty="0">
              <a:solidFill>
                <a:srgbClr val="005087"/>
              </a:solidFill>
            </a:endParaRPr>
          </a:p>
        </p:txBody>
      </p:sp>
      <p:sp>
        <p:nvSpPr>
          <p:cNvPr id="224" name="Google Shape;224;p38"/>
          <p:cNvSpPr txBox="1">
            <a:spLocks noGrp="1"/>
          </p:cNvSpPr>
          <p:nvPr>
            <p:ph type="body" idx="1"/>
          </p:nvPr>
        </p:nvSpPr>
        <p:spPr>
          <a:xfrm>
            <a:off x="722313" y="2180035"/>
            <a:ext cx="7772400" cy="11250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dirty="0">
                <a:solidFill>
                  <a:srgbClr val="005087"/>
                </a:solidFill>
              </a:rPr>
              <a:t>T&amp;E Business Standards</a:t>
            </a:r>
            <a:endParaRPr sz="2800" dirty="0">
              <a:solidFill>
                <a:srgbClr val="005087"/>
              </a:solidFill>
            </a:endParaRPr>
          </a:p>
        </p:txBody>
      </p:sp>
      <p:sp>
        <p:nvSpPr>
          <p:cNvPr id="225" name="Google Shape;225;p38"/>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16283</TotalTime>
  <Words>4609</Words>
  <Application>Microsoft Office PowerPoint</Application>
  <PresentationFormat>On-screen Show (16:9)</PresentationFormat>
  <Paragraphs>569</Paragraphs>
  <Slides>42</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Courier New</vt:lpstr>
      <vt:lpstr>Calibri</vt:lpstr>
      <vt:lpstr>Roboto</vt:lpstr>
      <vt:lpstr>Arial</vt:lpstr>
      <vt:lpstr>Roboto Slab</vt:lpstr>
      <vt:lpstr>Rambla</vt:lpstr>
      <vt:lpstr>Times New Roman</vt:lpstr>
      <vt:lpstr>Simple Light</vt:lpstr>
      <vt:lpstr>Blank Presentation</vt:lpstr>
      <vt:lpstr>New Travel &amp; Expense (T&amp;E)  Business Standards Review for Industry</vt:lpstr>
      <vt:lpstr>Workshop Housekeeping</vt:lpstr>
      <vt:lpstr>Zoom - View Options</vt:lpstr>
      <vt:lpstr>Travel &amp; Expense Business Standards</vt:lpstr>
      <vt:lpstr>T&amp;E Business Standards</vt:lpstr>
      <vt:lpstr>T&amp;E Business Standards - Workflow</vt:lpstr>
      <vt:lpstr>T&amp;E Business Standards - Federal Integrated Business Framework (FIBF)</vt:lpstr>
      <vt:lpstr> How to “Read” the T&amp;E Business Standards…</vt:lpstr>
      <vt:lpstr>Service, Function, Activities Use Cases Capabilities Standard Data Elements</vt:lpstr>
      <vt:lpstr>T&amp;E Business Standards Agenda</vt:lpstr>
      <vt:lpstr>T&amp;E Business Standards- Service, Function, Activities </vt:lpstr>
      <vt:lpstr>T&amp;E Business Standards- Four Function, Activities </vt:lpstr>
      <vt:lpstr>T&amp;E Business Standards- Service, Function, Activities  (Travel Personnel Profile Set-up &amp; Maintenance)</vt:lpstr>
      <vt:lpstr>T&amp;E Business Standards - Use Cases Con’t)</vt:lpstr>
      <vt:lpstr>T&amp;E Business Standards - Capabilities</vt:lpstr>
      <vt:lpstr>T&amp;E Business Standards - Standard Data Elements</vt:lpstr>
      <vt:lpstr>T&amp;E Business Standards Summary</vt:lpstr>
      <vt:lpstr>T&amp;E Business Standards - Incorporated Recommendations</vt:lpstr>
      <vt:lpstr>Break</vt:lpstr>
      <vt:lpstr>Making a Reservation Level 1 Use Case</vt:lpstr>
      <vt:lpstr>T&amp;E Service, Function, Activity - Making a Reservation (con’t)</vt:lpstr>
      <vt:lpstr>T&amp;E Use Cases - Making a Reservation Summary</vt:lpstr>
      <vt:lpstr>T&amp;E Data Standards - Making a Reservation</vt:lpstr>
      <vt:lpstr>Funds Check &amp; Obligation of Expense Estimate on the Authorization Level 1 Use Case</vt:lpstr>
      <vt:lpstr>T&amp;E Business Standards-Workflow Diagram</vt:lpstr>
      <vt:lpstr>T&amp;E Service, Function, Activities - Funds Check &amp; Obligation</vt:lpstr>
      <vt:lpstr>T&amp;E Use Case - Funds Check &amp; Obligation</vt:lpstr>
      <vt:lpstr>T&amp;E Use Case - Funds Check &amp; Obligation (con’t 1)</vt:lpstr>
      <vt:lpstr>T&amp;E Use Case - Funds Check &amp; Obligation (con’t 2)</vt:lpstr>
      <vt:lpstr>T&amp;E Capabilities - Funds Check &amp; Obligation</vt:lpstr>
      <vt:lpstr>T&amp;E Data Standards - Funds Check and Obligation</vt:lpstr>
      <vt:lpstr>T&amp;E Data Standards - Funds Check and Obligation Q&amp;A</vt:lpstr>
      <vt:lpstr>Travel with a Family Emergency Level 2 Use Case</vt:lpstr>
      <vt:lpstr>T&amp;E Service, Function, Activities - Traveler Family Emergency</vt:lpstr>
      <vt:lpstr>T&amp;E Use Cases - Traveler Family Emergency</vt:lpstr>
      <vt:lpstr>T&amp;E Use Cases - Traveler Family Emergency (con’t 1)</vt:lpstr>
      <vt:lpstr>T&amp;E Use Cases - Traveler Family Emergency (Continued)</vt:lpstr>
      <vt:lpstr>T&amp;E Business Capabilities - Traveler Family Emergency</vt:lpstr>
      <vt:lpstr>T&amp;E Data Standards - Traveler Family Emergency</vt:lpstr>
      <vt:lpstr>Travel &amp; Expense Business Standards Summary</vt:lpstr>
      <vt:lpstr>Travel and Expense Business Standards (Q&amp;A and Session 3 information)</vt:lpstr>
      <vt:lpstr>Thank you for your attendance.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Travel &amp; Expense (T&amp;E)  Business Standards Review for Industry</dc:title>
  <dc:creator>JanelleScribner</dc:creator>
  <cp:lastModifiedBy>JanelleScribner</cp:lastModifiedBy>
  <cp:revision>87</cp:revision>
  <dcterms:modified xsi:type="dcterms:W3CDTF">2021-11-08T00:18:14Z</dcterms:modified>
</cp:coreProperties>
</file>